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521" r:id="rId2"/>
    <p:sldId id="305" r:id="rId3"/>
    <p:sldId id="447" r:id="rId4"/>
    <p:sldId id="258" r:id="rId5"/>
    <p:sldId id="448" r:id="rId6"/>
    <p:sldId id="489" r:id="rId7"/>
    <p:sldId id="491" r:id="rId8"/>
    <p:sldId id="384" r:id="rId9"/>
    <p:sldId id="488" r:id="rId10"/>
    <p:sldId id="490" r:id="rId11"/>
    <p:sldId id="492" r:id="rId12"/>
    <p:sldId id="493" r:id="rId13"/>
    <p:sldId id="517" r:id="rId14"/>
    <p:sldId id="494" r:id="rId15"/>
    <p:sldId id="495" r:id="rId16"/>
    <p:sldId id="496" r:id="rId17"/>
    <p:sldId id="497" r:id="rId18"/>
    <p:sldId id="498" r:id="rId19"/>
    <p:sldId id="499" r:id="rId20"/>
    <p:sldId id="512" r:id="rId21"/>
    <p:sldId id="406" r:id="rId22"/>
    <p:sldId id="519" r:id="rId23"/>
    <p:sldId id="484" r:id="rId24"/>
    <p:sldId id="486" r:id="rId25"/>
    <p:sldId id="487" r:id="rId26"/>
    <p:sldId id="526" r:id="rId27"/>
    <p:sldId id="525" r:id="rId28"/>
  </p:sldIdLst>
  <p:sldSz cx="12192000" cy="6858000"/>
  <p:notesSz cx="6858000" cy="9144000"/>
  <p:custDataLst>
    <p:tags r:id="rId30"/>
  </p:custDataLst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  <p:ext uri="{1BD7E111-0CB8-44D6-8891-C1BB2F81B7CC}">
      <p1710:readonlyRecommended xmlns:p1710="http://schemas.microsoft.com/office/powerpoint/2017/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034" autoAdjust="0"/>
  </p:normalViewPr>
  <p:slideViewPr>
    <p:cSldViewPr snapToGrid="0">
      <p:cViewPr varScale="1">
        <p:scale>
          <a:sx n="82" d="100"/>
          <a:sy n="82" d="100"/>
        </p:scale>
        <p:origin x="-828" y="-84"/>
      </p:cViewPr>
      <p:guideLst>
        <p:guide orient="horz" pos="2175"/>
        <p:guide pos="378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196"/>
    </p:cViewPr>
  </p:sorter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/>
            <a:lvl1pPr algn="l" fontAlgn="auto">
              <a:spcBef>
                <a:spcPct val="0"/>
              </a:spcBef>
              <a:spcAft>
                <a:spcPct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/>
            <a:lvl1pPr algn="r" fontAlgn="auto">
              <a:spcBef>
                <a:spcPct val="0"/>
              </a:spcBef>
              <a:spcAft>
                <a:spcPct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526F8565-8856-4FC8-BF4F-029C20C267DC}" type="datetimeFigureOut">
              <a:rPr lang="zh-CN" altLang="en-US"/>
              <a:pPr>
                <a:defRPr/>
              </a:pPr>
              <a:t>2020/10/26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/>
          </a:lstStyle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/>
            <a:lvl1pPr algn="l" fontAlgn="auto">
              <a:spcBef>
                <a:spcPct val="0"/>
              </a:spcBef>
              <a:spcAft>
                <a:spcPct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/>
            <a:lvl1pPr algn="r" fontAlgn="auto">
              <a:spcBef>
                <a:spcPct val="0"/>
              </a:spcBef>
              <a:spcAft>
                <a:spcPct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2DED735F-B51E-4176-ADCD-879EC57A66D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39994620"/>
      </p:ext>
    </p:extLst>
  </p:cSld>
  <p:clrMap bg1="lt1" tx1="dk1" bg2="lt2" tx2="dk2" accent1="accent1" accent2="accent2" accent3="accent3" accent4="accent4" accent5="accent5" accent6="accent6" hlink="hlink" folHlink="folHlink"/>
  <p:notesStyle>
    <a:defPPr/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22530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defPPr/>
          </a:lstStyle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2531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/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6B786D9-4C9B-44BB-937A-A9E0680426C8}" type="slidenum">
              <a:rPr lang="zh-CN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32770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defPPr/>
          </a:lstStyle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32771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/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52B06C1-895A-4A17-BAF0-AD1926E16CC9}" type="slidenum">
              <a:rPr lang="zh-CN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23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3481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defPPr/>
          </a:lstStyle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3481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/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96E04F2-6BED-45A7-935D-09B0EEAC4286}" type="slidenum">
              <a:rPr lang="zh-CN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24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3686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defPPr/>
          </a:lstStyle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3686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/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EC2389C-C390-4B12-B2B1-0A8ADF01EF02}" type="slidenum">
              <a:rPr lang="zh-CN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25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defPPr/>
            <a:lvl1pPr>
              <a:defRPr/>
            </a:lvl1pPr>
          </a:lstStyle>
          <a:p>
            <a:pPr>
              <a:defRPr/>
            </a:pPr>
            <a:fld id="{4A7709F0-B916-4689-AAA2-271B9CD81FF8}" type="datetimeFigureOut">
              <a:rPr lang="zh-CN" altLang="en-US"/>
              <a:pPr>
                <a:defRPr/>
              </a:pPr>
              <a:t>2020/10/26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defPPr/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defPPr/>
            <a:lvl1pPr>
              <a:defRPr/>
            </a:lvl1pPr>
          </a:lstStyle>
          <a:p>
            <a:pPr>
              <a:defRPr/>
            </a:pPr>
            <a:fld id="{691AB7FF-8274-4013-8F5F-74C73DE9ACE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/>
          </a:lstStyle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/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/>
            <a:lvl1pPr algn="l" fontAlgn="auto">
              <a:spcBef>
                <a:spcPct val="0"/>
              </a:spcBef>
              <a:spcAft>
                <a:spcPct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14DEF9F-C6E5-453C-BEDC-49A14BE2648D}" type="datetimeFigureOut">
              <a:rPr lang="zh-CN" altLang="en-US"/>
              <a:pPr>
                <a:defRPr/>
              </a:pPr>
              <a:t>2020/10/26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/>
            <a:lvl1pPr algn="ctr" fontAlgn="auto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/>
            <a:lvl1pPr algn="r" fontAlgn="auto">
              <a:spcBef>
                <a:spcPct val="0"/>
              </a:spcBef>
              <a:spcAft>
                <a:spcPct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3A106EC9-3ACC-4830-BDF9-3E0968A956D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 spd="slow"/>
  <p:txStyles>
    <p:titleStyle>
      <a:defPPr/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微软雅黑" pitchFamily="34" charset="-122"/>
          <a:ea typeface="微软雅黑" pitchFamily="34" charset="-122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微软雅黑" pitchFamily="34" charset="-122"/>
          <a:ea typeface="微软雅黑" pitchFamily="34" charset="-122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微软雅黑" pitchFamily="34" charset="-122"/>
          <a:ea typeface="微软雅黑" pitchFamily="34" charset="-122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微软雅黑" pitchFamily="34" charset="-122"/>
          <a:ea typeface="微软雅黑" pitchFamily="34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微软雅黑" pitchFamily="34" charset="-122"/>
          <a:ea typeface="微软雅黑" pitchFamily="34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微软雅黑" pitchFamily="34" charset="-122"/>
          <a:ea typeface="微软雅黑" pitchFamily="34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微软雅黑" pitchFamily="34" charset="-122"/>
          <a:ea typeface="微软雅黑" pitchFamily="34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微软雅黑" pitchFamily="34" charset="-122"/>
          <a:ea typeface="微软雅黑" pitchFamily="34" charset="-122"/>
        </a:defRPr>
      </a:lvl9pPr>
    </p:titleStyle>
    <p:bodyStyle>
      <a:defPPr/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2524125" y="2120900"/>
            <a:ext cx="7345363" cy="457200"/>
          </a:xfrm>
          <a:prstGeom prst="rect">
            <a:avLst/>
          </a:prstGeom>
        </p:spPr>
        <p:txBody>
          <a:bodyPr>
            <a:spAutoFit/>
          </a:bodyPr>
          <a:lstStyle>
            <a:defPPr/>
          </a:lstStyle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400" b="1">
                <a:latin typeface="+mn-ea"/>
                <a:ea typeface="+mn-ea"/>
              </a:rPr>
              <a:t>第</a:t>
            </a:r>
            <a:r>
              <a:rPr lang="en-US" altLang="zh-CN" sz="2400" b="1">
                <a:latin typeface="+mn-ea"/>
                <a:ea typeface="+mn-ea"/>
              </a:rPr>
              <a:t>6</a:t>
            </a:r>
            <a:r>
              <a:rPr lang="zh-CN" altLang="en-US" sz="2400" b="1">
                <a:latin typeface="+mn-ea"/>
                <a:ea typeface="+mn-ea"/>
              </a:rPr>
              <a:t>章 第</a:t>
            </a:r>
            <a:r>
              <a:rPr lang="en-US" altLang="zh-CN" sz="2400" b="1">
                <a:latin typeface="+mn-ea"/>
                <a:ea typeface="+mn-ea"/>
              </a:rPr>
              <a:t>4</a:t>
            </a:r>
            <a:r>
              <a:rPr lang="zh-CN" altLang="en-US" sz="2400" b="1">
                <a:latin typeface="+mn-ea"/>
                <a:ea typeface="+mn-ea"/>
              </a:rPr>
              <a:t>节</a:t>
            </a:r>
            <a:endParaRPr lang="en-US" altLang="zh-CN" sz="2400" b="1">
              <a:latin typeface="+mn-ea"/>
              <a:ea typeface="+mn-ea"/>
            </a:endParaRPr>
          </a:p>
        </p:txBody>
      </p:sp>
      <p:sp>
        <p:nvSpPr>
          <p:cNvPr id="8" name="圆角矩形 7"/>
          <p:cNvSpPr/>
          <p:nvPr/>
        </p:nvSpPr>
        <p:spPr>
          <a:xfrm>
            <a:off x="2259013" y="3025775"/>
            <a:ext cx="7821612" cy="963613"/>
          </a:xfrm>
          <a:prstGeom prst="roundRect">
            <a:avLst>
              <a:gd name="adj" fmla="val 50000"/>
            </a:avLst>
          </a:prstGeom>
          <a:noFill/>
          <a:ln w="28575">
            <a:solidFill>
              <a:schemeClr val="bg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/>
          </a:lstStyle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5400" b="1" dirty="0">
                <a:solidFill>
                  <a:srgbClr val="FF0000"/>
                </a:solidFill>
                <a:latin typeface="+mn-ea"/>
              </a:rPr>
              <a:t> 密度与社会生活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>
            <a:spLocks noChangeArrowheads="1"/>
          </p:cNvSpPr>
          <p:nvPr/>
        </p:nvSpPr>
        <p:spPr bwMode="auto">
          <a:xfrm>
            <a:off x="782638" y="1343025"/>
            <a:ext cx="10539412" cy="12223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pPr algn="just">
              <a:lnSpc>
                <a:spcPct val="150000"/>
              </a:lnSpc>
            </a:pPr>
            <a:r>
              <a:rPr lang="zh-CN" altLang="en-US" sz="260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思考讨论</a:t>
            </a:r>
            <a:r>
              <a:rPr lang="en-US" altLang="zh-CN" sz="2600">
                <a:solidFill>
                  <a:srgbClr val="FF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3</a:t>
            </a:r>
            <a:r>
              <a:rPr lang="zh-CN" altLang="en-US" sz="260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：</a:t>
            </a:r>
            <a:r>
              <a:rPr lang="zh-CN" altLang="en-US" sz="2600">
                <a:latin typeface="微软雅黑" pitchFamily="34" charset="-122"/>
                <a:ea typeface="微软雅黑" pitchFamily="34" charset="-122"/>
                <a:sym typeface="+mn-ea"/>
              </a:rPr>
              <a:t>一般来说同种物质温度越高密度越小，遵从热胀冷缩的规律，那么是否所有的物质都遵守热胀冷缩的规律呢？</a:t>
            </a:r>
          </a:p>
        </p:txBody>
      </p:sp>
      <p:sp>
        <p:nvSpPr>
          <p:cNvPr id="17410" name="矩形 2"/>
          <p:cNvSpPr>
            <a:spLocks noChangeArrowheads="1"/>
          </p:cNvSpPr>
          <p:nvPr/>
        </p:nvSpPr>
        <p:spPr bwMode="auto">
          <a:xfrm>
            <a:off x="541338" y="595313"/>
            <a:ext cx="3416300" cy="7381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>
            <a:defPPr/>
          </a:lstStyle>
          <a:p>
            <a:pPr>
              <a:lnSpc>
                <a:spcPct val="150000"/>
              </a:lnSpc>
            </a:pPr>
            <a:r>
              <a:rPr lang="en-US" altLang="zh-CN" sz="2800" b="1"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3. </a:t>
            </a:r>
            <a:r>
              <a:rPr lang="zh-CN" altLang="en-US" sz="2800" b="1">
                <a:latin typeface="微软雅黑" pitchFamily="34" charset="-122"/>
                <a:ea typeface="微软雅黑" pitchFamily="34" charset="-122"/>
                <a:sym typeface="+mn-ea"/>
              </a:rPr>
              <a:t>水的反常膨胀现象</a:t>
            </a:r>
          </a:p>
        </p:txBody>
      </p:sp>
      <p:sp>
        <p:nvSpPr>
          <p:cNvPr id="17411" name="矩形 5"/>
          <p:cNvSpPr>
            <a:spLocks noChangeArrowheads="1"/>
          </p:cNvSpPr>
          <p:nvPr/>
        </p:nvSpPr>
        <p:spPr bwMode="auto">
          <a:xfrm>
            <a:off x="444500" y="14288"/>
            <a:ext cx="995363" cy="3381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>
            <a:defPPr/>
          </a:lstStyle>
          <a:p>
            <a:r>
              <a:rPr lang="zh-CN" altLang="en-US" sz="1600" b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新知探究</a:t>
            </a:r>
          </a:p>
        </p:txBody>
      </p:sp>
      <p:sp>
        <p:nvSpPr>
          <p:cNvPr id="7" name="圆角矩形 6"/>
          <p:cNvSpPr/>
          <p:nvPr/>
        </p:nvSpPr>
        <p:spPr>
          <a:xfrm>
            <a:off x="6350" y="15875"/>
            <a:ext cx="1550988" cy="427038"/>
          </a:xfrm>
          <a:prstGeom prst="roundRect">
            <a:avLst/>
          </a:prstGeom>
          <a:solidFill>
            <a:srgbClr val="83C3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/>
          </a:lstStyle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600" b="1">
                <a:solidFill>
                  <a:prstClr val="white"/>
                </a:solidFill>
              </a:rPr>
              <a:t>新知探究</a:t>
            </a:r>
          </a:p>
        </p:txBody>
      </p:sp>
      <p:sp>
        <p:nvSpPr>
          <p:cNvPr id="8" name="圆角矩形 7"/>
          <p:cNvSpPr/>
          <p:nvPr/>
        </p:nvSpPr>
        <p:spPr>
          <a:xfrm>
            <a:off x="782638" y="2825750"/>
            <a:ext cx="10028237" cy="259397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rgbClr val="0070C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/>
          </a:lstStyle>
          <a:p>
            <a:pPr algn="just" fontAlgn="auto">
              <a:lnSpc>
                <a:spcPct val="150000"/>
              </a:lnSpc>
              <a:spcBef>
                <a:spcPts val="1200"/>
              </a:spcBef>
              <a:spcAft>
                <a:spcPct val="0"/>
              </a:spcAft>
              <a:defRPr/>
            </a:pPr>
            <a:r>
              <a:rPr lang="zh-CN" altLang="en-US" sz="2600">
                <a:solidFill>
                  <a:schemeClr val="tx1"/>
                </a:solidFill>
                <a:sym typeface="+mn-ea"/>
              </a:rPr>
              <a:t>不是所有的物质都遵守热胀冷缩的规律。</a:t>
            </a:r>
            <a:endParaRPr lang="en-US" altLang="zh-CN" sz="2600">
              <a:solidFill>
                <a:schemeClr val="tx1"/>
              </a:solidFill>
              <a:sym typeface="+mn-ea"/>
            </a:endParaRPr>
          </a:p>
          <a:p>
            <a:pPr algn="just"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600">
                <a:solidFill>
                  <a:schemeClr val="tx1"/>
                </a:solidFill>
                <a:sym typeface="+mn-ea"/>
              </a:rPr>
              <a:t>例如：水在</a:t>
            </a:r>
            <a:r>
              <a:rPr lang="en-US" altLang="zh-CN" sz="260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  <a:sym typeface="+mn-ea"/>
              </a:rPr>
              <a:t>0-4℃</a:t>
            </a:r>
            <a:r>
              <a:rPr lang="zh-CN" altLang="en-US" sz="2600">
                <a:solidFill>
                  <a:schemeClr val="tx1"/>
                </a:solidFill>
                <a:sym typeface="+mn-ea"/>
              </a:rPr>
              <a:t>之间，是热缩冷胀，在</a:t>
            </a:r>
            <a:r>
              <a:rPr lang="en-US" altLang="zh-CN" sz="260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  <a:sym typeface="+mn-ea"/>
              </a:rPr>
              <a:t>4℃</a:t>
            </a:r>
            <a:r>
              <a:rPr lang="zh-CN" altLang="en-US" sz="2600">
                <a:solidFill>
                  <a:schemeClr val="tx1"/>
                </a:solidFill>
                <a:sym typeface="+mn-ea"/>
              </a:rPr>
              <a:t>以上是热胀冷缩。这表明，水不简单遵守一般物质的“热胀冷缩”的规律，且一定质量的水凝结成冰后体积变大。</a:t>
            </a:r>
            <a:endParaRPr lang="en-US" altLang="zh-CN" sz="2600">
              <a:solidFill>
                <a:schemeClr val="tx1"/>
              </a:solidFill>
              <a:sym typeface="+mn-ea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444500" y="3751263"/>
            <a:ext cx="10817225" cy="24225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pPr algn="just">
              <a:lnSpc>
                <a:spcPct val="150000"/>
              </a:lnSpc>
            </a:pPr>
            <a:r>
              <a:rPr lang="zh-CN" altLang="en-US" sz="260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①水的反膨胀现象，给人们带来了好处，江河湖面的水结冰时，因为冰的体积膨胀，密度比水小，总是浮在水面上；而水到了</a:t>
            </a:r>
            <a:r>
              <a:rPr lang="en-US" altLang="zh-CN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4℃</a:t>
            </a:r>
            <a:r>
              <a:rPr lang="zh-CN" altLang="en-US" sz="260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，密度最大，总是沉在下面。这样，冰块就成了一层天然的防寒屏障，使江河湖海不至于一冻到底，使大量的水下生物得以生存。</a:t>
            </a:r>
            <a:endParaRPr lang="en-US" altLang="zh-CN" sz="2600">
              <a:solidFill>
                <a:srgbClr val="000000"/>
              </a:solidFill>
              <a:latin typeface="微软雅黑" pitchFamily="34" charset="-122"/>
              <a:ea typeface="微软雅黑" pitchFamily="34" charset="-122"/>
              <a:sym typeface="+mn-ea"/>
            </a:endParaRPr>
          </a:p>
        </p:txBody>
      </p:sp>
      <p:sp>
        <p:nvSpPr>
          <p:cNvPr id="18434" name="矩形 4"/>
          <p:cNvSpPr>
            <a:spLocks noChangeArrowheads="1"/>
          </p:cNvSpPr>
          <p:nvPr/>
        </p:nvSpPr>
        <p:spPr bwMode="auto">
          <a:xfrm>
            <a:off x="444500" y="14288"/>
            <a:ext cx="995363" cy="3381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>
            <a:defPPr/>
          </a:lstStyle>
          <a:p>
            <a:r>
              <a:rPr lang="zh-CN" altLang="en-US" sz="1600" b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新知探究</a:t>
            </a:r>
          </a:p>
        </p:txBody>
      </p:sp>
      <p:sp>
        <p:nvSpPr>
          <p:cNvPr id="7" name="圆角矩形 6"/>
          <p:cNvSpPr/>
          <p:nvPr/>
        </p:nvSpPr>
        <p:spPr>
          <a:xfrm>
            <a:off x="6350" y="15875"/>
            <a:ext cx="1550988" cy="427038"/>
          </a:xfrm>
          <a:prstGeom prst="roundRect">
            <a:avLst/>
          </a:prstGeom>
          <a:solidFill>
            <a:srgbClr val="83C3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/>
          </a:lstStyle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600" b="1">
                <a:solidFill>
                  <a:prstClr val="white"/>
                </a:solidFill>
              </a:rPr>
              <a:t>新知探究</a:t>
            </a:r>
          </a:p>
        </p:txBody>
      </p:sp>
      <p:sp>
        <p:nvSpPr>
          <p:cNvPr id="18436" name="矩形 1"/>
          <p:cNvSpPr>
            <a:spLocks noChangeArrowheads="1"/>
          </p:cNvSpPr>
          <p:nvPr/>
        </p:nvSpPr>
        <p:spPr bwMode="auto">
          <a:xfrm>
            <a:off x="298450" y="511175"/>
            <a:ext cx="3686175" cy="6223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>
            <a:defPPr/>
          </a:lstStyle>
          <a:p>
            <a:pPr algn="just">
              <a:lnSpc>
                <a:spcPct val="150000"/>
              </a:lnSpc>
            </a:pPr>
            <a:r>
              <a:rPr lang="zh-CN" altLang="en-US" sz="2600" b="1">
                <a:latin typeface="微软雅黑" pitchFamily="34" charset="-122"/>
                <a:ea typeface="微软雅黑" pitchFamily="34" charset="-122"/>
                <a:sym typeface="+mn-ea"/>
              </a:rPr>
              <a:t>（</a:t>
            </a:r>
            <a:r>
              <a:rPr lang="en-US" altLang="zh-CN" sz="2600" b="1"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1</a:t>
            </a:r>
            <a:r>
              <a:rPr lang="zh-CN" altLang="en-US" sz="2600" b="1">
                <a:latin typeface="微软雅黑" pitchFamily="34" charset="-122"/>
                <a:ea typeface="微软雅黑" pitchFamily="34" charset="-122"/>
                <a:sym typeface="+mn-ea"/>
              </a:rPr>
              <a:t>）水的反常膨胀现象</a:t>
            </a:r>
          </a:p>
        </p:txBody>
      </p:sp>
      <p:sp>
        <p:nvSpPr>
          <p:cNvPr id="3" name="矩形 2"/>
          <p:cNvSpPr>
            <a:spLocks noChangeArrowheads="1"/>
          </p:cNvSpPr>
          <p:nvPr/>
        </p:nvSpPr>
        <p:spPr bwMode="auto">
          <a:xfrm>
            <a:off x="534988" y="1117600"/>
            <a:ext cx="10790237" cy="18923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pPr algn="just">
              <a:lnSpc>
                <a:spcPct val="150000"/>
              </a:lnSpc>
            </a:pPr>
            <a:r>
              <a:rPr lang="zh-CN" altLang="en-US" sz="2600">
                <a:latin typeface="微软雅黑" pitchFamily="34" charset="-122"/>
                <a:ea typeface="微软雅黑" pitchFamily="34" charset="-122"/>
                <a:sym typeface="+mn-ea"/>
              </a:rPr>
              <a:t>①</a:t>
            </a:r>
            <a:r>
              <a:rPr lang="zh-CN" altLang="en-US" sz="260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水在</a:t>
            </a:r>
            <a:r>
              <a:rPr lang="en-US" altLang="zh-CN" sz="2600">
                <a:solidFill>
                  <a:srgbClr val="FF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4℃</a:t>
            </a:r>
            <a:r>
              <a:rPr lang="zh-CN" altLang="en-US" sz="260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时的密度最大</a:t>
            </a:r>
            <a:r>
              <a:rPr lang="zh-CN" altLang="en-US" sz="2600">
                <a:latin typeface="微软雅黑" pitchFamily="34" charset="-122"/>
                <a:ea typeface="微软雅黑" pitchFamily="34" charset="-122"/>
                <a:sym typeface="+mn-ea"/>
              </a:rPr>
              <a:t>。温度高于</a:t>
            </a:r>
            <a:r>
              <a:rPr lang="en-US" altLang="zh-CN" sz="2600"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4℃</a:t>
            </a:r>
            <a:r>
              <a:rPr lang="zh-CN" altLang="en-US" sz="2600">
                <a:latin typeface="微软雅黑" pitchFamily="34" charset="-122"/>
                <a:ea typeface="微软雅黑" pitchFamily="34" charset="-122"/>
                <a:sym typeface="+mn-ea"/>
              </a:rPr>
              <a:t>时，随着温度的升高，水的密度越来越小；在</a:t>
            </a:r>
            <a:r>
              <a:rPr lang="en-US" altLang="zh-CN" sz="2600"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0~4℃</a:t>
            </a:r>
            <a:r>
              <a:rPr lang="en-US" altLang="zh-CN" sz="2600">
                <a:latin typeface="微软雅黑" pitchFamily="34" charset="-122"/>
                <a:ea typeface="微软雅黑" pitchFamily="34" charset="-122"/>
                <a:sym typeface="+mn-ea"/>
              </a:rPr>
              <a:t> </a:t>
            </a:r>
            <a:r>
              <a:rPr lang="zh-CN" altLang="en-US" sz="2600">
                <a:latin typeface="微软雅黑" pitchFamily="34" charset="-122"/>
                <a:ea typeface="微软雅黑" pitchFamily="34" charset="-122"/>
                <a:sym typeface="+mn-ea"/>
              </a:rPr>
              <a:t>，随着温度的降低，水的密度越来越小。</a:t>
            </a:r>
            <a:endParaRPr lang="en-US" altLang="zh-CN" sz="2600">
              <a:latin typeface="微软雅黑" pitchFamily="34" charset="-122"/>
              <a:ea typeface="微软雅黑" pitchFamily="34" charset="-122"/>
              <a:sym typeface="+mn-ea"/>
            </a:endParaRPr>
          </a:p>
          <a:p>
            <a:pPr algn="just">
              <a:lnSpc>
                <a:spcPct val="150000"/>
              </a:lnSpc>
            </a:pPr>
            <a:r>
              <a:rPr lang="zh-CN" altLang="en-US" sz="260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②水凝固成冰时，体积变大，密度变小。</a:t>
            </a:r>
            <a:endParaRPr lang="en-US" altLang="zh-CN" sz="2600">
              <a:solidFill>
                <a:srgbClr val="000000"/>
              </a:solidFill>
              <a:latin typeface="微软雅黑" pitchFamily="34" charset="-122"/>
              <a:ea typeface="微软雅黑" pitchFamily="34" charset="-122"/>
              <a:sym typeface="+mn-ea"/>
            </a:endParaRPr>
          </a:p>
        </p:txBody>
      </p:sp>
      <p:sp>
        <p:nvSpPr>
          <p:cNvPr id="4" name="矩形 3"/>
          <p:cNvSpPr>
            <a:spLocks noChangeArrowheads="1"/>
          </p:cNvSpPr>
          <p:nvPr/>
        </p:nvSpPr>
        <p:spPr bwMode="auto">
          <a:xfrm>
            <a:off x="298450" y="3086100"/>
            <a:ext cx="4352925" cy="6207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>
            <a:defPPr/>
          </a:lstStyle>
          <a:p>
            <a:pPr algn="just">
              <a:lnSpc>
                <a:spcPct val="150000"/>
              </a:lnSpc>
            </a:pPr>
            <a:r>
              <a:rPr lang="zh-CN" altLang="en-US" sz="2600" b="1">
                <a:latin typeface="微软雅黑" pitchFamily="34" charset="-122"/>
                <a:ea typeface="微软雅黑" pitchFamily="34" charset="-122"/>
                <a:sym typeface="+mn-ea"/>
              </a:rPr>
              <a:t>（</a:t>
            </a:r>
            <a:r>
              <a:rPr lang="en-US" altLang="zh-CN" sz="2600" b="1"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2</a:t>
            </a:r>
            <a:r>
              <a:rPr lang="zh-CN" altLang="en-US" sz="2600" b="1">
                <a:latin typeface="微软雅黑" pitchFamily="34" charset="-122"/>
                <a:ea typeface="微软雅黑" pitchFamily="34" charset="-122"/>
                <a:sym typeface="+mn-ea"/>
              </a:rPr>
              <a:t>）水的反膨胀现象的利弊</a:t>
            </a:r>
            <a:endParaRPr lang="en-US" altLang="zh-CN" sz="2600">
              <a:solidFill>
                <a:srgbClr val="000000"/>
              </a:solidFill>
              <a:latin typeface="微软雅黑" pitchFamily="34" charset="-122"/>
              <a:ea typeface="微软雅黑" pitchFamily="34" charset="-122"/>
              <a:sym typeface="+mn-ea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444500" y="714375"/>
            <a:ext cx="11041063" cy="6937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pPr>
              <a:lnSpc>
                <a:spcPct val="150000"/>
              </a:lnSpc>
            </a:pPr>
            <a:r>
              <a:rPr lang="zh-CN" altLang="en-US" sz="260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在较深湖底的水却有可能仍保持</a:t>
            </a:r>
            <a:r>
              <a:rPr lang="en-US" altLang="zh-CN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4℃</a:t>
            </a:r>
            <a:r>
              <a:rPr lang="zh-CN" altLang="en-US" sz="260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的水温，鱼儿仍然可以自由自在地游动。</a:t>
            </a:r>
          </a:p>
        </p:txBody>
      </p:sp>
      <p:sp>
        <p:nvSpPr>
          <p:cNvPr id="3" name="矩形 2"/>
          <p:cNvSpPr>
            <a:spLocks noChangeArrowheads="1"/>
          </p:cNvSpPr>
          <p:nvPr/>
        </p:nvSpPr>
        <p:spPr bwMode="auto">
          <a:xfrm>
            <a:off x="444500" y="3422650"/>
            <a:ext cx="10915650" cy="18923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pPr defTabSz="815975">
              <a:lnSpc>
                <a:spcPct val="150000"/>
              </a:lnSpc>
            </a:pPr>
            <a:r>
              <a:rPr lang="zh-CN" altLang="en-US" sz="260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②水的反常膨胀，给人类生活也带来不便。</a:t>
            </a:r>
            <a:r>
              <a:rPr lang="zh-CN" altLang="en-US" sz="260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一定质量的水凝结成冰后体积变大</a:t>
            </a:r>
            <a:r>
              <a:rPr lang="zh-CN" altLang="en-US" sz="260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，北方的冬天，放在户外的</a:t>
            </a:r>
            <a:r>
              <a:rPr lang="zh-CN" altLang="en-US" sz="260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自来水管被冻裂</a:t>
            </a:r>
            <a:r>
              <a:rPr lang="zh-CN" altLang="en-US" sz="260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。所以对自来水管的保护显得尤其重要。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4384675" y="1408113"/>
            <a:ext cx="3289300" cy="1874837"/>
          </a:xfrm>
          <a:prstGeom prst="rect">
            <a:avLst/>
          </a:prstGeom>
          <a:noFill/>
          <a:ln w="9525">
            <a:noFill/>
            <a:miter lim="800000"/>
          </a:ln>
        </p:spPr>
      </p:pic>
      <p:sp>
        <p:nvSpPr>
          <p:cNvPr id="19460" name="矩形 6"/>
          <p:cNvSpPr>
            <a:spLocks noChangeArrowheads="1"/>
          </p:cNvSpPr>
          <p:nvPr/>
        </p:nvSpPr>
        <p:spPr bwMode="auto">
          <a:xfrm>
            <a:off x="444500" y="14288"/>
            <a:ext cx="995363" cy="3381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>
            <a:defPPr/>
          </a:lstStyle>
          <a:p>
            <a:r>
              <a:rPr lang="zh-CN" altLang="en-US" sz="1600" b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新知探究</a:t>
            </a:r>
          </a:p>
        </p:txBody>
      </p:sp>
      <p:sp>
        <p:nvSpPr>
          <p:cNvPr id="8" name="圆角矩形 7"/>
          <p:cNvSpPr/>
          <p:nvPr/>
        </p:nvSpPr>
        <p:spPr>
          <a:xfrm>
            <a:off x="6350" y="15875"/>
            <a:ext cx="1550988" cy="427038"/>
          </a:xfrm>
          <a:prstGeom prst="roundRect">
            <a:avLst/>
          </a:prstGeom>
          <a:solidFill>
            <a:srgbClr val="83C3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/>
          </a:lstStyle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600" b="1">
                <a:solidFill>
                  <a:prstClr val="white"/>
                </a:solidFill>
              </a:rPr>
              <a:t>新知探究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  <p:cond evt="onBegin" delay="0">
                          <p:tn val="10"/>
                        </p:cond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矩形 37"/>
          <p:cNvSpPr>
            <a:spLocks noChangeArrowheads="1"/>
          </p:cNvSpPr>
          <p:nvPr/>
        </p:nvSpPr>
        <p:spPr bwMode="auto">
          <a:xfrm>
            <a:off x="444500" y="14288"/>
            <a:ext cx="995363" cy="3381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>
            <a:defPPr/>
          </a:lstStyle>
          <a:p>
            <a:r>
              <a:rPr lang="zh-CN" altLang="en-US" sz="1600" b="1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rPr>
              <a:t>新知探究</a:t>
            </a:r>
          </a:p>
        </p:txBody>
      </p:sp>
      <p:sp>
        <p:nvSpPr>
          <p:cNvPr id="20482" name="矩形 5"/>
          <p:cNvSpPr>
            <a:spLocks noChangeArrowheads="1"/>
          </p:cNvSpPr>
          <p:nvPr/>
        </p:nvSpPr>
        <p:spPr bwMode="auto">
          <a:xfrm>
            <a:off x="574675" y="884238"/>
            <a:ext cx="10860088" cy="1293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pPr>
              <a:lnSpc>
                <a:spcPct val="150000"/>
              </a:lnSpc>
            </a:pPr>
            <a:r>
              <a:rPr lang="zh-CN" altLang="en-US" sz="260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把一个充了气的气球放在阳光下曝晒，经过一段时间后，气球的</a:t>
            </a:r>
            <a:r>
              <a:rPr lang="en-US" altLang="zh-CN" sz="2600" baseline="-2500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___________</a:t>
            </a:r>
            <a:r>
              <a:rPr lang="zh-CN" altLang="en-US" sz="260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保持不变，它内部气体的密度</a:t>
            </a:r>
            <a:r>
              <a:rPr lang="en-US" altLang="zh-CN" sz="2600" baseline="-2500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_____________</a:t>
            </a:r>
            <a:r>
              <a:rPr lang="zh-CN" altLang="en-US" sz="260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。</a:t>
            </a:r>
            <a:endParaRPr lang="en-US" altLang="zh-CN" sz="2600">
              <a:solidFill>
                <a:srgbClr val="000000"/>
              </a:solidFill>
              <a:latin typeface="微软雅黑" pitchFamily="34" charset="-122"/>
              <a:ea typeface="微软雅黑" pitchFamily="34" charset="-122"/>
              <a:sym typeface="+mn-ea"/>
            </a:endParaRPr>
          </a:p>
        </p:txBody>
      </p:sp>
      <p:sp>
        <p:nvSpPr>
          <p:cNvPr id="2" name="矩形 1"/>
          <p:cNvSpPr>
            <a:spLocks noChangeArrowheads="1"/>
          </p:cNvSpPr>
          <p:nvPr/>
        </p:nvSpPr>
        <p:spPr bwMode="auto">
          <a:xfrm>
            <a:off x="660400" y="2478088"/>
            <a:ext cx="10688638" cy="12922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pPr algn="just">
              <a:lnSpc>
                <a:spcPct val="150000"/>
              </a:lnSpc>
            </a:pPr>
            <a:r>
              <a:rPr lang="zh-CN" altLang="en-US" sz="260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解析：</a:t>
            </a:r>
            <a:r>
              <a:rPr lang="zh-CN" altLang="en-US" sz="260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充气后气球的质量不变，放在阳光下曝晒一段时间后，气球内空气的温度升高，体积变大，根据 </a:t>
            </a:r>
            <a:r>
              <a:rPr lang="en-US" altLang="zh-CN" sz="2600" i="1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ρ=m/V </a:t>
            </a:r>
            <a:r>
              <a:rPr lang="zh-CN" altLang="en-US" sz="260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可知密度变小。</a:t>
            </a:r>
            <a:endParaRPr lang="en-US" altLang="zh-CN" sz="2600">
              <a:solidFill>
                <a:srgbClr val="000000"/>
              </a:solidFill>
              <a:latin typeface="微软雅黑" pitchFamily="34" charset="-122"/>
              <a:ea typeface="微软雅黑" pitchFamily="34" charset="-122"/>
              <a:sym typeface="+mn-ea"/>
            </a:endParaRPr>
          </a:p>
        </p:txBody>
      </p:sp>
      <p:sp>
        <p:nvSpPr>
          <p:cNvPr id="20484" name="矩形 7"/>
          <p:cNvSpPr>
            <a:spLocks noChangeArrowheads="1"/>
          </p:cNvSpPr>
          <p:nvPr/>
        </p:nvSpPr>
        <p:spPr bwMode="auto">
          <a:xfrm>
            <a:off x="444500" y="14288"/>
            <a:ext cx="995363" cy="3381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>
            <a:defPPr/>
          </a:lstStyle>
          <a:p>
            <a:r>
              <a:rPr lang="zh-CN" altLang="en-US" sz="1600" b="1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rPr>
              <a:t>新知探究</a:t>
            </a:r>
          </a:p>
        </p:txBody>
      </p:sp>
      <p:sp>
        <p:nvSpPr>
          <p:cNvPr id="9" name="圆角矩形 8"/>
          <p:cNvSpPr/>
          <p:nvPr/>
        </p:nvSpPr>
        <p:spPr>
          <a:xfrm>
            <a:off x="0" y="25400"/>
            <a:ext cx="1844675" cy="403225"/>
          </a:xfrm>
          <a:prstGeom prst="roundRect">
            <a:avLst>
              <a:gd name="adj" fmla="val 50000"/>
            </a:avLst>
          </a:prstGeom>
          <a:solidFill>
            <a:srgbClr val="83C3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/>
          </a:lstStyle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600" b="1">
                <a:solidFill>
                  <a:prstClr val="white"/>
                </a:solidFill>
                <a:sym typeface="+mn-ea"/>
              </a:rPr>
              <a:t>典型例题</a:t>
            </a:r>
            <a:r>
              <a:rPr lang="en-US" altLang="zh-CN" sz="2600" b="1">
                <a:solidFill>
                  <a:prstClr val="white"/>
                </a:solidFill>
                <a:sym typeface="+mn-ea"/>
              </a:rPr>
              <a:t>1</a:t>
            </a:r>
            <a:endParaRPr lang="zh-CN" altLang="en-US" sz="2600" b="1">
              <a:solidFill>
                <a:prstClr val="white"/>
              </a:solidFill>
              <a:sym typeface="+mn-ea"/>
            </a:endParaRPr>
          </a:p>
        </p:txBody>
      </p:sp>
      <p:sp>
        <p:nvSpPr>
          <p:cNvPr id="3" name="矩形 2"/>
          <p:cNvSpPr>
            <a:spLocks noChangeArrowheads="1"/>
          </p:cNvSpPr>
          <p:nvPr/>
        </p:nvSpPr>
        <p:spPr bwMode="auto">
          <a:xfrm>
            <a:off x="10091738" y="1008063"/>
            <a:ext cx="850900" cy="492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>
            <a:defPPr/>
          </a:lstStyle>
          <a:p>
            <a:r>
              <a:rPr lang="zh-CN" altLang="en-US" sz="260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质量</a:t>
            </a:r>
            <a:endParaRPr lang="zh-CN" altLang="en-US" sz="26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矩形 3"/>
          <p:cNvSpPr>
            <a:spLocks noChangeArrowheads="1"/>
          </p:cNvSpPr>
          <p:nvPr/>
        </p:nvSpPr>
        <p:spPr bwMode="auto">
          <a:xfrm>
            <a:off x="4887913" y="1476375"/>
            <a:ext cx="850900" cy="6921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>
            <a:defPPr/>
          </a:lstStyle>
          <a:p>
            <a:pPr algn="just">
              <a:lnSpc>
                <a:spcPct val="150000"/>
              </a:lnSpc>
              <a:spcBef>
                <a:spcPts val="1200"/>
              </a:spcBef>
            </a:pPr>
            <a:r>
              <a:rPr lang="zh-CN" altLang="en-US" sz="260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变小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341313" y="1327150"/>
            <a:ext cx="11034712" cy="20923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pPr>
              <a:lnSpc>
                <a:spcPct val="150000"/>
              </a:lnSpc>
            </a:pPr>
            <a:r>
              <a:rPr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1. </a:t>
            </a:r>
            <a:r>
              <a:rPr lang="zh-CN" altLang="en-US" sz="2800" b="1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鉴别物质的思路和方法</a:t>
            </a:r>
            <a:endParaRPr lang="en-US" altLang="zh-CN" sz="2800" b="1">
              <a:solidFill>
                <a:srgbClr val="000000"/>
              </a:solidFill>
              <a:latin typeface="微软雅黑" pitchFamily="34" charset="-122"/>
              <a:ea typeface="微软雅黑" pitchFamily="34" charset="-122"/>
              <a:sym typeface="+mn-ea"/>
            </a:endParaRPr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zh-CN" altLang="en-US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（</a:t>
            </a:r>
            <a:r>
              <a:rPr lang="en-US" altLang="zh-CN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1</a:t>
            </a:r>
            <a:r>
              <a:rPr lang="zh-CN" altLang="en-US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）先找出适当的方法测出</a:t>
            </a:r>
            <a:r>
              <a:rPr lang="en-US" altLang="zh-CN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(</a:t>
            </a:r>
            <a:r>
              <a:rPr lang="zh-CN" altLang="en-US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或计算出</a:t>
            </a:r>
            <a:r>
              <a:rPr lang="en-US" altLang="zh-CN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)</a:t>
            </a:r>
            <a:r>
              <a:rPr lang="zh-CN" altLang="en-US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物质的密度；</a:t>
            </a:r>
          </a:p>
          <a:p>
            <a:pPr>
              <a:lnSpc>
                <a:spcPct val="150000"/>
              </a:lnSpc>
            </a:pPr>
            <a:r>
              <a:rPr lang="zh-CN" altLang="en-US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（</a:t>
            </a:r>
            <a:r>
              <a:rPr lang="en-US" altLang="zh-CN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2</a:t>
            </a:r>
            <a:r>
              <a:rPr lang="zh-CN" altLang="en-US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）查密度表确定物质</a:t>
            </a:r>
            <a:r>
              <a:rPr lang="en-US" altLang="zh-CN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(</a:t>
            </a:r>
            <a:r>
              <a:rPr lang="zh-CN" altLang="en-US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此方法可用于鉴别物质的真伪</a:t>
            </a:r>
            <a:r>
              <a:rPr lang="en-US" altLang="zh-CN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)</a:t>
            </a:r>
            <a:r>
              <a:rPr lang="zh-CN" altLang="en-US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。</a:t>
            </a:r>
          </a:p>
        </p:txBody>
      </p:sp>
      <p:grpSp>
        <p:nvGrpSpPr>
          <p:cNvPr id="21506" name="组合 4"/>
          <p:cNvGrpSpPr/>
          <p:nvPr/>
        </p:nvGrpSpPr>
        <p:grpSpPr>
          <a:xfrm>
            <a:off x="341313" y="541338"/>
            <a:ext cx="4848225" cy="785812"/>
            <a:chOff x="210309" y="511269"/>
            <a:chExt cx="4847732" cy="784830"/>
          </a:xfrm>
        </p:grpSpPr>
        <p:sp>
          <p:nvSpPr>
            <p:cNvPr id="21510" name="文本框 6"/>
            <p:cNvSpPr txBox="1">
              <a:spLocks noChangeArrowheads="1"/>
            </p:cNvSpPr>
            <p:nvPr/>
          </p:nvSpPr>
          <p:spPr bwMode="auto">
            <a:xfrm>
              <a:off x="210309" y="511269"/>
              <a:ext cx="4847732" cy="78483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>
              <a:defPPr/>
            </a:lstStyle>
            <a:p>
              <a:pPr>
                <a:lnSpc>
                  <a:spcPct val="150000"/>
                </a:lnSpc>
              </a:pPr>
              <a:r>
                <a:rPr lang="zh-CN" altLang="en-US" sz="3000" b="1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  <a:sym typeface="+mn-ea"/>
                </a:rPr>
                <a:t>知识点      密度与鉴别物质</a:t>
              </a:r>
            </a:p>
          </p:txBody>
        </p:sp>
        <p:sp>
          <p:nvSpPr>
            <p:cNvPr id="8" name="椭圆 7"/>
            <p:cNvSpPr/>
            <p:nvPr/>
          </p:nvSpPr>
          <p:spPr>
            <a:xfrm>
              <a:off x="1561134" y="687261"/>
              <a:ext cx="444455" cy="462971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/>
            </a:lstStyle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altLang="zh-CN" sz="2600" b="1">
                  <a:solidFill>
                    <a:prstClr val="white"/>
                  </a:solidFill>
                </a:rPr>
                <a:t>2</a:t>
              </a:r>
              <a:endParaRPr lang="zh-CN" altLang="en-US" sz="2600" b="1">
                <a:solidFill>
                  <a:prstClr val="white"/>
                </a:solidFill>
              </a:endParaRPr>
            </a:p>
          </p:txBody>
        </p:sp>
      </p:grpSp>
      <p:sp>
        <p:nvSpPr>
          <p:cNvPr id="21507" name="矩形 9"/>
          <p:cNvSpPr>
            <a:spLocks noChangeArrowheads="1"/>
          </p:cNvSpPr>
          <p:nvPr/>
        </p:nvSpPr>
        <p:spPr bwMode="auto">
          <a:xfrm>
            <a:off x="444500" y="14288"/>
            <a:ext cx="995363" cy="3381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>
            <a:defPPr/>
          </a:lstStyle>
          <a:p>
            <a:r>
              <a:rPr lang="zh-CN" altLang="en-US" sz="1600" b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新知探究</a:t>
            </a:r>
          </a:p>
        </p:txBody>
      </p:sp>
      <p:sp>
        <p:nvSpPr>
          <p:cNvPr id="11" name="圆角矩形 10"/>
          <p:cNvSpPr/>
          <p:nvPr/>
        </p:nvSpPr>
        <p:spPr>
          <a:xfrm>
            <a:off x="6350" y="15875"/>
            <a:ext cx="1550988" cy="427038"/>
          </a:xfrm>
          <a:prstGeom prst="roundRect">
            <a:avLst/>
          </a:prstGeom>
          <a:solidFill>
            <a:srgbClr val="83C3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/>
          </a:lstStyle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600" b="1">
                <a:solidFill>
                  <a:prstClr val="white"/>
                </a:solidFill>
              </a:rPr>
              <a:t>新知探究</a:t>
            </a:r>
          </a:p>
        </p:txBody>
      </p:sp>
      <p:sp>
        <p:nvSpPr>
          <p:cNvPr id="9" name="圆角矩形 8"/>
          <p:cNvSpPr/>
          <p:nvPr/>
        </p:nvSpPr>
        <p:spPr>
          <a:xfrm>
            <a:off x="444500" y="3716338"/>
            <a:ext cx="10374313" cy="18542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rgbClr val="0070C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/>
          </a:lstStyle>
          <a:p>
            <a:pPr algn="just" fontAlgn="auto">
              <a:lnSpc>
                <a:spcPct val="150000"/>
              </a:lnSpc>
              <a:spcBef>
                <a:spcPts val="1200"/>
              </a:spcBef>
              <a:spcAft>
                <a:spcPct val="0"/>
              </a:spcAft>
              <a:defRPr/>
            </a:pPr>
            <a:r>
              <a:rPr lang="zh-CN" altLang="en-US" sz="2600">
                <a:solidFill>
                  <a:srgbClr val="FF0000"/>
                </a:solidFill>
                <a:sym typeface="+mn-ea"/>
              </a:rPr>
              <a:t>注意：</a:t>
            </a:r>
            <a:r>
              <a:rPr lang="zh-CN" altLang="en-US" sz="2600">
                <a:solidFill>
                  <a:prstClr val="black"/>
                </a:solidFill>
                <a:sym typeface="+mn-ea"/>
              </a:rPr>
              <a:t>①通过实验测出的密度值不可避免地会有一定的误差。</a:t>
            </a:r>
            <a:endParaRPr lang="en-US" altLang="zh-CN" sz="2600">
              <a:solidFill>
                <a:prstClr val="black"/>
              </a:solidFill>
              <a:sym typeface="+mn-ea"/>
            </a:endParaRPr>
          </a:p>
          <a:p>
            <a:pPr algn="just"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600">
                <a:solidFill>
                  <a:prstClr val="black"/>
                </a:solidFill>
                <a:sym typeface="+mn-ea"/>
              </a:rPr>
              <a:t>②由于不同物质的密度可能是相同的，故只通过密度鉴别物质并不完全可靠。要准确地鉴别物质，常需要多种方法并用。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矩形 37"/>
          <p:cNvSpPr>
            <a:spLocks noChangeArrowheads="1"/>
          </p:cNvSpPr>
          <p:nvPr/>
        </p:nvSpPr>
        <p:spPr bwMode="auto">
          <a:xfrm>
            <a:off x="444500" y="14288"/>
            <a:ext cx="995363" cy="3381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>
            <a:defPPr/>
          </a:lstStyle>
          <a:p>
            <a:r>
              <a:rPr lang="zh-CN" altLang="en-US" sz="1600" b="1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rPr>
              <a:t>新知探究</a:t>
            </a:r>
          </a:p>
        </p:txBody>
      </p:sp>
      <p:sp>
        <p:nvSpPr>
          <p:cNvPr id="5" name="圆角矩形 4"/>
          <p:cNvSpPr/>
          <p:nvPr/>
        </p:nvSpPr>
        <p:spPr>
          <a:xfrm>
            <a:off x="0" y="11113"/>
            <a:ext cx="1739900" cy="450850"/>
          </a:xfrm>
          <a:prstGeom prst="roundRect">
            <a:avLst>
              <a:gd name="adj" fmla="val 50000"/>
            </a:avLst>
          </a:prstGeom>
          <a:solidFill>
            <a:srgbClr val="83C353"/>
          </a:solidFill>
          <a:ln>
            <a:solidFill>
              <a:srgbClr val="83C353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>
            <a:defPPr/>
          </a:lstStyle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800" b="1">
                <a:solidFill>
                  <a:prstClr val="white"/>
                </a:solidFill>
                <a:sym typeface="+mn-ea"/>
              </a:rPr>
              <a:t>拓展延伸</a:t>
            </a:r>
          </a:p>
        </p:txBody>
      </p:sp>
      <p:sp>
        <p:nvSpPr>
          <p:cNvPr id="23555" name="矩形 1"/>
          <p:cNvSpPr>
            <a:spLocks noChangeArrowheads="1"/>
          </p:cNvSpPr>
          <p:nvPr/>
        </p:nvSpPr>
        <p:spPr bwMode="auto">
          <a:xfrm>
            <a:off x="652463" y="874713"/>
            <a:ext cx="10782300" cy="32924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pPr algn="just">
              <a:lnSpc>
                <a:spcPct val="200000"/>
              </a:lnSpc>
            </a:pPr>
            <a:r>
              <a:rPr lang="zh-CN" altLang="en-US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不同物质的密度可能相同，例如，酒精和煤油都是液体，它们的密度都是</a:t>
            </a:r>
            <a:r>
              <a:rPr lang="en-US" altLang="zh-CN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0.8×10</a:t>
            </a:r>
            <a:r>
              <a:rPr lang="en-US" altLang="zh-CN" sz="2600" baseline="300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3</a:t>
            </a:r>
            <a:r>
              <a:rPr lang="en-US" altLang="zh-CN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kg/m</a:t>
            </a:r>
            <a:r>
              <a:rPr lang="en-US" altLang="zh-CN" sz="2600" baseline="300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3</a:t>
            </a:r>
            <a:r>
              <a:rPr lang="en-US" altLang="zh-CN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 </a:t>
            </a:r>
            <a:r>
              <a:rPr lang="zh-CN" altLang="en-US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，但是通过气味的不同可以区分它们；</a:t>
            </a:r>
            <a:endParaRPr lang="en-US" altLang="zh-CN" sz="2600">
              <a:solidFill>
                <a:srgbClr val="000000"/>
              </a:solidFill>
              <a:latin typeface="Times New Roman" pitchFamily="18" charset="0"/>
              <a:ea typeface="微软雅黑" pitchFamily="34" charset="-122"/>
              <a:cs typeface="Times New Roman" panose="02020603050405020304" pitchFamily="18" charset="0"/>
              <a:sym typeface="+mn-ea"/>
            </a:endParaRPr>
          </a:p>
          <a:p>
            <a:pPr algn="just">
              <a:lnSpc>
                <a:spcPct val="200000"/>
              </a:lnSpc>
            </a:pPr>
            <a:r>
              <a:rPr lang="zh-CN" altLang="en-US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冰和蜡都是固体，它们的密度也相同，但从它们的颜色、透明度、能否燃烧、硬度等性质的差异，也可以区分它们。</a:t>
            </a:r>
          </a:p>
        </p:txBody>
      </p:sp>
    </p:spTree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矩形 5"/>
          <p:cNvSpPr>
            <a:spLocks noChangeArrowheads="1"/>
          </p:cNvSpPr>
          <p:nvPr/>
        </p:nvSpPr>
        <p:spPr bwMode="auto">
          <a:xfrm>
            <a:off x="563563" y="869950"/>
            <a:ext cx="11041062" cy="12922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pPr>
              <a:lnSpc>
                <a:spcPct val="150000"/>
              </a:lnSpc>
            </a:pPr>
            <a:r>
              <a:rPr lang="zh-CN" altLang="en-US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一个实心铅球的质量是</a:t>
            </a:r>
            <a:r>
              <a:rPr lang="en-US" altLang="zh-CN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4kg</a:t>
            </a:r>
            <a:r>
              <a:rPr lang="zh-CN" altLang="en-US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，经测量知道它的体积是</a:t>
            </a:r>
            <a:r>
              <a:rPr lang="en-US" altLang="zh-CN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0.57dm</a:t>
            </a:r>
            <a:r>
              <a:rPr lang="en-US" altLang="zh-CN" sz="2600" baseline="300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3</a:t>
            </a:r>
            <a:r>
              <a:rPr lang="en-US" altLang="zh-CN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 </a:t>
            </a:r>
            <a:r>
              <a:rPr lang="zh-CN" altLang="en-US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，这个铅球是用纯铅制成的吗？</a:t>
            </a:r>
          </a:p>
        </p:txBody>
      </p:sp>
      <p:sp>
        <p:nvSpPr>
          <p:cNvPr id="5" name="Text Box 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575172" y="3317310"/>
            <a:ext cx="10603021" cy="1671023"/>
          </a:xfrm>
          <a:prstGeom prst="rect">
            <a:avLst/>
          </a:prstGeom>
          <a:blipFill rotWithShape="0">
            <a:blip r:embed="rId2"/>
            <a:stretch>
              <a:fillRect l="-1034" b="-4380"/>
            </a:stretch>
          </a:blipFill>
          <a:ln>
            <a:noFill/>
          </a:ln>
          <a:extLst/>
        </p:spPr>
        <p:txBody>
          <a:bodyPr/>
          <a:lstStyle>
            <a:defPPr/>
          </a:lstStyle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>
                <a:noFill/>
                <a:latin typeface="+mn-lt"/>
                <a:ea typeface="+mn-ea"/>
              </a:rPr>
              <a:t> </a:t>
            </a:r>
          </a:p>
        </p:txBody>
      </p:sp>
      <p:sp>
        <p:nvSpPr>
          <p:cNvPr id="2" name="矩形 1"/>
          <p:cNvSpPr>
            <a:spLocks noChangeArrowheads="1"/>
          </p:cNvSpPr>
          <p:nvPr/>
        </p:nvSpPr>
        <p:spPr bwMode="auto">
          <a:xfrm>
            <a:off x="574675" y="2212975"/>
            <a:ext cx="10818813" cy="12223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pPr>
              <a:lnSpc>
                <a:spcPct val="150000"/>
              </a:lnSpc>
            </a:pPr>
            <a:r>
              <a:rPr lang="zh-CN" altLang="en-US" sz="260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分析：</a:t>
            </a:r>
            <a:r>
              <a:rPr lang="zh-CN" altLang="en-US" sz="260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要知道铅球是否用铅制造的，应先求出它的密度，再与金属铅的密度进行比较。</a:t>
            </a:r>
          </a:p>
        </p:txBody>
      </p:sp>
      <p:sp>
        <p:nvSpPr>
          <p:cNvPr id="24580" name="矩形 7"/>
          <p:cNvSpPr>
            <a:spLocks noChangeArrowheads="1"/>
          </p:cNvSpPr>
          <p:nvPr/>
        </p:nvSpPr>
        <p:spPr bwMode="auto">
          <a:xfrm>
            <a:off x="444500" y="14288"/>
            <a:ext cx="995363" cy="3381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>
            <a:defPPr/>
          </a:lstStyle>
          <a:p>
            <a:r>
              <a:rPr lang="zh-CN" altLang="en-US" sz="1600" b="1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rPr>
              <a:t>新知探究</a:t>
            </a:r>
          </a:p>
        </p:txBody>
      </p:sp>
      <p:sp>
        <p:nvSpPr>
          <p:cNvPr id="24581" name="矩形 8"/>
          <p:cNvSpPr>
            <a:spLocks noChangeArrowheads="1"/>
          </p:cNvSpPr>
          <p:nvPr/>
        </p:nvSpPr>
        <p:spPr bwMode="auto">
          <a:xfrm>
            <a:off x="444500" y="14288"/>
            <a:ext cx="995363" cy="3381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>
            <a:defPPr/>
          </a:lstStyle>
          <a:p>
            <a:r>
              <a:rPr lang="zh-CN" altLang="en-US" sz="1600" b="1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rPr>
              <a:t>新知探究</a:t>
            </a:r>
          </a:p>
        </p:txBody>
      </p:sp>
      <p:sp>
        <p:nvSpPr>
          <p:cNvPr id="10" name="圆角矩形 9"/>
          <p:cNvSpPr/>
          <p:nvPr/>
        </p:nvSpPr>
        <p:spPr>
          <a:xfrm>
            <a:off x="0" y="25400"/>
            <a:ext cx="1844675" cy="403225"/>
          </a:xfrm>
          <a:prstGeom prst="roundRect">
            <a:avLst>
              <a:gd name="adj" fmla="val 50000"/>
            </a:avLst>
          </a:prstGeom>
          <a:solidFill>
            <a:srgbClr val="83C3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/>
          </a:lstStyle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600" b="1">
                <a:solidFill>
                  <a:prstClr val="white"/>
                </a:solidFill>
                <a:sym typeface="+mn-ea"/>
              </a:rPr>
              <a:t>典型例题</a:t>
            </a:r>
            <a:r>
              <a:rPr lang="en-US" altLang="zh-CN" sz="2600" b="1">
                <a:solidFill>
                  <a:prstClr val="white"/>
                </a:solidFill>
                <a:sym typeface="+mn-ea"/>
              </a:rPr>
              <a:t>2</a:t>
            </a:r>
            <a:endParaRPr lang="zh-CN" altLang="en-US" sz="2600" b="1">
              <a:solidFill>
                <a:prstClr val="white"/>
              </a:solidFill>
              <a:sym typeface="+mn-ea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500063" y="1355725"/>
            <a:ext cx="10682287" cy="36925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pPr algn="just">
              <a:lnSpc>
                <a:spcPct val="150000"/>
              </a:lnSpc>
            </a:pPr>
            <a:r>
              <a:rPr lang="zh-CN" altLang="en-US" sz="2600">
                <a:solidFill>
                  <a:srgbClr val="FF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（</a:t>
            </a:r>
            <a:r>
              <a:rPr lang="en-US" altLang="zh-CN" sz="2600">
                <a:solidFill>
                  <a:srgbClr val="FF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1</a:t>
            </a:r>
            <a:r>
              <a:rPr lang="zh-CN" altLang="en-US" sz="2600">
                <a:solidFill>
                  <a:srgbClr val="FF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）</a:t>
            </a:r>
            <a:r>
              <a:rPr lang="zh-CN" altLang="en-US" sz="260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测量密度，确定矿藏种类</a:t>
            </a:r>
            <a:endParaRPr lang="en-US" altLang="zh-CN" sz="2600">
              <a:solidFill>
                <a:srgbClr val="FF0000"/>
              </a:solidFill>
              <a:latin typeface="微软雅黑" pitchFamily="34" charset="-122"/>
              <a:ea typeface="微软雅黑" pitchFamily="34" charset="-122"/>
              <a:sym typeface="+mn-ea"/>
            </a:endParaRPr>
          </a:p>
          <a:p>
            <a:pPr algn="just">
              <a:lnSpc>
                <a:spcPct val="150000"/>
              </a:lnSpc>
            </a:pPr>
            <a:r>
              <a:rPr lang="zh-CN" altLang="en-US" sz="260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野外勘探时，通过采集的样品的密度等信息，可以确定矿藏的种类及经济价值。</a:t>
            </a:r>
            <a:endParaRPr lang="en-US" altLang="zh-CN" sz="2600">
              <a:solidFill>
                <a:srgbClr val="000000"/>
              </a:solidFill>
              <a:latin typeface="微软雅黑" pitchFamily="34" charset="-122"/>
              <a:ea typeface="微软雅黑" pitchFamily="34" charset="-122"/>
              <a:sym typeface="+mn-ea"/>
            </a:endParaRPr>
          </a:p>
          <a:p>
            <a:pPr algn="just">
              <a:lnSpc>
                <a:spcPct val="150000"/>
              </a:lnSpc>
            </a:pPr>
            <a:r>
              <a:rPr lang="zh-CN" altLang="en-US" sz="2600">
                <a:solidFill>
                  <a:srgbClr val="FF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（</a:t>
            </a:r>
            <a:r>
              <a:rPr lang="en-US" altLang="zh-CN" sz="2600">
                <a:solidFill>
                  <a:srgbClr val="FF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2</a:t>
            </a:r>
            <a:r>
              <a:rPr lang="zh-CN" altLang="en-US" sz="2600">
                <a:solidFill>
                  <a:srgbClr val="FF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）</a:t>
            </a:r>
            <a:r>
              <a:rPr lang="zh-CN" altLang="en-US" sz="260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根据密度，鉴别优劣</a:t>
            </a:r>
            <a:endParaRPr lang="en-US" altLang="zh-CN" sz="2600">
              <a:solidFill>
                <a:srgbClr val="FF0000"/>
              </a:solidFill>
              <a:latin typeface="微软雅黑" pitchFamily="34" charset="-122"/>
              <a:ea typeface="微软雅黑" pitchFamily="34" charset="-122"/>
              <a:sym typeface="+mn-ea"/>
            </a:endParaRPr>
          </a:p>
          <a:p>
            <a:pPr algn="just">
              <a:lnSpc>
                <a:spcPct val="150000"/>
              </a:lnSpc>
            </a:pPr>
            <a:r>
              <a:rPr lang="zh-CN" altLang="en-US" sz="260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把种子放到盐水里，饱满的种子因为密度大而沉到盐水底，瘪壳和杂草的种子因为密度小而浮在盐水表面。</a:t>
            </a:r>
          </a:p>
        </p:txBody>
      </p:sp>
      <p:sp>
        <p:nvSpPr>
          <p:cNvPr id="25602" name="矩形 1"/>
          <p:cNvSpPr>
            <a:spLocks noChangeArrowheads="1"/>
          </p:cNvSpPr>
          <p:nvPr/>
        </p:nvSpPr>
        <p:spPr bwMode="auto">
          <a:xfrm>
            <a:off x="500063" y="600075"/>
            <a:ext cx="4816475" cy="7381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>
            <a:defPPr/>
          </a:lstStyle>
          <a:p>
            <a:pPr>
              <a:lnSpc>
                <a:spcPct val="150000"/>
              </a:lnSpc>
            </a:pPr>
            <a:r>
              <a:rPr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2. </a:t>
            </a:r>
            <a:r>
              <a:rPr lang="zh-CN" altLang="en-US" sz="2800" b="1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密度在生产、生活中的应用</a:t>
            </a:r>
            <a:endParaRPr lang="en-US" altLang="zh-CN" sz="2800" b="1">
              <a:solidFill>
                <a:srgbClr val="000000"/>
              </a:solidFill>
              <a:latin typeface="微软雅黑" pitchFamily="34" charset="-122"/>
              <a:ea typeface="微软雅黑" pitchFamily="34" charset="-122"/>
              <a:sym typeface="+mn-ea"/>
            </a:endParaRPr>
          </a:p>
        </p:txBody>
      </p:sp>
      <p:sp>
        <p:nvSpPr>
          <p:cNvPr id="25603" name="矩形 6"/>
          <p:cNvSpPr>
            <a:spLocks noChangeArrowheads="1"/>
          </p:cNvSpPr>
          <p:nvPr/>
        </p:nvSpPr>
        <p:spPr bwMode="auto">
          <a:xfrm>
            <a:off x="444500" y="14288"/>
            <a:ext cx="995363" cy="3381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>
            <a:defPPr/>
          </a:lstStyle>
          <a:p>
            <a:r>
              <a:rPr lang="zh-CN" altLang="en-US" sz="1600" b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新知探究</a:t>
            </a:r>
          </a:p>
        </p:txBody>
      </p:sp>
      <p:sp>
        <p:nvSpPr>
          <p:cNvPr id="8" name="圆角矩形 7"/>
          <p:cNvSpPr/>
          <p:nvPr/>
        </p:nvSpPr>
        <p:spPr>
          <a:xfrm>
            <a:off x="6350" y="15875"/>
            <a:ext cx="1550988" cy="427038"/>
          </a:xfrm>
          <a:prstGeom prst="roundRect">
            <a:avLst/>
          </a:prstGeom>
          <a:solidFill>
            <a:srgbClr val="83C3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/>
          </a:lstStyle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600" b="1">
                <a:solidFill>
                  <a:prstClr val="white"/>
                </a:solidFill>
              </a:rPr>
              <a:t>新知探究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>
            <a:spLocks noChangeArrowheads="1"/>
          </p:cNvSpPr>
          <p:nvPr/>
        </p:nvSpPr>
        <p:spPr bwMode="auto">
          <a:xfrm>
            <a:off x="500063" y="1338263"/>
            <a:ext cx="10499725" cy="33242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pPr algn="just">
              <a:lnSpc>
                <a:spcPct val="150000"/>
              </a:lnSpc>
            </a:pPr>
            <a:r>
              <a:rPr lang="en-US" altLang="zh-CN" sz="280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(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3</a:t>
            </a:r>
            <a:r>
              <a:rPr lang="en-US" altLang="zh-CN" sz="280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)</a:t>
            </a:r>
            <a:r>
              <a:rPr lang="zh-CN" altLang="en-US" sz="280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根据密度选择合适的材料（物质）</a:t>
            </a:r>
            <a:endParaRPr lang="en-US" altLang="zh-CN" sz="2800">
              <a:solidFill>
                <a:srgbClr val="FF0000"/>
              </a:solidFill>
              <a:latin typeface="微软雅黑" pitchFamily="34" charset="-122"/>
              <a:ea typeface="微软雅黑" pitchFamily="34" charset="-122"/>
              <a:sym typeface="+mn-ea"/>
            </a:endParaRPr>
          </a:p>
          <a:p>
            <a:pPr algn="just">
              <a:lnSpc>
                <a:spcPct val="150000"/>
              </a:lnSpc>
            </a:pPr>
            <a:r>
              <a:rPr lang="zh-CN" altLang="en-US" sz="280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①航空器材常采用高强度、低密度的合金或新型合成材料；</a:t>
            </a:r>
            <a:endParaRPr lang="en-US" altLang="zh-CN" sz="2800">
              <a:solidFill>
                <a:srgbClr val="000000"/>
              </a:solidFill>
              <a:latin typeface="微软雅黑" pitchFamily="34" charset="-122"/>
              <a:ea typeface="微软雅黑" pitchFamily="34" charset="-122"/>
              <a:sym typeface="+mn-ea"/>
            </a:endParaRPr>
          </a:p>
          <a:p>
            <a:pPr algn="just">
              <a:lnSpc>
                <a:spcPct val="150000"/>
              </a:lnSpc>
            </a:pPr>
            <a:r>
              <a:rPr lang="zh-CN" altLang="en-US" sz="280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②在产品包装中，常采用密度小的泡沫塑料作填充物，一是为了防震，二是便于运输；</a:t>
            </a:r>
            <a:endParaRPr lang="en-US" altLang="zh-CN" sz="2800">
              <a:solidFill>
                <a:srgbClr val="000000"/>
              </a:solidFill>
              <a:latin typeface="微软雅黑" pitchFamily="34" charset="-122"/>
              <a:ea typeface="微软雅黑" pitchFamily="34" charset="-122"/>
              <a:sym typeface="+mn-ea"/>
            </a:endParaRPr>
          </a:p>
          <a:p>
            <a:pPr algn="just">
              <a:lnSpc>
                <a:spcPct val="150000"/>
              </a:lnSpc>
            </a:pPr>
            <a:r>
              <a:rPr lang="zh-CN" altLang="en-US" sz="280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③大型机床底座需要用坚固、密度大的材料制作，以增加稳定性。</a:t>
            </a:r>
          </a:p>
        </p:txBody>
      </p:sp>
      <p:sp>
        <p:nvSpPr>
          <p:cNvPr id="26626" name="矩形 6"/>
          <p:cNvSpPr>
            <a:spLocks noChangeArrowheads="1"/>
          </p:cNvSpPr>
          <p:nvPr/>
        </p:nvSpPr>
        <p:spPr bwMode="auto">
          <a:xfrm>
            <a:off x="444500" y="14288"/>
            <a:ext cx="995363" cy="3381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>
            <a:defPPr/>
          </a:lstStyle>
          <a:p>
            <a:r>
              <a:rPr lang="zh-CN" altLang="en-US" sz="1600" b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新知探究</a:t>
            </a:r>
          </a:p>
        </p:txBody>
      </p:sp>
      <p:sp>
        <p:nvSpPr>
          <p:cNvPr id="8" name="圆角矩形 7"/>
          <p:cNvSpPr/>
          <p:nvPr/>
        </p:nvSpPr>
        <p:spPr>
          <a:xfrm>
            <a:off x="6350" y="15875"/>
            <a:ext cx="1550988" cy="427038"/>
          </a:xfrm>
          <a:prstGeom prst="roundRect">
            <a:avLst/>
          </a:prstGeom>
          <a:solidFill>
            <a:srgbClr val="83C3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/>
          </a:lstStyle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600" b="1">
                <a:solidFill>
                  <a:prstClr val="white"/>
                </a:solidFill>
              </a:rPr>
              <a:t>新知探究</a:t>
            </a:r>
          </a:p>
        </p:txBody>
      </p:sp>
      <p:sp>
        <p:nvSpPr>
          <p:cNvPr id="26628" name="矩形 8"/>
          <p:cNvSpPr>
            <a:spLocks noChangeArrowheads="1"/>
          </p:cNvSpPr>
          <p:nvPr/>
        </p:nvSpPr>
        <p:spPr bwMode="auto">
          <a:xfrm>
            <a:off x="500063" y="600075"/>
            <a:ext cx="4816475" cy="7381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>
            <a:defPPr/>
          </a:lstStyle>
          <a:p>
            <a:pPr>
              <a:lnSpc>
                <a:spcPct val="150000"/>
              </a:lnSpc>
            </a:pPr>
            <a:r>
              <a:rPr lang="en-US" altLang="zh-CN" sz="2800" b="1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2. </a:t>
            </a:r>
            <a:r>
              <a:rPr lang="zh-CN" altLang="en-US" sz="2800" b="1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密度在生产、生活中的应用</a:t>
            </a:r>
            <a:endParaRPr lang="en-US" altLang="zh-CN" sz="2800" b="1">
              <a:solidFill>
                <a:srgbClr val="000000"/>
              </a:solidFill>
              <a:latin typeface="微软雅黑" pitchFamily="34" charset="-122"/>
              <a:ea typeface="微软雅黑" pitchFamily="34" charset="-122"/>
              <a:sym typeface="+mn-ea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矩形 37"/>
          <p:cNvSpPr>
            <a:spLocks noChangeArrowheads="1"/>
          </p:cNvSpPr>
          <p:nvPr/>
        </p:nvSpPr>
        <p:spPr bwMode="auto">
          <a:xfrm>
            <a:off x="444500" y="14288"/>
            <a:ext cx="995363" cy="3381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>
            <a:defPPr/>
          </a:lstStyle>
          <a:p>
            <a:r>
              <a:rPr lang="zh-CN" altLang="en-US" sz="1600" b="1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rPr>
              <a:t>新知探究</a:t>
            </a:r>
          </a:p>
        </p:txBody>
      </p:sp>
      <p:sp>
        <p:nvSpPr>
          <p:cNvPr id="27650" name="矩形 1"/>
          <p:cNvSpPr>
            <a:spLocks noChangeArrowheads="1"/>
          </p:cNvSpPr>
          <p:nvPr/>
        </p:nvSpPr>
        <p:spPr bwMode="auto">
          <a:xfrm>
            <a:off x="468313" y="630238"/>
            <a:ext cx="10928350" cy="24225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pPr algn="just">
              <a:lnSpc>
                <a:spcPct val="150000"/>
              </a:lnSpc>
            </a:pPr>
            <a:r>
              <a:rPr lang="zh-CN" altLang="en-US" sz="260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纯牛奶的密度为</a:t>
            </a:r>
            <a:r>
              <a:rPr lang="en-US" altLang="zh-CN" sz="260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(</a:t>
            </a:r>
            <a:r>
              <a:rPr lang="en-US" altLang="zh-CN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1.1~1.2</a:t>
            </a:r>
            <a:r>
              <a:rPr lang="en-US" altLang="zh-CN" sz="260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) ×</a:t>
            </a:r>
            <a:r>
              <a:rPr lang="en-US" altLang="zh-CN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10</a:t>
            </a:r>
            <a:r>
              <a:rPr lang="en-US" altLang="zh-CN" sz="2600" baseline="300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3</a:t>
            </a:r>
            <a:r>
              <a:rPr lang="en-US" altLang="zh-CN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kg/m</a:t>
            </a:r>
            <a:r>
              <a:rPr lang="en-US" altLang="zh-CN" sz="2600" baseline="300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3</a:t>
            </a:r>
            <a:r>
              <a:rPr lang="zh-CN" altLang="en-US" sz="260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，李明想知道学校的营养餐中的牛奶是不是纯牛奶。他和几个同学进行了如下测定：首先用天平称出一盒牛奶的质量是</a:t>
            </a:r>
            <a:r>
              <a:rPr lang="en-US" altLang="zh-CN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250g</a:t>
            </a:r>
            <a:r>
              <a:rPr lang="zh-CN" altLang="en-US" sz="260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，喝完后清除剩余的牛奶，测得空盒质量是</a:t>
            </a:r>
            <a:r>
              <a:rPr lang="en-US" altLang="zh-CN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26g</a:t>
            </a:r>
            <a:r>
              <a:rPr lang="zh-CN" altLang="en-US" sz="260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，牛奶的净含量是</a:t>
            </a:r>
            <a:r>
              <a:rPr lang="en-US" altLang="zh-CN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200mL</a:t>
            </a:r>
            <a:r>
              <a:rPr lang="zh-CN" altLang="en-US" sz="260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。该牛奶密度是否符合纯牛奶的标准</a:t>
            </a:r>
            <a:r>
              <a:rPr lang="en-US" altLang="zh-CN" sz="260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?</a:t>
            </a:r>
          </a:p>
        </p:txBody>
      </p:sp>
      <p:sp>
        <p:nvSpPr>
          <p:cNvPr id="27651" name="矩形 5"/>
          <p:cNvSpPr>
            <a:spLocks noChangeArrowheads="1"/>
          </p:cNvSpPr>
          <p:nvPr/>
        </p:nvSpPr>
        <p:spPr bwMode="auto">
          <a:xfrm>
            <a:off x="444500" y="14288"/>
            <a:ext cx="995363" cy="3381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>
            <a:defPPr/>
          </a:lstStyle>
          <a:p>
            <a:r>
              <a:rPr lang="zh-CN" altLang="en-US" sz="1600" b="1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rPr>
              <a:t>新知探究</a:t>
            </a:r>
          </a:p>
        </p:txBody>
      </p:sp>
      <p:sp>
        <p:nvSpPr>
          <p:cNvPr id="27652" name="矩形 6"/>
          <p:cNvSpPr>
            <a:spLocks noChangeArrowheads="1"/>
          </p:cNvSpPr>
          <p:nvPr/>
        </p:nvSpPr>
        <p:spPr bwMode="auto">
          <a:xfrm>
            <a:off x="444500" y="14288"/>
            <a:ext cx="995363" cy="3381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>
            <a:defPPr/>
          </a:lstStyle>
          <a:p>
            <a:r>
              <a:rPr lang="zh-CN" altLang="en-US" sz="1600" b="1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rPr>
              <a:t>新知探究</a:t>
            </a:r>
          </a:p>
        </p:txBody>
      </p:sp>
      <p:sp>
        <p:nvSpPr>
          <p:cNvPr id="8" name="圆角矩形 7"/>
          <p:cNvSpPr/>
          <p:nvPr/>
        </p:nvSpPr>
        <p:spPr>
          <a:xfrm>
            <a:off x="0" y="25400"/>
            <a:ext cx="1844675" cy="403225"/>
          </a:xfrm>
          <a:prstGeom prst="roundRect">
            <a:avLst>
              <a:gd name="adj" fmla="val 50000"/>
            </a:avLst>
          </a:prstGeom>
          <a:solidFill>
            <a:srgbClr val="83C3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/>
          </a:lstStyle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600" b="1">
                <a:solidFill>
                  <a:prstClr val="white"/>
                </a:solidFill>
                <a:sym typeface="+mn-ea"/>
              </a:rPr>
              <a:t>典型例题</a:t>
            </a:r>
            <a:r>
              <a:rPr lang="en-US" altLang="zh-CN" sz="2600" b="1">
                <a:solidFill>
                  <a:prstClr val="white"/>
                </a:solidFill>
                <a:sym typeface="+mn-ea"/>
              </a:rPr>
              <a:t>3</a:t>
            </a:r>
            <a:endParaRPr lang="zh-CN" altLang="en-US" sz="2600" b="1">
              <a:solidFill>
                <a:prstClr val="white"/>
              </a:solidFill>
              <a:sym typeface="+mn-ea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444500" y="3052763"/>
            <a:ext cx="11050588" cy="30924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>
            <a:spAutoFit/>
          </a:bodyPr>
          <a:lstStyle>
            <a:defPPr/>
          </a:lstStyle>
          <a:p>
            <a:pPr algn="just"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6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itchFamily="18" charset="0"/>
                <a:sym typeface="+mn-ea"/>
              </a:rPr>
              <a:t>解析：</a:t>
            </a:r>
            <a:r>
              <a:rPr lang="zh-CN" altLang="en-US" sz="260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itchFamily="18" charset="0"/>
                <a:sym typeface="+mn-ea"/>
              </a:rPr>
              <a:t>一盒牛奶的总质量</a:t>
            </a:r>
            <a:r>
              <a:rPr lang="en-US" altLang="zh-CN" sz="2600" i="1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itchFamily="18" charset="0"/>
                <a:sym typeface="+mn-ea"/>
              </a:rPr>
              <a:t>m</a:t>
            </a:r>
            <a:r>
              <a:rPr lang="en-US" altLang="zh-CN" sz="2600" baseline="-2500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itchFamily="18" charset="0"/>
                <a:sym typeface="+mn-ea"/>
              </a:rPr>
              <a:t>1</a:t>
            </a:r>
            <a:r>
              <a:rPr lang="en-US" altLang="zh-CN" sz="260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itchFamily="18" charset="0"/>
                <a:sym typeface="+mn-ea"/>
              </a:rPr>
              <a:t>=250g</a:t>
            </a:r>
            <a:r>
              <a:rPr lang="zh-CN" altLang="en-US" sz="260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itchFamily="18" charset="0"/>
                <a:sym typeface="+mn-ea"/>
              </a:rPr>
              <a:t>，空盒质量</a:t>
            </a:r>
            <a:r>
              <a:rPr lang="en-US" altLang="zh-CN" sz="2600" i="1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itchFamily="18" charset="0"/>
                <a:sym typeface="+mn-ea"/>
              </a:rPr>
              <a:t>m</a:t>
            </a:r>
            <a:r>
              <a:rPr lang="en-US" altLang="zh-CN" sz="2600" baseline="-2500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itchFamily="18" charset="0"/>
                <a:sym typeface="+mn-ea"/>
              </a:rPr>
              <a:t>2</a:t>
            </a:r>
            <a:r>
              <a:rPr lang="en-US" altLang="zh-CN" sz="260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itchFamily="18" charset="0"/>
                <a:sym typeface="+mn-ea"/>
              </a:rPr>
              <a:t>=26g</a:t>
            </a:r>
            <a:r>
              <a:rPr lang="zh-CN" altLang="en-US" sz="260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itchFamily="18" charset="0"/>
                <a:sym typeface="+mn-ea"/>
              </a:rPr>
              <a:t>，牛奶的质量</a:t>
            </a:r>
            <a:r>
              <a:rPr lang="en-US" altLang="zh-CN" sz="2600" i="1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itchFamily="18" charset="0"/>
                <a:sym typeface="+mn-ea"/>
              </a:rPr>
              <a:t>m</a:t>
            </a:r>
            <a:r>
              <a:rPr lang="en-US" altLang="zh-CN" sz="260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itchFamily="18" charset="0"/>
                <a:sym typeface="+mn-ea"/>
              </a:rPr>
              <a:t>=</a:t>
            </a:r>
            <a:r>
              <a:rPr lang="en-US" altLang="zh-CN" sz="2600" i="1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itchFamily="18" charset="0"/>
                <a:sym typeface="+mn-ea"/>
              </a:rPr>
              <a:t>m</a:t>
            </a:r>
            <a:r>
              <a:rPr lang="en-US" altLang="zh-CN" sz="2600" baseline="-2500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itchFamily="18" charset="0"/>
                <a:sym typeface="+mn-ea"/>
              </a:rPr>
              <a:t>1</a:t>
            </a:r>
            <a:r>
              <a:rPr lang="en-US" altLang="zh-CN" sz="2600" i="1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itchFamily="18" charset="0"/>
                <a:sym typeface="+mn-ea"/>
              </a:rPr>
              <a:t>-m</a:t>
            </a:r>
            <a:r>
              <a:rPr lang="en-US" altLang="zh-CN" sz="2600" baseline="-2500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itchFamily="18" charset="0"/>
                <a:sym typeface="+mn-ea"/>
              </a:rPr>
              <a:t>2</a:t>
            </a:r>
            <a:r>
              <a:rPr lang="en-US" altLang="zh-CN" sz="260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itchFamily="18" charset="0"/>
                <a:sym typeface="+mn-ea"/>
              </a:rPr>
              <a:t>=250g-26g=224g</a:t>
            </a:r>
            <a:r>
              <a:rPr lang="zh-CN" altLang="en-US" sz="260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itchFamily="18" charset="0"/>
                <a:sym typeface="+mn-ea"/>
              </a:rPr>
              <a:t>，牛奶的体积</a:t>
            </a:r>
            <a:r>
              <a:rPr lang="en-US" altLang="zh-CN" sz="2600" i="1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itchFamily="18" charset="0"/>
                <a:sym typeface="+mn-ea"/>
              </a:rPr>
              <a:t>V</a:t>
            </a:r>
            <a:r>
              <a:rPr lang="en-US" altLang="zh-CN" sz="260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itchFamily="18" charset="0"/>
                <a:sym typeface="+mn-ea"/>
              </a:rPr>
              <a:t>=200mL= 200cm</a:t>
            </a:r>
            <a:r>
              <a:rPr lang="en-US" altLang="zh-CN" sz="2600" baseline="3000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itchFamily="18" charset="0"/>
                <a:sym typeface="+mn-ea"/>
              </a:rPr>
              <a:t>3</a:t>
            </a:r>
            <a:r>
              <a:rPr lang="zh-CN" altLang="en-US" sz="260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itchFamily="18" charset="0"/>
                <a:sym typeface="+mn-ea"/>
              </a:rPr>
              <a:t>。</a:t>
            </a:r>
            <a:endParaRPr lang="en-US" altLang="zh-CN" sz="2600">
              <a:solidFill>
                <a:prstClr val="black"/>
              </a:solidFill>
              <a:latin typeface="Times New Roman" pitchFamily="18" charset="0"/>
              <a:ea typeface="+mn-ea"/>
              <a:cs typeface="Times New Roman" panose="02020603050405020304" pitchFamily="18" charset="0"/>
              <a:sym typeface="+mn-ea"/>
            </a:endParaRPr>
          </a:p>
          <a:p>
            <a:pPr algn="just"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60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itchFamily="18" charset="0"/>
                <a:sym typeface="+mn-ea"/>
              </a:rPr>
              <a:t>牛奶的密度：</a:t>
            </a:r>
            <a:r>
              <a:rPr lang="en-US" altLang="zh-CN" sz="2600" i="1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itchFamily="18" charset="0"/>
                <a:sym typeface="+mn-ea"/>
              </a:rPr>
              <a:t>ρ=m/V</a:t>
            </a:r>
            <a:r>
              <a:rPr lang="en-US" altLang="zh-CN" sz="260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itchFamily="18" charset="0"/>
                <a:sym typeface="+mn-ea"/>
              </a:rPr>
              <a:t>=224g/200cm</a:t>
            </a:r>
            <a:r>
              <a:rPr lang="en-US" altLang="zh-CN" sz="2600" baseline="3000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itchFamily="18" charset="0"/>
                <a:sym typeface="+mn-ea"/>
              </a:rPr>
              <a:t>3</a:t>
            </a:r>
            <a:r>
              <a:rPr lang="en-US" altLang="zh-CN" sz="260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itchFamily="18" charset="0"/>
                <a:sym typeface="+mn-ea"/>
              </a:rPr>
              <a:t>=1.12g/cm</a:t>
            </a:r>
            <a:r>
              <a:rPr lang="en-US" altLang="zh-CN" sz="2600" baseline="3000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itchFamily="18" charset="0"/>
                <a:sym typeface="+mn-ea"/>
              </a:rPr>
              <a:t>3</a:t>
            </a:r>
            <a:r>
              <a:rPr lang="en-US" altLang="zh-CN" sz="260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itchFamily="18" charset="0"/>
                <a:sym typeface="+mn-ea"/>
              </a:rPr>
              <a:t>=1.12×10</a:t>
            </a:r>
            <a:r>
              <a:rPr lang="en-US" altLang="zh-CN" sz="2600" baseline="3000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itchFamily="18" charset="0"/>
                <a:sym typeface="+mn-ea"/>
              </a:rPr>
              <a:t>3</a:t>
            </a:r>
            <a:r>
              <a:rPr lang="en-US" altLang="zh-CN" sz="260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itchFamily="18" charset="0"/>
                <a:sym typeface="+mn-ea"/>
              </a:rPr>
              <a:t>kg/m</a:t>
            </a:r>
            <a:r>
              <a:rPr lang="en-US" altLang="zh-CN" sz="2600" baseline="3000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itchFamily="18" charset="0"/>
                <a:sym typeface="+mn-ea"/>
              </a:rPr>
              <a:t>3 </a:t>
            </a:r>
          </a:p>
          <a:p>
            <a:pPr algn="just"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60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itchFamily="18" charset="0"/>
                <a:sym typeface="+mn-ea"/>
              </a:rPr>
              <a:t>1.12×10</a:t>
            </a:r>
            <a:r>
              <a:rPr lang="en-US" altLang="zh-CN" sz="2600" baseline="3000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itchFamily="18" charset="0"/>
                <a:sym typeface="+mn-ea"/>
              </a:rPr>
              <a:t>3</a:t>
            </a:r>
            <a:r>
              <a:rPr lang="en-US" altLang="zh-CN" sz="260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itchFamily="18" charset="0"/>
                <a:sym typeface="+mn-ea"/>
              </a:rPr>
              <a:t>kg/m</a:t>
            </a:r>
            <a:r>
              <a:rPr lang="en-US" altLang="zh-CN" sz="2600" baseline="3000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itchFamily="18" charset="0"/>
                <a:sym typeface="+mn-ea"/>
              </a:rPr>
              <a:t>3</a:t>
            </a:r>
            <a:r>
              <a:rPr lang="zh-CN" altLang="en-US" sz="260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itchFamily="18" charset="0"/>
                <a:sym typeface="+mn-ea"/>
              </a:rPr>
              <a:t>在</a:t>
            </a:r>
            <a:r>
              <a:rPr lang="en-US" altLang="zh-CN" sz="2600">
                <a:solidFill>
                  <a:prstClr val="black"/>
                </a:solidFill>
                <a:latin typeface="+mn-ea"/>
                <a:ea typeface="+mn-ea"/>
                <a:cs typeface="Times New Roman" pitchFamily="18" charset="0"/>
                <a:sym typeface="+mn-ea"/>
              </a:rPr>
              <a:t>(</a:t>
            </a:r>
            <a:r>
              <a:rPr lang="en-US" altLang="zh-CN" sz="260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itchFamily="18" charset="0"/>
                <a:sym typeface="+mn-ea"/>
              </a:rPr>
              <a:t>1.1~1.2</a:t>
            </a:r>
            <a:r>
              <a:rPr lang="en-US" altLang="zh-CN" sz="2600">
                <a:solidFill>
                  <a:prstClr val="black"/>
                </a:solidFill>
                <a:latin typeface="+mn-ea"/>
                <a:ea typeface="+mn-ea"/>
                <a:cs typeface="Times New Roman" pitchFamily="18" charset="0"/>
                <a:sym typeface="+mn-ea"/>
              </a:rPr>
              <a:t>)</a:t>
            </a:r>
            <a:r>
              <a:rPr lang="en-US" altLang="zh-CN" sz="260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itchFamily="18" charset="0"/>
                <a:sym typeface="+mn-ea"/>
              </a:rPr>
              <a:t>×10</a:t>
            </a:r>
            <a:r>
              <a:rPr lang="en-US" altLang="zh-CN" sz="2600" baseline="3000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itchFamily="18" charset="0"/>
                <a:sym typeface="+mn-ea"/>
              </a:rPr>
              <a:t>3</a:t>
            </a:r>
            <a:r>
              <a:rPr lang="en-US" altLang="zh-CN" sz="260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itchFamily="18" charset="0"/>
                <a:sym typeface="+mn-ea"/>
              </a:rPr>
              <a:t> kg/m</a:t>
            </a:r>
            <a:r>
              <a:rPr lang="en-US" altLang="zh-CN" sz="2600" baseline="3000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itchFamily="18" charset="0"/>
                <a:sym typeface="+mn-ea"/>
              </a:rPr>
              <a:t>3 </a:t>
            </a:r>
            <a:r>
              <a:rPr lang="zh-CN" altLang="en-US" sz="260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itchFamily="18" charset="0"/>
                <a:sym typeface="+mn-ea"/>
              </a:rPr>
              <a:t>的范围之内，故该牛奶密度符合纯牛奶的标准。</a:t>
            </a:r>
            <a:endParaRPr lang="en-US" altLang="zh-CN" sz="260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itchFamily="18" charset="0"/>
              <a:sym typeface="+mn-ea"/>
            </a:endParaRP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矩形 1"/>
          <p:cNvSpPr>
            <a:spLocks noChangeArrowheads="1"/>
          </p:cNvSpPr>
          <p:nvPr/>
        </p:nvSpPr>
        <p:spPr bwMode="auto">
          <a:xfrm>
            <a:off x="560388" y="690563"/>
            <a:ext cx="10829925" cy="39703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pPr algn="just">
              <a:lnSpc>
                <a:spcPct val="150000"/>
              </a:lnSpc>
            </a:pPr>
            <a:r>
              <a:rPr lang="en-US" altLang="zh-CN" sz="2800" b="1">
                <a:latin typeface="楷体" pitchFamily="49" charset="-122"/>
                <a:ea typeface="楷体" pitchFamily="49" charset="-122"/>
              </a:rPr>
              <a:t>1.</a:t>
            </a:r>
            <a:r>
              <a:rPr lang="zh-CN" altLang="en-US" sz="2800" b="1">
                <a:latin typeface="楷体" pitchFamily="49" charset="-122"/>
                <a:ea typeface="楷体" pitchFamily="49" charset="-122"/>
              </a:rPr>
              <a:t>通过学习温度对密度的影响，知道密度对生产和生活的重要作用，能解释密度与社会生活相关的简单问题</a:t>
            </a:r>
            <a:r>
              <a:rPr lang="en-US" altLang="zh-CN" sz="2800" b="1">
                <a:latin typeface="楷体" pitchFamily="49" charset="-122"/>
                <a:ea typeface="楷体" pitchFamily="49" charset="-122"/>
              </a:rPr>
              <a:t>;</a:t>
            </a:r>
          </a:p>
          <a:p>
            <a:pPr algn="just">
              <a:lnSpc>
                <a:spcPct val="150000"/>
              </a:lnSpc>
            </a:pPr>
            <a:r>
              <a:rPr lang="en-US" altLang="zh-CN" sz="2800" b="1">
                <a:latin typeface="楷体" pitchFamily="49" charset="-122"/>
                <a:ea typeface="楷体" pitchFamily="49" charset="-122"/>
              </a:rPr>
              <a:t>2.</a:t>
            </a:r>
            <a:r>
              <a:rPr lang="zh-CN" altLang="en-US" sz="2800" b="1">
                <a:latin typeface="楷体" pitchFamily="49" charset="-122"/>
                <a:ea typeface="楷体" pitchFamily="49" charset="-122"/>
              </a:rPr>
              <a:t>通过分析实例，理解密度是物质的一种性质，并能运用密度知识鉴别物质</a:t>
            </a:r>
            <a:r>
              <a:rPr lang="en-US" altLang="zh-CN" sz="2800" b="1">
                <a:latin typeface="楷体" pitchFamily="49" charset="-122"/>
                <a:ea typeface="楷体" pitchFamily="49" charset="-122"/>
              </a:rPr>
              <a:t>;</a:t>
            </a:r>
          </a:p>
          <a:p>
            <a:pPr algn="just">
              <a:lnSpc>
                <a:spcPct val="150000"/>
              </a:lnSpc>
            </a:pPr>
            <a:r>
              <a:rPr lang="en-US" altLang="zh-CN" sz="2800" b="1">
                <a:latin typeface="楷体" pitchFamily="49" charset="-122"/>
                <a:ea typeface="楷体" pitchFamily="49" charset="-122"/>
              </a:rPr>
              <a:t>3.</a:t>
            </a:r>
            <a:r>
              <a:rPr lang="zh-CN" altLang="en-US" sz="2800" b="1">
                <a:latin typeface="楷体" pitchFamily="49" charset="-122"/>
                <a:ea typeface="楷体" pitchFamily="49" charset="-122"/>
              </a:rPr>
              <a:t>通过学习密度知识的应用，</a:t>
            </a:r>
            <a:r>
              <a:rPr lang="zh-CN" altLang="zh-CN" sz="2800" b="1">
                <a:latin typeface="楷体" pitchFamily="49" charset="-122"/>
                <a:ea typeface="楷体" pitchFamily="49" charset="-122"/>
              </a:rPr>
              <a:t>能列举密度在解决实际问题中有哪些重要作用。</a:t>
            </a:r>
          </a:p>
        </p:txBody>
      </p:sp>
      <p:sp>
        <p:nvSpPr>
          <p:cNvPr id="12" name="圆角矩形 11"/>
          <p:cNvSpPr/>
          <p:nvPr/>
        </p:nvSpPr>
        <p:spPr>
          <a:xfrm>
            <a:off x="560388" y="4689475"/>
            <a:ext cx="8572500" cy="1233488"/>
          </a:xfrm>
          <a:prstGeom prst="roundRect">
            <a:avLst>
              <a:gd name="adj" fmla="val 9099"/>
            </a:avLst>
          </a:prstGeom>
          <a:solidFill>
            <a:schemeClr val="bg1"/>
          </a:solidFill>
          <a:ln w="28575">
            <a:solidFill>
              <a:srgbClr val="0070C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/>
          </a:lstStyle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600">
                <a:solidFill>
                  <a:schemeClr val="tx1"/>
                </a:solidFill>
                <a:sym typeface="+mn-ea"/>
              </a:rPr>
              <a:t>【</a:t>
            </a:r>
            <a:r>
              <a:rPr lang="zh-CN" altLang="en-US" sz="2600" b="1">
                <a:solidFill>
                  <a:schemeClr val="tx1"/>
                </a:solidFill>
                <a:sym typeface="+mn-ea"/>
              </a:rPr>
              <a:t>重点</a:t>
            </a:r>
            <a:r>
              <a:rPr lang="en-US" altLang="zh-CN" sz="2600">
                <a:solidFill>
                  <a:schemeClr val="tx1"/>
                </a:solidFill>
                <a:sym typeface="+mn-ea"/>
              </a:rPr>
              <a:t>】</a:t>
            </a:r>
            <a:r>
              <a:rPr lang="zh-CN" altLang="en-US" sz="2600">
                <a:solidFill>
                  <a:schemeClr val="tx1"/>
                </a:solidFill>
                <a:sym typeface="+mn-ea"/>
              </a:rPr>
              <a:t>理解密度与温度的关系，能运用密度鉴别物质。</a:t>
            </a:r>
          </a:p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600">
                <a:solidFill>
                  <a:schemeClr val="tx1"/>
                </a:solidFill>
                <a:sym typeface="+mn-ea"/>
              </a:rPr>
              <a:t>【</a:t>
            </a:r>
            <a:r>
              <a:rPr lang="zh-CN" altLang="en-US" sz="2600" b="1">
                <a:solidFill>
                  <a:schemeClr val="tx1"/>
                </a:solidFill>
                <a:sym typeface="+mn-ea"/>
              </a:rPr>
              <a:t>难点</a:t>
            </a:r>
            <a:r>
              <a:rPr lang="en-US" altLang="zh-CN" sz="2600">
                <a:solidFill>
                  <a:schemeClr val="tx1"/>
                </a:solidFill>
                <a:sym typeface="+mn-ea"/>
              </a:rPr>
              <a:t>】</a:t>
            </a:r>
            <a:r>
              <a:rPr lang="zh-CN" altLang="en-US" sz="2600">
                <a:solidFill>
                  <a:schemeClr val="tx1"/>
                </a:solidFill>
                <a:latin typeface="Times New Roman" panose="02020603050405020304" pitchFamily="18" charset="0"/>
                <a:sym typeface="+mn-ea"/>
              </a:rPr>
              <a:t>水的反常膨胀，</a:t>
            </a:r>
            <a:r>
              <a:rPr lang="en-US" altLang="zh-CN" sz="2600">
                <a:solidFill>
                  <a:schemeClr val="tx1"/>
                </a:solidFill>
                <a:latin typeface="Times New Roman" panose="02020603050405020304" pitchFamily="18" charset="0"/>
                <a:sym typeface="+mn-ea"/>
              </a:rPr>
              <a:t>4℃</a:t>
            </a:r>
            <a:r>
              <a:rPr lang="zh-CN" altLang="en-US" sz="2600">
                <a:solidFill>
                  <a:schemeClr val="tx1"/>
                </a:solidFill>
                <a:latin typeface="Times New Roman" panose="02020603050405020304" pitchFamily="18" charset="0"/>
                <a:sym typeface="+mn-ea"/>
              </a:rPr>
              <a:t>时水的密度最大。</a:t>
            </a:r>
          </a:p>
        </p:txBody>
      </p:sp>
      <p:sp>
        <p:nvSpPr>
          <p:cNvPr id="9219" name="矩形 5"/>
          <p:cNvSpPr>
            <a:spLocks noChangeArrowheads="1"/>
          </p:cNvSpPr>
          <p:nvPr/>
        </p:nvSpPr>
        <p:spPr bwMode="auto">
          <a:xfrm>
            <a:off x="444500" y="14288"/>
            <a:ext cx="995363" cy="3381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>
            <a:defPPr/>
          </a:lstStyle>
          <a:p>
            <a:r>
              <a:rPr lang="zh-CN" altLang="en-US" sz="1600" b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学习目标</a:t>
            </a:r>
          </a:p>
        </p:txBody>
      </p:sp>
      <p:sp>
        <p:nvSpPr>
          <p:cNvPr id="7" name="圆角矩形 6"/>
          <p:cNvSpPr/>
          <p:nvPr/>
        </p:nvSpPr>
        <p:spPr>
          <a:xfrm>
            <a:off x="17463" y="14288"/>
            <a:ext cx="1549400" cy="427037"/>
          </a:xfrm>
          <a:prstGeom prst="roundRect">
            <a:avLst/>
          </a:prstGeom>
          <a:solidFill>
            <a:srgbClr val="83C3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/>
          </a:lstStyle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600" b="1">
                <a:solidFill>
                  <a:prstClr val="white"/>
                </a:solidFill>
              </a:rPr>
              <a:t>学习目标</a:t>
            </a:r>
          </a:p>
        </p:txBody>
      </p:sp>
    </p:spTree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矩形 37"/>
          <p:cNvSpPr>
            <a:spLocks noChangeArrowheads="1"/>
          </p:cNvSpPr>
          <p:nvPr/>
        </p:nvSpPr>
        <p:spPr bwMode="auto">
          <a:xfrm>
            <a:off x="444500" y="14288"/>
            <a:ext cx="995363" cy="3381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>
            <a:defPPr/>
          </a:lstStyle>
          <a:p>
            <a:r>
              <a:rPr lang="zh-CN" altLang="en-US" sz="1600" b="1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rPr>
              <a:t>新知探究</a:t>
            </a:r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566738" y="835025"/>
            <a:ext cx="10567987" cy="50784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pPr>
              <a:lnSpc>
                <a:spcPct val="150000"/>
              </a:lnSpc>
            </a:pP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判断物体空心还是实心：某铝球的质量为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810g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，体积为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400cm</a:t>
            </a:r>
            <a:r>
              <a:rPr lang="en-US" altLang="zh-CN" sz="2400" baseline="300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3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 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，则此球是否空心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?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（</a:t>
            </a:r>
            <a:r>
              <a:rPr lang="en-US" altLang="zh-CN" sz="2400" i="1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ρ</a:t>
            </a:r>
            <a:r>
              <a:rPr lang="zh-CN" altLang="en-US" sz="2400" baseline="-250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铝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=2.7×10</a:t>
            </a:r>
            <a:r>
              <a:rPr lang="en-US" altLang="zh-CN" sz="2400" baseline="300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3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kg/m</a:t>
            </a:r>
            <a:r>
              <a:rPr lang="en-US" altLang="zh-CN" sz="2400" baseline="300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3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）</a:t>
            </a:r>
            <a:endParaRPr lang="en-US" altLang="zh-CN" sz="2400">
              <a:solidFill>
                <a:srgbClr val="000000"/>
              </a:solidFill>
              <a:latin typeface="Times New Roman" pitchFamily="18" charset="0"/>
              <a:ea typeface="微软雅黑" pitchFamily="34" charset="-122"/>
              <a:cs typeface="Times New Roman" panose="02020603050405020304" pitchFamily="18" charset="0"/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解析：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方法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1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：设铝球是实心的，则</a:t>
            </a:r>
            <a:r>
              <a:rPr lang="en-US" altLang="zh-CN" sz="2400" i="1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m</a:t>
            </a:r>
            <a:r>
              <a:rPr lang="zh-CN" altLang="en-US" sz="2400" baseline="-250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铝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 =</a:t>
            </a:r>
            <a:r>
              <a:rPr lang="en-US" altLang="zh-CN" sz="2400" i="1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ρ</a:t>
            </a:r>
            <a:r>
              <a:rPr lang="zh-CN" altLang="en-US" sz="2400" baseline="-250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铝</a:t>
            </a:r>
            <a:r>
              <a:rPr lang="en-US" altLang="zh-CN" sz="2400" i="1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V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=2.7g/cm</a:t>
            </a:r>
            <a:r>
              <a:rPr lang="en-US" altLang="zh-CN" sz="2400" baseline="300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3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×400cm</a:t>
            </a:r>
            <a:r>
              <a:rPr lang="en-US" altLang="zh-CN" sz="2400" baseline="300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3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=1080g&gt;810g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，故铝球是空心的。</a:t>
            </a:r>
            <a:endParaRPr lang="en-US" altLang="zh-CN" sz="2400">
              <a:solidFill>
                <a:srgbClr val="000000"/>
              </a:solidFill>
              <a:latin typeface="Times New Roman" panose="02020603050405020304" pitchFamily="18" charset="0"/>
              <a:ea typeface="微软雅黑" pitchFamily="34" charset="-122"/>
              <a:cs typeface="Times New Roman" pitchFamily="18" charset="0"/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方法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2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：设铝球是实心的，</a:t>
            </a:r>
            <a:r>
              <a:rPr lang="en-US" altLang="zh-CN" sz="2400" i="1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V</a:t>
            </a:r>
            <a:r>
              <a:rPr lang="zh-CN" altLang="en-US" sz="2400" baseline="-250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铝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=</a:t>
            </a:r>
            <a:r>
              <a:rPr lang="en-US" altLang="zh-CN" sz="2400" i="1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m/ρ</a:t>
            </a:r>
            <a:r>
              <a:rPr lang="zh-CN" altLang="en-US" sz="2400" baseline="-250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铝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= 810g/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（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2.7g/cm</a:t>
            </a:r>
            <a:r>
              <a:rPr lang="en-US" altLang="zh-CN" sz="2400" baseline="300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3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）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=300cm</a:t>
            </a:r>
            <a:r>
              <a:rPr lang="en-US" altLang="zh-CN" sz="2400" baseline="300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3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&lt;400cm</a:t>
            </a:r>
            <a:r>
              <a:rPr lang="en-US" altLang="zh-CN" sz="2400" baseline="300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3</a:t>
            </a:r>
            <a:r>
              <a:rPr lang="zh-CN" altLang="en-US" sz="2400" baseline="-250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，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故铝球是空心的。</a:t>
            </a:r>
            <a:endParaRPr lang="en-US" altLang="zh-CN" sz="2400">
              <a:solidFill>
                <a:srgbClr val="000000"/>
              </a:solidFill>
              <a:latin typeface="Times New Roman" panose="02020603050405020304" pitchFamily="18" charset="0"/>
              <a:ea typeface="微软雅黑" pitchFamily="34" charset="-122"/>
              <a:cs typeface="Times New Roman" pitchFamily="18" charset="0"/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方法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3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：设铝球是实心的，则</a:t>
            </a:r>
            <a:r>
              <a:rPr lang="en-US" altLang="zh-CN" sz="2400" i="1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ρ</a:t>
            </a:r>
            <a:r>
              <a:rPr lang="zh-CN" altLang="en-US" sz="2400" baseline="-250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铝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=</a:t>
            </a:r>
            <a:r>
              <a:rPr lang="en-US" altLang="zh-CN" sz="2400" i="1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m/V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=810g/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（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400cm</a:t>
            </a:r>
            <a:r>
              <a:rPr lang="en-US" altLang="zh-CN" sz="2400" baseline="300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3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）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=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 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2.025g/cm</a:t>
            </a:r>
            <a:r>
              <a:rPr lang="en-US" altLang="zh-CN" sz="2400" baseline="300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3</a:t>
            </a:r>
          </a:p>
          <a:p>
            <a:pPr>
              <a:lnSpc>
                <a:spcPct val="150000"/>
              </a:lnSpc>
            </a:pP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2.025g/cm</a:t>
            </a:r>
            <a:r>
              <a:rPr lang="en-US" altLang="zh-CN" sz="2400" baseline="300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3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&lt;2.7g/cm</a:t>
            </a:r>
            <a:r>
              <a:rPr lang="en-US" altLang="zh-CN" sz="2400" baseline="300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3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，故铝球是空心的。</a:t>
            </a:r>
            <a:endParaRPr lang="en-US" altLang="zh-CN" sz="2400">
              <a:solidFill>
                <a:srgbClr val="000000"/>
              </a:solidFill>
              <a:latin typeface="Times New Roman" panose="02020603050405020304" pitchFamily="18" charset="0"/>
              <a:ea typeface="微软雅黑" pitchFamily="34" charset="-122"/>
              <a:cs typeface="Times New Roman" pitchFamily="18" charset="0"/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答：此球是空心的。</a:t>
            </a:r>
            <a:endParaRPr lang="en-US" altLang="zh-CN" sz="2400">
              <a:solidFill>
                <a:srgbClr val="000000"/>
              </a:solidFill>
              <a:latin typeface="Times New Roman" panose="02020603050405020304" pitchFamily="18" charset="0"/>
              <a:ea typeface="微软雅黑" pitchFamily="34" charset="-122"/>
              <a:cs typeface="Times New Roman" pitchFamily="18" charset="0"/>
              <a:sym typeface="+mn-ea"/>
            </a:endParaRPr>
          </a:p>
        </p:txBody>
      </p:sp>
      <p:sp>
        <p:nvSpPr>
          <p:cNvPr id="28675" name="矩形 6"/>
          <p:cNvSpPr>
            <a:spLocks noChangeArrowheads="1"/>
          </p:cNvSpPr>
          <p:nvPr/>
        </p:nvSpPr>
        <p:spPr bwMode="auto">
          <a:xfrm>
            <a:off x="444500" y="14288"/>
            <a:ext cx="995363" cy="3381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>
            <a:defPPr/>
          </a:lstStyle>
          <a:p>
            <a:r>
              <a:rPr lang="zh-CN" altLang="en-US" sz="1600" b="1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rPr>
              <a:t>新知探究</a:t>
            </a:r>
          </a:p>
        </p:txBody>
      </p:sp>
      <p:sp>
        <p:nvSpPr>
          <p:cNvPr id="28676" name="矩形 7"/>
          <p:cNvSpPr>
            <a:spLocks noChangeArrowheads="1"/>
          </p:cNvSpPr>
          <p:nvPr/>
        </p:nvSpPr>
        <p:spPr bwMode="auto">
          <a:xfrm>
            <a:off x="444500" y="14288"/>
            <a:ext cx="995363" cy="3381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>
            <a:defPPr/>
          </a:lstStyle>
          <a:p>
            <a:r>
              <a:rPr lang="zh-CN" altLang="en-US" sz="1600" b="1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rPr>
              <a:t>新知探究</a:t>
            </a:r>
          </a:p>
        </p:txBody>
      </p:sp>
      <p:sp>
        <p:nvSpPr>
          <p:cNvPr id="28677" name="矩形 8"/>
          <p:cNvSpPr>
            <a:spLocks noChangeArrowheads="1"/>
          </p:cNvSpPr>
          <p:nvPr/>
        </p:nvSpPr>
        <p:spPr bwMode="auto">
          <a:xfrm>
            <a:off x="444500" y="14288"/>
            <a:ext cx="995363" cy="3381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>
            <a:defPPr/>
          </a:lstStyle>
          <a:p>
            <a:r>
              <a:rPr lang="zh-CN" altLang="en-US" sz="1600" b="1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rPr>
              <a:t>新知探究</a:t>
            </a:r>
          </a:p>
        </p:txBody>
      </p:sp>
      <p:sp>
        <p:nvSpPr>
          <p:cNvPr id="10" name="圆角矩形 9"/>
          <p:cNvSpPr/>
          <p:nvPr/>
        </p:nvSpPr>
        <p:spPr>
          <a:xfrm>
            <a:off x="0" y="25400"/>
            <a:ext cx="1844675" cy="403225"/>
          </a:xfrm>
          <a:prstGeom prst="roundRect">
            <a:avLst>
              <a:gd name="adj" fmla="val 50000"/>
            </a:avLst>
          </a:prstGeom>
          <a:solidFill>
            <a:srgbClr val="83C3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/>
          </a:lstStyle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600" b="1">
                <a:solidFill>
                  <a:prstClr val="white"/>
                </a:solidFill>
                <a:sym typeface="+mn-ea"/>
              </a:rPr>
              <a:t>典型例题</a:t>
            </a:r>
            <a:r>
              <a:rPr lang="en-US" altLang="zh-CN" sz="2600" b="1">
                <a:solidFill>
                  <a:prstClr val="white"/>
                </a:solidFill>
                <a:sym typeface="+mn-ea"/>
              </a:rPr>
              <a:t>4</a:t>
            </a:r>
            <a:endParaRPr lang="zh-CN" altLang="en-US" sz="2600" b="1">
              <a:solidFill>
                <a:prstClr val="white"/>
              </a:solidFill>
              <a:sym typeface="+mn-ea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圆角矩形 5"/>
          <p:cNvSpPr/>
          <p:nvPr/>
        </p:nvSpPr>
        <p:spPr>
          <a:xfrm>
            <a:off x="606425" y="3092450"/>
            <a:ext cx="1604963" cy="962025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/>
          </a:lstStyle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600">
                <a:solidFill>
                  <a:prstClr val="black"/>
                </a:solidFill>
                <a:cs typeface="微软雅黑" panose="020B0503020204020204" charset="-122"/>
                <a:sym typeface="+mn-ea"/>
              </a:rPr>
              <a:t>密度与社会生活</a:t>
            </a:r>
            <a:endParaRPr lang="zh-CN" altLang="en-US" sz="2600"/>
          </a:p>
        </p:txBody>
      </p:sp>
      <p:sp>
        <p:nvSpPr>
          <p:cNvPr id="7" name="左大括号 6"/>
          <p:cNvSpPr/>
          <p:nvPr/>
        </p:nvSpPr>
        <p:spPr>
          <a:xfrm>
            <a:off x="2274888" y="2281238"/>
            <a:ext cx="476250" cy="2582862"/>
          </a:xfrm>
          <a:prstGeom prst="leftBrace">
            <a:avLst>
              <a:gd name="adj1" fmla="val 0"/>
              <a:gd name="adj2" fmla="val 50000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>
            <a:defPPr/>
          </a:lstStyle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lang="zh-CN" altLang="en-US" sz="2600"/>
          </a:p>
        </p:txBody>
      </p:sp>
      <p:sp>
        <p:nvSpPr>
          <p:cNvPr id="8" name="圆角矩形 7"/>
          <p:cNvSpPr/>
          <p:nvPr/>
        </p:nvSpPr>
        <p:spPr>
          <a:xfrm>
            <a:off x="2751138" y="1855788"/>
            <a:ext cx="1303337" cy="811212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/>
          </a:lstStyle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600">
                <a:solidFill>
                  <a:prstClr val="black"/>
                </a:solidFill>
                <a:cs typeface="微软雅黑" panose="020B0503020204020204" charset="-122"/>
                <a:sym typeface="+mn-ea"/>
              </a:rPr>
              <a:t>密度与温度</a:t>
            </a:r>
          </a:p>
        </p:txBody>
      </p:sp>
      <p:sp>
        <p:nvSpPr>
          <p:cNvPr id="9" name="圆角矩形 8"/>
          <p:cNvSpPr/>
          <p:nvPr/>
        </p:nvSpPr>
        <p:spPr>
          <a:xfrm>
            <a:off x="2751138" y="4495800"/>
            <a:ext cx="1706562" cy="709613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/>
          </a:lstStyle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600">
                <a:solidFill>
                  <a:prstClr val="black"/>
                </a:solidFill>
                <a:cs typeface="微软雅黑" panose="020B0503020204020204" charset="-122"/>
                <a:sym typeface="+mn-ea"/>
              </a:rPr>
              <a:t>鉴别物质</a:t>
            </a:r>
          </a:p>
        </p:txBody>
      </p:sp>
      <p:sp>
        <p:nvSpPr>
          <p:cNvPr id="10" name="左大括号 9"/>
          <p:cNvSpPr/>
          <p:nvPr/>
        </p:nvSpPr>
        <p:spPr>
          <a:xfrm>
            <a:off x="4097338" y="1563688"/>
            <a:ext cx="584200" cy="1395412"/>
          </a:xfrm>
          <a:prstGeom prst="lef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>
            <a:defPPr/>
          </a:lstStyle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lang="zh-CN" altLang="en-US" sz="2600"/>
          </a:p>
        </p:txBody>
      </p:sp>
      <p:sp>
        <p:nvSpPr>
          <p:cNvPr id="11" name="圆角矩形 10"/>
          <p:cNvSpPr/>
          <p:nvPr/>
        </p:nvSpPr>
        <p:spPr>
          <a:xfrm>
            <a:off x="4681538" y="1057275"/>
            <a:ext cx="6065837" cy="1012825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/>
          </a:lstStyle>
          <a:p>
            <a:pPr fontAlgn="auto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600">
                <a:solidFill>
                  <a:prstClr val="black"/>
                </a:solidFill>
                <a:cs typeface="微软雅黑" panose="020B0503020204020204" charset="-122"/>
                <a:sym typeface="+mn-ea"/>
              </a:rPr>
              <a:t>一般情况下，同种物质，温度升高，</a:t>
            </a:r>
          </a:p>
          <a:p>
            <a:pPr fontAlgn="auto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600">
                <a:solidFill>
                  <a:prstClr val="black"/>
                </a:solidFill>
                <a:cs typeface="微软雅黑" panose="020B0503020204020204" charset="-122"/>
                <a:sym typeface="+mn-ea"/>
              </a:rPr>
              <a:t>密度减小，但水有反常膨胀现象</a:t>
            </a:r>
          </a:p>
        </p:txBody>
      </p:sp>
      <p:sp>
        <p:nvSpPr>
          <p:cNvPr id="12" name="圆角矩形 11"/>
          <p:cNvSpPr/>
          <p:nvPr/>
        </p:nvSpPr>
        <p:spPr>
          <a:xfrm>
            <a:off x="4681538" y="2478088"/>
            <a:ext cx="6065837" cy="962025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/>
          </a:lstStyle>
          <a:p>
            <a:pPr fontAlgn="auto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600">
                <a:solidFill>
                  <a:prstClr val="black"/>
                </a:solidFill>
                <a:cs typeface="微软雅黑" panose="020B0503020204020204" charset="-122"/>
                <a:sym typeface="+mn-ea"/>
              </a:rPr>
              <a:t>气体的密度受温度影响较大， 液体、固体的受温度影响较小</a:t>
            </a:r>
          </a:p>
        </p:txBody>
      </p:sp>
      <p:sp>
        <p:nvSpPr>
          <p:cNvPr id="13" name="圆角矩形 12"/>
          <p:cNvSpPr/>
          <p:nvPr/>
        </p:nvSpPr>
        <p:spPr>
          <a:xfrm>
            <a:off x="5029200" y="3803650"/>
            <a:ext cx="5527675" cy="627063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/>
          </a:lstStyle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600">
                <a:solidFill>
                  <a:prstClr val="black"/>
                </a:solidFill>
                <a:cs typeface="微软雅黑" panose="020B0503020204020204" charset="-122"/>
                <a:sym typeface="+mn-ea"/>
              </a:rPr>
              <a:t>原理：根据 </a:t>
            </a:r>
            <a:r>
              <a:rPr lang="en-US" altLang="zh-CN" sz="2600" i="1">
                <a:solidFill>
                  <a:prstClr val="black"/>
                </a:solidFill>
                <a:latin typeface="Times New Roman" panose="02020603050405020304" pitchFamily="18" charset="0"/>
                <a:cs typeface="Times New Roman" pitchFamily="18" charset="0"/>
                <a:sym typeface="+mn-ea"/>
              </a:rPr>
              <a:t>ρ=m/V </a:t>
            </a:r>
            <a:r>
              <a:rPr lang="zh-CN" altLang="en-US" sz="2600">
                <a:solidFill>
                  <a:prstClr val="black"/>
                </a:solidFill>
                <a:cs typeface="微软雅黑" panose="020B0503020204020204" charset="-122"/>
                <a:sym typeface="+mn-ea"/>
              </a:rPr>
              <a:t>求出物质的密度</a:t>
            </a:r>
          </a:p>
        </p:txBody>
      </p:sp>
      <p:sp>
        <p:nvSpPr>
          <p:cNvPr id="14" name="左大括号 13"/>
          <p:cNvSpPr/>
          <p:nvPr/>
        </p:nvSpPr>
        <p:spPr>
          <a:xfrm>
            <a:off x="4495800" y="4117975"/>
            <a:ext cx="544513" cy="1492250"/>
          </a:xfrm>
          <a:prstGeom prst="lef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>
            <a:defPPr/>
          </a:lstStyle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lang="zh-CN" altLang="en-US" sz="2600"/>
          </a:p>
        </p:txBody>
      </p:sp>
      <p:sp>
        <p:nvSpPr>
          <p:cNvPr id="15" name="圆角矩形 14"/>
          <p:cNvSpPr/>
          <p:nvPr/>
        </p:nvSpPr>
        <p:spPr>
          <a:xfrm>
            <a:off x="5029200" y="5276850"/>
            <a:ext cx="5781675" cy="627063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/>
          </a:lstStyle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600">
                <a:solidFill>
                  <a:prstClr val="black"/>
                </a:solidFill>
                <a:cs typeface="微软雅黑" panose="020B0503020204020204" charset="-122"/>
                <a:sym typeface="+mn-ea"/>
              </a:rPr>
              <a:t>方法：测出物质密度与密度表作比较</a:t>
            </a:r>
          </a:p>
        </p:txBody>
      </p:sp>
      <p:sp>
        <p:nvSpPr>
          <p:cNvPr id="29707" name="矩形 15"/>
          <p:cNvSpPr>
            <a:spLocks noChangeArrowheads="1"/>
          </p:cNvSpPr>
          <p:nvPr/>
        </p:nvSpPr>
        <p:spPr bwMode="auto">
          <a:xfrm>
            <a:off x="444500" y="14288"/>
            <a:ext cx="995363" cy="3381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>
            <a:defPPr/>
          </a:lstStyle>
          <a:p>
            <a:r>
              <a:rPr lang="zh-CN" altLang="en-US" sz="1600" b="1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rPr>
              <a:t>课堂总结</a:t>
            </a:r>
          </a:p>
        </p:txBody>
      </p:sp>
      <p:sp>
        <p:nvSpPr>
          <p:cNvPr id="17" name="圆角矩形 16"/>
          <p:cNvSpPr/>
          <p:nvPr/>
        </p:nvSpPr>
        <p:spPr>
          <a:xfrm>
            <a:off x="6350" y="15875"/>
            <a:ext cx="1550988" cy="427038"/>
          </a:xfrm>
          <a:prstGeom prst="roundRect">
            <a:avLst/>
          </a:prstGeom>
          <a:solidFill>
            <a:srgbClr val="83C3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/>
          </a:lstStyle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600" b="1">
                <a:solidFill>
                  <a:prstClr val="white"/>
                </a:solidFill>
              </a:rPr>
              <a:t>课堂总结</a:t>
            </a:r>
          </a:p>
        </p:txBody>
      </p:sp>
    </p:spTree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矩形 2"/>
          <p:cNvSpPr>
            <a:spLocks noChangeArrowheads="1"/>
          </p:cNvSpPr>
          <p:nvPr/>
        </p:nvSpPr>
        <p:spPr bwMode="auto">
          <a:xfrm>
            <a:off x="654050" y="781050"/>
            <a:ext cx="10593388" cy="43100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pPr>
              <a:lnSpc>
                <a:spcPct val="150000"/>
              </a:lnSpc>
            </a:pPr>
            <a:r>
              <a:rPr lang="en-US" altLang="zh-CN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1. </a:t>
            </a:r>
            <a:r>
              <a:rPr lang="zh-CN" altLang="en-US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装满水的玻璃瓶，加盖密封后放入冰箱的冷冻室，待水结冰后玻璃瓶裂开了，下列说法正确的是（            ）</a:t>
            </a:r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en-US" altLang="zh-CN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A. </a:t>
            </a:r>
            <a:r>
              <a:rPr lang="zh-CN" altLang="en-US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玻璃瓶裂开后玻璃的质量变小</a:t>
            </a:r>
            <a:endParaRPr lang="en-US" altLang="zh-CN" sz="2600">
              <a:solidFill>
                <a:srgbClr val="000000"/>
              </a:solidFill>
              <a:latin typeface="Times New Roman" pitchFamily="18" charset="0"/>
              <a:ea typeface="微软雅黑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en-US" altLang="zh-CN" sz="2600">
                <a:solidFill>
                  <a:srgbClr val="000000"/>
                </a:solidFill>
                <a:latin typeface="Times New Roman" pitchFamily="18" charset="0"/>
                <a:ea typeface="微软雅黑" pitchFamily="34" charset="-122"/>
                <a:cs typeface="Times New Roman" panose="02020603050405020304" pitchFamily="18" charset="0"/>
              </a:rPr>
              <a:t>B. </a:t>
            </a:r>
            <a:r>
              <a:rPr lang="zh-CN" altLang="en-US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玻璃瓶裂开后玻璃的密度增大</a:t>
            </a:r>
            <a:endParaRPr lang="en-US" altLang="zh-CN" sz="2600">
              <a:solidFill>
                <a:srgbClr val="000000"/>
              </a:solidFill>
              <a:latin typeface="Times New Roman" panose="02020603050405020304" pitchFamily="18" charset="0"/>
              <a:ea typeface="微软雅黑" pitchFamily="34" charset="-122"/>
              <a:cs typeface="Times New Roman" pitchFamily="18" charset="0"/>
            </a:endParaRPr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en-US" altLang="zh-CN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C. </a:t>
            </a:r>
            <a:r>
              <a:rPr lang="zh-CN" altLang="en-US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水结成冰后质量变大</a:t>
            </a:r>
            <a:endParaRPr lang="en-US" altLang="zh-CN" sz="2600">
              <a:solidFill>
                <a:srgbClr val="000000"/>
              </a:solidFill>
              <a:latin typeface="Times New Roman" panose="02020603050405020304" pitchFamily="18" charset="0"/>
              <a:ea typeface="微软雅黑" pitchFamily="34" charset="-122"/>
              <a:cs typeface="Times New Roman" pitchFamily="18" charset="0"/>
            </a:endParaRPr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en-US" altLang="zh-CN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D. </a:t>
            </a:r>
            <a:r>
              <a:rPr lang="zh-CN" altLang="en-US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水结成冰后密度变小</a:t>
            </a:r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5337175" y="1400175"/>
            <a:ext cx="425450" cy="6207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>
            <a:defPPr/>
          </a:lstStyle>
          <a:p>
            <a:pPr>
              <a:lnSpc>
                <a:spcPct val="150000"/>
              </a:lnSpc>
            </a:pPr>
            <a:r>
              <a:rPr lang="en-US" altLang="zh-CN" sz="2600">
                <a:solidFill>
                  <a:srgbClr val="FF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D</a:t>
            </a:r>
            <a:endParaRPr lang="zh-CN" altLang="en-US" sz="2600">
              <a:solidFill>
                <a:srgbClr val="FF0000"/>
              </a:solidFill>
              <a:latin typeface="Times New Roman" pitchFamily="18" charset="0"/>
              <a:ea typeface="微软雅黑" pitchFamily="34" charset="-122"/>
              <a:cs typeface="Times New Roman" panose="02020603050405020304" pitchFamily="18" charset="0"/>
            </a:endParaRPr>
          </a:p>
        </p:txBody>
      </p:sp>
      <p:sp>
        <p:nvSpPr>
          <p:cNvPr id="30723" name="矩形 5"/>
          <p:cNvSpPr>
            <a:spLocks noChangeArrowheads="1"/>
          </p:cNvSpPr>
          <p:nvPr/>
        </p:nvSpPr>
        <p:spPr bwMode="auto">
          <a:xfrm>
            <a:off x="444500" y="14288"/>
            <a:ext cx="995363" cy="3381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>
            <a:defPPr/>
          </a:lstStyle>
          <a:p>
            <a:r>
              <a:rPr lang="zh-CN" altLang="en-US" sz="1600" b="1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rPr>
              <a:t>课堂作业</a:t>
            </a:r>
          </a:p>
        </p:txBody>
      </p:sp>
      <p:sp>
        <p:nvSpPr>
          <p:cNvPr id="7" name="圆角矩形 6"/>
          <p:cNvSpPr/>
          <p:nvPr/>
        </p:nvSpPr>
        <p:spPr>
          <a:xfrm>
            <a:off x="6350" y="15875"/>
            <a:ext cx="1550988" cy="427038"/>
          </a:xfrm>
          <a:prstGeom prst="roundRect">
            <a:avLst/>
          </a:prstGeom>
          <a:solidFill>
            <a:srgbClr val="83C3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/>
          </a:lstStyle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600" b="1">
                <a:solidFill>
                  <a:prstClr val="white"/>
                </a:solidFill>
              </a:rPr>
              <a:t>课堂作业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文本框 6"/>
          <p:cNvSpPr txBox="1">
            <a:spLocks noChangeArrowheads="1"/>
          </p:cNvSpPr>
          <p:nvPr/>
        </p:nvSpPr>
        <p:spPr bwMode="auto">
          <a:xfrm>
            <a:off x="808038" y="1042988"/>
            <a:ext cx="10691812" cy="14462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pPr>
              <a:lnSpc>
                <a:spcPct val="150000"/>
              </a:lnSpc>
            </a:pPr>
            <a:r>
              <a:rPr lang="en-US" altLang="zh-CN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2. </a:t>
            </a:r>
            <a:r>
              <a:rPr lang="zh-CN" altLang="en-US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下列各物理量中，可以用来鉴别物质种类的是（ 　　）</a:t>
            </a:r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en-US" altLang="zh-CN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A</a:t>
            </a:r>
            <a:r>
              <a:rPr lang="zh-CN" altLang="en-US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．温度   </a:t>
            </a:r>
            <a:r>
              <a:rPr lang="en-US" altLang="zh-CN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           B</a:t>
            </a:r>
            <a:r>
              <a:rPr lang="zh-CN" altLang="en-US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．热量   </a:t>
            </a:r>
            <a:r>
              <a:rPr lang="en-US" altLang="zh-CN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              C</a:t>
            </a:r>
            <a:r>
              <a:rPr lang="zh-CN" altLang="en-US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．密度   </a:t>
            </a:r>
            <a:r>
              <a:rPr lang="en-US" altLang="zh-CN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           D</a:t>
            </a:r>
            <a:r>
              <a:rPr lang="zh-CN" altLang="en-US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．质量</a:t>
            </a:r>
            <a:endParaRPr lang="en-US" altLang="zh-CN" sz="2600">
              <a:solidFill>
                <a:srgbClr val="000000"/>
              </a:solidFill>
              <a:latin typeface="Times New Roman" panose="02020603050405020304" pitchFamily="18" charset="0"/>
              <a:ea typeface="微软雅黑" pitchFamily="34" charset="-122"/>
              <a:cs typeface="Times New Roman" pitchFamily="18" charset="0"/>
              <a:sym typeface="+mn-ea"/>
            </a:endParaRPr>
          </a:p>
        </p:txBody>
      </p:sp>
      <p:sp>
        <p:nvSpPr>
          <p:cNvPr id="2" name="矩形 1"/>
          <p:cNvSpPr>
            <a:spLocks noChangeArrowheads="1"/>
          </p:cNvSpPr>
          <p:nvPr/>
        </p:nvSpPr>
        <p:spPr bwMode="auto">
          <a:xfrm>
            <a:off x="8345488" y="1189038"/>
            <a:ext cx="407987" cy="492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>
            <a:defPPr/>
          </a:lstStyle>
          <a:p>
            <a:r>
              <a:rPr lang="en-US" altLang="zh-CN" sz="2600">
                <a:solidFill>
                  <a:srgbClr val="FF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C</a:t>
            </a:r>
            <a:endParaRPr lang="zh-CN" altLang="en-US" sz="2600">
              <a:solidFill>
                <a:srgbClr val="FF0000"/>
              </a:solidFill>
              <a:latin typeface="Times New Roman" panose="02020603050405020304" pitchFamily="18" charset="0"/>
              <a:ea typeface="微软雅黑" pitchFamily="34" charset="-122"/>
              <a:cs typeface="Times New Roman" pitchFamily="18" charset="0"/>
            </a:endParaRPr>
          </a:p>
        </p:txBody>
      </p:sp>
      <p:sp>
        <p:nvSpPr>
          <p:cNvPr id="31747" name="矩形 5"/>
          <p:cNvSpPr>
            <a:spLocks noChangeArrowheads="1"/>
          </p:cNvSpPr>
          <p:nvPr/>
        </p:nvSpPr>
        <p:spPr bwMode="auto">
          <a:xfrm>
            <a:off x="444500" y="14288"/>
            <a:ext cx="995363" cy="3381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>
            <a:defPPr/>
          </a:lstStyle>
          <a:p>
            <a:r>
              <a:rPr lang="zh-CN" altLang="en-US" sz="1600" b="1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rPr>
              <a:t>课堂作业</a:t>
            </a:r>
          </a:p>
        </p:txBody>
      </p:sp>
      <p:sp>
        <p:nvSpPr>
          <p:cNvPr id="8" name="圆角矩形 7"/>
          <p:cNvSpPr/>
          <p:nvPr/>
        </p:nvSpPr>
        <p:spPr>
          <a:xfrm>
            <a:off x="6350" y="15875"/>
            <a:ext cx="1550988" cy="427038"/>
          </a:xfrm>
          <a:prstGeom prst="roundRect">
            <a:avLst/>
          </a:prstGeom>
          <a:solidFill>
            <a:srgbClr val="83C3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/>
          </a:lstStyle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600" b="1">
                <a:solidFill>
                  <a:prstClr val="white"/>
                </a:solidFill>
              </a:rPr>
              <a:t>课堂作业</a:t>
            </a:r>
          </a:p>
        </p:txBody>
      </p:sp>
      <p:sp>
        <p:nvSpPr>
          <p:cNvPr id="9" name="文本框 8"/>
          <p:cNvSpPr txBox="1">
            <a:spLocks noChangeArrowheads="1"/>
          </p:cNvSpPr>
          <p:nvPr/>
        </p:nvSpPr>
        <p:spPr bwMode="auto">
          <a:xfrm>
            <a:off x="803275" y="3090863"/>
            <a:ext cx="10575925" cy="12207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pPr>
              <a:lnSpc>
                <a:spcPct val="150000"/>
              </a:lnSpc>
            </a:pPr>
            <a:r>
              <a:rPr lang="en-US" altLang="zh-CN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3. </a:t>
            </a:r>
            <a:r>
              <a:rPr lang="zh-CN" altLang="en-US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室内火灾发生时，受困人员应采取弯腰甚至匍匐的姿势撤离，以减少有害气体的吸入。这是因为燃烧产生的有害气体（　  　）</a:t>
            </a:r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auto">
          <a:xfrm flipH="1">
            <a:off x="8401050" y="3679825"/>
            <a:ext cx="441325" cy="6207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pPr>
              <a:lnSpc>
                <a:spcPct val="150000"/>
              </a:lnSpc>
            </a:pPr>
            <a:r>
              <a:rPr lang="en-US" altLang="zh-CN" sz="2600">
                <a:solidFill>
                  <a:srgbClr val="FF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D</a:t>
            </a:r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803275" y="4300538"/>
            <a:ext cx="10696575" cy="12922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pPr>
              <a:lnSpc>
                <a:spcPct val="150000"/>
              </a:lnSpc>
            </a:pPr>
            <a:r>
              <a:rPr lang="en-US" altLang="zh-CN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A</a:t>
            </a:r>
            <a:r>
              <a:rPr lang="zh-CN" altLang="en-US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．温度较低，密度较大  </a:t>
            </a:r>
            <a:r>
              <a:rPr lang="en-US" altLang="zh-CN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             B</a:t>
            </a:r>
            <a:r>
              <a:rPr lang="zh-CN" altLang="en-US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．温度较低，密度较小 </a:t>
            </a:r>
          </a:p>
          <a:p>
            <a:pPr>
              <a:lnSpc>
                <a:spcPct val="150000"/>
              </a:lnSpc>
            </a:pPr>
            <a:r>
              <a:rPr lang="en-US" altLang="zh-CN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C</a:t>
            </a:r>
            <a:r>
              <a:rPr lang="zh-CN" altLang="en-US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．温度较高，密度较大  </a:t>
            </a:r>
            <a:r>
              <a:rPr lang="en-US" altLang="zh-CN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             D</a:t>
            </a:r>
            <a:r>
              <a:rPr lang="zh-CN" altLang="en-US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．温度较高，密度较小</a:t>
            </a:r>
            <a:endParaRPr lang="zh-CN" altLang="en-US" sz="2600">
              <a:solidFill>
                <a:srgbClr val="000000"/>
              </a:solidFill>
              <a:latin typeface="Times New Roman" pitchFamily="18" charset="0"/>
              <a:ea typeface="微软雅黑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0" grpId="0"/>
      <p:bldP spid="1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579438" y="1090613"/>
            <a:ext cx="11468100" cy="3370262"/>
          </a:xfrm>
          <a:prstGeom prst="rect">
            <a:avLst/>
          </a:prstGeom>
        </p:spPr>
        <p:txBody>
          <a:bodyPr>
            <a:spAutoFit/>
          </a:bodyPr>
          <a:lstStyle>
            <a:defPPr/>
          </a:lstStyle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600">
                <a:solidFill>
                  <a:prstClr val="black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4. </a:t>
            </a:r>
            <a:r>
              <a:rPr lang="en-US" altLang="zh-CN" sz="2600">
                <a:solidFill>
                  <a:prstClr val="black"/>
                </a:solidFill>
                <a:latin typeface="+mj-lt"/>
                <a:ea typeface="微软雅黑" pitchFamily="34" charset="-122"/>
                <a:cs typeface="Times New Roman" pitchFamily="18" charset="0"/>
                <a:sym typeface="+mn-ea"/>
              </a:rPr>
              <a:t>(</a:t>
            </a:r>
            <a:r>
              <a:rPr lang="en-US" altLang="zh-CN" sz="2600" kern="0">
                <a:solidFill>
                  <a:srgbClr val="C00000"/>
                </a:solidFill>
                <a:latin typeface="Times New Roman" panose="02020603050405020304" pitchFamily="18" charset="0"/>
                <a:ea typeface="微软雅黑"/>
                <a:cs typeface="Times New Roman" pitchFamily="18" charset="0"/>
                <a:sym typeface="Helvetica"/>
              </a:rPr>
              <a:t>2019</a:t>
            </a:r>
            <a:r>
              <a:rPr lang="zh-CN" altLang="en-US" sz="2600" kern="0">
                <a:solidFill>
                  <a:srgbClr val="C00000"/>
                </a:solidFill>
                <a:latin typeface="楷体" pitchFamily="49" charset="-122"/>
                <a:ea typeface="楷体" pitchFamily="49" charset="-122"/>
                <a:cs typeface="楷体" panose="02010609060101010101" pitchFamily="49" charset="-122"/>
                <a:sym typeface="Helvetica"/>
              </a:rPr>
              <a:t>春</a:t>
            </a:r>
            <a:r>
              <a:rPr lang="en-US" altLang="zh-CN" sz="2000" kern="0">
                <a:solidFill>
                  <a:srgbClr val="C00000"/>
                </a:solidFill>
                <a:latin typeface="楷体" pitchFamily="49" charset="-122"/>
                <a:ea typeface="楷体" pitchFamily="49" charset="-122"/>
                <a:cs typeface="楷体" panose="02010609060101010101" pitchFamily="49" charset="-122"/>
                <a:sym typeface="Helvetica"/>
              </a:rPr>
              <a:t>·</a:t>
            </a:r>
            <a:r>
              <a:rPr lang="zh-CN" altLang="en-US" sz="2800" kern="0">
                <a:solidFill>
                  <a:srgbClr val="C00000"/>
                </a:solidFill>
                <a:latin typeface="楷体" pitchFamily="49" charset="-122"/>
                <a:ea typeface="楷体" pitchFamily="49" charset="-122"/>
                <a:cs typeface="楷体" panose="02010609060101010101" pitchFamily="49" charset="-122"/>
                <a:sym typeface="Helvetica"/>
              </a:rPr>
              <a:t>梁溪区校级期中</a:t>
            </a:r>
            <a:r>
              <a:rPr lang="en-US" altLang="zh-CN" sz="2600">
                <a:solidFill>
                  <a:prstClr val="black"/>
                </a:solidFill>
                <a:latin typeface="+mj-lt"/>
                <a:ea typeface="微软雅黑" pitchFamily="34" charset="-122"/>
                <a:cs typeface="Times New Roman" pitchFamily="18" charset="0"/>
                <a:sym typeface="+mn-ea"/>
              </a:rPr>
              <a:t>)</a:t>
            </a:r>
            <a:r>
              <a:rPr lang="zh-CN" altLang="en-US" sz="2600">
                <a:solidFill>
                  <a:prstClr val="black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下列有关质量和密度的说法正确的是（　　）</a:t>
            </a:r>
          </a:p>
          <a:p>
            <a:pPr fontAlgn="auto">
              <a:lnSpc>
                <a:spcPct val="150000"/>
              </a:lnSpc>
              <a:spcBef>
                <a:spcPts val="1800"/>
              </a:spcBef>
              <a:spcAft>
                <a:spcPct val="0"/>
              </a:spcAft>
              <a:defRPr/>
            </a:pPr>
            <a:r>
              <a:rPr lang="en-US" altLang="zh-CN" sz="2600">
                <a:solidFill>
                  <a:prstClr val="black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A</a:t>
            </a:r>
            <a:r>
              <a:rPr lang="zh-CN" altLang="en-US" sz="2600">
                <a:solidFill>
                  <a:prstClr val="black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．铁的密度大于棉花的密度，因此铁比棉花质量大 </a:t>
            </a:r>
          </a:p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600">
                <a:solidFill>
                  <a:prstClr val="black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B</a:t>
            </a:r>
            <a:r>
              <a:rPr lang="zh-CN" altLang="en-US" sz="2600">
                <a:solidFill>
                  <a:prstClr val="black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．由热胀冷缩的现象可知物质的密度与温度有关 </a:t>
            </a:r>
          </a:p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600">
                <a:solidFill>
                  <a:prstClr val="black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C</a:t>
            </a:r>
            <a:r>
              <a:rPr lang="zh-CN" altLang="en-US" sz="2600">
                <a:solidFill>
                  <a:prstClr val="black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．将密闭容器中的气体压缩，密度变大，因此其质量增大 </a:t>
            </a:r>
          </a:p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600">
                <a:solidFill>
                  <a:prstClr val="black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D</a:t>
            </a:r>
            <a:r>
              <a:rPr lang="zh-CN" altLang="en-US" sz="2600">
                <a:solidFill>
                  <a:prstClr val="black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．一杯酒精用去一半后，剩余酒精的密度将变为原来的一半</a:t>
            </a:r>
            <a:endParaRPr lang="zh-CN" altLang="en-US" sz="2600">
              <a:solidFill>
                <a:prstClr val="black"/>
              </a:solidFill>
              <a:latin typeface="Times New Roman" pitchFamily="18" charset="0"/>
              <a:ea typeface="微软雅黑" pitchFamily="34" charset="-122"/>
              <a:cs typeface="Times New Roman" panose="02020603050405020304" pitchFamily="18" charset="0"/>
            </a:endParaRPr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10625138" y="1249363"/>
            <a:ext cx="407987" cy="492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>
            <a:defPPr/>
          </a:lstStyle>
          <a:p>
            <a:r>
              <a:rPr lang="en-US" altLang="zh-CN" sz="2600">
                <a:solidFill>
                  <a:srgbClr val="FF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B</a:t>
            </a:r>
            <a:endParaRPr lang="zh-CN" altLang="en-US" sz="2600">
              <a:solidFill>
                <a:srgbClr val="FF0000"/>
              </a:solidFill>
              <a:latin typeface="Times New Roman" panose="02020603050405020304" pitchFamily="18" charset="0"/>
              <a:ea typeface="微软雅黑" pitchFamily="34" charset="-122"/>
              <a:cs typeface="Times New Roman" pitchFamily="18" charset="0"/>
            </a:endParaRPr>
          </a:p>
        </p:txBody>
      </p:sp>
      <p:sp>
        <p:nvSpPr>
          <p:cNvPr id="33795" name="矩形 5"/>
          <p:cNvSpPr>
            <a:spLocks noChangeArrowheads="1"/>
          </p:cNvSpPr>
          <p:nvPr/>
        </p:nvSpPr>
        <p:spPr bwMode="auto">
          <a:xfrm>
            <a:off x="444500" y="14288"/>
            <a:ext cx="995363" cy="3381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>
            <a:defPPr/>
          </a:lstStyle>
          <a:p>
            <a:r>
              <a:rPr lang="zh-CN" altLang="en-US" sz="1600" b="1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rPr>
              <a:t>课堂作业</a:t>
            </a:r>
          </a:p>
        </p:txBody>
      </p:sp>
      <p:sp>
        <p:nvSpPr>
          <p:cNvPr id="7" name="圆角矩形 6"/>
          <p:cNvSpPr/>
          <p:nvPr/>
        </p:nvSpPr>
        <p:spPr>
          <a:xfrm>
            <a:off x="6350" y="15875"/>
            <a:ext cx="1550988" cy="427038"/>
          </a:xfrm>
          <a:prstGeom prst="roundRect">
            <a:avLst/>
          </a:prstGeom>
          <a:solidFill>
            <a:srgbClr val="83C3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/>
          </a:lstStyle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600" b="1">
                <a:solidFill>
                  <a:prstClr val="white"/>
                </a:solidFill>
              </a:rPr>
              <a:t>课堂作业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144588" y="1042988"/>
            <a:ext cx="9747250" cy="3370262"/>
          </a:xfrm>
          <a:prstGeom prst="rect">
            <a:avLst/>
          </a:prstGeom>
        </p:spPr>
        <p:txBody>
          <a:bodyPr>
            <a:spAutoFit/>
          </a:bodyPr>
          <a:lstStyle>
            <a:defPPr/>
          </a:lstStyle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600">
                <a:solidFill>
                  <a:prstClr val="black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5.</a:t>
            </a:r>
            <a:r>
              <a:rPr lang="en-US" altLang="zh-CN" sz="2600">
                <a:solidFill>
                  <a:prstClr val="black"/>
                </a:solidFill>
                <a:latin typeface="+mn-lt"/>
                <a:ea typeface="微软雅黑" pitchFamily="34" charset="-122"/>
                <a:cs typeface="Times New Roman" pitchFamily="18" charset="0"/>
                <a:sym typeface="+mn-ea"/>
              </a:rPr>
              <a:t>(</a:t>
            </a:r>
            <a:r>
              <a:rPr lang="en-US" altLang="zh-CN" sz="2600" kern="0">
                <a:solidFill>
                  <a:srgbClr val="C00000"/>
                </a:solidFill>
                <a:latin typeface="Times New Roman" panose="02020603050405020304" pitchFamily="18" charset="0"/>
                <a:ea typeface="微软雅黑"/>
                <a:cs typeface="Times New Roman" pitchFamily="18" charset="0"/>
                <a:sym typeface="Helvetica"/>
              </a:rPr>
              <a:t>2018</a:t>
            </a:r>
            <a:r>
              <a:rPr lang="zh-CN" altLang="en-US" sz="2600" kern="0">
                <a:solidFill>
                  <a:srgbClr val="C00000"/>
                </a:solidFill>
                <a:latin typeface="楷体" pitchFamily="49" charset="-122"/>
                <a:ea typeface="楷体" pitchFamily="49" charset="-122"/>
                <a:cs typeface="楷体" panose="02010609060101010101" pitchFamily="49" charset="-122"/>
                <a:sym typeface="Helvetica"/>
              </a:rPr>
              <a:t>秋</a:t>
            </a:r>
            <a:r>
              <a:rPr lang="en-US" altLang="zh-CN" sz="2000" kern="0">
                <a:solidFill>
                  <a:srgbClr val="C00000"/>
                </a:solidFill>
                <a:latin typeface="楷体" pitchFamily="49" charset="-122"/>
                <a:ea typeface="楷体" pitchFamily="49" charset="-122"/>
                <a:cs typeface="楷体" panose="02010609060101010101" pitchFamily="49" charset="-122"/>
                <a:sym typeface="Helvetica"/>
              </a:rPr>
              <a:t>·</a:t>
            </a:r>
            <a:r>
              <a:rPr lang="zh-CN" altLang="en-US" sz="2800" kern="0">
                <a:solidFill>
                  <a:srgbClr val="C00000"/>
                </a:solidFill>
                <a:latin typeface="楷体" pitchFamily="49" charset="-122"/>
                <a:ea typeface="楷体" pitchFamily="49" charset="-122"/>
                <a:cs typeface="楷体" panose="02010609060101010101" pitchFamily="49" charset="-122"/>
                <a:sym typeface="Helvetica"/>
              </a:rPr>
              <a:t>三水区期末</a:t>
            </a:r>
            <a:r>
              <a:rPr lang="en-US" altLang="zh-CN" sz="2600">
                <a:solidFill>
                  <a:prstClr val="black"/>
                </a:solidFill>
                <a:latin typeface="+mn-lt"/>
                <a:ea typeface="微软雅黑" pitchFamily="34" charset="-122"/>
                <a:cs typeface="Times New Roman" pitchFamily="18" charset="0"/>
                <a:sym typeface="+mn-ea"/>
              </a:rPr>
              <a:t>) </a:t>
            </a:r>
            <a:r>
              <a:rPr lang="zh-CN" altLang="en-US" sz="2600">
                <a:solidFill>
                  <a:prstClr val="black"/>
                </a:solidFill>
                <a:latin typeface="+mn-lt"/>
                <a:ea typeface="微软雅黑" pitchFamily="34" charset="-122"/>
                <a:cs typeface="Times New Roman" pitchFamily="18" charset="0"/>
                <a:sym typeface="+mn-ea"/>
              </a:rPr>
              <a:t>下列</a:t>
            </a:r>
            <a:r>
              <a:rPr lang="zh-CN" altLang="en-US" sz="2600">
                <a:solidFill>
                  <a:prstClr val="black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关于密度的说法错误的是（　　）</a:t>
            </a:r>
          </a:p>
          <a:p>
            <a:pPr fontAlgn="auto">
              <a:lnSpc>
                <a:spcPct val="150000"/>
              </a:lnSpc>
              <a:spcBef>
                <a:spcPts val="1800"/>
              </a:spcBef>
              <a:spcAft>
                <a:spcPct val="0"/>
              </a:spcAft>
              <a:defRPr/>
            </a:pPr>
            <a:r>
              <a:rPr lang="en-US" altLang="zh-CN" sz="2600">
                <a:solidFill>
                  <a:prstClr val="black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A</a:t>
            </a:r>
            <a:r>
              <a:rPr lang="zh-CN" altLang="en-US" sz="2600">
                <a:solidFill>
                  <a:prstClr val="black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．水的密度在</a:t>
            </a:r>
            <a:r>
              <a:rPr lang="en-US" altLang="zh-CN" sz="2600">
                <a:solidFill>
                  <a:prstClr val="black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4℃</a:t>
            </a:r>
            <a:r>
              <a:rPr lang="zh-CN" altLang="en-US" sz="2600">
                <a:solidFill>
                  <a:prstClr val="black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时最大 </a:t>
            </a:r>
          </a:p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600">
                <a:solidFill>
                  <a:prstClr val="black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B</a:t>
            </a:r>
            <a:r>
              <a:rPr lang="zh-CN" altLang="en-US" sz="2600">
                <a:solidFill>
                  <a:prstClr val="black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．由于砂石的密度比水大，所以总沉于水底 </a:t>
            </a:r>
          </a:p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600">
                <a:solidFill>
                  <a:prstClr val="black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C</a:t>
            </a:r>
            <a:r>
              <a:rPr lang="zh-CN" altLang="en-US" sz="2600">
                <a:solidFill>
                  <a:prstClr val="black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．水凝固成冰时体积会增大，所以质量和密度也会变大 </a:t>
            </a:r>
          </a:p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600">
                <a:solidFill>
                  <a:prstClr val="black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D</a:t>
            </a:r>
            <a:r>
              <a:rPr lang="zh-CN" altLang="en-US" sz="2600">
                <a:solidFill>
                  <a:prstClr val="black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．火焰上方的空气受热膨胀，密度变小，会往上升</a:t>
            </a:r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9594850" y="1100138"/>
            <a:ext cx="508000" cy="6921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pPr>
              <a:lnSpc>
                <a:spcPct val="150000"/>
              </a:lnSpc>
            </a:pPr>
            <a:r>
              <a:rPr lang="en-US" altLang="zh-CN" sz="2600">
                <a:solidFill>
                  <a:srgbClr val="FF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C</a:t>
            </a:r>
          </a:p>
        </p:txBody>
      </p:sp>
      <p:sp>
        <p:nvSpPr>
          <p:cNvPr id="35843" name="矩形 6"/>
          <p:cNvSpPr>
            <a:spLocks noChangeArrowheads="1"/>
          </p:cNvSpPr>
          <p:nvPr/>
        </p:nvSpPr>
        <p:spPr bwMode="auto">
          <a:xfrm>
            <a:off x="444500" y="14288"/>
            <a:ext cx="995363" cy="3381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>
            <a:defPPr/>
          </a:lstStyle>
          <a:p>
            <a:r>
              <a:rPr lang="zh-CN" altLang="en-US" sz="1600" b="1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rPr>
              <a:t>课堂作业</a:t>
            </a:r>
          </a:p>
        </p:txBody>
      </p:sp>
      <p:sp>
        <p:nvSpPr>
          <p:cNvPr id="8" name="圆角矩形 7"/>
          <p:cNvSpPr/>
          <p:nvPr/>
        </p:nvSpPr>
        <p:spPr>
          <a:xfrm>
            <a:off x="6350" y="15875"/>
            <a:ext cx="1550988" cy="427038"/>
          </a:xfrm>
          <a:prstGeom prst="roundRect">
            <a:avLst/>
          </a:prstGeom>
          <a:solidFill>
            <a:srgbClr val="83C3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/>
          </a:lstStyle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600" b="1">
                <a:solidFill>
                  <a:prstClr val="white"/>
                </a:solidFill>
              </a:rPr>
              <a:t>课堂作业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矩形 2"/>
          <p:cNvSpPr>
            <a:spLocks noChangeArrowheads="1"/>
          </p:cNvSpPr>
          <p:nvPr/>
        </p:nvSpPr>
        <p:spPr bwMode="auto">
          <a:xfrm>
            <a:off x="673100" y="876300"/>
            <a:ext cx="10960100" cy="43084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pPr>
              <a:lnSpc>
                <a:spcPct val="150000"/>
              </a:lnSpc>
            </a:pPr>
            <a:r>
              <a:rPr lang="en-US" altLang="zh-CN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6. </a:t>
            </a:r>
            <a:r>
              <a:rPr lang="zh-CN" altLang="en-US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有两个外形体积和质量都相同的铁球和铜球（</a:t>
            </a:r>
            <a:r>
              <a:rPr lang="en-US" altLang="zh-CN" sz="2600" i="1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ρ</a:t>
            </a:r>
            <a:r>
              <a:rPr lang="zh-CN" altLang="en-US" sz="14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铜</a:t>
            </a:r>
            <a:r>
              <a:rPr lang="en-US" altLang="zh-CN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&gt; </a:t>
            </a:r>
            <a:r>
              <a:rPr lang="en-US" altLang="zh-CN" sz="2600" i="1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ρ</a:t>
            </a:r>
            <a:r>
              <a:rPr lang="zh-CN" altLang="en-US" sz="14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铁</a:t>
            </a:r>
            <a:r>
              <a:rPr lang="zh-CN" altLang="en-US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），下列判断中正确</a:t>
            </a:r>
            <a:r>
              <a:rPr lang="zh-CN" altLang="en-US" sz="260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的是</a:t>
            </a:r>
            <a:r>
              <a:rPr lang="en-US" altLang="zh-CN" sz="260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(         )</a:t>
            </a:r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en-US" altLang="zh-CN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A. </a:t>
            </a:r>
            <a:r>
              <a:rPr lang="zh-CN" altLang="en-US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铁球一定是实心的，铜球一定是空心的</a:t>
            </a:r>
            <a:endParaRPr lang="en-US" altLang="zh-CN" sz="2600">
              <a:solidFill>
                <a:srgbClr val="000000"/>
              </a:solidFill>
              <a:latin typeface="Times New Roman" panose="02020603050405020304" pitchFamily="18" charset="0"/>
              <a:ea typeface="微软雅黑" pitchFamily="34" charset="-122"/>
              <a:cs typeface="Times New Roman" pitchFamily="18" charset="0"/>
            </a:endParaRPr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en-US" altLang="zh-CN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B. </a:t>
            </a:r>
            <a:r>
              <a:rPr lang="zh-CN" altLang="en-US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铁球可能是实心的，铜球一定是空心的</a:t>
            </a:r>
            <a:endParaRPr lang="en-US" altLang="zh-CN" sz="2600">
              <a:solidFill>
                <a:srgbClr val="000000"/>
              </a:solidFill>
              <a:latin typeface="Times New Roman" panose="02020603050405020304" pitchFamily="18" charset="0"/>
              <a:ea typeface="微软雅黑" pitchFamily="34" charset="-122"/>
              <a:cs typeface="Times New Roman" pitchFamily="18" charset="0"/>
            </a:endParaRPr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en-US" altLang="zh-CN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C. </a:t>
            </a:r>
            <a:r>
              <a:rPr lang="zh-CN" altLang="en-US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铁球一定是空心的，铜球一定是实心的</a:t>
            </a:r>
            <a:endParaRPr lang="en-US" altLang="zh-CN" sz="2600">
              <a:solidFill>
                <a:srgbClr val="000000"/>
              </a:solidFill>
              <a:latin typeface="Times New Roman" panose="02020603050405020304" pitchFamily="18" charset="0"/>
              <a:ea typeface="微软雅黑" pitchFamily="34" charset="-122"/>
              <a:cs typeface="Times New Roman" pitchFamily="18" charset="0"/>
            </a:endParaRPr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en-US" altLang="zh-CN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D. </a:t>
            </a:r>
            <a:r>
              <a:rPr lang="zh-CN" altLang="en-US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铁</a:t>
            </a:r>
            <a:r>
              <a:rPr lang="zh-CN" altLang="en-US" sz="260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球可能是空心的，铜球可能是实心的</a:t>
            </a:r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2117725" y="1497013"/>
            <a:ext cx="407988" cy="6921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>
            <a:defPPr/>
          </a:lstStyle>
          <a:p>
            <a:pPr>
              <a:lnSpc>
                <a:spcPct val="150000"/>
              </a:lnSpc>
            </a:pPr>
            <a:r>
              <a:rPr lang="en-US" altLang="zh-CN" sz="2600">
                <a:solidFill>
                  <a:srgbClr val="FF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B</a:t>
            </a:r>
            <a:endParaRPr lang="zh-CN" altLang="en-US" sz="2600">
              <a:solidFill>
                <a:srgbClr val="FF0000"/>
              </a:solidFill>
              <a:latin typeface="Times New Roman" panose="02020603050405020304" pitchFamily="18" charset="0"/>
              <a:ea typeface="微软雅黑" pitchFamily="34" charset="-122"/>
              <a:cs typeface="Times New Roman" pitchFamily="18" charset="0"/>
            </a:endParaRPr>
          </a:p>
        </p:txBody>
      </p:sp>
      <p:sp>
        <p:nvSpPr>
          <p:cNvPr id="37891" name="矩形 4"/>
          <p:cNvSpPr>
            <a:spLocks noChangeArrowheads="1"/>
          </p:cNvSpPr>
          <p:nvPr/>
        </p:nvSpPr>
        <p:spPr bwMode="auto">
          <a:xfrm>
            <a:off x="444500" y="14288"/>
            <a:ext cx="995363" cy="3381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>
            <a:defPPr/>
          </a:lstStyle>
          <a:p>
            <a:r>
              <a:rPr lang="zh-CN" altLang="en-US" sz="1600" b="1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rPr>
              <a:t>课堂练习</a:t>
            </a:r>
          </a:p>
        </p:txBody>
      </p:sp>
      <p:sp>
        <p:nvSpPr>
          <p:cNvPr id="7" name="圆角矩形 6"/>
          <p:cNvSpPr/>
          <p:nvPr/>
        </p:nvSpPr>
        <p:spPr>
          <a:xfrm>
            <a:off x="6350" y="15875"/>
            <a:ext cx="1550988" cy="427038"/>
          </a:xfrm>
          <a:prstGeom prst="roundRect">
            <a:avLst/>
          </a:prstGeom>
          <a:solidFill>
            <a:srgbClr val="83C3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/>
          </a:lstStyle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600" b="1">
                <a:solidFill>
                  <a:prstClr val="white"/>
                </a:solidFill>
              </a:rPr>
              <a:t>课堂作业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矩形 1"/>
          <p:cNvSpPr>
            <a:spLocks noChangeArrowheads="1"/>
          </p:cNvSpPr>
          <p:nvPr/>
        </p:nvSpPr>
        <p:spPr bwMode="auto">
          <a:xfrm>
            <a:off x="600075" y="889000"/>
            <a:ext cx="10455275" cy="6921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pPr>
              <a:lnSpc>
                <a:spcPct val="150000"/>
              </a:lnSpc>
            </a:pPr>
            <a:r>
              <a:rPr lang="en-US" altLang="zh-CN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7. 1cm</a:t>
            </a:r>
            <a:r>
              <a:rPr lang="en-US" altLang="zh-CN" sz="2600" baseline="300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3</a:t>
            </a:r>
            <a:r>
              <a:rPr lang="zh-CN" altLang="en-US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的冰熔化成水后，质量是多少？体积是多少？</a:t>
            </a:r>
          </a:p>
        </p:txBody>
      </p:sp>
      <p:sp>
        <p:nvSpPr>
          <p:cNvPr id="38914" name="矩形 5"/>
          <p:cNvSpPr>
            <a:spLocks noChangeArrowheads="1"/>
          </p:cNvSpPr>
          <p:nvPr/>
        </p:nvSpPr>
        <p:spPr bwMode="auto">
          <a:xfrm>
            <a:off x="795338" y="1719263"/>
            <a:ext cx="10639425" cy="18923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pPr>
              <a:lnSpc>
                <a:spcPct val="150000"/>
              </a:lnSpc>
            </a:pPr>
            <a:r>
              <a:rPr lang="zh-CN" altLang="en-US" sz="2600">
                <a:solidFill>
                  <a:srgbClr val="FF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解：</a:t>
            </a:r>
            <a:r>
              <a:rPr lang="zh-CN" altLang="en-US" sz="2600"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查密度表可得冰的密度</a:t>
            </a:r>
            <a:r>
              <a:rPr lang="en-US" altLang="zh-CN" sz="2600"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 </a:t>
            </a:r>
            <a:r>
              <a:rPr lang="en-US" altLang="zh-CN" sz="2600" i="1"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ρ</a:t>
            </a:r>
            <a:r>
              <a:rPr lang="zh-CN" altLang="en-US" sz="2600" baseline="-25000"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冰</a:t>
            </a:r>
            <a:r>
              <a:rPr lang="en-US" altLang="zh-CN" sz="2600"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=0.9×10</a:t>
            </a:r>
            <a:r>
              <a:rPr lang="en-US" altLang="zh-CN" sz="2600" baseline="30000"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3</a:t>
            </a:r>
            <a:r>
              <a:rPr lang="en-US" altLang="zh-CN" sz="2600"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kg/m</a:t>
            </a:r>
            <a:r>
              <a:rPr lang="en-US" altLang="zh-CN" sz="2600" baseline="30000"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3</a:t>
            </a:r>
            <a:r>
              <a:rPr lang="en-US" altLang="zh-CN" sz="2600"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=0.9g/cm</a:t>
            </a:r>
            <a:r>
              <a:rPr lang="en-US" altLang="zh-CN" sz="2600" baseline="30000"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3</a:t>
            </a:r>
            <a:r>
              <a:rPr lang="en-US" altLang="zh-CN" sz="2600"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 </a:t>
            </a:r>
            <a:r>
              <a:rPr lang="zh-CN" altLang="en-US" sz="2600"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，冰的质量</a:t>
            </a:r>
            <a:r>
              <a:rPr lang="en-US" altLang="zh-CN" sz="2600" i="1"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m</a:t>
            </a:r>
            <a:r>
              <a:rPr lang="zh-CN" altLang="en-US" sz="2600" baseline="-250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冰</a:t>
            </a:r>
            <a:r>
              <a:rPr lang="en-US" altLang="zh-CN" sz="2600"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 </a:t>
            </a:r>
            <a:r>
              <a:rPr lang="en-US" altLang="zh-CN" sz="2600" i="1"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=</a:t>
            </a:r>
            <a:r>
              <a:rPr lang="en-US" altLang="zh-CN" sz="2600" i="1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 ρ</a:t>
            </a:r>
            <a:r>
              <a:rPr lang="zh-CN" altLang="en-US" sz="2600" baseline="-250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冰</a:t>
            </a:r>
            <a:r>
              <a:rPr lang="en-US" altLang="zh-CN" sz="2600" i="1"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V</a:t>
            </a:r>
            <a:r>
              <a:rPr lang="zh-CN" altLang="en-US" sz="2600" baseline="-250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冰</a:t>
            </a:r>
            <a:r>
              <a:rPr lang="en-US" altLang="zh-CN" sz="2600"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 =0.9g/cm</a:t>
            </a:r>
            <a:r>
              <a:rPr lang="en-US" altLang="zh-CN" sz="2600" baseline="30000"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3</a:t>
            </a:r>
            <a:r>
              <a:rPr lang="en-US" altLang="zh-CN" sz="2600"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×1</a:t>
            </a:r>
            <a:r>
              <a:rPr lang="en-US" altLang="zh-CN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cm</a:t>
            </a:r>
            <a:r>
              <a:rPr lang="en-US" altLang="zh-CN" sz="2600" baseline="300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3</a:t>
            </a:r>
            <a:r>
              <a:rPr lang="en-US" altLang="zh-CN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=</a:t>
            </a:r>
            <a:r>
              <a:rPr lang="en-US" altLang="zh-CN" sz="2600"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0.9g</a:t>
            </a:r>
            <a:r>
              <a:rPr lang="zh-CN" altLang="en-US" sz="2600"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；</a:t>
            </a:r>
            <a:endParaRPr lang="en-US" altLang="zh-CN" sz="2600">
              <a:latin typeface="Times New Roman" pitchFamily="18" charset="0"/>
              <a:ea typeface="微软雅黑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2600"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同种物质物态发生变化时，质量不变，所以冰熔化成水后质量不变，</a:t>
            </a:r>
            <a:endParaRPr lang="en-US" altLang="zh-CN" sz="2600">
              <a:latin typeface="Times New Roman" panose="02020603050405020304" pitchFamily="18" charset="0"/>
              <a:ea typeface="微软雅黑" pitchFamily="34" charset="-122"/>
              <a:cs typeface="Times New Roman" pitchFamily="18" charset="0"/>
            </a:endParaRPr>
          </a:p>
        </p:txBody>
      </p:sp>
      <p:sp>
        <p:nvSpPr>
          <p:cNvPr id="38915" name="矩形 9"/>
          <p:cNvSpPr>
            <a:spLocks noChangeArrowheads="1"/>
          </p:cNvSpPr>
          <p:nvPr/>
        </p:nvSpPr>
        <p:spPr bwMode="auto">
          <a:xfrm>
            <a:off x="444500" y="14288"/>
            <a:ext cx="995363" cy="3381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>
            <a:defPPr/>
          </a:lstStyle>
          <a:p>
            <a:r>
              <a:rPr lang="zh-CN" altLang="en-US" sz="1600" b="1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rPr>
              <a:t>课堂练习</a:t>
            </a:r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1277938" y="3722688"/>
            <a:ext cx="6873875" cy="6921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pPr>
              <a:lnSpc>
                <a:spcPct val="150000"/>
              </a:lnSpc>
            </a:pPr>
            <a:r>
              <a:rPr lang="en-US" altLang="zh-CN" sz="2600" i="1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m</a:t>
            </a:r>
            <a:r>
              <a:rPr lang="zh-CN" altLang="en-US" sz="2600" baseline="-250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水</a:t>
            </a:r>
            <a:r>
              <a:rPr lang="en-US" altLang="zh-CN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=</a:t>
            </a:r>
            <a:r>
              <a:rPr lang="en-US" altLang="zh-CN" sz="2600" i="1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m</a:t>
            </a:r>
            <a:r>
              <a:rPr lang="zh-CN" altLang="en-US" sz="2600" baseline="-250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冰</a:t>
            </a:r>
            <a:r>
              <a:rPr lang="en-US" altLang="zh-CN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=0.9g</a:t>
            </a:r>
            <a:r>
              <a:rPr lang="zh-CN" altLang="en-US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，</a:t>
            </a:r>
            <a:r>
              <a:rPr lang="en-US" altLang="zh-CN" sz="2600" i="1"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V</a:t>
            </a:r>
            <a:r>
              <a:rPr lang="zh-CN" altLang="en-US" sz="2600" baseline="-250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水</a:t>
            </a:r>
            <a:r>
              <a:rPr lang="en-US" altLang="zh-CN" sz="2600" i="1"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=          =               = </a:t>
            </a:r>
            <a:r>
              <a:rPr lang="en-US" altLang="zh-CN" sz="2600"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0.9</a:t>
            </a:r>
            <a:r>
              <a:rPr lang="en-US" altLang="zh-CN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cm</a:t>
            </a:r>
            <a:r>
              <a:rPr lang="en-US" altLang="zh-CN" sz="2600" baseline="300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3</a:t>
            </a:r>
            <a:r>
              <a:rPr lang="en-US" altLang="zh-CN" sz="2600" i="1"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 </a:t>
            </a:r>
            <a:endParaRPr lang="zh-CN" altLang="en-US" sz="2600">
              <a:solidFill>
                <a:srgbClr val="000000"/>
              </a:solidFill>
              <a:latin typeface="Times New Roman" panose="02020603050405020304" pitchFamily="18" charset="0"/>
              <a:ea typeface="微软雅黑" pitchFamily="34" charset="-122"/>
              <a:cs typeface="Times New Roman" pitchFamily="18" charset="0"/>
            </a:endParaRPr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4383088" y="3621088"/>
            <a:ext cx="617537" cy="492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r>
              <a:rPr lang="en-US" altLang="zh-CN" sz="2600" i="1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m</a:t>
            </a:r>
            <a:r>
              <a:rPr lang="zh-CN" altLang="en-US" sz="14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水</a:t>
            </a:r>
            <a:endParaRPr lang="zh-CN" altLang="en-US" sz="1000"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14" name="直接连接符 13"/>
          <p:cNvCxnSpPr/>
          <p:nvPr/>
        </p:nvCxnSpPr>
        <p:spPr>
          <a:xfrm>
            <a:off x="4319588" y="4090988"/>
            <a:ext cx="681037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4440238" y="3968750"/>
            <a:ext cx="549275" cy="492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>
            <a:defPPr/>
          </a:lstStyle>
          <a:p>
            <a:r>
              <a:rPr lang="en-US" altLang="zh-CN" sz="2600" i="1"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ρ</a:t>
            </a:r>
            <a:r>
              <a:rPr lang="zh-CN" altLang="en-US" sz="2400" baseline="-25000"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水</a:t>
            </a:r>
            <a:endParaRPr lang="zh-CN" altLang="en-US" sz="24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5" name="矩形 14"/>
          <p:cNvSpPr>
            <a:spLocks noChangeArrowheads="1"/>
          </p:cNvSpPr>
          <p:nvPr/>
        </p:nvSpPr>
        <p:spPr bwMode="auto">
          <a:xfrm>
            <a:off x="5410200" y="3624263"/>
            <a:ext cx="965200" cy="492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r>
              <a:rPr lang="en-US" altLang="zh-CN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0.9g</a:t>
            </a:r>
            <a:endParaRPr lang="zh-CN" altLang="en-US" sz="2600"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16" name="直接连接符 15"/>
          <p:cNvCxnSpPr/>
          <p:nvPr/>
        </p:nvCxnSpPr>
        <p:spPr>
          <a:xfrm flipV="1">
            <a:off x="5346700" y="4113213"/>
            <a:ext cx="1028700" cy="158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矩形 16"/>
          <p:cNvSpPr>
            <a:spLocks noChangeArrowheads="1"/>
          </p:cNvSpPr>
          <p:nvPr/>
        </p:nvSpPr>
        <p:spPr bwMode="auto">
          <a:xfrm>
            <a:off x="5199063" y="4102100"/>
            <a:ext cx="1379537" cy="492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>
            <a:defPPr/>
          </a:lstStyle>
          <a:p>
            <a:r>
              <a:rPr lang="en-US" altLang="zh-CN" sz="2600"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1.0g/cm</a:t>
            </a:r>
            <a:r>
              <a:rPr lang="en-US" altLang="zh-CN" sz="2600" baseline="30000"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</a:rPr>
              <a:t>3</a:t>
            </a:r>
            <a:endParaRPr lang="zh-CN" altLang="en-US" sz="26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3" name="圆角矩形 12"/>
          <p:cNvSpPr/>
          <p:nvPr/>
        </p:nvSpPr>
        <p:spPr>
          <a:xfrm>
            <a:off x="6350" y="15875"/>
            <a:ext cx="1550988" cy="427038"/>
          </a:xfrm>
          <a:prstGeom prst="roundRect">
            <a:avLst/>
          </a:prstGeom>
          <a:solidFill>
            <a:srgbClr val="83C3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/>
          </a:lstStyle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600" b="1">
                <a:solidFill>
                  <a:prstClr val="white"/>
                </a:solidFill>
              </a:rPr>
              <a:t>课堂作业</a:t>
            </a:r>
          </a:p>
        </p:txBody>
      </p:sp>
      <p:pic>
        <p:nvPicPr>
          <p:cNvPr id="38916" name="New picture" hidden="1"/>
          <p:cNvPicPr/>
          <p:nvPr/>
        </p:nvPicPr>
        <p:blipFill>
          <a:blip r:embed="rId2"/>
          <a:stretch>
            <a:fillRect/>
          </a:stretch>
        </p:blipFill>
        <p:spPr>
          <a:xfrm>
            <a:off x="11430000" y="10337800"/>
            <a:ext cx="469900" cy="444500"/>
          </a:xfrm>
          <a:prstGeom prst="cube">
            <a:avLst/>
          </a:prstGeom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2" grpId="0"/>
      <p:bldP spid="8" grpId="0"/>
      <p:bldP spid="15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>
            <a:spLocks noChangeArrowheads="1"/>
          </p:cNvSpPr>
          <p:nvPr/>
        </p:nvSpPr>
        <p:spPr bwMode="auto">
          <a:xfrm>
            <a:off x="704850" y="784225"/>
            <a:ext cx="11028363" cy="2493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pPr>
              <a:lnSpc>
                <a:spcPct val="150000"/>
              </a:lnSpc>
            </a:pPr>
            <a:r>
              <a:rPr lang="en-US" altLang="zh-CN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1. </a:t>
            </a:r>
            <a:r>
              <a:rPr lang="zh-CN" altLang="en-US" sz="260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量筒的正确使用方法</a:t>
            </a:r>
          </a:p>
          <a:p>
            <a:pPr>
              <a:lnSpc>
                <a:spcPct val="150000"/>
              </a:lnSpc>
            </a:pPr>
            <a:r>
              <a:rPr lang="zh-CN" altLang="en-US" sz="2600">
                <a:solidFill>
                  <a:srgbClr val="FF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（</a:t>
            </a:r>
            <a:r>
              <a:rPr lang="en-US" altLang="zh-CN" sz="2600">
                <a:solidFill>
                  <a:srgbClr val="FF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1</a:t>
            </a:r>
            <a:r>
              <a:rPr lang="zh-CN" altLang="en-US" sz="2600">
                <a:solidFill>
                  <a:srgbClr val="FF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）使用量筒时，应先观察量筒的最大测量值和分度值； </a:t>
            </a:r>
            <a:endParaRPr lang="en-US" altLang="zh-CN" sz="2600">
              <a:solidFill>
                <a:srgbClr val="FF0000"/>
              </a:solidFill>
              <a:latin typeface="Times New Roman" pitchFamily="18" charset="0"/>
              <a:ea typeface="微软雅黑" pitchFamily="34" charset="-122"/>
              <a:cs typeface="Times New Roman" panose="02020603050405020304" pitchFamily="18" charset="0"/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600">
                <a:solidFill>
                  <a:srgbClr val="FF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（</a:t>
            </a:r>
            <a:r>
              <a:rPr lang="en-US" altLang="zh-CN" sz="2600">
                <a:solidFill>
                  <a:srgbClr val="FF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2</a:t>
            </a:r>
            <a:r>
              <a:rPr lang="zh-CN" altLang="en-US" sz="2600">
                <a:solidFill>
                  <a:srgbClr val="FF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）量筒平稳地放在水平台面上；</a:t>
            </a:r>
            <a:endParaRPr lang="en-US" altLang="zh-CN" sz="2600">
              <a:solidFill>
                <a:srgbClr val="FF0000"/>
              </a:solidFill>
              <a:latin typeface="Times New Roman" panose="02020603050405020304" pitchFamily="18" charset="0"/>
              <a:ea typeface="微软雅黑" pitchFamily="34" charset="-122"/>
              <a:cs typeface="Times New Roman" pitchFamily="18" charset="0"/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600">
                <a:solidFill>
                  <a:srgbClr val="FF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（</a:t>
            </a:r>
            <a:r>
              <a:rPr lang="en-US" altLang="zh-CN" sz="2600">
                <a:solidFill>
                  <a:srgbClr val="FF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3</a:t>
            </a:r>
            <a:r>
              <a:rPr lang="zh-CN" altLang="en-US" sz="2600">
                <a:solidFill>
                  <a:srgbClr val="FF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）读数时，视线应和量筒内液体凹液面的底部（或凸液面的顶部）相平。</a:t>
            </a:r>
            <a:endParaRPr lang="en-US" altLang="zh-CN" sz="2600">
              <a:solidFill>
                <a:srgbClr val="FF0000"/>
              </a:solidFill>
              <a:latin typeface="Times New Roman" panose="02020603050405020304" pitchFamily="18" charset="0"/>
              <a:ea typeface="微软雅黑" pitchFamily="34" charset="-122"/>
              <a:cs typeface="Times New Roman" pitchFamily="18" charset="0"/>
              <a:sym typeface="+mn-ea"/>
            </a:endParaRPr>
          </a:p>
        </p:txBody>
      </p:sp>
      <p:sp>
        <p:nvSpPr>
          <p:cNvPr id="5" name="圆角矩形 4"/>
          <p:cNvSpPr/>
          <p:nvPr/>
        </p:nvSpPr>
        <p:spPr>
          <a:xfrm>
            <a:off x="615950" y="3005138"/>
            <a:ext cx="6781800" cy="123348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/>
          </a:lstStyle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600">
                <a:solidFill>
                  <a:prstClr val="black"/>
                </a:solidFill>
                <a:latin typeface="Times New Roman" panose="02020603050405020304" pitchFamily="18" charset="0"/>
                <a:cs typeface="Times New Roman" pitchFamily="18" charset="0"/>
                <a:sym typeface="+mn-ea"/>
              </a:rPr>
              <a:t>2. </a:t>
            </a:r>
            <a:r>
              <a:rPr lang="zh-CN" altLang="en-US" sz="2600">
                <a:solidFill>
                  <a:prstClr val="black"/>
                </a:solidFill>
                <a:cs typeface="微软雅黑" panose="020B0503020204020204" charset="-122"/>
                <a:sym typeface="+mn-ea"/>
              </a:rPr>
              <a:t>测量物质的密度的原理是什么？ </a:t>
            </a:r>
            <a:endParaRPr lang="en-US" altLang="zh-CN" sz="2600">
              <a:solidFill>
                <a:prstClr val="black"/>
              </a:solidFill>
              <a:cs typeface="微软雅黑" panose="020B0503020204020204" charset="-122"/>
              <a:sym typeface="+mn-ea"/>
            </a:endParaRPr>
          </a:p>
        </p:txBody>
      </p:sp>
      <p:sp>
        <p:nvSpPr>
          <p:cNvPr id="7" name="圆角矩形 6"/>
          <p:cNvSpPr/>
          <p:nvPr/>
        </p:nvSpPr>
        <p:spPr>
          <a:xfrm>
            <a:off x="942975" y="3938588"/>
            <a:ext cx="3602038" cy="78422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/>
          </a:lstStyle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600">
                <a:solidFill>
                  <a:srgbClr val="FF0000"/>
                </a:solidFill>
                <a:sym typeface="+mn-ea"/>
              </a:rPr>
              <a:t>测量原理 </a:t>
            </a:r>
            <a:r>
              <a:rPr lang="en-US" altLang="zh-CN" sz="2600" i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  <a:sym typeface="+mn-ea"/>
              </a:rPr>
              <a:t>ρ</a:t>
            </a:r>
            <a:r>
              <a:rPr lang="en-US" altLang="zh-CN" sz="2600">
                <a:solidFill>
                  <a:srgbClr val="FF0000"/>
                </a:solidFill>
                <a:cs typeface="微软雅黑" panose="020B0503020204020204" charset="-122"/>
                <a:sym typeface="+mn-ea"/>
              </a:rPr>
              <a:t>=</a:t>
            </a:r>
          </a:p>
        </p:txBody>
      </p:sp>
      <p:sp>
        <p:nvSpPr>
          <p:cNvPr id="10244" name="矩形 8"/>
          <p:cNvSpPr>
            <a:spLocks noChangeArrowheads="1"/>
          </p:cNvSpPr>
          <p:nvPr/>
        </p:nvSpPr>
        <p:spPr bwMode="auto">
          <a:xfrm>
            <a:off x="444500" y="14288"/>
            <a:ext cx="995363" cy="3381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>
            <a:defPPr/>
          </a:lstStyle>
          <a:p>
            <a:r>
              <a:rPr lang="zh-CN" altLang="en-US" sz="1600" b="1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rPr>
              <a:t>学习目标</a:t>
            </a:r>
          </a:p>
        </p:txBody>
      </p:sp>
      <p:sp>
        <p:nvSpPr>
          <p:cNvPr id="10" name="圆角矩形 9"/>
          <p:cNvSpPr/>
          <p:nvPr/>
        </p:nvSpPr>
        <p:spPr>
          <a:xfrm>
            <a:off x="7938" y="14288"/>
            <a:ext cx="1550987" cy="427037"/>
          </a:xfrm>
          <a:prstGeom prst="roundRect">
            <a:avLst/>
          </a:prstGeom>
          <a:solidFill>
            <a:srgbClr val="83C3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/>
          </a:lstStyle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600" b="1">
                <a:solidFill>
                  <a:prstClr val="white"/>
                </a:solidFill>
              </a:rPr>
              <a:t>知识回顾</a:t>
            </a:r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2949575" y="3938588"/>
            <a:ext cx="425450" cy="492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>
            <a:defPPr/>
          </a:lstStyle>
          <a:p>
            <a:r>
              <a:rPr lang="en-US" altLang="zh-CN" sz="2600" i="1">
                <a:solidFill>
                  <a:srgbClr val="FF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m</a:t>
            </a:r>
            <a:endParaRPr lang="zh-CN" altLang="en-US" sz="1600">
              <a:solidFill>
                <a:srgbClr val="FF000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2901950" y="4230688"/>
            <a:ext cx="387350" cy="6921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>
            <a:defPPr/>
          </a:lstStyle>
          <a:p>
            <a:pPr>
              <a:lnSpc>
                <a:spcPct val="150000"/>
              </a:lnSpc>
            </a:pPr>
            <a:r>
              <a:rPr lang="en-US" altLang="zh-CN" sz="2600" i="1">
                <a:solidFill>
                  <a:srgbClr val="FF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V</a:t>
            </a:r>
          </a:p>
        </p:txBody>
      </p:sp>
      <p:cxnSp>
        <p:nvCxnSpPr>
          <p:cNvPr id="13" name="直接连接符 12"/>
          <p:cNvCxnSpPr/>
          <p:nvPr/>
        </p:nvCxnSpPr>
        <p:spPr>
          <a:xfrm flipV="1">
            <a:off x="2922588" y="4384675"/>
            <a:ext cx="41592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矩形 5"/>
          <p:cNvSpPr>
            <a:spLocks noChangeArrowheads="1"/>
          </p:cNvSpPr>
          <p:nvPr/>
        </p:nvSpPr>
        <p:spPr bwMode="auto">
          <a:xfrm>
            <a:off x="641350" y="741363"/>
            <a:ext cx="10771188" cy="1293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pPr>
              <a:lnSpc>
                <a:spcPct val="150000"/>
              </a:lnSpc>
            </a:pPr>
            <a:r>
              <a:rPr lang="zh-CN" altLang="en-US" sz="260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密度是物质的一种特性，每种物质都有自己的密度。密度在我们的社会生活中有重要的价值。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935288" y="2016125"/>
            <a:ext cx="1262062" cy="1439863"/>
          </a:xfrm>
          <a:prstGeom prst="rect">
            <a:avLst/>
          </a:prstGeom>
          <a:noFill/>
          <a:ln w="9525">
            <a:noFill/>
            <a:miter lim="800000"/>
          </a:ln>
        </p:spPr>
      </p:pic>
      <p:sp>
        <p:nvSpPr>
          <p:cNvPr id="3" name="矩形 2"/>
          <p:cNvSpPr>
            <a:spLocks noChangeArrowheads="1"/>
          </p:cNvSpPr>
          <p:nvPr/>
        </p:nvSpPr>
        <p:spPr bwMode="auto">
          <a:xfrm>
            <a:off x="1960563" y="3436938"/>
            <a:ext cx="3206750" cy="11080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pPr>
              <a:lnSpc>
                <a:spcPct val="150000"/>
              </a:lnSpc>
            </a:pPr>
            <a:r>
              <a:rPr lang="zh-CN" altLang="en-US" sz="220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利用密度知识可以鉴别戒指是不是纯金做的</a:t>
            </a:r>
            <a:r>
              <a:rPr lang="en-US" altLang="zh-CN" sz="220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 </a:t>
            </a:r>
            <a:endParaRPr lang="zh-CN" altLang="en-US" sz="2200">
              <a:solidFill>
                <a:srgbClr val="000000"/>
              </a:solidFill>
              <a:latin typeface="微软雅黑" pitchFamily="34" charset="-122"/>
              <a:ea typeface="微软雅黑" pitchFamily="34" charset="-122"/>
              <a:sym typeface="+mn-ea"/>
            </a:endParaRPr>
          </a:p>
        </p:txBody>
      </p:sp>
      <p:sp>
        <p:nvSpPr>
          <p:cNvPr id="4" name="矩形 3"/>
          <p:cNvSpPr>
            <a:spLocks noChangeArrowheads="1"/>
          </p:cNvSpPr>
          <p:nvPr/>
        </p:nvSpPr>
        <p:spPr bwMode="auto">
          <a:xfrm>
            <a:off x="6911975" y="3455988"/>
            <a:ext cx="2651125" cy="11080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pPr>
              <a:lnSpc>
                <a:spcPct val="150000"/>
              </a:lnSpc>
            </a:pPr>
            <a:r>
              <a:rPr lang="zh-CN" altLang="en-US" sz="220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在农业生产中利用密度可以选种等</a:t>
            </a:r>
            <a:endParaRPr lang="zh-CN" altLang="en-US" sz="22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8" name="圆角矩形 7"/>
          <p:cNvSpPr/>
          <p:nvPr/>
        </p:nvSpPr>
        <p:spPr>
          <a:xfrm>
            <a:off x="942975" y="5051425"/>
            <a:ext cx="9147175" cy="73183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rgbClr val="0070C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/>
          </a:lstStyle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600">
                <a:solidFill>
                  <a:prstClr val="black"/>
                </a:solidFill>
                <a:sym typeface="+mn-ea"/>
              </a:rPr>
              <a:t>你知道在解决不同的实际问题时，密度知识是如何应用的吗？</a:t>
            </a: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7177088" y="1828800"/>
            <a:ext cx="2033587" cy="1627188"/>
          </a:xfrm>
          <a:prstGeom prst="rect">
            <a:avLst/>
          </a:prstGeom>
          <a:noFill/>
          <a:ln w="9525">
            <a:noFill/>
            <a:miter lim="800000"/>
          </a:ln>
        </p:spPr>
      </p:pic>
      <p:sp>
        <p:nvSpPr>
          <p:cNvPr id="11271" name="矩形 12"/>
          <p:cNvSpPr>
            <a:spLocks noChangeArrowheads="1"/>
          </p:cNvSpPr>
          <p:nvPr/>
        </p:nvSpPr>
        <p:spPr bwMode="auto">
          <a:xfrm>
            <a:off x="444500" y="14288"/>
            <a:ext cx="995363" cy="3381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>
            <a:defPPr/>
          </a:lstStyle>
          <a:p>
            <a:r>
              <a:rPr lang="zh-CN" altLang="en-US" sz="1600" b="1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rPr>
              <a:t>课堂导入</a:t>
            </a:r>
          </a:p>
        </p:txBody>
      </p:sp>
      <p:sp>
        <p:nvSpPr>
          <p:cNvPr id="11272" name="矩形 13"/>
          <p:cNvSpPr>
            <a:spLocks noChangeArrowheads="1"/>
          </p:cNvSpPr>
          <p:nvPr/>
        </p:nvSpPr>
        <p:spPr bwMode="auto">
          <a:xfrm>
            <a:off x="444500" y="14288"/>
            <a:ext cx="995363" cy="3381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>
            <a:defPPr/>
          </a:lstStyle>
          <a:p>
            <a:r>
              <a:rPr lang="zh-CN" altLang="en-US" sz="1600" b="1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rPr>
              <a:t>课堂导入</a:t>
            </a:r>
          </a:p>
        </p:txBody>
      </p:sp>
      <p:sp>
        <p:nvSpPr>
          <p:cNvPr id="15" name="圆角矩形 14"/>
          <p:cNvSpPr/>
          <p:nvPr/>
        </p:nvSpPr>
        <p:spPr>
          <a:xfrm>
            <a:off x="6350" y="15875"/>
            <a:ext cx="1550988" cy="427038"/>
          </a:xfrm>
          <a:prstGeom prst="roundRect">
            <a:avLst/>
          </a:prstGeom>
          <a:solidFill>
            <a:srgbClr val="83C3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/>
          </a:lstStyle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600" b="1">
                <a:solidFill>
                  <a:prstClr val="white"/>
                </a:solidFill>
              </a:rPr>
              <a:t>新课引入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矩形 6"/>
          <p:cNvSpPr>
            <a:spLocks noChangeArrowheads="1"/>
          </p:cNvSpPr>
          <p:nvPr/>
        </p:nvSpPr>
        <p:spPr bwMode="auto">
          <a:xfrm>
            <a:off x="346075" y="1370013"/>
            <a:ext cx="11144250" cy="12922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pPr algn="just">
              <a:lnSpc>
                <a:spcPct val="150000"/>
              </a:lnSpc>
            </a:pPr>
            <a:r>
              <a:rPr lang="zh-CN" altLang="en-US" sz="260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室温下，用绷紧的橡皮膜把一个空锥形瓶的瓶口封上，然后把瓶子放入热水中，橡皮膜会凸起来。过一会，再把瓶子放入冰水中，你又发现什么现象？</a:t>
            </a:r>
          </a:p>
        </p:txBody>
      </p:sp>
      <p:grpSp>
        <p:nvGrpSpPr>
          <p:cNvPr id="12290" name="组合 7"/>
          <p:cNvGrpSpPr/>
          <p:nvPr/>
        </p:nvGrpSpPr>
        <p:grpSpPr>
          <a:xfrm>
            <a:off x="346075" y="525463"/>
            <a:ext cx="3830638" cy="703262"/>
            <a:chOff x="210309" y="511269"/>
            <a:chExt cx="3831498" cy="703206"/>
          </a:xfrm>
        </p:grpSpPr>
        <p:sp>
          <p:nvSpPr>
            <p:cNvPr id="12295" name="文本框 9"/>
            <p:cNvSpPr txBox="1">
              <a:spLocks noChangeArrowheads="1"/>
            </p:cNvSpPr>
            <p:nvPr/>
          </p:nvSpPr>
          <p:spPr bwMode="auto">
            <a:xfrm>
              <a:off x="210309" y="511269"/>
              <a:ext cx="3831498" cy="703206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>
              <a:defPPr/>
            </a:lstStyle>
            <a:p>
              <a:pPr>
                <a:lnSpc>
                  <a:spcPct val="150000"/>
                </a:lnSpc>
              </a:pPr>
              <a:r>
                <a:rPr lang="zh-CN" altLang="en-US" sz="3000" b="1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  <a:sym typeface="+mn-ea"/>
                </a:rPr>
                <a:t>知识点     密度与温度</a:t>
              </a:r>
            </a:p>
          </p:txBody>
        </p:sp>
        <p:sp>
          <p:nvSpPr>
            <p:cNvPr id="13" name="椭圆 12"/>
            <p:cNvSpPr/>
            <p:nvPr/>
          </p:nvSpPr>
          <p:spPr>
            <a:xfrm>
              <a:off x="1496473" y="706515"/>
              <a:ext cx="444600" cy="463513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/>
            </a:lstStyle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altLang="zh-CN" sz="2600" b="1">
                  <a:solidFill>
                    <a:prstClr val="white"/>
                  </a:solidFill>
                </a:rPr>
                <a:t>1</a:t>
              </a:r>
              <a:endParaRPr lang="zh-CN" altLang="en-US" sz="2600" b="1">
                <a:solidFill>
                  <a:prstClr val="white"/>
                </a:solidFill>
              </a:endParaRPr>
            </a:p>
          </p:txBody>
        </p:sp>
      </p:grpSp>
      <p:sp>
        <p:nvSpPr>
          <p:cNvPr id="33" name="圆角矩形 32"/>
          <p:cNvSpPr/>
          <p:nvPr/>
        </p:nvSpPr>
        <p:spPr>
          <a:xfrm>
            <a:off x="4843463" y="2955925"/>
            <a:ext cx="5953125" cy="214312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rgbClr val="0070C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/>
          </a:lstStyle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600">
                <a:solidFill>
                  <a:prstClr val="black"/>
                </a:solidFill>
                <a:sym typeface="+mn-ea"/>
              </a:rPr>
              <a:t>把瓶子放入冰水中，</a:t>
            </a:r>
            <a:r>
              <a:rPr lang="zh-CN" altLang="en-US" sz="2600">
                <a:solidFill>
                  <a:srgbClr val="FF0000"/>
                </a:solidFill>
                <a:sym typeface="+mn-ea"/>
              </a:rPr>
              <a:t>橡皮膜会向内凹</a:t>
            </a:r>
            <a:r>
              <a:rPr lang="zh-CN" altLang="en-US" sz="2600">
                <a:solidFill>
                  <a:prstClr val="black"/>
                </a:solidFill>
                <a:sym typeface="+mn-ea"/>
              </a:rPr>
              <a:t>进去，原因是瓶子内的气体遇冷收缩，体积变小。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646781" y="3068002"/>
            <a:ext cx="1274733" cy="1920168"/>
          </a:xfrm>
          <a:prstGeom prst="rect">
            <a:avLst/>
          </a:prstGeom>
        </p:spPr>
      </p:pic>
      <p:sp>
        <p:nvSpPr>
          <p:cNvPr id="12293" name="矩形 14"/>
          <p:cNvSpPr>
            <a:spLocks noChangeArrowheads="1"/>
          </p:cNvSpPr>
          <p:nvPr/>
        </p:nvSpPr>
        <p:spPr bwMode="auto">
          <a:xfrm>
            <a:off x="444500" y="14288"/>
            <a:ext cx="995363" cy="3381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>
            <a:defPPr/>
          </a:lstStyle>
          <a:p>
            <a:r>
              <a:rPr lang="zh-CN" altLang="en-US" sz="1600" b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新知探究</a:t>
            </a:r>
          </a:p>
        </p:txBody>
      </p:sp>
      <p:sp>
        <p:nvSpPr>
          <p:cNvPr id="16" name="圆角矩形 15"/>
          <p:cNvSpPr/>
          <p:nvPr/>
        </p:nvSpPr>
        <p:spPr>
          <a:xfrm>
            <a:off x="6350" y="15875"/>
            <a:ext cx="1550988" cy="427038"/>
          </a:xfrm>
          <a:prstGeom prst="roundRect">
            <a:avLst/>
          </a:prstGeom>
          <a:solidFill>
            <a:srgbClr val="83C3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/>
          </a:lstStyle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600" b="1">
                <a:solidFill>
                  <a:prstClr val="white"/>
                </a:solidFill>
              </a:rPr>
              <a:t>新知探究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503238" y="1339850"/>
            <a:ext cx="10987087" cy="12223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pPr algn="just">
              <a:lnSpc>
                <a:spcPct val="150000"/>
              </a:lnSpc>
            </a:pPr>
            <a:r>
              <a:rPr lang="zh-CN" altLang="en-US" sz="260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思考讨论</a:t>
            </a:r>
            <a:r>
              <a:rPr lang="en-US" altLang="zh-CN" sz="2600">
                <a:solidFill>
                  <a:srgbClr val="FF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1</a:t>
            </a:r>
            <a:r>
              <a:rPr lang="zh-CN" altLang="en-US" sz="260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：</a:t>
            </a:r>
            <a:r>
              <a:rPr lang="zh-CN" altLang="en-US" sz="260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两次实验中，锥形瓶内空气的质量是否变化？空气的密度是否变化？空气密度的变化与温度有怎样的关系？</a:t>
            </a:r>
          </a:p>
        </p:txBody>
      </p:sp>
      <p:sp>
        <p:nvSpPr>
          <p:cNvPr id="13314" name="矩形 6"/>
          <p:cNvSpPr>
            <a:spLocks noChangeArrowheads="1"/>
          </p:cNvSpPr>
          <p:nvPr/>
        </p:nvSpPr>
        <p:spPr bwMode="auto">
          <a:xfrm>
            <a:off x="149225" y="601663"/>
            <a:ext cx="5845175" cy="7381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pPr>
              <a:lnSpc>
                <a:spcPct val="150000"/>
              </a:lnSpc>
            </a:pPr>
            <a:r>
              <a:rPr lang="en-US" altLang="zh-CN" sz="2800" b="1"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1. </a:t>
            </a:r>
            <a:r>
              <a:rPr lang="zh-CN" altLang="en-US" sz="2800" b="1">
                <a:latin typeface="微软雅黑" pitchFamily="34" charset="-122"/>
                <a:ea typeface="微软雅黑" pitchFamily="34" charset="-122"/>
                <a:sym typeface="+mn-ea"/>
              </a:rPr>
              <a:t>物质的密度与温度的关系</a:t>
            </a:r>
            <a:endParaRPr lang="en-US" altLang="zh-CN" sz="2800" b="1">
              <a:latin typeface="微软雅黑" pitchFamily="34" charset="-122"/>
              <a:ea typeface="微软雅黑" pitchFamily="34" charset="-122"/>
              <a:sym typeface="+mn-ea"/>
            </a:endParaRPr>
          </a:p>
        </p:txBody>
      </p:sp>
      <p:sp>
        <p:nvSpPr>
          <p:cNvPr id="2" name="矩形 1"/>
          <p:cNvSpPr>
            <a:spLocks noChangeArrowheads="1"/>
          </p:cNvSpPr>
          <p:nvPr/>
        </p:nvSpPr>
        <p:spPr bwMode="auto">
          <a:xfrm>
            <a:off x="503238" y="4181475"/>
            <a:ext cx="10761662" cy="18923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pPr algn="just">
              <a:lnSpc>
                <a:spcPct val="150000"/>
              </a:lnSpc>
            </a:pPr>
            <a:r>
              <a:rPr lang="zh-CN" altLang="en-US" sz="260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归纳：</a:t>
            </a:r>
            <a:r>
              <a:rPr lang="zh-CN" altLang="en-US" sz="260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一般物体在温度升高时，体积增大，温度降低时，体积减小，由于物体的质量不变，由公式 </a:t>
            </a:r>
            <a:r>
              <a:rPr lang="en-US" altLang="zh-CN" sz="2600" i="1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ρ=m/V </a:t>
            </a:r>
            <a:r>
              <a:rPr lang="zh-CN" altLang="en-US" sz="260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可知，物体的密度会发生变化，即</a:t>
            </a:r>
            <a:r>
              <a:rPr lang="zh-CN" altLang="en-US" sz="260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一定质量的物体，温度升高时，密度减小，温度降低时，密度增大。</a:t>
            </a:r>
            <a:endParaRPr lang="en-US" altLang="zh-CN" sz="2600">
              <a:solidFill>
                <a:srgbClr val="FF0000"/>
              </a:solidFill>
              <a:latin typeface="微软雅黑" pitchFamily="34" charset="-122"/>
              <a:ea typeface="微软雅黑" pitchFamily="34" charset="-122"/>
              <a:sym typeface="+mn-ea"/>
            </a:endParaRPr>
          </a:p>
        </p:txBody>
      </p:sp>
      <p:sp>
        <p:nvSpPr>
          <p:cNvPr id="13316" name="矩形 7"/>
          <p:cNvSpPr>
            <a:spLocks noChangeArrowheads="1"/>
          </p:cNvSpPr>
          <p:nvPr/>
        </p:nvSpPr>
        <p:spPr bwMode="auto">
          <a:xfrm>
            <a:off x="444500" y="14288"/>
            <a:ext cx="995363" cy="3381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>
            <a:defPPr/>
          </a:lstStyle>
          <a:p>
            <a:r>
              <a:rPr lang="zh-CN" altLang="en-US" sz="1600" b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新知探究</a:t>
            </a:r>
          </a:p>
        </p:txBody>
      </p:sp>
      <p:sp>
        <p:nvSpPr>
          <p:cNvPr id="10" name="圆角矩形 9"/>
          <p:cNvSpPr/>
          <p:nvPr/>
        </p:nvSpPr>
        <p:spPr>
          <a:xfrm>
            <a:off x="6350" y="15875"/>
            <a:ext cx="1550988" cy="427038"/>
          </a:xfrm>
          <a:prstGeom prst="roundRect">
            <a:avLst/>
          </a:prstGeom>
          <a:solidFill>
            <a:srgbClr val="83C3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/>
          </a:lstStyle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600" b="1">
                <a:solidFill>
                  <a:prstClr val="white"/>
                </a:solidFill>
              </a:rPr>
              <a:t>新知探究</a:t>
            </a:r>
          </a:p>
        </p:txBody>
      </p:sp>
      <p:sp>
        <p:nvSpPr>
          <p:cNvPr id="9" name="圆角矩形 8"/>
          <p:cNvSpPr/>
          <p:nvPr/>
        </p:nvSpPr>
        <p:spPr>
          <a:xfrm>
            <a:off x="965200" y="2751138"/>
            <a:ext cx="9556750" cy="124142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rgbClr val="0070C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/>
          </a:lstStyle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600">
                <a:solidFill>
                  <a:schemeClr val="tx1"/>
                </a:solidFill>
                <a:sym typeface="+mn-ea"/>
              </a:rPr>
              <a:t>空气的质量不变化，因为体积变化，所以空气的密度变化。温度升高，密度变小，温度降低，密度变大。</a:t>
            </a:r>
            <a:endParaRPr lang="en-US" altLang="zh-CN" sz="2600">
              <a:solidFill>
                <a:schemeClr val="tx1"/>
              </a:solidFill>
              <a:sym typeface="+mn-ea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矩形 37"/>
          <p:cNvSpPr>
            <a:spLocks noChangeArrowheads="1"/>
          </p:cNvSpPr>
          <p:nvPr/>
        </p:nvSpPr>
        <p:spPr bwMode="auto">
          <a:xfrm>
            <a:off x="444500" y="14288"/>
            <a:ext cx="995363" cy="3381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>
            <a:defPPr/>
          </a:lstStyle>
          <a:p>
            <a:r>
              <a:rPr lang="zh-CN" altLang="en-US" sz="1600" b="1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rPr>
              <a:t>新知探究</a:t>
            </a:r>
          </a:p>
        </p:txBody>
      </p:sp>
      <p:sp>
        <p:nvSpPr>
          <p:cNvPr id="2" name="矩形 1"/>
          <p:cNvSpPr>
            <a:spLocks noChangeArrowheads="1"/>
          </p:cNvSpPr>
          <p:nvPr/>
        </p:nvSpPr>
        <p:spPr bwMode="auto">
          <a:xfrm>
            <a:off x="444500" y="976313"/>
            <a:ext cx="10466388" cy="30924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pPr algn="just">
              <a:lnSpc>
                <a:spcPct val="150000"/>
              </a:lnSpc>
            </a:pPr>
            <a:r>
              <a:rPr lang="en-US" altLang="zh-CN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1. </a:t>
            </a:r>
            <a:r>
              <a:rPr lang="zh-CN" altLang="en-US" sz="260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自然界中绝大多数物质都有温度升高时体积变大，温度降低时体积变小的性质，即“热胀冷缩”。</a:t>
            </a:r>
          </a:p>
          <a:p>
            <a:pPr algn="just">
              <a:lnSpc>
                <a:spcPct val="150000"/>
              </a:lnSpc>
            </a:pPr>
            <a:r>
              <a:rPr lang="en-US" altLang="zh-CN" sz="2600">
                <a:solidFill>
                  <a:srgbClr val="00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2. </a:t>
            </a:r>
            <a:r>
              <a:rPr lang="zh-CN" altLang="en-US" sz="260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在相同的条件下，气体的热胀冷缩最为明显，密度受温度的影响最大。</a:t>
            </a:r>
            <a:endParaRPr lang="en-US" altLang="zh-CN" sz="2600">
              <a:solidFill>
                <a:srgbClr val="000000"/>
              </a:solidFill>
              <a:latin typeface="微软雅黑" pitchFamily="34" charset="-122"/>
              <a:ea typeface="微软雅黑" pitchFamily="34" charset="-122"/>
              <a:sym typeface="+mn-ea"/>
            </a:endParaRPr>
          </a:p>
          <a:p>
            <a:pPr algn="just">
              <a:lnSpc>
                <a:spcPct val="150000"/>
              </a:lnSpc>
            </a:pPr>
            <a:r>
              <a:rPr lang="zh-CN" altLang="en-US" sz="260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一般固体、液体的热胀冷缩不像气体那样明显，密度受温度的影响较小。可见，我们说物质的密度为一个定值是有条件的。</a:t>
            </a:r>
          </a:p>
        </p:txBody>
      </p:sp>
      <p:sp>
        <p:nvSpPr>
          <p:cNvPr id="7" name="圆角矩形 6"/>
          <p:cNvSpPr/>
          <p:nvPr/>
        </p:nvSpPr>
        <p:spPr>
          <a:xfrm>
            <a:off x="4763" y="14288"/>
            <a:ext cx="1757362" cy="447675"/>
          </a:xfrm>
          <a:prstGeom prst="roundRect">
            <a:avLst>
              <a:gd name="adj" fmla="val 50000"/>
            </a:avLst>
          </a:prstGeom>
          <a:solidFill>
            <a:srgbClr val="83C353"/>
          </a:solidFill>
          <a:ln>
            <a:solidFill>
              <a:srgbClr val="83C353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>
            <a:defPPr/>
          </a:lstStyle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800" b="1">
                <a:solidFill>
                  <a:prstClr val="white"/>
                </a:solidFill>
                <a:sym typeface="+mn-ea"/>
              </a:rPr>
              <a:t>拓展延伸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矩形 37"/>
          <p:cNvSpPr>
            <a:spLocks noChangeArrowheads="1"/>
          </p:cNvSpPr>
          <p:nvPr/>
        </p:nvSpPr>
        <p:spPr bwMode="auto">
          <a:xfrm>
            <a:off x="444500" y="14288"/>
            <a:ext cx="995363" cy="3381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>
            <a:defPPr/>
          </a:lstStyle>
          <a:p>
            <a:r>
              <a:rPr lang="zh-CN" altLang="en-US" sz="1600" b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新知探究</a:t>
            </a:r>
          </a:p>
        </p:txBody>
      </p:sp>
      <p:sp>
        <p:nvSpPr>
          <p:cNvPr id="15362" name="矩形 1"/>
          <p:cNvSpPr>
            <a:spLocks noChangeArrowheads="1"/>
          </p:cNvSpPr>
          <p:nvPr/>
        </p:nvSpPr>
        <p:spPr bwMode="auto">
          <a:xfrm>
            <a:off x="565150" y="690563"/>
            <a:ext cx="11009313" cy="12922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pPr>
              <a:lnSpc>
                <a:spcPct val="150000"/>
              </a:lnSpc>
            </a:pPr>
            <a:r>
              <a:rPr lang="zh-CN" altLang="en-US" sz="260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按图做一个纸风车。如果把风车放在点燃的酒精灯上方，风车能转动起来。你知道是什么推动了风车吗？</a:t>
            </a: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5794" y="2230203"/>
            <a:ext cx="2232313" cy="2803155"/>
          </a:xfrm>
          <a:prstGeom prst="roundRect">
            <a:avLst/>
          </a:prstGeom>
        </p:spPr>
      </p:pic>
      <p:sp>
        <p:nvSpPr>
          <p:cNvPr id="7" name="圆角矩形 6"/>
          <p:cNvSpPr/>
          <p:nvPr/>
        </p:nvSpPr>
        <p:spPr>
          <a:xfrm>
            <a:off x="6350" y="15875"/>
            <a:ext cx="1550988" cy="427038"/>
          </a:xfrm>
          <a:prstGeom prst="roundRect">
            <a:avLst/>
          </a:prstGeom>
          <a:solidFill>
            <a:srgbClr val="83C3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/>
          </a:lstStyle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600" b="1">
                <a:solidFill>
                  <a:prstClr val="white"/>
                </a:solidFill>
              </a:rPr>
              <a:t>新知探究</a:t>
            </a:r>
          </a:p>
        </p:txBody>
      </p:sp>
      <p:sp>
        <p:nvSpPr>
          <p:cNvPr id="8" name="圆角矩形 7"/>
          <p:cNvSpPr/>
          <p:nvPr/>
        </p:nvSpPr>
        <p:spPr>
          <a:xfrm>
            <a:off x="4578350" y="2101850"/>
            <a:ext cx="6218238" cy="305911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rgbClr val="0070C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/>
          </a:lstStyle>
          <a:p>
            <a:pPr algn="just"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600">
                <a:solidFill>
                  <a:schemeClr val="tx1"/>
                </a:solidFill>
              </a:rPr>
              <a:t>空气流动推动了风车转动。酒精灯火焰上方的空气受热温度升高，体积变大，密度变小，向上运动，温度低的冷空气从四面八方补充过来，从而形成向上运动的气流，推动风车转动起来。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654050" y="1504950"/>
            <a:ext cx="10461625" cy="6207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defPPr/>
          </a:lstStyle>
          <a:p>
            <a:pPr algn="just">
              <a:lnSpc>
                <a:spcPct val="150000"/>
              </a:lnSpc>
            </a:pPr>
            <a:r>
              <a:rPr lang="zh-CN" altLang="en-US" sz="260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思考讨论</a:t>
            </a:r>
            <a:r>
              <a:rPr lang="en-US" altLang="zh-CN" sz="2600">
                <a:solidFill>
                  <a:srgbClr val="FF0000"/>
                </a:solidFill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2</a:t>
            </a:r>
            <a:r>
              <a:rPr lang="zh-CN" altLang="en-US" sz="260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  <a:sym typeface="+mn-ea"/>
              </a:rPr>
              <a:t>：根据上面的道理，你能解释自然界中的风是怎样形成的吗？</a:t>
            </a:r>
          </a:p>
        </p:txBody>
      </p:sp>
      <p:sp>
        <p:nvSpPr>
          <p:cNvPr id="16386" name="矩形 1"/>
          <p:cNvSpPr>
            <a:spLocks noChangeArrowheads="1"/>
          </p:cNvSpPr>
          <p:nvPr/>
        </p:nvSpPr>
        <p:spPr bwMode="auto">
          <a:xfrm>
            <a:off x="654050" y="646113"/>
            <a:ext cx="2051050" cy="7381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>
            <a:defPPr/>
          </a:lstStyle>
          <a:p>
            <a:pPr>
              <a:lnSpc>
                <a:spcPct val="150000"/>
              </a:lnSpc>
            </a:pPr>
            <a:r>
              <a:rPr lang="en-US" altLang="zh-CN" sz="2800" b="1"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2.</a:t>
            </a:r>
            <a:r>
              <a:rPr lang="zh-CN" altLang="en-US" sz="2800" b="1">
                <a:latin typeface="Times New Roman" panose="02020603050405020304" pitchFamily="18" charset="0"/>
                <a:ea typeface="微软雅黑" pitchFamily="34" charset="-122"/>
                <a:cs typeface="Times New Roman" pitchFamily="18" charset="0"/>
                <a:sym typeface="+mn-ea"/>
              </a:rPr>
              <a:t> </a:t>
            </a:r>
            <a:r>
              <a:rPr lang="zh-CN" altLang="en-US" sz="2800" b="1">
                <a:latin typeface="微软雅黑" pitchFamily="34" charset="-122"/>
                <a:ea typeface="微软雅黑" pitchFamily="34" charset="-122"/>
                <a:sym typeface="+mn-ea"/>
              </a:rPr>
              <a:t>风的形成</a:t>
            </a:r>
            <a:endParaRPr lang="en-US" altLang="zh-CN" sz="2800" b="1">
              <a:latin typeface="微软雅黑" pitchFamily="34" charset="-122"/>
              <a:ea typeface="微软雅黑" pitchFamily="34" charset="-122"/>
              <a:sym typeface="+mn-ea"/>
            </a:endParaRPr>
          </a:p>
        </p:txBody>
      </p:sp>
      <p:sp>
        <p:nvSpPr>
          <p:cNvPr id="16387" name="矩形 6"/>
          <p:cNvSpPr>
            <a:spLocks noChangeArrowheads="1"/>
          </p:cNvSpPr>
          <p:nvPr/>
        </p:nvSpPr>
        <p:spPr bwMode="auto">
          <a:xfrm>
            <a:off x="444500" y="14288"/>
            <a:ext cx="995363" cy="3381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>
            <a:defPPr/>
          </a:lstStyle>
          <a:p>
            <a:r>
              <a:rPr lang="zh-CN" altLang="en-US" sz="1600" b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新知探究</a:t>
            </a:r>
          </a:p>
        </p:txBody>
      </p:sp>
      <p:sp>
        <p:nvSpPr>
          <p:cNvPr id="8" name="圆角矩形 7"/>
          <p:cNvSpPr/>
          <p:nvPr/>
        </p:nvSpPr>
        <p:spPr>
          <a:xfrm>
            <a:off x="6350" y="15875"/>
            <a:ext cx="1550988" cy="427038"/>
          </a:xfrm>
          <a:prstGeom prst="roundRect">
            <a:avLst/>
          </a:prstGeom>
          <a:solidFill>
            <a:srgbClr val="83C3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/>
          </a:lstStyle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600" b="1">
                <a:solidFill>
                  <a:prstClr val="white"/>
                </a:solidFill>
              </a:rPr>
              <a:t>新知探究</a:t>
            </a:r>
          </a:p>
        </p:txBody>
      </p:sp>
      <p:sp>
        <p:nvSpPr>
          <p:cNvPr id="9" name="圆角矩形 8"/>
          <p:cNvSpPr/>
          <p:nvPr/>
        </p:nvSpPr>
        <p:spPr>
          <a:xfrm>
            <a:off x="1087438" y="2543175"/>
            <a:ext cx="10028237" cy="205105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rgbClr val="0070C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/>
          </a:lstStyle>
          <a:p>
            <a:pPr algn="just"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600">
                <a:solidFill>
                  <a:schemeClr val="tx1"/>
                </a:solidFill>
                <a:sym typeface="+mn-ea"/>
              </a:rPr>
              <a:t>风是空气流动引起的一种自然现象，它是由空气的密度发生变化而引起的。空气受热体积膨胀，密度变小而上升。热空气上升后，温度低的冷空气就从四面八方流过来补充，从而形成了风。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1.7601 Service Pack 1"/>
  <p:tag name="AS_RELEASE_DATE" val="2020.05.14"/>
  <p:tag name="AS_TITLE" val="Aspose.Slides for .NET 4.0 Client Profile"/>
  <p:tag name="AS_VERSION" val="20.5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微软雅黑">
      <a:majorFont>
        <a:latin typeface="微软雅黑"/>
        <a:ea typeface="微软雅黑"/>
        <a:cs typeface="Arial"/>
      </a:majorFont>
      <a:minorFont>
        <a:latin typeface="微软雅黑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xmlns:r="http://schemas.openxmlformats.org/officeDocument/2006/relationships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xmlns:r="http://schemas.openxmlformats.org/officeDocument/2006/relationships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1691</TotalTime>
  <Words>2277</Words>
  <Application>Microsoft Office PowerPoint</Application>
  <PresentationFormat>自定义</PresentationFormat>
  <Paragraphs>193</Paragraphs>
  <Slides>27</Slides>
  <Notes>4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27</vt:i4>
      </vt:variant>
    </vt:vector>
  </HeadingPairs>
  <TitlesOfParts>
    <vt:vector size="28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cp:lastModifiedBy>lenovo</cp:lastModifiedBy>
  <cp:revision>1</cp:revision>
  <dcterms:created xsi:type="dcterms:W3CDTF">2019-05-20T10:58:00Z</dcterms:created>
  <dcterms:modified xsi:type="dcterms:W3CDTF">2020-10-26T02:35:52Z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2052-11.1.0.9208</vt:lpwstr>
  </property>
</Properties>
</file>