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3"/>
    <p:sldId id="289" r:id="rId4"/>
    <p:sldId id="256" r:id="rId5"/>
    <p:sldId id="275" r:id="rId6"/>
    <p:sldId id="258" r:id="rId7"/>
    <p:sldId id="259" r:id="rId8"/>
    <p:sldId id="260" r:id="rId9"/>
    <p:sldId id="266" r:id="rId10"/>
    <p:sldId id="267" r:id="rId11"/>
    <p:sldId id="268" r:id="rId12"/>
    <p:sldId id="276" r:id="rId13"/>
    <p:sldId id="277" r:id="rId14"/>
    <p:sldId id="303" r:id="rId15"/>
    <p:sldId id="304" r:id="rId16"/>
    <p:sldId id="305" r:id="rId17"/>
    <p:sldId id="308" r:id="rId18"/>
    <p:sldId id="309" r:id="rId19"/>
    <p:sldId id="306" r:id="rId20"/>
    <p:sldId id="310" r:id="rId21"/>
    <p:sldId id="313" r:id="rId22"/>
    <p:sldId id="314" r:id="rId23"/>
    <p:sldId id="315" r:id="rId24"/>
    <p:sldId id="316" r:id="rId25"/>
    <p:sldId id="317" r:id="rId2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14"/>
        <p:guide pos="295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7" name="页脚占位符 6"/>
          <p:cNvSpPr>
            <a:spLocks noGrp="1"/>
          </p:cNvSpPr>
          <p:nvPr>
            <p:ph type="ftr" sz="quarter" idx="11"/>
          </p:nvPr>
        </p:nvSpPr>
        <p:spPr/>
        <p:txBody>
          <a:bodyPr/>
          <a:p>
            <a:pPr lvl="0" fontAlgn="base"/>
            <a:endParaRPr lang="zh-CN" strike="noStrike" noProof="1"/>
          </a:p>
        </p:txBody>
      </p:sp>
      <p:sp>
        <p:nvSpPr>
          <p:cNvPr id="8" name="灯片编号占位符 7"/>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6286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286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hyperlink" Target="MV&#12298;&#21152;&#27833;&#20013;&#22269;&#12299;(&#24222;&#40857;_2010)&#12304;&#20013;&#35270;&#22825;&#36808;&#12305;_&#39640;&#28165;.mp4" TargetMode="External"/><Relationship Id="rId6" Type="http://schemas.openxmlformats.org/officeDocument/2006/relationships/image" Target="../media/image2.GIF"/><Relationship Id="rId5" Type="http://schemas.microsoft.com/office/2007/relationships/media" Target="file:///F:\MP3&#28436;&#31034;PPT&#29992;\&#24222;&#40857;%20-%20&#21152;&#27833;&#20013;&#22269;.mp3" TargetMode="External"/><Relationship Id="rId4" Type="http://schemas.openxmlformats.org/officeDocument/2006/relationships/audio" Target="file:///F:\MP3&#28436;&#31034;PPT&#29992;\&#24222;&#40857;%20-%20&#21152;&#27833;&#20013;&#22269;.mp3" TargetMode="External"/><Relationship Id="rId3" Type="http://schemas.openxmlformats.org/officeDocument/2006/relationships/image" Target="../media/image1.png"/><Relationship Id="rId2" Type="http://schemas.microsoft.com/office/2007/relationships/media" Target="file:///F:\MP3&#28436;&#31034;PPT&#29992;\&#29301;&#25346;&#20320;&#30340;&#20154;&#26159;&#25105;.mp3" TargetMode="External"/><Relationship Id="rId1" Type="http://schemas.openxmlformats.org/officeDocument/2006/relationships/audio" Target="file:///F:\MP3&#28436;&#31034;PPT&#29992;\&#29301;&#25346;&#20320;&#30340;&#20154;&#26159;&#25105;.mp3"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GIF"/></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4.x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 Id="rId3" Type="http://schemas.openxmlformats.org/officeDocument/2006/relationships/oleObject" Target="../embeddings/oleObject7.bin"/><Relationship Id="rId2" Type="http://schemas.openxmlformats.org/officeDocument/2006/relationships/image" Target="../media/image14.wmf"/><Relationship Id="rId1"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vmlDrawing" Target="../drawings/vmlDrawing6.vml"/><Relationship Id="rId8" Type="http://schemas.openxmlformats.org/officeDocument/2006/relationships/slideLayout" Target="../slideLayouts/slideLayout14.xml"/><Relationship Id="rId7" Type="http://schemas.openxmlformats.org/officeDocument/2006/relationships/audio" Target="../media/audio3.wav"/><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 Id="rId3" Type="http://schemas.openxmlformats.org/officeDocument/2006/relationships/oleObject" Target="../embeddings/oleObject10.bin"/><Relationship Id="rId2" Type="http://schemas.openxmlformats.org/officeDocument/2006/relationships/image" Target="../media/image14.wmf"/><Relationship Id="rId1"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GIF"/></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13.xml"/><Relationship Id="rId3" Type="http://schemas.openxmlformats.org/officeDocument/2006/relationships/image" Target="../media/image13.GIF"/><Relationship Id="rId2" Type="http://schemas.openxmlformats.org/officeDocument/2006/relationships/image" Target="../media/image17.png"/><Relationship Id="rId1"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GIF"/><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20.emf"/><Relationship Id="rId3" Type="http://schemas.openxmlformats.org/officeDocument/2006/relationships/oleObject" Target="../embeddings/oleObject14.bin"/><Relationship Id="rId2" Type="http://schemas.openxmlformats.org/officeDocument/2006/relationships/image" Target="../media/image19.emf"/><Relationship Id="rId1"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5.wmf"/><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2.xml"/><Relationship Id="rId2" Type="http://schemas.openxmlformats.org/officeDocument/2006/relationships/image" Target="../media/image21.wmf"/><Relationship Id="rId1"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GIF"/><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GIF"/><Relationship Id="rId2" Type="http://schemas.openxmlformats.org/officeDocument/2006/relationships/image" Target="../media/image24.jpe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hyperlink" Target="&#24179;&#22343;&#36895;&#24230;&#25991;&#28170;&#29256;.swf" TargetMode="External"/></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3.xml"/><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hyperlink" Target="&#24179;&#22343;&#36895;&#24230;&#25991;&#28170;&#29256;.sw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9.xml"/><Relationship Id="rId4" Type="http://schemas.openxmlformats.org/officeDocument/2006/relationships/image" Target="../media/image12.wmf"/><Relationship Id="rId3" Type="http://schemas.openxmlformats.org/officeDocument/2006/relationships/oleObject" Target="../embeddings/oleObject5.bin"/><Relationship Id="rId2" Type="http://schemas.openxmlformats.org/officeDocument/2006/relationships/image" Target="../media/image11.wmf"/><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牵挂你的人是我.mp3" descr="牵挂你的人是我">
            <a:hlinkClick r:id="" action="ppaction://media"/>
          </p:cNvPr>
          <p:cNvPicPr>
            <a:picLocks noGrp="1" noChangeAspect="1"/>
          </p:cNvPicPr>
          <p:nvPr>
            <p:ph sz="half" idx="1"/>
            <a:audioFile r:link="rId1"/>
            <p:extLst>
              <p:ext uri="{DAA4B4D4-6D71-4841-9C94-3DE7FCFB9230}">
                <p14:media xmlns:p14="http://schemas.microsoft.com/office/powerpoint/2010/main" r:link="rId2"/>
              </p:ext>
            </p:extLst>
          </p:nvPr>
        </p:nvPicPr>
        <p:blipFill>
          <a:blip r:embed="rId3"/>
          <a:stretch>
            <a:fillRect/>
          </a:stretch>
        </p:blipFill>
        <p:spPr>
          <a:xfrm>
            <a:off x="2003425" y="3390900"/>
            <a:ext cx="944563" cy="942975"/>
          </a:xfrm>
          <a:ln/>
        </p:spPr>
      </p:pic>
      <p:pic>
        <p:nvPicPr>
          <p:cNvPr id="3075" name="庞龙 - 加油中国.mp3" descr="庞龙 - 加油中国">
            <a:hlinkClick r:id="" action="ppaction://media"/>
          </p:cNvPr>
          <p:cNvPicPr>
            <a:picLocks noGrp="1" noChangeAspect="1"/>
          </p:cNvPicPr>
          <p:nvPr>
            <p:ph sz="quarter" idx="2"/>
            <a:audioFile r:link="rId4"/>
            <p:extLst>
              <p:ext uri="{DAA4B4D4-6D71-4841-9C94-3DE7FCFB9230}">
                <p14:media xmlns:p14="http://schemas.microsoft.com/office/powerpoint/2010/main" r:link="rId5"/>
              </p:ext>
            </p:extLst>
          </p:nvPr>
        </p:nvPicPr>
        <p:blipFill>
          <a:blip r:embed="rId3"/>
          <a:stretch>
            <a:fillRect/>
          </a:stretch>
        </p:blipFill>
        <p:spPr>
          <a:xfrm>
            <a:off x="6194425" y="2220913"/>
            <a:ext cx="944563" cy="944562"/>
          </a:xfrm>
          <a:ln/>
        </p:spPr>
      </p:pic>
      <p:sp>
        <p:nvSpPr>
          <p:cNvPr id="14339" name="标题 3075"/>
          <p:cNvSpPr>
            <a:spLocks noGrp="1"/>
          </p:cNvSpPr>
          <p:nvPr>
            <p:ph type="title"/>
          </p:nvPr>
        </p:nvSpPr>
        <p:spPr>
          <a:ln/>
        </p:spPr>
        <p:txBody>
          <a:bodyPr anchor="ctr"/>
          <a:p>
            <a:endParaRPr lang="zh-CN" altLang="en-US"/>
          </a:p>
        </p:txBody>
      </p:sp>
      <p:pic>
        <p:nvPicPr>
          <p:cNvPr id="14340" name="图片 3076" descr="t0141b706a3ce5e7ab9"/>
          <p:cNvPicPr>
            <a:picLocks noChangeAspect="1"/>
          </p:cNvPicPr>
          <p:nvPr/>
        </p:nvPicPr>
        <p:blipFill>
          <a:blip r:embed="rId6"/>
          <a:stretch>
            <a:fillRect/>
          </a:stretch>
        </p:blipFill>
        <p:spPr>
          <a:xfrm>
            <a:off x="3175" y="-1587"/>
            <a:ext cx="10113963" cy="4511675"/>
          </a:xfrm>
          <a:prstGeom prst="rect">
            <a:avLst/>
          </a:prstGeom>
          <a:noFill/>
          <a:ln w="9525">
            <a:noFill/>
          </a:ln>
        </p:spPr>
      </p:pic>
      <p:sp>
        <p:nvSpPr>
          <p:cNvPr id="3078" name="TextBox 1"/>
          <p:cNvSpPr txBox="1"/>
          <p:nvPr/>
        </p:nvSpPr>
        <p:spPr>
          <a:xfrm>
            <a:off x="1331913" y="5445125"/>
            <a:ext cx="7421563" cy="1006475"/>
          </a:xfrm>
          <a:prstGeom prst="rect">
            <a:avLst/>
          </a:prstGeom>
          <a:noFill/>
          <a:ln w="9525">
            <a:noFill/>
          </a:ln>
        </p:spPr>
        <p:txBody>
          <a:bodyPr vert="horz" wrap="none" anchor="t">
            <a:spAutoFit/>
          </a:bodyPr>
          <a:p>
            <a:r>
              <a:rPr lang="zh-CN" altLang="en-US" sz="6000" b="1" noProof="1" dirty="0">
                <a:solidFill>
                  <a:srgbClr val="0000FF"/>
                </a:solidFill>
                <a:effectLst>
                  <a:outerShdw blurRad="38100" dist="38100" dir="2700000">
                    <a:srgbClr val="C0C0C0"/>
                  </a:outerShdw>
                </a:effectLst>
                <a:latin typeface="宋体" panose="02010600030101010101" pitchFamily="2" charset="-122"/>
                <a:ea typeface="宋体" panose="02010600030101010101" pitchFamily="2" charset="-122"/>
                <a:cs typeface="+mn-ea"/>
              </a:rPr>
              <a:t>第4节  测量平均速度</a:t>
            </a:r>
            <a:endParaRPr lang="zh-CN" altLang="en-US" sz="6000" b="1" noProof="1" dirty="0">
              <a:solidFill>
                <a:srgbClr val="0000FF"/>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3079" name="TextBox 3"/>
          <p:cNvSpPr txBox="1"/>
          <p:nvPr/>
        </p:nvSpPr>
        <p:spPr>
          <a:xfrm>
            <a:off x="107950" y="4725988"/>
            <a:ext cx="4176713" cy="579438"/>
          </a:xfrm>
          <a:prstGeom prst="rect">
            <a:avLst/>
          </a:prstGeom>
          <a:noFill/>
          <a:ln w="9525">
            <a:noFill/>
          </a:ln>
        </p:spPr>
        <p:txBody>
          <a:bodyPr vert="horz" wrap="square" anchor="t">
            <a:spAutoFit/>
          </a:bodyPr>
          <a:p>
            <a:r>
              <a:rPr lang="zh-CN" altLang="en-US" sz="3200" b="1" noProof="1" dirty="0">
                <a:solidFill>
                  <a:schemeClr val="accent2"/>
                </a:solidFill>
                <a:effectLst>
                  <a:outerShdw blurRad="38100" dist="38100" dir="2700000">
                    <a:srgbClr val="C0C0C0"/>
                  </a:outerShdw>
                </a:effectLst>
                <a:latin typeface="楷体_GB2312" charset="-122"/>
                <a:ea typeface="楷体_GB2312" charset="-122"/>
                <a:cs typeface="+mn-ea"/>
              </a:rPr>
              <a:t>第一章   机械运动</a:t>
            </a:r>
            <a:endParaRPr lang="zh-CN" altLang="en-US" sz="3200" b="1" noProof="1" dirty="0">
              <a:solidFill>
                <a:schemeClr val="accent2"/>
              </a:solidFill>
              <a:effectLst>
                <a:outerShdw blurRad="38100" dist="38100" dir="2700000">
                  <a:srgbClr val="C0C0C0"/>
                </a:outerShdw>
              </a:effectLst>
              <a:latin typeface="楷体_GB2312" charset="-122"/>
              <a:ea typeface="楷体_GB2312" charset="-122"/>
            </a:endParaRPr>
          </a:p>
        </p:txBody>
      </p:sp>
      <p:pic>
        <p:nvPicPr>
          <p:cNvPr id="3080" name="庞龙 - 加油中国.mp3" descr="庞龙 - 加油中国">
            <a:hlinkClick r:id="" action="ppaction://media"/>
          </p:cNvPr>
          <p:cNvPicPr>
            <a:picLocks noChangeAspect="1"/>
          </p:cNvPicPr>
          <p:nvPr>
            <a:audioFile r:link="rId4"/>
            <p:extLst>
              <p:ext uri="{DAA4B4D4-6D71-4841-9C94-3DE7FCFB9230}">
                <p14:media xmlns:p14="http://schemas.microsoft.com/office/powerpoint/2010/main" r:link="rId5"/>
              </p:ext>
            </p:extLst>
          </p:nvPr>
        </p:nvPicPr>
        <p:blipFill>
          <a:blip r:embed="rId3"/>
          <a:stretch>
            <a:fillRect/>
          </a:stretch>
        </p:blipFill>
        <p:spPr>
          <a:xfrm>
            <a:off x="8461375" y="6381750"/>
            <a:ext cx="304800" cy="304800"/>
          </a:xfrm>
          <a:prstGeom prst="rect">
            <a:avLst/>
          </a:prstGeom>
          <a:noFill/>
          <a:ln w="9525">
            <a:noFill/>
          </a:ln>
        </p:spPr>
      </p:pic>
      <p:sp>
        <p:nvSpPr>
          <p:cNvPr id="14344" name="动作按钮: 影片 3080">
            <a:hlinkClick r:id="rId7" action="ppaction://hlinkfile"/>
          </p:cNvPr>
          <p:cNvSpPr/>
          <p:nvPr/>
        </p:nvSpPr>
        <p:spPr>
          <a:xfrm>
            <a:off x="8029575" y="6453188"/>
            <a:ext cx="287338" cy="217487"/>
          </a:xfrm>
          <a:prstGeom prst="actionButtonMovie">
            <a:avLst/>
          </a:prstGeom>
          <a:solidFill>
            <a:schemeClr val="accent1"/>
          </a:solidFill>
          <a:ln w="9525">
            <a:noFill/>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389" fill="hold"/>
                                        <p:tgtEl>
                                          <p:spTgt spid="3074"/>
                                        </p:tgtEl>
                                      </p:cBhvr>
                                    </p:cmd>
                                  </p:childTnLst>
                                </p:cTn>
                              </p:par>
                            </p:childTnLst>
                          </p:cTn>
                        </p:par>
                      </p:childTnLst>
                    </p:cTn>
                  </p:par>
                </p:childTnLst>
              </p:cTn>
              <p:nextCondLst>
                <p:cond evt="onClick" delay="0">
                  <p:tgtEl>
                    <p:spTgt spid="307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4"/>
                </p:tgtEl>
              </p:cMediaNode>
            </p:audio>
            <p:seq concurrent="1" nextAc="seek">
              <p:cTn id="8" restart="whenNotActive" fill="hold" evtFilter="cancelBubble" nodeType="interactiveSeq">
                <p:stCondLst>
                  <p:cond evt="onClick" delay="0">
                    <p:tgtEl>
                      <p:spTgt spid="307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3396" fill="hold"/>
                                        <p:tgtEl>
                                          <p:spTgt spid="3075"/>
                                        </p:tgtEl>
                                      </p:cBhvr>
                                    </p:cmd>
                                  </p:childTnLst>
                                </p:cTn>
                              </p:par>
                            </p:childTnLst>
                          </p:cTn>
                        </p:par>
                      </p:childTnLst>
                    </p:cTn>
                  </p:par>
                </p:childTnLst>
              </p:cTn>
              <p:nextCondLst>
                <p:cond evt="onClick" delay="0">
                  <p:tgtEl>
                    <p:spTgt spid="307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075"/>
                </p:tgtEl>
              </p:cMediaNode>
            </p:audio>
            <p:seq concurrent="1" nextAc="seek">
              <p:cTn id="14" restart="whenNotActive" fill="hold" evtFilter="cancelBubble" nodeType="interactiveSeq">
                <p:stCondLst>
                  <p:cond evt="onClick" delay="0">
                    <p:tgtEl>
                      <p:spTgt spid="308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3396" fill="hold"/>
                                        <p:tgtEl>
                                          <p:spTgt spid="3080"/>
                                        </p:tgtEl>
                                      </p:cBhvr>
                                    </p:cmd>
                                  </p:childTnLst>
                                </p:cTn>
                              </p:par>
                            </p:childTnLst>
                          </p:cTn>
                        </p:par>
                      </p:childTnLst>
                    </p:cTn>
                  </p:par>
                </p:childTnLst>
              </p:cTn>
              <p:nextCondLst>
                <p:cond evt="onClick" delay="0">
                  <p:tgtEl>
                    <p:spTgt spid="308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08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2289"/>
          <p:cNvSpPr>
            <a:spLocks noGrp="1"/>
          </p:cNvSpPr>
          <p:nvPr>
            <p:ph type="title"/>
          </p:nvPr>
        </p:nvSpPr>
        <p:spPr>
          <a:xfrm>
            <a:off x="539750" y="1557338"/>
            <a:ext cx="8229600" cy="1143000"/>
          </a:xfrm>
          <a:ln/>
        </p:spPr>
        <p:txBody>
          <a:bodyPr anchor="ctr"/>
          <a:p>
            <a:pPr algn="l"/>
            <a:r>
              <a:rPr lang="zh-CN" altLang="en-US" sz="2800" b="1" dirty="0">
                <a:latin typeface="Times New Roman" panose="02020603050405020304" pitchFamily="2" charset="0"/>
                <a:cs typeface="Times New Roman" panose="02020603050405020304" pitchFamily="2" charset="0"/>
              </a:rPr>
              <a:t>1、“</a:t>
            </a:r>
            <a:r>
              <a:rPr lang="zh-CN" altLang="en-US" sz="2800" b="1" dirty="0">
                <a:latin typeface="Times New Roman" panose="02020603050405020304" pitchFamily="2" charset="0"/>
              </a:rPr>
              <a:t>测平均速度”的</a:t>
            </a:r>
            <a:r>
              <a:rPr lang="zh-CN" altLang="en-US" sz="2800" b="1" dirty="0">
                <a:latin typeface="Times New Roman" panose="02020603050405020304" pitchFamily="2" charset="0"/>
                <a:cs typeface="Times New Roman" panose="02020603050405020304" pitchFamily="2" charset="0"/>
              </a:rPr>
              <a:t>实验</a:t>
            </a:r>
            <a:r>
              <a:rPr lang="zh-CN" altLang="en-US" sz="2800" b="1" dirty="0">
                <a:latin typeface="Times New Roman" panose="02020603050405020304" pitchFamily="2" charset="0"/>
              </a:rPr>
              <a:t>原理</a:t>
            </a:r>
            <a:r>
              <a:rPr lang="zh-CN" altLang="en-US" sz="2800" b="1" dirty="0">
                <a:latin typeface="Times New Roman" panose="02020603050405020304" pitchFamily="2" charset="0"/>
                <a:cs typeface="Times New Roman" panose="02020603050405020304" pitchFamily="2" charset="0"/>
              </a:rPr>
              <a:t>是</a:t>
            </a:r>
            <a:r>
              <a:rPr lang="zh-CN" altLang="en-US" sz="2800" b="1" u="sng" dirty="0">
                <a:latin typeface="Times New Roman" panose="02020603050405020304" pitchFamily="2" charset="0"/>
                <a:cs typeface="Times New Roman" panose="02020603050405020304" pitchFamily="2" charset="0"/>
              </a:rPr>
              <a:t>			</a:t>
            </a:r>
            <a:r>
              <a:rPr lang="zh-CN" altLang="en-US" sz="2800" b="1" dirty="0">
                <a:latin typeface="Times New Roman" panose="02020603050405020304" pitchFamily="2" charset="0"/>
              </a:rPr>
              <a:t>。</a:t>
            </a:r>
            <a:br>
              <a:rPr lang="zh-CN" altLang="en-US" sz="2800" b="1" dirty="0">
                <a:latin typeface="Times New Roman" panose="02020603050405020304" pitchFamily="2" charset="0"/>
                <a:cs typeface="Times New Roman" panose="02020603050405020304" pitchFamily="2" charset="0"/>
              </a:rPr>
            </a:br>
            <a:r>
              <a:rPr lang="zh-CN" altLang="en-US" sz="2800" b="1" dirty="0">
                <a:latin typeface="Times New Roman" panose="02020603050405020304" pitchFamily="2" charset="0"/>
                <a:cs typeface="Times New Roman" panose="02020603050405020304" pitchFamily="2" charset="0"/>
              </a:rPr>
              <a:t>2、实验中为了方便计时，应使斜面的坡度较</a:t>
            </a:r>
            <a:r>
              <a:rPr lang="zh-CN" altLang="en-US" sz="2800" b="1" u="sng" dirty="0">
                <a:latin typeface="Times New Roman" panose="02020603050405020304" pitchFamily="2" charset="0"/>
              </a:rPr>
              <a:t>      </a:t>
            </a:r>
            <a:r>
              <a:rPr lang="zh-CN" altLang="en-US" sz="2800" b="1" u="sng" dirty="0">
                <a:latin typeface="Times New Roman" panose="02020603050405020304" pitchFamily="2" charset="0"/>
                <a:cs typeface="Times New Roman" panose="02020603050405020304" pitchFamily="2" charset="0"/>
              </a:rPr>
              <a:t>	</a:t>
            </a:r>
            <a:r>
              <a:rPr lang="zh-CN" altLang="en-US" sz="2800" b="1" dirty="0">
                <a:latin typeface="Times New Roman" panose="02020603050405020304" pitchFamily="2" charset="0"/>
                <a:cs typeface="Times New Roman" panose="02020603050405020304" pitchFamily="2" charset="0"/>
              </a:rPr>
              <a:t>（填“大”或“小”）；</a:t>
            </a:r>
            <a:endParaRPr lang="zh-CN" altLang="en-US" sz="2800" b="1" dirty="0">
              <a:latin typeface="Times New Roman" panose="02020603050405020304" pitchFamily="2" charset="0"/>
              <a:ea typeface="Times New Roman" panose="02020603050405020304" pitchFamily="2" charset="0"/>
            </a:endParaRPr>
          </a:p>
        </p:txBody>
      </p:sp>
      <p:sp>
        <p:nvSpPr>
          <p:cNvPr id="23554" name="矩形 12290"/>
          <p:cNvSpPr/>
          <p:nvPr/>
        </p:nvSpPr>
        <p:spPr>
          <a:xfrm>
            <a:off x="539750" y="2925763"/>
            <a:ext cx="7848600" cy="1370012"/>
          </a:xfrm>
          <a:prstGeom prst="rect">
            <a:avLst/>
          </a:prstGeom>
          <a:noFill/>
          <a:ln w="9525">
            <a:noFill/>
          </a:ln>
        </p:spPr>
        <p:txBody>
          <a:bodyPr anchor="ctr">
            <a:spAutoFit/>
          </a:bodyPr>
          <a:p>
            <a:pPr algn="just"/>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3、实验前必须学会熟练使用电子表，如果让小车过了A点后才开始计时，则会使所测AC段的平均速度偏</a:t>
            </a:r>
            <a:r>
              <a:rPr lang="zh-CN" altLang="en-US" sz="2800" b="1" u="sng"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（填“大”或“小”）</a:t>
            </a:r>
            <a:endParaRPr lang="zh-CN" altLang="en-US" sz="2800" b="1" dirty="0">
              <a:latin typeface="Times New Roman" panose="02020603050405020304" pitchFamily="2" charset="0"/>
              <a:ea typeface="Times New Roman" panose="02020603050405020304" pitchFamily="2" charset="0"/>
            </a:endParaRPr>
          </a:p>
        </p:txBody>
      </p:sp>
      <p:grpSp>
        <p:nvGrpSpPr>
          <p:cNvPr id="23555" name="组合 12291"/>
          <p:cNvGrpSpPr/>
          <p:nvPr/>
        </p:nvGrpSpPr>
        <p:grpSpPr>
          <a:xfrm>
            <a:off x="539750" y="333375"/>
            <a:ext cx="2339975" cy="1152525"/>
            <a:chOff x="0" y="0"/>
            <a:chExt cx="970" cy="540"/>
          </a:xfrm>
        </p:grpSpPr>
        <p:pic>
          <p:nvPicPr>
            <p:cNvPr id="23556" name="图片 12292" descr="b_ED638BDFA71AF4BE996921E1CFA3F82A"/>
            <p:cNvPicPr>
              <a:picLocks noChangeAspect="1"/>
            </p:cNvPicPr>
            <p:nvPr/>
          </p:nvPicPr>
          <p:blipFill>
            <a:blip r:embed="rId1"/>
            <a:stretch>
              <a:fillRect/>
            </a:stretch>
          </p:blipFill>
          <p:spPr>
            <a:xfrm>
              <a:off x="0" y="0"/>
              <a:ext cx="540" cy="540"/>
            </a:xfrm>
            <a:prstGeom prst="rect">
              <a:avLst/>
            </a:prstGeom>
            <a:noFill/>
            <a:ln w="9525">
              <a:noFill/>
            </a:ln>
          </p:spPr>
        </p:pic>
        <p:sp>
          <p:nvSpPr>
            <p:cNvPr id="23557" name="矩形 12293"/>
            <p:cNvSpPr/>
            <p:nvPr/>
          </p:nvSpPr>
          <p:spPr>
            <a:xfrm>
              <a:off x="454" y="136"/>
              <a:ext cx="516" cy="270"/>
            </a:xfrm>
            <a:prstGeom prst="rect">
              <a:avLst/>
            </a:prstGeom>
          </p:spPr>
          <p:txBody>
            <a:bodyPr wrap="none" fromWordArt="1">
              <a:prstTxWarp prst="textPlain">
                <a:avLst>
                  <a:gd name="adj" fmla="val 50000"/>
                </a:avLst>
              </a:prstTxWarp>
              <a:normAutofit/>
            </a:bodyPr>
            <a:p>
              <a:pPr algn="ctr"/>
              <a:r>
                <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rPr>
                <a:t>课堂练习</a:t>
              </a:r>
              <a:endPar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endParaRPr>
            </a:p>
          </p:txBody>
        </p:sp>
      </p:grpSp>
      <p:sp>
        <p:nvSpPr>
          <p:cNvPr id="12295" name="文本框 12294"/>
          <p:cNvSpPr txBox="1"/>
          <p:nvPr/>
        </p:nvSpPr>
        <p:spPr>
          <a:xfrm>
            <a:off x="827088" y="2276475"/>
            <a:ext cx="538163" cy="519113"/>
          </a:xfrm>
          <a:prstGeom prst="rect">
            <a:avLst/>
          </a:prstGeom>
          <a:noFill/>
          <a:ln w="9525">
            <a:noFill/>
          </a:ln>
        </p:spPr>
        <p:txBody>
          <a:bodyPr wrap="none" anchor="t">
            <a:spAutoFit/>
          </a:bodyPr>
          <a:p>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小</a:t>
            </a:r>
            <a:endPar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12296" name="文本框 12295"/>
          <p:cNvSpPr txBox="1"/>
          <p:nvPr/>
        </p:nvSpPr>
        <p:spPr>
          <a:xfrm>
            <a:off x="2063750" y="3778250"/>
            <a:ext cx="538163" cy="517525"/>
          </a:xfrm>
          <a:prstGeom prst="rect">
            <a:avLst/>
          </a:prstGeom>
          <a:noFill/>
          <a:ln w="9525">
            <a:noFill/>
          </a:ln>
        </p:spPr>
        <p:txBody>
          <a:bodyPr vert="horz" wrap="none" anchor="t">
            <a:spAutoFit/>
          </a:bodyPr>
          <a:p>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大</a:t>
            </a:r>
            <a:endPar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12297" name="文本框 12296"/>
          <p:cNvSpPr txBox="1"/>
          <p:nvPr/>
        </p:nvSpPr>
        <p:spPr>
          <a:xfrm>
            <a:off x="539750" y="4437063"/>
            <a:ext cx="5391150" cy="522287"/>
          </a:xfrm>
          <a:prstGeom prst="rect">
            <a:avLst/>
          </a:prstGeom>
          <a:noFill/>
          <a:ln w="9525">
            <a:noFill/>
          </a:ln>
        </p:spPr>
        <p:txBody>
          <a:bodyPr wrap="squar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4、P25 动手动脑学物理第3题</a:t>
            </a:r>
            <a:endParaRPr lang="zh-CN" altLang="en-US" sz="2800" b="1" dirty="0">
              <a:latin typeface="Times New Roman" panose="02020603050405020304" pitchFamily="2" charset="0"/>
              <a:ea typeface="Times New Roman" panose="02020603050405020304" pitchFamily="2" charset="0"/>
            </a:endParaRPr>
          </a:p>
        </p:txBody>
      </p:sp>
      <p:sp>
        <p:nvSpPr>
          <p:cNvPr id="12298" name="文本框 12297"/>
          <p:cNvSpPr txBox="1"/>
          <p:nvPr/>
        </p:nvSpPr>
        <p:spPr>
          <a:xfrm>
            <a:off x="395288" y="4941888"/>
            <a:ext cx="8286750" cy="1371600"/>
          </a:xfrm>
          <a:prstGeom prst="rect">
            <a:avLst/>
          </a:prstGeom>
          <a:noFill/>
          <a:ln w="9525">
            <a:noFill/>
          </a:ln>
        </p:spPr>
        <p:txBody>
          <a:bodyPr anchor="t">
            <a:spAutoFit/>
          </a:bodyPr>
          <a:p>
            <a:r>
              <a:rPr lang="zh-CN" altLang="en-US" sz="2800" b="1" dirty="0">
                <a:latin typeface="Times New Roman" panose="02020603050405020304" pitchFamily="2" charset="0"/>
                <a:ea typeface="宋体" panose="02010600030101010101" pitchFamily="2" charset="-122"/>
              </a:rPr>
              <a:t>        学校操场上跑道的长度是已知的。怎样利用这条跑道和手表，测量自己正常步行时、竞走时、长跑时的平均速度？</a:t>
            </a:r>
            <a:endParaRPr lang="zh-CN" altLang="en-US" sz="2800" b="1" dirty="0">
              <a:latin typeface="Times New Roman" panose="02020603050405020304" pitchFamily="2" charset="0"/>
              <a:ea typeface="宋体" panose="02010600030101010101" pitchFamily="2" charset="-122"/>
            </a:endParaRPr>
          </a:p>
        </p:txBody>
      </p:sp>
      <p:sp>
        <p:nvSpPr>
          <p:cNvPr id="12299" name="文本框 12298"/>
          <p:cNvSpPr txBox="1"/>
          <p:nvPr/>
        </p:nvSpPr>
        <p:spPr>
          <a:xfrm>
            <a:off x="5580063" y="1196975"/>
            <a:ext cx="720725" cy="517525"/>
          </a:xfrm>
          <a:prstGeom prst="rect">
            <a:avLst/>
          </a:prstGeom>
          <a:noFill/>
          <a:ln w="9525">
            <a:noFill/>
          </a:ln>
        </p:spPr>
        <p:txBody>
          <a:bodyPr vert="horz" wrap="square" anchor="t">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v </a:t>
            </a: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a:t>
            </a:r>
            <a:endPar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12300" name="文本框 12299"/>
          <p:cNvSpPr txBox="1"/>
          <p:nvPr/>
        </p:nvSpPr>
        <p:spPr>
          <a:xfrm>
            <a:off x="6372225" y="981075"/>
            <a:ext cx="360363" cy="517525"/>
          </a:xfrm>
          <a:prstGeom prst="rect">
            <a:avLst/>
          </a:prstGeom>
          <a:noFill/>
          <a:ln w="9525">
            <a:noFill/>
          </a:ln>
        </p:spPr>
        <p:txBody>
          <a:bodyPr vert="horz" wrap="square" anchor="t">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r>
              <a:rPr lang="zh-CN" altLang="en-US" sz="2800" b="1" i="1" noProof="1" dirty="0">
                <a:solidFill>
                  <a:srgbClr val="FF0000"/>
                </a:solidFill>
                <a:latin typeface="Times New Roman" panose="02020603050405020304" pitchFamily="2" charset="0"/>
                <a:ea typeface="宋体" panose="02010600030101010101" pitchFamily="2" charset="-122"/>
                <a:cs typeface="+mn-ea"/>
              </a:rPr>
              <a:t> </a:t>
            </a:r>
            <a:endParaRPr lang="zh-CN" altLang="en-US" sz="2800" b="1" i="1" noProof="1" dirty="0">
              <a:solidFill>
                <a:srgbClr val="FF0000"/>
              </a:solidFill>
              <a:latin typeface="Times New Roman" panose="02020603050405020304" pitchFamily="2" charset="0"/>
              <a:ea typeface="宋体" panose="02010600030101010101" pitchFamily="2" charset="-122"/>
            </a:endParaRPr>
          </a:p>
        </p:txBody>
      </p:sp>
      <p:sp>
        <p:nvSpPr>
          <p:cNvPr id="12301" name="直接连接符 12300"/>
          <p:cNvSpPr/>
          <p:nvPr/>
        </p:nvSpPr>
        <p:spPr>
          <a:xfrm>
            <a:off x="6227763" y="1485900"/>
            <a:ext cx="504825" cy="0"/>
          </a:xfrm>
          <a:prstGeom prst="line">
            <a:avLst/>
          </a:prstGeom>
          <a:ln w="19050" cap="flat" cmpd="sng">
            <a:solidFill>
              <a:srgbClr val="FF0000"/>
            </a:solidFill>
            <a:prstDash val="solid"/>
            <a:round/>
            <a:headEnd type="none" w="med" len="med"/>
            <a:tailEnd type="none" w="med" len="med"/>
          </a:ln>
        </p:spPr>
      </p:sp>
      <p:sp>
        <p:nvSpPr>
          <p:cNvPr id="12302" name="文本框 12301"/>
          <p:cNvSpPr txBox="1"/>
          <p:nvPr/>
        </p:nvSpPr>
        <p:spPr>
          <a:xfrm>
            <a:off x="6300788" y="1412875"/>
            <a:ext cx="360363" cy="588963"/>
          </a:xfrm>
          <a:prstGeom prst="rect">
            <a:avLst/>
          </a:prstGeom>
          <a:noFill/>
          <a:ln w="9525">
            <a:noFill/>
          </a:ln>
        </p:spPr>
        <p:txBody>
          <a:bodyPr vert="horz" wrap="square" anchor="t">
            <a:spAutoFit/>
          </a:bodyPr>
          <a:p>
            <a:r>
              <a:rPr lang="zh-CN" altLang="en-US" sz="2800" b="1" baseline="-25000" noProof="1" dirty="0">
                <a:solidFill>
                  <a:srgbClr val="FF0000"/>
                </a:solidFill>
                <a:latin typeface="Times New Roman" panose="02020603050405020304" pitchFamily="2" charset="0"/>
                <a:ea typeface="Times New Roman" panose="02020603050405020304" pitchFamily="2" charset="0"/>
                <a:cs typeface="+mn-ea"/>
              </a:rPr>
              <a:t> </a:t>
            </a: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t</a:t>
            </a:r>
            <a:r>
              <a:rPr lang="zh-CN" altLang="en-US" sz="2800" b="1" i="1" noProof="1" dirty="0">
                <a:solidFill>
                  <a:srgbClr val="FF0000"/>
                </a:solidFill>
                <a:latin typeface="Times New Roman" panose="02020603050405020304" pitchFamily="2" charset="0"/>
                <a:ea typeface="Times New Roman" panose="02020603050405020304" pitchFamily="2" charset="0"/>
                <a:cs typeface="+mn-ea"/>
              </a:rPr>
              <a:t>  </a:t>
            </a:r>
            <a:endParaRPr lang="zh-CN" altLang="en-US" sz="2800" b="1" noProof="1" dirty="0">
              <a:solidFill>
                <a:srgbClr val="FF0000"/>
              </a:solidFill>
              <a:latin typeface="Times New Roman" panose="02020603050405020304" pitchFamily="2" charset="0"/>
              <a:ea typeface="Times New Roman" panose="02020603050405020304" pitchFamily="2"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wipe(left)">
                                      <p:cBhvr>
                                        <p:cTn id="7" dur="500"/>
                                        <p:tgtEl>
                                          <p:spTgt spid="122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00"/>
                                        </p:tgtEl>
                                        <p:attrNameLst>
                                          <p:attrName>style.visibility</p:attrName>
                                        </p:attrNameLst>
                                      </p:cBhvr>
                                      <p:to>
                                        <p:strVal val="visible"/>
                                      </p:to>
                                    </p:set>
                                    <p:animEffect transition="in" filter="wipe(left)">
                                      <p:cBhvr>
                                        <p:cTn id="12" dur="500"/>
                                        <p:tgtEl>
                                          <p:spTgt spid="1230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301"/>
                                        </p:tgtEl>
                                        <p:attrNameLst>
                                          <p:attrName>style.visibility</p:attrName>
                                        </p:attrNameLst>
                                      </p:cBhvr>
                                      <p:to>
                                        <p:strVal val="visible"/>
                                      </p:to>
                                    </p:set>
                                    <p:animEffect transition="in" filter="wipe(left)">
                                      <p:cBhvr>
                                        <p:cTn id="16" dur="500"/>
                                        <p:tgtEl>
                                          <p:spTgt spid="1230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302"/>
                                        </p:tgtEl>
                                        <p:attrNameLst>
                                          <p:attrName>style.visibility</p:attrName>
                                        </p:attrNameLst>
                                      </p:cBhvr>
                                      <p:to>
                                        <p:strVal val="visible"/>
                                      </p:to>
                                    </p:set>
                                    <p:animEffect transition="in" filter="wipe(left)">
                                      <p:cBhvr>
                                        <p:cTn id="20" dur="500"/>
                                        <p:tgtEl>
                                          <p:spTgt spid="1230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wipe(down)">
                                      <p:cBhvr>
                                        <p:cTn id="25" dur="145">
                                          <p:stCondLst>
                                            <p:cond delay="0"/>
                                          </p:stCondLst>
                                        </p:cTn>
                                        <p:tgtEl>
                                          <p:spTgt spid="12295"/>
                                        </p:tgtEl>
                                      </p:cBhvr>
                                    </p:animEffect>
                                    <p:anim calcmode="lin" valueType="num">
                                      <p:cBhvr>
                                        <p:cTn id="26" dur="456">
                                          <p:stCondLst>
                                            <p:cond delay="0"/>
                                          </p:stCondLst>
                                        </p:cTn>
                                        <p:tgtEl>
                                          <p:spTgt spid="12295"/>
                                        </p:tgtEl>
                                        <p:attrNameLst>
                                          <p:attrName>ppt_x</p:attrName>
                                        </p:attrNameLst>
                                      </p:cBhvr>
                                      <p:tavLst>
                                        <p:tav tm="0">
                                          <p:val>
                                            <p:strVal val="#ppt_x-0.25"/>
                                          </p:val>
                                        </p:tav>
                                        <p:tav tm="100000">
                                          <p:val>
                                            <p:strVal val="#ppt_x"/>
                                          </p:val>
                                        </p:tav>
                                      </p:tavLst>
                                    </p:anim>
                                    <p:anim calcmode="lin" valueType="num">
                                      <p:cBhvr>
                                        <p:cTn id="27" dur="166">
                                          <p:stCondLst>
                                            <p:cond delay="0"/>
                                          </p:stCondLst>
                                        </p:cTn>
                                        <p:tgtEl>
                                          <p:spTgt spid="12295"/>
                                        </p:tgtEl>
                                        <p:attrNameLst>
                                          <p:attrName>ppt_y</p:attrName>
                                        </p:attrNameLst>
                                      </p:cBhvr>
                                      <p:tavLst>
                                        <p:tav tm="0" fmla="#ppt_y-sin(pi*$)/3">
                                          <p:val>
                                            <p:fltVal val="0.500000"/>
                                          </p:val>
                                        </p:tav>
                                        <p:tav tm="100000">
                                          <p:val>
                                            <p:fltVal val="1.000000"/>
                                          </p:val>
                                        </p:tav>
                                      </p:tavLst>
                                    </p:anim>
                                    <p:anim calcmode="lin" valueType="num">
                                      <p:cBhvr>
                                        <p:cTn id="28" dur="166">
                                          <p:stCondLst>
                                            <p:cond delay="166"/>
                                          </p:stCondLst>
                                        </p:cTn>
                                        <p:tgtEl>
                                          <p:spTgt spid="12295"/>
                                        </p:tgtEl>
                                        <p:attrNameLst>
                                          <p:attrName>ppt_y</p:attrName>
                                        </p:attrNameLst>
                                      </p:cBhvr>
                                      <p:tavLst>
                                        <p:tav tm="0" fmla="#ppt_y-sin(pi*$)/9">
                                          <p:val>
                                            <p:fltVal val="0.000000"/>
                                          </p:val>
                                        </p:tav>
                                        <p:tav tm="100000">
                                          <p:val>
                                            <p:fltVal val="1.000000"/>
                                          </p:val>
                                        </p:tav>
                                      </p:tavLst>
                                    </p:anim>
                                    <p:anim calcmode="lin" valueType="num">
                                      <p:cBhvr>
                                        <p:cTn id="29" dur="83">
                                          <p:stCondLst>
                                            <p:cond delay="331"/>
                                          </p:stCondLst>
                                        </p:cTn>
                                        <p:tgtEl>
                                          <p:spTgt spid="12295"/>
                                        </p:tgtEl>
                                        <p:attrNameLst>
                                          <p:attrName>ppt_y</p:attrName>
                                        </p:attrNameLst>
                                      </p:cBhvr>
                                      <p:tavLst>
                                        <p:tav tm="0" fmla="#ppt_y-sin(pi*$)/27">
                                          <p:val>
                                            <p:fltVal val="0.000000"/>
                                          </p:val>
                                        </p:tav>
                                        <p:tav tm="100000">
                                          <p:val>
                                            <p:fltVal val="1.000000"/>
                                          </p:val>
                                        </p:tav>
                                      </p:tavLst>
                                    </p:anim>
                                    <p:anim calcmode="lin" valueType="num">
                                      <p:cBhvr>
                                        <p:cTn id="30" dur="41">
                                          <p:stCondLst>
                                            <p:cond delay="414"/>
                                          </p:stCondLst>
                                        </p:cTn>
                                        <p:tgtEl>
                                          <p:spTgt spid="12295"/>
                                        </p:tgtEl>
                                        <p:attrNameLst>
                                          <p:attrName>ppt_y</p:attrName>
                                        </p:attrNameLst>
                                      </p:cBhvr>
                                      <p:tavLst>
                                        <p:tav tm="0" fmla="#ppt_y-sin(pi*$)/81">
                                          <p:val>
                                            <p:fltVal val="0.000000"/>
                                          </p:val>
                                        </p:tav>
                                        <p:tav tm="100000">
                                          <p:val>
                                            <p:fltVal val="1.000000"/>
                                          </p:val>
                                        </p:tav>
                                      </p:tavLst>
                                    </p:anim>
                                    <p:animScale>
                                      <p:cBhvr>
                                        <p:cTn id="31" dur="7">
                                          <p:stCondLst>
                                            <p:cond delay="162"/>
                                          </p:stCondLst>
                                        </p:cTn>
                                        <p:tgtEl>
                                          <p:spTgt spid="12295"/>
                                        </p:tgtEl>
                                      </p:cBhvr>
                                      <p:to x="100000" y="60000"/>
                                    </p:animScale>
                                    <p:animScale>
                                      <p:cBhvr>
                                        <p:cTn id="32" dur="41" decel="50000">
                                          <p:stCondLst>
                                            <p:cond delay="169"/>
                                          </p:stCondLst>
                                        </p:cTn>
                                        <p:tgtEl>
                                          <p:spTgt spid="12295"/>
                                        </p:tgtEl>
                                      </p:cBhvr>
                                      <p:to x="100000" y="100000"/>
                                    </p:animScale>
                                    <p:animScale>
                                      <p:cBhvr>
                                        <p:cTn id="33" dur="7">
                                          <p:stCondLst>
                                            <p:cond delay="328"/>
                                          </p:stCondLst>
                                        </p:cTn>
                                        <p:tgtEl>
                                          <p:spTgt spid="12295"/>
                                        </p:tgtEl>
                                      </p:cBhvr>
                                      <p:to x="100000" y="80000"/>
                                    </p:animScale>
                                    <p:animScale>
                                      <p:cBhvr>
                                        <p:cTn id="34" dur="41" decel="50000">
                                          <p:stCondLst>
                                            <p:cond delay="335"/>
                                          </p:stCondLst>
                                        </p:cTn>
                                        <p:tgtEl>
                                          <p:spTgt spid="12295"/>
                                        </p:tgtEl>
                                      </p:cBhvr>
                                      <p:to x="100000" y="100000"/>
                                    </p:animScale>
                                    <p:animScale>
                                      <p:cBhvr>
                                        <p:cTn id="35" dur="7">
                                          <p:stCondLst>
                                            <p:cond delay="410"/>
                                          </p:stCondLst>
                                        </p:cTn>
                                        <p:tgtEl>
                                          <p:spTgt spid="12295"/>
                                        </p:tgtEl>
                                      </p:cBhvr>
                                      <p:to x="100000" y="90000"/>
                                    </p:animScale>
                                    <p:animScale>
                                      <p:cBhvr>
                                        <p:cTn id="36" dur="41" decel="50000">
                                          <p:stCondLst>
                                            <p:cond delay="417"/>
                                          </p:stCondLst>
                                        </p:cTn>
                                        <p:tgtEl>
                                          <p:spTgt spid="12295"/>
                                        </p:tgtEl>
                                      </p:cBhvr>
                                      <p:to x="100000" y="100000"/>
                                    </p:animScale>
                                    <p:animScale>
                                      <p:cBhvr>
                                        <p:cTn id="37" dur="7">
                                          <p:stCondLst>
                                            <p:cond delay="452"/>
                                          </p:stCondLst>
                                        </p:cTn>
                                        <p:tgtEl>
                                          <p:spTgt spid="12295"/>
                                        </p:tgtEl>
                                      </p:cBhvr>
                                      <p:to x="100000" y="95000"/>
                                    </p:animScale>
                                    <p:animScale>
                                      <p:cBhvr>
                                        <p:cTn id="38" dur="41" decel="50000">
                                          <p:stCondLst>
                                            <p:cond delay="458"/>
                                          </p:stCondLst>
                                        </p:cTn>
                                        <p:tgtEl>
                                          <p:spTgt spid="1229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296"/>
                                        </p:tgtEl>
                                        <p:attrNameLst>
                                          <p:attrName>style.visibility</p:attrName>
                                        </p:attrNameLst>
                                      </p:cBhvr>
                                      <p:to>
                                        <p:strVal val="visible"/>
                                      </p:to>
                                    </p:set>
                                    <p:animEffect transition="in" filter="wipe(down)">
                                      <p:cBhvr>
                                        <p:cTn id="43" dur="145">
                                          <p:stCondLst>
                                            <p:cond delay="0"/>
                                          </p:stCondLst>
                                        </p:cTn>
                                        <p:tgtEl>
                                          <p:spTgt spid="12296"/>
                                        </p:tgtEl>
                                      </p:cBhvr>
                                    </p:animEffect>
                                    <p:anim calcmode="lin" valueType="num">
                                      <p:cBhvr>
                                        <p:cTn id="44" dur="456">
                                          <p:stCondLst>
                                            <p:cond delay="0"/>
                                          </p:stCondLst>
                                        </p:cTn>
                                        <p:tgtEl>
                                          <p:spTgt spid="12296"/>
                                        </p:tgtEl>
                                        <p:attrNameLst>
                                          <p:attrName>ppt_x</p:attrName>
                                        </p:attrNameLst>
                                      </p:cBhvr>
                                      <p:tavLst>
                                        <p:tav tm="0">
                                          <p:val>
                                            <p:strVal val="#ppt_x-0.25"/>
                                          </p:val>
                                        </p:tav>
                                        <p:tav tm="100000">
                                          <p:val>
                                            <p:strVal val="#ppt_x"/>
                                          </p:val>
                                        </p:tav>
                                      </p:tavLst>
                                    </p:anim>
                                    <p:anim calcmode="lin" valueType="num">
                                      <p:cBhvr>
                                        <p:cTn id="45" dur="166">
                                          <p:stCondLst>
                                            <p:cond delay="0"/>
                                          </p:stCondLst>
                                        </p:cTn>
                                        <p:tgtEl>
                                          <p:spTgt spid="12296"/>
                                        </p:tgtEl>
                                        <p:attrNameLst>
                                          <p:attrName>ppt_y</p:attrName>
                                        </p:attrNameLst>
                                      </p:cBhvr>
                                      <p:tavLst>
                                        <p:tav tm="0" fmla="#ppt_y-sin(pi*$)/3">
                                          <p:val>
                                            <p:fltVal val="0.500000"/>
                                          </p:val>
                                        </p:tav>
                                        <p:tav tm="100000">
                                          <p:val>
                                            <p:fltVal val="1.000000"/>
                                          </p:val>
                                        </p:tav>
                                      </p:tavLst>
                                    </p:anim>
                                    <p:anim calcmode="lin" valueType="num">
                                      <p:cBhvr>
                                        <p:cTn id="46" dur="166">
                                          <p:stCondLst>
                                            <p:cond delay="166"/>
                                          </p:stCondLst>
                                        </p:cTn>
                                        <p:tgtEl>
                                          <p:spTgt spid="12296"/>
                                        </p:tgtEl>
                                        <p:attrNameLst>
                                          <p:attrName>ppt_y</p:attrName>
                                        </p:attrNameLst>
                                      </p:cBhvr>
                                      <p:tavLst>
                                        <p:tav tm="0" fmla="#ppt_y-sin(pi*$)/9">
                                          <p:val>
                                            <p:fltVal val="0.000000"/>
                                          </p:val>
                                        </p:tav>
                                        <p:tav tm="100000">
                                          <p:val>
                                            <p:fltVal val="1.000000"/>
                                          </p:val>
                                        </p:tav>
                                      </p:tavLst>
                                    </p:anim>
                                    <p:anim calcmode="lin" valueType="num">
                                      <p:cBhvr>
                                        <p:cTn id="47" dur="83">
                                          <p:stCondLst>
                                            <p:cond delay="331"/>
                                          </p:stCondLst>
                                        </p:cTn>
                                        <p:tgtEl>
                                          <p:spTgt spid="12296"/>
                                        </p:tgtEl>
                                        <p:attrNameLst>
                                          <p:attrName>ppt_y</p:attrName>
                                        </p:attrNameLst>
                                      </p:cBhvr>
                                      <p:tavLst>
                                        <p:tav tm="0" fmla="#ppt_y-sin(pi*$)/27">
                                          <p:val>
                                            <p:fltVal val="0.000000"/>
                                          </p:val>
                                        </p:tav>
                                        <p:tav tm="100000">
                                          <p:val>
                                            <p:fltVal val="1.000000"/>
                                          </p:val>
                                        </p:tav>
                                      </p:tavLst>
                                    </p:anim>
                                    <p:anim calcmode="lin" valueType="num">
                                      <p:cBhvr>
                                        <p:cTn id="48" dur="41">
                                          <p:stCondLst>
                                            <p:cond delay="414"/>
                                          </p:stCondLst>
                                        </p:cTn>
                                        <p:tgtEl>
                                          <p:spTgt spid="12296"/>
                                        </p:tgtEl>
                                        <p:attrNameLst>
                                          <p:attrName>ppt_y</p:attrName>
                                        </p:attrNameLst>
                                      </p:cBhvr>
                                      <p:tavLst>
                                        <p:tav tm="0" fmla="#ppt_y-sin(pi*$)/81">
                                          <p:val>
                                            <p:fltVal val="0.000000"/>
                                          </p:val>
                                        </p:tav>
                                        <p:tav tm="100000">
                                          <p:val>
                                            <p:fltVal val="1.000000"/>
                                          </p:val>
                                        </p:tav>
                                      </p:tavLst>
                                    </p:anim>
                                    <p:animScale>
                                      <p:cBhvr>
                                        <p:cTn id="49" dur="7">
                                          <p:stCondLst>
                                            <p:cond delay="162"/>
                                          </p:stCondLst>
                                        </p:cTn>
                                        <p:tgtEl>
                                          <p:spTgt spid="12296"/>
                                        </p:tgtEl>
                                      </p:cBhvr>
                                      <p:to x="100000" y="60000"/>
                                    </p:animScale>
                                    <p:animScale>
                                      <p:cBhvr>
                                        <p:cTn id="50" dur="41" decel="50000">
                                          <p:stCondLst>
                                            <p:cond delay="169"/>
                                          </p:stCondLst>
                                        </p:cTn>
                                        <p:tgtEl>
                                          <p:spTgt spid="12296"/>
                                        </p:tgtEl>
                                      </p:cBhvr>
                                      <p:to x="100000" y="100000"/>
                                    </p:animScale>
                                    <p:animScale>
                                      <p:cBhvr>
                                        <p:cTn id="51" dur="7">
                                          <p:stCondLst>
                                            <p:cond delay="328"/>
                                          </p:stCondLst>
                                        </p:cTn>
                                        <p:tgtEl>
                                          <p:spTgt spid="12296"/>
                                        </p:tgtEl>
                                      </p:cBhvr>
                                      <p:to x="100000" y="80000"/>
                                    </p:animScale>
                                    <p:animScale>
                                      <p:cBhvr>
                                        <p:cTn id="52" dur="41" decel="50000">
                                          <p:stCondLst>
                                            <p:cond delay="335"/>
                                          </p:stCondLst>
                                        </p:cTn>
                                        <p:tgtEl>
                                          <p:spTgt spid="12296"/>
                                        </p:tgtEl>
                                      </p:cBhvr>
                                      <p:to x="100000" y="100000"/>
                                    </p:animScale>
                                    <p:animScale>
                                      <p:cBhvr>
                                        <p:cTn id="53" dur="7">
                                          <p:stCondLst>
                                            <p:cond delay="410"/>
                                          </p:stCondLst>
                                        </p:cTn>
                                        <p:tgtEl>
                                          <p:spTgt spid="12296"/>
                                        </p:tgtEl>
                                      </p:cBhvr>
                                      <p:to x="100000" y="90000"/>
                                    </p:animScale>
                                    <p:animScale>
                                      <p:cBhvr>
                                        <p:cTn id="54" dur="41" decel="50000">
                                          <p:stCondLst>
                                            <p:cond delay="417"/>
                                          </p:stCondLst>
                                        </p:cTn>
                                        <p:tgtEl>
                                          <p:spTgt spid="12296"/>
                                        </p:tgtEl>
                                      </p:cBhvr>
                                      <p:to x="100000" y="100000"/>
                                    </p:animScale>
                                    <p:animScale>
                                      <p:cBhvr>
                                        <p:cTn id="55" dur="7">
                                          <p:stCondLst>
                                            <p:cond delay="452"/>
                                          </p:stCondLst>
                                        </p:cTn>
                                        <p:tgtEl>
                                          <p:spTgt spid="12296"/>
                                        </p:tgtEl>
                                      </p:cBhvr>
                                      <p:to x="100000" y="95000"/>
                                    </p:animScale>
                                    <p:animScale>
                                      <p:cBhvr>
                                        <p:cTn id="56" dur="41" decel="50000">
                                          <p:stCondLst>
                                            <p:cond delay="458"/>
                                          </p:stCondLst>
                                        </p:cTn>
                                        <p:tgtEl>
                                          <p:spTgt spid="1229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2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ldLvl="0"/>
      <p:bldP spid="12296" grpId="0" bldLvl="0"/>
      <p:bldP spid="12299" grpId="0"/>
      <p:bldP spid="12300" grpId="0"/>
      <p:bldP spid="12302" grpId="0" bldLvl="0"/>
      <p:bldP spid="12297" grpId="0" bldLvl="0"/>
      <p:bldP spid="1229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4" name="内容占位符 13313"/>
          <p:cNvGraphicFramePr>
            <a:graphicFrameLocks noGrp="1" noChangeAspect="1"/>
          </p:cNvGraphicFramePr>
          <p:nvPr>
            <p:ph sz="quarter" idx="2"/>
          </p:nvPr>
        </p:nvGraphicFramePr>
        <p:xfrm>
          <a:off x="1476375" y="5086350"/>
          <a:ext cx="1295400" cy="1296988"/>
        </p:xfrm>
        <a:graphic>
          <a:graphicData uri="http://schemas.openxmlformats.org/presentationml/2006/ole">
            <mc:AlternateContent xmlns:mc="http://schemas.openxmlformats.org/markup-compatibility/2006">
              <mc:Choice xmlns:v="urn:schemas-microsoft-com:vml" Requires="v">
                <p:oleObj spid="_x0000_s3082" name="" r:id="rId1" imgW="423545" imgH="436245" progId="Equation.3">
                  <p:embed/>
                </p:oleObj>
              </mc:Choice>
              <mc:Fallback>
                <p:oleObj name="" r:id="rId1" imgW="423545" imgH="436245" progId="Equation.3">
                  <p:embed/>
                  <p:pic>
                    <p:nvPicPr>
                      <p:cNvPr id="0" name="图片 3081"/>
                      <p:cNvPicPr/>
                      <p:nvPr/>
                    </p:nvPicPr>
                    <p:blipFill>
                      <a:blip r:embed="rId2"/>
                      <a:stretch>
                        <a:fillRect/>
                      </a:stretch>
                    </p:blipFill>
                    <p:spPr>
                      <a:xfrm>
                        <a:off x="1476375" y="5086350"/>
                        <a:ext cx="1295400" cy="1296988"/>
                      </a:xfrm>
                      <a:prstGeom prst="rect">
                        <a:avLst/>
                      </a:prstGeom>
                      <a:noFill/>
                      <a:ln w="38100">
                        <a:miter/>
                      </a:ln>
                    </p:spPr>
                  </p:pic>
                </p:oleObj>
              </mc:Fallback>
            </mc:AlternateContent>
          </a:graphicData>
        </a:graphic>
      </p:graphicFrame>
      <p:graphicFrame>
        <p:nvGraphicFramePr>
          <p:cNvPr id="13315" name="内容占位符 13314"/>
          <p:cNvGraphicFramePr>
            <a:graphicFrameLocks noGrp="1" noChangeAspect="1"/>
          </p:cNvGraphicFramePr>
          <p:nvPr>
            <p:ph sz="quarter" idx="3"/>
          </p:nvPr>
        </p:nvGraphicFramePr>
        <p:xfrm>
          <a:off x="3348038" y="5013325"/>
          <a:ext cx="1298575" cy="1328738"/>
        </p:xfrm>
        <a:graphic>
          <a:graphicData uri="http://schemas.openxmlformats.org/presentationml/2006/ole">
            <mc:AlternateContent xmlns:mc="http://schemas.openxmlformats.org/markup-compatibility/2006">
              <mc:Choice xmlns:v="urn:schemas-microsoft-com:vml" Requires="v">
                <p:oleObj spid="_x0000_s3081" name="" r:id="rId3" imgW="461645" imgH="436245" progId="Equation.3">
                  <p:embed/>
                </p:oleObj>
              </mc:Choice>
              <mc:Fallback>
                <p:oleObj name="" r:id="rId3" imgW="461645" imgH="436245" progId="Equation.3">
                  <p:embed/>
                  <p:pic>
                    <p:nvPicPr>
                      <p:cNvPr id="0" name="图片 3080"/>
                      <p:cNvPicPr/>
                      <p:nvPr/>
                    </p:nvPicPr>
                    <p:blipFill>
                      <a:blip r:embed="rId4"/>
                      <a:stretch>
                        <a:fillRect/>
                      </a:stretch>
                    </p:blipFill>
                    <p:spPr>
                      <a:xfrm>
                        <a:off x="3348038" y="5013325"/>
                        <a:ext cx="1298575" cy="1328738"/>
                      </a:xfrm>
                      <a:prstGeom prst="rect">
                        <a:avLst/>
                      </a:prstGeom>
                      <a:noFill/>
                      <a:ln w="38100">
                        <a:miter/>
                      </a:ln>
                    </p:spPr>
                  </p:pic>
                </p:oleObj>
              </mc:Fallback>
            </mc:AlternateContent>
          </a:graphicData>
        </a:graphic>
      </p:graphicFrame>
      <p:graphicFrame>
        <p:nvGraphicFramePr>
          <p:cNvPr id="13316" name="内容占位符 13315"/>
          <p:cNvGraphicFramePr>
            <a:graphicFrameLocks noGrp="1" noChangeAspect="1"/>
          </p:cNvGraphicFramePr>
          <p:nvPr>
            <p:ph sz="quarter" idx="4"/>
          </p:nvPr>
        </p:nvGraphicFramePr>
        <p:xfrm>
          <a:off x="5219700" y="5013325"/>
          <a:ext cx="1223963" cy="1316038"/>
        </p:xfrm>
        <a:graphic>
          <a:graphicData uri="http://schemas.openxmlformats.org/presentationml/2006/ole">
            <mc:AlternateContent xmlns:mc="http://schemas.openxmlformats.org/markup-compatibility/2006">
              <mc:Choice xmlns:v="urn:schemas-microsoft-com:vml" Requires="v">
                <p:oleObj spid="_x0000_s3084" name="" r:id="rId5" imgW="448945" imgH="436245" progId="Equation.3">
                  <p:embed/>
                </p:oleObj>
              </mc:Choice>
              <mc:Fallback>
                <p:oleObj name="" r:id="rId5" imgW="448945" imgH="436245" progId="Equation.3">
                  <p:embed/>
                  <p:pic>
                    <p:nvPicPr>
                      <p:cNvPr id="0" name="图片 3083"/>
                      <p:cNvPicPr/>
                      <p:nvPr/>
                    </p:nvPicPr>
                    <p:blipFill>
                      <a:blip r:embed="rId6"/>
                      <a:stretch>
                        <a:fillRect/>
                      </a:stretch>
                    </p:blipFill>
                    <p:spPr>
                      <a:xfrm>
                        <a:off x="5219700" y="5013325"/>
                        <a:ext cx="1223963" cy="1316038"/>
                      </a:xfrm>
                      <a:prstGeom prst="rect">
                        <a:avLst/>
                      </a:prstGeom>
                      <a:noFill/>
                      <a:ln w="38100">
                        <a:miter/>
                      </a:ln>
                    </p:spPr>
                  </p:pic>
                </p:oleObj>
              </mc:Fallback>
            </mc:AlternateContent>
          </a:graphicData>
        </a:graphic>
      </p:graphicFrame>
      <p:sp>
        <p:nvSpPr>
          <p:cNvPr id="24580" name="文本框 13316"/>
          <p:cNvSpPr txBox="1"/>
          <p:nvPr/>
        </p:nvSpPr>
        <p:spPr>
          <a:xfrm>
            <a:off x="487363" y="482600"/>
            <a:ext cx="628650" cy="517525"/>
          </a:xfrm>
          <a:prstGeom prst="rect">
            <a:avLst/>
          </a:prstGeom>
          <a:noFill/>
          <a:ln w="9525">
            <a:noFill/>
          </a:ln>
        </p:spPr>
        <p:txBody>
          <a:bodyPr anchor="t">
            <a:spAutoFit/>
          </a:bodyPr>
          <a:p>
            <a:r>
              <a:rPr lang="zh-CN" altLang="en-US" sz="2800" b="1" dirty="0">
                <a:latin typeface="Times New Roman" panose="02020603050405020304" pitchFamily="2" charset="0"/>
                <a:ea typeface="宋体" panose="02010600030101010101" pitchFamily="2" charset="-122"/>
              </a:rPr>
              <a:t>解：</a:t>
            </a:r>
            <a:endParaRPr lang="zh-CN" altLang="en-US" sz="2800" b="1" dirty="0">
              <a:latin typeface="Times New Roman" panose="02020603050405020304" pitchFamily="2" charset="0"/>
              <a:ea typeface="宋体" panose="02010600030101010101" pitchFamily="2" charset="-122"/>
            </a:endParaRPr>
          </a:p>
        </p:txBody>
      </p:sp>
      <p:sp>
        <p:nvSpPr>
          <p:cNvPr id="13318" name="文本框 13317"/>
          <p:cNvSpPr txBox="1"/>
          <p:nvPr/>
        </p:nvSpPr>
        <p:spPr>
          <a:xfrm>
            <a:off x="1116013" y="333375"/>
            <a:ext cx="7131050" cy="731838"/>
          </a:xfrm>
          <a:prstGeom prst="rect">
            <a:avLst/>
          </a:prstGeom>
          <a:noFill/>
          <a:ln w="9525">
            <a:noFill/>
          </a:ln>
        </p:spPr>
        <p:txBody>
          <a:bodyPr wrap="square" anchor="t">
            <a:spAutoFit/>
          </a:bodyPr>
          <a:p>
            <a:pPr>
              <a:lnSpc>
                <a:spcPct val="150000"/>
              </a:lnSpc>
            </a:pPr>
            <a:r>
              <a:rPr lang="zh-CN" altLang="en-US" sz="2800" b="1" dirty="0">
                <a:latin typeface="Arial" panose="020B0604020202020204" pitchFamily="34" charset="0"/>
                <a:ea typeface="宋体" panose="02010600030101010101" pitchFamily="2" charset="-122"/>
                <a:sym typeface="Wingdings" panose="05000000000000000000" pitchFamily="2" charset="2"/>
              </a:rPr>
              <a:t>①</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用手表测出自己沿跑道正常步行1圈所用</a:t>
            </a:r>
            <a:endParaRPr lang="zh-CN" altLang="en-US" sz="2800" b="1" dirty="0">
              <a:latin typeface="Times New Roman" panose="02020603050405020304" pitchFamily="2" charset="0"/>
              <a:ea typeface="Times New Roman" panose="02020603050405020304" pitchFamily="2" charset="0"/>
              <a:sym typeface="Wingdings" panose="05000000000000000000" pitchFamily="2" charset="2"/>
            </a:endParaRPr>
          </a:p>
        </p:txBody>
      </p:sp>
      <p:sp>
        <p:nvSpPr>
          <p:cNvPr id="13319" name="文本框 13318"/>
          <p:cNvSpPr txBox="1"/>
          <p:nvPr/>
        </p:nvSpPr>
        <p:spPr>
          <a:xfrm>
            <a:off x="971550" y="1628775"/>
            <a:ext cx="7489825" cy="731838"/>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a:t>
            </a:r>
            <a:r>
              <a:rPr lang="zh-CN" altLang="en-US" sz="2800" b="1" dirty="0">
                <a:latin typeface="Arial" panose="020B0604020202020204" pitchFamily="34" charset="0"/>
                <a:ea typeface="宋体" panose="02010600030101010101" pitchFamily="2" charset="-122"/>
                <a:sym typeface="Wingdings" panose="05000000000000000000" pitchFamily="2" charset="2"/>
              </a:rPr>
              <a:t>②用</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手表测出自己沿跑道竞走1圈所用的时间  </a:t>
            </a:r>
            <a:endParaRPr lang="zh-CN" altLang="en-US" sz="2800" b="1" dirty="0">
              <a:latin typeface="Times New Roman" panose="02020603050405020304" pitchFamily="2" charset="0"/>
              <a:ea typeface="Times New Roman" panose="02020603050405020304" pitchFamily="2" charset="0"/>
              <a:sym typeface="Wingdings" panose="05000000000000000000" pitchFamily="2" charset="2"/>
            </a:endParaRPr>
          </a:p>
        </p:txBody>
      </p:sp>
      <p:sp>
        <p:nvSpPr>
          <p:cNvPr id="13320" name="文本框 13319"/>
          <p:cNvSpPr txBox="1"/>
          <p:nvPr/>
        </p:nvSpPr>
        <p:spPr>
          <a:xfrm>
            <a:off x="1042988" y="2854325"/>
            <a:ext cx="7131050" cy="730250"/>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③ 用手表测出自己沿跑道长跑1圈所用的时</a:t>
            </a:r>
            <a:endParaRPr lang="zh-CN" altLang="en-US" sz="2800" b="1" dirty="0">
              <a:latin typeface="Times New Roman" panose="02020603050405020304" pitchFamily="2" charset="0"/>
              <a:ea typeface="Times New Roman" panose="02020603050405020304" pitchFamily="2" charset="0"/>
              <a:sym typeface="Wingdings" panose="05000000000000000000" pitchFamily="2" charset="2"/>
            </a:endParaRPr>
          </a:p>
        </p:txBody>
      </p:sp>
      <p:sp>
        <p:nvSpPr>
          <p:cNvPr id="13321" name="文本框 13320"/>
          <p:cNvSpPr txBox="1"/>
          <p:nvPr/>
        </p:nvSpPr>
        <p:spPr>
          <a:xfrm>
            <a:off x="1042988" y="4365625"/>
            <a:ext cx="5329237" cy="519113"/>
          </a:xfrm>
          <a:prstGeom prst="rect">
            <a:avLst/>
          </a:prstGeom>
          <a:noFill/>
          <a:ln w="9525">
            <a:noFill/>
          </a:ln>
        </p:spPr>
        <p:txBody>
          <a:bodyPr wrap="square" anchor="t">
            <a:spAutoFit/>
          </a:bodyPr>
          <a:p>
            <a:r>
              <a:rPr lang="zh-CN" altLang="en-US" sz="2800" b="1" dirty="0">
                <a:latin typeface="Arial" panose="020B0604020202020204" pitchFamily="34" charset="0"/>
                <a:ea typeface="宋体" panose="02010600030101010101" pitchFamily="2" charset="-122"/>
                <a:sym typeface="Wingdings" panose="05000000000000000000" pitchFamily="2" charset="2"/>
              </a:rPr>
              <a:t>④</a:t>
            </a:r>
            <a:r>
              <a:rPr lang="zh-CN" altLang="en-US" sz="2800" b="1" dirty="0">
                <a:latin typeface="Times New Roman" panose="02020603050405020304" pitchFamily="2" charset="0"/>
                <a:ea typeface="宋体" panose="02010600030101010101" pitchFamily="2" charset="-122"/>
              </a:rPr>
              <a:t>计算：设跑道长度为</a:t>
            </a:r>
            <a:r>
              <a:rPr lang="zh-CN" altLang="en-US" sz="2800" b="1" i="1" dirty="0">
                <a:latin typeface="Times New Roman" panose="02020603050405020304" pitchFamily="2" charset="0"/>
                <a:ea typeface="宋体" panose="02010600030101010101" pitchFamily="2" charset="-122"/>
              </a:rPr>
              <a:t>l </a:t>
            </a:r>
            <a:r>
              <a:rPr lang="zh-CN" altLang="en-US" sz="2800" b="1" dirty="0">
                <a:latin typeface="Times New Roman" panose="02020603050405020304" pitchFamily="2" charset="0"/>
                <a:ea typeface="宋体" panose="02010600030101010101" pitchFamily="2" charset="-122"/>
              </a:rPr>
              <a:t>，则</a:t>
            </a:r>
            <a:endParaRPr lang="zh-CN" altLang="en-US" sz="2800" b="1" dirty="0">
              <a:latin typeface="Times New Roman" panose="02020603050405020304" pitchFamily="2" charset="0"/>
              <a:ea typeface="宋体" panose="02010600030101010101" pitchFamily="2" charset="-122"/>
            </a:endParaRPr>
          </a:p>
        </p:txBody>
      </p:sp>
      <p:sp>
        <p:nvSpPr>
          <p:cNvPr id="13322" name="文本框 13321"/>
          <p:cNvSpPr txBox="1"/>
          <p:nvPr/>
        </p:nvSpPr>
        <p:spPr>
          <a:xfrm>
            <a:off x="539750" y="1196975"/>
            <a:ext cx="2320925" cy="588963"/>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的时间为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t</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1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dirty="0">
              <a:latin typeface="Arial" panose="020B0604020202020204" pitchFamily="34" charset="0"/>
              <a:ea typeface="宋体" panose="02010600030101010101" pitchFamily="2" charset="-122"/>
            </a:endParaRPr>
          </a:p>
        </p:txBody>
      </p:sp>
      <p:sp>
        <p:nvSpPr>
          <p:cNvPr id="13323" name="文本框 13322"/>
          <p:cNvSpPr txBox="1"/>
          <p:nvPr/>
        </p:nvSpPr>
        <p:spPr>
          <a:xfrm>
            <a:off x="539750" y="2349500"/>
            <a:ext cx="1311275" cy="588963"/>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为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t</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2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dirty="0">
              <a:latin typeface="Arial" panose="020B0604020202020204" pitchFamily="34" charset="0"/>
              <a:ea typeface="宋体" panose="02010600030101010101" pitchFamily="2" charset="-122"/>
            </a:endParaRPr>
          </a:p>
        </p:txBody>
      </p:sp>
      <p:sp>
        <p:nvSpPr>
          <p:cNvPr id="13324" name="文本框 13323"/>
          <p:cNvSpPr txBox="1"/>
          <p:nvPr/>
        </p:nvSpPr>
        <p:spPr>
          <a:xfrm>
            <a:off x="611188" y="3644900"/>
            <a:ext cx="1609725" cy="590550"/>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间为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t</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3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left)">
                                      <p:cBhvr>
                                        <p:cTn id="7" dur="500"/>
                                        <p:tgtEl>
                                          <p:spTgt spid="133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22"/>
                                        </p:tgtEl>
                                        <p:attrNameLst>
                                          <p:attrName>style.visibility</p:attrName>
                                        </p:attrNameLst>
                                      </p:cBhvr>
                                      <p:to>
                                        <p:strVal val="visible"/>
                                      </p:to>
                                    </p:set>
                                    <p:animEffect transition="in" filter="wipe(left)">
                                      <p:cBhvr>
                                        <p:cTn id="11" dur="500"/>
                                        <p:tgtEl>
                                          <p:spTgt spid="133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19"/>
                                        </p:tgtEl>
                                        <p:attrNameLst>
                                          <p:attrName>style.visibility</p:attrName>
                                        </p:attrNameLst>
                                      </p:cBhvr>
                                      <p:to>
                                        <p:strVal val="visible"/>
                                      </p:to>
                                    </p:set>
                                    <p:animEffect transition="in" filter="wipe(left)">
                                      <p:cBhvr>
                                        <p:cTn id="16" dur="500"/>
                                        <p:tgtEl>
                                          <p:spTgt spid="133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323"/>
                                        </p:tgtEl>
                                        <p:attrNameLst>
                                          <p:attrName>style.visibility</p:attrName>
                                        </p:attrNameLst>
                                      </p:cBhvr>
                                      <p:to>
                                        <p:strVal val="visible"/>
                                      </p:to>
                                    </p:set>
                                    <p:animEffect transition="in" filter="wipe(left)">
                                      <p:cBhvr>
                                        <p:cTn id="20" dur="500"/>
                                        <p:tgtEl>
                                          <p:spTgt spid="133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Effect transition="in" filter="wipe(left)">
                                      <p:cBhvr>
                                        <p:cTn id="25" dur="500"/>
                                        <p:tgtEl>
                                          <p:spTgt spid="1332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324"/>
                                        </p:tgtEl>
                                        <p:attrNameLst>
                                          <p:attrName>style.visibility</p:attrName>
                                        </p:attrNameLst>
                                      </p:cBhvr>
                                      <p:to>
                                        <p:strVal val="visible"/>
                                      </p:to>
                                    </p:set>
                                    <p:animEffect transition="in" filter="wipe(left)">
                                      <p:cBhvr>
                                        <p:cTn id="29" dur="500"/>
                                        <p:tgtEl>
                                          <p:spTgt spid="133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321"/>
                                        </p:tgtEl>
                                        <p:attrNameLst>
                                          <p:attrName>style.visibility</p:attrName>
                                        </p:attrNameLst>
                                      </p:cBhvr>
                                      <p:to>
                                        <p:strVal val="visible"/>
                                      </p:to>
                                    </p:set>
                                    <p:animEffect transition="in" filter="wipe(left)">
                                      <p:cBhvr>
                                        <p:cTn id="34" dur="500"/>
                                        <p:tgtEl>
                                          <p:spTgt spid="133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314"/>
                                        </p:tgtEl>
                                        <p:attrNameLst>
                                          <p:attrName>style.visibility</p:attrName>
                                        </p:attrNameLst>
                                      </p:cBhvr>
                                      <p:to>
                                        <p:strVal val="visible"/>
                                      </p:to>
                                    </p:set>
                                    <p:animEffect transition="in" filter="wipe(left)">
                                      <p:cBhvr>
                                        <p:cTn id="39" dur="500"/>
                                        <p:tgtEl>
                                          <p:spTgt spid="133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315"/>
                                        </p:tgtEl>
                                        <p:attrNameLst>
                                          <p:attrName>style.visibility</p:attrName>
                                        </p:attrNameLst>
                                      </p:cBhvr>
                                      <p:to>
                                        <p:strVal val="visible"/>
                                      </p:to>
                                    </p:set>
                                    <p:animEffect transition="in" filter="wipe(left)">
                                      <p:cBhvr>
                                        <p:cTn id="44" dur="500"/>
                                        <p:tgtEl>
                                          <p:spTgt spid="133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3316"/>
                                        </p:tgtEl>
                                        <p:attrNameLst>
                                          <p:attrName>style.visibility</p:attrName>
                                        </p:attrNameLst>
                                      </p:cBhvr>
                                      <p:to>
                                        <p:strVal val="visible"/>
                                      </p:to>
                                    </p:set>
                                    <p:animEffect transition="in" filter="wipe(left)">
                                      <p:cBhvr>
                                        <p:cTn id="4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ldLvl="0"/>
      <p:bldP spid="13319" grpId="0" bldLvl="0"/>
      <p:bldP spid="13320" grpId="0" bldLvl="0"/>
      <p:bldP spid="13321" grpId="0" bldLvl="0"/>
      <p:bldP spid="13322" grpId="0" bldLvl="0"/>
      <p:bldP spid="13323" grpId="0" bldLvl="0"/>
      <p:bldP spid="13324"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4337"/>
          <p:cNvSpPr txBox="1"/>
          <p:nvPr/>
        </p:nvSpPr>
        <p:spPr>
          <a:xfrm>
            <a:off x="323850" y="620713"/>
            <a:ext cx="2697163" cy="519112"/>
          </a:xfrm>
          <a:prstGeom prst="rect">
            <a:avLst/>
          </a:prstGeom>
          <a:solidFill>
            <a:srgbClr val="0000FF"/>
          </a:solidFill>
          <a:ln w="9525">
            <a:noFill/>
          </a:ln>
        </p:spPr>
        <p:txBody>
          <a:bodyPr wrap="square" anchor="t">
            <a:spAutoFit/>
          </a:bodyPr>
          <a:p>
            <a:r>
              <a:rPr lang="zh-CN" altLang="en-US" sz="2800" b="1" dirty="0">
                <a:solidFill>
                  <a:schemeClr val="bg1"/>
                </a:solidFill>
                <a:latin typeface="Times New Roman" panose="02020603050405020304" pitchFamily="2" charset="0"/>
                <a:ea typeface="宋体" panose="02010600030101010101" pitchFamily="2" charset="-122"/>
              </a:rPr>
              <a:t>如何解答实验题</a:t>
            </a:r>
            <a:endParaRPr lang="zh-CN" altLang="en-US" sz="2800" b="1" dirty="0">
              <a:solidFill>
                <a:schemeClr val="bg1"/>
              </a:solidFill>
              <a:latin typeface="Times New Roman" panose="02020603050405020304" pitchFamily="2" charset="0"/>
              <a:ea typeface="宋体" panose="02010600030101010101" pitchFamily="2" charset="-122"/>
            </a:endParaRPr>
          </a:p>
        </p:txBody>
      </p:sp>
      <p:sp>
        <p:nvSpPr>
          <p:cNvPr id="14339" name="文本框 14338"/>
          <p:cNvSpPr txBox="1"/>
          <p:nvPr/>
        </p:nvSpPr>
        <p:spPr>
          <a:xfrm>
            <a:off x="1116013" y="1557338"/>
            <a:ext cx="7704137" cy="517525"/>
          </a:xfrm>
          <a:prstGeom prst="rect">
            <a:avLst/>
          </a:prstGeom>
          <a:noFill/>
          <a:ln w="9525">
            <a:noFill/>
          </a:ln>
        </p:spPr>
        <p:txBody>
          <a:bodyPr wrap="squar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① 用什么工具，干什么，并用该物理量的符号</a:t>
            </a:r>
            <a:endParaRPr lang="zh-CN" altLang="en-US" sz="2800" dirty="0">
              <a:latin typeface="Times New Roman" panose="02020603050405020304" pitchFamily="2" charset="0"/>
              <a:ea typeface="Times New Roman" panose="02020603050405020304" pitchFamily="2" charset="0"/>
            </a:endParaRPr>
          </a:p>
        </p:txBody>
      </p:sp>
      <p:sp>
        <p:nvSpPr>
          <p:cNvPr id="14340" name="文本框 14339"/>
          <p:cNvSpPr txBox="1"/>
          <p:nvPr/>
        </p:nvSpPr>
        <p:spPr>
          <a:xfrm>
            <a:off x="1116013" y="2925763"/>
            <a:ext cx="7037387" cy="517525"/>
          </a:xfrm>
          <a:prstGeom prst="rect">
            <a:avLst/>
          </a:prstGeom>
          <a:noFill/>
          <a:ln w="9525">
            <a:noFill/>
          </a:ln>
        </p:spPr>
        <p:txBody>
          <a:bodyPr wrap="none" anchor="t">
            <a:spAutoFit/>
          </a:bodyPr>
          <a:p>
            <a:r>
              <a:rPr lang="zh-CN" altLang="en-US" sz="2800" b="1" dirty="0">
                <a:latin typeface="Arial" panose="020B0604020202020204" pitchFamily="34" charset="0"/>
                <a:ea typeface="宋体" panose="02010600030101010101" pitchFamily="2" charset="-122"/>
                <a:sym typeface="Times New Roman" panose="02020603050405020304" pitchFamily="2" charset="0"/>
              </a:rPr>
              <a:t>② 用已知量和测量量把最后结果表示出来。</a:t>
            </a:r>
            <a:endParaRPr lang="zh-CN" altLang="en-US" sz="2800" b="1" dirty="0">
              <a:latin typeface="Arial" panose="020B0604020202020204" pitchFamily="34" charset="0"/>
              <a:ea typeface="宋体" panose="02010600030101010101" pitchFamily="2" charset="-122"/>
              <a:sym typeface="Times New Roman" panose="02020603050405020304" pitchFamily="2" charset="0"/>
            </a:endParaRPr>
          </a:p>
        </p:txBody>
      </p:sp>
      <p:sp>
        <p:nvSpPr>
          <p:cNvPr id="14341" name="文本框 14340"/>
          <p:cNvSpPr txBox="1"/>
          <p:nvPr/>
        </p:nvSpPr>
        <p:spPr>
          <a:xfrm>
            <a:off x="323850" y="2205038"/>
            <a:ext cx="1960563" cy="519112"/>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表示出来；</a:t>
            </a:r>
            <a:endParaRPr lang="zh-CN" altLang="en-US" sz="2800" b="1" dirty="0">
              <a:latin typeface="Times New Roman" panose="02020603050405020304" pitchFamily="2" charset="0"/>
              <a:ea typeface="Times New Roman" panose="02020603050405020304" pitchFamily="2"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wipe(left)">
                                      <p:cBhvr>
                                        <p:cTn id="11" dur="500"/>
                                        <p:tgtEl>
                                          <p:spTgt spid="143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340"/>
                                        </p:tgtEl>
                                        <p:attrNameLst>
                                          <p:attrName>style.visibility</p:attrName>
                                        </p:attrNameLst>
                                      </p:cBhvr>
                                      <p:to>
                                        <p:strVal val="visible"/>
                                      </p:to>
                                    </p:set>
                                    <p:animEffect transition="in" filter="wipe(left)">
                                      <p:cBhvr>
                                        <p:cTn id="16"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p:bldP spid="14341" grpId="0" bldLvl="0"/>
      <p:bldP spid="14340"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5" name="内容占位符 15361"/>
          <p:cNvGraphicFramePr>
            <a:graphicFrameLocks noGrp="1" noChangeAspect="1"/>
          </p:cNvGraphicFramePr>
          <p:nvPr>
            <p:ph sz="quarter" idx="2"/>
          </p:nvPr>
        </p:nvGraphicFramePr>
        <p:xfrm>
          <a:off x="1547813" y="4870450"/>
          <a:ext cx="1295400" cy="1296988"/>
        </p:xfrm>
        <a:graphic>
          <a:graphicData uri="http://schemas.openxmlformats.org/presentationml/2006/ole">
            <mc:AlternateContent xmlns:mc="http://schemas.openxmlformats.org/markup-compatibility/2006">
              <mc:Choice xmlns:v="urn:schemas-microsoft-com:vml" Requires="v">
                <p:oleObj spid="_x0000_s3085" name="" r:id="rId1" imgW="423545" imgH="436245" progId="Equation.3">
                  <p:embed/>
                </p:oleObj>
              </mc:Choice>
              <mc:Fallback>
                <p:oleObj name="" r:id="rId1" imgW="423545" imgH="436245" progId="Equation.3">
                  <p:embed/>
                  <p:pic>
                    <p:nvPicPr>
                      <p:cNvPr id="0" name="图片 3084"/>
                      <p:cNvPicPr/>
                      <p:nvPr/>
                    </p:nvPicPr>
                    <p:blipFill>
                      <a:blip r:embed="rId2"/>
                      <a:stretch>
                        <a:fillRect/>
                      </a:stretch>
                    </p:blipFill>
                    <p:spPr>
                      <a:xfrm>
                        <a:off x="1547813" y="4870450"/>
                        <a:ext cx="1295400" cy="1296988"/>
                      </a:xfrm>
                      <a:prstGeom prst="rect">
                        <a:avLst/>
                      </a:prstGeom>
                      <a:noFill/>
                      <a:ln w="38100">
                        <a:miter/>
                      </a:ln>
                    </p:spPr>
                  </p:pic>
                </p:oleObj>
              </mc:Fallback>
            </mc:AlternateContent>
          </a:graphicData>
        </a:graphic>
      </p:graphicFrame>
      <p:graphicFrame>
        <p:nvGraphicFramePr>
          <p:cNvPr id="26626" name="内容占位符 15362"/>
          <p:cNvGraphicFramePr>
            <a:graphicFrameLocks noGrp="1" noChangeAspect="1"/>
          </p:cNvGraphicFramePr>
          <p:nvPr>
            <p:ph sz="quarter" idx="3"/>
          </p:nvPr>
        </p:nvGraphicFramePr>
        <p:xfrm>
          <a:off x="3419475" y="4870450"/>
          <a:ext cx="1298575" cy="1327150"/>
        </p:xfrm>
        <a:graphic>
          <a:graphicData uri="http://schemas.openxmlformats.org/presentationml/2006/ole">
            <mc:AlternateContent xmlns:mc="http://schemas.openxmlformats.org/markup-compatibility/2006">
              <mc:Choice xmlns:v="urn:schemas-microsoft-com:vml" Requires="v">
                <p:oleObj spid="_x0000_s3086" name="" r:id="rId3" imgW="461645" imgH="436245" progId="Equation.3">
                  <p:embed/>
                </p:oleObj>
              </mc:Choice>
              <mc:Fallback>
                <p:oleObj name="" r:id="rId3" imgW="461645" imgH="436245" progId="Equation.3">
                  <p:embed/>
                  <p:pic>
                    <p:nvPicPr>
                      <p:cNvPr id="0" name="图片 3085"/>
                      <p:cNvPicPr/>
                      <p:nvPr/>
                    </p:nvPicPr>
                    <p:blipFill>
                      <a:blip r:embed="rId4"/>
                      <a:stretch>
                        <a:fillRect/>
                      </a:stretch>
                    </p:blipFill>
                    <p:spPr>
                      <a:xfrm>
                        <a:off x="3419475" y="4870450"/>
                        <a:ext cx="1298575" cy="1327150"/>
                      </a:xfrm>
                      <a:prstGeom prst="rect">
                        <a:avLst/>
                      </a:prstGeom>
                      <a:noFill/>
                      <a:ln w="38100">
                        <a:miter/>
                      </a:ln>
                    </p:spPr>
                  </p:pic>
                </p:oleObj>
              </mc:Fallback>
            </mc:AlternateContent>
          </a:graphicData>
        </a:graphic>
      </p:graphicFrame>
      <p:graphicFrame>
        <p:nvGraphicFramePr>
          <p:cNvPr id="26627" name="内容占位符 15363"/>
          <p:cNvGraphicFramePr>
            <a:graphicFrameLocks noGrp="1" noChangeAspect="1"/>
          </p:cNvGraphicFramePr>
          <p:nvPr>
            <p:ph sz="quarter" idx="4"/>
          </p:nvPr>
        </p:nvGraphicFramePr>
        <p:xfrm>
          <a:off x="5219700" y="4870450"/>
          <a:ext cx="1223963" cy="1314450"/>
        </p:xfrm>
        <a:graphic>
          <a:graphicData uri="http://schemas.openxmlformats.org/presentationml/2006/ole">
            <mc:AlternateContent xmlns:mc="http://schemas.openxmlformats.org/markup-compatibility/2006">
              <mc:Choice xmlns:v="urn:schemas-microsoft-com:vml" Requires="v">
                <p:oleObj spid="_x0000_s3083" name="" r:id="rId5" imgW="448945" imgH="436245" progId="Equation.3">
                  <p:embed/>
                </p:oleObj>
              </mc:Choice>
              <mc:Fallback>
                <p:oleObj name="" r:id="rId5" imgW="448945" imgH="436245" progId="Equation.3">
                  <p:embed/>
                  <p:pic>
                    <p:nvPicPr>
                      <p:cNvPr id="0" name="图片 3082"/>
                      <p:cNvPicPr/>
                      <p:nvPr/>
                    </p:nvPicPr>
                    <p:blipFill>
                      <a:blip r:embed="rId6"/>
                      <a:stretch>
                        <a:fillRect/>
                      </a:stretch>
                    </p:blipFill>
                    <p:spPr>
                      <a:xfrm>
                        <a:off x="5219700" y="4870450"/>
                        <a:ext cx="1223963" cy="1314450"/>
                      </a:xfrm>
                      <a:prstGeom prst="rect">
                        <a:avLst/>
                      </a:prstGeom>
                      <a:noFill/>
                      <a:ln w="38100">
                        <a:miter/>
                      </a:ln>
                    </p:spPr>
                  </p:pic>
                </p:oleObj>
              </mc:Fallback>
            </mc:AlternateContent>
          </a:graphicData>
        </a:graphic>
      </p:graphicFrame>
      <p:sp>
        <p:nvSpPr>
          <p:cNvPr id="26628" name="文本框 15364"/>
          <p:cNvSpPr txBox="1"/>
          <p:nvPr/>
        </p:nvSpPr>
        <p:spPr>
          <a:xfrm>
            <a:off x="487363" y="482600"/>
            <a:ext cx="628650" cy="517525"/>
          </a:xfrm>
          <a:prstGeom prst="rect">
            <a:avLst/>
          </a:prstGeom>
          <a:noFill/>
          <a:ln w="9525">
            <a:noFill/>
          </a:ln>
        </p:spPr>
        <p:txBody>
          <a:bodyPr anchor="t">
            <a:spAutoFit/>
          </a:bodyPr>
          <a:p>
            <a:r>
              <a:rPr lang="zh-CN" altLang="en-US" sz="2800" b="1" dirty="0">
                <a:latin typeface="Times New Roman" panose="02020603050405020304" pitchFamily="2" charset="0"/>
                <a:ea typeface="宋体" panose="02010600030101010101" pitchFamily="2" charset="-122"/>
              </a:rPr>
              <a:t>解：</a:t>
            </a:r>
            <a:endParaRPr lang="zh-CN" altLang="en-US" sz="2800" b="1" dirty="0">
              <a:latin typeface="Times New Roman" panose="02020603050405020304" pitchFamily="2" charset="0"/>
              <a:ea typeface="宋体" panose="02010600030101010101" pitchFamily="2" charset="-122"/>
            </a:endParaRPr>
          </a:p>
        </p:txBody>
      </p:sp>
      <p:sp>
        <p:nvSpPr>
          <p:cNvPr id="26629" name="文本框 15365"/>
          <p:cNvSpPr txBox="1"/>
          <p:nvPr/>
        </p:nvSpPr>
        <p:spPr>
          <a:xfrm>
            <a:off x="1116013" y="333375"/>
            <a:ext cx="7131050" cy="731838"/>
          </a:xfrm>
          <a:prstGeom prst="rect">
            <a:avLst/>
          </a:prstGeom>
          <a:noFill/>
          <a:ln w="9525">
            <a:noFill/>
          </a:ln>
        </p:spPr>
        <p:txBody>
          <a:bodyPr wrap="square" anchor="t">
            <a:spAutoFit/>
          </a:bodyPr>
          <a:p>
            <a:pPr>
              <a:lnSpc>
                <a:spcPct val="150000"/>
              </a:lnSpc>
            </a:pPr>
            <a:r>
              <a:rPr lang="zh-CN" altLang="en-US" sz="2800" b="1" dirty="0">
                <a:latin typeface="Arial" panose="020B0604020202020204" pitchFamily="34" charset="0"/>
                <a:ea typeface="宋体" panose="02010600030101010101" pitchFamily="2" charset="-122"/>
                <a:sym typeface="Wingdings" panose="05000000000000000000" pitchFamily="2" charset="2"/>
              </a:rPr>
              <a:t>①</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用手表测出自己沿跑道正常步行1圈所用</a:t>
            </a:r>
            <a:endParaRPr lang="zh-CN" altLang="en-US" dirty="0">
              <a:latin typeface="Arial" panose="020B0604020202020204" pitchFamily="34" charset="0"/>
              <a:ea typeface="宋体" panose="02010600030101010101" pitchFamily="2" charset="-122"/>
            </a:endParaRPr>
          </a:p>
        </p:txBody>
      </p:sp>
      <p:sp>
        <p:nvSpPr>
          <p:cNvPr id="26630" name="文本框 15366"/>
          <p:cNvSpPr txBox="1"/>
          <p:nvPr/>
        </p:nvSpPr>
        <p:spPr>
          <a:xfrm>
            <a:off x="971550" y="1628775"/>
            <a:ext cx="7850188" cy="731838"/>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a:t>
            </a:r>
            <a:r>
              <a:rPr lang="zh-CN" altLang="en-US" sz="2800" b="1" dirty="0">
                <a:latin typeface="Arial" panose="020B0604020202020204" pitchFamily="34" charset="0"/>
                <a:ea typeface="宋体" panose="02010600030101010101" pitchFamily="2" charset="-122"/>
                <a:sym typeface="Wingdings" panose="05000000000000000000" pitchFamily="2" charset="2"/>
              </a:rPr>
              <a:t>②用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手表  测出自己沿跑道竞走1圈所用的时间  </a:t>
            </a:r>
            <a:endParaRPr lang="zh-CN" altLang="en-US" dirty="0">
              <a:latin typeface="Arial" panose="020B0604020202020204" pitchFamily="34" charset="0"/>
              <a:ea typeface="宋体" panose="02010600030101010101" pitchFamily="2" charset="-122"/>
            </a:endParaRPr>
          </a:p>
        </p:txBody>
      </p:sp>
      <p:sp>
        <p:nvSpPr>
          <p:cNvPr id="26631" name="文本框 15367"/>
          <p:cNvSpPr txBox="1"/>
          <p:nvPr/>
        </p:nvSpPr>
        <p:spPr>
          <a:xfrm>
            <a:off x="1042988" y="2854325"/>
            <a:ext cx="7131050" cy="730250"/>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③ 用手表测出自己沿跑道长跑1圈所用的时</a:t>
            </a:r>
            <a:endParaRPr lang="zh-CN" altLang="en-US" dirty="0">
              <a:latin typeface="Arial" panose="020B0604020202020204" pitchFamily="34" charset="0"/>
              <a:ea typeface="宋体" panose="02010600030101010101" pitchFamily="2" charset="-122"/>
            </a:endParaRPr>
          </a:p>
        </p:txBody>
      </p:sp>
      <p:sp>
        <p:nvSpPr>
          <p:cNvPr id="26632" name="文本框 15368"/>
          <p:cNvSpPr txBox="1"/>
          <p:nvPr/>
        </p:nvSpPr>
        <p:spPr>
          <a:xfrm>
            <a:off x="1042988" y="4365625"/>
            <a:ext cx="5329237" cy="519113"/>
          </a:xfrm>
          <a:prstGeom prst="rect">
            <a:avLst/>
          </a:prstGeom>
          <a:noFill/>
          <a:ln w="9525">
            <a:noFill/>
          </a:ln>
        </p:spPr>
        <p:txBody>
          <a:bodyPr wrap="square" anchor="t">
            <a:spAutoFit/>
          </a:bodyPr>
          <a:p>
            <a:r>
              <a:rPr lang="zh-CN" altLang="en-US" sz="2800" b="1" dirty="0">
                <a:latin typeface="Arial" panose="020B0604020202020204" pitchFamily="34" charset="0"/>
                <a:ea typeface="宋体" panose="02010600030101010101" pitchFamily="2" charset="-122"/>
                <a:sym typeface="Wingdings" panose="05000000000000000000" pitchFamily="2" charset="2"/>
              </a:rPr>
              <a:t>④</a:t>
            </a:r>
            <a:r>
              <a:rPr lang="zh-CN" altLang="en-US" sz="2800" b="1" dirty="0">
                <a:latin typeface="Times New Roman" panose="02020603050405020304" pitchFamily="2" charset="0"/>
                <a:ea typeface="宋体" panose="02010600030101010101" pitchFamily="2" charset="-122"/>
              </a:rPr>
              <a:t>计算：设跑道长度为</a:t>
            </a:r>
            <a:r>
              <a:rPr lang="zh-CN" altLang="en-US" sz="2800" b="1" i="1" dirty="0">
                <a:latin typeface="Times New Roman" panose="02020603050405020304" pitchFamily="2" charset="0"/>
                <a:ea typeface="宋体" panose="02010600030101010101" pitchFamily="2" charset="-122"/>
              </a:rPr>
              <a:t>l </a:t>
            </a:r>
            <a:r>
              <a:rPr lang="zh-CN" altLang="en-US" sz="2800" b="1" dirty="0">
                <a:latin typeface="Times New Roman" panose="02020603050405020304" pitchFamily="2" charset="0"/>
                <a:ea typeface="宋体" panose="02010600030101010101" pitchFamily="2" charset="-122"/>
              </a:rPr>
              <a:t>，则</a:t>
            </a:r>
            <a:endParaRPr lang="zh-CN" altLang="en-US" sz="2800" b="1" dirty="0">
              <a:latin typeface="Times New Roman" panose="02020603050405020304" pitchFamily="2" charset="0"/>
              <a:ea typeface="宋体" panose="02010600030101010101" pitchFamily="2" charset="-122"/>
            </a:endParaRPr>
          </a:p>
        </p:txBody>
      </p:sp>
      <p:sp>
        <p:nvSpPr>
          <p:cNvPr id="26633" name="文本框 15369"/>
          <p:cNvSpPr txBox="1"/>
          <p:nvPr/>
        </p:nvSpPr>
        <p:spPr>
          <a:xfrm>
            <a:off x="539750" y="1196975"/>
            <a:ext cx="2320925" cy="588963"/>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的时间为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t</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1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dirty="0">
              <a:latin typeface="Arial" panose="020B0604020202020204" pitchFamily="34" charset="0"/>
              <a:ea typeface="宋体" panose="02010600030101010101" pitchFamily="2" charset="-122"/>
            </a:endParaRPr>
          </a:p>
        </p:txBody>
      </p:sp>
      <p:sp>
        <p:nvSpPr>
          <p:cNvPr id="26634" name="文本框 15370"/>
          <p:cNvSpPr txBox="1"/>
          <p:nvPr/>
        </p:nvSpPr>
        <p:spPr>
          <a:xfrm>
            <a:off x="539750" y="2349500"/>
            <a:ext cx="1457325" cy="588963"/>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为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t</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2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dirty="0">
              <a:latin typeface="Arial" panose="020B0604020202020204" pitchFamily="34" charset="0"/>
              <a:ea typeface="宋体" panose="02010600030101010101" pitchFamily="2" charset="-122"/>
            </a:endParaRPr>
          </a:p>
        </p:txBody>
      </p:sp>
      <p:sp>
        <p:nvSpPr>
          <p:cNvPr id="26635" name="文本框 15371"/>
          <p:cNvSpPr txBox="1"/>
          <p:nvPr/>
        </p:nvSpPr>
        <p:spPr>
          <a:xfrm>
            <a:off x="611188" y="3644900"/>
            <a:ext cx="1609725" cy="590550"/>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间为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t</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3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dirty="0">
              <a:latin typeface="Arial" panose="020B0604020202020204" pitchFamily="34" charset="0"/>
              <a:ea typeface="宋体" panose="02010600030101010101" pitchFamily="2" charset="-122"/>
            </a:endParaRPr>
          </a:p>
        </p:txBody>
      </p:sp>
      <p:sp>
        <p:nvSpPr>
          <p:cNvPr id="15373" name="圆角矩形 15372"/>
          <p:cNvSpPr/>
          <p:nvPr/>
        </p:nvSpPr>
        <p:spPr>
          <a:xfrm>
            <a:off x="1908175" y="1774825"/>
            <a:ext cx="792163" cy="574675"/>
          </a:xfrm>
          <a:prstGeom prst="roundRect">
            <a:avLst>
              <a:gd name="adj" fmla="val 16667"/>
            </a:avLst>
          </a:prstGeom>
          <a:noFill/>
          <a:ln w="28575" cap="flat" cmpd="sng">
            <a:solidFill>
              <a:srgbClr val="0000F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5374" name="圆角矩形 15373"/>
          <p:cNvSpPr/>
          <p:nvPr/>
        </p:nvSpPr>
        <p:spPr>
          <a:xfrm>
            <a:off x="2771775" y="1774825"/>
            <a:ext cx="5689600" cy="574675"/>
          </a:xfrm>
          <a:prstGeom prst="roundRect">
            <a:avLst>
              <a:gd name="adj" fmla="val 16667"/>
            </a:avLst>
          </a:prstGeom>
          <a:noFill/>
          <a:ln w="28575" cap="flat" cmpd="sng">
            <a:solidFill>
              <a:srgbClr val="0000F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5375" name="圆角矩形 15374"/>
          <p:cNvSpPr/>
          <p:nvPr/>
        </p:nvSpPr>
        <p:spPr>
          <a:xfrm>
            <a:off x="1042988" y="2420938"/>
            <a:ext cx="433387" cy="576262"/>
          </a:xfrm>
          <a:prstGeom prst="roundRect">
            <a:avLst>
              <a:gd name="adj" fmla="val 16667"/>
            </a:avLst>
          </a:prstGeom>
          <a:noFill/>
          <a:ln w="28575" cap="flat" cmpd="sng">
            <a:solidFill>
              <a:srgbClr val="0000F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5376" name="圆角矩形 15375"/>
          <p:cNvSpPr/>
          <p:nvPr/>
        </p:nvSpPr>
        <p:spPr>
          <a:xfrm>
            <a:off x="1476375" y="4870450"/>
            <a:ext cx="1511300" cy="1295400"/>
          </a:xfrm>
          <a:prstGeom prst="roundRect">
            <a:avLst>
              <a:gd name="adj" fmla="val 16667"/>
            </a:avLst>
          </a:prstGeom>
          <a:noFill/>
          <a:ln w="28575" cap="flat" cmpd="sng">
            <a:solidFill>
              <a:srgbClr val="0000F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5377" name="文本框 15376"/>
          <p:cNvSpPr txBox="1"/>
          <p:nvPr/>
        </p:nvSpPr>
        <p:spPr>
          <a:xfrm>
            <a:off x="1619250" y="1125538"/>
            <a:ext cx="1633538" cy="546100"/>
          </a:xfrm>
          <a:prstGeom prst="rect">
            <a:avLst/>
          </a:prstGeom>
          <a:solidFill>
            <a:srgbClr val="FF6600"/>
          </a:solidFill>
          <a:ln w="28575" cap="flat" cmpd="sng">
            <a:solidFill>
              <a:schemeClr val="accent2"/>
            </a:solidFill>
            <a:prstDash val="solid"/>
            <a:miter/>
            <a:headEnd type="none" w="med" len="med"/>
            <a:tailEnd type="none" w="med" len="med"/>
          </a:ln>
        </p:spPr>
        <p:txBody>
          <a:bodyPr wrap="square" anchor="t">
            <a:spAutoFit/>
          </a:bodyPr>
          <a:p>
            <a:r>
              <a:rPr lang="zh-CN" altLang="en-US" sz="2800" b="1" dirty="0">
                <a:solidFill>
                  <a:schemeClr val="bg1"/>
                </a:solidFill>
                <a:latin typeface="Times New Roman" panose="02020603050405020304" pitchFamily="2" charset="0"/>
                <a:ea typeface="宋体" panose="02010600030101010101" pitchFamily="2" charset="-122"/>
              </a:rPr>
              <a:t>什么工具</a:t>
            </a:r>
            <a:endParaRPr lang="zh-CN" altLang="en-US" sz="2800" b="1" dirty="0">
              <a:solidFill>
                <a:schemeClr val="bg1"/>
              </a:solidFill>
              <a:latin typeface="Times New Roman" panose="02020603050405020304" pitchFamily="2" charset="0"/>
              <a:ea typeface="宋体" panose="02010600030101010101" pitchFamily="2" charset="-122"/>
            </a:endParaRPr>
          </a:p>
        </p:txBody>
      </p:sp>
      <p:sp>
        <p:nvSpPr>
          <p:cNvPr id="15378" name="文本框 15377"/>
          <p:cNvSpPr txBox="1"/>
          <p:nvPr/>
        </p:nvSpPr>
        <p:spPr>
          <a:xfrm>
            <a:off x="4932363" y="1125538"/>
            <a:ext cx="1633537" cy="546100"/>
          </a:xfrm>
          <a:prstGeom prst="rect">
            <a:avLst/>
          </a:prstGeom>
          <a:solidFill>
            <a:srgbClr val="FF6600"/>
          </a:solidFill>
          <a:ln w="28575" cap="flat" cmpd="sng">
            <a:solidFill>
              <a:schemeClr val="accent2"/>
            </a:solidFill>
            <a:prstDash val="solid"/>
            <a:miter/>
            <a:headEnd type="none" w="med" len="med"/>
            <a:tailEnd type="none" w="med" len="med"/>
          </a:ln>
        </p:spPr>
        <p:txBody>
          <a:bodyPr wrap="square" anchor="t">
            <a:spAutoFit/>
          </a:bodyPr>
          <a:p>
            <a:pPr algn="ctr"/>
            <a:r>
              <a:rPr lang="zh-CN" altLang="en-US" sz="2800" b="1" dirty="0">
                <a:solidFill>
                  <a:schemeClr val="bg1"/>
                </a:solidFill>
                <a:latin typeface="Times New Roman" panose="02020603050405020304" pitchFamily="2" charset="0"/>
                <a:ea typeface="宋体" panose="02010600030101010101" pitchFamily="2" charset="-122"/>
              </a:rPr>
              <a:t>干什么</a:t>
            </a:r>
            <a:endParaRPr lang="zh-CN" altLang="en-US" sz="2800" b="1" dirty="0">
              <a:solidFill>
                <a:schemeClr val="bg1"/>
              </a:solidFill>
              <a:latin typeface="Times New Roman" panose="02020603050405020304" pitchFamily="2" charset="0"/>
              <a:ea typeface="宋体" panose="02010600030101010101" pitchFamily="2" charset="-122"/>
            </a:endParaRPr>
          </a:p>
        </p:txBody>
      </p:sp>
      <p:sp>
        <p:nvSpPr>
          <p:cNvPr id="15379" name="文本框 15378"/>
          <p:cNvSpPr txBox="1"/>
          <p:nvPr/>
        </p:nvSpPr>
        <p:spPr>
          <a:xfrm>
            <a:off x="1547813" y="2420938"/>
            <a:ext cx="4535487" cy="546100"/>
          </a:xfrm>
          <a:prstGeom prst="rect">
            <a:avLst/>
          </a:prstGeom>
          <a:solidFill>
            <a:srgbClr val="FF6600"/>
          </a:solidFill>
          <a:ln w="28575" cap="flat" cmpd="sng">
            <a:solidFill>
              <a:schemeClr val="accent2"/>
            </a:solidFill>
            <a:prstDash val="solid"/>
            <a:miter/>
            <a:headEnd type="none" w="med" len="med"/>
            <a:tailEnd type="none" w="med" len="med"/>
          </a:ln>
        </p:spPr>
        <p:txBody>
          <a:bodyPr wrap="square" anchor="t">
            <a:spAutoFit/>
          </a:bodyPr>
          <a:p>
            <a:r>
              <a:rPr lang="zh-CN" altLang="en-US" sz="2800" b="1" dirty="0">
                <a:solidFill>
                  <a:schemeClr val="bg1"/>
                </a:solidFill>
                <a:latin typeface="Times New Roman" panose="02020603050405020304" pitchFamily="2" charset="0"/>
                <a:ea typeface="宋体" panose="02010600030101010101" pitchFamily="2" charset="-122"/>
              </a:rPr>
              <a:t>用该物理量的符号表示出来</a:t>
            </a:r>
            <a:endParaRPr lang="zh-CN" altLang="en-US" sz="2800" b="1" dirty="0">
              <a:solidFill>
                <a:schemeClr val="bg1"/>
              </a:solidFill>
              <a:latin typeface="Times New Roman" panose="02020603050405020304" pitchFamily="2" charset="0"/>
              <a:ea typeface="宋体" panose="02010600030101010101" pitchFamily="2" charset="-122"/>
            </a:endParaRPr>
          </a:p>
        </p:txBody>
      </p:sp>
      <p:sp>
        <p:nvSpPr>
          <p:cNvPr id="15380" name="文本框 15379"/>
          <p:cNvSpPr txBox="1"/>
          <p:nvPr/>
        </p:nvSpPr>
        <p:spPr>
          <a:xfrm>
            <a:off x="827088" y="6237288"/>
            <a:ext cx="6696075" cy="546100"/>
          </a:xfrm>
          <a:prstGeom prst="rect">
            <a:avLst/>
          </a:prstGeom>
          <a:solidFill>
            <a:srgbClr val="FF6600"/>
          </a:solidFill>
          <a:ln w="28575" cap="flat" cmpd="sng">
            <a:solidFill>
              <a:schemeClr val="accent2"/>
            </a:solidFill>
            <a:prstDash val="solid"/>
            <a:miter/>
            <a:headEnd type="none" w="med" len="med"/>
            <a:tailEnd type="none" w="med" len="med"/>
          </a:ln>
        </p:spPr>
        <p:txBody>
          <a:bodyPr wrap="square" anchor="t">
            <a:spAutoFit/>
          </a:bodyPr>
          <a:p>
            <a:pPr algn="ctr"/>
            <a:r>
              <a:rPr lang="zh-CN" altLang="en-US" sz="2800" b="1" dirty="0">
                <a:solidFill>
                  <a:schemeClr val="bg1"/>
                </a:solidFill>
                <a:latin typeface="Arial" panose="020B0604020202020204" pitchFamily="34" charset="0"/>
                <a:ea typeface="宋体" panose="02010600030101010101" pitchFamily="2" charset="-122"/>
                <a:sym typeface="Times New Roman" panose="02020603050405020304" pitchFamily="2" charset="0"/>
              </a:rPr>
              <a:t>用已知量和测量量把最后结果表示出来</a:t>
            </a:r>
            <a:endParaRPr lang="zh-CN" altLang="en-US"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wipe(left)">
                                      <p:cBhvr>
                                        <p:cTn id="7" dur="500"/>
                                        <p:tgtEl>
                                          <p:spTgt spid="15373"/>
                                        </p:tgtEl>
                                      </p:cBhvr>
                                    </p:animEffect>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377"/>
                                        </p:tgtEl>
                                        <p:attrNameLst>
                                          <p:attrName>style.visibility</p:attrName>
                                        </p:attrNameLst>
                                      </p:cBhvr>
                                      <p:to>
                                        <p:strVal val="visible"/>
                                      </p:to>
                                    </p:set>
                                    <p:animEffect transition="in" filter="wipe(down)">
                                      <p:cBhvr>
                                        <p:cTn id="12" dur="145">
                                          <p:stCondLst>
                                            <p:cond delay="0"/>
                                          </p:stCondLst>
                                        </p:cTn>
                                        <p:tgtEl>
                                          <p:spTgt spid="15377"/>
                                        </p:tgtEl>
                                      </p:cBhvr>
                                    </p:animEffect>
                                    <p:anim calcmode="lin" valueType="num">
                                      <p:cBhvr>
                                        <p:cTn id="13" dur="456">
                                          <p:stCondLst>
                                            <p:cond delay="0"/>
                                          </p:stCondLst>
                                        </p:cTn>
                                        <p:tgtEl>
                                          <p:spTgt spid="15377"/>
                                        </p:tgtEl>
                                        <p:attrNameLst>
                                          <p:attrName>ppt_x</p:attrName>
                                        </p:attrNameLst>
                                      </p:cBhvr>
                                      <p:tavLst>
                                        <p:tav tm="0">
                                          <p:val>
                                            <p:strVal val="#ppt_x-0.25"/>
                                          </p:val>
                                        </p:tav>
                                        <p:tav tm="100000">
                                          <p:val>
                                            <p:strVal val="#ppt_x"/>
                                          </p:val>
                                        </p:tav>
                                      </p:tavLst>
                                    </p:anim>
                                    <p:anim calcmode="lin" valueType="num">
                                      <p:cBhvr>
                                        <p:cTn id="14" dur="166">
                                          <p:stCondLst>
                                            <p:cond delay="0"/>
                                          </p:stCondLst>
                                        </p:cTn>
                                        <p:tgtEl>
                                          <p:spTgt spid="15377"/>
                                        </p:tgtEl>
                                        <p:attrNameLst>
                                          <p:attrName>ppt_y</p:attrName>
                                        </p:attrNameLst>
                                      </p:cBhvr>
                                      <p:tavLst>
                                        <p:tav tm="0" fmla="#ppt_y-sin(pi*$)/3">
                                          <p:val>
                                            <p:fltVal val="0.500000"/>
                                          </p:val>
                                        </p:tav>
                                        <p:tav tm="100000">
                                          <p:val>
                                            <p:fltVal val="1.000000"/>
                                          </p:val>
                                        </p:tav>
                                      </p:tavLst>
                                    </p:anim>
                                    <p:anim calcmode="lin" valueType="num">
                                      <p:cBhvr>
                                        <p:cTn id="15" dur="166">
                                          <p:stCondLst>
                                            <p:cond delay="166"/>
                                          </p:stCondLst>
                                        </p:cTn>
                                        <p:tgtEl>
                                          <p:spTgt spid="15377"/>
                                        </p:tgtEl>
                                        <p:attrNameLst>
                                          <p:attrName>ppt_y</p:attrName>
                                        </p:attrNameLst>
                                      </p:cBhvr>
                                      <p:tavLst>
                                        <p:tav tm="0" fmla="#ppt_y-sin(pi*$)/9">
                                          <p:val>
                                            <p:fltVal val="0.000000"/>
                                          </p:val>
                                        </p:tav>
                                        <p:tav tm="100000">
                                          <p:val>
                                            <p:fltVal val="1.000000"/>
                                          </p:val>
                                        </p:tav>
                                      </p:tavLst>
                                    </p:anim>
                                    <p:anim calcmode="lin" valueType="num">
                                      <p:cBhvr>
                                        <p:cTn id="16" dur="83">
                                          <p:stCondLst>
                                            <p:cond delay="331"/>
                                          </p:stCondLst>
                                        </p:cTn>
                                        <p:tgtEl>
                                          <p:spTgt spid="15377"/>
                                        </p:tgtEl>
                                        <p:attrNameLst>
                                          <p:attrName>ppt_y</p:attrName>
                                        </p:attrNameLst>
                                      </p:cBhvr>
                                      <p:tavLst>
                                        <p:tav tm="0" fmla="#ppt_y-sin(pi*$)/27">
                                          <p:val>
                                            <p:fltVal val="0.000000"/>
                                          </p:val>
                                        </p:tav>
                                        <p:tav tm="100000">
                                          <p:val>
                                            <p:fltVal val="1.000000"/>
                                          </p:val>
                                        </p:tav>
                                      </p:tavLst>
                                    </p:anim>
                                    <p:anim calcmode="lin" valueType="num">
                                      <p:cBhvr>
                                        <p:cTn id="17" dur="41">
                                          <p:stCondLst>
                                            <p:cond delay="414"/>
                                          </p:stCondLst>
                                        </p:cTn>
                                        <p:tgtEl>
                                          <p:spTgt spid="15377"/>
                                        </p:tgtEl>
                                        <p:attrNameLst>
                                          <p:attrName>ppt_y</p:attrName>
                                        </p:attrNameLst>
                                      </p:cBhvr>
                                      <p:tavLst>
                                        <p:tav tm="0" fmla="#ppt_y-sin(pi*$)/81">
                                          <p:val>
                                            <p:fltVal val="0.000000"/>
                                          </p:val>
                                        </p:tav>
                                        <p:tav tm="100000">
                                          <p:val>
                                            <p:fltVal val="1.000000"/>
                                          </p:val>
                                        </p:tav>
                                      </p:tavLst>
                                    </p:anim>
                                    <p:animScale>
                                      <p:cBhvr>
                                        <p:cTn id="18" dur="7">
                                          <p:stCondLst>
                                            <p:cond delay="162"/>
                                          </p:stCondLst>
                                        </p:cTn>
                                        <p:tgtEl>
                                          <p:spTgt spid="15377"/>
                                        </p:tgtEl>
                                      </p:cBhvr>
                                      <p:to x="100000" y="60000"/>
                                    </p:animScale>
                                    <p:animScale>
                                      <p:cBhvr>
                                        <p:cTn id="19" dur="41" decel="50000">
                                          <p:stCondLst>
                                            <p:cond delay="169"/>
                                          </p:stCondLst>
                                        </p:cTn>
                                        <p:tgtEl>
                                          <p:spTgt spid="15377"/>
                                        </p:tgtEl>
                                      </p:cBhvr>
                                      <p:to x="100000" y="100000"/>
                                    </p:animScale>
                                    <p:animScale>
                                      <p:cBhvr>
                                        <p:cTn id="20" dur="7">
                                          <p:stCondLst>
                                            <p:cond delay="328"/>
                                          </p:stCondLst>
                                        </p:cTn>
                                        <p:tgtEl>
                                          <p:spTgt spid="15377"/>
                                        </p:tgtEl>
                                      </p:cBhvr>
                                      <p:to x="100000" y="80000"/>
                                    </p:animScale>
                                    <p:animScale>
                                      <p:cBhvr>
                                        <p:cTn id="21" dur="41" decel="50000">
                                          <p:stCondLst>
                                            <p:cond delay="335"/>
                                          </p:stCondLst>
                                        </p:cTn>
                                        <p:tgtEl>
                                          <p:spTgt spid="15377"/>
                                        </p:tgtEl>
                                      </p:cBhvr>
                                      <p:to x="100000" y="100000"/>
                                    </p:animScale>
                                    <p:animScale>
                                      <p:cBhvr>
                                        <p:cTn id="22" dur="7">
                                          <p:stCondLst>
                                            <p:cond delay="410"/>
                                          </p:stCondLst>
                                        </p:cTn>
                                        <p:tgtEl>
                                          <p:spTgt spid="15377"/>
                                        </p:tgtEl>
                                      </p:cBhvr>
                                      <p:to x="100000" y="90000"/>
                                    </p:animScale>
                                    <p:animScale>
                                      <p:cBhvr>
                                        <p:cTn id="23" dur="41" decel="50000">
                                          <p:stCondLst>
                                            <p:cond delay="417"/>
                                          </p:stCondLst>
                                        </p:cTn>
                                        <p:tgtEl>
                                          <p:spTgt spid="15377"/>
                                        </p:tgtEl>
                                      </p:cBhvr>
                                      <p:to x="100000" y="100000"/>
                                    </p:animScale>
                                    <p:animScale>
                                      <p:cBhvr>
                                        <p:cTn id="24" dur="7">
                                          <p:stCondLst>
                                            <p:cond delay="452"/>
                                          </p:stCondLst>
                                        </p:cTn>
                                        <p:tgtEl>
                                          <p:spTgt spid="15377"/>
                                        </p:tgtEl>
                                      </p:cBhvr>
                                      <p:to x="100000" y="95000"/>
                                    </p:animScale>
                                    <p:animScale>
                                      <p:cBhvr>
                                        <p:cTn id="25" dur="41" decel="50000">
                                          <p:stCondLst>
                                            <p:cond delay="458"/>
                                          </p:stCondLst>
                                        </p:cTn>
                                        <p:tgtEl>
                                          <p:spTgt spid="1537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374"/>
                                        </p:tgtEl>
                                        <p:attrNameLst>
                                          <p:attrName>style.visibility</p:attrName>
                                        </p:attrNameLst>
                                      </p:cBhvr>
                                      <p:to>
                                        <p:strVal val="visible"/>
                                      </p:to>
                                    </p:set>
                                    <p:animEffect transition="in" filter="wipe(left)">
                                      <p:cBhvr>
                                        <p:cTn id="30" dur="500"/>
                                        <p:tgtEl>
                                          <p:spTgt spid="15374"/>
                                        </p:tgtEl>
                                      </p:cBhvr>
                                    </p:animEffect>
                                  </p:childTnLst>
                                  <p:subTnLst>
                                    <p:audio>
                                      <p:cMediaNode>
                                        <p:cTn display="0" masterRel="sameClick">
                                          <p:stCondLst>
                                            <p:cond evt="begin" delay="0">
                                              <p:tn val="28"/>
                                            </p:cond>
                                          </p:stCondLst>
                                          <p:endCondLst>
                                            <p:cond evt="onStopAudio" delay="0">
                                              <p:tgtEl>
                                                <p:sldTgt/>
                                              </p:tgtEl>
                                            </p:cond>
                                          </p:endCondLst>
                                        </p:cTn>
                                        <p:tgtEl>
                                          <p:sndTgt r:embed="rId7"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5378"/>
                                        </p:tgtEl>
                                        <p:attrNameLst>
                                          <p:attrName>style.visibility</p:attrName>
                                        </p:attrNameLst>
                                      </p:cBhvr>
                                      <p:to>
                                        <p:strVal val="visible"/>
                                      </p:to>
                                    </p:set>
                                    <p:animEffect transition="in" filter="wipe(down)">
                                      <p:cBhvr>
                                        <p:cTn id="35" dur="145">
                                          <p:stCondLst>
                                            <p:cond delay="0"/>
                                          </p:stCondLst>
                                        </p:cTn>
                                        <p:tgtEl>
                                          <p:spTgt spid="15378"/>
                                        </p:tgtEl>
                                      </p:cBhvr>
                                    </p:animEffect>
                                    <p:anim calcmode="lin" valueType="num">
                                      <p:cBhvr>
                                        <p:cTn id="36" dur="456">
                                          <p:stCondLst>
                                            <p:cond delay="0"/>
                                          </p:stCondLst>
                                        </p:cTn>
                                        <p:tgtEl>
                                          <p:spTgt spid="15378"/>
                                        </p:tgtEl>
                                        <p:attrNameLst>
                                          <p:attrName>ppt_x</p:attrName>
                                        </p:attrNameLst>
                                      </p:cBhvr>
                                      <p:tavLst>
                                        <p:tav tm="0">
                                          <p:val>
                                            <p:strVal val="#ppt_x-0.25"/>
                                          </p:val>
                                        </p:tav>
                                        <p:tav tm="100000">
                                          <p:val>
                                            <p:strVal val="#ppt_x"/>
                                          </p:val>
                                        </p:tav>
                                      </p:tavLst>
                                    </p:anim>
                                    <p:anim calcmode="lin" valueType="num">
                                      <p:cBhvr>
                                        <p:cTn id="37" dur="166">
                                          <p:stCondLst>
                                            <p:cond delay="0"/>
                                          </p:stCondLst>
                                        </p:cTn>
                                        <p:tgtEl>
                                          <p:spTgt spid="15378"/>
                                        </p:tgtEl>
                                        <p:attrNameLst>
                                          <p:attrName>ppt_y</p:attrName>
                                        </p:attrNameLst>
                                      </p:cBhvr>
                                      <p:tavLst>
                                        <p:tav tm="0" fmla="#ppt_y-sin(pi*$)/3">
                                          <p:val>
                                            <p:fltVal val="0.500000"/>
                                          </p:val>
                                        </p:tav>
                                        <p:tav tm="100000">
                                          <p:val>
                                            <p:fltVal val="1.000000"/>
                                          </p:val>
                                        </p:tav>
                                      </p:tavLst>
                                    </p:anim>
                                    <p:anim calcmode="lin" valueType="num">
                                      <p:cBhvr>
                                        <p:cTn id="38" dur="166">
                                          <p:stCondLst>
                                            <p:cond delay="166"/>
                                          </p:stCondLst>
                                        </p:cTn>
                                        <p:tgtEl>
                                          <p:spTgt spid="15378"/>
                                        </p:tgtEl>
                                        <p:attrNameLst>
                                          <p:attrName>ppt_y</p:attrName>
                                        </p:attrNameLst>
                                      </p:cBhvr>
                                      <p:tavLst>
                                        <p:tav tm="0" fmla="#ppt_y-sin(pi*$)/9">
                                          <p:val>
                                            <p:fltVal val="0.000000"/>
                                          </p:val>
                                        </p:tav>
                                        <p:tav tm="100000">
                                          <p:val>
                                            <p:fltVal val="1.000000"/>
                                          </p:val>
                                        </p:tav>
                                      </p:tavLst>
                                    </p:anim>
                                    <p:anim calcmode="lin" valueType="num">
                                      <p:cBhvr>
                                        <p:cTn id="39" dur="83">
                                          <p:stCondLst>
                                            <p:cond delay="331"/>
                                          </p:stCondLst>
                                        </p:cTn>
                                        <p:tgtEl>
                                          <p:spTgt spid="15378"/>
                                        </p:tgtEl>
                                        <p:attrNameLst>
                                          <p:attrName>ppt_y</p:attrName>
                                        </p:attrNameLst>
                                      </p:cBhvr>
                                      <p:tavLst>
                                        <p:tav tm="0" fmla="#ppt_y-sin(pi*$)/27">
                                          <p:val>
                                            <p:fltVal val="0.000000"/>
                                          </p:val>
                                        </p:tav>
                                        <p:tav tm="100000">
                                          <p:val>
                                            <p:fltVal val="1.000000"/>
                                          </p:val>
                                        </p:tav>
                                      </p:tavLst>
                                    </p:anim>
                                    <p:anim calcmode="lin" valueType="num">
                                      <p:cBhvr>
                                        <p:cTn id="40" dur="41">
                                          <p:stCondLst>
                                            <p:cond delay="414"/>
                                          </p:stCondLst>
                                        </p:cTn>
                                        <p:tgtEl>
                                          <p:spTgt spid="15378"/>
                                        </p:tgtEl>
                                        <p:attrNameLst>
                                          <p:attrName>ppt_y</p:attrName>
                                        </p:attrNameLst>
                                      </p:cBhvr>
                                      <p:tavLst>
                                        <p:tav tm="0" fmla="#ppt_y-sin(pi*$)/81">
                                          <p:val>
                                            <p:fltVal val="0.000000"/>
                                          </p:val>
                                        </p:tav>
                                        <p:tav tm="100000">
                                          <p:val>
                                            <p:fltVal val="1.000000"/>
                                          </p:val>
                                        </p:tav>
                                      </p:tavLst>
                                    </p:anim>
                                    <p:animScale>
                                      <p:cBhvr>
                                        <p:cTn id="41" dur="7">
                                          <p:stCondLst>
                                            <p:cond delay="162"/>
                                          </p:stCondLst>
                                        </p:cTn>
                                        <p:tgtEl>
                                          <p:spTgt spid="15378"/>
                                        </p:tgtEl>
                                      </p:cBhvr>
                                      <p:to x="100000" y="60000"/>
                                    </p:animScale>
                                    <p:animScale>
                                      <p:cBhvr>
                                        <p:cTn id="42" dur="41" decel="50000">
                                          <p:stCondLst>
                                            <p:cond delay="169"/>
                                          </p:stCondLst>
                                        </p:cTn>
                                        <p:tgtEl>
                                          <p:spTgt spid="15378"/>
                                        </p:tgtEl>
                                      </p:cBhvr>
                                      <p:to x="100000" y="100000"/>
                                    </p:animScale>
                                    <p:animScale>
                                      <p:cBhvr>
                                        <p:cTn id="43" dur="7">
                                          <p:stCondLst>
                                            <p:cond delay="328"/>
                                          </p:stCondLst>
                                        </p:cTn>
                                        <p:tgtEl>
                                          <p:spTgt spid="15378"/>
                                        </p:tgtEl>
                                      </p:cBhvr>
                                      <p:to x="100000" y="80000"/>
                                    </p:animScale>
                                    <p:animScale>
                                      <p:cBhvr>
                                        <p:cTn id="44" dur="41" decel="50000">
                                          <p:stCondLst>
                                            <p:cond delay="335"/>
                                          </p:stCondLst>
                                        </p:cTn>
                                        <p:tgtEl>
                                          <p:spTgt spid="15378"/>
                                        </p:tgtEl>
                                      </p:cBhvr>
                                      <p:to x="100000" y="100000"/>
                                    </p:animScale>
                                    <p:animScale>
                                      <p:cBhvr>
                                        <p:cTn id="45" dur="7">
                                          <p:stCondLst>
                                            <p:cond delay="410"/>
                                          </p:stCondLst>
                                        </p:cTn>
                                        <p:tgtEl>
                                          <p:spTgt spid="15378"/>
                                        </p:tgtEl>
                                      </p:cBhvr>
                                      <p:to x="100000" y="90000"/>
                                    </p:animScale>
                                    <p:animScale>
                                      <p:cBhvr>
                                        <p:cTn id="46" dur="41" decel="50000">
                                          <p:stCondLst>
                                            <p:cond delay="417"/>
                                          </p:stCondLst>
                                        </p:cTn>
                                        <p:tgtEl>
                                          <p:spTgt spid="15378"/>
                                        </p:tgtEl>
                                      </p:cBhvr>
                                      <p:to x="100000" y="100000"/>
                                    </p:animScale>
                                    <p:animScale>
                                      <p:cBhvr>
                                        <p:cTn id="47" dur="7">
                                          <p:stCondLst>
                                            <p:cond delay="452"/>
                                          </p:stCondLst>
                                        </p:cTn>
                                        <p:tgtEl>
                                          <p:spTgt spid="15378"/>
                                        </p:tgtEl>
                                      </p:cBhvr>
                                      <p:to x="100000" y="95000"/>
                                    </p:animScale>
                                    <p:animScale>
                                      <p:cBhvr>
                                        <p:cTn id="48" dur="41" decel="50000">
                                          <p:stCondLst>
                                            <p:cond delay="458"/>
                                          </p:stCondLst>
                                        </p:cTn>
                                        <p:tgtEl>
                                          <p:spTgt spid="1537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375"/>
                                        </p:tgtEl>
                                        <p:attrNameLst>
                                          <p:attrName>style.visibility</p:attrName>
                                        </p:attrNameLst>
                                      </p:cBhvr>
                                      <p:to>
                                        <p:strVal val="visible"/>
                                      </p:to>
                                    </p:set>
                                    <p:animEffect transition="in" filter="wipe(left)">
                                      <p:cBhvr>
                                        <p:cTn id="53" dur="500"/>
                                        <p:tgtEl>
                                          <p:spTgt spid="15375"/>
                                        </p:tgtEl>
                                      </p:cBhvr>
                                    </p:animEffect>
                                  </p:childTnLst>
                                  <p:subTnLst>
                                    <p:audio>
                                      <p:cMediaNode>
                                        <p:cTn display="0" masterRel="sameClick">
                                          <p:stCondLst>
                                            <p:cond evt="begin" delay="0">
                                              <p:tn val="51"/>
                                            </p:cond>
                                          </p:stCondLst>
                                          <p:endCondLst>
                                            <p:cond evt="onStopAudio" delay="0">
                                              <p:tgtEl>
                                                <p:sldTgt/>
                                              </p:tgtEl>
                                            </p:cond>
                                          </p:endCondLst>
                                        </p:cTn>
                                        <p:tgtEl>
                                          <p:sndTgt r:embed="rId7" name="chimes.wav"/>
                                        </p:tgtEl>
                                      </p:cMediaNode>
                                    </p:audio>
                                  </p:sub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5379"/>
                                        </p:tgtEl>
                                        <p:attrNameLst>
                                          <p:attrName>style.visibility</p:attrName>
                                        </p:attrNameLst>
                                      </p:cBhvr>
                                      <p:to>
                                        <p:strVal val="visible"/>
                                      </p:to>
                                    </p:set>
                                    <p:animEffect transition="in" filter="wipe(down)">
                                      <p:cBhvr>
                                        <p:cTn id="58" dur="145">
                                          <p:stCondLst>
                                            <p:cond delay="0"/>
                                          </p:stCondLst>
                                        </p:cTn>
                                        <p:tgtEl>
                                          <p:spTgt spid="15379"/>
                                        </p:tgtEl>
                                      </p:cBhvr>
                                    </p:animEffect>
                                    <p:anim calcmode="lin" valueType="num">
                                      <p:cBhvr>
                                        <p:cTn id="59" dur="456">
                                          <p:stCondLst>
                                            <p:cond delay="0"/>
                                          </p:stCondLst>
                                        </p:cTn>
                                        <p:tgtEl>
                                          <p:spTgt spid="15379"/>
                                        </p:tgtEl>
                                        <p:attrNameLst>
                                          <p:attrName>ppt_x</p:attrName>
                                        </p:attrNameLst>
                                      </p:cBhvr>
                                      <p:tavLst>
                                        <p:tav tm="0">
                                          <p:val>
                                            <p:strVal val="#ppt_x-0.25"/>
                                          </p:val>
                                        </p:tav>
                                        <p:tav tm="100000">
                                          <p:val>
                                            <p:strVal val="#ppt_x"/>
                                          </p:val>
                                        </p:tav>
                                      </p:tavLst>
                                    </p:anim>
                                    <p:anim calcmode="lin" valueType="num">
                                      <p:cBhvr>
                                        <p:cTn id="60" dur="166">
                                          <p:stCondLst>
                                            <p:cond delay="0"/>
                                          </p:stCondLst>
                                        </p:cTn>
                                        <p:tgtEl>
                                          <p:spTgt spid="15379"/>
                                        </p:tgtEl>
                                        <p:attrNameLst>
                                          <p:attrName>ppt_y</p:attrName>
                                        </p:attrNameLst>
                                      </p:cBhvr>
                                      <p:tavLst>
                                        <p:tav tm="0" fmla="#ppt_y-sin(pi*$)/3">
                                          <p:val>
                                            <p:fltVal val="0.500000"/>
                                          </p:val>
                                        </p:tav>
                                        <p:tav tm="100000">
                                          <p:val>
                                            <p:fltVal val="1.000000"/>
                                          </p:val>
                                        </p:tav>
                                      </p:tavLst>
                                    </p:anim>
                                    <p:anim calcmode="lin" valueType="num">
                                      <p:cBhvr>
                                        <p:cTn id="61" dur="166">
                                          <p:stCondLst>
                                            <p:cond delay="166"/>
                                          </p:stCondLst>
                                        </p:cTn>
                                        <p:tgtEl>
                                          <p:spTgt spid="15379"/>
                                        </p:tgtEl>
                                        <p:attrNameLst>
                                          <p:attrName>ppt_y</p:attrName>
                                        </p:attrNameLst>
                                      </p:cBhvr>
                                      <p:tavLst>
                                        <p:tav tm="0" fmla="#ppt_y-sin(pi*$)/9">
                                          <p:val>
                                            <p:fltVal val="0.000000"/>
                                          </p:val>
                                        </p:tav>
                                        <p:tav tm="100000">
                                          <p:val>
                                            <p:fltVal val="1.000000"/>
                                          </p:val>
                                        </p:tav>
                                      </p:tavLst>
                                    </p:anim>
                                    <p:anim calcmode="lin" valueType="num">
                                      <p:cBhvr>
                                        <p:cTn id="62" dur="83">
                                          <p:stCondLst>
                                            <p:cond delay="331"/>
                                          </p:stCondLst>
                                        </p:cTn>
                                        <p:tgtEl>
                                          <p:spTgt spid="15379"/>
                                        </p:tgtEl>
                                        <p:attrNameLst>
                                          <p:attrName>ppt_y</p:attrName>
                                        </p:attrNameLst>
                                      </p:cBhvr>
                                      <p:tavLst>
                                        <p:tav tm="0" fmla="#ppt_y-sin(pi*$)/27">
                                          <p:val>
                                            <p:fltVal val="0.000000"/>
                                          </p:val>
                                        </p:tav>
                                        <p:tav tm="100000">
                                          <p:val>
                                            <p:fltVal val="1.000000"/>
                                          </p:val>
                                        </p:tav>
                                      </p:tavLst>
                                    </p:anim>
                                    <p:anim calcmode="lin" valueType="num">
                                      <p:cBhvr>
                                        <p:cTn id="63" dur="41">
                                          <p:stCondLst>
                                            <p:cond delay="414"/>
                                          </p:stCondLst>
                                        </p:cTn>
                                        <p:tgtEl>
                                          <p:spTgt spid="15379"/>
                                        </p:tgtEl>
                                        <p:attrNameLst>
                                          <p:attrName>ppt_y</p:attrName>
                                        </p:attrNameLst>
                                      </p:cBhvr>
                                      <p:tavLst>
                                        <p:tav tm="0" fmla="#ppt_y-sin(pi*$)/81">
                                          <p:val>
                                            <p:fltVal val="0.000000"/>
                                          </p:val>
                                        </p:tav>
                                        <p:tav tm="100000">
                                          <p:val>
                                            <p:fltVal val="1.000000"/>
                                          </p:val>
                                        </p:tav>
                                      </p:tavLst>
                                    </p:anim>
                                    <p:animScale>
                                      <p:cBhvr>
                                        <p:cTn id="64" dur="7">
                                          <p:stCondLst>
                                            <p:cond delay="162"/>
                                          </p:stCondLst>
                                        </p:cTn>
                                        <p:tgtEl>
                                          <p:spTgt spid="15379"/>
                                        </p:tgtEl>
                                      </p:cBhvr>
                                      <p:to x="100000" y="60000"/>
                                    </p:animScale>
                                    <p:animScale>
                                      <p:cBhvr>
                                        <p:cTn id="65" dur="41" decel="50000">
                                          <p:stCondLst>
                                            <p:cond delay="169"/>
                                          </p:stCondLst>
                                        </p:cTn>
                                        <p:tgtEl>
                                          <p:spTgt spid="15379"/>
                                        </p:tgtEl>
                                      </p:cBhvr>
                                      <p:to x="100000" y="100000"/>
                                    </p:animScale>
                                    <p:animScale>
                                      <p:cBhvr>
                                        <p:cTn id="66" dur="7">
                                          <p:stCondLst>
                                            <p:cond delay="328"/>
                                          </p:stCondLst>
                                        </p:cTn>
                                        <p:tgtEl>
                                          <p:spTgt spid="15379"/>
                                        </p:tgtEl>
                                      </p:cBhvr>
                                      <p:to x="100000" y="80000"/>
                                    </p:animScale>
                                    <p:animScale>
                                      <p:cBhvr>
                                        <p:cTn id="67" dur="41" decel="50000">
                                          <p:stCondLst>
                                            <p:cond delay="335"/>
                                          </p:stCondLst>
                                        </p:cTn>
                                        <p:tgtEl>
                                          <p:spTgt spid="15379"/>
                                        </p:tgtEl>
                                      </p:cBhvr>
                                      <p:to x="100000" y="100000"/>
                                    </p:animScale>
                                    <p:animScale>
                                      <p:cBhvr>
                                        <p:cTn id="68" dur="7">
                                          <p:stCondLst>
                                            <p:cond delay="410"/>
                                          </p:stCondLst>
                                        </p:cTn>
                                        <p:tgtEl>
                                          <p:spTgt spid="15379"/>
                                        </p:tgtEl>
                                      </p:cBhvr>
                                      <p:to x="100000" y="90000"/>
                                    </p:animScale>
                                    <p:animScale>
                                      <p:cBhvr>
                                        <p:cTn id="69" dur="41" decel="50000">
                                          <p:stCondLst>
                                            <p:cond delay="417"/>
                                          </p:stCondLst>
                                        </p:cTn>
                                        <p:tgtEl>
                                          <p:spTgt spid="15379"/>
                                        </p:tgtEl>
                                      </p:cBhvr>
                                      <p:to x="100000" y="100000"/>
                                    </p:animScale>
                                    <p:animScale>
                                      <p:cBhvr>
                                        <p:cTn id="70" dur="7">
                                          <p:stCondLst>
                                            <p:cond delay="452"/>
                                          </p:stCondLst>
                                        </p:cTn>
                                        <p:tgtEl>
                                          <p:spTgt spid="15379"/>
                                        </p:tgtEl>
                                      </p:cBhvr>
                                      <p:to x="100000" y="95000"/>
                                    </p:animScale>
                                    <p:animScale>
                                      <p:cBhvr>
                                        <p:cTn id="71" dur="41" decel="50000">
                                          <p:stCondLst>
                                            <p:cond delay="458"/>
                                          </p:stCondLst>
                                        </p:cTn>
                                        <p:tgtEl>
                                          <p:spTgt spid="15379"/>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5376"/>
                                        </p:tgtEl>
                                        <p:attrNameLst>
                                          <p:attrName>style.visibility</p:attrName>
                                        </p:attrNameLst>
                                      </p:cBhvr>
                                      <p:to>
                                        <p:strVal val="visible"/>
                                      </p:to>
                                    </p:set>
                                    <p:animEffect transition="in" filter="wipe(left)">
                                      <p:cBhvr>
                                        <p:cTn id="76" dur="500"/>
                                        <p:tgtEl>
                                          <p:spTgt spid="15376"/>
                                        </p:tgtEl>
                                      </p:cBhvr>
                                    </p:animEffect>
                                  </p:childTnLst>
                                  <p:subTnLst>
                                    <p:audio>
                                      <p:cMediaNode>
                                        <p:cTn display="0" masterRel="sameClick">
                                          <p:stCondLst>
                                            <p:cond evt="begin" delay="0">
                                              <p:tn val="74"/>
                                            </p:cond>
                                          </p:stCondLst>
                                          <p:endCondLst>
                                            <p:cond evt="onStopAudio" delay="0">
                                              <p:tgtEl>
                                                <p:sldTgt/>
                                              </p:tgtEl>
                                            </p:cond>
                                          </p:endCondLst>
                                        </p:cTn>
                                        <p:tgtEl>
                                          <p:sndTgt r:embed="rId7" name="chimes.wav"/>
                                        </p:tgtEl>
                                      </p:cMediaNode>
                                    </p:audio>
                                  </p:sub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5380"/>
                                        </p:tgtEl>
                                        <p:attrNameLst>
                                          <p:attrName>style.visibility</p:attrName>
                                        </p:attrNameLst>
                                      </p:cBhvr>
                                      <p:to>
                                        <p:strVal val="visible"/>
                                      </p:to>
                                    </p:set>
                                    <p:animEffect transition="in" filter="wipe(down)">
                                      <p:cBhvr>
                                        <p:cTn id="81" dur="145">
                                          <p:stCondLst>
                                            <p:cond delay="0"/>
                                          </p:stCondLst>
                                        </p:cTn>
                                        <p:tgtEl>
                                          <p:spTgt spid="15380"/>
                                        </p:tgtEl>
                                      </p:cBhvr>
                                    </p:animEffect>
                                    <p:anim calcmode="lin" valueType="num">
                                      <p:cBhvr>
                                        <p:cTn id="82" dur="456">
                                          <p:stCondLst>
                                            <p:cond delay="0"/>
                                          </p:stCondLst>
                                        </p:cTn>
                                        <p:tgtEl>
                                          <p:spTgt spid="15380"/>
                                        </p:tgtEl>
                                        <p:attrNameLst>
                                          <p:attrName>ppt_x</p:attrName>
                                        </p:attrNameLst>
                                      </p:cBhvr>
                                      <p:tavLst>
                                        <p:tav tm="0">
                                          <p:val>
                                            <p:strVal val="#ppt_x-0.25"/>
                                          </p:val>
                                        </p:tav>
                                        <p:tav tm="100000">
                                          <p:val>
                                            <p:strVal val="#ppt_x"/>
                                          </p:val>
                                        </p:tav>
                                      </p:tavLst>
                                    </p:anim>
                                    <p:anim calcmode="lin" valueType="num">
                                      <p:cBhvr>
                                        <p:cTn id="83" dur="166">
                                          <p:stCondLst>
                                            <p:cond delay="0"/>
                                          </p:stCondLst>
                                        </p:cTn>
                                        <p:tgtEl>
                                          <p:spTgt spid="15380"/>
                                        </p:tgtEl>
                                        <p:attrNameLst>
                                          <p:attrName>ppt_y</p:attrName>
                                        </p:attrNameLst>
                                      </p:cBhvr>
                                      <p:tavLst>
                                        <p:tav tm="0" fmla="#ppt_y-sin(pi*$)/3">
                                          <p:val>
                                            <p:fltVal val="0.500000"/>
                                          </p:val>
                                        </p:tav>
                                        <p:tav tm="100000">
                                          <p:val>
                                            <p:fltVal val="1.000000"/>
                                          </p:val>
                                        </p:tav>
                                      </p:tavLst>
                                    </p:anim>
                                    <p:anim calcmode="lin" valueType="num">
                                      <p:cBhvr>
                                        <p:cTn id="84" dur="166">
                                          <p:stCondLst>
                                            <p:cond delay="166"/>
                                          </p:stCondLst>
                                        </p:cTn>
                                        <p:tgtEl>
                                          <p:spTgt spid="15380"/>
                                        </p:tgtEl>
                                        <p:attrNameLst>
                                          <p:attrName>ppt_y</p:attrName>
                                        </p:attrNameLst>
                                      </p:cBhvr>
                                      <p:tavLst>
                                        <p:tav tm="0" fmla="#ppt_y-sin(pi*$)/9">
                                          <p:val>
                                            <p:fltVal val="0.000000"/>
                                          </p:val>
                                        </p:tav>
                                        <p:tav tm="100000">
                                          <p:val>
                                            <p:fltVal val="1.000000"/>
                                          </p:val>
                                        </p:tav>
                                      </p:tavLst>
                                    </p:anim>
                                    <p:anim calcmode="lin" valueType="num">
                                      <p:cBhvr>
                                        <p:cTn id="85" dur="83">
                                          <p:stCondLst>
                                            <p:cond delay="331"/>
                                          </p:stCondLst>
                                        </p:cTn>
                                        <p:tgtEl>
                                          <p:spTgt spid="15380"/>
                                        </p:tgtEl>
                                        <p:attrNameLst>
                                          <p:attrName>ppt_y</p:attrName>
                                        </p:attrNameLst>
                                      </p:cBhvr>
                                      <p:tavLst>
                                        <p:tav tm="0" fmla="#ppt_y-sin(pi*$)/27">
                                          <p:val>
                                            <p:fltVal val="0.000000"/>
                                          </p:val>
                                        </p:tav>
                                        <p:tav tm="100000">
                                          <p:val>
                                            <p:fltVal val="1.000000"/>
                                          </p:val>
                                        </p:tav>
                                      </p:tavLst>
                                    </p:anim>
                                    <p:anim calcmode="lin" valueType="num">
                                      <p:cBhvr>
                                        <p:cTn id="86" dur="41">
                                          <p:stCondLst>
                                            <p:cond delay="414"/>
                                          </p:stCondLst>
                                        </p:cTn>
                                        <p:tgtEl>
                                          <p:spTgt spid="15380"/>
                                        </p:tgtEl>
                                        <p:attrNameLst>
                                          <p:attrName>ppt_y</p:attrName>
                                        </p:attrNameLst>
                                      </p:cBhvr>
                                      <p:tavLst>
                                        <p:tav tm="0" fmla="#ppt_y-sin(pi*$)/81">
                                          <p:val>
                                            <p:fltVal val="0.000000"/>
                                          </p:val>
                                        </p:tav>
                                        <p:tav tm="100000">
                                          <p:val>
                                            <p:fltVal val="1.000000"/>
                                          </p:val>
                                        </p:tav>
                                      </p:tavLst>
                                    </p:anim>
                                    <p:animScale>
                                      <p:cBhvr>
                                        <p:cTn id="87" dur="7">
                                          <p:stCondLst>
                                            <p:cond delay="162"/>
                                          </p:stCondLst>
                                        </p:cTn>
                                        <p:tgtEl>
                                          <p:spTgt spid="15380"/>
                                        </p:tgtEl>
                                      </p:cBhvr>
                                      <p:to x="100000" y="60000"/>
                                    </p:animScale>
                                    <p:animScale>
                                      <p:cBhvr>
                                        <p:cTn id="88" dur="41" decel="50000">
                                          <p:stCondLst>
                                            <p:cond delay="169"/>
                                          </p:stCondLst>
                                        </p:cTn>
                                        <p:tgtEl>
                                          <p:spTgt spid="15380"/>
                                        </p:tgtEl>
                                      </p:cBhvr>
                                      <p:to x="100000" y="100000"/>
                                    </p:animScale>
                                    <p:animScale>
                                      <p:cBhvr>
                                        <p:cTn id="89" dur="7">
                                          <p:stCondLst>
                                            <p:cond delay="328"/>
                                          </p:stCondLst>
                                        </p:cTn>
                                        <p:tgtEl>
                                          <p:spTgt spid="15380"/>
                                        </p:tgtEl>
                                      </p:cBhvr>
                                      <p:to x="100000" y="80000"/>
                                    </p:animScale>
                                    <p:animScale>
                                      <p:cBhvr>
                                        <p:cTn id="90" dur="41" decel="50000">
                                          <p:stCondLst>
                                            <p:cond delay="335"/>
                                          </p:stCondLst>
                                        </p:cTn>
                                        <p:tgtEl>
                                          <p:spTgt spid="15380"/>
                                        </p:tgtEl>
                                      </p:cBhvr>
                                      <p:to x="100000" y="100000"/>
                                    </p:animScale>
                                    <p:animScale>
                                      <p:cBhvr>
                                        <p:cTn id="91" dur="7">
                                          <p:stCondLst>
                                            <p:cond delay="410"/>
                                          </p:stCondLst>
                                        </p:cTn>
                                        <p:tgtEl>
                                          <p:spTgt spid="15380"/>
                                        </p:tgtEl>
                                      </p:cBhvr>
                                      <p:to x="100000" y="90000"/>
                                    </p:animScale>
                                    <p:animScale>
                                      <p:cBhvr>
                                        <p:cTn id="92" dur="41" decel="50000">
                                          <p:stCondLst>
                                            <p:cond delay="417"/>
                                          </p:stCondLst>
                                        </p:cTn>
                                        <p:tgtEl>
                                          <p:spTgt spid="15380"/>
                                        </p:tgtEl>
                                      </p:cBhvr>
                                      <p:to x="100000" y="100000"/>
                                    </p:animScale>
                                    <p:animScale>
                                      <p:cBhvr>
                                        <p:cTn id="93" dur="7">
                                          <p:stCondLst>
                                            <p:cond delay="452"/>
                                          </p:stCondLst>
                                        </p:cTn>
                                        <p:tgtEl>
                                          <p:spTgt spid="15380"/>
                                        </p:tgtEl>
                                      </p:cBhvr>
                                      <p:to x="100000" y="95000"/>
                                    </p:animScale>
                                    <p:animScale>
                                      <p:cBhvr>
                                        <p:cTn id="94" dur="41" decel="50000">
                                          <p:stCondLst>
                                            <p:cond delay="458"/>
                                          </p:stCondLst>
                                        </p:cTn>
                                        <p:tgtEl>
                                          <p:spTgt spid="153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bldLvl="0"/>
      <p:bldP spid="15378" grpId="0" bldLvl="0"/>
      <p:bldP spid="15379" grpId="0" bldLvl="0"/>
      <p:bldP spid="15380"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49" name="组合 16385"/>
          <p:cNvGrpSpPr/>
          <p:nvPr/>
        </p:nvGrpSpPr>
        <p:grpSpPr>
          <a:xfrm>
            <a:off x="395288" y="188913"/>
            <a:ext cx="3538537" cy="1203325"/>
            <a:chOff x="0" y="0"/>
            <a:chExt cx="1413" cy="503"/>
          </a:xfrm>
        </p:grpSpPr>
        <p:pic>
          <p:nvPicPr>
            <p:cNvPr id="27650" name="圆角矩形 1"/>
            <p:cNvPicPr/>
            <p:nvPr/>
          </p:nvPicPr>
          <p:blipFill>
            <a:blip r:embed="rId1"/>
            <a:stretch>
              <a:fillRect/>
            </a:stretch>
          </p:blipFill>
          <p:spPr>
            <a:xfrm>
              <a:off x="0" y="0"/>
              <a:ext cx="1413" cy="503"/>
            </a:xfrm>
            <a:prstGeom prst="rect">
              <a:avLst/>
            </a:prstGeom>
            <a:noFill/>
            <a:ln w="9525">
              <a:noFill/>
            </a:ln>
          </p:spPr>
        </p:pic>
        <p:sp>
          <p:nvSpPr>
            <p:cNvPr id="27651" name="文本框 16387"/>
            <p:cNvSpPr txBox="1"/>
            <p:nvPr/>
          </p:nvSpPr>
          <p:spPr>
            <a:xfrm>
              <a:off x="98" y="71"/>
              <a:ext cx="1220" cy="365"/>
            </a:xfrm>
            <a:prstGeom prst="rect">
              <a:avLst/>
            </a:prstGeom>
            <a:noFill/>
            <a:ln w="9525">
              <a:noFill/>
            </a:ln>
          </p:spPr>
          <p:txBody>
            <a:bodyPr wrap="square" anchor="ctr"/>
            <a:p>
              <a:pPr algn="ctr"/>
              <a:r>
                <a:rPr lang="zh-CN" altLang="en-US" sz="3600" b="1" dirty="0">
                  <a:solidFill>
                    <a:srgbClr val="FFFFFF"/>
                  </a:solidFill>
                  <a:latin typeface="宋体" panose="02010600030101010101" pitchFamily="2" charset="-122"/>
                  <a:ea typeface="宋体" panose="02010600030101010101" pitchFamily="2" charset="-122"/>
                </a:rPr>
                <a:t>依 样 画 瓢</a:t>
              </a:r>
              <a:endParaRPr lang="zh-CN" altLang="en-US" sz="3600" b="1" dirty="0">
                <a:solidFill>
                  <a:srgbClr val="FFFFFF"/>
                </a:solidFill>
                <a:latin typeface="宋体" panose="02010600030101010101" pitchFamily="2" charset="-122"/>
                <a:ea typeface="宋体" panose="02010600030101010101" pitchFamily="2" charset="-122"/>
              </a:endParaRPr>
            </a:p>
          </p:txBody>
        </p:sp>
      </p:grpSp>
      <p:sp>
        <p:nvSpPr>
          <p:cNvPr id="16389" name="文本框 16388"/>
          <p:cNvSpPr txBox="1"/>
          <p:nvPr/>
        </p:nvSpPr>
        <p:spPr>
          <a:xfrm>
            <a:off x="323850" y="1485900"/>
            <a:ext cx="5391150" cy="522288"/>
          </a:xfrm>
          <a:prstGeom prst="rect">
            <a:avLst/>
          </a:prstGeom>
          <a:noFill/>
          <a:ln w="9525">
            <a:noFill/>
          </a:ln>
        </p:spPr>
        <p:txBody>
          <a:bodyPr wrap="square" anchor="t">
            <a:spAutoFit/>
          </a:bodyPr>
          <a:p>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5</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、P25 动手动脑学物理第4题</a:t>
            </a:r>
            <a:endParaRPr lang="zh-CN" altLang="en-US" sz="2800" b="1" dirty="0">
              <a:latin typeface="Times New Roman" panose="02020603050405020304" pitchFamily="2" charset="0"/>
              <a:ea typeface="Times New Roman" panose="02020603050405020304" pitchFamily="2" charset="0"/>
            </a:endParaRPr>
          </a:p>
        </p:txBody>
      </p:sp>
      <p:sp>
        <p:nvSpPr>
          <p:cNvPr id="16390" name="文本框 16389"/>
          <p:cNvSpPr txBox="1"/>
          <p:nvPr/>
        </p:nvSpPr>
        <p:spPr>
          <a:xfrm>
            <a:off x="466725" y="1989138"/>
            <a:ext cx="8286750" cy="1371600"/>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rPr>
              <a:t>        有一个量程为2m的卷尺，请你设计一个简单的方法估测你家到学校的路程，写出具体的步骤。</a:t>
            </a:r>
            <a:endParaRPr lang="zh-CN" altLang="en-US" sz="2800" b="1" dirty="0">
              <a:latin typeface="Times New Roman" panose="02020603050405020304" pitchFamily="2" charset="0"/>
              <a:ea typeface="宋体" panose="02010600030101010101" pitchFamily="2" charset="-122"/>
            </a:endParaRPr>
          </a:p>
        </p:txBody>
      </p:sp>
      <p:sp>
        <p:nvSpPr>
          <p:cNvPr id="16391" name="文本框 16390"/>
          <p:cNvSpPr txBox="1"/>
          <p:nvPr/>
        </p:nvSpPr>
        <p:spPr>
          <a:xfrm>
            <a:off x="395288" y="3502025"/>
            <a:ext cx="628650" cy="517525"/>
          </a:xfrm>
          <a:prstGeom prst="rect">
            <a:avLst/>
          </a:prstGeom>
          <a:noFill/>
          <a:ln w="9525">
            <a:noFill/>
          </a:ln>
        </p:spPr>
        <p:txBody>
          <a:bodyPr wrap="square" anchor="t">
            <a:spAutoFit/>
          </a:bodyPr>
          <a:p>
            <a:r>
              <a:rPr lang="zh-CN" altLang="en-US" sz="2800" b="1" dirty="0">
                <a:latin typeface="Times New Roman" panose="02020603050405020304" pitchFamily="2" charset="0"/>
                <a:ea typeface="宋体" panose="02010600030101010101" pitchFamily="2" charset="-122"/>
              </a:rPr>
              <a:t>解：</a:t>
            </a:r>
            <a:endParaRPr lang="zh-CN" altLang="en-US" sz="2800" b="1" dirty="0">
              <a:latin typeface="Times New Roman" panose="02020603050405020304" pitchFamily="2" charset="0"/>
              <a:ea typeface="宋体" panose="02010600030101010101" pitchFamily="2" charset="-122"/>
            </a:endParaRPr>
          </a:p>
        </p:txBody>
      </p:sp>
      <p:sp>
        <p:nvSpPr>
          <p:cNvPr id="16392" name="文本框 16391"/>
          <p:cNvSpPr txBox="1"/>
          <p:nvPr/>
        </p:nvSpPr>
        <p:spPr>
          <a:xfrm>
            <a:off x="1042988" y="3357563"/>
            <a:ext cx="7131050" cy="731837"/>
          </a:xfrm>
          <a:prstGeom prst="rect">
            <a:avLst/>
          </a:prstGeom>
          <a:noFill/>
          <a:ln w="9525">
            <a:noFill/>
          </a:ln>
        </p:spPr>
        <p:txBody>
          <a:bodyPr wrap="square" anchor="t">
            <a:spAutoFit/>
          </a:bodyPr>
          <a:p>
            <a:pPr>
              <a:lnSpc>
                <a:spcPct val="150000"/>
              </a:lnSpc>
            </a:pPr>
            <a:r>
              <a:rPr lang="zh-CN" altLang="en-US" sz="2800" b="1" dirty="0">
                <a:latin typeface="Arial" panose="020B0604020202020204" pitchFamily="34" charset="0"/>
                <a:ea typeface="宋体" panose="02010600030101010101" pitchFamily="2" charset="-122"/>
                <a:sym typeface="Wingdings" panose="05000000000000000000" pitchFamily="2" charset="2"/>
              </a:rPr>
              <a:t>①</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用卷尺测出自己正常步行1步的长度为</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l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b="1" dirty="0">
              <a:latin typeface="Times New Roman" panose="02020603050405020304" pitchFamily="2" charset="0"/>
              <a:ea typeface="Times New Roman" panose="02020603050405020304" pitchFamily="2" charset="0"/>
              <a:sym typeface="Wingdings" panose="05000000000000000000" pitchFamily="2" charset="2"/>
            </a:endParaRPr>
          </a:p>
        </p:txBody>
      </p:sp>
      <p:sp>
        <p:nvSpPr>
          <p:cNvPr id="16393" name="文本框 16392"/>
          <p:cNvSpPr txBox="1"/>
          <p:nvPr/>
        </p:nvSpPr>
        <p:spPr>
          <a:xfrm>
            <a:off x="971550" y="4076700"/>
            <a:ext cx="7489825" cy="731838"/>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a:t>
            </a:r>
            <a:r>
              <a:rPr lang="zh-CN" altLang="en-US" sz="2800" b="1" dirty="0">
                <a:latin typeface="Arial" panose="020B0604020202020204" pitchFamily="34" charset="0"/>
                <a:ea typeface="宋体" panose="02010600030101010101" pitchFamily="2" charset="-122"/>
                <a:sym typeface="Wingdings" panose="05000000000000000000" pitchFamily="2" charset="2"/>
              </a:rPr>
              <a:t>②数</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出自己从家正常步行到学校的步数为</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n</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a:t>
            </a:r>
            <a:endParaRPr lang="zh-CN" altLang="en-US" dirty="0">
              <a:latin typeface="Arial" panose="020B0604020202020204" pitchFamily="34" charset="0"/>
              <a:ea typeface="宋体" panose="02010600030101010101" pitchFamily="2" charset="-122"/>
            </a:endParaRPr>
          </a:p>
        </p:txBody>
      </p:sp>
      <p:sp>
        <p:nvSpPr>
          <p:cNvPr id="16394" name="文本框 16393"/>
          <p:cNvSpPr txBox="1"/>
          <p:nvPr/>
        </p:nvSpPr>
        <p:spPr>
          <a:xfrm>
            <a:off x="1042988" y="4797425"/>
            <a:ext cx="4752975" cy="731838"/>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③ 计算：家到学校的路程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s</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 =</a:t>
            </a:r>
            <a:endParaRPr lang="zh-CN" altLang="en-US" dirty="0">
              <a:latin typeface="Arial" panose="020B0604020202020204" pitchFamily="34" charset="0"/>
              <a:ea typeface="宋体" panose="02010600030101010101" pitchFamily="2" charset="-122"/>
            </a:endParaRPr>
          </a:p>
        </p:txBody>
      </p:sp>
      <p:sp>
        <p:nvSpPr>
          <p:cNvPr id="16395" name="文本框 16394"/>
          <p:cNvSpPr txBox="1"/>
          <p:nvPr/>
        </p:nvSpPr>
        <p:spPr>
          <a:xfrm>
            <a:off x="5651500" y="4797425"/>
            <a:ext cx="936625" cy="731838"/>
          </a:xfrm>
          <a:prstGeom prst="rect">
            <a:avLst/>
          </a:prstGeom>
          <a:noFill/>
          <a:ln w="9525">
            <a:noFill/>
          </a:ln>
        </p:spPr>
        <p:txBody>
          <a:bodyPr wrap="square" anchor="t">
            <a:spAutoFit/>
          </a:bodyPr>
          <a:p>
            <a:pPr>
              <a:lnSpc>
                <a:spcPct val="150000"/>
              </a:lnSpc>
            </a:pPr>
            <a:r>
              <a:rPr lang="zh-CN" altLang="en-US" sz="2800" b="1" i="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nl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sym typeface="Wingdings" panose="05000000000000000000" pitchFamily="2" charset="2"/>
              </a:rPr>
              <a:t>。</a:t>
            </a:r>
            <a:endParaRPr lang="zh-CN" altLang="en-US" sz="2800" b="1" dirty="0">
              <a:latin typeface="Times New Roman" panose="02020603050405020304" pitchFamily="2" charset="0"/>
              <a:ea typeface="Times New Roman" panose="02020603050405020304" pitchFamily="2"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wipe(left)">
                                      <p:cBhvr>
                                        <p:cTn id="13" dur="500"/>
                                        <p:tgtEl>
                                          <p:spTgt spid="1639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wipe(left)">
                                      <p:cBhvr>
                                        <p:cTn id="18" dur="500"/>
                                        <p:tgtEl>
                                          <p:spTgt spid="163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animEffect transition="in" filter="wipe(left)">
                                      <p:cBhvr>
                                        <p:cTn id="23" dur="500"/>
                                        <p:tgtEl>
                                          <p:spTgt spid="163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394"/>
                                        </p:tgtEl>
                                        <p:attrNameLst>
                                          <p:attrName>style.visibility</p:attrName>
                                        </p:attrNameLst>
                                      </p:cBhvr>
                                      <p:to>
                                        <p:strVal val="visible"/>
                                      </p:to>
                                    </p:set>
                                    <p:animEffect transition="in" filter="wipe(left)">
                                      <p:cBhvr>
                                        <p:cTn id="28" dur="500"/>
                                        <p:tgtEl>
                                          <p:spTgt spid="163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395"/>
                                        </p:tgtEl>
                                        <p:attrNameLst>
                                          <p:attrName>style.visibility</p:attrName>
                                        </p:attrNameLst>
                                      </p:cBhvr>
                                      <p:to>
                                        <p:strVal val="visible"/>
                                      </p:to>
                                    </p:set>
                                    <p:animEffect transition="in" filter="wipe(left)">
                                      <p:cBhvr>
                                        <p:cTn id="33"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ldLvl="0"/>
      <p:bldP spid="16390" grpId="0" bldLvl="0"/>
      <p:bldP spid="16391" grpId="0" bldLvl="0"/>
      <p:bldP spid="16392" grpId="0" bldLvl="0"/>
      <p:bldP spid="16393" grpId="0" bldLvl="0"/>
      <p:bldP spid="16394" grpId="0" bldLvl="0"/>
      <p:bldP spid="16395"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直接连接符 17409"/>
          <p:cNvSpPr/>
          <p:nvPr/>
        </p:nvSpPr>
        <p:spPr>
          <a:xfrm flipV="1">
            <a:off x="1751013" y="2700338"/>
            <a:ext cx="0" cy="1512887"/>
          </a:xfrm>
          <a:prstGeom prst="line">
            <a:avLst/>
          </a:prstGeom>
          <a:ln w="28575" cap="flat" cmpd="sng">
            <a:solidFill>
              <a:schemeClr val="tx1"/>
            </a:solidFill>
            <a:prstDash val="solid"/>
            <a:round/>
            <a:headEnd type="none" w="med" len="med"/>
            <a:tailEnd type="triangle" w="med" len="med"/>
          </a:ln>
        </p:spPr>
      </p:sp>
      <p:sp>
        <p:nvSpPr>
          <p:cNvPr id="28674" name="直接连接符 17410"/>
          <p:cNvSpPr/>
          <p:nvPr/>
        </p:nvSpPr>
        <p:spPr>
          <a:xfrm>
            <a:off x="1751013" y="4213225"/>
            <a:ext cx="1441450" cy="0"/>
          </a:xfrm>
          <a:prstGeom prst="line">
            <a:avLst/>
          </a:prstGeom>
          <a:ln w="28575" cap="flat" cmpd="sng">
            <a:solidFill>
              <a:schemeClr val="tx1"/>
            </a:solidFill>
            <a:prstDash val="solid"/>
            <a:round/>
            <a:headEnd type="none" w="med" len="med"/>
            <a:tailEnd type="triangle" w="med" len="med"/>
          </a:ln>
        </p:spPr>
      </p:sp>
      <p:sp>
        <p:nvSpPr>
          <p:cNvPr id="28675" name="直接连接符 17411"/>
          <p:cNvSpPr/>
          <p:nvPr/>
        </p:nvSpPr>
        <p:spPr>
          <a:xfrm flipV="1">
            <a:off x="4789488" y="2708275"/>
            <a:ext cx="0" cy="1512888"/>
          </a:xfrm>
          <a:prstGeom prst="line">
            <a:avLst/>
          </a:prstGeom>
          <a:ln w="28575" cap="flat" cmpd="sng">
            <a:solidFill>
              <a:schemeClr val="tx1"/>
            </a:solidFill>
            <a:prstDash val="solid"/>
            <a:round/>
            <a:headEnd type="none" w="med" len="med"/>
            <a:tailEnd type="triangle" w="med" len="med"/>
          </a:ln>
        </p:spPr>
      </p:sp>
      <p:sp>
        <p:nvSpPr>
          <p:cNvPr id="28676" name="直接连接符 17412"/>
          <p:cNvSpPr/>
          <p:nvPr/>
        </p:nvSpPr>
        <p:spPr>
          <a:xfrm>
            <a:off x="4789488" y="4221163"/>
            <a:ext cx="1511300" cy="0"/>
          </a:xfrm>
          <a:prstGeom prst="line">
            <a:avLst/>
          </a:prstGeom>
          <a:ln w="28575" cap="flat" cmpd="sng">
            <a:solidFill>
              <a:schemeClr val="tx1"/>
            </a:solidFill>
            <a:prstDash val="solid"/>
            <a:round/>
            <a:headEnd type="none" w="med" len="med"/>
            <a:tailEnd type="triangle" w="med" len="med"/>
          </a:ln>
        </p:spPr>
      </p:sp>
      <p:sp>
        <p:nvSpPr>
          <p:cNvPr id="28677" name="直接连接符 17413"/>
          <p:cNvSpPr/>
          <p:nvPr/>
        </p:nvSpPr>
        <p:spPr>
          <a:xfrm>
            <a:off x="1751013" y="3276600"/>
            <a:ext cx="1152525" cy="0"/>
          </a:xfrm>
          <a:prstGeom prst="line">
            <a:avLst/>
          </a:prstGeom>
          <a:ln w="28575" cap="flat" cmpd="sng">
            <a:solidFill>
              <a:srgbClr val="FF0000"/>
            </a:solidFill>
            <a:prstDash val="solid"/>
            <a:round/>
            <a:headEnd type="none" w="med" len="med"/>
            <a:tailEnd type="none" w="med" len="med"/>
          </a:ln>
        </p:spPr>
      </p:sp>
      <p:sp>
        <p:nvSpPr>
          <p:cNvPr id="28678" name="直接连接符 17414"/>
          <p:cNvSpPr/>
          <p:nvPr/>
        </p:nvSpPr>
        <p:spPr>
          <a:xfrm flipV="1">
            <a:off x="4789488" y="2924175"/>
            <a:ext cx="1295400" cy="1296988"/>
          </a:xfrm>
          <a:prstGeom prst="line">
            <a:avLst/>
          </a:prstGeom>
          <a:ln w="28575" cap="flat" cmpd="sng">
            <a:solidFill>
              <a:srgbClr val="FF0000"/>
            </a:solidFill>
            <a:prstDash val="solid"/>
            <a:round/>
            <a:headEnd type="none" w="med" len="med"/>
            <a:tailEnd type="none" w="med" len="med"/>
          </a:ln>
        </p:spPr>
      </p:sp>
      <p:sp>
        <p:nvSpPr>
          <p:cNvPr id="28679" name="文本框 17415"/>
          <p:cNvSpPr txBox="1"/>
          <p:nvPr/>
        </p:nvSpPr>
        <p:spPr>
          <a:xfrm>
            <a:off x="1835150" y="2636838"/>
            <a:ext cx="1081088" cy="519112"/>
          </a:xfrm>
          <a:prstGeom prst="rect">
            <a:avLst/>
          </a:prstGeom>
          <a:noFill/>
          <a:ln w="9525">
            <a:noFill/>
          </a:ln>
        </p:spPr>
        <p:txBody>
          <a:bodyPr wrap="square" anchor="t">
            <a:spAutoFit/>
          </a:bodyPr>
          <a:p>
            <a:pPr>
              <a:spcBef>
                <a:spcPct val="50000"/>
              </a:spcBef>
            </a:pPr>
            <a:r>
              <a:rPr lang="zh-CN" altLang="en-US" sz="2800" b="1" i="1" dirty="0">
                <a:latin typeface="Times New Roman" panose="02020603050405020304" pitchFamily="2" charset="0"/>
                <a:ea typeface="宋体" panose="02010600030101010101" pitchFamily="2" charset="-122"/>
              </a:rPr>
              <a:t>v </a:t>
            </a:r>
            <a:r>
              <a:rPr lang="zh-CN" altLang="en-US" sz="2800" b="1" dirty="0">
                <a:latin typeface="Times New Roman" panose="02020603050405020304" pitchFamily="2" charset="0"/>
                <a:ea typeface="宋体" panose="02010600030101010101" pitchFamily="2" charset="-122"/>
              </a:rPr>
              <a:t>(m/s)</a:t>
            </a:r>
            <a:endParaRPr lang="zh-CN" altLang="en-US" sz="2800" b="1" dirty="0">
              <a:latin typeface="Times New Roman" panose="02020603050405020304" pitchFamily="2" charset="0"/>
              <a:ea typeface="宋体" panose="02010600030101010101" pitchFamily="2" charset="-122"/>
            </a:endParaRPr>
          </a:p>
        </p:txBody>
      </p:sp>
      <p:sp>
        <p:nvSpPr>
          <p:cNvPr id="28680" name="文本框 17416"/>
          <p:cNvSpPr txBox="1"/>
          <p:nvPr/>
        </p:nvSpPr>
        <p:spPr>
          <a:xfrm>
            <a:off x="4500563" y="4149725"/>
            <a:ext cx="431800" cy="517525"/>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0</a:t>
            </a:r>
            <a:endParaRPr lang="en-US" altLang="zh-CN" sz="2800" b="1">
              <a:latin typeface="Times New Roman" panose="02020603050405020304" pitchFamily="2" charset="0"/>
              <a:ea typeface="宋体" panose="02010600030101010101" pitchFamily="2" charset="-122"/>
            </a:endParaRPr>
          </a:p>
        </p:txBody>
      </p:sp>
      <p:sp>
        <p:nvSpPr>
          <p:cNvPr id="28681" name="文本框 17417"/>
          <p:cNvSpPr txBox="1"/>
          <p:nvPr/>
        </p:nvSpPr>
        <p:spPr>
          <a:xfrm>
            <a:off x="1476375" y="4149725"/>
            <a:ext cx="431800" cy="517525"/>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0</a:t>
            </a:r>
            <a:endParaRPr lang="en-US" altLang="zh-CN" sz="2800" b="1">
              <a:latin typeface="Times New Roman" panose="02020603050405020304" pitchFamily="2" charset="0"/>
              <a:ea typeface="宋体" panose="02010600030101010101" pitchFamily="2" charset="-122"/>
            </a:endParaRPr>
          </a:p>
        </p:txBody>
      </p:sp>
      <p:sp>
        <p:nvSpPr>
          <p:cNvPr id="28682" name="文本框 17418"/>
          <p:cNvSpPr txBox="1"/>
          <p:nvPr/>
        </p:nvSpPr>
        <p:spPr>
          <a:xfrm>
            <a:off x="6013450" y="4221163"/>
            <a:ext cx="936625" cy="519112"/>
          </a:xfrm>
          <a:prstGeom prst="rect">
            <a:avLst/>
          </a:prstGeom>
          <a:noFill/>
          <a:ln w="9525">
            <a:noFill/>
          </a:ln>
        </p:spPr>
        <p:txBody>
          <a:bodyPr anchor="t">
            <a:spAutoFit/>
          </a:bodyPr>
          <a:p>
            <a:pPr>
              <a:spcBef>
                <a:spcPct val="50000"/>
              </a:spcBef>
            </a:pPr>
            <a:r>
              <a:rPr lang="en-US" altLang="zh-CN" sz="2800" b="1" i="1">
                <a:latin typeface="Times New Roman" panose="02020603050405020304" pitchFamily="2" charset="0"/>
                <a:ea typeface="宋体" panose="02010600030101010101" pitchFamily="2" charset="-122"/>
              </a:rPr>
              <a:t>t</a:t>
            </a:r>
            <a:r>
              <a:rPr lang="en-US" altLang="zh-CN" sz="2800" b="1">
                <a:latin typeface="Times New Roman" panose="02020603050405020304" pitchFamily="2" charset="0"/>
                <a:ea typeface="宋体" panose="02010600030101010101" pitchFamily="2" charset="-122"/>
              </a:rPr>
              <a:t> (s)</a:t>
            </a:r>
            <a:endParaRPr lang="en-US" altLang="zh-CN" sz="2800" b="1">
              <a:latin typeface="Times New Roman" panose="02020603050405020304" pitchFamily="2" charset="0"/>
              <a:ea typeface="宋体" panose="02010600030101010101" pitchFamily="2" charset="-122"/>
            </a:endParaRPr>
          </a:p>
        </p:txBody>
      </p:sp>
      <p:sp>
        <p:nvSpPr>
          <p:cNvPr id="28683" name="文本框 17419"/>
          <p:cNvSpPr txBox="1"/>
          <p:nvPr/>
        </p:nvSpPr>
        <p:spPr>
          <a:xfrm>
            <a:off x="4860925" y="2636838"/>
            <a:ext cx="936625" cy="519112"/>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2" charset="0"/>
                <a:ea typeface="宋体" panose="02010600030101010101" pitchFamily="2" charset="-122"/>
              </a:rPr>
              <a:t>s (m)</a:t>
            </a:r>
            <a:endParaRPr lang="zh-CN" altLang="en-US" sz="2800" b="1" dirty="0">
              <a:latin typeface="Times New Roman" panose="02020603050405020304" pitchFamily="2" charset="0"/>
              <a:ea typeface="宋体" panose="02010600030101010101" pitchFamily="2" charset="-122"/>
            </a:endParaRPr>
          </a:p>
        </p:txBody>
      </p:sp>
      <p:sp>
        <p:nvSpPr>
          <p:cNvPr id="28684" name="文本框 17420"/>
          <p:cNvSpPr txBox="1"/>
          <p:nvPr/>
        </p:nvSpPr>
        <p:spPr>
          <a:xfrm>
            <a:off x="2989263" y="4221163"/>
            <a:ext cx="936625" cy="519112"/>
          </a:xfrm>
          <a:prstGeom prst="rect">
            <a:avLst/>
          </a:prstGeom>
          <a:noFill/>
          <a:ln w="9525">
            <a:noFill/>
          </a:ln>
        </p:spPr>
        <p:txBody>
          <a:bodyPr anchor="t">
            <a:spAutoFit/>
          </a:bodyPr>
          <a:p>
            <a:pPr>
              <a:spcBef>
                <a:spcPct val="50000"/>
              </a:spcBef>
            </a:pPr>
            <a:r>
              <a:rPr lang="zh-CN" altLang="en-US" sz="2800" b="1" i="1" dirty="0">
                <a:latin typeface="Times New Roman" panose="02020603050405020304" pitchFamily="2" charset="0"/>
                <a:ea typeface="宋体" panose="02010600030101010101" pitchFamily="2" charset="-122"/>
              </a:rPr>
              <a:t>t </a:t>
            </a:r>
            <a:r>
              <a:rPr lang="zh-CN" altLang="en-US" sz="2800" b="1" dirty="0">
                <a:latin typeface="Times New Roman" panose="02020603050405020304" pitchFamily="2" charset="0"/>
                <a:ea typeface="宋体" panose="02010600030101010101" pitchFamily="2" charset="-122"/>
              </a:rPr>
              <a:t>(s)</a:t>
            </a:r>
            <a:endParaRPr lang="zh-CN" altLang="en-US" sz="2800" b="1" dirty="0">
              <a:latin typeface="Times New Roman" panose="02020603050405020304" pitchFamily="2" charset="0"/>
              <a:ea typeface="宋体" panose="02010600030101010101" pitchFamily="2" charset="-122"/>
            </a:endParaRPr>
          </a:p>
        </p:txBody>
      </p:sp>
      <p:sp>
        <p:nvSpPr>
          <p:cNvPr id="28685" name="文本框 17421"/>
          <p:cNvSpPr txBox="1"/>
          <p:nvPr/>
        </p:nvSpPr>
        <p:spPr>
          <a:xfrm>
            <a:off x="1835150" y="4581525"/>
            <a:ext cx="793750" cy="517525"/>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(a)</a:t>
            </a:r>
            <a:endParaRPr lang="en-US" altLang="zh-CN" sz="2800" b="1">
              <a:latin typeface="Times New Roman" panose="02020603050405020304" pitchFamily="2" charset="0"/>
              <a:ea typeface="宋体" panose="02010600030101010101" pitchFamily="2" charset="-122"/>
            </a:endParaRPr>
          </a:p>
        </p:txBody>
      </p:sp>
      <p:sp>
        <p:nvSpPr>
          <p:cNvPr id="28686" name="文本框 17422"/>
          <p:cNvSpPr txBox="1"/>
          <p:nvPr/>
        </p:nvSpPr>
        <p:spPr>
          <a:xfrm>
            <a:off x="5221288" y="4724400"/>
            <a:ext cx="863600" cy="517525"/>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(b)</a:t>
            </a:r>
            <a:endParaRPr lang="en-US" altLang="zh-CN" sz="2800" b="1">
              <a:latin typeface="Times New Roman" panose="02020603050405020304" pitchFamily="2" charset="0"/>
              <a:ea typeface="宋体" panose="02010600030101010101" pitchFamily="2" charset="-122"/>
            </a:endParaRPr>
          </a:p>
        </p:txBody>
      </p:sp>
      <p:sp>
        <p:nvSpPr>
          <p:cNvPr id="17424" name="矩形 17423"/>
          <p:cNvSpPr/>
          <p:nvPr/>
        </p:nvSpPr>
        <p:spPr>
          <a:xfrm>
            <a:off x="1116013" y="2420938"/>
            <a:ext cx="7416800" cy="2879725"/>
          </a:xfrm>
          <a:prstGeom prst="rect">
            <a:avLst/>
          </a:prstGeom>
          <a:solidFill>
            <a:schemeClr val="bg1"/>
          </a:solidFill>
          <a:ln w="12700" cap="rnd" cmpd="sng">
            <a:solidFill>
              <a:srgbClr val="C0C0C0"/>
            </a:solidFill>
            <a:prstDash val="sysDot"/>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7425" name="文本框 17424"/>
          <p:cNvSpPr txBox="1"/>
          <p:nvPr/>
        </p:nvSpPr>
        <p:spPr>
          <a:xfrm>
            <a:off x="2051050" y="4581525"/>
            <a:ext cx="1008063" cy="517525"/>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(c)</a:t>
            </a:r>
            <a:endParaRPr lang="en-US" altLang="zh-CN" sz="2800" b="1">
              <a:latin typeface="Times New Roman" panose="02020603050405020304" pitchFamily="2" charset="0"/>
              <a:ea typeface="宋体" panose="02010600030101010101" pitchFamily="2" charset="-122"/>
            </a:endParaRPr>
          </a:p>
        </p:txBody>
      </p:sp>
      <p:sp>
        <p:nvSpPr>
          <p:cNvPr id="17426" name="文本框 17425"/>
          <p:cNvSpPr txBox="1"/>
          <p:nvPr/>
        </p:nvSpPr>
        <p:spPr>
          <a:xfrm>
            <a:off x="1547813" y="4292600"/>
            <a:ext cx="1008062" cy="519113"/>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0</a:t>
            </a:r>
            <a:endParaRPr lang="en-US" altLang="zh-CN" sz="2800" b="1">
              <a:latin typeface="Times New Roman" panose="02020603050405020304" pitchFamily="2" charset="0"/>
              <a:ea typeface="宋体" panose="02010600030101010101" pitchFamily="2" charset="-122"/>
            </a:endParaRPr>
          </a:p>
        </p:txBody>
      </p:sp>
      <p:sp>
        <p:nvSpPr>
          <p:cNvPr id="17427" name="文本框 17426"/>
          <p:cNvSpPr txBox="1"/>
          <p:nvPr/>
        </p:nvSpPr>
        <p:spPr>
          <a:xfrm>
            <a:off x="1763713" y="2636838"/>
            <a:ext cx="1223962" cy="519112"/>
          </a:xfrm>
          <a:prstGeom prst="rect">
            <a:avLst/>
          </a:prstGeom>
          <a:noFill/>
          <a:ln w="9525">
            <a:noFill/>
          </a:ln>
        </p:spPr>
        <p:txBody>
          <a:bodyPr wrap="square" anchor="t">
            <a:spAutoFit/>
          </a:bodyPr>
          <a:p>
            <a:pPr>
              <a:spcBef>
                <a:spcPct val="50000"/>
              </a:spcBef>
            </a:pPr>
            <a:r>
              <a:rPr lang="zh-CN" altLang="en-US" sz="2800" b="1" i="1" dirty="0">
                <a:latin typeface="Times New Roman" panose="02020603050405020304" pitchFamily="2" charset="0"/>
                <a:ea typeface="宋体" panose="02010600030101010101" pitchFamily="2" charset="-122"/>
              </a:rPr>
              <a:t>v </a:t>
            </a:r>
            <a:r>
              <a:rPr lang="zh-CN" altLang="en-US" sz="2800" b="1" dirty="0">
                <a:latin typeface="Times New Roman" panose="02020603050405020304" pitchFamily="2" charset="0"/>
                <a:ea typeface="宋体" panose="02010600030101010101" pitchFamily="2" charset="-122"/>
              </a:rPr>
              <a:t>(m/s)</a:t>
            </a:r>
            <a:endParaRPr lang="zh-CN" altLang="en-US" sz="2800" b="1" dirty="0">
              <a:latin typeface="Times New Roman" panose="02020603050405020304" pitchFamily="2" charset="0"/>
              <a:ea typeface="宋体" panose="02010600030101010101" pitchFamily="2" charset="-122"/>
            </a:endParaRPr>
          </a:p>
        </p:txBody>
      </p:sp>
      <p:sp>
        <p:nvSpPr>
          <p:cNvPr id="17428" name="文本框 17427"/>
          <p:cNvSpPr txBox="1"/>
          <p:nvPr/>
        </p:nvSpPr>
        <p:spPr>
          <a:xfrm>
            <a:off x="2989263" y="4365625"/>
            <a:ext cx="1008062" cy="517525"/>
          </a:xfrm>
          <a:prstGeom prst="rect">
            <a:avLst/>
          </a:prstGeom>
          <a:noFill/>
          <a:ln w="9525">
            <a:noFill/>
          </a:ln>
        </p:spPr>
        <p:txBody>
          <a:bodyPr anchor="t">
            <a:spAutoFit/>
          </a:bodyPr>
          <a:p>
            <a:pPr>
              <a:spcBef>
                <a:spcPct val="50000"/>
              </a:spcBef>
            </a:pPr>
            <a:r>
              <a:rPr lang="zh-CN" altLang="en-US" sz="2800" b="1" i="1" dirty="0">
                <a:latin typeface="Times New Roman" panose="02020603050405020304" pitchFamily="2" charset="0"/>
                <a:ea typeface="宋体" panose="02010600030101010101" pitchFamily="2" charset="-122"/>
              </a:rPr>
              <a:t>t </a:t>
            </a:r>
            <a:r>
              <a:rPr lang="zh-CN" altLang="en-US" sz="2800" b="1" dirty="0">
                <a:latin typeface="Times New Roman" panose="02020603050405020304" pitchFamily="2" charset="0"/>
                <a:ea typeface="宋体" panose="02010600030101010101" pitchFamily="2" charset="-122"/>
              </a:rPr>
              <a:t>(s)</a:t>
            </a:r>
            <a:endParaRPr lang="zh-CN" altLang="en-US" sz="2800" b="1" dirty="0">
              <a:latin typeface="Times New Roman" panose="02020603050405020304" pitchFamily="2" charset="0"/>
              <a:ea typeface="宋体" panose="02010600030101010101" pitchFamily="2" charset="-122"/>
            </a:endParaRPr>
          </a:p>
        </p:txBody>
      </p:sp>
      <p:sp>
        <p:nvSpPr>
          <p:cNvPr id="17429" name="直接连接符 17428"/>
          <p:cNvSpPr/>
          <p:nvPr/>
        </p:nvSpPr>
        <p:spPr>
          <a:xfrm flipV="1">
            <a:off x="1763713" y="2852738"/>
            <a:ext cx="0" cy="1512887"/>
          </a:xfrm>
          <a:prstGeom prst="line">
            <a:avLst/>
          </a:prstGeom>
          <a:ln w="28575" cap="flat" cmpd="sng">
            <a:solidFill>
              <a:schemeClr val="tx1"/>
            </a:solidFill>
            <a:prstDash val="solid"/>
            <a:round/>
            <a:headEnd type="none" w="med" len="med"/>
            <a:tailEnd type="triangle" w="med" len="med"/>
          </a:ln>
        </p:spPr>
      </p:sp>
      <p:sp>
        <p:nvSpPr>
          <p:cNvPr id="17430" name="直接连接符 17429"/>
          <p:cNvSpPr/>
          <p:nvPr/>
        </p:nvSpPr>
        <p:spPr>
          <a:xfrm>
            <a:off x="1765300" y="4370388"/>
            <a:ext cx="1512888" cy="0"/>
          </a:xfrm>
          <a:prstGeom prst="line">
            <a:avLst/>
          </a:prstGeom>
          <a:ln w="28575" cap="flat" cmpd="sng">
            <a:solidFill>
              <a:schemeClr val="tx1"/>
            </a:solidFill>
            <a:prstDash val="solid"/>
            <a:round/>
            <a:headEnd type="none" w="med" len="med"/>
            <a:tailEnd type="triangle" w="med" len="med"/>
          </a:ln>
        </p:spPr>
      </p:sp>
      <p:sp>
        <p:nvSpPr>
          <p:cNvPr id="17431" name="直接连接符 17430"/>
          <p:cNvSpPr/>
          <p:nvPr/>
        </p:nvSpPr>
        <p:spPr>
          <a:xfrm flipV="1">
            <a:off x="1765300" y="3217863"/>
            <a:ext cx="1152525" cy="1152525"/>
          </a:xfrm>
          <a:prstGeom prst="line">
            <a:avLst/>
          </a:prstGeom>
          <a:ln w="28575" cap="flat" cmpd="sng">
            <a:solidFill>
              <a:srgbClr val="0000FF"/>
            </a:solidFill>
            <a:prstDash val="solid"/>
            <a:round/>
            <a:headEnd type="none" w="med" len="med"/>
            <a:tailEnd type="none" w="med" len="med"/>
          </a:ln>
        </p:spPr>
      </p:sp>
      <p:sp>
        <p:nvSpPr>
          <p:cNvPr id="17432" name="文本框 17431"/>
          <p:cNvSpPr txBox="1"/>
          <p:nvPr/>
        </p:nvSpPr>
        <p:spPr>
          <a:xfrm>
            <a:off x="6732588" y="4365625"/>
            <a:ext cx="1008062" cy="517525"/>
          </a:xfrm>
          <a:prstGeom prst="rect">
            <a:avLst/>
          </a:prstGeom>
          <a:noFill/>
          <a:ln w="9525">
            <a:noFill/>
          </a:ln>
        </p:spPr>
        <p:txBody>
          <a:bodyPr anchor="t">
            <a:spAutoFit/>
          </a:bodyPr>
          <a:p>
            <a:pPr>
              <a:spcBef>
                <a:spcPct val="50000"/>
              </a:spcBef>
            </a:pPr>
            <a:r>
              <a:rPr lang="zh-CN" altLang="en-US" sz="2800" b="1" i="1" dirty="0">
                <a:latin typeface="Times New Roman" panose="02020603050405020304" pitchFamily="2" charset="0"/>
                <a:ea typeface="宋体" panose="02010600030101010101" pitchFamily="2" charset="-122"/>
              </a:rPr>
              <a:t>t </a:t>
            </a:r>
            <a:r>
              <a:rPr lang="zh-CN" altLang="en-US" sz="2800" b="1" dirty="0">
                <a:latin typeface="Times New Roman" panose="02020603050405020304" pitchFamily="2" charset="0"/>
                <a:ea typeface="宋体" panose="02010600030101010101" pitchFamily="2" charset="-122"/>
              </a:rPr>
              <a:t>(s)</a:t>
            </a:r>
            <a:endParaRPr lang="zh-CN" altLang="en-US" sz="2800" b="1" dirty="0">
              <a:latin typeface="Times New Roman" panose="02020603050405020304" pitchFamily="2" charset="0"/>
              <a:ea typeface="宋体" panose="02010600030101010101" pitchFamily="2" charset="-122"/>
            </a:endParaRPr>
          </a:p>
        </p:txBody>
      </p:sp>
      <p:sp>
        <p:nvSpPr>
          <p:cNvPr id="17433" name="文本框 17432"/>
          <p:cNvSpPr txBox="1"/>
          <p:nvPr/>
        </p:nvSpPr>
        <p:spPr>
          <a:xfrm>
            <a:off x="5581650" y="4581525"/>
            <a:ext cx="719138" cy="517525"/>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(d)</a:t>
            </a:r>
            <a:endParaRPr lang="en-US" altLang="zh-CN" sz="2800" b="1">
              <a:latin typeface="Times New Roman" panose="02020603050405020304" pitchFamily="2" charset="0"/>
              <a:ea typeface="宋体" panose="02010600030101010101" pitchFamily="2" charset="-122"/>
            </a:endParaRPr>
          </a:p>
        </p:txBody>
      </p:sp>
      <p:sp>
        <p:nvSpPr>
          <p:cNvPr id="17434" name="文本框 17433"/>
          <p:cNvSpPr txBox="1"/>
          <p:nvPr/>
        </p:nvSpPr>
        <p:spPr>
          <a:xfrm>
            <a:off x="5364163" y="2852738"/>
            <a:ext cx="1008062" cy="519112"/>
          </a:xfrm>
          <a:prstGeom prst="rect">
            <a:avLst/>
          </a:prstGeom>
          <a:noFill/>
          <a:ln w="9525">
            <a:noFill/>
          </a:ln>
        </p:spPr>
        <p:txBody>
          <a:bodyPr anchor="t">
            <a:spAutoFit/>
          </a:bodyPr>
          <a:p>
            <a:pPr>
              <a:spcBef>
                <a:spcPct val="50000"/>
              </a:spcBef>
            </a:pPr>
            <a:r>
              <a:rPr lang="zh-CN" altLang="en-US" sz="2800" b="1" i="1" dirty="0">
                <a:latin typeface="Times New Roman" panose="02020603050405020304" pitchFamily="2" charset="0"/>
                <a:ea typeface="宋体" panose="02010600030101010101" pitchFamily="2" charset="-122"/>
              </a:rPr>
              <a:t>s </a:t>
            </a:r>
            <a:r>
              <a:rPr lang="zh-CN" altLang="en-US" sz="2800" b="1" dirty="0">
                <a:latin typeface="Times New Roman" panose="02020603050405020304" pitchFamily="2" charset="0"/>
                <a:ea typeface="宋体" panose="02010600030101010101" pitchFamily="2" charset="-122"/>
              </a:rPr>
              <a:t>(m)</a:t>
            </a:r>
            <a:endParaRPr lang="zh-CN" altLang="en-US" sz="2800" b="1" dirty="0">
              <a:latin typeface="Times New Roman" panose="02020603050405020304" pitchFamily="2" charset="0"/>
              <a:ea typeface="宋体" panose="02010600030101010101" pitchFamily="2" charset="-122"/>
            </a:endParaRPr>
          </a:p>
        </p:txBody>
      </p:sp>
      <p:sp>
        <p:nvSpPr>
          <p:cNvPr id="17435" name="直接连接符 17434"/>
          <p:cNvSpPr/>
          <p:nvPr/>
        </p:nvSpPr>
        <p:spPr>
          <a:xfrm>
            <a:off x="5292725" y="4365625"/>
            <a:ext cx="1800225" cy="0"/>
          </a:xfrm>
          <a:prstGeom prst="line">
            <a:avLst/>
          </a:prstGeom>
          <a:ln w="28575" cap="flat" cmpd="sng">
            <a:solidFill>
              <a:schemeClr val="tx1"/>
            </a:solidFill>
            <a:prstDash val="solid"/>
            <a:round/>
            <a:headEnd type="none" w="med" len="med"/>
            <a:tailEnd type="triangle" w="med" len="med"/>
          </a:ln>
        </p:spPr>
      </p:sp>
      <p:sp>
        <p:nvSpPr>
          <p:cNvPr id="17436" name="直接连接符 17435"/>
          <p:cNvSpPr/>
          <p:nvPr/>
        </p:nvSpPr>
        <p:spPr>
          <a:xfrm flipV="1">
            <a:off x="5292725" y="2852738"/>
            <a:ext cx="0" cy="1511300"/>
          </a:xfrm>
          <a:prstGeom prst="line">
            <a:avLst/>
          </a:prstGeom>
          <a:ln w="28575" cap="flat" cmpd="sng">
            <a:solidFill>
              <a:schemeClr val="tx1"/>
            </a:solidFill>
            <a:prstDash val="solid"/>
            <a:round/>
            <a:headEnd type="none" w="med" len="med"/>
            <a:tailEnd type="triangle" w="med" len="med"/>
          </a:ln>
        </p:spPr>
      </p:sp>
      <p:sp>
        <p:nvSpPr>
          <p:cNvPr id="17437" name="直接连接符 17436"/>
          <p:cNvSpPr/>
          <p:nvPr/>
        </p:nvSpPr>
        <p:spPr>
          <a:xfrm>
            <a:off x="5292725" y="3571875"/>
            <a:ext cx="1584325" cy="0"/>
          </a:xfrm>
          <a:prstGeom prst="line">
            <a:avLst/>
          </a:prstGeom>
          <a:ln w="28575" cap="flat" cmpd="sng">
            <a:solidFill>
              <a:srgbClr val="0000FF"/>
            </a:solidFill>
            <a:prstDash val="solid"/>
            <a:round/>
            <a:headEnd type="none" w="med" len="med"/>
            <a:tailEnd type="none" w="med" len="med"/>
          </a:ln>
        </p:spPr>
      </p:sp>
      <p:sp>
        <p:nvSpPr>
          <p:cNvPr id="17438" name="文本框 17437"/>
          <p:cNvSpPr txBox="1"/>
          <p:nvPr/>
        </p:nvSpPr>
        <p:spPr>
          <a:xfrm>
            <a:off x="4932363" y="4292600"/>
            <a:ext cx="1008062" cy="517525"/>
          </a:xfrm>
          <a:prstGeom prst="rect">
            <a:avLst/>
          </a:prstGeom>
          <a:noFill/>
          <a:ln w="9525">
            <a:noFill/>
          </a:ln>
        </p:spPr>
        <p:txBody>
          <a:bodyPr anchor="t">
            <a:spAutoFit/>
          </a:bodyPr>
          <a:p>
            <a:pPr>
              <a:spcBef>
                <a:spcPct val="50000"/>
              </a:spcBef>
            </a:pPr>
            <a:r>
              <a:rPr lang="en-US" altLang="zh-CN" sz="2800" b="1">
                <a:latin typeface="Times New Roman" panose="02020603050405020304" pitchFamily="2" charset="0"/>
                <a:ea typeface="宋体" panose="02010600030101010101" pitchFamily="2" charset="-122"/>
              </a:rPr>
              <a:t>0</a:t>
            </a:r>
            <a:endParaRPr lang="en-US" altLang="zh-CN" sz="2800" b="1">
              <a:latin typeface="Times New Roman" panose="02020603050405020304" pitchFamily="2" charset="0"/>
              <a:ea typeface="宋体" panose="02010600030101010101" pitchFamily="2" charset="-122"/>
            </a:endParaRPr>
          </a:p>
        </p:txBody>
      </p:sp>
      <p:sp>
        <p:nvSpPr>
          <p:cNvPr id="17439" name="文本框 17438"/>
          <p:cNvSpPr txBox="1"/>
          <p:nvPr/>
        </p:nvSpPr>
        <p:spPr>
          <a:xfrm>
            <a:off x="1619250" y="5373688"/>
            <a:ext cx="2160588" cy="519112"/>
          </a:xfrm>
          <a:prstGeom prst="rect">
            <a:avLst/>
          </a:prstGeom>
          <a:noFill/>
          <a:ln w="9525">
            <a:noFill/>
          </a:ln>
        </p:spPr>
        <p:txBody>
          <a:bodyPr wrap="square" anchor="t">
            <a:spAutoFit/>
          </a:bodyPr>
          <a:p>
            <a:pPr>
              <a:spcBef>
                <a:spcPct val="50000"/>
              </a:spcBef>
            </a:pPr>
            <a:r>
              <a:rPr lang="zh-CN" altLang="en-US" sz="2800" b="1" i="1" dirty="0">
                <a:solidFill>
                  <a:srgbClr val="FF0000"/>
                </a:solidFill>
                <a:latin typeface="Times New Roman" panose="02020603050405020304" pitchFamily="2" charset="0"/>
                <a:ea typeface="宋体" panose="02010600030101010101" pitchFamily="2" charset="-122"/>
              </a:rPr>
              <a:t>v</a:t>
            </a:r>
            <a:r>
              <a:rPr lang="zh-CN" altLang="en-US" sz="28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与</a:t>
            </a:r>
            <a:r>
              <a:rPr lang="zh-CN" altLang="en-US" sz="2800" b="1" i="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t</a:t>
            </a:r>
            <a:r>
              <a:rPr lang="zh-CN" altLang="en-US" sz="28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无关</a:t>
            </a:r>
            <a:r>
              <a:rPr lang="zh-CN" altLang="en-US" sz="2800" b="1" dirty="0">
                <a:solidFill>
                  <a:srgbClr val="FF0000"/>
                </a:solidFill>
                <a:latin typeface="Arial" panose="020B0604020202020204" pitchFamily="34" charset="0"/>
                <a:ea typeface="宋体" panose="02010600030101010101" pitchFamily="2" charset="-122"/>
              </a:rPr>
              <a:t>                         </a:t>
            </a:r>
            <a:endParaRPr lang="zh-CN" altLang="en-US" sz="2800" b="1" dirty="0">
              <a:solidFill>
                <a:srgbClr val="FF0000"/>
              </a:solidFill>
              <a:latin typeface="Times New Roman" panose="02020603050405020304" pitchFamily="2" charset="0"/>
              <a:ea typeface="Times New Roman" panose="02020603050405020304" pitchFamily="2" charset="0"/>
            </a:endParaRPr>
          </a:p>
        </p:txBody>
      </p:sp>
      <p:sp>
        <p:nvSpPr>
          <p:cNvPr id="17440" name="矩形 17439"/>
          <p:cNvSpPr/>
          <p:nvPr/>
        </p:nvSpPr>
        <p:spPr>
          <a:xfrm>
            <a:off x="2484438" y="3284538"/>
            <a:ext cx="1285875" cy="1098550"/>
          </a:xfrm>
          <a:prstGeom prst="rect">
            <a:avLst/>
          </a:prstGeom>
          <a:noFill/>
          <a:ln w="9525">
            <a:noFill/>
          </a:ln>
        </p:spPr>
        <p:txBody>
          <a:bodyPr anchor="t">
            <a:spAutoFit/>
          </a:bodyPr>
          <a:p>
            <a:r>
              <a:rPr lang="en-US" altLang="zh-CN" sz="6600" b="1">
                <a:solidFill>
                  <a:srgbClr val="FF0000"/>
                </a:solidFill>
                <a:latin typeface="Arial" panose="020B0604020202020204" pitchFamily="34" charset="0"/>
                <a:ea typeface="宋体" panose="02010600030101010101" pitchFamily="2" charset="-122"/>
              </a:rPr>
              <a:t>×</a:t>
            </a:r>
            <a:endParaRPr lang="en-US" altLang="zh-CN" sz="6600" b="1">
              <a:solidFill>
                <a:srgbClr val="FF0000"/>
              </a:solidFill>
              <a:latin typeface="Arial" panose="020B0604020202020204" pitchFamily="34" charset="0"/>
              <a:ea typeface="宋体" panose="02010600030101010101" pitchFamily="2" charset="-122"/>
            </a:endParaRPr>
          </a:p>
        </p:txBody>
      </p:sp>
      <p:sp>
        <p:nvSpPr>
          <p:cNvPr id="17441" name="矩形 17440"/>
          <p:cNvSpPr/>
          <p:nvPr/>
        </p:nvSpPr>
        <p:spPr>
          <a:xfrm>
            <a:off x="5867400" y="3357563"/>
            <a:ext cx="1285875" cy="1098550"/>
          </a:xfrm>
          <a:prstGeom prst="rect">
            <a:avLst/>
          </a:prstGeom>
          <a:noFill/>
          <a:ln w="9525">
            <a:noFill/>
          </a:ln>
        </p:spPr>
        <p:txBody>
          <a:bodyPr anchor="t">
            <a:spAutoFit/>
          </a:bodyPr>
          <a:p>
            <a:r>
              <a:rPr lang="en-US" altLang="zh-CN" sz="6600" b="1">
                <a:solidFill>
                  <a:srgbClr val="FF0000"/>
                </a:solidFill>
                <a:latin typeface="Arial" panose="020B0604020202020204" pitchFamily="34" charset="0"/>
                <a:ea typeface="宋体" panose="02010600030101010101" pitchFamily="2" charset="-122"/>
              </a:rPr>
              <a:t>×</a:t>
            </a:r>
            <a:endParaRPr lang="en-US" altLang="zh-CN" sz="6600" b="1">
              <a:solidFill>
                <a:srgbClr val="FF0000"/>
              </a:solidFill>
              <a:latin typeface="Arial" panose="020B0604020202020204" pitchFamily="34" charset="0"/>
              <a:ea typeface="宋体" panose="02010600030101010101" pitchFamily="2" charset="-122"/>
            </a:endParaRPr>
          </a:p>
        </p:txBody>
      </p:sp>
      <p:sp>
        <p:nvSpPr>
          <p:cNvPr id="17442" name="文本框 17441"/>
          <p:cNvSpPr txBox="1"/>
          <p:nvPr/>
        </p:nvSpPr>
        <p:spPr>
          <a:xfrm>
            <a:off x="539750" y="1701800"/>
            <a:ext cx="8064500" cy="517525"/>
          </a:xfrm>
          <a:prstGeom prst="rect">
            <a:avLst/>
          </a:prstGeom>
          <a:noFill/>
          <a:ln w="9525">
            <a:noFill/>
          </a:ln>
        </p:spPr>
        <p:txBody>
          <a:bodyPr wrap="square">
            <a:spAutoFit/>
          </a:bodyPr>
          <a:p>
            <a:pPr>
              <a:spcBef>
                <a:spcPct val="50000"/>
              </a:spcBef>
            </a:pP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匀速直线运动的 </a:t>
            </a: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v-t </a:t>
            </a: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图像和 </a:t>
            </a: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s-t </a:t>
            </a: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图像</a:t>
            </a:r>
            <a:endPar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endParaRPr>
          </a:p>
        </p:txBody>
      </p:sp>
      <p:sp>
        <p:nvSpPr>
          <p:cNvPr id="17443" name="文本框 17442"/>
          <p:cNvSpPr txBox="1"/>
          <p:nvPr/>
        </p:nvSpPr>
        <p:spPr>
          <a:xfrm>
            <a:off x="5364163" y="5373688"/>
            <a:ext cx="1841500" cy="792162"/>
          </a:xfrm>
          <a:prstGeom prst="rect">
            <a:avLst/>
          </a:prstGeom>
          <a:noFill/>
          <a:ln w="9525">
            <a:noFill/>
          </a:ln>
        </p:spPr>
        <p:txBody>
          <a:bodyPr wrap="none" anchor="t">
            <a:spAutoFit/>
          </a:bodyPr>
          <a:p>
            <a:r>
              <a:rPr lang="en-US" altLang="zh-CN" sz="2800" b="1" i="1">
                <a:solidFill>
                  <a:srgbClr val="FF0000"/>
                </a:solidFill>
                <a:latin typeface="Times New Roman" panose="02020603050405020304" pitchFamily="2" charset="0"/>
                <a:ea typeface="宋体" panose="02010600030101010101" pitchFamily="2" charset="-122"/>
                <a:cs typeface="Times New Roman" panose="02020603050405020304" pitchFamily="2" charset="0"/>
              </a:rPr>
              <a:t>s</a:t>
            </a:r>
            <a:r>
              <a:rPr lang="zh-CN" altLang="en-US" sz="2800" b="1">
                <a:solidFill>
                  <a:srgbClr val="FF0000"/>
                </a:solidFill>
                <a:latin typeface="Times New Roman" panose="02020603050405020304" pitchFamily="2" charset="0"/>
                <a:ea typeface="宋体" panose="02010600030101010101" pitchFamily="2" charset="-122"/>
                <a:cs typeface="Times New Roman" panose="02020603050405020304" pitchFamily="2" charset="0"/>
              </a:rPr>
              <a:t>与</a:t>
            </a:r>
            <a:r>
              <a:rPr lang="en-US" altLang="zh-CN" sz="2800" b="1" i="1">
                <a:solidFill>
                  <a:srgbClr val="FF0000"/>
                </a:solidFill>
                <a:latin typeface="Times New Roman" panose="02020603050405020304" pitchFamily="2" charset="0"/>
                <a:ea typeface="宋体" panose="02010600030101010101" pitchFamily="2" charset="-122"/>
                <a:cs typeface="Times New Roman" panose="02020603050405020304" pitchFamily="2" charset="0"/>
              </a:rPr>
              <a:t>t</a:t>
            </a:r>
            <a:r>
              <a:rPr lang="zh-CN" altLang="en-US" sz="2800" b="1">
                <a:solidFill>
                  <a:srgbClr val="FF0000"/>
                </a:solidFill>
                <a:latin typeface="Times New Roman" panose="02020603050405020304" pitchFamily="2" charset="0"/>
                <a:ea typeface="宋体" panose="02010600030101010101" pitchFamily="2" charset="-122"/>
                <a:cs typeface="Times New Roman" panose="02020603050405020304" pitchFamily="2" charset="0"/>
              </a:rPr>
              <a:t>成正比</a:t>
            </a:r>
            <a:endParaRPr lang="zh-CN" altLang="en-US" sz="2800" b="1">
              <a:solidFill>
                <a:srgbClr val="FF0000"/>
              </a:solidFill>
              <a:latin typeface="Times New Roman" panose="02020603050405020304" pitchFamily="2" charset="0"/>
              <a:ea typeface="宋体" panose="02010600030101010101" pitchFamily="2" charset="-122"/>
              <a:cs typeface="Times New Roman" panose="02020603050405020304" pitchFamily="2" charset="0"/>
            </a:endParaRPr>
          </a:p>
          <a:p>
            <a:endParaRPr lang="zh-CN" altLang="en-US">
              <a:latin typeface="Arial" panose="020B0604020202020204" pitchFamily="34" charset="0"/>
              <a:ea typeface="宋体" panose="02010600030101010101" pitchFamily="2" charset="-122"/>
            </a:endParaRPr>
          </a:p>
        </p:txBody>
      </p:sp>
      <p:grpSp>
        <p:nvGrpSpPr>
          <p:cNvPr id="28707" name="组合 17443"/>
          <p:cNvGrpSpPr/>
          <p:nvPr/>
        </p:nvGrpSpPr>
        <p:grpSpPr>
          <a:xfrm>
            <a:off x="395288" y="188913"/>
            <a:ext cx="3538537" cy="1203325"/>
            <a:chOff x="0" y="0"/>
            <a:chExt cx="1413" cy="503"/>
          </a:xfrm>
        </p:grpSpPr>
        <p:pic>
          <p:nvPicPr>
            <p:cNvPr id="28708" name="圆角矩形 1"/>
            <p:cNvPicPr/>
            <p:nvPr/>
          </p:nvPicPr>
          <p:blipFill>
            <a:blip r:embed="rId1"/>
            <a:stretch>
              <a:fillRect/>
            </a:stretch>
          </p:blipFill>
          <p:spPr>
            <a:xfrm>
              <a:off x="0" y="0"/>
              <a:ext cx="1413" cy="503"/>
            </a:xfrm>
            <a:prstGeom prst="rect">
              <a:avLst/>
            </a:prstGeom>
            <a:noFill/>
            <a:ln w="9525">
              <a:noFill/>
            </a:ln>
          </p:spPr>
        </p:pic>
        <p:sp>
          <p:nvSpPr>
            <p:cNvPr id="28709" name="文本框 17445"/>
            <p:cNvSpPr txBox="1"/>
            <p:nvPr/>
          </p:nvSpPr>
          <p:spPr>
            <a:xfrm>
              <a:off x="98" y="71"/>
              <a:ext cx="1220" cy="365"/>
            </a:xfrm>
            <a:prstGeom prst="rect">
              <a:avLst/>
            </a:prstGeom>
            <a:noFill/>
            <a:ln w="9525">
              <a:noFill/>
            </a:ln>
          </p:spPr>
          <p:txBody>
            <a:bodyPr wrap="square" anchor="ctr"/>
            <a:p>
              <a:pPr algn="ctr"/>
              <a:r>
                <a:rPr lang="zh-CN" altLang="en-US" sz="3600" b="1" dirty="0">
                  <a:solidFill>
                    <a:srgbClr val="FFFFFF"/>
                  </a:solidFill>
                  <a:latin typeface="宋体" panose="02010600030101010101" pitchFamily="2" charset="-122"/>
                  <a:ea typeface="宋体" panose="02010600030101010101" pitchFamily="2" charset="-122"/>
                </a:rPr>
                <a:t>知 识 拓 展</a:t>
              </a:r>
              <a:endParaRPr lang="zh-CN" altLang="en-US" dirty="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24"/>
                                        </p:tgtEl>
                                        <p:attrNameLst>
                                          <p:attrName>style.visibility</p:attrName>
                                        </p:attrNameLst>
                                      </p:cBhvr>
                                      <p:to>
                                        <p:strVal val="visible"/>
                                      </p:to>
                                    </p:set>
                                    <p:anim calcmode="lin" valueType="num">
                                      <p:cBhvr additive="base">
                                        <p:cTn id="7" dur="500" fill="hold"/>
                                        <p:tgtEl>
                                          <p:spTgt spid="17424"/>
                                        </p:tgtEl>
                                        <p:attrNameLst>
                                          <p:attrName>ppt_x</p:attrName>
                                        </p:attrNameLst>
                                      </p:cBhvr>
                                      <p:tavLst>
                                        <p:tav tm="0">
                                          <p:val>
                                            <p:strVal val="#ppt_x"/>
                                          </p:val>
                                        </p:tav>
                                        <p:tav tm="100000">
                                          <p:val>
                                            <p:strVal val="#ppt_x"/>
                                          </p:val>
                                        </p:tav>
                                      </p:tavLst>
                                    </p:anim>
                                    <p:anim calcmode="lin" valueType="num">
                                      <p:cBhvr additive="base">
                                        <p:cTn id="8"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27"/>
                                        </p:tgtEl>
                                        <p:attrNameLst>
                                          <p:attrName>style.visibility</p:attrName>
                                        </p:attrNameLst>
                                      </p:cBhvr>
                                      <p:to>
                                        <p:strVal val="visible"/>
                                      </p:to>
                                    </p:set>
                                    <p:anim calcmode="lin" valueType="num">
                                      <p:cBhvr additive="base">
                                        <p:cTn id="13" dur="500" fill="hold"/>
                                        <p:tgtEl>
                                          <p:spTgt spid="17427"/>
                                        </p:tgtEl>
                                        <p:attrNameLst>
                                          <p:attrName>ppt_x</p:attrName>
                                        </p:attrNameLst>
                                      </p:cBhvr>
                                      <p:tavLst>
                                        <p:tav tm="0">
                                          <p:val>
                                            <p:strVal val="0-#ppt_w/2"/>
                                          </p:val>
                                        </p:tav>
                                        <p:tav tm="100000">
                                          <p:val>
                                            <p:strVal val="#ppt_x"/>
                                          </p:val>
                                        </p:tav>
                                      </p:tavLst>
                                    </p:anim>
                                    <p:anim calcmode="lin" valueType="num">
                                      <p:cBhvr additive="base">
                                        <p:cTn id="14" dur="500" fill="hold"/>
                                        <p:tgtEl>
                                          <p:spTgt spid="17427"/>
                                        </p:tgtEl>
                                        <p:attrNameLst>
                                          <p:attrName>ppt_y</p:attrName>
                                        </p:attrNameLst>
                                      </p:cBhvr>
                                      <p:tavLst>
                                        <p:tav tm="0">
                                          <p:val>
                                            <p:strVal val="#ppt_y"/>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7429"/>
                                        </p:tgtEl>
                                        <p:attrNameLst>
                                          <p:attrName>style.visibility</p:attrName>
                                        </p:attrNameLst>
                                      </p:cBhvr>
                                      <p:to>
                                        <p:strVal val="visible"/>
                                      </p:to>
                                    </p:set>
                                    <p:animEffect transition="in" filter="wipe(down)">
                                      <p:cBhvr>
                                        <p:cTn id="17" dur="500"/>
                                        <p:tgtEl>
                                          <p:spTgt spid="17429"/>
                                        </p:tgtEl>
                                      </p:cBhvr>
                                    </p:animEffect>
                                  </p:childTnLst>
                                </p:cTn>
                              </p:par>
                              <p:par>
                                <p:cTn id="18" presetID="22" presetClass="entr" presetSubtype="4" fill="hold" nodeType="withEffect">
                                  <p:stCondLst>
                                    <p:cond delay="0"/>
                                  </p:stCondLst>
                                  <p:childTnLst>
                                    <p:set>
                                      <p:cBhvr>
                                        <p:cTn id="19" dur="1" fill="hold">
                                          <p:stCondLst>
                                            <p:cond delay="0"/>
                                          </p:stCondLst>
                                        </p:cTn>
                                        <p:tgtEl>
                                          <p:spTgt spid="17431"/>
                                        </p:tgtEl>
                                        <p:attrNameLst>
                                          <p:attrName>style.visibility</p:attrName>
                                        </p:attrNameLst>
                                      </p:cBhvr>
                                      <p:to>
                                        <p:strVal val="visible"/>
                                      </p:to>
                                    </p:set>
                                    <p:animEffect transition="in" filter="wipe(down)">
                                      <p:cBhvr>
                                        <p:cTn id="20" dur="500"/>
                                        <p:tgtEl>
                                          <p:spTgt spid="17431"/>
                                        </p:tgtEl>
                                      </p:cBhvr>
                                    </p:animEffect>
                                  </p:childTnLst>
                                </p:cTn>
                              </p:par>
                              <p:par>
                                <p:cTn id="21" presetID="24" presetClass="entr" presetSubtype="0" fill="hold" nodeType="withEffect">
                                  <p:stCondLst>
                                    <p:cond delay="0"/>
                                  </p:stCondLst>
                                  <p:childTnLst>
                                    <p:set>
                                      <p:cBhvr>
                                        <p:cTn id="22" dur="1" fill="hold">
                                          <p:stCondLst>
                                            <p:cond delay="0"/>
                                          </p:stCondLst>
                                        </p:cTn>
                                        <p:tgtEl>
                                          <p:spTgt spid="17430"/>
                                        </p:tgtEl>
                                        <p:attrNameLst>
                                          <p:attrName>style.visibility</p:attrName>
                                        </p:attrNameLst>
                                      </p:cBhvr>
                                      <p:to>
                                        <p:strVal val="visible"/>
                                      </p:to>
                                    </p:set>
                                    <p:anim calcmode="lin" valueType="num">
                                      <p:cBhvr>
                                        <p:cTn id="23" dur="1" fill="hold"/>
                                        <p:tgtEl>
                                          <p:spTgt spid="17430"/>
                                        </p:tgtEl>
                                      </p:cBhvr>
                                    </p:anim>
                                  </p:childTnLst>
                                </p:cTn>
                              </p:par>
                              <p:par>
                                <p:cTn id="24" presetID="2" presetClass="entr" presetSubtype="9" fill="hold" grpId="0" nodeType="withEffect">
                                  <p:stCondLst>
                                    <p:cond delay="0"/>
                                  </p:stCondLst>
                                  <p:childTnLst>
                                    <p:set>
                                      <p:cBhvr>
                                        <p:cTn id="25" dur="1" fill="hold">
                                          <p:stCondLst>
                                            <p:cond delay="0"/>
                                          </p:stCondLst>
                                        </p:cTn>
                                        <p:tgtEl>
                                          <p:spTgt spid="17426"/>
                                        </p:tgtEl>
                                        <p:attrNameLst>
                                          <p:attrName>style.visibility</p:attrName>
                                        </p:attrNameLst>
                                      </p:cBhvr>
                                      <p:to>
                                        <p:strVal val="visible"/>
                                      </p:to>
                                    </p:set>
                                    <p:anim calcmode="lin" valueType="num">
                                      <p:cBhvr additive="base">
                                        <p:cTn id="26" dur="500" fill="hold"/>
                                        <p:tgtEl>
                                          <p:spTgt spid="17426"/>
                                        </p:tgtEl>
                                        <p:attrNameLst>
                                          <p:attrName>ppt_x</p:attrName>
                                        </p:attrNameLst>
                                      </p:cBhvr>
                                      <p:tavLst>
                                        <p:tav tm="0">
                                          <p:val>
                                            <p:strVal val="0-#ppt_w/2"/>
                                          </p:val>
                                        </p:tav>
                                        <p:tav tm="100000">
                                          <p:val>
                                            <p:strVal val="#ppt_x"/>
                                          </p:val>
                                        </p:tav>
                                      </p:tavLst>
                                    </p:anim>
                                    <p:anim calcmode="lin" valueType="num">
                                      <p:cBhvr additive="base">
                                        <p:cTn id="27" dur="500" fill="hold"/>
                                        <p:tgtEl>
                                          <p:spTgt spid="17426"/>
                                        </p:tgtEl>
                                        <p:attrNameLst>
                                          <p:attrName>ppt_y</p:attrName>
                                        </p:attrNameLst>
                                      </p:cBhvr>
                                      <p:tavLst>
                                        <p:tav tm="0">
                                          <p:val>
                                            <p:strVal val="0-#ppt_h/2"/>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17425"/>
                                        </p:tgtEl>
                                        <p:attrNameLst>
                                          <p:attrName>style.visibility</p:attrName>
                                        </p:attrNameLst>
                                      </p:cBhvr>
                                      <p:to>
                                        <p:strVal val="visible"/>
                                      </p:to>
                                    </p:set>
                                  </p:childTnLst>
                                </p:cTn>
                              </p:par>
                              <p:par>
                                <p:cTn id="30" presetID="2" presetClass="entr" presetSubtype="8" fill="hold" grpId="0" nodeType="withEffect">
                                  <p:stCondLst>
                                    <p:cond delay="0"/>
                                  </p:stCondLst>
                                  <p:childTnLst>
                                    <p:set>
                                      <p:cBhvr>
                                        <p:cTn id="31" dur="1" fill="hold">
                                          <p:stCondLst>
                                            <p:cond delay="0"/>
                                          </p:stCondLst>
                                        </p:cTn>
                                        <p:tgtEl>
                                          <p:spTgt spid="17428"/>
                                        </p:tgtEl>
                                        <p:attrNameLst>
                                          <p:attrName>style.visibility</p:attrName>
                                        </p:attrNameLst>
                                      </p:cBhvr>
                                      <p:to>
                                        <p:strVal val="visible"/>
                                      </p:to>
                                    </p:set>
                                    <p:anim calcmode="lin" valueType="num">
                                      <p:cBhvr additive="base">
                                        <p:cTn id="32" dur="500" fill="hold"/>
                                        <p:tgtEl>
                                          <p:spTgt spid="17428"/>
                                        </p:tgtEl>
                                        <p:attrNameLst>
                                          <p:attrName>ppt_x</p:attrName>
                                        </p:attrNameLst>
                                      </p:cBhvr>
                                      <p:tavLst>
                                        <p:tav tm="0">
                                          <p:val>
                                            <p:strVal val="0-#ppt_w/2"/>
                                          </p:val>
                                        </p:tav>
                                        <p:tav tm="100000">
                                          <p:val>
                                            <p:strVal val="#ppt_x"/>
                                          </p:val>
                                        </p:tav>
                                      </p:tavLst>
                                    </p:anim>
                                    <p:anim calcmode="lin" valueType="num">
                                      <p:cBhvr additive="base">
                                        <p:cTn id="33" dur="500" fill="hold"/>
                                        <p:tgtEl>
                                          <p:spTgt spid="1742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7434"/>
                                        </p:tgtEl>
                                        <p:attrNameLst>
                                          <p:attrName>style.visibility</p:attrName>
                                        </p:attrNameLst>
                                      </p:cBhvr>
                                      <p:to>
                                        <p:strVal val="visible"/>
                                      </p:to>
                                    </p:set>
                                    <p:anim calcmode="lin" valueType="num">
                                      <p:cBhvr additive="base">
                                        <p:cTn id="36" dur="500" fill="hold"/>
                                        <p:tgtEl>
                                          <p:spTgt spid="17434"/>
                                        </p:tgtEl>
                                        <p:attrNameLst>
                                          <p:attrName>ppt_x</p:attrName>
                                        </p:attrNameLst>
                                      </p:cBhvr>
                                      <p:tavLst>
                                        <p:tav tm="0">
                                          <p:val>
                                            <p:strVal val="1+#ppt_w/2"/>
                                          </p:val>
                                        </p:tav>
                                        <p:tav tm="100000">
                                          <p:val>
                                            <p:strVal val="#ppt_x"/>
                                          </p:val>
                                        </p:tav>
                                      </p:tavLst>
                                    </p:anim>
                                    <p:anim calcmode="lin" valueType="num">
                                      <p:cBhvr additive="base">
                                        <p:cTn id="37" dur="500" fill="hold"/>
                                        <p:tgtEl>
                                          <p:spTgt spid="17434"/>
                                        </p:tgtEl>
                                        <p:attrNameLst>
                                          <p:attrName>ppt_y</p:attrName>
                                        </p:attrNameLst>
                                      </p:cBhvr>
                                      <p:tavLst>
                                        <p:tav tm="0">
                                          <p:val>
                                            <p:strVal val="#ppt_y"/>
                                          </p:val>
                                        </p:tav>
                                        <p:tav tm="100000">
                                          <p:val>
                                            <p:strVal val="#ppt_y"/>
                                          </p:val>
                                        </p:tav>
                                      </p:tavLst>
                                    </p:anim>
                                  </p:childTnLst>
                                </p:cTn>
                              </p:par>
                              <p:par>
                                <p:cTn id="38" presetID="22" presetClass="entr" presetSubtype="4" fill="hold" nodeType="withEffect">
                                  <p:stCondLst>
                                    <p:cond delay="0"/>
                                  </p:stCondLst>
                                  <p:childTnLst>
                                    <p:set>
                                      <p:cBhvr>
                                        <p:cTn id="39" dur="1" fill="hold">
                                          <p:stCondLst>
                                            <p:cond delay="0"/>
                                          </p:stCondLst>
                                        </p:cTn>
                                        <p:tgtEl>
                                          <p:spTgt spid="17436"/>
                                        </p:tgtEl>
                                        <p:attrNameLst>
                                          <p:attrName>style.visibility</p:attrName>
                                        </p:attrNameLst>
                                      </p:cBhvr>
                                      <p:to>
                                        <p:strVal val="visible"/>
                                      </p:to>
                                    </p:set>
                                    <p:animEffect transition="in" filter="wipe(down)">
                                      <p:cBhvr>
                                        <p:cTn id="40" dur="500"/>
                                        <p:tgtEl>
                                          <p:spTgt spid="17436"/>
                                        </p:tgtEl>
                                      </p:cBhvr>
                                    </p:animEffect>
                                  </p:childTnLst>
                                </p:cTn>
                              </p:par>
                              <p:par>
                                <p:cTn id="41" presetID="22" presetClass="entr" presetSubtype="8" fill="hold" nodeType="withEffect">
                                  <p:stCondLst>
                                    <p:cond delay="0"/>
                                  </p:stCondLst>
                                  <p:childTnLst>
                                    <p:set>
                                      <p:cBhvr>
                                        <p:cTn id="42" dur="1" fill="hold">
                                          <p:stCondLst>
                                            <p:cond delay="0"/>
                                          </p:stCondLst>
                                        </p:cTn>
                                        <p:tgtEl>
                                          <p:spTgt spid="17437"/>
                                        </p:tgtEl>
                                        <p:attrNameLst>
                                          <p:attrName>style.visibility</p:attrName>
                                        </p:attrNameLst>
                                      </p:cBhvr>
                                      <p:to>
                                        <p:strVal val="visible"/>
                                      </p:to>
                                    </p:set>
                                    <p:animEffect transition="in" filter="wipe(left)">
                                      <p:cBhvr>
                                        <p:cTn id="43" dur="500"/>
                                        <p:tgtEl>
                                          <p:spTgt spid="17437"/>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17438"/>
                                        </p:tgtEl>
                                        <p:attrNameLst>
                                          <p:attrName>style.visibility</p:attrName>
                                        </p:attrNameLst>
                                      </p:cBhvr>
                                      <p:to>
                                        <p:strVal val="visible"/>
                                      </p:to>
                                    </p:set>
                                    <p:anim calcmode="lin" valueType="num">
                                      <p:cBhvr additive="base">
                                        <p:cTn id="46" dur="500" fill="hold"/>
                                        <p:tgtEl>
                                          <p:spTgt spid="17438"/>
                                        </p:tgtEl>
                                        <p:attrNameLst>
                                          <p:attrName>ppt_x</p:attrName>
                                        </p:attrNameLst>
                                      </p:cBhvr>
                                      <p:tavLst>
                                        <p:tav tm="0">
                                          <p:val>
                                            <p:strVal val="#ppt_x"/>
                                          </p:val>
                                        </p:tav>
                                        <p:tav tm="100000">
                                          <p:val>
                                            <p:strVal val="#ppt_x"/>
                                          </p:val>
                                        </p:tav>
                                      </p:tavLst>
                                    </p:anim>
                                    <p:anim calcmode="lin" valueType="num">
                                      <p:cBhvr additive="base">
                                        <p:cTn id="47" dur="500" fill="hold"/>
                                        <p:tgtEl>
                                          <p:spTgt spid="17438"/>
                                        </p:tgtEl>
                                        <p:attrNameLst>
                                          <p:attrName>ppt_y</p:attrName>
                                        </p:attrNameLst>
                                      </p:cBhvr>
                                      <p:tavLst>
                                        <p:tav tm="0">
                                          <p:val>
                                            <p:strVal val="1+#ppt_h/2"/>
                                          </p:val>
                                        </p:tav>
                                        <p:tav tm="100000">
                                          <p:val>
                                            <p:strVal val="#ppt_y"/>
                                          </p:val>
                                        </p:tav>
                                      </p:tavLst>
                                    </p:anim>
                                  </p:childTnLst>
                                </p:cTn>
                              </p:par>
                              <p:par>
                                <p:cTn id="48" presetID="1" presetClass="entr" presetSubtype="0" fill="hold" grpId="0" nodeType="withEffect">
                                  <p:stCondLst>
                                    <p:cond delay="0"/>
                                  </p:stCondLst>
                                  <p:childTnLst>
                                    <p:set>
                                      <p:cBhvr>
                                        <p:cTn id="49" dur="1" fill="hold">
                                          <p:stCondLst>
                                            <p:cond delay="0"/>
                                          </p:stCondLst>
                                        </p:cTn>
                                        <p:tgtEl>
                                          <p:spTgt spid="17433"/>
                                        </p:tgtEl>
                                        <p:attrNameLst>
                                          <p:attrName>style.visibility</p:attrName>
                                        </p:attrNameLst>
                                      </p:cBhvr>
                                      <p:to>
                                        <p:strVal val="visible"/>
                                      </p:to>
                                    </p:set>
                                  </p:childTnLst>
                                </p:cTn>
                              </p:par>
                              <p:par>
                                <p:cTn id="50" presetID="22" presetClass="entr" presetSubtype="8" fill="hold" nodeType="withEffect">
                                  <p:stCondLst>
                                    <p:cond delay="0"/>
                                  </p:stCondLst>
                                  <p:childTnLst>
                                    <p:set>
                                      <p:cBhvr>
                                        <p:cTn id="51" dur="1" fill="hold">
                                          <p:stCondLst>
                                            <p:cond delay="0"/>
                                          </p:stCondLst>
                                        </p:cTn>
                                        <p:tgtEl>
                                          <p:spTgt spid="17435"/>
                                        </p:tgtEl>
                                        <p:attrNameLst>
                                          <p:attrName>style.visibility</p:attrName>
                                        </p:attrNameLst>
                                      </p:cBhvr>
                                      <p:to>
                                        <p:strVal val="visible"/>
                                      </p:to>
                                    </p:set>
                                    <p:animEffect transition="in" filter="wipe(left)">
                                      <p:cBhvr>
                                        <p:cTn id="52" dur="500"/>
                                        <p:tgtEl>
                                          <p:spTgt spid="17435"/>
                                        </p:tgtEl>
                                      </p:cBhvr>
                                    </p:animEffect>
                                  </p:childTnLst>
                                </p:cTn>
                              </p:par>
                              <p:par>
                                <p:cTn id="53" presetID="2" presetClass="entr" presetSubtype="2" fill="hold" grpId="0" nodeType="withEffect">
                                  <p:stCondLst>
                                    <p:cond delay="0"/>
                                  </p:stCondLst>
                                  <p:childTnLst>
                                    <p:set>
                                      <p:cBhvr>
                                        <p:cTn id="54" dur="1" fill="hold">
                                          <p:stCondLst>
                                            <p:cond delay="0"/>
                                          </p:stCondLst>
                                        </p:cTn>
                                        <p:tgtEl>
                                          <p:spTgt spid="17432"/>
                                        </p:tgtEl>
                                        <p:attrNameLst>
                                          <p:attrName>style.visibility</p:attrName>
                                        </p:attrNameLst>
                                      </p:cBhvr>
                                      <p:to>
                                        <p:strVal val="visible"/>
                                      </p:to>
                                    </p:set>
                                    <p:anim calcmode="lin" valueType="num">
                                      <p:cBhvr additive="base">
                                        <p:cTn id="55" dur="500" fill="hold"/>
                                        <p:tgtEl>
                                          <p:spTgt spid="17432"/>
                                        </p:tgtEl>
                                        <p:attrNameLst>
                                          <p:attrName>ppt_x</p:attrName>
                                        </p:attrNameLst>
                                      </p:cBhvr>
                                      <p:tavLst>
                                        <p:tav tm="0">
                                          <p:val>
                                            <p:strVal val="1+#ppt_w/2"/>
                                          </p:val>
                                        </p:tav>
                                        <p:tav tm="100000">
                                          <p:val>
                                            <p:strVal val="#ppt_x"/>
                                          </p:val>
                                        </p:tav>
                                      </p:tavLst>
                                    </p:anim>
                                    <p:anim calcmode="lin" valueType="num">
                                      <p:cBhvr additive="base">
                                        <p:cTn id="56" dur="500" fill="hold"/>
                                        <p:tgtEl>
                                          <p:spTgt spid="174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7440"/>
                                        </p:tgtEl>
                                        <p:attrNameLst>
                                          <p:attrName>style.visibility</p:attrName>
                                        </p:attrNameLst>
                                      </p:cBhvr>
                                      <p:to>
                                        <p:strVal val="visible"/>
                                      </p:to>
                                    </p:set>
                                    <p:anim calcmode="lin" valueType="num">
                                      <p:cBhvr additive="base">
                                        <p:cTn id="61" dur="500" fill="hold"/>
                                        <p:tgtEl>
                                          <p:spTgt spid="17440"/>
                                        </p:tgtEl>
                                        <p:attrNameLst>
                                          <p:attrName>ppt_x</p:attrName>
                                        </p:attrNameLst>
                                      </p:cBhvr>
                                      <p:tavLst>
                                        <p:tav tm="0">
                                          <p:val>
                                            <p:strVal val="0-#ppt_w/2"/>
                                          </p:val>
                                        </p:tav>
                                        <p:tav tm="100000">
                                          <p:val>
                                            <p:strVal val="#ppt_x"/>
                                          </p:val>
                                        </p:tav>
                                      </p:tavLst>
                                    </p:anim>
                                    <p:anim calcmode="lin" valueType="num">
                                      <p:cBhvr additive="base">
                                        <p:cTn id="62" dur="500" fill="hold"/>
                                        <p:tgtEl>
                                          <p:spTgt spid="174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7439"/>
                                        </p:tgtEl>
                                        <p:attrNameLst>
                                          <p:attrName>style.visibility</p:attrName>
                                        </p:attrNameLst>
                                      </p:cBhvr>
                                      <p:to>
                                        <p:strVal val="visible"/>
                                      </p:to>
                                    </p:set>
                                    <p:anim calcmode="discrete" valueType="clr">
                                      <p:cBhvr override="childStyle">
                                        <p:cTn id="67" dur="80"/>
                                        <p:tgtEl>
                                          <p:spTgt spid="17439"/>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439"/>
                                        </p:tgtEl>
                                        <p:attrNameLst>
                                          <p:attrName>fillcolor</p:attrName>
                                        </p:attrNameLst>
                                      </p:cBhvr>
                                      <p:tavLst>
                                        <p:tav tm="0">
                                          <p:val>
                                            <p:clrVal>
                                              <a:schemeClr val="accent2"/>
                                            </p:clrVal>
                                          </p:val>
                                        </p:tav>
                                        <p:tav tm="50000">
                                          <p:val>
                                            <p:clrVal>
                                              <a:schemeClr val="hlink"/>
                                            </p:clrVal>
                                          </p:val>
                                        </p:tav>
                                      </p:tavLst>
                                    </p:anim>
                                    <p:set>
                                      <p:cBhvr>
                                        <p:cTn id="69" dur="80"/>
                                        <p:tgtEl>
                                          <p:spTgt spid="17439"/>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6" fill="hold" grpId="0" nodeType="clickEffect">
                                  <p:stCondLst>
                                    <p:cond delay="0"/>
                                  </p:stCondLst>
                                  <p:childTnLst>
                                    <p:set>
                                      <p:cBhvr>
                                        <p:cTn id="73" dur="1" fill="hold">
                                          <p:stCondLst>
                                            <p:cond delay="0"/>
                                          </p:stCondLst>
                                        </p:cTn>
                                        <p:tgtEl>
                                          <p:spTgt spid="17441"/>
                                        </p:tgtEl>
                                        <p:attrNameLst>
                                          <p:attrName>style.visibility</p:attrName>
                                        </p:attrNameLst>
                                      </p:cBhvr>
                                      <p:to>
                                        <p:strVal val="visible"/>
                                      </p:to>
                                    </p:set>
                                    <p:anim calcmode="lin" valueType="num">
                                      <p:cBhvr additive="base">
                                        <p:cTn id="74" dur="500" fill="hold"/>
                                        <p:tgtEl>
                                          <p:spTgt spid="17441"/>
                                        </p:tgtEl>
                                        <p:attrNameLst>
                                          <p:attrName>ppt_x</p:attrName>
                                        </p:attrNameLst>
                                      </p:cBhvr>
                                      <p:tavLst>
                                        <p:tav tm="0">
                                          <p:val>
                                            <p:strVal val="1+#ppt_w/2"/>
                                          </p:val>
                                        </p:tav>
                                        <p:tav tm="100000">
                                          <p:val>
                                            <p:strVal val="#ppt_x"/>
                                          </p:val>
                                        </p:tav>
                                      </p:tavLst>
                                    </p:anim>
                                    <p:anim calcmode="lin" valueType="num">
                                      <p:cBhvr additive="base">
                                        <p:cTn id="75" dur="500" fill="hold"/>
                                        <p:tgtEl>
                                          <p:spTgt spid="1744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7443"/>
                                        </p:tgtEl>
                                        <p:attrNameLst>
                                          <p:attrName>style.visibility</p:attrName>
                                        </p:attrNameLst>
                                      </p:cBhvr>
                                      <p:to>
                                        <p:strVal val="visible"/>
                                      </p:to>
                                    </p:set>
                                    <p:animEffect transition="in" filter="wipe(left)">
                                      <p:cBhvr>
                                        <p:cTn id="80" dur="5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p:bldP spid="17426" grpId="0"/>
      <p:bldP spid="17427" grpId="0"/>
      <p:bldP spid="17428" grpId="0"/>
      <p:bldP spid="17432" grpId="0"/>
      <p:bldP spid="17433" grpId="0"/>
      <p:bldP spid="17434" grpId="0"/>
      <p:bldP spid="17438" grpId="0"/>
      <p:bldP spid="17439" grpId="0"/>
      <p:bldP spid="17440" grpId="0"/>
      <p:bldP spid="17441" grpId="0"/>
      <p:bldP spid="17443"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18433"/>
          <p:cNvSpPr txBox="1"/>
          <p:nvPr/>
        </p:nvSpPr>
        <p:spPr>
          <a:xfrm>
            <a:off x="468313" y="981075"/>
            <a:ext cx="8424862" cy="4784725"/>
          </a:xfrm>
          <a:prstGeom prst="rect">
            <a:avLst/>
          </a:prstGeom>
          <a:noFill/>
          <a:ln w="9525">
            <a:noFill/>
          </a:ln>
        </p:spPr>
        <p:txBody>
          <a:bodyPr wrap="square" anchor="t">
            <a:spAutoFit/>
          </a:bodyPr>
          <a:p>
            <a:pPr marL="342900" indent="-342900"/>
            <a:r>
              <a:rPr lang="zh-CN" altLang="en-US" sz="2800" b="1" dirty="0">
                <a:latin typeface="Times New Roman" panose="02020603050405020304" pitchFamily="2" charset="0"/>
                <a:ea typeface="宋体" panose="02010600030101010101" pitchFamily="2" charset="-122"/>
              </a:rPr>
              <a:t>1</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.如图所示的四幅图</a:t>
            </a:r>
            <a:r>
              <a:rPr lang="zh-CN" altLang="en-US" sz="2800" b="1" dirty="0">
                <a:latin typeface="Times New Roman" panose="02020603050405020304" pitchFamily="2" charset="0"/>
                <a:ea typeface="宋体" panose="02010600030101010101" pitchFamily="2" charset="-122"/>
              </a:rPr>
              <a:t>中，</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表示物体做匀速直线运动的是（      ）</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buChar char="•"/>
            </a:pP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buChar char="•"/>
            </a:pP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  </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r>
              <a:rPr lang="zh-CN" altLang="en-US"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A（1）和（4）  </a:t>
            </a:r>
            <a:r>
              <a:rPr lang="zh-CN" altLang="en-US"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    B（2）和（3）       </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marL="342900" indent="-342900"/>
            <a:r>
              <a:rPr lang="zh-CN" altLang="en-US"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C（2）和（4）     </a:t>
            </a:r>
            <a:r>
              <a:rPr lang="zh-CN" altLang="en-US"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 D（1）</a:t>
            </a:r>
            <a:r>
              <a:rPr lang="zh-CN" altLang="en-US" sz="2800" b="1" dirty="0">
                <a:latin typeface="Times New Roman" panose="02020603050405020304" pitchFamily="2" charset="0"/>
                <a:ea typeface="宋体" panose="02010600030101010101" pitchFamily="2" charset="-122"/>
              </a:rPr>
              <a:t>、</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（2）</a:t>
            </a:r>
            <a:r>
              <a:rPr lang="zh-CN" altLang="en-US" sz="2800" b="1" dirty="0">
                <a:latin typeface="Times New Roman" panose="02020603050405020304" pitchFamily="2" charset="0"/>
                <a:ea typeface="宋体" panose="02010600030101010101" pitchFamily="2" charset="-122"/>
              </a:rPr>
              <a:t>和</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（3） </a:t>
            </a:r>
            <a:endParaRPr lang="zh-CN" altLang="en-US" sz="2800" b="1" dirty="0">
              <a:latin typeface="Times New Roman" panose="02020603050405020304" pitchFamily="2" charset="0"/>
              <a:ea typeface="Times New Roman" panose="02020603050405020304" pitchFamily="2" charset="0"/>
            </a:endParaRPr>
          </a:p>
        </p:txBody>
      </p:sp>
      <p:grpSp>
        <p:nvGrpSpPr>
          <p:cNvPr id="29698" name="组合 18434"/>
          <p:cNvGrpSpPr/>
          <p:nvPr/>
        </p:nvGrpSpPr>
        <p:grpSpPr>
          <a:xfrm>
            <a:off x="252413" y="2276475"/>
            <a:ext cx="8534400" cy="2592388"/>
            <a:chOff x="0" y="0"/>
            <a:chExt cx="5376" cy="1633"/>
          </a:xfrm>
        </p:grpSpPr>
        <p:grpSp>
          <p:nvGrpSpPr>
            <p:cNvPr id="29699" name="组合 18435"/>
            <p:cNvGrpSpPr/>
            <p:nvPr/>
          </p:nvGrpSpPr>
          <p:grpSpPr>
            <a:xfrm>
              <a:off x="0" y="137"/>
              <a:ext cx="1474" cy="1451"/>
              <a:chOff x="0" y="0"/>
              <a:chExt cx="1623" cy="1716"/>
            </a:xfrm>
          </p:grpSpPr>
          <p:sp>
            <p:nvSpPr>
              <p:cNvPr id="29700" name="直接连接符 18436"/>
              <p:cNvSpPr/>
              <p:nvPr/>
            </p:nvSpPr>
            <p:spPr>
              <a:xfrm>
                <a:off x="363" y="624"/>
                <a:ext cx="900" cy="0"/>
              </a:xfrm>
              <a:prstGeom prst="line">
                <a:avLst/>
              </a:prstGeom>
              <a:ln w="28575" cap="flat" cmpd="sng">
                <a:solidFill>
                  <a:srgbClr val="FF0000"/>
                </a:solidFill>
                <a:prstDash val="solid"/>
                <a:round/>
                <a:headEnd type="none" w="med" len="med"/>
                <a:tailEnd type="none" w="med" len="med"/>
              </a:ln>
            </p:spPr>
          </p:sp>
          <p:grpSp>
            <p:nvGrpSpPr>
              <p:cNvPr id="29701" name="组合 18437"/>
              <p:cNvGrpSpPr/>
              <p:nvPr/>
            </p:nvGrpSpPr>
            <p:grpSpPr>
              <a:xfrm>
                <a:off x="0" y="0"/>
                <a:ext cx="1623" cy="1716"/>
                <a:chOff x="0" y="0"/>
                <a:chExt cx="1623" cy="1716"/>
              </a:xfrm>
            </p:grpSpPr>
            <p:sp>
              <p:nvSpPr>
                <p:cNvPr id="29702" name="文本框 18438"/>
                <p:cNvSpPr txBox="1"/>
                <p:nvPr/>
              </p:nvSpPr>
              <p:spPr>
                <a:xfrm>
                  <a:off x="0" y="936"/>
                  <a:ext cx="540" cy="468"/>
                </a:xfrm>
                <a:prstGeom prst="rect">
                  <a:avLst/>
                </a:prstGeom>
                <a:solidFill>
                  <a:srgbClr val="FFFFFF"/>
                </a:solidFill>
                <a:ln w="9525">
                  <a:noFill/>
                </a:ln>
              </p:spPr>
              <p:txBody>
                <a:bodyPr anchor="t"/>
                <a:p>
                  <a:pPr algn="just"/>
                  <a:r>
                    <a:rPr lang="en-US" altLang="zh-CN" sz="2000" b="1">
                      <a:latin typeface="Times New Roman" panose="02020603050405020304" pitchFamily="2" charset="0"/>
                      <a:ea typeface="宋体" panose="02010600030101010101" pitchFamily="2" charset="-122"/>
                    </a:rPr>
                    <a:t>O</a:t>
                  </a:r>
                  <a:endParaRPr lang="en-US" altLang="zh-CN" sz="2000" b="1" u="sng">
                    <a:latin typeface="Times New Roman" panose="02020603050405020304" pitchFamily="2" charset="0"/>
                    <a:ea typeface="宋体" panose="02010600030101010101" pitchFamily="2" charset="-122"/>
                  </a:endParaRPr>
                </a:p>
              </p:txBody>
            </p:sp>
            <p:sp>
              <p:nvSpPr>
                <p:cNvPr id="29703" name="文本框 18439"/>
                <p:cNvSpPr txBox="1"/>
                <p:nvPr/>
              </p:nvSpPr>
              <p:spPr>
                <a:xfrm>
                  <a:off x="1083" y="1092"/>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t</a:t>
                  </a:r>
                  <a:endParaRPr lang="en-US" altLang="zh-CN" sz="2800" b="1" i="1" u="sng">
                    <a:latin typeface="Times New Roman" panose="02020603050405020304" pitchFamily="2" charset="0"/>
                    <a:ea typeface="宋体" panose="02010600030101010101" pitchFamily="2" charset="-122"/>
                  </a:endParaRPr>
                </a:p>
              </p:txBody>
            </p:sp>
            <p:sp>
              <p:nvSpPr>
                <p:cNvPr id="29704" name="文本框 18440"/>
                <p:cNvSpPr txBox="1"/>
                <p:nvPr/>
              </p:nvSpPr>
              <p:spPr>
                <a:xfrm>
                  <a:off x="363" y="0"/>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s</a:t>
                  </a:r>
                  <a:endParaRPr lang="en-US" altLang="zh-CN" sz="2800" b="1" i="1" u="sng">
                    <a:latin typeface="Times New Roman" panose="02020603050405020304" pitchFamily="2" charset="0"/>
                    <a:ea typeface="宋体" panose="02010600030101010101" pitchFamily="2" charset="-122"/>
                  </a:endParaRPr>
                </a:p>
              </p:txBody>
            </p:sp>
            <p:grpSp>
              <p:nvGrpSpPr>
                <p:cNvPr id="29705" name="组合 18441"/>
                <p:cNvGrpSpPr/>
                <p:nvPr/>
              </p:nvGrpSpPr>
              <p:grpSpPr>
                <a:xfrm>
                  <a:off x="363" y="0"/>
                  <a:ext cx="1092" cy="1092"/>
                  <a:chOff x="0" y="0"/>
                  <a:chExt cx="1092" cy="1092"/>
                </a:xfrm>
              </p:grpSpPr>
              <p:sp>
                <p:nvSpPr>
                  <p:cNvPr id="29706" name="直接连接符 18442"/>
                  <p:cNvSpPr/>
                  <p:nvPr/>
                </p:nvSpPr>
                <p:spPr>
                  <a:xfrm flipV="1">
                    <a:off x="0" y="0"/>
                    <a:ext cx="0" cy="1092"/>
                  </a:xfrm>
                  <a:prstGeom prst="line">
                    <a:avLst/>
                  </a:prstGeom>
                  <a:ln w="28575" cap="flat" cmpd="sng">
                    <a:solidFill>
                      <a:srgbClr val="000000"/>
                    </a:solidFill>
                    <a:prstDash val="solid"/>
                    <a:round/>
                    <a:headEnd type="none" w="med" len="med"/>
                    <a:tailEnd type="triangle" w="med" len="med"/>
                  </a:ln>
                </p:spPr>
              </p:sp>
              <p:sp>
                <p:nvSpPr>
                  <p:cNvPr id="29707" name="直接连接符 18443"/>
                  <p:cNvSpPr/>
                  <p:nvPr/>
                </p:nvSpPr>
                <p:spPr>
                  <a:xfrm rot="-5400000">
                    <a:off x="496" y="495"/>
                    <a:ext cx="1" cy="1092"/>
                  </a:xfrm>
                  <a:prstGeom prst="line">
                    <a:avLst/>
                  </a:prstGeom>
                  <a:ln w="28575" cap="flat" cmpd="sng">
                    <a:solidFill>
                      <a:srgbClr val="000000"/>
                    </a:solidFill>
                    <a:prstDash val="solid"/>
                    <a:round/>
                    <a:headEnd type="none" w="med" len="med"/>
                    <a:tailEnd type="triangle" w="med" len="med"/>
                  </a:ln>
                </p:spPr>
              </p:sp>
            </p:grpSp>
            <p:sp>
              <p:nvSpPr>
                <p:cNvPr id="29708" name="文本框 18444"/>
                <p:cNvSpPr txBox="1"/>
                <p:nvPr/>
              </p:nvSpPr>
              <p:spPr>
                <a:xfrm>
                  <a:off x="363" y="1248"/>
                  <a:ext cx="720" cy="468"/>
                </a:xfrm>
                <a:prstGeom prst="rect">
                  <a:avLst/>
                </a:prstGeom>
                <a:solidFill>
                  <a:srgbClr val="FFFFFF"/>
                </a:solidFill>
                <a:ln w="9525">
                  <a:noFill/>
                </a:ln>
              </p:spPr>
              <p:txBody>
                <a:bodyPr anchor="t"/>
                <a:p>
                  <a:pPr algn="just"/>
                  <a:r>
                    <a:rPr lang="en-US" altLang="zh-CN" sz="2800" b="1">
                      <a:latin typeface="Times New Roman" panose="02020603050405020304" pitchFamily="2" charset="0"/>
                      <a:ea typeface="宋体" panose="02010600030101010101" pitchFamily="2" charset="-122"/>
                    </a:rPr>
                    <a:t>(1)</a:t>
                  </a:r>
                  <a:endParaRPr lang="en-US" altLang="zh-CN" sz="2800" b="1" u="sng">
                    <a:latin typeface="Arial" panose="020B0604020202020204" pitchFamily="34" charset="0"/>
                    <a:ea typeface="宋体" panose="02010600030101010101" pitchFamily="2" charset="-122"/>
                  </a:endParaRPr>
                </a:p>
              </p:txBody>
            </p:sp>
          </p:grpSp>
        </p:grpSp>
        <p:grpSp>
          <p:nvGrpSpPr>
            <p:cNvPr id="29709" name="组合 18445"/>
            <p:cNvGrpSpPr/>
            <p:nvPr/>
          </p:nvGrpSpPr>
          <p:grpSpPr>
            <a:xfrm>
              <a:off x="1293" y="0"/>
              <a:ext cx="1315" cy="1633"/>
              <a:chOff x="0" y="0"/>
              <a:chExt cx="1620" cy="1716"/>
            </a:xfrm>
          </p:grpSpPr>
          <p:sp>
            <p:nvSpPr>
              <p:cNvPr id="29710" name="文本框 18446"/>
              <p:cNvSpPr txBox="1"/>
              <p:nvPr/>
            </p:nvSpPr>
            <p:spPr>
              <a:xfrm>
                <a:off x="1080" y="1095"/>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t</a:t>
                </a:r>
                <a:endParaRPr lang="en-US" altLang="zh-CN" sz="2800" b="1" i="1" u="sng">
                  <a:latin typeface="Times New Roman" panose="02020603050405020304" pitchFamily="2" charset="0"/>
                  <a:ea typeface="宋体" panose="02010600030101010101" pitchFamily="2" charset="-122"/>
                </a:endParaRPr>
              </a:p>
            </p:txBody>
          </p:sp>
          <p:sp>
            <p:nvSpPr>
              <p:cNvPr id="29711" name="文本框 18447"/>
              <p:cNvSpPr txBox="1"/>
              <p:nvPr/>
            </p:nvSpPr>
            <p:spPr>
              <a:xfrm>
                <a:off x="360" y="0"/>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s</a:t>
                </a:r>
                <a:endParaRPr lang="en-US" altLang="zh-CN" sz="2800" b="1" i="1" u="sng">
                  <a:latin typeface="Times New Roman" panose="02020603050405020304" pitchFamily="2" charset="0"/>
                  <a:ea typeface="宋体" panose="02010600030101010101" pitchFamily="2" charset="-122"/>
                </a:endParaRPr>
              </a:p>
            </p:txBody>
          </p:sp>
          <p:sp>
            <p:nvSpPr>
              <p:cNvPr id="29712" name="文本框 18448"/>
              <p:cNvSpPr txBox="1"/>
              <p:nvPr/>
            </p:nvSpPr>
            <p:spPr>
              <a:xfrm>
                <a:off x="0" y="936"/>
                <a:ext cx="540" cy="468"/>
              </a:xfrm>
              <a:prstGeom prst="rect">
                <a:avLst/>
              </a:prstGeom>
              <a:solidFill>
                <a:srgbClr val="FFFFFF"/>
              </a:solidFill>
              <a:ln w="9525">
                <a:noFill/>
              </a:ln>
            </p:spPr>
            <p:txBody>
              <a:bodyPr anchor="t"/>
              <a:p>
                <a:pPr algn="just"/>
                <a:r>
                  <a:rPr lang="en-US" altLang="zh-CN" sz="2000" b="1">
                    <a:latin typeface="Times New Roman" panose="02020603050405020304" pitchFamily="2" charset="0"/>
                    <a:ea typeface="宋体" panose="02010600030101010101" pitchFamily="2" charset="-122"/>
                  </a:rPr>
                  <a:t>O</a:t>
                </a:r>
                <a:endParaRPr lang="en-US" altLang="zh-CN" sz="2000" b="1" u="sng">
                  <a:latin typeface="Times New Roman" panose="02020603050405020304" pitchFamily="2" charset="0"/>
                  <a:ea typeface="宋体" panose="02010600030101010101" pitchFamily="2" charset="-122"/>
                </a:endParaRPr>
              </a:p>
            </p:txBody>
          </p:sp>
          <p:grpSp>
            <p:nvGrpSpPr>
              <p:cNvPr id="29713" name="组合 18449"/>
              <p:cNvGrpSpPr/>
              <p:nvPr/>
            </p:nvGrpSpPr>
            <p:grpSpPr>
              <a:xfrm>
                <a:off x="360" y="0"/>
                <a:ext cx="1092" cy="1092"/>
                <a:chOff x="0" y="0"/>
                <a:chExt cx="1092" cy="1092"/>
              </a:xfrm>
            </p:grpSpPr>
            <p:sp>
              <p:nvSpPr>
                <p:cNvPr id="29714" name="直接连接符 18450"/>
                <p:cNvSpPr/>
                <p:nvPr/>
              </p:nvSpPr>
              <p:spPr>
                <a:xfrm flipV="1">
                  <a:off x="0" y="0"/>
                  <a:ext cx="0" cy="1092"/>
                </a:xfrm>
                <a:prstGeom prst="line">
                  <a:avLst/>
                </a:prstGeom>
                <a:ln w="28575" cap="flat" cmpd="sng">
                  <a:solidFill>
                    <a:srgbClr val="000000"/>
                  </a:solidFill>
                  <a:prstDash val="solid"/>
                  <a:round/>
                  <a:headEnd type="none" w="med" len="med"/>
                  <a:tailEnd type="triangle" w="med" len="med"/>
                </a:ln>
              </p:spPr>
            </p:sp>
            <p:sp>
              <p:nvSpPr>
                <p:cNvPr id="29715" name="直接连接符 18451"/>
                <p:cNvSpPr/>
                <p:nvPr/>
              </p:nvSpPr>
              <p:spPr>
                <a:xfrm rot="-5400000">
                  <a:off x="496" y="495"/>
                  <a:ext cx="1" cy="1092"/>
                </a:xfrm>
                <a:prstGeom prst="line">
                  <a:avLst/>
                </a:prstGeom>
                <a:ln w="28575" cap="flat" cmpd="sng">
                  <a:solidFill>
                    <a:srgbClr val="000000"/>
                  </a:solidFill>
                  <a:prstDash val="solid"/>
                  <a:round/>
                  <a:headEnd type="none" w="med" len="med"/>
                  <a:tailEnd type="triangle" w="med" len="med"/>
                </a:ln>
              </p:spPr>
            </p:sp>
          </p:grpSp>
          <p:sp>
            <p:nvSpPr>
              <p:cNvPr id="29716" name="直接连接符 18452"/>
              <p:cNvSpPr/>
              <p:nvPr/>
            </p:nvSpPr>
            <p:spPr>
              <a:xfrm flipV="1">
                <a:off x="360" y="624"/>
                <a:ext cx="900" cy="468"/>
              </a:xfrm>
              <a:prstGeom prst="line">
                <a:avLst/>
              </a:prstGeom>
              <a:ln w="28575" cap="flat" cmpd="sng">
                <a:solidFill>
                  <a:srgbClr val="FF0000"/>
                </a:solidFill>
                <a:prstDash val="solid"/>
                <a:round/>
                <a:headEnd type="none" w="med" len="med"/>
                <a:tailEnd type="none" w="med" len="med"/>
              </a:ln>
            </p:spPr>
          </p:sp>
          <p:sp>
            <p:nvSpPr>
              <p:cNvPr id="29717" name="文本框 18453"/>
              <p:cNvSpPr txBox="1"/>
              <p:nvPr/>
            </p:nvSpPr>
            <p:spPr>
              <a:xfrm>
                <a:off x="360" y="1248"/>
                <a:ext cx="720" cy="468"/>
              </a:xfrm>
              <a:prstGeom prst="rect">
                <a:avLst/>
              </a:prstGeom>
              <a:solidFill>
                <a:srgbClr val="FFFFFF"/>
              </a:solidFill>
              <a:ln w="9525">
                <a:noFill/>
              </a:ln>
            </p:spPr>
            <p:txBody>
              <a:bodyPr anchor="t"/>
              <a:p>
                <a:pPr algn="just"/>
                <a:r>
                  <a:rPr lang="en-US" altLang="zh-CN" sz="2800" b="1">
                    <a:latin typeface="Times New Roman" panose="02020603050405020304" pitchFamily="2" charset="0"/>
                    <a:ea typeface="宋体" panose="02010600030101010101" pitchFamily="2" charset="-122"/>
                  </a:rPr>
                  <a:t>(2)</a:t>
                </a:r>
                <a:endParaRPr lang="en-US" altLang="zh-CN" sz="2800" b="1" u="sng">
                  <a:latin typeface="Arial" panose="020B0604020202020204" pitchFamily="34" charset="0"/>
                  <a:ea typeface="宋体" panose="02010600030101010101" pitchFamily="2" charset="-122"/>
                </a:endParaRPr>
              </a:p>
            </p:txBody>
          </p:sp>
        </p:grpSp>
        <p:grpSp>
          <p:nvGrpSpPr>
            <p:cNvPr id="29718" name="组合 18454"/>
            <p:cNvGrpSpPr/>
            <p:nvPr/>
          </p:nvGrpSpPr>
          <p:grpSpPr>
            <a:xfrm>
              <a:off x="2563" y="136"/>
              <a:ext cx="1451" cy="1361"/>
              <a:chOff x="0" y="0"/>
              <a:chExt cx="1620" cy="1716"/>
            </a:xfrm>
          </p:grpSpPr>
          <p:sp>
            <p:nvSpPr>
              <p:cNvPr id="29719" name="文本框 18455"/>
              <p:cNvSpPr txBox="1"/>
              <p:nvPr/>
            </p:nvSpPr>
            <p:spPr>
              <a:xfrm>
                <a:off x="1080" y="1095"/>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t</a:t>
                </a:r>
                <a:endParaRPr lang="en-US" altLang="zh-CN" sz="2800" b="1" i="1" u="sng">
                  <a:latin typeface="Times New Roman" panose="02020603050405020304" pitchFamily="2" charset="0"/>
                  <a:ea typeface="宋体" panose="02010600030101010101" pitchFamily="2" charset="-122"/>
                </a:endParaRPr>
              </a:p>
            </p:txBody>
          </p:sp>
          <p:sp>
            <p:nvSpPr>
              <p:cNvPr id="29720" name="文本框 18456"/>
              <p:cNvSpPr txBox="1"/>
              <p:nvPr/>
            </p:nvSpPr>
            <p:spPr>
              <a:xfrm>
                <a:off x="360" y="0"/>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v</a:t>
                </a:r>
                <a:endParaRPr lang="en-US" altLang="zh-CN" sz="2800" b="1" i="1" u="sng">
                  <a:latin typeface="Times New Roman" panose="02020603050405020304" pitchFamily="2" charset="0"/>
                  <a:ea typeface="宋体" panose="02010600030101010101" pitchFamily="2" charset="-122"/>
                </a:endParaRPr>
              </a:p>
            </p:txBody>
          </p:sp>
          <p:sp>
            <p:nvSpPr>
              <p:cNvPr id="29721" name="文本框 18457"/>
              <p:cNvSpPr txBox="1"/>
              <p:nvPr/>
            </p:nvSpPr>
            <p:spPr>
              <a:xfrm>
                <a:off x="0" y="936"/>
                <a:ext cx="540" cy="468"/>
              </a:xfrm>
              <a:prstGeom prst="rect">
                <a:avLst/>
              </a:prstGeom>
              <a:solidFill>
                <a:srgbClr val="FFFFFF"/>
              </a:solidFill>
              <a:ln w="9525">
                <a:noFill/>
              </a:ln>
            </p:spPr>
            <p:txBody>
              <a:bodyPr anchor="t"/>
              <a:p>
                <a:pPr algn="just"/>
                <a:r>
                  <a:rPr lang="en-US" altLang="zh-CN" sz="2000" b="1">
                    <a:latin typeface="Times New Roman" panose="02020603050405020304" pitchFamily="2" charset="0"/>
                    <a:ea typeface="宋体" panose="02010600030101010101" pitchFamily="2" charset="-122"/>
                  </a:rPr>
                  <a:t>O</a:t>
                </a:r>
                <a:endParaRPr lang="en-US" altLang="zh-CN" sz="2000" b="1" u="sng">
                  <a:latin typeface="Times New Roman" panose="02020603050405020304" pitchFamily="2" charset="0"/>
                  <a:ea typeface="宋体" panose="02010600030101010101" pitchFamily="2" charset="-122"/>
                </a:endParaRPr>
              </a:p>
            </p:txBody>
          </p:sp>
          <p:grpSp>
            <p:nvGrpSpPr>
              <p:cNvPr id="29722" name="组合 18458"/>
              <p:cNvGrpSpPr/>
              <p:nvPr/>
            </p:nvGrpSpPr>
            <p:grpSpPr>
              <a:xfrm>
                <a:off x="360" y="0"/>
                <a:ext cx="1092" cy="1092"/>
                <a:chOff x="0" y="0"/>
                <a:chExt cx="1092" cy="1092"/>
              </a:xfrm>
            </p:grpSpPr>
            <p:sp>
              <p:nvSpPr>
                <p:cNvPr id="29723" name="直接连接符 18459"/>
                <p:cNvSpPr/>
                <p:nvPr/>
              </p:nvSpPr>
              <p:spPr>
                <a:xfrm flipV="1">
                  <a:off x="0" y="0"/>
                  <a:ext cx="0" cy="1092"/>
                </a:xfrm>
                <a:prstGeom prst="line">
                  <a:avLst/>
                </a:prstGeom>
                <a:ln w="28575" cap="flat" cmpd="sng">
                  <a:solidFill>
                    <a:srgbClr val="000000"/>
                  </a:solidFill>
                  <a:prstDash val="solid"/>
                  <a:round/>
                  <a:headEnd type="none" w="med" len="med"/>
                  <a:tailEnd type="triangle" w="med" len="med"/>
                </a:ln>
              </p:spPr>
            </p:sp>
            <p:sp>
              <p:nvSpPr>
                <p:cNvPr id="29724" name="直接连接符 18460"/>
                <p:cNvSpPr/>
                <p:nvPr/>
              </p:nvSpPr>
              <p:spPr>
                <a:xfrm rot="-5400000">
                  <a:off x="496" y="495"/>
                  <a:ext cx="1" cy="1092"/>
                </a:xfrm>
                <a:prstGeom prst="line">
                  <a:avLst/>
                </a:prstGeom>
                <a:ln w="28575" cap="flat" cmpd="sng">
                  <a:solidFill>
                    <a:srgbClr val="000000"/>
                  </a:solidFill>
                  <a:prstDash val="solid"/>
                  <a:round/>
                  <a:headEnd type="none" w="med" len="med"/>
                  <a:tailEnd type="triangle" w="med" len="med"/>
                </a:ln>
              </p:spPr>
            </p:sp>
          </p:grpSp>
          <p:sp>
            <p:nvSpPr>
              <p:cNvPr id="29725" name="直接连接符 18461"/>
              <p:cNvSpPr/>
              <p:nvPr/>
            </p:nvSpPr>
            <p:spPr>
              <a:xfrm flipV="1">
                <a:off x="360" y="624"/>
                <a:ext cx="900" cy="468"/>
              </a:xfrm>
              <a:prstGeom prst="line">
                <a:avLst/>
              </a:prstGeom>
              <a:ln w="28575" cap="flat" cmpd="sng">
                <a:solidFill>
                  <a:srgbClr val="FF0000"/>
                </a:solidFill>
                <a:prstDash val="solid"/>
                <a:round/>
                <a:headEnd type="none" w="med" len="med"/>
                <a:tailEnd type="none" w="med" len="med"/>
              </a:ln>
            </p:spPr>
          </p:sp>
          <p:sp>
            <p:nvSpPr>
              <p:cNvPr id="29726" name="文本框 18462"/>
              <p:cNvSpPr txBox="1"/>
              <p:nvPr/>
            </p:nvSpPr>
            <p:spPr>
              <a:xfrm>
                <a:off x="360" y="1248"/>
                <a:ext cx="720" cy="468"/>
              </a:xfrm>
              <a:prstGeom prst="rect">
                <a:avLst/>
              </a:prstGeom>
              <a:solidFill>
                <a:srgbClr val="FFFFFF"/>
              </a:solidFill>
              <a:ln w="9525">
                <a:noFill/>
              </a:ln>
            </p:spPr>
            <p:txBody>
              <a:bodyPr anchor="t"/>
              <a:p>
                <a:pPr algn="just"/>
                <a:r>
                  <a:rPr lang="en-US" altLang="zh-CN" sz="2800" b="1">
                    <a:latin typeface="Times New Roman" panose="02020603050405020304" pitchFamily="2" charset="0"/>
                    <a:ea typeface="宋体" panose="02010600030101010101" pitchFamily="2" charset="-122"/>
                  </a:rPr>
                  <a:t>(3)</a:t>
                </a:r>
                <a:endParaRPr lang="en-US" altLang="zh-CN" sz="2800" b="1" u="sng">
                  <a:latin typeface="Arial" panose="020B0604020202020204" pitchFamily="34" charset="0"/>
                  <a:ea typeface="宋体" panose="02010600030101010101" pitchFamily="2" charset="-122"/>
                </a:endParaRPr>
              </a:p>
            </p:txBody>
          </p:sp>
        </p:grpSp>
        <p:grpSp>
          <p:nvGrpSpPr>
            <p:cNvPr id="29727" name="组合 18463"/>
            <p:cNvGrpSpPr/>
            <p:nvPr/>
          </p:nvGrpSpPr>
          <p:grpSpPr>
            <a:xfrm>
              <a:off x="3788" y="137"/>
              <a:ext cx="1588" cy="1360"/>
              <a:chOff x="0" y="0"/>
              <a:chExt cx="1620" cy="1716"/>
            </a:xfrm>
          </p:grpSpPr>
          <p:sp>
            <p:nvSpPr>
              <p:cNvPr id="29728" name="文本框 18464"/>
              <p:cNvSpPr txBox="1"/>
              <p:nvPr/>
            </p:nvSpPr>
            <p:spPr>
              <a:xfrm>
                <a:off x="1080" y="1095"/>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t</a:t>
                </a:r>
                <a:endParaRPr lang="en-US" altLang="zh-CN" sz="2800" b="1" i="1" u="sng">
                  <a:latin typeface="Times New Roman" panose="02020603050405020304" pitchFamily="2" charset="0"/>
                  <a:ea typeface="宋体" panose="02010600030101010101" pitchFamily="2" charset="-122"/>
                </a:endParaRPr>
              </a:p>
            </p:txBody>
          </p:sp>
          <p:sp>
            <p:nvSpPr>
              <p:cNvPr id="29729" name="文本框 18465"/>
              <p:cNvSpPr txBox="1"/>
              <p:nvPr/>
            </p:nvSpPr>
            <p:spPr>
              <a:xfrm>
                <a:off x="360" y="0"/>
                <a:ext cx="540" cy="468"/>
              </a:xfrm>
              <a:prstGeom prst="rect">
                <a:avLst/>
              </a:prstGeom>
              <a:solidFill>
                <a:srgbClr val="FFFFFF"/>
              </a:solidFill>
              <a:ln w="9525">
                <a:noFill/>
              </a:ln>
            </p:spPr>
            <p:txBody>
              <a:bodyPr anchor="t"/>
              <a:p>
                <a:pPr algn="just"/>
                <a:r>
                  <a:rPr lang="en-US" altLang="zh-CN" sz="2800" b="1" i="1">
                    <a:latin typeface="Times New Roman" panose="02020603050405020304" pitchFamily="2" charset="0"/>
                    <a:ea typeface="宋体" panose="02010600030101010101" pitchFamily="2" charset="-122"/>
                  </a:rPr>
                  <a:t>v</a:t>
                </a:r>
                <a:endParaRPr lang="en-US" altLang="zh-CN" sz="2800" b="1" i="1" u="sng">
                  <a:latin typeface="Times New Roman" panose="02020603050405020304" pitchFamily="2" charset="0"/>
                  <a:ea typeface="宋体" panose="02010600030101010101" pitchFamily="2" charset="-122"/>
                </a:endParaRPr>
              </a:p>
            </p:txBody>
          </p:sp>
          <p:sp>
            <p:nvSpPr>
              <p:cNvPr id="29730" name="文本框 18466"/>
              <p:cNvSpPr txBox="1"/>
              <p:nvPr/>
            </p:nvSpPr>
            <p:spPr>
              <a:xfrm>
                <a:off x="0" y="936"/>
                <a:ext cx="540" cy="468"/>
              </a:xfrm>
              <a:prstGeom prst="rect">
                <a:avLst/>
              </a:prstGeom>
              <a:solidFill>
                <a:srgbClr val="FFFFFF"/>
              </a:solidFill>
              <a:ln w="9525">
                <a:noFill/>
              </a:ln>
            </p:spPr>
            <p:txBody>
              <a:bodyPr anchor="t"/>
              <a:p>
                <a:pPr algn="just"/>
                <a:r>
                  <a:rPr lang="en-US" altLang="zh-CN" sz="2000" b="1">
                    <a:latin typeface="Times New Roman" panose="02020603050405020304" pitchFamily="2" charset="0"/>
                    <a:ea typeface="宋体" panose="02010600030101010101" pitchFamily="2" charset="-122"/>
                  </a:rPr>
                  <a:t>O</a:t>
                </a:r>
                <a:endParaRPr lang="en-US" altLang="zh-CN" sz="2000" b="1" u="sng">
                  <a:latin typeface="Times New Roman" panose="02020603050405020304" pitchFamily="2" charset="0"/>
                  <a:ea typeface="宋体" panose="02010600030101010101" pitchFamily="2" charset="-122"/>
                </a:endParaRPr>
              </a:p>
            </p:txBody>
          </p:sp>
          <p:grpSp>
            <p:nvGrpSpPr>
              <p:cNvPr id="29731" name="组合 18467"/>
              <p:cNvGrpSpPr/>
              <p:nvPr/>
            </p:nvGrpSpPr>
            <p:grpSpPr>
              <a:xfrm>
                <a:off x="360" y="0"/>
                <a:ext cx="1092" cy="1092"/>
                <a:chOff x="0" y="0"/>
                <a:chExt cx="1092" cy="1092"/>
              </a:xfrm>
            </p:grpSpPr>
            <p:sp>
              <p:nvSpPr>
                <p:cNvPr id="29732" name="直接连接符 18468"/>
                <p:cNvSpPr/>
                <p:nvPr/>
              </p:nvSpPr>
              <p:spPr>
                <a:xfrm flipV="1">
                  <a:off x="0" y="0"/>
                  <a:ext cx="0" cy="1092"/>
                </a:xfrm>
                <a:prstGeom prst="line">
                  <a:avLst/>
                </a:prstGeom>
                <a:ln w="28575" cap="flat" cmpd="sng">
                  <a:solidFill>
                    <a:srgbClr val="000000"/>
                  </a:solidFill>
                  <a:prstDash val="solid"/>
                  <a:round/>
                  <a:headEnd type="none" w="med" len="med"/>
                  <a:tailEnd type="triangle" w="med" len="med"/>
                </a:ln>
              </p:spPr>
            </p:sp>
            <p:sp>
              <p:nvSpPr>
                <p:cNvPr id="29733" name="直接连接符 18469"/>
                <p:cNvSpPr/>
                <p:nvPr/>
              </p:nvSpPr>
              <p:spPr>
                <a:xfrm rot="-5400000">
                  <a:off x="496" y="495"/>
                  <a:ext cx="1" cy="1092"/>
                </a:xfrm>
                <a:prstGeom prst="line">
                  <a:avLst/>
                </a:prstGeom>
                <a:ln w="28575" cap="flat" cmpd="sng">
                  <a:solidFill>
                    <a:srgbClr val="000000"/>
                  </a:solidFill>
                  <a:prstDash val="solid"/>
                  <a:round/>
                  <a:headEnd type="none" w="med" len="med"/>
                  <a:tailEnd type="triangle" w="med" len="med"/>
                </a:ln>
              </p:spPr>
            </p:sp>
          </p:grpSp>
          <p:sp>
            <p:nvSpPr>
              <p:cNvPr id="29734" name="直接连接符 18470"/>
              <p:cNvSpPr/>
              <p:nvPr/>
            </p:nvSpPr>
            <p:spPr>
              <a:xfrm>
                <a:off x="360" y="624"/>
                <a:ext cx="900" cy="0"/>
              </a:xfrm>
              <a:prstGeom prst="line">
                <a:avLst/>
              </a:prstGeom>
              <a:ln w="28575" cap="flat" cmpd="sng">
                <a:solidFill>
                  <a:srgbClr val="FF0000"/>
                </a:solidFill>
                <a:prstDash val="solid"/>
                <a:round/>
                <a:headEnd type="none" w="med" len="med"/>
                <a:tailEnd type="none" w="med" len="med"/>
              </a:ln>
            </p:spPr>
          </p:sp>
          <p:sp>
            <p:nvSpPr>
              <p:cNvPr id="29735" name="文本框 18471"/>
              <p:cNvSpPr txBox="1"/>
              <p:nvPr/>
            </p:nvSpPr>
            <p:spPr>
              <a:xfrm>
                <a:off x="360" y="1248"/>
                <a:ext cx="720" cy="468"/>
              </a:xfrm>
              <a:prstGeom prst="rect">
                <a:avLst/>
              </a:prstGeom>
              <a:solidFill>
                <a:srgbClr val="FFFFFF"/>
              </a:solidFill>
              <a:ln w="9525">
                <a:noFill/>
              </a:ln>
            </p:spPr>
            <p:txBody>
              <a:bodyPr anchor="t"/>
              <a:p>
                <a:pPr algn="just"/>
                <a:r>
                  <a:rPr lang="en-US" altLang="zh-CN" sz="2800" b="1">
                    <a:latin typeface="Times New Roman" panose="02020603050405020304" pitchFamily="2" charset="0"/>
                    <a:ea typeface="宋体" panose="02010600030101010101" pitchFamily="2" charset="-122"/>
                  </a:rPr>
                  <a:t>(4)</a:t>
                </a:r>
                <a:endParaRPr lang="en-US" altLang="zh-CN" sz="2800" b="1" u="sng">
                  <a:latin typeface="Arial" panose="020B0604020202020204" pitchFamily="34" charset="0"/>
                  <a:ea typeface="宋体" panose="02010600030101010101" pitchFamily="2" charset="-122"/>
                </a:endParaRPr>
              </a:p>
            </p:txBody>
          </p:sp>
        </p:grpSp>
      </p:grpSp>
      <p:sp>
        <p:nvSpPr>
          <p:cNvPr id="18473" name="文本框 18472"/>
          <p:cNvSpPr txBox="1"/>
          <p:nvPr/>
        </p:nvSpPr>
        <p:spPr>
          <a:xfrm>
            <a:off x="1692275" y="1412875"/>
            <a:ext cx="792163" cy="517525"/>
          </a:xfrm>
          <a:prstGeom prst="rect">
            <a:avLst/>
          </a:prstGeom>
          <a:noFill/>
          <a:ln w="9525">
            <a:noFill/>
          </a:ln>
        </p:spPr>
        <p:txBody>
          <a:bodyPr>
            <a:spAutoFit/>
          </a:bodyPr>
          <a:p>
            <a:pPr>
              <a:spcBef>
                <a:spcPct val="50000"/>
              </a:spcBef>
            </a:pPr>
            <a:r>
              <a:rPr lang="en-US" altLang="zh-CN" sz="2800" b="1" noProof="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C</a:t>
            </a:r>
            <a:endParaRPr lang="en-US" altLang="zh-CN" sz="2800" b="1" noProof="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grpSp>
        <p:nvGrpSpPr>
          <p:cNvPr id="29737" name="组合 18473"/>
          <p:cNvGrpSpPr/>
          <p:nvPr/>
        </p:nvGrpSpPr>
        <p:grpSpPr>
          <a:xfrm>
            <a:off x="539750" y="117475"/>
            <a:ext cx="2339975" cy="1152525"/>
            <a:chOff x="0" y="0"/>
            <a:chExt cx="970" cy="540"/>
          </a:xfrm>
        </p:grpSpPr>
        <p:pic>
          <p:nvPicPr>
            <p:cNvPr id="29738" name="图片 18474" descr="b_ED638BDFA71AF4BE996921E1CFA3F82A"/>
            <p:cNvPicPr>
              <a:picLocks noChangeAspect="1"/>
            </p:cNvPicPr>
            <p:nvPr/>
          </p:nvPicPr>
          <p:blipFill>
            <a:blip r:embed="rId1"/>
            <a:stretch>
              <a:fillRect/>
            </a:stretch>
          </p:blipFill>
          <p:spPr>
            <a:xfrm>
              <a:off x="0" y="0"/>
              <a:ext cx="540" cy="540"/>
            </a:xfrm>
            <a:prstGeom prst="rect">
              <a:avLst/>
            </a:prstGeom>
            <a:noFill/>
            <a:ln w="9525">
              <a:noFill/>
            </a:ln>
          </p:spPr>
        </p:pic>
        <p:sp>
          <p:nvSpPr>
            <p:cNvPr id="29739" name="矩形 18475"/>
            <p:cNvSpPr/>
            <p:nvPr/>
          </p:nvSpPr>
          <p:spPr>
            <a:xfrm>
              <a:off x="454" y="136"/>
              <a:ext cx="516" cy="270"/>
            </a:xfrm>
            <a:prstGeom prst="rect">
              <a:avLst/>
            </a:prstGeom>
          </p:spPr>
          <p:txBody>
            <a:bodyPr wrap="none" fromWordArt="1">
              <a:prstTxWarp prst="textPlain">
                <a:avLst>
                  <a:gd name="adj" fmla="val 50000"/>
                </a:avLst>
              </a:prstTxWarp>
              <a:normAutofit/>
            </a:bodyPr>
            <a:p>
              <a:pPr algn="ctr"/>
              <a:r>
                <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rPr>
                <a:t>练一练</a:t>
              </a:r>
              <a:endPar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endParaRPr>
            </a:p>
          </p:txBody>
        </p:sp>
      </p:grpSp>
      <p:sp>
        <p:nvSpPr>
          <p:cNvPr id="18477" name="矩形 18476"/>
          <p:cNvSpPr/>
          <p:nvPr/>
        </p:nvSpPr>
        <p:spPr>
          <a:xfrm>
            <a:off x="3203575" y="909638"/>
            <a:ext cx="2952750" cy="1528762"/>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想一想</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8478" name="直接连接符 18477"/>
          <p:cNvSpPr/>
          <p:nvPr/>
        </p:nvSpPr>
        <p:spPr>
          <a:xfrm>
            <a:off x="6083300" y="3286125"/>
            <a:ext cx="1588" cy="574675"/>
          </a:xfrm>
          <a:prstGeom prst="line">
            <a:avLst/>
          </a:prstGeom>
          <a:ln w="28575" cap="flat" cmpd="sng">
            <a:solidFill>
              <a:srgbClr val="0000FF"/>
            </a:solidFill>
            <a:prstDash val="solid"/>
            <a:round/>
            <a:headEnd type="none" w="med" len="med"/>
            <a:tailEnd type="none" w="med" len="med"/>
          </a:ln>
        </p:spPr>
      </p:sp>
      <p:sp>
        <p:nvSpPr>
          <p:cNvPr id="18479" name="直角三角形 18478"/>
          <p:cNvSpPr/>
          <p:nvPr/>
        </p:nvSpPr>
        <p:spPr>
          <a:xfrm flipH="1">
            <a:off x="5003800" y="3286125"/>
            <a:ext cx="1081088" cy="503238"/>
          </a:xfrm>
          <a:prstGeom prst="rtTriangle">
            <a:avLst/>
          </a:prstGeom>
          <a:solidFill>
            <a:srgbClr val="0000FF"/>
          </a:solidFill>
          <a:ln w="9525"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73"/>
                                        </p:tgtEl>
                                        <p:attrNameLst>
                                          <p:attrName>style.visibility</p:attrName>
                                        </p:attrNameLst>
                                      </p:cBhvr>
                                      <p:to>
                                        <p:strVal val="visible"/>
                                      </p:to>
                                    </p:set>
                                    <p:animEffect transition="in" filter="box(in)">
                                      <p:cBhvr>
                                        <p:cTn id="7" dur="500"/>
                                        <p:tgtEl>
                                          <p:spTgt spid="184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77"/>
                                        </p:tgtEl>
                                        <p:attrNameLst>
                                          <p:attrName>style.visibility</p:attrName>
                                        </p:attrNameLst>
                                      </p:cBhvr>
                                      <p:to>
                                        <p:strVal val="visible"/>
                                      </p:to>
                                    </p:set>
                                    <p:animEffect transition="in" filter="wipe(left)">
                                      <p:cBhvr>
                                        <p:cTn id="12" dur="500"/>
                                        <p:tgtEl>
                                          <p:spTgt spid="184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478"/>
                                        </p:tgtEl>
                                        <p:attrNameLst>
                                          <p:attrName>style.visibility</p:attrName>
                                        </p:attrNameLst>
                                      </p:cBhvr>
                                      <p:to>
                                        <p:strVal val="visible"/>
                                      </p:to>
                                    </p:set>
                                    <p:animEffect transition="in" filter="wipe(up)">
                                      <p:cBhvr>
                                        <p:cTn id="17" dur="500"/>
                                        <p:tgtEl>
                                          <p:spTgt spid="184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79"/>
                                        </p:tgtEl>
                                        <p:attrNameLst>
                                          <p:attrName>style.visibility</p:attrName>
                                        </p:attrNameLst>
                                      </p:cBhvr>
                                      <p:to>
                                        <p:strVal val="visible"/>
                                      </p:to>
                                    </p:set>
                                    <p:animEffect transition="in" filter="wipe(left)">
                                      <p:cBhvr>
                                        <p:cTn id="22" dur="500"/>
                                        <p:tgtEl>
                                          <p:spTgt spid="18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9457"/>
          <p:cNvSpPr txBox="1"/>
          <p:nvPr/>
        </p:nvSpPr>
        <p:spPr>
          <a:xfrm>
            <a:off x="396875" y="1485900"/>
            <a:ext cx="8382000" cy="1371600"/>
          </a:xfrm>
          <a:prstGeom prst="rect">
            <a:avLst/>
          </a:prstGeom>
          <a:noFill/>
          <a:ln w="9525">
            <a:noFill/>
          </a:ln>
        </p:spPr>
        <p:txBody>
          <a:bodyPr anchor="t">
            <a:spAutoFit/>
          </a:bodyPr>
          <a:p>
            <a:r>
              <a:rPr lang="zh-CN" altLang="en-US" sz="2800" b="1" dirty="0">
                <a:latin typeface="Times New Roman" panose="02020603050405020304" pitchFamily="2" charset="0"/>
                <a:ea typeface="宋体" panose="02010600030101010101" pitchFamily="2" charset="-122"/>
              </a:rPr>
              <a:t>2</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、课外活动时，小明和小华均在操场上沿直线进行跑步训练。在某次训练中，他们通过的路程和时间的关系如图所示，则下列说法中正确的是（    </a:t>
            </a:r>
            <a:r>
              <a:rPr lang="zh-CN" altLang="en-US"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                     </a:t>
            </a:r>
            <a:endParaRPr lang="zh-CN" altLang="en-US" sz="2800" b="1" dirty="0">
              <a:latin typeface="Times New Roman" panose="02020603050405020304" pitchFamily="2" charset="0"/>
              <a:ea typeface="Times New Roman" panose="02020603050405020304" pitchFamily="2" charset="0"/>
            </a:endParaRPr>
          </a:p>
        </p:txBody>
      </p:sp>
      <p:graphicFrame>
        <p:nvGraphicFramePr>
          <p:cNvPr id="30722" name="内容占位符 19458"/>
          <p:cNvGraphicFramePr>
            <a:graphicFrameLocks noGrp="1" noChangeAspect="1"/>
          </p:cNvGraphicFramePr>
          <p:nvPr>
            <p:ph idx="4294967295"/>
          </p:nvPr>
        </p:nvGraphicFramePr>
        <p:xfrm>
          <a:off x="4787900" y="2997200"/>
          <a:ext cx="4071938" cy="3438525"/>
        </p:xfrm>
        <a:graphic>
          <a:graphicData uri="http://schemas.openxmlformats.org/presentationml/2006/ole">
            <mc:AlternateContent xmlns:mc="http://schemas.openxmlformats.org/markup-compatibility/2006">
              <mc:Choice xmlns:v="urn:schemas-microsoft-com:vml" Requires="v">
                <p:oleObj spid="_x0000_s3087" name="" r:id="rId1" imgW="4648200" imgH="4572000" progId="PBrush">
                  <p:embed/>
                </p:oleObj>
              </mc:Choice>
              <mc:Fallback>
                <p:oleObj name="" r:id="rId1" imgW="4648200" imgH="4572000" progId="PBrush">
                  <p:embed/>
                  <p:pic>
                    <p:nvPicPr>
                      <p:cNvPr id="0" name="图片 3086"/>
                      <p:cNvPicPr/>
                      <p:nvPr/>
                    </p:nvPicPr>
                    <p:blipFill>
                      <a:blip r:embed="rId2"/>
                      <a:srcRect b="7988"/>
                      <a:stretch>
                        <a:fillRect/>
                      </a:stretch>
                    </p:blipFill>
                    <p:spPr>
                      <a:xfrm>
                        <a:off x="4787900" y="2997200"/>
                        <a:ext cx="4071938" cy="3438525"/>
                      </a:xfrm>
                      <a:prstGeom prst="rect">
                        <a:avLst/>
                      </a:prstGeom>
                      <a:noFill/>
                      <a:ln w="38100">
                        <a:miter/>
                      </a:ln>
                    </p:spPr>
                  </p:pic>
                </p:oleObj>
              </mc:Fallback>
            </mc:AlternateContent>
          </a:graphicData>
        </a:graphic>
      </p:graphicFrame>
      <p:sp>
        <p:nvSpPr>
          <p:cNvPr id="30723" name="文本框 19459"/>
          <p:cNvSpPr txBox="1"/>
          <p:nvPr/>
        </p:nvSpPr>
        <p:spPr>
          <a:xfrm>
            <a:off x="468313" y="2997200"/>
            <a:ext cx="4451350" cy="2651125"/>
          </a:xfrm>
          <a:prstGeom prst="rect">
            <a:avLst/>
          </a:prstGeom>
          <a:noFill/>
          <a:ln w="9525">
            <a:noFill/>
          </a:ln>
        </p:spPr>
        <p:txBody>
          <a:bodyPr wrap="square" anchor="t">
            <a:spAutoFit/>
          </a:bodyPr>
          <a:p>
            <a:r>
              <a:rPr lang="en-US" altLang="zh-CN" sz="2800" b="1">
                <a:latin typeface="Times New Roman" panose="02020603050405020304" pitchFamily="2" charset="0"/>
                <a:ea typeface="宋体" panose="02010600030101010101" pitchFamily="2" charset="-122"/>
                <a:cs typeface="Times New Roman" panose="02020603050405020304" pitchFamily="2" charset="0"/>
              </a:rPr>
              <a:t>A</a:t>
            </a:r>
            <a:r>
              <a:rPr lang="zh-CN" altLang="en-US" sz="2800" b="1">
                <a:latin typeface="Times New Roman" panose="02020603050405020304" pitchFamily="2" charset="0"/>
                <a:ea typeface="宋体" panose="02010600030101010101" pitchFamily="2" charset="-122"/>
                <a:cs typeface="Times New Roman" panose="02020603050405020304" pitchFamily="2" charset="0"/>
              </a:rPr>
              <a:t>．两人都做匀速直线运动     </a:t>
            </a:r>
            <a:r>
              <a:rPr lang="en-US" altLang="zh-CN" sz="2800" b="1">
                <a:latin typeface="Times New Roman" panose="02020603050405020304" pitchFamily="2" charset="0"/>
                <a:ea typeface="宋体" panose="02010600030101010101" pitchFamily="2" charset="-122"/>
                <a:cs typeface="Times New Roman" panose="02020603050405020304" pitchFamily="2" charset="0"/>
              </a:rPr>
              <a:t>B</a:t>
            </a:r>
            <a:r>
              <a:rPr lang="zh-CN" altLang="en-US" sz="2800" b="1">
                <a:latin typeface="Times New Roman" panose="02020603050405020304" pitchFamily="2" charset="0"/>
                <a:ea typeface="宋体" panose="02010600030101010101" pitchFamily="2" charset="-122"/>
                <a:cs typeface="Times New Roman" panose="02020603050405020304" pitchFamily="2" charset="0"/>
              </a:rPr>
              <a:t>．两人都不是做匀速直线            运动</a:t>
            </a:r>
            <a:endParaRPr lang="zh-CN" altLang="en-US" sz="2800" b="1">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a:latin typeface="Times New Roman" panose="02020603050405020304" pitchFamily="2" charset="0"/>
                <a:ea typeface="宋体" panose="02010600030101010101" pitchFamily="2" charset="-122"/>
                <a:cs typeface="Times New Roman" panose="02020603050405020304" pitchFamily="2" charset="0"/>
              </a:rPr>
              <a:t>C</a:t>
            </a:r>
            <a:r>
              <a:rPr lang="zh-CN" altLang="en-US" sz="2800" b="1">
                <a:latin typeface="Times New Roman" panose="02020603050405020304" pitchFamily="2" charset="0"/>
                <a:ea typeface="宋体" panose="02010600030101010101" pitchFamily="2" charset="-122"/>
                <a:cs typeface="Times New Roman" panose="02020603050405020304" pitchFamily="2" charset="0"/>
              </a:rPr>
              <a:t>．前</a:t>
            </a:r>
            <a:r>
              <a:rPr lang="en-US" altLang="zh-CN" sz="2800" b="1">
                <a:latin typeface="Times New Roman" panose="02020603050405020304" pitchFamily="2" charset="0"/>
                <a:ea typeface="宋体" panose="02010600030101010101" pitchFamily="2" charset="-122"/>
                <a:cs typeface="Times New Roman" panose="02020603050405020304" pitchFamily="2" charset="0"/>
              </a:rPr>
              <a:t>2s</a:t>
            </a:r>
            <a:r>
              <a:rPr lang="zh-CN" altLang="en-US" sz="2800" b="1">
                <a:latin typeface="Times New Roman" panose="02020603050405020304" pitchFamily="2" charset="0"/>
                <a:ea typeface="宋体" panose="02010600030101010101" pitchFamily="2" charset="-122"/>
                <a:cs typeface="Times New Roman" panose="02020603050405020304" pitchFamily="2" charset="0"/>
              </a:rPr>
              <a:t>内，小明跑得较快   </a:t>
            </a:r>
            <a:endParaRPr lang="zh-CN" altLang="en-US" sz="2800" b="1">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a:latin typeface="Times New Roman" panose="02020603050405020304" pitchFamily="2" charset="0"/>
                <a:ea typeface="宋体" panose="02010600030101010101" pitchFamily="2" charset="-122"/>
                <a:cs typeface="Times New Roman" panose="02020603050405020304" pitchFamily="2" charset="0"/>
              </a:rPr>
              <a:t>D</a:t>
            </a:r>
            <a:r>
              <a:rPr lang="zh-CN" altLang="en-US" sz="2800" b="1">
                <a:latin typeface="Times New Roman" panose="02020603050405020304" pitchFamily="2" charset="0"/>
                <a:ea typeface="宋体" panose="02010600030101010101" pitchFamily="2" charset="-122"/>
                <a:cs typeface="Times New Roman" panose="02020603050405020304" pitchFamily="2" charset="0"/>
              </a:rPr>
              <a:t>．全程中，两人跑步的平均速度相同</a:t>
            </a:r>
            <a:endParaRPr lang="zh-CN" altLang="en-US" sz="2800" b="1">
              <a:latin typeface="Times New Roman" panose="02020603050405020304" pitchFamily="2" charset="0"/>
              <a:ea typeface="Times New Roman" panose="02020603050405020304" pitchFamily="2" charset="0"/>
            </a:endParaRPr>
          </a:p>
        </p:txBody>
      </p:sp>
      <p:sp>
        <p:nvSpPr>
          <p:cNvPr id="19461" name="文本框 19460"/>
          <p:cNvSpPr txBox="1"/>
          <p:nvPr/>
        </p:nvSpPr>
        <p:spPr>
          <a:xfrm>
            <a:off x="7351713" y="2339975"/>
            <a:ext cx="649288" cy="517525"/>
          </a:xfrm>
          <a:prstGeom prst="rect">
            <a:avLst/>
          </a:prstGeom>
          <a:noFill/>
          <a:ln w="9525">
            <a:noFill/>
          </a:ln>
        </p:spPr>
        <p:txBody>
          <a:bodyPr wrap="square">
            <a:spAutoFit/>
          </a:bodyPr>
          <a:p>
            <a:pPr>
              <a:spcBef>
                <a:spcPct val="50000"/>
              </a:spcBef>
            </a:pPr>
            <a:r>
              <a:rPr lang="en-US" altLang="zh-CN" sz="2800" b="1" noProof="1">
                <a:solidFill>
                  <a:srgbClr val="FF0000"/>
                </a:solidFill>
                <a:effectLst>
                  <a:outerShdw blurRad="38100" dist="38100" dir="2700000">
                    <a:srgbClr val="C0C0C0"/>
                  </a:outerShdw>
                </a:effectLst>
                <a:latin typeface="Times New Roman" panose="02020603050405020304" pitchFamily="2" charset="0"/>
                <a:ea typeface="华文新魏" panose="02010800040101010101" pitchFamily="2" charset="-122"/>
                <a:cs typeface="+mn-ea"/>
              </a:rPr>
              <a:t>D</a:t>
            </a:r>
            <a:endParaRPr lang="en-US" altLang="zh-CN" sz="2800" b="1" noProof="1">
              <a:solidFill>
                <a:srgbClr val="FF0000"/>
              </a:solidFill>
              <a:effectLst>
                <a:outerShdw blurRad="38100" dist="38100" dir="2700000">
                  <a:srgbClr val="C0C0C0"/>
                </a:outerShdw>
              </a:effectLst>
              <a:latin typeface="Times New Roman" panose="02020603050405020304" pitchFamily="2" charset="0"/>
              <a:ea typeface="华文新魏" panose="02010800040101010101" pitchFamily="2" charset="-122"/>
            </a:endParaRPr>
          </a:p>
        </p:txBody>
      </p:sp>
      <p:grpSp>
        <p:nvGrpSpPr>
          <p:cNvPr id="30725" name="组合 19461"/>
          <p:cNvGrpSpPr/>
          <p:nvPr/>
        </p:nvGrpSpPr>
        <p:grpSpPr>
          <a:xfrm>
            <a:off x="539750" y="404813"/>
            <a:ext cx="2339975" cy="1152525"/>
            <a:chOff x="0" y="0"/>
            <a:chExt cx="970" cy="540"/>
          </a:xfrm>
        </p:grpSpPr>
        <p:pic>
          <p:nvPicPr>
            <p:cNvPr id="30726" name="图片 19462" descr="b_ED638BDFA71AF4BE996921E1CFA3F82A"/>
            <p:cNvPicPr>
              <a:picLocks noChangeAspect="1"/>
            </p:cNvPicPr>
            <p:nvPr/>
          </p:nvPicPr>
          <p:blipFill>
            <a:blip r:embed="rId3"/>
            <a:stretch>
              <a:fillRect/>
            </a:stretch>
          </p:blipFill>
          <p:spPr>
            <a:xfrm>
              <a:off x="0" y="0"/>
              <a:ext cx="540" cy="540"/>
            </a:xfrm>
            <a:prstGeom prst="rect">
              <a:avLst/>
            </a:prstGeom>
            <a:noFill/>
            <a:ln w="9525">
              <a:noFill/>
            </a:ln>
          </p:spPr>
        </p:pic>
        <p:sp>
          <p:nvSpPr>
            <p:cNvPr id="30727" name="矩形 19463"/>
            <p:cNvSpPr/>
            <p:nvPr/>
          </p:nvSpPr>
          <p:spPr>
            <a:xfrm>
              <a:off x="454" y="136"/>
              <a:ext cx="516" cy="270"/>
            </a:xfrm>
            <a:prstGeom prst="rect">
              <a:avLst/>
            </a:prstGeom>
          </p:spPr>
          <p:txBody>
            <a:bodyPr wrap="none" fromWordArt="1">
              <a:prstTxWarp prst="textPlain">
                <a:avLst>
                  <a:gd name="adj" fmla="val 50000"/>
                </a:avLst>
              </a:prstTxWarp>
              <a:normAutofit/>
            </a:bodyPr>
            <a:p>
              <a:pPr algn="ctr"/>
              <a:r>
                <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rPr>
                <a:t>练一练</a:t>
              </a:r>
              <a:endPar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20481" descr="0010"/>
          <p:cNvPicPr>
            <a:picLocks noChangeAspect="1"/>
          </p:cNvPicPr>
          <p:nvPr/>
        </p:nvPicPr>
        <p:blipFill>
          <a:blip r:embed="rId1"/>
          <a:stretch>
            <a:fillRect/>
          </a:stretch>
        </p:blipFill>
        <p:spPr>
          <a:xfrm rot="-60000">
            <a:off x="1979613" y="3644900"/>
            <a:ext cx="4968875" cy="3044825"/>
          </a:xfrm>
          <a:prstGeom prst="rect">
            <a:avLst/>
          </a:prstGeom>
          <a:noFill/>
          <a:ln w="9525">
            <a:noFill/>
          </a:ln>
        </p:spPr>
      </p:pic>
      <p:sp>
        <p:nvSpPr>
          <p:cNvPr id="31746" name="矩形 20482"/>
          <p:cNvSpPr/>
          <p:nvPr/>
        </p:nvSpPr>
        <p:spPr>
          <a:xfrm>
            <a:off x="323850" y="1125538"/>
            <a:ext cx="8823325" cy="2713037"/>
          </a:xfrm>
          <a:prstGeom prst="rect">
            <a:avLst/>
          </a:prstGeom>
          <a:noFill/>
          <a:ln w="9525">
            <a:noFill/>
          </a:ln>
        </p:spPr>
        <p:txBody>
          <a:bodyPr anchor="ctr">
            <a:spAutoFit/>
          </a:bodyPr>
          <a:p>
            <a:r>
              <a:rPr lang="zh-CN" altLang="en-US" sz="3200" b="1" dirty="0">
                <a:latin typeface="华文新魏" panose="02010800040101010101" pitchFamily="2" charset="-122"/>
                <a:ea typeface="华文新魏" panose="02010800040101010101" pitchFamily="2" charset="-122"/>
              </a:rPr>
              <a:t>    3</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.如图所示，是一个骑自行车的人与一个跑步的人运动的路程与时间变化的图线，根据该图线能够获得合理的信息有：</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示例：信息一，他们同时开始运动；</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信息二：</a:t>
            </a:r>
            <a:r>
              <a:rPr lang="zh-CN" altLang="en-US" sz="2800" b="1" u="sng"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800" b="1" u="sng" dirty="0">
                <a:latin typeface="Times New Roman" panose="02020603050405020304" pitchFamily="2" charset="0"/>
                <a:ea typeface="宋体" panose="02010600030101010101" pitchFamily="2" charset="-122"/>
              </a:rPr>
              <a:t>  </a:t>
            </a:r>
            <a:r>
              <a:rPr lang="zh-CN" altLang="en-US" sz="2800" b="1" u="sng"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800" b="1" u="sng" dirty="0">
                <a:latin typeface="Times New Roman" panose="02020603050405020304" pitchFamily="2" charset="0"/>
                <a:ea typeface="宋体" panose="02010600030101010101" pitchFamily="2" charset="-122"/>
              </a:rPr>
              <a:t>                                       </a:t>
            </a:r>
            <a:r>
              <a:rPr lang="zh-CN" altLang="en-US" sz="2800" b="1" u="sng"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信息二：</a:t>
            </a:r>
            <a:r>
              <a:rPr lang="zh-CN" altLang="en-US" sz="2800" b="1" u="sng"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800" b="1" u="sng" dirty="0">
                <a:latin typeface="Times New Roman" panose="02020603050405020304" pitchFamily="2" charset="0"/>
                <a:ea typeface="宋体" panose="02010600030101010101" pitchFamily="2" charset="-122"/>
              </a:rPr>
              <a:t>                                          </a:t>
            </a:r>
            <a:r>
              <a:rPr lang="zh-CN" altLang="en-US" sz="2800" b="1" u="sng"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a:t>
            </a:r>
            <a:endParaRPr lang="zh-CN" altLang="en-US" sz="2800" b="1" dirty="0">
              <a:latin typeface="Times New Roman" panose="02020603050405020304" pitchFamily="2" charset="0"/>
              <a:ea typeface="Times New Roman" panose="02020603050405020304" pitchFamily="2" charset="0"/>
            </a:endParaRPr>
          </a:p>
        </p:txBody>
      </p:sp>
      <p:sp>
        <p:nvSpPr>
          <p:cNvPr id="20484" name="文本框 20483"/>
          <p:cNvSpPr txBox="1"/>
          <p:nvPr/>
        </p:nvSpPr>
        <p:spPr>
          <a:xfrm>
            <a:off x="2195513" y="2852738"/>
            <a:ext cx="5899150" cy="519113"/>
          </a:xfrm>
          <a:prstGeom prst="rect">
            <a:avLst/>
          </a:prstGeom>
          <a:noFill/>
          <a:ln w="9525">
            <a:noFill/>
          </a:ln>
        </p:spPr>
        <p:txBody>
          <a:bodyPr wrap="none" anchor="t">
            <a:spAutoFit/>
          </a:bodyPr>
          <a:p>
            <a:r>
              <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骑车者和跑步者都在做匀速直线运动</a:t>
            </a:r>
            <a:endPar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0485" name="文本框 20484"/>
          <p:cNvSpPr txBox="1"/>
          <p:nvPr/>
        </p:nvSpPr>
        <p:spPr>
          <a:xfrm>
            <a:off x="2268538" y="3286125"/>
            <a:ext cx="4827588" cy="517525"/>
          </a:xfrm>
          <a:prstGeom prst="rect">
            <a:avLst/>
          </a:prstGeom>
          <a:noFill/>
          <a:ln w="9525">
            <a:noFill/>
          </a:ln>
        </p:spPr>
        <p:txBody>
          <a:bodyPr wrap="none" anchor="t">
            <a:spAutoFit/>
          </a:bodyPr>
          <a:p>
            <a:r>
              <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骑车者的速度比跑步者速度快</a:t>
            </a:r>
            <a:endPar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nvGrpSpPr>
          <p:cNvPr id="31749" name="组合 20485"/>
          <p:cNvGrpSpPr/>
          <p:nvPr/>
        </p:nvGrpSpPr>
        <p:grpSpPr>
          <a:xfrm>
            <a:off x="539750" y="404813"/>
            <a:ext cx="2339975" cy="1152525"/>
            <a:chOff x="0" y="0"/>
            <a:chExt cx="970" cy="540"/>
          </a:xfrm>
        </p:grpSpPr>
        <p:pic>
          <p:nvPicPr>
            <p:cNvPr id="31750" name="图片 20486" descr="b_ED638BDFA71AF4BE996921E1CFA3F82A"/>
            <p:cNvPicPr>
              <a:picLocks noChangeAspect="1"/>
            </p:cNvPicPr>
            <p:nvPr/>
          </p:nvPicPr>
          <p:blipFill>
            <a:blip r:embed="rId2"/>
            <a:stretch>
              <a:fillRect/>
            </a:stretch>
          </p:blipFill>
          <p:spPr>
            <a:xfrm>
              <a:off x="0" y="0"/>
              <a:ext cx="540" cy="540"/>
            </a:xfrm>
            <a:prstGeom prst="rect">
              <a:avLst/>
            </a:prstGeom>
            <a:noFill/>
            <a:ln w="9525">
              <a:noFill/>
            </a:ln>
          </p:spPr>
        </p:pic>
        <p:sp>
          <p:nvSpPr>
            <p:cNvPr id="31751" name="矩形 20487"/>
            <p:cNvSpPr/>
            <p:nvPr/>
          </p:nvSpPr>
          <p:spPr>
            <a:xfrm>
              <a:off x="454" y="136"/>
              <a:ext cx="516" cy="270"/>
            </a:xfrm>
            <a:prstGeom prst="rect">
              <a:avLst/>
            </a:prstGeom>
          </p:spPr>
          <p:txBody>
            <a:bodyPr wrap="none" fromWordArt="1">
              <a:prstTxWarp prst="textPlain">
                <a:avLst>
                  <a:gd name="adj" fmla="val 50000"/>
                </a:avLst>
              </a:prstTxWarp>
              <a:normAutofit/>
            </a:bodyPr>
            <a:p>
              <a:pPr algn="ctr"/>
              <a:r>
                <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rPr>
                <a:t>练一练</a:t>
              </a:r>
              <a:endPar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ppt_x"/>
                                          </p:val>
                                        </p:tav>
                                        <p:tav tm="100000">
                                          <p:val>
                                            <p:strVal val="#ppt_x"/>
                                          </p:val>
                                        </p:tav>
                                      </p:tavLst>
                                    </p:anim>
                                    <p:anim calcmode="lin" valueType="num">
                                      <p:cBhvr additive="base">
                                        <p:cTn id="1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21505"/>
          <p:cNvSpPr/>
          <p:nvPr/>
        </p:nvSpPr>
        <p:spPr>
          <a:xfrm>
            <a:off x="252413" y="908050"/>
            <a:ext cx="8407400" cy="2652713"/>
          </a:xfrm>
          <a:prstGeom prst="rect">
            <a:avLst/>
          </a:prstGeom>
          <a:noFill/>
          <a:ln w="9525">
            <a:noFill/>
          </a:ln>
        </p:spPr>
        <p:txBody>
          <a:bodyPr wrap="square" anchor="ctr">
            <a:spAutoFit/>
          </a:bodyPr>
          <a:p>
            <a:pPr indent="266700"/>
            <a:r>
              <a:rPr lang="zh-CN" altLang="en-US" sz="2400" b="1" dirty="0">
                <a:latin typeface="Times New Roman" panose="02020603050405020304" pitchFamily="2" charset="0"/>
                <a:ea typeface="宋体" panose="02010600030101010101" pitchFamily="2" charset="-122"/>
                <a:cs typeface="Times New Roman" panose="02020603050405020304" pitchFamily="2" charset="0"/>
              </a:rPr>
              <a:t>4．为了探究小球自由下落时的运动，某物理实验小组的同学用照相机每隔相等的时间自动拍照一次，拍下小球下落时的运动状态，如图甲所示。</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pPr indent="266700"/>
            <a:r>
              <a:rPr lang="zh-CN" altLang="en-US" sz="2400" b="1" dirty="0">
                <a:latin typeface="Times New Roman" panose="02020603050405020304" pitchFamily="2" charset="0"/>
                <a:ea typeface="宋体" panose="02010600030101010101" pitchFamily="2" charset="-122"/>
                <a:cs typeface="Times New Roman" panose="02020603050405020304" pitchFamily="2" charset="0"/>
              </a:rPr>
              <a:t>(1)可以看出小球在做________(选填“匀速”或“变速”)直线运动，其理由是</a:t>
            </a:r>
            <a:r>
              <a:rPr lang="zh-CN" altLang="en-US" sz="2400" b="1" u="sng" dirty="0">
                <a:latin typeface="Times New Roman" panose="02020603050405020304" pitchFamily="2" charset="0"/>
                <a:ea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pPr indent="266700"/>
            <a:r>
              <a:rPr lang="zh-CN" altLang="en-US" sz="2400" b="1" dirty="0">
                <a:latin typeface="Times New Roman" panose="02020603050405020304" pitchFamily="2" charset="0"/>
                <a:ea typeface="宋体" panose="02010600030101010101" pitchFamily="2" charset="-122"/>
                <a:cs typeface="Times New Roman" panose="02020603050405020304" pitchFamily="2" charset="0"/>
              </a:rPr>
              <a:t>(2)如图乙所示四个速度随时间的关系图象中，能反映出该小球下落运动的是______。(选填图中的选项字母)</a:t>
            </a:r>
            <a:endParaRPr lang="zh-CN" altLang="en-US" sz="2400" b="1" dirty="0">
              <a:latin typeface="Times New Roman" panose="02020603050405020304" pitchFamily="2" charset="0"/>
              <a:ea typeface="Times New Roman" panose="02020603050405020304" pitchFamily="2" charset="0"/>
            </a:endParaRPr>
          </a:p>
        </p:txBody>
      </p:sp>
      <p:grpSp>
        <p:nvGrpSpPr>
          <p:cNvPr id="32770" name="组合 21506"/>
          <p:cNvGrpSpPr/>
          <p:nvPr/>
        </p:nvGrpSpPr>
        <p:grpSpPr>
          <a:xfrm>
            <a:off x="1403350" y="3573463"/>
            <a:ext cx="6969125" cy="2879725"/>
            <a:chOff x="0" y="0"/>
            <a:chExt cx="10973" cy="4536"/>
          </a:xfrm>
        </p:grpSpPr>
        <p:graphicFrame>
          <p:nvGraphicFramePr>
            <p:cNvPr id="32771" name="对象 21507"/>
            <p:cNvGraphicFramePr>
              <a:graphicFrameLocks noChangeAspect="1"/>
            </p:cNvGraphicFramePr>
            <p:nvPr/>
          </p:nvGraphicFramePr>
          <p:xfrm>
            <a:off x="0" y="0"/>
            <a:ext cx="1208" cy="4535"/>
          </p:xfrm>
          <a:graphic>
            <a:graphicData uri="http://schemas.openxmlformats.org/presentationml/2006/ole">
              <mc:AlternateContent xmlns:mc="http://schemas.openxmlformats.org/markup-compatibility/2006">
                <mc:Choice xmlns:v="urn:schemas-microsoft-com:vml" Requires="v">
                  <p:oleObj spid="_x0000_s3088" name="" r:id="rId1" imgW="173990" imgH="783590" progId="Word.Document.8">
                    <p:embed/>
                  </p:oleObj>
                </mc:Choice>
                <mc:Fallback>
                  <p:oleObj name="" r:id="rId1" imgW="173990" imgH="783590" progId="Word.Document.8">
                    <p:embed/>
                    <p:pic>
                      <p:nvPicPr>
                        <p:cNvPr id="0" name="图片 3087"/>
                        <p:cNvPicPr/>
                        <p:nvPr/>
                      </p:nvPicPr>
                      <p:blipFill>
                        <a:blip r:embed="rId2"/>
                        <a:stretch>
                          <a:fillRect/>
                        </a:stretch>
                      </p:blipFill>
                      <p:spPr>
                        <a:xfrm>
                          <a:off x="0" y="0"/>
                          <a:ext cx="1208" cy="4535"/>
                        </a:xfrm>
                        <a:prstGeom prst="rect">
                          <a:avLst/>
                        </a:prstGeom>
                        <a:noFill/>
                        <a:ln w="38100">
                          <a:noFill/>
                          <a:miter/>
                        </a:ln>
                      </p:spPr>
                    </p:pic>
                  </p:oleObj>
                </mc:Fallback>
              </mc:AlternateContent>
            </a:graphicData>
          </a:graphic>
        </p:graphicFrame>
        <p:graphicFrame>
          <p:nvGraphicFramePr>
            <p:cNvPr id="32772" name="对象 21508"/>
            <p:cNvGraphicFramePr>
              <a:graphicFrameLocks noChangeAspect="1"/>
            </p:cNvGraphicFramePr>
            <p:nvPr/>
          </p:nvGraphicFramePr>
          <p:xfrm>
            <a:off x="2608" y="114"/>
            <a:ext cx="6678" cy="4422"/>
          </p:xfrm>
          <a:graphic>
            <a:graphicData uri="http://schemas.openxmlformats.org/presentationml/2006/ole">
              <mc:AlternateContent xmlns:mc="http://schemas.openxmlformats.org/markup-compatibility/2006">
                <mc:Choice xmlns:v="urn:schemas-microsoft-com:vml" Requires="v">
                  <p:oleObj spid="_x0000_s3089" name="" r:id="rId3" imgW="1715770" imgH="1398905" progId="Word.Document.8">
                    <p:embed/>
                  </p:oleObj>
                </mc:Choice>
                <mc:Fallback>
                  <p:oleObj name="" r:id="rId3" imgW="1715770" imgH="1398905" progId="Word.Document.8">
                    <p:embed/>
                    <p:pic>
                      <p:nvPicPr>
                        <p:cNvPr id="0" name="图片 3088"/>
                        <p:cNvPicPr/>
                        <p:nvPr/>
                      </p:nvPicPr>
                      <p:blipFill>
                        <a:blip r:embed="rId4"/>
                        <a:stretch>
                          <a:fillRect/>
                        </a:stretch>
                      </p:blipFill>
                      <p:spPr>
                        <a:xfrm>
                          <a:off x="2608" y="114"/>
                          <a:ext cx="6678" cy="4422"/>
                        </a:xfrm>
                        <a:prstGeom prst="rect">
                          <a:avLst/>
                        </a:prstGeom>
                        <a:noFill/>
                        <a:ln w="38100">
                          <a:noFill/>
                          <a:miter/>
                        </a:ln>
                      </p:spPr>
                    </p:pic>
                  </p:oleObj>
                </mc:Fallback>
              </mc:AlternateContent>
            </a:graphicData>
          </a:graphic>
        </p:graphicFrame>
        <p:sp>
          <p:nvSpPr>
            <p:cNvPr id="32773" name="矩形 21509"/>
            <p:cNvSpPr/>
            <p:nvPr/>
          </p:nvSpPr>
          <p:spPr>
            <a:xfrm>
              <a:off x="1249" y="2383"/>
              <a:ext cx="768" cy="720"/>
            </a:xfrm>
            <a:prstGeom prst="rect">
              <a:avLst/>
            </a:prstGeom>
            <a:noFill/>
            <a:ln w="9525">
              <a:noFill/>
            </a:ln>
          </p:spPr>
          <p:txBody>
            <a:bodyPr wrap="none" anchor="ctr">
              <a:spAutoFit/>
            </a:bodyPr>
            <a:p>
              <a:pPr algn="ctr"/>
              <a:r>
                <a:rPr lang="zh-CN" altLang="en-US" sz="2400" b="1" dirty="0">
                  <a:latin typeface="宋体" panose="02010600030101010101" pitchFamily="2" charset="-122"/>
                  <a:ea typeface="宋体" panose="02010600030101010101" pitchFamily="2" charset="-122"/>
                </a:rPr>
                <a:t>甲</a:t>
              </a:r>
              <a:endParaRPr lang="zh-CN" altLang="en-US" sz="2400" b="1" dirty="0">
                <a:latin typeface="宋体" panose="02010600030101010101" pitchFamily="2" charset="-122"/>
                <a:ea typeface="宋体" panose="02010600030101010101" pitchFamily="2" charset="-122"/>
              </a:endParaRPr>
            </a:p>
          </p:txBody>
        </p:sp>
        <p:sp>
          <p:nvSpPr>
            <p:cNvPr id="32774" name="矩形 21510"/>
            <p:cNvSpPr/>
            <p:nvPr/>
          </p:nvSpPr>
          <p:spPr>
            <a:xfrm>
              <a:off x="9639" y="2155"/>
              <a:ext cx="1335" cy="720"/>
            </a:xfrm>
            <a:prstGeom prst="rect">
              <a:avLst/>
            </a:prstGeom>
            <a:noFill/>
            <a:ln w="9525">
              <a:noFill/>
            </a:ln>
          </p:spPr>
          <p:txBody>
            <a:bodyPr wrap="square" anchor="ctr">
              <a:spAutoFit/>
            </a:bodyPr>
            <a:p>
              <a:r>
                <a:rPr lang="zh-CN" altLang="en-US" sz="2400" b="1" dirty="0">
                  <a:latin typeface="宋体" panose="02010600030101010101" pitchFamily="2" charset="-122"/>
                  <a:ea typeface="宋体" panose="02010600030101010101" pitchFamily="2" charset="-122"/>
                </a:rPr>
                <a:t>乙</a:t>
              </a:r>
              <a:endParaRPr lang="zh-CN" altLang="en-US" sz="2400" b="1" u="sng" dirty="0">
                <a:latin typeface="宋体" panose="02010600030101010101" pitchFamily="2" charset="-122"/>
                <a:ea typeface="宋体" panose="02010600030101010101" pitchFamily="2" charset="-122"/>
              </a:endParaRPr>
            </a:p>
          </p:txBody>
        </p:sp>
      </p:grpSp>
      <p:sp>
        <p:nvSpPr>
          <p:cNvPr id="21512" name="矩形 21511"/>
          <p:cNvSpPr/>
          <p:nvPr/>
        </p:nvSpPr>
        <p:spPr>
          <a:xfrm>
            <a:off x="3636963" y="1989138"/>
            <a:ext cx="950913" cy="457200"/>
          </a:xfrm>
          <a:prstGeom prst="rect">
            <a:avLst/>
          </a:prstGeom>
          <a:noFill/>
          <a:ln w="9525">
            <a:noFill/>
          </a:ln>
        </p:spPr>
        <p:txBody>
          <a:bodyPr vert="horz" wrap="none" anchor="ctr">
            <a:spAutoFit/>
          </a:bodyPr>
          <a:p>
            <a:pPr fontAlgn="base"/>
            <a:r>
              <a:rPr lang="zh-CN" altLang="en-US" sz="2400" b="1" strike="noStrike"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ea"/>
              </a:rPr>
              <a:t>变速</a:t>
            </a:r>
            <a:r>
              <a:rPr lang="zh-CN" altLang="en-US" sz="2400" b="1" u="sng" strike="noStrike" noProof="1">
                <a:solidFill>
                  <a:srgbClr val="FF0000"/>
                </a:solidFill>
                <a:latin typeface="宋体" panose="02010600030101010101" pitchFamily="2" charset="-122"/>
                <a:ea typeface="宋体" panose="02010600030101010101" pitchFamily="2" charset="-122"/>
                <a:cs typeface="+mn-ea"/>
              </a:rPr>
              <a:t> </a:t>
            </a:r>
            <a:endParaRPr lang="zh-CN" altLang="en-US" sz="2400" b="1" u="sng" strike="noStrike" noProof="1">
              <a:solidFill>
                <a:srgbClr val="FF0000"/>
              </a:solidFill>
              <a:latin typeface="宋体" panose="02010600030101010101" pitchFamily="2" charset="-122"/>
              <a:ea typeface="宋体" panose="02010600030101010101" pitchFamily="2" charset="-122"/>
            </a:endParaRPr>
          </a:p>
        </p:txBody>
      </p:sp>
      <p:sp>
        <p:nvSpPr>
          <p:cNvPr id="21513" name="矩形 21512"/>
          <p:cNvSpPr/>
          <p:nvPr/>
        </p:nvSpPr>
        <p:spPr>
          <a:xfrm>
            <a:off x="2484438" y="2349500"/>
            <a:ext cx="4627563" cy="457200"/>
          </a:xfrm>
          <a:prstGeom prst="rect">
            <a:avLst/>
          </a:prstGeom>
          <a:noFill/>
          <a:ln w="9525">
            <a:noFill/>
          </a:ln>
        </p:spPr>
        <p:txBody>
          <a:bodyPr vert="horz" wrap="none" anchor="ctr">
            <a:spAutoFit/>
          </a:bodyPr>
          <a:p>
            <a:pPr fontAlgn="base"/>
            <a:r>
              <a:rPr lang="zh-CN" altLang="en-US" sz="2400" b="1" strike="noStrike"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ea"/>
              </a:rPr>
              <a:t>在相等的时间内通过的路程不等</a:t>
            </a:r>
            <a:r>
              <a:rPr lang="zh-CN" altLang="en-US" sz="2400" b="1" u="sng" strike="noStrike" noProof="1">
                <a:solidFill>
                  <a:srgbClr val="FF0000"/>
                </a:solidFill>
                <a:latin typeface="宋体" panose="02010600030101010101" pitchFamily="2" charset="-122"/>
                <a:ea typeface="宋体" panose="02010600030101010101" pitchFamily="2" charset="-122"/>
                <a:cs typeface="+mn-ea"/>
              </a:rPr>
              <a:t> </a:t>
            </a:r>
            <a:endParaRPr lang="zh-CN" altLang="en-US" sz="2400" b="1" u="sng" strike="noStrike" noProof="1">
              <a:solidFill>
                <a:srgbClr val="FF0000"/>
              </a:solidFill>
              <a:latin typeface="宋体" panose="02010600030101010101" pitchFamily="2" charset="-122"/>
              <a:ea typeface="宋体" panose="02010600030101010101" pitchFamily="2" charset="-122"/>
            </a:endParaRPr>
          </a:p>
        </p:txBody>
      </p:sp>
      <p:sp>
        <p:nvSpPr>
          <p:cNvPr id="21514" name="矩形 21513"/>
          <p:cNvSpPr/>
          <p:nvPr/>
        </p:nvSpPr>
        <p:spPr>
          <a:xfrm>
            <a:off x="2987675" y="3068638"/>
            <a:ext cx="487363" cy="457200"/>
          </a:xfrm>
          <a:prstGeom prst="rect">
            <a:avLst/>
          </a:prstGeom>
          <a:noFill/>
          <a:ln w="9525">
            <a:noFill/>
          </a:ln>
        </p:spPr>
        <p:txBody>
          <a:bodyPr vert="horz" wrap="none" anchor="ctr">
            <a:spAutoFit/>
          </a:bodyPr>
          <a:p>
            <a:pPr fontAlgn="base"/>
            <a:r>
              <a:rPr lang="en-US" altLang="zh-CN" sz="2400" b="1" strike="noStrike" noProof="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C</a:t>
            </a:r>
            <a:r>
              <a:rPr lang="en-US" altLang="zh-CN" sz="2400" b="1" u="sng" strike="noStrike" noProof="1">
                <a:solidFill>
                  <a:srgbClr val="FF0000"/>
                </a:solidFill>
                <a:latin typeface="Arial" panose="020B0604020202020204" pitchFamily="34" charset="0"/>
                <a:ea typeface="宋体" panose="02010600030101010101" pitchFamily="2" charset="-122"/>
                <a:cs typeface="+mn-ea"/>
              </a:rPr>
              <a:t> </a:t>
            </a:r>
            <a:endParaRPr lang="en-US" altLang="zh-CN" sz="2400" b="1" u="sng" strike="noStrike" noProof="1">
              <a:solidFill>
                <a:srgbClr val="FF0000"/>
              </a:solidFill>
              <a:latin typeface="Arial" panose="020B0604020202020204" pitchFamily="34" charset="0"/>
              <a:ea typeface="宋体" panose="02010600030101010101" pitchFamily="2" charset="-122"/>
            </a:endParaRPr>
          </a:p>
        </p:txBody>
      </p:sp>
      <p:grpSp>
        <p:nvGrpSpPr>
          <p:cNvPr id="32778" name="组合 21514"/>
          <p:cNvGrpSpPr/>
          <p:nvPr/>
        </p:nvGrpSpPr>
        <p:grpSpPr>
          <a:xfrm>
            <a:off x="539750" y="404813"/>
            <a:ext cx="2339975" cy="1152525"/>
            <a:chOff x="0" y="0"/>
            <a:chExt cx="970" cy="540"/>
          </a:xfrm>
        </p:grpSpPr>
        <p:pic>
          <p:nvPicPr>
            <p:cNvPr id="32779" name="图片 21515" descr="b_ED638BDFA71AF4BE996921E1CFA3F82A"/>
            <p:cNvPicPr>
              <a:picLocks noChangeAspect="1"/>
            </p:cNvPicPr>
            <p:nvPr/>
          </p:nvPicPr>
          <p:blipFill>
            <a:blip r:embed="rId5"/>
            <a:stretch>
              <a:fillRect/>
            </a:stretch>
          </p:blipFill>
          <p:spPr>
            <a:xfrm>
              <a:off x="0" y="0"/>
              <a:ext cx="540" cy="540"/>
            </a:xfrm>
            <a:prstGeom prst="rect">
              <a:avLst/>
            </a:prstGeom>
            <a:noFill/>
            <a:ln w="9525">
              <a:noFill/>
            </a:ln>
          </p:spPr>
        </p:pic>
        <p:sp>
          <p:nvSpPr>
            <p:cNvPr id="32780" name="矩形 21516"/>
            <p:cNvSpPr/>
            <p:nvPr/>
          </p:nvSpPr>
          <p:spPr>
            <a:xfrm>
              <a:off x="454" y="136"/>
              <a:ext cx="516" cy="270"/>
            </a:xfrm>
            <a:prstGeom prst="rect">
              <a:avLst/>
            </a:prstGeom>
          </p:spPr>
          <p:txBody>
            <a:bodyPr wrap="none" fromWordArt="1">
              <a:prstTxWarp prst="textPlain">
                <a:avLst>
                  <a:gd name="adj" fmla="val 50000"/>
                </a:avLst>
              </a:prstTxWarp>
              <a:normAutofit/>
            </a:bodyPr>
            <a:p>
              <a:pPr algn="ctr"/>
              <a:r>
                <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rPr>
                <a:t>练一练</a:t>
              </a:r>
              <a:endParaRPr lang="zh-CN" altLang="en-US" sz="6000">
                <a:ln w="9525" cap="flat" cmpd="sng">
                  <a:solidFill>
                    <a:srgbClr val="FFCC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5000"/>
                    </a:srgbClr>
                  </a:outerShdw>
                </a:effectLst>
                <a:latin typeface="楷体_GB2312" charset="0"/>
                <a:ea typeface="楷体_GB2312" charset="0"/>
              </a:endParaRPr>
            </a:p>
          </p:txBody>
        </p:sp>
      </p:grpSp>
      <p:sp>
        <p:nvSpPr>
          <p:cNvPr id="21518" name="矩形 21517"/>
          <p:cNvSpPr/>
          <p:nvPr/>
        </p:nvSpPr>
        <p:spPr>
          <a:xfrm>
            <a:off x="3203575" y="909638"/>
            <a:ext cx="2952750" cy="1528762"/>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想一想</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1519" name="直接连接符 21518"/>
          <p:cNvSpPr/>
          <p:nvPr/>
        </p:nvSpPr>
        <p:spPr>
          <a:xfrm>
            <a:off x="3997325" y="4581525"/>
            <a:ext cx="574675" cy="360363"/>
          </a:xfrm>
          <a:prstGeom prst="line">
            <a:avLst/>
          </a:prstGeom>
          <a:ln w="19050" cap="flat" cmpd="sng">
            <a:solidFill>
              <a:srgbClr val="0000FF"/>
            </a:solidFill>
            <a:prstDash val="solid"/>
            <a:round/>
            <a:headEnd type="none" w="med" len="med"/>
            <a:tailEnd type="none" w="med" len="med"/>
          </a:ln>
        </p:spPr>
      </p:sp>
      <p:sp>
        <p:nvSpPr>
          <p:cNvPr id="21520" name="文本框 21519"/>
          <p:cNvSpPr txBox="1"/>
          <p:nvPr/>
        </p:nvSpPr>
        <p:spPr>
          <a:xfrm>
            <a:off x="3924300" y="4292600"/>
            <a:ext cx="360363" cy="366713"/>
          </a:xfrm>
          <a:prstGeom prst="rect">
            <a:avLst/>
          </a:prstGeom>
          <a:noFill/>
          <a:ln w="9525">
            <a:noFill/>
          </a:ln>
        </p:spPr>
        <p:txBody>
          <a:bodyPr wrap="square" anchor="t">
            <a:spAutoFit/>
          </a:bodyPr>
          <a:p>
            <a:r>
              <a:rPr lang="zh-CN" altLang="en-US" b="1" dirty="0">
                <a:latin typeface="Times New Roman" panose="02020603050405020304" pitchFamily="2" charset="0"/>
                <a:ea typeface="宋体" panose="02010600030101010101" pitchFamily="2" charset="-122"/>
              </a:rPr>
              <a:t>2</a:t>
            </a:r>
            <a:endParaRPr lang="zh-CN" altLang="en-US" b="1" dirty="0">
              <a:latin typeface="Times New Roman" panose="02020603050405020304" pitchFamily="2" charset="0"/>
              <a:ea typeface="宋体" panose="02010600030101010101" pitchFamily="2" charset="-122"/>
            </a:endParaRPr>
          </a:p>
        </p:txBody>
      </p:sp>
      <p:sp>
        <p:nvSpPr>
          <p:cNvPr id="21521" name="文本框 21520"/>
          <p:cNvSpPr txBox="1"/>
          <p:nvPr/>
        </p:nvSpPr>
        <p:spPr>
          <a:xfrm>
            <a:off x="4356100" y="4292600"/>
            <a:ext cx="360363" cy="366713"/>
          </a:xfrm>
          <a:prstGeom prst="rect">
            <a:avLst/>
          </a:prstGeom>
          <a:noFill/>
          <a:ln w="9525">
            <a:noFill/>
          </a:ln>
        </p:spPr>
        <p:txBody>
          <a:bodyPr wrap="square" anchor="t">
            <a:spAutoFit/>
          </a:bodyPr>
          <a:p>
            <a:r>
              <a:rPr lang="zh-CN" altLang="en-US" b="1" dirty="0">
                <a:latin typeface="Times New Roman" panose="02020603050405020304" pitchFamily="2" charset="0"/>
                <a:ea typeface="宋体" panose="02010600030101010101" pitchFamily="2" charset="-122"/>
              </a:rPr>
              <a:t>3</a:t>
            </a:r>
            <a:endParaRPr lang="zh-CN" altLang="en-US" b="1" dirty="0">
              <a:latin typeface="Times New Roman" panose="02020603050405020304" pitchFamily="2" charset="0"/>
              <a:ea typeface="宋体" panose="02010600030101010101" pitchFamily="2" charset="-122"/>
            </a:endParaRPr>
          </a:p>
        </p:txBody>
      </p:sp>
      <p:sp>
        <p:nvSpPr>
          <p:cNvPr id="21522" name="直接连接符 21521"/>
          <p:cNvSpPr/>
          <p:nvPr/>
        </p:nvSpPr>
        <p:spPr>
          <a:xfrm flipV="1">
            <a:off x="4572000" y="4652963"/>
            <a:ext cx="1588" cy="288925"/>
          </a:xfrm>
          <a:prstGeom prst="line">
            <a:avLst/>
          </a:prstGeom>
          <a:ln w="19050" cap="flat" cmpd="sng">
            <a:solidFill>
              <a:srgbClr val="FF0000"/>
            </a:solidFill>
            <a:prstDash val="dash"/>
            <a:round/>
            <a:headEnd type="none" w="med" len="med"/>
            <a:tailEnd type="none" w="med" len="med"/>
          </a:ln>
        </p:spPr>
      </p:sp>
      <p:sp>
        <p:nvSpPr>
          <p:cNvPr id="21523" name="直接连接符 21522"/>
          <p:cNvSpPr/>
          <p:nvPr/>
        </p:nvSpPr>
        <p:spPr>
          <a:xfrm flipH="1">
            <a:off x="3203575" y="4941888"/>
            <a:ext cx="1368425" cy="0"/>
          </a:xfrm>
          <a:prstGeom prst="line">
            <a:avLst/>
          </a:prstGeom>
          <a:ln w="19050" cap="flat" cmpd="sng">
            <a:solidFill>
              <a:srgbClr val="FF0000"/>
            </a:solidFill>
            <a:prstDash val="dash"/>
            <a:round/>
            <a:headEnd type="none" w="med" len="med"/>
            <a:tailEnd type="none" w="med" len="med"/>
          </a:ln>
        </p:spPr>
      </p:sp>
      <p:sp>
        <p:nvSpPr>
          <p:cNvPr id="21524" name="直接连接符 21523"/>
          <p:cNvSpPr/>
          <p:nvPr/>
        </p:nvSpPr>
        <p:spPr>
          <a:xfrm>
            <a:off x="3203575" y="4581525"/>
            <a:ext cx="1588" cy="431800"/>
          </a:xfrm>
          <a:prstGeom prst="line">
            <a:avLst/>
          </a:prstGeom>
          <a:ln w="19050" cap="flat" cmpd="sng">
            <a:solidFill>
              <a:schemeClr val="tx1"/>
            </a:solidFill>
            <a:prstDash val="solid"/>
            <a:round/>
            <a:headEnd type="none" w="med" len="med"/>
            <a:tailEnd type="none" w="med" len="med"/>
          </a:ln>
        </p:spPr>
      </p:sp>
      <p:sp>
        <p:nvSpPr>
          <p:cNvPr id="21525" name="文本框 21524"/>
          <p:cNvSpPr txBox="1"/>
          <p:nvPr/>
        </p:nvSpPr>
        <p:spPr>
          <a:xfrm>
            <a:off x="2844800" y="3933825"/>
            <a:ext cx="431800" cy="365125"/>
          </a:xfrm>
          <a:prstGeom prst="rect">
            <a:avLst/>
          </a:prstGeom>
          <a:noFill/>
          <a:ln w="9525">
            <a:noFill/>
          </a:ln>
        </p:spPr>
        <p:txBody>
          <a:bodyPr wrap="square" anchor="t">
            <a:spAutoFit/>
          </a:bodyPr>
          <a:p>
            <a:r>
              <a:rPr lang="zh-CN" altLang="en-US" b="1" dirty="0">
                <a:latin typeface="Times New Roman" panose="02020603050405020304" pitchFamily="2" charset="0"/>
                <a:ea typeface="宋体" panose="02010600030101010101" pitchFamily="2" charset="-122"/>
              </a:rPr>
              <a:t>10</a:t>
            </a:r>
            <a:endParaRPr lang="zh-CN" altLang="en-US" dirty="0">
              <a:latin typeface="Arial" panose="020B0604020202020204" pitchFamily="34" charset="0"/>
              <a:ea typeface="宋体" panose="02010600030101010101" pitchFamily="2" charset="-122"/>
            </a:endParaRPr>
          </a:p>
        </p:txBody>
      </p:sp>
      <p:sp>
        <p:nvSpPr>
          <p:cNvPr id="21526" name="文本框 21525"/>
          <p:cNvSpPr txBox="1"/>
          <p:nvPr/>
        </p:nvSpPr>
        <p:spPr>
          <a:xfrm>
            <a:off x="2916238" y="4725988"/>
            <a:ext cx="360362" cy="365125"/>
          </a:xfrm>
          <a:prstGeom prst="rect">
            <a:avLst/>
          </a:prstGeom>
          <a:noFill/>
          <a:ln w="9525">
            <a:noFill/>
          </a:ln>
        </p:spPr>
        <p:txBody>
          <a:bodyPr wrap="square" anchor="t">
            <a:spAutoFit/>
          </a:bodyPr>
          <a:p>
            <a:r>
              <a:rPr lang="zh-CN" altLang="en-US" b="1" dirty="0">
                <a:latin typeface="Times New Roman" panose="02020603050405020304" pitchFamily="2" charset="0"/>
                <a:ea typeface="宋体" panose="02010600030101010101" pitchFamily="2" charset="-122"/>
              </a:rPr>
              <a:t>5</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12"/>
                                        </p:tgtEl>
                                        <p:attrNameLst>
                                          <p:attrName>style.visibility</p:attrName>
                                        </p:attrNameLst>
                                      </p:cBhvr>
                                      <p:to>
                                        <p:strVal val="visible"/>
                                      </p:to>
                                    </p:set>
                                    <p:anim calcmode="discrete" valueType="clr">
                                      <p:cBhvr override="childStyle">
                                        <p:cTn id="7" dur="80"/>
                                        <p:tgtEl>
                                          <p:spTgt spid="215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12"/>
                                        </p:tgtEl>
                                        <p:attrNameLst>
                                          <p:attrName>fillcolor</p:attrName>
                                        </p:attrNameLst>
                                      </p:cBhvr>
                                      <p:tavLst>
                                        <p:tav tm="0">
                                          <p:val>
                                            <p:clrVal>
                                              <a:schemeClr val="accent2"/>
                                            </p:clrVal>
                                          </p:val>
                                        </p:tav>
                                        <p:tav tm="50000">
                                          <p:val>
                                            <p:clrVal>
                                              <a:schemeClr val="hlink"/>
                                            </p:clrVal>
                                          </p:val>
                                        </p:tav>
                                      </p:tavLst>
                                    </p:anim>
                                    <p:set>
                                      <p:cBhvr>
                                        <p:cTn id="9" dur="80"/>
                                        <p:tgtEl>
                                          <p:spTgt spid="215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513">
                                            <p:txEl>
                                              <p:charRg st="0" end="16"/>
                                            </p:txEl>
                                          </p:spTgt>
                                        </p:tgtEl>
                                        <p:attrNameLst>
                                          <p:attrName>style.visibility</p:attrName>
                                        </p:attrNameLst>
                                      </p:cBhvr>
                                      <p:to>
                                        <p:strVal val="visible"/>
                                      </p:to>
                                    </p:set>
                                    <p:animEffect transition="in" filter="wipe(left)">
                                      <p:cBhvr>
                                        <p:cTn id="14" dur="500"/>
                                        <p:tgtEl>
                                          <p:spTgt spid="21513">
                                            <p:txEl>
                                              <p:charRg st="0" end="1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514"/>
                                        </p:tgtEl>
                                        <p:attrNameLst>
                                          <p:attrName>style.visibility</p:attrName>
                                        </p:attrNameLst>
                                      </p:cBhvr>
                                      <p:to>
                                        <p:strVal val="visible"/>
                                      </p:to>
                                    </p:set>
                                    <p:animEffect transition="in" filter="wipe(left)">
                                      <p:cBhvr>
                                        <p:cTn id="19" dur="500"/>
                                        <p:tgtEl>
                                          <p:spTgt spid="215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518"/>
                                        </p:tgtEl>
                                        <p:attrNameLst>
                                          <p:attrName>style.visibility</p:attrName>
                                        </p:attrNameLst>
                                      </p:cBhvr>
                                      <p:to>
                                        <p:strVal val="visible"/>
                                      </p:to>
                                    </p:set>
                                    <p:animEffect transition="in" filter="wipe(left)">
                                      <p:cBhvr>
                                        <p:cTn id="24" dur="500"/>
                                        <p:tgtEl>
                                          <p:spTgt spid="215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19"/>
                                        </p:tgtEl>
                                        <p:attrNameLst>
                                          <p:attrName>style.visibility</p:attrName>
                                        </p:attrNameLst>
                                      </p:cBhvr>
                                      <p:to>
                                        <p:strVal val="visible"/>
                                      </p:to>
                                    </p:set>
                                    <p:animEffect transition="in" filter="wipe(left)">
                                      <p:cBhvr>
                                        <p:cTn id="29" dur="500"/>
                                        <p:tgtEl>
                                          <p:spTgt spid="21519"/>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1520"/>
                                        </p:tgtEl>
                                        <p:attrNameLst>
                                          <p:attrName>style.visibility</p:attrName>
                                        </p:attrNameLst>
                                      </p:cBhvr>
                                      <p:to>
                                        <p:strVal val="visible"/>
                                      </p:to>
                                    </p:se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1522"/>
                                        </p:tgtEl>
                                        <p:attrNameLst>
                                          <p:attrName>style.visibility</p:attrName>
                                        </p:attrNameLst>
                                      </p:cBhvr>
                                      <p:to>
                                        <p:strVal val="visible"/>
                                      </p:to>
                                    </p:set>
                                    <p:animEffect transition="in" filter="wipe(down)">
                                      <p:cBhvr>
                                        <p:cTn id="36" dur="500"/>
                                        <p:tgtEl>
                                          <p:spTgt spid="21522"/>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1521"/>
                                        </p:tgtEl>
                                        <p:attrNameLst>
                                          <p:attrName>style.visibility</p:attrName>
                                        </p:attrNameLst>
                                      </p:cBhvr>
                                      <p:to>
                                        <p:strVal val="visible"/>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21524"/>
                                        </p:tgtEl>
                                        <p:attrNameLst>
                                          <p:attrName>style.visibility</p:attrName>
                                        </p:attrNameLst>
                                      </p:cBhvr>
                                      <p:to>
                                        <p:strVal val="visible"/>
                                      </p:to>
                                    </p:set>
                                    <p:animEffect transition="in" filter="wipe(up)">
                                      <p:cBhvr>
                                        <p:cTn id="43" dur="500"/>
                                        <p:tgtEl>
                                          <p:spTgt spid="21524"/>
                                        </p:tgtEl>
                                      </p:cBhvr>
                                    </p:animEffect>
                                  </p:childTnLst>
                                </p:cTn>
                              </p:par>
                            </p:childTnLst>
                          </p:cTn>
                        </p:par>
                        <p:par>
                          <p:cTn id="44" fill="hold">
                            <p:stCondLst>
                              <p:cond delay="1500"/>
                            </p:stCondLst>
                            <p:childTnLst>
                              <p:par>
                                <p:cTn id="45" presetID="22" presetClass="entr" presetSubtype="2" fill="hold" nodeType="afterEffect">
                                  <p:stCondLst>
                                    <p:cond delay="0"/>
                                  </p:stCondLst>
                                  <p:childTnLst>
                                    <p:set>
                                      <p:cBhvr>
                                        <p:cTn id="46" dur="1" fill="hold">
                                          <p:stCondLst>
                                            <p:cond delay="0"/>
                                          </p:stCondLst>
                                        </p:cTn>
                                        <p:tgtEl>
                                          <p:spTgt spid="21523"/>
                                        </p:tgtEl>
                                        <p:attrNameLst>
                                          <p:attrName>style.visibility</p:attrName>
                                        </p:attrNameLst>
                                      </p:cBhvr>
                                      <p:to>
                                        <p:strVal val="visible"/>
                                      </p:to>
                                    </p:set>
                                    <p:animEffect transition="in" filter="wipe(right)">
                                      <p:cBhvr>
                                        <p:cTn id="47" dur="500"/>
                                        <p:tgtEl>
                                          <p:spTgt spid="21523"/>
                                        </p:tgtEl>
                                      </p:cBhvr>
                                    </p:animEffec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21525"/>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21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4" grpId="0"/>
      <p:bldP spid="21520" grpId="0" bldLvl="0"/>
      <p:bldP spid="21521" grpId="0" bldLvl="0"/>
      <p:bldP spid="21525" grpId="0" bldLvl="0"/>
      <p:bldP spid="21526"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15362" name="组合 4097"/>
          <p:cNvGrpSpPr/>
          <p:nvPr/>
        </p:nvGrpSpPr>
        <p:grpSpPr>
          <a:xfrm>
            <a:off x="395288" y="188913"/>
            <a:ext cx="3538537" cy="1203325"/>
            <a:chOff x="0" y="0"/>
            <a:chExt cx="1413" cy="503"/>
          </a:xfrm>
        </p:grpSpPr>
        <p:pic>
          <p:nvPicPr>
            <p:cNvPr id="15363" name="圆角矩形 1"/>
            <p:cNvPicPr/>
            <p:nvPr/>
          </p:nvPicPr>
          <p:blipFill>
            <a:blip r:embed="rId2"/>
            <a:stretch>
              <a:fillRect/>
            </a:stretch>
          </p:blipFill>
          <p:spPr>
            <a:xfrm>
              <a:off x="0" y="0"/>
              <a:ext cx="1413" cy="503"/>
            </a:xfrm>
            <a:prstGeom prst="rect">
              <a:avLst/>
            </a:prstGeom>
            <a:noFill/>
            <a:ln w="9525">
              <a:noFill/>
            </a:ln>
          </p:spPr>
        </p:pic>
        <p:sp>
          <p:nvSpPr>
            <p:cNvPr id="15364" name="文本框 4099"/>
            <p:cNvSpPr txBox="1"/>
            <p:nvPr/>
          </p:nvSpPr>
          <p:spPr>
            <a:xfrm>
              <a:off x="98" y="71"/>
              <a:ext cx="1220" cy="365"/>
            </a:xfrm>
            <a:prstGeom prst="rect">
              <a:avLst/>
            </a:prstGeom>
            <a:noFill/>
            <a:ln w="9525">
              <a:noFill/>
            </a:ln>
          </p:spPr>
          <p:txBody>
            <a:bodyPr anchor="ctr"/>
            <a:p>
              <a:pPr algn="ctr"/>
              <a:r>
                <a:rPr lang="zh-CN" altLang="en-US" sz="3600" b="1" dirty="0">
                  <a:solidFill>
                    <a:srgbClr val="FFFFFF"/>
                  </a:solidFill>
                  <a:latin typeface="宋体" panose="02010600030101010101" pitchFamily="2" charset="-122"/>
                  <a:ea typeface="宋体" panose="02010600030101010101" pitchFamily="2" charset="-122"/>
                </a:rPr>
                <a:t>课 前 检 测</a:t>
              </a:r>
              <a:endParaRPr lang="zh-CN" altLang="en-US" sz="3600" b="1" dirty="0">
                <a:solidFill>
                  <a:srgbClr val="FFFFFF"/>
                </a:solidFill>
                <a:latin typeface="宋体" panose="02010600030101010101" pitchFamily="2" charset="-122"/>
                <a:ea typeface="宋体" panose="02010600030101010101" pitchFamily="2" charset="-122"/>
              </a:endParaRPr>
            </a:p>
          </p:txBody>
        </p:sp>
      </p:grpSp>
      <p:sp>
        <p:nvSpPr>
          <p:cNvPr id="4101" name="文本框 4100"/>
          <p:cNvSpPr txBox="1"/>
          <p:nvPr/>
        </p:nvSpPr>
        <p:spPr>
          <a:xfrm>
            <a:off x="250825" y="1701800"/>
            <a:ext cx="8489950" cy="457200"/>
          </a:xfrm>
          <a:prstGeom prst="rect">
            <a:avLst/>
          </a:prstGeom>
          <a:noFill/>
          <a:ln w="9525">
            <a:noFill/>
          </a:ln>
        </p:spPr>
        <p:txBody>
          <a:bodyPr wrap="none" anchor="t">
            <a:spAutoFit/>
          </a:bodyPr>
          <a:p>
            <a:r>
              <a:rPr lang="zh-CN" altLang="en-US" sz="2400" b="1" dirty="0">
                <a:latin typeface="Times New Roman" panose="02020603050405020304" pitchFamily="2" charset="0"/>
                <a:ea typeface="宋体" panose="02010600030101010101" pitchFamily="2" charset="-122"/>
                <a:sym typeface="宋体" panose="02010600030101010101" pitchFamily="2" charset="-122"/>
              </a:rPr>
              <a:t>1</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、速度是表示物体</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的物理量。计算公式是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p:txBody>
      </p:sp>
      <p:sp>
        <p:nvSpPr>
          <p:cNvPr id="4102" name="文本框 4101"/>
          <p:cNvSpPr txBox="1"/>
          <p:nvPr/>
        </p:nvSpPr>
        <p:spPr>
          <a:xfrm>
            <a:off x="252413" y="2276475"/>
            <a:ext cx="8712200" cy="1189038"/>
          </a:xfrm>
          <a:prstGeom prst="rect">
            <a:avLst/>
          </a:prstGeom>
          <a:noFill/>
          <a:ln w="9525">
            <a:noFill/>
          </a:ln>
        </p:spPr>
        <p:txBody>
          <a:bodyPr wrap="square" anchor="t">
            <a:spAutoFit/>
          </a:bodyPr>
          <a:p>
            <a:pPr>
              <a:lnSpc>
                <a:spcPct val="150000"/>
              </a:lnSpc>
            </a:pPr>
            <a:r>
              <a:rPr lang="zh-CN" altLang="en-US" sz="2400" b="1" dirty="0">
                <a:latin typeface="Times New Roman" panose="02020603050405020304" pitchFamily="2" charset="0"/>
                <a:ea typeface="宋体" panose="02010600030101010101" pitchFamily="2" charset="-122"/>
                <a:sym typeface="宋体" panose="02010600030101010101" pitchFamily="2" charset="-122"/>
              </a:rPr>
              <a:t>2、</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在国际单位制中速度的主单位是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，在交通运输中常用</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作速度的单位。二者间的换算关系是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p:txBody>
      </p:sp>
      <p:sp>
        <p:nvSpPr>
          <p:cNvPr id="4103" name="文本框 4102"/>
          <p:cNvSpPr txBox="1"/>
          <p:nvPr/>
        </p:nvSpPr>
        <p:spPr>
          <a:xfrm>
            <a:off x="323850" y="3502025"/>
            <a:ext cx="8496300" cy="1736725"/>
          </a:xfrm>
          <a:prstGeom prst="rect">
            <a:avLst/>
          </a:prstGeom>
          <a:noFill/>
          <a:ln w="9525">
            <a:noFill/>
          </a:ln>
        </p:spPr>
        <p:txBody>
          <a:bodyPr wrap="square" anchor="t">
            <a:spAutoFit/>
          </a:bodyPr>
          <a:p>
            <a:pPr>
              <a:lnSpc>
                <a:spcPct val="150000"/>
              </a:lnSpc>
            </a:pPr>
            <a:r>
              <a:rPr lang="zh-CN" altLang="en-US" sz="2400" b="1" dirty="0">
                <a:latin typeface="Times New Roman" panose="02020603050405020304" pitchFamily="2" charset="0"/>
                <a:ea typeface="宋体" panose="02010600030101010101" pitchFamily="2" charset="-122"/>
                <a:sym typeface="宋体" panose="02010600030101010101" pitchFamily="2" charset="-122"/>
              </a:rPr>
              <a:t>3</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、最简单的机械运动是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。对变速直线运动的平均速度也可以用</a:t>
            </a:r>
            <a:r>
              <a:rPr lang="zh-CN" altLang="en-US" sz="2400" b="1" dirty="0">
                <a:latin typeface="Times New Roman" panose="02020603050405020304" pitchFamily="2" charset="0"/>
                <a:ea typeface="宋体" panose="02010600030101010101" pitchFamily="2" charset="-122"/>
                <a:sym typeface="宋体" panose="02010600030101010101" pitchFamily="2" charset="-122"/>
              </a:rPr>
              <a:t>           来计算吗？</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sym typeface="宋体" panose="02010600030101010101" pitchFamily="2" charset="-122"/>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pPr>
              <a:lnSpc>
                <a:spcPct val="150000"/>
              </a:lnSpc>
            </a:pPr>
            <a:endParaRPr lang="zh-CN" altLang="en-US" sz="2400" dirty="0">
              <a:latin typeface="Arial" panose="020B0604020202020204" pitchFamily="34" charset="0"/>
              <a:ea typeface="宋体" panose="02010600030101010101" pitchFamily="2" charset="-122"/>
            </a:endParaRPr>
          </a:p>
        </p:txBody>
      </p:sp>
      <p:graphicFrame>
        <p:nvGraphicFramePr>
          <p:cNvPr id="4104" name="对象 4103">
            <a:hlinkClick r:id="" action="ppaction://ole?verb="/>
          </p:cNvPr>
          <p:cNvGraphicFramePr>
            <a:graphicFrameLocks noChangeAspect="1"/>
          </p:cNvGraphicFramePr>
          <p:nvPr/>
        </p:nvGraphicFramePr>
        <p:xfrm>
          <a:off x="2843213" y="4005263"/>
          <a:ext cx="788987" cy="874712"/>
        </p:xfrm>
        <a:graphic>
          <a:graphicData uri="http://schemas.openxmlformats.org/presentationml/2006/ole">
            <mc:AlternateContent xmlns:mc="http://schemas.openxmlformats.org/markup-compatibility/2006">
              <mc:Choice xmlns:v="urn:schemas-microsoft-com:vml" Requires="v">
                <p:oleObj spid="_x0000_s3076" name="" r:id="rId3" imgW="356870" imgH="394970" progId="Equation.3">
                  <p:embed/>
                </p:oleObj>
              </mc:Choice>
              <mc:Fallback>
                <p:oleObj name="" r:id="rId3" imgW="356870" imgH="394970" progId="Equation.3">
                  <p:embed/>
                  <p:pic>
                    <p:nvPicPr>
                      <p:cNvPr id="0" name="图片 3075"/>
                      <p:cNvPicPr/>
                      <p:nvPr/>
                    </p:nvPicPr>
                    <p:blipFill>
                      <a:blip r:embed="rId4"/>
                      <a:stretch>
                        <a:fillRect/>
                      </a:stretch>
                    </p:blipFill>
                    <p:spPr>
                      <a:xfrm>
                        <a:off x="2843213" y="4005263"/>
                        <a:ext cx="788987" cy="874712"/>
                      </a:xfrm>
                      <a:prstGeom prst="rect">
                        <a:avLst/>
                      </a:prstGeom>
                      <a:noFill/>
                      <a:ln w="38100">
                        <a:noFill/>
                        <a:miter/>
                      </a:ln>
                    </p:spPr>
                  </p:pic>
                </p:oleObj>
              </mc:Fallback>
            </mc:AlternateContent>
          </a:graphicData>
        </a:graphic>
      </p:graphicFrame>
      <p:sp>
        <p:nvSpPr>
          <p:cNvPr id="4105" name="文本框 4104"/>
          <p:cNvSpPr txBox="1"/>
          <p:nvPr/>
        </p:nvSpPr>
        <p:spPr>
          <a:xfrm>
            <a:off x="2916238" y="1628775"/>
            <a:ext cx="14398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运动快慢</a:t>
            </a:r>
            <a:endPar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sp>
        <p:nvSpPr>
          <p:cNvPr id="4106" name="文本框 4105"/>
          <p:cNvSpPr txBox="1"/>
          <p:nvPr/>
        </p:nvSpPr>
        <p:spPr>
          <a:xfrm>
            <a:off x="7235825" y="1557338"/>
            <a:ext cx="720725" cy="588963"/>
          </a:xfrm>
          <a:prstGeom prst="rect">
            <a:avLst/>
          </a:prstGeom>
          <a:noFill/>
          <a:ln w="9525">
            <a:noFill/>
          </a:ln>
        </p:spPr>
        <p:txBody>
          <a:bodyPr vert="horz" wrap="square" anchor="t">
            <a:spAutoFit/>
          </a:bodyPr>
          <a:p>
            <a:r>
              <a:rPr lang="zh-CN" altLang="en-US" sz="2800" b="1" baseline="-25000" noProof="1" dirty="0">
                <a:solidFill>
                  <a:srgbClr val="FF0000"/>
                </a:solidFill>
                <a:latin typeface="Times New Roman" panose="02020603050405020304" pitchFamily="2" charset="0"/>
                <a:ea typeface="Times New Roman" panose="02020603050405020304" pitchFamily="2" charset="0"/>
                <a:cs typeface="+mn-ea"/>
              </a:rPr>
              <a:t> </a:t>
            </a:r>
            <a:r>
              <a:rPr lang="zh-CN" altLang="en-US" sz="2800" b="1" i="1" noProof="1" dirty="0">
                <a:solidFill>
                  <a:srgbClr val="FF0000"/>
                </a:solidFill>
                <a:effectLst>
                  <a:outerShdw blurRad="38100" dist="38100" dir="2700000">
                    <a:srgbClr val="000000"/>
                  </a:outerShdw>
                </a:effectLst>
                <a:latin typeface="Times New Roman" panose="02020603050405020304" pitchFamily="2" charset="0"/>
                <a:ea typeface="Times New Roman" panose="02020603050405020304" pitchFamily="2" charset="0"/>
                <a:cs typeface="+mn-ea"/>
              </a:rPr>
              <a:t>v </a:t>
            </a:r>
            <a:r>
              <a:rPr lang="zh-CN" altLang="en-US" sz="2800" b="1" noProof="1" dirty="0">
                <a:solidFill>
                  <a:srgbClr val="FF0000"/>
                </a:solidFill>
                <a:effectLst>
                  <a:outerShdw blurRad="38100" dist="38100" dir="2700000">
                    <a:srgbClr val="000000"/>
                  </a:outerShdw>
                </a:effectLst>
                <a:latin typeface="Times New Roman" panose="02020603050405020304" pitchFamily="2" charset="0"/>
                <a:ea typeface="Times New Roman" panose="02020603050405020304" pitchFamily="2" charset="0"/>
                <a:cs typeface="+mn-ea"/>
              </a:rPr>
              <a:t>=</a:t>
            </a:r>
            <a:r>
              <a:rPr lang="zh-CN" altLang="en-US" sz="2800" b="1" i="1" noProof="1" dirty="0">
                <a:solidFill>
                  <a:srgbClr val="FF0000"/>
                </a:solidFill>
                <a:latin typeface="Times New Roman" panose="02020603050405020304" pitchFamily="2" charset="0"/>
                <a:ea typeface="Times New Roman" panose="02020603050405020304" pitchFamily="2" charset="0"/>
                <a:cs typeface="+mn-ea"/>
              </a:rPr>
              <a:t> </a:t>
            </a:r>
            <a:endParaRPr lang="zh-CN" altLang="en-US" sz="2800" b="1" noProof="1" dirty="0">
              <a:solidFill>
                <a:srgbClr val="FF0000"/>
              </a:solidFill>
              <a:latin typeface="Times New Roman" panose="02020603050405020304" pitchFamily="2" charset="0"/>
              <a:ea typeface="Times New Roman" panose="02020603050405020304" pitchFamily="2" charset="0"/>
              <a:sym typeface="Arial" panose="020B0604020202020204" pitchFamily="34" charset="0"/>
            </a:endParaRPr>
          </a:p>
        </p:txBody>
      </p:sp>
      <p:sp>
        <p:nvSpPr>
          <p:cNvPr id="4107" name="文本框 4106"/>
          <p:cNvSpPr txBox="1"/>
          <p:nvPr/>
        </p:nvSpPr>
        <p:spPr>
          <a:xfrm>
            <a:off x="7883525" y="1341438"/>
            <a:ext cx="504825" cy="588963"/>
          </a:xfrm>
          <a:prstGeom prst="rect">
            <a:avLst/>
          </a:prstGeom>
          <a:noFill/>
          <a:ln w="9525">
            <a:noFill/>
          </a:ln>
        </p:spPr>
        <p:txBody>
          <a:bodyPr vert="horz" wrap="square" anchor="t">
            <a:spAutoFit/>
          </a:bodyPr>
          <a:p>
            <a:r>
              <a:rPr lang="zh-CN" altLang="en-US" sz="2800" b="1" baseline="-25000" noProof="1" dirty="0">
                <a:solidFill>
                  <a:srgbClr val="FF0000"/>
                </a:solidFill>
                <a:effectLst>
                  <a:outerShdw blurRad="38100" dist="38100" dir="2700000">
                    <a:srgbClr val="000000"/>
                  </a:outerShdw>
                </a:effectLst>
                <a:latin typeface="Times New Roman" panose="02020603050405020304" pitchFamily="2" charset="0"/>
                <a:ea typeface="Times New Roman" panose="02020603050405020304" pitchFamily="2" charset="0"/>
                <a:cs typeface="+mn-ea"/>
              </a:rPr>
              <a:t> </a:t>
            </a:r>
            <a:r>
              <a:rPr lang="zh-CN" altLang="en-US" sz="2800" b="1" i="1" noProof="1" dirty="0">
                <a:solidFill>
                  <a:srgbClr val="FF0000"/>
                </a:solidFill>
                <a:effectLst>
                  <a:outerShdw blurRad="38100" dist="38100" dir="2700000">
                    <a:srgbClr val="000000"/>
                  </a:outerShdw>
                </a:effectLst>
                <a:latin typeface="Times New Roman" panose="02020603050405020304" pitchFamily="2" charset="0"/>
                <a:ea typeface="Times New Roman" panose="02020603050405020304" pitchFamily="2" charset="0"/>
                <a:cs typeface="+mn-ea"/>
              </a:rPr>
              <a:t>s</a:t>
            </a:r>
            <a:r>
              <a:rPr lang="zh-CN" altLang="en-US" sz="2800" b="1" i="1" noProof="1" dirty="0">
                <a:solidFill>
                  <a:srgbClr val="0000FF"/>
                </a:solidFill>
                <a:latin typeface="Times New Roman" panose="02020603050405020304" pitchFamily="2" charset="0"/>
                <a:ea typeface="Times New Roman" panose="02020603050405020304" pitchFamily="2" charset="0"/>
                <a:cs typeface="+mn-ea"/>
              </a:rPr>
              <a:t>  </a:t>
            </a:r>
            <a:endParaRPr lang="zh-CN" altLang="en-US" sz="2800" b="1" noProof="1" dirty="0">
              <a:solidFill>
                <a:srgbClr val="0000FF"/>
              </a:solidFill>
              <a:latin typeface="Times New Roman" panose="02020603050405020304" pitchFamily="2" charset="0"/>
              <a:ea typeface="Times New Roman" panose="02020603050405020304" pitchFamily="2" charset="0"/>
              <a:sym typeface="Arial" panose="020B0604020202020204" pitchFamily="34" charset="0"/>
            </a:endParaRPr>
          </a:p>
        </p:txBody>
      </p:sp>
      <p:sp>
        <p:nvSpPr>
          <p:cNvPr id="4108" name="直接连接符 4107"/>
          <p:cNvSpPr/>
          <p:nvPr/>
        </p:nvSpPr>
        <p:spPr>
          <a:xfrm>
            <a:off x="7883525" y="1844675"/>
            <a:ext cx="361950" cy="0"/>
          </a:xfrm>
          <a:prstGeom prst="line">
            <a:avLst/>
          </a:prstGeom>
          <a:ln w="19050" cap="flat" cmpd="sng">
            <a:solidFill>
              <a:srgbClr val="FF0000"/>
            </a:solidFill>
            <a:prstDash val="solid"/>
            <a:round/>
            <a:headEnd type="none" w="med" len="med"/>
            <a:tailEnd type="none" w="med" len="med"/>
          </a:ln>
        </p:spPr>
      </p:sp>
      <p:sp>
        <p:nvSpPr>
          <p:cNvPr id="4109" name="文本框 4108"/>
          <p:cNvSpPr txBox="1"/>
          <p:nvPr/>
        </p:nvSpPr>
        <p:spPr>
          <a:xfrm>
            <a:off x="7883525" y="1773238"/>
            <a:ext cx="360363" cy="588963"/>
          </a:xfrm>
          <a:prstGeom prst="rect">
            <a:avLst/>
          </a:prstGeom>
          <a:noFill/>
          <a:ln w="9525">
            <a:noFill/>
          </a:ln>
        </p:spPr>
        <p:txBody>
          <a:bodyPr vert="horz" wrap="square" anchor="t">
            <a:spAutoFit/>
          </a:bodyPr>
          <a:p>
            <a:r>
              <a:rPr lang="zh-CN" altLang="en-US" sz="2800" b="1" baseline="-25000" noProof="1" dirty="0">
                <a:solidFill>
                  <a:srgbClr val="FF0000"/>
                </a:solidFill>
                <a:latin typeface="Times New Roman" panose="02020603050405020304" pitchFamily="2" charset="0"/>
                <a:ea typeface="Times New Roman" panose="02020603050405020304" pitchFamily="2" charset="0"/>
                <a:cs typeface="+mn-ea"/>
              </a:rPr>
              <a:t> </a:t>
            </a:r>
            <a:r>
              <a:rPr lang="zh-CN" altLang="en-US" sz="2800" b="1" i="1" noProof="1" dirty="0">
                <a:solidFill>
                  <a:srgbClr val="FF0000"/>
                </a:solidFill>
                <a:effectLst>
                  <a:outerShdw blurRad="38100" dist="38100" dir="2700000">
                    <a:srgbClr val="000000"/>
                  </a:outerShdw>
                </a:effectLst>
                <a:latin typeface="Times New Roman" panose="02020603050405020304" pitchFamily="2" charset="0"/>
                <a:ea typeface="Times New Roman" panose="02020603050405020304" pitchFamily="2" charset="0"/>
                <a:cs typeface="+mn-ea"/>
              </a:rPr>
              <a:t>t</a:t>
            </a:r>
            <a:r>
              <a:rPr lang="zh-CN" altLang="en-US" sz="2800" b="1" i="1" noProof="1" dirty="0">
                <a:solidFill>
                  <a:srgbClr val="FF0000"/>
                </a:solidFill>
                <a:latin typeface="Times New Roman" panose="02020603050405020304" pitchFamily="2" charset="0"/>
                <a:ea typeface="Times New Roman" panose="02020603050405020304" pitchFamily="2" charset="0"/>
                <a:cs typeface="+mn-ea"/>
              </a:rPr>
              <a:t>  </a:t>
            </a:r>
            <a:endParaRPr lang="zh-CN" altLang="en-US" sz="2800" b="1" noProof="1" dirty="0">
              <a:solidFill>
                <a:srgbClr val="FF0000"/>
              </a:solidFill>
              <a:latin typeface="Times New Roman" panose="02020603050405020304" pitchFamily="2" charset="0"/>
              <a:ea typeface="Times New Roman" panose="02020603050405020304" pitchFamily="2" charset="0"/>
              <a:sym typeface="Arial" panose="020B0604020202020204" pitchFamily="34" charset="0"/>
            </a:endParaRPr>
          </a:p>
        </p:txBody>
      </p:sp>
      <p:sp>
        <p:nvSpPr>
          <p:cNvPr id="4110" name="文本框 4109"/>
          <p:cNvSpPr txBox="1"/>
          <p:nvPr/>
        </p:nvSpPr>
        <p:spPr>
          <a:xfrm>
            <a:off x="5364163" y="2349500"/>
            <a:ext cx="719138"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m/s</a:t>
            </a:r>
            <a:endPar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sp>
        <p:nvSpPr>
          <p:cNvPr id="4111" name="文本框 4110"/>
          <p:cNvSpPr txBox="1"/>
          <p:nvPr/>
        </p:nvSpPr>
        <p:spPr>
          <a:xfrm>
            <a:off x="682625" y="2925763"/>
            <a:ext cx="93662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km/h</a:t>
            </a:r>
            <a:endPar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sp>
        <p:nvSpPr>
          <p:cNvPr id="4112" name="文本框 4111"/>
          <p:cNvSpPr txBox="1"/>
          <p:nvPr/>
        </p:nvSpPr>
        <p:spPr>
          <a:xfrm>
            <a:off x="6372225" y="2925763"/>
            <a:ext cx="230505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1m/s=3.6km/h</a:t>
            </a:r>
            <a:endPar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sp>
        <p:nvSpPr>
          <p:cNvPr id="4113" name="文本框 4112"/>
          <p:cNvSpPr txBox="1"/>
          <p:nvPr/>
        </p:nvSpPr>
        <p:spPr>
          <a:xfrm>
            <a:off x="3779838" y="3573463"/>
            <a:ext cx="23034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匀速直线运动</a:t>
            </a:r>
            <a:endPar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sp>
        <p:nvSpPr>
          <p:cNvPr id="4114" name="文本框 4113"/>
          <p:cNvSpPr txBox="1"/>
          <p:nvPr/>
        </p:nvSpPr>
        <p:spPr>
          <a:xfrm>
            <a:off x="5364163" y="4149725"/>
            <a:ext cx="107950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可以</a:t>
            </a:r>
            <a:endParaRPr lang="zh-CN" altLang="en-US" sz="2400" b="1" noProof="1" dirty="0">
              <a:solidFill>
                <a:srgbClr val="FF0000"/>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105"/>
                                        </p:tgtEl>
                                        <p:attrNameLst>
                                          <p:attrName>style.visibility</p:attrName>
                                        </p:attrNameLst>
                                      </p:cBhvr>
                                      <p:to>
                                        <p:strVal val="visible"/>
                                      </p:to>
                                    </p:set>
                                    <p:animEffect transition="in" filter="wipe(left)">
                                      <p:cBhvr>
                                        <p:cTn id="11" dur="500"/>
                                        <p:tgtEl>
                                          <p:spTgt spid="41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106"/>
                                        </p:tgtEl>
                                        <p:attrNameLst>
                                          <p:attrName>style.visibility</p:attrName>
                                        </p:attrNameLst>
                                      </p:cBhvr>
                                      <p:to>
                                        <p:strVal val="visible"/>
                                      </p:to>
                                    </p:set>
                                    <p:animEffect transition="in" filter="wipe(left)">
                                      <p:cBhvr>
                                        <p:cTn id="16" dur="500"/>
                                        <p:tgtEl>
                                          <p:spTgt spid="41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07"/>
                                        </p:tgtEl>
                                        <p:attrNameLst>
                                          <p:attrName>style.visibility</p:attrName>
                                        </p:attrNameLst>
                                      </p:cBhvr>
                                      <p:to>
                                        <p:strVal val="visible"/>
                                      </p:to>
                                    </p:set>
                                    <p:animEffect transition="in" filter="wipe(left)">
                                      <p:cBhvr>
                                        <p:cTn id="21" dur="500"/>
                                        <p:tgtEl>
                                          <p:spTgt spid="410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108"/>
                                        </p:tgtEl>
                                        <p:attrNameLst>
                                          <p:attrName>style.visibility</p:attrName>
                                        </p:attrNameLst>
                                      </p:cBhvr>
                                      <p:to>
                                        <p:strVal val="visible"/>
                                      </p:to>
                                    </p:set>
                                    <p:animEffect transition="in" filter="wipe(left)">
                                      <p:cBhvr>
                                        <p:cTn id="25" dur="500"/>
                                        <p:tgtEl>
                                          <p:spTgt spid="410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109"/>
                                        </p:tgtEl>
                                        <p:attrNameLst>
                                          <p:attrName>style.visibility</p:attrName>
                                        </p:attrNameLst>
                                      </p:cBhvr>
                                      <p:to>
                                        <p:strVal val="visible"/>
                                      </p:to>
                                    </p:set>
                                    <p:animEffect transition="in" filter="wipe(left)">
                                      <p:cBhvr>
                                        <p:cTn id="29" dur="500"/>
                                        <p:tgtEl>
                                          <p:spTgt spid="410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10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10"/>
                                        </p:tgtEl>
                                        <p:attrNameLst>
                                          <p:attrName>style.visibility</p:attrName>
                                        </p:attrNameLst>
                                      </p:cBhvr>
                                      <p:to>
                                        <p:strVal val="visible"/>
                                      </p:to>
                                    </p:set>
                                    <p:animEffect transition="in" filter="wipe(left)">
                                      <p:cBhvr>
                                        <p:cTn id="38" dur="500"/>
                                        <p:tgtEl>
                                          <p:spTgt spid="41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111"/>
                                        </p:tgtEl>
                                        <p:attrNameLst>
                                          <p:attrName>style.visibility</p:attrName>
                                        </p:attrNameLst>
                                      </p:cBhvr>
                                      <p:to>
                                        <p:strVal val="visible"/>
                                      </p:to>
                                    </p:set>
                                    <p:animEffect transition="in" filter="wipe(left)">
                                      <p:cBhvr>
                                        <p:cTn id="43" dur="500"/>
                                        <p:tgtEl>
                                          <p:spTgt spid="41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112"/>
                                        </p:tgtEl>
                                        <p:attrNameLst>
                                          <p:attrName>style.visibility</p:attrName>
                                        </p:attrNameLst>
                                      </p:cBhvr>
                                      <p:to>
                                        <p:strVal val="visible"/>
                                      </p:to>
                                    </p:set>
                                    <p:animEffect transition="in" filter="wipe(left)">
                                      <p:cBhvr>
                                        <p:cTn id="48" dur="500"/>
                                        <p:tgtEl>
                                          <p:spTgt spid="411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13"/>
                                        </p:tgtEl>
                                        <p:attrNameLst>
                                          <p:attrName>style.visibility</p:attrName>
                                        </p:attrNameLst>
                                      </p:cBhvr>
                                      <p:to>
                                        <p:strVal val="visible"/>
                                      </p:to>
                                    </p:set>
                                    <p:animEffect transition="in" filter="wipe(left)">
                                      <p:cBhvr>
                                        <p:cTn id="59" dur="500"/>
                                        <p:tgtEl>
                                          <p:spTgt spid="41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114"/>
                                        </p:tgtEl>
                                        <p:attrNameLst>
                                          <p:attrName>style.visibility</p:attrName>
                                        </p:attrNameLst>
                                      </p:cBhvr>
                                      <p:to>
                                        <p:strVal val="visible"/>
                                      </p:to>
                                    </p:set>
                                    <p:animEffect transition="in" filter="wipe(left)">
                                      <p:cBhvr>
                                        <p:cTn id="64"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ldLvl="0"/>
      <p:bldP spid="4105" grpId="0" bldLvl="0"/>
      <p:bldP spid="4106" grpId="0" bldLvl="0"/>
      <p:bldP spid="4107" grpId="0" bldLvl="0"/>
      <p:bldP spid="4109" grpId="0" bldLvl="0"/>
      <p:bldP spid="4102" grpId="0" bldLvl="0"/>
      <p:bldP spid="4110" grpId="0" bldLvl="0"/>
      <p:bldP spid="4111" grpId="0" bldLvl="0"/>
      <p:bldP spid="4112" grpId="0" bldLvl="0"/>
      <p:bldP spid="4103" grpId="0" bldLvl="0"/>
      <p:bldP spid="4113" grpId="0" bldLvl="0"/>
      <p:bldP spid="4114"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22529"/>
          <p:cNvSpPr txBox="1"/>
          <p:nvPr/>
        </p:nvSpPr>
        <p:spPr>
          <a:xfrm>
            <a:off x="827088" y="1628775"/>
            <a:ext cx="7850187" cy="517525"/>
          </a:xfrm>
          <a:prstGeom prst="rect">
            <a:avLst/>
          </a:prstGeom>
          <a:noFill/>
          <a:ln w="9525">
            <a:noFill/>
          </a:ln>
        </p:spPr>
        <p:txBody>
          <a:bodyPr wrap="square" anchor="t">
            <a:spAutoFit/>
          </a:bodyPr>
          <a:p>
            <a:pPr>
              <a:spcBef>
                <a:spcPct val="50000"/>
              </a:spcBef>
            </a:pPr>
            <a:r>
              <a:rPr lang="zh-CN" altLang="en-US" sz="2800" b="1" dirty="0">
                <a:latin typeface="Times New Roman" panose="02020603050405020304" pitchFamily="2" charset="0"/>
                <a:ea typeface="宋体" panose="02010600030101010101" pitchFamily="2" charset="-122"/>
              </a:rPr>
              <a:t>1</a:t>
            </a:r>
            <a:r>
              <a:rPr lang="zh-CN" altLang="en-US" sz="2800" b="1" dirty="0">
                <a:latin typeface="Arial" panose="020B0604020202020204" pitchFamily="34" charset="0"/>
                <a:ea typeface="宋体" panose="02010600030101010101" pitchFamily="2" charset="-122"/>
              </a:rPr>
              <a:t>、</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a:t>
            </a:r>
            <a:r>
              <a:rPr lang="zh-CN" altLang="en-US" sz="2800" b="1" dirty="0">
                <a:latin typeface="Times New Roman" panose="02020603050405020304" pitchFamily="2" charset="0"/>
                <a:ea typeface="宋体" panose="02010600030101010101" pitchFamily="2" charset="-122"/>
              </a:rPr>
              <a:t>测平均速度”的</a:t>
            </a:r>
            <a:r>
              <a:rPr lang="zh-CN" altLang="en-US" sz="2800" b="1" dirty="0">
                <a:latin typeface="Arial" panose="020B0604020202020204" pitchFamily="34" charset="0"/>
                <a:ea typeface="宋体" panose="02010600030101010101" pitchFamily="2" charset="-122"/>
              </a:rPr>
              <a:t>实验目的是</a:t>
            </a:r>
            <a:r>
              <a:rPr lang="zh-CN" altLang="en-US" sz="2800" b="1" u="sng"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p:txBody>
      </p:sp>
      <p:sp>
        <p:nvSpPr>
          <p:cNvPr id="22531" name="文本框 22530"/>
          <p:cNvSpPr txBox="1"/>
          <p:nvPr/>
        </p:nvSpPr>
        <p:spPr>
          <a:xfrm>
            <a:off x="827088" y="2565400"/>
            <a:ext cx="6911975" cy="517525"/>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2"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a:t>
            </a:r>
            <a:r>
              <a:rPr lang="zh-CN" altLang="en-US" sz="2800" b="1" dirty="0">
                <a:latin typeface="Times New Roman" panose="02020603050405020304" pitchFamily="2" charset="0"/>
                <a:ea typeface="宋体" panose="02010600030101010101" pitchFamily="2" charset="-122"/>
              </a:rPr>
              <a:t>测平均速度”的</a:t>
            </a:r>
            <a:r>
              <a:rPr lang="zh-CN" altLang="en-US" sz="2800" b="1" dirty="0">
                <a:latin typeface="Arial" panose="020B0604020202020204" pitchFamily="34" charset="0"/>
                <a:ea typeface="宋体" panose="02010600030101010101" pitchFamily="2" charset="-122"/>
              </a:rPr>
              <a:t>实验原理是</a:t>
            </a:r>
            <a:r>
              <a:rPr lang="zh-CN" altLang="en-US" sz="2800" b="1" u="sng"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p:txBody>
      </p:sp>
      <p:sp>
        <p:nvSpPr>
          <p:cNvPr id="22532" name="文本框 22531"/>
          <p:cNvSpPr txBox="1"/>
          <p:nvPr/>
        </p:nvSpPr>
        <p:spPr>
          <a:xfrm>
            <a:off x="828675" y="3213100"/>
            <a:ext cx="7848600" cy="1371600"/>
          </a:xfrm>
          <a:prstGeom prst="rect">
            <a:avLst/>
          </a:prstGeom>
          <a:noFill/>
          <a:ln w="9525">
            <a:noFill/>
          </a:ln>
        </p:spPr>
        <p:txBody>
          <a:bodyPr wrap="square" anchor="t">
            <a:spAutoFit/>
          </a:bodyPr>
          <a:p>
            <a:pPr>
              <a:lnSpc>
                <a:spcPct val="150000"/>
              </a:lnSpc>
              <a:spcBef>
                <a:spcPct val="50000"/>
              </a:spcBef>
            </a:pPr>
            <a:r>
              <a:rPr lang="zh-CN" altLang="en-US" sz="2800" b="1" dirty="0">
                <a:latin typeface="Times New Roman" panose="02020603050405020304" pitchFamily="2"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a:t>
            </a:r>
            <a:r>
              <a:rPr lang="zh-CN" altLang="en-US" sz="2800" b="1" dirty="0">
                <a:latin typeface="Times New Roman" panose="02020603050405020304" pitchFamily="2" charset="0"/>
                <a:ea typeface="宋体" panose="02010600030101010101" pitchFamily="2" charset="-122"/>
              </a:rPr>
              <a:t>测平均速度”的</a:t>
            </a:r>
            <a:r>
              <a:rPr lang="zh-CN" altLang="en-US" sz="2800" b="1" dirty="0">
                <a:latin typeface="Arial" panose="020B0604020202020204" pitchFamily="34" charset="0"/>
                <a:ea typeface="宋体" panose="02010600030101010101" pitchFamily="2" charset="-122"/>
              </a:rPr>
              <a:t>实验器材有</a:t>
            </a:r>
            <a:r>
              <a:rPr lang="zh-CN" altLang="en-US" sz="2800" b="1" dirty="0">
                <a:latin typeface="Times New Roman" panose="02020603050405020304" pitchFamily="2" charset="0"/>
                <a:ea typeface="宋体" panose="02010600030101010101" pitchFamily="2" charset="-122"/>
              </a:rPr>
              <a:t>小车、木板、木块、金属片、</a:t>
            </a:r>
            <a:r>
              <a:rPr lang="zh-CN" altLang="en-US" sz="2800" b="1" u="sng"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rPr>
              <a:t>、</a:t>
            </a:r>
            <a:r>
              <a:rPr lang="zh-CN" altLang="en-US" sz="2800" b="1" u="sng" dirty="0">
                <a:latin typeface="Times New Roman" panose="02020603050405020304" pitchFamily="2"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a:t>
            </a:r>
            <a:endParaRPr lang="zh-CN" altLang="en-US" sz="2800" b="1" dirty="0">
              <a:solidFill>
                <a:schemeClr val="accent2"/>
              </a:solidFill>
              <a:latin typeface="Arial" panose="020B0604020202020204" pitchFamily="34" charset="0"/>
              <a:ea typeface="宋体" panose="02010600030101010101" pitchFamily="2" charset="-122"/>
            </a:endParaRPr>
          </a:p>
        </p:txBody>
      </p:sp>
      <p:sp>
        <p:nvSpPr>
          <p:cNvPr id="22533" name="文本框 22532"/>
          <p:cNvSpPr txBox="1"/>
          <p:nvPr/>
        </p:nvSpPr>
        <p:spPr>
          <a:xfrm>
            <a:off x="5797550" y="1557338"/>
            <a:ext cx="2232025" cy="517525"/>
          </a:xfrm>
          <a:prstGeom prst="rect">
            <a:avLst/>
          </a:prstGeom>
          <a:noFill/>
          <a:ln w="9525">
            <a:noFill/>
          </a:ln>
        </p:spPr>
        <p:txBody>
          <a:bodyPr wrap="square">
            <a:spAutoFit/>
          </a:bodyPr>
          <a:p>
            <a:pPr>
              <a:spcBef>
                <a:spcPct val="50000"/>
              </a:spcBef>
            </a:pPr>
            <a:r>
              <a:rPr lang="en-US" altLang="zh-CN" sz="2800" b="1">
                <a:latin typeface="Arial" panose="020B0604020202020204" pitchFamily="34" charset="0"/>
                <a:ea typeface="宋体" panose="02010600030101010101" pitchFamily="2" charset="-122"/>
              </a:rPr>
              <a:t> </a:t>
            </a:r>
            <a:r>
              <a:rPr lang="zh-CN" altLang="en-US" sz="2800" b="1">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测平均速度</a:t>
            </a:r>
            <a:endParaRPr lang="zh-CN" altLang="en-US" sz="2800" b="1">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sp>
        <p:nvSpPr>
          <p:cNvPr id="22534" name="文本框 22533"/>
          <p:cNvSpPr txBox="1"/>
          <p:nvPr/>
        </p:nvSpPr>
        <p:spPr>
          <a:xfrm>
            <a:off x="5724525" y="2349500"/>
            <a:ext cx="649288" cy="519113"/>
          </a:xfrm>
          <a:prstGeom prst="rect">
            <a:avLst/>
          </a:prstGeom>
          <a:noFill/>
          <a:ln w="9525">
            <a:noFill/>
          </a:ln>
        </p:spPr>
        <p:txBody>
          <a:bodyPr wrap="square">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v </a:t>
            </a: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a:t>
            </a:r>
            <a:endPar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grpSp>
        <p:nvGrpSpPr>
          <p:cNvPr id="33798" name="组合 22534"/>
          <p:cNvGrpSpPr/>
          <p:nvPr/>
        </p:nvGrpSpPr>
        <p:grpSpPr>
          <a:xfrm>
            <a:off x="395288" y="188913"/>
            <a:ext cx="3538537" cy="1203325"/>
            <a:chOff x="0" y="0"/>
            <a:chExt cx="1413" cy="503"/>
          </a:xfrm>
        </p:grpSpPr>
        <p:pic>
          <p:nvPicPr>
            <p:cNvPr id="33799" name="圆角矩形 1"/>
            <p:cNvPicPr/>
            <p:nvPr/>
          </p:nvPicPr>
          <p:blipFill>
            <a:blip r:embed="rId1"/>
            <a:stretch>
              <a:fillRect/>
            </a:stretch>
          </p:blipFill>
          <p:spPr>
            <a:xfrm>
              <a:off x="0" y="0"/>
              <a:ext cx="1413" cy="503"/>
            </a:xfrm>
            <a:prstGeom prst="rect">
              <a:avLst/>
            </a:prstGeom>
            <a:noFill/>
            <a:ln w="9525">
              <a:noFill/>
            </a:ln>
          </p:spPr>
        </p:pic>
        <p:sp>
          <p:nvSpPr>
            <p:cNvPr id="33800" name="文本框 22536"/>
            <p:cNvSpPr txBox="1"/>
            <p:nvPr/>
          </p:nvSpPr>
          <p:spPr>
            <a:xfrm>
              <a:off x="98" y="71"/>
              <a:ext cx="1220" cy="365"/>
            </a:xfrm>
            <a:prstGeom prst="rect">
              <a:avLst/>
            </a:prstGeom>
            <a:noFill/>
            <a:ln w="9525">
              <a:noFill/>
            </a:ln>
          </p:spPr>
          <p:txBody>
            <a:bodyPr wrap="square" anchor="ctr"/>
            <a:p>
              <a:pPr algn="ctr"/>
              <a:r>
                <a:rPr lang="zh-CN" altLang="en-US" sz="3600" b="1" dirty="0">
                  <a:solidFill>
                    <a:srgbClr val="FFFFFF"/>
                  </a:solidFill>
                  <a:latin typeface="宋体" panose="02010600030101010101" pitchFamily="2" charset="-122"/>
                  <a:ea typeface="宋体" panose="02010600030101010101" pitchFamily="2" charset="-122"/>
                </a:rPr>
                <a:t>感 悟 收 获</a:t>
              </a:r>
              <a:endParaRPr lang="zh-CN" altLang="en-US" dirty="0">
                <a:latin typeface="Arial" panose="020B0604020202020204" pitchFamily="34" charset="0"/>
                <a:ea typeface="宋体" panose="02010600030101010101" pitchFamily="2" charset="-122"/>
              </a:endParaRPr>
            </a:p>
          </p:txBody>
        </p:sp>
      </p:grpSp>
      <p:sp>
        <p:nvSpPr>
          <p:cNvPr id="22538" name="文本框 22537"/>
          <p:cNvSpPr txBox="1"/>
          <p:nvPr/>
        </p:nvSpPr>
        <p:spPr>
          <a:xfrm>
            <a:off x="6372225" y="2133600"/>
            <a:ext cx="360363" cy="517525"/>
          </a:xfrm>
          <a:prstGeom prst="rect">
            <a:avLst/>
          </a:prstGeom>
          <a:noFill/>
          <a:ln w="9525">
            <a:noFill/>
          </a:ln>
        </p:spPr>
        <p:txBody>
          <a:bodyPr vert="horz" wrap="square" anchor="t">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r>
              <a:rPr lang="zh-CN" altLang="en-US" sz="2800" b="1" i="1" noProof="1" dirty="0">
                <a:solidFill>
                  <a:srgbClr val="FF0000"/>
                </a:solidFill>
                <a:latin typeface="Times New Roman" panose="02020603050405020304" pitchFamily="2" charset="0"/>
                <a:ea typeface="宋体" panose="02010600030101010101" pitchFamily="2" charset="-122"/>
                <a:cs typeface="+mn-ea"/>
              </a:rPr>
              <a:t> </a:t>
            </a:r>
            <a:endParaRPr lang="zh-CN" altLang="en-US" sz="2800" b="1" i="1" noProof="1" dirty="0">
              <a:solidFill>
                <a:srgbClr val="FF0000"/>
              </a:solidFill>
              <a:latin typeface="Times New Roman" panose="02020603050405020304" pitchFamily="2" charset="0"/>
              <a:ea typeface="宋体" panose="02010600030101010101" pitchFamily="2" charset="-122"/>
            </a:endParaRPr>
          </a:p>
        </p:txBody>
      </p:sp>
      <p:sp>
        <p:nvSpPr>
          <p:cNvPr id="22539" name="文本框 22538"/>
          <p:cNvSpPr txBox="1"/>
          <p:nvPr/>
        </p:nvSpPr>
        <p:spPr>
          <a:xfrm>
            <a:off x="6372225" y="2565400"/>
            <a:ext cx="360363" cy="519113"/>
          </a:xfrm>
          <a:prstGeom prst="rect">
            <a:avLst/>
          </a:prstGeom>
          <a:noFill/>
          <a:ln w="9525">
            <a:noFill/>
          </a:ln>
        </p:spPr>
        <p:txBody>
          <a:bodyPr vert="horz" wrap="square" anchor="t">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t</a:t>
            </a:r>
            <a:r>
              <a:rPr lang="zh-CN" altLang="en-US" sz="2800" b="1" i="1" noProof="1" dirty="0">
                <a:solidFill>
                  <a:srgbClr val="FF0000"/>
                </a:solidFill>
                <a:latin typeface="Times New Roman" panose="02020603050405020304" pitchFamily="2" charset="0"/>
                <a:ea typeface="宋体" panose="02010600030101010101" pitchFamily="2" charset="-122"/>
                <a:cs typeface="+mn-ea"/>
              </a:rPr>
              <a:t> </a:t>
            </a:r>
            <a:endParaRPr lang="zh-CN" altLang="en-US" sz="2800" b="1" i="1" noProof="1" dirty="0">
              <a:solidFill>
                <a:srgbClr val="FF0000"/>
              </a:solidFill>
              <a:latin typeface="Times New Roman" panose="02020603050405020304" pitchFamily="2" charset="0"/>
              <a:ea typeface="宋体" panose="02010600030101010101" pitchFamily="2" charset="-122"/>
            </a:endParaRPr>
          </a:p>
        </p:txBody>
      </p:sp>
      <p:sp>
        <p:nvSpPr>
          <p:cNvPr id="22540" name="直接连接符 22539"/>
          <p:cNvSpPr/>
          <p:nvPr/>
        </p:nvSpPr>
        <p:spPr>
          <a:xfrm>
            <a:off x="6300788" y="2636838"/>
            <a:ext cx="504825" cy="1587"/>
          </a:xfrm>
          <a:prstGeom prst="line">
            <a:avLst/>
          </a:prstGeom>
          <a:ln w="19050" cap="flat" cmpd="sng">
            <a:solidFill>
              <a:srgbClr val="FF0000"/>
            </a:solidFill>
            <a:prstDash val="solid"/>
            <a:round/>
            <a:headEnd type="none" w="med" len="med"/>
            <a:tailEnd type="none" w="med" len="med"/>
          </a:ln>
        </p:spPr>
      </p:sp>
      <p:sp>
        <p:nvSpPr>
          <p:cNvPr id="22541" name="文本框 22540"/>
          <p:cNvSpPr txBox="1"/>
          <p:nvPr/>
        </p:nvSpPr>
        <p:spPr>
          <a:xfrm>
            <a:off x="2339975" y="4005263"/>
            <a:ext cx="1249363" cy="519113"/>
          </a:xfrm>
          <a:prstGeom prst="rect">
            <a:avLst/>
          </a:prstGeom>
          <a:noFill/>
          <a:ln w="9525">
            <a:noFill/>
          </a:ln>
        </p:spPr>
        <p:txBody>
          <a:bodyPr wrap="none" anchor="t">
            <a:spAutoFit/>
          </a:bodyPr>
          <a:p>
            <a:r>
              <a:rPr lang="zh-CN" altLang="en-US" sz="2800" b="1">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刻度尺</a:t>
            </a:r>
            <a:endParaRPr lang="zh-CN" altLang="en-US" sz="2800" b="1">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sp>
        <p:nvSpPr>
          <p:cNvPr id="22542" name="文本框 22541"/>
          <p:cNvSpPr txBox="1"/>
          <p:nvPr/>
        </p:nvSpPr>
        <p:spPr>
          <a:xfrm>
            <a:off x="4140200" y="4005263"/>
            <a:ext cx="893763" cy="519113"/>
          </a:xfrm>
          <a:prstGeom prst="rect">
            <a:avLst/>
          </a:prstGeom>
          <a:noFill/>
          <a:ln w="9525">
            <a:noFill/>
          </a:ln>
        </p:spPr>
        <p:txBody>
          <a:bodyPr wrap="none" anchor="t">
            <a:spAutoFit/>
          </a:bodyPr>
          <a:p>
            <a:r>
              <a:rPr lang="zh-CN" altLang="en-US" sz="2800" b="1" dirty="0">
                <a:solidFill>
                  <a:srgbClr val="FF0000"/>
                </a:solidFill>
                <a:effectLst>
                  <a:outerShdw blurRad="38100" dist="38100" dir="2700000">
                    <a:srgbClr val="C0C0C0"/>
                  </a:outerShdw>
                </a:effectLst>
                <a:latin typeface="Times New Roman" panose="02020603050405020304" pitchFamily="2" charset="0"/>
                <a:ea typeface="华文行楷" panose="02010800040101010101" pitchFamily="2" charset="-122"/>
              </a:rPr>
              <a:t>停表</a:t>
            </a:r>
            <a:endParaRPr lang="zh-CN" altLang="en-US" sz="2800" dirty="0">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1" nodeType="click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wipe(left)">
                                      <p:cBhvr>
                                        <p:cTn id="11" dur="500"/>
                                        <p:tgtEl>
                                          <p:spTgt spid="2253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5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534"/>
                                        </p:tgtEl>
                                        <p:attrNameLst>
                                          <p:attrName>style.visibility</p:attrName>
                                        </p:attrNameLst>
                                      </p:cBhvr>
                                      <p:to>
                                        <p:strVal val="visible"/>
                                      </p:to>
                                    </p:set>
                                    <p:animEffect transition="in" filter="wipe(left)">
                                      <p:cBhvr>
                                        <p:cTn id="20" dur="500"/>
                                        <p:tgtEl>
                                          <p:spTgt spid="225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538"/>
                                        </p:tgtEl>
                                        <p:attrNameLst>
                                          <p:attrName>style.visibility</p:attrName>
                                        </p:attrNameLst>
                                      </p:cBhvr>
                                      <p:to>
                                        <p:strVal val="visible"/>
                                      </p:to>
                                    </p:set>
                                    <p:animEffect transition="in" filter="wipe(left)">
                                      <p:cBhvr>
                                        <p:cTn id="25" dur="500"/>
                                        <p:tgtEl>
                                          <p:spTgt spid="2253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540"/>
                                        </p:tgtEl>
                                        <p:attrNameLst>
                                          <p:attrName>style.visibility</p:attrName>
                                        </p:attrNameLst>
                                      </p:cBhvr>
                                      <p:to>
                                        <p:strVal val="visible"/>
                                      </p:to>
                                    </p:set>
                                    <p:animEffect transition="in" filter="wipe(left)">
                                      <p:cBhvr>
                                        <p:cTn id="29" dur="500"/>
                                        <p:tgtEl>
                                          <p:spTgt spid="22540"/>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2539"/>
                                        </p:tgtEl>
                                        <p:attrNameLst>
                                          <p:attrName>style.visibility</p:attrName>
                                        </p:attrNameLst>
                                      </p:cBhvr>
                                      <p:to>
                                        <p:strVal val="visible"/>
                                      </p:to>
                                    </p:set>
                                    <p:animEffect transition="in" filter="wipe(left)">
                                      <p:cBhvr>
                                        <p:cTn id="33" dur="500"/>
                                        <p:tgtEl>
                                          <p:spTgt spid="2253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5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41"/>
                                        </p:tgtEl>
                                        <p:attrNameLst>
                                          <p:attrName>style.visibility</p:attrName>
                                        </p:attrNameLst>
                                      </p:cBhvr>
                                      <p:to>
                                        <p:strVal val="visible"/>
                                      </p:to>
                                    </p:set>
                                    <p:animEffect transition="in" filter="wipe(left)">
                                      <p:cBhvr>
                                        <p:cTn id="42" dur="500"/>
                                        <p:tgtEl>
                                          <p:spTgt spid="225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542">
                                            <p:txEl>
                                              <p:charRg st="0" end="3"/>
                                            </p:txEl>
                                          </p:spTgt>
                                        </p:tgtEl>
                                        <p:attrNameLst>
                                          <p:attrName>style.visibility</p:attrName>
                                        </p:attrNameLst>
                                      </p:cBhvr>
                                      <p:to>
                                        <p:strVal val="visible"/>
                                      </p:to>
                                    </p:set>
                                    <p:animEffect transition="in" filter="wipe(left)">
                                      <p:cBhvr>
                                        <p:cTn id="47" dur="500"/>
                                        <p:tgtEl>
                                          <p:spTgt spid="22542">
                                            <p:txEl>
                                              <p:charRg st="0"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2" grpId="0"/>
      <p:bldP spid="22533" grpId="1"/>
      <p:bldP spid="22534" grpId="0"/>
      <p:bldP spid="22538" grpId="0"/>
      <p:bldP spid="22539" grpId="0"/>
      <p:bldP spid="22541"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23553"/>
          <p:cNvSpPr txBox="1"/>
          <p:nvPr/>
        </p:nvSpPr>
        <p:spPr>
          <a:xfrm>
            <a:off x="252413" y="981075"/>
            <a:ext cx="8713787" cy="4846638"/>
          </a:xfrm>
          <a:prstGeom prst="rect">
            <a:avLst/>
          </a:prstGeom>
          <a:noFill/>
          <a:ln w="9525">
            <a:noFill/>
          </a:ln>
        </p:spPr>
        <p:txBody>
          <a:bodyPr wrap="square" anchor="t">
            <a:spAutoFit/>
          </a:bodyPr>
          <a:p>
            <a:pPr indent="466725"/>
            <a:r>
              <a:rPr lang="zh-CN" altLang="en-US" sz="2400" b="1"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1、物理学是一门以</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为基础的科学。物理学的研究对象是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pPr indent="466725"/>
            <a:r>
              <a:rPr lang="zh-CN" altLang="en-US" sz="2400" b="1"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2、科学探究的一般步骤是：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pPr indent="466725"/>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pPr indent="466725"/>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pPr indent="466725"/>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3、长度的基本单位是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，符号是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。我们可以根据</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选择不同的测量工具。使用刻度尺读数时，视线要</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刻度线。</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pPr indent="466725"/>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4、 使用任何一种测量工具时，都要首先了解它的</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pPr indent="466725"/>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和</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pPr indent="466725"/>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5、时间的基本单位是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，符号是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。在现代生活中，通常使用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来测量时间，在运动场和实验室，</a:t>
            </a:r>
            <a:r>
              <a:rPr lang="zh-CN" altLang="en-US" sz="2400" b="1"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通常使用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来测量时间。</a:t>
            </a:r>
            <a:endParaRPr lang="zh-CN" altLang="en-US" sz="2400" b="1" dirty="0">
              <a:latin typeface="Times New Roman" panose="02020603050405020304" pitchFamily="2" charset="0"/>
              <a:ea typeface="Times New Roman" panose="02020603050405020304" pitchFamily="2" charset="0"/>
            </a:endParaRPr>
          </a:p>
        </p:txBody>
      </p:sp>
      <p:sp>
        <p:nvSpPr>
          <p:cNvPr id="23555" name="文本框 23554"/>
          <p:cNvSpPr txBox="1"/>
          <p:nvPr/>
        </p:nvSpPr>
        <p:spPr>
          <a:xfrm>
            <a:off x="539750" y="260350"/>
            <a:ext cx="1873250" cy="519113"/>
          </a:xfrm>
          <a:prstGeom prst="rect">
            <a:avLst/>
          </a:prstGeom>
          <a:solidFill>
            <a:srgbClr val="FF00FF"/>
          </a:solidFill>
          <a:ln w="9525">
            <a:noFill/>
          </a:ln>
        </p:spPr>
        <p:txBody>
          <a:bodyPr wrap="square">
            <a:spAutoFit/>
          </a:bodyPr>
          <a:p>
            <a:pPr algn="ctr"/>
            <a:r>
              <a:rPr lang="zh-CN" altLang="en-US" sz="2800" b="1" noProof="1" dirty="0">
                <a:solidFill>
                  <a:schemeClr val="bg1"/>
                </a:solidFill>
                <a:effectLst>
                  <a:outerShdw blurRad="38100" dist="38100" dir="2700000">
                    <a:srgbClr val="000000"/>
                  </a:outerShdw>
                </a:effectLst>
                <a:latin typeface="Times New Roman" panose="02020603050405020304" pitchFamily="2" charset="0"/>
                <a:ea typeface="宋体" panose="02010600030101010101" pitchFamily="2" charset="-122"/>
                <a:cs typeface="+mn-ea"/>
              </a:rPr>
              <a:t>识记检测</a:t>
            </a:r>
            <a:endParaRPr lang="zh-CN" altLang="en-US" sz="2800" b="1" noProof="1" dirty="0">
              <a:solidFill>
                <a:schemeClr val="bg1"/>
              </a:solidFill>
              <a:effectLst>
                <a:outerShdw blurRad="38100" dist="38100" dir="2700000">
                  <a:srgbClr val="000000"/>
                </a:outerShdw>
              </a:effectLst>
              <a:latin typeface="Times New Roman" panose="02020603050405020304" pitchFamily="2" charset="0"/>
              <a:ea typeface="宋体" panose="02010600030101010101" pitchFamily="2" charset="-122"/>
            </a:endParaRPr>
          </a:p>
        </p:txBody>
      </p:sp>
      <p:sp>
        <p:nvSpPr>
          <p:cNvPr id="23556" name="直接连接符 23555"/>
          <p:cNvSpPr/>
          <p:nvPr/>
        </p:nvSpPr>
        <p:spPr>
          <a:xfrm>
            <a:off x="323850" y="4652963"/>
            <a:ext cx="1079500" cy="1587"/>
          </a:xfrm>
          <a:prstGeom prst="line">
            <a:avLst/>
          </a:prstGeom>
          <a:ln w="12700" cap="flat" cmpd="sng">
            <a:solidFill>
              <a:schemeClr val="tx1"/>
            </a:solidFill>
            <a:prstDash val="solid"/>
            <a:round/>
            <a:headEnd type="none" w="med" len="med"/>
            <a:tailEnd type="none" w="med" len="med"/>
          </a:ln>
        </p:spPr>
      </p:sp>
      <p:sp>
        <p:nvSpPr>
          <p:cNvPr id="23557" name="文本框 23556"/>
          <p:cNvSpPr txBox="1"/>
          <p:nvPr/>
        </p:nvSpPr>
        <p:spPr>
          <a:xfrm>
            <a:off x="3492500" y="908050"/>
            <a:ext cx="982663" cy="457200"/>
          </a:xfrm>
          <a:prstGeom prst="rect">
            <a:avLst/>
          </a:prstGeom>
          <a:noFill/>
          <a:ln w="9525">
            <a:noFill/>
          </a:ln>
        </p:spPr>
        <p:txBody>
          <a:bodyPr wrap="square">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观察</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58" name="文本框 23557"/>
          <p:cNvSpPr txBox="1"/>
          <p:nvPr/>
        </p:nvSpPr>
        <p:spPr>
          <a:xfrm>
            <a:off x="4787900" y="908050"/>
            <a:ext cx="9826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实验</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59" name="文本框 23558"/>
          <p:cNvSpPr txBox="1"/>
          <p:nvPr/>
        </p:nvSpPr>
        <p:spPr>
          <a:xfrm>
            <a:off x="2339975" y="1341438"/>
            <a:ext cx="165735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物理现象</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0" name="文本框 23559"/>
          <p:cNvSpPr txBox="1"/>
          <p:nvPr/>
        </p:nvSpPr>
        <p:spPr>
          <a:xfrm>
            <a:off x="4716463" y="1628775"/>
            <a:ext cx="16557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提出问题</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1" name="文本框 23560"/>
          <p:cNvSpPr txBox="1"/>
          <p:nvPr/>
        </p:nvSpPr>
        <p:spPr>
          <a:xfrm>
            <a:off x="6372225" y="1628775"/>
            <a:ext cx="201612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猜想与假设</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2" name="文本框 23561"/>
          <p:cNvSpPr txBox="1"/>
          <p:nvPr/>
        </p:nvSpPr>
        <p:spPr>
          <a:xfrm>
            <a:off x="828675" y="2060575"/>
            <a:ext cx="14398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设计实验</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3" name="文本框 23562"/>
          <p:cNvSpPr txBox="1"/>
          <p:nvPr/>
        </p:nvSpPr>
        <p:spPr>
          <a:xfrm>
            <a:off x="2700338" y="2060575"/>
            <a:ext cx="338455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进行实验与收集证据</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4" name="文本框 23563"/>
          <p:cNvSpPr txBox="1"/>
          <p:nvPr/>
        </p:nvSpPr>
        <p:spPr>
          <a:xfrm>
            <a:off x="6300788" y="2060575"/>
            <a:ext cx="1728788"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分析与论证</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5" name="文本框 23564"/>
          <p:cNvSpPr txBox="1"/>
          <p:nvPr/>
        </p:nvSpPr>
        <p:spPr>
          <a:xfrm>
            <a:off x="828675" y="2420938"/>
            <a:ext cx="7921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评估</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6" name="文本框 23565"/>
          <p:cNvSpPr txBox="1"/>
          <p:nvPr/>
        </p:nvSpPr>
        <p:spPr>
          <a:xfrm>
            <a:off x="2268538" y="2420938"/>
            <a:ext cx="20875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交流与合作</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7" name="文本框 23566"/>
          <p:cNvSpPr txBox="1"/>
          <p:nvPr/>
        </p:nvSpPr>
        <p:spPr>
          <a:xfrm>
            <a:off x="3924300" y="2781300"/>
            <a:ext cx="5762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米</a:t>
            </a:r>
            <a:endPar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3568" name="文本框 23567"/>
          <p:cNvSpPr txBox="1"/>
          <p:nvPr/>
        </p:nvSpPr>
        <p:spPr>
          <a:xfrm>
            <a:off x="5940425" y="2781300"/>
            <a:ext cx="5762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m</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69" name="文本框 23568"/>
          <p:cNvSpPr txBox="1"/>
          <p:nvPr/>
        </p:nvSpPr>
        <p:spPr>
          <a:xfrm>
            <a:off x="612775" y="3141663"/>
            <a:ext cx="266382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对测量结果的要求</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0" name="文本框 23569"/>
          <p:cNvSpPr txBox="1"/>
          <p:nvPr/>
        </p:nvSpPr>
        <p:spPr>
          <a:xfrm>
            <a:off x="1403350" y="3573463"/>
            <a:ext cx="86360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正对</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1" name="文本框 23570"/>
          <p:cNvSpPr txBox="1"/>
          <p:nvPr/>
        </p:nvSpPr>
        <p:spPr>
          <a:xfrm>
            <a:off x="7381875" y="3860800"/>
            <a:ext cx="1582738"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零刻度线</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2" name="文本框 23571"/>
          <p:cNvSpPr txBox="1"/>
          <p:nvPr/>
        </p:nvSpPr>
        <p:spPr>
          <a:xfrm>
            <a:off x="323850" y="4221163"/>
            <a:ext cx="93662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量程</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3" name="文本框 23572"/>
          <p:cNvSpPr txBox="1"/>
          <p:nvPr/>
        </p:nvSpPr>
        <p:spPr>
          <a:xfrm>
            <a:off x="1836738" y="4221163"/>
            <a:ext cx="129540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分度值</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4" name="文本框 23573"/>
          <p:cNvSpPr txBox="1"/>
          <p:nvPr/>
        </p:nvSpPr>
        <p:spPr>
          <a:xfrm>
            <a:off x="3852863" y="4581525"/>
            <a:ext cx="64770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秒</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5" name="文本框 23574"/>
          <p:cNvSpPr txBox="1"/>
          <p:nvPr/>
        </p:nvSpPr>
        <p:spPr>
          <a:xfrm>
            <a:off x="1763713" y="5013325"/>
            <a:ext cx="10080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钟表</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6" name="文本框 23575"/>
          <p:cNvSpPr txBox="1"/>
          <p:nvPr/>
        </p:nvSpPr>
        <p:spPr>
          <a:xfrm>
            <a:off x="5940425" y="4581525"/>
            <a:ext cx="65087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7" name="文本框 23576"/>
          <p:cNvSpPr txBox="1"/>
          <p:nvPr/>
        </p:nvSpPr>
        <p:spPr>
          <a:xfrm>
            <a:off x="900113" y="5373688"/>
            <a:ext cx="100965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停表</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3578" name="动作按钮: 前进或下一项 23577">
            <a:hlinkClick r:id="" action="ppaction://hlinkshowjump?jump=nextslide"/>
          </p:cNvPr>
          <p:cNvSpPr/>
          <p:nvPr/>
        </p:nvSpPr>
        <p:spPr>
          <a:xfrm>
            <a:off x="7883525" y="5589588"/>
            <a:ext cx="720725" cy="504825"/>
          </a:xfrm>
          <a:prstGeom prst="actionButtonForwardNext">
            <a:avLst/>
          </a:prstGeom>
          <a:solidFill>
            <a:schemeClr val="accent1"/>
          </a:solidFill>
          <a:ln w="9525">
            <a:noFill/>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wipe(left)">
                                      <p:cBhvr>
                                        <p:cTn id="15" dur="500"/>
                                        <p:tgtEl>
                                          <p:spTgt spid="2355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58"/>
                                        </p:tgtEl>
                                        <p:attrNameLst>
                                          <p:attrName>style.visibility</p:attrName>
                                        </p:attrNameLst>
                                      </p:cBhvr>
                                      <p:to>
                                        <p:strVal val="visible"/>
                                      </p:to>
                                    </p:set>
                                    <p:animEffect transition="in" filter="wipe(left)">
                                      <p:cBhvr>
                                        <p:cTn id="20" dur="500"/>
                                        <p:tgtEl>
                                          <p:spTgt spid="2355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59"/>
                                        </p:tgtEl>
                                        <p:attrNameLst>
                                          <p:attrName>style.visibility</p:attrName>
                                        </p:attrNameLst>
                                      </p:cBhvr>
                                      <p:to>
                                        <p:strVal val="visible"/>
                                      </p:to>
                                    </p:set>
                                    <p:animEffect transition="in" filter="wipe(left)">
                                      <p:cBhvr>
                                        <p:cTn id="25" dur="500"/>
                                        <p:tgtEl>
                                          <p:spTgt spid="235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560"/>
                                        </p:tgtEl>
                                        <p:attrNameLst>
                                          <p:attrName>style.visibility</p:attrName>
                                        </p:attrNameLst>
                                      </p:cBhvr>
                                      <p:to>
                                        <p:strVal val="visible"/>
                                      </p:to>
                                    </p:set>
                                    <p:animEffect transition="in" filter="wipe(left)">
                                      <p:cBhvr>
                                        <p:cTn id="30" dur="500"/>
                                        <p:tgtEl>
                                          <p:spTgt spid="235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561"/>
                                        </p:tgtEl>
                                        <p:attrNameLst>
                                          <p:attrName>style.visibility</p:attrName>
                                        </p:attrNameLst>
                                      </p:cBhvr>
                                      <p:to>
                                        <p:strVal val="visible"/>
                                      </p:to>
                                    </p:set>
                                    <p:animEffect transition="in" filter="wipe(left)">
                                      <p:cBhvr>
                                        <p:cTn id="35" dur="500"/>
                                        <p:tgtEl>
                                          <p:spTgt spid="235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3562"/>
                                        </p:tgtEl>
                                        <p:attrNameLst>
                                          <p:attrName>style.visibility</p:attrName>
                                        </p:attrNameLst>
                                      </p:cBhvr>
                                      <p:to>
                                        <p:strVal val="visible"/>
                                      </p:to>
                                    </p:set>
                                    <p:animEffect transition="in" filter="wipe(left)">
                                      <p:cBhvr>
                                        <p:cTn id="40" dur="500"/>
                                        <p:tgtEl>
                                          <p:spTgt spid="2356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3563"/>
                                        </p:tgtEl>
                                        <p:attrNameLst>
                                          <p:attrName>style.visibility</p:attrName>
                                        </p:attrNameLst>
                                      </p:cBhvr>
                                      <p:to>
                                        <p:strVal val="visible"/>
                                      </p:to>
                                    </p:set>
                                    <p:animEffect transition="in" filter="wipe(left)">
                                      <p:cBhvr>
                                        <p:cTn id="45" dur="500"/>
                                        <p:tgtEl>
                                          <p:spTgt spid="235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3564"/>
                                        </p:tgtEl>
                                        <p:attrNameLst>
                                          <p:attrName>style.visibility</p:attrName>
                                        </p:attrNameLst>
                                      </p:cBhvr>
                                      <p:to>
                                        <p:strVal val="visible"/>
                                      </p:to>
                                    </p:set>
                                    <p:animEffect transition="in" filter="wipe(left)">
                                      <p:cBhvr>
                                        <p:cTn id="50" dur="500"/>
                                        <p:tgtEl>
                                          <p:spTgt spid="235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565"/>
                                        </p:tgtEl>
                                        <p:attrNameLst>
                                          <p:attrName>style.visibility</p:attrName>
                                        </p:attrNameLst>
                                      </p:cBhvr>
                                      <p:to>
                                        <p:strVal val="visible"/>
                                      </p:to>
                                    </p:set>
                                    <p:animEffect transition="in" filter="wipe(left)">
                                      <p:cBhvr>
                                        <p:cTn id="55" dur="500"/>
                                        <p:tgtEl>
                                          <p:spTgt spid="2356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566"/>
                                        </p:tgtEl>
                                        <p:attrNameLst>
                                          <p:attrName>style.visibility</p:attrName>
                                        </p:attrNameLst>
                                      </p:cBhvr>
                                      <p:to>
                                        <p:strVal val="visible"/>
                                      </p:to>
                                    </p:set>
                                    <p:animEffect transition="in" filter="wipe(left)">
                                      <p:cBhvr>
                                        <p:cTn id="60" dur="500"/>
                                        <p:tgtEl>
                                          <p:spTgt spid="2356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567"/>
                                        </p:tgtEl>
                                        <p:attrNameLst>
                                          <p:attrName>style.visibility</p:attrName>
                                        </p:attrNameLst>
                                      </p:cBhvr>
                                      <p:to>
                                        <p:strVal val="visible"/>
                                      </p:to>
                                    </p:set>
                                    <p:animEffect transition="in" filter="wipe(left)">
                                      <p:cBhvr>
                                        <p:cTn id="65" dur="500"/>
                                        <p:tgtEl>
                                          <p:spTgt spid="2356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3568"/>
                                        </p:tgtEl>
                                        <p:attrNameLst>
                                          <p:attrName>style.visibility</p:attrName>
                                        </p:attrNameLst>
                                      </p:cBhvr>
                                      <p:to>
                                        <p:strVal val="visible"/>
                                      </p:to>
                                    </p:set>
                                    <p:animEffect transition="in" filter="wipe(left)">
                                      <p:cBhvr>
                                        <p:cTn id="70" dur="500"/>
                                        <p:tgtEl>
                                          <p:spTgt spid="235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3569"/>
                                        </p:tgtEl>
                                        <p:attrNameLst>
                                          <p:attrName>style.visibility</p:attrName>
                                        </p:attrNameLst>
                                      </p:cBhvr>
                                      <p:to>
                                        <p:strVal val="visible"/>
                                      </p:to>
                                    </p:set>
                                    <p:animEffect transition="in" filter="wipe(left)">
                                      <p:cBhvr>
                                        <p:cTn id="75" dur="500"/>
                                        <p:tgtEl>
                                          <p:spTgt spid="2356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3570"/>
                                        </p:tgtEl>
                                        <p:attrNameLst>
                                          <p:attrName>style.visibility</p:attrName>
                                        </p:attrNameLst>
                                      </p:cBhvr>
                                      <p:to>
                                        <p:strVal val="visible"/>
                                      </p:to>
                                    </p:set>
                                    <p:animEffect transition="in" filter="wipe(left)">
                                      <p:cBhvr>
                                        <p:cTn id="80" dur="500"/>
                                        <p:tgtEl>
                                          <p:spTgt spid="235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3571"/>
                                        </p:tgtEl>
                                        <p:attrNameLst>
                                          <p:attrName>style.visibility</p:attrName>
                                        </p:attrNameLst>
                                      </p:cBhvr>
                                      <p:to>
                                        <p:strVal val="visible"/>
                                      </p:to>
                                    </p:set>
                                    <p:animEffect transition="in" filter="wipe(left)">
                                      <p:cBhvr>
                                        <p:cTn id="85" dur="500"/>
                                        <p:tgtEl>
                                          <p:spTgt spid="2357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3572"/>
                                        </p:tgtEl>
                                        <p:attrNameLst>
                                          <p:attrName>style.visibility</p:attrName>
                                        </p:attrNameLst>
                                      </p:cBhvr>
                                      <p:to>
                                        <p:strVal val="visible"/>
                                      </p:to>
                                    </p:set>
                                    <p:animEffect transition="in" filter="wipe(left)">
                                      <p:cBhvr>
                                        <p:cTn id="90" dur="500"/>
                                        <p:tgtEl>
                                          <p:spTgt spid="2357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3573"/>
                                        </p:tgtEl>
                                        <p:attrNameLst>
                                          <p:attrName>style.visibility</p:attrName>
                                        </p:attrNameLst>
                                      </p:cBhvr>
                                      <p:to>
                                        <p:strVal val="visible"/>
                                      </p:to>
                                    </p:set>
                                    <p:animEffect transition="in" filter="wipe(left)">
                                      <p:cBhvr>
                                        <p:cTn id="95" dur="500"/>
                                        <p:tgtEl>
                                          <p:spTgt spid="2357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3574"/>
                                        </p:tgtEl>
                                        <p:attrNameLst>
                                          <p:attrName>style.visibility</p:attrName>
                                        </p:attrNameLst>
                                      </p:cBhvr>
                                      <p:to>
                                        <p:strVal val="visible"/>
                                      </p:to>
                                    </p:set>
                                    <p:animEffect transition="in" filter="wipe(left)">
                                      <p:cBhvr>
                                        <p:cTn id="100" dur="500"/>
                                        <p:tgtEl>
                                          <p:spTgt spid="2357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3576"/>
                                        </p:tgtEl>
                                        <p:attrNameLst>
                                          <p:attrName>style.visibility</p:attrName>
                                        </p:attrNameLst>
                                      </p:cBhvr>
                                      <p:to>
                                        <p:strVal val="visible"/>
                                      </p:to>
                                    </p:set>
                                    <p:animEffect transition="in" filter="wipe(left)">
                                      <p:cBhvr>
                                        <p:cTn id="105" dur="500"/>
                                        <p:tgtEl>
                                          <p:spTgt spid="2357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3575"/>
                                        </p:tgtEl>
                                        <p:attrNameLst>
                                          <p:attrName>style.visibility</p:attrName>
                                        </p:attrNameLst>
                                      </p:cBhvr>
                                      <p:to>
                                        <p:strVal val="visible"/>
                                      </p:to>
                                    </p:set>
                                    <p:animEffect transition="in" filter="wipe(left)">
                                      <p:cBhvr>
                                        <p:cTn id="110" dur="500"/>
                                        <p:tgtEl>
                                          <p:spTgt spid="2357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3577"/>
                                        </p:tgtEl>
                                        <p:attrNameLst>
                                          <p:attrName>style.visibility</p:attrName>
                                        </p:attrNameLst>
                                      </p:cBhvr>
                                      <p:to>
                                        <p:strVal val="visible"/>
                                      </p:to>
                                    </p:set>
                                    <p:animEffect transition="in" filter="wipe(left)">
                                      <p:cBhvr>
                                        <p:cTn id="115" dur="500"/>
                                        <p:tgtEl>
                                          <p:spTgt spid="2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p:bldP spid="23557" grpId="0" bldLvl="0"/>
      <p:bldP spid="23558" grpId="0" bldLvl="0"/>
      <p:bldP spid="23559" grpId="0" bldLvl="0"/>
      <p:bldP spid="23560" grpId="0" bldLvl="0"/>
      <p:bldP spid="23561" grpId="0" bldLvl="0"/>
      <p:bldP spid="23562" grpId="0" bldLvl="0"/>
      <p:bldP spid="23563" grpId="0" bldLvl="0"/>
      <p:bldP spid="23564" grpId="0" bldLvl="0"/>
      <p:bldP spid="23565" grpId="0" bldLvl="0"/>
      <p:bldP spid="23566" grpId="0" bldLvl="0"/>
      <p:bldP spid="23567" grpId="0" bldLvl="0"/>
      <p:bldP spid="23568" grpId="0" bldLvl="0"/>
      <p:bldP spid="23569" grpId="0" bldLvl="0"/>
      <p:bldP spid="23570" grpId="0" bldLvl="0"/>
      <p:bldP spid="23571" grpId="0" bldLvl="0"/>
      <p:bldP spid="23572" grpId="0" bldLvl="0"/>
      <p:bldP spid="23573" grpId="0" bldLvl="0"/>
      <p:bldP spid="23574" grpId="0" bldLvl="0"/>
      <p:bldP spid="23575" grpId="0" bldLvl="0"/>
      <p:bldP spid="23576" grpId="0" bldLvl="0"/>
      <p:bldP spid="23577"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578" name="内容占位符 24577"/>
          <p:cNvGraphicFramePr>
            <a:graphicFrameLocks noGrp="1" noChangeAspect="1"/>
          </p:cNvGraphicFramePr>
          <p:nvPr>
            <p:ph sz="quarter" idx="2"/>
          </p:nvPr>
        </p:nvGraphicFramePr>
        <p:xfrm>
          <a:off x="3348038" y="4725988"/>
          <a:ext cx="719137" cy="742950"/>
        </p:xfrm>
        <a:graphic>
          <a:graphicData uri="http://schemas.openxmlformats.org/presentationml/2006/ole">
            <mc:AlternateContent xmlns:mc="http://schemas.openxmlformats.org/markup-compatibility/2006">
              <mc:Choice xmlns:v="urn:schemas-microsoft-com:vml" Requires="v">
                <p:oleObj spid="_x0000_s3090" name="" r:id="rId1" imgW="361950" imgH="400685" progId="Equation.3">
                  <p:embed/>
                </p:oleObj>
              </mc:Choice>
              <mc:Fallback>
                <p:oleObj name="" r:id="rId1" imgW="361950" imgH="400685" progId="Equation.3">
                  <p:embed/>
                  <p:pic>
                    <p:nvPicPr>
                      <p:cNvPr id="0" name="图片 3089"/>
                      <p:cNvPicPr/>
                      <p:nvPr/>
                    </p:nvPicPr>
                    <p:blipFill>
                      <a:blip r:embed="rId2"/>
                      <a:stretch>
                        <a:fillRect/>
                      </a:stretch>
                    </p:blipFill>
                    <p:spPr>
                      <a:xfrm>
                        <a:off x="3348038" y="4725988"/>
                        <a:ext cx="719137" cy="742950"/>
                      </a:xfrm>
                      <a:prstGeom prst="rect">
                        <a:avLst/>
                      </a:prstGeom>
                      <a:noFill/>
                      <a:ln w="38100">
                        <a:miter/>
                      </a:ln>
                    </p:spPr>
                  </p:pic>
                </p:oleObj>
              </mc:Fallback>
            </mc:AlternateContent>
          </a:graphicData>
        </a:graphic>
      </p:graphicFrame>
      <p:sp>
        <p:nvSpPr>
          <p:cNvPr id="35842" name="文本框 24578"/>
          <p:cNvSpPr txBox="1"/>
          <p:nvPr/>
        </p:nvSpPr>
        <p:spPr>
          <a:xfrm>
            <a:off x="539750" y="260350"/>
            <a:ext cx="1873250" cy="519113"/>
          </a:xfrm>
          <a:prstGeom prst="rect">
            <a:avLst/>
          </a:prstGeom>
          <a:solidFill>
            <a:srgbClr val="FF00FF"/>
          </a:solidFill>
          <a:ln w="9525">
            <a:noFill/>
          </a:ln>
        </p:spPr>
        <p:txBody>
          <a:bodyPr wrap="square" anchor="t">
            <a:spAutoFit/>
          </a:bodyPr>
          <a:p>
            <a:pPr algn="ctr"/>
            <a:r>
              <a:rPr lang="zh-CN" altLang="en-US" sz="2800" b="1" dirty="0">
                <a:solidFill>
                  <a:schemeClr val="bg1"/>
                </a:solidFill>
                <a:latin typeface="Times New Roman" panose="02020603050405020304" pitchFamily="2" charset="0"/>
                <a:ea typeface="宋体" panose="02010600030101010101" pitchFamily="2" charset="-122"/>
              </a:rPr>
              <a:t>识记检测</a:t>
            </a:r>
            <a:endParaRPr lang="zh-CN" altLang="en-US" sz="2800" b="1" dirty="0">
              <a:solidFill>
                <a:schemeClr val="bg1"/>
              </a:solidFill>
              <a:latin typeface="Times New Roman" panose="02020603050405020304" pitchFamily="2" charset="0"/>
              <a:ea typeface="宋体" panose="02010600030101010101" pitchFamily="2" charset="-122"/>
            </a:endParaRPr>
          </a:p>
        </p:txBody>
      </p:sp>
      <p:sp>
        <p:nvSpPr>
          <p:cNvPr id="24580" name="文本框 24579"/>
          <p:cNvSpPr txBox="1"/>
          <p:nvPr/>
        </p:nvSpPr>
        <p:spPr>
          <a:xfrm>
            <a:off x="466725" y="909638"/>
            <a:ext cx="8278813" cy="3382962"/>
          </a:xfrm>
          <a:prstGeom prst="rect">
            <a:avLst/>
          </a:prstGeom>
          <a:noFill/>
          <a:ln w="9525">
            <a:noFill/>
          </a:ln>
        </p:spPr>
        <p:txBody>
          <a:bodyPr wrap="square" anchor="t">
            <a:spAutoFit/>
          </a:bodyPr>
          <a:p>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6、</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与</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之间的差别就叫做误差。误差可以消灭吗？</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采用多次测量求</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的方法可以减小误差。</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7、物体</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的变化叫机械运动。被选作</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的物体叫参照物。</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8、物体的运动和静止是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的，都是相对于</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来说的。</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endParaRPr>
          </a:p>
          <a:p>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9、速度是表示物体</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的物理量。计算公式是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。在国际单位制中速度的主单位是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，在交通运输中常用</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作速度的单位。二者间的换算关系是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sym typeface="宋体" panose="02010600030101010101" pitchFamily="2" charset="-122"/>
              </a:rPr>
              <a:t>   </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dirty="0">
              <a:latin typeface="Times New Roman" panose="02020603050405020304" pitchFamily="2" charset="0"/>
              <a:ea typeface="Times New Roman" panose="02020603050405020304" pitchFamily="2" charset="0"/>
              <a:sym typeface="宋体" panose="02010600030101010101" pitchFamily="2" charset="-122"/>
            </a:endParaRPr>
          </a:p>
        </p:txBody>
      </p:sp>
      <p:sp>
        <p:nvSpPr>
          <p:cNvPr id="24581" name="文本框 24580"/>
          <p:cNvSpPr txBox="1"/>
          <p:nvPr/>
        </p:nvSpPr>
        <p:spPr>
          <a:xfrm>
            <a:off x="3852863" y="4868863"/>
            <a:ext cx="5080000" cy="457200"/>
          </a:xfrm>
          <a:prstGeom prst="rect">
            <a:avLst/>
          </a:prstGeom>
          <a:noFill/>
          <a:ln w="9525">
            <a:noFill/>
          </a:ln>
        </p:spPr>
        <p:txBody>
          <a:bodyPr anchor="t">
            <a:spAutoFit/>
          </a:bodyPr>
          <a:p>
            <a:pPr indent="225425"/>
            <a:r>
              <a:rPr lang="zh-CN" altLang="en-US" sz="2400" b="1">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来计算吗？</a:t>
            </a:r>
            <a:r>
              <a:rPr lang="zh-CN" altLang="en-US" sz="2400" b="1" u="sng">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a:t>
            </a:r>
            <a:endParaRPr lang="zh-CN" altLang="en-US" sz="2400" b="1">
              <a:latin typeface="Times New Roman" panose="02020603050405020304" pitchFamily="2" charset="0"/>
              <a:ea typeface="Times New Roman" panose="02020603050405020304" pitchFamily="2" charset="0"/>
            </a:endParaRPr>
          </a:p>
        </p:txBody>
      </p:sp>
      <p:sp>
        <p:nvSpPr>
          <p:cNvPr id="24582" name="文本框 24581"/>
          <p:cNvSpPr txBox="1"/>
          <p:nvPr/>
        </p:nvSpPr>
        <p:spPr>
          <a:xfrm>
            <a:off x="395288" y="4149725"/>
            <a:ext cx="8496300" cy="1189038"/>
          </a:xfrm>
          <a:prstGeom prst="rect">
            <a:avLst/>
          </a:prstGeom>
          <a:noFill/>
          <a:ln w="9525">
            <a:noFill/>
          </a:ln>
        </p:spPr>
        <p:txBody>
          <a:bodyPr wrap="square" anchor="t">
            <a:spAutoFit/>
          </a:bodyPr>
          <a:p>
            <a:pPr>
              <a:lnSpc>
                <a:spcPct val="150000"/>
              </a:lnSpc>
            </a:pP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10、最简单的机械运动是</a:t>
            </a:r>
            <a:r>
              <a:rPr lang="zh-CN" altLang="en-US" sz="2400" b="1" u="sng"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                               </a:t>
            </a:r>
            <a:r>
              <a:rPr lang="zh-CN" altLang="en-US" sz="2400"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。对变速直线运动的平均速度也可以用</a:t>
            </a:r>
            <a:endParaRPr lang="zh-CN" altLang="en-US" sz="2400" b="1" dirty="0">
              <a:latin typeface="Times New Roman" panose="02020603050405020304" pitchFamily="2" charset="0"/>
              <a:ea typeface="Times New Roman" panose="02020603050405020304" pitchFamily="2" charset="0"/>
            </a:endParaRPr>
          </a:p>
        </p:txBody>
      </p:sp>
      <p:sp>
        <p:nvSpPr>
          <p:cNvPr id="24583" name="文本框 24582"/>
          <p:cNvSpPr txBox="1"/>
          <p:nvPr/>
        </p:nvSpPr>
        <p:spPr>
          <a:xfrm>
            <a:off x="971550" y="909638"/>
            <a:ext cx="1116013" cy="457200"/>
          </a:xfrm>
          <a:prstGeom prst="rect">
            <a:avLst/>
          </a:prstGeom>
          <a:noFill/>
          <a:ln w="9525">
            <a:noFill/>
          </a:ln>
        </p:spPr>
        <p:txBody>
          <a:bodyPr wrap="square">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测量值</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84" name="文本框 24583"/>
          <p:cNvSpPr txBox="1"/>
          <p:nvPr/>
        </p:nvSpPr>
        <p:spPr>
          <a:xfrm>
            <a:off x="2195513" y="909638"/>
            <a:ext cx="111601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真实值</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85" name="文本框 24584"/>
          <p:cNvSpPr txBox="1"/>
          <p:nvPr/>
        </p:nvSpPr>
        <p:spPr>
          <a:xfrm>
            <a:off x="1116013" y="1270000"/>
            <a:ext cx="111601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不可以</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86" name="文本框 24585"/>
          <p:cNvSpPr txBox="1"/>
          <p:nvPr/>
        </p:nvSpPr>
        <p:spPr>
          <a:xfrm>
            <a:off x="4427538" y="1270000"/>
            <a:ext cx="111601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平均值</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87" name="文本框 24586"/>
          <p:cNvSpPr txBox="1"/>
          <p:nvPr/>
        </p:nvSpPr>
        <p:spPr>
          <a:xfrm>
            <a:off x="1692275" y="1628775"/>
            <a:ext cx="111442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位置</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88" name="文本框 24587"/>
          <p:cNvSpPr txBox="1"/>
          <p:nvPr/>
        </p:nvSpPr>
        <p:spPr>
          <a:xfrm>
            <a:off x="6443663" y="1628775"/>
            <a:ext cx="111601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标准</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89" name="文本框 24588"/>
          <p:cNvSpPr txBox="1"/>
          <p:nvPr/>
        </p:nvSpPr>
        <p:spPr>
          <a:xfrm>
            <a:off x="3779838" y="2349500"/>
            <a:ext cx="111601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相对</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90" name="文本框 24589"/>
          <p:cNvSpPr txBox="1"/>
          <p:nvPr/>
        </p:nvSpPr>
        <p:spPr>
          <a:xfrm>
            <a:off x="6948488" y="2349500"/>
            <a:ext cx="111601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参照物</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91" name="文本框 24590"/>
          <p:cNvSpPr txBox="1"/>
          <p:nvPr/>
        </p:nvSpPr>
        <p:spPr>
          <a:xfrm>
            <a:off x="3132138" y="3070225"/>
            <a:ext cx="14398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运动快慢</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92" name="文本框 24591"/>
          <p:cNvSpPr txBox="1"/>
          <p:nvPr/>
        </p:nvSpPr>
        <p:spPr>
          <a:xfrm>
            <a:off x="5076825" y="3429000"/>
            <a:ext cx="1439863" cy="457200"/>
          </a:xfrm>
          <a:prstGeom prst="rect">
            <a:avLst/>
          </a:prstGeom>
          <a:noFill/>
          <a:ln w="9525">
            <a:noFill/>
          </a:ln>
        </p:spPr>
        <p:txBody>
          <a:bodyPr wrap="square" anchor="t">
            <a:spAutoFit/>
          </a:bodyPr>
          <a:p>
            <a:r>
              <a:rPr lang="zh-CN" altLang="en-US" sz="2400" b="1" dirty="0">
                <a:solidFill>
                  <a:srgbClr val="FF0000"/>
                </a:solidFill>
                <a:latin typeface="Times New Roman" panose="02020603050405020304" pitchFamily="2" charset="0"/>
                <a:ea typeface="宋体" panose="02010600030101010101" pitchFamily="2" charset="-122"/>
              </a:rPr>
              <a:t>m/s</a:t>
            </a:r>
            <a:endParaRPr lang="zh-CN" altLang="en-US" dirty="0">
              <a:latin typeface="Arial" panose="020B0604020202020204" pitchFamily="34" charset="0"/>
              <a:ea typeface="宋体" panose="02010600030101010101" pitchFamily="2" charset="-122"/>
            </a:endParaRPr>
          </a:p>
        </p:txBody>
      </p:sp>
      <p:sp>
        <p:nvSpPr>
          <p:cNvPr id="24593" name="文本框 24592"/>
          <p:cNvSpPr txBox="1"/>
          <p:nvPr/>
        </p:nvSpPr>
        <p:spPr>
          <a:xfrm>
            <a:off x="900113" y="3789363"/>
            <a:ext cx="14398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km/h</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94" name="文本框 24593"/>
          <p:cNvSpPr txBox="1"/>
          <p:nvPr/>
        </p:nvSpPr>
        <p:spPr>
          <a:xfrm>
            <a:off x="6588125" y="3789363"/>
            <a:ext cx="230505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1m/s=3.6km/h</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95" name="文本框 24594"/>
          <p:cNvSpPr txBox="1"/>
          <p:nvPr/>
        </p:nvSpPr>
        <p:spPr>
          <a:xfrm>
            <a:off x="3995738" y="4294188"/>
            <a:ext cx="23034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匀速直线运动</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96" name="文本框 24595"/>
          <p:cNvSpPr txBox="1"/>
          <p:nvPr/>
        </p:nvSpPr>
        <p:spPr>
          <a:xfrm>
            <a:off x="5724525" y="4870450"/>
            <a:ext cx="107950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可以</a:t>
            </a:r>
            <a:endPar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24597" name="文本框 24596"/>
          <p:cNvSpPr txBox="1"/>
          <p:nvPr/>
        </p:nvSpPr>
        <p:spPr>
          <a:xfrm>
            <a:off x="7451725" y="2925763"/>
            <a:ext cx="792163" cy="590550"/>
          </a:xfrm>
          <a:prstGeom prst="rect">
            <a:avLst/>
          </a:prstGeom>
          <a:noFill/>
          <a:ln w="9525">
            <a:noFill/>
          </a:ln>
        </p:spPr>
        <p:txBody>
          <a:bodyPr vert="horz" wrap="square" anchor="t">
            <a:spAutoFit/>
          </a:bodyPr>
          <a:p>
            <a:r>
              <a:rPr lang="zh-CN" altLang="en-US" sz="2800" b="1" baseline="-25000" noProof="1" dirty="0">
                <a:solidFill>
                  <a:srgbClr val="FF0000"/>
                </a:solidFill>
                <a:latin typeface="Times New Roman" panose="02020603050405020304" pitchFamily="2" charset="0"/>
                <a:ea typeface="Times New Roman" panose="02020603050405020304" pitchFamily="2" charset="0"/>
                <a:cs typeface="+mn-ea"/>
              </a:rPr>
              <a:t> </a:t>
            </a: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v </a:t>
            </a: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a:t>
            </a:r>
            <a:r>
              <a:rPr lang="zh-CN" altLang="en-US" sz="2800" b="1" i="1" noProof="1" dirty="0">
                <a:solidFill>
                  <a:srgbClr val="FF0000"/>
                </a:solidFill>
                <a:latin typeface="Times New Roman" panose="02020603050405020304" pitchFamily="2" charset="0"/>
                <a:ea typeface="Times New Roman" panose="02020603050405020304" pitchFamily="2" charset="0"/>
                <a:cs typeface="+mn-ea"/>
              </a:rPr>
              <a:t> </a:t>
            </a:r>
            <a:endParaRPr lang="zh-CN" altLang="en-US" sz="2800" b="1" noProof="1" dirty="0">
              <a:solidFill>
                <a:srgbClr val="FF0000"/>
              </a:solidFill>
              <a:latin typeface="Times New Roman" panose="02020603050405020304" pitchFamily="2" charset="0"/>
              <a:ea typeface="Times New Roman" panose="02020603050405020304" pitchFamily="2" charset="0"/>
              <a:sym typeface="Arial" panose="020B0604020202020204" pitchFamily="34" charset="0"/>
            </a:endParaRPr>
          </a:p>
        </p:txBody>
      </p:sp>
      <p:sp>
        <p:nvSpPr>
          <p:cNvPr id="24598" name="文本框 24597"/>
          <p:cNvSpPr txBox="1"/>
          <p:nvPr/>
        </p:nvSpPr>
        <p:spPr>
          <a:xfrm>
            <a:off x="8101013" y="2709863"/>
            <a:ext cx="793750" cy="590550"/>
          </a:xfrm>
          <a:prstGeom prst="rect">
            <a:avLst/>
          </a:prstGeom>
          <a:noFill/>
          <a:ln w="9525">
            <a:noFill/>
          </a:ln>
        </p:spPr>
        <p:txBody>
          <a:bodyPr vert="horz" wrap="square" anchor="t">
            <a:spAutoFit/>
          </a:bodyPr>
          <a:p>
            <a:r>
              <a:rPr lang="zh-CN" altLang="en-US" sz="2800" b="1" baseline="-25000" noProof="1" dirty="0">
                <a:solidFill>
                  <a:srgbClr val="FF0000"/>
                </a:solidFill>
                <a:latin typeface="Times New Roman" panose="02020603050405020304" pitchFamily="2" charset="0"/>
                <a:ea typeface="Times New Roman" panose="02020603050405020304" pitchFamily="2" charset="0"/>
                <a:cs typeface="+mn-ea"/>
              </a:rPr>
              <a:t> </a:t>
            </a: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s</a:t>
            </a:r>
            <a:r>
              <a:rPr lang="zh-CN" altLang="en-US" sz="2800" b="1" i="1" noProof="1" dirty="0">
                <a:solidFill>
                  <a:srgbClr val="0000FF"/>
                </a:solidFill>
                <a:latin typeface="Times New Roman" panose="02020603050405020304" pitchFamily="2" charset="0"/>
                <a:ea typeface="Times New Roman" panose="02020603050405020304" pitchFamily="2" charset="0"/>
                <a:cs typeface="+mn-ea"/>
              </a:rPr>
              <a:t>  </a:t>
            </a:r>
            <a:endParaRPr lang="zh-CN" altLang="en-US" sz="2800" b="1" noProof="1" dirty="0">
              <a:solidFill>
                <a:srgbClr val="0000FF"/>
              </a:solidFill>
              <a:latin typeface="Times New Roman" panose="02020603050405020304" pitchFamily="2" charset="0"/>
              <a:ea typeface="Times New Roman" panose="02020603050405020304" pitchFamily="2" charset="0"/>
              <a:sym typeface="Arial" panose="020B0604020202020204" pitchFamily="34" charset="0"/>
            </a:endParaRPr>
          </a:p>
        </p:txBody>
      </p:sp>
      <p:sp>
        <p:nvSpPr>
          <p:cNvPr id="24599" name="直接连接符 24598"/>
          <p:cNvSpPr/>
          <p:nvPr/>
        </p:nvSpPr>
        <p:spPr>
          <a:xfrm>
            <a:off x="8101013" y="3213100"/>
            <a:ext cx="361950" cy="0"/>
          </a:xfrm>
          <a:prstGeom prst="line">
            <a:avLst/>
          </a:prstGeom>
          <a:ln w="19050" cap="flat" cmpd="sng">
            <a:solidFill>
              <a:srgbClr val="FF0000"/>
            </a:solidFill>
            <a:prstDash val="solid"/>
            <a:round/>
            <a:headEnd type="none" w="med" len="med"/>
            <a:tailEnd type="none" w="med" len="med"/>
          </a:ln>
        </p:spPr>
      </p:sp>
      <p:sp>
        <p:nvSpPr>
          <p:cNvPr id="24600" name="文本框 24599"/>
          <p:cNvSpPr txBox="1"/>
          <p:nvPr/>
        </p:nvSpPr>
        <p:spPr>
          <a:xfrm>
            <a:off x="8101013" y="3141663"/>
            <a:ext cx="793750" cy="590550"/>
          </a:xfrm>
          <a:prstGeom prst="rect">
            <a:avLst/>
          </a:prstGeom>
          <a:noFill/>
          <a:ln w="9525">
            <a:noFill/>
          </a:ln>
        </p:spPr>
        <p:txBody>
          <a:bodyPr vert="horz" wrap="square" anchor="t">
            <a:spAutoFit/>
          </a:bodyPr>
          <a:p>
            <a:r>
              <a:rPr lang="zh-CN" altLang="en-US" sz="2800" b="1" baseline="-25000" noProof="1" dirty="0">
                <a:solidFill>
                  <a:srgbClr val="FF0000"/>
                </a:solidFill>
                <a:latin typeface="Times New Roman" panose="02020603050405020304" pitchFamily="2" charset="0"/>
                <a:ea typeface="Times New Roman" panose="02020603050405020304" pitchFamily="2" charset="0"/>
                <a:cs typeface="+mn-ea"/>
              </a:rPr>
              <a:t> </a:t>
            </a: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t</a:t>
            </a:r>
            <a:r>
              <a:rPr lang="zh-CN" altLang="en-US" sz="2800" b="1" i="1" noProof="1" dirty="0">
                <a:solidFill>
                  <a:srgbClr val="FF0000"/>
                </a:solidFill>
                <a:latin typeface="Times New Roman" panose="02020603050405020304" pitchFamily="2" charset="0"/>
                <a:ea typeface="Times New Roman" panose="02020603050405020304" pitchFamily="2" charset="0"/>
                <a:cs typeface="+mn-ea"/>
              </a:rPr>
              <a:t>  </a:t>
            </a:r>
            <a:endParaRPr lang="zh-CN" altLang="en-US" sz="2800" b="1" noProof="1" dirty="0">
              <a:solidFill>
                <a:srgbClr val="FF0000"/>
              </a:solidFill>
              <a:latin typeface="Times New Roman" panose="02020603050405020304" pitchFamily="2" charset="0"/>
              <a:ea typeface="Times New Roman" panose="02020603050405020304" pitchFamily="2" charset="0"/>
              <a:sym typeface="Arial" panose="020B0604020202020204" pitchFamily="34" charset="0"/>
            </a:endParaRPr>
          </a:p>
        </p:txBody>
      </p:sp>
      <p:sp>
        <p:nvSpPr>
          <p:cNvPr id="24601" name="文本框 24600"/>
          <p:cNvSpPr txBox="1"/>
          <p:nvPr/>
        </p:nvSpPr>
        <p:spPr>
          <a:xfrm>
            <a:off x="323850" y="5518150"/>
            <a:ext cx="8353425" cy="365125"/>
          </a:xfrm>
          <a:prstGeom prst="rect">
            <a:avLst/>
          </a:prstGeom>
          <a:noFill/>
          <a:ln w="9525">
            <a:noFill/>
          </a:ln>
        </p:spPr>
        <p:txBody>
          <a:bodyPr wrap="square" anchor="t">
            <a:spAutoFit/>
          </a:bodyPr>
          <a:p>
            <a:pPr indent="225425"/>
            <a:r>
              <a:rPr lang="zh-CN" altLang="en-US"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共</a:t>
            </a:r>
            <a:r>
              <a:rPr lang="zh-CN" altLang="en-US" b="1" dirty="0">
                <a:latin typeface="Times New Roman" panose="02020603050405020304" pitchFamily="2" charset="0"/>
                <a:ea typeface="宋体" panose="02010600030101010101" pitchFamily="2" charset="-122"/>
                <a:sym typeface="Times New Roman" panose="02020603050405020304" pitchFamily="2" charset="0"/>
              </a:rPr>
              <a:t>36</a:t>
            </a:r>
            <a:r>
              <a:rPr lang="zh-CN" altLang="en-US" b="1" dirty="0">
                <a:latin typeface="Times New Roman" panose="02020603050405020304" pitchFamily="2" charset="0"/>
                <a:ea typeface="宋体" panose="02010600030101010101" pitchFamily="2" charset="-122"/>
                <a:cs typeface="Times New Roman" panose="02020603050405020304" pitchFamily="2" charset="0"/>
                <a:sym typeface="宋体" panose="02010600030101010101" pitchFamily="2" charset="-122"/>
              </a:rPr>
              <a:t>个空     </a:t>
            </a:r>
            <a:r>
              <a:rPr lang="zh-CN" altLang="en-US" b="1" dirty="0">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A:</a:t>
            </a:r>
            <a:r>
              <a:rPr lang="zh-CN" altLang="en-US" b="1" dirty="0">
                <a:latin typeface="Times New Roman" panose="02020603050405020304" pitchFamily="2" charset="0"/>
                <a:ea typeface="宋体" panose="02010600030101010101" pitchFamily="2" charset="-122"/>
                <a:sym typeface="Times New Roman" panose="02020603050405020304" pitchFamily="2" charset="0"/>
              </a:rPr>
              <a:t>4</a:t>
            </a:r>
            <a:r>
              <a:rPr lang="zh-CN" altLang="en-US" b="1" dirty="0">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   B:</a:t>
            </a:r>
            <a:r>
              <a:rPr lang="zh-CN" altLang="en-US" b="1" dirty="0">
                <a:latin typeface="Times New Roman" panose="02020603050405020304" pitchFamily="2" charset="0"/>
                <a:ea typeface="宋体" panose="02010600030101010101" pitchFamily="2" charset="-122"/>
                <a:sym typeface="Times New Roman" panose="02020603050405020304" pitchFamily="2" charset="0"/>
              </a:rPr>
              <a:t>5</a:t>
            </a:r>
            <a:r>
              <a:rPr lang="zh-CN" altLang="en-US" b="1" dirty="0">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   C:</a:t>
            </a:r>
            <a:r>
              <a:rPr lang="zh-CN" altLang="en-US" b="1" dirty="0">
                <a:latin typeface="Times New Roman" panose="02020603050405020304" pitchFamily="2" charset="0"/>
                <a:ea typeface="宋体" panose="02010600030101010101" pitchFamily="2" charset="-122"/>
                <a:sym typeface="Times New Roman" panose="02020603050405020304" pitchFamily="2" charset="0"/>
              </a:rPr>
              <a:t>7</a:t>
            </a:r>
            <a:r>
              <a:rPr lang="zh-CN" altLang="en-US" b="1" dirty="0">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  </a:t>
            </a:r>
            <a:r>
              <a:rPr lang="zh-CN" altLang="en-US" b="1" dirty="0">
                <a:latin typeface="Times New Roman" panose="02020603050405020304" pitchFamily="2" charset="0"/>
                <a:ea typeface="宋体" panose="02010600030101010101" pitchFamily="2" charset="-122"/>
                <a:sym typeface="Times New Roman" panose="02020603050405020304" pitchFamily="2" charset="0"/>
              </a:rPr>
              <a:t>D:9</a:t>
            </a:r>
            <a:r>
              <a:rPr lang="zh-CN" altLang="en-US" b="1" dirty="0">
                <a:latin typeface="Times New Roman" panose="02020603050405020304" pitchFamily="2" charset="0"/>
                <a:ea typeface="宋体" panose="02010600030101010101" pitchFamily="2" charset="-122"/>
                <a:cs typeface="Times New Roman" panose="02020603050405020304" pitchFamily="2" charset="0"/>
                <a:sym typeface="Times New Roman" panose="02020603050405020304" pitchFamily="2" charset="0"/>
              </a:rPr>
              <a:t>   11 13 14 16 18 20 22 23 25 27 29 31 32 34 36</a:t>
            </a:r>
            <a:endParaRPr lang="zh-CN" altLang="en-US" dirty="0">
              <a:latin typeface="Comic Sans MS" panose="030F070203030202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wipe(left)">
                                      <p:cBhvr>
                                        <p:cTn id="19" dur="500"/>
                                        <p:tgtEl>
                                          <p:spTgt spid="2458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584"/>
                                        </p:tgtEl>
                                        <p:attrNameLst>
                                          <p:attrName>style.visibility</p:attrName>
                                        </p:attrNameLst>
                                      </p:cBhvr>
                                      <p:to>
                                        <p:strVal val="visible"/>
                                      </p:to>
                                    </p:set>
                                    <p:animEffect transition="in" filter="wipe(left)">
                                      <p:cBhvr>
                                        <p:cTn id="24" dur="500"/>
                                        <p:tgtEl>
                                          <p:spTgt spid="2458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wipe(left)">
                                      <p:cBhvr>
                                        <p:cTn id="29" dur="500"/>
                                        <p:tgtEl>
                                          <p:spTgt spid="245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586"/>
                                        </p:tgtEl>
                                        <p:attrNameLst>
                                          <p:attrName>style.visibility</p:attrName>
                                        </p:attrNameLst>
                                      </p:cBhvr>
                                      <p:to>
                                        <p:strVal val="visible"/>
                                      </p:to>
                                    </p:set>
                                    <p:animEffect transition="in" filter="wipe(left)">
                                      <p:cBhvr>
                                        <p:cTn id="34" dur="500"/>
                                        <p:tgtEl>
                                          <p:spTgt spid="2458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587"/>
                                        </p:tgtEl>
                                        <p:attrNameLst>
                                          <p:attrName>style.visibility</p:attrName>
                                        </p:attrNameLst>
                                      </p:cBhvr>
                                      <p:to>
                                        <p:strVal val="visible"/>
                                      </p:to>
                                    </p:set>
                                    <p:animEffect transition="in" filter="wipe(left)">
                                      <p:cBhvr>
                                        <p:cTn id="39" dur="500"/>
                                        <p:tgtEl>
                                          <p:spTgt spid="2458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588"/>
                                        </p:tgtEl>
                                        <p:attrNameLst>
                                          <p:attrName>style.visibility</p:attrName>
                                        </p:attrNameLst>
                                      </p:cBhvr>
                                      <p:to>
                                        <p:strVal val="visible"/>
                                      </p:to>
                                    </p:set>
                                    <p:animEffect transition="in" filter="wipe(left)">
                                      <p:cBhvr>
                                        <p:cTn id="44" dur="500"/>
                                        <p:tgtEl>
                                          <p:spTgt spid="2458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589"/>
                                        </p:tgtEl>
                                        <p:attrNameLst>
                                          <p:attrName>style.visibility</p:attrName>
                                        </p:attrNameLst>
                                      </p:cBhvr>
                                      <p:to>
                                        <p:strVal val="visible"/>
                                      </p:to>
                                    </p:set>
                                    <p:animEffect transition="in" filter="wipe(left)">
                                      <p:cBhvr>
                                        <p:cTn id="49" dur="500"/>
                                        <p:tgtEl>
                                          <p:spTgt spid="2458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590"/>
                                        </p:tgtEl>
                                        <p:attrNameLst>
                                          <p:attrName>style.visibility</p:attrName>
                                        </p:attrNameLst>
                                      </p:cBhvr>
                                      <p:to>
                                        <p:strVal val="visible"/>
                                      </p:to>
                                    </p:set>
                                    <p:animEffect transition="in" filter="wipe(left)">
                                      <p:cBhvr>
                                        <p:cTn id="54" dur="500"/>
                                        <p:tgtEl>
                                          <p:spTgt spid="2459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591"/>
                                        </p:tgtEl>
                                        <p:attrNameLst>
                                          <p:attrName>style.visibility</p:attrName>
                                        </p:attrNameLst>
                                      </p:cBhvr>
                                      <p:to>
                                        <p:strVal val="visible"/>
                                      </p:to>
                                    </p:set>
                                    <p:animEffect transition="in" filter="wipe(left)">
                                      <p:cBhvr>
                                        <p:cTn id="59" dur="500"/>
                                        <p:tgtEl>
                                          <p:spTgt spid="245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4597"/>
                                        </p:tgtEl>
                                        <p:attrNameLst>
                                          <p:attrName>style.visibility</p:attrName>
                                        </p:attrNameLst>
                                      </p:cBhvr>
                                      <p:to>
                                        <p:strVal val="visible"/>
                                      </p:to>
                                    </p:set>
                                    <p:animEffect transition="in" filter="wipe(left)">
                                      <p:cBhvr>
                                        <p:cTn id="64" dur="500"/>
                                        <p:tgtEl>
                                          <p:spTgt spid="2459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598"/>
                                        </p:tgtEl>
                                        <p:attrNameLst>
                                          <p:attrName>style.visibility</p:attrName>
                                        </p:attrNameLst>
                                      </p:cBhvr>
                                      <p:to>
                                        <p:strVal val="visible"/>
                                      </p:to>
                                    </p:set>
                                    <p:animEffect transition="in" filter="wipe(left)">
                                      <p:cBhvr>
                                        <p:cTn id="69" dur="500"/>
                                        <p:tgtEl>
                                          <p:spTgt spid="24598"/>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24599"/>
                                        </p:tgtEl>
                                        <p:attrNameLst>
                                          <p:attrName>style.visibility</p:attrName>
                                        </p:attrNameLst>
                                      </p:cBhvr>
                                      <p:to>
                                        <p:strVal val="visible"/>
                                      </p:to>
                                    </p:set>
                                    <p:animEffect transition="in" filter="wipe(left)">
                                      <p:cBhvr>
                                        <p:cTn id="73" dur="500"/>
                                        <p:tgtEl>
                                          <p:spTgt spid="24599"/>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24600"/>
                                        </p:tgtEl>
                                        <p:attrNameLst>
                                          <p:attrName>style.visibility</p:attrName>
                                        </p:attrNameLst>
                                      </p:cBhvr>
                                      <p:to>
                                        <p:strVal val="visible"/>
                                      </p:to>
                                    </p:set>
                                    <p:animEffect transition="in" filter="wipe(left)">
                                      <p:cBhvr>
                                        <p:cTn id="77" dur="500"/>
                                        <p:tgtEl>
                                          <p:spTgt spid="2460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592"/>
                                        </p:tgtEl>
                                        <p:attrNameLst>
                                          <p:attrName>style.visibility</p:attrName>
                                        </p:attrNameLst>
                                      </p:cBhvr>
                                      <p:to>
                                        <p:strVal val="visible"/>
                                      </p:to>
                                    </p:set>
                                    <p:animEffect transition="in" filter="wipe(left)">
                                      <p:cBhvr>
                                        <p:cTn id="82" dur="500"/>
                                        <p:tgtEl>
                                          <p:spTgt spid="2459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4593"/>
                                        </p:tgtEl>
                                        <p:attrNameLst>
                                          <p:attrName>style.visibility</p:attrName>
                                        </p:attrNameLst>
                                      </p:cBhvr>
                                      <p:to>
                                        <p:strVal val="visible"/>
                                      </p:to>
                                    </p:set>
                                    <p:animEffect transition="in" filter="wipe(left)">
                                      <p:cBhvr>
                                        <p:cTn id="87" dur="500"/>
                                        <p:tgtEl>
                                          <p:spTgt spid="245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4594"/>
                                        </p:tgtEl>
                                        <p:attrNameLst>
                                          <p:attrName>style.visibility</p:attrName>
                                        </p:attrNameLst>
                                      </p:cBhvr>
                                      <p:to>
                                        <p:strVal val="visible"/>
                                      </p:to>
                                    </p:set>
                                    <p:animEffect transition="in" filter="wipe(left)">
                                      <p:cBhvr>
                                        <p:cTn id="92" dur="500"/>
                                        <p:tgtEl>
                                          <p:spTgt spid="2459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4595"/>
                                        </p:tgtEl>
                                        <p:attrNameLst>
                                          <p:attrName>style.visibility</p:attrName>
                                        </p:attrNameLst>
                                      </p:cBhvr>
                                      <p:to>
                                        <p:strVal val="visible"/>
                                      </p:to>
                                    </p:set>
                                    <p:animEffect transition="in" filter="wipe(left)">
                                      <p:cBhvr>
                                        <p:cTn id="97" dur="500"/>
                                        <p:tgtEl>
                                          <p:spTgt spid="2459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4596"/>
                                        </p:tgtEl>
                                        <p:attrNameLst>
                                          <p:attrName>style.visibility</p:attrName>
                                        </p:attrNameLst>
                                      </p:cBhvr>
                                      <p:to>
                                        <p:strVal val="visible"/>
                                      </p:to>
                                    </p:set>
                                    <p:animEffect transition="in" filter="wipe(left)">
                                      <p:cBhvr>
                                        <p:cTn id="102" dur="5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p:bldP spid="24582" grpId="0" bldLvl="0"/>
      <p:bldP spid="24581" grpId="0" bldLvl="0"/>
      <p:bldP spid="24583" grpId="0" bldLvl="0"/>
      <p:bldP spid="24584" grpId="0" bldLvl="0"/>
      <p:bldP spid="24585" grpId="0" bldLvl="0"/>
      <p:bldP spid="24586" grpId="0" bldLvl="0"/>
      <p:bldP spid="24587" grpId="0" bldLvl="0"/>
      <p:bldP spid="24588" grpId="0" bldLvl="0"/>
      <p:bldP spid="24589" grpId="0" bldLvl="0"/>
      <p:bldP spid="24590" grpId="0" bldLvl="0"/>
      <p:bldP spid="24591" grpId="0" bldLvl="0"/>
      <p:bldP spid="24592" grpId="0" bldLvl="0"/>
      <p:bldP spid="24593" grpId="0" bldLvl="0"/>
      <p:bldP spid="24594" grpId="0" bldLvl="0"/>
      <p:bldP spid="24595" grpId="0" bldLvl="0"/>
      <p:bldP spid="24596" grpId="0" bldLvl="0"/>
      <p:bldP spid="24597" grpId="0" bldLvl="0"/>
      <p:bldP spid="24598" grpId="0" bldLvl="0"/>
      <p:bldP spid="24600" grpId="0" bldLvl="0"/>
      <p:bldP spid="24601"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5" name="组合 25601"/>
          <p:cNvGrpSpPr/>
          <p:nvPr/>
        </p:nvGrpSpPr>
        <p:grpSpPr>
          <a:xfrm>
            <a:off x="566738" y="549275"/>
            <a:ext cx="3476625" cy="693738"/>
            <a:chOff x="0" y="0"/>
            <a:chExt cx="5474" cy="1092"/>
          </a:xfrm>
        </p:grpSpPr>
        <p:sp>
          <p:nvSpPr>
            <p:cNvPr id="36866" name="圆角矩形 25602"/>
            <p:cNvSpPr/>
            <p:nvPr/>
          </p:nvSpPr>
          <p:spPr>
            <a:xfrm>
              <a:off x="0" y="0"/>
              <a:ext cx="5475" cy="1092"/>
            </a:xfrm>
            <a:prstGeom prst="roundRect">
              <a:avLst>
                <a:gd name="adj" fmla="val 16667"/>
              </a:avLst>
            </a:prstGeom>
            <a:solidFill>
              <a:schemeClr val="accent1"/>
            </a:solidFill>
            <a:ln w="28575" cap="flat" cmpd="sng">
              <a:solidFill>
                <a:schemeClr val="accent2"/>
              </a:solidFill>
              <a:prstDash val="solid"/>
              <a:round/>
              <a:headEnd type="none" w="med" len="med"/>
              <a:tailEnd type="none" w="med" len="med"/>
            </a:ln>
            <a:effectLst>
              <a:outerShdw dist="107763" dir="18900000" algn="ctr" rotWithShape="0">
                <a:srgbClr val="808080">
                  <a:alpha val="50000"/>
                </a:srgbClr>
              </a:outerShdw>
            </a:effectLst>
          </p:spPr>
          <p:txBody>
            <a:bodyPr wrap="square" anchor="t">
              <a:spAutoFit/>
            </a:bodyPr>
            <a:p>
              <a:endParaRPr lang="zh-CN" altLang="en-US" sz="3600">
                <a:latin typeface="Arial" panose="020B0604020202020204" pitchFamily="34" charset="0"/>
                <a:ea typeface="宋体" panose="02010600030101010101" pitchFamily="2" charset="-122"/>
              </a:endParaRPr>
            </a:p>
          </p:txBody>
        </p:sp>
        <p:sp>
          <p:nvSpPr>
            <p:cNvPr id="36867" name="矩形 25603" descr="weave"/>
            <p:cNvSpPr/>
            <p:nvPr/>
          </p:nvSpPr>
          <p:spPr>
            <a:xfrm>
              <a:off x="212" y="141"/>
              <a:ext cx="5040" cy="821"/>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round/>
                    <a:headEnd type="none" w="med" len="med"/>
                    <a:tailEnd type="none" w="med" len="med"/>
                  </a:ln>
                  <a:blipFill rotWithShape="0">
                    <a:blip r:embed="rId1"/>
                  </a:blipFill>
                  <a:effectLst>
                    <a:outerShdw dist="35921" dir="2699999" algn="ctr" rotWithShape="0">
                      <a:srgbClr val="7030A0"/>
                    </a:outerShdw>
                  </a:effectLst>
                  <a:latin typeface="宋体" panose="02010600030101010101" pitchFamily="2" charset="-122"/>
                  <a:ea typeface="宋体" panose="02010600030101010101" pitchFamily="2" charset="-122"/>
                </a:rPr>
                <a:t>动手动脑学物理</a:t>
              </a:r>
              <a:endParaRPr lang="zh-CN" altLang="en-US" sz="3600">
                <a:ln w="9525" cap="flat" cmpd="sng">
                  <a:solidFill>
                    <a:srgbClr val="000000"/>
                  </a:solidFill>
                  <a:prstDash val="solid"/>
                  <a:round/>
                  <a:headEnd type="none" w="med" len="med"/>
                  <a:tailEnd type="none" w="med" len="med"/>
                </a:ln>
                <a:blipFill rotWithShape="0">
                  <a:blip r:embed="rId1"/>
                </a:blipFill>
                <a:effectLst>
                  <a:outerShdw dist="35921" dir="2699999" algn="ctr" rotWithShape="0">
                    <a:srgbClr val="7030A0"/>
                  </a:outerShdw>
                </a:effectLst>
                <a:latin typeface="宋体" panose="02010600030101010101" pitchFamily="2" charset="-122"/>
                <a:ea typeface="宋体" panose="02010600030101010101" pitchFamily="2" charset="-122"/>
              </a:endParaRPr>
            </a:p>
          </p:txBody>
        </p:sp>
      </p:grpSp>
      <p:sp>
        <p:nvSpPr>
          <p:cNvPr id="25605" name="文本框 25604"/>
          <p:cNvSpPr txBox="1"/>
          <p:nvPr/>
        </p:nvSpPr>
        <p:spPr>
          <a:xfrm>
            <a:off x="5435600" y="1773238"/>
            <a:ext cx="1296988"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刻度尺</a:t>
            </a:r>
            <a:endParaRPr lang="zh-CN" altLang="en-US" noProof="1" dirty="0">
              <a:latin typeface="Arial" panose="020B0604020202020204" pitchFamily="34" charset="0"/>
              <a:ea typeface="宋体" panose="02010600030101010101" pitchFamily="2" charset="-122"/>
            </a:endParaRPr>
          </a:p>
        </p:txBody>
      </p:sp>
      <p:sp>
        <p:nvSpPr>
          <p:cNvPr id="25606" name="文本框 25605"/>
          <p:cNvSpPr txBox="1"/>
          <p:nvPr/>
        </p:nvSpPr>
        <p:spPr>
          <a:xfrm>
            <a:off x="1979613" y="2636838"/>
            <a:ext cx="792163"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停表</a:t>
            </a:r>
            <a:endParaRPr lang="zh-CN" altLang="en-US" noProof="1" dirty="0">
              <a:latin typeface="Arial" panose="020B0604020202020204" pitchFamily="34" charset="0"/>
              <a:ea typeface="宋体" panose="02010600030101010101" pitchFamily="2" charset="-122"/>
            </a:endParaRPr>
          </a:p>
        </p:txBody>
      </p:sp>
      <p:sp>
        <p:nvSpPr>
          <p:cNvPr id="25607" name="文本框 25606"/>
          <p:cNvSpPr txBox="1"/>
          <p:nvPr/>
        </p:nvSpPr>
        <p:spPr>
          <a:xfrm>
            <a:off x="7164388" y="2565400"/>
            <a:ext cx="647700" cy="457200"/>
          </a:xfrm>
          <a:prstGeom prst="rect">
            <a:avLst/>
          </a:prstGeom>
          <a:noFill/>
          <a:ln w="9525">
            <a:noFill/>
          </a:ln>
        </p:spPr>
        <p:txBody>
          <a:bodyPr vert="horz" wrap="square" anchor="t">
            <a:spAutoFit/>
          </a:bodyPr>
          <a:p>
            <a:r>
              <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v =</a:t>
            </a:r>
            <a:endPar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endParaRPr>
          </a:p>
        </p:txBody>
      </p:sp>
      <p:sp>
        <p:nvSpPr>
          <p:cNvPr id="36871" name="矩形 25607"/>
          <p:cNvSpPr/>
          <p:nvPr/>
        </p:nvSpPr>
        <p:spPr>
          <a:xfrm>
            <a:off x="466725" y="1341438"/>
            <a:ext cx="8439150" cy="2833687"/>
          </a:xfrm>
          <a:prstGeom prst="rect">
            <a:avLst/>
          </a:prstGeom>
          <a:noFill/>
          <a:ln w="9525">
            <a:noFill/>
          </a:ln>
        </p:spPr>
        <p:txBody>
          <a:bodyPr wrap="square" lIns="92075" tIns="46038" rIns="92075" bIns="46038" anchor="t">
            <a:spAutoFit/>
          </a:bodyPr>
          <a:p>
            <a:pPr>
              <a:lnSpc>
                <a:spcPct val="250000"/>
              </a:lnSpc>
            </a:pPr>
            <a:r>
              <a:rPr lang="zh-CN" altLang="en-US" sz="2400" b="1" dirty="0">
                <a:latin typeface="Times New Roman" panose="02020603050405020304" pitchFamily="2" charset="0"/>
                <a:ea typeface="宋体" panose="02010600030101010101" pitchFamily="2" charset="-122"/>
              </a:rPr>
              <a:t>1</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400" b="1" dirty="0">
                <a:latin typeface="Times New Roman" panose="02020603050405020304" pitchFamily="2" charset="0"/>
                <a:ea typeface="宋体" panose="02010600030101010101" pitchFamily="2" charset="-122"/>
              </a:rPr>
              <a:t> 在测量平均速度的实验中，应该用</a:t>
            </a:r>
            <a:r>
              <a:rPr lang="zh-CN" altLang="en-US" sz="2400" b="1" u="sng" dirty="0">
                <a:latin typeface="Times New Roman" panose="02020603050405020304" pitchFamily="2" charset="0"/>
                <a:ea typeface="宋体" panose="02010600030101010101" pitchFamily="2" charset="-122"/>
              </a:rPr>
              <a:t>             </a:t>
            </a:r>
            <a:r>
              <a:rPr lang="zh-CN" altLang="en-US" sz="2400" b="1" dirty="0">
                <a:latin typeface="Times New Roman" panose="02020603050405020304" pitchFamily="2" charset="0"/>
                <a:ea typeface="宋体" panose="02010600030101010101" pitchFamily="2" charset="-122"/>
              </a:rPr>
              <a:t>测量小车通过的路程</a:t>
            </a:r>
            <a:r>
              <a:rPr lang="zh-CN" altLang="en-US" sz="2400" b="1" i="1" dirty="0">
                <a:latin typeface="Times New Roman" panose="02020603050405020304" pitchFamily="2" charset="0"/>
                <a:ea typeface="宋体" panose="02010600030101010101" pitchFamily="2" charset="-122"/>
              </a:rPr>
              <a:t>s</a:t>
            </a:r>
            <a:r>
              <a:rPr lang="zh-CN" altLang="en-US" sz="2400" b="1" dirty="0">
                <a:latin typeface="Times New Roman" panose="02020603050405020304" pitchFamily="2" charset="0"/>
                <a:ea typeface="宋体" panose="02010600030101010101" pitchFamily="2" charset="-122"/>
              </a:rPr>
              <a:t>，用</a:t>
            </a:r>
            <a:r>
              <a:rPr lang="zh-CN" altLang="en-US" sz="2400" b="1" u="sng" dirty="0">
                <a:latin typeface="Times New Roman" panose="02020603050405020304" pitchFamily="2" charset="0"/>
                <a:ea typeface="宋体" panose="02010600030101010101" pitchFamily="2" charset="-122"/>
              </a:rPr>
              <a:t>            </a:t>
            </a:r>
            <a:r>
              <a:rPr lang="zh-CN" altLang="en-US" sz="2400" b="1" dirty="0">
                <a:latin typeface="Times New Roman" panose="02020603050405020304" pitchFamily="2" charset="0"/>
                <a:ea typeface="宋体" panose="02010600030101010101" pitchFamily="2" charset="-122"/>
              </a:rPr>
              <a:t>测量小车运动的时间</a:t>
            </a:r>
            <a:r>
              <a:rPr lang="zh-CN" altLang="en-US" sz="2400" b="1" i="1" dirty="0">
                <a:latin typeface="Times New Roman" panose="02020603050405020304" pitchFamily="2" charset="0"/>
                <a:ea typeface="宋体" panose="02010600030101010101" pitchFamily="2" charset="-122"/>
              </a:rPr>
              <a:t>t</a:t>
            </a:r>
            <a:r>
              <a:rPr lang="zh-CN" altLang="en-US" sz="2400" b="1" dirty="0">
                <a:latin typeface="Times New Roman" panose="02020603050405020304" pitchFamily="2" charset="0"/>
                <a:ea typeface="宋体" panose="02010600030101010101" pitchFamily="2" charset="-122"/>
              </a:rPr>
              <a:t>，通过公式</a:t>
            </a:r>
            <a:r>
              <a:rPr lang="zh-CN" altLang="en-US" sz="2400" b="1" u="sng" dirty="0">
                <a:latin typeface="Times New Roman" panose="02020603050405020304" pitchFamily="2" charset="0"/>
                <a:ea typeface="宋体" panose="02010600030101010101" pitchFamily="2" charset="-122"/>
              </a:rPr>
              <a:t>                </a:t>
            </a:r>
            <a:r>
              <a:rPr lang="zh-CN" altLang="en-US" sz="2400" b="1" dirty="0">
                <a:latin typeface="Times New Roman" panose="02020603050405020304" pitchFamily="2" charset="0"/>
                <a:ea typeface="宋体" panose="02010600030101010101" pitchFamily="2" charset="-122"/>
              </a:rPr>
              <a:t>求出平均速度</a:t>
            </a:r>
            <a:r>
              <a:rPr lang="zh-CN" altLang="en-US" sz="2400" b="1" i="1" dirty="0">
                <a:latin typeface="Times New Roman" panose="02020603050405020304" pitchFamily="2" charset="0"/>
                <a:ea typeface="宋体" panose="02010600030101010101" pitchFamily="2" charset="-122"/>
              </a:rPr>
              <a:t>v</a:t>
            </a:r>
            <a:r>
              <a:rPr lang="zh-CN" altLang="en-US" sz="2400" b="1" dirty="0">
                <a:latin typeface="Times New Roman" panose="02020603050405020304" pitchFamily="2" charset="0"/>
                <a:ea typeface="宋体" panose="02010600030101010101" pitchFamily="2" charset="-122"/>
              </a:rPr>
              <a:t>。</a:t>
            </a:r>
            <a:endParaRPr lang="zh-CN" altLang="en-US" sz="2400" b="1" dirty="0">
              <a:latin typeface="Times New Roman" panose="02020603050405020304" pitchFamily="2" charset="0"/>
              <a:ea typeface="Times New Roman" panose="02020603050405020304" pitchFamily="2" charset="0"/>
            </a:endParaRPr>
          </a:p>
        </p:txBody>
      </p:sp>
      <p:sp>
        <p:nvSpPr>
          <p:cNvPr id="25609" name="文本框 25608"/>
          <p:cNvSpPr txBox="1"/>
          <p:nvPr/>
        </p:nvSpPr>
        <p:spPr>
          <a:xfrm>
            <a:off x="7812088" y="2349500"/>
            <a:ext cx="360363" cy="457200"/>
          </a:xfrm>
          <a:prstGeom prst="rect">
            <a:avLst/>
          </a:prstGeom>
          <a:noFill/>
          <a:ln w="9525">
            <a:noFill/>
          </a:ln>
        </p:spPr>
        <p:txBody>
          <a:bodyPr vert="horz" wrap="square" anchor="t">
            <a:spAutoFit/>
          </a:bodyPr>
          <a:p>
            <a:r>
              <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s</a:t>
            </a:r>
            <a:endPar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endParaRPr>
          </a:p>
        </p:txBody>
      </p:sp>
      <p:sp>
        <p:nvSpPr>
          <p:cNvPr id="25610" name="文本框 25609"/>
          <p:cNvSpPr txBox="1"/>
          <p:nvPr/>
        </p:nvSpPr>
        <p:spPr>
          <a:xfrm>
            <a:off x="7812088" y="2709863"/>
            <a:ext cx="360363" cy="457200"/>
          </a:xfrm>
          <a:prstGeom prst="rect">
            <a:avLst/>
          </a:prstGeom>
          <a:noFill/>
          <a:ln w="9525">
            <a:noFill/>
          </a:ln>
        </p:spPr>
        <p:txBody>
          <a:bodyPr vert="horz" wrap="square" anchor="t">
            <a:spAutoFit/>
          </a:bodyPr>
          <a:p>
            <a:r>
              <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t </a:t>
            </a:r>
            <a:endPar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endParaRPr>
          </a:p>
        </p:txBody>
      </p:sp>
      <p:sp>
        <p:nvSpPr>
          <p:cNvPr id="25611" name="直接连接符 25610"/>
          <p:cNvSpPr/>
          <p:nvPr/>
        </p:nvSpPr>
        <p:spPr>
          <a:xfrm>
            <a:off x="7667625" y="2781300"/>
            <a:ext cx="504825" cy="0"/>
          </a:xfrm>
          <a:prstGeom prst="line">
            <a:avLst/>
          </a:prstGeom>
          <a:ln w="19050" cap="flat" cmpd="sng">
            <a:solidFill>
              <a:srgbClr val="FF0000"/>
            </a:solidFill>
            <a:prstDash val="solid"/>
            <a:round/>
            <a:headEnd type="none" w="med" len="med"/>
            <a:tailEnd type="none" w="med" len="med"/>
          </a:ln>
        </p:spPr>
      </p:sp>
      <p:pic>
        <p:nvPicPr>
          <p:cNvPr id="36875" name="图片 25611" descr="20131009113348_XUSUd.thumb.700_0"/>
          <p:cNvPicPr>
            <a:picLocks noChangeAspect="1"/>
          </p:cNvPicPr>
          <p:nvPr/>
        </p:nvPicPr>
        <p:blipFill>
          <a:blip r:embed="rId2"/>
          <a:stretch>
            <a:fillRect/>
          </a:stretch>
        </p:blipFill>
        <p:spPr>
          <a:xfrm>
            <a:off x="5940425" y="1588"/>
            <a:ext cx="3255963" cy="1555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wipe(left)">
                                      <p:cBhvr>
                                        <p:cTn id="12" dur="500"/>
                                        <p:tgtEl>
                                          <p:spTgt spid="256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wipe(left)">
                                      <p:cBhvr>
                                        <p:cTn id="17" dur="500"/>
                                        <p:tgtEl>
                                          <p:spTgt spid="2560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5609"/>
                                        </p:tgtEl>
                                        <p:attrNameLst>
                                          <p:attrName>style.visibility</p:attrName>
                                        </p:attrNameLst>
                                      </p:cBhvr>
                                      <p:to>
                                        <p:strVal val="visible"/>
                                      </p:to>
                                    </p:set>
                                    <p:animEffect transition="in" filter="wipe(left)">
                                      <p:cBhvr>
                                        <p:cTn id="21" dur="500"/>
                                        <p:tgtEl>
                                          <p:spTgt spid="25609"/>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5611"/>
                                        </p:tgtEl>
                                        <p:attrNameLst>
                                          <p:attrName>style.visibility</p:attrName>
                                        </p:attrNameLst>
                                      </p:cBhvr>
                                      <p:to>
                                        <p:strVal val="visible"/>
                                      </p:to>
                                    </p:set>
                                    <p:animEffect transition="in" filter="wipe(left)">
                                      <p:cBhvr>
                                        <p:cTn id="25" dur="500"/>
                                        <p:tgtEl>
                                          <p:spTgt spid="25611"/>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5610"/>
                                        </p:tgtEl>
                                        <p:attrNameLst>
                                          <p:attrName>style.visibility</p:attrName>
                                        </p:attrNameLst>
                                      </p:cBhvr>
                                      <p:to>
                                        <p:strVal val="visible"/>
                                      </p:to>
                                    </p:set>
                                    <p:animEffect transition="in" filter="wipe(left)">
                                      <p:cBhvr>
                                        <p:cTn id="29"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p:bldP spid="25606" grpId="0" bldLvl="0"/>
      <p:bldP spid="25607" grpId="0" bldLvl="0"/>
      <p:bldP spid="25609" grpId="0" bldLvl="0"/>
      <p:bldP spid="25610"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89" name="组合 26625"/>
          <p:cNvGrpSpPr/>
          <p:nvPr/>
        </p:nvGrpSpPr>
        <p:grpSpPr>
          <a:xfrm>
            <a:off x="566738" y="549275"/>
            <a:ext cx="3476625" cy="693738"/>
            <a:chOff x="0" y="0"/>
            <a:chExt cx="5474" cy="1092"/>
          </a:xfrm>
        </p:grpSpPr>
        <p:sp>
          <p:nvSpPr>
            <p:cNvPr id="37890" name="圆角矩形 26626"/>
            <p:cNvSpPr/>
            <p:nvPr/>
          </p:nvSpPr>
          <p:spPr>
            <a:xfrm>
              <a:off x="0" y="0"/>
              <a:ext cx="5475" cy="1092"/>
            </a:xfrm>
            <a:prstGeom prst="roundRect">
              <a:avLst>
                <a:gd name="adj" fmla="val 16667"/>
              </a:avLst>
            </a:prstGeom>
            <a:solidFill>
              <a:schemeClr val="accent1"/>
            </a:solidFill>
            <a:ln w="28575" cap="flat" cmpd="sng">
              <a:solidFill>
                <a:schemeClr val="accent2"/>
              </a:solidFill>
              <a:prstDash val="solid"/>
              <a:round/>
              <a:headEnd type="none" w="med" len="med"/>
              <a:tailEnd type="none" w="med" len="med"/>
            </a:ln>
            <a:effectLst>
              <a:outerShdw dist="107763" dir="18900000" algn="ctr" rotWithShape="0">
                <a:srgbClr val="808080">
                  <a:alpha val="50000"/>
                </a:srgbClr>
              </a:outerShdw>
            </a:effectLst>
          </p:spPr>
          <p:txBody>
            <a:bodyPr wrap="square" anchor="t">
              <a:spAutoFit/>
            </a:bodyPr>
            <a:p>
              <a:endParaRPr lang="zh-CN" altLang="en-US" sz="3600">
                <a:latin typeface="Arial" panose="020B0604020202020204" pitchFamily="34" charset="0"/>
                <a:ea typeface="宋体" panose="02010600030101010101" pitchFamily="2" charset="-122"/>
              </a:endParaRPr>
            </a:p>
          </p:txBody>
        </p:sp>
        <p:sp>
          <p:nvSpPr>
            <p:cNvPr id="37891" name="矩形 26627" descr="weave"/>
            <p:cNvSpPr/>
            <p:nvPr/>
          </p:nvSpPr>
          <p:spPr>
            <a:xfrm>
              <a:off x="212" y="141"/>
              <a:ext cx="5040" cy="821"/>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0000"/>
                    </a:solidFill>
                    <a:prstDash val="solid"/>
                    <a:round/>
                    <a:headEnd type="none" w="med" len="med"/>
                    <a:tailEnd type="none" w="med" len="med"/>
                  </a:ln>
                  <a:blipFill rotWithShape="0">
                    <a:blip r:embed="rId1"/>
                  </a:blipFill>
                  <a:effectLst>
                    <a:outerShdw dist="35921" dir="2699999" algn="ctr" rotWithShape="0">
                      <a:srgbClr val="7030A0"/>
                    </a:outerShdw>
                  </a:effectLst>
                  <a:latin typeface="宋体" panose="02010600030101010101" pitchFamily="2" charset="-122"/>
                  <a:ea typeface="宋体" panose="02010600030101010101" pitchFamily="2" charset="-122"/>
                </a:rPr>
                <a:t>动手动脑学物理</a:t>
              </a:r>
              <a:endParaRPr lang="zh-CN" altLang="en-US" sz="3600">
                <a:ln w="9525" cap="flat" cmpd="sng">
                  <a:solidFill>
                    <a:srgbClr val="000000"/>
                  </a:solidFill>
                  <a:prstDash val="solid"/>
                  <a:round/>
                  <a:headEnd type="none" w="med" len="med"/>
                  <a:tailEnd type="none" w="med" len="med"/>
                </a:ln>
                <a:blipFill rotWithShape="0">
                  <a:blip r:embed="rId1"/>
                </a:blipFill>
                <a:effectLst>
                  <a:outerShdw dist="35921" dir="2699999" algn="ctr" rotWithShape="0">
                    <a:srgbClr val="7030A0"/>
                  </a:outerShdw>
                </a:effectLst>
                <a:latin typeface="宋体" panose="02010600030101010101" pitchFamily="2" charset="-122"/>
                <a:ea typeface="宋体" panose="02010600030101010101" pitchFamily="2" charset="-122"/>
              </a:endParaRPr>
            </a:p>
          </p:txBody>
        </p:sp>
      </p:grpSp>
      <p:sp>
        <p:nvSpPr>
          <p:cNvPr id="26629" name="文本框 26628"/>
          <p:cNvSpPr txBox="1"/>
          <p:nvPr/>
        </p:nvSpPr>
        <p:spPr>
          <a:xfrm>
            <a:off x="539750" y="3357563"/>
            <a:ext cx="57467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解：</a:t>
            </a:r>
            <a:endParaRPr lang="zh-CN" altLang="en-US" noProof="1" dirty="0">
              <a:latin typeface="Arial" panose="020B0604020202020204" pitchFamily="34" charset="0"/>
              <a:ea typeface="宋体" panose="02010600030101010101" pitchFamily="2" charset="-122"/>
            </a:endParaRPr>
          </a:p>
        </p:txBody>
      </p:sp>
      <p:sp>
        <p:nvSpPr>
          <p:cNvPr id="26630" name="文本框 26629"/>
          <p:cNvSpPr txBox="1"/>
          <p:nvPr/>
        </p:nvSpPr>
        <p:spPr>
          <a:xfrm>
            <a:off x="1042988" y="4654550"/>
            <a:ext cx="3743325" cy="517525"/>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③小车做加速运动，</a:t>
            </a:r>
            <a:r>
              <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v</a:t>
            </a:r>
            <a:r>
              <a:rPr lang="zh-CN" altLang="en-US" sz="2400" b="1" baseline="-25000"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1</a:t>
            </a:r>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&gt;</a:t>
            </a:r>
            <a:r>
              <a:rPr lang="zh-CN" altLang="en-US" sz="24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v</a:t>
            </a:r>
            <a:r>
              <a:rPr lang="zh-CN" altLang="en-US" sz="2400" b="1" baseline="-25000"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2</a:t>
            </a:r>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a:t>
            </a:r>
            <a:endParaRPr lang="zh-CN" altLang="en-US" noProof="1" dirty="0">
              <a:latin typeface="Arial" panose="020B0604020202020204" pitchFamily="34" charset="0"/>
              <a:ea typeface="宋体" panose="02010600030101010101" pitchFamily="2" charset="-122"/>
            </a:endParaRPr>
          </a:p>
        </p:txBody>
      </p:sp>
      <p:sp>
        <p:nvSpPr>
          <p:cNvPr id="26631" name="文本框 26630"/>
          <p:cNvSpPr txBox="1"/>
          <p:nvPr/>
        </p:nvSpPr>
        <p:spPr>
          <a:xfrm>
            <a:off x="1042988" y="5229225"/>
            <a:ext cx="446405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④木板的倾斜角度变了。</a:t>
            </a:r>
            <a:endParaRPr lang="zh-CN" altLang="en-US" noProof="1" dirty="0">
              <a:latin typeface="Arial" panose="020B0604020202020204" pitchFamily="34" charset="0"/>
              <a:ea typeface="宋体" panose="02010600030101010101" pitchFamily="2" charset="-122"/>
            </a:endParaRPr>
          </a:p>
        </p:txBody>
      </p:sp>
      <p:sp>
        <p:nvSpPr>
          <p:cNvPr id="26632" name="矩形 26631"/>
          <p:cNvSpPr/>
          <p:nvPr/>
        </p:nvSpPr>
        <p:spPr>
          <a:xfrm>
            <a:off x="539750" y="1341438"/>
            <a:ext cx="8439150" cy="1846262"/>
          </a:xfrm>
          <a:prstGeom prst="rect">
            <a:avLst/>
          </a:prstGeom>
          <a:noFill/>
          <a:ln w="9525">
            <a:noFill/>
          </a:ln>
        </p:spPr>
        <p:txBody>
          <a:bodyPr wrap="square" lIns="92075" tIns="46038" rIns="92075" bIns="46038" anchor="t">
            <a:spAutoFit/>
          </a:bodyPr>
          <a:p>
            <a:pPr>
              <a:lnSpc>
                <a:spcPct val="160000"/>
              </a:lnSpc>
            </a:pPr>
            <a:r>
              <a:rPr lang="zh-CN" altLang="en-US" sz="2400" b="1" dirty="0">
                <a:latin typeface="Times New Roman" panose="02020603050405020304" pitchFamily="2" charset="0"/>
                <a:ea typeface="宋体" panose="02010600030101010101" pitchFamily="2" charset="-122"/>
              </a:rPr>
              <a:t>2</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a:t>
            </a:r>
            <a:r>
              <a:rPr lang="zh-CN" altLang="en-US" sz="2400" b="1" dirty="0">
                <a:latin typeface="Times New Roman" panose="02020603050405020304" pitchFamily="2" charset="0"/>
                <a:ea typeface="宋体" panose="02010600030101010101" pitchFamily="2" charset="-122"/>
              </a:rPr>
              <a:t>在用图1.4-1的方法测量平均速度的实验中，小车两次运动的平均速度</a:t>
            </a:r>
            <a:r>
              <a:rPr lang="zh-CN" altLang="en-US" sz="2400" b="1" i="1" dirty="0">
                <a:latin typeface="Times New Roman" panose="02020603050405020304" pitchFamily="2" charset="0"/>
                <a:ea typeface="宋体" panose="02010600030101010101" pitchFamily="2" charset="-122"/>
              </a:rPr>
              <a:t>v</a:t>
            </a:r>
            <a:r>
              <a:rPr lang="zh-CN" altLang="en-US" sz="2400" b="1" baseline="-25000" dirty="0">
                <a:latin typeface="Times New Roman" panose="02020603050405020304" pitchFamily="2" charset="0"/>
                <a:ea typeface="宋体" panose="02010600030101010101" pitchFamily="2" charset="-122"/>
              </a:rPr>
              <a:t>1</a:t>
            </a:r>
            <a:r>
              <a:rPr lang="zh-CN" altLang="en-US" sz="2400" b="1" dirty="0">
                <a:latin typeface="Times New Roman" panose="02020603050405020304" pitchFamily="2" charset="0"/>
                <a:ea typeface="宋体" panose="02010600030101010101" pitchFamily="2" charset="-122"/>
              </a:rPr>
              <a:t>、</a:t>
            </a:r>
            <a:r>
              <a:rPr lang="zh-CN" altLang="en-US" sz="2400" b="1" i="1" dirty="0">
                <a:latin typeface="Times New Roman" panose="02020603050405020304" pitchFamily="2" charset="0"/>
                <a:ea typeface="宋体" panose="02010600030101010101" pitchFamily="2" charset="-122"/>
              </a:rPr>
              <a:t>v</a:t>
            </a:r>
            <a:r>
              <a:rPr lang="zh-CN" altLang="en-US" sz="2400" b="1" baseline="-25000" dirty="0">
                <a:latin typeface="Times New Roman" panose="02020603050405020304" pitchFamily="2" charset="0"/>
                <a:ea typeface="宋体" panose="02010600030101010101" pitchFamily="2" charset="-122"/>
              </a:rPr>
              <a:t>2</a:t>
            </a:r>
            <a:r>
              <a:rPr lang="zh-CN" altLang="en-US" sz="2400" b="1" dirty="0">
                <a:latin typeface="Times New Roman" panose="02020603050405020304" pitchFamily="2" charset="0"/>
                <a:ea typeface="宋体" panose="02010600030101010101" pitchFamily="2" charset="-122"/>
              </a:rPr>
              <a:t>不一样，你认为可能的原因是什么？请简要列出两条可能的原因。</a:t>
            </a:r>
            <a:endParaRPr lang="zh-CN" altLang="en-US" sz="2400" b="1" dirty="0">
              <a:latin typeface="Times New Roman" panose="02020603050405020304" pitchFamily="2" charset="0"/>
              <a:ea typeface="Times New Roman" panose="02020603050405020304" pitchFamily="2" charset="0"/>
            </a:endParaRPr>
          </a:p>
        </p:txBody>
      </p:sp>
      <p:pic>
        <p:nvPicPr>
          <p:cNvPr id="26633" name="图片 26632" descr="02304001"/>
          <p:cNvPicPr>
            <a:picLocks noChangeAspect="1"/>
          </p:cNvPicPr>
          <p:nvPr/>
        </p:nvPicPr>
        <p:blipFill>
          <a:blip r:embed="rId2"/>
          <a:stretch>
            <a:fillRect/>
          </a:stretch>
        </p:blipFill>
        <p:spPr>
          <a:xfrm>
            <a:off x="4427538" y="2565400"/>
            <a:ext cx="4427537" cy="1655763"/>
          </a:xfrm>
          <a:prstGeom prst="rect">
            <a:avLst/>
          </a:prstGeom>
          <a:noFill/>
          <a:ln w="9525">
            <a:noFill/>
          </a:ln>
        </p:spPr>
      </p:pic>
      <p:sp>
        <p:nvSpPr>
          <p:cNvPr id="26634" name="文本框 26633"/>
          <p:cNvSpPr txBox="1"/>
          <p:nvPr/>
        </p:nvSpPr>
        <p:spPr>
          <a:xfrm>
            <a:off x="1042988" y="4005263"/>
            <a:ext cx="3384550"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②两次测量的时间不同。</a:t>
            </a:r>
            <a:endParaRPr lang="zh-CN" altLang="en-US" noProof="1" dirty="0">
              <a:latin typeface="Arial" panose="020B0604020202020204" pitchFamily="34" charset="0"/>
              <a:ea typeface="宋体" panose="02010600030101010101" pitchFamily="2" charset="-122"/>
            </a:endParaRPr>
          </a:p>
        </p:txBody>
      </p:sp>
      <p:sp>
        <p:nvSpPr>
          <p:cNvPr id="26635" name="文本框 26634"/>
          <p:cNvSpPr txBox="1"/>
          <p:nvPr/>
        </p:nvSpPr>
        <p:spPr>
          <a:xfrm>
            <a:off x="1042988" y="3357563"/>
            <a:ext cx="3743325" cy="457200"/>
          </a:xfrm>
          <a:prstGeom prst="rect">
            <a:avLst/>
          </a:prstGeom>
          <a:noFill/>
          <a:ln w="9525">
            <a:noFill/>
          </a:ln>
        </p:spPr>
        <p:txBody>
          <a:bodyPr vert="horz" wrap="square" anchor="t">
            <a:spAutoFit/>
          </a:bodyPr>
          <a:p>
            <a:r>
              <a:rPr lang="zh-CN" altLang="en-US" sz="2400" b="1" noProof="1" dirty="0">
                <a:solidFill>
                  <a:srgbClr val="FF0000"/>
                </a:solidFill>
                <a:effectLst>
                  <a:outerShdw blurRad="38100" dist="38100" dir="2700000">
                    <a:srgbClr val="C0C0C0"/>
                  </a:outerShdw>
                </a:effectLst>
                <a:latin typeface="Times New Roman" panose="02020603050405020304" pitchFamily="2" charset="0"/>
                <a:ea typeface="Times New Roman" panose="02020603050405020304" pitchFamily="2" charset="0"/>
                <a:cs typeface="+mn-ea"/>
              </a:rPr>
              <a:t>①两次测量的路程不同。</a:t>
            </a:r>
            <a:endParaRPr lang="zh-CN" altLang="en-US" noProof="1" dirty="0">
              <a:latin typeface="Arial" panose="020B0604020202020204" pitchFamily="34" charset="0"/>
              <a:ea typeface="宋体" panose="02010600030101010101" pitchFamily="2" charset="-122"/>
            </a:endParaRPr>
          </a:p>
        </p:txBody>
      </p:sp>
      <p:pic>
        <p:nvPicPr>
          <p:cNvPr id="37899" name="图片 26635" descr="20131009113348_XUSUd.thumb.700_0"/>
          <p:cNvPicPr>
            <a:picLocks noChangeAspect="1"/>
          </p:cNvPicPr>
          <p:nvPr/>
        </p:nvPicPr>
        <p:blipFill>
          <a:blip r:embed="rId3"/>
          <a:stretch>
            <a:fillRect/>
          </a:stretch>
        </p:blipFill>
        <p:spPr>
          <a:xfrm>
            <a:off x="5722620" y="-25717"/>
            <a:ext cx="3255963" cy="1555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wipe(left)">
                                      <p:cBhvr>
                                        <p:cTn id="13" dur="500"/>
                                        <p:tgtEl>
                                          <p:spTgt spid="266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6635"/>
                                        </p:tgtEl>
                                        <p:attrNameLst>
                                          <p:attrName>style.visibility</p:attrName>
                                        </p:attrNameLst>
                                      </p:cBhvr>
                                      <p:to>
                                        <p:strVal val="visible"/>
                                      </p:to>
                                    </p:set>
                                    <p:animEffect transition="in" filter="wipe(left)">
                                      <p:cBhvr>
                                        <p:cTn id="18" dur="500"/>
                                        <p:tgtEl>
                                          <p:spTgt spid="266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634"/>
                                        </p:tgtEl>
                                        <p:attrNameLst>
                                          <p:attrName>style.visibility</p:attrName>
                                        </p:attrNameLst>
                                      </p:cBhvr>
                                      <p:to>
                                        <p:strVal val="visible"/>
                                      </p:to>
                                    </p:set>
                                    <p:animEffect transition="in" filter="wipe(left)">
                                      <p:cBhvr>
                                        <p:cTn id="23" dur="500"/>
                                        <p:tgtEl>
                                          <p:spTgt spid="266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630"/>
                                        </p:tgtEl>
                                        <p:attrNameLst>
                                          <p:attrName>style.visibility</p:attrName>
                                        </p:attrNameLst>
                                      </p:cBhvr>
                                      <p:to>
                                        <p:strVal val="visible"/>
                                      </p:to>
                                    </p:set>
                                    <p:animEffect transition="in" filter="wipe(left)">
                                      <p:cBhvr>
                                        <p:cTn id="28" dur="500"/>
                                        <p:tgtEl>
                                          <p:spTgt spid="266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6631"/>
                                        </p:tgtEl>
                                        <p:attrNameLst>
                                          <p:attrName>style.visibility</p:attrName>
                                        </p:attrNameLst>
                                      </p:cBhvr>
                                      <p:to>
                                        <p:strVal val="visible"/>
                                      </p:to>
                                    </p:set>
                                    <p:animEffect transition="in" filter="wipe(left)">
                                      <p:cBhvr>
                                        <p:cTn id="33"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ldLvl="0"/>
      <p:bldP spid="26630" grpId="0" bldLvl="0"/>
      <p:bldP spid="26631" grpId="0" bldLvl="0"/>
      <p:bldP spid="26634" grpId="0" bldLvl="0"/>
      <p:bldP spid="26635" grpId="0" bldLvl="0"/>
      <p:bldP spid="2663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框 5121"/>
          <p:cNvSpPr txBox="1"/>
          <p:nvPr/>
        </p:nvSpPr>
        <p:spPr>
          <a:xfrm>
            <a:off x="827088" y="1628775"/>
            <a:ext cx="6911975" cy="519113"/>
          </a:xfrm>
          <a:prstGeom prst="rect">
            <a:avLst/>
          </a:prstGeom>
          <a:noFill/>
          <a:ln w="9525">
            <a:noFill/>
          </a:ln>
        </p:spPr>
        <p:txBody>
          <a:bodyPr anchor="t">
            <a:spAutoFit/>
          </a:bodyPr>
          <a:p>
            <a:pPr>
              <a:spcBef>
                <a:spcPct val="50000"/>
              </a:spcBef>
            </a:pPr>
            <a:r>
              <a:rPr lang="zh-CN" altLang="en-US" sz="2800" b="1">
                <a:latin typeface="Arial" panose="020B0604020202020204" pitchFamily="34" charset="0"/>
                <a:ea typeface="宋体" panose="02010600030101010101" pitchFamily="2" charset="-122"/>
              </a:rPr>
              <a:t>一、实验目的：</a:t>
            </a:r>
            <a:endParaRPr lang="zh-CN" altLang="en-US" sz="2800" b="1">
              <a:latin typeface="Arial" panose="020B0604020202020204" pitchFamily="34" charset="0"/>
              <a:ea typeface="宋体" panose="02010600030101010101" pitchFamily="2" charset="-122"/>
            </a:endParaRPr>
          </a:p>
        </p:txBody>
      </p:sp>
      <p:sp>
        <p:nvSpPr>
          <p:cNvPr id="5123" name="文本框 5122"/>
          <p:cNvSpPr txBox="1"/>
          <p:nvPr/>
        </p:nvSpPr>
        <p:spPr>
          <a:xfrm>
            <a:off x="827088" y="2565400"/>
            <a:ext cx="6911975" cy="519113"/>
          </a:xfrm>
          <a:prstGeom prst="rect">
            <a:avLst/>
          </a:prstGeom>
          <a:noFill/>
          <a:ln w="9525">
            <a:noFill/>
          </a:ln>
        </p:spPr>
        <p:txBody>
          <a:bodyPr anchor="t">
            <a:spAutoFit/>
          </a:bodyPr>
          <a:p>
            <a:pPr>
              <a:spcBef>
                <a:spcPct val="50000"/>
              </a:spcBef>
            </a:pPr>
            <a:r>
              <a:rPr lang="zh-CN" altLang="en-US" sz="2800" b="1">
                <a:latin typeface="Arial" panose="020B0604020202020204" pitchFamily="34" charset="0"/>
                <a:ea typeface="宋体" panose="02010600030101010101" pitchFamily="2" charset="-122"/>
              </a:rPr>
              <a:t>二、实验原理：</a:t>
            </a:r>
            <a:endParaRPr lang="zh-CN" altLang="en-US" sz="2800" b="1">
              <a:latin typeface="Arial" panose="020B0604020202020204" pitchFamily="34" charset="0"/>
              <a:ea typeface="宋体" panose="02010600030101010101" pitchFamily="2" charset="-122"/>
            </a:endParaRPr>
          </a:p>
        </p:txBody>
      </p:sp>
      <p:sp>
        <p:nvSpPr>
          <p:cNvPr id="5124" name="文本框 5123"/>
          <p:cNvSpPr txBox="1"/>
          <p:nvPr/>
        </p:nvSpPr>
        <p:spPr>
          <a:xfrm>
            <a:off x="900113" y="3429000"/>
            <a:ext cx="2879725" cy="519113"/>
          </a:xfrm>
          <a:prstGeom prst="rect">
            <a:avLst/>
          </a:prstGeom>
          <a:noFill/>
          <a:ln w="9525">
            <a:noFill/>
          </a:ln>
        </p:spPr>
        <p:txBody>
          <a:bodyPr anchor="t">
            <a:spAutoFit/>
          </a:bodyPr>
          <a:p>
            <a:pPr>
              <a:spcBef>
                <a:spcPct val="50000"/>
              </a:spcBef>
            </a:pPr>
            <a:r>
              <a:rPr lang="zh-CN" altLang="en-US" sz="2800" b="1">
                <a:latin typeface="Arial" panose="020B0604020202020204" pitchFamily="34" charset="0"/>
                <a:ea typeface="宋体" panose="02010600030101010101" pitchFamily="2" charset="-122"/>
              </a:rPr>
              <a:t>三、实验器材：</a:t>
            </a:r>
            <a:endParaRPr lang="zh-CN" altLang="en-US" sz="2800" b="1">
              <a:solidFill>
                <a:schemeClr val="accent2"/>
              </a:solidFill>
              <a:latin typeface="Arial" panose="020B0604020202020204" pitchFamily="34" charset="0"/>
              <a:ea typeface="宋体" panose="02010600030101010101" pitchFamily="2" charset="-122"/>
            </a:endParaRPr>
          </a:p>
        </p:txBody>
      </p:sp>
      <p:sp>
        <p:nvSpPr>
          <p:cNvPr id="5125" name="文本框 5124"/>
          <p:cNvSpPr txBox="1"/>
          <p:nvPr/>
        </p:nvSpPr>
        <p:spPr>
          <a:xfrm>
            <a:off x="3132138" y="1628775"/>
            <a:ext cx="4824413" cy="519113"/>
          </a:xfrm>
          <a:prstGeom prst="rect">
            <a:avLst/>
          </a:prstGeom>
          <a:noFill/>
          <a:ln w="9525">
            <a:noFill/>
          </a:ln>
        </p:spPr>
        <p:txBody>
          <a:bodyPr>
            <a:spAutoFit/>
          </a:bodyPr>
          <a:p>
            <a:pPr>
              <a:spcBef>
                <a:spcPct val="50000"/>
              </a:spcBef>
            </a:pPr>
            <a:r>
              <a:rPr lang="en-US" altLang="zh-CN" sz="2800" b="1">
                <a:latin typeface="Arial" panose="020B0604020202020204" pitchFamily="34" charset="0"/>
                <a:ea typeface="宋体" panose="02010600030101010101" pitchFamily="2" charset="-122"/>
              </a:rPr>
              <a:t> </a:t>
            </a:r>
            <a:r>
              <a:rPr lang="zh-CN" altLang="en-US" sz="2800" b="1">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测量小车运动的平均速度</a:t>
            </a:r>
            <a:endParaRPr lang="zh-CN" altLang="en-US" sz="2800" b="1">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sp>
        <p:nvSpPr>
          <p:cNvPr id="5126" name="文本框 5125"/>
          <p:cNvSpPr txBox="1"/>
          <p:nvPr/>
        </p:nvSpPr>
        <p:spPr>
          <a:xfrm>
            <a:off x="3492500" y="2565400"/>
            <a:ext cx="2016125" cy="517525"/>
          </a:xfrm>
          <a:prstGeom prst="rect">
            <a:avLst/>
          </a:prstGeom>
          <a:noFill/>
          <a:ln w="9525">
            <a:noFill/>
          </a:ln>
        </p:spPr>
        <p:txBody>
          <a:bodyPr>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v </a:t>
            </a: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a:t>
            </a:r>
            <a:endPar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5127" name="文本框 5126"/>
          <p:cNvSpPr txBox="1"/>
          <p:nvPr/>
        </p:nvSpPr>
        <p:spPr>
          <a:xfrm>
            <a:off x="827088" y="4221163"/>
            <a:ext cx="7561263" cy="519113"/>
          </a:xfrm>
          <a:prstGeom prst="rect">
            <a:avLst/>
          </a:prstGeom>
          <a:noFill/>
          <a:ln w="9525">
            <a:noFill/>
          </a:ln>
        </p:spPr>
        <p:txBody>
          <a:bodyPr>
            <a:spAutoFit/>
          </a:bodyPr>
          <a:p>
            <a:pPr>
              <a:spcBef>
                <a:spcPct val="50000"/>
              </a:spcBef>
            </a:pPr>
            <a:r>
              <a:rPr lang="zh-CN" altLang="en-US" sz="2800" b="1"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小车、木板、木块、金属片、刻度尺、停表</a:t>
            </a:r>
            <a:endParaRPr lang="zh-CN" altLang="en-US" sz="2800" b="1"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grpSp>
        <p:nvGrpSpPr>
          <p:cNvPr id="16391" name="组合 5127"/>
          <p:cNvGrpSpPr/>
          <p:nvPr/>
        </p:nvGrpSpPr>
        <p:grpSpPr>
          <a:xfrm>
            <a:off x="395288" y="188913"/>
            <a:ext cx="3538537" cy="1203325"/>
            <a:chOff x="0" y="0"/>
            <a:chExt cx="1413" cy="503"/>
          </a:xfrm>
        </p:grpSpPr>
        <p:pic>
          <p:nvPicPr>
            <p:cNvPr id="16392" name="圆角矩形 1"/>
            <p:cNvPicPr/>
            <p:nvPr/>
          </p:nvPicPr>
          <p:blipFill>
            <a:blip r:embed="rId1"/>
            <a:stretch>
              <a:fillRect/>
            </a:stretch>
          </p:blipFill>
          <p:spPr>
            <a:xfrm>
              <a:off x="0" y="0"/>
              <a:ext cx="1413" cy="503"/>
            </a:xfrm>
            <a:prstGeom prst="rect">
              <a:avLst/>
            </a:prstGeom>
            <a:noFill/>
            <a:ln w="9525">
              <a:noFill/>
            </a:ln>
          </p:spPr>
        </p:pic>
        <p:sp>
          <p:nvSpPr>
            <p:cNvPr id="16393" name="文本框 5129"/>
            <p:cNvSpPr txBox="1"/>
            <p:nvPr/>
          </p:nvSpPr>
          <p:spPr>
            <a:xfrm>
              <a:off x="98" y="71"/>
              <a:ext cx="1220" cy="365"/>
            </a:xfrm>
            <a:prstGeom prst="rect">
              <a:avLst/>
            </a:prstGeom>
            <a:noFill/>
            <a:ln w="9525">
              <a:noFill/>
            </a:ln>
          </p:spPr>
          <p:txBody>
            <a:bodyPr wrap="square" anchor="ctr"/>
            <a:p>
              <a:pPr algn="ctr"/>
              <a:r>
                <a:rPr lang="zh-CN" altLang="en-US" sz="3600" b="1" dirty="0">
                  <a:solidFill>
                    <a:srgbClr val="FFFFFF"/>
                  </a:solidFill>
                  <a:latin typeface="宋体" panose="02010600030101010101" pitchFamily="2" charset="-122"/>
                  <a:ea typeface="宋体" panose="02010600030101010101" pitchFamily="2" charset="-122"/>
                </a:rPr>
                <a:t>新 课 教 学</a:t>
              </a:r>
              <a:endParaRPr lang="zh-CN" altLang="en-US" dirty="0">
                <a:latin typeface="Arial" panose="020B0604020202020204" pitchFamily="34" charset="0"/>
                <a:ea typeface="宋体" panose="02010600030101010101" pitchFamily="2" charset="-122"/>
              </a:endParaRPr>
            </a:p>
          </p:txBody>
        </p:sp>
      </p:grpSp>
      <p:sp>
        <p:nvSpPr>
          <p:cNvPr id="5131" name="文本框 5130"/>
          <p:cNvSpPr txBox="1"/>
          <p:nvPr/>
        </p:nvSpPr>
        <p:spPr>
          <a:xfrm>
            <a:off x="4284663" y="2349500"/>
            <a:ext cx="360363" cy="517525"/>
          </a:xfrm>
          <a:prstGeom prst="rect">
            <a:avLst/>
          </a:prstGeom>
          <a:noFill/>
          <a:ln w="9525">
            <a:noFill/>
          </a:ln>
        </p:spPr>
        <p:txBody>
          <a:bodyPr vert="horz" wrap="square" anchor="t">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r>
              <a:rPr lang="zh-CN" altLang="en-US" sz="2800" b="1" i="1" noProof="1" dirty="0">
                <a:solidFill>
                  <a:srgbClr val="FF0000"/>
                </a:solidFill>
                <a:latin typeface="Times New Roman" panose="02020603050405020304" pitchFamily="2" charset="0"/>
                <a:ea typeface="宋体" panose="02010600030101010101" pitchFamily="2" charset="-122"/>
                <a:cs typeface="+mn-ea"/>
              </a:rPr>
              <a:t> </a:t>
            </a:r>
            <a:endParaRPr lang="zh-CN" altLang="en-US" sz="2800" b="1" i="1" noProof="1" dirty="0">
              <a:solidFill>
                <a:srgbClr val="FF0000"/>
              </a:solidFill>
              <a:latin typeface="Times New Roman" panose="02020603050405020304" pitchFamily="2" charset="0"/>
              <a:ea typeface="宋体" panose="02010600030101010101" pitchFamily="2" charset="-122"/>
            </a:endParaRPr>
          </a:p>
        </p:txBody>
      </p:sp>
      <p:sp>
        <p:nvSpPr>
          <p:cNvPr id="5132" name="文本框 5131"/>
          <p:cNvSpPr txBox="1"/>
          <p:nvPr/>
        </p:nvSpPr>
        <p:spPr>
          <a:xfrm>
            <a:off x="4284663" y="2852738"/>
            <a:ext cx="360363" cy="519113"/>
          </a:xfrm>
          <a:prstGeom prst="rect">
            <a:avLst/>
          </a:prstGeom>
          <a:noFill/>
          <a:ln w="9525">
            <a:noFill/>
          </a:ln>
        </p:spPr>
        <p:txBody>
          <a:bodyPr vert="horz" wrap="square" anchor="t">
            <a:spAutoFit/>
          </a:bodyPr>
          <a:p>
            <a:pPr>
              <a:spcBef>
                <a:spcPct val="50000"/>
              </a:spcBef>
            </a:pPr>
            <a:r>
              <a:rPr lang="zh-CN" altLang="en-US" sz="2800" b="1" i="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t</a:t>
            </a:r>
            <a:r>
              <a:rPr lang="zh-CN" altLang="en-US" sz="2800" b="1" i="1" noProof="1" dirty="0">
                <a:solidFill>
                  <a:srgbClr val="FF0000"/>
                </a:solidFill>
                <a:latin typeface="Times New Roman" panose="02020603050405020304" pitchFamily="2" charset="0"/>
                <a:ea typeface="宋体" panose="02010600030101010101" pitchFamily="2" charset="-122"/>
                <a:cs typeface="+mn-ea"/>
              </a:rPr>
              <a:t> </a:t>
            </a:r>
            <a:endParaRPr lang="zh-CN" altLang="en-US" sz="2800" b="1" i="1" noProof="1" dirty="0">
              <a:solidFill>
                <a:srgbClr val="FF0000"/>
              </a:solidFill>
              <a:latin typeface="Times New Roman" panose="02020603050405020304" pitchFamily="2" charset="0"/>
              <a:ea typeface="宋体" panose="02010600030101010101" pitchFamily="2" charset="-122"/>
            </a:endParaRPr>
          </a:p>
        </p:txBody>
      </p:sp>
      <p:sp>
        <p:nvSpPr>
          <p:cNvPr id="5133" name="直接连接符 5132"/>
          <p:cNvSpPr/>
          <p:nvPr/>
        </p:nvSpPr>
        <p:spPr>
          <a:xfrm>
            <a:off x="4140200" y="2852738"/>
            <a:ext cx="504825" cy="1587"/>
          </a:xfrm>
          <a:prstGeom prst="line">
            <a:avLst/>
          </a:prstGeom>
          <a:ln w="19050" cap="flat" cmpd="sng">
            <a:solidFill>
              <a:srgbClr val="FF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wipe(left)">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left)">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wipe(left)">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31"/>
                                        </p:tgtEl>
                                        <p:attrNameLst>
                                          <p:attrName>style.visibility</p:attrName>
                                        </p:attrNameLst>
                                      </p:cBhvr>
                                      <p:to>
                                        <p:strVal val="visible"/>
                                      </p:to>
                                    </p:set>
                                    <p:animEffect transition="in" filter="wipe(left)">
                                      <p:cBhvr>
                                        <p:cTn id="27" dur="500"/>
                                        <p:tgtEl>
                                          <p:spTgt spid="513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5133"/>
                                        </p:tgtEl>
                                        <p:attrNameLst>
                                          <p:attrName>style.visibility</p:attrName>
                                        </p:attrNameLst>
                                      </p:cBhvr>
                                      <p:to>
                                        <p:strVal val="visible"/>
                                      </p:to>
                                    </p:set>
                                    <p:animEffect transition="in" filter="wipe(left)">
                                      <p:cBhvr>
                                        <p:cTn id="31" dur="500"/>
                                        <p:tgtEl>
                                          <p:spTgt spid="513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132"/>
                                        </p:tgtEl>
                                        <p:attrNameLst>
                                          <p:attrName>style.visibility</p:attrName>
                                        </p:attrNameLst>
                                      </p:cBhvr>
                                      <p:to>
                                        <p:strVal val="visible"/>
                                      </p:to>
                                    </p:set>
                                    <p:animEffect transition="in" filter="wipe(left)">
                                      <p:cBhvr>
                                        <p:cTn id="35" dur="500"/>
                                        <p:tgtEl>
                                          <p:spTgt spid="51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wipe(left)">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127"/>
                                        </p:tgtEl>
                                        <p:attrNameLst>
                                          <p:attrName>style.visibility</p:attrName>
                                        </p:attrNameLst>
                                      </p:cBhvr>
                                      <p:to>
                                        <p:strVal val="visible"/>
                                      </p:to>
                                    </p:set>
                                    <p:animEffect transition="in" filter="wipe(left)">
                                      <p:cBhvr>
                                        <p:cTn id="45"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P spid="5125" grpId="1"/>
      <p:bldP spid="5126" grpId="0"/>
      <p:bldP spid="5127" grpId="0"/>
      <p:bldP spid="5131" grpId="0"/>
      <p:bldP spid="513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6146" name="TextBox 1"/>
          <p:cNvSpPr txBox="1"/>
          <p:nvPr/>
        </p:nvSpPr>
        <p:spPr>
          <a:xfrm>
            <a:off x="746125" y="752475"/>
            <a:ext cx="4246563" cy="579438"/>
          </a:xfrm>
          <a:prstGeom prst="rect">
            <a:avLst/>
          </a:prstGeom>
          <a:noFill/>
          <a:ln w="9525">
            <a:noFill/>
          </a:ln>
        </p:spPr>
        <p:txBody>
          <a:bodyPr wrap="none">
            <a:spAutoFit/>
          </a:bodyPr>
          <a:p>
            <a:r>
              <a:rPr lang="zh-CN" altLang="en-US" sz="3200" b="1" noProof="1" dirty="0">
                <a:solidFill>
                  <a:srgbClr val="0000FF"/>
                </a:solidFill>
                <a:effectLst>
                  <a:outerShdw blurRad="38100" dist="38100" dir="2700000">
                    <a:srgbClr val="000000"/>
                  </a:outerShdw>
                </a:effectLst>
                <a:latin typeface="宋体" panose="02010600030101010101" pitchFamily="2" charset="-122"/>
                <a:ea typeface="宋体" panose="02010600030101010101" pitchFamily="2" charset="-122"/>
                <a:cs typeface="+mn-ea"/>
              </a:rPr>
              <a:t>组装实验装置：如下图</a:t>
            </a:r>
            <a:endParaRPr lang="zh-CN" altLang="en-US" sz="3200" b="1" noProof="1" dirty="0">
              <a:solidFill>
                <a:srgbClr val="0000FF"/>
              </a:solidFill>
              <a:effectLst>
                <a:outerShdw blurRad="38100" dist="38100" dir="2700000">
                  <a:srgbClr val="000000"/>
                </a:outerShdw>
              </a:effectLst>
              <a:latin typeface="宋体" panose="02010600030101010101" pitchFamily="2" charset="-122"/>
              <a:ea typeface="宋体" panose="02010600030101010101" pitchFamily="2" charset="-122"/>
            </a:endParaRPr>
          </a:p>
        </p:txBody>
      </p:sp>
      <p:pic>
        <p:nvPicPr>
          <p:cNvPr id="6147" name="图片 2" descr="IMG_1999.JPG"/>
          <p:cNvPicPr>
            <a:picLocks noChangeAspect="1"/>
          </p:cNvPicPr>
          <p:nvPr/>
        </p:nvPicPr>
        <p:blipFill>
          <a:blip r:embed="rId2"/>
          <a:stretch>
            <a:fillRect/>
          </a:stretch>
        </p:blipFill>
        <p:spPr>
          <a:xfrm>
            <a:off x="252413" y="1846263"/>
            <a:ext cx="8567737" cy="3240087"/>
          </a:xfrm>
          <a:prstGeom prst="rect">
            <a:avLst/>
          </a:prstGeom>
          <a:noFill/>
          <a:ln w="9525">
            <a:noFill/>
          </a:ln>
        </p:spPr>
      </p:pic>
      <p:sp>
        <p:nvSpPr>
          <p:cNvPr id="6148" name="箭头 436"/>
          <p:cNvSpPr/>
          <p:nvPr/>
        </p:nvSpPr>
        <p:spPr>
          <a:xfrm flipV="1">
            <a:off x="1476375" y="2349500"/>
            <a:ext cx="935038" cy="287338"/>
          </a:xfrm>
          <a:prstGeom prst="line">
            <a:avLst/>
          </a:prstGeom>
          <a:ln w="76200" cap="flat" cmpd="sng">
            <a:solidFill>
              <a:srgbClr val="FF0000"/>
            </a:solidFill>
            <a:prstDash val="solid"/>
            <a:round/>
            <a:headEnd type="none" w="med" len="med"/>
            <a:tailEnd type="triangle" w="med" len="med"/>
          </a:ln>
        </p:spPr>
      </p:sp>
      <p:sp>
        <p:nvSpPr>
          <p:cNvPr id="6149" name="文本框 6148"/>
          <p:cNvSpPr txBox="1"/>
          <p:nvPr/>
        </p:nvSpPr>
        <p:spPr>
          <a:xfrm>
            <a:off x="2339975" y="2060575"/>
            <a:ext cx="893763" cy="519113"/>
          </a:xfrm>
          <a:prstGeom prst="rect">
            <a:avLst/>
          </a:prstGeom>
          <a:solidFill>
            <a:srgbClr val="0000FF">
              <a:alpha val="100000"/>
            </a:srgbClr>
          </a:solidFill>
          <a:ln w="9525" cap="flat" cmpd="sng">
            <a:solidFill>
              <a:schemeClr val="bg1"/>
            </a:solidFill>
            <a:prstDash val="solid"/>
            <a:miter/>
            <a:headEnd type="none" w="med" len="med"/>
            <a:tailEnd type="none" w="med" len="med"/>
          </a:ln>
        </p:spPr>
        <p:txBody>
          <a:bodyPr wrap="none" anchor="t">
            <a:spAutoFit/>
          </a:bodyPr>
          <a:p>
            <a:r>
              <a:rPr lang="zh-CN" altLang="en-US" sz="2800" b="1">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rPr>
              <a:t>小车</a:t>
            </a:r>
            <a:endParaRPr lang="zh-CN" altLang="en-US" sz="2800" b="1">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endParaRPr>
          </a:p>
        </p:txBody>
      </p:sp>
      <p:sp>
        <p:nvSpPr>
          <p:cNvPr id="6150" name="箭头 436"/>
          <p:cNvSpPr/>
          <p:nvPr/>
        </p:nvSpPr>
        <p:spPr>
          <a:xfrm flipV="1">
            <a:off x="6661150" y="2997200"/>
            <a:ext cx="935038" cy="287338"/>
          </a:xfrm>
          <a:prstGeom prst="line">
            <a:avLst/>
          </a:prstGeom>
          <a:ln w="76200" cap="flat" cmpd="sng">
            <a:solidFill>
              <a:srgbClr val="FF0000"/>
            </a:solidFill>
            <a:prstDash val="solid"/>
            <a:round/>
            <a:headEnd type="none" w="med" len="med"/>
            <a:tailEnd type="triangle" w="med" len="med"/>
          </a:ln>
        </p:spPr>
      </p:sp>
      <p:sp>
        <p:nvSpPr>
          <p:cNvPr id="6151" name="文本框 6150"/>
          <p:cNvSpPr txBox="1"/>
          <p:nvPr/>
        </p:nvSpPr>
        <p:spPr>
          <a:xfrm>
            <a:off x="7596188" y="2709863"/>
            <a:ext cx="903288" cy="527050"/>
          </a:xfrm>
          <a:prstGeom prst="rect">
            <a:avLst/>
          </a:prstGeom>
          <a:solidFill>
            <a:srgbClr val="0000FF">
              <a:alpha val="100000"/>
            </a:srgbClr>
          </a:solidFill>
          <a:ln w="9525" cap="flat" cmpd="sng">
            <a:solidFill>
              <a:schemeClr val="bg1"/>
            </a:solidFill>
            <a:prstDash val="solid"/>
            <a:miter/>
            <a:headEnd type="none" w="med" len="med"/>
            <a:tailEnd type="none" w="med" len="med"/>
          </a:ln>
        </p:spPr>
        <p:txBody>
          <a:bodyPr vert="horz" wrap="none" anchor="t">
            <a:spAutoFit/>
          </a:bodyPr>
          <a:p>
            <a:r>
              <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rPr>
              <a:t>木板</a:t>
            </a:r>
            <a:endPar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endParaRPr>
          </a:p>
        </p:txBody>
      </p:sp>
      <p:sp>
        <p:nvSpPr>
          <p:cNvPr id="6152" name="箭头 436"/>
          <p:cNvSpPr/>
          <p:nvPr/>
        </p:nvSpPr>
        <p:spPr>
          <a:xfrm>
            <a:off x="1403350" y="3643313"/>
            <a:ext cx="1008063" cy="1587"/>
          </a:xfrm>
          <a:prstGeom prst="line">
            <a:avLst/>
          </a:prstGeom>
          <a:ln w="76200" cap="flat" cmpd="sng">
            <a:solidFill>
              <a:srgbClr val="FF0000"/>
            </a:solidFill>
            <a:prstDash val="solid"/>
            <a:round/>
            <a:headEnd type="none" w="med" len="med"/>
            <a:tailEnd type="triangle" w="med" len="med"/>
          </a:ln>
        </p:spPr>
      </p:sp>
      <p:sp>
        <p:nvSpPr>
          <p:cNvPr id="6153" name="箭头 436"/>
          <p:cNvSpPr/>
          <p:nvPr/>
        </p:nvSpPr>
        <p:spPr>
          <a:xfrm flipV="1">
            <a:off x="4572000" y="2636838"/>
            <a:ext cx="936625" cy="287337"/>
          </a:xfrm>
          <a:prstGeom prst="line">
            <a:avLst/>
          </a:prstGeom>
          <a:ln w="76200" cap="flat" cmpd="sng">
            <a:solidFill>
              <a:srgbClr val="FF0000"/>
            </a:solidFill>
            <a:prstDash val="solid"/>
            <a:round/>
            <a:headEnd type="none" w="med" len="med"/>
            <a:tailEnd type="triangle" w="med" len="med"/>
          </a:ln>
        </p:spPr>
      </p:sp>
      <p:sp>
        <p:nvSpPr>
          <p:cNvPr id="6154" name="箭头 436"/>
          <p:cNvSpPr/>
          <p:nvPr/>
        </p:nvSpPr>
        <p:spPr>
          <a:xfrm>
            <a:off x="5580063" y="3502025"/>
            <a:ext cx="1152525" cy="503238"/>
          </a:xfrm>
          <a:prstGeom prst="line">
            <a:avLst/>
          </a:prstGeom>
          <a:ln w="76200" cap="flat" cmpd="sng">
            <a:solidFill>
              <a:srgbClr val="FF0000"/>
            </a:solidFill>
            <a:prstDash val="solid"/>
            <a:round/>
            <a:headEnd type="none" w="med" len="med"/>
            <a:tailEnd type="triangle" w="med" len="med"/>
          </a:ln>
        </p:spPr>
      </p:sp>
      <p:sp>
        <p:nvSpPr>
          <p:cNvPr id="6155" name="箭头 436"/>
          <p:cNvSpPr/>
          <p:nvPr/>
        </p:nvSpPr>
        <p:spPr>
          <a:xfrm>
            <a:off x="1908175" y="4437063"/>
            <a:ext cx="935038" cy="0"/>
          </a:xfrm>
          <a:prstGeom prst="line">
            <a:avLst/>
          </a:prstGeom>
          <a:ln w="76200" cap="flat" cmpd="sng">
            <a:solidFill>
              <a:srgbClr val="FF0000"/>
            </a:solidFill>
            <a:prstDash val="solid"/>
            <a:round/>
            <a:headEnd type="none" w="med" len="med"/>
            <a:tailEnd type="triangle" w="med" len="med"/>
          </a:ln>
        </p:spPr>
      </p:sp>
      <p:sp>
        <p:nvSpPr>
          <p:cNvPr id="6156" name="文本框 6155"/>
          <p:cNvSpPr txBox="1"/>
          <p:nvPr/>
        </p:nvSpPr>
        <p:spPr>
          <a:xfrm>
            <a:off x="2411413" y="3357563"/>
            <a:ext cx="903288" cy="527050"/>
          </a:xfrm>
          <a:prstGeom prst="rect">
            <a:avLst/>
          </a:prstGeom>
          <a:solidFill>
            <a:srgbClr val="0000FF">
              <a:alpha val="100000"/>
            </a:srgbClr>
          </a:solidFill>
          <a:ln w="9525" cap="flat" cmpd="sng">
            <a:solidFill>
              <a:schemeClr val="bg1"/>
            </a:solidFill>
            <a:prstDash val="solid"/>
            <a:miter/>
            <a:headEnd type="none" w="med" len="med"/>
            <a:tailEnd type="none" w="med" len="med"/>
          </a:ln>
        </p:spPr>
        <p:txBody>
          <a:bodyPr vert="horz" wrap="none" anchor="t">
            <a:spAutoFit/>
          </a:bodyPr>
          <a:p>
            <a:r>
              <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rPr>
              <a:t>木块</a:t>
            </a:r>
            <a:endPar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endParaRPr>
          </a:p>
        </p:txBody>
      </p:sp>
      <p:sp>
        <p:nvSpPr>
          <p:cNvPr id="6157" name="文本框 6156"/>
          <p:cNvSpPr txBox="1"/>
          <p:nvPr/>
        </p:nvSpPr>
        <p:spPr>
          <a:xfrm>
            <a:off x="5508625" y="2349500"/>
            <a:ext cx="1257300" cy="527050"/>
          </a:xfrm>
          <a:prstGeom prst="rect">
            <a:avLst/>
          </a:prstGeom>
          <a:solidFill>
            <a:srgbClr val="0000FF">
              <a:alpha val="100000"/>
            </a:srgbClr>
          </a:solidFill>
          <a:ln w="9525" cap="flat" cmpd="sng">
            <a:solidFill>
              <a:schemeClr val="bg1"/>
            </a:solidFill>
            <a:prstDash val="solid"/>
            <a:miter/>
            <a:headEnd type="none" w="med" len="med"/>
            <a:tailEnd type="none" w="med" len="med"/>
          </a:ln>
        </p:spPr>
        <p:txBody>
          <a:bodyPr vert="horz" wrap="none" anchor="t">
            <a:spAutoFit/>
          </a:bodyPr>
          <a:p>
            <a:r>
              <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rPr>
              <a:t>金属片</a:t>
            </a:r>
            <a:endPar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endParaRPr>
          </a:p>
        </p:txBody>
      </p:sp>
      <p:sp>
        <p:nvSpPr>
          <p:cNvPr id="6158" name="文本框 6157"/>
          <p:cNvSpPr txBox="1"/>
          <p:nvPr/>
        </p:nvSpPr>
        <p:spPr>
          <a:xfrm>
            <a:off x="6732588" y="3789363"/>
            <a:ext cx="1258888" cy="527050"/>
          </a:xfrm>
          <a:prstGeom prst="rect">
            <a:avLst/>
          </a:prstGeom>
          <a:solidFill>
            <a:srgbClr val="0000FF">
              <a:alpha val="100000"/>
            </a:srgbClr>
          </a:solidFill>
          <a:ln w="9525" cap="flat" cmpd="sng">
            <a:solidFill>
              <a:schemeClr val="bg1"/>
            </a:solidFill>
            <a:prstDash val="solid"/>
            <a:miter/>
            <a:headEnd type="none" w="med" len="med"/>
            <a:tailEnd type="none" w="med" len="med"/>
          </a:ln>
        </p:spPr>
        <p:txBody>
          <a:bodyPr vert="horz" wrap="none" anchor="t">
            <a:spAutoFit/>
          </a:bodyPr>
          <a:p>
            <a:r>
              <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rPr>
              <a:t>刻度尺</a:t>
            </a:r>
            <a:endPar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endParaRPr>
          </a:p>
        </p:txBody>
      </p:sp>
      <p:sp>
        <p:nvSpPr>
          <p:cNvPr id="6159" name="文本框 6158"/>
          <p:cNvSpPr txBox="1"/>
          <p:nvPr/>
        </p:nvSpPr>
        <p:spPr>
          <a:xfrm>
            <a:off x="2843213" y="4149725"/>
            <a:ext cx="903288" cy="527050"/>
          </a:xfrm>
          <a:prstGeom prst="rect">
            <a:avLst/>
          </a:prstGeom>
          <a:solidFill>
            <a:srgbClr val="0000FF">
              <a:alpha val="100000"/>
            </a:srgbClr>
          </a:solidFill>
          <a:ln w="9525" cap="flat" cmpd="sng">
            <a:solidFill>
              <a:schemeClr val="bg1"/>
            </a:solidFill>
            <a:prstDash val="solid"/>
            <a:miter/>
            <a:headEnd type="none" w="med" len="med"/>
            <a:tailEnd type="none" w="med" len="med"/>
          </a:ln>
        </p:spPr>
        <p:txBody>
          <a:bodyPr vert="horz" wrap="none" anchor="t">
            <a:spAutoFit/>
          </a:bodyPr>
          <a:p>
            <a:r>
              <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rPr>
              <a:t>停表</a:t>
            </a:r>
            <a:endParaRPr lang="zh-CN" altLang="en-US" sz="2800" b="1" dirty="0">
              <a:solidFill>
                <a:schemeClr val="bg1"/>
              </a:solidFill>
              <a:effectLst>
                <a:outerShdw blurRad="38100" dist="38100" dir="2700000">
                  <a:srgbClr val="000000"/>
                </a:outerShdw>
              </a:effectLst>
              <a:latin typeface="Arial" panose="020B060402020202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out)">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left)">
                                      <p:cBhvr>
                                        <p:cTn id="12" dur="500"/>
                                        <p:tgtEl>
                                          <p:spTgt spid="6148"/>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wipe(left)">
                                      <p:cBhvr>
                                        <p:cTn id="17" dur="500"/>
                                        <p:tgtEl>
                                          <p:spTgt spid="6149"/>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ipe(left)">
                                      <p:cBhvr>
                                        <p:cTn id="22" dur="500"/>
                                        <p:tgtEl>
                                          <p:spTgt spid="615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wipe(left)">
                                      <p:cBhvr>
                                        <p:cTn id="27" dur="500"/>
                                        <p:tgtEl>
                                          <p:spTgt spid="6151"/>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52"/>
                                        </p:tgtEl>
                                        <p:attrNameLst>
                                          <p:attrName>style.visibility</p:attrName>
                                        </p:attrNameLst>
                                      </p:cBhvr>
                                      <p:to>
                                        <p:strVal val="visible"/>
                                      </p:to>
                                    </p:set>
                                    <p:animEffect transition="in" filter="wipe(left)">
                                      <p:cBhvr>
                                        <p:cTn id="32" dur="500"/>
                                        <p:tgtEl>
                                          <p:spTgt spid="6152"/>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56"/>
                                        </p:tgtEl>
                                        <p:attrNameLst>
                                          <p:attrName>style.visibility</p:attrName>
                                        </p:attrNameLst>
                                      </p:cBhvr>
                                      <p:to>
                                        <p:strVal val="visible"/>
                                      </p:to>
                                    </p:set>
                                    <p:animEffect transition="in" filter="wipe(left)">
                                      <p:cBhvr>
                                        <p:cTn id="37" dur="500"/>
                                        <p:tgtEl>
                                          <p:spTgt spid="6156"/>
                                        </p:tgtEl>
                                      </p:cBhvr>
                                    </p:animEffec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153"/>
                                        </p:tgtEl>
                                        <p:attrNameLst>
                                          <p:attrName>style.visibility</p:attrName>
                                        </p:attrNameLst>
                                      </p:cBhvr>
                                      <p:to>
                                        <p:strVal val="visible"/>
                                      </p:to>
                                    </p:set>
                                    <p:animEffect transition="in" filter="wipe(left)">
                                      <p:cBhvr>
                                        <p:cTn id="42" dur="500"/>
                                        <p:tgtEl>
                                          <p:spTgt spid="6153"/>
                                        </p:tgtEl>
                                      </p:cBhvr>
                                    </p:animEffect>
                                  </p:childTnLst>
                                  <p:subTnLst>
                                    <p:audio>
                                      <p:cMediaNode>
                                        <p:cTn display="0" masterRel="sameClick">
                                          <p:stCondLst>
                                            <p:cond evt="begin" delay="0">
                                              <p:tn val="40"/>
                                            </p:cond>
                                          </p:stCondLst>
                                          <p:endCondLst>
                                            <p:cond evt="onStopAudio" delay="0">
                                              <p:tgtEl>
                                                <p:sldTgt/>
                                              </p:tgtEl>
                                            </p:cond>
                                          </p:endCondLst>
                                        </p:cTn>
                                        <p:tgtEl>
                                          <p:sndTgt r:embed="rId3" name="laser.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57"/>
                                        </p:tgtEl>
                                        <p:attrNameLst>
                                          <p:attrName>style.visibility</p:attrName>
                                        </p:attrNameLst>
                                      </p:cBhvr>
                                      <p:to>
                                        <p:strVal val="visible"/>
                                      </p:to>
                                    </p:set>
                                    <p:animEffect transition="in" filter="wipe(left)">
                                      <p:cBhvr>
                                        <p:cTn id="47" dur="500"/>
                                        <p:tgtEl>
                                          <p:spTgt spid="6157"/>
                                        </p:tgtEl>
                                      </p:cBhvr>
                                    </p:animEffect>
                                  </p:childTnLst>
                                  <p:subTnLst>
                                    <p:audio>
                                      <p:cMediaNode>
                                        <p:cTn display="0" masterRel="sameClick">
                                          <p:stCondLst>
                                            <p:cond evt="begin" delay="0">
                                              <p:tn val="45"/>
                                            </p:cond>
                                          </p:stCondLst>
                                          <p:endCondLst>
                                            <p:cond evt="onStopAudio" delay="0">
                                              <p:tgtEl>
                                                <p:sldTgt/>
                                              </p:tgtEl>
                                            </p:cond>
                                          </p:endCondLst>
                                        </p:cTn>
                                        <p:tgtEl>
                                          <p:sndTgt r:embed="rId4"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154"/>
                                        </p:tgtEl>
                                        <p:attrNameLst>
                                          <p:attrName>style.visibility</p:attrName>
                                        </p:attrNameLst>
                                      </p:cBhvr>
                                      <p:to>
                                        <p:strVal val="visible"/>
                                      </p:to>
                                    </p:set>
                                    <p:animEffect transition="in" filter="wipe(left)">
                                      <p:cBhvr>
                                        <p:cTn id="52" dur="500"/>
                                        <p:tgtEl>
                                          <p:spTgt spid="6154"/>
                                        </p:tgtEl>
                                      </p:cBhvr>
                                    </p:animEffect>
                                  </p:childTnLst>
                                  <p:subTnLst>
                                    <p:audio>
                                      <p:cMediaNode>
                                        <p:cTn display="0" masterRel="sameClick">
                                          <p:stCondLst>
                                            <p:cond evt="begin" delay="0">
                                              <p:tn val="50"/>
                                            </p:cond>
                                          </p:stCondLst>
                                          <p:endCondLst>
                                            <p:cond evt="onStopAudio" delay="0">
                                              <p:tgtEl>
                                                <p:sldTgt/>
                                              </p:tgtEl>
                                            </p:cond>
                                          </p:endCondLst>
                                        </p:cTn>
                                        <p:tgtEl>
                                          <p:sndTgt r:embed="rId3" name="laser.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58"/>
                                        </p:tgtEl>
                                        <p:attrNameLst>
                                          <p:attrName>style.visibility</p:attrName>
                                        </p:attrNameLst>
                                      </p:cBhvr>
                                      <p:to>
                                        <p:strVal val="visible"/>
                                      </p:to>
                                    </p:set>
                                    <p:animEffect transition="in" filter="wipe(left)">
                                      <p:cBhvr>
                                        <p:cTn id="57" dur="500"/>
                                        <p:tgtEl>
                                          <p:spTgt spid="6158"/>
                                        </p:tgtEl>
                                      </p:cBhvr>
                                    </p:animEffect>
                                  </p:childTnLst>
                                  <p:subTnLst>
                                    <p:audio>
                                      <p:cMediaNode>
                                        <p:cTn display="0" masterRel="sameClick">
                                          <p:stCondLst>
                                            <p:cond evt="begin" delay="0">
                                              <p:tn val="55"/>
                                            </p:cond>
                                          </p:stCondLst>
                                          <p:endCondLst>
                                            <p:cond evt="onStopAudio" delay="0">
                                              <p:tgtEl>
                                                <p:sldTgt/>
                                              </p:tgtEl>
                                            </p:cond>
                                          </p:endCondLst>
                                        </p:cTn>
                                        <p:tgtEl>
                                          <p:sndTgt r:embed="rId4"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155"/>
                                        </p:tgtEl>
                                        <p:attrNameLst>
                                          <p:attrName>style.visibility</p:attrName>
                                        </p:attrNameLst>
                                      </p:cBhvr>
                                      <p:to>
                                        <p:strVal val="visible"/>
                                      </p:to>
                                    </p:set>
                                    <p:animEffect transition="in" filter="wipe(left)">
                                      <p:cBhvr>
                                        <p:cTn id="62" dur="500"/>
                                        <p:tgtEl>
                                          <p:spTgt spid="6155"/>
                                        </p:tgtEl>
                                      </p:cBhvr>
                                    </p:animEffect>
                                  </p:childTnLst>
                                  <p:subTnLst>
                                    <p:audio>
                                      <p:cMediaNode>
                                        <p:cTn display="0" masterRel="sameClick">
                                          <p:stCondLst>
                                            <p:cond evt="begin" delay="0">
                                              <p:tn val="60"/>
                                            </p:cond>
                                          </p:stCondLst>
                                          <p:endCondLst>
                                            <p:cond evt="onStopAudio" delay="0">
                                              <p:tgtEl>
                                                <p:sldTgt/>
                                              </p:tgtEl>
                                            </p:cond>
                                          </p:endCondLst>
                                        </p:cTn>
                                        <p:tgtEl>
                                          <p:sndTgt r:embed="rId3" name="laser.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59"/>
                                        </p:tgtEl>
                                        <p:attrNameLst>
                                          <p:attrName>style.visibility</p:attrName>
                                        </p:attrNameLst>
                                      </p:cBhvr>
                                      <p:to>
                                        <p:strVal val="visible"/>
                                      </p:to>
                                    </p:set>
                                    <p:animEffect transition="in" filter="wipe(left)">
                                      <p:cBhvr>
                                        <p:cTn id="67" dur="500"/>
                                        <p:tgtEl>
                                          <p:spTgt spid="6159"/>
                                        </p:tgtEl>
                                      </p:cBhvr>
                                    </p:animEffect>
                                  </p:childTnLst>
                                  <p:subTnLst>
                                    <p:audio>
                                      <p:cMediaNode>
                                        <p:cTn display="0" masterRel="sameClick">
                                          <p:stCondLst>
                                            <p:cond evt="begin" delay="0">
                                              <p:tn val="6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ldLvl="0"/>
      <p:bldP spid="6151" grpId="0" bldLvl="0"/>
      <p:bldP spid="6156" grpId="0" bldLvl="0"/>
      <p:bldP spid="6157" grpId="0" bldLvl="0"/>
      <p:bldP spid="6158" grpId="0" bldLvl="0"/>
      <p:bldP spid="6159"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xfrm>
            <a:off x="457200" y="274638"/>
            <a:ext cx="8229600" cy="541338"/>
          </a:xfrm>
        </p:spPr>
        <p:txBody>
          <a:bodyPr anchor="ctr"/>
          <a:p>
            <a:pPr algn="l" fontAlgn="base"/>
            <a:r>
              <a:rPr lang="zh-CN" altLang="en-US" sz="3200" b="1" strike="noStrike" noProof="1" dirty="0">
                <a:solidFill>
                  <a:schemeClr val="tx1"/>
                </a:solidFill>
                <a:effectLst>
                  <a:outerShdw blurRad="38100" dist="38100" dir="2700000">
                    <a:srgbClr val="C0C0C0"/>
                  </a:outerShdw>
                </a:effectLst>
              </a:rPr>
              <a:t>实验中应注意的问题：</a:t>
            </a:r>
            <a:endParaRPr lang="zh-CN" altLang="en-US" sz="3200" b="1" strike="noStrike" noProof="1" dirty="0">
              <a:solidFill>
                <a:schemeClr val="tx1"/>
              </a:solidFill>
              <a:effectLst>
                <a:outerShdw blurRad="38100" dist="38100" dir="2700000">
                  <a:srgbClr val="C0C0C0"/>
                </a:outerShdw>
              </a:effectLst>
            </a:endParaRPr>
          </a:p>
        </p:txBody>
      </p:sp>
      <p:sp>
        <p:nvSpPr>
          <p:cNvPr id="7171" name="文本框 7170"/>
          <p:cNvSpPr txBox="1"/>
          <p:nvPr/>
        </p:nvSpPr>
        <p:spPr>
          <a:xfrm>
            <a:off x="612775" y="765175"/>
            <a:ext cx="8064500" cy="2011363"/>
          </a:xfrm>
          <a:prstGeom prst="rect">
            <a:avLst/>
          </a:prstGeom>
          <a:noFill/>
          <a:ln w="9525">
            <a:noFill/>
          </a:ln>
        </p:spPr>
        <p:txBody>
          <a:bodyPr>
            <a:spAutoFit/>
          </a:bodyPr>
          <a:p>
            <a:pPr>
              <a:lnSpc>
                <a:spcPct val="150000"/>
              </a:lnSpc>
            </a:pPr>
            <a:r>
              <a:rPr lang="zh-CN" altLang="en-US" sz="2800" b="1" noProof="1" dirty="0">
                <a:latin typeface="Times New Roman" panose="02020603050405020304" pitchFamily="2" charset="0"/>
                <a:ea typeface="Times New Roman" panose="02020603050405020304" pitchFamily="2" charset="0"/>
                <a:cs typeface="+mn-ea"/>
              </a:rPr>
              <a:t>（1）</a:t>
            </a:r>
            <a:r>
              <a:rPr lang="zh-CN" altLang="en-US" sz="2800" b="1" noProof="1" dirty="0">
                <a:latin typeface="Arial" panose="020B0604020202020204" pitchFamily="34" charset="0"/>
                <a:ea typeface="宋体" panose="02010600030101010101" pitchFamily="2" charset="-122"/>
                <a:cs typeface="+mn-ea"/>
              </a:rPr>
              <a:t>木板支起</a:t>
            </a:r>
            <a:r>
              <a:rPr lang="zh-CN" altLang="en-US" sz="28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不要过高</a:t>
            </a:r>
            <a:r>
              <a:rPr lang="zh-CN" altLang="en-US" sz="2800" b="1" noProof="1" dirty="0">
                <a:latin typeface="Arial" panose="020B0604020202020204" pitchFamily="34" charset="0"/>
                <a:ea typeface="宋体" panose="02010600030101010101" pitchFamily="2" charset="-122"/>
                <a:cs typeface="+mn-ea"/>
              </a:rPr>
              <a:t>，也</a:t>
            </a:r>
            <a:r>
              <a:rPr lang="zh-CN" altLang="en-US" sz="28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不要过低</a:t>
            </a:r>
            <a:r>
              <a:rPr lang="zh-CN" altLang="en-US" sz="2800" b="1" noProof="1" dirty="0">
                <a:latin typeface="Arial" panose="020B0604020202020204" pitchFamily="34" charset="0"/>
                <a:ea typeface="宋体" panose="02010600030101010101" pitchFamily="2" charset="-122"/>
                <a:cs typeface="+mn-ea"/>
              </a:rPr>
              <a:t>！</a:t>
            </a:r>
            <a:endParaRPr lang="zh-CN" altLang="en-US" sz="2800" b="1" noProof="1" dirty="0">
              <a:latin typeface="Arial" panose="020B0604020202020204" pitchFamily="34" charset="0"/>
              <a:ea typeface="宋体" panose="02010600030101010101" pitchFamily="2" charset="-122"/>
            </a:endParaRPr>
          </a:p>
          <a:p>
            <a:pPr>
              <a:lnSpc>
                <a:spcPct val="150000"/>
              </a:lnSpc>
            </a:pPr>
            <a:r>
              <a:rPr lang="zh-CN" altLang="en-US" sz="2800" b="1" noProof="1" dirty="0">
                <a:latin typeface="Arial" panose="020B0604020202020204" pitchFamily="34" charset="0"/>
                <a:ea typeface="宋体" panose="02010600030101010101" pitchFamily="2" charset="-122"/>
                <a:cs typeface="+mn-ea"/>
              </a:rPr>
              <a:t>        过高，会使小车速度过快，不易记录时间；   </a:t>
            </a:r>
            <a:endParaRPr lang="zh-CN" altLang="en-US" sz="2800" b="1" noProof="1" dirty="0">
              <a:latin typeface="Arial" panose="020B0604020202020204" pitchFamily="34" charset="0"/>
              <a:ea typeface="宋体" panose="02010600030101010101" pitchFamily="2" charset="-122"/>
            </a:endParaRPr>
          </a:p>
          <a:p>
            <a:pPr>
              <a:lnSpc>
                <a:spcPct val="150000"/>
              </a:lnSpc>
            </a:pPr>
            <a:r>
              <a:rPr lang="zh-CN" altLang="en-US" sz="2800" b="1" noProof="1" dirty="0">
                <a:latin typeface="Arial" panose="020B0604020202020204" pitchFamily="34" charset="0"/>
                <a:ea typeface="宋体" panose="02010600030101010101" pitchFamily="2" charset="-122"/>
                <a:cs typeface="+mn-ea"/>
              </a:rPr>
              <a:t>        过低，会造成测出平均速度太接近。</a:t>
            </a:r>
            <a:endParaRPr lang="zh-CN" altLang="en-US" sz="2800" b="1" noProof="1" dirty="0">
              <a:latin typeface="Arial" panose="020B0604020202020204" pitchFamily="34" charset="0"/>
              <a:ea typeface="宋体" panose="02010600030101010101" pitchFamily="2" charset="-122"/>
            </a:endParaRPr>
          </a:p>
        </p:txBody>
      </p:sp>
      <p:sp>
        <p:nvSpPr>
          <p:cNvPr id="7172" name="文本框 7171"/>
          <p:cNvSpPr txBox="1"/>
          <p:nvPr/>
        </p:nvSpPr>
        <p:spPr>
          <a:xfrm>
            <a:off x="468313" y="2925763"/>
            <a:ext cx="8064500" cy="517525"/>
          </a:xfrm>
          <a:prstGeom prst="rect">
            <a:avLst/>
          </a:prstGeom>
          <a:noFill/>
          <a:ln w="9525">
            <a:noFill/>
          </a:ln>
        </p:spPr>
        <p:txBody>
          <a:bodyPr>
            <a:spAutoFit/>
          </a:bodyPr>
          <a:p>
            <a:r>
              <a:rPr lang="en-US" altLang="zh-CN" sz="2800" b="1" noProof="1">
                <a:latin typeface="Arial" panose="020B0604020202020204" pitchFamily="34" charset="0"/>
                <a:ea typeface="宋体" panose="02010600030101010101" pitchFamily="2" charset="-122"/>
                <a:cs typeface="+mn-ea"/>
              </a:rPr>
              <a:t> </a:t>
            </a:r>
            <a:r>
              <a:rPr lang="zh-CN" altLang="en-US" sz="2800" b="1" noProof="1">
                <a:latin typeface="Times New Roman" panose="02020603050405020304" pitchFamily="2" charset="0"/>
                <a:ea typeface="Times New Roman" panose="02020603050405020304" pitchFamily="2" charset="0"/>
                <a:cs typeface="+mn-ea"/>
              </a:rPr>
              <a:t>（</a:t>
            </a:r>
            <a:r>
              <a:rPr lang="en-US" altLang="zh-CN" sz="2800" b="1" noProof="1">
                <a:latin typeface="Times New Roman" panose="02020603050405020304" pitchFamily="2" charset="0"/>
                <a:ea typeface="Times New Roman" panose="02020603050405020304" pitchFamily="2" charset="0"/>
                <a:cs typeface="+mn-ea"/>
              </a:rPr>
              <a:t>2</a:t>
            </a:r>
            <a:r>
              <a:rPr lang="zh-CN" altLang="en-US" sz="2800" b="1" noProof="1">
                <a:latin typeface="Times New Roman" panose="02020603050405020304" pitchFamily="2" charset="0"/>
                <a:ea typeface="Times New Roman" panose="02020603050405020304" pitchFamily="2" charset="0"/>
                <a:cs typeface="+mn-ea"/>
              </a:rPr>
              <a:t>）</a:t>
            </a:r>
            <a:r>
              <a:rPr lang="zh-CN" altLang="en-US" sz="2800" b="1" noProof="1">
                <a:latin typeface="Arial" panose="020B0604020202020204" pitchFamily="34" charset="0"/>
                <a:ea typeface="宋体" panose="02010600030101010101" pitchFamily="2" charset="-122"/>
                <a:cs typeface="+mn-ea"/>
              </a:rPr>
              <a:t>要保证小车从斜面上滑下来沿</a:t>
            </a:r>
            <a:r>
              <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直线</a:t>
            </a:r>
            <a:r>
              <a:rPr lang="zh-CN" altLang="en-US" sz="2800" b="1" noProof="1">
                <a:latin typeface="Arial" panose="020B0604020202020204" pitchFamily="34" charset="0"/>
                <a:ea typeface="宋体" panose="02010600030101010101" pitchFamily="2" charset="-122"/>
                <a:cs typeface="+mn-ea"/>
              </a:rPr>
              <a:t>运动。</a:t>
            </a:r>
            <a:endParaRPr lang="zh-CN" altLang="en-US" sz="2800" b="1" noProof="1">
              <a:latin typeface="Arial" panose="020B0604020202020204" pitchFamily="34" charset="0"/>
              <a:ea typeface="宋体" panose="02010600030101010101" pitchFamily="2" charset="-122"/>
            </a:endParaRPr>
          </a:p>
        </p:txBody>
      </p:sp>
      <p:sp>
        <p:nvSpPr>
          <p:cNvPr id="7173" name="文本框 7172"/>
          <p:cNvSpPr txBox="1"/>
          <p:nvPr/>
        </p:nvSpPr>
        <p:spPr>
          <a:xfrm>
            <a:off x="612775" y="3573463"/>
            <a:ext cx="8064500" cy="517525"/>
          </a:xfrm>
          <a:prstGeom prst="rect">
            <a:avLst/>
          </a:prstGeom>
          <a:noFill/>
          <a:ln w="9525">
            <a:noFill/>
          </a:ln>
        </p:spPr>
        <p:txBody>
          <a:bodyPr>
            <a:spAutoFit/>
          </a:bodyPr>
          <a:p>
            <a:r>
              <a:rPr lang="zh-CN" altLang="en-US" sz="2800" b="1" noProof="1">
                <a:latin typeface="Times New Roman" panose="02020603050405020304" pitchFamily="2" charset="0"/>
                <a:ea typeface="Times New Roman" panose="02020603050405020304" pitchFamily="2" charset="0"/>
                <a:cs typeface="+mn-ea"/>
              </a:rPr>
              <a:t>（</a:t>
            </a:r>
            <a:r>
              <a:rPr lang="en-US" altLang="zh-CN" sz="2800" b="1" noProof="1">
                <a:latin typeface="Times New Roman" panose="02020603050405020304" pitchFamily="2" charset="0"/>
                <a:ea typeface="Times New Roman" panose="02020603050405020304" pitchFamily="2" charset="0"/>
                <a:cs typeface="+mn-ea"/>
              </a:rPr>
              <a:t>3</a:t>
            </a:r>
            <a:r>
              <a:rPr lang="zh-CN" altLang="en-US" sz="2800" b="1" noProof="1">
                <a:latin typeface="Times New Roman" panose="02020603050405020304" pitchFamily="2" charset="0"/>
                <a:ea typeface="Times New Roman" panose="02020603050405020304" pitchFamily="2" charset="0"/>
                <a:cs typeface="+mn-ea"/>
              </a:rPr>
              <a:t>）</a:t>
            </a:r>
            <a:r>
              <a:rPr lang="zh-CN" altLang="en-US" sz="2800" b="1" noProof="1">
                <a:latin typeface="Arial" panose="020B0604020202020204" pitchFamily="34" charset="0"/>
                <a:ea typeface="宋体" panose="02010600030101010101" pitchFamily="2" charset="-122"/>
                <a:cs typeface="+mn-ea"/>
              </a:rPr>
              <a:t>要保证每次测量都</a:t>
            </a:r>
            <a:r>
              <a:rPr lang="zh-CN" altLang="en-US" sz="2800" b="1"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从相同高度处释放</a:t>
            </a:r>
            <a:r>
              <a:rPr lang="zh-CN" altLang="en-US" sz="2800" b="1" noProof="1">
                <a:latin typeface="Arial" panose="020B0604020202020204" pitchFamily="34" charset="0"/>
                <a:ea typeface="宋体" panose="02010600030101010101" pitchFamily="2" charset="-122"/>
                <a:cs typeface="+mn-ea"/>
              </a:rPr>
              <a:t>。</a:t>
            </a:r>
            <a:endParaRPr lang="zh-CN" altLang="en-US" sz="2800" b="1" noProof="1">
              <a:latin typeface="Arial" panose="020B0604020202020204" pitchFamily="34" charset="0"/>
              <a:ea typeface="宋体" panose="02010600030101010101" pitchFamily="2" charset="-122"/>
            </a:endParaRPr>
          </a:p>
        </p:txBody>
      </p:sp>
      <p:sp>
        <p:nvSpPr>
          <p:cNvPr id="7174" name="文本框 7173"/>
          <p:cNvSpPr txBox="1"/>
          <p:nvPr/>
        </p:nvSpPr>
        <p:spPr>
          <a:xfrm>
            <a:off x="3708400" y="4221163"/>
            <a:ext cx="3167063" cy="519113"/>
          </a:xfrm>
          <a:prstGeom prst="rect">
            <a:avLst/>
          </a:prstGeom>
          <a:noFill/>
          <a:ln w="9525">
            <a:noFill/>
          </a:ln>
        </p:spPr>
        <p:txBody>
          <a:bodyPr wrap="square">
            <a:spAutoFit/>
          </a:bodyPr>
          <a:p>
            <a:pPr>
              <a:spcBef>
                <a:spcPct val="50000"/>
              </a:spcBef>
            </a:pPr>
            <a:r>
              <a:rPr lang="zh-CN" altLang="en-US" sz="2800" b="1" noProof="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让小车做变速运动</a:t>
            </a:r>
            <a:endParaRPr lang="zh-CN" altLang="en-US" sz="2800" b="1" noProof="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7175" name="文本框 7174"/>
          <p:cNvSpPr txBox="1"/>
          <p:nvPr/>
        </p:nvSpPr>
        <p:spPr>
          <a:xfrm>
            <a:off x="2987675" y="4868863"/>
            <a:ext cx="5689600" cy="519113"/>
          </a:xfrm>
          <a:prstGeom prst="rect">
            <a:avLst/>
          </a:prstGeom>
          <a:noFill/>
          <a:ln w="9525">
            <a:noFill/>
          </a:ln>
        </p:spPr>
        <p:txBody>
          <a:bodyPr wrap="square">
            <a:spAutoFit/>
          </a:bodyPr>
          <a:p>
            <a:pPr>
              <a:spcBef>
                <a:spcPct val="50000"/>
              </a:spcBef>
            </a:pPr>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使小车在同一位置停下，便于测量</a:t>
            </a:r>
            <a:endPar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grpSp>
        <p:nvGrpSpPr>
          <p:cNvPr id="7176" name="组合 7175"/>
          <p:cNvGrpSpPr/>
          <p:nvPr/>
        </p:nvGrpSpPr>
        <p:grpSpPr>
          <a:xfrm>
            <a:off x="323850" y="4292600"/>
            <a:ext cx="8747125" cy="2438400"/>
            <a:chOff x="0" y="0"/>
            <a:chExt cx="13776" cy="3840"/>
          </a:xfrm>
        </p:grpSpPr>
        <p:sp>
          <p:nvSpPr>
            <p:cNvPr id="18440" name="文本框 7176"/>
            <p:cNvSpPr txBox="1"/>
            <p:nvPr/>
          </p:nvSpPr>
          <p:spPr>
            <a:xfrm>
              <a:off x="0" y="0"/>
              <a:ext cx="13777" cy="3840"/>
            </a:xfrm>
            <a:prstGeom prst="rect">
              <a:avLst/>
            </a:prstGeom>
            <a:noFill/>
            <a:ln w="9525">
              <a:noFill/>
            </a:ln>
          </p:spPr>
          <p:txBody>
            <a:bodyPr anchor="t">
              <a:spAutoFit/>
            </a:bodyPr>
            <a:p>
              <a:pPr>
                <a:spcBef>
                  <a:spcPct val="50000"/>
                </a:spcBef>
              </a:pPr>
              <a:r>
                <a:rPr lang="zh-CN" altLang="en-US" sz="2800" b="1" dirty="0">
                  <a:latin typeface="Arial" panose="020B0604020202020204" pitchFamily="34" charset="0"/>
                  <a:ea typeface="宋体" panose="02010600030101010101" pitchFamily="2" charset="-122"/>
                </a:rPr>
                <a:t>实验中斜面的作用是</a:t>
              </a:r>
              <a:r>
                <a:rPr lang="zh-CN" altLang="en-US" sz="2800" b="1" u="sng"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a:p>
              <a:pPr>
                <a:spcBef>
                  <a:spcPct val="50000"/>
                </a:spcBef>
              </a:pPr>
              <a:r>
                <a:rPr lang="zh-CN" altLang="en-US" sz="2800" b="1" dirty="0">
                  <a:latin typeface="Arial" panose="020B0604020202020204" pitchFamily="34" charset="0"/>
                  <a:ea typeface="宋体" panose="02010600030101010101" pitchFamily="2" charset="-122"/>
                </a:rPr>
                <a:t>金属片的作用是                                                         </a:t>
              </a:r>
              <a:endParaRPr lang="zh-CN" altLang="en-US" sz="2800" b="1" dirty="0">
                <a:latin typeface="Arial" panose="020B0604020202020204" pitchFamily="34" charset="0"/>
                <a:ea typeface="宋体" panose="02010600030101010101" pitchFamily="2" charset="-122"/>
              </a:endParaRPr>
            </a:p>
            <a:p>
              <a:pPr>
                <a:spcBef>
                  <a:spcPct val="50000"/>
                </a:spcBef>
              </a:pPr>
              <a:r>
                <a:rPr lang="zh-CN" altLang="en-US" sz="2800" b="1" dirty="0">
                  <a:latin typeface="Arial" panose="020B0604020202020204" pitchFamily="34" charset="0"/>
                  <a:ea typeface="宋体" panose="02010600030101010101" pitchFamily="2" charset="-122"/>
                </a:rPr>
                <a:t> </a:t>
              </a:r>
              <a:r>
                <a:rPr lang="zh-CN" altLang="en-US" sz="2800" b="1" u="sng"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a:p>
              <a:pPr>
                <a:spcBef>
                  <a:spcPct val="50000"/>
                </a:spcBef>
              </a:pPr>
              <a:endParaRPr lang="zh-CN" altLang="en-US" sz="2800" b="1" dirty="0">
                <a:latin typeface="Arial" panose="020B0604020202020204" pitchFamily="34" charset="0"/>
                <a:ea typeface="宋体" panose="02010600030101010101" pitchFamily="2" charset="-122"/>
              </a:endParaRPr>
            </a:p>
          </p:txBody>
        </p:sp>
        <p:sp>
          <p:nvSpPr>
            <p:cNvPr id="18441" name="直接连接符 7177"/>
            <p:cNvSpPr/>
            <p:nvPr/>
          </p:nvSpPr>
          <p:spPr>
            <a:xfrm>
              <a:off x="4083" y="1771"/>
              <a:ext cx="9072" cy="1"/>
            </a:xfrm>
            <a:prstGeom prst="line">
              <a:avLst/>
            </a:prstGeom>
            <a:ln w="19050" cap="flat" cmpd="sng">
              <a:solidFill>
                <a:schemeClr val="tx1"/>
              </a:solidFill>
              <a:prstDash val="solid"/>
              <a:round/>
              <a:headEnd type="none" w="med" len="med"/>
              <a:tailEnd type="none" w="med" len="med"/>
            </a:ln>
          </p:spPr>
        </p:sp>
      </p:grpSp>
      <p:sp>
        <p:nvSpPr>
          <p:cNvPr id="7179" name="文本框 7178"/>
          <p:cNvSpPr txBox="1"/>
          <p:nvPr/>
        </p:nvSpPr>
        <p:spPr>
          <a:xfrm>
            <a:off x="468313" y="5518150"/>
            <a:ext cx="893763" cy="517525"/>
          </a:xfrm>
          <a:prstGeom prst="rect">
            <a:avLst/>
          </a:prstGeom>
          <a:noFill/>
          <a:ln w="9525">
            <a:noFill/>
          </a:ln>
        </p:spPr>
        <p:txBody>
          <a:bodyPr wrap="none" anchor="t">
            <a:spAutoFit/>
          </a:bodyPr>
          <a:p>
            <a:r>
              <a:rPr lang="zh-CN" altLang="en-US" sz="2800" b="1" noProof="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时间</a:t>
            </a:r>
            <a:endParaRPr lang="zh-CN" altLang="en-US" sz="2800" b="1" noProof="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left)">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wipe(left)">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wipe(left)">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wipe(left)">
                                      <p:cBhvr>
                                        <p:cTn id="27" dur="500"/>
                                        <p:tgtEl>
                                          <p:spTgt spid="71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wipe(left)">
                                      <p:cBhvr>
                                        <p:cTn id="32" dur="500"/>
                                        <p:tgtEl>
                                          <p:spTgt spid="717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179"/>
                                        </p:tgtEl>
                                        <p:attrNameLst>
                                          <p:attrName>style.visibility</p:attrName>
                                        </p:attrNameLst>
                                      </p:cBhvr>
                                      <p:to>
                                        <p:strVal val="visible"/>
                                      </p:to>
                                    </p:set>
                                    <p:animEffect transition="in" filter="wipe(left)">
                                      <p:cBhvr>
                                        <p:cTn id="36"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P spid="7175" grpId="0"/>
      <p:bldP spid="7179"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8193">
            <a:hlinkClick r:id="rId1" action="ppaction://hlinkfile"/>
          </p:cNvPr>
          <p:cNvSpPr txBox="1"/>
          <p:nvPr/>
        </p:nvSpPr>
        <p:spPr>
          <a:xfrm>
            <a:off x="323850" y="333375"/>
            <a:ext cx="2233613" cy="577850"/>
          </a:xfrm>
          <a:prstGeom prst="rect">
            <a:avLst/>
          </a:prstGeom>
          <a:noFill/>
          <a:ln w="9525">
            <a:noFill/>
          </a:ln>
        </p:spPr>
        <p:txBody>
          <a:bodyPr wrap="square">
            <a:spAutoFit/>
          </a:bodyPr>
          <a:p>
            <a:pPr>
              <a:spcBef>
                <a:spcPct val="50000"/>
              </a:spcBef>
            </a:pPr>
            <a:r>
              <a:rPr lang="zh-CN" altLang="en-US" sz="3200" b="1" noProof="1">
                <a:effectLst>
                  <a:outerShdw blurRad="38100" dist="38100" dir="2700000">
                    <a:srgbClr val="C0C0C0"/>
                  </a:outerShdw>
                </a:effectLst>
                <a:latin typeface="Arial" panose="020B0604020202020204" pitchFamily="34" charset="0"/>
                <a:ea typeface="宋体" panose="02010600030101010101" pitchFamily="2" charset="-122"/>
                <a:cs typeface="+mn-ea"/>
              </a:rPr>
              <a:t>实验步骤：</a:t>
            </a:r>
            <a:endParaRPr lang="zh-CN" altLang="en-US" sz="3200" b="1" noProof="1">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8195" name="文本框 8194"/>
          <p:cNvSpPr txBox="1"/>
          <p:nvPr/>
        </p:nvSpPr>
        <p:spPr>
          <a:xfrm>
            <a:off x="539750" y="908050"/>
            <a:ext cx="7920038" cy="1271588"/>
          </a:xfrm>
          <a:prstGeom prst="rect">
            <a:avLst/>
          </a:prstGeom>
          <a:noFill/>
          <a:ln w="9525">
            <a:noFill/>
          </a:ln>
        </p:spPr>
        <p:txBody>
          <a:bodyPr anchor="t">
            <a:spAutoFit/>
          </a:bodyPr>
          <a:p>
            <a:pPr>
              <a:lnSpc>
                <a:spcPct val="130000"/>
              </a:lnSpc>
              <a:spcBef>
                <a:spcPct val="50000"/>
              </a:spcBef>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1.把小车放在斜面顶端，金属片放在斜面底端，用刻度尺测出小车将要通过的</a:t>
            </a:r>
            <a:r>
              <a:rPr lang="zh-CN" altLang="en-US" sz="2800" b="1" i="1" dirty="0">
                <a:latin typeface="Times New Roman" panose="02020603050405020304" pitchFamily="2" charset="0"/>
                <a:ea typeface="宋体" panose="02010600030101010101" pitchFamily="2" charset="-122"/>
              </a:rPr>
              <a:t>s</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rPr>
              <a:t>1</a:t>
            </a:r>
            <a:r>
              <a:rPr lang="zh-CN" altLang="en-US" sz="1200" b="1" dirty="0">
                <a:latin typeface="Times New Roman" panose="02020603050405020304" pitchFamily="2" charset="0"/>
                <a:ea typeface="宋体" panose="02010600030101010101" pitchFamily="2" charset="-122"/>
                <a:cs typeface="Times New Roman" panose="02020603050405020304" pitchFamily="2" charset="0"/>
              </a:rPr>
              <a:t>，</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把</a:t>
            </a:r>
            <a:r>
              <a:rPr lang="zh-CN" altLang="en-US" sz="2800" b="1" i="1" dirty="0">
                <a:latin typeface="Times New Roman" panose="02020603050405020304" pitchFamily="2" charset="0"/>
                <a:ea typeface="宋体" panose="02010600030101010101" pitchFamily="2" charset="-122"/>
              </a:rPr>
              <a:t>s</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rPr>
              <a:t>1</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填入表格。</a:t>
            </a:r>
            <a:endParaRPr lang="zh-CN" altLang="en-US" sz="2800" b="1" dirty="0">
              <a:latin typeface="Times New Roman" panose="02020603050405020304" pitchFamily="2" charset="0"/>
              <a:ea typeface="Times New Roman" panose="02020603050405020304" pitchFamily="2" charset="0"/>
            </a:endParaRPr>
          </a:p>
        </p:txBody>
      </p:sp>
      <p:sp>
        <p:nvSpPr>
          <p:cNvPr id="8196" name="文本框 8195"/>
          <p:cNvSpPr txBox="1"/>
          <p:nvPr/>
        </p:nvSpPr>
        <p:spPr>
          <a:xfrm>
            <a:off x="539750" y="2133600"/>
            <a:ext cx="7920038" cy="1270000"/>
          </a:xfrm>
          <a:prstGeom prst="rect">
            <a:avLst/>
          </a:prstGeom>
          <a:noFill/>
          <a:ln w="9525">
            <a:noFill/>
          </a:ln>
        </p:spPr>
        <p:txBody>
          <a:bodyPr anchor="t">
            <a:spAutoFit/>
          </a:bodyPr>
          <a:p>
            <a:pPr>
              <a:lnSpc>
                <a:spcPct val="130000"/>
              </a:lnSpc>
              <a:spcBef>
                <a:spcPct val="50000"/>
              </a:spcBef>
            </a:pPr>
            <a:r>
              <a:rPr lang="en-US" altLang="zh-CN" sz="2800" b="1">
                <a:latin typeface="Times New Roman" panose="02020603050405020304" pitchFamily="2" charset="0"/>
                <a:ea typeface="宋体" panose="02010600030101010101" pitchFamily="2" charset="-122"/>
                <a:cs typeface="Times New Roman" panose="02020603050405020304" pitchFamily="2" charset="0"/>
              </a:rPr>
              <a:t>2.</a:t>
            </a:r>
            <a:r>
              <a:rPr lang="zh-CN" altLang="en-US" sz="2800" b="1">
                <a:latin typeface="Times New Roman" panose="02020603050405020304" pitchFamily="2" charset="0"/>
                <a:ea typeface="宋体" panose="02010600030101010101" pitchFamily="2" charset="-122"/>
                <a:cs typeface="Times New Roman" panose="02020603050405020304" pitchFamily="2" charset="0"/>
              </a:rPr>
              <a:t>用停表测量小车从斜面顶端滑下到撞击金属片的时间</a:t>
            </a:r>
            <a:r>
              <a:rPr lang="en-US" altLang="zh-CN" sz="2800" b="1" i="1">
                <a:latin typeface="Times New Roman" panose="02020603050405020304" pitchFamily="2" charset="0"/>
                <a:ea typeface="宋体" panose="02010600030101010101" pitchFamily="2" charset="-122"/>
                <a:cs typeface="Times New Roman" panose="02020603050405020304" pitchFamily="2" charset="0"/>
              </a:rPr>
              <a:t>t</a:t>
            </a:r>
            <a:r>
              <a:rPr lang="en-US" altLang="zh-CN" sz="2800" b="1" baseline="-25000">
                <a:latin typeface="Times New Roman" panose="02020603050405020304" pitchFamily="2" charset="0"/>
                <a:ea typeface="宋体" panose="02010600030101010101" pitchFamily="2" charset="-122"/>
                <a:cs typeface="Times New Roman" panose="02020603050405020304" pitchFamily="2" charset="0"/>
              </a:rPr>
              <a:t>1</a:t>
            </a:r>
            <a:r>
              <a:rPr lang="zh-CN" altLang="en-US" sz="2800" b="1">
                <a:latin typeface="Times New Roman" panose="02020603050405020304" pitchFamily="2" charset="0"/>
                <a:ea typeface="宋体" panose="02010600030101010101" pitchFamily="2" charset="-122"/>
                <a:cs typeface="Times New Roman" panose="02020603050405020304" pitchFamily="2" charset="0"/>
              </a:rPr>
              <a:t>并记入表格。</a:t>
            </a:r>
            <a:endParaRPr lang="zh-CN" altLang="en-US" sz="2800" b="1">
              <a:latin typeface="Times New Roman" panose="02020603050405020304" pitchFamily="2" charset="0"/>
              <a:ea typeface="Times New Roman" panose="02020603050405020304" pitchFamily="2" charset="0"/>
            </a:endParaRPr>
          </a:p>
        </p:txBody>
      </p:sp>
      <p:graphicFrame>
        <p:nvGraphicFramePr>
          <p:cNvPr id="8197" name="表格 8196"/>
          <p:cNvGraphicFramePr/>
          <p:nvPr/>
        </p:nvGraphicFramePr>
        <p:xfrm>
          <a:off x="900113" y="4725988"/>
          <a:ext cx="6861175" cy="1577975"/>
        </p:xfrm>
        <a:graphic>
          <a:graphicData uri="http://schemas.openxmlformats.org/drawingml/2006/table">
            <a:tbl>
              <a:tblPr/>
              <a:tblGrid>
                <a:gridCol w="2287588"/>
                <a:gridCol w="2287587"/>
                <a:gridCol w="2286000"/>
              </a:tblGrid>
              <a:tr h="52387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a:lnSpc>
                          <a:spcPct val="75000"/>
                        </a:lnSpc>
                        <a:buNone/>
                      </a:pPr>
                      <a:r>
                        <a:rPr lang="en-US" altLang="zh-CN">
                          <a:latin typeface="Times New Roman" panose="02020603050405020304" pitchFamily="2" charset="0"/>
                          <a:ea typeface="Times New Roman" panose="02020603050405020304" pitchFamily="2" charset="0"/>
                        </a:rPr>
                        <a:t> </a:t>
                      </a:r>
                      <a:r>
                        <a:rPr lang="zh-CN" altLang="en-US" b="1">
                          <a:latin typeface="Times New Roman" panose="02020603050405020304" pitchFamily="2" charset="0"/>
                          <a:ea typeface="Times New Roman" panose="02020603050405020304" pitchFamily="2" charset="0"/>
                        </a:rPr>
                        <a:t>路     程</a:t>
                      </a:r>
                      <a:endParaRPr lang="zh-CN" altLang="en-US" b="1">
                        <a:latin typeface="Times New Roman" panose="02020603050405020304" pitchFamily="2" charset="0"/>
                        <a:ea typeface="Times New Roman" panose="02020603050405020304" pitchFamily="2" charset="0"/>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fontAlgn="ctr">
                        <a:lnSpc>
                          <a:spcPct val="75000"/>
                        </a:lnSpc>
                        <a:buNone/>
                      </a:pPr>
                      <a:r>
                        <a:rPr lang="zh-CN" altLang="en-US" b="1">
                          <a:latin typeface="Times New Roman" panose="02020603050405020304" pitchFamily="2" charset="0"/>
                          <a:ea typeface="Times New Roman" panose="02020603050405020304" pitchFamily="2" charset="0"/>
                        </a:rPr>
                        <a:t>运动时间</a:t>
                      </a:r>
                      <a:endParaRPr lang="zh-CN" altLang="en-US">
                        <a:latin typeface="Times New Roman" panose="02020603050405020304" pitchFamily="2" charset="0"/>
                        <a:ea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a:lnSpc>
                          <a:spcPct val="75000"/>
                        </a:lnSpc>
                        <a:buNone/>
                      </a:pPr>
                      <a:r>
                        <a:rPr lang="zh-CN" altLang="en-US" b="1" dirty="0">
                          <a:latin typeface="Times New Roman" panose="02020603050405020304" pitchFamily="2" charset="0"/>
                          <a:ea typeface="Times New Roman" panose="02020603050405020304" pitchFamily="2" charset="0"/>
                        </a:rPr>
                        <a:t>平均速</a:t>
                      </a:r>
                      <a:r>
                        <a:rPr lang="zh-CN" altLang="en-US" b="1" dirty="0">
                          <a:latin typeface="Times New Roman" panose="02020603050405020304" pitchFamily="2" charset="0"/>
                        </a:rPr>
                        <a:t>度</a:t>
                      </a:r>
                      <a:endParaRPr lang="zh-CN" altLang="en-US" b="1" dirty="0">
                        <a:latin typeface="Times New Roman" panose="02020603050405020304" pitchFamily="2" charset="0"/>
                        <a:ea typeface="Times New Roman" panose="02020603050405020304" pitchFamily="2" charset="0"/>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705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s</a:t>
                      </a:r>
                      <a:r>
                        <a:rPr lang="zh-CN" altLang="en-US" b="1" baseline="-25000" dirty="0">
                          <a:latin typeface="Times New Roman" panose="02020603050405020304" pitchFamily="2" charset="0"/>
                        </a:rPr>
                        <a:t>1</a:t>
                      </a:r>
                      <a:r>
                        <a:rPr lang="zh-CN" altLang="en-US" b="1" dirty="0">
                          <a:latin typeface="Times New Roman" panose="02020603050405020304" pitchFamily="2" charset="0"/>
                        </a:rPr>
                        <a:t>=  </a:t>
                      </a:r>
                      <a:endParaRPr lang="zh-CN" altLang="en-US" dirty="0">
                        <a:latin typeface="Times New Roman" panose="02020603050405020304" pitchFamily="2" charset="0"/>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t</a:t>
                      </a:r>
                      <a:r>
                        <a:rPr lang="zh-CN" altLang="en-US" b="1" baseline="-25000" dirty="0">
                          <a:latin typeface="Times New Roman" panose="02020603050405020304" pitchFamily="2" charset="0"/>
                        </a:rPr>
                        <a:t>1</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v</a:t>
                      </a:r>
                      <a:r>
                        <a:rPr lang="zh-CN" altLang="en-US" b="1" baseline="-25000" dirty="0">
                          <a:latin typeface="Times New Roman" panose="02020603050405020304" pitchFamily="2" charset="0"/>
                        </a:rPr>
                        <a:t>1</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705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s</a:t>
                      </a:r>
                      <a:r>
                        <a:rPr lang="zh-CN" altLang="en-US" b="1" baseline="-25000" dirty="0">
                          <a:latin typeface="Times New Roman" panose="02020603050405020304" pitchFamily="2" charset="0"/>
                        </a:rPr>
                        <a:t>2</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t</a:t>
                      </a:r>
                      <a:r>
                        <a:rPr lang="zh-CN" altLang="en-US" b="1" baseline="-25000" dirty="0">
                          <a:latin typeface="Times New Roman" panose="02020603050405020304" pitchFamily="2" charset="0"/>
                        </a:rPr>
                        <a:t>2</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nSpc>
                          <a:spcPct val="60000"/>
                        </a:lnSpc>
                        <a:buNone/>
                      </a:pPr>
                      <a:r>
                        <a:rPr lang="zh-CN" altLang="en-US" b="1" i="1" dirty="0">
                          <a:latin typeface="Times New Roman" panose="02020603050405020304" pitchFamily="2" charset="0"/>
                        </a:rPr>
                        <a:t>    v</a:t>
                      </a:r>
                      <a:r>
                        <a:rPr lang="zh-CN" altLang="en-US" b="1" baseline="-25000" dirty="0">
                          <a:latin typeface="Times New Roman" panose="02020603050405020304" pitchFamily="2" charset="0"/>
                        </a:rPr>
                        <a:t>2</a:t>
                      </a:r>
                      <a:r>
                        <a:rPr lang="zh-CN" altLang="en-US" b="1" dirty="0">
                          <a:latin typeface="Times New Roman" panose="02020603050405020304" pitchFamily="2" charset="0"/>
                        </a:rPr>
                        <a:t>=</a:t>
                      </a:r>
                      <a:endParaRPr lang="zh-CN" altLang="en-US" b="1"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215" name="文本框 8214"/>
          <p:cNvSpPr txBox="1"/>
          <p:nvPr/>
        </p:nvSpPr>
        <p:spPr>
          <a:xfrm>
            <a:off x="1908175" y="5157788"/>
            <a:ext cx="985838" cy="519113"/>
          </a:xfrm>
          <a:prstGeom prst="rect">
            <a:avLst/>
          </a:prstGeom>
          <a:noFill/>
          <a:ln w="9525">
            <a:noFill/>
          </a:ln>
        </p:spPr>
        <p:txBody>
          <a:bodyPr wrap="square">
            <a:spAutoFit/>
          </a:bodyPr>
          <a:p>
            <a:r>
              <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0.8m</a:t>
            </a:r>
            <a:endPar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8216" name="文本框 8215"/>
          <p:cNvSpPr txBox="1"/>
          <p:nvPr/>
        </p:nvSpPr>
        <p:spPr>
          <a:xfrm>
            <a:off x="4213225" y="5157788"/>
            <a:ext cx="984250" cy="519113"/>
          </a:xfrm>
          <a:prstGeom prst="rect">
            <a:avLst/>
          </a:prstGeom>
          <a:noFill/>
          <a:ln w="9525">
            <a:noFill/>
          </a:ln>
        </p:spPr>
        <p:txBody>
          <a:bodyPr vert="horz" wrap="square" anchor="t">
            <a:spAutoFit/>
          </a:bodyPr>
          <a:p>
            <a:r>
              <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4s</a:t>
            </a:r>
            <a:endPar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8217" name="文本框 8216"/>
          <p:cNvSpPr txBox="1"/>
          <p:nvPr/>
        </p:nvSpPr>
        <p:spPr>
          <a:xfrm>
            <a:off x="6372225" y="5157788"/>
            <a:ext cx="1438275" cy="519113"/>
          </a:xfrm>
          <a:prstGeom prst="rect">
            <a:avLst/>
          </a:prstGeom>
          <a:noFill/>
          <a:ln w="9525">
            <a:noFill/>
          </a:ln>
        </p:spPr>
        <p:txBody>
          <a:bodyPr vert="horz" wrap="square" anchor="t">
            <a:spAutoFit/>
          </a:bodyPr>
          <a:p>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0.2m/s</a:t>
            </a:r>
            <a:endPar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grpSp>
        <p:nvGrpSpPr>
          <p:cNvPr id="8218" name="组合 8217"/>
          <p:cNvGrpSpPr/>
          <p:nvPr/>
        </p:nvGrpSpPr>
        <p:grpSpPr>
          <a:xfrm>
            <a:off x="539750" y="3071813"/>
            <a:ext cx="8064500" cy="1412875"/>
            <a:chOff x="0" y="0"/>
            <a:chExt cx="12700" cy="2225"/>
          </a:xfrm>
        </p:grpSpPr>
        <p:sp>
          <p:nvSpPr>
            <p:cNvPr id="19482" name="文本框 8218"/>
            <p:cNvSpPr txBox="1"/>
            <p:nvPr/>
          </p:nvSpPr>
          <p:spPr>
            <a:xfrm>
              <a:off x="0" y="335"/>
              <a:ext cx="12701" cy="1890"/>
            </a:xfrm>
            <a:prstGeom prst="rect">
              <a:avLst/>
            </a:prstGeom>
            <a:noFill/>
            <a:ln w="9525">
              <a:noFill/>
            </a:ln>
          </p:spPr>
          <p:txBody>
            <a:bodyPr wrap="square" anchor="t">
              <a:spAutoFit/>
            </a:bodyPr>
            <a:p>
              <a:pPr>
                <a:lnSpc>
                  <a:spcPct val="130000"/>
                </a:lnSpc>
                <a:spcBef>
                  <a:spcPct val="50000"/>
                </a:spcBef>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3.根据测得的</a:t>
              </a:r>
              <a:r>
                <a:rPr lang="zh-CN" altLang="en-US" sz="2800" b="1" i="1" dirty="0">
                  <a:latin typeface="Times New Roman" panose="02020603050405020304" pitchFamily="2" charset="0"/>
                  <a:ea typeface="宋体" panose="02010600030101010101" pitchFamily="2" charset="-122"/>
                </a:rPr>
                <a:t>s</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rPr>
                <a:t>1</a:t>
              </a:r>
              <a:r>
                <a:rPr lang="zh-CN" altLang="en-US" sz="2800" dirty="0">
                  <a:latin typeface="Times New Roman" panose="02020603050405020304" pitchFamily="2" charset="0"/>
                  <a:ea typeface="宋体" panose="02010600030101010101" pitchFamily="2" charset="-122"/>
                  <a:cs typeface="Times New Roman" panose="02020603050405020304" pitchFamily="2" charset="0"/>
                </a:rPr>
                <a:t> </a:t>
              </a:r>
              <a:r>
                <a:rPr lang="zh-CN" altLang="en-US" sz="2800" dirty="0">
                  <a:latin typeface="Times New Roman" panose="02020603050405020304" pitchFamily="2" charset="0"/>
                  <a:ea typeface="宋体" panose="02010600030101010101" pitchFamily="2" charset="-122"/>
                </a:rPr>
                <a:t>、</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rPr>
                <a:t>t</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rPr>
                <a:t>1</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 ，利用公式</a:t>
              </a:r>
              <a:r>
                <a:rPr lang="zh-CN" altLang="en-US"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算出小车通过斜面全程的平均速度</a:t>
              </a:r>
              <a:r>
                <a:rPr lang="zh-CN" altLang="en-US" sz="2800" b="1" dirty="0">
                  <a:latin typeface="Times New Roman" panose="02020603050405020304" pitchFamily="2" charset="0"/>
                  <a:ea typeface="宋体" panose="02010600030101010101" pitchFamily="2" charset="-122"/>
                </a:rPr>
                <a:t>。</a:t>
              </a:r>
              <a:endParaRPr lang="zh-CN" altLang="en-US" sz="2800" b="1" dirty="0">
                <a:latin typeface="Times New Roman" panose="02020603050405020304" pitchFamily="2" charset="0"/>
                <a:ea typeface="Times New Roman" panose="02020603050405020304" pitchFamily="2" charset="0"/>
              </a:endParaRPr>
            </a:p>
          </p:txBody>
        </p:sp>
        <p:graphicFrame>
          <p:nvGraphicFramePr>
            <p:cNvPr id="19483" name="对象 8219">
              <a:hlinkClick r:id="" action="ppaction://ole?verb="/>
            </p:cNvPr>
            <p:cNvGraphicFramePr>
              <a:graphicFrameLocks noChangeAspect="1"/>
            </p:cNvGraphicFramePr>
            <p:nvPr/>
          </p:nvGraphicFramePr>
          <p:xfrm>
            <a:off x="7711" y="0"/>
            <a:ext cx="1815" cy="1763"/>
          </p:xfrm>
          <a:graphic>
            <a:graphicData uri="http://schemas.openxmlformats.org/presentationml/2006/ole">
              <mc:AlternateContent xmlns:mc="http://schemas.openxmlformats.org/markup-compatibility/2006">
                <mc:Choice xmlns:v="urn:schemas-microsoft-com:vml" Requires="v">
                  <p:oleObj spid="_x0000_s3077" name="" r:id="rId2" imgW="448310" imgH="435610" progId="Equation.3">
                    <p:embed/>
                  </p:oleObj>
                </mc:Choice>
                <mc:Fallback>
                  <p:oleObj name="" r:id="rId2" imgW="448310" imgH="435610" progId="Equation.3">
                    <p:embed/>
                    <p:pic>
                      <p:nvPicPr>
                        <p:cNvPr id="0" name="图片 3076"/>
                        <p:cNvPicPr/>
                        <p:nvPr/>
                      </p:nvPicPr>
                      <p:blipFill>
                        <a:blip r:embed="rId3"/>
                        <a:stretch>
                          <a:fillRect/>
                        </a:stretch>
                      </p:blipFill>
                      <p:spPr>
                        <a:xfrm>
                          <a:off x="7711" y="0"/>
                          <a:ext cx="1815" cy="1763"/>
                        </a:xfrm>
                        <a:prstGeom prst="rect">
                          <a:avLst/>
                        </a:prstGeom>
                        <a:noFill/>
                        <a:ln w="38100">
                          <a:noFill/>
                          <a:miter/>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215"/>
                                        </p:tgtEl>
                                        <p:attrNameLst>
                                          <p:attrName>style.visibility</p:attrName>
                                        </p:attrNameLst>
                                      </p:cBhvr>
                                      <p:to>
                                        <p:strVal val="visible"/>
                                      </p:to>
                                    </p:set>
                                    <p:animEffect transition="in" filter="wipe(down)">
                                      <p:cBhvr>
                                        <p:cTn id="13" dur="580">
                                          <p:stCondLst>
                                            <p:cond delay="0"/>
                                          </p:stCondLst>
                                        </p:cTn>
                                        <p:tgtEl>
                                          <p:spTgt spid="8215"/>
                                        </p:tgtEl>
                                      </p:cBhvr>
                                    </p:animEffect>
                                    <p:anim calcmode="lin" valueType="num">
                                      <p:cBhvr>
                                        <p:cTn id="14" dur="1822">
                                          <p:stCondLst>
                                            <p:cond delay="0"/>
                                          </p:stCondLst>
                                        </p:cTn>
                                        <p:tgtEl>
                                          <p:spTgt spid="8215"/>
                                        </p:tgtEl>
                                        <p:attrNameLst>
                                          <p:attrName>ppt_x</p:attrName>
                                        </p:attrNameLst>
                                      </p:cBhvr>
                                      <p:tavLst>
                                        <p:tav tm="0">
                                          <p:val>
                                            <p:strVal val="#ppt_x-0.25"/>
                                          </p:val>
                                        </p:tav>
                                        <p:tav tm="100000">
                                          <p:val>
                                            <p:strVal val="#ppt_x"/>
                                          </p:val>
                                        </p:tav>
                                      </p:tavLst>
                                    </p:anim>
                                    <p:anim calcmode="lin" valueType="num">
                                      <p:cBhvr>
                                        <p:cTn id="15" dur="664">
                                          <p:stCondLst>
                                            <p:cond delay="0"/>
                                          </p:stCondLst>
                                        </p:cTn>
                                        <p:tgtEl>
                                          <p:spTgt spid="8215"/>
                                        </p:tgtEl>
                                        <p:attrNameLst>
                                          <p:attrName>ppt_y</p:attrName>
                                        </p:attrNameLst>
                                      </p:cBhvr>
                                      <p:tavLst>
                                        <p:tav tm="0" fmla="#ppt_y-sin(pi*$)/3">
                                          <p:val>
                                            <p:fltVal val="0.500000"/>
                                          </p:val>
                                        </p:tav>
                                        <p:tav tm="100000">
                                          <p:val>
                                            <p:fltVal val="1.000000"/>
                                          </p:val>
                                        </p:tav>
                                      </p:tavLst>
                                    </p:anim>
                                    <p:anim calcmode="lin" valueType="num">
                                      <p:cBhvr>
                                        <p:cTn id="16" dur="664">
                                          <p:stCondLst>
                                            <p:cond delay="664"/>
                                          </p:stCondLst>
                                        </p:cTn>
                                        <p:tgtEl>
                                          <p:spTgt spid="8215"/>
                                        </p:tgtEl>
                                        <p:attrNameLst>
                                          <p:attrName>ppt_y</p:attrName>
                                        </p:attrNameLst>
                                      </p:cBhvr>
                                      <p:tavLst>
                                        <p:tav tm="0" fmla="#ppt_y-sin(pi*$)/9">
                                          <p:val>
                                            <p:fltVal val="0.000000"/>
                                          </p:val>
                                        </p:tav>
                                        <p:tav tm="100000">
                                          <p:val>
                                            <p:fltVal val="1.000000"/>
                                          </p:val>
                                        </p:tav>
                                      </p:tavLst>
                                    </p:anim>
                                    <p:anim calcmode="lin" valueType="num">
                                      <p:cBhvr>
                                        <p:cTn id="17" dur="332">
                                          <p:stCondLst>
                                            <p:cond delay="1324"/>
                                          </p:stCondLst>
                                        </p:cTn>
                                        <p:tgtEl>
                                          <p:spTgt spid="8215"/>
                                        </p:tgtEl>
                                        <p:attrNameLst>
                                          <p:attrName>ppt_y</p:attrName>
                                        </p:attrNameLst>
                                      </p:cBhvr>
                                      <p:tavLst>
                                        <p:tav tm="0" fmla="#ppt_y-sin(pi*$)/27">
                                          <p:val>
                                            <p:fltVal val="0.000000"/>
                                          </p:val>
                                        </p:tav>
                                        <p:tav tm="100000">
                                          <p:val>
                                            <p:fltVal val="1.000000"/>
                                          </p:val>
                                        </p:tav>
                                      </p:tavLst>
                                    </p:anim>
                                    <p:anim calcmode="lin" valueType="num">
                                      <p:cBhvr>
                                        <p:cTn id="18" dur="164">
                                          <p:stCondLst>
                                            <p:cond delay="1656"/>
                                          </p:stCondLst>
                                        </p:cTn>
                                        <p:tgtEl>
                                          <p:spTgt spid="8215"/>
                                        </p:tgtEl>
                                        <p:attrNameLst>
                                          <p:attrName>ppt_y</p:attrName>
                                        </p:attrNameLst>
                                      </p:cBhvr>
                                      <p:tavLst>
                                        <p:tav tm="0" fmla="#ppt_y-sin(pi*$)/81">
                                          <p:val>
                                            <p:fltVal val="0.000000"/>
                                          </p:val>
                                        </p:tav>
                                        <p:tav tm="100000">
                                          <p:val>
                                            <p:fltVal val="1.000000"/>
                                          </p:val>
                                        </p:tav>
                                      </p:tavLst>
                                    </p:anim>
                                    <p:animScale>
                                      <p:cBhvr>
                                        <p:cTn id="19" dur="26">
                                          <p:stCondLst>
                                            <p:cond delay="650"/>
                                          </p:stCondLst>
                                        </p:cTn>
                                        <p:tgtEl>
                                          <p:spTgt spid="8215"/>
                                        </p:tgtEl>
                                      </p:cBhvr>
                                      <p:to x="100000" y="60000"/>
                                    </p:animScale>
                                    <p:animScale>
                                      <p:cBhvr>
                                        <p:cTn id="20" dur="166" decel="50000">
                                          <p:stCondLst>
                                            <p:cond delay="676"/>
                                          </p:stCondLst>
                                        </p:cTn>
                                        <p:tgtEl>
                                          <p:spTgt spid="8215"/>
                                        </p:tgtEl>
                                      </p:cBhvr>
                                      <p:to x="100000" y="100000"/>
                                    </p:animScale>
                                    <p:animScale>
                                      <p:cBhvr>
                                        <p:cTn id="21" dur="26">
                                          <p:stCondLst>
                                            <p:cond delay="1312"/>
                                          </p:stCondLst>
                                        </p:cTn>
                                        <p:tgtEl>
                                          <p:spTgt spid="8215"/>
                                        </p:tgtEl>
                                      </p:cBhvr>
                                      <p:to x="100000" y="80000"/>
                                    </p:animScale>
                                    <p:animScale>
                                      <p:cBhvr>
                                        <p:cTn id="22" dur="166" decel="50000">
                                          <p:stCondLst>
                                            <p:cond delay="1338"/>
                                          </p:stCondLst>
                                        </p:cTn>
                                        <p:tgtEl>
                                          <p:spTgt spid="8215"/>
                                        </p:tgtEl>
                                      </p:cBhvr>
                                      <p:to x="100000" y="100000"/>
                                    </p:animScale>
                                    <p:animScale>
                                      <p:cBhvr>
                                        <p:cTn id="23" dur="26">
                                          <p:stCondLst>
                                            <p:cond delay="1642"/>
                                          </p:stCondLst>
                                        </p:cTn>
                                        <p:tgtEl>
                                          <p:spTgt spid="8215"/>
                                        </p:tgtEl>
                                      </p:cBhvr>
                                      <p:to x="100000" y="90000"/>
                                    </p:animScale>
                                    <p:animScale>
                                      <p:cBhvr>
                                        <p:cTn id="24" dur="166" decel="50000">
                                          <p:stCondLst>
                                            <p:cond delay="1668"/>
                                          </p:stCondLst>
                                        </p:cTn>
                                        <p:tgtEl>
                                          <p:spTgt spid="8215"/>
                                        </p:tgtEl>
                                      </p:cBhvr>
                                      <p:to x="100000" y="100000"/>
                                    </p:animScale>
                                    <p:animScale>
                                      <p:cBhvr>
                                        <p:cTn id="25" dur="26">
                                          <p:stCondLst>
                                            <p:cond delay="1808"/>
                                          </p:stCondLst>
                                        </p:cTn>
                                        <p:tgtEl>
                                          <p:spTgt spid="8215"/>
                                        </p:tgtEl>
                                      </p:cBhvr>
                                      <p:to x="100000" y="95000"/>
                                    </p:animScale>
                                    <p:animScale>
                                      <p:cBhvr>
                                        <p:cTn id="26" dur="166" decel="50000">
                                          <p:stCondLst>
                                            <p:cond delay="1834"/>
                                          </p:stCondLst>
                                        </p:cTn>
                                        <p:tgtEl>
                                          <p:spTgt spid="82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216"/>
                                        </p:tgtEl>
                                        <p:attrNameLst>
                                          <p:attrName>style.visibility</p:attrName>
                                        </p:attrNameLst>
                                      </p:cBhvr>
                                      <p:to>
                                        <p:strVal val="visible"/>
                                      </p:to>
                                    </p:set>
                                    <p:animEffect transition="in" filter="wipe(down)">
                                      <p:cBhvr>
                                        <p:cTn id="35" dur="580">
                                          <p:stCondLst>
                                            <p:cond delay="0"/>
                                          </p:stCondLst>
                                        </p:cTn>
                                        <p:tgtEl>
                                          <p:spTgt spid="8216"/>
                                        </p:tgtEl>
                                      </p:cBhvr>
                                    </p:animEffect>
                                    <p:anim calcmode="lin" valueType="num">
                                      <p:cBhvr>
                                        <p:cTn id="36" dur="1822">
                                          <p:stCondLst>
                                            <p:cond delay="0"/>
                                          </p:stCondLst>
                                        </p:cTn>
                                        <p:tgtEl>
                                          <p:spTgt spid="8216"/>
                                        </p:tgtEl>
                                        <p:attrNameLst>
                                          <p:attrName>ppt_x</p:attrName>
                                        </p:attrNameLst>
                                      </p:cBhvr>
                                      <p:tavLst>
                                        <p:tav tm="0">
                                          <p:val>
                                            <p:strVal val="#ppt_x-0.25"/>
                                          </p:val>
                                        </p:tav>
                                        <p:tav tm="100000">
                                          <p:val>
                                            <p:strVal val="#ppt_x"/>
                                          </p:val>
                                        </p:tav>
                                      </p:tavLst>
                                    </p:anim>
                                    <p:anim calcmode="lin" valueType="num">
                                      <p:cBhvr>
                                        <p:cTn id="37" dur="664">
                                          <p:stCondLst>
                                            <p:cond delay="0"/>
                                          </p:stCondLst>
                                        </p:cTn>
                                        <p:tgtEl>
                                          <p:spTgt spid="8216"/>
                                        </p:tgtEl>
                                        <p:attrNameLst>
                                          <p:attrName>ppt_y</p:attrName>
                                        </p:attrNameLst>
                                      </p:cBhvr>
                                      <p:tavLst>
                                        <p:tav tm="0" fmla="#ppt_y-sin(pi*$)/3">
                                          <p:val>
                                            <p:fltVal val="0.500000"/>
                                          </p:val>
                                        </p:tav>
                                        <p:tav tm="100000">
                                          <p:val>
                                            <p:fltVal val="1.000000"/>
                                          </p:val>
                                        </p:tav>
                                      </p:tavLst>
                                    </p:anim>
                                    <p:anim calcmode="lin" valueType="num">
                                      <p:cBhvr>
                                        <p:cTn id="38" dur="664">
                                          <p:stCondLst>
                                            <p:cond delay="664"/>
                                          </p:stCondLst>
                                        </p:cTn>
                                        <p:tgtEl>
                                          <p:spTgt spid="8216"/>
                                        </p:tgtEl>
                                        <p:attrNameLst>
                                          <p:attrName>ppt_y</p:attrName>
                                        </p:attrNameLst>
                                      </p:cBhvr>
                                      <p:tavLst>
                                        <p:tav tm="0" fmla="#ppt_y-sin(pi*$)/9">
                                          <p:val>
                                            <p:fltVal val="0.000000"/>
                                          </p:val>
                                        </p:tav>
                                        <p:tav tm="100000">
                                          <p:val>
                                            <p:fltVal val="1.000000"/>
                                          </p:val>
                                        </p:tav>
                                      </p:tavLst>
                                    </p:anim>
                                    <p:anim calcmode="lin" valueType="num">
                                      <p:cBhvr>
                                        <p:cTn id="39" dur="332">
                                          <p:stCondLst>
                                            <p:cond delay="1324"/>
                                          </p:stCondLst>
                                        </p:cTn>
                                        <p:tgtEl>
                                          <p:spTgt spid="8216"/>
                                        </p:tgtEl>
                                        <p:attrNameLst>
                                          <p:attrName>ppt_y</p:attrName>
                                        </p:attrNameLst>
                                      </p:cBhvr>
                                      <p:tavLst>
                                        <p:tav tm="0" fmla="#ppt_y-sin(pi*$)/27">
                                          <p:val>
                                            <p:fltVal val="0.000000"/>
                                          </p:val>
                                        </p:tav>
                                        <p:tav tm="100000">
                                          <p:val>
                                            <p:fltVal val="1.000000"/>
                                          </p:val>
                                        </p:tav>
                                      </p:tavLst>
                                    </p:anim>
                                    <p:anim calcmode="lin" valueType="num">
                                      <p:cBhvr>
                                        <p:cTn id="40" dur="164">
                                          <p:stCondLst>
                                            <p:cond delay="1656"/>
                                          </p:stCondLst>
                                        </p:cTn>
                                        <p:tgtEl>
                                          <p:spTgt spid="8216"/>
                                        </p:tgtEl>
                                        <p:attrNameLst>
                                          <p:attrName>ppt_y</p:attrName>
                                        </p:attrNameLst>
                                      </p:cBhvr>
                                      <p:tavLst>
                                        <p:tav tm="0" fmla="#ppt_y-sin(pi*$)/81">
                                          <p:val>
                                            <p:fltVal val="0.000000"/>
                                          </p:val>
                                        </p:tav>
                                        <p:tav tm="100000">
                                          <p:val>
                                            <p:fltVal val="1.000000"/>
                                          </p:val>
                                        </p:tav>
                                      </p:tavLst>
                                    </p:anim>
                                    <p:animScale>
                                      <p:cBhvr>
                                        <p:cTn id="41" dur="26">
                                          <p:stCondLst>
                                            <p:cond delay="650"/>
                                          </p:stCondLst>
                                        </p:cTn>
                                        <p:tgtEl>
                                          <p:spTgt spid="8216"/>
                                        </p:tgtEl>
                                      </p:cBhvr>
                                      <p:to x="100000" y="60000"/>
                                    </p:animScale>
                                    <p:animScale>
                                      <p:cBhvr>
                                        <p:cTn id="42" dur="166" decel="50000">
                                          <p:stCondLst>
                                            <p:cond delay="676"/>
                                          </p:stCondLst>
                                        </p:cTn>
                                        <p:tgtEl>
                                          <p:spTgt spid="8216"/>
                                        </p:tgtEl>
                                      </p:cBhvr>
                                      <p:to x="100000" y="100000"/>
                                    </p:animScale>
                                    <p:animScale>
                                      <p:cBhvr>
                                        <p:cTn id="43" dur="26">
                                          <p:stCondLst>
                                            <p:cond delay="1312"/>
                                          </p:stCondLst>
                                        </p:cTn>
                                        <p:tgtEl>
                                          <p:spTgt spid="8216"/>
                                        </p:tgtEl>
                                      </p:cBhvr>
                                      <p:to x="100000" y="80000"/>
                                    </p:animScale>
                                    <p:animScale>
                                      <p:cBhvr>
                                        <p:cTn id="44" dur="166" decel="50000">
                                          <p:stCondLst>
                                            <p:cond delay="1338"/>
                                          </p:stCondLst>
                                        </p:cTn>
                                        <p:tgtEl>
                                          <p:spTgt spid="8216"/>
                                        </p:tgtEl>
                                      </p:cBhvr>
                                      <p:to x="100000" y="100000"/>
                                    </p:animScale>
                                    <p:animScale>
                                      <p:cBhvr>
                                        <p:cTn id="45" dur="26">
                                          <p:stCondLst>
                                            <p:cond delay="1642"/>
                                          </p:stCondLst>
                                        </p:cTn>
                                        <p:tgtEl>
                                          <p:spTgt spid="8216"/>
                                        </p:tgtEl>
                                      </p:cBhvr>
                                      <p:to x="100000" y="90000"/>
                                    </p:animScale>
                                    <p:animScale>
                                      <p:cBhvr>
                                        <p:cTn id="46" dur="166" decel="50000">
                                          <p:stCondLst>
                                            <p:cond delay="1668"/>
                                          </p:stCondLst>
                                        </p:cTn>
                                        <p:tgtEl>
                                          <p:spTgt spid="8216"/>
                                        </p:tgtEl>
                                      </p:cBhvr>
                                      <p:to x="100000" y="100000"/>
                                    </p:animScale>
                                    <p:animScale>
                                      <p:cBhvr>
                                        <p:cTn id="47" dur="26">
                                          <p:stCondLst>
                                            <p:cond delay="1808"/>
                                          </p:stCondLst>
                                        </p:cTn>
                                        <p:tgtEl>
                                          <p:spTgt spid="8216"/>
                                        </p:tgtEl>
                                      </p:cBhvr>
                                      <p:to x="100000" y="95000"/>
                                    </p:animScale>
                                    <p:animScale>
                                      <p:cBhvr>
                                        <p:cTn id="48" dur="166" decel="50000">
                                          <p:stCondLst>
                                            <p:cond delay="1834"/>
                                          </p:stCondLst>
                                        </p:cTn>
                                        <p:tgtEl>
                                          <p:spTgt spid="821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8217"/>
                                        </p:tgtEl>
                                        <p:attrNameLst>
                                          <p:attrName>style.visibility</p:attrName>
                                        </p:attrNameLst>
                                      </p:cBhvr>
                                      <p:to>
                                        <p:strVal val="visible"/>
                                      </p:to>
                                    </p:set>
                                    <p:animEffect transition="in" filter="wipe(down)">
                                      <p:cBhvr>
                                        <p:cTn id="57" dur="580">
                                          <p:stCondLst>
                                            <p:cond delay="0"/>
                                          </p:stCondLst>
                                        </p:cTn>
                                        <p:tgtEl>
                                          <p:spTgt spid="8217"/>
                                        </p:tgtEl>
                                      </p:cBhvr>
                                    </p:animEffect>
                                    <p:anim calcmode="lin" valueType="num">
                                      <p:cBhvr>
                                        <p:cTn id="58" dur="1822">
                                          <p:stCondLst>
                                            <p:cond delay="0"/>
                                          </p:stCondLst>
                                        </p:cTn>
                                        <p:tgtEl>
                                          <p:spTgt spid="8217"/>
                                        </p:tgtEl>
                                        <p:attrNameLst>
                                          <p:attrName>ppt_x</p:attrName>
                                        </p:attrNameLst>
                                      </p:cBhvr>
                                      <p:tavLst>
                                        <p:tav tm="0">
                                          <p:val>
                                            <p:strVal val="#ppt_x-0.25"/>
                                          </p:val>
                                        </p:tav>
                                        <p:tav tm="100000">
                                          <p:val>
                                            <p:strVal val="#ppt_x"/>
                                          </p:val>
                                        </p:tav>
                                      </p:tavLst>
                                    </p:anim>
                                    <p:anim calcmode="lin" valueType="num">
                                      <p:cBhvr>
                                        <p:cTn id="59" dur="664">
                                          <p:stCondLst>
                                            <p:cond delay="0"/>
                                          </p:stCondLst>
                                        </p:cTn>
                                        <p:tgtEl>
                                          <p:spTgt spid="8217"/>
                                        </p:tgtEl>
                                        <p:attrNameLst>
                                          <p:attrName>ppt_y</p:attrName>
                                        </p:attrNameLst>
                                      </p:cBhvr>
                                      <p:tavLst>
                                        <p:tav tm="0" fmla="#ppt_y-sin(pi*$)/3">
                                          <p:val>
                                            <p:fltVal val="0.500000"/>
                                          </p:val>
                                        </p:tav>
                                        <p:tav tm="100000">
                                          <p:val>
                                            <p:fltVal val="1.000000"/>
                                          </p:val>
                                        </p:tav>
                                      </p:tavLst>
                                    </p:anim>
                                    <p:anim calcmode="lin" valueType="num">
                                      <p:cBhvr>
                                        <p:cTn id="60" dur="664">
                                          <p:stCondLst>
                                            <p:cond delay="664"/>
                                          </p:stCondLst>
                                        </p:cTn>
                                        <p:tgtEl>
                                          <p:spTgt spid="8217"/>
                                        </p:tgtEl>
                                        <p:attrNameLst>
                                          <p:attrName>ppt_y</p:attrName>
                                        </p:attrNameLst>
                                      </p:cBhvr>
                                      <p:tavLst>
                                        <p:tav tm="0" fmla="#ppt_y-sin(pi*$)/9">
                                          <p:val>
                                            <p:fltVal val="0.000000"/>
                                          </p:val>
                                        </p:tav>
                                        <p:tav tm="100000">
                                          <p:val>
                                            <p:fltVal val="1.000000"/>
                                          </p:val>
                                        </p:tav>
                                      </p:tavLst>
                                    </p:anim>
                                    <p:anim calcmode="lin" valueType="num">
                                      <p:cBhvr>
                                        <p:cTn id="61" dur="332">
                                          <p:stCondLst>
                                            <p:cond delay="1324"/>
                                          </p:stCondLst>
                                        </p:cTn>
                                        <p:tgtEl>
                                          <p:spTgt spid="8217"/>
                                        </p:tgtEl>
                                        <p:attrNameLst>
                                          <p:attrName>ppt_y</p:attrName>
                                        </p:attrNameLst>
                                      </p:cBhvr>
                                      <p:tavLst>
                                        <p:tav tm="0" fmla="#ppt_y-sin(pi*$)/27">
                                          <p:val>
                                            <p:fltVal val="0.000000"/>
                                          </p:val>
                                        </p:tav>
                                        <p:tav tm="100000">
                                          <p:val>
                                            <p:fltVal val="1.000000"/>
                                          </p:val>
                                        </p:tav>
                                      </p:tavLst>
                                    </p:anim>
                                    <p:anim calcmode="lin" valueType="num">
                                      <p:cBhvr>
                                        <p:cTn id="62" dur="164">
                                          <p:stCondLst>
                                            <p:cond delay="1656"/>
                                          </p:stCondLst>
                                        </p:cTn>
                                        <p:tgtEl>
                                          <p:spTgt spid="8217"/>
                                        </p:tgtEl>
                                        <p:attrNameLst>
                                          <p:attrName>ppt_y</p:attrName>
                                        </p:attrNameLst>
                                      </p:cBhvr>
                                      <p:tavLst>
                                        <p:tav tm="0" fmla="#ppt_y-sin(pi*$)/81">
                                          <p:val>
                                            <p:fltVal val="0.000000"/>
                                          </p:val>
                                        </p:tav>
                                        <p:tav tm="100000">
                                          <p:val>
                                            <p:fltVal val="1.000000"/>
                                          </p:val>
                                        </p:tav>
                                      </p:tavLst>
                                    </p:anim>
                                    <p:animScale>
                                      <p:cBhvr>
                                        <p:cTn id="63" dur="26">
                                          <p:stCondLst>
                                            <p:cond delay="650"/>
                                          </p:stCondLst>
                                        </p:cTn>
                                        <p:tgtEl>
                                          <p:spTgt spid="8217"/>
                                        </p:tgtEl>
                                      </p:cBhvr>
                                      <p:to x="100000" y="60000"/>
                                    </p:animScale>
                                    <p:animScale>
                                      <p:cBhvr>
                                        <p:cTn id="64" dur="166" decel="50000">
                                          <p:stCondLst>
                                            <p:cond delay="676"/>
                                          </p:stCondLst>
                                        </p:cTn>
                                        <p:tgtEl>
                                          <p:spTgt spid="8217"/>
                                        </p:tgtEl>
                                      </p:cBhvr>
                                      <p:to x="100000" y="100000"/>
                                    </p:animScale>
                                    <p:animScale>
                                      <p:cBhvr>
                                        <p:cTn id="65" dur="26">
                                          <p:stCondLst>
                                            <p:cond delay="1312"/>
                                          </p:stCondLst>
                                        </p:cTn>
                                        <p:tgtEl>
                                          <p:spTgt spid="8217"/>
                                        </p:tgtEl>
                                      </p:cBhvr>
                                      <p:to x="100000" y="80000"/>
                                    </p:animScale>
                                    <p:animScale>
                                      <p:cBhvr>
                                        <p:cTn id="66" dur="166" decel="50000">
                                          <p:stCondLst>
                                            <p:cond delay="1338"/>
                                          </p:stCondLst>
                                        </p:cTn>
                                        <p:tgtEl>
                                          <p:spTgt spid="8217"/>
                                        </p:tgtEl>
                                      </p:cBhvr>
                                      <p:to x="100000" y="100000"/>
                                    </p:animScale>
                                    <p:animScale>
                                      <p:cBhvr>
                                        <p:cTn id="67" dur="26">
                                          <p:stCondLst>
                                            <p:cond delay="1642"/>
                                          </p:stCondLst>
                                        </p:cTn>
                                        <p:tgtEl>
                                          <p:spTgt spid="8217"/>
                                        </p:tgtEl>
                                      </p:cBhvr>
                                      <p:to x="100000" y="90000"/>
                                    </p:animScale>
                                    <p:animScale>
                                      <p:cBhvr>
                                        <p:cTn id="68" dur="166" decel="50000">
                                          <p:stCondLst>
                                            <p:cond delay="1668"/>
                                          </p:stCondLst>
                                        </p:cTn>
                                        <p:tgtEl>
                                          <p:spTgt spid="8217"/>
                                        </p:tgtEl>
                                      </p:cBhvr>
                                      <p:to x="100000" y="100000"/>
                                    </p:animScale>
                                    <p:animScale>
                                      <p:cBhvr>
                                        <p:cTn id="69" dur="26">
                                          <p:stCondLst>
                                            <p:cond delay="1808"/>
                                          </p:stCondLst>
                                        </p:cTn>
                                        <p:tgtEl>
                                          <p:spTgt spid="8217"/>
                                        </p:tgtEl>
                                      </p:cBhvr>
                                      <p:to x="100000" y="95000"/>
                                    </p:animScale>
                                    <p:animScale>
                                      <p:cBhvr>
                                        <p:cTn id="70" dur="166" decel="50000">
                                          <p:stCondLst>
                                            <p:cond delay="1834"/>
                                          </p:stCondLst>
                                        </p:cTn>
                                        <p:tgtEl>
                                          <p:spTgt spid="82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215" grpId="0" bldLvl="0"/>
      <p:bldP spid="8216" grpId="0" bldLvl="0"/>
      <p:bldP spid="8217"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9217">
            <a:hlinkClick r:id="rId1" action="ppaction://hlinkfile"/>
          </p:cNvPr>
          <p:cNvSpPr txBox="1"/>
          <p:nvPr/>
        </p:nvSpPr>
        <p:spPr>
          <a:xfrm>
            <a:off x="395288" y="1052513"/>
            <a:ext cx="8424862" cy="1443037"/>
          </a:xfrm>
          <a:prstGeom prst="rect">
            <a:avLst/>
          </a:prstGeom>
          <a:noFill/>
          <a:ln w="9525">
            <a:noFill/>
          </a:ln>
        </p:spPr>
        <p:txBody>
          <a:bodyPr wrap="square" anchor="t">
            <a:spAutoFit/>
          </a:bodyPr>
          <a:p>
            <a:pPr>
              <a:lnSpc>
                <a:spcPct val="150000"/>
              </a:lnSpc>
              <a:spcBef>
                <a:spcPct val="50000"/>
              </a:spcBef>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4.将金属片移至斜面的中部，测出小车到金属片的距离</a:t>
            </a:r>
            <a:r>
              <a:rPr lang="zh-CN" altLang="en-US" sz="2800" b="1" i="1" dirty="0">
                <a:latin typeface="Times New Roman" panose="02020603050405020304" pitchFamily="2" charset="0"/>
                <a:ea typeface="宋体" panose="02010600030101010101" pitchFamily="2" charset="-122"/>
              </a:rPr>
              <a:t>s</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rPr>
              <a:t>2</a:t>
            </a:r>
            <a:r>
              <a:rPr lang="zh-CN" altLang="en-US" sz="2800" b="1" dirty="0">
                <a:latin typeface="Times New Roman" panose="02020603050405020304" pitchFamily="2" charset="0"/>
                <a:ea typeface="宋体" panose="02010600030101010101" pitchFamily="2" charset="-122"/>
              </a:rPr>
              <a:t>。</a:t>
            </a:r>
            <a:endParaRPr lang="zh-CN" altLang="en-US" sz="2800" b="1" dirty="0">
              <a:latin typeface="Times New Roman" panose="02020603050405020304" pitchFamily="2" charset="0"/>
              <a:ea typeface="Times New Roman" panose="02020603050405020304" pitchFamily="2" charset="0"/>
            </a:endParaRPr>
          </a:p>
        </p:txBody>
      </p:sp>
      <p:sp>
        <p:nvSpPr>
          <p:cNvPr id="9219" name="文本框 9218"/>
          <p:cNvSpPr txBox="1"/>
          <p:nvPr/>
        </p:nvSpPr>
        <p:spPr>
          <a:xfrm>
            <a:off x="395288" y="2349500"/>
            <a:ext cx="8353425" cy="1441450"/>
          </a:xfrm>
          <a:prstGeom prst="rect">
            <a:avLst/>
          </a:prstGeom>
          <a:noFill/>
          <a:ln w="9525">
            <a:noFill/>
          </a:ln>
        </p:spPr>
        <p:txBody>
          <a:bodyPr wrap="square" anchor="t">
            <a:spAutoFit/>
          </a:bodyPr>
          <a:p>
            <a:pPr>
              <a:lnSpc>
                <a:spcPct val="150000"/>
              </a:lnSpc>
              <a:spcBef>
                <a:spcPct val="50000"/>
              </a:spcBef>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5.测出小车从斜面顶端通过斜面上半段路程</a:t>
            </a:r>
            <a:r>
              <a:rPr lang="zh-CN" altLang="en-US" sz="2800" b="1" i="1" dirty="0">
                <a:latin typeface="Times New Roman" panose="02020603050405020304" pitchFamily="2" charset="0"/>
                <a:ea typeface="宋体" panose="02010600030101010101" pitchFamily="2" charset="-122"/>
              </a:rPr>
              <a:t>s</a:t>
            </a:r>
            <a:r>
              <a:rPr lang="zh-CN" altLang="en-US" sz="2800" b="1" baseline="-25000" dirty="0">
                <a:latin typeface="Times New Roman" panose="02020603050405020304" pitchFamily="2" charset="0"/>
                <a:ea typeface="宋体" panose="02010600030101010101" pitchFamily="2" charset="-122"/>
                <a:cs typeface="Times New Roman" panose="02020603050405020304" pitchFamily="2" charset="0"/>
              </a:rPr>
              <a:t>2</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所用的时间</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rPr>
              <a:t>t</a:t>
            </a:r>
            <a:r>
              <a:rPr lang="zh-CN" altLang="en-US" sz="2800" b="1" baseline="-25000" dirty="0">
                <a:latin typeface="Times New Roman" panose="02020603050405020304" pitchFamily="2" charset="0"/>
                <a:ea typeface="宋体" panose="02010600030101010101" pitchFamily="2" charset="-122"/>
              </a:rPr>
              <a:t>2。</a:t>
            </a:r>
            <a:endParaRPr lang="zh-CN" altLang="en-US" sz="2800" b="1" baseline="-25000" dirty="0">
              <a:latin typeface="Times New Roman" panose="02020603050405020304" pitchFamily="2" charset="0"/>
              <a:ea typeface="Times New Roman" panose="02020603050405020304" pitchFamily="2" charset="0"/>
            </a:endParaRPr>
          </a:p>
        </p:txBody>
      </p:sp>
      <p:sp>
        <p:nvSpPr>
          <p:cNvPr id="9220" name="文本框 9219"/>
          <p:cNvSpPr txBox="1"/>
          <p:nvPr/>
        </p:nvSpPr>
        <p:spPr>
          <a:xfrm>
            <a:off x="1908175" y="5229225"/>
            <a:ext cx="985838" cy="519113"/>
          </a:xfrm>
          <a:prstGeom prst="rect">
            <a:avLst/>
          </a:prstGeom>
          <a:noFill/>
          <a:ln w="9525">
            <a:noFill/>
          </a:ln>
        </p:spPr>
        <p:txBody>
          <a:bodyPr vert="horz" wrap="square" anchor="t">
            <a:spAutoFit/>
          </a:bodyPr>
          <a:p>
            <a:r>
              <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0.8m</a:t>
            </a:r>
            <a:endPar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9221" name="文本框 9220"/>
          <p:cNvSpPr txBox="1"/>
          <p:nvPr/>
        </p:nvSpPr>
        <p:spPr>
          <a:xfrm>
            <a:off x="4068763" y="5157788"/>
            <a:ext cx="984250" cy="517525"/>
          </a:xfrm>
          <a:prstGeom prst="rect">
            <a:avLst/>
          </a:prstGeom>
          <a:noFill/>
          <a:ln w="9525">
            <a:noFill/>
          </a:ln>
        </p:spPr>
        <p:txBody>
          <a:bodyPr vert="horz" wrap="square" anchor="t">
            <a:spAutoFit/>
          </a:bodyPr>
          <a:p>
            <a:r>
              <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4s</a:t>
            </a:r>
            <a:endParaRPr lang="zh-CN" altLang="en-US" b="1"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9222" name="文本框 9221"/>
          <p:cNvSpPr txBox="1"/>
          <p:nvPr/>
        </p:nvSpPr>
        <p:spPr>
          <a:xfrm>
            <a:off x="6372225" y="5157788"/>
            <a:ext cx="1441450" cy="519113"/>
          </a:xfrm>
          <a:prstGeom prst="rect">
            <a:avLst/>
          </a:prstGeom>
          <a:noFill/>
          <a:ln w="9525">
            <a:noFill/>
          </a:ln>
        </p:spPr>
        <p:txBody>
          <a:bodyPr vert="horz" wrap="square" anchor="t">
            <a:spAutoFit/>
          </a:bodyPr>
          <a:p>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0.2m/s</a:t>
            </a:r>
            <a:endPar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9223" name="文本框 9222"/>
          <p:cNvSpPr txBox="1"/>
          <p:nvPr/>
        </p:nvSpPr>
        <p:spPr>
          <a:xfrm>
            <a:off x="1908175" y="5734050"/>
            <a:ext cx="1439863" cy="517525"/>
          </a:xfrm>
          <a:prstGeom prst="rect">
            <a:avLst/>
          </a:prstGeom>
          <a:noFill/>
          <a:ln w="9525">
            <a:noFill/>
          </a:ln>
        </p:spPr>
        <p:txBody>
          <a:bodyPr vert="horz" wrap="square" anchor="t">
            <a:spAutoFit/>
          </a:bodyPr>
          <a:p>
            <a:r>
              <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0.4m</a:t>
            </a:r>
            <a:endPar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9224" name="文本框 9223"/>
          <p:cNvSpPr txBox="1"/>
          <p:nvPr/>
        </p:nvSpPr>
        <p:spPr>
          <a:xfrm>
            <a:off x="4068763" y="5734050"/>
            <a:ext cx="984250" cy="517525"/>
          </a:xfrm>
          <a:prstGeom prst="rect">
            <a:avLst/>
          </a:prstGeom>
          <a:noFill/>
          <a:ln w="9525">
            <a:noFill/>
          </a:ln>
        </p:spPr>
        <p:txBody>
          <a:bodyPr vert="horz" wrap="square" anchor="t">
            <a:spAutoFit/>
          </a:bodyPr>
          <a:p>
            <a:r>
              <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2.5s</a:t>
            </a:r>
            <a:endParaRPr lang="zh-CN" altLang="en-US" sz="2800" b="1" noProof="1" dirty="0">
              <a:solidFill>
                <a:srgbClr val="0000FF"/>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sp>
        <p:nvSpPr>
          <p:cNvPr id="9225" name="文本框 9224"/>
          <p:cNvSpPr txBox="1"/>
          <p:nvPr/>
        </p:nvSpPr>
        <p:spPr>
          <a:xfrm>
            <a:off x="6372225" y="5734050"/>
            <a:ext cx="1441450" cy="517525"/>
          </a:xfrm>
          <a:prstGeom prst="rect">
            <a:avLst/>
          </a:prstGeom>
          <a:noFill/>
          <a:ln w="9525">
            <a:noFill/>
          </a:ln>
        </p:spPr>
        <p:txBody>
          <a:bodyPr vert="horz" wrap="square" anchor="t">
            <a:spAutoFit/>
          </a:bodyPr>
          <a:p>
            <a:r>
              <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cs typeface="+mn-ea"/>
              </a:rPr>
              <a:t>0.16m/s</a:t>
            </a:r>
            <a:endParaRPr lang="zh-CN" altLang="en-US" sz="2800" b="1" noProof="1" dirty="0">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endParaRPr>
          </a:p>
        </p:txBody>
      </p:sp>
      <p:graphicFrame>
        <p:nvGraphicFramePr>
          <p:cNvPr id="9226" name="表格 9225"/>
          <p:cNvGraphicFramePr/>
          <p:nvPr/>
        </p:nvGraphicFramePr>
        <p:xfrm>
          <a:off x="900113" y="4725988"/>
          <a:ext cx="6861175" cy="1577975"/>
        </p:xfrm>
        <a:graphic>
          <a:graphicData uri="http://schemas.openxmlformats.org/drawingml/2006/table">
            <a:tbl>
              <a:tblPr/>
              <a:tblGrid>
                <a:gridCol w="2287588"/>
                <a:gridCol w="2287587"/>
                <a:gridCol w="2286000"/>
              </a:tblGrid>
              <a:tr h="52387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a:lnSpc>
                          <a:spcPct val="75000"/>
                        </a:lnSpc>
                        <a:buNone/>
                      </a:pPr>
                      <a:r>
                        <a:rPr lang="en-US" altLang="zh-CN">
                          <a:latin typeface="Times New Roman" panose="02020603050405020304" pitchFamily="2" charset="0"/>
                          <a:ea typeface="Times New Roman" panose="02020603050405020304" pitchFamily="2" charset="0"/>
                        </a:rPr>
                        <a:t> </a:t>
                      </a:r>
                      <a:r>
                        <a:rPr lang="zh-CN" altLang="en-US" b="1">
                          <a:latin typeface="Times New Roman" panose="02020603050405020304" pitchFamily="2" charset="0"/>
                          <a:ea typeface="Times New Roman" panose="02020603050405020304" pitchFamily="2" charset="0"/>
                        </a:rPr>
                        <a:t>路     程</a:t>
                      </a:r>
                      <a:endParaRPr lang="zh-CN" altLang="en-US" b="1">
                        <a:latin typeface="Times New Roman" panose="02020603050405020304" pitchFamily="2" charset="0"/>
                        <a:ea typeface="Times New Roman" panose="02020603050405020304" pitchFamily="2" charset="0"/>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fontAlgn="ctr">
                        <a:lnSpc>
                          <a:spcPct val="75000"/>
                        </a:lnSpc>
                        <a:buNone/>
                      </a:pPr>
                      <a:r>
                        <a:rPr lang="zh-CN" altLang="en-US" b="1">
                          <a:latin typeface="Times New Roman" panose="02020603050405020304" pitchFamily="2" charset="0"/>
                          <a:ea typeface="Times New Roman" panose="02020603050405020304" pitchFamily="2" charset="0"/>
                        </a:rPr>
                        <a:t>运动时间</a:t>
                      </a:r>
                      <a:endParaRPr lang="zh-CN" altLang="en-US">
                        <a:latin typeface="Times New Roman" panose="02020603050405020304" pitchFamily="2" charset="0"/>
                        <a:ea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ctr">
                        <a:lnSpc>
                          <a:spcPct val="75000"/>
                        </a:lnSpc>
                        <a:buNone/>
                      </a:pPr>
                      <a:r>
                        <a:rPr lang="zh-CN" altLang="en-US" b="1" dirty="0">
                          <a:latin typeface="Times New Roman" panose="02020603050405020304" pitchFamily="2" charset="0"/>
                          <a:ea typeface="Times New Roman" panose="02020603050405020304" pitchFamily="2" charset="0"/>
                        </a:rPr>
                        <a:t>平均速</a:t>
                      </a:r>
                      <a:r>
                        <a:rPr lang="zh-CN" altLang="en-US" b="1" dirty="0">
                          <a:latin typeface="Times New Roman" panose="02020603050405020304" pitchFamily="2" charset="0"/>
                        </a:rPr>
                        <a:t>度</a:t>
                      </a:r>
                      <a:endParaRPr lang="zh-CN" altLang="en-US" b="1" dirty="0">
                        <a:latin typeface="Times New Roman" panose="02020603050405020304" pitchFamily="2" charset="0"/>
                        <a:ea typeface="Times New Roman" panose="02020603050405020304" pitchFamily="2" charset="0"/>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705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s</a:t>
                      </a:r>
                      <a:r>
                        <a:rPr lang="zh-CN" altLang="en-US" b="1" baseline="-25000" dirty="0">
                          <a:latin typeface="Times New Roman" panose="02020603050405020304" pitchFamily="2" charset="0"/>
                        </a:rPr>
                        <a:t>1</a:t>
                      </a:r>
                      <a:r>
                        <a:rPr lang="zh-CN" altLang="en-US" b="1" dirty="0">
                          <a:latin typeface="Times New Roman" panose="02020603050405020304" pitchFamily="2" charset="0"/>
                        </a:rPr>
                        <a:t>=  </a:t>
                      </a:r>
                      <a:endParaRPr lang="zh-CN" altLang="en-US" dirty="0">
                        <a:latin typeface="Times New Roman" panose="02020603050405020304" pitchFamily="2" charset="0"/>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t</a:t>
                      </a:r>
                      <a:r>
                        <a:rPr lang="zh-CN" altLang="en-US" b="1" baseline="-25000" dirty="0">
                          <a:latin typeface="Times New Roman" panose="02020603050405020304" pitchFamily="2" charset="0"/>
                        </a:rPr>
                        <a:t>1</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v</a:t>
                      </a:r>
                      <a:r>
                        <a:rPr lang="zh-CN" altLang="en-US" b="1" baseline="-25000" dirty="0">
                          <a:latin typeface="Times New Roman" panose="02020603050405020304" pitchFamily="2" charset="0"/>
                        </a:rPr>
                        <a:t>1</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705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s</a:t>
                      </a:r>
                      <a:r>
                        <a:rPr lang="zh-CN" altLang="en-US" b="1" baseline="-25000" dirty="0">
                          <a:latin typeface="Times New Roman" panose="02020603050405020304" pitchFamily="2" charset="0"/>
                        </a:rPr>
                        <a:t>2</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fontAlgn="b">
                        <a:lnSpc>
                          <a:spcPct val="60000"/>
                        </a:lnSpc>
                        <a:buNone/>
                      </a:pPr>
                      <a:r>
                        <a:rPr lang="zh-CN" altLang="en-US" b="1" i="1" dirty="0">
                          <a:latin typeface="Times New Roman" panose="02020603050405020304" pitchFamily="2" charset="0"/>
                        </a:rPr>
                        <a:t>    t</a:t>
                      </a:r>
                      <a:r>
                        <a:rPr lang="zh-CN" altLang="en-US" b="1" baseline="-25000" dirty="0">
                          <a:latin typeface="Times New Roman" panose="02020603050405020304" pitchFamily="2" charset="0"/>
                        </a:rPr>
                        <a:t>2</a:t>
                      </a:r>
                      <a:r>
                        <a:rPr lang="zh-CN" altLang="en-US" b="1" dirty="0">
                          <a:latin typeface="Times New Roman" panose="02020603050405020304" pitchFamily="2" charset="0"/>
                        </a:rPr>
                        <a:t>=</a:t>
                      </a:r>
                      <a:endParaRPr lang="zh-CN" altLang="en-US"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nSpc>
                          <a:spcPct val="60000"/>
                        </a:lnSpc>
                        <a:buNone/>
                      </a:pPr>
                      <a:r>
                        <a:rPr lang="zh-CN" altLang="en-US" b="1" i="1" dirty="0">
                          <a:latin typeface="Times New Roman" panose="02020603050405020304" pitchFamily="2" charset="0"/>
                        </a:rPr>
                        <a:t>    v</a:t>
                      </a:r>
                      <a:r>
                        <a:rPr lang="zh-CN" altLang="en-US" b="1" baseline="-25000" dirty="0">
                          <a:latin typeface="Times New Roman" panose="02020603050405020304" pitchFamily="2" charset="0"/>
                        </a:rPr>
                        <a:t>2</a:t>
                      </a:r>
                      <a:r>
                        <a:rPr lang="zh-CN" altLang="en-US" b="1" dirty="0">
                          <a:latin typeface="Times New Roman" panose="02020603050405020304" pitchFamily="2" charset="0"/>
                        </a:rPr>
                        <a:t>=</a:t>
                      </a:r>
                      <a:endParaRPr lang="zh-CN" altLang="en-US" b="1" dirty="0">
                        <a:latin typeface="Times New Roman" panose="02020603050405020304" pitchFamily="2" charset="0"/>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pSp>
        <p:nvGrpSpPr>
          <p:cNvPr id="9244" name="组合 9243"/>
          <p:cNvGrpSpPr/>
          <p:nvPr/>
        </p:nvGrpSpPr>
        <p:grpSpPr>
          <a:xfrm>
            <a:off x="395288" y="3502025"/>
            <a:ext cx="8569325" cy="1223963"/>
            <a:chOff x="0" y="0"/>
            <a:chExt cx="13494" cy="1928"/>
          </a:xfrm>
        </p:grpSpPr>
        <p:sp>
          <p:nvSpPr>
            <p:cNvPr id="20508" name="文本框 9244"/>
            <p:cNvSpPr txBox="1"/>
            <p:nvPr/>
          </p:nvSpPr>
          <p:spPr>
            <a:xfrm>
              <a:off x="0" y="453"/>
              <a:ext cx="13495" cy="1248"/>
            </a:xfrm>
            <a:prstGeom prst="rect">
              <a:avLst/>
            </a:prstGeom>
            <a:noFill/>
            <a:ln w="9525">
              <a:noFill/>
            </a:ln>
          </p:spPr>
          <p:txBody>
            <a:bodyPr wrap="square" anchor="t">
              <a:spAutoFit/>
            </a:bodyPr>
            <a:p>
              <a:pPr>
                <a:spcBef>
                  <a:spcPct val="50000"/>
                </a:spcBef>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6.算出小车通过斜面上半段路程的平均速度</a:t>
              </a:r>
              <a:r>
                <a:rPr lang="zh-CN" altLang="en-US" sz="2800" b="1" dirty="0">
                  <a:latin typeface="Times New Roman" panose="02020603050405020304" pitchFamily="2" charset="0"/>
                  <a:ea typeface="宋体" panose="02010600030101010101" pitchFamily="2" charset="-122"/>
                </a:rPr>
                <a:t>               。</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endParaRPr lang="zh-CN" altLang="en-US" dirty="0">
                <a:latin typeface="Arial" panose="020B0604020202020204" pitchFamily="34" charset="0"/>
                <a:ea typeface="宋体" panose="02010600030101010101" pitchFamily="2" charset="-122"/>
              </a:endParaRPr>
            </a:p>
          </p:txBody>
        </p:sp>
        <p:graphicFrame>
          <p:nvGraphicFramePr>
            <p:cNvPr id="20509" name="对象 9245">
              <a:hlinkClick r:id="" action="ppaction://ole?verb="/>
            </p:cNvPr>
            <p:cNvGraphicFramePr>
              <a:graphicFrameLocks noChangeAspect="1"/>
            </p:cNvGraphicFramePr>
            <p:nvPr/>
          </p:nvGraphicFramePr>
          <p:xfrm>
            <a:off x="10660" y="0"/>
            <a:ext cx="2155" cy="1928"/>
          </p:xfrm>
          <a:graphic>
            <a:graphicData uri="http://schemas.openxmlformats.org/presentationml/2006/ole">
              <mc:AlternateContent xmlns:mc="http://schemas.openxmlformats.org/markup-compatibility/2006">
                <mc:Choice xmlns:v="urn:schemas-microsoft-com:vml" Requires="v">
                  <p:oleObj spid="_x0000_s3078" name="" r:id="rId2" imgW="486410" imgH="435610" progId="Equation.3">
                    <p:embed/>
                  </p:oleObj>
                </mc:Choice>
                <mc:Fallback>
                  <p:oleObj name="" r:id="rId2" imgW="486410" imgH="435610" progId="Equation.3">
                    <p:embed/>
                    <p:pic>
                      <p:nvPicPr>
                        <p:cNvPr id="0" name="图片 3077"/>
                        <p:cNvPicPr/>
                        <p:nvPr/>
                      </p:nvPicPr>
                      <p:blipFill>
                        <a:blip r:embed="rId3"/>
                        <a:stretch>
                          <a:fillRect/>
                        </a:stretch>
                      </p:blipFill>
                      <p:spPr>
                        <a:xfrm>
                          <a:off x="10660" y="0"/>
                          <a:ext cx="2155" cy="1928"/>
                        </a:xfrm>
                        <a:prstGeom prst="rect">
                          <a:avLst/>
                        </a:prstGeom>
                        <a:noFill/>
                        <a:ln w="38100">
                          <a:noFill/>
                          <a:miter/>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wipe(down)">
                                      <p:cBhvr>
                                        <p:cTn id="11" dur="580">
                                          <p:stCondLst>
                                            <p:cond delay="0"/>
                                          </p:stCondLst>
                                        </p:cTn>
                                        <p:tgtEl>
                                          <p:spTgt spid="9223"/>
                                        </p:tgtEl>
                                      </p:cBhvr>
                                    </p:animEffect>
                                    <p:anim calcmode="lin" valueType="num">
                                      <p:cBhvr>
                                        <p:cTn id="12" dur="1822">
                                          <p:stCondLst>
                                            <p:cond delay="0"/>
                                          </p:stCondLst>
                                        </p:cTn>
                                        <p:tgtEl>
                                          <p:spTgt spid="9223"/>
                                        </p:tgtEl>
                                        <p:attrNameLst>
                                          <p:attrName>ppt_x</p:attrName>
                                        </p:attrNameLst>
                                      </p:cBhvr>
                                      <p:tavLst>
                                        <p:tav tm="0">
                                          <p:val>
                                            <p:strVal val="#ppt_x-0.25"/>
                                          </p:val>
                                        </p:tav>
                                        <p:tav tm="100000">
                                          <p:val>
                                            <p:strVal val="#ppt_x"/>
                                          </p:val>
                                        </p:tav>
                                      </p:tavLst>
                                    </p:anim>
                                    <p:anim calcmode="lin" valueType="num">
                                      <p:cBhvr>
                                        <p:cTn id="13" dur="664">
                                          <p:stCondLst>
                                            <p:cond delay="0"/>
                                          </p:stCondLst>
                                        </p:cTn>
                                        <p:tgtEl>
                                          <p:spTgt spid="9223"/>
                                        </p:tgtEl>
                                        <p:attrNameLst>
                                          <p:attrName>ppt_y</p:attrName>
                                        </p:attrNameLst>
                                      </p:cBhvr>
                                      <p:tavLst>
                                        <p:tav tm="0" fmla="#ppt_y-sin(pi*$)/3">
                                          <p:val>
                                            <p:fltVal val="0.500000"/>
                                          </p:val>
                                        </p:tav>
                                        <p:tav tm="100000">
                                          <p:val>
                                            <p:fltVal val="1.000000"/>
                                          </p:val>
                                        </p:tav>
                                      </p:tavLst>
                                    </p:anim>
                                    <p:anim calcmode="lin" valueType="num">
                                      <p:cBhvr>
                                        <p:cTn id="14" dur="664">
                                          <p:stCondLst>
                                            <p:cond delay="664"/>
                                          </p:stCondLst>
                                        </p:cTn>
                                        <p:tgtEl>
                                          <p:spTgt spid="9223"/>
                                        </p:tgtEl>
                                        <p:attrNameLst>
                                          <p:attrName>ppt_y</p:attrName>
                                        </p:attrNameLst>
                                      </p:cBhvr>
                                      <p:tavLst>
                                        <p:tav tm="0" fmla="#ppt_y-sin(pi*$)/9">
                                          <p:val>
                                            <p:fltVal val="0.000000"/>
                                          </p:val>
                                        </p:tav>
                                        <p:tav tm="100000">
                                          <p:val>
                                            <p:fltVal val="1.000000"/>
                                          </p:val>
                                        </p:tav>
                                      </p:tavLst>
                                    </p:anim>
                                    <p:anim calcmode="lin" valueType="num">
                                      <p:cBhvr>
                                        <p:cTn id="15" dur="332">
                                          <p:stCondLst>
                                            <p:cond delay="1324"/>
                                          </p:stCondLst>
                                        </p:cTn>
                                        <p:tgtEl>
                                          <p:spTgt spid="9223"/>
                                        </p:tgtEl>
                                        <p:attrNameLst>
                                          <p:attrName>ppt_y</p:attrName>
                                        </p:attrNameLst>
                                      </p:cBhvr>
                                      <p:tavLst>
                                        <p:tav tm="0" fmla="#ppt_y-sin(pi*$)/27">
                                          <p:val>
                                            <p:fltVal val="0.000000"/>
                                          </p:val>
                                        </p:tav>
                                        <p:tav tm="100000">
                                          <p:val>
                                            <p:fltVal val="1.000000"/>
                                          </p:val>
                                        </p:tav>
                                      </p:tavLst>
                                    </p:anim>
                                    <p:anim calcmode="lin" valueType="num">
                                      <p:cBhvr>
                                        <p:cTn id="16" dur="164">
                                          <p:stCondLst>
                                            <p:cond delay="1656"/>
                                          </p:stCondLst>
                                        </p:cTn>
                                        <p:tgtEl>
                                          <p:spTgt spid="9223"/>
                                        </p:tgtEl>
                                        <p:attrNameLst>
                                          <p:attrName>ppt_y</p:attrName>
                                        </p:attrNameLst>
                                      </p:cBhvr>
                                      <p:tavLst>
                                        <p:tav tm="0" fmla="#ppt_y-sin(pi*$)/81">
                                          <p:val>
                                            <p:fltVal val="0.000000"/>
                                          </p:val>
                                        </p:tav>
                                        <p:tav tm="100000">
                                          <p:val>
                                            <p:fltVal val="1.000000"/>
                                          </p:val>
                                        </p:tav>
                                      </p:tavLst>
                                    </p:anim>
                                    <p:animScale>
                                      <p:cBhvr>
                                        <p:cTn id="17" dur="26">
                                          <p:stCondLst>
                                            <p:cond delay="650"/>
                                          </p:stCondLst>
                                        </p:cTn>
                                        <p:tgtEl>
                                          <p:spTgt spid="9223"/>
                                        </p:tgtEl>
                                      </p:cBhvr>
                                      <p:to x="100000" y="60000"/>
                                    </p:animScale>
                                    <p:animScale>
                                      <p:cBhvr>
                                        <p:cTn id="18" dur="166" decel="50000">
                                          <p:stCondLst>
                                            <p:cond delay="676"/>
                                          </p:stCondLst>
                                        </p:cTn>
                                        <p:tgtEl>
                                          <p:spTgt spid="9223"/>
                                        </p:tgtEl>
                                      </p:cBhvr>
                                      <p:to x="100000" y="100000"/>
                                    </p:animScale>
                                    <p:animScale>
                                      <p:cBhvr>
                                        <p:cTn id="19" dur="26">
                                          <p:stCondLst>
                                            <p:cond delay="1312"/>
                                          </p:stCondLst>
                                        </p:cTn>
                                        <p:tgtEl>
                                          <p:spTgt spid="9223"/>
                                        </p:tgtEl>
                                      </p:cBhvr>
                                      <p:to x="100000" y="80000"/>
                                    </p:animScale>
                                    <p:animScale>
                                      <p:cBhvr>
                                        <p:cTn id="20" dur="166" decel="50000">
                                          <p:stCondLst>
                                            <p:cond delay="1338"/>
                                          </p:stCondLst>
                                        </p:cTn>
                                        <p:tgtEl>
                                          <p:spTgt spid="9223"/>
                                        </p:tgtEl>
                                      </p:cBhvr>
                                      <p:to x="100000" y="100000"/>
                                    </p:animScale>
                                    <p:animScale>
                                      <p:cBhvr>
                                        <p:cTn id="21" dur="26">
                                          <p:stCondLst>
                                            <p:cond delay="1642"/>
                                          </p:stCondLst>
                                        </p:cTn>
                                        <p:tgtEl>
                                          <p:spTgt spid="9223"/>
                                        </p:tgtEl>
                                      </p:cBhvr>
                                      <p:to x="100000" y="90000"/>
                                    </p:animScale>
                                    <p:animScale>
                                      <p:cBhvr>
                                        <p:cTn id="22" dur="166" decel="50000">
                                          <p:stCondLst>
                                            <p:cond delay="1668"/>
                                          </p:stCondLst>
                                        </p:cTn>
                                        <p:tgtEl>
                                          <p:spTgt spid="9223"/>
                                        </p:tgtEl>
                                      </p:cBhvr>
                                      <p:to x="100000" y="100000"/>
                                    </p:animScale>
                                    <p:animScale>
                                      <p:cBhvr>
                                        <p:cTn id="23" dur="26">
                                          <p:stCondLst>
                                            <p:cond delay="1808"/>
                                          </p:stCondLst>
                                        </p:cTn>
                                        <p:tgtEl>
                                          <p:spTgt spid="9223"/>
                                        </p:tgtEl>
                                      </p:cBhvr>
                                      <p:to x="100000" y="95000"/>
                                    </p:animScale>
                                    <p:animScale>
                                      <p:cBhvr>
                                        <p:cTn id="24" dur="166" decel="50000">
                                          <p:stCondLst>
                                            <p:cond delay="1834"/>
                                          </p:stCondLst>
                                        </p:cTn>
                                        <p:tgtEl>
                                          <p:spTgt spid="922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224"/>
                                        </p:tgtEl>
                                        <p:attrNameLst>
                                          <p:attrName>style.visibility</p:attrName>
                                        </p:attrNameLst>
                                      </p:cBhvr>
                                      <p:to>
                                        <p:strVal val="visible"/>
                                      </p:to>
                                    </p:set>
                                    <p:animEffect transition="in" filter="wipe(down)">
                                      <p:cBhvr>
                                        <p:cTn id="33" dur="580">
                                          <p:stCondLst>
                                            <p:cond delay="0"/>
                                          </p:stCondLst>
                                        </p:cTn>
                                        <p:tgtEl>
                                          <p:spTgt spid="9224"/>
                                        </p:tgtEl>
                                      </p:cBhvr>
                                    </p:animEffect>
                                    <p:anim calcmode="lin" valueType="num">
                                      <p:cBhvr>
                                        <p:cTn id="34" dur="1822">
                                          <p:stCondLst>
                                            <p:cond delay="0"/>
                                          </p:stCondLst>
                                        </p:cTn>
                                        <p:tgtEl>
                                          <p:spTgt spid="9224"/>
                                        </p:tgtEl>
                                        <p:attrNameLst>
                                          <p:attrName>ppt_x</p:attrName>
                                        </p:attrNameLst>
                                      </p:cBhvr>
                                      <p:tavLst>
                                        <p:tav tm="0">
                                          <p:val>
                                            <p:strVal val="#ppt_x-0.25"/>
                                          </p:val>
                                        </p:tav>
                                        <p:tav tm="100000">
                                          <p:val>
                                            <p:strVal val="#ppt_x"/>
                                          </p:val>
                                        </p:tav>
                                      </p:tavLst>
                                    </p:anim>
                                    <p:anim calcmode="lin" valueType="num">
                                      <p:cBhvr>
                                        <p:cTn id="35" dur="664">
                                          <p:stCondLst>
                                            <p:cond delay="0"/>
                                          </p:stCondLst>
                                        </p:cTn>
                                        <p:tgtEl>
                                          <p:spTgt spid="9224"/>
                                        </p:tgtEl>
                                        <p:attrNameLst>
                                          <p:attrName>ppt_y</p:attrName>
                                        </p:attrNameLst>
                                      </p:cBhvr>
                                      <p:tavLst>
                                        <p:tav tm="0" fmla="#ppt_y-sin(pi*$)/3">
                                          <p:val>
                                            <p:fltVal val="0.500000"/>
                                          </p:val>
                                        </p:tav>
                                        <p:tav tm="100000">
                                          <p:val>
                                            <p:fltVal val="1.000000"/>
                                          </p:val>
                                        </p:tav>
                                      </p:tavLst>
                                    </p:anim>
                                    <p:anim calcmode="lin" valueType="num">
                                      <p:cBhvr>
                                        <p:cTn id="36" dur="664">
                                          <p:stCondLst>
                                            <p:cond delay="664"/>
                                          </p:stCondLst>
                                        </p:cTn>
                                        <p:tgtEl>
                                          <p:spTgt spid="9224"/>
                                        </p:tgtEl>
                                        <p:attrNameLst>
                                          <p:attrName>ppt_y</p:attrName>
                                        </p:attrNameLst>
                                      </p:cBhvr>
                                      <p:tavLst>
                                        <p:tav tm="0" fmla="#ppt_y-sin(pi*$)/9">
                                          <p:val>
                                            <p:fltVal val="0.000000"/>
                                          </p:val>
                                        </p:tav>
                                        <p:tav tm="100000">
                                          <p:val>
                                            <p:fltVal val="1.000000"/>
                                          </p:val>
                                        </p:tav>
                                      </p:tavLst>
                                    </p:anim>
                                    <p:anim calcmode="lin" valueType="num">
                                      <p:cBhvr>
                                        <p:cTn id="37" dur="332">
                                          <p:stCondLst>
                                            <p:cond delay="1324"/>
                                          </p:stCondLst>
                                        </p:cTn>
                                        <p:tgtEl>
                                          <p:spTgt spid="9224"/>
                                        </p:tgtEl>
                                        <p:attrNameLst>
                                          <p:attrName>ppt_y</p:attrName>
                                        </p:attrNameLst>
                                      </p:cBhvr>
                                      <p:tavLst>
                                        <p:tav tm="0" fmla="#ppt_y-sin(pi*$)/27">
                                          <p:val>
                                            <p:fltVal val="0.000000"/>
                                          </p:val>
                                        </p:tav>
                                        <p:tav tm="100000">
                                          <p:val>
                                            <p:fltVal val="1.000000"/>
                                          </p:val>
                                        </p:tav>
                                      </p:tavLst>
                                    </p:anim>
                                    <p:anim calcmode="lin" valueType="num">
                                      <p:cBhvr>
                                        <p:cTn id="38" dur="164">
                                          <p:stCondLst>
                                            <p:cond delay="1656"/>
                                          </p:stCondLst>
                                        </p:cTn>
                                        <p:tgtEl>
                                          <p:spTgt spid="9224"/>
                                        </p:tgtEl>
                                        <p:attrNameLst>
                                          <p:attrName>ppt_y</p:attrName>
                                        </p:attrNameLst>
                                      </p:cBhvr>
                                      <p:tavLst>
                                        <p:tav tm="0" fmla="#ppt_y-sin(pi*$)/81">
                                          <p:val>
                                            <p:fltVal val="0.000000"/>
                                          </p:val>
                                        </p:tav>
                                        <p:tav tm="100000">
                                          <p:val>
                                            <p:fltVal val="1.000000"/>
                                          </p:val>
                                        </p:tav>
                                      </p:tavLst>
                                    </p:anim>
                                    <p:animScale>
                                      <p:cBhvr>
                                        <p:cTn id="39" dur="26">
                                          <p:stCondLst>
                                            <p:cond delay="650"/>
                                          </p:stCondLst>
                                        </p:cTn>
                                        <p:tgtEl>
                                          <p:spTgt spid="9224"/>
                                        </p:tgtEl>
                                      </p:cBhvr>
                                      <p:to x="100000" y="60000"/>
                                    </p:animScale>
                                    <p:animScale>
                                      <p:cBhvr>
                                        <p:cTn id="40" dur="166" decel="50000">
                                          <p:stCondLst>
                                            <p:cond delay="676"/>
                                          </p:stCondLst>
                                        </p:cTn>
                                        <p:tgtEl>
                                          <p:spTgt spid="9224"/>
                                        </p:tgtEl>
                                      </p:cBhvr>
                                      <p:to x="100000" y="100000"/>
                                    </p:animScale>
                                    <p:animScale>
                                      <p:cBhvr>
                                        <p:cTn id="41" dur="26">
                                          <p:stCondLst>
                                            <p:cond delay="1312"/>
                                          </p:stCondLst>
                                        </p:cTn>
                                        <p:tgtEl>
                                          <p:spTgt spid="9224"/>
                                        </p:tgtEl>
                                      </p:cBhvr>
                                      <p:to x="100000" y="80000"/>
                                    </p:animScale>
                                    <p:animScale>
                                      <p:cBhvr>
                                        <p:cTn id="42" dur="166" decel="50000">
                                          <p:stCondLst>
                                            <p:cond delay="1338"/>
                                          </p:stCondLst>
                                        </p:cTn>
                                        <p:tgtEl>
                                          <p:spTgt spid="9224"/>
                                        </p:tgtEl>
                                      </p:cBhvr>
                                      <p:to x="100000" y="100000"/>
                                    </p:animScale>
                                    <p:animScale>
                                      <p:cBhvr>
                                        <p:cTn id="43" dur="26">
                                          <p:stCondLst>
                                            <p:cond delay="1642"/>
                                          </p:stCondLst>
                                        </p:cTn>
                                        <p:tgtEl>
                                          <p:spTgt spid="9224"/>
                                        </p:tgtEl>
                                      </p:cBhvr>
                                      <p:to x="100000" y="90000"/>
                                    </p:animScale>
                                    <p:animScale>
                                      <p:cBhvr>
                                        <p:cTn id="44" dur="166" decel="50000">
                                          <p:stCondLst>
                                            <p:cond delay="1668"/>
                                          </p:stCondLst>
                                        </p:cTn>
                                        <p:tgtEl>
                                          <p:spTgt spid="9224"/>
                                        </p:tgtEl>
                                      </p:cBhvr>
                                      <p:to x="100000" y="100000"/>
                                    </p:animScale>
                                    <p:animScale>
                                      <p:cBhvr>
                                        <p:cTn id="45" dur="26">
                                          <p:stCondLst>
                                            <p:cond delay="1808"/>
                                          </p:stCondLst>
                                        </p:cTn>
                                        <p:tgtEl>
                                          <p:spTgt spid="9224"/>
                                        </p:tgtEl>
                                      </p:cBhvr>
                                      <p:to x="100000" y="95000"/>
                                    </p:animScale>
                                    <p:animScale>
                                      <p:cBhvr>
                                        <p:cTn id="46" dur="166" decel="50000">
                                          <p:stCondLst>
                                            <p:cond delay="1834"/>
                                          </p:stCondLst>
                                        </p:cTn>
                                        <p:tgtEl>
                                          <p:spTgt spid="922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225"/>
                                        </p:tgtEl>
                                        <p:attrNameLst>
                                          <p:attrName>style.visibility</p:attrName>
                                        </p:attrNameLst>
                                      </p:cBhvr>
                                      <p:to>
                                        <p:strVal val="visible"/>
                                      </p:to>
                                    </p:set>
                                    <p:animEffect transition="in" filter="wipe(down)">
                                      <p:cBhvr>
                                        <p:cTn id="55" dur="580">
                                          <p:stCondLst>
                                            <p:cond delay="0"/>
                                          </p:stCondLst>
                                        </p:cTn>
                                        <p:tgtEl>
                                          <p:spTgt spid="9225"/>
                                        </p:tgtEl>
                                      </p:cBhvr>
                                    </p:animEffect>
                                    <p:anim calcmode="lin" valueType="num">
                                      <p:cBhvr>
                                        <p:cTn id="56" dur="1822">
                                          <p:stCondLst>
                                            <p:cond delay="0"/>
                                          </p:stCondLst>
                                        </p:cTn>
                                        <p:tgtEl>
                                          <p:spTgt spid="9225"/>
                                        </p:tgtEl>
                                        <p:attrNameLst>
                                          <p:attrName>ppt_x</p:attrName>
                                        </p:attrNameLst>
                                      </p:cBhvr>
                                      <p:tavLst>
                                        <p:tav tm="0">
                                          <p:val>
                                            <p:strVal val="#ppt_x-0.25"/>
                                          </p:val>
                                        </p:tav>
                                        <p:tav tm="100000">
                                          <p:val>
                                            <p:strVal val="#ppt_x"/>
                                          </p:val>
                                        </p:tav>
                                      </p:tavLst>
                                    </p:anim>
                                    <p:anim calcmode="lin" valueType="num">
                                      <p:cBhvr>
                                        <p:cTn id="57" dur="664">
                                          <p:stCondLst>
                                            <p:cond delay="0"/>
                                          </p:stCondLst>
                                        </p:cTn>
                                        <p:tgtEl>
                                          <p:spTgt spid="9225"/>
                                        </p:tgtEl>
                                        <p:attrNameLst>
                                          <p:attrName>ppt_y</p:attrName>
                                        </p:attrNameLst>
                                      </p:cBhvr>
                                      <p:tavLst>
                                        <p:tav tm="0" fmla="#ppt_y-sin(pi*$)/3">
                                          <p:val>
                                            <p:fltVal val="0.500000"/>
                                          </p:val>
                                        </p:tav>
                                        <p:tav tm="100000">
                                          <p:val>
                                            <p:fltVal val="1.000000"/>
                                          </p:val>
                                        </p:tav>
                                      </p:tavLst>
                                    </p:anim>
                                    <p:anim calcmode="lin" valueType="num">
                                      <p:cBhvr>
                                        <p:cTn id="58" dur="664">
                                          <p:stCondLst>
                                            <p:cond delay="664"/>
                                          </p:stCondLst>
                                        </p:cTn>
                                        <p:tgtEl>
                                          <p:spTgt spid="9225"/>
                                        </p:tgtEl>
                                        <p:attrNameLst>
                                          <p:attrName>ppt_y</p:attrName>
                                        </p:attrNameLst>
                                      </p:cBhvr>
                                      <p:tavLst>
                                        <p:tav tm="0" fmla="#ppt_y-sin(pi*$)/9">
                                          <p:val>
                                            <p:fltVal val="0.000000"/>
                                          </p:val>
                                        </p:tav>
                                        <p:tav tm="100000">
                                          <p:val>
                                            <p:fltVal val="1.000000"/>
                                          </p:val>
                                        </p:tav>
                                      </p:tavLst>
                                    </p:anim>
                                    <p:anim calcmode="lin" valueType="num">
                                      <p:cBhvr>
                                        <p:cTn id="59" dur="332">
                                          <p:stCondLst>
                                            <p:cond delay="1324"/>
                                          </p:stCondLst>
                                        </p:cTn>
                                        <p:tgtEl>
                                          <p:spTgt spid="9225"/>
                                        </p:tgtEl>
                                        <p:attrNameLst>
                                          <p:attrName>ppt_y</p:attrName>
                                        </p:attrNameLst>
                                      </p:cBhvr>
                                      <p:tavLst>
                                        <p:tav tm="0" fmla="#ppt_y-sin(pi*$)/27">
                                          <p:val>
                                            <p:fltVal val="0.000000"/>
                                          </p:val>
                                        </p:tav>
                                        <p:tav tm="100000">
                                          <p:val>
                                            <p:fltVal val="1.000000"/>
                                          </p:val>
                                        </p:tav>
                                      </p:tavLst>
                                    </p:anim>
                                    <p:anim calcmode="lin" valueType="num">
                                      <p:cBhvr>
                                        <p:cTn id="60" dur="164">
                                          <p:stCondLst>
                                            <p:cond delay="1656"/>
                                          </p:stCondLst>
                                        </p:cTn>
                                        <p:tgtEl>
                                          <p:spTgt spid="9225"/>
                                        </p:tgtEl>
                                        <p:attrNameLst>
                                          <p:attrName>ppt_y</p:attrName>
                                        </p:attrNameLst>
                                      </p:cBhvr>
                                      <p:tavLst>
                                        <p:tav tm="0" fmla="#ppt_y-sin(pi*$)/81">
                                          <p:val>
                                            <p:fltVal val="0.000000"/>
                                          </p:val>
                                        </p:tav>
                                        <p:tav tm="100000">
                                          <p:val>
                                            <p:fltVal val="1.000000"/>
                                          </p:val>
                                        </p:tav>
                                      </p:tavLst>
                                    </p:anim>
                                    <p:animScale>
                                      <p:cBhvr>
                                        <p:cTn id="61" dur="26">
                                          <p:stCondLst>
                                            <p:cond delay="650"/>
                                          </p:stCondLst>
                                        </p:cTn>
                                        <p:tgtEl>
                                          <p:spTgt spid="9225"/>
                                        </p:tgtEl>
                                      </p:cBhvr>
                                      <p:to x="100000" y="60000"/>
                                    </p:animScale>
                                    <p:animScale>
                                      <p:cBhvr>
                                        <p:cTn id="62" dur="166" decel="50000">
                                          <p:stCondLst>
                                            <p:cond delay="676"/>
                                          </p:stCondLst>
                                        </p:cTn>
                                        <p:tgtEl>
                                          <p:spTgt spid="9225"/>
                                        </p:tgtEl>
                                      </p:cBhvr>
                                      <p:to x="100000" y="100000"/>
                                    </p:animScale>
                                    <p:animScale>
                                      <p:cBhvr>
                                        <p:cTn id="63" dur="26">
                                          <p:stCondLst>
                                            <p:cond delay="1312"/>
                                          </p:stCondLst>
                                        </p:cTn>
                                        <p:tgtEl>
                                          <p:spTgt spid="9225"/>
                                        </p:tgtEl>
                                      </p:cBhvr>
                                      <p:to x="100000" y="80000"/>
                                    </p:animScale>
                                    <p:animScale>
                                      <p:cBhvr>
                                        <p:cTn id="64" dur="166" decel="50000">
                                          <p:stCondLst>
                                            <p:cond delay="1338"/>
                                          </p:stCondLst>
                                        </p:cTn>
                                        <p:tgtEl>
                                          <p:spTgt spid="9225"/>
                                        </p:tgtEl>
                                      </p:cBhvr>
                                      <p:to x="100000" y="100000"/>
                                    </p:animScale>
                                    <p:animScale>
                                      <p:cBhvr>
                                        <p:cTn id="65" dur="26">
                                          <p:stCondLst>
                                            <p:cond delay="1642"/>
                                          </p:stCondLst>
                                        </p:cTn>
                                        <p:tgtEl>
                                          <p:spTgt spid="9225"/>
                                        </p:tgtEl>
                                      </p:cBhvr>
                                      <p:to x="100000" y="90000"/>
                                    </p:animScale>
                                    <p:animScale>
                                      <p:cBhvr>
                                        <p:cTn id="66" dur="166" decel="50000">
                                          <p:stCondLst>
                                            <p:cond delay="1668"/>
                                          </p:stCondLst>
                                        </p:cTn>
                                        <p:tgtEl>
                                          <p:spTgt spid="9225"/>
                                        </p:tgtEl>
                                      </p:cBhvr>
                                      <p:to x="100000" y="100000"/>
                                    </p:animScale>
                                    <p:animScale>
                                      <p:cBhvr>
                                        <p:cTn id="67" dur="26">
                                          <p:stCondLst>
                                            <p:cond delay="1808"/>
                                          </p:stCondLst>
                                        </p:cTn>
                                        <p:tgtEl>
                                          <p:spTgt spid="9225"/>
                                        </p:tgtEl>
                                      </p:cBhvr>
                                      <p:to x="100000" y="95000"/>
                                    </p:animScale>
                                    <p:animScale>
                                      <p:cBhvr>
                                        <p:cTn id="68" dur="166" decel="50000">
                                          <p:stCondLst>
                                            <p:cond delay="1834"/>
                                          </p:stCondLst>
                                        </p:cTn>
                                        <p:tgtEl>
                                          <p:spTgt spid="92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3" grpId="0" bldLvl="0"/>
      <p:bldP spid="9224" grpId="0" bldLvl="0"/>
      <p:bldP spid="9225"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5" name="组合 10241"/>
          <p:cNvGrpSpPr/>
          <p:nvPr/>
        </p:nvGrpSpPr>
        <p:grpSpPr>
          <a:xfrm>
            <a:off x="827088" y="2493963"/>
            <a:ext cx="7416800" cy="3721100"/>
            <a:chOff x="0" y="0"/>
            <a:chExt cx="11680" cy="6088"/>
          </a:xfrm>
        </p:grpSpPr>
        <p:pic>
          <p:nvPicPr>
            <p:cNvPr id="21506" name="图片 10242" descr="wps_clip_image-24412">
              <a:hlinkClick r:id="rId1" action="ppaction://hlinksldjump"/>
            </p:cNvPr>
            <p:cNvPicPr>
              <a:picLocks noChangeAspect="1"/>
            </p:cNvPicPr>
            <p:nvPr/>
          </p:nvPicPr>
          <p:blipFill>
            <a:blip r:embed="rId2"/>
            <a:stretch>
              <a:fillRect/>
            </a:stretch>
          </p:blipFill>
          <p:spPr>
            <a:xfrm>
              <a:off x="0" y="0"/>
              <a:ext cx="11680" cy="6088"/>
            </a:xfrm>
            <a:prstGeom prst="rect">
              <a:avLst/>
            </a:prstGeom>
            <a:noFill/>
            <a:ln w="9525">
              <a:noFill/>
            </a:ln>
          </p:spPr>
        </p:pic>
        <p:sp>
          <p:nvSpPr>
            <p:cNvPr id="10244" name="文本框 10243"/>
            <p:cNvSpPr txBox="1"/>
            <p:nvPr/>
          </p:nvSpPr>
          <p:spPr>
            <a:xfrm rot="600000">
              <a:off x="2950" y="1011"/>
              <a:ext cx="796" cy="816"/>
            </a:xfrm>
            <a:prstGeom prst="rect">
              <a:avLst/>
            </a:prstGeom>
            <a:solidFill>
              <a:schemeClr val="bg1">
                <a:alpha val="100000"/>
              </a:schemeClr>
            </a:solidFill>
            <a:ln w="9525">
              <a:noFill/>
            </a:ln>
          </p:spPr>
          <p:txBody>
            <a:bodyPr vert="horz" wrap="square" anchor="t">
              <a:spAutoFit/>
            </a:bodyPr>
            <a:p>
              <a:r>
                <a:rPr lang="zh-CN" altLang="en-US" sz="2400" b="1" i="1" noProof="1" dirty="0">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r>
                <a:rPr lang="zh-CN" altLang="en-US" sz="2400" b="1" baseline="-25000"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前</a:t>
              </a:r>
              <a:endParaRPr lang="zh-CN" altLang="en-US" sz="2400" b="1" baseline="-25000"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0245" name="文本框 10244"/>
            <p:cNvSpPr txBox="1"/>
            <p:nvPr/>
          </p:nvSpPr>
          <p:spPr>
            <a:xfrm rot="600000">
              <a:off x="4427" y="878"/>
              <a:ext cx="1595" cy="718"/>
            </a:xfrm>
            <a:prstGeom prst="rect">
              <a:avLst/>
            </a:prstGeom>
            <a:solidFill>
              <a:schemeClr val="bg1">
                <a:alpha val="100000"/>
              </a:schemeClr>
            </a:solidFill>
            <a:ln w="9525" cap="flat" cmpd="sng">
              <a:solidFill>
                <a:schemeClr val="bg1"/>
              </a:solidFill>
              <a:prstDash val="solid"/>
              <a:miter/>
              <a:headEnd type="none" w="med" len="med"/>
              <a:tailEnd type="none" w="med" len="med"/>
            </a:ln>
          </p:spPr>
          <p:txBody>
            <a:bodyPr vert="horz" wrap="square" anchor="t">
              <a:spAutoFit/>
            </a:bodyPr>
            <a:p>
              <a:r>
                <a:rPr lang="zh-CN" altLang="en-US" sz="2000" b="1" i="1" noProof="1" dirty="0">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r>
                <a:rPr lang="zh-CN" altLang="en-US" sz="2000" b="1" noProof="1" dirty="0">
                  <a:effectLst>
                    <a:outerShdw blurRad="38100" dist="38100" dir="2700000">
                      <a:srgbClr val="C0C0C0"/>
                    </a:outerShdw>
                  </a:effectLst>
                  <a:latin typeface="Times New Roman" panose="02020603050405020304" pitchFamily="2" charset="0"/>
                  <a:ea typeface="宋体" panose="02010600030101010101" pitchFamily="2" charset="-122"/>
                  <a:cs typeface="+mn-ea"/>
                </a:rPr>
                <a:t>90cm</a:t>
              </a:r>
              <a:endParaRPr lang="zh-CN" altLang="en-US" sz="2000" b="1" baseline="-25000" noProof="1" dirty="0">
                <a:effectLst>
                  <a:outerShdw blurRad="38100" dist="38100" dir="2700000">
                    <a:srgbClr val="C0C0C0"/>
                  </a:outerShdw>
                </a:effectLst>
                <a:latin typeface="Times New Roman" panose="02020603050405020304" pitchFamily="2" charset="0"/>
                <a:ea typeface="宋体" panose="02010600030101010101" pitchFamily="2" charset="-122"/>
              </a:endParaRPr>
            </a:p>
          </p:txBody>
        </p:sp>
      </p:grpSp>
      <p:sp>
        <p:nvSpPr>
          <p:cNvPr id="21509" name="标题 10245"/>
          <p:cNvSpPr>
            <a:spLocks noGrp="1"/>
          </p:cNvSpPr>
          <p:nvPr>
            <p:ph type="title"/>
          </p:nvPr>
        </p:nvSpPr>
        <p:spPr>
          <a:xfrm>
            <a:off x="468313" y="117475"/>
            <a:ext cx="8362950" cy="2952750"/>
          </a:xfrm>
          <a:ln/>
        </p:spPr>
        <p:txBody>
          <a:bodyPr anchor="ctr"/>
          <a:p>
            <a:pPr algn="l">
              <a:lnSpc>
                <a:spcPct val="120000"/>
              </a:lnSpc>
            </a:pPr>
            <a:r>
              <a:rPr lang="zh-CN" altLang="en-US" sz="2800" b="1" dirty="0">
                <a:latin typeface="Times New Roman" panose="02020603050405020304" pitchFamily="2" charset="0"/>
                <a:cs typeface="Times New Roman" panose="02020603050405020304" pitchFamily="2" charset="0"/>
              </a:rPr>
              <a:t>例1</a:t>
            </a:r>
            <a:r>
              <a:rPr lang="zh-CN" altLang="en-US" sz="2800" b="1" dirty="0">
                <a:latin typeface="Times New Roman" panose="02020603050405020304" pitchFamily="2" charset="0"/>
              </a:rPr>
              <a:t>.</a:t>
            </a:r>
            <a:r>
              <a:rPr lang="zh-CN" altLang="en-US" sz="2800" b="1" dirty="0">
                <a:latin typeface="Times New Roman" panose="02020603050405020304" pitchFamily="2" charset="0"/>
                <a:cs typeface="Times New Roman" panose="02020603050405020304" pitchFamily="2" charset="0"/>
              </a:rPr>
              <a:t>图中所示的为测平均速度时某次实验过程中所纪录的时间及测量的距离，则小车通过全过程的平均速度是 </a:t>
            </a:r>
            <a:r>
              <a:rPr lang="zh-CN" altLang="en-US" sz="2800" b="1" u="sng" dirty="0">
                <a:latin typeface="Times New Roman" panose="02020603050405020304" pitchFamily="2" charset="0"/>
                <a:cs typeface="Times New Roman" panose="02020603050405020304" pitchFamily="2" charset="0"/>
              </a:rPr>
              <a:t>   </a:t>
            </a:r>
            <a:r>
              <a:rPr lang="zh-CN" altLang="en-US" sz="2800" b="1" u="sng" dirty="0">
                <a:latin typeface="Times New Roman" panose="02020603050405020304" pitchFamily="2" charset="0"/>
              </a:rPr>
              <a:t>      </a:t>
            </a:r>
            <a:r>
              <a:rPr lang="zh-CN" altLang="en-US" sz="2800" b="1" u="sng" dirty="0">
                <a:latin typeface="Times New Roman" panose="02020603050405020304" pitchFamily="2" charset="0"/>
                <a:cs typeface="Times New Roman" panose="02020603050405020304" pitchFamily="2" charset="0"/>
              </a:rPr>
              <a:t>   </a:t>
            </a:r>
            <a:r>
              <a:rPr lang="zh-CN" altLang="en-US" sz="2800" b="1" dirty="0">
                <a:latin typeface="Times New Roman" panose="02020603050405020304" pitchFamily="2" charset="0"/>
                <a:cs typeface="Times New Roman" panose="02020603050405020304" pitchFamily="2" charset="0"/>
              </a:rPr>
              <a:t>m/s。若s</a:t>
            </a:r>
            <a:r>
              <a:rPr lang="zh-CN" altLang="en-US" sz="2800" b="1" baseline="-25000" dirty="0">
                <a:latin typeface="Times New Roman" panose="02020603050405020304" pitchFamily="2" charset="0"/>
                <a:cs typeface="Times New Roman" panose="02020603050405020304" pitchFamily="2" charset="0"/>
              </a:rPr>
              <a:t>2</a:t>
            </a:r>
            <a:r>
              <a:rPr lang="zh-CN" altLang="en-US" sz="2800" b="1" dirty="0">
                <a:latin typeface="Times New Roman" panose="02020603050405020304" pitchFamily="2" charset="0"/>
                <a:cs typeface="Times New Roman" panose="02020603050405020304" pitchFamily="2" charset="0"/>
              </a:rPr>
              <a:t>的路程正好是全部路程的一半，则小车通过上半段路程的平均速度</a:t>
            </a:r>
            <a:r>
              <a:rPr lang="zh-CN" altLang="en-US" sz="2800" b="1" dirty="0">
                <a:latin typeface="Times New Roman" panose="02020603050405020304" pitchFamily="2" charset="0"/>
              </a:rPr>
              <a:t>是</a:t>
            </a:r>
            <a:r>
              <a:rPr lang="zh-CN" altLang="en-US" sz="2800" b="1" u="sng" dirty="0">
                <a:latin typeface="Times New Roman" panose="02020603050405020304" pitchFamily="2" charset="0"/>
                <a:cs typeface="Times New Roman" panose="02020603050405020304" pitchFamily="2" charset="0"/>
              </a:rPr>
              <a:t>   </a:t>
            </a:r>
            <a:r>
              <a:rPr lang="zh-CN" altLang="en-US" sz="2800" b="1" u="sng" dirty="0">
                <a:latin typeface="Times New Roman" panose="02020603050405020304" pitchFamily="2" charset="0"/>
              </a:rPr>
              <a:t>          </a:t>
            </a:r>
            <a:r>
              <a:rPr lang="zh-CN" altLang="en-US" sz="2800" b="1" u="sng" dirty="0">
                <a:latin typeface="Times New Roman" panose="02020603050405020304" pitchFamily="2" charset="0"/>
                <a:cs typeface="Times New Roman" panose="02020603050405020304" pitchFamily="2" charset="0"/>
              </a:rPr>
              <a:t>    </a:t>
            </a:r>
            <a:r>
              <a:rPr lang="zh-CN" altLang="en-US" sz="2800" b="1" dirty="0">
                <a:latin typeface="Times New Roman" panose="02020603050405020304" pitchFamily="2" charset="0"/>
                <a:cs typeface="Times New Roman" panose="02020603050405020304" pitchFamily="2" charset="0"/>
              </a:rPr>
              <a:t>m/s。</a:t>
            </a:r>
            <a:endParaRPr lang="zh-CN" altLang="en-US" sz="2800" b="1" dirty="0">
              <a:latin typeface="Times New Roman" panose="02020603050405020304" pitchFamily="2" charset="0"/>
              <a:ea typeface="Times New Roman" panose="02020603050405020304"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1265"/>
          <p:cNvSpPr txBox="1"/>
          <p:nvPr/>
        </p:nvSpPr>
        <p:spPr>
          <a:xfrm>
            <a:off x="1116013" y="476250"/>
            <a:ext cx="1960562" cy="519113"/>
          </a:xfrm>
          <a:prstGeom prst="rect">
            <a:avLst/>
          </a:prstGeom>
          <a:noFill/>
          <a:ln w="9525">
            <a:noFill/>
          </a:ln>
        </p:spPr>
        <p:txBody>
          <a:bodyPr wrap="none" anchor="t">
            <a:spAutoFit/>
          </a:bodyPr>
          <a:p>
            <a:r>
              <a:rPr lang="zh-CN" altLang="en-US" sz="2800" b="1" dirty="0">
                <a:latin typeface="Times New Roman" panose="02020603050405020304" pitchFamily="2" charset="0"/>
                <a:ea typeface="宋体" panose="02010600030101010101" pitchFamily="2" charset="-122"/>
              </a:rPr>
              <a:t>由图可知：</a:t>
            </a:r>
            <a:endParaRPr lang="zh-CN" altLang="en-US" sz="2800" b="1" dirty="0">
              <a:latin typeface="Times New Roman" panose="02020603050405020304" pitchFamily="2" charset="0"/>
              <a:ea typeface="宋体" panose="02010600030101010101" pitchFamily="2" charset="-122"/>
            </a:endParaRPr>
          </a:p>
        </p:txBody>
      </p:sp>
      <p:sp>
        <p:nvSpPr>
          <p:cNvPr id="11267" name="文本框 11266"/>
          <p:cNvSpPr txBox="1"/>
          <p:nvPr/>
        </p:nvSpPr>
        <p:spPr>
          <a:xfrm>
            <a:off x="611188" y="981075"/>
            <a:ext cx="8280400" cy="1443038"/>
          </a:xfrm>
          <a:prstGeom prst="rect">
            <a:avLst/>
          </a:prstGeom>
          <a:noFill/>
          <a:ln w="9525">
            <a:noFill/>
          </a:ln>
        </p:spPr>
        <p:txBody>
          <a:bodyPr wrap="square" anchor="t">
            <a:spAutoFit/>
          </a:bodyPr>
          <a:p>
            <a:pPr>
              <a:lnSpc>
                <a:spcPct val="150000"/>
              </a:lnSpc>
            </a:pPr>
            <a:r>
              <a:rPr lang="zh-CN" altLang="en-US"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全程路程</a:t>
            </a:r>
            <a:r>
              <a:rPr lang="zh-CN" altLang="en-US" sz="2800" b="1" dirty="0">
                <a:latin typeface="Times New Roman" panose="02020603050405020304" pitchFamily="2" charset="0"/>
                <a:ea typeface="宋体" panose="02010600030101010101" pitchFamily="2" charset="-122"/>
              </a:rPr>
              <a:t>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rPr>
              <a:t>s</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＝90cm=0.9m，时间</a:t>
            </a:r>
            <a:r>
              <a:rPr lang="zh-CN" altLang="en-US" sz="2800" b="1" dirty="0">
                <a:latin typeface="Times New Roman" panose="02020603050405020304" pitchFamily="2" charset="0"/>
                <a:ea typeface="宋体" panose="02010600030101010101" pitchFamily="2" charset="-122"/>
              </a:rPr>
              <a:t>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rPr>
              <a:t>t</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＝5s</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pPr>
              <a:lnSpc>
                <a:spcPct val="150000"/>
              </a:lnSpc>
            </a:pP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上半段路程</a:t>
            </a:r>
            <a:r>
              <a:rPr lang="zh-CN" altLang="en-US" sz="2800" b="1" dirty="0">
                <a:latin typeface="Times New Roman" panose="02020603050405020304" pitchFamily="2" charset="0"/>
                <a:ea typeface="宋体" panose="02010600030101010101" pitchFamily="2" charset="-122"/>
              </a:rPr>
              <a:t>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rPr>
              <a:t>s</a:t>
            </a:r>
            <a:r>
              <a:rPr lang="zh-CN" altLang="en-US" sz="2800" b="1" baseline="-25000" dirty="0">
                <a:latin typeface="Times New Roman" panose="02020603050405020304" pitchFamily="2" charset="0"/>
                <a:ea typeface="宋体" panose="02010600030101010101" pitchFamily="2" charset="-122"/>
              </a:rPr>
              <a:t>前</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＝45cm=0.45m</a:t>
            </a:r>
            <a:r>
              <a:rPr lang="zh-CN" altLang="en-US" sz="2800" b="1" dirty="0">
                <a:latin typeface="Times New Roman" panose="02020603050405020304" pitchFamily="2" charset="0"/>
                <a:ea typeface="宋体" panose="02010600030101010101" pitchFamily="2" charset="-122"/>
              </a:rPr>
              <a:t>，</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上半段</a:t>
            </a:r>
            <a:r>
              <a:rPr lang="zh-CN" altLang="en-US" sz="2800" b="1" dirty="0">
                <a:latin typeface="Times New Roman" panose="02020603050405020304" pitchFamily="2" charset="0"/>
                <a:ea typeface="宋体" panose="02010600030101010101" pitchFamily="2" charset="-122"/>
              </a:rPr>
              <a:t>时间 </a:t>
            </a:r>
            <a:r>
              <a:rPr lang="zh-CN" altLang="en-US" sz="2800" b="1" i="1" dirty="0">
                <a:latin typeface="Times New Roman" panose="02020603050405020304" pitchFamily="2" charset="0"/>
                <a:ea typeface="宋体" panose="02010600030101010101" pitchFamily="2" charset="-122"/>
                <a:cs typeface="Times New Roman" panose="02020603050405020304" pitchFamily="2" charset="0"/>
              </a:rPr>
              <a:t>t</a:t>
            </a:r>
            <a:r>
              <a:rPr lang="zh-CN" altLang="en-US" sz="2800" b="1" baseline="-25000" dirty="0">
                <a:latin typeface="Times New Roman" panose="02020603050405020304" pitchFamily="2" charset="0"/>
                <a:ea typeface="宋体" panose="02010600030101010101" pitchFamily="2" charset="-122"/>
              </a:rPr>
              <a:t>前</a:t>
            </a:r>
            <a:r>
              <a:rPr lang="zh-CN" altLang="en-US" sz="2800" b="1" dirty="0">
                <a:latin typeface="Times New Roman" panose="02020603050405020304" pitchFamily="2" charset="0"/>
                <a:ea typeface="宋体" panose="02010600030101010101" pitchFamily="2" charset="-122"/>
                <a:cs typeface="Times New Roman" panose="02020603050405020304" pitchFamily="2" charset="0"/>
              </a:rPr>
              <a:t>＝3s</a:t>
            </a:r>
            <a:endParaRPr lang="zh-CN" altLang="en-US" sz="2800" b="1" dirty="0">
              <a:latin typeface="Times New Roman" panose="02020603050405020304" pitchFamily="2" charset="0"/>
              <a:ea typeface="Times New Roman" panose="02020603050405020304" pitchFamily="2" charset="0"/>
            </a:endParaRPr>
          </a:p>
        </p:txBody>
      </p:sp>
      <p:sp>
        <p:nvSpPr>
          <p:cNvPr id="11268" name="文本框 11267"/>
          <p:cNvSpPr txBox="1"/>
          <p:nvPr/>
        </p:nvSpPr>
        <p:spPr>
          <a:xfrm>
            <a:off x="611188" y="2709863"/>
            <a:ext cx="3027362" cy="517525"/>
          </a:xfrm>
          <a:prstGeom prst="rect">
            <a:avLst/>
          </a:prstGeom>
          <a:noFill/>
          <a:ln w="9525">
            <a:noFill/>
          </a:ln>
        </p:spPr>
        <p:txBody>
          <a:bodyPr wrap="none" anchor="t">
            <a:spAutoFit/>
          </a:bodyPr>
          <a:p>
            <a:r>
              <a:rPr lang="zh-CN" altLang="en-US" sz="2800" b="1">
                <a:latin typeface="Times New Roman" panose="02020603050405020304" pitchFamily="2" charset="0"/>
                <a:ea typeface="宋体" panose="02010600030101010101" pitchFamily="2" charset="-122"/>
              </a:rPr>
              <a:t>则：全程平均速度</a:t>
            </a:r>
            <a:endParaRPr lang="zh-CN" altLang="en-US" sz="2800" b="1">
              <a:latin typeface="Times New Roman" panose="02020603050405020304" pitchFamily="2" charset="0"/>
              <a:ea typeface="宋体" panose="02010600030101010101" pitchFamily="2" charset="-122"/>
            </a:endParaRPr>
          </a:p>
        </p:txBody>
      </p:sp>
      <p:sp>
        <p:nvSpPr>
          <p:cNvPr id="11269" name="文本框 11268"/>
          <p:cNvSpPr txBox="1"/>
          <p:nvPr/>
        </p:nvSpPr>
        <p:spPr>
          <a:xfrm>
            <a:off x="466725" y="3933825"/>
            <a:ext cx="3738563" cy="517525"/>
          </a:xfrm>
          <a:prstGeom prst="rect">
            <a:avLst/>
          </a:prstGeom>
          <a:noFill/>
          <a:ln w="9525">
            <a:noFill/>
          </a:ln>
        </p:spPr>
        <p:txBody>
          <a:bodyPr wrap="none" anchor="t">
            <a:spAutoFit/>
          </a:bodyPr>
          <a:p>
            <a:r>
              <a:rPr lang="zh-CN" altLang="en-US" sz="2800" b="1">
                <a:latin typeface="Times New Roman" panose="02020603050405020304" pitchFamily="2" charset="0"/>
                <a:ea typeface="宋体" panose="02010600030101010101" pitchFamily="2" charset="-122"/>
              </a:rPr>
              <a:t>上半段路程的平均速度</a:t>
            </a:r>
            <a:endParaRPr lang="zh-CN" altLang="en-US" sz="2800" b="1">
              <a:latin typeface="Times New Roman" panose="02020603050405020304" pitchFamily="2" charset="0"/>
              <a:ea typeface="宋体" panose="02010600030101010101" pitchFamily="2" charset="-122"/>
            </a:endParaRPr>
          </a:p>
        </p:txBody>
      </p:sp>
      <p:graphicFrame>
        <p:nvGraphicFramePr>
          <p:cNvPr id="11270" name="对象 11269"/>
          <p:cNvGraphicFramePr>
            <a:graphicFrameLocks noChangeAspect="1"/>
          </p:cNvGraphicFramePr>
          <p:nvPr/>
        </p:nvGraphicFramePr>
        <p:xfrm>
          <a:off x="3708400" y="2493963"/>
          <a:ext cx="3876675" cy="1008062"/>
        </p:xfrm>
        <a:graphic>
          <a:graphicData uri="http://schemas.openxmlformats.org/presentationml/2006/ole">
            <mc:AlternateContent xmlns:mc="http://schemas.openxmlformats.org/markup-compatibility/2006">
              <mc:Choice xmlns:v="urn:schemas-microsoft-com:vml" Requires="v">
                <p:oleObj spid="_x0000_s3079" name="" r:id="rId1" imgW="1525270" imgH="393700" progId="Equation.3">
                  <p:embed/>
                </p:oleObj>
              </mc:Choice>
              <mc:Fallback>
                <p:oleObj name="" r:id="rId1" imgW="1525270" imgH="393700" progId="Equation.3">
                  <p:embed/>
                  <p:pic>
                    <p:nvPicPr>
                      <p:cNvPr id="0" name="图片 3078"/>
                      <p:cNvPicPr/>
                      <p:nvPr/>
                    </p:nvPicPr>
                    <p:blipFill>
                      <a:blip r:embed="rId2"/>
                      <a:stretch>
                        <a:fillRect/>
                      </a:stretch>
                    </p:blipFill>
                    <p:spPr>
                      <a:xfrm>
                        <a:off x="3708400" y="2493963"/>
                        <a:ext cx="3876675" cy="1008062"/>
                      </a:xfrm>
                      <a:prstGeom prst="rect">
                        <a:avLst/>
                      </a:prstGeom>
                      <a:noFill/>
                      <a:ln w="38100">
                        <a:noFill/>
                        <a:miter/>
                      </a:ln>
                    </p:spPr>
                  </p:pic>
                </p:oleObj>
              </mc:Fallback>
            </mc:AlternateContent>
          </a:graphicData>
        </a:graphic>
      </p:graphicFrame>
      <p:graphicFrame>
        <p:nvGraphicFramePr>
          <p:cNvPr id="11271" name="对象 11270"/>
          <p:cNvGraphicFramePr>
            <a:graphicFrameLocks noChangeAspect="1"/>
          </p:cNvGraphicFramePr>
          <p:nvPr/>
        </p:nvGraphicFramePr>
        <p:xfrm>
          <a:off x="4067175" y="3644900"/>
          <a:ext cx="4595813" cy="1220788"/>
        </p:xfrm>
        <a:graphic>
          <a:graphicData uri="http://schemas.openxmlformats.org/presentationml/2006/ole">
            <mc:AlternateContent xmlns:mc="http://schemas.openxmlformats.org/markup-compatibility/2006">
              <mc:Choice xmlns:v="urn:schemas-microsoft-com:vml" Requires="v">
                <p:oleObj spid="_x0000_s3080" name="" r:id="rId3" imgW="1777365" imgH="457200" progId="Equation.3">
                  <p:embed/>
                </p:oleObj>
              </mc:Choice>
              <mc:Fallback>
                <p:oleObj name="" r:id="rId3" imgW="1777365" imgH="457200" progId="Equation.3">
                  <p:embed/>
                  <p:pic>
                    <p:nvPicPr>
                      <p:cNvPr id="0" name="图片 3079"/>
                      <p:cNvPicPr/>
                      <p:nvPr/>
                    </p:nvPicPr>
                    <p:blipFill>
                      <a:blip r:embed="rId4"/>
                      <a:stretch>
                        <a:fillRect/>
                      </a:stretch>
                    </p:blipFill>
                    <p:spPr>
                      <a:xfrm>
                        <a:off x="4067175" y="3644900"/>
                        <a:ext cx="4595813" cy="1220788"/>
                      </a:xfrm>
                      <a:prstGeom prst="rect">
                        <a:avLst/>
                      </a:prstGeom>
                      <a:noFill/>
                      <a:ln w="38100">
                        <a:noFill/>
                        <a:miter/>
                      </a:ln>
                    </p:spPr>
                  </p:pic>
                </p:oleObj>
              </mc:Fallback>
            </mc:AlternateContent>
          </a:graphicData>
        </a:graphic>
      </p:graphicFrame>
      <p:sp>
        <p:nvSpPr>
          <p:cNvPr id="22535" name="文本框 11271"/>
          <p:cNvSpPr txBox="1"/>
          <p:nvPr/>
        </p:nvSpPr>
        <p:spPr>
          <a:xfrm>
            <a:off x="539750" y="476250"/>
            <a:ext cx="893763" cy="519113"/>
          </a:xfrm>
          <a:prstGeom prst="rect">
            <a:avLst/>
          </a:prstGeom>
          <a:noFill/>
          <a:ln w="9525">
            <a:noFill/>
          </a:ln>
        </p:spPr>
        <p:txBody>
          <a:bodyPr wrap="none" anchor="t">
            <a:spAutoFit/>
          </a:bodyPr>
          <a:p>
            <a:r>
              <a:rPr lang="zh-CN" altLang="en-US" sz="2800" b="1">
                <a:latin typeface="Times New Roman" panose="02020603050405020304" pitchFamily="2" charset="0"/>
                <a:ea typeface="宋体" panose="02010600030101010101" pitchFamily="2" charset="-122"/>
              </a:rPr>
              <a:t>解：</a:t>
            </a:r>
            <a:endParaRPr lang="zh-CN" altLang="en-US" sz="2800" b="1">
              <a:latin typeface="Times New Roman" panose="02020603050405020304" pitchFamily="2" charset="0"/>
              <a:ea typeface="宋体" panose="02010600030101010101" pitchFamily="2" charset="-122"/>
            </a:endParaRPr>
          </a:p>
        </p:txBody>
      </p:sp>
      <p:grpSp>
        <p:nvGrpSpPr>
          <p:cNvPr id="11273" name="组合 11272"/>
          <p:cNvGrpSpPr/>
          <p:nvPr/>
        </p:nvGrpSpPr>
        <p:grpSpPr>
          <a:xfrm>
            <a:off x="827088" y="2349500"/>
            <a:ext cx="7416800" cy="3865563"/>
            <a:chOff x="0" y="0"/>
            <a:chExt cx="11680" cy="6088"/>
          </a:xfrm>
        </p:grpSpPr>
        <p:pic>
          <p:nvPicPr>
            <p:cNvPr id="22537" name="图片 11273" descr="wps_clip_image-24412">
              <a:hlinkClick r:id="rId5" action="ppaction://hlinksldjump"/>
            </p:cNvPr>
            <p:cNvPicPr>
              <a:picLocks noChangeAspect="1"/>
            </p:cNvPicPr>
            <p:nvPr/>
          </p:nvPicPr>
          <p:blipFill>
            <a:blip r:embed="rId6"/>
            <a:stretch>
              <a:fillRect/>
            </a:stretch>
          </p:blipFill>
          <p:spPr>
            <a:xfrm>
              <a:off x="0" y="0"/>
              <a:ext cx="11680" cy="6088"/>
            </a:xfrm>
            <a:prstGeom prst="rect">
              <a:avLst/>
            </a:prstGeom>
            <a:noFill/>
            <a:ln w="9525">
              <a:noFill/>
            </a:ln>
          </p:spPr>
        </p:pic>
        <p:sp>
          <p:nvSpPr>
            <p:cNvPr id="11275" name="文本框 11274"/>
            <p:cNvSpPr txBox="1"/>
            <p:nvPr/>
          </p:nvSpPr>
          <p:spPr>
            <a:xfrm rot="600000">
              <a:off x="2950" y="1011"/>
              <a:ext cx="796" cy="816"/>
            </a:xfrm>
            <a:prstGeom prst="rect">
              <a:avLst/>
            </a:prstGeom>
            <a:solidFill>
              <a:schemeClr val="bg1"/>
            </a:solidFill>
            <a:ln w="9525">
              <a:noFill/>
            </a:ln>
          </p:spPr>
          <p:txBody>
            <a:bodyPr wrap="square">
              <a:spAutoFit/>
            </a:bodyPr>
            <a:p>
              <a:r>
                <a:rPr lang="zh-CN" altLang="en-US" sz="2400" b="1" i="1" noProof="1" dirty="0">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r>
                <a:rPr lang="zh-CN" altLang="en-US" sz="2400" b="1" baseline="-25000"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前</a:t>
              </a:r>
              <a:endParaRPr lang="zh-CN" altLang="en-US" sz="2400" b="1" baseline="-25000"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1276" name="文本框 11275"/>
            <p:cNvSpPr txBox="1"/>
            <p:nvPr/>
          </p:nvSpPr>
          <p:spPr>
            <a:xfrm rot="600000">
              <a:off x="4427" y="878"/>
              <a:ext cx="1595" cy="718"/>
            </a:xfrm>
            <a:prstGeom prst="rect">
              <a:avLst/>
            </a:prstGeom>
            <a:solidFill>
              <a:schemeClr val="bg1">
                <a:alpha val="100000"/>
              </a:schemeClr>
            </a:solidFill>
            <a:ln w="9525" cap="flat" cmpd="sng">
              <a:solidFill>
                <a:schemeClr val="bg1"/>
              </a:solidFill>
              <a:prstDash val="solid"/>
              <a:miter/>
              <a:headEnd type="none" w="med" len="med"/>
              <a:tailEnd type="none" w="med" len="med"/>
            </a:ln>
          </p:spPr>
          <p:txBody>
            <a:bodyPr vert="horz" wrap="square" anchor="t">
              <a:spAutoFit/>
            </a:bodyPr>
            <a:p>
              <a:r>
                <a:rPr lang="zh-CN" altLang="en-US" sz="2000" b="1" i="1" noProof="1" dirty="0">
                  <a:effectLst>
                    <a:outerShdw blurRad="38100" dist="38100" dir="2700000">
                      <a:srgbClr val="C0C0C0"/>
                    </a:outerShdw>
                  </a:effectLst>
                  <a:latin typeface="Times New Roman" panose="02020603050405020304" pitchFamily="2" charset="0"/>
                  <a:ea typeface="宋体" panose="02010600030101010101" pitchFamily="2" charset="-122"/>
                  <a:cs typeface="+mn-ea"/>
                </a:rPr>
                <a:t>s=</a:t>
              </a:r>
              <a:r>
                <a:rPr lang="zh-CN" altLang="en-US" sz="2000" b="1" noProof="1" dirty="0">
                  <a:effectLst>
                    <a:outerShdw blurRad="38100" dist="38100" dir="2700000">
                      <a:srgbClr val="C0C0C0"/>
                    </a:outerShdw>
                  </a:effectLst>
                  <a:latin typeface="Times New Roman" panose="02020603050405020304" pitchFamily="2" charset="0"/>
                  <a:ea typeface="宋体" panose="02010600030101010101" pitchFamily="2" charset="-122"/>
                  <a:cs typeface="+mn-ea"/>
                </a:rPr>
                <a:t>90cm</a:t>
              </a:r>
              <a:endParaRPr lang="zh-CN" altLang="en-US" sz="2000" b="1" baseline="-25000" noProof="1" dirty="0">
                <a:effectLst>
                  <a:outerShdw blurRad="38100" dist="38100" dir="2700000">
                    <a:srgbClr val="C0C0C0"/>
                  </a:outerShdw>
                </a:effectLst>
                <a:latin typeface="Times New Roman" panose="02020603050405020304" pitchFamily="2"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left)">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wipe(left)">
                                      <p:cBhvr>
                                        <p:cTn id="17" dur="500"/>
                                        <p:tgtEl>
                                          <p:spTgt spid="11268"/>
                                        </p:tgtEl>
                                      </p:cBhvr>
                                    </p:animEffect>
                                  </p:childTnLst>
                                </p:cTn>
                              </p:par>
                              <p:par>
                                <p:cTn id="18" presetID="6" presetClass="exit" presetSubtype="16" fill="hold" nodeType="withEffect">
                                  <p:stCondLst>
                                    <p:cond delay="0"/>
                                  </p:stCondLst>
                                  <p:childTnLst>
                                    <p:animEffect transition="out" filter="circle(in)">
                                      <p:cBhvr>
                                        <p:cTn id="19" dur="500"/>
                                        <p:tgtEl>
                                          <p:spTgt spid="11273"/>
                                        </p:tgtEl>
                                      </p:cBhvr>
                                    </p:animEffect>
                                    <p:set>
                                      <p:cBhvr>
                                        <p:cTn id="20" dur="1" fill="hold">
                                          <p:stCondLst>
                                            <p:cond delay="500"/>
                                          </p:stCondLst>
                                        </p:cTn>
                                        <p:tgtEl>
                                          <p:spTgt spid="1127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wipe(left)">
                                      <p:cBhvr>
                                        <p:cTn id="25" dur="500"/>
                                        <p:tgtEl>
                                          <p:spTgt spid="1127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269"/>
                                        </p:tgtEl>
                                        <p:attrNameLst>
                                          <p:attrName>style.visibility</p:attrName>
                                        </p:attrNameLst>
                                      </p:cBhvr>
                                      <p:to>
                                        <p:strVal val="visible"/>
                                      </p:to>
                                    </p:set>
                                    <p:animEffect transition="in" filter="wipe(left)">
                                      <p:cBhvr>
                                        <p:cTn id="30" dur="500"/>
                                        <p:tgtEl>
                                          <p:spTgt spid="1126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271"/>
                                        </p:tgtEl>
                                        <p:attrNameLst>
                                          <p:attrName>style.visibility</p:attrName>
                                        </p:attrNameLst>
                                      </p:cBhvr>
                                      <p:to>
                                        <p:strVal val="visible"/>
                                      </p:to>
                                    </p:set>
                                    <p:animEffect transition="in" filter="wipe(left)">
                                      <p:cBhvr>
                                        <p:cTn id="35"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p:bldP spid="11269" grpId="0" bldLvl="0"/>
      <p:bldP spid="11266" grpId="0" bldLvl="0"/>
      <p:bldP spid="11267" grpId="0" bldLvl="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4508</Words>
  <Application>WPS 演示</Application>
  <PresentationFormat>在屏幕上显示</PresentationFormat>
  <Paragraphs>547</Paragraphs>
  <Slides>24</Slides>
  <Notes>0</Notes>
  <HiddenSlides>0</HiddenSlides>
  <MMClips>0</MMClips>
  <ScaleCrop>false</ScaleCrop>
  <HeadingPairs>
    <vt:vector size="8" baseType="variant">
      <vt:variant>
        <vt:lpstr>已用的字体</vt:lpstr>
      </vt:variant>
      <vt:variant>
        <vt:i4>101</vt:i4>
      </vt:variant>
      <vt:variant>
        <vt:lpstr>主题</vt:lpstr>
      </vt:variant>
      <vt:variant>
        <vt:i4>1</vt:i4>
      </vt:variant>
      <vt:variant>
        <vt:lpstr>嵌入 OLE 服务器</vt:lpstr>
      </vt:variant>
      <vt:variant>
        <vt:i4>15</vt:i4>
      </vt:variant>
      <vt:variant>
        <vt:lpstr>幻灯片标题</vt:lpstr>
      </vt:variant>
      <vt:variant>
        <vt:i4>24</vt:i4>
      </vt:variant>
    </vt:vector>
  </HeadingPairs>
  <TitlesOfParts>
    <vt:vector size="141" baseType="lpstr">
      <vt:lpstr>Arial</vt:lpstr>
      <vt:lpstr>宋体</vt:lpstr>
      <vt:lpstr>Wingdings</vt:lpstr>
      <vt:lpstr>Times New Roman</vt:lpstr>
      <vt:lpstr>华文行楷</vt:lpstr>
      <vt:lpstr>黑体</vt:lpstr>
      <vt:lpstr>楷体_GB2312</vt:lpstr>
      <vt:lpstr>Calibri</vt:lpstr>
      <vt:lpstr>华文新魏</vt:lpstr>
      <vt:lpstr>华文楷体</vt:lpstr>
      <vt:lpstr>Courier New</vt:lpstr>
      <vt:lpstr>华文琥珀</vt:lpstr>
      <vt:lpstr>T</vt:lpstr>
      <vt:lpstr>楷体</vt:lpstr>
      <vt:lpstr>Tahoma</vt:lpstr>
      <vt:lpstr>方正姚体</vt:lpstr>
      <vt:lpstr>Verdana</vt:lpstr>
      <vt:lpstr>隶书</vt:lpstr>
      <vt:lpstr>迷你简硬笔行书</vt:lpstr>
      <vt:lpstr>Arial Black</vt:lpstr>
      <vt:lpstr>微软雅黑</vt:lpstr>
      <vt:lpstr>MS PGothic</vt:lpstr>
      <vt:lpstr>Segoe Light</vt:lpstr>
      <vt:lpstr>Arnprior</vt:lpstr>
      <vt:lpstr>华文细黑</vt:lpstr>
      <vt:lpstr>MS UI Gothic</vt:lpstr>
      <vt:lpstr>微软繁黑体</vt:lpstr>
      <vt:lpstr>BatangChe</vt:lpstr>
      <vt:lpstr>Arial Rounded MT Bold</vt:lpstr>
      <vt:lpstr>Dotum</vt:lpstr>
      <vt:lpstr>Hiragino Sans GB W6</vt:lpstr>
      <vt:lpstr>Wingdings 2</vt:lpstr>
      <vt:lpstr>Batang</vt:lpstr>
      <vt:lpstr>DotumChe</vt:lpstr>
      <vt:lpstr>Comic Sans MS</vt:lpstr>
      <vt:lpstr>华文中宋</vt:lpstr>
      <vt:lpstr>仿宋_GB2312</vt:lpstr>
      <vt:lpstr>幼圆</vt:lpstr>
      <vt:lpstr>04b_21</vt:lpstr>
      <vt:lpstr>Symbol</vt:lpstr>
      <vt:lpstr>PMingLiU</vt:lpstr>
      <vt:lpstr>新宋体</vt:lpstr>
      <vt:lpstr>Monotype Corsiva</vt:lpstr>
      <vt:lpstr>方正舒体</vt:lpstr>
      <vt:lpstr>IPAPANNEW</vt:lpstr>
      <vt:lpstr>Garamond</vt:lpstr>
      <vt:lpstr>MS Mincho</vt:lpstr>
      <vt:lpstr>MS Gothic</vt:lpstr>
      <vt:lpstr>方正超粗黑简体</vt:lpstr>
      <vt:lpstr>Haettenschweiler</vt:lpstr>
      <vt:lpstr>Mistral</vt:lpstr>
      <vt:lpstr>Arial Unicode MS</vt:lpstr>
      <vt:lpstr>Rockwell</vt:lpstr>
      <vt:lpstr>方正粗宋简体</vt:lpstr>
      <vt:lpstr>方正静蕾简体</vt:lpstr>
      <vt:lpstr>华文彩云</vt:lpstr>
      <vt:lpstr>方正水柱简体</vt:lpstr>
      <vt:lpstr>汉仪中隶书简</vt:lpstr>
      <vt:lpstr>汉鼎简行书</vt:lpstr>
      <vt:lpstr>_x000B__x000C_</vt:lpstr>
      <vt:lpstr>Footlight MT Light</vt:lpstr>
      <vt:lpstr>Goudy Old Style</vt:lpstr>
      <vt:lpstr>RayGun</vt:lpstr>
      <vt:lpstr>Latha</vt:lpstr>
      <vt:lpstr>Gulim</vt:lpstr>
      <vt:lpstr>_x000B_</vt:lpstr>
      <vt:lpstr>Times-Roman</vt:lpstr>
      <vt:lpstr>华文仿宋</vt:lpstr>
      <vt:lpstr>MT Extra</vt:lpstr>
      <vt:lpstr>Georgia</vt:lpstr>
      <vt:lpstr>方正流行体简体</vt:lpstr>
      <vt:lpstr>DFHongYiKW3-B5</vt:lpstr>
      <vt:lpstr>仿宋</vt:lpstr>
      <vt:lpstr>MingLiU</vt:lpstr>
      <vt:lpstr>Euclid Symbol</vt:lpstr>
      <vt:lpstr>Raavi</vt:lpstr>
      <vt:lpstr>方正仿宋简体</vt:lpstr>
      <vt:lpstr>方正隶书简体</vt:lpstr>
      <vt:lpstr>华文隶书</vt:lpstr>
      <vt:lpstr>方正魏碑简体</vt:lpstr>
      <vt:lpstr>方正行楷简体</vt:lpstr>
      <vt:lpstr>方正琥珀简体</vt:lpstr>
      <vt:lpstr>瀹嬩綋</vt:lpstr>
      <vt:lpstr>Lucida Sans</vt:lpstr>
      <vt:lpstr>方正楷体简体</vt:lpstr>
      <vt:lpstr>Cambria</vt:lpstr>
      <vt:lpstr>宋体-18030</vt:lpstr>
      <vt:lpstr>Segoe Print</vt:lpstr>
      <vt:lpstr>Lucida Sans Unicode</vt:lpstr>
      <vt:lpstr>MSung-Light-Identity-H</vt:lpstr>
      <vt:lpstr>MHei-Light-Identity-H</vt:lpstr>
      <vt:lpstr>Formata-Light</vt:lpstr>
      <vt:lpstr>Arial Narrow</vt:lpstr>
      <vt:lpstr>04b_19</vt:lpstr>
      <vt:lpstr>Impact</vt:lpstr>
      <vt:lpstr>Cooper Black</vt:lpstr>
      <vt:lpstr>ArialS</vt:lpstr>
      <vt:lpstr>Calibri</vt:lpstr>
      <vt:lpstr>Constantia</vt:lpstr>
      <vt:lpstr>楷体_GB2312</vt:lpstr>
      <vt:lpstr>Arial Unicode MS</vt:lpstr>
      <vt:lpstr>默认设计模板</vt:lpstr>
      <vt:lpstr>Equation.3</vt:lpstr>
      <vt:lpstr>Equation.3</vt:lpstr>
      <vt:lpstr>Equation.3</vt:lpstr>
      <vt:lpstr>PBrush</vt:lpstr>
      <vt:lpstr>Word.Document.8</vt:lpstr>
      <vt:lpstr>Word.Document.8</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1.4测量平均速度</dc:title>
  <dc:creator/>
  <cp:lastModifiedBy>1</cp:lastModifiedBy>
  <cp:revision>32</cp:revision>
  <dcterms:created xsi:type="dcterms:W3CDTF">2012-09-06T02:51:53Z</dcterms:created>
  <dcterms:modified xsi:type="dcterms:W3CDTF">2018-09-11T00:28:08Z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