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66" r:id="rId8"/>
    <p:sldId id="271" r:id="rId9"/>
    <p:sldId id="272" r:id="rId10"/>
    <p:sldId id="292" r:id="rId11"/>
    <p:sldId id="291" r:id="rId12"/>
    <p:sldId id="293" r:id="rId13"/>
    <p:sldId id="295" r:id="rId14"/>
    <p:sldId id="270" r:id="rId15"/>
    <p:sldId id="296" r:id="rId16"/>
    <p:sldId id="269" r:id="rId17"/>
    <p:sldId id="268" r:id="rId18"/>
    <p:sldId id="290" r:id="rId19"/>
    <p:sldId id="284" r:id="rId20"/>
    <p:sldId id="297" r:id="rId21"/>
    <p:sldId id="285" r:id="rId22"/>
    <p:sldId id="298" r:id="rId23"/>
    <p:sldId id="261" r:id="rId24"/>
    <p:sldId id="267" r:id="rId25"/>
    <p:sldId id="283" r:id="rId26"/>
    <p:sldId id="299" r:id="rId27"/>
    <p:sldId id="286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34" autoAdjust="0"/>
  </p:normalViewPr>
  <p:slideViewPr>
    <p:cSldViewPr snapToGrid="0">
      <p:cViewPr varScale="1">
        <p:scale>
          <a:sx n="133" d="100"/>
          <a:sy n="133" d="100"/>
        </p:scale>
        <p:origin x="89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tags" Target="tags/tag1.xml" /><Relationship Id="rId3" Type="http://schemas.openxmlformats.org/officeDocument/2006/relationships/slide" Target="slides/slide2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Relationship Id="rId2" Type="http://schemas.openxmlformats.org/officeDocument/2006/relationships/image" Target="../media/image15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同侧圆角矩形 1"/>
          <p:cNvSpPr/>
          <p:nvPr userDrawn="1"/>
        </p:nvSpPr>
        <p:spPr>
          <a:xfrm>
            <a:off x="236001" y="224159"/>
            <a:ext cx="8671998" cy="469518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image" Target="file:///D:\qq&#25991;&#20214;\712321467\Image\C2C\Image2\%7b75232B38-A165-1FB7-499C-2E1C792CACB5%7d.png" TargetMode="External" /><Relationship Id="rId5" Type="http://schemas.openxmlformats.org/officeDocument/2006/relationships/image" Target="../media/image2.pn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1073743875" descr="学科网 zxxk.com" title="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4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15.wmf" /><Relationship Id="rId6" Type="http://schemas.openxmlformats.org/officeDocument/2006/relationships/vmlDrawing" Target="../drawings/vmlDrawing1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14.wmf" /><Relationship Id="rId4" Type="http://schemas.openxmlformats.org/officeDocument/2006/relationships/vmlDrawing" Target="../drawings/vmlDrawing2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Relationship Id="rId3" Type="http://schemas.openxmlformats.org/officeDocument/2006/relationships/image" Target="../media/image2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397039" y="424085"/>
            <a:ext cx="323779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105号-简雅黑" panose="00000500000000000000" pitchFamily="2" charset="-122"/>
              </a:rPr>
              <a:t>第一章 机械运动</a:t>
            </a:r>
            <a:endParaRPr lang="zh-CN" altLang="en-US" sz="27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3341077" y="838493"/>
            <a:ext cx="5215901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45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105号-简雅黑" panose="00000500000000000000" pitchFamily="2" charset="-122"/>
              </a:rPr>
              <a:t>本章复习和总结</a:t>
            </a:r>
            <a:endParaRPr lang="zh-CN" altLang="en-US" sz="45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6198757" y="1764127"/>
            <a:ext cx="235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R·</a:t>
            </a:r>
            <a:r>
              <a: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八年级物理上册</a:t>
            </a:r>
            <a:endParaRPr lang="zh-CN" altLang="en-US" sz="18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/>
        </p:nvSpPr>
        <p:spPr>
          <a:xfrm>
            <a:off x="560388" y="788228"/>
            <a:ext cx="8014652" cy="4931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图中秒表读数为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19" y="1444865"/>
            <a:ext cx="4477189" cy="3064558"/>
          </a:xfrm>
          <a:prstGeom prst="rect">
            <a:avLst/>
          </a:prstGeom>
        </p:spPr>
      </p:pic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3516233" y="803969"/>
            <a:ext cx="1301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365.5 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rrowheads="1"/>
          </p:cNvSpPr>
          <p:nvPr/>
        </p:nvSpPr>
        <p:spPr bwMode="auto">
          <a:xfrm>
            <a:off x="357189" y="707171"/>
            <a:ext cx="3019058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误差与错误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/>
        </p:nvGraphicFramePr>
        <p:xfrm>
          <a:off x="628357" y="1250170"/>
          <a:ext cx="7887286" cy="327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52"/>
                <a:gridCol w="1765496"/>
                <a:gridCol w="4794738"/>
              </a:tblGrid>
              <a:tr h="37084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误差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之间的差别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 vert="horz" wrap="square"/>
                    <a:lstStyle/>
                    <a:p/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减小方法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多次测量求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、选用精密的测量工具、改进测量方法等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错误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造成原因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由于不遵守仪器的使用规则、读数时粗心造成的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区别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误差是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避免的，错误是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避免的（均选填“可以”或“不可以”）</a:t>
                      </a: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矩形 3" title=""/>
          <p:cNvSpPr>
            <a:spLocks noChangeArrowheads="1"/>
          </p:cNvSpPr>
          <p:nvPr/>
        </p:nvSpPr>
        <p:spPr bwMode="auto">
          <a:xfrm>
            <a:off x="3776830" y="1278306"/>
            <a:ext cx="149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测量值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5085125" y="1278306"/>
            <a:ext cx="149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真实值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>
            <a:spLocks noChangeArrowheads="1"/>
          </p:cNvSpPr>
          <p:nvPr/>
        </p:nvSpPr>
        <p:spPr bwMode="auto">
          <a:xfrm>
            <a:off x="5296830" y="1750592"/>
            <a:ext cx="1491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平均值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>
            <a:spLocks noChangeArrowheads="1"/>
          </p:cNvSpPr>
          <p:nvPr/>
        </p:nvSpPr>
        <p:spPr bwMode="auto">
          <a:xfrm>
            <a:off x="2996074" y="3599191"/>
            <a:ext cx="149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不可以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/>
        </p:nvSpPr>
        <p:spPr bwMode="auto">
          <a:xfrm>
            <a:off x="6484862" y="3599191"/>
            <a:ext cx="1203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7" grpId="1"/>
      <p:bldP spid="8" grpId="1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6" title=""/>
          <p:cNvSpPr txBox="1">
            <a:spLocks noChangeArrowheads="1"/>
          </p:cNvSpPr>
          <p:nvPr/>
        </p:nvSpPr>
        <p:spPr bwMode="auto">
          <a:xfrm>
            <a:off x="515787" y="547480"/>
            <a:ext cx="295189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：运动的描述</a:t>
            </a:r>
            <a:endParaRPr lang="zh-CN" altLang="en-US" sz="2400" b="1">
              <a:solidFill>
                <a:srgbClr val="041EB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357187" y="1139005"/>
            <a:ext cx="8429625" cy="33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机械运动</a:t>
            </a:r>
            <a:endParaRPr lang="en-US" altLang="zh-CN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定义：物体位置随时间的变化。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参照物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）定义：判断一个物体是运动还是静止，要选取某个物体作为标准，这个作为标准的物体叫作参照物。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）判断方法：如果一个物体的位置相对于这个参照物发生了变化，就说它是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的，如果没有变化，就说它是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2989039" y="3563932"/>
            <a:ext cx="1048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>
            <a:spLocks noChangeArrowheads="1"/>
          </p:cNvSpPr>
          <p:nvPr/>
        </p:nvSpPr>
        <p:spPr bwMode="auto">
          <a:xfrm>
            <a:off x="7954934" y="3563932"/>
            <a:ext cx="1048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静止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/>
        </p:nvSpPr>
        <p:spPr>
          <a:xfrm>
            <a:off x="534572" y="126782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参照物的选取原则：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635941" y="1935795"/>
            <a:ext cx="452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参照物是假定不动的物体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 title=""/>
          <p:cNvSpPr/>
          <p:nvPr/>
        </p:nvSpPr>
        <p:spPr>
          <a:xfrm>
            <a:off x="635941" y="2546994"/>
            <a:ext cx="7616519" cy="8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参照物可任意选择，但要根据所研究问题的实际需要选择，一般不选研究对象自身为参照物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635941" y="3551762"/>
            <a:ext cx="7616519" cy="44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通常选择地面或相对地面静止的物体为参照物。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/>
        </p:nvSpPr>
        <p:spPr>
          <a:xfrm>
            <a:off x="560387" y="1547884"/>
            <a:ext cx="8358529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诗人曾写下这样的诗句：“人在桥上走，桥流水不流”。其中“桥流水不流”，诗人选择的参照物是（       ）。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桥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B.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河岸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C.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D.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岸上的树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/>
          <p:nvPr/>
        </p:nvSpPr>
        <p:spPr>
          <a:xfrm>
            <a:off x="6850869" y="2214049"/>
            <a:ext cx="6302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24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357187" y="442368"/>
            <a:ext cx="8429625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运动和静止是相对的</a:t>
            </a:r>
            <a:endParaRPr lang="en-US" altLang="zh-CN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同一个物体是运动的还是静止的，取决于所选的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，这就是运动和静止的相对性。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33" y="1762857"/>
            <a:ext cx="1964978" cy="2571750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1100897" y="4419627"/>
            <a:ext cx="2529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 人乘坐自动扶梯</a:t>
            </a:r>
            <a:endParaRPr lang="zh-CN" altLang="en-US" sz="20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1" name="Picture 2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3242" y="1762858"/>
            <a:ext cx="3857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 title=""/>
          <p:cNvSpPr txBox="1"/>
          <p:nvPr/>
        </p:nvSpPr>
        <p:spPr>
          <a:xfrm>
            <a:off x="3781843" y="4419627"/>
            <a:ext cx="4100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乙 加油机对受油机进行空中加油</a:t>
            </a:r>
            <a:endParaRPr lang="zh-CN" altLang="en-US" sz="20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矩形 12" title=""/>
          <p:cNvSpPr>
            <a:spLocks noChangeArrowheads="1"/>
          </p:cNvSpPr>
          <p:nvPr/>
        </p:nvSpPr>
        <p:spPr bwMode="auto">
          <a:xfrm>
            <a:off x="6843587" y="836456"/>
            <a:ext cx="1273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参照物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/>
        </p:nvSpPr>
        <p:spPr>
          <a:xfrm>
            <a:off x="560388" y="773982"/>
            <a:ext cx="8014652" cy="3595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在某次火炬传递活动中，现场某记者同时拍下了固定在地面上随风飘动的旗帜和附近的甲、乙两火炬照片，如图所示。根据它们的飘动方向，可以判断下列说法正确的是（       ）。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甲火炬一定静止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甲火炬一定向右运动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乙火炬一定静止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乙火炬一定向左运动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3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657" y="2315723"/>
            <a:ext cx="2244505" cy="21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 title=""/>
          <p:cNvSpPr/>
          <p:nvPr/>
        </p:nvSpPr>
        <p:spPr>
          <a:xfrm>
            <a:off x="1342269" y="2117119"/>
            <a:ext cx="7683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24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6" title=""/>
          <p:cNvSpPr txBox="1">
            <a:spLocks noChangeArrowheads="1"/>
          </p:cNvSpPr>
          <p:nvPr/>
        </p:nvSpPr>
        <p:spPr bwMode="auto">
          <a:xfrm>
            <a:off x="515787" y="547480"/>
            <a:ext cx="295189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：运动的快慢</a:t>
            </a:r>
            <a:endParaRPr lang="zh-CN" altLang="en-US" sz="2400" b="1">
              <a:solidFill>
                <a:srgbClr val="041EB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357187" y="1323363"/>
            <a:ext cx="8429625" cy="24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速度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）判断运动快慢的两种方法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在相同的时间内，比较物体经过的路程，经过的路程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的物体运动得快；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在物体运动相同路程的情况下，比较他们所花的时间，所花时间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的物体运动得快。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7954935" y="2110085"/>
            <a:ext cx="78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>
            <a:spLocks noChangeArrowheads="1"/>
          </p:cNvSpPr>
          <p:nvPr/>
        </p:nvSpPr>
        <p:spPr bwMode="auto">
          <a:xfrm>
            <a:off x="1286849" y="3337370"/>
            <a:ext cx="78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 title=""/>
          <p:cNvSpPr>
            <a:spLocks noChangeArrowheads="1"/>
          </p:cNvSpPr>
          <p:nvPr/>
        </p:nvSpPr>
        <p:spPr bwMode="auto">
          <a:xfrm>
            <a:off x="357187" y="643808"/>
            <a:ext cx="8429625" cy="29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）速度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定义：在物理学中，把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之比叫作速度，用符号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物理意义：速度是表示物体运动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的物理量。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速度公式：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国际单位：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，基本单位：</a:t>
            </a:r>
            <a:r>
              <a:rPr lang="pt-BR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km/h</a:t>
            </a:r>
            <a:r>
              <a:rPr lang="zh-CN" altLang="pt-BR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pt-BR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km·h</a:t>
            </a:r>
            <a:r>
              <a:rPr lang="pt-BR" altLang="zh-CN" sz="2400" b="1" baseline="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pt-BR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3727592" y="1028500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路程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>
            <a:spLocks noChangeArrowheads="1"/>
          </p:cNvSpPr>
          <p:nvPr/>
        </p:nvSpPr>
        <p:spPr bwMode="auto">
          <a:xfrm>
            <a:off x="5268004" y="1028499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/>
        </p:nvSpPr>
        <p:spPr bwMode="auto">
          <a:xfrm>
            <a:off x="1807478" y="1426858"/>
            <a:ext cx="665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>
            <a:spLocks noChangeArrowheads="1"/>
          </p:cNvSpPr>
          <p:nvPr/>
        </p:nvSpPr>
        <p:spPr bwMode="auto">
          <a:xfrm>
            <a:off x="4986651" y="1849832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快慢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 title=""/>
          <p:cNvGraphicFramePr>
            <a:graphicFrameLocks noChangeAspect="1"/>
          </p:cNvGraphicFramePr>
          <p:nvPr/>
        </p:nvGraphicFramePr>
        <p:xfrm>
          <a:off x="2140172" y="2177049"/>
          <a:ext cx="783000" cy="864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2" imgW="8839200" imgH="9753600" progId="Equation.DSMT4">
                  <p:embed/>
                </p:oleObj>
              </mc:Choice>
              <mc:Fallback>
                <p:oleObj name="Equation" r:id="rId2" imgW="8839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0172" y="2177049"/>
                        <a:ext cx="783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 title=""/>
          <p:cNvSpPr/>
          <p:nvPr/>
        </p:nvSpPr>
        <p:spPr>
          <a:xfrm>
            <a:off x="3440923" y="2418399"/>
            <a:ext cx="5095012" cy="505532"/>
          </a:xfrm>
          <a:prstGeom prst="rect">
            <a:avLst/>
          </a:prstGeom>
          <a:solidFill>
            <a:srgbClr val="0A4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表示路程，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表示时间，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表示速度。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2140172" y="3058969"/>
            <a:ext cx="2007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m/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kumimoji="0" lang="pt-BR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m·s</a:t>
            </a:r>
            <a:r>
              <a:rPr kumimoji="0" lang="pt-BR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pt-BR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 title=""/>
          <p:cNvSpPr>
            <a:spLocks noChangeArrowheads="1"/>
          </p:cNvSpPr>
          <p:nvPr/>
        </p:nvSpPr>
        <p:spPr bwMode="auto">
          <a:xfrm>
            <a:off x="1917382" y="3855991"/>
            <a:ext cx="78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 title=""/>
          <p:cNvGraphicFramePr>
            <a:graphicFrameLocks noChangeAspect="1"/>
          </p:cNvGraphicFramePr>
          <p:nvPr/>
        </p:nvGraphicFramePr>
        <p:xfrm>
          <a:off x="4888521" y="3448501"/>
          <a:ext cx="566738" cy="863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Equation" r:id="rId4" imgW="6400800" imgH="9753600" progId="Equation.DSMT4">
                  <p:embed/>
                </p:oleObj>
              </mc:Choice>
              <mc:Fallback>
                <p:oleObj name="Equation" r:id="rId4" imgW="6400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8521" y="3448501"/>
                        <a:ext cx="5667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 title=""/>
          <p:cNvSpPr txBox="1"/>
          <p:nvPr/>
        </p:nvSpPr>
        <p:spPr>
          <a:xfrm>
            <a:off x="773723" y="3903306"/>
            <a:ext cx="6414868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8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m/s=______km/h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km/h=______m/s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9" grpId="1"/>
      <p:bldP spid="10" grpId="1"/>
      <p:bldP spid="14" grpId="0" animBg="1"/>
      <p:bldP spid="16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 title=""/>
          <p:cNvSpPr>
            <a:spLocks noChangeArrowheads="1"/>
          </p:cNvSpPr>
          <p:nvPr/>
        </p:nvSpPr>
        <p:spPr bwMode="auto">
          <a:xfrm>
            <a:off x="357188" y="510833"/>
            <a:ext cx="8429625" cy="41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匀速直线运动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）匀速直线运动：物体沿着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不变的运动，叫作匀速直线运动。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）变速直线运动：物体做直线运动时，其速度的大小常常是变化的，即在相等的时间内通过的路程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）平均速度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定义：在变速运动中，常用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来粗略地描述运动的快慢，这样算出来的速度叫作平均速度。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意义：表示的是运动物体在某一段路程内（或某一段时间内）运动的快慢程度。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>
            <a:spLocks noChangeArrowheads="1"/>
          </p:cNvSpPr>
          <p:nvPr/>
        </p:nvSpPr>
        <p:spPr bwMode="auto">
          <a:xfrm>
            <a:off x="4614204" y="922993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直线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/>
        </p:nvSpPr>
        <p:spPr bwMode="auto">
          <a:xfrm>
            <a:off x="5880296" y="922993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>
            <a:spLocks noChangeArrowheads="1"/>
          </p:cNvSpPr>
          <p:nvPr/>
        </p:nvSpPr>
        <p:spPr bwMode="auto">
          <a:xfrm>
            <a:off x="5947541" y="2131187"/>
            <a:ext cx="1318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不相等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 title=""/>
          <p:cNvGraphicFramePr>
            <a:graphicFrameLocks noChangeAspect="1"/>
          </p:cNvGraphicFramePr>
          <p:nvPr/>
        </p:nvGraphicFramePr>
        <p:xfrm>
          <a:off x="4201602" y="2507640"/>
          <a:ext cx="783000" cy="864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Equation" r:id="rId2" imgW="8839200" imgH="9753600" progId="Equation.DSMT4">
                  <p:embed/>
                </p:oleObj>
              </mc:Choice>
              <mc:Fallback>
                <p:oleObj name="Equation" r:id="rId2" imgW="8839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1602" y="2507640"/>
                        <a:ext cx="783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" title=""/>
          <p:cNvSpPr/>
          <p:nvPr/>
        </p:nvSpPr>
        <p:spPr>
          <a:xfrm>
            <a:off x="3561398" y="371338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学习目标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TextBox 8" title=""/>
          <p:cNvSpPr txBox="1"/>
          <p:nvPr/>
        </p:nvSpPr>
        <p:spPr>
          <a:xfrm>
            <a:off x="774664" y="856914"/>
            <a:ext cx="7594673" cy="397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能通过日常生活经验或物品粗略估测长度，会选用适当的工具测量长度。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914400" fontAlgn="base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能根据日常经验和自然现象粗略估测时间，会使用适当的工具测量时间。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914400" fontAlgn="base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能用实例解释机械运动及其相对性，能对物体的运动状态正确地分析与判断。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914400" fontAlgn="base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4.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能用速度描述物体的运动情况，并进行简单计算。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914400" fontAlgn="base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5.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正确理解平均速度的含义，能用刻度尺、停表测小车运动的平均速度。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/>
        </p:nvSpPr>
        <p:spPr>
          <a:xfrm>
            <a:off x="560388" y="731776"/>
            <a:ext cx="8014652" cy="315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判断下列说法的正误，在括号内填“√”或“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×”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，如不正确，请说明错误的理由。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物体运动的路程越长，速度越大；物体运动的时间越短，速度越大。（         ）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物体在全程上平均速度等于各段路程上平均速度的平均值。（         ）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/>
        </p:nvSpPr>
        <p:spPr bwMode="auto">
          <a:xfrm>
            <a:off x="2588456" y="2077112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3383278" y="2154056"/>
            <a:ext cx="5774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相同时间内运动的路程越长，则速度越大；相同路程，运动时间越短，则速度越大。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>
            <a:spLocks noChangeArrowheads="1"/>
          </p:cNvSpPr>
          <p:nvPr/>
        </p:nvSpPr>
        <p:spPr bwMode="auto">
          <a:xfrm>
            <a:off x="1674056" y="3392744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703381" y="3961057"/>
            <a:ext cx="7547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求平均速度时要用总路程除以总时间，不是速度的平均值。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  <p:bldP spid="12" grpId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/>
        </p:nvSpPr>
        <p:spPr>
          <a:xfrm>
            <a:off x="560388" y="675504"/>
            <a:ext cx="8014652" cy="22659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某校去华蓥山进行红色研学旅行，在乘车途中，小兰同学看到路旁的树木向后退，她是以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（选填“地面”或“车”）为参照物。当车辆行驶至某一路口时，看到如图所示的标志牌，则车辆到达华蓥山游客中心至少还需要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_______min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895" y="2679687"/>
            <a:ext cx="3149638" cy="1877443"/>
          </a:xfrm>
          <a:prstGeom prst="rect">
            <a:avLst/>
          </a:prstGeom>
        </p:spPr>
      </p:pic>
      <p:sp>
        <p:nvSpPr>
          <p:cNvPr id="12" name="矩形 11" title=""/>
          <p:cNvSpPr>
            <a:spLocks noChangeArrowheads="1"/>
          </p:cNvSpPr>
          <p:nvPr/>
        </p:nvSpPr>
        <p:spPr bwMode="auto">
          <a:xfrm>
            <a:off x="5845127" y="1112907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 title=""/>
          <p:cNvSpPr>
            <a:spLocks noChangeArrowheads="1"/>
          </p:cNvSpPr>
          <p:nvPr/>
        </p:nvSpPr>
        <p:spPr bwMode="auto">
          <a:xfrm>
            <a:off x="928469" y="2448854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/>
        </p:nvSpPr>
        <p:spPr>
          <a:xfrm>
            <a:off x="564674" y="311440"/>
            <a:ext cx="7390606" cy="127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甲、乙两物体从同一位置出发沿同一方向做直线运动，其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图象如图所示，其中甲的图线为直线。下列分析正确的是（        ）。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034" y="1172446"/>
            <a:ext cx="4108292" cy="2046467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564674" y="3179298"/>
            <a:ext cx="6759526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甲、乙两物体是从同一地点同时出发的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以乙物体为参照物，甲物体一直在运动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C.4~19s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，甲和乙的平均速度相等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整个过程中，甲的速度总是大于乙的速度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3218625" y="1106652"/>
            <a:ext cx="671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6" title=""/>
          <p:cNvSpPr txBox="1">
            <a:spLocks noChangeArrowheads="1"/>
          </p:cNvSpPr>
          <p:nvPr/>
        </p:nvSpPr>
        <p:spPr bwMode="auto">
          <a:xfrm>
            <a:off x="515787" y="533412"/>
            <a:ext cx="295189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：速度的测量</a:t>
            </a:r>
            <a:endParaRPr lang="zh-CN" altLang="en-US" sz="2400" b="1">
              <a:solidFill>
                <a:srgbClr val="041EB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357188" y="1088697"/>
            <a:ext cx="8429625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测量时应根据测量要求，选择适当的测量工具。例如，用直尺、卷尺等测量长度，用秒表、手表等测量时间。测量时要注意测量工具测量的范围、分度值等。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693" y="2460296"/>
            <a:ext cx="7172614" cy="21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658600" y="12661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/>
        </p:nvSpPr>
        <p:spPr>
          <a:xfrm>
            <a:off x="560388" y="562193"/>
            <a:ext cx="8014652" cy="1379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在某实验小组在“测量物体运动的平均速度”实验中，让小球从斜面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点由静止开始滚下，频闪照相机记录了小球在相同时间内通过的路程，照片如图所示。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560388" y="3454135"/>
            <a:ext cx="8014652" cy="93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）依据照片可判断，小球在做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（选填“加速”、“减速”或“匀速”）运动。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34" y="2095756"/>
            <a:ext cx="2913560" cy="1204361"/>
          </a:xfrm>
          <a:prstGeom prst="rect">
            <a:avLst/>
          </a:prstGeom>
        </p:spPr>
      </p:pic>
      <p:sp>
        <p:nvSpPr>
          <p:cNvPr id="7" name="矩形 6" title=""/>
          <p:cNvSpPr>
            <a:spLocks noChangeArrowheads="1"/>
          </p:cNvSpPr>
          <p:nvPr/>
        </p:nvSpPr>
        <p:spPr bwMode="auto">
          <a:xfrm>
            <a:off x="5148777" y="3454135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加速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8" y="3026529"/>
            <a:ext cx="6218024" cy="1545801"/>
          </a:xfrm>
          <a:prstGeom prst="rect">
            <a:avLst/>
          </a:prstGeom>
        </p:spPr>
      </p:pic>
      <p:sp>
        <p:nvSpPr>
          <p:cNvPr id="2" name="矩形 1" title=""/>
          <p:cNvSpPr/>
          <p:nvPr/>
        </p:nvSpPr>
        <p:spPr>
          <a:xfrm>
            <a:off x="560388" y="571170"/>
            <a:ext cx="8014652" cy="137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）如果频闪照相机每隔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拍摄一次，并测得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i="1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=5cm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i="1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=15cm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，则小球在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段的平均速度为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_____m/s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，小球在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段的平均速度为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_____m/s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560388" y="2010275"/>
            <a:ext cx="8014652" cy="93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）如图所示，能说明小球在斜面上运动情况的图象是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5999872" y="1030109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0.75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>
            <a:spLocks noChangeArrowheads="1"/>
          </p:cNvSpPr>
          <p:nvPr/>
        </p:nvSpPr>
        <p:spPr bwMode="auto">
          <a:xfrm>
            <a:off x="3305910" y="1474982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412" y="3383810"/>
            <a:ext cx="2010908" cy="831237"/>
          </a:xfrm>
          <a:prstGeom prst="rect">
            <a:avLst/>
          </a:prstGeom>
        </p:spPr>
      </p:pic>
      <p:sp>
        <p:nvSpPr>
          <p:cNvPr id="13" name="矩形 12" title=""/>
          <p:cNvSpPr>
            <a:spLocks noChangeArrowheads="1"/>
          </p:cNvSpPr>
          <p:nvPr/>
        </p:nvSpPr>
        <p:spPr bwMode="auto">
          <a:xfrm>
            <a:off x="914402" y="2450313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0" grpId="1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/>
        </p:nvSpPr>
        <p:spPr>
          <a:xfrm>
            <a:off x="560388" y="1119810"/>
            <a:ext cx="8014652" cy="137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）小球在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段运动过程中，经过时间</a:t>
            </a:r>
            <a:r>
              <a:rPr lang="en-US" altLang="zh-CN" sz="2400" b="1" i="1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i="1" baseline="-2500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中间时刻时的速度为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，经过路程</a:t>
            </a:r>
            <a:r>
              <a:rPr lang="en-US" altLang="zh-CN" sz="2400" b="1" i="1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i="1" baseline="-2500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中点时的速度为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（选填“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”、“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&lt;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”或“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934" y="2819329"/>
            <a:ext cx="2913560" cy="1204361"/>
          </a:xfrm>
          <a:prstGeom prst="rect">
            <a:avLst/>
          </a:prstGeom>
        </p:spPr>
      </p:pic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7167491" y="1578749"/>
            <a:ext cx="1090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" title=""/>
          <p:cNvSpPr/>
          <p:nvPr/>
        </p:nvSpPr>
        <p:spPr>
          <a:xfrm>
            <a:off x="3561398" y="371338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课堂小结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6" name="Group 77" title=""/>
          <p:cNvGrpSpPr/>
          <p:nvPr/>
        </p:nvGrpSpPr>
        <p:grpSpPr>
          <a:xfrm>
            <a:off x="881112" y="1433513"/>
            <a:ext cx="2940664" cy="419100"/>
            <a:chOff x="1080" y="1152"/>
            <a:chExt cx="1610" cy="264"/>
          </a:xfrm>
        </p:grpSpPr>
        <p:sp>
          <p:nvSpPr>
            <p:cNvPr id="87" name="Line 78"/>
            <p:cNvSpPr>
              <a:spLocks noChangeShapeType="1"/>
            </p:cNvSpPr>
            <p:nvPr/>
          </p:nvSpPr>
          <p:spPr bwMode="auto">
            <a:xfrm flipH="1">
              <a:off x="2181" y="1284"/>
              <a:ext cx="50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88" name="Group 79"/>
            <p:cNvGrpSpPr/>
            <p:nvPr/>
          </p:nvGrpSpPr>
          <p:grpSpPr>
            <a:xfrm>
              <a:off x="1080" y="1152"/>
              <a:ext cx="1148" cy="264"/>
              <a:chOff x="1080" y="1152"/>
              <a:chExt cx="1148" cy="264"/>
            </a:xfrm>
          </p:grpSpPr>
          <p:sp>
            <p:nvSpPr>
              <p:cNvPr id="89" name="Rectangle 80"/>
              <p:cNvSpPr>
                <a:spLocks noChangeArrowheads="1"/>
              </p:cNvSpPr>
              <p:nvPr/>
            </p:nvSpPr>
            <p:spPr bwMode="auto">
              <a:xfrm>
                <a:off x="1080" y="1152"/>
                <a:ext cx="1072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90" name="Text Box 81"/>
              <p:cNvSpPr txBox="1">
                <a:spLocks noChangeArrowheads="1"/>
              </p:cNvSpPr>
              <p:nvPr/>
            </p:nvSpPr>
            <p:spPr bwMode="auto">
              <a:xfrm>
                <a:off x="1116" y="1163"/>
                <a:ext cx="111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匀速直线运动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91" name="Group 82" title=""/>
          <p:cNvGrpSpPr/>
          <p:nvPr/>
        </p:nvGrpSpPr>
        <p:grpSpPr>
          <a:xfrm>
            <a:off x="5107652" y="1392237"/>
            <a:ext cx="2885981" cy="419100"/>
            <a:chOff x="3272" y="1179"/>
            <a:chExt cx="1580" cy="264"/>
          </a:xfrm>
        </p:grpSpPr>
        <p:sp>
          <p:nvSpPr>
            <p:cNvPr id="92" name="Line 83"/>
            <p:cNvSpPr>
              <a:spLocks noChangeShapeType="1"/>
            </p:cNvSpPr>
            <p:nvPr/>
          </p:nvSpPr>
          <p:spPr bwMode="auto">
            <a:xfrm>
              <a:off x="3272" y="1337"/>
              <a:ext cx="33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93" name="Group 84"/>
            <p:cNvGrpSpPr/>
            <p:nvPr/>
          </p:nvGrpSpPr>
          <p:grpSpPr>
            <a:xfrm>
              <a:off x="3629" y="1179"/>
              <a:ext cx="1223" cy="264"/>
              <a:chOff x="3629" y="1179"/>
              <a:chExt cx="1223" cy="264"/>
            </a:xfrm>
          </p:grpSpPr>
          <p:sp>
            <p:nvSpPr>
              <p:cNvPr id="94" name="Rectangle 85"/>
              <p:cNvSpPr>
                <a:spLocks noChangeArrowheads="1"/>
              </p:cNvSpPr>
              <p:nvPr/>
            </p:nvSpPr>
            <p:spPr bwMode="auto">
              <a:xfrm>
                <a:off x="3629" y="1179"/>
                <a:ext cx="1096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95" name="Text Box 86"/>
              <p:cNvSpPr txBox="1">
                <a:spLocks noChangeArrowheads="1"/>
              </p:cNvSpPr>
              <p:nvPr/>
            </p:nvSpPr>
            <p:spPr bwMode="auto">
              <a:xfrm>
                <a:off x="3680" y="1185"/>
                <a:ext cx="11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变速直线运动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96" name="Group 87" title=""/>
          <p:cNvGrpSpPr/>
          <p:nvPr/>
        </p:nvGrpSpPr>
        <p:grpSpPr>
          <a:xfrm>
            <a:off x="479764" y="1876425"/>
            <a:ext cx="3638550" cy="696913"/>
            <a:chOff x="880" y="1517"/>
            <a:chExt cx="1992" cy="439"/>
          </a:xfrm>
        </p:grpSpPr>
        <p:sp>
          <p:nvSpPr>
            <p:cNvPr id="97" name="Line 88"/>
            <p:cNvSpPr>
              <a:spLocks noChangeShapeType="1"/>
            </p:cNvSpPr>
            <p:nvPr/>
          </p:nvSpPr>
          <p:spPr bwMode="auto">
            <a:xfrm flipH="1">
              <a:off x="1632" y="1517"/>
              <a:ext cx="0" cy="1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98" name="Group 89"/>
            <p:cNvGrpSpPr/>
            <p:nvPr/>
          </p:nvGrpSpPr>
          <p:grpSpPr>
            <a:xfrm>
              <a:off x="880" y="1688"/>
              <a:ext cx="1992" cy="268"/>
              <a:chOff x="880" y="1688"/>
              <a:chExt cx="1992" cy="268"/>
            </a:xfrm>
          </p:grpSpPr>
          <p:sp>
            <p:nvSpPr>
              <p:cNvPr id="99" name="Rectangle 90"/>
              <p:cNvSpPr>
                <a:spLocks noChangeArrowheads="1"/>
              </p:cNvSpPr>
              <p:nvPr/>
            </p:nvSpPr>
            <p:spPr bwMode="auto">
              <a:xfrm>
                <a:off x="880" y="1688"/>
                <a:ext cx="1736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00" name="Text Box 91"/>
              <p:cNvSpPr txBox="1">
                <a:spLocks noChangeArrowheads="1"/>
              </p:cNvSpPr>
              <p:nvPr/>
            </p:nvSpPr>
            <p:spPr bwMode="auto">
              <a:xfrm>
                <a:off x="888" y="1704"/>
                <a:ext cx="198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速度、路程、时间的计算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01" name="Group 92" title=""/>
          <p:cNvGrpSpPr/>
          <p:nvPr/>
        </p:nvGrpSpPr>
        <p:grpSpPr>
          <a:xfrm>
            <a:off x="5640727" y="1849441"/>
            <a:ext cx="2352675" cy="730251"/>
            <a:chOff x="3536" y="1615"/>
            <a:chExt cx="1288" cy="460"/>
          </a:xfrm>
        </p:grpSpPr>
        <p:sp>
          <p:nvSpPr>
            <p:cNvPr id="102" name="Line 93"/>
            <p:cNvSpPr>
              <a:spLocks noChangeShapeType="1"/>
            </p:cNvSpPr>
            <p:nvPr/>
          </p:nvSpPr>
          <p:spPr bwMode="auto">
            <a:xfrm flipH="1">
              <a:off x="4099" y="1615"/>
              <a:ext cx="0" cy="1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103" name="Group 94"/>
            <p:cNvGrpSpPr/>
            <p:nvPr/>
          </p:nvGrpSpPr>
          <p:grpSpPr>
            <a:xfrm>
              <a:off x="3536" y="1811"/>
              <a:ext cx="1288" cy="264"/>
              <a:chOff x="3536" y="1811"/>
              <a:chExt cx="1288" cy="264"/>
            </a:xfrm>
          </p:grpSpPr>
          <p:sp>
            <p:nvSpPr>
              <p:cNvPr id="104" name="Rectangle 95"/>
              <p:cNvSpPr>
                <a:spLocks noChangeArrowheads="1"/>
              </p:cNvSpPr>
              <p:nvPr/>
            </p:nvSpPr>
            <p:spPr bwMode="auto">
              <a:xfrm>
                <a:off x="3552" y="1811"/>
                <a:ext cx="1096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05" name="Text Box 96"/>
              <p:cNvSpPr txBox="1">
                <a:spLocks noChangeArrowheads="1"/>
              </p:cNvSpPr>
              <p:nvPr/>
            </p:nvSpPr>
            <p:spPr bwMode="auto">
              <a:xfrm>
                <a:off x="3536" y="1821"/>
                <a:ext cx="128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平均速度的计算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06" name="Group 97" title=""/>
          <p:cNvGrpSpPr/>
          <p:nvPr/>
        </p:nvGrpSpPr>
        <p:grpSpPr>
          <a:xfrm>
            <a:off x="3676989" y="3346450"/>
            <a:ext cx="1684165" cy="508000"/>
            <a:chOff x="2496" y="2624"/>
            <a:chExt cx="922" cy="320"/>
          </a:xfrm>
        </p:grpSpPr>
        <p:sp>
          <p:nvSpPr>
            <p:cNvPr id="107" name="Oval 98"/>
            <p:cNvSpPr>
              <a:spLocks noChangeArrowheads="1"/>
            </p:cNvSpPr>
            <p:nvPr/>
          </p:nvSpPr>
          <p:spPr bwMode="auto">
            <a:xfrm>
              <a:off x="2496" y="2624"/>
              <a:ext cx="896" cy="320"/>
            </a:xfrm>
            <a:prstGeom prst="ellipse">
              <a:avLst/>
            </a:prstGeom>
            <a:noFill/>
            <a:ln w="28575" algn="ctr">
              <a:solidFill>
                <a:srgbClr val="00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08" name="Text Box 99"/>
            <p:cNvSpPr txBox="1">
              <a:spLocks noChangeArrowheads="1"/>
            </p:cNvSpPr>
            <p:nvPr/>
          </p:nvSpPr>
          <p:spPr bwMode="auto">
            <a:xfrm>
              <a:off x="2498" y="2660"/>
              <a:ext cx="9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 len="lg" type="none" w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rPr>
                <a:t>机械运动</a:t>
              </a:r>
              <a:endParaRPr lang="zh-CN" altLang="en-US" sz="2000" b="1">
                <a:solidFill>
                  <a:srgbClr val="3333FF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109" name="Group 100" title=""/>
          <p:cNvGrpSpPr/>
          <p:nvPr/>
        </p:nvGrpSpPr>
        <p:grpSpPr>
          <a:xfrm>
            <a:off x="650033" y="3884614"/>
            <a:ext cx="2083806" cy="731837"/>
            <a:chOff x="903" y="2969"/>
            <a:chExt cx="1141" cy="461"/>
          </a:xfrm>
        </p:grpSpPr>
        <p:sp>
          <p:nvSpPr>
            <p:cNvPr id="110" name="Line 101"/>
            <p:cNvSpPr>
              <a:spLocks noChangeShapeType="1"/>
            </p:cNvSpPr>
            <p:nvPr/>
          </p:nvSpPr>
          <p:spPr bwMode="auto">
            <a:xfrm flipH="1">
              <a:off x="1506" y="2969"/>
              <a:ext cx="0" cy="1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111" name="Group 102"/>
            <p:cNvGrpSpPr/>
            <p:nvPr/>
          </p:nvGrpSpPr>
          <p:grpSpPr>
            <a:xfrm>
              <a:off x="903" y="3166"/>
              <a:ext cx="1141" cy="264"/>
              <a:chOff x="903" y="3166"/>
              <a:chExt cx="1141" cy="264"/>
            </a:xfrm>
          </p:grpSpPr>
          <p:sp>
            <p:nvSpPr>
              <p:cNvPr id="112" name="Rectangle 103"/>
              <p:cNvSpPr>
                <a:spLocks noChangeArrowheads="1"/>
              </p:cNvSpPr>
              <p:nvPr/>
            </p:nvSpPr>
            <p:spPr bwMode="auto">
              <a:xfrm>
                <a:off x="903" y="3166"/>
                <a:ext cx="960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13" name="Text Box 104"/>
              <p:cNvSpPr txBox="1">
                <a:spLocks noChangeArrowheads="1"/>
              </p:cNvSpPr>
              <p:nvPr/>
            </p:nvSpPr>
            <p:spPr bwMode="auto">
              <a:xfrm>
                <a:off x="903" y="3178"/>
                <a:ext cx="114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刻度尺的使用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14" name="Group 105" title=""/>
          <p:cNvGrpSpPr/>
          <p:nvPr/>
        </p:nvGrpSpPr>
        <p:grpSpPr>
          <a:xfrm>
            <a:off x="6172368" y="3805238"/>
            <a:ext cx="2852532" cy="723900"/>
            <a:chOff x="3591" y="2920"/>
            <a:chExt cx="1561" cy="456"/>
          </a:xfrm>
        </p:grpSpPr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 flipH="1">
              <a:off x="4053" y="2920"/>
              <a:ext cx="0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116" name="Group 107"/>
            <p:cNvGrpSpPr/>
            <p:nvPr/>
          </p:nvGrpSpPr>
          <p:grpSpPr>
            <a:xfrm>
              <a:off x="3591" y="3112"/>
              <a:ext cx="1561" cy="264"/>
              <a:chOff x="3591" y="3112"/>
              <a:chExt cx="1561" cy="264"/>
            </a:xfrm>
          </p:grpSpPr>
          <p:sp>
            <p:nvSpPr>
              <p:cNvPr id="117" name="Rectangle 108"/>
              <p:cNvSpPr>
                <a:spLocks noChangeArrowheads="1"/>
              </p:cNvSpPr>
              <p:nvPr/>
            </p:nvSpPr>
            <p:spPr bwMode="auto">
              <a:xfrm>
                <a:off x="3591" y="3112"/>
                <a:ext cx="1400" cy="26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18" name="Text Box 109"/>
              <p:cNvSpPr txBox="1">
                <a:spLocks noChangeArrowheads="1"/>
              </p:cNvSpPr>
              <p:nvPr/>
            </p:nvSpPr>
            <p:spPr bwMode="auto">
              <a:xfrm>
                <a:off x="3610" y="3124"/>
                <a:ext cx="154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运动和静止的相对性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19" name="Group 110" title=""/>
          <p:cNvGrpSpPr/>
          <p:nvPr/>
        </p:nvGrpSpPr>
        <p:grpSpPr>
          <a:xfrm>
            <a:off x="2675277" y="3921125"/>
            <a:ext cx="3697287" cy="844550"/>
            <a:chOff x="2056" y="3268"/>
            <a:chExt cx="2024" cy="532"/>
          </a:xfrm>
        </p:grpSpPr>
        <p:sp>
          <p:nvSpPr>
            <p:cNvPr id="120" name="Line 111"/>
            <p:cNvSpPr>
              <a:spLocks noChangeShapeType="1"/>
            </p:cNvSpPr>
            <p:nvPr/>
          </p:nvSpPr>
          <p:spPr bwMode="auto">
            <a:xfrm flipH="1">
              <a:off x="3052" y="3268"/>
              <a:ext cx="0" cy="24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121" name="Group 112"/>
            <p:cNvGrpSpPr/>
            <p:nvPr/>
          </p:nvGrpSpPr>
          <p:grpSpPr>
            <a:xfrm>
              <a:off x="2056" y="3536"/>
              <a:ext cx="2024" cy="264"/>
              <a:chOff x="2056" y="3536"/>
              <a:chExt cx="2024" cy="264"/>
            </a:xfrm>
          </p:grpSpPr>
          <p:sp>
            <p:nvSpPr>
              <p:cNvPr id="122" name="Rectangle 113"/>
              <p:cNvSpPr>
                <a:spLocks noChangeArrowheads="1"/>
              </p:cNvSpPr>
              <p:nvPr/>
            </p:nvSpPr>
            <p:spPr bwMode="auto">
              <a:xfrm>
                <a:off x="2056" y="3536"/>
                <a:ext cx="1832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Text Box 114"/>
              <p:cNvSpPr txBox="1">
                <a:spLocks noChangeArrowheads="1"/>
              </p:cNvSpPr>
              <p:nvPr/>
            </p:nvSpPr>
            <p:spPr bwMode="auto">
              <a:xfrm>
                <a:off x="2104" y="3543"/>
                <a:ext cx="19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科学探究</a:t>
                </a:r>
                <a:r>
                  <a:rPr lang="en-US" altLang="zh-CN" sz="2000" b="1">
                    <a:solidFill>
                      <a:srgbClr val="3333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——</a:t>
                </a:r>
                <a:r>
                  <a:rPr lang="zh-CN" altLang="en-US" sz="2000" b="1">
                    <a:solidFill>
                      <a:srgbClr val="3333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速度的变化</a:t>
                </a:r>
                <a:endParaRPr lang="zh-CN" altLang="en-US" sz="2000" b="1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15" title=""/>
          <p:cNvGrpSpPr/>
          <p:nvPr/>
        </p:nvGrpSpPr>
        <p:grpSpPr>
          <a:xfrm>
            <a:off x="960799" y="682625"/>
            <a:ext cx="1912004" cy="711199"/>
            <a:chOff x="1176" y="613"/>
            <a:chExt cx="1047" cy="448"/>
          </a:xfrm>
        </p:grpSpPr>
        <p:grpSp>
          <p:nvGrpSpPr>
            <p:cNvPr id="125" name="Group 116"/>
            <p:cNvGrpSpPr/>
            <p:nvPr/>
          </p:nvGrpSpPr>
          <p:grpSpPr>
            <a:xfrm>
              <a:off x="1176" y="613"/>
              <a:ext cx="1047" cy="252"/>
              <a:chOff x="1176" y="613"/>
              <a:chExt cx="1047" cy="252"/>
            </a:xfrm>
          </p:grpSpPr>
          <p:sp>
            <p:nvSpPr>
              <p:cNvPr id="127" name="Rectangle 117"/>
              <p:cNvSpPr>
                <a:spLocks noChangeArrowheads="1"/>
              </p:cNvSpPr>
              <p:nvPr/>
            </p:nvSpPr>
            <p:spPr bwMode="auto">
              <a:xfrm>
                <a:off x="1176" y="614"/>
                <a:ext cx="976" cy="248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28" name="Text Box 118"/>
              <p:cNvSpPr txBox="1">
                <a:spLocks noChangeArrowheads="1"/>
              </p:cNvSpPr>
              <p:nvPr/>
            </p:nvSpPr>
            <p:spPr bwMode="auto">
              <a:xfrm>
                <a:off x="1258" y="613"/>
                <a:ext cx="96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速度的概念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26" name="Line 119"/>
            <p:cNvSpPr>
              <a:spLocks noChangeShapeType="1"/>
            </p:cNvSpPr>
            <p:nvPr/>
          </p:nvSpPr>
          <p:spPr bwMode="auto">
            <a:xfrm flipH="1" flipV="1">
              <a:off x="1648" y="879"/>
              <a:ext cx="0" cy="18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129" name="Group 120" title=""/>
          <p:cNvGrpSpPr/>
          <p:nvPr/>
        </p:nvGrpSpPr>
        <p:grpSpPr>
          <a:xfrm>
            <a:off x="536808" y="2669516"/>
            <a:ext cx="3200400" cy="700087"/>
            <a:chOff x="888" y="2144"/>
            <a:chExt cx="1752" cy="441"/>
          </a:xfrm>
        </p:grpSpPr>
        <p:grpSp>
          <p:nvGrpSpPr>
            <p:cNvPr id="130" name="Group 121"/>
            <p:cNvGrpSpPr/>
            <p:nvPr/>
          </p:nvGrpSpPr>
          <p:grpSpPr>
            <a:xfrm>
              <a:off x="888" y="2144"/>
              <a:ext cx="1752" cy="268"/>
              <a:chOff x="888" y="2168"/>
              <a:chExt cx="1752" cy="268"/>
            </a:xfrm>
          </p:grpSpPr>
          <p:sp>
            <p:nvSpPr>
              <p:cNvPr id="132" name="Rectangle 122"/>
              <p:cNvSpPr>
                <a:spLocks noChangeArrowheads="1"/>
              </p:cNvSpPr>
              <p:nvPr/>
            </p:nvSpPr>
            <p:spPr bwMode="auto">
              <a:xfrm>
                <a:off x="888" y="2168"/>
                <a:ext cx="1408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33" name="Text Box 123"/>
              <p:cNvSpPr txBox="1">
                <a:spLocks noChangeArrowheads="1"/>
              </p:cNvSpPr>
              <p:nvPr/>
            </p:nvSpPr>
            <p:spPr bwMode="auto">
              <a:xfrm>
                <a:off x="888" y="2184"/>
                <a:ext cx="17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长度和时间的单位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31" name="Line 124"/>
            <p:cNvSpPr>
              <a:spLocks noChangeShapeType="1"/>
            </p:cNvSpPr>
            <p:nvPr/>
          </p:nvSpPr>
          <p:spPr bwMode="auto">
            <a:xfrm flipH="1" flipV="1">
              <a:off x="1553" y="2421"/>
              <a:ext cx="0" cy="1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134" name="Group 125" title=""/>
          <p:cNvGrpSpPr/>
          <p:nvPr/>
        </p:nvGrpSpPr>
        <p:grpSpPr>
          <a:xfrm>
            <a:off x="6336052" y="2665413"/>
            <a:ext cx="1336675" cy="700087"/>
            <a:chOff x="3672" y="2183"/>
            <a:chExt cx="732" cy="441"/>
          </a:xfrm>
        </p:grpSpPr>
        <p:sp>
          <p:nvSpPr>
            <p:cNvPr id="135" name="Rectangle 126"/>
            <p:cNvSpPr>
              <a:spLocks noChangeArrowheads="1"/>
            </p:cNvSpPr>
            <p:nvPr/>
          </p:nvSpPr>
          <p:spPr bwMode="auto">
            <a:xfrm>
              <a:off x="3672" y="2183"/>
              <a:ext cx="732" cy="273"/>
            </a:xfrm>
            <a:prstGeom prst="rect">
              <a:avLst/>
            </a:prstGeom>
            <a:noFill/>
            <a:ln w="28575" algn="ctr">
              <a:solidFill>
                <a:srgbClr val="0033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136" name="Group 127"/>
            <p:cNvGrpSpPr/>
            <p:nvPr/>
          </p:nvGrpSpPr>
          <p:grpSpPr>
            <a:xfrm>
              <a:off x="3758" y="2189"/>
              <a:ext cx="640" cy="435"/>
              <a:chOff x="3758" y="2189"/>
              <a:chExt cx="640" cy="435"/>
            </a:xfrm>
          </p:grpSpPr>
          <p:sp>
            <p:nvSpPr>
              <p:cNvPr id="137" name="Text Box 128"/>
              <p:cNvSpPr txBox="1">
                <a:spLocks noChangeArrowheads="1"/>
              </p:cNvSpPr>
              <p:nvPr/>
            </p:nvSpPr>
            <p:spPr bwMode="auto">
              <a:xfrm>
                <a:off x="3758" y="2189"/>
                <a:ext cx="6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参照物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38" name="Line 129"/>
              <p:cNvSpPr>
                <a:spLocks noChangeShapeType="1"/>
              </p:cNvSpPr>
              <p:nvPr/>
            </p:nvSpPr>
            <p:spPr bwMode="auto">
              <a:xfrm flipH="1" flipV="1">
                <a:off x="4041" y="2471"/>
                <a:ext cx="0" cy="15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39" name="Group 130" title=""/>
          <p:cNvGrpSpPr/>
          <p:nvPr/>
        </p:nvGrpSpPr>
        <p:grpSpPr>
          <a:xfrm>
            <a:off x="5721380" y="614364"/>
            <a:ext cx="2428593" cy="725488"/>
            <a:chOff x="3501" y="600"/>
            <a:chExt cx="1330" cy="457"/>
          </a:xfrm>
        </p:grpSpPr>
        <p:grpSp>
          <p:nvGrpSpPr>
            <p:cNvPr id="140" name="Group 131"/>
            <p:cNvGrpSpPr/>
            <p:nvPr/>
          </p:nvGrpSpPr>
          <p:grpSpPr>
            <a:xfrm>
              <a:off x="3501" y="600"/>
              <a:ext cx="1330" cy="264"/>
              <a:chOff x="3501" y="624"/>
              <a:chExt cx="1330" cy="264"/>
            </a:xfrm>
          </p:grpSpPr>
          <p:sp>
            <p:nvSpPr>
              <p:cNvPr id="142" name="Rectangle 132"/>
              <p:cNvSpPr>
                <a:spLocks noChangeArrowheads="1"/>
              </p:cNvSpPr>
              <p:nvPr/>
            </p:nvSpPr>
            <p:spPr bwMode="auto">
              <a:xfrm>
                <a:off x="3501" y="624"/>
                <a:ext cx="1160" cy="264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43" name="Text Box 133"/>
              <p:cNvSpPr txBox="1">
                <a:spLocks noChangeArrowheads="1"/>
              </p:cNvSpPr>
              <p:nvPr/>
            </p:nvSpPr>
            <p:spPr bwMode="auto">
              <a:xfrm>
                <a:off x="3530" y="629"/>
                <a:ext cx="13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平均速度的测量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1" name="Line 134"/>
            <p:cNvSpPr>
              <a:spLocks noChangeShapeType="1"/>
            </p:cNvSpPr>
            <p:nvPr/>
          </p:nvSpPr>
          <p:spPr bwMode="auto">
            <a:xfrm flipH="1" flipV="1">
              <a:off x="4112" y="890"/>
              <a:ext cx="0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144" name="Group 135" title=""/>
          <p:cNvGrpSpPr/>
          <p:nvPr/>
        </p:nvGrpSpPr>
        <p:grpSpPr>
          <a:xfrm>
            <a:off x="3884952" y="1422400"/>
            <a:ext cx="1254125" cy="1855788"/>
            <a:chOff x="2608" y="1152"/>
            <a:chExt cx="686" cy="1169"/>
          </a:xfrm>
        </p:grpSpPr>
        <p:grpSp>
          <p:nvGrpSpPr>
            <p:cNvPr id="145" name="Group 136"/>
            <p:cNvGrpSpPr/>
            <p:nvPr/>
          </p:nvGrpSpPr>
          <p:grpSpPr>
            <a:xfrm>
              <a:off x="2608" y="1152"/>
              <a:ext cx="686" cy="296"/>
              <a:chOff x="2608" y="1152"/>
              <a:chExt cx="686" cy="296"/>
            </a:xfrm>
          </p:grpSpPr>
          <p:sp>
            <p:nvSpPr>
              <p:cNvPr id="147" name="Rectangle 137"/>
              <p:cNvSpPr>
                <a:spLocks noChangeArrowheads="1"/>
              </p:cNvSpPr>
              <p:nvPr/>
            </p:nvSpPr>
            <p:spPr bwMode="auto">
              <a:xfrm>
                <a:off x="2608" y="1152"/>
                <a:ext cx="648" cy="296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48" name="Text Box 138"/>
              <p:cNvSpPr txBox="1">
                <a:spLocks noChangeArrowheads="1"/>
              </p:cNvSpPr>
              <p:nvPr/>
            </p:nvSpPr>
            <p:spPr bwMode="auto">
              <a:xfrm>
                <a:off x="2654" y="1176"/>
                <a:ext cx="6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快与慢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6" name="Line 139"/>
            <p:cNvSpPr>
              <a:spLocks noChangeShapeType="1"/>
            </p:cNvSpPr>
            <p:nvPr/>
          </p:nvSpPr>
          <p:spPr bwMode="auto">
            <a:xfrm flipH="1" flipV="1">
              <a:off x="2929" y="1485"/>
              <a:ext cx="0" cy="8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149" name="Group 140" title=""/>
          <p:cNvGrpSpPr/>
          <p:nvPr/>
        </p:nvGrpSpPr>
        <p:grpSpPr>
          <a:xfrm>
            <a:off x="5376355" y="3406775"/>
            <a:ext cx="2285260" cy="400050"/>
            <a:chOff x="3149" y="2673"/>
            <a:chExt cx="1251" cy="252"/>
          </a:xfrm>
        </p:grpSpPr>
        <p:grpSp>
          <p:nvGrpSpPr>
            <p:cNvPr id="150" name="Group 141"/>
            <p:cNvGrpSpPr/>
            <p:nvPr/>
          </p:nvGrpSpPr>
          <p:grpSpPr>
            <a:xfrm>
              <a:off x="3742" y="2673"/>
              <a:ext cx="658" cy="252"/>
              <a:chOff x="3742" y="2673"/>
              <a:chExt cx="658" cy="252"/>
            </a:xfrm>
          </p:grpSpPr>
          <p:sp>
            <p:nvSpPr>
              <p:cNvPr id="152" name="Rectangle 142"/>
              <p:cNvSpPr>
                <a:spLocks noChangeArrowheads="1"/>
              </p:cNvSpPr>
              <p:nvPr/>
            </p:nvSpPr>
            <p:spPr bwMode="auto">
              <a:xfrm>
                <a:off x="3742" y="2677"/>
                <a:ext cx="622" cy="226"/>
              </a:xfrm>
              <a:prstGeom prst="rect">
                <a:avLst/>
              </a:prstGeom>
              <a:noFill/>
              <a:ln w="28575" algn="ctr">
                <a:solidFill>
                  <a:srgbClr val="0033CC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53" name="Text Box 143"/>
              <p:cNvSpPr txBox="1">
                <a:spLocks noChangeArrowheads="1"/>
              </p:cNvSpPr>
              <p:nvPr/>
            </p:nvSpPr>
            <p:spPr bwMode="auto">
              <a:xfrm>
                <a:off x="3760" y="2673"/>
                <a:ext cx="6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动与静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51" name="Line 144"/>
            <p:cNvSpPr>
              <a:spLocks noChangeShapeType="1"/>
            </p:cNvSpPr>
            <p:nvPr/>
          </p:nvSpPr>
          <p:spPr bwMode="auto">
            <a:xfrm flipV="1">
              <a:off x="3149" y="2797"/>
              <a:ext cx="545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154" name="Group 145" title=""/>
          <p:cNvGrpSpPr/>
          <p:nvPr/>
        </p:nvGrpSpPr>
        <p:grpSpPr>
          <a:xfrm>
            <a:off x="659152" y="3411856"/>
            <a:ext cx="2955598" cy="438150"/>
            <a:chOff x="864" y="2648"/>
            <a:chExt cx="1618" cy="276"/>
          </a:xfrm>
        </p:grpSpPr>
        <p:sp>
          <p:nvSpPr>
            <p:cNvPr id="155" name="Rectangle 146"/>
            <p:cNvSpPr>
              <a:spLocks noChangeArrowheads="1"/>
            </p:cNvSpPr>
            <p:nvPr/>
          </p:nvSpPr>
          <p:spPr bwMode="auto">
            <a:xfrm>
              <a:off x="864" y="2648"/>
              <a:ext cx="1256" cy="264"/>
            </a:xfrm>
            <a:prstGeom prst="rect">
              <a:avLst/>
            </a:prstGeom>
            <a:noFill/>
            <a:ln w="28575" algn="ctr">
              <a:solidFill>
                <a:srgbClr val="0033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000"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156" name="Group 147"/>
            <p:cNvGrpSpPr/>
            <p:nvPr/>
          </p:nvGrpSpPr>
          <p:grpSpPr>
            <a:xfrm>
              <a:off x="864" y="2672"/>
              <a:ext cx="1618" cy="252"/>
              <a:chOff x="864" y="2672"/>
              <a:chExt cx="1618" cy="252"/>
            </a:xfrm>
          </p:grpSpPr>
          <p:sp>
            <p:nvSpPr>
              <p:cNvPr id="157" name="Text Box 148"/>
              <p:cNvSpPr txBox="1">
                <a:spLocks noChangeArrowheads="1"/>
              </p:cNvSpPr>
              <p:nvPr/>
            </p:nvSpPr>
            <p:spPr bwMode="auto">
              <a:xfrm>
                <a:off x="864" y="2672"/>
                <a:ext cx="1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 len="lg" type="none" w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000" b="1">
                    <a:solidFill>
                      <a:srgbClr val="3333FF"/>
                    </a:solidFill>
                    <a:latin typeface="+mn-lt"/>
                    <a:ea typeface="黑体" panose="02010609060101010101" pitchFamily="49" charset="-122"/>
                  </a:rPr>
                  <a:t>长度与时间的测量 </a:t>
                </a:r>
                <a:endParaRPr lang="zh-CN" altLang="en-US" sz="2000" b="1">
                  <a:solidFill>
                    <a:srgbClr val="3333FF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58" name="Line 149"/>
              <p:cNvSpPr>
                <a:spLocks noChangeShapeType="1"/>
              </p:cNvSpPr>
              <p:nvPr/>
            </p:nvSpPr>
            <p:spPr bwMode="auto">
              <a:xfrm flipH="1">
                <a:off x="2152" y="2789"/>
                <a:ext cx="330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000"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: 圆角 6" title=""/>
          <p:cNvSpPr/>
          <p:nvPr/>
        </p:nvSpPr>
        <p:spPr>
          <a:xfrm>
            <a:off x="3561398" y="371338"/>
            <a:ext cx="2021205" cy="478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知识梳理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 Box 6" title=""/>
          <p:cNvSpPr txBox="1">
            <a:spLocks noChangeArrowheads="1"/>
          </p:cNvSpPr>
          <p:nvPr/>
        </p:nvSpPr>
        <p:spPr bwMode="auto">
          <a:xfrm>
            <a:off x="515787" y="969514"/>
            <a:ext cx="383816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41EB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：长度和时间的测量</a:t>
            </a:r>
            <a:endParaRPr lang="zh-CN" altLang="en-US" sz="2400" b="1">
              <a:solidFill>
                <a:srgbClr val="041EBB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 title=""/>
          <p:cNvSpPr>
            <a:spLocks noChangeArrowheads="1"/>
          </p:cNvSpPr>
          <p:nvPr/>
        </p:nvSpPr>
        <p:spPr bwMode="auto">
          <a:xfrm>
            <a:off x="357188" y="1550813"/>
            <a:ext cx="8429625" cy="29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长度的测量 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）长度的单位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国际单位：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，符号：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常用单位：千米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(km)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、分米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、厘米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(____)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、毫米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、微米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(μm)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、纳米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(nm)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单位换算：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km=1000 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dm=______m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cm=______m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μm=______m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nm=______m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/>
        </p:nvSpPr>
        <p:spPr bwMode="auto">
          <a:xfrm>
            <a:off x="2330242" y="2343150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4785055" y="2343150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>
            <a:spLocks noChangeArrowheads="1"/>
          </p:cNvSpPr>
          <p:nvPr/>
        </p:nvSpPr>
        <p:spPr bwMode="auto">
          <a:xfrm>
            <a:off x="5803692" y="2773732"/>
            <a:ext cx="7237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>
            <a:spLocks noChangeArrowheads="1"/>
          </p:cNvSpPr>
          <p:nvPr/>
        </p:nvSpPr>
        <p:spPr bwMode="auto">
          <a:xfrm>
            <a:off x="5061238" y="3555946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 title=""/>
          <p:cNvSpPr>
            <a:spLocks noChangeArrowheads="1"/>
          </p:cNvSpPr>
          <p:nvPr/>
        </p:nvSpPr>
        <p:spPr bwMode="auto">
          <a:xfrm>
            <a:off x="7312069" y="3555946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 title=""/>
          <p:cNvSpPr>
            <a:spLocks noChangeArrowheads="1"/>
          </p:cNvSpPr>
          <p:nvPr/>
        </p:nvSpPr>
        <p:spPr bwMode="auto">
          <a:xfrm>
            <a:off x="1480628" y="3992187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 title=""/>
          <p:cNvSpPr>
            <a:spLocks noChangeArrowheads="1"/>
          </p:cNvSpPr>
          <p:nvPr/>
        </p:nvSpPr>
        <p:spPr bwMode="auto">
          <a:xfrm>
            <a:off x="3808831" y="3992187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 title=""/>
          <p:cNvSpPr>
            <a:spLocks noChangeArrowheads="1"/>
          </p:cNvSpPr>
          <p:nvPr/>
        </p:nvSpPr>
        <p:spPr bwMode="auto">
          <a:xfrm>
            <a:off x="6101864" y="3992187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11" grpId="1"/>
      <p:bldP spid="12" grpId="1"/>
      <p:bldP spid="13" grpId="1"/>
      <p:bldP spid="14" grpId="1"/>
      <p:bldP spid="15" grpId="1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rrowheads="1"/>
          </p:cNvSpPr>
          <p:nvPr/>
        </p:nvSpPr>
        <p:spPr bwMode="auto">
          <a:xfrm>
            <a:off x="357188" y="1153520"/>
            <a:ext cx="8429625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）常考长度估测：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课桌的高度大约是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0.75 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普通中学生的身高大约是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1.60______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铅笔的长度约为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 cm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物理课本的长度约为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一张纸的厚度约为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/>
        </p:nvSpPr>
        <p:spPr bwMode="auto">
          <a:xfrm>
            <a:off x="357188" y="2712002"/>
            <a:ext cx="8429625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）测量工具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常用测量工具：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、三角尺、卷尺。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精确测量工具：游标卡尺、螺旋测微器等。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>
            <a:spLocks noChangeArrowheads="1"/>
          </p:cNvSpPr>
          <p:nvPr/>
        </p:nvSpPr>
        <p:spPr bwMode="auto">
          <a:xfrm>
            <a:off x="3336083" y="1542807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>
            <a:spLocks noChangeArrowheads="1"/>
          </p:cNvSpPr>
          <p:nvPr/>
        </p:nvSpPr>
        <p:spPr bwMode="auto">
          <a:xfrm>
            <a:off x="3017062" y="1959472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>
            <a:spLocks noChangeArrowheads="1"/>
          </p:cNvSpPr>
          <p:nvPr/>
        </p:nvSpPr>
        <p:spPr bwMode="auto">
          <a:xfrm>
            <a:off x="7286606" y="1959472"/>
            <a:ext cx="928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 title=""/>
          <p:cNvSpPr>
            <a:spLocks noChangeArrowheads="1"/>
          </p:cNvSpPr>
          <p:nvPr/>
        </p:nvSpPr>
        <p:spPr bwMode="auto">
          <a:xfrm>
            <a:off x="2637236" y="3106090"/>
            <a:ext cx="1336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刻度尺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rrowheads="1"/>
          </p:cNvSpPr>
          <p:nvPr/>
        </p:nvSpPr>
        <p:spPr bwMode="auto">
          <a:xfrm>
            <a:off x="357188" y="517762"/>
            <a:ext cx="8429625" cy="8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）刻度尺的使用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①使用前：三看，即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/>
        </p:nvSpPr>
        <p:spPr bwMode="auto">
          <a:xfrm>
            <a:off x="3396659" y="903393"/>
            <a:ext cx="107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量程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/>
        </p:nvSpPr>
        <p:spPr bwMode="auto">
          <a:xfrm>
            <a:off x="4852895" y="903392"/>
            <a:ext cx="1336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分度值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6301867" y="903392"/>
            <a:ext cx="1554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零刻度线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1" y="2062253"/>
            <a:ext cx="8006717" cy="1306735"/>
          </a:xfrm>
          <a:prstGeom prst="rect">
            <a:avLst/>
          </a:prstGeom>
        </p:spPr>
      </p:pic>
      <p:cxnSp>
        <p:nvCxnSpPr>
          <p:cNvPr id="9" name="直接连接符 8" title=""/>
          <p:cNvCxnSpPr/>
          <p:nvPr/>
        </p:nvCxnSpPr>
        <p:spPr>
          <a:xfrm flipH="1">
            <a:off x="741045" y="2062253"/>
            <a:ext cx="0" cy="28165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0" name="弧形 9" title=""/>
          <p:cNvSpPr/>
          <p:nvPr/>
        </p:nvSpPr>
        <p:spPr>
          <a:xfrm>
            <a:off x="727710" y="1656202"/>
            <a:ext cx="741680" cy="1059418"/>
          </a:xfrm>
          <a:prstGeom prst="arc">
            <a:avLst>
              <a:gd name="adj1" fmla="val 12114699"/>
              <a:gd name="adj2" fmla="val 15413493"/>
            </a:avLst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956134" y="1443689"/>
            <a:ext cx="2012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零刻度线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 title=""/>
          <p:cNvSpPr/>
          <p:nvPr/>
        </p:nvSpPr>
        <p:spPr bwMode="auto">
          <a:xfrm>
            <a:off x="1264921" y="2448682"/>
            <a:ext cx="342900" cy="2133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indent="720090" algn="ctr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cxnSp>
        <p:nvCxnSpPr>
          <p:cNvPr id="19" name="连接符: 曲线 18" title=""/>
          <p:cNvCxnSpPr>
            <a:stCxn id="18" idx="2"/>
          </p:cNvCxnSpPr>
          <p:nvPr/>
        </p:nvCxnSpPr>
        <p:spPr>
          <a:xfrm rot="16200000" flipH="1">
            <a:off x="1752600" y="2345813"/>
            <a:ext cx="297180" cy="929638"/>
          </a:xfrm>
          <a:prstGeom prst="curvedConnector2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0" name="文本框 19" title=""/>
          <p:cNvSpPr txBox="1"/>
          <p:nvPr/>
        </p:nvSpPr>
        <p:spPr>
          <a:xfrm>
            <a:off x="2337120" y="2702440"/>
            <a:ext cx="1082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单位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右大括号 20" title=""/>
          <p:cNvSpPr/>
          <p:nvPr/>
        </p:nvSpPr>
        <p:spPr>
          <a:xfrm rot="16200000">
            <a:off x="4419362" y="-1867298"/>
            <a:ext cx="246221" cy="7602859"/>
          </a:xfrm>
          <a:prstGeom prst="rightBrace">
            <a:avLst>
              <a:gd name="adj1" fmla="val 32632"/>
              <a:gd name="adj2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4151695" y="1373770"/>
            <a:ext cx="1082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量程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25" title=""/>
          <p:cNvGrpSpPr/>
          <p:nvPr/>
        </p:nvGrpSpPr>
        <p:grpSpPr>
          <a:xfrm>
            <a:off x="3757834" y="1259736"/>
            <a:ext cx="2680702" cy="3541653"/>
            <a:chOff x="3757834" y="872264"/>
            <a:chExt cx="2680702" cy="354165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5835" y="2361216"/>
              <a:ext cx="2052701" cy="2052701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28" name="弧形 27"/>
            <p:cNvSpPr/>
            <p:nvPr/>
          </p:nvSpPr>
          <p:spPr>
            <a:xfrm flipV="1">
              <a:off x="3757834" y="872264"/>
              <a:ext cx="1476597" cy="1541752"/>
            </a:xfrm>
            <a:prstGeom prst="arc">
              <a:avLst>
                <a:gd name="adj1" fmla="val 12944852"/>
                <a:gd name="adj2" fmla="val 16451253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0" name="矩形 29" title=""/>
          <p:cNvSpPr/>
          <p:nvPr/>
        </p:nvSpPr>
        <p:spPr bwMode="auto">
          <a:xfrm>
            <a:off x="3502660" y="2020692"/>
            <a:ext cx="612140" cy="4241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indent="720090" algn="ctr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1" name="矩形 30" title=""/>
          <p:cNvSpPr/>
          <p:nvPr/>
        </p:nvSpPr>
        <p:spPr bwMode="auto">
          <a:xfrm>
            <a:off x="5570220" y="2909692"/>
            <a:ext cx="161925" cy="74064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rtlCol="0" anchor="ctr"/>
          <a:lstStyle/>
          <a:p>
            <a:pPr indent="720090" algn="ctr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2" name="文本框 31" title=""/>
          <p:cNvSpPr txBox="1"/>
          <p:nvPr/>
        </p:nvSpPr>
        <p:spPr>
          <a:xfrm>
            <a:off x="6438536" y="3750307"/>
            <a:ext cx="2455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分度值：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6" grpId="1"/>
      <p:bldP spid="10" grpId="0" animBg="1"/>
      <p:bldP spid="17" grpId="0"/>
      <p:bldP spid="18" grpId="0" animBg="1"/>
      <p:bldP spid="20" grpId="0"/>
      <p:bldP spid="21" grpId="0" animBg="1"/>
      <p:bldP spid="23" grpId="0"/>
      <p:bldP spid="30" grpId="0" animBg="1"/>
      <p:bldP spid="31" grpId="0" animBg="1"/>
      <p:bldP spid="31" grpId="1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 title=""/>
          <p:cNvSpPr>
            <a:spLocks noChangeArrowheads="1"/>
          </p:cNvSpPr>
          <p:nvPr/>
        </p:nvSpPr>
        <p:spPr bwMode="auto">
          <a:xfrm>
            <a:off x="357188" y="437841"/>
            <a:ext cx="8526560" cy="29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②使用时：五会。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根据测量对象和测量要求选择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适当量程和分度值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的刻度尺。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零刻度线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被测物体的一端，有刻度线的一边要紧靠被测物体且与被测物体边缘保持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，不能歪斜。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看：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读数时，视线要正对刻度线。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读出准确值，并估读到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记录结果包括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3" y="3620160"/>
            <a:ext cx="1800915" cy="972121"/>
          </a:xfrm>
          <a:prstGeom prst="rect">
            <a:avLst/>
          </a:prstGeom>
        </p:spPr>
      </p:pic>
      <p:pic>
        <p:nvPicPr>
          <p:cNvPr id="12" name="图片 1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54" y="3643803"/>
            <a:ext cx="1762707" cy="924835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37" y="3403757"/>
            <a:ext cx="3525408" cy="1404927"/>
          </a:xfrm>
          <a:prstGeom prst="rect">
            <a:avLst/>
          </a:prstGeom>
        </p:spPr>
      </p:pic>
      <p:sp>
        <p:nvSpPr>
          <p:cNvPr id="14" name="矩形 13" title=""/>
          <p:cNvSpPr>
            <a:spLocks noChangeArrowheads="1"/>
          </p:cNvSpPr>
          <p:nvPr/>
        </p:nvSpPr>
        <p:spPr bwMode="auto">
          <a:xfrm>
            <a:off x="2530139" y="1233984"/>
            <a:ext cx="107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对准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 title=""/>
          <p:cNvSpPr>
            <a:spLocks noChangeArrowheads="1"/>
          </p:cNvSpPr>
          <p:nvPr/>
        </p:nvSpPr>
        <p:spPr bwMode="auto">
          <a:xfrm>
            <a:off x="5241524" y="1644459"/>
            <a:ext cx="107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平行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 title=""/>
          <p:cNvSpPr>
            <a:spLocks noChangeArrowheads="1"/>
          </p:cNvSpPr>
          <p:nvPr/>
        </p:nvSpPr>
        <p:spPr bwMode="auto">
          <a:xfrm>
            <a:off x="4172941" y="2453938"/>
            <a:ext cx="255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分度值的下一位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 title=""/>
          <p:cNvSpPr>
            <a:spLocks noChangeArrowheads="1"/>
          </p:cNvSpPr>
          <p:nvPr/>
        </p:nvSpPr>
        <p:spPr bwMode="auto">
          <a:xfrm>
            <a:off x="2954418" y="2853890"/>
            <a:ext cx="130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准确值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 title=""/>
          <p:cNvSpPr>
            <a:spLocks noChangeArrowheads="1"/>
          </p:cNvSpPr>
          <p:nvPr/>
        </p:nvSpPr>
        <p:spPr bwMode="auto">
          <a:xfrm>
            <a:off x="4588935" y="2853890"/>
            <a:ext cx="130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估读值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 title=""/>
          <p:cNvSpPr>
            <a:spLocks noChangeArrowheads="1"/>
          </p:cNvSpPr>
          <p:nvPr/>
        </p:nvSpPr>
        <p:spPr bwMode="auto">
          <a:xfrm>
            <a:off x="6204237" y="2853890"/>
            <a:ext cx="130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1"/>
      <p:bldP spid="16" grpId="1"/>
      <p:bldP spid="17" grpId="1"/>
      <p:bldP spid="18" grpId="1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/>
        </p:nvSpPr>
        <p:spPr>
          <a:xfrm>
            <a:off x="560388" y="809330"/>
            <a:ext cx="8014652" cy="1379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如图甲、乙所示，刻度尺的使用正确的是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；如图丙刻度尺的读数正确的是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，测量结果为   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218" name="Picture 2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10" y="2280251"/>
            <a:ext cx="7159408" cy="21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 title=""/>
          <p:cNvSpPr>
            <a:spLocks noChangeArrowheads="1"/>
          </p:cNvSpPr>
          <p:nvPr/>
        </p:nvSpPr>
        <p:spPr bwMode="auto">
          <a:xfrm>
            <a:off x="7124598" y="810615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/>
        </p:nvSpPr>
        <p:spPr bwMode="auto">
          <a:xfrm>
            <a:off x="5014445" y="1268269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716765" y="1727210"/>
            <a:ext cx="1344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4.00cm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rrowheads="1"/>
          </p:cNvSpPr>
          <p:nvPr/>
        </p:nvSpPr>
        <p:spPr bwMode="auto">
          <a:xfrm>
            <a:off x="357188" y="917098"/>
            <a:ext cx="8429625" cy="33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时间的测量 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）时间的单位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国际单位：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，符号为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其他常用单位：小时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(min)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单位换算：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h=______min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min=______s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）测量工具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古代：圭表、日晷、沙漏等。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现代：石英钟、机械秒表、智能手表、手机秒表等。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/>
        </p:nvSpPr>
        <p:spPr bwMode="auto">
          <a:xfrm>
            <a:off x="2334548" y="1703914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/>
        </p:nvSpPr>
        <p:spPr bwMode="auto">
          <a:xfrm>
            <a:off x="4821438" y="1703914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>
            <a:spLocks noChangeArrowheads="1"/>
          </p:cNvSpPr>
          <p:nvPr/>
        </p:nvSpPr>
        <p:spPr bwMode="auto">
          <a:xfrm>
            <a:off x="2763613" y="2544393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>
            <a:spLocks noChangeArrowheads="1"/>
          </p:cNvSpPr>
          <p:nvPr/>
        </p:nvSpPr>
        <p:spPr bwMode="auto">
          <a:xfrm>
            <a:off x="5478678" y="2544393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  <p:bldP spid="7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rrowheads="1"/>
          </p:cNvSpPr>
          <p:nvPr/>
        </p:nvSpPr>
        <p:spPr bwMode="auto">
          <a:xfrm>
            <a:off x="357188" y="812682"/>
            <a:ext cx="8429625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）秒表的使用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7" y="447833"/>
            <a:ext cx="2973361" cy="3456427"/>
          </a:xfrm>
          <a:prstGeom prst="rect">
            <a:avLst/>
          </a:prstGeom>
        </p:spPr>
      </p:pic>
      <p:grpSp>
        <p:nvGrpSpPr>
          <p:cNvPr id="6" name="组合 5" title=""/>
          <p:cNvGrpSpPr/>
          <p:nvPr/>
        </p:nvGrpSpPr>
        <p:grpSpPr>
          <a:xfrm>
            <a:off x="5051705" y="994324"/>
            <a:ext cx="579927" cy="54000"/>
            <a:chOff x="3828024" y="1942477"/>
            <a:chExt cx="579927" cy="54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28024" y="1969477"/>
              <a:ext cx="525927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9" name="椭圆 8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4085262" y="821269"/>
            <a:ext cx="117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复位键</a:t>
            </a: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5942310" y="546983"/>
            <a:ext cx="579927" cy="54000"/>
            <a:chOff x="3828024" y="1942477"/>
            <a:chExt cx="579927" cy="540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828024" y="1969477"/>
              <a:ext cx="525927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3" name="椭圆 12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14" name="文本框 13" title=""/>
          <p:cNvSpPr txBox="1"/>
          <p:nvPr/>
        </p:nvSpPr>
        <p:spPr>
          <a:xfrm>
            <a:off x="4448102" y="373928"/>
            <a:ext cx="173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暂停键</a:t>
            </a: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" name="组合 14" title=""/>
          <p:cNvGrpSpPr/>
          <p:nvPr/>
        </p:nvGrpSpPr>
        <p:grpSpPr>
          <a:xfrm flipH="1">
            <a:off x="6604080" y="1698442"/>
            <a:ext cx="1546181" cy="54000"/>
            <a:chOff x="2861770" y="1942477"/>
            <a:chExt cx="1546181" cy="540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861770" y="1969477"/>
              <a:ext cx="1492181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7" name="椭圆 16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 title=""/>
          <p:cNvGrpSpPr/>
          <p:nvPr/>
        </p:nvGrpSpPr>
        <p:grpSpPr>
          <a:xfrm flipH="1">
            <a:off x="7306499" y="2475682"/>
            <a:ext cx="825093" cy="54000"/>
            <a:chOff x="3582858" y="1942477"/>
            <a:chExt cx="825093" cy="540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582858" y="1969477"/>
              <a:ext cx="771093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0" name="椭圆 19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21" name="文本框 20" title=""/>
          <p:cNvSpPr txBox="1"/>
          <p:nvPr/>
        </p:nvSpPr>
        <p:spPr>
          <a:xfrm>
            <a:off x="8095016" y="1525387"/>
            <a:ext cx="9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分针</a:t>
            </a: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 title=""/>
          <p:cNvSpPr txBox="1"/>
          <p:nvPr/>
        </p:nvSpPr>
        <p:spPr>
          <a:xfrm>
            <a:off x="8095016" y="2302627"/>
            <a:ext cx="9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秒针</a:t>
            </a: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747840" y="1410413"/>
            <a:ext cx="3915600" cy="1276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①先读出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小表盘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上指针所通过的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分钟数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，再读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大表盘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对应的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文本框 23" title=""/>
          <p:cNvSpPr txBox="1"/>
          <p:nvPr/>
        </p:nvSpPr>
        <p:spPr>
          <a:xfrm>
            <a:off x="747840" y="2811827"/>
            <a:ext cx="4655561" cy="87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②小表盘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小格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30s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；大表盘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30s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小格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0.1s</a:t>
            </a:r>
            <a:endParaRPr lang="zh-CN" altLang="en-US" sz="2400" b="1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484202" y="4020369"/>
            <a:ext cx="8175595" cy="805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读数时，小表盘上的指针没有超过两数之间的半分钟刻度线，大表盘按照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0~30s</a:t>
            </a: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读数；如果超过，大表盘按照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30~60s</a:t>
            </a: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读数。</a:t>
            </a:r>
            <a:endParaRPr lang="zh-CN" altLang="en-US" sz="2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39f6d514-6333-4ecb-aa2d-c9b0507f051d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 Light</vt:lpstr>
      <vt:lpstr>Calibri</vt:lpstr>
      <vt:lpstr>黑体</vt:lpstr>
      <vt:lpstr>字魂105号-简雅黑</vt:lpstr>
      <vt:lpstr>Times New Roman</vt:lpstr>
      <vt:lpstr>华文新魏</vt:lpstr>
      <vt:lpstr>宋体</vt:lpstr>
      <vt:lpstr>楷体</vt:lpstr>
      <vt:lpstr>Wingdings</vt:lpstr>
      <vt:lpstr>仿宋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2024-06-27T15:49:28Z</cp:lastPrinted>
  <dcterms:created xsi:type="dcterms:W3CDTF">2024-06-27T15:49:28Z</dcterms:created>
  <dcterms:modified xsi:type="dcterms:W3CDTF">2024-06-27T07:49:28Z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