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6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6" r:id="rId3"/>
    <p:sldId id="261" r:id="rId4"/>
    <p:sldId id="259" r:id="rId5"/>
    <p:sldId id="296" r:id="rId6"/>
    <p:sldId id="294" r:id="rId7"/>
    <p:sldId id="264" r:id="rId8"/>
    <p:sldId id="262" r:id="rId9"/>
    <p:sldId id="303" r:id="rId10"/>
    <p:sldId id="301" r:id="rId11"/>
    <p:sldId id="268" r:id="rId12"/>
    <p:sldId id="269" r:id="rId13"/>
    <p:sldId id="291" r:id="rId14"/>
    <p:sldId id="270" r:id="rId15"/>
    <p:sldId id="293" r:id="rId16"/>
    <p:sldId id="273" r:id="rId17"/>
    <p:sldId id="292" r:id="rId18"/>
    <p:sldId id="274" r:id="rId19"/>
    <p:sldId id="297" r:id="rId20"/>
    <p:sldId id="275" r:id="rId21"/>
    <p:sldId id="323" r:id="rId22"/>
    <p:sldId id="284" r:id="rId23"/>
    <p:sldId id="322" r:id="rId24"/>
    <p:sldId id="282" r:id="rId25"/>
  </p:sldIdLst>
  <p:sldSz cx="12192000" cy="6858000"/>
  <p:notesSz cx="6858000" cy="9144000"/>
  <p:embeddedFontLst>
    <p:embeddedFont>
      <p:font typeface="微软雅黑" pitchFamily="34" charset="-122"/>
      <p:regular r:id="rId28"/>
      <p:bold r:id="rId29"/>
    </p:embeddedFont>
    <p:embeddedFont>
      <p:font typeface="华文新魏" pitchFamily="2" charset="-122"/>
      <p:regular r:id="rId30"/>
    </p:embeddedFont>
    <p:embeddedFont>
      <p:font typeface="楷体" pitchFamily="49" charset="-122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46" y="-108"/>
      </p:cViewPr>
      <p:guideLst>
        <p:guide orient="horz" pos="215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2020/7/5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5045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164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2020/7/5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&#30005;&#38083;.sw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888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225"/>
            <a:ext cx="12231370" cy="6901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92475" y="2455545"/>
            <a:ext cx="51790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满分冲刺</a:t>
            </a:r>
            <a:endParaRPr lang="zh-CN" altLang="en-US" sz="96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        </a:t>
            </a:r>
            <a:r>
              <a:rPr lang="en-US" altLang="zh-CN" sz="4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—</a:t>
            </a:r>
            <a:r>
              <a:rPr lang="zh-CN" altLang="en-US" sz="4800" b="1" dirty="0">
                <a:solidFill>
                  <a:srgbClr val="FF0000"/>
                </a:solidFill>
                <a:latin typeface="华康魏碑W7" panose="03000709000000000000" charset="-122"/>
                <a:ea typeface="华康魏碑W7" panose="03000709000000000000" charset="-122"/>
              </a:rPr>
              <a:t>电与磁</a:t>
            </a:r>
            <a:endParaRPr lang="zh-CN" altLang="en-US" sz="4000" b="1" dirty="0">
              <a:solidFill>
                <a:srgbClr val="FF0000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584960" y="1419225"/>
            <a:ext cx="97008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indent="-266700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宜宾市】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如图所示，固定的轻弹簧下端用细线竖直悬挂一条形磁体，当下方电路闭合通电后，发现弹资长度缩短了，请在括号屮标出螺线管下端的极性（</a:t>
            </a:r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</a:t>
            </a:r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）和电源上端的正、负极（＋或－）。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2596" descr="学科网(www.zxxk.com)--教育资源门户，提供试卷、教案、课件、论文、素材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785" y="2543175"/>
            <a:ext cx="2414905" cy="1922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95" descr="学科网(www.zxxk.com)--教育资源门户，提供试卷、教案、课件、论文、素材及各类教学资源下载，还有大量而丰富的教学相关资讯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078" y="2617470"/>
            <a:ext cx="2162175" cy="184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053590" y="5104765"/>
            <a:ext cx="865187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闭合开关发现弹簧缩短，且条形磁体的下端为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极，因同名磁极相互排斥，则说明电磁铁（螺线管）的上端为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极，下端为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极；由安培定则可知，电流从螺线管的上端流向下端，又知在电源外部，电流从电源正极流向负极，所以电源的上端为正极。如答案图所示。</a:t>
            </a:r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01825" y="2705100"/>
            <a:ext cx="119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【答案】</a:t>
            </a:r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4580890" y="142240"/>
            <a:ext cx="348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：电生磁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81425" y="152400"/>
            <a:ext cx="653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3—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电磁铁、电磁继电器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56590" y="1800225"/>
            <a:ext cx="11226165" cy="4012565"/>
            <a:chOff x="953" y="3385"/>
            <a:chExt cx="17679" cy="6319"/>
          </a:xfrm>
        </p:grpSpPr>
        <p:pic>
          <p:nvPicPr>
            <p:cNvPr id="4" name="图片 3" descr="电磁铁、电磁继电器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" y="3385"/>
              <a:ext cx="14580" cy="5130"/>
            </a:xfrm>
            <a:prstGeom prst="rect">
              <a:avLst/>
            </a:prstGeom>
          </p:spPr>
        </p:pic>
        <p:grpSp>
          <p:nvGrpSpPr>
            <p:cNvPr id="2" name="Group 2"/>
            <p:cNvGrpSpPr/>
            <p:nvPr/>
          </p:nvGrpSpPr>
          <p:grpSpPr>
            <a:xfrm>
              <a:off x="15740" y="3990"/>
              <a:ext cx="2893" cy="2818"/>
              <a:chOff x="0" y="0"/>
              <a:chExt cx="1405" cy="1224"/>
            </a:xfrm>
          </p:grpSpPr>
          <p:grpSp>
            <p:nvGrpSpPr>
              <p:cNvPr id="9223" name="Group 3"/>
              <p:cNvGrpSpPr/>
              <p:nvPr/>
            </p:nvGrpSpPr>
            <p:grpSpPr>
              <a:xfrm>
                <a:off x="1187" y="1043"/>
                <a:ext cx="218" cy="181"/>
                <a:chOff x="0" y="0"/>
                <a:chExt cx="300" cy="200"/>
              </a:xfrm>
            </p:grpSpPr>
            <p:grpSp>
              <p:nvGrpSpPr>
                <p:cNvPr id="9255" name="Group 4"/>
                <p:cNvGrpSpPr/>
                <p:nvPr/>
              </p:nvGrpSpPr>
              <p:grpSpPr>
                <a:xfrm rot="913762" flipV="1">
                  <a:off x="73" y="7"/>
                  <a:ext cx="88" cy="171"/>
                  <a:chOff x="0" y="0"/>
                  <a:chExt cx="144" cy="288"/>
                </a:xfrm>
              </p:grpSpPr>
              <p:sp>
                <p:nvSpPr>
                  <p:cNvPr id="9265" name="AutoShape 65"/>
                  <p:cNvSpPr/>
                  <p:nvPr/>
                </p:nvSpPr>
                <p:spPr>
                  <a:xfrm>
                    <a:off x="0" y="0"/>
                    <a:ext cx="144" cy="48"/>
                  </a:xfrm>
                  <a:prstGeom prst="flowChartMerg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2700" cap="sq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9266" name="AutoShape 66"/>
                  <p:cNvSpPr/>
                  <p:nvPr/>
                </p:nvSpPr>
                <p:spPr>
                  <a:xfrm>
                    <a:off x="48" y="48"/>
                    <a:ext cx="48" cy="240"/>
                  </a:xfrm>
                  <a:prstGeom prst="flowChartMerg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2700" cap="sq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256" name="Group 7"/>
                <p:cNvGrpSpPr/>
                <p:nvPr/>
              </p:nvGrpSpPr>
              <p:grpSpPr>
                <a:xfrm rot="-3752838" flipV="1">
                  <a:off x="169" y="-45"/>
                  <a:ext cx="86" cy="176"/>
                  <a:chOff x="0" y="0"/>
                  <a:chExt cx="144" cy="288"/>
                </a:xfrm>
              </p:grpSpPr>
              <p:sp>
                <p:nvSpPr>
                  <p:cNvPr id="9263" name="AutoShape 68"/>
                  <p:cNvSpPr/>
                  <p:nvPr/>
                </p:nvSpPr>
                <p:spPr>
                  <a:xfrm>
                    <a:off x="0" y="0"/>
                    <a:ext cx="144" cy="48"/>
                  </a:xfrm>
                  <a:prstGeom prst="flowChartMerg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2700" cap="sq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vert="eaVert"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9264" name="AutoShape 69"/>
                  <p:cNvSpPr/>
                  <p:nvPr/>
                </p:nvSpPr>
                <p:spPr>
                  <a:xfrm>
                    <a:off x="48" y="48"/>
                    <a:ext cx="48" cy="240"/>
                  </a:xfrm>
                  <a:prstGeom prst="flowChartMerg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2700" cap="sq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vert="eaVert"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257" name="Group 10"/>
                <p:cNvGrpSpPr/>
                <p:nvPr/>
              </p:nvGrpSpPr>
              <p:grpSpPr>
                <a:xfrm rot="-444047" flipV="1">
                  <a:off x="117" y="29"/>
                  <a:ext cx="88" cy="171"/>
                  <a:chOff x="0" y="0"/>
                  <a:chExt cx="144" cy="288"/>
                </a:xfrm>
              </p:grpSpPr>
              <p:sp>
                <p:nvSpPr>
                  <p:cNvPr id="9261" name="AutoShape 71"/>
                  <p:cNvSpPr/>
                  <p:nvPr/>
                </p:nvSpPr>
                <p:spPr>
                  <a:xfrm>
                    <a:off x="0" y="0"/>
                    <a:ext cx="144" cy="48"/>
                  </a:xfrm>
                  <a:prstGeom prst="flowChartMerg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2700" cap="sq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9262" name="AutoShape 72"/>
                  <p:cNvSpPr/>
                  <p:nvPr/>
                </p:nvSpPr>
                <p:spPr>
                  <a:xfrm>
                    <a:off x="48" y="48"/>
                    <a:ext cx="48" cy="240"/>
                  </a:xfrm>
                  <a:prstGeom prst="flowChartMerg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2700" cap="sq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9258" name="Group 13"/>
                <p:cNvGrpSpPr/>
                <p:nvPr/>
              </p:nvGrpSpPr>
              <p:grpSpPr>
                <a:xfrm rot="3470054" flipV="1">
                  <a:off x="44" y="-44"/>
                  <a:ext cx="86" cy="175"/>
                  <a:chOff x="0" y="0"/>
                  <a:chExt cx="144" cy="288"/>
                </a:xfrm>
              </p:grpSpPr>
              <p:sp>
                <p:nvSpPr>
                  <p:cNvPr id="9259" name="AutoShape 74"/>
                  <p:cNvSpPr/>
                  <p:nvPr/>
                </p:nvSpPr>
                <p:spPr>
                  <a:xfrm>
                    <a:off x="0" y="0"/>
                    <a:ext cx="144" cy="48"/>
                  </a:xfrm>
                  <a:prstGeom prst="flowChartMerg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2700" cap="sq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vert="eaVert"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9260" name="AutoShape 75"/>
                  <p:cNvSpPr/>
                  <p:nvPr/>
                </p:nvSpPr>
                <p:spPr>
                  <a:xfrm>
                    <a:off x="48" y="48"/>
                    <a:ext cx="48" cy="240"/>
                  </a:xfrm>
                  <a:prstGeom prst="flowChartMerg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FFFF"/>
                      </a:gs>
                    </a:gsLst>
                    <a:lin ang="0" scaled="1"/>
                    <a:tileRect/>
                  </a:gradFill>
                  <a:ln w="12700" cap="sq" cmpd="sng">
                    <a:solidFill>
                      <a:schemeClr val="tx1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vert="eaVert"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9224" name="Group 16"/>
              <p:cNvGrpSpPr/>
              <p:nvPr/>
            </p:nvGrpSpPr>
            <p:grpSpPr>
              <a:xfrm>
                <a:off x="0" y="0"/>
                <a:ext cx="1405" cy="1112"/>
                <a:chOff x="0" y="0"/>
                <a:chExt cx="1405" cy="1112"/>
              </a:xfrm>
            </p:grpSpPr>
            <p:sp>
              <p:nvSpPr>
                <p:cNvPr id="9225" name="Rectangle 102"/>
                <p:cNvSpPr/>
                <p:nvPr/>
              </p:nvSpPr>
              <p:spPr>
                <a:xfrm>
                  <a:off x="0" y="295"/>
                  <a:ext cx="1224" cy="635"/>
                </a:xfrm>
                <a:prstGeom prst="rect">
                  <a:avLst/>
                </a:prstGeom>
                <a:noFill/>
                <a:ln w="28575" cap="flat" cmpd="sng">
                  <a:solidFill>
                    <a:srgbClr val="000099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>
                    <a:buFont typeface="Arial" panose="020B0604020202020204" pitchFamily="34" charset="0"/>
                  </a:pPr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9226" name="Group 18"/>
                <p:cNvGrpSpPr/>
                <p:nvPr/>
              </p:nvGrpSpPr>
              <p:grpSpPr>
                <a:xfrm>
                  <a:off x="430" y="0"/>
                  <a:ext cx="254" cy="397"/>
                  <a:chOff x="0" y="0"/>
                  <a:chExt cx="454" cy="482"/>
                </a:xfrm>
              </p:grpSpPr>
              <p:sp>
                <p:nvSpPr>
                  <p:cNvPr id="9251" name="Rectangle 175"/>
                  <p:cNvSpPr/>
                  <p:nvPr/>
                </p:nvSpPr>
                <p:spPr>
                  <a:xfrm>
                    <a:off x="110" y="57"/>
                    <a:ext cx="344" cy="42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52" name="Line 176"/>
                  <p:cNvSpPr/>
                  <p:nvPr/>
                </p:nvSpPr>
                <p:spPr>
                  <a:xfrm>
                    <a:off x="0" y="0"/>
                    <a:ext cx="451" cy="0"/>
                  </a:xfrm>
                  <a:prstGeom prst="line">
                    <a:avLst/>
                  </a:prstGeom>
                  <a:ln w="28575" cap="flat" cmpd="sng">
                    <a:solidFill>
                      <a:srgbClr val="000099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9253" name="Line 177"/>
                  <p:cNvSpPr/>
                  <p:nvPr/>
                </p:nvSpPr>
                <p:spPr>
                  <a:xfrm>
                    <a:off x="0" y="0"/>
                    <a:ext cx="0" cy="292"/>
                  </a:xfrm>
                  <a:prstGeom prst="line">
                    <a:avLst/>
                  </a:prstGeom>
                  <a:ln w="28575" cap="flat" cmpd="sng">
                    <a:solidFill>
                      <a:srgbClr val="000099"/>
                    </a:solidFill>
                    <a:prstDash val="solid"/>
                    <a:headEnd type="none" w="med" len="med"/>
                    <a:tailEnd type="triangle" w="med" len="lg"/>
                  </a:ln>
                </p:spPr>
              </p:sp>
              <p:sp>
                <p:nvSpPr>
                  <p:cNvPr id="9254" name="Line 66"/>
                  <p:cNvSpPr/>
                  <p:nvPr/>
                </p:nvSpPr>
                <p:spPr>
                  <a:xfrm>
                    <a:off x="454" y="0"/>
                    <a:ext cx="0" cy="363"/>
                  </a:xfrm>
                  <a:prstGeom prst="line">
                    <a:avLst/>
                  </a:prstGeom>
                  <a:ln w="28575" cap="flat" cmpd="sng">
                    <a:solidFill>
                      <a:srgbClr val="000099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9227" name="Rectangle 178"/>
                <p:cNvSpPr/>
                <p:nvPr/>
              </p:nvSpPr>
              <p:spPr>
                <a:xfrm>
                  <a:off x="181" y="250"/>
                  <a:ext cx="347" cy="1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>
                  <a:solidFill>
                    <a:srgbClr val="000099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>
                    <a:buFont typeface="Arial" panose="020B0604020202020204" pitchFamily="34" charset="0"/>
                  </a:pPr>
                  <a:endParaRPr lang="zh-CN" altLang="en-US" dirty="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9228" name="Group 24"/>
                <p:cNvGrpSpPr/>
                <p:nvPr/>
              </p:nvGrpSpPr>
              <p:grpSpPr>
                <a:xfrm>
                  <a:off x="678" y="786"/>
                  <a:ext cx="57" cy="289"/>
                  <a:chOff x="0" y="0"/>
                  <a:chExt cx="85" cy="340"/>
                </a:xfrm>
              </p:grpSpPr>
              <p:sp>
                <p:nvSpPr>
                  <p:cNvPr id="9248" name="Rectangle 19"/>
                  <p:cNvSpPr/>
                  <p:nvPr/>
                </p:nvSpPr>
                <p:spPr>
                  <a:xfrm>
                    <a:off x="0" y="113"/>
                    <a:ext cx="85" cy="85"/>
                  </a:xfrm>
                  <a:prstGeom prst="rect">
                    <a:avLst/>
                  </a:prstGeom>
                  <a:solidFill>
                    <a:srgbClr val="FFFFCC"/>
                  </a:soli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49" name="Line 20"/>
                  <p:cNvSpPr/>
                  <p:nvPr/>
                </p:nvSpPr>
                <p:spPr>
                  <a:xfrm>
                    <a:off x="0" y="0"/>
                    <a:ext cx="0" cy="340"/>
                  </a:xfrm>
                  <a:prstGeom prst="line">
                    <a:avLst/>
                  </a:prstGeom>
                  <a:ln w="28575" cap="flat" cmpd="sng">
                    <a:solidFill>
                      <a:srgbClr val="000099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9250" name="Line 21"/>
                  <p:cNvSpPr/>
                  <p:nvPr/>
                </p:nvSpPr>
                <p:spPr>
                  <a:xfrm>
                    <a:off x="85" y="85"/>
                    <a:ext cx="0" cy="170"/>
                  </a:xfrm>
                  <a:prstGeom prst="line">
                    <a:avLst/>
                  </a:prstGeom>
                  <a:ln w="38100" cap="flat" cmpd="sng">
                    <a:solidFill>
                      <a:srgbClr val="000099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9229" name="Group 28"/>
                <p:cNvGrpSpPr/>
                <p:nvPr/>
              </p:nvGrpSpPr>
              <p:grpSpPr>
                <a:xfrm>
                  <a:off x="193" y="831"/>
                  <a:ext cx="302" cy="149"/>
                  <a:chOff x="0" y="0"/>
                  <a:chExt cx="318" cy="159"/>
                </a:xfrm>
              </p:grpSpPr>
              <p:sp>
                <p:nvSpPr>
                  <p:cNvPr id="9245" name="Rectangle 96"/>
                  <p:cNvSpPr/>
                  <p:nvPr/>
                </p:nvSpPr>
                <p:spPr>
                  <a:xfrm>
                    <a:off x="32" y="0"/>
                    <a:ext cx="195" cy="15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46" name="Line 97"/>
                  <p:cNvSpPr/>
                  <p:nvPr/>
                </p:nvSpPr>
                <p:spPr>
                  <a:xfrm flipV="1">
                    <a:off x="55" y="68"/>
                    <a:ext cx="263" cy="36"/>
                  </a:xfrm>
                  <a:prstGeom prst="line">
                    <a:avLst/>
                  </a:prstGeom>
                  <a:ln w="28575" cap="flat" cmpd="sng">
                    <a:solidFill>
                      <a:srgbClr val="000099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9247" name="Oval 98"/>
                  <p:cNvSpPr/>
                  <p:nvPr/>
                </p:nvSpPr>
                <p:spPr>
                  <a:xfrm>
                    <a:off x="0" y="69"/>
                    <a:ext cx="63" cy="67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ap="flat" cmpd="sng">
                    <a:solidFill>
                      <a:srgbClr val="000099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30" name="Rectangle 78"/>
                <p:cNvSpPr/>
                <p:nvPr/>
              </p:nvSpPr>
              <p:spPr>
                <a:xfrm>
                  <a:off x="300" y="640"/>
                  <a:ext cx="216" cy="35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buFont typeface="Arial" panose="020B0604020202020204" pitchFamily="34" charset="0"/>
                  </a:pPr>
                  <a:r>
                    <a:rPr lang="en-US" altLang="zh-CN" sz="2800" b="1" dirty="0">
                      <a:solidFill>
                        <a:srgbClr val="000099"/>
                      </a:solidFill>
                      <a:latin typeface="Times New Roman" panose="02020603050405020304" charset="0"/>
                      <a:ea typeface="楷体" panose="02010609060101010101" pitchFamily="49" charset="-122"/>
                    </a:rPr>
                    <a:t>S</a:t>
                  </a:r>
                </a:p>
              </p:txBody>
            </p:sp>
            <p:grpSp>
              <p:nvGrpSpPr>
                <p:cNvPr id="9231" name="Group 33"/>
                <p:cNvGrpSpPr/>
                <p:nvPr/>
              </p:nvGrpSpPr>
              <p:grpSpPr>
                <a:xfrm>
                  <a:off x="975" y="204"/>
                  <a:ext cx="430" cy="908"/>
                  <a:chOff x="0" y="0"/>
                  <a:chExt cx="430" cy="908"/>
                </a:xfrm>
              </p:grpSpPr>
              <p:sp>
                <p:nvSpPr>
                  <p:cNvPr id="9232" name="Rectangle 80"/>
                  <p:cNvSpPr/>
                  <p:nvPr/>
                </p:nvSpPr>
                <p:spPr>
                  <a:xfrm>
                    <a:off x="114" y="0"/>
                    <a:ext cx="265" cy="80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pPr>
                      <a:buFont typeface="Arial" panose="020B0604020202020204" pitchFamily="34" charset="0"/>
                    </a:pPr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33" name="Rectangle 82"/>
                  <p:cNvSpPr/>
                  <p:nvPr/>
                </p:nvSpPr>
                <p:spPr>
                  <a:xfrm>
                    <a:off x="0" y="118"/>
                    <a:ext cx="216" cy="35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buFont typeface="Arial" panose="020B0604020202020204" pitchFamily="34" charset="0"/>
                    </a:pPr>
                    <a:r>
                      <a:rPr lang="en-US" altLang="zh-CN" sz="2800" b="1" i="1" dirty="0">
                        <a:solidFill>
                          <a:srgbClr val="000099"/>
                        </a:solidFill>
                        <a:latin typeface="Times New Roman" panose="02020603050405020304" charset="0"/>
                        <a:ea typeface="楷体" panose="02010609060101010101" pitchFamily="49" charset="-122"/>
                      </a:rPr>
                      <a:t>a</a:t>
                    </a:r>
                  </a:p>
                </p:txBody>
              </p:sp>
              <p:grpSp>
                <p:nvGrpSpPr>
                  <p:cNvPr id="9234" name="Group 36"/>
                  <p:cNvGrpSpPr/>
                  <p:nvPr/>
                </p:nvGrpSpPr>
                <p:grpSpPr>
                  <a:xfrm>
                    <a:off x="227" y="0"/>
                    <a:ext cx="203" cy="908"/>
                    <a:chOff x="0" y="0"/>
                    <a:chExt cx="162" cy="1800"/>
                  </a:xfrm>
                </p:grpSpPr>
                <p:sp>
                  <p:nvSpPr>
                    <p:cNvPr id="9243" name="Freeform 84"/>
                    <p:cNvSpPr/>
                    <p:nvPr/>
                  </p:nvSpPr>
                  <p:spPr>
                    <a:xfrm>
                      <a:off x="41" y="45"/>
                      <a:ext cx="79" cy="1755"/>
                    </a:xfrm>
                    <a:custGeom>
                      <a:avLst/>
                      <a:gdLst>
                        <a:gd name="txL" fmla="*/ 0 w 79"/>
                        <a:gd name="txT" fmla="*/ 0 h 1755"/>
                        <a:gd name="txR" fmla="*/ 79 w 79"/>
                        <a:gd name="txB" fmla="*/ 1755 h 1755"/>
                      </a:gdLst>
                      <a:ahLst/>
                      <a:cxnLst>
                        <a:cxn ang="0">
                          <a:pos x="78" y="5"/>
                        </a:cxn>
                        <a:cxn ang="0">
                          <a:pos x="0" y="0"/>
                        </a:cxn>
                        <a:cxn ang="0">
                          <a:pos x="0" y="1533"/>
                        </a:cxn>
                        <a:cxn ang="0">
                          <a:pos x="33" y="1755"/>
                        </a:cxn>
                        <a:cxn ang="0">
                          <a:pos x="79" y="1537"/>
                        </a:cxn>
                        <a:cxn ang="0">
                          <a:pos x="78" y="5"/>
                        </a:cxn>
                      </a:cxnLst>
                      <a:rect l="txL" t="txT" r="txR" b="txB"/>
                      <a:pathLst>
                        <a:path w="79" h="1755">
                          <a:moveTo>
                            <a:pt x="78" y="5"/>
                          </a:moveTo>
                          <a:lnTo>
                            <a:pt x="0" y="0"/>
                          </a:lnTo>
                          <a:lnTo>
                            <a:pt x="0" y="1533"/>
                          </a:lnTo>
                          <a:lnTo>
                            <a:pt x="33" y="1755"/>
                          </a:lnTo>
                          <a:lnTo>
                            <a:pt x="79" y="1537"/>
                          </a:lnTo>
                          <a:lnTo>
                            <a:pt x="78" y="5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C0C0C0"/>
                        </a:gs>
                        <a:gs pos="50000">
                          <a:srgbClr val="000000"/>
                        </a:gs>
                        <a:gs pos="100000">
                          <a:srgbClr val="C0C0C0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244" name="Freeform 85"/>
                    <p:cNvSpPr/>
                    <p:nvPr/>
                  </p:nvSpPr>
                  <p:spPr>
                    <a:xfrm>
                      <a:off x="0" y="0"/>
                      <a:ext cx="162" cy="52"/>
                    </a:xfrm>
                    <a:custGeom>
                      <a:avLst/>
                      <a:gdLst>
                        <a:gd name="txL" fmla="*/ 0 w 273"/>
                        <a:gd name="txT" fmla="*/ 0 h 65"/>
                        <a:gd name="txR" fmla="*/ 273 w 273"/>
                        <a:gd name="txB" fmla="*/ 65 h 65"/>
                      </a:gdLst>
                      <a:ahLst/>
                      <a:cxnLst>
                        <a:cxn ang="0">
                          <a:pos x="273" y="0"/>
                        </a:cxn>
                        <a:cxn ang="0">
                          <a:pos x="0" y="0"/>
                        </a:cxn>
                        <a:cxn ang="0">
                          <a:pos x="69" y="63"/>
                        </a:cxn>
                        <a:cxn ang="0">
                          <a:pos x="201" y="65"/>
                        </a:cxn>
                        <a:cxn ang="0">
                          <a:pos x="273" y="0"/>
                        </a:cxn>
                      </a:cxnLst>
                      <a:rect l="txL" t="txT" r="txR" b="txB"/>
                      <a:pathLst>
                        <a:path w="273" h="65">
                          <a:moveTo>
                            <a:pt x="273" y="0"/>
                          </a:moveTo>
                          <a:lnTo>
                            <a:pt x="0" y="0"/>
                          </a:lnTo>
                          <a:lnTo>
                            <a:pt x="69" y="63"/>
                          </a:lnTo>
                          <a:lnTo>
                            <a:pt x="201" y="65"/>
                          </a:lnTo>
                          <a:lnTo>
                            <a:pt x="273" y="0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C0C0C0"/>
                        </a:gs>
                        <a:gs pos="50000">
                          <a:srgbClr val="000000"/>
                        </a:gs>
                        <a:gs pos="100000">
                          <a:srgbClr val="C0C0C0"/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zh-CN" altLang="en-US" dirty="0">
                        <a:latin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9235" name="Freeform 86"/>
                  <p:cNvSpPr/>
                  <p:nvPr/>
                </p:nvSpPr>
                <p:spPr>
                  <a:xfrm>
                    <a:off x="268" y="129"/>
                    <a:ext cx="122" cy="84"/>
                  </a:xfrm>
                  <a:custGeom>
                    <a:avLst/>
                    <a:gdLst>
                      <a:gd name="txL" fmla="*/ 0 w 763"/>
                      <a:gd name="txT" fmla="*/ 0 h 363"/>
                      <a:gd name="txR" fmla="*/ 763 w 763"/>
                      <a:gd name="txB" fmla="*/ 363 h 363"/>
                    </a:gdLst>
                    <a:ahLst/>
                    <a:cxnLst>
                      <a:cxn ang="0">
                        <a:pos x="64" y="0"/>
                      </a:cxn>
                      <a:cxn ang="0">
                        <a:pos x="13" y="27"/>
                      </a:cxn>
                      <a:cxn ang="0">
                        <a:pos x="7" y="87"/>
                      </a:cxn>
                      <a:cxn ang="0">
                        <a:pos x="58" y="123"/>
                      </a:cxn>
                      <a:cxn ang="0">
                        <a:pos x="140" y="141"/>
                      </a:cxn>
                      <a:cxn ang="0">
                        <a:pos x="303" y="168"/>
                      </a:cxn>
                      <a:cxn ang="0">
                        <a:pos x="511" y="189"/>
                      </a:cxn>
                      <a:cxn ang="0">
                        <a:pos x="715" y="225"/>
                      </a:cxn>
                      <a:cxn ang="0">
                        <a:pos x="757" y="261"/>
                      </a:cxn>
                      <a:cxn ang="0">
                        <a:pos x="751" y="321"/>
                      </a:cxn>
                      <a:cxn ang="0">
                        <a:pos x="703" y="363"/>
                      </a:cxn>
                    </a:cxnLst>
                    <a:rect l="txL" t="txT" r="txR" b="txB"/>
                    <a:pathLst>
                      <a:path w="763" h="363">
                        <a:moveTo>
                          <a:pt x="64" y="0"/>
                        </a:moveTo>
                        <a:cubicBezTo>
                          <a:pt x="56" y="4"/>
                          <a:pt x="22" y="13"/>
                          <a:pt x="13" y="27"/>
                        </a:cubicBezTo>
                        <a:cubicBezTo>
                          <a:pt x="4" y="41"/>
                          <a:pt x="0" y="71"/>
                          <a:pt x="7" y="87"/>
                        </a:cubicBezTo>
                        <a:cubicBezTo>
                          <a:pt x="14" y="103"/>
                          <a:pt x="36" y="114"/>
                          <a:pt x="58" y="123"/>
                        </a:cubicBezTo>
                        <a:cubicBezTo>
                          <a:pt x="80" y="132"/>
                          <a:pt x="100" y="133"/>
                          <a:pt x="140" y="141"/>
                        </a:cubicBezTo>
                        <a:cubicBezTo>
                          <a:pt x="180" y="148"/>
                          <a:pt x="241" y="160"/>
                          <a:pt x="303" y="168"/>
                        </a:cubicBezTo>
                        <a:cubicBezTo>
                          <a:pt x="365" y="175"/>
                          <a:pt x="442" y="179"/>
                          <a:pt x="511" y="189"/>
                        </a:cubicBezTo>
                        <a:cubicBezTo>
                          <a:pt x="580" y="199"/>
                          <a:pt x="674" y="213"/>
                          <a:pt x="715" y="225"/>
                        </a:cubicBezTo>
                        <a:cubicBezTo>
                          <a:pt x="756" y="237"/>
                          <a:pt x="751" y="245"/>
                          <a:pt x="757" y="261"/>
                        </a:cubicBezTo>
                        <a:cubicBezTo>
                          <a:pt x="763" y="277"/>
                          <a:pt x="760" y="304"/>
                          <a:pt x="751" y="321"/>
                        </a:cubicBezTo>
                        <a:cubicBezTo>
                          <a:pt x="742" y="338"/>
                          <a:pt x="713" y="354"/>
                          <a:pt x="703" y="363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00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36" name="Freeform 87"/>
                  <p:cNvSpPr/>
                  <p:nvPr/>
                </p:nvSpPr>
                <p:spPr>
                  <a:xfrm>
                    <a:off x="268" y="213"/>
                    <a:ext cx="122" cy="86"/>
                  </a:xfrm>
                  <a:custGeom>
                    <a:avLst/>
                    <a:gdLst>
                      <a:gd name="txL" fmla="*/ 0 w 763"/>
                      <a:gd name="txT" fmla="*/ 0 h 363"/>
                      <a:gd name="txR" fmla="*/ 763 w 763"/>
                      <a:gd name="txB" fmla="*/ 363 h 363"/>
                    </a:gdLst>
                    <a:ahLst/>
                    <a:cxnLst>
                      <a:cxn ang="0">
                        <a:pos x="64" y="0"/>
                      </a:cxn>
                      <a:cxn ang="0">
                        <a:pos x="13" y="27"/>
                      </a:cxn>
                      <a:cxn ang="0">
                        <a:pos x="7" y="87"/>
                      </a:cxn>
                      <a:cxn ang="0">
                        <a:pos x="58" y="123"/>
                      </a:cxn>
                      <a:cxn ang="0">
                        <a:pos x="140" y="141"/>
                      </a:cxn>
                      <a:cxn ang="0">
                        <a:pos x="303" y="168"/>
                      </a:cxn>
                      <a:cxn ang="0">
                        <a:pos x="511" y="189"/>
                      </a:cxn>
                      <a:cxn ang="0">
                        <a:pos x="715" y="225"/>
                      </a:cxn>
                      <a:cxn ang="0">
                        <a:pos x="757" y="261"/>
                      </a:cxn>
                      <a:cxn ang="0">
                        <a:pos x="751" y="321"/>
                      </a:cxn>
                      <a:cxn ang="0">
                        <a:pos x="703" y="363"/>
                      </a:cxn>
                    </a:cxnLst>
                    <a:rect l="txL" t="txT" r="txR" b="txB"/>
                    <a:pathLst>
                      <a:path w="763" h="363">
                        <a:moveTo>
                          <a:pt x="64" y="0"/>
                        </a:moveTo>
                        <a:cubicBezTo>
                          <a:pt x="56" y="4"/>
                          <a:pt x="22" y="13"/>
                          <a:pt x="13" y="27"/>
                        </a:cubicBezTo>
                        <a:cubicBezTo>
                          <a:pt x="4" y="41"/>
                          <a:pt x="0" y="71"/>
                          <a:pt x="7" y="87"/>
                        </a:cubicBezTo>
                        <a:cubicBezTo>
                          <a:pt x="14" y="103"/>
                          <a:pt x="36" y="114"/>
                          <a:pt x="58" y="123"/>
                        </a:cubicBezTo>
                        <a:cubicBezTo>
                          <a:pt x="80" y="132"/>
                          <a:pt x="100" y="133"/>
                          <a:pt x="140" y="141"/>
                        </a:cubicBezTo>
                        <a:cubicBezTo>
                          <a:pt x="180" y="148"/>
                          <a:pt x="241" y="160"/>
                          <a:pt x="303" y="168"/>
                        </a:cubicBezTo>
                        <a:cubicBezTo>
                          <a:pt x="365" y="175"/>
                          <a:pt x="442" y="179"/>
                          <a:pt x="511" y="189"/>
                        </a:cubicBezTo>
                        <a:cubicBezTo>
                          <a:pt x="580" y="199"/>
                          <a:pt x="674" y="213"/>
                          <a:pt x="715" y="225"/>
                        </a:cubicBezTo>
                        <a:cubicBezTo>
                          <a:pt x="756" y="237"/>
                          <a:pt x="751" y="245"/>
                          <a:pt x="757" y="261"/>
                        </a:cubicBezTo>
                        <a:cubicBezTo>
                          <a:pt x="763" y="277"/>
                          <a:pt x="760" y="304"/>
                          <a:pt x="751" y="321"/>
                        </a:cubicBezTo>
                        <a:cubicBezTo>
                          <a:pt x="742" y="338"/>
                          <a:pt x="713" y="354"/>
                          <a:pt x="703" y="363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00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37" name="Freeform 88"/>
                  <p:cNvSpPr/>
                  <p:nvPr/>
                </p:nvSpPr>
                <p:spPr>
                  <a:xfrm>
                    <a:off x="268" y="320"/>
                    <a:ext cx="122" cy="85"/>
                  </a:xfrm>
                  <a:custGeom>
                    <a:avLst/>
                    <a:gdLst>
                      <a:gd name="txL" fmla="*/ 0 w 763"/>
                      <a:gd name="txT" fmla="*/ 0 h 363"/>
                      <a:gd name="txR" fmla="*/ 763 w 763"/>
                      <a:gd name="txB" fmla="*/ 363 h 363"/>
                    </a:gdLst>
                    <a:ahLst/>
                    <a:cxnLst>
                      <a:cxn ang="0">
                        <a:pos x="64" y="0"/>
                      </a:cxn>
                      <a:cxn ang="0">
                        <a:pos x="13" y="27"/>
                      </a:cxn>
                      <a:cxn ang="0">
                        <a:pos x="7" y="87"/>
                      </a:cxn>
                      <a:cxn ang="0">
                        <a:pos x="58" y="123"/>
                      </a:cxn>
                      <a:cxn ang="0">
                        <a:pos x="140" y="141"/>
                      </a:cxn>
                      <a:cxn ang="0">
                        <a:pos x="303" y="168"/>
                      </a:cxn>
                      <a:cxn ang="0">
                        <a:pos x="511" y="189"/>
                      </a:cxn>
                      <a:cxn ang="0">
                        <a:pos x="715" y="225"/>
                      </a:cxn>
                      <a:cxn ang="0">
                        <a:pos x="757" y="261"/>
                      </a:cxn>
                      <a:cxn ang="0">
                        <a:pos x="751" y="321"/>
                      </a:cxn>
                      <a:cxn ang="0">
                        <a:pos x="703" y="363"/>
                      </a:cxn>
                    </a:cxnLst>
                    <a:rect l="txL" t="txT" r="txR" b="txB"/>
                    <a:pathLst>
                      <a:path w="763" h="363">
                        <a:moveTo>
                          <a:pt x="64" y="0"/>
                        </a:moveTo>
                        <a:cubicBezTo>
                          <a:pt x="56" y="4"/>
                          <a:pt x="22" y="13"/>
                          <a:pt x="13" y="27"/>
                        </a:cubicBezTo>
                        <a:cubicBezTo>
                          <a:pt x="4" y="41"/>
                          <a:pt x="0" y="71"/>
                          <a:pt x="7" y="87"/>
                        </a:cubicBezTo>
                        <a:cubicBezTo>
                          <a:pt x="14" y="103"/>
                          <a:pt x="36" y="114"/>
                          <a:pt x="58" y="123"/>
                        </a:cubicBezTo>
                        <a:cubicBezTo>
                          <a:pt x="80" y="132"/>
                          <a:pt x="100" y="133"/>
                          <a:pt x="140" y="141"/>
                        </a:cubicBezTo>
                        <a:cubicBezTo>
                          <a:pt x="180" y="148"/>
                          <a:pt x="241" y="160"/>
                          <a:pt x="303" y="168"/>
                        </a:cubicBezTo>
                        <a:cubicBezTo>
                          <a:pt x="365" y="175"/>
                          <a:pt x="442" y="179"/>
                          <a:pt x="511" y="189"/>
                        </a:cubicBezTo>
                        <a:cubicBezTo>
                          <a:pt x="580" y="199"/>
                          <a:pt x="674" y="213"/>
                          <a:pt x="715" y="225"/>
                        </a:cubicBezTo>
                        <a:cubicBezTo>
                          <a:pt x="756" y="237"/>
                          <a:pt x="751" y="245"/>
                          <a:pt x="757" y="261"/>
                        </a:cubicBezTo>
                        <a:cubicBezTo>
                          <a:pt x="763" y="277"/>
                          <a:pt x="760" y="304"/>
                          <a:pt x="751" y="321"/>
                        </a:cubicBezTo>
                        <a:cubicBezTo>
                          <a:pt x="742" y="338"/>
                          <a:pt x="713" y="354"/>
                          <a:pt x="703" y="363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00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38" name="Freeform 89"/>
                  <p:cNvSpPr/>
                  <p:nvPr/>
                </p:nvSpPr>
                <p:spPr>
                  <a:xfrm>
                    <a:off x="268" y="426"/>
                    <a:ext cx="122" cy="85"/>
                  </a:xfrm>
                  <a:custGeom>
                    <a:avLst/>
                    <a:gdLst>
                      <a:gd name="txL" fmla="*/ 0 w 763"/>
                      <a:gd name="txT" fmla="*/ 0 h 363"/>
                      <a:gd name="txR" fmla="*/ 763 w 763"/>
                      <a:gd name="txB" fmla="*/ 363 h 363"/>
                    </a:gdLst>
                    <a:ahLst/>
                    <a:cxnLst>
                      <a:cxn ang="0">
                        <a:pos x="64" y="0"/>
                      </a:cxn>
                      <a:cxn ang="0">
                        <a:pos x="13" y="27"/>
                      </a:cxn>
                      <a:cxn ang="0">
                        <a:pos x="7" y="87"/>
                      </a:cxn>
                      <a:cxn ang="0">
                        <a:pos x="58" y="123"/>
                      </a:cxn>
                      <a:cxn ang="0">
                        <a:pos x="140" y="141"/>
                      </a:cxn>
                      <a:cxn ang="0">
                        <a:pos x="303" y="168"/>
                      </a:cxn>
                      <a:cxn ang="0">
                        <a:pos x="511" y="189"/>
                      </a:cxn>
                      <a:cxn ang="0">
                        <a:pos x="715" y="225"/>
                      </a:cxn>
                      <a:cxn ang="0">
                        <a:pos x="757" y="261"/>
                      </a:cxn>
                      <a:cxn ang="0">
                        <a:pos x="751" y="321"/>
                      </a:cxn>
                      <a:cxn ang="0">
                        <a:pos x="703" y="363"/>
                      </a:cxn>
                    </a:cxnLst>
                    <a:rect l="txL" t="txT" r="txR" b="txB"/>
                    <a:pathLst>
                      <a:path w="763" h="363">
                        <a:moveTo>
                          <a:pt x="64" y="0"/>
                        </a:moveTo>
                        <a:cubicBezTo>
                          <a:pt x="56" y="4"/>
                          <a:pt x="22" y="13"/>
                          <a:pt x="13" y="27"/>
                        </a:cubicBezTo>
                        <a:cubicBezTo>
                          <a:pt x="4" y="41"/>
                          <a:pt x="0" y="71"/>
                          <a:pt x="7" y="87"/>
                        </a:cubicBezTo>
                        <a:cubicBezTo>
                          <a:pt x="14" y="103"/>
                          <a:pt x="36" y="114"/>
                          <a:pt x="58" y="123"/>
                        </a:cubicBezTo>
                        <a:cubicBezTo>
                          <a:pt x="80" y="132"/>
                          <a:pt x="100" y="133"/>
                          <a:pt x="140" y="141"/>
                        </a:cubicBezTo>
                        <a:cubicBezTo>
                          <a:pt x="180" y="148"/>
                          <a:pt x="241" y="160"/>
                          <a:pt x="303" y="168"/>
                        </a:cubicBezTo>
                        <a:cubicBezTo>
                          <a:pt x="365" y="175"/>
                          <a:pt x="442" y="179"/>
                          <a:pt x="511" y="189"/>
                        </a:cubicBezTo>
                        <a:cubicBezTo>
                          <a:pt x="580" y="199"/>
                          <a:pt x="674" y="213"/>
                          <a:pt x="715" y="225"/>
                        </a:cubicBezTo>
                        <a:cubicBezTo>
                          <a:pt x="756" y="237"/>
                          <a:pt x="751" y="245"/>
                          <a:pt x="757" y="261"/>
                        </a:cubicBezTo>
                        <a:cubicBezTo>
                          <a:pt x="763" y="277"/>
                          <a:pt x="760" y="304"/>
                          <a:pt x="751" y="321"/>
                        </a:cubicBezTo>
                        <a:cubicBezTo>
                          <a:pt x="742" y="338"/>
                          <a:pt x="713" y="354"/>
                          <a:pt x="703" y="363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00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39" name="Freeform 90"/>
                  <p:cNvSpPr/>
                  <p:nvPr/>
                </p:nvSpPr>
                <p:spPr>
                  <a:xfrm>
                    <a:off x="268" y="531"/>
                    <a:ext cx="122" cy="86"/>
                  </a:xfrm>
                  <a:custGeom>
                    <a:avLst/>
                    <a:gdLst>
                      <a:gd name="txL" fmla="*/ 0 w 763"/>
                      <a:gd name="txT" fmla="*/ 0 h 363"/>
                      <a:gd name="txR" fmla="*/ 763 w 763"/>
                      <a:gd name="txB" fmla="*/ 363 h 363"/>
                    </a:gdLst>
                    <a:ahLst/>
                    <a:cxnLst>
                      <a:cxn ang="0">
                        <a:pos x="64" y="0"/>
                      </a:cxn>
                      <a:cxn ang="0">
                        <a:pos x="13" y="27"/>
                      </a:cxn>
                      <a:cxn ang="0">
                        <a:pos x="7" y="87"/>
                      </a:cxn>
                      <a:cxn ang="0">
                        <a:pos x="58" y="123"/>
                      </a:cxn>
                      <a:cxn ang="0">
                        <a:pos x="140" y="141"/>
                      </a:cxn>
                      <a:cxn ang="0">
                        <a:pos x="303" y="168"/>
                      </a:cxn>
                      <a:cxn ang="0">
                        <a:pos x="511" y="189"/>
                      </a:cxn>
                      <a:cxn ang="0">
                        <a:pos x="715" y="225"/>
                      </a:cxn>
                      <a:cxn ang="0">
                        <a:pos x="757" y="261"/>
                      </a:cxn>
                      <a:cxn ang="0">
                        <a:pos x="751" y="321"/>
                      </a:cxn>
                      <a:cxn ang="0">
                        <a:pos x="703" y="363"/>
                      </a:cxn>
                    </a:cxnLst>
                    <a:rect l="txL" t="txT" r="txR" b="txB"/>
                    <a:pathLst>
                      <a:path w="763" h="363">
                        <a:moveTo>
                          <a:pt x="64" y="0"/>
                        </a:moveTo>
                        <a:cubicBezTo>
                          <a:pt x="56" y="4"/>
                          <a:pt x="22" y="13"/>
                          <a:pt x="13" y="27"/>
                        </a:cubicBezTo>
                        <a:cubicBezTo>
                          <a:pt x="4" y="41"/>
                          <a:pt x="0" y="71"/>
                          <a:pt x="7" y="87"/>
                        </a:cubicBezTo>
                        <a:cubicBezTo>
                          <a:pt x="14" y="103"/>
                          <a:pt x="36" y="114"/>
                          <a:pt x="58" y="123"/>
                        </a:cubicBezTo>
                        <a:cubicBezTo>
                          <a:pt x="80" y="132"/>
                          <a:pt x="100" y="133"/>
                          <a:pt x="140" y="141"/>
                        </a:cubicBezTo>
                        <a:cubicBezTo>
                          <a:pt x="180" y="148"/>
                          <a:pt x="241" y="160"/>
                          <a:pt x="303" y="168"/>
                        </a:cubicBezTo>
                        <a:cubicBezTo>
                          <a:pt x="365" y="175"/>
                          <a:pt x="442" y="179"/>
                          <a:pt x="511" y="189"/>
                        </a:cubicBezTo>
                        <a:cubicBezTo>
                          <a:pt x="580" y="199"/>
                          <a:pt x="674" y="213"/>
                          <a:pt x="715" y="225"/>
                        </a:cubicBezTo>
                        <a:cubicBezTo>
                          <a:pt x="756" y="237"/>
                          <a:pt x="751" y="245"/>
                          <a:pt x="757" y="261"/>
                        </a:cubicBezTo>
                        <a:cubicBezTo>
                          <a:pt x="763" y="277"/>
                          <a:pt x="760" y="304"/>
                          <a:pt x="751" y="321"/>
                        </a:cubicBezTo>
                        <a:cubicBezTo>
                          <a:pt x="742" y="338"/>
                          <a:pt x="713" y="354"/>
                          <a:pt x="703" y="363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00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40" name="Freeform 91"/>
                  <p:cNvSpPr/>
                  <p:nvPr/>
                </p:nvSpPr>
                <p:spPr>
                  <a:xfrm>
                    <a:off x="91" y="91"/>
                    <a:ext cx="305" cy="46"/>
                  </a:xfrm>
                  <a:custGeom>
                    <a:avLst/>
                    <a:gdLst>
                      <a:gd name="txL" fmla="*/ 0 w 339"/>
                      <a:gd name="txT" fmla="*/ 0 h 50"/>
                      <a:gd name="txR" fmla="*/ 339 w 339"/>
                      <a:gd name="txB" fmla="*/ 50 h 50"/>
                    </a:gdLst>
                    <a:ahLst/>
                    <a:cxnLst>
                      <a:cxn ang="0">
                        <a:pos x="0" y="0"/>
                      </a:cxn>
                      <a:cxn ang="0">
                        <a:pos x="141" y="6"/>
                      </a:cxn>
                      <a:cxn ang="0">
                        <a:pos x="306" y="12"/>
                      </a:cxn>
                      <a:cxn ang="0">
                        <a:pos x="337" y="37"/>
                      </a:cxn>
                      <a:cxn ang="0">
                        <a:pos x="322" y="50"/>
                      </a:cxn>
                    </a:cxnLst>
                    <a:rect l="txL" t="txT" r="txR" b="txB"/>
                    <a:pathLst>
                      <a:path w="339" h="50">
                        <a:moveTo>
                          <a:pt x="0" y="0"/>
                        </a:moveTo>
                        <a:cubicBezTo>
                          <a:pt x="24" y="1"/>
                          <a:pt x="90" y="4"/>
                          <a:pt x="141" y="6"/>
                        </a:cubicBezTo>
                        <a:cubicBezTo>
                          <a:pt x="192" y="8"/>
                          <a:pt x="273" y="7"/>
                          <a:pt x="306" y="12"/>
                        </a:cubicBezTo>
                        <a:cubicBezTo>
                          <a:pt x="339" y="17"/>
                          <a:pt x="334" y="31"/>
                          <a:pt x="337" y="37"/>
                        </a:cubicBezTo>
                        <a:cubicBezTo>
                          <a:pt x="339" y="44"/>
                          <a:pt x="326" y="48"/>
                          <a:pt x="322" y="50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00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9241" name="Line 73"/>
                  <p:cNvSpPr/>
                  <p:nvPr/>
                </p:nvSpPr>
                <p:spPr>
                  <a:xfrm>
                    <a:off x="0" y="726"/>
                    <a:ext cx="295" cy="0"/>
                  </a:xfrm>
                  <a:prstGeom prst="line">
                    <a:avLst/>
                  </a:prstGeom>
                  <a:ln w="28575" cap="flat" cmpd="sng">
                    <a:solidFill>
                      <a:srgbClr val="000099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9242" name="Freeform 90"/>
                  <p:cNvSpPr/>
                  <p:nvPr/>
                </p:nvSpPr>
                <p:spPr>
                  <a:xfrm>
                    <a:off x="272" y="613"/>
                    <a:ext cx="122" cy="86"/>
                  </a:xfrm>
                  <a:custGeom>
                    <a:avLst/>
                    <a:gdLst>
                      <a:gd name="txL" fmla="*/ 0 w 763"/>
                      <a:gd name="txT" fmla="*/ 0 h 363"/>
                      <a:gd name="txR" fmla="*/ 763 w 763"/>
                      <a:gd name="txB" fmla="*/ 363 h 363"/>
                    </a:gdLst>
                    <a:ahLst/>
                    <a:cxnLst>
                      <a:cxn ang="0">
                        <a:pos x="64" y="0"/>
                      </a:cxn>
                      <a:cxn ang="0">
                        <a:pos x="13" y="27"/>
                      </a:cxn>
                      <a:cxn ang="0">
                        <a:pos x="7" y="87"/>
                      </a:cxn>
                      <a:cxn ang="0">
                        <a:pos x="58" y="123"/>
                      </a:cxn>
                      <a:cxn ang="0">
                        <a:pos x="140" y="141"/>
                      </a:cxn>
                      <a:cxn ang="0">
                        <a:pos x="303" y="168"/>
                      </a:cxn>
                      <a:cxn ang="0">
                        <a:pos x="511" y="189"/>
                      </a:cxn>
                      <a:cxn ang="0">
                        <a:pos x="715" y="225"/>
                      </a:cxn>
                      <a:cxn ang="0">
                        <a:pos x="757" y="261"/>
                      </a:cxn>
                      <a:cxn ang="0">
                        <a:pos x="751" y="321"/>
                      </a:cxn>
                      <a:cxn ang="0">
                        <a:pos x="703" y="363"/>
                      </a:cxn>
                    </a:cxnLst>
                    <a:rect l="txL" t="txT" r="txR" b="txB"/>
                    <a:pathLst>
                      <a:path w="763" h="363">
                        <a:moveTo>
                          <a:pt x="64" y="0"/>
                        </a:moveTo>
                        <a:cubicBezTo>
                          <a:pt x="56" y="4"/>
                          <a:pt x="22" y="13"/>
                          <a:pt x="13" y="27"/>
                        </a:cubicBezTo>
                        <a:cubicBezTo>
                          <a:pt x="4" y="41"/>
                          <a:pt x="0" y="71"/>
                          <a:pt x="7" y="87"/>
                        </a:cubicBezTo>
                        <a:cubicBezTo>
                          <a:pt x="14" y="103"/>
                          <a:pt x="36" y="114"/>
                          <a:pt x="58" y="123"/>
                        </a:cubicBezTo>
                        <a:cubicBezTo>
                          <a:pt x="80" y="132"/>
                          <a:pt x="100" y="133"/>
                          <a:pt x="140" y="141"/>
                        </a:cubicBezTo>
                        <a:cubicBezTo>
                          <a:pt x="180" y="148"/>
                          <a:pt x="241" y="160"/>
                          <a:pt x="303" y="168"/>
                        </a:cubicBezTo>
                        <a:cubicBezTo>
                          <a:pt x="365" y="175"/>
                          <a:pt x="442" y="179"/>
                          <a:pt x="511" y="189"/>
                        </a:cubicBezTo>
                        <a:cubicBezTo>
                          <a:pt x="580" y="199"/>
                          <a:pt x="674" y="213"/>
                          <a:pt x="715" y="225"/>
                        </a:cubicBezTo>
                        <a:cubicBezTo>
                          <a:pt x="756" y="237"/>
                          <a:pt x="751" y="245"/>
                          <a:pt x="757" y="261"/>
                        </a:cubicBezTo>
                        <a:cubicBezTo>
                          <a:pt x="763" y="277"/>
                          <a:pt x="760" y="304"/>
                          <a:pt x="751" y="321"/>
                        </a:cubicBezTo>
                        <a:cubicBezTo>
                          <a:pt x="742" y="338"/>
                          <a:pt x="713" y="354"/>
                          <a:pt x="703" y="363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rgbClr val="00009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dirty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pic>
          <p:nvPicPr>
            <p:cNvPr id="101382" name="Picture 6" descr="57IO}`LEKD44]YV1)[A(V{V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71" y="7196"/>
              <a:ext cx="3742" cy="250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81425" y="152400"/>
            <a:ext cx="653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3—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电磁铁、电磁继电器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601470" y="1272540"/>
            <a:ext cx="8989060" cy="2978150"/>
            <a:chOff x="2522" y="2004"/>
            <a:chExt cx="14156" cy="4690"/>
          </a:xfrm>
        </p:grpSpPr>
        <p:sp>
          <p:nvSpPr>
            <p:cNvPr id="100" name="文本框 99"/>
            <p:cNvSpPr txBox="1"/>
            <p:nvPr/>
          </p:nvSpPr>
          <p:spPr>
            <a:xfrm>
              <a:off x="2522" y="2004"/>
              <a:ext cx="14156" cy="15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【</a:t>
              </a:r>
              <a:r>
                <a:rPr 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2019</a:t>
              </a:r>
              <a:r>
                <a:rPr lang="zh-CN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云南昆明】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如图所示，用漆包线（导线表面涂有绝缘漆）绕在纸筒上做成了一个螺线管，用来研究螺线管磁性强弱与哪些因素有关。闭合开关后，发现螺线管能够吸引一些铁钉，要使它能吸引更多铁钉的办法是（   ）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2" name="图片 -2147482623" descr="学科网(www.zxxk.com)--教育资源门户，提供试卷、教案、课件、论文、素材及各类教学资源下载，还有大量而丰富的教学相关资讯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79" y="3872"/>
              <a:ext cx="5430" cy="28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2676" y="4243"/>
              <a:ext cx="8000" cy="20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．在纸筒中插入一根铁芯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．减少线圈匝数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．使滑动触头</a:t>
              </a:r>
              <a:r>
                <a:rPr lang="en-US" sz="2000" b="0" i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 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向右滑动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D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．将电源正负极互换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601470" y="4373880"/>
            <a:ext cx="978598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endParaRPr lang="zh-CN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电磁铁的磁性强弱与电流的大小、线圈匝数和有无铁芯有关，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．在纸筒中插入一根铁芯可以使电磁铁磁性增强，能吸引更多铁钉，故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符合题意；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．减少线圈匝数可以使电磁铁磁性减弱，不能吸引更多铁钉，故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不符合题意；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．使滑动触头</a:t>
            </a:r>
            <a:r>
              <a:rPr lang="en-US" sz="2000" b="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向右滑动，电路中的电流变小，电磁铁磁性减弱，不能吸引更多铁钉，故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不符合题意；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．将电源正负极互换不能增强电磁铁的磁性，不能吸引更多铁钉，故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不符合题意</a:t>
            </a:r>
            <a:r>
              <a:rPr lang="zh-CN" sz="20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81425" y="152400"/>
            <a:ext cx="653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3—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电磁铁、电磁继电器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56435" y="1355090"/>
            <a:ext cx="8200390" cy="2611120"/>
            <a:chOff x="3780" y="2149"/>
            <a:chExt cx="12914" cy="4112"/>
          </a:xfrm>
        </p:grpSpPr>
        <p:sp>
          <p:nvSpPr>
            <p:cNvPr id="101" name="文本框 100"/>
            <p:cNvSpPr txBox="1"/>
            <p:nvPr/>
          </p:nvSpPr>
          <p:spPr>
            <a:xfrm>
              <a:off x="3780" y="2149"/>
              <a:ext cx="12914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200025" indent="-200025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【</a:t>
              </a:r>
              <a:r>
                <a:rPr 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2019</a:t>
              </a:r>
              <a:r>
                <a:rPr lang="zh-CN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四川德阳】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在图中所示的自动控制电路中，当控制电路的开关</a:t>
              </a:r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S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闭合时，工作电路的情况是（     ）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2" name="图片 -2147482616" descr="学科网(www.zxxk.com)--教育资源门户，提供试题试卷、教案、课件、教学论文、素材等各类教学资源库下载，还有大量丰富的教学资讯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5" y="3507"/>
              <a:ext cx="3916" cy="27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4154" y="4060"/>
              <a:ext cx="8000" cy="20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．灯不亮，电铃响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．灯不亮，电铃不响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．灯亮，电铃不响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D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．灯亮，电铃响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113915" y="4361815"/>
            <a:ext cx="796353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endParaRPr lang="zh-CN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由图知道，当控制电路的开关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闭合时，左边控制电路中有电流，电磁铁具有磁性，吸引衔铁，使动触头与下面电路接通，与上面的电路断开，所以，电铃工作，电灯不亮，即只有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正确。</a:t>
            </a:r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8322" y="74050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122045" y="1355090"/>
            <a:ext cx="96246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【2019河南】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图为一款“智能照明灯”的电路,灯L天暗时自动发光,天亮时自动熄灭。控制电路中,电源电压恒定,R</a:t>
            </a:r>
            <a:r>
              <a:rPr lang="zh-CN" altLang="en-US" sz="2000" baseline="-250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为定值电阻,R</a:t>
            </a:r>
            <a:r>
              <a:rPr lang="zh-CN" altLang="en-US" sz="2000" baseline="-250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为光敏电阻,其阻值随光照强度而变化。以下说法正确的是（   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81425" y="152400"/>
            <a:ext cx="653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3—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电磁铁、电磁继电器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pic>
        <p:nvPicPr>
          <p:cNvPr id="2" name="图片 -2147482622" descr="学科网(www.zxxk.com)--教育资源门户，提供试卷、教案、课件、论文、素材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575" y="2454275"/>
            <a:ext cx="3252470" cy="2024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222375" y="2675890"/>
            <a:ext cx="629920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．电磁继电器利用电磁感应原理工作</a:t>
            </a:r>
            <a:endParaRPr lang="en-US" sz="20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sz="2000" b="0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en-US" sz="2000" b="0" baseline="-25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的阻值随光照强度的增大而增大</a:t>
            </a:r>
            <a:endParaRPr lang="en-US" sz="20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．当光照强度增大时</a:t>
            </a:r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电压表示数减小</a:t>
            </a:r>
            <a:endParaRPr lang="en-US" sz="2000" b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．若将</a:t>
            </a:r>
            <a:r>
              <a:rPr lang="en-US" sz="2000" b="0" i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en-US" sz="2000" b="0" baseline="-250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换成阻值稍小的电阻</a:t>
            </a:r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可缩短灯</a:t>
            </a:r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的发光时间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22705" y="4478655"/>
            <a:ext cx="929132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CD</a:t>
            </a:r>
            <a:endParaRPr lang="zh-CN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en-US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．电磁继电器其原理为电生磁，为电流磁效应；</a:t>
            </a:r>
            <a:r>
              <a:rPr lang="en-US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．由题意得天亮时电磁继电器应将衔铁吸下来，则天亮时电流应增大，故电阻应减小，得</a:t>
            </a:r>
            <a:r>
              <a:rPr lang="en-US" b="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en-US" b="0" baseline="-25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的阻值随光照强度的增大而减小；</a:t>
            </a:r>
            <a:r>
              <a:rPr lang="en-US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．当光照强度增强时，</a:t>
            </a:r>
            <a:r>
              <a:rPr lang="en-US" b="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en-US" b="0" baseline="-25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电阻减小，电压表测</a:t>
            </a:r>
            <a:r>
              <a:rPr lang="en-US" b="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en-US" b="0" baseline="-25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电压，根据串联分压原理，故电压表示数减小；</a:t>
            </a:r>
            <a:r>
              <a:rPr lang="en-US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b="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en-US" b="0" baseline="-25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换成电阻稍小的电阻，则电磁继电器衔铁更容易被吸下来，当光照不是很强烈时即被吸下来，从而缩短了光照时间。</a:t>
            </a:r>
            <a:endParaRPr lang="zh-CN" altLang="en-US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802" y="771616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  <p:bldP spid="4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19835" y="1261745"/>
            <a:ext cx="10151745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枣庄】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在探究“通电螺线管的外部磁场”的实验中，小明在螺线管周围摆放了一些小磁针。</a:t>
            </a:r>
          </a:p>
          <a:p>
            <a:pPr fontAlgn="auto">
              <a:lnSpc>
                <a:spcPct val="12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（1）通电后小磁针静止时的分布如图甲所示，由此可看出通电螺线管外部的磁场与</a:t>
            </a:r>
            <a:r>
              <a:rPr lang="zh-CN" altLang="en-US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的磁场相似。</a:t>
            </a:r>
          </a:p>
          <a:p>
            <a:pPr fontAlgn="auto">
              <a:lnSpc>
                <a:spcPct val="12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（2）小明改变通电螺线管中的电流方向，发现小磁针指向转动180°，南北极发生了对调，由此可知：通电螺线管外部的磁场方向与螺线管中</a:t>
            </a:r>
            <a:r>
              <a:rPr lang="zh-CN" altLang="en-US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方向有关。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68322" y="739866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85" y="4387215"/>
            <a:ext cx="4357370" cy="16751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44270" y="3049905"/>
            <a:ext cx="1082103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3）小明继续实验探究，并按图乙连接电路，他先将开关S接a，观察电流表的示数及吸引大头针的数目；再将开关S从a换到b，调节变阻器的滑片P，再次观察电流表的示数及吸引大头针的数目，此时调节滑动变阻器是为了</a:t>
            </a:r>
            <a:r>
              <a:rPr lang="zh-CN" altLang="en-US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不变，来探究</a:t>
            </a:r>
            <a:r>
              <a:rPr lang="zh-CN" altLang="en-US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的关系。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79500" y="4387215"/>
            <a:ext cx="56489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r>
              <a:rPr lang="zh-CN" altLang="en-US" b="1">
                <a:solidFill>
                  <a:srgbClr val="FF0000"/>
                </a:solidFill>
              </a:rPr>
              <a:t>【答案】</a:t>
            </a:r>
            <a:r>
              <a:rPr lang="zh-CN" altLang="en-US"/>
              <a:t>（1）条形磁体；（2）电流；（3）控制两次实验的电流大小不变； 通电螺线管磁场强弱与线圈匝数。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781425" y="152400"/>
            <a:ext cx="653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3—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电磁铁、电磁继电器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84750" y="15430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4-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电动机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pic>
        <p:nvPicPr>
          <p:cNvPr id="3" name="图片 2" descr="电动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0" y="2228850"/>
            <a:ext cx="10170795" cy="3298825"/>
          </a:xfrm>
          <a:prstGeom prst="rect">
            <a:avLst/>
          </a:prstGeom>
        </p:spPr>
      </p:pic>
      <p:grpSp>
        <p:nvGrpSpPr>
          <p:cNvPr id="8194" name="Group 2"/>
          <p:cNvGrpSpPr/>
          <p:nvPr/>
        </p:nvGrpSpPr>
        <p:grpSpPr>
          <a:xfrm>
            <a:off x="8336280" y="1272540"/>
            <a:ext cx="3763010" cy="1428866"/>
            <a:chOff x="431" y="1661"/>
            <a:chExt cx="4377" cy="2292"/>
          </a:xfrm>
        </p:grpSpPr>
        <p:pic>
          <p:nvPicPr>
            <p:cNvPr id="8199" name="Picture 3" descr="133040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" y="1661"/>
              <a:ext cx="3788" cy="193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00" name="Line 5"/>
            <p:cNvSpPr/>
            <p:nvPr/>
          </p:nvSpPr>
          <p:spPr>
            <a:xfrm flipH="1">
              <a:off x="1837" y="2954"/>
              <a:ext cx="249" cy="476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8201" name="Text Box 6"/>
            <p:cNvSpPr txBox="1"/>
            <p:nvPr/>
          </p:nvSpPr>
          <p:spPr>
            <a:xfrm>
              <a:off x="1338" y="3362"/>
              <a:ext cx="1655" cy="5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b="1" dirty="0">
                  <a:solidFill>
                    <a:srgbClr val="CC0000"/>
                  </a:solidFill>
                  <a:latin typeface="Calibri" panose="020F0502020204030204" pitchFamily="34" charset="0"/>
                </a:rPr>
                <a:t>金属导轨</a:t>
              </a:r>
            </a:p>
          </p:txBody>
        </p:sp>
        <p:sp>
          <p:nvSpPr>
            <p:cNvPr id="8202" name="Text Box 7"/>
            <p:cNvSpPr txBox="1"/>
            <p:nvPr/>
          </p:nvSpPr>
          <p:spPr>
            <a:xfrm>
              <a:off x="431" y="1820"/>
              <a:ext cx="1134" cy="5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b="1" dirty="0">
                  <a:solidFill>
                    <a:srgbClr val="CC0000"/>
                  </a:solidFill>
                  <a:latin typeface="Calibri" panose="020F0502020204030204" pitchFamily="34" charset="0"/>
                </a:rPr>
                <a:t>直导体</a:t>
              </a:r>
            </a:p>
          </p:txBody>
        </p:sp>
        <p:sp>
          <p:nvSpPr>
            <p:cNvPr id="8203" name="Line 8"/>
            <p:cNvSpPr/>
            <p:nvPr/>
          </p:nvSpPr>
          <p:spPr>
            <a:xfrm flipH="1" flipV="1">
              <a:off x="1156" y="2115"/>
              <a:ext cx="749" cy="725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sp>
        <p:sp>
          <p:nvSpPr>
            <p:cNvPr id="8204" name="Text Box 13"/>
            <p:cNvSpPr txBox="1"/>
            <p:nvPr/>
          </p:nvSpPr>
          <p:spPr>
            <a:xfrm>
              <a:off x="2812" y="2024"/>
              <a:ext cx="295" cy="93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</a:pPr>
              <a:r>
                <a:rPr lang="en-US" altLang="zh-CN" sz="32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8205" name="Text Box 14"/>
            <p:cNvSpPr txBox="1"/>
            <p:nvPr/>
          </p:nvSpPr>
          <p:spPr>
            <a:xfrm>
              <a:off x="2812" y="2160"/>
              <a:ext cx="295" cy="103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charset="0"/>
                </a:rPr>
                <a:t>-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84750" y="15430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4-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电动机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79905" y="1434465"/>
            <a:ext cx="8934450" cy="2656205"/>
            <a:chOff x="2868" y="2259"/>
            <a:chExt cx="14070" cy="4183"/>
          </a:xfrm>
        </p:grpSpPr>
        <p:sp>
          <p:nvSpPr>
            <p:cNvPr id="101" name="文本框 100"/>
            <p:cNvSpPr txBox="1"/>
            <p:nvPr/>
          </p:nvSpPr>
          <p:spPr>
            <a:xfrm>
              <a:off x="2868" y="2259"/>
              <a:ext cx="14070" cy="15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【</a:t>
              </a:r>
              <a:r>
                <a:rPr 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2019</a:t>
              </a:r>
              <a:r>
                <a:rPr lang="zh-CN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四川绵阳】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用如图所示的装置探究通电导线在磁场中的受力情况。接通电源，发现导体</a:t>
              </a:r>
              <a:r>
                <a:rPr lang="en-US" sz="2000" b="0" i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ab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向左运动；把电源正负极对调后接入电路，发现导体</a:t>
              </a:r>
              <a:r>
                <a:rPr lang="en-US" sz="2000" b="0" i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ab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向右运动。这个实验事实说明通电导线在磁场中受力 （     ）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167" y="4360"/>
              <a:ext cx="8000" cy="20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．方向与电流方向有关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．方向与磁感线方向有关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．大小与电流大小有关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D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．大小与磁场强弱有关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924050" y="4669790"/>
            <a:ext cx="926973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endParaRPr lang="zh-CN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由题意可知，磁场方向没有改变，只是电源正负极对调，则电路中电流方向变得相反，结果导体运动方向也变得相反，说明导体受力方向相反了，证明了通电导体在磁场中受力的方向与电流方向有关。故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正确，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错误。</a:t>
            </a:r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315" y="2582545"/>
            <a:ext cx="2526665" cy="1694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84750" y="15430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4-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电动机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17370" y="1401445"/>
            <a:ext cx="8648700" cy="2796540"/>
            <a:chOff x="2862" y="2207"/>
            <a:chExt cx="13620" cy="4404"/>
          </a:xfrm>
        </p:grpSpPr>
        <p:sp>
          <p:nvSpPr>
            <p:cNvPr id="101" name="文本框 100"/>
            <p:cNvSpPr txBox="1"/>
            <p:nvPr/>
          </p:nvSpPr>
          <p:spPr>
            <a:xfrm>
              <a:off x="2862" y="2207"/>
              <a:ext cx="13475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200025" indent="-200025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【</a:t>
              </a:r>
              <a:r>
                <a:rPr 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2019</a:t>
              </a:r>
              <a:r>
                <a:rPr lang="zh-CN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江苏扬州】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如图为直流电动机的工作原理图，分析正确的是（      ）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" name="图片 -2147482622" descr="学科网(www.zxxk.com)--教育资源门户，提供试题试卷、教案、课件、教学论文、素材等各类教学资源库下载，还有大量丰富的教学资讯！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18" y="3703"/>
              <a:ext cx="3764" cy="29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3187" y="3426"/>
              <a:ext cx="9751" cy="256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．改变磁场方向可以改变线圈转动的方向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．电动机通电后不转，一定是电路断路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．电动机工作过程中，消耗的电能全部转化为机械能</a:t>
              </a:r>
              <a:endPara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/>
              <a:r>
                <a:rPr lang="en-US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D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．线圈连续转动是靠电磁继电器来实现的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817370" y="4519295"/>
            <a:ext cx="811974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endParaRPr lang="zh-CN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．线圈转动方向可通过改变电流方向或者磁场方向来改变；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．电动机不转，存在原因很多，短路、断路等均有可能；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．消耗的电能部分转化为机械能，部分因发热转化为内能；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．连续转动时靠</a:t>
            </a:r>
            <a:r>
              <a:rPr lang="en-US" sz="2000" b="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sz="2000" b="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两个电刷改变线框中电流方向实现的</a:t>
            </a:r>
            <a:r>
              <a:rPr lang="zh-CN" sz="105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05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315720" y="1340485"/>
            <a:ext cx="9705975" cy="3773805"/>
            <a:chOff x="2174" y="2217"/>
            <a:chExt cx="15285" cy="5433"/>
          </a:xfrm>
        </p:grpSpPr>
        <p:sp>
          <p:nvSpPr>
            <p:cNvPr id="3" name="TextBox 2"/>
            <p:cNvSpPr txBox="1"/>
            <p:nvPr/>
          </p:nvSpPr>
          <p:spPr>
            <a:xfrm>
              <a:off x="2174" y="2217"/>
              <a:ext cx="15285" cy="19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eaLnBrk="0" latinLnBrk="1" hangingPunc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2000" b="1" kern="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【2019广西】</a:t>
              </a:r>
              <a:r>
                <a:rPr lang="zh-CN" altLang="en-US" sz="2000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我国的新型航母将采用自行研制的电磁弹射器。小明猜想它的工作原理如图所示,电磁弹射器的弹射车与飞机前轮连接,并处于强磁场中,当弹射车内的导体通过强电流时,即可受到强大的推力。小明的猜想与下列实验原理相同的是</a:t>
              </a:r>
              <a:r>
                <a:rPr lang="zh-CN" altLang="en-US" sz="2000" kern="0" spc="302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 </a:t>
              </a:r>
              <a:r>
                <a:rPr lang="zh-CN" altLang="en-US" sz="2000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　　)</a:t>
              </a:r>
              <a:endPara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4" name="图片 3" descr="textimage3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3" y="4904"/>
              <a:ext cx="4951" cy="2442"/>
            </a:xfrm>
            <a:prstGeom prst="rect">
              <a:avLst/>
            </a:prstGeom>
          </p:spPr>
        </p:pic>
        <p:pic>
          <p:nvPicPr>
            <p:cNvPr id="5" name="图片 3" descr="textimage4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1" y="4601"/>
              <a:ext cx="8586" cy="3049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1372235" y="4902835"/>
            <a:ext cx="9813925" cy="1846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  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  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是小磁针与磁体间的作用;B是电磁铁对回形针的作用;C是通电导线在磁场中受到力的作用,属于电动机原理;D是电磁感应现象,属于发电机原理。根据题意,当弹射车内的导体通过强电流时,受到强大的推力,与电动机原理相同,故选C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84750" y="15430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4-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电动机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650865" y="203200"/>
            <a:ext cx="1706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电与磁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43862" y="719546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知识梳理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30" y="1241425"/>
            <a:ext cx="7037705" cy="4807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84750" y="15430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4-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电动机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12315" y="4615815"/>
            <a:ext cx="934529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endParaRPr lang="zh-CN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图说明了通电导体附近存在磁场；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图可研究电磁体的磁性强弱的影响因素；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图为发电机的原理图；</a:t>
            </a:r>
            <a:r>
              <a:rPr lang="en-US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sz="20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图为通电导体在磁场中受到力的作用，为电动机的原理图。</a:t>
            </a:r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43735" y="1452245"/>
            <a:ext cx="9699625" cy="2967355"/>
            <a:chOff x="3061" y="2287"/>
            <a:chExt cx="15275" cy="4673"/>
          </a:xfrm>
        </p:grpSpPr>
        <p:sp>
          <p:nvSpPr>
            <p:cNvPr id="101" name="文本框 100"/>
            <p:cNvSpPr txBox="1"/>
            <p:nvPr/>
          </p:nvSpPr>
          <p:spPr>
            <a:xfrm>
              <a:off x="3061" y="2287"/>
              <a:ext cx="14666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【</a:t>
              </a:r>
              <a:r>
                <a:rPr 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2019</a:t>
              </a:r>
              <a:r>
                <a:rPr lang="zh-CN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山东临沂】</a:t>
              </a:r>
              <a:r>
                <a:rPr lang="zh-CN" sz="2000" b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新能源电动汽车被越来越多的家庭所接受，其核心部件是电动机。下图能说明电动机工作原理的是（    ）</a:t>
              </a:r>
              <a:endParaRPr lang="en-US" alt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110" y="3684"/>
              <a:ext cx="14226" cy="3276"/>
              <a:chOff x="4127" y="3684"/>
              <a:chExt cx="14226" cy="3276"/>
            </a:xfrm>
          </p:grpSpPr>
          <p:pic>
            <p:nvPicPr>
              <p:cNvPr id="4" name="图片 -2147482620" descr="学科网(www.zxxk.com)--教育资源门户，提供试题试卷、教案、课件、教学论文、素材等各类教学资源库下载，还有大量丰富的教学资讯！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27" y="3684"/>
                <a:ext cx="2440" cy="24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" name="图片 -2147482619" descr="学科网(www.zxxk.com)--教育资源门户，提供试题试卷、教案、课件、教学论文、素材等各类教学资源库下载，还有大量丰富的教学资讯！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4" y="4134"/>
                <a:ext cx="2644" cy="216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9" name="图片 -2147482618" descr="学科网(www.zxxk.com)--教育资源门户，提供试题试卷、教案、课件、教学论文、素材等各类教学资源库下载，还有大量丰富的教学资讯！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81" y="4243"/>
                <a:ext cx="3163" cy="179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" name="图片 -2147482562" descr="学科网(www.zxxk.com)--教育资源门户，提供试题试卷、教案、课件、教学论文、素材等各类教学资源库下载，还有大量丰富的教学资讯！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73" y="4134"/>
                <a:ext cx="2908" cy="201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4375" y="6380"/>
                <a:ext cx="1397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/>
                  <a:t>A.                                   B.                              C.                                       D.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84750" y="15430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5-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磁生电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80" y="1510665"/>
            <a:ext cx="7651750" cy="4038600"/>
          </a:xfrm>
          <a:prstGeom prst="rect">
            <a:avLst/>
          </a:prstGeom>
        </p:spPr>
      </p:pic>
      <p:pic>
        <p:nvPicPr>
          <p:cNvPr id="7170" name="Picture 2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530" y="1376045"/>
            <a:ext cx="2799080" cy="2035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84750" y="15430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5-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磁生电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37285" y="1272540"/>
            <a:ext cx="11292205" cy="4575810"/>
            <a:chOff x="1791" y="2004"/>
            <a:chExt cx="17783" cy="7206"/>
          </a:xfrm>
        </p:grpSpPr>
        <p:grpSp>
          <p:nvGrpSpPr>
            <p:cNvPr id="9" name="组合 8"/>
            <p:cNvGrpSpPr/>
            <p:nvPr/>
          </p:nvGrpSpPr>
          <p:grpSpPr>
            <a:xfrm>
              <a:off x="1791" y="2004"/>
              <a:ext cx="16025" cy="7207"/>
              <a:chOff x="1791" y="2004"/>
              <a:chExt cx="16025" cy="7207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791" y="2004"/>
                <a:ext cx="14476" cy="87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marL="0" indent="0" eaLnBrk="0" latinLnBrk="1" hangingPunc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2000" b="1" kern="0" dirty="0" smtClean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【2019湖北武汉】</a:t>
                </a: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某同学利用如图所示的实验装置探究什么情况下磁可以生电。</a:t>
                </a:r>
                <a:endPara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pic>
            <p:nvPicPr>
              <p:cNvPr id="6" name="图片 3" descr="textimage14.jpe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42" y="5390"/>
                <a:ext cx="3575" cy="2671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938" y="4705"/>
                <a:ext cx="11889" cy="450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indent="0" eaLnBrk="0" latinLnBrk="1" hangingPunc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A.导线</a:t>
                </a:r>
                <a:r>
                  <a:rPr lang="zh-CN" altLang="en-US" sz="2000" i="1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ab</a:t>
                </a: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在磁场中静止,换用磁性更强的蹄形磁体</a:t>
                </a:r>
                <a:endParaRPr lang="zh-CN" altLang="en-US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0" indent="0" eaLnBrk="0" latinLnBrk="1" hangingPunc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B.导线在磁场中静止,但不用单根导线</a:t>
                </a:r>
                <a:r>
                  <a:rPr lang="zh-CN" altLang="en-US" sz="2000" i="1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ab</a:t>
                </a: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,而用匝数很多的线圈</a:t>
                </a:r>
                <a:endParaRPr lang="zh-CN" altLang="en-US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0" indent="0" eaLnBrk="0" latinLnBrk="1" hangingPunc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C.蹄形磁体静止,导线</a:t>
                </a:r>
                <a:r>
                  <a:rPr lang="zh-CN" altLang="en-US" sz="2000" i="1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ab</a:t>
                </a: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从图中所示位置水平向左或水平向右运动</a:t>
                </a:r>
                <a:endParaRPr lang="zh-CN" altLang="en-US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0" indent="0" eaLnBrk="0" latinLnBrk="1" hangingPunc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D.蹄形磁体静止,导线</a:t>
                </a:r>
                <a:r>
                  <a:rPr lang="zh-CN" altLang="en-US" sz="2000" i="1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ab</a:t>
                </a: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从图中所示位置竖直向上或竖直向下运动</a:t>
                </a:r>
              </a:p>
              <a:p>
                <a:pPr marL="0" indent="0" eaLnBrk="0" latinLnBrk="1" hangingPunc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E.蹄形磁体静止,导线</a:t>
                </a:r>
                <a:r>
                  <a:rPr lang="zh-CN" altLang="en-US" sz="2000" i="1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ab</a:t>
                </a: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从图中所示位置斜向上或斜向下运动</a:t>
                </a:r>
                <a:endParaRPr lang="en-US" altLang="zh-CN" sz="2000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0" indent="0" eaLnBrk="0" latinLnBrk="1" hangingPunc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endParaRPr lang="zh-CN" altLang="en-US" sz="2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" name="文本框 2"/>
              <p:cNvSpPr txBox="1"/>
              <p:nvPr/>
            </p:nvSpPr>
            <p:spPr>
              <a:xfrm>
                <a:off x="1938" y="3107"/>
                <a:ext cx="13352" cy="159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indent="0" eaLnBrk="0" latinLnBrk="1" hangingPunc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(1)实验时应将电流表、导线</a:t>
                </a:r>
                <a:r>
                  <a:rPr lang="zh-CN" altLang="en-US" sz="2000" i="1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ab</a:t>
                </a: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串联起来组成</a:t>
                </a:r>
                <a:r>
                  <a:rPr lang="zh-CN" altLang="en-US" sz="2000" u="sng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　　　    </a:t>
                </a: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回路。</a:t>
                </a:r>
                <a:endParaRPr lang="zh-CN" altLang="en-US" sz="20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0" indent="0" eaLnBrk="0" latinLnBrk="1" hangingPunc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(2)该同学进行以下尝试,能使电流表指针偏转的是</a:t>
                </a:r>
                <a:r>
                  <a:rPr lang="zh-CN" altLang="en-US" sz="2000" u="sng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　　　    </a:t>
                </a:r>
                <a:r>
                  <a:rPr lang="zh-CN" altLang="en-US" sz="2000" kern="0" dirty="0" smtClean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(填字母标号)。</a:t>
                </a:r>
                <a:endParaRPr lang="zh-CN" altLang="en-US" sz="2000"/>
              </a:p>
            </p:txBody>
          </p:sp>
        </p:grpSp>
        <p:sp>
          <p:nvSpPr>
            <p:cNvPr id="4" name="TextBox 2"/>
            <p:cNvSpPr txBox="1"/>
            <p:nvPr/>
          </p:nvSpPr>
          <p:spPr>
            <a:xfrm>
              <a:off x="1938" y="8484"/>
              <a:ext cx="17636" cy="7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eaLnBrk="0" latinLnBrk="1" hangingPunct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2000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(3)如图所示的实验装置中,将电流表换成</a:t>
              </a:r>
              <a:r>
                <a:rPr lang="zh-CN" altLang="en-US" sz="2000" u="sng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　　　    </a:t>
              </a:r>
              <a:r>
                <a:rPr lang="zh-CN" altLang="en-US" sz="2000" kern="0" dirty="0" smtClea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进行触接,还可以探究电动机的工作原理</a:t>
              </a:r>
              <a:r>
                <a:rPr lang="zh-CN" altLang="en-US" sz="1855" kern="0" dirty="0" smtClean="0">
                  <a:solidFill>
                    <a:srgbClr val="000000"/>
                  </a:solidFill>
                  <a:latin typeface="Times New Roman" panose="02020603050405020304" pitchFamily="65" charset="-122"/>
                  <a:ea typeface="宋体" panose="02010600030101010101" pitchFamily="2" charset="-122"/>
                </a:rPr>
                <a:t>。</a:t>
              </a:r>
              <a:endParaRPr lang="en-US" altLang="zh-CN" sz="1855" kern="0" dirty="0" smtClean="0">
                <a:solidFill>
                  <a:srgbClr val="000000"/>
                </a:solidFill>
                <a:latin typeface="Times New Roman" panose="02020603050405020304" pitchFamily="65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" name="TextBox 2"/>
          <p:cNvSpPr txBox="1"/>
          <p:nvPr/>
        </p:nvSpPr>
        <p:spPr>
          <a:xfrm>
            <a:off x="971460" y="6095712"/>
            <a:ext cx="1119888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(1)闭合　(2)CE　(3)电源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84750" y="15430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5-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磁生电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27125" y="4605020"/>
            <a:ext cx="51987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	</a:t>
            </a:r>
          </a:p>
          <a:p>
            <a:endParaRPr lang="zh-CN" altLang="en-US" sz="2000"/>
          </a:p>
        </p:txBody>
      </p:sp>
      <p:grpSp>
        <p:nvGrpSpPr>
          <p:cNvPr id="13" name="组合 12"/>
          <p:cNvGrpSpPr/>
          <p:nvPr/>
        </p:nvGrpSpPr>
        <p:grpSpPr>
          <a:xfrm>
            <a:off x="1127125" y="1565910"/>
            <a:ext cx="10133965" cy="3038475"/>
            <a:chOff x="1775" y="2466"/>
            <a:chExt cx="15959" cy="4785"/>
          </a:xfrm>
        </p:grpSpPr>
        <p:sp>
          <p:nvSpPr>
            <p:cNvPr id="100" name="文本框 99"/>
            <p:cNvSpPr txBox="1"/>
            <p:nvPr/>
          </p:nvSpPr>
          <p:spPr>
            <a:xfrm>
              <a:off x="1775" y="2466"/>
              <a:ext cx="14597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/>
              <a:r>
                <a:rPr lang="zh-CN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【</a:t>
              </a:r>
              <a:r>
                <a:rPr lang="en-US" altLang="zh-CN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2019</a:t>
              </a:r>
              <a:r>
                <a:rPr lang="zh-CN" altLang="en-US" sz="20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辽宁】</a:t>
              </a:r>
              <a:r>
                <a:rPr lang="zh-CN" sz="2000" b="0">
                  <a:latin typeface="微软雅黑" panose="020B0503020204020204" charset="-122"/>
                  <a:ea typeface="微软雅黑" panose="020B0503020204020204" charset="-122"/>
                </a:rPr>
                <a:t>如图所示是有关电和磁的两个重要的科学探究实验，下列说法正确的是（　　）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" name="图片24" descr="菁优网：http://www.jyeoo.com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38" y="4067"/>
              <a:ext cx="6997" cy="31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/>
          </p:nvSpPr>
          <p:spPr>
            <a:xfrm>
              <a:off x="1978" y="3936"/>
              <a:ext cx="8180" cy="30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auto">
                <a:lnSpc>
                  <a:spcPct val="120000"/>
                </a:lnSpc>
              </a:pPr>
              <a:r>
                <a:rPr lang="zh-CN" altLang="en-US" sz="2000">
                  <a:sym typeface="+mn-ea"/>
                </a:rPr>
                <a:t>A.甲图中开关S闭合后，轻质导体棒ab会运动</a:t>
              </a:r>
            </a:p>
            <a:p>
              <a:pPr fontAlgn="auto">
                <a:lnSpc>
                  <a:spcPct val="120000"/>
                </a:lnSpc>
              </a:pPr>
              <a:r>
                <a:rPr lang="zh-CN" altLang="en-US" sz="2000"/>
                <a:t>B.甲图实验探究的是发电机的工作原理	</a:t>
              </a:r>
            </a:p>
            <a:p>
              <a:pPr fontAlgn="auto">
                <a:lnSpc>
                  <a:spcPct val="120000"/>
                </a:lnSpc>
              </a:pPr>
              <a:r>
                <a:rPr lang="zh-CN" altLang="en-US" sz="2000"/>
                <a:t>C.乙图中导体棒cd切割磁感线运动时，灵敏电流计的指针会发生偏转	</a:t>
              </a:r>
            </a:p>
            <a:p>
              <a:pPr fontAlgn="auto">
                <a:lnSpc>
                  <a:spcPct val="120000"/>
                </a:lnSpc>
              </a:pPr>
              <a:r>
                <a:rPr lang="zh-CN" altLang="en-US" sz="2000"/>
                <a:t>D.乙图实验说明电能可以转化为机械能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256030" y="4712970"/>
            <a:ext cx="979805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alt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AC</a:t>
            </a:r>
            <a:endParaRPr lang="zh-CN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）图甲实验是通电导线在磁场中受到磁场力的实验，是电动机的原理图，开关</a:t>
            </a:r>
            <a:r>
              <a:rPr 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闭合后，轻质导体棒</a:t>
            </a:r>
            <a:r>
              <a:rPr 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ab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会运动，故</a:t>
            </a:r>
            <a:r>
              <a:rPr 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正确，</a:t>
            </a:r>
            <a:r>
              <a:rPr 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错误；</a:t>
            </a:r>
          </a:p>
          <a:p>
            <a:pPr indent="0"/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）乙图实验是电磁感应实验，是发电机的原理图，当导体棒切割磁感线运动时，电路中产生电流，灵敏电流表指针发生偏转，机械能转化为电能，故</a:t>
            </a:r>
            <a:r>
              <a:rPr 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正确，</a:t>
            </a:r>
            <a:r>
              <a:rPr lang="en-US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</a:t>
            </a:r>
            <a:r>
              <a:rPr lang="zh-CN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错误；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984750" y="15430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5-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磁生电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6455" y="1272540"/>
            <a:ext cx="1122045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eaLnBrk="0" fontAlgn="auto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【2019黑龙江】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图所示是动圈式话筒和扬声器的构造示意图。讲话时的声音使膜片振动,与之相连的线圈也跟着一起振动,线圈中产生随声音变化的电流。变化的电流通过扬声器的线圈,线圈就会在磁场中来回振动,带动纸盆也来回振动发出声音。根据以上叙述思考,下列说法正确的是</a:t>
            </a:r>
            <a:r>
              <a:rPr lang="zh-CN" altLang="en-US" sz="2000" kern="0" spc="302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 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　　)</a:t>
            </a:r>
          </a:p>
          <a:p>
            <a:pPr marL="0" indent="0" eaLnBrk="0" fontAlgn="auto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A.扬声器的线圈振动是因为通电导线在磁场中受到力的作用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B.动圈式话筒是把电能转化成机械能的一种装置</a:t>
            </a:r>
            <a:endParaRPr lang="en-US" altLang="zh-CN" sz="2000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50000"/>
              </a:lnSpc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C.电风扇的工作原理与动圈式话筒的工作原理相同</a:t>
            </a:r>
            <a:endParaRPr lang="zh-CN" altLang="en-US" sz="20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fontAlgn="auto" latinLnBrk="1" hangingPunct="0">
              <a:lnSpc>
                <a:spcPct val="150000"/>
              </a:lnSpc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D.扬声器的工作原理是法拉第发现的电磁感应现象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textimage5.jpe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48805" y="3302000"/>
            <a:ext cx="4894580" cy="13385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6455" y="4595495"/>
            <a:ext cx="10449560" cy="2168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【答案】  </a:t>
            </a:r>
            <a:r>
              <a:rPr lang="zh-CN" altLang="en-US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  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　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【解析】</a:t>
            </a: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随着声音变化的电流进入扬声器,扬声器线圈周围产生磁场,所以线圈会受到永久磁体的作用而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振动,A项正确;讲话时空气振动引起膜片振动,使话筒中的线圈在磁场中做切割磁感线运动,产生感应电流,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因此动圈式话筒是把机械能转化为电能的一种装置,B项错误;电风扇工作时将电能转化为机械能,与话筒</a:t>
            </a:r>
            <a: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/>
            </a:r>
            <a:br>
              <a:rPr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工作原理不同,C项错误;扬声器工作原理为通电导线在磁场中受力运动,D项错误。故选A。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239895" y="214630"/>
            <a:ext cx="475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考点</a:t>
            </a:r>
            <a:r>
              <a:rPr lang="en-US" altLang="zh-CN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1-</a:t>
            </a:r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磁现象、磁场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02917" y="781776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</a:p>
        </p:txBody>
      </p:sp>
      <p:pic>
        <p:nvPicPr>
          <p:cNvPr id="3" name="图片 2" descr="磁现象、磁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65" y="1445260"/>
            <a:ext cx="9915525" cy="42481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45895" y="1766570"/>
            <a:ext cx="847788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山东聊城】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关于磁场和磁感线,以下说法错误的是(   )</a:t>
            </a: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 磁体周围存在着磁感线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 磁体之间的相互作用是通过磁场产生的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 磁体外部的磁感线都是从磁体的N极出发，回到S极的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 磁场中，小磁针静止时北极所指的方向为该点磁场的方向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74800" y="3908425"/>
            <a:ext cx="821944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 磁感线是为了描述磁场而引入的一种假想的线，磁感线不是真实存在的，故A错误；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 磁极间的相互作用是通过磁场发生的，故B正确；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 磁体外部的磁感线是从它的北极出来，回到它的南极，故C正确；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 磁场中的小磁针静止时，北极所指的方向跟该点的磁场方向一致，为该点的磁场方向，故D正确；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879168" y="214629"/>
            <a:ext cx="475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考点</a:t>
            </a:r>
            <a:r>
              <a:rPr lang="en-US" altLang="zh-CN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1-</a:t>
            </a:r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磁现象、磁场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6164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017395" y="1463040"/>
            <a:ext cx="78308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【2019烟台】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甲、乙为两个条形磁铁的两个磁极，根据图所示的小磁针静止时的指向，可以判断（　　）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90" y="2512060"/>
            <a:ext cx="1534160" cy="16116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80590" y="2622550"/>
            <a:ext cx="58654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 sz="2000"/>
          </a:p>
          <a:p>
            <a:r>
              <a:rPr lang="zh-CN" altLang="en-US" sz="2000"/>
              <a:t>A．甲是N极，乙是S极	 B．甲、乙都是N极</a:t>
            </a:r>
          </a:p>
          <a:p>
            <a:r>
              <a:rPr lang="zh-CN" altLang="en-US" sz="2000"/>
              <a:t>C．甲、乙都是S极	 D．甲是S极，乙是N极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017395" y="4542790"/>
            <a:ext cx="920051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由磁感线可知两磁极相互排斥，且磁感线均指由磁铁向外，故两磁极均为N极，小磁针所在处磁场向上，故小磁针S极在上、N极在下。故选：B。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239895" y="214630"/>
            <a:ext cx="475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考点</a:t>
            </a:r>
            <a:r>
              <a:rPr lang="en-US" altLang="zh-CN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1-</a:t>
            </a:r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磁现象、磁场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2045335" y="1445260"/>
            <a:ext cx="783272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indent="-266700"/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云南昆明】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请在图中将小磁针的北极涂黑，并以</a:t>
            </a:r>
            <a:r>
              <a:rPr lang="en-US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“N”</a:t>
            </a:r>
            <a:r>
              <a:rPr lang="zh-CN" sz="20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表示。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-2147482593" descr="学科网(www.zxxk.com)--教育资源门户，提供试卷、教案、课件、论文、素材及各类教学资源下载，还有大量而丰富的教学相关资讯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035" y="2578735"/>
            <a:ext cx="1952625" cy="1983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92" descr="学科网(www.zxxk.com)--教育资源门户，提供试卷、教案、课件、论文、素材及各类教学资源下载，还有大量而丰富的教学相关资讯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350" y="2736850"/>
            <a:ext cx="1869440" cy="1869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045335" y="4911090"/>
            <a:ext cx="820864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【解析】</a:t>
            </a:r>
            <a:r>
              <a:rPr lang="zh-CN" altLang="en-US" sz="2000"/>
              <a:t>由于磁体周围磁感线从N极出发回到S极，磁感线上的任何一点的切线方向跟小磁针放在该点的北极指向一致，故根据磁感线的方向，可标出小磁针的N极，如图答案所示：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85670" y="2736850"/>
            <a:ext cx="1177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</a:rPr>
              <a:t>【答案】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39895" y="214630"/>
            <a:ext cx="475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考点</a:t>
            </a:r>
            <a:r>
              <a:rPr lang="en-US" altLang="zh-CN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1-</a:t>
            </a:r>
            <a:r>
              <a:rPr lang="zh-CN" altLang="en-US" sz="4000" dirty="0" smtClean="0">
                <a:latin typeface="华康魏碑W7" panose="03000709000000000000" charset="-122"/>
                <a:ea typeface="华康魏碑W7" panose="03000709000000000000" charset="-122"/>
                <a:cs typeface="微软雅黑" panose="020B0503020204020204" charset="-122"/>
                <a:sym typeface="+mn-ea"/>
              </a:rPr>
              <a:t>磁现象、磁场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93392" y="783046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考点详情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80890" y="142240"/>
            <a:ext cx="348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：电生磁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31900" y="1657985"/>
            <a:ext cx="10960100" cy="3964940"/>
            <a:chOff x="2241" y="2074"/>
            <a:chExt cx="17260" cy="624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1" y="2687"/>
              <a:ext cx="14430" cy="5631"/>
            </a:xfrm>
            <a:prstGeom prst="rect">
              <a:avLst/>
            </a:prstGeom>
          </p:spPr>
        </p:pic>
        <p:pic>
          <p:nvPicPr>
            <p:cNvPr id="13316" name="Picture 9" descr="http://www.789zx.com/jazx/UploadFiles_p/200801/200812721403248.jpg"/>
            <p:cNvPicPr>
              <a:picLocks noChangeAspect="1"/>
            </p:cNvPicPr>
            <p:nvPr/>
          </p:nvPicPr>
          <p:blipFill>
            <a:blip r:embed="rId4"/>
            <a:srcRect r="49512" b="59525"/>
            <a:stretch>
              <a:fillRect/>
            </a:stretch>
          </p:blipFill>
          <p:spPr>
            <a:xfrm>
              <a:off x="14653" y="6200"/>
              <a:ext cx="4141" cy="18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7042" name="图片 11" descr="20.2-1.jpg"/>
            <p:cNvPicPr>
              <a:picLocks noChangeAspect="1"/>
            </p:cNvPicPr>
            <p:nvPr/>
          </p:nvPicPr>
          <p:blipFill>
            <a:blip r:embed="rId5"/>
            <a:srcRect r="69088" b="25052"/>
            <a:stretch>
              <a:fillRect/>
            </a:stretch>
          </p:blipFill>
          <p:spPr>
            <a:xfrm>
              <a:off x="15732" y="2074"/>
              <a:ext cx="3769" cy="362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71550" y="1399540"/>
            <a:ext cx="91389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贵州】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如图所示，是探究“通电直导线周围是否存在磁场”实验装置的一部分，置于水平桌面的小磁针上方有一根与之平行的直导线。关于这个实验下列说法正确的是（　　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015" y="2195195"/>
            <a:ext cx="2239645" cy="20986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40460" y="2725420"/>
            <a:ext cx="629793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000"/>
              <a:t>A．首次通过本实验揭开电与磁关系的科学家是法拉第</a:t>
            </a:r>
          </a:p>
          <a:p>
            <a:pPr fontAlgn="auto">
              <a:lnSpc>
                <a:spcPct val="120000"/>
              </a:lnSpc>
            </a:pPr>
            <a:r>
              <a:rPr lang="zh-CN" altLang="en-US" sz="2000"/>
              <a:t>B．当直导线通电时，小磁针会离开支架悬浮起来</a:t>
            </a:r>
          </a:p>
          <a:p>
            <a:pPr fontAlgn="auto">
              <a:lnSpc>
                <a:spcPct val="120000"/>
              </a:lnSpc>
            </a:pPr>
            <a:r>
              <a:rPr lang="zh-CN" altLang="en-US" sz="2000"/>
              <a:t>C．小磁针用于检验通电直导线周围是否存在磁场</a:t>
            </a:r>
          </a:p>
          <a:p>
            <a:pPr fontAlgn="auto">
              <a:lnSpc>
                <a:spcPct val="120000"/>
              </a:lnSpc>
            </a:pPr>
            <a:r>
              <a:rPr lang="zh-CN" altLang="en-US" sz="2000"/>
              <a:t>D．改变直导线中电流方向，小磁针N极的指向不变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6270" y="4515485"/>
            <a:ext cx="1142555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【答案】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</a:p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A、首次揭开电与磁关系的科学家是奥斯特，故A错误；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B、当直导线通电时，导线的周围存在磁场，小磁针会发生偏转，不会悬浮起来，故B错误；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C、小磁针偏转，能说明通电导线周围存在磁场，故小磁针用于检验通电直导线周围是否存在磁场，故C正确；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D、磁场方向与电流方向有关，改变直导线中电流方向，小磁针N极的指向改变，故错误。</a:t>
            </a: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580890" y="142240"/>
            <a:ext cx="348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：电生磁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71802" y="750661"/>
            <a:ext cx="271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真题演练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1214755" y="1552575"/>
            <a:ext cx="10235565" cy="2769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【2019湖北武汉】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如图所示,在探究通电螺线管外部的磁场分布的实验中,开关闭合后,下列说法正确的是</a:t>
            </a:r>
            <a:r>
              <a:rPr lang="zh-CN" altLang="en-US" sz="2000" kern="0" spc="302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 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　　)</a:t>
            </a:r>
            <a:endParaRPr lang="en-US" altLang="zh-CN" sz="2000" kern="0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A.小磁针甲静止时N极指向右端,小磁针乙静止时N极指向左端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B.小磁针甲静止时N极指向左端,小磁针乙静止时N极指向右端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C.小磁针甲和小磁针乙静止时N极均指向右端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D.小磁针甲和小磁针乙静止时N极均指向左端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3" descr="textimage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465" y="2285365"/>
            <a:ext cx="2712085" cy="1873885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1214755" y="4442460"/>
            <a:ext cx="9163685" cy="1846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【答案 】</a:t>
            </a:r>
            <a:r>
              <a:rPr lang="zh-CN" altLang="en-US" sz="2000" b="1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B　</a:t>
            </a:r>
          </a:p>
          <a:p>
            <a:pPr marL="0" indent="0" eaLnBrk="0" latinLnBrk="1" hangingPunc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000" b="1" kern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【解析】</a:t>
            </a:r>
            <a:r>
              <a:rPr lang="zh-CN" altLang="en-US" sz="2000" kern="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开关闭合后,根据安培定则可知,通电螺线管的右端为N极,左端为S极,静止时小磁针的N极指向磁场方向,由此可知,小磁针乙的N极指向右,S极指向左;小磁针甲的N极指向左,S极指向右。综上分析可知A、C、D错,B正确。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80890" y="142240"/>
            <a:ext cx="348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考点</a:t>
            </a:r>
            <a:r>
              <a:rPr lang="en-US" altLang="zh-CN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2</a:t>
            </a:r>
            <a:r>
              <a:rPr lang="zh-CN" altLang="en-US" sz="4000">
                <a:latin typeface="华康魏碑W7" panose="03000709000000000000" charset="-122"/>
                <a:ea typeface="华康魏碑W7" panose="03000709000000000000" charset="-122"/>
                <a:cs typeface="华康魏碑W7" panose="03000709000000000000" charset="-122"/>
                <a:sym typeface="+mn-ea"/>
              </a:rPr>
              <a:t>：电生磁</a:t>
            </a:r>
            <a:endParaRPr lang="zh-CN" altLang="en-US" sz="4000">
              <a:latin typeface="华康魏碑W7" panose="03000709000000000000" charset="-122"/>
              <a:ea typeface="华康魏碑W7" panose="03000709000000000000" charset="-122"/>
              <a:cs typeface="华康魏碑W7" panose="030007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09468108"/>
  <p:tag name="KSO_WM_UNIT_PLACING_PICTURE_USER_VIEWPORT" val="{&quot;height&quot;:2692,&quot;width&quot;:801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3846</Words>
  <Application>Microsoft Office PowerPoint</Application>
  <PresentationFormat>自定义</PresentationFormat>
  <Paragraphs>171</Paragraphs>
  <Slides>24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微软雅黑</vt:lpstr>
      <vt:lpstr>Wingdings</vt:lpstr>
      <vt:lpstr>Times New Roman</vt:lpstr>
      <vt:lpstr>华文新魏</vt:lpstr>
      <vt:lpstr>华康魏碑W7</vt:lpstr>
      <vt:lpstr>楷体</vt:lpstr>
      <vt:lpstr>Calibri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User</cp:lastModifiedBy>
  <cp:revision>1</cp:revision>
  <dcterms:created xsi:type="dcterms:W3CDTF">2019-06-19T02:08:00Z</dcterms:created>
  <dcterms:modified xsi:type="dcterms:W3CDTF">2020-07-05T00:11:31Z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