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2826;&#38451;&#31995;&#20061;&#22823;&#34892;&#26143;&#22260;&#32469;&#22826;&#38451;&#36816;&#21160;.sw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36816;&#21160;&#21644;&#38745;&#27490;&#30456;&#23545;&#24615;.sw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2987675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runne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875"/>
            <a:ext cx="27717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 descr="00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338455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1619672" y="1484784"/>
            <a:ext cx="6480906" cy="16719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隶书" pitchFamily="49" charset="-122"/>
                <a:ea typeface="隶书" pitchFamily="49" charset="-122"/>
              </a:rPr>
              <a:t>第七章 运动和力</a:t>
            </a:r>
          </a:p>
          <a:p>
            <a:pPr algn="ctr"/>
            <a:r>
              <a:rPr lang="en-US" altLang="zh-CN" sz="1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隶书" pitchFamily="49" charset="-122"/>
                <a:ea typeface="隶书" pitchFamily="49" charset="-122"/>
              </a:rPr>
              <a:t>7.1 </a:t>
            </a:r>
            <a:r>
              <a:rPr lang="zh-CN" altLang="en-US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隶书" pitchFamily="49" charset="-122"/>
                <a:ea typeface="隶书" pitchFamily="49" charset="-122"/>
              </a:rPr>
              <a:t>怎样描述运动</a:t>
            </a:r>
          </a:p>
        </p:txBody>
      </p:sp>
    </p:spTree>
    <p:extLst>
      <p:ext uri="{BB962C8B-B14F-4D97-AF65-F5344CB8AC3E}">
        <p14:creationId xmlns:p14="http://schemas.microsoft.com/office/powerpoint/2010/main" val="23607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过山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8703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200311231649347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>
                <a:latin typeface="Times New Roman" pitchFamily="18" charset="0"/>
              </a:rPr>
              <a:t>汽车和过山车的运动路线有什么不同呢？</a:t>
            </a:r>
          </a:p>
        </p:txBody>
      </p:sp>
    </p:spTree>
    <p:extLst>
      <p:ext uri="{BB962C8B-B14F-4D97-AF65-F5344CB8AC3E}">
        <p14:creationId xmlns:p14="http://schemas.microsoft.com/office/powerpoint/2010/main" val="10217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太阳系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211638" y="3933825"/>
            <a:ext cx="4932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八颗行星绕太阳运动</a:t>
            </a:r>
          </a:p>
        </p:txBody>
      </p:sp>
    </p:spTree>
    <p:extLst>
      <p:ext uri="{BB962C8B-B14F-4D97-AF65-F5344CB8AC3E}">
        <p14:creationId xmlns:p14="http://schemas.microsoft.com/office/powerpoint/2010/main" val="23962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粒子运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95288" y="5661025"/>
            <a:ext cx="3527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bg1"/>
                </a:solidFill>
              </a:rPr>
              <a:t>基本粒子运动</a:t>
            </a:r>
          </a:p>
        </p:txBody>
      </p:sp>
    </p:spTree>
    <p:extLst>
      <p:ext uri="{BB962C8B-B14F-4D97-AF65-F5344CB8AC3E}">
        <p14:creationId xmlns:p14="http://schemas.microsoft.com/office/powerpoint/2010/main" val="25234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航天飞机发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237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bg1"/>
                </a:solidFill>
              </a:rPr>
              <a:t>火箭发射</a:t>
            </a:r>
          </a:p>
        </p:txBody>
      </p:sp>
    </p:spTree>
    <p:extLst>
      <p:ext uri="{BB962C8B-B14F-4D97-AF65-F5344CB8AC3E}">
        <p14:creationId xmlns:p14="http://schemas.microsoft.com/office/powerpoint/2010/main" val="24016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航天飞机和国际空间站对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bg1"/>
                </a:solidFill>
              </a:rPr>
              <a:t>飞船与空间站对接</a:t>
            </a:r>
          </a:p>
        </p:txBody>
      </p:sp>
    </p:spTree>
    <p:extLst>
      <p:ext uri="{BB962C8B-B14F-4D97-AF65-F5344CB8AC3E}">
        <p14:creationId xmlns:p14="http://schemas.microsoft.com/office/powerpoint/2010/main" val="24093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分子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700338" y="4941888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bg1"/>
                </a:solidFill>
              </a:rPr>
              <a:t>分子运动</a:t>
            </a:r>
          </a:p>
        </p:txBody>
      </p:sp>
    </p:spTree>
    <p:extLst>
      <p:ext uri="{BB962C8B-B14F-4D97-AF65-F5344CB8AC3E}">
        <p14:creationId xmlns:p14="http://schemas.microsoft.com/office/powerpoint/2010/main" val="813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火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火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003800" y="188913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bg1"/>
                </a:solidFill>
              </a:rPr>
              <a:t>火山爆发</a:t>
            </a:r>
          </a:p>
        </p:txBody>
      </p:sp>
    </p:spTree>
    <p:extLst>
      <p:ext uri="{BB962C8B-B14F-4D97-AF65-F5344CB8AC3E}">
        <p14:creationId xmlns:p14="http://schemas.microsoft.com/office/powerpoint/2010/main" val="16595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848600" cy="935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12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 自然界中运动的多样性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50913" y="1779588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机械运动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258888" y="4941888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生命运动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375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分子、原子运动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292725" y="2924175"/>
            <a:ext cx="171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热运动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042988" y="3860800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社会运动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643438" y="4005263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电磁运动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879475" y="5522913"/>
            <a:ext cx="7827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99"/>
                </a:solidFill>
              </a:rPr>
              <a:t>机械运动是最简单、最基本的运动</a:t>
            </a:r>
          </a:p>
          <a:p>
            <a:r>
              <a:rPr lang="zh-CN" altLang="en-US">
                <a:solidFill>
                  <a:srgbClr val="CC0099"/>
                </a:solidFill>
              </a:rPr>
              <a:t>形式。</a:t>
            </a:r>
          </a:p>
        </p:txBody>
      </p:sp>
    </p:spTree>
    <p:extLst>
      <p:ext uri="{BB962C8B-B14F-4D97-AF65-F5344CB8AC3E}">
        <p14:creationId xmlns:p14="http://schemas.microsoft.com/office/powerpoint/2010/main" val="13191705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  <p:bldP spid="125960" grpId="0"/>
      <p:bldP spid="125961" grpId="0"/>
      <p:bldP spid="125962" grpId="0"/>
      <p:bldP spid="1259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 descr="窄竖线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比一比，看谁做得快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125538"/>
            <a:ext cx="9144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、下列几种运动中，属于机械运动的是（          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、春天，桃树上结出桃子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、熟透的苹果落向地面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、爱国卫生运动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、晚上，探照灯射向天空</a:t>
            </a:r>
          </a:p>
        </p:txBody>
      </p:sp>
      <p:sp>
        <p:nvSpPr>
          <p:cNvPr id="19460" name="Text Box 4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9464" name="Picture 8" descr="j0158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53200"/>
            <a:ext cx="7620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46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、直升机上飞行员看到地面的楼房竖直向上运动，则该飞行员所选的参照物是（            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、地面      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、楼房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、直升机       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、水平飞翔的小鸟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58888" y="1341438"/>
            <a:ext cx="43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0492" name="Picture 12" descr="j0158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3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6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、机械运动：</a:t>
            </a:r>
            <a:r>
              <a:rPr lang="zh-CN" altLang="en-US" sz="4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物理学中，把</a:t>
            </a:r>
            <a:r>
              <a:rPr lang="zh-CN" altLang="en-US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一个物体</a:t>
            </a:r>
            <a:r>
              <a:rPr lang="zh-CN" altLang="en-US" sz="4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相对于</a:t>
            </a:r>
            <a:r>
              <a:rPr lang="zh-CN" altLang="en-US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另一个物体位置</a:t>
            </a:r>
            <a:r>
              <a:rPr lang="zh-CN" altLang="en-US" sz="4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的改变。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2924175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、参照物：</a:t>
            </a:r>
            <a:r>
              <a:rPr lang="zh-CN" altLang="en-US" sz="4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在描述物体运动时，被选作</a:t>
            </a:r>
            <a:r>
              <a:rPr lang="zh-CN" altLang="en-US" sz="44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标准</a:t>
            </a:r>
            <a:r>
              <a:rPr lang="zh-CN" altLang="en-US" sz="4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的物体。</a:t>
            </a:r>
            <a:endParaRPr lang="zh-CN" altLang="en-US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5288" y="4437063"/>
            <a:ext cx="87487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一个物体相对参照物（选定的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标准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  <a:p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如</a:t>
            </a:r>
            <a:r>
              <a:rPr lang="zh-CN" altLang="en-US" sz="2800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位置改变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，物体是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运动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的；</a:t>
            </a:r>
          </a:p>
          <a:p>
            <a:r>
              <a:rPr lang="zh-CN" altLang="en-US" sz="2800" dirty="0">
                <a:solidFill>
                  <a:srgbClr val="0000FF"/>
                </a:solidFill>
                <a:ea typeface="黑体" pitchFamily="49" charset="-122"/>
              </a:rPr>
              <a:t>如</a:t>
            </a:r>
            <a:r>
              <a:rPr lang="zh-CN" altLang="en-US" sz="2800" dirty="0">
                <a:solidFill>
                  <a:srgbClr val="FF0066"/>
                </a:solidFill>
                <a:ea typeface="黑体" pitchFamily="49" charset="-122"/>
              </a:rPr>
              <a:t>位置不变</a:t>
            </a:r>
            <a:r>
              <a:rPr lang="zh-CN" altLang="en-US" sz="2800" dirty="0">
                <a:solidFill>
                  <a:srgbClr val="0000FF"/>
                </a:solidFill>
                <a:ea typeface="黑体" pitchFamily="49" charset="-122"/>
              </a:rPr>
              <a:t>，物体是</a:t>
            </a:r>
            <a:r>
              <a:rPr lang="zh-CN" altLang="en-US" sz="2800" dirty="0">
                <a:solidFill>
                  <a:srgbClr val="FF0000"/>
                </a:solidFill>
                <a:ea typeface="黑体" pitchFamily="49" charset="-122"/>
              </a:rPr>
              <a:t>静止</a:t>
            </a:r>
            <a:r>
              <a:rPr lang="zh-CN" altLang="en-US" sz="2800" dirty="0">
                <a:solidFill>
                  <a:srgbClr val="0000FF"/>
                </a:solidFill>
                <a:ea typeface="黑体" pitchFamily="49" charset="-122"/>
              </a:rPr>
              <a:t>的。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59769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一</a:t>
            </a:r>
            <a:r>
              <a:rPr lang="zh-CN" alt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、</a:t>
            </a:r>
            <a:r>
              <a:rPr lang="zh-CN" altLang="en-US" sz="36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什</a:t>
            </a:r>
            <a:r>
              <a:rPr lang="zh-CN" alt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么是运动和静止</a:t>
            </a:r>
          </a:p>
        </p:txBody>
      </p:sp>
    </p:spTree>
    <p:extLst>
      <p:ext uri="{BB962C8B-B14F-4D97-AF65-F5344CB8AC3E}">
        <p14:creationId xmlns:p14="http://schemas.microsoft.com/office/powerpoint/2010/main" val="22707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2" grpId="0"/>
      <p:bldP spid="3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9144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、甲看到路旁的树木向北运动，乙看到甲静止不动，如甲乙都以地面为参照物，则它们应该是（           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、甲向南，乙向北运动 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、甲向北，乙向南运动  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、甲乙都向北运动         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、甲乙都向南运动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219700" y="1773238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30055" name="Picture 7" descr="j0158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3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6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27088" y="0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zh-CN" altLang="en-US">
                <a:solidFill>
                  <a:srgbClr val="FF0000"/>
                </a:solidFill>
              </a:rPr>
              <a:t>总结：运动和静止的判定方法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95288" y="836613"/>
            <a:ext cx="8748712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A</a:t>
            </a:r>
            <a:r>
              <a:rPr lang="zh-CN" altLang="en-US" sz="3600">
                <a:solidFill>
                  <a:srgbClr val="000099"/>
                </a:solidFill>
              </a:rPr>
              <a:t>、判断一个物体是运动还是静止，首先要选择一个参照物，看被研究的物体相对于参照物的位置是否变化，如果位置发生变化就是</a:t>
            </a:r>
            <a:r>
              <a:rPr lang="en-US" altLang="zh-CN" sz="3600">
                <a:solidFill>
                  <a:srgbClr val="000099"/>
                </a:solidFill>
              </a:rPr>
              <a:t>_________</a:t>
            </a:r>
            <a:r>
              <a:rPr lang="zh-CN" altLang="en-US" sz="3600">
                <a:solidFill>
                  <a:srgbClr val="000099"/>
                </a:solidFill>
              </a:rPr>
              <a:t>，否则就是</a:t>
            </a:r>
            <a:r>
              <a:rPr lang="en-US" altLang="zh-CN" sz="3600">
                <a:solidFill>
                  <a:srgbClr val="000099"/>
                </a:solidFill>
              </a:rPr>
              <a:t>______</a:t>
            </a:r>
            <a:r>
              <a:rPr lang="zh-CN" altLang="en-US" sz="3600">
                <a:solidFill>
                  <a:srgbClr val="000099"/>
                </a:solidFill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B</a:t>
            </a:r>
            <a:r>
              <a:rPr lang="zh-CN" altLang="en-US" sz="3600">
                <a:solidFill>
                  <a:srgbClr val="000099"/>
                </a:solidFill>
              </a:rPr>
              <a:t>、运动快慢和方向相同的不同物体，互为参照物是</a:t>
            </a:r>
            <a:r>
              <a:rPr lang="en-US" altLang="zh-CN" sz="3600">
                <a:solidFill>
                  <a:srgbClr val="000099"/>
                </a:solidFill>
              </a:rPr>
              <a:t>______</a:t>
            </a:r>
            <a:r>
              <a:rPr lang="zh-CN" altLang="en-US" sz="3600">
                <a:solidFill>
                  <a:srgbClr val="000099"/>
                </a:solidFill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C</a:t>
            </a:r>
            <a:r>
              <a:rPr lang="zh-CN" altLang="en-US" sz="3600">
                <a:solidFill>
                  <a:srgbClr val="000099"/>
                </a:solidFill>
              </a:rPr>
              <a:t>、运动快慢不同，运动方向相同或相反的不同物体，互为参照物是</a:t>
            </a:r>
            <a:r>
              <a:rPr lang="en-US" altLang="zh-CN" sz="3600">
                <a:solidFill>
                  <a:srgbClr val="000099"/>
                </a:solidFill>
              </a:rPr>
              <a:t>_________</a:t>
            </a:r>
            <a:r>
              <a:rPr lang="zh-CN" altLang="en-US" sz="3600">
                <a:solidFill>
                  <a:srgbClr val="000099"/>
                </a:solidFill>
              </a:rPr>
              <a:t>。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555875" y="2492375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运动的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877050" y="2492375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静止的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843213" y="38608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静止的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156325" y="5229225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运动的</a:t>
            </a:r>
          </a:p>
        </p:txBody>
      </p:sp>
      <p:pic>
        <p:nvPicPr>
          <p:cNvPr id="129036" name="Picture 12" descr="j0158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3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8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/>
      <p:bldP spid="129033" grpId="0"/>
      <p:bldP spid="129034" grpId="0"/>
      <p:bldP spid="1290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2997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000099"/>
                </a:solidFill>
              </a:rPr>
              <a:t>6</a:t>
            </a:r>
            <a:r>
              <a:rPr lang="zh-CN" altLang="en-US" b="1">
                <a:solidFill>
                  <a:srgbClr val="000099"/>
                </a:solidFill>
              </a:rPr>
              <a:t>、在笔直行使的一列火车中</a:t>
            </a:r>
            <a:r>
              <a:rPr lang="en-US" altLang="zh-CN" b="1">
                <a:solidFill>
                  <a:srgbClr val="000099"/>
                </a:solidFill>
              </a:rPr>
              <a:t>,</a:t>
            </a:r>
            <a:r>
              <a:rPr lang="zh-CN" altLang="en-US" b="1">
                <a:solidFill>
                  <a:srgbClr val="000099"/>
                </a:solidFill>
              </a:rPr>
              <a:t>放在车厢小桌上的苹果相对于下列哪个物体是运动的</a:t>
            </a:r>
            <a:r>
              <a:rPr lang="en-US" altLang="zh-CN" b="1">
                <a:solidFill>
                  <a:srgbClr val="000099"/>
                </a:solidFill>
              </a:rPr>
              <a:t>?  (         )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000099"/>
                </a:solidFill>
              </a:rPr>
              <a:t>   A.</a:t>
            </a:r>
            <a:r>
              <a:rPr lang="zh-CN" altLang="en-US" b="1">
                <a:solidFill>
                  <a:srgbClr val="000099"/>
                </a:solidFill>
              </a:rPr>
              <a:t>这列火车的机车</a:t>
            </a:r>
            <a:r>
              <a:rPr lang="en-US" altLang="zh-CN" b="1">
                <a:solidFill>
                  <a:srgbClr val="000099"/>
                </a:solidFill>
              </a:rPr>
              <a:t>; 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000099"/>
                </a:solidFill>
              </a:rPr>
              <a:t>   B. </a:t>
            </a:r>
            <a:r>
              <a:rPr lang="zh-CN" altLang="en-US" b="1">
                <a:solidFill>
                  <a:srgbClr val="000099"/>
                </a:solidFill>
              </a:rPr>
              <a:t>坐在车厢椅子上的乘客</a:t>
            </a:r>
            <a:r>
              <a:rPr lang="en-US" altLang="zh-CN" b="1">
                <a:solidFill>
                  <a:srgbClr val="000099"/>
                </a:solidFill>
              </a:rPr>
              <a:t>;   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000099"/>
                </a:solidFill>
              </a:rPr>
              <a:t>   C. </a:t>
            </a:r>
            <a:r>
              <a:rPr lang="zh-CN" altLang="en-US" b="1">
                <a:solidFill>
                  <a:srgbClr val="000099"/>
                </a:solidFill>
              </a:rPr>
              <a:t>在旁边走过的列车员</a:t>
            </a:r>
            <a:r>
              <a:rPr lang="en-US" altLang="zh-CN" b="1">
                <a:solidFill>
                  <a:srgbClr val="000099"/>
                </a:solidFill>
              </a:rPr>
              <a:t>;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000099"/>
                </a:solidFill>
              </a:rPr>
              <a:t>    D. </a:t>
            </a:r>
            <a:r>
              <a:rPr lang="zh-CN" altLang="en-US" b="1">
                <a:solidFill>
                  <a:srgbClr val="000099"/>
                </a:solidFill>
              </a:rPr>
              <a:t>关着的车门</a:t>
            </a:r>
            <a:r>
              <a:rPr lang="en-US" altLang="zh-CN" b="1">
                <a:solidFill>
                  <a:srgbClr val="000099"/>
                </a:solidFill>
              </a:rPr>
              <a:t>;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500438"/>
            <a:ext cx="91440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7</a:t>
            </a:r>
            <a:r>
              <a:rPr lang="zh-CN" altLang="en-US" sz="3600">
                <a:solidFill>
                  <a:srgbClr val="000099"/>
                </a:solidFill>
              </a:rPr>
              <a:t>、坐在逆水行使的船中的乘客</a:t>
            </a:r>
            <a:r>
              <a:rPr lang="en-US" altLang="zh-CN" sz="3600">
                <a:solidFill>
                  <a:srgbClr val="000099"/>
                </a:solidFill>
              </a:rPr>
              <a:t>,</a:t>
            </a:r>
            <a:r>
              <a:rPr lang="zh-CN" altLang="en-US" sz="3600">
                <a:solidFill>
                  <a:srgbClr val="000099"/>
                </a:solidFill>
              </a:rPr>
              <a:t>我们说他静止是以下列哪个物体为参照物的</a:t>
            </a:r>
            <a:r>
              <a:rPr lang="en-US" altLang="zh-CN" sz="3600">
                <a:solidFill>
                  <a:srgbClr val="000099"/>
                </a:solidFill>
              </a:rPr>
              <a:t>(       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 A. </a:t>
            </a:r>
            <a:r>
              <a:rPr lang="zh-CN" altLang="en-US" sz="3600">
                <a:solidFill>
                  <a:srgbClr val="000099"/>
                </a:solidFill>
              </a:rPr>
              <a:t>河岸的树</a:t>
            </a:r>
            <a:r>
              <a:rPr lang="en-US" altLang="zh-CN" sz="3600">
                <a:solidFill>
                  <a:srgbClr val="000099"/>
                </a:solidFill>
              </a:rPr>
              <a:t>;            B. </a:t>
            </a:r>
            <a:r>
              <a:rPr lang="zh-CN" altLang="en-US" sz="3600">
                <a:solidFill>
                  <a:srgbClr val="000099"/>
                </a:solidFill>
              </a:rPr>
              <a:t>船窗</a:t>
            </a:r>
            <a:r>
              <a:rPr lang="en-US" altLang="zh-CN" sz="3600">
                <a:solidFill>
                  <a:srgbClr val="000099"/>
                </a:solidFill>
              </a:rPr>
              <a:t>;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600">
                <a:solidFill>
                  <a:srgbClr val="000099"/>
                </a:solidFill>
              </a:rPr>
              <a:t> C. </a:t>
            </a:r>
            <a:r>
              <a:rPr lang="zh-CN" altLang="en-US" sz="3600">
                <a:solidFill>
                  <a:srgbClr val="000099"/>
                </a:solidFill>
              </a:rPr>
              <a:t>迎面驶来的船</a:t>
            </a:r>
            <a:r>
              <a:rPr lang="en-US" altLang="zh-CN" sz="3600">
                <a:solidFill>
                  <a:srgbClr val="000099"/>
                </a:solidFill>
              </a:rPr>
              <a:t>;     D. </a:t>
            </a:r>
            <a:r>
              <a:rPr lang="zh-CN" altLang="en-US" sz="3600">
                <a:solidFill>
                  <a:srgbClr val="000099"/>
                </a:solidFill>
              </a:rPr>
              <a:t>河水</a:t>
            </a:r>
            <a:r>
              <a:rPr lang="en-US" altLang="zh-CN" sz="360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812088" y="76517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164388" y="4076700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solidFill>
                  <a:srgbClr val="FF0066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447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1010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8. 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人们常说太阳东升西落，所选的参照物是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（         ）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  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A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、地球         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B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、月亮        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  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、云朵         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D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、太阳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636838"/>
            <a:ext cx="87137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9.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下列判断物体运动情况的说法中，以地面为参照物的是	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(      </a:t>
            </a:r>
            <a:r>
              <a:rPr lang="zh-CN" altLang="en-US">
                <a:solidFill>
                  <a:srgbClr val="000099"/>
                </a:solidFill>
                <a:latin typeface="Times New Roman" pitchFamily="18" charset="0"/>
              </a:rPr>
              <a:t>）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A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．太阳从东方升起	   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B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．月亮躲进云里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．客车里乘客认为司机是静止 </a:t>
            </a:r>
          </a:p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3600">
                <a:solidFill>
                  <a:srgbClr val="000099"/>
                </a:solidFill>
                <a:latin typeface="Times New Roman" pitchFamily="18" charset="0"/>
              </a:rPr>
              <a:t>D</a:t>
            </a:r>
            <a:r>
              <a:rPr lang="zh-CN" altLang="en-US" sz="3600">
                <a:solidFill>
                  <a:srgbClr val="000099"/>
                </a:solidFill>
                <a:latin typeface="Times New Roman" pitchFamily="18" charset="0"/>
              </a:rPr>
              <a:t>．飞机里飞行员看到大地在运动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11413" y="836613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67175" y="3213100"/>
            <a:ext cx="57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385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栋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8243887" cy="4824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宋体"/>
                <a:ea typeface="宋体"/>
              </a:rPr>
              <a:t>这一节你有那些困惑？</a:t>
            </a:r>
          </a:p>
          <a:p>
            <a:r>
              <a:rPr lang="zh-CN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宋体"/>
                <a:ea typeface="宋体"/>
              </a:rPr>
              <a:t>怎样比较运动的快慢？</a:t>
            </a:r>
          </a:p>
          <a:p>
            <a:r>
              <a:rPr lang="zh-CN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宋体"/>
                <a:ea typeface="宋体"/>
              </a:rPr>
              <a:t>预习下一节内容。</a:t>
            </a:r>
          </a:p>
        </p:txBody>
      </p:sp>
    </p:spTree>
    <p:extLst>
      <p:ext uri="{BB962C8B-B14F-4D97-AF65-F5344CB8AC3E}">
        <p14:creationId xmlns:p14="http://schemas.microsoft.com/office/powerpoint/2010/main" val="3112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468313" y="476250"/>
            <a:ext cx="3671887" cy="1150938"/>
            <a:chOff x="295" y="300"/>
            <a:chExt cx="2313" cy="725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295" y="300"/>
              <a:ext cx="2313" cy="725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639" y="395"/>
              <a:ext cx="15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 i="1">
                  <a:solidFill>
                    <a:srgbClr val="FF00FF"/>
                  </a:solidFill>
                  <a:latin typeface="黑体" pitchFamily="49" charset="-122"/>
                  <a:ea typeface="黑体" pitchFamily="49" charset="-122"/>
                </a:rPr>
                <a:t>想 一 想</a:t>
              </a:r>
            </a:p>
          </p:txBody>
        </p:sp>
      </p:grp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41" y="1765945"/>
            <a:ext cx="91455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如果以地面为参照物，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那么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）图中的青山是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________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的，停留在山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巅之上的白云也是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_________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的，而瀑布则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______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的。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）但是，著名诗句</a:t>
            </a:r>
            <a:r>
              <a:rPr lang="zh-CN" altLang="en-US" sz="3600" dirty="0">
                <a:solidFill>
                  <a:srgbClr val="0000FF"/>
                </a:solidFill>
                <a:latin typeface="Arial"/>
                <a:ea typeface="黑体" pitchFamily="49" charset="-122"/>
              </a:rPr>
              <a:t>“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暮色苍茫看劲松，乱</a:t>
            </a:r>
          </a:p>
          <a:p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云飞渡仍从容</a:t>
            </a:r>
            <a:r>
              <a:rPr lang="zh-CN" altLang="en-US" sz="3600" dirty="0">
                <a:solidFill>
                  <a:srgbClr val="0000FF"/>
                </a:solidFill>
                <a:latin typeface="Arial"/>
                <a:ea typeface="黑体" pitchFamily="49" charset="-122"/>
              </a:rPr>
              <a:t>”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中，飞渡的</a:t>
            </a:r>
            <a:r>
              <a:rPr lang="zh-CN" altLang="en-US" sz="3600" dirty="0">
                <a:solidFill>
                  <a:srgbClr val="0000FF"/>
                </a:solidFill>
                <a:latin typeface="Arial"/>
                <a:ea typeface="黑体" pitchFamily="49" charset="-122"/>
              </a:rPr>
              <a:t>“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乱云</a:t>
            </a:r>
            <a:r>
              <a:rPr lang="zh-CN" altLang="en-US" sz="3600" dirty="0">
                <a:solidFill>
                  <a:srgbClr val="0000FF"/>
                </a:solidFill>
                <a:latin typeface="Arial"/>
                <a:ea typeface="黑体" pitchFamily="49" charset="-122"/>
              </a:rPr>
              <a:t>”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相对于</a:t>
            </a:r>
            <a:r>
              <a:rPr lang="zh-CN" altLang="en-US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地面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______</a:t>
            </a:r>
            <a:r>
              <a:rPr lang="zh-CN" altLang="en-US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的。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00561" y="3567820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66"/>
                </a:solidFill>
                <a:ea typeface="黑体" pitchFamily="49" charset="-122"/>
              </a:rPr>
              <a:t>静止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00563" y="302428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66"/>
                </a:solidFill>
                <a:ea typeface="黑体" pitchFamily="49" charset="-122"/>
              </a:rPr>
              <a:t>静止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591469" y="5733256"/>
            <a:ext cx="1582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66"/>
                </a:solidFill>
                <a:ea typeface="黑体" pitchFamily="49" charset="-122"/>
              </a:rPr>
              <a:t>运动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29483" y="4072478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66"/>
                </a:solidFill>
                <a:ea typeface="黑体" pitchFamily="49" charset="-122"/>
              </a:rPr>
              <a:t>运动</a:t>
            </a:r>
          </a:p>
        </p:txBody>
      </p:sp>
      <p:pic>
        <p:nvPicPr>
          <p:cNvPr id="8210" name="Picture 18" descr="动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80" y="0"/>
            <a:ext cx="3960019" cy="30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3988" y="0"/>
            <a:ext cx="899001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0066"/>
                </a:solidFill>
              </a:rPr>
              <a:t>判断画线物体是运动还是静止，</a:t>
            </a:r>
          </a:p>
          <a:p>
            <a:r>
              <a:rPr lang="zh-CN" altLang="en-US" sz="4400">
                <a:solidFill>
                  <a:srgbClr val="FF0066"/>
                </a:solidFill>
              </a:rPr>
              <a:t>并指出参照物．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916113"/>
            <a:ext cx="91440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000099"/>
                </a:solidFill>
              </a:rPr>
              <a:t>1</a:t>
            </a:r>
            <a:r>
              <a:rPr lang="zh-CN" altLang="en-US" sz="5400">
                <a:solidFill>
                  <a:srgbClr val="000099"/>
                </a:solidFill>
              </a:rPr>
              <a:t>．</a:t>
            </a:r>
            <a:r>
              <a:rPr lang="zh-CN" altLang="en-US" sz="5400" u="sng">
                <a:solidFill>
                  <a:srgbClr val="CC3399"/>
                </a:solidFill>
              </a:rPr>
              <a:t>小明</a:t>
            </a:r>
            <a:r>
              <a:rPr lang="zh-CN" altLang="en-US" sz="5400">
                <a:solidFill>
                  <a:srgbClr val="000099"/>
                </a:solidFill>
              </a:rPr>
              <a:t>端坐在教室里不动．</a:t>
            </a:r>
          </a:p>
          <a:p>
            <a:r>
              <a:rPr lang="en-US" altLang="zh-CN" sz="5400">
                <a:solidFill>
                  <a:srgbClr val="000099"/>
                </a:solidFill>
              </a:rPr>
              <a:t>2</a:t>
            </a:r>
            <a:r>
              <a:rPr lang="zh-CN" altLang="en-US" sz="5400">
                <a:solidFill>
                  <a:srgbClr val="000099"/>
                </a:solidFill>
              </a:rPr>
              <a:t>．</a:t>
            </a:r>
            <a:r>
              <a:rPr lang="zh-CN" altLang="en-US" sz="5400" u="sng">
                <a:solidFill>
                  <a:srgbClr val="CC3399"/>
                </a:solidFill>
              </a:rPr>
              <a:t>地球</a:t>
            </a:r>
            <a:r>
              <a:rPr lang="zh-CN" altLang="en-US" sz="5400">
                <a:solidFill>
                  <a:srgbClr val="000099"/>
                </a:solidFill>
              </a:rPr>
              <a:t>绕太阳公转．</a:t>
            </a:r>
          </a:p>
          <a:p>
            <a:r>
              <a:rPr kumimoji="1" lang="en-US" altLang="zh-CN" sz="5400">
                <a:solidFill>
                  <a:srgbClr val="000099"/>
                </a:solidFill>
              </a:rPr>
              <a:t>3</a:t>
            </a:r>
            <a:r>
              <a:rPr kumimoji="1" lang="zh-CN" altLang="en-US" sz="5400">
                <a:solidFill>
                  <a:srgbClr val="000099"/>
                </a:solidFill>
              </a:rPr>
              <a:t>．</a:t>
            </a:r>
            <a:r>
              <a:rPr kumimoji="1" lang="zh-CN" altLang="en-US" sz="5400" u="sng">
                <a:solidFill>
                  <a:srgbClr val="CC3399"/>
                </a:solidFill>
              </a:rPr>
              <a:t>太阳</a:t>
            </a:r>
            <a:r>
              <a:rPr kumimoji="1" lang="zh-CN" altLang="en-US" sz="5400">
                <a:solidFill>
                  <a:srgbClr val="000099"/>
                </a:solidFill>
              </a:rPr>
              <a:t>东升西落 </a:t>
            </a:r>
          </a:p>
          <a:p>
            <a:r>
              <a:rPr kumimoji="1" lang="en-US" altLang="zh-CN" sz="5400">
                <a:solidFill>
                  <a:srgbClr val="000099"/>
                </a:solidFill>
              </a:rPr>
              <a:t>4</a:t>
            </a:r>
            <a:r>
              <a:rPr kumimoji="1" lang="zh-CN" altLang="en-US" sz="5400">
                <a:solidFill>
                  <a:srgbClr val="000099"/>
                </a:solidFill>
              </a:rPr>
              <a:t>． “小小</a:t>
            </a:r>
            <a:r>
              <a:rPr kumimoji="1" lang="zh-CN" altLang="en-US" sz="5400" u="sng">
                <a:solidFill>
                  <a:srgbClr val="CC3399"/>
                </a:solidFill>
              </a:rPr>
              <a:t>竹排</a:t>
            </a:r>
            <a:r>
              <a:rPr kumimoji="1" lang="zh-CN" altLang="en-US" sz="5400">
                <a:solidFill>
                  <a:srgbClr val="000099"/>
                </a:solidFill>
              </a:rPr>
              <a:t>江中游”，</a:t>
            </a:r>
          </a:p>
          <a:p>
            <a:r>
              <a:rPr kumimoji="1" lang="en-US" altLang="zh-CN" sz="5400">
                <a:solidFill>
                  <a:srgbClr val="000099"/>
                </a:solidFill>
              </a:rPr>
              <a:t>5</a:t>
            </a:r>
            <a:r>
              <a:rPr kumimoji="1" lang="zh-CN" altLang="en-US" sz="5400">
                <a:solidFill>
                  <a:srgbClr val="000099"/>
                </a:solidFill>
              </a:rPr>
              <a:t>．“巍巍</a:t>
            </a:r>
            <a:r>
              <a:rPr kumimoji="1" lang="zh-CN" altLang="en-US" sz="5400" u="sng">
                <a:solidFill>
                  <a:srgbClr val="CC3399"/>
                </a:solidFill>
              </a:rPr>
              <a:t>青山</a:t>
            </a:r>
            <a:r>
              <a:rPr kumimoji="1" lang="zh-CN" altLang="en-US" sz="5400">
                <a:solidFill>
                  <a:srgbClr val="000099"/>
                </a:solidFill>
              </a:rPr>
              <a:t>两岸走”</a:t>
            </a:r>
          </a:p>
        </p:txBody>
      </p:sp>
    </p:spTree>
    <p:extLst>
      <p:ext uri="{BB962C8B-B14F-4D97-AF65-F5344CB8AC3E}">
        <p14:creationId xmlns:p14="http://schemas.microsoft.com/office/powerpoint/2010/main" val="42633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404813"/>
            <a:ext cx="88931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800">
                <a:solidFill>
                  <a:srgbClr val="000099"/>
                </a:solidFill>
              </a:rPr>
              <a:t>6</a:t>
            </a:r>
            <a:r>
              <a:rPr kumimoji="1" lang="zh-CN" altLang="en-US" sz="4800">
                <a:solidFill>
                  <a:srgbClr val="000099"/>
                </a:solidFill>
              </a:rPr>
              <a:t>．</a:t>
            </a:r>
            <a:r>
              <a:rPr kumimoji="1" lang="zh-CN" altLang="en-US" sz="4800" u="sng">
                <a:solidFill>
                  <a:srgbClr val="CC3399"/>
                </a:solidFill>
              </a:rPr>
              <a:t>地球同步卫星</a:t>
            </a:r>
            <a:r>
              <a:rPr kumimoji="1" lang="zh-CN" altLang="en-US" sz="4800">
                <a:solidFill>
                  <a:srgbClr val="000099"/>
                </a:solidFill>
              </a:rPr>
              <a:t>静止在高空中 </a:t>
            </a:r>
          </a:p>
          <a:p>
            <a:endParaRPr kumimoji="1" lang="zh-CN" altLang="en-US" sz="4800">
              <a:solidFill>
                <a:srgbClr val="000099"/>
              </a:solidFill>
            </a:endParaRPr>
          </a:p>
          <a:p>
            <a:r>
              <a:rPr kumimoji="1" lang="en-US" altLang="zh-CN" sz="4800">
                <a:solidFill>
                  <a:srgbClr val="000099"/>
                </a:solidFill>
              </a:rPr>
              <a:t>7</a:t>
            </a:r>
            <a:r>
              <a:rPr kumimoji="1" lang="zh-CN" altLang="en-US" sz="4800">
                <a:solidFill>
                  <a:srgbClr val="000099"/>
                </a:solidFill>
              </a:rPr>
              <a:t>．坐在行驶的公共汽车中的</a:t>
            </a:r>
            <a:r>
              <a:rPr kumimoji="1" lang="zh-CN" altLang="en-US" sz="4800" u="sng">
                <a:solidFill>
                  <a:srgbClr val="CC3399"/>
                </a:solidFill>
              </a:rPr>
              <a:t>乘客</a:t>
            </a:r>
            <a:r>
              <a:rPr kumimoji="1" lang="zh-CN" altLang="en-US" sz="4800">
                <a:solidFill>
                  <a:srgbClr val="000099"/>
                </a:solidFill>
              </a:rPr>
              <a:t>以</a:t>
            </a:r>
            <a:r>
              <a:rPr kumimoji="1" lang="en-US" altLang="zh-CN" sz="4800">
                <a:solidFill>
                  <a:srgbClr val="000099"/>
                </a:solidFill>
              </a:rPr>
              <a:t>_____</a:t>
            </a:r>
            <a:r>
              <a:rPr kumimoji="1" lang="zh-CN" altLang="en-US" sz="4800">
                <a:solidFill>
                  <a:srgbClr val="000099"/>
                </a:solidFill>
              </a:rPr>
              <a:t>为参照物，他是运动的，以</a:t>
            </a:r>
            <a:r>
              <a:rPr kumimoji="1" lang="en-US" altLang="zh-CN" sz="4800">
                <a:solidFill>
                  <a:srgbClr val="000099"/>
                </a:solidFill>
              </a:rPr>
              <a:t>_____</a:t>
            </a:r>
            <a:r>
              <a:rPr kumimoji="1" lang="zh-CN" altLang="en-US" sz="4800">
                <a:solidFill>
                  <a:srgbClr val="000099"/>
                </a:solidFill>
              </a:rPr>
              <a:t>为参照物，他是静止的。</a:t>
            </a:r>
          </a:p>
        </p:txBody>
      </p:sp>
    </p:spTree>
    <p:extLst>
      <p:ext uri="{BB962C8B-B14F-4D97-AF65-F5344CB8AC3E}">
        <p14:creationId xmlns:p14="http://schemas.microsoft.com/office/powerpoint/2010/main" val="36701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0" y="1557338"/>
            <a:ext cx="2989263" cy="2160587"/>
            <a:chOff x="0" y="981"/>
            <a:chExt cx="1883" cy="1361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0" y="981"/>
              <a:ext cx="1883" cy="1361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85" y="1162"/>
              <a:ext cx="1179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i="1">
                  <a:solidFill>
                    <a:srgbClr val="FF0066"/>
                  </a:solidFill>
                </a:rPr>
                <a:t>研 究</a:t>
              </a:r>
            </a:p>
            <a:p>
              <a:r>
                <a:rPr lang="zh-CN" altLang="en-US" sz="4800" i="1">
                  <a:solidFill>
                    <a:srgbClr val="FF0066"/>
                  </a:solidFill>
                </a:rPr>
                <a:t>对 象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4787900" y="2708275"/>
            <a:ext cx="3455988" cy="1296988"/>
            <a:chOff x="3016" y="1706"/>
            <a:chExt cx="2177" cy="817"/>
          </a:xfrm>
        </p:grpSpPr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3016" y="1706"/>
              <a:ext cx="2177" cy="81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515" y="1933"/>
              <a:ext cx="9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FF0066"/>
                  </a:solidFill>
                </a:rPr>
                <a:t>B</a:t>
              </a:r>
              <a:r>
                <a:rPr lang="zh-CN" altLang="en-US" i="1">
                  <a:solidFill>
                    <a:srgbClr val="FF0066"/>
                  </a:solidFill>
                </a:rPr>
                <a:t>物体</a:t>
              </a:r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5003800" y="981075"/>
            <a:ext cx="3168650" cy="1439863"/>
            <a:chOff x="3152" y="618"/>
            <a:chExt cx="1996" cy="907"/>
          </a:xfrm>
        </p:grpSpPr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3152" y="618"/>
              <a:ext cx="1996" cy="90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560" y="890"/>
              <a:ext cx="11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FF0066"/>
                  </a:solidFill>
                </a:rPr>
                <a:t>A</a:t>
              </a:r>
              <a:r>
                <a:rPr lang="zh-CN" altLang="en-US" i="1">
                  <a:solidFill>
                    <a:srgbClr val="FF0066"/>
                  </a:solidFill>
                </a:rPr>
                <a:t>物体</a:t>
              </a:r>
            </a:p>
          </p:txBody>
        </p:sp>
      </p:grpSp>
      <p:sp>
        <p:nvSpPr>
          <p:cNvPr id="6154" name="WordArt 10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67544" y="188913"/>
            <a:ext cx="79930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 smtClean="0"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二、运</a:t>
            </a:r>
            <a:r>
              <a:rPr lang="zh-CN" altLang="en-US" sz="3600" kern="10" dirty="0"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动和静止的相对性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843213" y="1700213"/>
            <a:ext cx="2160587" cy="57626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700338" y="3213100"/>
            <a:ext cx="2232025" cy="3603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50825" y="4221163"/>
            <a:ext cx="89011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zh-CN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、一个物体是运动还是静止，</a:t>
            </a:r>
            <a:r>
              <a:rPr lang="zh-CN" altLang="en-US" sz="3600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取决于</a:t>
            </a:r>
            <a:r>
              <a:rPr lang="zh-CN" altLang="en-US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所</a:t>
            </a:r>
          </a:p>
          <a:p>
            <a:r>
              <a:rPr lang="zh-CN" altLang="en-US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选的参照物，选择的参照物不同，物体的</a:t>
            </a:r>
          </a:p>
          <a:p>
            <a:r>
              <a:rPr lang="zh-CN" altLang="en-US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运动状态</a:t>
            </a:r>
            <a:r>
              <a:rPr lang="zh-CN" altLang="en-US" sz="3600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可能</a:t>
            </a:r>
            <a:r>
              <a:rPr lang="zh-CN" altLang="en-US" sz="3600" i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不同，这就是运动的相对性。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916238" y="1196975"/>
            <a:ext cx="2735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</a:rPr>
              <a:t>位置改变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627313" y="2708275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</a:rPr>
              <a:t>位置不改变</a:t>
            </a:r>
          </a:p>
        </p:txBody>
      </p:sp>
    </p:spTree>
    <p:extLst>
      <p:ext uri="{BB962C8B-B14F-4D97-AF65-F5344CB8AC3E}">
        <p14:creationId xmlns:p14="http://schemas.microsoft.com/office/powerpoint/2010/main" val="35218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/>
      <p:bldP spid="6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04813"/>
            <a:ext cx="8066088" cy="176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>
                <a:solidFill>
                  <a:srgbClr val="CC0099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kumimoji="1" lang="en-US" altLang="zh-CN" sz="4400">
                <a:solidFill>
                  <a:srgbClr val="CC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4400">
                <a:solidFill>
                  <a:srgbClr val="CC0099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见课本</a:t>
            </a:r>
            <a:r>
              <a:rPr kumimoji="1"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39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页</a:t>
            </a:r>
          </a:p>
          <a:p>
            <a:pPr>
              <a:spcBef>
                <a:spcPct val="50000"/>
              </a:spcBef>
            </a:pPr>
            <a:r>
              <a:rPr kumimoji="1" lang="zh-CN" altLang="en-US" sz="4400">
                <a:solidFill>
                  <a:srgbClr val="000099"/>
                </a:solidFill>
                <a:latin typeface="Times New Roman"/>
                <a:ea typeface="黑体" pitchFamily="49" charset="-122"/>
              </a:rPr>
              <a:t>“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神舟八号</a:t>
            </a:r>
            <a:r>
              <a:rPr kumimoji="1" lang="zh-CN" altLang="en-US" sz="4400">
                <a:solidFill>
                  <a:srgbClr val="000099"/>
                </a:solidFill>
                <a:latin typeface="Times New Roman"/>
                <a:ea typeface="黑体" pitchFamily="49" charset="-122"/>
              </a:rPr>
              <a:t>”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kumimoji="1" lang="zh-CN" altLang="en-US" sz="4400">
                <a:solidFill>
                  <a:srgbClr val="000099"/>
                </a:solidFill>
                <a:latin typeface="Times New Roman"/>
                <a:ea typeface="黑体" pitchFamily="49" charset="-122"/>
              </a:rPr>
              <a:t>“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天空一号</a:t>
            </a:r>
            <a:r>
              <a:rPr kumimoji="1" lang="zh-CN" altLang="en-US" sz="4400">
                <a:solidFill>
                  <a:srgbClr val="000099"/>
                </a:solidFill>
                <a:latin typeface="Times New Roman"/>
                <a:ea typeface="黑体" pitchFamily="49" charset="-122"/>
              </a:rPr>
              <a:t>”</a:t>
            </a:r>
            <a:r>
              <a:rPr kumimoji="1"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对接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2492375"/>
            <a:ext cx="91440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zh-CN" altLang="en-US" sz="4400">
                <a:solidFill>
                  <a:srgbClr val="CC3399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4400">
                <a:solidFill>
                  <a:srgbClr val="CC33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400">
                <a:solidFill>
                  <a:srgbClr val="CC3399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小船在河里顺流而下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船上坐着一个人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河岸上有树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相对于树来说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人是</a:t>
            </a:r>
            <a:r>
              <a:rPr lang="zh-CN" altLang="en-US" sz="4400" u="sng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小船是</a:t>
            </a:r>
            <a:r>
              <a:rPr lang="zh-CN" altLang="en-US" sz="4400" u="sng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相对于船来说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人是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_______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树是</a:t>
            </a:r>
            <a:r>
              <a:rPr lang="zh-CN" altLang="en-US" sz="4400" u="sng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44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的。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03575" y="3860800"/>
            <a:ext cx="1582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ea typeface="黑体" pitchFamily="49" charset="-122"/>
              </a:rPr>
              <a:t>运动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95963" y="4437063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静止</a:t>
            </a:r>
            <a:r>
              <a:rPr lang="zh-CN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235825" y="3789363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运动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268538" y="5084763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ea typeface="黑体" pitchFamily="49" charset="-122"/>
              </a:rPr>
              <a:t>运动</a:t>
            </a:r>
          </a:p>
        </p:txBody>
      </p:sp>
    </p:spTree>
    <p:extLst>
      <p:ext uri="{BB962C8B-B14F-4D97-AF65-F5344CB8AC3E}">
        <p14:creationId xmlns:p14="http://schemas.microsoft.com/office/powerpoint/2010/main" val="14321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2" grpId="0"/>
      <p:bldP spid="13323" grpId="0"/>
      <p:bldP spid="13324" grpId="0"/>
      <p:bldP spid="13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7544" y="908720"/>
            <a:ext cx="4679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kumimoji="1" lang="zh-CN" altLang="en-US" sz="4400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、参照物的选择</a:t>
            </a:r>
            <a:r>
              <a:rPr kumimoji="1" lang="zh-CN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860800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、研究地面上的物体的运动，常选</a:t>
            </a:r>
            <a:r>
              <a:rPr kumimoji="1" lang="zh-CN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地面或固定在地面上的物体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为参照物。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084388"/>
            <a:ext cx="9137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dirty="0"/>
              <a:t>(1)</a:t>
            </a:r>
            <a:r>
              <a:rPr kumimoji="1" lang="zh-CN" altLang="en-US" sz="3600" dirty="0"/>
              <a:t>、参照物可以</a:t>
            </a:r>
            <a:r>
              <a:rPr kumimoji="1" lang="zh-CN" altLang="en-US" sz="3600" dirty="0">
                <a:solidFill>
                  <a:srgbClr val="FF0066"/>
                </a:solidFill>
              </a:rPr>
              <a:t>任意</a:t>
            </a:r>
            <a:r>
              <a:rPr kumimoji="1" lang="zh-CN" altLang="en-US" sz="3600" dirty="0"/>
              <a:t>选择。 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（运动和静止</a:t>
            </a:r>
          </a:p>
          <a:p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的物体都可以作为参照物，研究对象不能</a:t>
            </a:r>
          </a:p>
          <a:p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做参照物）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-215999" y="5153299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）运动是绝对的，静止是相对的。</a:t>
            </a:r>
          </a:p>
        </p:txBody>
      </p:sp>
    </p:spTree>
    <p:extLst>
      <p:ext uri="{BB962C8B-B14F-4D97-AF65-F5344CB8AC3E}">
        <p14:creationId xmlns:p14="http://schemas.microsoft.com/office/powerpoint/2010/main" val="35117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848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三 自然界中运动的多样性</a:t>
            </a:r>
          </a:p>
        </p:txBody>
      </p:sp>
      <p:pic>
        <p:nvPicPr>
          <p:cNvPr id="111621" name="Picture 5" descr="林间（动）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572000" y="5516563"/>
            <a:ext cx="2592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tx2"/>
                </a:solidFill>
              </a:rPr>
              <a:t>河水流淌</a:t>
            </a:r>
          </a:p>
        </p:txBody>
      </p:sp>
    </p:spTree>
    <p:extLst>
      <p:ext uri="{BB962C8B-B14F-4D97-AF65-F5344CB8AC3E}">
        <p14:creationId xmlns:p14="http://schemas.microsoft.com/office/powerpoint/2010/main" val="17872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1279</Words>
  <Application>Microsoft Office PowerPoint</Application>
  <PresentationFormat>全屏显示(4:3)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2020-04-19T03:10:20Z</dcterms:created>
  <dcterms:modified xsi:type="dcterms:W3CDTF">2020-04-19T04:15:27Z</dcterms:modified>
</cp:coreProperties>
</file>