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2"/>
  </p:handoutMasterIdLst>
  <p:sldIdLst>
    <p:sldId id="468" r:id="rId3"/>
    <p:sldId id="531" r:id="rId4"/>
    <p:sldId id="256" r:id="rId5"/>
    <p:sldId id="522" r:id="rId7"/>
    <p:sldId id="523" r:id="rId8"/>
    <p:sldId id="485" r:id="rId9"/>
    <p:sldId id="471" r:id="rId10"/>
    <p:sldId id="525" r:id="rId11"/>
  </p:sldIdLst>
  <p:sldSz cx="12190730" cy="6858000"/>
  <p:notesSz cx="6858000" cy="9144000"/>
  <p:custDataLst>
    <p:tags r:id="rId1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1D5"/>
    <a:srgbClr val="411DD5"/>
    <a:srgbClr val="ED7D31"/>
    <a:srgbClr val="DD8F40"/>
    <a:srgbClr val="FFC410"/>
    <a:srgbClr val="FFF401"/>
    <a:srgbClr val="C4551D"/>
    <a:srgbClr val="FACF00"/>
    <a:srgbClr val="F8C300"/>
    <a:srgbClr val="EF9B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434"/>
  </p:normalViewPr>
  <p:slideViewPr>
    <p:cSldViewPr showGuides="1">
      <p:cViewPr varScale="1">
        <p:scale>
          <a:sx n="74" d="100"/>
          <a:sy n="74" d="100"/>
        </p:scale>
        <p:origin x="-540" y="-102"/>
      </p:cViewPr>
      <p:guideLst>
        <p:guide orient="horz" pos="2266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BFCF405C-F018-4744-BF3A-61A57E5979B3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A480B1C5-A637-4865-8298-C5DA39476C11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56C4B4A-9E40-4340-885D-8BFCE69C445A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229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29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1140987F-6F2F-40F3-A410-499DD921CA4B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image" Target="../media/image1.jpeg"/><Relationship Id="rId2" Type="http://schemas.openxmlformats.org/officeDocument/2006/relationships/tags" Target="../tags/tag6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8000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8"/>
            </p:custDataLst>
          </p:nvPr>
        </p:nvSpPr>
        <p:spPr>
          <a:xfrm>
            <a:off x="6666805" y="4614350"/>
            <a:ext cx="5435034" cy="1053581"/>
          </a:xfrm>
          <a:noFill/>
        </p:spPr>
        <p:txBody>
          <a:bodyPr anchor="b">
            <a:normAutofit/>
          </a:bodyPr>
          <a:lstStyle>
            <a:lvl1pPr algn="r">
              <a:defRPr sz="4800" b="1">
                <a:solidFill>
                  <a:srgbClr val="000000"/>
                </a:solidFill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9"/>
            </p:custDataLst>
          </p:nvPr>
        </p:nvSpPr>
        <p:spPr>
          <a:xfrm>
            <a:off x="6666805" y="5739996"/>
            <a:ext cx="5435034" cy="504000"/>
          </a:xfrm>
          <a:noFill/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rgbClr val="00000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2FFEC-5704-4A3E-837E-93B721BC27B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69860" y="952508"/>
            <a:ext cx="10851107" cy="538890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EBB0C-5A13-436A-8D2C-3DC1B1265D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7" b="34447"/>
          <a:stretch>
            <a:fillRect/>
          </a:stretch>
        </p:blipFill>
        <p:spPr>
          <a:xfrm>
            <a:off x="1" y="-2"/>
            <a:ext cx="12190729" cy="4542287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0" y="5637213"/>
            <a:ext cx="12190730" cy="12207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6" name="等腰三角形 5"/>
          <p:cNvSpPr/>
          <p:nvPr>
            <p:custDataLst>
              <p:tags r:id="rId5"/>
            </p:custDataLst>
          </p:nvPr>
        </p:nvSpPr>
        <p:spPr>
          <a:xfrm rot="5400000" flipV="1">
            <a:off x="4186595" y="-1146968"/>
            <a:ext cx="3817539" cy="1219200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7" name="直角三角形 6"/>
          <p:cNvSpPr/>
          <p:nvPr>
            <p:custDataLst>
              <p:tags r:id="rId6"/>
            </p:custDataLst>
          </p:nvPr>
        </p:nvSpPr>
        <p:spPr>
          <a:xfrm>
            <a:off x="0" y="3621088"/>
            <a:ext cx="12190730" cy="3236912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8" name="直角三角形 7"/>
          <p:cNvSpPr/>
          <p:nvPr>
            <p:custDataLst>
              <p:tags r:id="rId7"/>
            </p:custDataLst>
          </p:nvPr>
        </p:nvSpPr>
        <p:spPr>
          <a:xfrm flipH="1">
            <a:off x="0" y="3044825"/>
            <a:ext cx="12190730" cy="3813175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sz="2400" noProof="1"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7428726" y="4290060"/>
            <a:ext cx="4425489" cy="1175385"/>
          </a:xfrm>
        </p:spPr>
        <p:txBody>
          <a:bodyPr rIns="25400" rtlCol="0" anchor="b">
            <a:no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编辑标题</a:t>
            </a:r>
            <a:endParaRPr noProof="1">
              <a:sym typeface="+mn-ea"/>
            </a:endParaRP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4" hasCustomPrompt="1"/>
            <p:custDataLst>
              <p:tags r:id="rId9"/>
            </p:custDataLst>
          </p:nvPr>
        </p:nvSpPr>
        <p:spPr>
          <a:xfrm>
            <a:off x="7428725" y="5540698"/>
            <a:ext cx="4425349" cy="691347"/>
          </a:xfrm>
        </p:spPr>
        <p:txBody>
          <a:bodyPr>
            <a:normAutofit/>
          </a:bodyPr>
          <a:lstStyle>
            <a:lvl1pPr marL="0" indent="0" algn="r">
              <a:buNone/>
              <a:defRPr sz="3200">
                <a:solidFill>
                  <a:srgbClr val="2747BE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9" name="日期占位符 2"/>
          <p:cNvSpPr>
            <a:spLocks noGrp="1"/>
          </p:cNvSpPr>
          <p:nvPr>
            <p:ph type="dt" sz="half" idx="15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16"/>
            <p:custDataLst>
              <p:tags r:id="rId1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17"/>
            <p:custDataLst>
              <p:tags r:id="rId1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8A87-77AC-48C7-9F0B-A360E0E070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12" y="952508"/>
            <a:ext cx="10851107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F436-D7EA-4EF9-B5EE-0F0508D008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3879850"/>
            <a:ext cx="4992168" cy="2978150"/>
          </a:xfrm>
          <a:custGeom>
            <a:avLst/>
            <a:gdLst>
              <a:gd name="T0" fmla="*/ 0 w 2348"/>
              <a:gd name="T1" fmla="*/ 0 h 1407"/>
              <a:gd name="T2" fmla="*/ 2348 w 2348"/>
              <a:gd name="T3" fmla="*/ 1407 h 1407"/>
              <a:gd name="T4" fmla="*/ 0 w 2348"/>
              <a:gd name="T5" fmla="*/ 1407 h 1407"/>
              <a:gd name="T6" fmla="*/ 0 w 2348"/>
              <a:gd name="T7" fmla="*/ 0 h 1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48" h="1407">
                <a:moveTo>
                  <a:pt x="0" y="0"/>
                </a:moveTo>
                <a:lnTo>
                  <a:pt x="2348" y="1407"/>
                </a:lnTo>
                <a:lnTo>
                  <a:pt x="0" y="140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6" name="Freeform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830218" y="4400550"/>
            <a:ext cx="9360512" cy="2457450"/>
          </a:xfrm>
          <a:custGeom>
            <a:avLst/>
            <a:gdLst>
              <a:gd name="T0" fmla="*/ 4403 w 4403"/>
              <a:gd name="T1" fmla="*/ 0 h 1161"/>
              <a:gd name="T2" fmla="*/ 4403 w 4403"/>
              <a:gd name="T3" fmla="*/ 1161 h 1161"/>
              <a:gd name="T4" fmla="*/ 0 w 4403"/>
              <a:gd name="T5" fmla="*/ 1161 h 1161"/>
              <a:gd name="T6" fmla="*/ 4403 w 4403"/>
              <a:gd name="T7" fmla="*/ 0 h 1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03" h="1161">
                <a:moveTo>
                  <a:pt x="4403" y="0"/>
                </a:moveTo>
                <a:lnTo>
                  <a:pt x="4403" y="1161"/>
                </a:lnTo>
                <a:lnTo>
                  <a:pt x="0" y="1161"/>
                </a:lnTo>
                <a:lnTo>
                  <a:pt x="440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00" tIns="60949" rIns="121900" bIns="60949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00"/>
          </a:p>
        </p:txBody>
      </p:sp>
      <p:sp>
        <p:nvSpPr>
          <p:cNvPr id="7" name="直接连接符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920675" y="2790825"/>
            <a:ext cx="5219156" cy="1588"/>
          </a:xfrm>
          <a:prstGeom prst="line">
            <a:avLst/>
          </a:prstGeom>
          <a:noFill/>
          <a:ln w="635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defRPr/>
            </a:pPr>
            <a:endParaRPr lang="zh-CN" altLang="en-US" sz="1900">
              <a:solidFill>
                <a:schemeClr val="accent1"/>
              </a:solidFill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675560" y="3503613"/>
            <a:ext cx="5464271" cy="1058408"/>
          </a:xfrm>
        </p:spPr>
        <p:txBody>
          <a:bodyPr rIns="63500">
            <a:noAutofit/>
          </a:bodyPr>
          <a:lstStyle>
            <a:lvl1pPr algn="r">
              <a:defRPr sz="4800" u="none" strike="noStrike" kern="1200" cap="none" spc="300" normalizeH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1675560" y="2856230"/>
            <a:ext cx="5464271" cy="586804"/>
          </a:xfrm>
        </p:spPr>
        <p:txBody>
          <a:bodyPr tIns="38100" rIns="76200" bIns="38100" anchor="ctr">
            <a:noAutofit/>
          </a:bodyPr>
          <a:lstStyle>
            <a:lvl1pPr marL="0" indent="0" algn="r" eaLnBrk="1" fontAlgn="base" latinLnBrk="0" hangingPunct="1">
              <a:buNone/>
              <a:defRPr kumimoji="0" lang="zh-CN" altLang="en-US" sz="3200" b="0" i="0" u="none" strike="noStrike" kern="1200" cap="none" spc="150" normalizeH="0" baseline="0" noProof="1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7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9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1675600" y="2383625"/>
            <a:ext cx="5464231" cy="356400"/>
          </a:xfrm>
        </p:spPr>
        <p:txBody>
          <a:bodyPr anchor="b"/>
          <a:lstStyle>
            <a:lvl1pPr marL="0" indent="0" algn="r">
              <a:buNone/>
              <a:defRPr>
                <a:solidFill>
                  <a:srgbClr val="000000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noProof="1"/>
              <a:t>编辑文本</a:t>
            </a:r>
            <a:endParaRPr lang="zh-CN" altLang="en-US" noProof="1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4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5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6"/>
            <p:custDataLst>
              <p:tags r:id="rId1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7DC10-9F80-47CA-9BB0-03FC4730FA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227" y="952508"/>
            <a:ext cx="5282692" cy="5388907"/>
          </a:xfrm>
        </p:spPr>
        <p:txBody>
          <a:bodyPr>
            <a:noAutofit/>
          </a:bodyPr>
          <a:lstStyle>
            <a:lvl1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EE2AC-368D-4ED2-A387-F07EC13D610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12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860" y="952508"/>
            <a:ext cx="528269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855" y="1406525"/>
            <a:ext cx="5282650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35100" y="952508"/>
            <a:ext cx="528269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199765" indent="0">
              <a:buNone/>
              <a:defRPr sz="1600" b="1"/>
            </a:lvl8pPr>
            <a:lvl9pPr marL="3656965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100" y="1406525"/>
            <a:ext cx="5282692" cy="4934752"/>
          </a:xfrm>
        </p:spPr>
        <p:txBody>
          <a:bodyPr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第二级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第三级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第四级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第五级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27451-B61D-4EBD-9E20-9C423E26C6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2747BE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B12C0-236C-47D9-B21E-53704C811C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1EB70-7901-479E-AC6D-3909208577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60" y="443234"/>
            <a:ext cx="10851107" cy="441964"/>
          </a:xfrm>
        </p:spPr>
        <p:txBody>
          <a:bodyPr rtlCol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860" y="952508"/>
            <a:ext cx="5282692" cy="5388907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275" y="952508"/>
            <a:ext cx="5282692" cy="5388907"/>
          </a:xfrm>
        </p:spPr>
        <p:txBody>
          <a:bodyPr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445A4-C0BB-452B-A7F3-D7AA9591C7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0034" y="952508"/>
            <a:ext cx="950885" cy="5388907"/>
          </a:xfrm>
        </p:spPr>
        <p:txBody>
          <a:bodyPr vert="eaVert" rtlCol="0" anchor="ctr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rgbClr val="00000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855" y="952500"/>
            <a:ext cx="9827077" cy="5388907"/>
          </a:xfrm>
        </p:spPr>
        <p:txBody>
          <a:bodyPr vert="eaVert"/>
          <a:lstStyle>
            <a:lvl1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</a:t>
            </a:r>
            <a:r>
              <a:rPr lang="zh-CN" altLang="en-US" noProof="1"/>
              <a:t>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868F-D697-40DF-890C-3E7AE3034BA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76.xml"/><Relationship Id="rId27" Type="http://schemas.openxmlformats.org/officeDocument/2006/relationships/tags" Target="../tags/tag75.xml"/><Relationship Id="rId26" Type="http://schemas.openxmlformats.org/officeDocument/2006/relationships/tags" Target="../tags/tag74.xml"/><Relationship Id="rId25" Type="http://schemas.openxmlformats.org/officeDocument/2006/relationships/tags" Target="../tags/tag73.xml"/><Relationship Id="rId24" Type="http://schemas.openxmlformats.org/officeDocument/2006/relationships/tags" Target="../tags/tag72.xml"/><Relationship Id="rId23" Type="http://schemas.openxmlformats.org/officeDocument/2006/relationships/tags" Target="../tags/tag7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23"/>
            </p:custDataLst>
          </p:nvPr>
        </p:nvSpPr>
        <p:spPr bwMode="auto">
          <a:xfrm>
            <a:off x="669855" y="442913"/>
            <a:ext cx="1085102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t" anchorCtr="0" compatLnSpc="1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24"/>
            </p:custDataLst>
          </p:nvPr>
        </p:nvSpPr>
        <p:spPr bwMode="auto">
          <a:xfrm>
            <a:off x="669855" y="952500"/>
            <a:ext cx="10851020" cy="538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87938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4115959" y="6350000"/>
            <a:ext cx="395881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8609703" y="6350000"/>
            <a:ext cx="2700057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 noProof="1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969892E7-8E64-435E-8CEB-BC9971460E94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kern="1200" spc="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228600" indent="-228600" algn="l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2747BE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0" rtl="0" eaLnBrk="1" fontAlgn="base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kern="1200" spc="15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3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slide" Target="slide6.xml"/><Relationship Id="rId3" Type="http://schemas.openxmlformats.org/officeDocument/2006/relationships/image" Target="../media/image2.png"/><Relationship Id="rId2" Type="http://schemas.openxmlformats.org/officeDocument/2006/relationships/tags" Target="../tags/tag77.xml"/><Relationship Id="rId1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" Target="slide3.xml"/><Relationship Id="rId1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5.xml"/><Relationship Id="rId4" Type="http://schemas.openxmlformats.org/officeDocument/2006/relationships/tags" Target="../tags/tag80.xml"/><Relationship Id="rId3" Type="http://schemas.openxmlformats.org/officeDocument/2006/relationships/slide" Target="slide2.xml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6.xml"/><Relationship Id="rId3" Type="http://schemas.openxmlformats.org/officeDocument/2006/relationships/tags" Target="../tags/tag81.xml"/><Relationship Id="rId2" Type="http://schemas.openxmlformats.org/officeDocument/2006/relationships/slide" Target="slide2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8.xml"/><Relationship Id="rId2" Type="http://schemas.openxmlformats.org/officeDocument/2006/relationships/tags" Target="../tags/tag82.xml"/><Relationship Id="rId1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9.xml"/><Relationship Id="rId2" Type="http://schemas.openxmlformats.org/officeDocument/2006/relationships/tags" Target="../tags/tag83.xml"/><Relationship Id="rId1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49758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2945765" y="3348990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945765" y="4314825"/>
            <a:ext cx="6573900" cy="751205"/>
            <a:chOff x="3529" y="5686"/>
            <a:chExt cx="1035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97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陕西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年真题、副题精讲练</a:t>
              </a:r>
              <a:endParaRPr 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441893" y="868045"/>
            <a:ext cx="6925945" cy="1373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第十六章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电磁转换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 rot="10800000" flipV="1">
            <a:off x="3455035" y="2276475"/>
            <a:ext cx="4899660" cy="7245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磁体　磁场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125085" y="2948940"/>
            <a:ext cx="704850" cy="1816735"/>
          </a:xfrm>
          <a:custGeom>
            <a:avLst/>
            <a:gdLst>
              <a:gd name="rtl" fmla="*/ 224960 w 1212960"/>
              <a:gd name="rtt" fmla="*/ 132240 h 547200"/>
              <a:gd name="rtr" fmla="*/ 984960 w 1212960"/>
              <a:gd name="rtb" fmla="*/ 428640 h 547200"/>
            </a:gdLst>
            <a:ahLst/>
            <a:cxnLst/>
            <a:rect l="rtl" t="rtt" r="rtr" b="rtb"/>
            <a:pathLst>
              <a:path w="1212960" h="547200">
                <a:moveTo>
                  <a:pt x="273600" y="0"/>
                </a:moveTo>
                <a:lnTo>
                  <a:pt x="939360" y="0"/>
                </a:lnTo>
                <a:cubicBezTo>
                  <a:pt x="1090469" y="0"/>
                  <a:pt x="1212960" y="122491"/>
                  <a:pt x="1212960" y="273600"/>
                </a:cubicBezTo>
                <a:cubicBezTo>
                  <a:pt x="1212960" y="424709"/>
                  <a:pt x="1090469" y="547200"/>
                  <a:pt x="9393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电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磁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转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  <a:p>
            <a:pPr algn="ctr"/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换</a:t>
            </a:r>
            <a:endParaRPr lang="zh-CN"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6011545" y="3484245"/>
            <a:ext cx="3065145" cy="1014730"/>
            <a:chOff x="9354" y="5487"/>
            <a:chExt cx="4827" cy="1598"/>
          </a:xfrm>
        </p:grpSpPr>
        <p:sp>
          <p:nvSpPr>
            <p:cNvPr id="105" name="MMConnector"/>
            <p:cNvSpPr/>
            <p:nvPr/>
          </p:nvSpPr>
          <p:spPr>
            <a:xfrm>
              <a:off x="9354" y="6168"/>
              <a:ext cx="1757" cy="155"/>
            </a:xfrm>
            <a:custGeom>
              <a:avLst/>
              <a:gdLst/>
              <a:ahLst/>
              <a:cxnLst/>
              <a:pathLst>
                <a:path w="798984" h="45032">
                  <a:moveTo>
                    <a:pt x="-94914" y="-37369"/>
                  </a:moveTo>
                  <a:cubicBezTo>
                    <a:pt x="-113974" y="-39247"/>
                    <a:pt x="-127582" y="-27623"/>
                    <a:pt x="-128588" y="-13028"/>
                  </a:cubicBezTo>
                  <a:cubicBezTo>
                    <a:pt x="-129595" y="1568"/>
                    <a:pt x="-117710" y="14915"/>
                    <a:pt x="-98574" y="15705"/>
                  </a:cubicBezTo>
                  <a:cubicBezTo>
                    <a:pt x="-80875" y="16436"/>
                    <a:pt x="-63176" y="17167"/>
                    <a:pt x="-45473" y="17928"/>
                  </a:cubicBezTo>
                  <a:cubicBezTo>
                    <a:pt x="-27770" y="18688"/>
                    <a:pt x="-10063" y="19479"/>
                    <a:pt x="7647" y="20282"/>
                  </a:cubicBezTo>
                  <a:cubicBezTo>
                    <a:pt x="25357" y="21086"/>
                    <a:pt x="43069" y="21902"/>
                    <a:pt x="60785" y="22725"/>
                  </a:cubicBezTo>
                  <a:cubicBezTo>
                    <a:pt x="78501" y="23548"/>
                    <a:pt x="96221" y="24378"/>
                    <a:pt x="113944" y="25206"/>
                  </a:cubicBezTo>
                  <a:cubicBezTo>
                    <a:pt x="131667" y="26035"/>
                    <a:pt x="149393" y="26861"/>
                    <a:pt x="167124" y="27675"/>
                  </a:cubicBezTo>
                  <a:cubicBezTo>
                    <a:pt x="184854" y="28490"/>
                    <a:pt x="202587" y="29293"/>
                    <a:pt x="220325" y="30076"/>
                  </a:cubicBezTo>
                  <a:cubicBezTo>
                    <a:pt x="238062" y="30858"/>
                    <a:pt x="255803" y="31619"/>
                    <a:pt x="273548" y="32348"/>
                  </a:cubicBezTo>
                  <a:cubicBezTo>
                    <a:pt x="291292" y="33078"/>
                    <a:pt x="309041" y="33776"/>
                    <a:pt x="326792" y="34431"/>
                  </a:cubicBezTo>
                  <a:cubicBezTo>
                    <a:pt x="344544" y="35087"/>
                    <a:pt x="362299" y="35700"/>
                    <a:pt x="380056" y="36259"/>
                  </a:cubicBezTo>
                  <a:cubicBezTo>
                    <a:pt x="397814" y="36819"/>
                    <a:pt x="415573" y="37325"/>
                    <a:pt x="433338" y="37765"/>
                  </a:cubicBezTo>
                  <a:cubicBezTo>
                    <a:pt x="451103" y="38206"/>
                    <a:pt x="468874" y="38582"/>
                    <a:pt x="486633" y="38882"/>
                  </a:cubicBezTo>
                  <a:cubicBezTo>
                    <a:pt x="504392" y="39181"/>
                    <a:pt x="522140" y="39405"/>
                    <a:pt x="539935" y="39538"/>
                  </a:cubicBezTo>
                  <a:cubicBezTo>
                    <a:pt x="557730" y="39672"/>
                    <a:pt x="575572" y="39714"/>
                    <a:pt x="593237" y="39667"/>
                  </a:cubicBezTo>
                  <a:cubicBezTo>
                    <a:pt x="610902" y="39619"/>
                    <a:pt x="628391" y="39480"/>
                    <a:pt x="646528" y="39199"/>
                  </a:cubicBezTo>
                  <a:cubicBezTo>
                    <a:pt x="664666" y="38917"/>
                    <a:pt x="683453" y="38493"/>
                    <a:pt x="702240" y="38070"/>
                  </a:cubicBezTo>
                  <a:cubicBezTo>
                    <a:pt x="704975" y="38008"/>
                    <a:pt x="706800" y="36290"/>
                    <a:pt x="706800" y="34200"/>
                  </a:cubicBezTo>
                  <a:cubicBezTo>
                    <a:pt x="706800" y="32110"/>
                    <a:pt x="704975" y="30416"/>
                    <a:pt x="702240" y="30330"/>
                  </a:cubicBezTo>
                  <a:cubicBezTo>
                    <a:pt x="683498" y="29744"/>
                    <a:pt x="664756" y="29158"/>
                    <a:pt x="646675" y="28430"/>
                  </a:cubicBezTo>
                  <a:cubicBezTo>
                    <a:pt x="628595" y="27702"/>
                    <a:pt x="611176" y="26831"/>
                    <a:pt x="593588" y="25871"/>
                  </a:cubicBezTo>
                  <a:cubicBezTo>
                    <a:pt x="576000" y="24910"/>
                    <a:pt x="558244" y="23859"/>
                    <a:pt x="540541" y="22718"/>
                  </a:cubicBezTo>
                  <a:cubicBezTo>
                    <a:pt x="522838" y="21577"/>
                    <a:pt x="505188" y="20346"/>
                    <a:pt x="487532" y="19040"/>
                  </a:cubicBezTo>
                  <a:cubicBezTo>
                    <a:pt x="469875" y="17734"/>
                    <a:pt x="452212" y="16352"/>
                    <a:pt x="434556" y="14905"/>
                  </a:cubicBezTo>
                  <a:cubicBezTo>
                    <a:pt x="416901" y="13459"/>
                    <a:pt x="399254" y="11947"/>
                    <a:pt x="381609" y="10382"/>
                  </a:cubicBezTo>
                  <a:cubicBezTo>
                    <a:pt x="363965" y="8818"/>
                    <a:pt x="346323" y="7199"/>
                    <a:pt x="328683" y="5539"/>
                  </a:cubicBezTo>
                  <a:cubicBezTo>
                    <a:pt x="311043" y="3878"/>
                    <a:pt x="293406" y="2175"/>
                    <a:pt x="275770" y="441"/>
                  </a:cubicBezTo>
                  <a:cubicBezTo>
                    <a:pt x="258134" y="-1294"/>
                    <a:pt x="240498" y="-3060"/>
                    <a:pt x="222862" y="-4848"/>
                  </a:cubicBezTo>
                  <a:cubicBezTo>
                    <a:pt x="205226" y="-6636"/>
                    <a:pt x="187589" y="-8445"/>
                    <a:pt x="169951" y="-10266"/>
                  </a:cubicBezTo>
                  <a:cubicBezTo>
                    <a:pt x="152312" y="-12087"/>
                    <a:pt x="134672" y="-13919"/>
                    <a:pt x="117029" y="-15755"/>
                  </a:cubicBezTo>
                  <a:cubicBezTo>
                    <a:pt x="99385" y="-17590"/>
                    <a:pt x="81738" y="-19428"/>
                    <a:pt x="64087" y="-21259"/>
                  </a:cubicBezTo>
                  <a:cubicBezTo>
                    <a:pt x="46436" y="-23091"/>
                    <a:pt x="28781" y="-24915"/>
                    <a:pt x="11120" y="-26728"/>
                  </a:cubicBezTo>
                  <a:cubicBezTo>
                    <a:pt x="-6540" y="-28541"/>
                    <a:pt x="-24205" y="-30341"/>
                    <a:pt x="-41878" y="-32113"/>
                  </a:cubicBezTo>
                  <a:cubicBezTo>
                    <a:pt x="-59551" y="-33884"/>
                    <a:pt x="-77233" y="-35626"/>
                    <a:pt x="-94914" y="-3736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0886" y="5487"/>
              <a:ext cx="3295" cy="1598"/>
            </a:xfrm>
            <a:custGeom>
              <a:avLst/>
              <a:gdLst>
                <a:gd name="rtl" fmla="*/ 135280 w 1026000"/>
                <a:gd name="rtt" fmla="*/ 71440 h 463600"/>
                <a:gd name="rtr" fmla="*/ 887680 w 1026000"/>
                <a:gd name="rtb" fmla="*/ 405840 h 463600"/>
              </a:gdLst>
              <a:ahLst/>
              <a:cxnLst/>
              <a:rect l="rtl" t="rtt" r="rtr" b="rtb"/>
              <a:pathLst>
                <a:path w="1026000" h="4636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433200"/>
                  </a:lnTo>
                  <a:cubicBezTo>
                    <a:pt x="1026000" y="449981"/>
                    <a:pt x="1012381" y="463600"/>
                    <a:pt x="995600" y="463600"/>
                  </a:cubicBezTo>
                  <a:lnTo>
                    <a:pt x="30400" y="463600"/>
                  </a:lnTo>
                  <a:cubicBezTo>
                    <a:pt x="13619" y="463600"/>
                    <a:pt x="0" y="449981"/>
                    <a:pt x="0" y="4332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磁场对通电导体的作用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120765" y="4775200"/>
            <a:ext cx="2200275" cy="1399540"/>
            <a:chOff x="9526" y="7520"/>
            <a:chExt cx="3465" cy="2204"/>
          </a:xfrm>
        </p:grpSpPr>
        <p:sp>
          <p:nvSpPr>
            <p:cNvPr id="107" name="MMConnector"/>
            <p:cNvSpPr/>
            <p:nvPr/>
          </p:nvSpPr>
          <p:spPr>
            <a:xfrm>
              <a:off x="9526" y="7520"/>
              <a:ext cx="2167" cy="2205"/>
            </a:xfrm>
            <a:custGeom>
              <a:avLst/>
              <a:gdLst/>
              <a:ahLst/>
              <a:cxnLst/>
              <a:pathLst>
                <a:path w="900209" h="639819">
                  <a:moveTo>
                    <a:pt x="-179992" y="-232875"/>
                  </a:moveTo>
                  <a:cubicBezTo>
                    <a:pt x="-193696" y="-246255"/>
                    <a:pt x="-211609" y="-245625"/>
                    <a:pt x="-221496" y="-234842"/>
                  </a:cubicBezTo>
                  <a:cubicBezTo>
                    <a:pt x="-231384" y="-224059"/>
                    <a:pt x="-230173" y="-206486"/>
                    <a:pt x="-215947" y="-193664"/>
                  </a:cubicBezTo>
                  <a:cubicBezTo>
                    <a:pt x="-203020" y="-182014"/>
                    <a:pt x="-190094" y="-170364"/>
                    <a:pt x="-177392" y="-158400"/>
                  </a:cubicBezTo>
                  <a:cubicBezTo>
                    <a:pt x="-164689" y="-146437"/>
                    <a:pt x="-152210" y="-134160"/>
                    <a:pt x="-139848" y="-121724"/>
                  </a:cubicBezTo>
                  <a:cubicBezTo>
                    <a:pt x="-127486" y="-109288"/>
                    <a:pt x="-115241" y="-96693"/>
                    <a:pt x="-103092" y="-83962"/>
                  </a:cubicBezTo>
                  <a:cubicBezTo>
                    <a:pt x="-90943" y="-71230"/>
                    <a:pt x="-78890" y="-58363"/>
                    <a:pt x="-66887" y="-45413"/>
                  </a:cubicBezTo>
                  <a:cubicBezTo>
                    <a:pt x="-54884" y="-32462"/>
                    <a:pt x="-42931" y="-19429"/>
                    <a:pt x="-30987" y="-6353"/>
                  </a:cubicBezTo>
                  <a:cubicBezTo>
                    <a:pt x="-19042" y="6722"/>
                    <a:pt x="-7107" y="19840"/>
                    <a:pt x="4864" y="32956"/>
                  </a:cubicBezTo>
                  <a:cubicBezTo>
                    <a:pt x="16834" y="46072"/>
                    <a:pt x="28840" y="59186"/>
                    <a:pt x="40923" y="72257"/>
                  </a:cubicBezTo>
                  <a:cubicBezTo>
                    <a:pt x="53007" y="85327"/>
                    <a:pt x="65169" y="98353"/>
                    <a:pt x="77455" y="111289"/>
                  </a:cubicBezTo>
                  <a:cubicBezTo>
                    <a:pt x="89740" y="124224"/>
                    <a:pt x="102148" y="137070"/>
                    <a:pt x="114723" y="149774"/>
                  </a:cubicBezTo>
                  <a:cubicBezTo>
                    <a:pt x="127298" y="162479"/>
                    <a:pt x="140040" y="175043"/>
                    <a:pt x="152993" y="187410"/>
                  </a:cubicBezTo>
                  <a:cubicBezTo>
                    <a:pt x="165945" y="199777"/>
                    <a:pt x="179108" y="211947"/>
                    <a:pt x="192522" y="223856"/>
                  </a:cubicBezTo>
                  <a:cubicBezTo>
                    <a:pt x="205935" y="235765"/>
                    <a:pt x="219600" y="247414"/>
                    <a:pt x="233550" y="258730"/>
                  </a:cubicBezTo>
                  <a:cubicBezTo>
                    <a:pt x="247501" y="270045"/>
                    <a:pt x="261737" y="281028"/>
                    <a:pt x="276284" y="291598"/>
                  </a:cubicBezTo>
                  <a:cubicBezTo>
                    <a:pt x="290831" y="302168"/>
                    <a:pt x="305690" y="312325"/>
                    <a:pt x="320871" y="321986"/>
                  </a:cubicBezTo>
                  <a:cubicBezTo>
                    <a:pt x="336053" y="331646"/>
                    <a:pt x="351558" y="340809"/>
                    <a:pt x="367376" y="349392"/>
                  </a:cubicBezTo>
                  <a:cubicBezTo>
                    <a:pt x="383193" y="357974"/>
                    <a:pt x="399323" y="365977"/>
                    <a:pt x="415751" y="373324"/>
                  </a:cubicBezTo>
                  <a:cubicBezTo>
                    <a:pt x="432178" y="380672"/>
                    <a:pt x="448903" y="387366"/>
                    <a:pt x="465828" y="393351"/>
                  </a:cubicBezTo>
                  <a:cubicBezTo>
                    <a:pt x="482754" y="399336"/>
                    <a:pt x="499879" y="404614"/>
                    <a:pt x="517325" y="409152"/>
                  </a:cubicBezTo>
                  <a:cubicBezTo>
                    <a:pt x="534771" y="413691"/>
                    <a:pt x="552537" y="417491"/>
                    <a:pt x="569876" y="420566"/>
                  </a:cubicBezTo>
                  <a:cubicBezTo>
                    <a:pt x="587216" y="423641"/>
                    <a:pt x="604129" y="425990"/>
                    <a:pt x="623087" y="427600"/>
                  </a:cubicBezTo>
                  <a:cubicBezTo>
                    <a:pt x="642045" y="429211"/>
                    <a:pt x="663047" y="430082"/>
                    <a:pt x="676580" y="430417"/>
                  </a:cubicBezTo>
                  <a:cubicBezTo>
                    <a:pt x="690113" y="430753"/>
                    <a:pt x="696177" y="430551"/>
                    <a:pt x="702240" y="430350"/>
                  </a:cubicBezTo>
                  <a:cubicBezTo>
                    <a:pt x="704974" y="430259"/>
                    <a:pt x="706800" y="428640"/>
                    <a:pt x="706800" y="426550"/>
                  </a:cubicBezTo>
                  <a:cubicBezTo>
                    <a:pt x="706800" y="424460"/>
                    <a:pt x="704976" y="422769"/>
                    <a:pt x="702240" y="422750"/>
                  </a:cubicBezTo>
                  <a:cubicBezTo>
                    <a:pt x="696230" y="422709"/>
                    <a:pt x="690221" y="422668"/>
                    <a:pt x="676879" y="421804"/>
                  </a:cubicBezTo>
                  <a:cubicBezTo>
                    <a:pt x="663537" y="420940"/>
                    <a:pt x="642864" y="419253"/>
                    <a:pt x="624277" y="416925"/>
                  </a:cubicBezTo>
                  <a:cubicBezTo>
                    <a:pt x="605690" y="414597"/>
                    <a:pt x="589190" y="411627"/>
                    <a:pt x="572330" y="407938"/>
                  </a:cubicBezTo>
                  <a:cubicBezTo>
                    <a:pt x="555470" y="404249"/>
                    <a:pt x="538250" y="399839"/>
                    <a:pt x="521401" y="394730"/>
                  </a:cubicBezTo>
                  <a:cubicBezTo>
                    <a:pt x="504553" y="389622"/>
                    <a:pt x="488076" y="383814"/>
                    <a:pt x="471842" y="377333"/>
                  </a:cubicBezTo>
                  <a:cubicBezTo>
                    <a:pt x="455608" y="370852"/>
                    <a:pt x="439617" y="363699"/>
                    <a:pt x="423950" y="355927"/>
                  </a:cubicBezTo>
                  <a:cubicBezTo>
                    <a:pt x="408283" y="348155"/>
                    <a:pt x="392942" y="339765"/>
                    <a:pt x="377927" y="330825"/>
                  </a:cubicBezTo>
                  <a:cubicBezTo>
                    <a:pt x="362912" y="321884"/>
                    <a:pt x="348225" y="312394"/>
                    <a:pt x="333863" y="302429"/>
                  </a:cubicBezTo>
                  <a:cubicBezTo>
                    <a:pt x="319502" y="292464"/>
                    <a:pt x="305467" y="282025"/>
                    <a:pt x="291738" y="271186"/>
                  </a:cubicBezTo>
                  <a:cubicBezTo>
                    <a:pt x="278009" y="260348"/>
                    <a:pt x="264585" y="249111"/>
                    <a:pt x="251436" y="237546"/>
                  </a:cubicBezTo>
                  <a:cubicBezTo>
                    <a:pt x="238288" y="225981"/>
                    <a:pt x="225413" y="214088"/>
                    <a:pt x="212775" y="201931"/>
                  </a:cubicBezTo>
                  <a:cubicBezTo>
                    <a:pt x="200136" y="189775"/>
                    <a:pt x="187733" y="177355"/>
                    <a:pt x="175523" y="164727"/>
                  </a:cubicBezTo>
                  <a:cubicBezTo>
                    <a:pt x="163313" y="152100"/>
                    <a:pt x="151295" y="139266"/>
                    <a:pt x="139424" y="126275"/>
                  </a:cubicBezTo>
                  <a:cubicBezTo>
                    <a:pt x="127553" y="113283"/>
                    <a:pt x="115829" y="100135"/>
                    <a:pt x="104205" y="86874"/>
                  </a:cubicBezTo>
                  <a:cubicBezTo>
                    <a:pt x="92581" y="73614"/>
                    <a:pt x="81057" y="60240"/>
                    <a:pt x="69587" y="46795"/>
                  </a:cubicBezTo>
                  <a:cubicBezTo>
                    <a:pt x="58117" y="33349"/>
                    <a:pt x="46699" y="19832"/>
                    <a:pt x="35288" y="6280"/>
                  </a:cubicBezTo>
                  <a:cubicBezTo>
                    <a:pt x="23876" y="-7272"/>
                    <a:pt x="12471" y="-20858"/>
                    <a:pt x="1023" y="-34441"/>
                  </a:cubicBezTo>
                  <a:cubicBezTo>
                    <a:pt x="-10426" y="-48023"/>
                    <a:pt x="-21916" y="-61603"/>
                    <a:pt x="-33497" y="-75143"/>
                  </a:cubicBezTo>
                  <a:cubicBezTo>
                    <a:pt x="-45077" y="-88683"/>
                    <a:pt x="-56746" y="-102183"/>
                    <a:pt x="-68561" y="-115597"/>
                  </a:cubicBezTo>
                  <a:cubicBezTo>
                    <a:pt x="-80377" y="-129011"/>
                    <a:pt x="-92337" y="-142339"/>
                    <a:pt x="-104467" y="-155558"/>
                  </a:cubicBezTo>
                  <a:cubicBezTo>
                    <a:pt x="-116597" y="-168776"/>
                    <a:pt x="-128897" y="-181885"/>
                    <a:pt x="-141512" y="-194753"/>
                  </a:cubicBezTo>
                  <a:cubicBezTo>
                    <a:pt x="-154128" y="-207621"/>
                    <a:pt x="-167060" y="-220248"/>
                    <a:pt x="-179992" y="-23287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1217" y="8479"/>
              <a:ext cx="1775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磁生电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214370" y="4465320"/>
            <a:ext cx="2664460" cy="948055"/>
            <a:chOff x="4949" y="7032"/>
            <a:chExt cx="4196" cy="1493"/>
          </a:xfrm>
        </p:grpSpPr>
        <p:sp>
          <p:nvSpPr>
            <p:cNvPr id="115" name="MMConnector"/>
            <p:cNvSpPr/>
            <p:nvPr/>
          </p:nvSpPr>
          <p:spPr>
            <a:xfrm>
              <a:off x="7614" y="7032"/>
              <a:ext cx="1531" cy="1385"/>
            </a:xfrm>
            <a:custGeom>
              <a:avLst/>
              <a:gdLst/>
              <a:ahLst/>
              <a:cxnLst/>
              <a:pathLst>
                <a:path w="855667" h="401959">
                  <a:moveTo>
                    <a:pt x="167431" y="-94344"/>
                  </a:moveTo>
                  <a:cubicBezTo>
                    <a:pt x="183867" y="-104175"/>
                    <a:pt x="188267" y="-121326"/>
                    <a:pt x="180565" y="-133764"/>
                  </a:cubicBezTo>
                  <a:cubicBezTo>
                    <a:pt x="172863" y="-146202"/>
                    <a:pt x="155375" y="-150173"/>
                    <a:pt x="139423" y="-139574"/>
                  </a:cubicBezTo>
                  <a:cubicBezTo>
                    <a:pt x="124444" y="-129622"/>
                    <a:pt x="109466" y="-119671"/>
                    <a:pt x="94682" y="-109512"/>
                  </a:cubicBezTo>
                  <a:cubicBezTo>
                    <a:pt x="79898" y="-99353"/>
                    <a:pt x="65308" y="-88988"/>
                    <a:pt x="50816" y="-78538"/>
                  </a:cubicBezTo>
                  <a:cubicBezTo>
                    <a:pt x="36323" y="-68089"/>
                    <a:pt x="21929" y="-57556"/>
                    <a:pt x="7610" y="-46972"/>
                  </a:cubicBezTo>
                  <a:cubicBezTo>
                    <a:pt x="-6710" y="-36388"/>
                    <a:pt x="-20955" y="-25754"/>
                    <a:pt x="-35170" y="-15125"/>
                  </a:cubicBezTo>
                  <a:cubicBezTo>
                    <a:pt x="-49385" y="-4495"/>
                    <a:pt x="-63571" y="6129"/>
                    <a:pt x="-77767" y="16698"/>
                  </a:cubicBezTo>
                  <a:cubicBezTo>
                    <a:pt x="-91964" y="27266"/>
                    <a:pt x="-106171" y="37780"/>
                    <a:pt x="-120432" y="48185"/>
                  </a:cubicBezTo>
                  <a:cubicBezTo>
                    <a:pt x="-134692" y="58591"/>
                    <a:pt x="-149004" y="68889"/>
                    <a:pt x="-163409" y="79024"/>
                  </a:cubicBezTo>
                  <a:cubicBezTo>
                    <a:pt x="-177814" y="89159"/>
                    <a:pt x="-192311" y="99131"/>
                    <a:pt x="-206936" y="108884"/>
                  </a:cubicBezTo>
                  <a:cubicBezTo>
                    <a:pt x="-221561" y="118637"/>
                    <a:pt x="-236315" y="128171"/>
                    <a:pt x="-251229" y="137425"/>
                  </a:cubicBezTo>
                  <a:cubicBezTo>
                    <a:pt x="-266143" y="146679"/>
                    <a:pt x="-281217" y="155654"/>
                    <a:pt x="-296476" y="164289"/>
                  </a:cubicBezTo>
                  <a:cubicBezTo>
                    <a:pt x="-311735" y="172923"/>
                    <a:pt x="-327178" y="181217"/>
                    <a:pt x="-342821" y="189111"/>
                  </a:cubicBezTo>
                  <a:cubicBezTo>
                    <a:pt x="-358464" y="197004"/>
                    <a:pt x="-374307" y="204496"/>
                    <a:pt x="-390352" y="211530"/>
                  </a:cubicBezTo>
                  <a:cubicBezTo>
                    <a:pt x="-406396" y="218564"/>
                    <a:pt x="-422642" y="225140"/>
                    <a:pt x="-439090" y="231208"/>
                  </a:cubicBezTo>
                  <a:cubicBezTo>
                    <a:pt x="-455538" y="237276"/>
                    <a:pt x="-472188" y="242835"/>
                    <a:pt x="-488984" y="247853"/>
                  </a:cubicBezTo>
                  <a:cubicBezTo>
                    <a:pt x="-505779" y="252870"/>
                    <a:pt x="-522721" y="257346"/>
                    <a:pt x="-539909" y="261244"/>
                  </a:cubicBezTo>
                  <a:cubicBezTo>
                    <a:pt x="-557097" y="265142"/>
                    <a:pt x="-574531" y="268463"/>
                    <a:pt x="-591688" y="271249"/>
                  </a:cubicBezTo>
                  <a:cubicBezTo>
                    <a:pt x="-608844" y="274035"/>
                    <a:pt x="-625723" y="276286"/>
                    <a:pt x="-644102" y="277834"/>
                  </a:cubicBezTo>
                  <a:cubicBezTo>
                    <a:pt x="-662481" y="279382"/>
                    <a:pt x="-682361" y="280228"/>
                    <a:pt x="-702240" y="281074"/>
                  </a:cubicBezTo>
                  <a:cubicBezTo>
                    <a:pt x="-704974" y="281190"/>
                    <a:pt x="-706800" y="282910"/>
                    <a:pt x="-706800" y="285000"/>
                  </a:cubicBezTo>
                  <a:cubicBezTo>
                    <a:pt x="-706800" y="287090"/>
                    <a:pt x="-704976" y="288928"/>
                    <a:pt x="-702240" y="288926"/>
                  </a:cubicBezTo>
                  <a:cubicBezTo>
                    <a:pt x="-682143" y="288916"/>
                    <a:pt x="-662047" y="288906"/>
                    <a:pt x="-643390" y="288181"/>
                  </a:cubicBezTo>
                  <a:cubicBezTo>
                    <a:pt x="-624733" y="287457"/>
                    <a:pt x="-607517" y="286017"/>
                    <a:pt x="-589967" y="284025"/>
                  </a:cubicBezTo>
                  <a:cubicBezTo>
                    <a:pt x="-572417" y="282033"/>
                    <a:pt x="-554534" y="279490"/>
                    <a:pt x="-536845" y="276347"/>
                  </a:cubicBezTo>
                  <a:cubicBezTo>
                    <a:pt x="-519156" y="273204"/>
                    <a:pt x="-501661" y="269462"/>
                    <a:pt x="-484270" y="265152"/>
                  </a:cubicBezTo>
                  <a:cubicBezTo>
                    <a:pt x="-466879" y="260843"/>
                    <a:pt x="-449590" y="255966"/>
                    <a:pt x="-432472" y="250556"/>
                  </a:cubicBezTo>
                  <a:cubicBezTo>
                    <a:pt x="-415353" y="245147"/>
                    <a:pt x="-398405" y="239204"/>
                    <a:pt x="-381637" y="232781"/>
                  </a:cubicBezTo>
                  <a:cubicBezTo>
                    <a:pt x="-364869" y="226358"/>
                    <a:pt x="-348283" y="219455"/>
                    <a:pt x="-331887" y="212134"/>
                  </a:cubicBezTo>
                  <a:cubicBezTo>
                    <a:pt x="-315492" y="204814"/>
                    <a:pt x="-299288" y="197075"/>
                    <a:pt x="-283270" y="188987"/>
                  </a:cubicBezTo>
                  <a:cubicBezTo>
                    <a:pt x="-267252" y="180899"/>
                    <a:pt x="-251420" y="172460"/>
                    <a:pt x="-235759" y="163741"/>
                  </a:cubicBezTo>
                  <a:cubicBezTo>
                    <a:pt x="-220098" y="155022"/>
                    <a:pt x="-204608" y="146021"/>
                    <a:pt x="-189264" y="136808"/>
                  </a:cubicBezTo>
                  <a:cubicBezTo>
                    <a:pt x="-173920" y="127594"/>
                    <a:pt x="-158723" y="118166"/>
                    <a:pt x="-143643" y="108590"/>
                  </a:cubicBezTo>
                  <a:cubicBezTo>
                    <a:pt x="-128563" y="99014"/>
                    <a:pt x="-113600" y="89288"/>
                    <a:pt x="-98721" y="79475"/>
                  </a:cubicBezTo>
                  <a:cubicBezTo>
                    <a:pt x="-83842" y="69662"/>
                    <a:pt x="-69046" y="59762"/>
                    <a:pt x="-54300" y="49833"/>
                  </a:cubicBezTo>
                  <a:cubicBezTo>
                    <a:pt x="-39553" y="39903"/>
                    <a:pt x="-24855" y="29945"/>
                    <a:pt x="-10172" y="20013"/>
                  </a:cubicBezTo>
                  <a:cubicBezTo>
                    <a:pt x="4512" y="10082"/>
                    <a:pt x="19181" y="176"/>
                    <a:pt x="33872" y="-9643"/>
                  </a:cubicBezTo>
                  <a:cubicBezTo>
                    <a:pt x="48563" y="-19461"/>
                    <a:pt x="63276" y="-29192"/>
                    <a:pt x="78032" y="-38805"/>
                  </a:cubicBezTo>
                  <a:cubicBezTo>
                    <a:pt x="92789" y="-48417"/>
                    <a:pt x="107590" y="-57910"/>
                    <a:pt x="122497" y="-67146"/>
                  </a:cubicBezTo>
                  <a:cubicBezTo>
                    <a:pt x="137404" y="-76383"/>
                    <a:pt x="152417" y="-85363"/>
                    <a:pt x="167431" y="-9434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949" y="7504"/>
              <a:ext cx="1427" cy="1021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磁场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778125" y="1941830"/>
            <a:ext cx="3331210" cy="2260600"/>
            <a:chOff x="4262" y="3058"/>
            <a:chExt cx="5246" cy="3560"/>
          </a:xfrm>
        </p:grpSpPr>
        <p:sp>
          <p:nvSpPr>
            <p:cNvPr id="117" name="MMConnector"/>
            <p:cNvSpPr/>
            <p:nvPr/>
          </p:nvSpPr>
          <p:spPr>
            <a:xfrm>
              <a:off x="7614" y="4809"/>
              <a:ext cx="1894" cy="1809"/>
            </a:xfrm>
            <a:custGeom>
              <a:avLst/>
              <a:gdLst/>
              <a:ahLst/>
              <a:cxnLst/>
              <a:pathLst>
                <a:path w="879731" h="525050">
                  <a:moveTo>
                    <a:pt x="161124" y="185969"/>
                  </a:moveTo>
                  <a:cubicBezTo>
                    <a:pt x="175840" y="198227"/>
                    <a:pt x="193652" y="196173"/>
                    <a:pt x="202654" y="184640"/>
                  </a:cubicBezTo>
                  <a:cubicBezTo>
                    <a:pt x="211655" y="173107"/>
                    <a:pt x="209091" y="155639"/>
                    <a:pt x="193858" y="144031"/>
                  </a:cubicBezTo>
                  <a:cubicBezTo>
                    <a:pt x="179986" y="133460"/>
                    <a:pt x="166115" y="122889"/>
                    <a:pt x="152413" y="112024"/>
                  </a:cubicBezTo>
                  <a:cubicBezTo>
                    <a:pt x="138712" y="101159"/>
                    <a:pt x="125181" y="89999"/>
                    <a:pt x="111732" y="78695"/>
                  </a:cubicBezTo>
                  <a:cubicBezTo>
                    <a:pt x="98284" y="67390"/>
                    <a:pt x="84918" y="55941"/>
                    <a:pt x="71612" y="44374"/>
                  </a:cubicBezTo>
                  <a:cubicBezTo>
                    <a:pt x="58306" y="32807"/>
                    <a:pt x="45060" y="21123"/>
                    <a:pt x="31829" y="9378"/>
                  </a:cubicBezTo>
                  <a:cubicBezTo>
                    <a:pt x="18599" y="-2366"/>
                    <a:pt x="5385" y="-14171"/>
                    <a:pt x="-7852" y="-25986"/>
                  </a:cubicBezTo>
                  <a:cubicBezTo>
                    <a:pt x="-21090" y="-37802"/>
                    <a:pt x="-34352" y="-49629"/>
                    <a:pt x="-47681" y="-61416"/>
                  </a:cubicBezTo>
                  <a:cubicBezTo>
                    <a:pt x="-61009" y="-73203"/>
                    <a:pt x="-74404" y="-84950"/>
                    <a:pt x="-87907" y="-96603"/>
                  </a:cubicBezTo>
                  <a:cubicBezTo>
                    <a:pt x="-101410" y="-108256"/>
                    <a:pt x="-115022" y="-119815"/>
                    <a:pt x="-128784" y="-131223"/>
                  </a:cubicBezTo>
                  <a:cubicBezTo>
                    <a:pt x="-142546" y="-142631"/>
                    <a:pt x="-156457" y="-153888"/>
                    <a:pt x="-170557" y="-164931"/>
                  </a:cubicBezTo>
                  <a:cubicBezTo>
                    <a:pt x="-184657" y="-175974"/>
                    <a:pt x="-198945" y="-186803"/>
                    <a:pt x="-213456" y="-197350"/>
                  </a:cubicBezTo>
                  <a:cubicBezTo>
                    <a:pt x="-227967" y="-207897"/>
                    <a:pt x="-242700" y="-218161"/>
                    <a:pt x="-257682" y="-228070"/>
                  </a:cubicBezTo>
                  <a:cubicBezTo>
                    <a:pt x="-272663" y="-237978"/>
                    <a:pt x="-287893" y="-247530"/>
                    <a:pt x="-303387" y="-256649"/>
                  </a:cubicBezTo>
                  <a:cubicBezTo>
                    <a:pt x="-318880" y="-265767"/>
                    <a:pt x="-334636" y="-274452"/>
                    <a:pt x="-350655" y="-282627"/>
                  </a:cubicBezTo>
                  <a:cubicBezTo>
                    <a:pt x="-366673" y="-290801"/>
                    <a:pt x="-382952" y="-298466"/>
                    <a:pt x="-399481" y="-305550"/>
                  </a:cubicBezTo>
                  <a:cubicBezTo>
                    <a:pt x="-416011" y="-312634"/>
                    <a:pt x="-432789" y="-319139"/>
                    <a:pt x="-449762" y="-325008"/>
                  </a:cubicBezTo>
                  <a:cubicBezTo>
                    <a:pt x="-466735" y="-330877"/>
                    <a:pt x="-483902" y="-336110"/>
                    <a:pt x="-501292" y="-340676"/>
                  </a:cubicBezTo>
                  <a:cubicBezTo>
                    <a:pt x="-518682" y="-345241"/>
                    <a:pt x="-536294" y="-349139"/>
                    <a:pt x="-553789" y="-352352"/>
                  </a:cubicBezTo>
                  <a:cubicBezTo>
                    <a:pt x="-571284" y="-355566"/>
                    <a:pt x="-588662" y="-358096"/>
                    <a:pt x="-606930" y="-359979"/>
                  </a:cubicBezTo>
                  <a:cubicBezTo>
                    <a:pt x="-625198" y="-361862"/>
                    <a:pt x="-644356" y="-363098"/>
                    <a:pt x="-660390" y="-363636"/>
                  </a:cubicBezTo>
                  <a:cubicBezTo>
                    <a:pt x="-676423" y="-364173"/>
                    <a:pt x="-689331" y="-364011"/>
                    <a:pt x="-702240" y="-363850"/>
                  </a:cubicBezTo>
                  <a:cubicBezTo>
                    <a:pt x="-704976" y="-363816"/>
                    <a:pt x="-706800" y="-362140"/>
                    <a:pt x="-706800" y="-360050"/>
                  </a:cubicBezTo>
                  <a:cubicBezTo>
                    <a:pt x="-706800" y="-357960"/>
                    <a:pt x="-704975" y="-356334"/>
                    <a:pt x="-702240" y="-356250"/>
                  </a:cubicBezTo>
                  <a:cubicBezTo>
                    <a:pt x="-689465" y="-355856"/>
                    <a:pt x="-676691" y="-355461"/>
                    <a:pt x="-660895" y="-354246"/>
                  </a:cubicBezTo>
                  <a:cubicBezTo>
                    <a:pt x="-645100" y="-353030"/>
                    <a:pt x="-626283" y="-350993"/>
                    <a:pt x="-608406" y="-348364"/>
                  </a:cubicBezTo>
                  <a:cubicBezTo>
                    <a:pt x="-590530" y="-345735"/>
                    <a:pt x="-573593" y="-342513"/>
                    <a:pt x="-556600" y="-338624"/>
                  </a:cubicBezTo>
                  <a:cubicBezTo>
                    <a:pt x="-539607" y="-334735"/>
                    <a:pt x="-522558" y="-330178"/>
                    <a:pt x="-505780" y="-324987"/>
                  </a:cubicBezTo>
                  <a:cubicBezTo>
                    <a:pt x="-489001" y="-319795"/>
                    <a:pt x="-472495" y="-313970"/>
                    <a:pt x="-456220" y="-307540"/>
                  </a:cubicBezTo>
                  <a:cubicBezTo>
                    <a:pt x="-439946" y="-301111"/>
                    <a:pt x="-423904" y="-294077"/>
                    <a:pt x="-408136" y="-286495"/>
                  </a:cubicBezTo>
                  <a:cubicBezTo>
                    <a:pt x="-392369" y="-278912"/>
                    <a:pt x="-376875" y="-270780"/>
                    <a:pt x="-361655" y="-262162"/>
                  </a:cubicBezTo>
                  <a:cubicBezTo>
                    <a:pt x="-346435" y="-253545"/>
                    <a:pt x="-331489" y="-244441"/>
                    <a:pt x="-316808" y="-234921"/>
                  </a:cubicBezTo>
                  <a:cubicBezTo>
                    <a:pt x="-302127" y="-225401"/>
                    <a:pt x="-287710" y="-215464"/>
                    <a:pt x="-273535" y="-205179"/>
                  </a:cubicBezTo>
                  <a:cubicBezTo>
                    <a:pt x="-259359" y="-194895"/>
                    <a:pt x="-245425" y="-184262"/>
                    <a:pt x="-231700" y="-173347"/>
                  </a:cubicBezTo>
                  <a:cubicBezTo>
                    <a:pt x="-217975" y="-162432"/>
                    <a:pt x="-204458" y="-151235"/>
                    <a:pt x="-191111" y="-139815"/>
                  </a:cubicBezTo>
                  <a:cubicBezTo>
                    <a:pt x="-177765" y="-128396"/>
                    <a:pt x="-164588" y="-116754"/>
                    <a:pt x="-151537" y="-104946"/>
                  </a:cubicBezTo>
                  <a:cubicBezTo>
                    <a:pt x="-138487" y="-93137"/>
                    <a:pt x="-125563" y="-81162"/>
                    <a:pt x="-112721" y="-69070"/>
                  </a:cubicBezTo>
                  <a:cubicBezTo>
                    <a:pt x="-99879" y="-56979"/>
                    <a:pt x="-87118" y="-44771"/>
                    <a:pt x="-74392" y="-32495"/>
                  </a:cubicBezTo>
                  <a:cubicBezTo>
                    <a:pt x="-61666" y="-20218"/>
                    <a:pt x="-48975" y="-7872"/>
                    <a:pt x="-36270" y="4496"/>
                  </a:cubicBezTo>
                  <a:cubicBezTo>
                    <a:pt x="-23566" y="16865"/>
                    <a:pt x="-10849" y="29257"/>
                    <a:pt x="1927" y="41628"/>
                  </a:cubicBezTo>
                  <a:cubicBezTo>
                    <a:pt x="14703" y="54000"/>
                    <a:pt x="27538" y="66351"/>
                    <a:pt x="40486" y="78629"/>
                  </a:cubicBezTo>
                  <a:cubicBezTo>
                    <a:pt x="53433" y="90908"/>
                    <a:pt x="66492" y="103115"/>
                    <a:pt x="79688" y="115221"/>
                  </a:cubicBezTo>
                  <a:cubicBezTo>
                    <a:pt x="92884" y="127327"/>
                    <a:pt x="106217" y="139333"/>
                    <a:pt x="119813" y="151107"/>
                  </a:cubicBezTo>
                  <a:cubicBezTo>
                    <a:pt x="133408" y="162882"/>
                    <a:pt x="147266" y="174425"/>
                    <a:pt x="161124" y="185969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4262" y="3058"/>
              <a:ext cx="1775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磁现象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272905" y="3315970"/>
            <a:ext cx="2461260" cy="815975"/>
            <a:chOff x="14666" y="5222"/>
            <a:chExt cx="3876" cy="1285"/>
          </a:xfrm>
        </p:grpSpPr>
        <p:sp>
          <p:nvSpPr>
            <p:cNvPr id="177" name="MMConnector"/>
            <p:cNvSpPr/>
            <p:nvPr/>
          </p:nvSpPr>
          <p:spPr>
            <a:xfrm>
              <a:off x="14666" y="6065"/>
              <a:ext cx="604" cy="44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6" name="SubTopic"/>
            <p:cNvSpPr/>
            <p:nvPr/>
          </p:nvSpPr>
          <p:spPr>
            <a:xfrm>
              <a:off x="14874" y="5222"/>
              <a:ext cx="3669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力的方向影响因素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9272905" y="3794125"/>
            <a:ext cx="2461260" cy="492760"/>
            <a:chOff x="14666" y="5975"/>
            <a:chExt cx="3876" cy="776"/>
          </a:xfrm>
        </p:grpSpPr>
        <p:sp>
          <p:nvSpPr>
            <p:cNvPr id="178" name="MMConnector"/>
            <p:cNvSpPr/>
            <p:nvPr/>
          </p:nvSpPr>
          <p:spPr>
            <a:xfrm>
              <a:off x="14666" y="6441"/>
              <a:ext cx="604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4" name="SubTopic"/>
            <p:cNvSpPr/>
            <p:nvPr/>
          </p:nvSpPr>
          <p:spPr>
            <a:xfrm>
              <a:off x="14874" y="5975"/>
              <a:ext cx="3669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力的大小影响因素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8512810" y="5033010"/>
            <a:ext cx="1802765" cy="815975"/>
            <a:chOff x="13293" y="7926"/>
            <a:chExt cx="2839" cy="1285"/>
          </a:xfrm>
        </p:grpSpPr>
        <p:sp>
          <p:nvSpPr>
            <p:cNvPr id="201" name="MMConnector"/>
            <p:cNvSpPr/>
            <p:nvPr/>
          </p:nvSpPr>
          <p:spPr>
            <a:xfrm>
              <a:off x="13293" y="8769"/>
              <a:ext cx="604" cy="442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3536" y="7926"/>
              <a:ext cx="2597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电磁感应现象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512810" y="5511165"/>
            <a:ext cx="2677160" cy="492760"/>
            <a:chOff x="13293" y="8679"/>
            <a:chExt cx="4216" cy="776"/>
          </a:xfrm>
        </p:grpSpPr>
        <p:sp>
          <p:nvSpPr>
            <p:cNvPr id="202" name="MMConnector"/>
            <p:cNvSpPr/>
            <p:nvPr/>
          </p:nvSpPr>
          <p:spPr>
            <a:xfrm>
              <a:off x="13293" y="9145"/>
              <a:ext cx="604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3557" y="8679"/>
              <a:ext cx="3952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产生感应电流条件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734820" y="3696335"/>
            <a:ext cx="1671320" cy="1891030"/>
            <a:chOff x="2619" y="5821"/>
            <a:chExt cx="2632" cy="2978"/>
          </a:xfrm>
        </p:grpSpPr>
        <p:sp>
          <p:nvSpPr>
            <p:cNvPr id="297" name="MMConnector"/>
            <p:cNvSpPr/>
            <p:nvPr/>
          </p:nvSpPr>
          <p:spPr>
            <a:xfrm>
              <a:off x="4647" y="7229"/>
              <a:ext cx="604" cy="1571"/>
            </a:xfrm>
            <a:custGeom>
              <a:avLst/>
              <a:gdLst/>
              <a:ahLst/>
              <a:cxnLst/>
              <a:pathLst>
                <a:path w="250800" h="456000" fill="none">
                  <a:moveTo>
                    <a:pt x="125400" y="228000"/>
                  </a:moveTo>
                  <a:cubicBezTo>
                    <a:pt x="-24192" y="228000"/>
                    <a:pt x="64807" y="-228000"/>
                    <a:pt x="-125400" y="-228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2619" y="5821"/>
              <a:ext cx="1755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基本性质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814195" y="1201420"/>
            <a:ext cx="1155700" cy="1398905"/>
            <a:chOff x="2744" y="1892"/>
            <a:chExt cx="1820" cy="2203"/>
          </a:xfrm>
        </p:grpSpPr>
        <p:sp>
          <p:nvSpPr>
            <p:cNvPr id="321" name="MMConnector"/>
            <p:cNvSpPr/>
            <p:nvPr/>
          </p:nvSpPr>
          <p:spPr>
            <a:xfrm>
              <a:off x="3960" y="3041"/>
              <a:ext cx="604" cy="1054"/>
            </a:xfrm>
            <a:custGeom>
              <a:avLst/>
              <a:gdLst/>
              <a:ahLst/>
              <a:cxnLst/>
              <a:pathLst>
                <a:path w="250800" h="305900" fill="none">
                  <a:moveTo>
                    <a:pt x="125400" y="152950"/>
                  </a:moveTo>
                  <a:cubicBezTo>
                    <a:pt x="-9596" y="152950"/>
                    <a:pt x="30750" y="-152950"/>
                    <a:pt x="-125400" y="-1529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744" y="1892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磁性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814195" y="1679575"/>
            <a:ext cx="1155700" cy="681355"/>
            <a:chOff x="2744" y="2645"/>
            <a:chExt cx="1820" cy="1073"/>
          </a:xfrm>
        </p:grpSpPr>
        <p:sp>
          <p:nvSpPr>
            <p:cNvPr id="322" name="MMConnector"/>
            <p:cNvSpPr/>
            <p:nvPr/>
          </p:nvSpPr>
          <p:spPr>
            <a:xfrm>
              <a:off x="3960" y="3418"/>
              <a:ext cx="604" cy="301"/>
            </a:xfrm>
            <a:custGeom>
              <a:avLst/>
              <a:gdLst/>
              <a:ahLst/>
              <a:cxnLst/>
              <a:pathLst>
                <a:path w="250800" h="87400" fill="none">
                  <a:moveTo>
                    <a:pt x="125400" y="43700"/>
                  </a:moveTo>
                  <a:cubicBezTo>
                    <a:pt x="14816" y="43700"/>
                    <a:pt x="-26210" y="-43700"/>
                    <a:pt x="-125400" y="-437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744" y="2645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2800" y="2157730"/>
            <a:ext cx="2157095" cy="986790"/>
            <a:chOff x="1167" y="3398"/>
            <a:chExt cx="3397" cy="1554"/>
          </a:xfrm>
        </p:grpSpPr>
        <p:sp>
          <p:nvSpPr>
            <p:cNvPr id="390" name="MMConnector"/>
            <p:cNvSpPr/>
            <p:nvPr/>
          </p:nvSpPr>
          <p:spPr>
            <a:xfrm>
              <a:off x="3960" y="4030"/>
              <a:ext cx="604" cy="923"/>
            </a:xfrm>
            <a:custGeom>
              <a:avLst/>
              <a:gdLst/>
              <a:ahLst/>
              <a:cxnLst/>
              <a:pathLst>
                <a:path w="250800" h="267900" fill="none">
                  <a:moveTo>
                    <a:pt x="125400" y="-133950"/>
                  </a:moveTo>
                  <a:cubicBezTo>
                    <a:pt x="-5564" y="-133950"/>
                    <a:pt x="21342" y="133950"/>
                    <a:pt x="-125400" y="1339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1167" y="3398"/>
              <a:ext cx="2541" cy="1093"/>
            </a:xfrm>
            <a:custGeom>
              <a:avLst/>
              <a:gdLst>
                <a:gd name="rtl" fmla="*/ 54150 w 623200"/>
                <a:gd name="rtt" fmla="*/ 26030 h 317300"/>
                <a:gd name="rtr" fmla="*/ 570950 w 623200"/>
                <a:gd name="rtb" fmla="*/ 299630 h 317300"/>
              </a:gdLst>
              <a:ahLst/>
              <a:cxnLst/>
              <a:rect l="rtl" t="rtt" r="rtr" b="rtb"/>
              <a:pathLst>
                <a:path w="623200" h="3173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623200" h="317300" fill="none">
                  <a:moveTo>
                    <a:pt x="0" y="317300"/>
                  </a:moveTo>
                  <a:lnTo>
                    <a:pt x="623200" y="3173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磁极间的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相互作用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249805" y="4174490"/>
            <a:ext cx="1156335" cy="1174115"/>
            <a:chOff x="3430" y="6574"/>
            <a:chExt cx="1821" cy="1849"/>
          </a:xfrm>
        </p:grpSpPr>
        <p:sp>
          <p:nvSpPr>
            <p:cNvPr id="392" name="MMConnector"/>
            <p:cNvSpPr/>
            <p:nvPr/>
          </p:nvSpPr>
          <p:spPr>
            <a:xfrm>
              <a:off x="4647" y="7605"/>
              <a:ext cx="604" cy="818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3430" y="6574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8512810" y="5989320"/>
            <a:ext cx="957580" cy="732790"/>
            <a:chOff x="13293" y="9432"/>
            <a:chExt cx="1508" cy="1154"/>
          </a:xfrm>
        </p:grpSpPr>
        <p:sp>
          <p:nvSpPr>
            <p:cNvPr id="400" name="MMConnector"/>
            <p:cNvSpPr/>
            <p:nvPr/>
          </p:nvSpPr>
          <p:spPr>
            <a:xfrm>
              <a:off x="13293" y="9522"/>
              <a:ext cx="604" cy="1064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9" name="SubTopic"/>
            <p:cNvSpPr/>
            <p:nvPr/>
          </p:nvSpPr>
          <p:spPr>
            <a:xfrm>
              <a:off x="13595" y="9432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发电机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814195" y="2798445"/>
            <a:ext cx="1155700" cy="1064260"/>
            <a:chOff x="2744" y="4407"/>
            <a:chExt cx="1820" cy="1676"/>
          </a:xfrm>
        </p:grpSpPr>
        <p:sp>
          <p:nvSpPr>
            <p:cNvPr id="147" name="MMConnector"/>
            <p:cNvSpPr/>
            <p:nvPr/>
          </p:nvSpPr>
          <p:spPr>
            <a:xfrm>
              <a:off x="3960" y="4407"/>
              <a:ext cx="604" cy="1676"/>
            </a:xfrm>
            <a:custGeom>
              <a:avLst/>
              <a:gdLst/>
              <a:ahLst/>
              <a:cxnLst/>
              <a:pathLst>
                <a:path w="250800" h="486400" fill="none">
                  <a:moveTo>
                    <a:pt x="125400" y="-243200"/>
                  </a:moveTo>
                  <a:cubicBezTo>
                    <a:pt x="-26842" y="-243200"/>
                    <a:pt x="70990" y="243200"/>
                    <a:pt x="-125400" y="2432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2744" y="4623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磁化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064385" y="4891405"/>
            <a:ext cx="1341755" cy="493395"/>
            <a:chOff x="3138" y="7703"/>
            <a:chExt cx="2113" cy="777"/>
          </a:xfrm>
        </p:grpSpPr>
        <p:sp>
          <p:nvSpPr>
            <p:cNvPr id="151" name="MMConnector"/>
            <p:cNvSpPr/>
            <p:nvPr/>
          </p:nvSpPr>
          <p:spPr>
            <a:xfrm>
              <a:off x="4647" y="8170"/>
              <a:ext cx="604" cy="311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3138" y="7703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磁感线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064385" y="5666105"/>
            <a:ext cx="1341755" cy="1153160"/>
            <a:chOff x="3138" y="8923"/>
            <a:chExt cx="2113" cy="1816"/>
          </a:xfrm>
        </p:grpSpPr>
        <p:sp>
          <p:nvSpPr>
            <p:cNvPr id="153" name="MMConnector"/>
            <p:cNvSpPr/>
            <p:nvPr/>
          </p:nvSpPr>
          <p:spPr>
            <a:xfrm>
              <a:off x="4647" y="8923"/>
              <a:ext cx="604" cy="1817"/>
            </a:xfrm>
            <a:custGeom>
              <a:avLst/>
              <a:gdLst/>
              <a:ahLst/>
              <a:cxnLst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2" name="SubTopic"/>
            <p:cNvSpPr/>
            <p:nvPr/>
          </p:nvSpPr>
          <p:spPr>
            <a:xfrm>
              <a:off x="3138" y="9209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地磁场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13765" y="5608955"/>
            <a:ext cx="1342390" cy="753110"/>
            <a:chOff x="1326" y="8833"/>
            <a:chExt cx="2114" cy="1186"/>
          </a:xfrm>
        </p:grpSpPr>
        <p:sp>
          <p:nvSpPr>
            <p:cNvPr id="155" name="MMConnector"/>
            <p:cNvSpPr/>
            <p:nvPr/>
          </p:nvSpPr>
          <p:spPr>
            <a:xfrm>
              <a:off x="2836" y="9643"/>
              <a:ext cx="604" cy="37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326" y="8833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磁偏角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13765" y="6087110"/>
            <a:ext cx="1342390" cy="513715"/>
            <a:chOff x="1326" y="9586"/>
            <a:chExt cx="2114" cy="809"/>
          </a:xfrm>
        </p:grpSpPr>
        <p:sp>
          <p:nvSpPr>
            <p:cNvPr id="158" name="MMConnector"/>
            <p:cNvSpPr/>
            <p:nvPr/>
          </p:nvSpPr>
          <p:spPr>
            <a:xfrm>
              <a:off x="2836" y="10019"/>
              <a:ext cx="604" cy="37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1326" y="9586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指南针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099820" y="4652645"/>
            <a:ext cx="1156335" cy="753110"/>
            <a:chOff x="1619" y="7327"/>
            <a:chExt cx="1821" cy="1186"/>
          </a:xfrm>
        </p:grpSpPr>
        <p:sp>
          <p:nvSpPr>
            <p:cNvPr id="160" name="MMConnector"/>
            <p:cNvSpPr/>
            <p:nvPr/>
          </p:nvSpPr>
          <p:spPr>
            <a:xfrm>
              <a:off x="2836" y="8137"/>
              <a:ext cx="604" cy="37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619" y="7327"/>
              <a:ext cx="915" cy="622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13080" y="5130800"/>
            <a:ext cx="1743075" cy="513715"/>
            <a:chOff x="695" y="8080"/>
            <a:chExt cx="2745" cy="809"/>
          </a:xfrm>
        </p:grpSpPr>
        <p:sp>
          <p:nvSpPr>
            <p:cNvPr id="162" name="MMConnector"/>
            <p:cNvSpPr/>
            <p:nvPr/>
          </p:nvSpPr>
          <p:spPr>
            <a:xfrm>
              <a:off x="2836" y="8513"/>
              <a:ext cx="604" cy="376"/>
            </a:xfrm>
            <a:custGeom>
              <a:avLst/>
              <a:gdLst/>
              <a:ahLst/>
              <a:cxnLst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1" name="SubTopic"/>
            <p:cNvSpPr/>
            <p:nvPr/>
          </p:nvSpPr>
          <p:spPr>
            <a:xfrm>
              <a:off x="695" y="8080"/>
              <a:ext cx="1803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假想曲线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120765" y="1800225"/>
            <a:ext cx="2200275" cy="2451735"/>
            <a:chOff x="9526" y="2835"/>
            <a:chExt cx="3465" cy="3861"/>
          </a:xfrm>
        </p:grpSpPr>
        <p:sp>
          <p:nvSpPr>
            <p:cNvPr id="165" name="MMConnector"/>
            <p:cNvSpPr/>
            <p:nvPr/>
          </p:nvSpPr>
          <p:spPr>
            <a:xfrm>
              <a:off x="9526" y="4698"/>
              <a:ext cx="2142" cy="1999"/>
            </a:xfrm>
            <a:custGeom>
              <a:avLst/>
              <a:gdLst/>
              <a:ahLst/>
              <a:cxnLst/>
              <a:pathLst>
                <a:path w="889838" h="580195">
                  <a:moveTo>
                    <a:pt x="-204798" y="167554"/>
                  </a:moveTo>
                  <a:cubicBezTo>
                    <a:pt x="-219531" y="179790"/>
                    <a:pt x="-221407" y="197325"/>
                    <a:pt x="-211947" y="208485"/>
                  </a:cubicBezTo>
                  <a:cubicBezTo>
                    <a:pt x="-202487" y="219645"/>
                    <a:pt x="-184609" y="220975"/>
                    <a:pt x="-170398" y="208136"/>
                  </a:cubicBezTo>
                  <a:cubicBezTo>
                    <a:pt x="-157001" y="196032"/>
                    <a:pt x="-143603" y="183928"/>
                    <a:pt x="-130495" y="171586"/>
                  </a:cubicBezTo>
                  <a:cubicBezTo>
                    <a:pt x="-117388" y="159245"/>
                    <a:pt x="-104570" y="146666"/>
                    <a:pt x="-91904" y="133982"/>
                  </a:cubicBezTo>
                  <a:cubicBezTo>
                    <a:pt x="-79239" y="121298"/>
                    <a:pt x="-66727" y="108509"/>
                    <a:pt x="-54344" y="95640"/>
                  </a:cubicBezTo>
                  <a:cubicBezTo>
                    <a:pt x="-41961" y="82770"/>
                    <a:pt x="-29706" y="69821"/>
                    <a:pt x="-17525" y="56842"/>
                  </a:cubicBezTo>
                  <a:cubicBezTo>
                    <a:pt x="-5343" y="43863"/>
                    <a:pt x="6764" y="30853"/>
                    <a:pt x="18845" y="17853"/>
                  </a:cubicBezTo>
                  <a:cubicBezTo>
                    <a:pt x="30926" y="4853"/>
                    <a:pt x="42980" y="-8138"/>
                    <a:pt x="55055" y="-21077"/>
                  </a:cubicBezTo>
                  <a:cubicBezTo>
                    <a:pt x="67131" y="-34016"/>
                    <a:pt x="79228" y="-46904"/>
                    <a:pt x="91394" y="-59698"/>
                  </a:cubicBezTo>
                  <a:cubicBezTo>
                    <a:pt x="103560" y="-72492"/>
                    <a:pt x="115796" y="-85191"/>
                    <a:pt x="128147" y="-97751"/>
                  </a:cubicBezTo>
                  <a:cubicBezTo>
                    <a:pt x="140499" y="-110311"/>
                    <a:pt x="152966" y="-122730"/>
                    <a:pt x="165595" y="-134959"/>
                  </a:cubicBezTo>
                  <a:cubicBezTo>
                    <a:pt x="178224" y="-147188"/>
                    <a:pt x="191015" y="-159227"/>
                    <a:pt x="204011" y="-171019"/>
                  </a:cubicBezTo>
                  <a:cubicBezTo>
                    <a:pt x="217006" y="-182812"/>
                    <a:pt x="230206" y="-194357"/>
                    <a:pt x="243650" y="-205594"/>
                  </a:cubicBezTo>
                  <a:cubicBezTo>
                    <a:pt x="257094" y="-216831"/>
                    <a:pt x="270781" y="-227759"/>
                    <a:pt x="284744" y="-238309"/>
                  </a:cubicBezTo>
                  <a:cubicBezTo>
                    <a:pt x="298706" y="-248860"/>
                    <a:pt x="312944" y="-259034"/>
                    <a:pt x="327478" y="-268758"/>
                  </a:cubicBezTo>
                  <a:cubicBezTo>
                    <a:pt x="342013" y="-278482"/>
                    <a:pt x="356844" y="-287756"/>
                    <a:pt x="371976" y="-296509"/>
                  </a:cubicBezTo>
                  <a:cubicBezTo>
                    <a:pt x="387109" y="-305262"/>
                    <a:pt x="402542" y="-313493"/>
                    <a:pt x="418275" y="-321137"/>
                  </a:cubicBezTo>
                  <a:cubicBezTo>
                    <a:pt x="434009" y="-328781"/>
                    <a:pt x="450044" y="-335838"/>
                    <a:pt x="466312" y="-342253"/>
                  </a:cubicBezTo>
                  <a:cubicBezTo>
                    <a:pt x="482580" y="-348668"/>
                    <a:pt x="499081" y="-354442"/>
                    <a:pt x="515916" y="-359547"/>
                  </a:cubicBezTo>
                  <a:cubicBezTo>
                    <a:pt x="532751" y="-364653"/>
                    <a:pt x="549919" y="-369089"/>
                    <a:pt x="566831" y="-372829"/>
                  </a:cubicBezTo>
                  <a:cubicBezTo>
                    <a:pt x="583742" y="-376569"/>
                    <a:pt x="600397" y="-379613"/>
                    <a:pt x="618739" y="-382042"/>
                  </a:cubicBezTo>
                  <a:cubicBezTo>
                    <a:pt x="637080" y="-384471"/>
                    <a:pt x="657108" y="-386286"/>
                    <a:pt x="671306" y="-387268"/>
                  </a:cubicBezTo>
                  <a:cubicBezTo>
                    <a:pt x="685504" y="-388250"/>
                    <a:pt x="693872" y="-388400"/>
                    <a:pt x="702240" y="-388550"/>
                  </a:cubicBezTo>
                  <a:cubicBezTo>
                    <a:pt x="704976" y="-388599"/>
                    <a:pt x="706800" y="-390260"/>
                    <a:pt x="706800" y="-392350"/>
                  </a:cubicBezTo>
                  <a:cubicBezTo>
                    <a:pt x="706800" y="-394440"/>
                    <a:pt x="704975" y="-396085"/>
                    <a:pt x="702240" y="-396150"/>
                  </a:cubicBezTo>
                  <a:cubicBezTo>
                    <a:pt x="693792" y="-396351"/>
                    <a:pt x="685343" y="-396552"/>
                    <a:pt x="670939" y="-396157"/>
                  </a:cubicBezTo>
                  <a:cubicBezTo>
                    <a:pt x="656535" y="-395761"/>
                    <a:pt x="636174" y="-394770"/>
                    <a:pt x="617455" y="-393079"/>
                  </a:cubicBezTo>
                  <a:cubicBezTo>
                    <a:pt x="598736" y="-391388"/>
                    <a:pt x="581659" y="-388999"/>
                    <a:pt x="564261" y="-385905"/>
                  </a:cubicBezTo>
                  <a:cubicBezTo>
                    <a:pt x="546862" y="-382811"/>
                    <a:pt x="529143" y="-379012"/>
                    <a:pt x="511706" y="-374508"/>
                  </a:cubicBezTo>
                  <a:cubicBezTo>
                    <a:pt x="494269" y="-370003"/>
                    <a:pt x="477115" y="-364793"/>
                    <a:pt x="460153" y="-358908"/>
                  </a:cubicBezTo>
                  <a:cubicBezTo>
                    <a:pt x="443191" y="-353022"/>
                    <a:pt x="426422" y="-346462"/>
                    <a:pt x="409927" y="-339281"/>
                  </a:cubicBezTo>
                  <a:cubicBezTo>
                    <a:pt x="393432" y="-332100"/>
                    <a:pt x="377210" y="-324297"/>
                    <a:pt x="361276" y="-315946"/>
                  </a:cubicBezTo>
                  <a:cubicBezTo>
                    <a:pt x="345341" y="-307594"/>
                    <a:pt x="329693" y="-298692"/>
                    <a:pt x="314340" y="-289321"/>
                  </a:cubicBezTo>
                  <a:cubicBezTo>
                    <a:pt x="298986" y="-279950"/>
                    <a:pt x="283927" y="-270109"/>
                    <a:pt x="269148" y="-259880"/>
                  </a:cubicBezTo>
                  <a:cubicBezTo>
                    <a:pt x="254369" y="-249650"/>
                    <a:pt x="239871" y="-239032"/>
                    <a:pt x="225629" y="-228101"/>
                  </a:cubicBezTo>
                  <a:cubicBezTo>
                    <a:pt x="211387" y="-217171"/>
                    <a:pt x="197400" y="-205929"/>
                    <a:pt x="183635" y="-194446"/>
                  </a:cubicBezTo>
                  <a:cubicBezTo>
                    <a:pt x="169869" y="-182963"/>
                    <a:pt x="156325" y="-171238"/>
                    <a:pt x="142963" y="-159336"/>
                  </a:cubicBezTo>
                  <a:cubicBezTo>
                    <a:pt x="129601" y="-147434"/>
                    <a:pt x="116420" y="-135353"/>
                    <a:pt x="103378" y="-123152"/>
                  </a:cubicBezTo>
                  <a:cubicBezTo>
                    <a:pt x="90337" y="-110951"/>
                    <a:pt x="77435" y="-98629"/>
                    <a:pt x="64628" y="-86239"/>
                  </a:cubicBezTo>
                  <a:cubicBezTo>
                    <a:pt x="51822" y="-73848"/>
                    <a:pt x="39111" y="-61389"/>
                    <a:pt x="26453" y="-48909"/>
                  </a:cubicBezTo>
                  <a:cubicBezTo>
                    <a:pt x="13794" y="-36430"/>
                    <a:pt x="1188" y="-23930"/>
                    <a:pt x="-11410" y="-11457"/>
                  </a:cubicBezTo>
                  <a:cubicBezTo>
                    <a:pt x="-24007" y="1015"/>
                    <a:pt x="-36596" y="13460"/>
                    <a:pt x="-49217" y="25833"/>
                  </a:cubicBezTo>
                  <a:cubicBezTo>
                    <a:pt x="-61838" y="38206"/>
                    <a:pt x="-74492" y="50507"/>
                    <a:pt x="-87223" y="62680"/>
                  </a:cubicBezTo>
                  <a:cubicBezTo>
                    <a:pt x="-99954" y="74854"/>
                    <a:pt x="-112762" y="86899"/>
                    <a:pt x="-125670" y="98792"/>
                  </a:cubicBezTo>
                  <a:cubicBezTo>
                    <a:pt x="-138578" y="110685"/>
                    <a:pt x="-151586" y="122425"/>
                    <a:pt x="-164791" y="133860"/>
                  </a:cubicBezTo>
                  <a:cubicBezTo>
                    <a:pt x="-177995" y="145295"/>
                    <a:pt x="-191396" y="156424"/>
                    <a:pt x="-204798" y="16755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63" name="MainTopic"/>
            <p:cNvSpPr/>
            <p:nvPr/>
          </p:nvSpPr>
          <p:spPr>
            <a:xfrm>
              <a:off x="11217" y="2835"/>
              <a:ext cx="1775" cy="1021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电生磁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8512810" y="1299210"/>
            <a:ext cx="2533650" cy="1040765"/>
            <a:chOff x="13293" y="2046"/>
            <a:chExt cx="3990" cy="1639"/>
          </a:xfrm>
        </p:grpSpPr>
        <p:sp>
          <p:nvSpPr>
            <p:cNvPr id="167" name="MMConnector"/>
            <p:cNvSpPr/>
            <p:nvPr/>
          </p:nvSpPr>
          <p:spPr>
            <a:xfrm>
              <a:off x="13293" y="3007"/>
              <a:ext cx="604" cy="678"/>
            </a:xfrm>
            <a:custGeom>
              <a:avLst/>
              <a:gdLst/>
              <a:ahLst/>
              <a:cxnLst/>
              <a:pathLst>
                <a:path w="250800" h="196650" fill="none">
                  <a:moveTo>
                    <a:pt x="-125400" y="98325"/>
                  </a:moveTo>
                  <a:cubicBezTo>
                    <a:pt x="-2277" y="98325"/>
                    <a:pt x="-3047" y="-98325"/>
                    <a:pt x="125400" y="-983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13556" y="2046"/>
              <a:ext cx="3727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通电螺线管的磁场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512810" y="1777365"/>
            <a:ext cx="1583055" cy="419100"/>
            <a:chOff x="13293" y="2799"/>
            <a:chExt cx="2493" cy="660"/>
          </a:xfrm>
        </p:grpSpPr>
        <p:sp>
          <p:nvSpPr>
            <p:cNvPr id="169" name="MMConnector"/>
            <p:cNvSpPr/>
            <p:nvPr/>
          </p:nvSpPr>
          <p:spPr>
            <a:xfrm>
              <a:off x="13293" y="3384"/>
              <a:ext cx="604" cy="75"/>
            </a:xfrm>
            <a:custGeom>
              <a:avLst/>
              <a:gdLst/>
              <a:ahLst/>
              <a:cxnLst/>
              <a:pathLst>
                <a:path w="250800" h="21850" fill="none">
                  <a:moveTo>
                    <a:pt x="-125400" y="-10925"/>
                  </a:moveTo>
                  <a:cubicBezTo>
                    <a:pt x="-25080" y="-10925"/>
                    <a:pt x="50160" y="10925"/>
                    <a:pt x="125400" y="109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8" name="SubTopic"/>
            <p:cNvSpPr/>
            <p:nvPr/>
          </p:nvSpPr>
          <p:spPr>
            <a:xfrm>
              <a:off x="13557" y="2799"/>
              <a:ext cx="2229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安培定则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8512810" y="2255520"/>
            <a:ext cx="2305685" cy="1107440"/>
            <a:chOff x="13293" y="3552"/>
            <a:chExt cx="3631" cy="1744"/>
          </a:xfrm>
        </p:grpSpPr>
        <p:sp>
          <p:nvSpPr>
            <p:cNvPr id="171" name="MMConnector"/>
            <p:cNvSpPr/>
            <p:nvPr/>
          </p:nvSpPr>
          <p:spPr>
            <a:xfrm>
              <a:off x="13293" y="3996"/>
              <a:ext cx="604" cy="1300"/>
            </a:xfrm>
            <a:custGeom>
              <a:avLst/>
              <a:gdLst/>
              <a:ahLst/>
              <a:cxnLst/>
              <a:pathLst>
                <a:path w="250800" h="377150" fill="none">
                  <a:moveTo>
                    <a:pt x="-125400" y="-188575"/>
                  </a:moveTo>
                  <a:cubicBezTo>
                    <a:pt x="16814" y="-188575"/>
                    <a:pt x="-47593" y="188575"/>
                    <a:pt x="125400" y="1885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0" name="SubTopic"/>
            <p:cNvSpPr/>
            <p:nvPr/>
          </p:nvSpPr>
          <p:spPr>
            <a:xfrm>
              <a:off x="13558" y="3552"/>
              <a:ext cx="3366" cy="1093"/>
            </a:xfrm>
            <a:custGeom>
              <a:avLst/>
              <a:gdLst>
                <a:gd name="rtl" fmla="*/ 54150 w 866400"/>
                <a:gd name="rtt" fmla="*/ 26030 h 317300"/>
                <a:gd name="rtr" fmla="*/ 814150 w 866400"/>
                <a:gd name="rtb" fmla="*/ 299630 h 317300"/>
              </a:gdLst>
              <a:ahLst/>
              <a:cxnLst/>
              <a:rect l="rtl" t="rtt" r="rtr" b="rtb"/>
              <a:pathLst>
                <a:path w="866400" h="3173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317300"/>
                  </a:lnTo>
                  <a:lnTo>
                    <a:pt x="0" y="317300"/>
                  </a:lnTo>
                  <a:lnTo>
                    <a:pt x="0" y="0"/>
                  </a:lnTo>
                  <a:close/>
                </a:path>
                <a:path w="866400" h="317300" fill="none">
                  <a:moveTo>
                    <a:pt x="0" y="317300"/>
                  </a:moveTo>
                  <a:lnTo>
                    <a:pt x="866400" y="3173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square" lIns="0" tIns="0" rIns="0" bIns="22500" rtlCol="0" anchor="ctr"/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电磁铁磁性强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l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弱的影响因素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9272905" y="4272280"/>
            <a:ext cx="957580" cy="732790"/>
            <a:chOff x="14666" y="6728"/>
            <a:chExt cx="1508" cy="1154"/>
          </a:xfrm>
        </p:grpSpPr>
        <p:sp>
          <p:nvSpPr>
            <p:cNvPr id="184" name="MMConnector"/>
            <p:cNvSpPr/>
            <p:nvPr/>
          </p:nvSpPr>
          <p:spPr>
            <a:xfrm>
              <a:off x="14666" y="6818"/>
              <a:ext cx="604" cy="1064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3" name="SubTopic"/>
            <p:cNvSpPr/>
            <p:nvPr/>
          </p:nvSpPr>
          <p:spPr>
            <a:xfrm>
              <a:off x="14968" y="6728"/>
              <a:ext cx="1207" cy="62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电动机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flipH="1">
            <a:off x="8053705" y="792000"/>
            <a:ext cx="2470487" cy="1803370"/>
            <a:chOff x="2263" y="5821"/>
            <a:chExt cx="2988" cy="2979"/>
          </a:xfrm>
        </p:grpSpPr>
        <p:sp>
          <p:nvSpPr>
            <p:cNvPr id="3" name="MMConnector"/>
            <p:cNvSpPr/>
            <p:nvPr/>
          </p:nvSpPr>
          <p:spPr>
            <a:xfrm>
              <a:off x="4647" y="7229"/>
              <a:ext cx="604" cy="1571"/>
            </a:xfrm>
            <a:custGeom>
              <a:avLst/>
              <a:gdLst/>
              <a:ahLst/>
              <a:cxnLst/>
              <a:pathLst>
                <a:path w="250800" h="456000" fill="none">
                  <a:moveTo>
                    <a:pt x="125400" y="228000"/>
                  </a:moveTo>
                  <a:cubicBezTo>
                    <a:pt x="-24192" y="228000"/>
                    <a:pt x="64807" y="-228000"/>
                    <a:pt x="-125400" y="-228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4" name="SubTopic"/>
            <p:cNvSpPr/>
            <p:nvPr/>
          </p:nvSpPr>
          <p:spPr>
            <a:xfrm>
              <a:off x="2263" y="5821"/>
              <a:ext cx="2111" cy="622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电流的磁效应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65480" y="1989455"/>
            <a:ext cx="10210800" cy="521970"/>
            <a:chOff x="894" y="3246"/>
            <a:chExt cx="1608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　</a:t>
              </a:r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磁体</a:t>
              </a:r>
              <a:endParaRPr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0"/>
              <a:chOff x="6686" y="8865"/>
              <a:chExt cx="2836" cy="875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691959" y="1018540"/>
            <a:ext cx="10515147" cy="644525"/>
            <a:chOff x="1208" y="1190"/>
            <a:chExt cx="16640" cy="1017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2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34035" y="2573020"/>
            <a:ext cx="1100582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磁性</a:t>
            </a:r>
            <a:r>
              <a:rPr lang="zh-CN" sz="2400">
                <a:ea typeface="宋体" panose="02010600030101010101" pitchFamily="2" charset="-122"/>
              </a:rPr>
              <a:t>：能够吸引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等物质的性质，磁性是物质的一种属性．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(2015.3D)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磁极</a:t>
            </a:r>
            <a:r>
              <a:rPr lang="zh-CN" sz="2400">
                <a:ea typeface="宋体" panose="02010600030101010101" pitchFamily="2" charset="-122"/>
              </a:rPr>
              <a:t>：磁体吸引能力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的两个部位叫做磁极．将一个磁体悬挂起来，当它静止时，指南的那个磁极叫做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极，指北的那个磁极叫做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</a:t>
            </a:r>
            <a:r>
              <a:rPr lang="zh-CN" sz="2400">
                <a:ea typeface="宋体" panose="02010600030101010101" pitchFamily="2" charset="-122"/>
              </a:rPr>
              <a:t>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磁极间相互作用</a:t>
            </a:r>
            <a:r>
              <a:rPr lang="zh-CN" sz="2400">
                <a:ea typeface="宋体" panose="02010600030101010101" pitchFamily="2" charset="-122"/>
              </a:rPr>
              <a:t>：同名磁极相互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</a:t>
            </a:r>
            <a:r>
              <a:rPr lang="zh-CN" sz="2400">
                <a:ea typeface="宋体" panose="02010600030101010101" pitchFamily="2" charset="-122"/>
              </a:rPr>
              <a:t>，异名磁极相互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4. </a:t>
            </a:r>
            <a:r>
              <a:rPr lang="zh-CN" sz="2400">
                <a:ea typeface="黑体" panose="02010609060101010101" pitchFamily="49" charset="-122"/>
              </a:rPr>
              <a:t>磁化</a:t>
            </a:r>
            <a:r>
              <a:rPr lang="zh-CN" sz="2400">
                <a:ea typeface="宋体" panose="02010600030101010101" pitchFamily="2" charset="-122"/>
              </a:rPr>
              <a:t>：原来没有表现出磁性的物体获得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的过程叫做磁化．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70885" y="2683510"/>
            <a:ext cx="586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ea typeface="宋体" panose="02010600030101010101" pitchFamily="2" charset="-122"/>
              </a:rPr>
              <a:t>铁</a:t>
            </a:r>
            <a:endParaRPr lang="zh-CN" altLang="en-US" sz="24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5480" y="2683510"/>
            <a:ext cx="7721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钴</a:t>
            </a:r>
            <a:endParaRPr lang="zh-CN" altLang="en-US" sz="240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80710" y="2683510"/>
            <a:ext cx="902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镍</a:t>
            </a:r>
            <a:endParaRPr lang="zh-CN" altLang="en-US" sz="240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36670" y="376682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最强</a:t>
            </a:r>
            <a:endParaRPr lang="en-US" altLang="zh-CN" sz="240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63795" y="4311650"/>
            <a:ext cx="9366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南</a:t>
            </a:r>
            <a:r>
              <a:rPr lang="en-US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(S)</a:t>
            </a:r>
            <a:endParaRPr lang="en-US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82125" y="4326890"/>
            <a:ext cx="898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北</a:t>
            </a:r>
            <a:r>
              <a:rPr lang="en-US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(N)</a:t>
            </a:r>
            <a:endParaRPr lang="en-US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05120" y="4875530"/>
            <a:ext cx="9499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排斥</a:t>
            </a:r>
            <a:endParaRPr lang="zh-CN" altLang="en-US" sz="240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6490" y="4873625"/>
            <a:ext cx="9721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吸引</a:t>
            </a:r>
            <a:endParaRPr lang="zh-CN" altLang="en-US" sz="240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23965" y="5423535"/>
            <a:ext cx="9251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磁性</a:t>
            </a:r>
            <a:endParaRPr lang="zh-CN" altLang="en-US" sz="240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35" name="流程图: 终止 34">
            <a:hlinkClick r:id="rId3" action="ppaction://hlinksldjump"/>
          </p:cNvPr>
          <p:cNvSpPr/>
          <p:nvPr/>
        </p:nvSpPr>
        <p:spPr>
          <a:xfrm>
            <a:off x="9234170" y="18516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721995" y="1117600"/>
            <a:ext cx="5920740" cy="521970"/>
            <a:chOff x="894" y="3246"/>
            <a:chExt cx="9324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632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磁场</a:t>
              </a:r>
              <a:endParaRPr sz="28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565150" y="1668145"/>
            <a:ext cx="1101852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定义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周围存在一种物质，能使磁针偏转．这种看不见、摸不着的物质叫做磁场．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2. </a:t>
            </a:r>
            <a:r>
              <a:rPr lang="zh-CN" sz="2400">
                <a:ea typeface="黑体" panose="02010609060101010101" pitchFamily="49" charset="-122"/>
              </a:rPr>
              <a:t>基本性质</a:t>
            </a:r>
            <a:r>
              <a:rPr lang="zh-CN" sz="2400">
                <a:ea typeface="宋体" panose="02010600030101010101" pitchFamily="2" charset="-122"/>
              </a:rPr>
              <a:t>：对放入其中的磁体有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的作用．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3. </a:t>
            </a:r>
            <a:r>
              <a:rPr lang="zh-CN" sz="2400">
                <a:ea typeface="黑体" panose="02010609060101010101" pitchFamily="49" charset="-122"/>
              </a:rPr>
              <a:t>方向</a:t>
            </a:r>
            <a:r>
              <a:rPr lang="zh-CN" sz="2400">
                <a:ea typeface="宋体" panose="02010600030101010101" pitchFamily="2" charset="-122"/>
              </a:rPr>
              <a:t>：将小磁针放在磁场中的某点，小磁针在磁场中静止时，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极所指的方向规定为该处的磁场方向．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4. </a:t>
            </a:r>
            <a:r>
              <a:rPr lang="zh-CN" sz="2400">
                <a:ea typeface="黑体" panose="02010609060101010101" pitchFamily="49" charset="-122"/>
                <a:sym typeface="+mn-ea"/>
              </a:rPr>
              <a:t>磁感线</a:t>
            </a:r>
            <a:r>
              <a:rPr lang="zh-CN" sz="2400">
                <a:sym typeface="+mn-ea"/>
              </a:rPr>
              <a:t>：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 </a:t>
            </a:r>
            <a:r>
              <a:rPr lang="zh-CN" sz="2400">
                <a:sym typeface="+mn-ea"/>
              </a:rPr>
              <a:t>按照铁屑在磁场中排列的情况和小磁针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</a:t>
            </a:r>
            <a:r>
              <a:rPr lang="zh-CN" sz="2400">
                <a:sym typeface="+mn-ea"/>
              </a:rPr>
              <a:t>极的指向画出一些带箭头的曲线，就可以形象地描述磁场．物理学中把这样的曲线叫做磁感线．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sym typeface="+mn-ea"/>
              </a:rPr>
              <a:t>磁感线是用来描述磁场的一些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曲线，实际上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__________</a:t>
            </a:r>
            <a:r>
              <a:rPr lang="zh-CN" sz="2400">
                <a:sym typeface="+mn-ea"/>
              </a:rPr>
              <a:t>．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1983740" y="1768475"/>
            <a:ext cx="10229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磁体</a:t>
            </a:r>
            <a:endParaRPr lang="zh-CN" altLang="en-US" sz="240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78755" y="2849245"/>
            <a:ext cx="8324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力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05620" y="3376295"/>
            <a:ext cx="831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0465" y="4519930"/>
            <a:ext cx="854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7150" y="5605780"/>
            <a:ext cx="11188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假想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58785" y="5608320"/>
            <a:ext cx="14471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并不存在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" name="流程图: 终止 34">
            <a:hlinkClick r:id="rId2" action="ppaction://hlinksldjump"/>
          </p:cNvPr>
          <p:cNvSpPr/>
          <p:nvPr/>
        </p:nvSpPr>
        <p:spPr>
          <a:xfrm>
            <a:off x="9303385" y="109791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2" grpId="0"/>
      <p:bldP spid="2" grpId="0"/>
      <p:bldP spid="5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42925" y="1096645"/>
            <a:ext cx="1103693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磁体外部的磁感线都是从磁体的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极出发，回到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</a:t>
            </a:r>
            <a:r>
              <a:rPr lang="zh-CN" sz="2400">
                <a:ea typeface="宋体" panose="02010600030101010101" pitchFamily="2" charset="-122"/>
              </a:rPr>
              <a:t>极．感线上任意一点的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方向就是该点的磁场方向．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(2017.5C)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(3)</a:t>
            </a:r>
            <a:r>
              <a:rPr lang="zh-CN" sz="2400">
                <a:ea typeface="宋体" panose="02010600030101010101" pitchFamily="2" charset="-122"/>
              </a:rPr>
              <a:t>磁场越强的地方，磁感线分布越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；磁场越弱的地方，磁感线分布越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(4)</a:t>
            </a:r>
            <a:r>
              <a:rPr lang="zh-CN" sz="2400">
                <a:ea typeface="宋体" panose="02010600030101010101" pitchFamily="2" charset="-122"/>
              </a:rPr>
              <a:t>磁感线是封闭曲线，永不相交．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sym typeface="+mn-ea"/>
              </a:rPr>
              <a:t>5. </a:t>
            </a:r>
            <a:r>
              <a:rPr lang="zh-CN" sz="2400">
                <a:ea typeface="黑体" panose="02010609060101010101" pitchFamily="49" charset="-122"/>
                <a:sym typeface="+mn-ea"/>
              </a:rPr>
              <a:t>地磁场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(1)</a:t>
            </a:r>
            <a:r>
              <a:rPr lang="zh-CN" sz="2400">
                <a:ea typeface="黑体" panose="02010609060101010101" pitchFamily="49" charset="-122"/>
                <a:sym typeface="+mn-ea"/>
              </a:rPr>
              <a:t>定义</a:t>
            </a:r>
            <a:r>
              <a:rPr lang="zh-CN" sz="2400">
                <a:sym typeface="+mn-ea"/>
              </a:rPr>
              <a:t>：地球周围存在的磁场叫做地磁场．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(2)</a:t>
            </a:r>
            <a:r>
              <a:rPr lang="zh-CN" sz="2400">
                <a:ea typeface="黑体" panose="02010609060101010101" pitchFamily="49" charset="-122"/>
                <a:sym typeface="+mn-ea"/>
              </a:rPr>
              <a:t>地磁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N</a:t>
            </a:r>
            <a:r>
              <a:rPr lang="zh-CN" sz="2400">
                <a:ea typeface="黑体" panose="02010609060101010101" pitchFamily="49" charset="-122"/>
                <a:sym typeface="+mn-ea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S</a:t>
            </a:r>
            <a:r>
              <a:rPr lang="zh-CN" sz="2400">
                <a:ea typeface="黑体" panose="02010609060101010101" pitchFamily="49" charset="-122"/>
                <a:sym typeface="+mn-ea"/>
              </a:rPr>
              <a:t>极位置</a:t>
            </a:r>
            <a:r>
              <a:rPr lang="zh-CN" sz="2400">
                <a:sym typeface="+mn-ea"/>
              </a:rPr>
              <a:t>：地磁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N</a:t>
            </a:r>
            <a:r>
              <a:rPr lang="zh-CN" sz="2400">
                <a:sym typeface="+mn-ea"/>
              </a:rPr>
              <a:t>极在地理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zh-CN" sz="2400">
                <a:sym typeface="+mn-ea"/>
              </a:rPr>
              <a:t>极附近，地磁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S</a:t>
            </a:r>
            <a:r>
              <a:rPr lang="zh-CN" sz="2400">
                <a:sym typeface="+mn-ea"/>
              </a:rPr>
              <a:t>极在地理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</a:t>
            </a:r>
            <a:r>
              <a:rPr lang="zh-CN" sz="2400">
                <a:sym typeface="+mn-ea"/>
              </a:rPr>
              <a:t>极附近，地磁场的磁感线也是从地磁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sym typeface="+mn-ea"/>
              </a:rPr>
              <a:t>极出发，回到地磁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sym typeface="+mn-ea"/>
              </a:rPr>
              <a:t>极．</a:t>
            </a:r>
            <a:endParaRPr lang="zh-CN" altLang="en-US" sz="2400"/>
          </a:p>
        </p:txBody>
      </p:sp>
      <p:sp>
        <p:nvSpPr>
          <p:cNvPr id="5" name="文本框 4"/>
          <p:cNvSpPr txBox="1"/>
          <p:nvPr/>
        </p:nvSpPr>
        <p:spPr>
          <a:xfrm>
            <a:off x="5474970" y="1211580"/>
            <a:ext cx="702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82940" y="1211580"/>
            <a:ext cx="1209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en-US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3520" y="1730375"/>
            <a:ext cx="13862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切线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3235" y="2287905"/>
            <a:ext cx="10299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密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0430" y="2858135"/>
            <a:ext cx="882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疏</a:t>
            </a:r>
            <a:endParaRPr lang="zh-CN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1975" y="5029200"/>
            <a:ext cx="7131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sz="24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南</a:t>
            </a:r>
            <a:endParaRPr lang="zh-CN" altLang="en-US" sz="240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720580" y="5029200"/>
            <a:ext cx="8813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400">
                <a:solidFill>
                  <a:srgbClr val="FF0000"/>
                </a:solidFill>
                <a:uFillTx/>
                <a:ea typeface="宋体" panose="02010600030101010101" pitchFamily="2" charset="-122"/>
              </a:rPr>
              <a:t>北</a:t>
            </a:r>
            <a:endParaRPr lang="zh-CN" altLang="en-US" sz="2400">
              <a:solidFill>
                <a:srgbClr val="FF0000"/>
              </a:solidFill>
              <a:uFillTx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65650" y="5587365"/>
            <a:ext cx="676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endParaRPr lang="en-US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30515" y="5587365"/>
            <a:ext cx="593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endParaRPr lang="en-US" altLang="en-US" sz="2400">
              <a:solidFill>
                <a:srgbClr val="FF0000"/>
              </a:solidFill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" name="流程图: 终止 34">
            <a:hlinkClick r:id="rId1" action="ppaction://hlinksldjump"/>
          </p:cNvPr>
          <p:cNvSpPr/>
          <p:nvPr/>
        </p:nvSpPr>
        <p:spPr>
          <a:xfrm>
            <a:off x="9313545" y="387540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59269" y="1603375"/>
            <a:ext cx="10872182" cy="645159"/>
            <a:chOff x="1101" y="1190"/>
            <a:chExt cx="1720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20855" t="-2712" r="19153" b="-4363"/>
            <a:stretch>
              <a:fillRect/>
            </a:stretch>
          </p:blipFill>
          <p:spPr>
            <a:xfrm>
              <a:off x="1101" y="1242"/>
              <a:ext cx="17205" cy="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102" y="1190"/>
              <a:ext cx="879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陕西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年真题、副题精讲练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85470" y="2604770"/>
            <a:ext cx="93287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副题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下列关于电和磁的说法不正确的是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我国宋代学者沈括最早发现地磁场的磁极与地理两极并不重合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发电机的原理是通电导体在磁场中受到力的作用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奥斯特实验说明了电流具有磁效应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磁悬浮列车利用了磁极间的相互作用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101330" y="2750820"/>
            <a:ext cx="6648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631950" y="186309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60195" y="2475865"/>
            <a:ext cx="98380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sz="2400">
                <a:ea typeface="宋体" panose="02010600030101010101" pitchFamily="2" charset="-122"/>
              </a:rPr>
              <a:t>关于磁体、磁场和磁感线，以下说法中正确的是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A. </a:t>
            </a:r>
            <a:r>
              <a:rPr lang="zh-CN" sz="2400">
                <a:ea typeface="宋体" panose="02010600030101010101" pitchFamily="2" charset="-122"/>
              </a:rPr>
              <a:t>铜、铁和铝都能够被磁体所磁化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B. </a:t>
            </a:r>
            <a:r>
              <a:rPr lang="zh-CN" sz="2400">
                <a:ea typeface="宋体" panose="02010600030101010101" pitchFamily="2" charset="-122"/>
              </a:rPr>
              <a:t>小磁针静止时指南北方向是因为其受到地磁场的作用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C. </a:t>
            </a:r>
            <a:r>
              <a:rPr lang="zh-CN" sz="2400">
                <a:ea typeface="宋体" panose="02010600030101010101" pitchFamily="2" charset="-122"/>
              </a:rPr>
              <a:t>电磁继电器是利用电流的热效应工作的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D. </a:t>
            </a:r>
            <a:r>
              <a:rPr lang="zh-CN" sz="2400">
                <a:ea typeface="宋体" panose="02010600030101010101" pitchFamily="2" charset="-122"/>
              </a:rPr>
              <a:t>磁感线是磁场中真实存在的曲线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623300" y="2647950"/>
            <a:ext cx="4489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240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964940" y="451739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553845" y="1280795"/>
            <a:ext cx="87445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sz="2400">
                <a:ea typeface="宋体" panose="02010600030101010101" pitchFamily="2" charset="-122"/>
              </a:rPr>
              <a:t>标出图中小磁针静止时的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ea typeface="宋体" panose="02010600030101010101" pitchFamily="2" charset="-122"/>
              </a:rPr>
              <a:t>极和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400">
                <a:ea typeface="宋体" panose="02010600030101010101" pitchFamily="2" charset="-122"/>
              </a:rPr>
              <a:t>点处的磁感线方向．</a:t>
            </a:r>
            <a:endParaRPr lang="zh-CN" altLang="en-US"/>
          </a:p>
        </p:txBody>
      </p:sp>
      <p:pic>
        <p:nvPicPr>
          <p:cNvPr id="2" name="图片 -21474815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1485" y="2496820"/>
            <a:ext cx="3566160" cy="168402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箭头连接符 2"/>
          <p:cNvCxnSpPr/>
          <p:nvPr/>
        </p:nvCxnSpPr>
        <p:spPr>
          <a:xfrm flipH="1">
            <a:off x="3338830" y="3566160"/>
            <a:ext cx="258445" cy="113665"/>
          </a:xfrm>
          <a:prstGeom prst="straightConnector1">
            <a:avLst/>
          </a:prstGeom>
          <a:ln w="63500">
            <a:solidFill>
              <a:srgbClr val="FF0000"/>
            </a:solidFill>
            <a:prstDash val="lg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4942840" y="2138680"/>
            <a:ext cx="391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53845" y="5234305"/>
            <a:ext cx="83121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zh-CN" sz="2400">
                <a:ea typeface="宋体" panose="02010600030101010101" pitchFamily="2" charset="-122"/>
              </a:rPr>
              <a:t>请在图中标出蹄形磁铁的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N</a:t>
            </a:r>
            <a:r>
              <a:rPr lang="zh-CN" sz="2400">
                <a:ea typeface="宋体" panose="02010600030101010101" pitchFamily="2" charset="-122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S</a:t>
            </a:r>
            <a:r>
              <a:rPr lang="zh-CN" sz="2400">
                <a:ea typeface="宋体" panose="02010600030101010101" pitchFamily="2" charset="-122"/>
              </a:rPr>
              <a:t>极和磁感线的方向．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991475" y="4517390"/>
            <a:ext cx="16198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127000" indent="-127000" algn="ctr"/>
            <a:r>
              <a:rPr lang="zh-CN">
                <a:cs typeface="楷体_GB2312" charset="0"/>
              </a:rPr>
              <a:t>第</a:t>
            </a:r>
            <a:r>
              <a:rPr lang="en-US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>
                <a:cs typeface="楷体_GB2312" charset="0"/>
              </a:rPr>
              <a:t>题图</a:t>
            </a:r>
            <a:endParaRPr lang="zh-CN" altLang="en-US"/>
          </a:p>
        </p:txBody>
      </p:sp>
      <p:pic>
        <p:nvPicPr>
          <p:cNvPr id="8" name="图片 -21474815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3775" y="2807335"/>
            <a:ext cx="2915285" cy="12007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9539605" y="2570480"/>
            <a:ext cx="302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9643110" y="2989580"/>
            <a:ext cx="71755" cy="71755"/>
          </a:xfrm>
          <a:prstGeom prst="straightConnector1">
            <a:avLst/>
          </a:prstGeom>
          <a:ln w="63500">
            <a:solidFill>
              <a:srgbClr val="FF0000"/>
            </a:solidFill>
            <a:prstDash val="lg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>
            <a:off x="9642475" y="3781425"/>
            <a:ext cx="72390" cy="71755"/>
          </a:xfrm>
          <a:prstGeom prst="straightConnector1">
            <a:avLst/>
          </a:prstGeom>
          <a:ln w="63500">
            <a:solidFill>
              <a:srgbClr val="FF0000"/>
            </a:solidFill>
            <a:prstDash val="lgDash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9575800" y="3810635"/>
            <a:ext cx="278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1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TYPE" val="i"/>
  <p:tag name="KSO_WM_UNIT_INDEX" val="1"/>
  <p:tag name="KSO_WM_UNIT_ID" val="_3*i*1"/>
  <p:tag name="KSO_WM_UNIT_LAYERLEVEL" val="1"/>
  <p:tag name="KSO_WM_TAG_VERSION" val="1.0"/>
  <p:tag name="KSO_WM_BEAUTIFY_FLAG" val="#wm#"/>
  <p:tag name="KSO_WM_UNIT_DIAGRAM_ISNUMVISUAL" val="0"/>
  <p:tag name="KSO_WM_UNIT_DIAGRAM_ISREFERUNIT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ID" val="_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ID" val="_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ID" val="_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ID" val="_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  <p:tag name="KSO_WM_UNIT_DIAGRAM_ISNUMVISUAL" val="0"/>
  <p:tag name="KSO_WM_UNIT_DIAGRAM_ISREFERUNIT" val="0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  <p:tag name="KSO_WM_UNIT_DIAGRAM_ISNUMVISUAL" val="0"/>
  <p:tag name="KSO_WM_UNIT_DIAGRAM_ISREFERUNIT" val="0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ID" val="_11*i*4"/>
  <p:tag name="KSO_WM_UNIT_LAYERLEVEL" val="1"/>
  <p:tag name="KSO_WM_TAG_VERSION" val="1.0"/>
  <p:tag name="KSO_WM_BEAUTIFY_FLAG" val="#wm#"/>
  <p:tag name="KSO_WM_UNIT_TYPE" val="i"/>
  <p:tag name="KSO_WM_UNIT_INDEX" val="4"/>
  <p:tag name="KSO_WM_UNIT_DIAGRAM_ISNUMVISUAL" val="0"/>
  <p:tag name="KSO_WM_UNIT_DIAGRAM_ISREFERUNIT" val="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ID" val="_11*i*5"/>
  <p:tag name="KSO_WM_UNIT_LAYERLEVEL" val="1"/>
  <p:tag name="KSO_WM_TAG_VERSION" val="1.0"/>
  <p:tag name="KSO_WM_BEAUTIFY_FLAG" val="#wm#"/>
  <p:tag name="KSO_WM_UNIT_TYPE" val="i"/>
  <p:tag name="KSO_WM_UNIT_INDEX" val="5"/>
  <p:tag name="KSO_WM_UNIT_DIAGRAM_ISNUMVISUAL" val="0"/>
  <p:tag name="KSO_WM_UNIT_DIAGRAM_ISREFERUNIT" val="0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EMPLATE_CATEGORY" val="custom"/>
  <p:tag name="KSO_WM_TEMPLATE_INDEX" val="20196575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80947_1"/>
  <p:tag name="KSO_WM_TEMPLATE_CATEGORY" val="custom"/>
  <p:tag name="KSO_WM_TEMPLATE_INDEX" val="20196575"/>
  <p:tag name="KSO_WM_TEMPLATE_SUBCATEGORY" val="0"/>
  <p:tag name="KSO_WM_TEMPLATE_THUMBS_INDEX" val="1"/>
</p:tagLst>
</file>

<file path=ppt/tags/tag77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8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79.xml><?xml version="1.0" encoding="utf-8"?>
<p:tagLst xmlns:p="http://schemas.openxmlformats.org/presentationml/2006/main">
  <p:tag name="KSO_WM_SLIDE_ITEM_CNT" val="4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ITEM_CNT" val="1"/>
  <p:tag name="KSO_WM_SLIDE_MODEL_TYPE" val="timeline"/>
</p:tagLst>
</file>

<file path=ppt/tags/tag81.xml><?xml version="1.0" encoding="utf-8"?>
<p:tagLst xmlns:p="http://schemas.openxmlformats.org/presentationml/2006/main">
  <p:tag name="KSO_WM_SLIDE_ITEM_CNT" val="1"/>
  <p:tag name="KSO_WM_SLIDE_MODEL_TYPE" val="timeline"/>
</p:tagLst>
</file>

<file path=ppt/tags/tag82.xml><?xml version="1.0" encoding="utf-8"?>
<p:tagLst xmlns:p="http://schemas.openxmlformats.org/presentationml/2006/main">
  <p:tag name="KSO_WM_SLIDE_ITEM_CNT" val="1"/>
  <p:tag name="KSO_WM_SLIDE_MODEL_TYPE" val="timeline"/>
</p:tagLst>
</file>

<file path=ppt/tags/tag83.xml><?xml version="1.0" encoding="utf-8"?>
<p:tagLst xmlns:p="http://schemas.openxmlformats.org/presentationml/2006/main">
  <p:tag name="KSO_WM_SLIDE_ITEM_CNT" val="1"/>
  <p:tag name="KSO_WM_SLIDE_MODEL_TYPE" val="timeline"/>
</p:tagLst>
</file>

<file path=ppt/tags/tag84.xml><?xml version="1.0" encoding="utf-8"?>
<p:tagLst xmlns:p="http://schemas.openxmlformats.org/presentationml/2006/main">
  <p:tag name="KSO_WM_DOC_GUID" val="{7c98234e-252d-4894-86df-c67ef64b4968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自定义 2">
      <a:dk1>
        <a:srgbClr val="466424"/>
      </a:dk1>
      <a:lt1>
        <a:srgbClr val="FFFFFF"/>
      </a:lt1>
      <a:dk2>
        <a:srgbClr val="7A9858"/>
      </a:dk2>
      <a:lt2>
        <a:srgbClr val="FFFFFF"/>
      </a:lt2>
      <a:accent1>
        <a:srgbClr val="3B561D"/>
      </a:accent1>
      <a:accent2>
        <a:srgbClr val="98CC77"/>
      </a:accent2>
      <a:accent3>
        <a:srgbClr val="779989"/>
      </a:accent3>
      <a:accent4>
        <a:srgbClr val="354B1B"/>
      </a:accent4>
      <a:accent5>
        <a:srgbClr val="466424"/>
      </a:accent5>
      <a:accent6>
        <a:srgbClr val="BED7CB"/>
      </a:accent6>
      <a:hlink>
        <a:srgbClr val="98CC77"/>
      </a:hlink>
      <a:folHlink>
        <a:srgbClr val="AABBCB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1264</Words>
  <Application>WPS 演示</Application>
  <PresentationFormat>自定义</PresentationFormat>
  <Paragraphs>197</Paragraphs>
  <Slides>8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方正粗黑宋简体</vt:lpstr>
      <vt:lpstr>仿宋_GB2312</vt:lpstr>
      <vt:lpstr>仿宋</vt:lpstr>
      <vt:lpstr>楷体_GB2312</vt:lpstr>
      <vt:lpstr>新宋体</vt:lpstr>
      <vt:lpstr>123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2018-06-26T07:00:00Z</dcterms:created>
  <dcterms:modified xsi:type="dcterms:W3CDTF">2019-12-27T14:00:15Z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