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4" r:id="rId2"/>
    <p:sldId id="581" r:id="rId3"/>
    <p:sldId id="525" r:id="rId4"/>
    <p:sldId id="256" r:id="rId5"/>
    <p:sldId id="744" r:id="rId6"/>
    <p:sldId id="672" r:id="rId7"/>
    <p:sldId id="673" r:id="rId8"/>
    <p:sldId id="675" r:id="rId9"/>
    <p:sldId id="682" r:id="rId10"/>
    <p:sldId id="686" r:id="rId11"/>
    <p:sldId id="685" r:id="rId12"/>
    <p:sldId id="710" r:id="rId13"/>
    <p:sldId id="732" r:id="rId14"/>
    <p:sldId id="690" r:id="rId15"/>
    <p:sldId id="706" r:id="rId16"/>
    <p:sldId id="703" r:id="rId17"/>
    <p:sldId id="749" r:id="rId18"/>
    <p:sldId id="750" r:id="rId19"/>
    <p:sldId id="642" r:id="rId20"/>
    <p:sldId id="751" r:id="rId21"/>
    <p:sldId id="752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黑体" panose="02010609060101010101" pitchFamily="49" charset="-122"/>
      <p:regular r:id="rId26"/>
    </p:embeddedFont>
    <p:embeddedFont>
      <p:font typeface="隶书" panose="020105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7">
          <p15:clr>
            <a:srgbClr val="A4A3A4"/>
          </p15:clr>
        </p15:guide>
        <p15:guide id="2" orient="horz" pos="1514">
          <p15:clr>
            <a:srgbClr val="A4A3A4"/>
          </p15:clr>
        </p15:guide>
        <p15:guide id="3" pos="2875">
          <p15:clr>
            <a:srgbClr val="A4A3A4"/>
          </p15:clr>
        </p15:guide>
        <p15:guide id="4" pos="2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5062" autoAdjust="0"/>
  </p:normalViewPr>
  <p:slideViewPr>
    <p:cSldViewPr showGuides="1">
      <p:cViewPr varScale="1">
        <p:scale>
          <a:sx n="109" d="100"/>
          <a:sy n="109" d="100"/>
        </p:scale>
        <p:origin x="802" y="77"/>
      </p:cViewPr>
      <p:guideLst>
        <p:guide orient="horz" pos="1417"/>
        <p:guide orient="horz" pos="1514"/>
        <p:guide pos="2875"/>
        <p:guide pos="2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43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95A52D7-8F67-41F0-A534-CB8A9A4DB92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68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8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5116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知识点四力的作用是相互的</a:t>
            </a:r>
          </a:p>
          <a:p>
            <a:endParaRPr lang="en-US" altLang="zh-CN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478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13573" y="267691"/>
            <a:ext cx="162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47700" y="786767"/>
            <a:ext cx="8496300" cy="635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09" y="195581"/>
            <a:ext cx="490855" cy="694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475060" y="238731"/>
            <a:ext cx="8102204" cy="4750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2339581" y="1001115"/>
            <a:ext cx="4373165" cy="74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38029" y="1059583"/>
            <a:ext cx="2376264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2600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655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探究物质的质量与体积的关系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6732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403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密度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280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5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力的三要素和力的示意图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525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691680" y="1131590"/>
            <a:ext cx="6696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第六章 质量与密度</a:t>
            </a:r>
          </a:p>
        </p:txBody>
      </p:sp>
      <p:sp>
        <p:nvSpPr>
          <p:cNvPr id="6" name="矩形 5"/>
          <p:cNvSpPr/>
          <p:nvPr/>
        </p:nvSpPr>
        <p:spPr>
          <a:xfrm>
            <a:off x="2195736" y="2067694"/>
            <a:ext cx="5256584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第2节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密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第1课时  认识密度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99592" y="1059582"/>
            <a:ext cx="7793610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1.定义：某种物质组成的物体的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质量与它的体积之比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叫作这种物质的密度。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5178" y="251010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2.表示符号：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ρ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9664" y="3371403"/>
            <a:ext cx="1440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3.公式：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3294165" y="3263633"/>
            <a:ext cx="156309" cy="865505"/>
          </a:xfrm>
          <a:prstGeom prst="leftBrace">
            <a:avLst>
              <a:gd name="adj1" fmla="val 50752"/>
              <a:gd name="adj2" fmla="val 50000"/>
            </a:avLst>
          </a:prstGeom>
          <a:ln w="127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50474" y="3025005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zh-CN" alt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549218" y="3696385"/>
                <a:ext cx="856004" cy="72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18" y="3696385"/>
                <a:ext cx="856004" cy="721288"/>
              </a:xfrm>
              <a:prstGeom prst="rect">
                <a:avLst/>
              </a:prstGeom>
              <a:blipFill rotWithShape="1">
                <a:blip r:embed="rId3"/>
                <a:stretch>
                  <a:fillRect l="-14184" t="-1681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54195"/>
              </p:ext>
            </p:extLst>
          </p:nvPr>
        </p:nvGraphicFramePr>
        <p:xfrm>
          <a:off x="2195736" y="3199943"/>
          <a:ext cx="866140" cy="8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3700" imgH="393700" progId="Equation.KSEE3">
                  <p:embed/>
                </p:oleObj>
              </mc:Choice>
              <mc:Fallback>
                <p:oleObj r:id="rId4" imgW="3937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3199943"/>
                        <a:ext cx="866140" cy="86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899592" y="113159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4.</a:t>
            </a:r>
            <a:r>
              <a:rPr lang="zh-CN" altLang="en-US" sz="2800" dirty="0">
                <a:solidFill>
                  <a:schemeClr val="tx1"/>
                </a:solidFill>
              </a:rPr>
              <a:t>单位：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2495" y="2089400"/>
            <a:ext cx="13379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>
                <a:solidFill>
                  <a:srgbClr val="C00000"/>
                </a:solidFill>
              </a:rPr>
              <a:t>单位：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5350" y="3067300"/>
            <a:ext cx="13042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srgbClr val="C00000"/>
                </a:solidFill>
              </a:rPr>
              <a:t>单位：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29005" y="3988050"/>
            <a:ext cx="1289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dirty="0">
                <a:solidFill>
                  <a:srgbClr val="C00000"/>
                </a:solidFill>
              </a:rPr>
              <a:t>单位：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43059" y="2112395"/>
            <a:ext cx="1724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千克（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zh-CN" altLang="en-US" sz="2400" b="1" dirty="0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9875" y="2057649"/>
            <a:ext cx="124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克（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400" b="1" dirty="0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59239" y="3089660"/>
            <a:ext cx="2052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立方米（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m³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44908" y="3066664"/>
            <a:ext cx="24923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立方厘米（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cm³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06154" y="4011045"/>
            <a:ext cx="33731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千克每立方米（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kg/m³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05170" y="3988049"/>
            <a:ext cx="3338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克每立方厘米（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g/cm³</a:t>
            </a:r>
            <a:r>
              <a:rPr lang="zh-CN" altLang="en-US" sz="2400" b="1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94025" y="1347614"/>
            <a:ext cx="5394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国际单位                          常用单位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91895" y="2207895"/>
            <a:ext cx="1416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1g/cm³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776538" y="1781810"/>
            <a:ext cx="1029017" cy="1166495"/>
            <a:chOff x="6262" y="2751"/>
            <a:chExt cx="1620" cy="1837"/>
          </a:xfrm>
        </p:grpSpPr>
        <p:sp>
          <p:nvSpPr>
            <p:cNvPr id="14" name="文本框 13"/>
            <p:cNvSpPr txBox="1"/>
            <p:nvPr/>
          </p:nvSpPr>
          <p:spPr>
            <a:xfrm>
              <a:off x="6649" y="2751"/>
              <a:ext cx="8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cs typeface="Times New Roman" panose="02020603050405020304" pitchFamily="18" charset="0"/>
                </a:rPr>
                <a:t>1g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31" y="3766"/>
              <a:ext cx="1451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cs typeface="Times New Roman" panose="02020603050405020304" pitchFamily="18" charset="0"/>
                </a:rPr>
                <a:t>1cm³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6262" y="3735"/>
              <a:ext cx="1479" cy="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106545" y="1851660"/>
            <a:ext cx="1287145" cy="1076325"/>
            <a:chOff x="6262" y="2895"/>
            <a:chExt cx="2027" cy="1695"/>
          </a:xfrm>
        </p:grpSpPr>
        <p:sp>
          <p:nvSpPr>
            <p:cNvPr id="24" name="文本框 23"/>
            <p:cNvSpPr txBox="1"/>
            <p:nvPr/>
          </p:nvSpPr>
          <p:spPr>
            <a:xfrm>
              <a:off x="6428" y="2895"/>
              <a:ext cx="1770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31" y="3766"/>
              <a:ext cx="181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latin typeface="Times New Roman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m³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6262" y="3753"/>
              <a:ext cx="2027" cy="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5805170" y="2192020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10³ kg/m³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59200" y="2196783"/>
            <a:ext cx="571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+mn-ea"/>
              </a:rPr>
              <a:t>=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447665" y="2185988"/>
            <a:ext cx="571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itchFamily="18" charset="0"/>
                <a:cs typeface="Times New Roman" pitchFamily="18" charset="0"/>
                <a:sym typeface="+mn-ea"/>
              </a:rPr>
              <a:t>=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91895" y="3126740"/>
            <a:ext cx="37293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0.8g/cm³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=  0.8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10³ kg/m³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115695" y="3867785"/>
            <a:ext cx="37592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10³kg/m³</a:t>
            </a:r>
            <a:r>
              <a:rPr lang="zh-CN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2.7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g/cm³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945150" y="1059582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3600" b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单位换算：</a:t>
            </a:r>
            <a:endParaRPr lang="zh-CN" altLang="en-US" sz="3600" b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文本框 307202"/>
          <p:cNvSpPr txBox="1"/>
          <p:nvPr/>
        </p:nvSpPr>
        <p:spPr>
          <a:xfrm>
            <a:off x="502603" y="2283143"/>
            <a:ext cx="8389877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</a:rPr>
              <a:t>）对于同种物质，不能理解为物质的密度与质量成正比，与体积成反比，因为同种物质密度不变。</a:t>
            </a:r>
          </a:p>
        </p:txBody>
      </p:sp>
      <p:sp>
        <p:nvSpPr>
          <p:cNvPr id="307215" name="文本框 307214"/>
          <p:cNvSpPr txBox="1"/>
          <p:nvPr/>
        </p:nvSpPr>
        <p:spPr>
          <a:xfrm>
            <a:off x="395288" y="1491298"/>
            <a:ext cx="7777162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同种物质，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一定，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成正比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1746" name="文本框 307201"/>
          <p:cNvSpPr txBox="1"/>
          <p:nvPr/>
        </p:nvSpPr>
        <p:spPr>
          <a:xfrm>
            <a:off x="611189" y="960149"/>
            <a:ext cx="612105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对密度公式的理解</a:t>
            </a:r>
          </a:p>
        </p:txBody>
      </p:sp>
      <p:sp>
        <p:nvSpPr>
          <p:cNvPr id="307214" name="文本框 307213"/>
          <p:cNvSpPr txBox="1"/>
          <p:nvPr/>
        </p:nvSpPr>
        <p:spPr>
          <a:xfrm>
            <a:off x="395288" y="3508375"/>
            <a:ext cx="8353425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</a:rPr>
              <a:t>）不同种物质</a:t>
            </a:r>
            <a:r>
              <a:rPr lang="en-US" altLang="zh-CN" sz="2800" dirty="0">
                <a:latin typeface="Times New Roman" panose="02020603050405020304" pitchFamily="18" charset="0"/>
              </a:rPr>
              <a:t>①</a:t>
            </a:r>
            <a:r>
              <a:rPr lang="en-US" altLang="zh-CN" sz="2800" i="1" dirty="0">
                <a:latin typeface="Times New Roman" panose="02020603050405020304" pitchFamily="18" charset="0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</a:rPr>
              <a:t>一定时，</a:t>
            </a:r>
            <a:r>
              <a:rPr lang="zh-CN" altLang="en-US" sz="2800" i="1" dirty="0">
                <a:latin typeface="Times New Roman" panose="02020603050405020304" pitchFamily="18" charset="0"/>
              </a:rPr>
              <a:t>ρ</a:t>
            </a:r>
            <a:r>
              <a:rPr lang="zh-CN" altLang="en-US" sz="2800" dirty="0">
                <a:latin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</a:rPr>
              <a:t>V</a:t>
            </a:r>
            <a:r>
              <a:rPr lang="zh-CN" altLang="en-US" sz="2800" dirty="0">
                <a:latin typeface="Times New Roman" panose="02020603050405020304" pitchFamily="18" charset="0"/>
              </a:rPr>
              <a:t>成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反比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                              </a:t>
            </a:r>
            <a:r>
              <a:rPr lang="en-US" altLang="zh-CN" sz="2800" dirty="0">
                <a:latin typeface="Times New Roman" panose="02020603050405020304" pitchFamily="18" charset="0"/>
              </a:rPr>
              <a:t>②</a:t>
            </a:r>
            <a:r>
              <a:rPr lang="en-US" altLang="zh-CN" sz="2800" i="1" dirty="0">
                <a:latin typeface="Times New Roman" panose="02020603050405020304" pitchFamily="18" charset="0"/>
              </a:rPr>
              <a:t>V</a:t>
            </a:r>
            <a:r>
              <a:rPr lang="zh-CN" altLang="en-US" sz="2800" dirty="0">
                <a:latin typeface="Times New Roman" panose="02020603050405020304" pitchFamily="18" charset="0"/>
              </a:rPr>
              <a:t>一定时，</a:t>
            </a:r>
            <a:r>
              <a:rPr lang="zh-CN" altLang="en-US" sz="2800" i="1" dirty="0">
                <a:latin typeface="Times New Roman" panose="02020603050405020304" pitchFamily="18" charset="0"/>
              </a:rPr>
              <a:t>ρ</a:t>
            </a:r>
            <a:r>
              <a:rPr lang="zh-CN" altLang="en-US" sz="2800" dirty="0">
                <a:latin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</a:rPr>
              <a:t>m</a:t>
            </a:r>
            <a:r>
              <a:rPr lang="zh-CN" altLang="en-US" sz="2800" dirty="0">
                <a:latin typeface="Times New Roman" panose="02020603050405020304" pitchFamily="18" charset="0"/>
              </a:rPr>
              <a:t>成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正比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/>
      <p:bldP spid="307215" grpId="0"/>
      <p:bldP spid="307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356100" y="1052830"/>
            <a:ext cx="480131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观察表中数据能发现一些规律吗？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60386" y="1578255"/>
            <a:ext cx="439274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一般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＞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ρ</a:t>
            </a:r>
            <a:r>
              <a:rPr lang="zh-CN" alt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液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＞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ρ</a:t>
            </a:r>
            <a:r>
              <a:rPr lang="zh-CN" alt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气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2.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一些物质密度相同：如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冰和蜡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酒精和煤油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；但多数情况下物质不同，密度不同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3.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同种物质物态不同密度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可能不同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：如冰和水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987425"/>
            <a:ext cx="3888740" cy="390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043305" y="1851025"/>
            <a:ext cx="6510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ffectLst/>
              </a:rPr>
              <a:t>   </a:t>
            </a:r>
            <a:r>
              <a:rPr lang="zh-CN" altLang="en-US" sz="2400" b="1">
                <a:solidFill>
                  <a:schemeClr val="bg1"/>
                </a:solidFill>
                <a:effectLst/>
              </a:rPr>
              <a:t>密度是物质的一种特性，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通常情况下，不同种物质密度是不一样的</a:t>
            </a:r>
            <a:endParaRPr lang="zh-CN" altLang="en-US" sz="2400" b="1">
              <a:solidFill>
                <a:schemeClr val="bg1"/>
              </a:solidFill>
              <a:effectLst/>
              <a:sym typeface="+mn-ea"/>
            </a:endParaRPr>
          </a:p>
        </p:txBody>
      </p:sp>
      <p:sp>
        <p:nvSpPr>
          <p:cNvPr id="299012" name="文本框 299011"/>
          <p:cNvSpPr txBox="1"/>
          <p:nvPr/>
        </p:nvSpPr>
        <p:spPr>
          <a:xfrm>
            <a:off x="539552" y="1061463"/>
            <a:ext cx="83883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</a:rPr>
              <a:t>同种物质的密度相同，不同种物质密度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一般</a:t>
            </a:r>
            <a:r>
              <a:rPr lang="zh-CN" altLang="en-US" sz="2800" dirty="0">
                <a:latin typeface="宋体" panose="02010600030101010101" pitchFamily="2" charset="-122"/>
              </a:rPr>
              <a:t>是不同的。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（个别特殊物质密度相同，如冰和蜡。）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</a:rPr>
              <a:t>密度是物质本身的一种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特性</a:t>
            </a:r>
            <a:r>
              <a:rPr lang="en-US" altLang="zh-CN" sz="2800" dirty="0">
                <a:latin typeface="宋体" panose="02010600030101010101" pitchFamily="2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</a:rPr>
              <a:t>它跟质量、体积、形状、位置等因素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无关</a:t>
            </a:r>
            <a:r>
              <a:rPr lang="zh-CN" altLang="en-US" sz="2800" dirty="0">
                <a:latin typeface="宋体" panose="02010600030101010101" pitchFamily="2" charset="-122"/>
              </a:rPr>
              <a:t>，但密度跟物质的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种类</a:t>
            </a:r>
            <a:r>
              <a:rPr lang="zh-CN" altLang="en-US" sz="2800" dirty="0">
                <a:latin typeface="宋体" panose="02010600030101010101" pitchFamily="2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状态</a:t>
            </a:r>
            <a:r>
              <a:rPr lang="zh-CN" altLang="en-US" sz="2800" dirty="0">
                <a:latin typeface="宋体" panose="02010600030101010101" pitchFamily="2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温度</a:t>
            </a:r>
            <a:r>
              <a:rPr lang="zh-CN" altLang="en-US" sz="2800" dirty="0">
                <a:latin typeface="宋体" panose="02010600030101010101" pitchFamily="2" charset="-122"/>
              </a:rPr>
              <a:t>有关。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39552" y="1224153"/>
            <a:ext cx="1285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【例</a:t>
            </a:r>
            <a:r>
              <a:rPr lang="en-US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1</a:t>
            </a:r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】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575499" y="1082936"/>
            <a:ext cx="7344816" cy="30931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关于质量和密度，下列说法正确的是（　）</a:t>
            </a:r>
          </a:p>
          <a:p>
            <a:pPr marL="0" indent="0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．物体的质量、物质的密度都与物体的温度无关</a:t>
            </a:r>
            <a:endParaRPr lang="en-US" sz="26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．物质的密度与物体的质量和体积无关</a:t>
            </a:r>
            <a:endParaRPr lang="en-US" sz="26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．同一物体处在不同的空间位置，质量不同</a:t>
            </a:r>
            <a:endParaRPr lang="en-US" sz="26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sz="26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．物质的密度是一个定值，永远不会发生改变</a:t>
            </a:r>
            <a:endParaRPr lang="zh-CN" altLang="en-US" sz="26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4288" y="1176385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1235845"/>
            <a:ext cx="1285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【例</a:t>
            </a:r>
            <a:r>
              <a:rPr lang="en-US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2</a:t>
            </a:r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】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403648" y="1131590"/>
            <a:ext cx="7596336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对于密度公式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的理解，下列说法正确的是（　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．密度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与物体的质量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成正比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．密度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与物体的体积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成正比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．密度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与物体的质量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和体积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都有关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．密度是物质本身的一种特性，密度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在数值上等于</a:t>
            </a:r>
            <a:endParaRPr lang="en-US" altLang="zh-C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质量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与体积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的比值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45800" y="1167256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37979"/>
              </p:ext>
            </p:extLst>
          </p:nvPr>
        </p:nvGraphicFramePr>
        <p:xfrm>
          <a:off x="3347864" y="1083762"/>
          <a:ext cx="764540" cy="76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3700" imgH="393700" progId="Equation.KSEE3">
                  <p:embed/>
                </p:oleObj>
              </mc:Choice>
              <mc:Fallback>
                <p:oleObj r:id="rId2" imgW="3937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7864" y="1083762"/>
                        <a:ext cx="764540" cy="76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68923" y="1203216"/>
            <a:ext cx="1285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【例</a:t>
            </a:r>
            <a:r>
              <a:rPr lang="en-US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3</a:t>
            </a:r>
            <a:r>
              <a:rPr lang="zh-CN" altLang="zh-CN" sz="2400" b="1" dirty="0">
                <a:solidFill>
                  <a:srgbClr val="0D0D0D"/>
                </a:solidFill>
                <a:latin typeface="+mj-ea"/>
                <a:ea typeface="+mj-ea"/>
                <a:cs typeface="微软雅黑" panose="020B0503020204020204" pitchFamily="34" charset="-122"/>
              </a:rPr>
              <a:t>】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2056234" y="1110506"/>
            <a:ext cx="53022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一支正在燃烧的蜡烛，它的（        ）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b="1" dirty="0">
                <a:ea typeface="宋体" panose="02010600030101010101" pitchFamily="2" charset="-122"/>
              </a:rPr>
              <a:t>．质量不变，密度也不变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400" b="1" dirty="0">
                <a:ea typeface="宋体" panose="02010600030101010101" pitchFamily="2" charset="-122"/>
              </a:rPr>
              <a:t>．质量不变，密度减小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400" b="1" dirty="0">
                <a:ea typeface="宋体" panose="02010600030101010101" pitchFamily="2" charset="-122"/>
              </a:rPr>
              <a:t>．质量不断减小，密度也减小</a:t>
            </a:r>
            <a:endParaRPr 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2400" b="1" dirty="0">
                <a:ea typeface="宋体" panose="02010600030101010101" pitchFamily="2" charset="-122"/>
              </a:rPr>
              <a:t>．质量不断减小，密度不变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72896" y="1162272"/>
            <a:ext cx="94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169079" y="2588322"/>
            <a:ext cx="546735" cy="95410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密度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250016" y="1110247"/>
            <a:ext cx="6661046" cy="4308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200" dirty="0">
                <a:latin typeface="Times New Roman" pitchFamily="18" charset="0"/>
                <a:ea typeface="+mj-ea"/>
                <a:cs typeface="Times New Roman" pitchFamily="18" charset="0"/>
              </a:rPr>
              <a:t>概念：某种物质组成的物体的质量与它的体积之比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303199" y="1756518"/>
            <a:ext cx="1679118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物理意义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804007" y="1525765"/>
            <a:ext cx="2909377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物质的一种特性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804007" y="2038220"/>
            <a:ext cx="4229552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不同物质的密度一般不同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213320" y="3284547"/>
            <a:ext cx="1012315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单位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243649" y="3011009"/>
            <a:ext cx="3990133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基本单位：</a:t>
            </a:r>
            <a:r>
              <a:rPr lang="en-US" altLang="zh-CN" sz="2400" dirty="0">
                <a:latin typeface="Times New Roman" pitchFamily="18" charset="0"/>
                <a:ea typeface="+mj-ea"/>
                <a:cs typeface="Times New Roman" pitchFamily="18" charset="0"/>
              </a:rPr>
              <a:t>kg/m</a:t>
            </a:r>
            <a:r>
              <a:rPr lang="en-US" altLang="zh-CN" sz="2400" baseline="30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277303" y="3542429"/>
            <a:ext cx="2461555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常用单位：</a:t>
            </a:r>
            <a:r>
              <a:rPr lang="en-US" altLang="zh-CN" sz="2400" dirty="0">
                <a:latin typeface="Times New Roman" pitchFamily="18" charset="0"/>
                <a:ea typeface="+mj-ea"/>
                <a:cs typeface="Times New Roman" pitchFamily="18" charset="0"/>
              </a:rPr>
              <a:t>g/cm</a:t>
            </a:r>
            <a:r>
              <a:rPr lang="en-US" altLang="zh-CN" sz="2400" baseline="30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298040" y="2450669"/>
            <a:ext cx="1980385" cy="667838"/>
            <a:chOff x="4043" y="4309"/>
            <a:chExt cx="3812" cy="1738"/>
          </a:xfrm>
        </p:grpSpPr>
        <p:graphicFrame>
          <p:nvGraphicFramePr>
            <p:cNvPr id="39951" name="对象 2"/>
            <p:cNvGraphicFramePr/>
            <p:nvPr>
              <p:extLst>
                <p:ext uri="{D42A27DB-BD31-4B8C-83A1-F6EECF244321}">
                  <p14:modId xmlns:p14="http://schemas.microsoft.com/office/powerpoint/2010/main" val="2078344154"/>
                </p:ext>
              </p:extLst>
            </p:nvPr>
          </p:nvGraphicFramePr>
          <p:xfrm>
            <a:off x="5784" y="4309"/>
            <a:ext cx="2071" cy="1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44500" imgH="393700" progId="Equation.DSMT4">
                    <p:embed/>
                  </p:oleObj>
                </mc:Choice>
                <mc:Fallback>
                  <p:oleObj r:id="rId3" imgW="444500" imgH="3937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84" y="4309"/>
                          <a:ext cx="2071" cy="17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2" name="文本框 6"/>
            <p:cNvSpPr txBox="1"/>
            <p:nvPr/>
          </p:nvSpPr>
          <p:spPr>
            <a:xfrm>
              <a:off x="4124" y="4577"/>
              <a:ext cx="2339" cy="12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公式：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4043" y="4520"/>
              <a:ext cx="2398" cy="992"/>
            </a:xfrm>
            <a:prstGeom prst="rect">
              <a:avLst/>
            </a:prstGeom>
            <a:noFill/>
            <a:ln w="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44" name="左大括号 43"/>
          <p:cNvSpPr/>
          <p:nvPr/>
        </p:nvSpPr>
        <p:spPr>
          <a:xfrm>
            <a:off x="1827574" y="1391920"/>
            <a:ext cx="403860" cy="3282950"/>
          </a:xfrm>
          <a:prstGeom prst="leftBrace">
            <a:avLst>
              <a:gd name="adj1" fmla="val 2354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左大括号 44"/>
          <p:cNvSpPr/>
          <p:nvPr/>
        </p:nvSpPr>
        <p:spPr>
          <a:xfrm>
            <a:off x="3639220" y="1705808"/>
            <a:ext cx="164787" cy="563245"/>
          </a:xfrm>
          <a:prstGeom prst="leftBrace">
            <a:avLst>
              <a:gd name="adj1" fmla="val 2746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左大括号 45"/>
          <p:cNvSpPr/>
          <p:nvPr/>
        </p:nvSpPr>
        <p:spPr>
          <a:xfrm>
            <a:off x="3142759" y="3211830"/>
            <a:ext cx="115252" cy="63563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7272" y="4026667"/>
            <a:ext cx="5717323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密度是物质本身的一种特性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2543" y="4498340"/>
            <a:ext cx="1208213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密度表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/>
      <p:bldP spid="35" grpId="0" bldLvl="0"/>
      <p:bldP spid="36" grpId="0" bldLvl="0"/>
      <p:bldP spid="37" grpId="0" bldLvl="0"/>
      <p:bldP spid="38" grpId="0" bldLvl="0"/>
      <p:bldP spid="39" grpId="0" bldLvl="0"/>
      <p:bldP spid="40" grpId="0" bldLvl="0"/>
      <p:bldP spid="41" grpId="0" bldLvl="0"/>
      <p:bldP spid="44" grpId="0" bldLvl="0" animBg="1"/>
      <p:bldP spid="45" grpId="0" bldLvl="0" animBg="1"/>
      <p:bldP spid="46" grpId="0" bldLvl="0" animBg="1"/>
      <p:bldP spid="2" grpId="0" bldLvl="0"/>
      <p:bldP spid="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1998672" y="1116768"/>
            <a:ext cx="5437407" cy="751205"/>
            <a:chOff x="-87019" y="559183"/>
            <a:chExt cx="5437407" cy="751205"/>
          </a:xfrm>
        </p:grpSpPr>
        <p:sp>
          <p:nvSpPr>
            <p:cNvPr id="52" name="Title 1"/>
            <p:cNvSpPr txBox="1"/>
            <p:nvPr>
              <p:custDataLst>
                <p:tags r:id="rId7"/>
              </p:custDataLst>
            </p:nvPr>
          </p:nvSpPr>
          <p:spPr>
            <a:xfrm>
              <a:off x="-5122" y="559183"/>
              <a:ext cx="5355510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第1课时 认识密度</a:t>
              </a:r>
              <a:r>
                <a:rPr 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学习内容导览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8"/>
              </p:custDataLst>
            </p:nvPr>
          </p:nvCxnSpPr>
          <p:spPr>
            <a:xfrm>
              <a:off x="-87019" y="1310388"/>
              <a:ext cx="5184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3180483" y="3134048"/>
            <a:ext cx="2988945" cy="14605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2280483" y="2263108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5040135" y="2342675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5"/>
            </p:custDataLst>
          </p:nvPr>
        </p:nvSpPr>
        <p:spPr>
          <a:xfrm>
            <a:off x="2326023" y="3002744"/>
            <a:ext cx="1708919" cy="810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探究物质的质量与体积的关系</a:t>
            </a: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4932040" y="2695156"/>
            <a:ext cx="2016190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</a:t>
            </a:r>
            <a:endParaRPr kumimoji="0" lang="zh-CN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987824" y="1865687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12000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0737" y="1975214"/>
            <a:ext cx="587359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4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91518" y="1157709"/>
            <a:ext cx="8064896" cy="30008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000" indent="-360000" algn="l">
              <a:lnSpc>
                <a:spcPct val="135000"/>
              </a:lnSpc>
            </a:pPr>
            <a:r>
              <a:rPr lang="zh-CN" altLang="en-US" sz="2800" dirty="0">
                <a:latin typeface="+mj-ea"/>
                <a:ea typeface="+mj-ea"/>
                <a:cs typeface="仿宋" panose="02010609060101010101" charset="-122"/>
              </a:rPr>
              <a:t>1.探究同种物质的质量与体积的关系，体会利用比值不变反映的数量关系来定义物理量的方法。</a:t>
            </a:r>
          </a:p>
          <a:p>
            <a:pPr marL="360000" indent="-360000" algn="l">
              <a:lnSpc>
                <a:spcPct val="135000"/>
              </a:lnSpc>
            </a:pPr>
            <a:r>
              <a:rPr lang="zh-CN" altLang="en-US" sz="2800" dirty="0">
                <a:latin typeface="+mj-ea"/>
                <a:ea typeface="+mj-ea"/>
                <a:cs typeface="仿宋" panose="02010609060101010101" charset="-122"/>
              </a:rPr>
              <a:t>2.知道密度的定义、公式、单位，理解密度的物理意义。</a:t>
            </a:r>
          </a:p>
          <a:p>
            <a:pPr marL="360000" indent="-360000" algn="l">
              <a:lnSpc>
                <a:spcPct val="135000"/>
              </a:lnSpc>
            </a:pPr>
            <a:r>
              <a:rPr lang="zh-CN" altLang="en-US" sz="2800" dirty="0">
                <a:latin typeface="+mj-ea"/>
                <a:ea typeface="+mj-ea"/>
                <a:cs typeface="仿宋" panose="02010609060101010101" charset="-122"/>
              </a:rPr>
              <a:t>3.会查密度表。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89" name="图片 6558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13635" y="987425"/>
            <a:ext cx="5119370" cy="37934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1094590"/>
            <a:ext cx="2164715" cy="37160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55650" y="1347470"/>
            <a:ext cx="3744595" cy="3416935"/>
            <a:chOff x="736" y="2802"/>
            <a:chExt cx="5897" cy="5381"/>
          </a:xfrm>
        </p:grpSpPr>
        <p:pic>
          <p:nvPicPr>
            <p:cNvPr id="100" name="图片 9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36" y="2802"/>
              <a:ext cx="5565" cy="33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" name="文本框 101"/>
            <p:cNvSpPr txBox="1"/>
            <p:nvPr/>
          </p:nvSpPr>
          <p:spPr>
            <a:xfrm>
              <a:off x="736" y="6431"/>
              <a:ext cx="5897" cy="1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indent="266700">
                <a:lnSpc>
                  <a:spcPct val="125000"/>
                </a:lnSpc>
              </a:pPr>
              <a:r>
                <a:rPr lang="zh-CN" sz="2800" b="0" dirty="0">
                  <a:solidFill>
                    <a:srgbClr val="FF0000"/>
                  </a:solidFill>
                  <a:ea typeface="宋体" panose="02010600030101010101" pitchFamily="2" charset="-122"/>
                </a:rPr>
                <a:t>游泳圈中为什么要充入气体，而不充入水？</a:t>
              </a:r>
              <a:endParaRPr lang="zh-CN" altLang="en-US" sz="2800" b="0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962867" y="1347470"/>
            <a:ext cx="2051720" cy="170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25000"/>
              </a:lnSpc>
            </a:pPr>
            <a:r>
              <a:rPr lang="zh-CN" sz="2800" b="0" dirty="0">
                <a:solidFill>
                  <a:srgbClr val="FF0000"/>
                </a:solidFill>
              </a:rPr>
              <a:t>鸡尾酒为什么可以区分出层次？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图片 52250" descr="t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8" y="1418908"/>
            <a:ext cx="3881437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35" y="1635760"/>
            <a:ext cx="2546350" cy="250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52230"/>
          <p:cNvSpPr txBox="1"/>
          <p:nvPr/>
        </p:nvSpPr>
        <p:spPr>
          <a:xfrm>
            <a:off x="1619672" y="4010329"/>
            <a:ext cx="216024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托盘天平</a:t>
            </a:r>
          </a:p>
        </p:txBody>
      </p:sp>
      <p:sp>
        <p:nvSpPr>
          <p:cNvPr id="10243" name="文本框 52231"/>
          <p:cNvSpPr txBox="1"/>
          <p:nvPr/>
        </p:nvSpPr>
        <p:spPr>
          <a:xfrm>
            <a:off x="4932040" y="4029328"/>
            <a:ext cx="40524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体积相同的铝块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089660" y="1195705"/>
          <a:ext cx="596392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质量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体积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铝块1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 cm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铝块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 cm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铝块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 cm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铝块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 cm</a:t>
                      </a:r>
                      <a:r>
                        <a:rPr lang="en-US" sz="24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endParaRPr lang="en-US" altLang="en-US" sz="2800" b="0"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66765" y="1268730"/>
          <a:ext cx="666115" cy="75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8300" imgH="419100" progId="Equation.KSEE3">
                  <p:embed/>
                </p:oleObj>
              </mc:Choice>
              <mc:Fallback>
                <p:oleObj r:id="rId3" imgW="3683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6765" y="1268730"/>
                        <a:ext cx="666115" cy="75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/>
          <p:nvPr/>
        </p:nvGrpSpPr>
        <p:grpSpPr>
          <a:xfrm>
            <a:off x="1331595" y="1059498"/>
            <a:ext cx="4129088" cy="3613150"/>
            <a:chOff x="1760" y="360"/>
            <a:chExt cx="4163" cy="3600"/>
          </a:xfrm>
        </p:grpSpPr>
        <p:pic>
          <p:nvPicPr>
            <p:cNvPr id="27708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0" y="360"/>
              <a:ext cx="4163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709" name="AutoShape 7"/>
            <p:cNvSpPr/>
            <p:nvPr/>
          </p:nvSpPr>
          <p:spPr>
            <a:xfrm rot="5400000">
              <a:off x="5249" y="3694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 cap="flat" cmpd="sng">
              <a:solidFill>
                <a:srgbClr val="75D1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710" name="AutoShape 8"/>
            <p:cNvSpPr/>
            <p:nvPr/>
          </p:nvSpPr>
          <p:spPr>
            <a:xfrm>
              <a:off x="2083" y="516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 cap="flat" cmpd="sng">
              <a:solidFill>
                <a:srgbClr val="75D1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01165" y="3291840"/>
            <a:ext cx="4178300" cy="1136650"/>
            <a:chOff x="7101" y="5297"/>
            <a:chExt cx="6580" cy="1790"/>
          </a:xfrm>
        </p:grpSpPr>
        <p:sp>
          <p:nvSpPr>
            <p:cNvPr id="70718" name="直接连接符 70717"/>
            <p:cNvSpPr/>
            <p:nvPr/>
          </p:nvSpPr>
          <p:spPr>
            <a:xfrm flipV="1">
              <a:off x="7101" y="5519"/>
              <a:ext cx="4870" cy="156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文本框 6"/>
            <p:cNvSpPr txBox="1"/>
            <p:nvPr/>
          </p:nvSpPr>
          <p:spPr>
            <a:xfrm>
              <a:off x="12076" y="5297"/>
              <a:ext cx="160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铝块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73860" y="2211705"/>
            <a:ext cx="4148455" cy="2216785"/>
            <a:chOff x="7058" y="3596"/>
            <a:chExt cx="6533" cy="3491"/>
          </a:xfrm>
        </p:grpSpPr>
        <p:sp>
          <p:nvSpPr>
            <p:cNvPr id="70717" name="直接连接符 70716"/>
            <p:cNvSpPr/>
            <p:nvPr/>
          </p:nvSpPr>
          <p:spPr>
            <a:xfrm flipV="1">
              <a:off x="7058" y="3869"/>
              <a:ext cx="4893" cy="321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文本框 8"/>
            <p:cNvSpPr txBox="1"/>
            <p:nvPr/>
          </p:nvSpPr>
          <p:spPr>
            <a:xfrm>
              <a:off x="11986" y="3596"/>
              <a:ext cx="160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铁块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92060" y="1619913"/>
            <a:ext cx="2897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体积为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时质量也是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，所以根据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，也可以作出一个点。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971600" y="1408430"/>
            <a:ext cx="6644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3200" b="0" dirty="0">
                <a:solidFill>
                  <a:schemeClr val="tx1"/>
                </a:solidFill>
                <a:ea typeface="宋体" panose="02010600030101010101" pitchFamily="2" charset="-122"/>
              </a:rPr>
              <a:t>结论：</a:t>
            </a:r>
            <a:r>
              <a:rPr lang="zh-CN" sz="3200" b="0" dirty="0">
                <a:solidFill>
                  <a:srgbClr val="FF0000"/>
                </a:solidFill>
                <a:ea typeface="宋体" panose="02010600030101010101" pitchFamily="2" charset="-122"/>
              </a:rPr>
              <a:t>同种物质质量与体积成正比。</a:t>
            </a:r>
            <a:endParaRPr lang="zh-CN" altLang="en-US" sz="3200" b="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1600" y="2852420"/>
            <a:ext cx="7332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物质不同，它们的质量与体积的比值也不同。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20,&quot;width&quot;:664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2c1104c-a273-472b-b32e-a80d03d785d1}"/>
  <p:tag name="TABLE_ENDDRAG_ORIGIN_RECT" val="536*272"/>
  <p:tag name="TABLE_ENDDRAG_RECT" val="76*94*536*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786</Words>
  <Application>Microsoft Office PowerPoint</Application>
  <PresentationFormat>全屏显示(16:9)</PresentationFormat>
  <Paragraphs>113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微软雅黑</vt:lpstr>
      <vt:lpstr>Times New Roman</vt:lpstr>
      <vt:lpstr>Cambria Math</vt:lpstr>
      <vt:lpstr>黑体</vt:lpstr>
      <vt:lpstr>宋体</vt:lpstr>
      <vt:lpstr>隶书</vt:lpstr>
      <vt:lpstr>Arial</vt:lpstr>
      <vt:lpstr>Calibri</vt:lpstr>
      <vt:lpstr>自定义设计方案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2018-11-06T06:39:00Z</dcterms:created>
  <dcterms:modified xsi:type="dcterms:W3CDTF">2024-09-27T07:09:15Z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BAE893B60BC348B18BF713ABBCB8ED00</vt:lpwstr>
  </property>
</Properties>
</file>