
<file path=[Content_Types].xml><?xml version="1.0" encoding="utf-8"?>
<Types xmlns="http://schemas.openxmlformats.org/package/2006/content-types">
  <Default Extension="fntdata" ContentType="application/x-fontdata"/>
  <Default Extension="GIF" ContentType="image/gif"/>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52" r:id="rId2"/>
    <p:sldMasterId id="2147483655" r:id="rId3"/>
  </p:sldMasterIdLst>
  <p:notesMasterIdLst>
    <p:notesMasterId r:id="rId27"/>
  </p:notesMasterIdLst>
  <p:sldIdLst>
    <p:sldId id="256" r:id="rId4"/>
    <p:sldId id="257" r:id="rId5"/>
    <p:sldId id="258" r:id="rId6"/>
    <p:sldId id="259" r:id="rId7"/>
    <p:sldId id="260" r:id="rId8"/>
    <p:sldId id="261" r:id="rId9"/>
    <p:sldId id="262" r:id="rId10"/>
    <p:sldId id="263" r:id="rId11"/>
    <p:sldId id="265" r:id="rId12"/>
    <p:sldId id="264" r:id="rId13"/>
    <p:sldId id="266" r:id="rId14"/>
    <p:sldId id="267" r:id="rId15"/>
    <p:sldId id="271" r:id="rId16"/>
    <p:sldId id="272" r:id="rId17"/>
    <p:sldId id="273" r:id="rId18"/>
    <p:sldId id="274" r:id="rId19"/>
    <p:sldId id="268" r:id="rId20"/>
    <p:sldId id="270" r:id="rId21"/>
    <p:sldId id="269" r:id="rId22"/>
    <p:sldId id="275" r:id="rId23"/>
    <p:sldId id="276" r:id="rId24"/>
    <p:sldId id="277" r:id="rId25"/>
    <p:sldId id="278" r:id="rId26"/>
  </p:sldIdLst>
  <p:sldSz cx="12192000" cy="6858000"/>
  <p:notesSz cx="6858000" cy="9144000"/>
  <p:embeddedFontLst>
    <p:embeddedFont>
      <p:font typeface="微软雅黑" panose="020B0503020204020204" pitchFamily="34" charset="-122"/>
      <p:regular r:id="rId28"/>
      <p:bold r:id="rId29"/>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03" userDrawn="1">
          <p15:clr>
            <a:srgbClr val="A4A3A4"/>
          </p15:clr>
        </p15:guide>
        <p15:guide id="2" pos="3839"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dministrator" initials="A" lastIdx="1" clrIdx="0"/>
  <p:cmAuthor id="3" name="lenovo" initials="l" lastIdx="0" clrIdx="2"/>
  <p:cmAuthor id="5" name="作者" initials="A" lastIdx="0" clrIdx="2"/>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DCDCDC"/>
    <a:srgbClr val="F0F0F0"/>
    <a:srgbClr val="E6E6E6"/>
    <a:srgbClr val="C8C8C8"/>
    <a:srgbClr val="FAFAFA"/>
    <a:srgbClr val="BEBEB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778" autoAdjust="0"/>
    <p:restoredTop sz="94660"/>
  </p:normalViewPr>
  <p:slideViewPr>
    <p:cSldViewPr snapToGrid="0" showGuides="1">
      <p:cViewPr varScale="1">
        <p:scale>
          <a:sx n="86" d="100"/>
          <a:sy n="86" d="100"/>
        </p:scale>
        <p:origin x="614" y="72"/>
      </p:cViewPr>
      <p:guideLst>
        <p:guide orient="horz" pos="2203"/>
        <p:guide pos="3839"/>
      </p:guideLst>
    </p:cSldViewPr>
  </p:slideViewPr>
  <p:notesTextViewPr>
    <p:cViewPr>
      <p:scale>
        <a:sx n="3" d="2"/>
        <a:sy n="3" d="2"/>
      </p:scale>
      <p:origin x="0" y="0"/>
    </p:cViewPr>
  </p:notesTextViewPr>
  <p:notesViewPr>
    <p:cSldViewPr snapToGrid="0">
      <p:cViewPr varScale="1">
        <p:scale>
          <a:sx n="92" d="100"/>
          <a:sy n="92" d="100"/>
        </p:scale>
        <p:origin x="2550" y="10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font" Target="fonts/font1.fntdata"/><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notesMaster" Target="notesMasters/notesMaster1.xml"/><Relationship Id="rId30" Type="http://schemas.openxmlformats.org/officeDocument/2006/relationships/commentAuthors" Target="commentAuthors.xml"/><Relationship Id="rId8"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t>2025/2/26</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木牍原创课件-封面">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木牍原创课件-课堂小结">
    <p:bg>
      <p:bgPr>
        <a:blipFill rotWithShape="1">
          <a:blip r:embed="rId2">
            <a:alphaModFix amt="14000"/>
          </a:blip>
          <a:tile tx="0" ty="0" sx="100000" sy="100000" flip="none" algn="tl"/>
        </a:blipFill>
        <a:effectLst/>
      </p:bgPr>
    </p:bg>
    <p:spTree>
      <p:nvGrpSpPr>
        <p:cNvPr id="1" name=""/>
        <p:cNvGrpSpPr/>
        <p:nvPr/>
      </p:nvGrpSpPr>
      <p:grpSpPr>
        <a:xfrm>
          <a:off x="0" y="0"/>
          <a:ext cx="0" cy="0"/>
          <a:chOff x="0" y="0"/>
          <a:chExt cx="0" cy="0"/>
        </a:xfrm>
      </p:grpSpPr>
      <p:sp>
        <p:nvSpPr>
          <p:cNvPr id="3" name="文本框 2"/>
          <p:cNvSpPr txBox="1"/>
          <p:nvPr userDrawn="1"/>
        </p:nvSpPr>
        <p:spPr>
          <a:xfrm>
            <a:off x="-9907" y="28888"/>
            <a:ext cx="2343988" cy="542925"/>
          </a:xfrm>
          <a:prstGeom prst="rect">
            <a:avLst/>
          </a:prstGeom>
          <a:noFill/>
        </p:spPr>
        <p:txBody>
          <a:bodyPr wrap="square" rtlCol="0">
            <a:spAutoFit/>
          </a:bodyPr>
          <a:lstStyle/>
          <a:p>
            <a:pPr algn="ctr"/>
            <a:r>
              <a:rPr lang="zh-CN" sz="2935" b="1">
                <a:solidFill>
                  <a:schemeClr val="bg1"/>
                </a:solidFill>
              </a:rPr>
              <a:t>课堂小结</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木牍原创课件-课后作业">
    <p:bg>
      <p:bgPr>
        <a:blipFill rotWithShape="1">
          <a:blip r:embed="rId2">
            <a:alphaModFix amt="14000"/>
          </a:blip>
          <a:tile tx="0" ty="0" sx="100000" sy="100000" flip="none" algn="tl"/>
        </a:blipFill>
        <a:effectLst/>
      </p:bgPr>
    </p:bg>
    <p:spTree>
      <p:nvGrpSpPr>
        <p:cNvPr id="1" name=""/>
        <p:cNvGrpSpPr/>
        <p:nvPr/>
      </p:nvGrpSpPr>
      <p:grpSpPr>
        <a:xfrm>
          <a:off x="0" y="0"/>
          <a:ext cx="0" cy="0"/>
          <a:chOff x="0" y="0"/>
          <a:chExt cx="0" cy="0"/>
        </a:xfrm>
      </p:grpSpPr>
      <p:sp>
        <p:nvSpPr>
          <p:cNvPr id="3" name="文本框 2"/>
          <p:cNvSpPr txBox="1"/>
          <p:nvPr userDrawn="1"/>
        </p:nvSpPr>
        <p:spPr>
          <a:xfrm>
            <a:off x="-9907" y="28888"/>
            <a:ext cx="2343988" cy="542925"/>
          </a:xfrm>
          <a:prstGeom prst="rect">
            <a:avLst/>
          </a:prstGeom>
          <a:noFill/>
        </p:spPr>
        <p:txBody>
          <a:bodyPr wrap="square" rtlCol="0">
            <a:spAutoFit/>
          </a:bodyPr>
          <a:lstStyle/>
          <a:p>
            <a:pPr algn="ctr"/>
            <a:r>
              <a:rPr lang="zh-CN" altLang="en-US" sz="2935" b="1">
                <a:solidFill>
                  <a:schemeClr val="bg1"/>
                </a:solidFill>
              </a:rPr>
              <a:t>课后作业</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83" y="6356350"/>
            <a:ext cx="2743470" cy="365125"/>
          </a:xfrm>
        </p:spPr>
        <p:txBody>
          <a:bodyPr/>
          <a:lstStyle/>
          <a:p>
            <a:fld id="{AC1B7B3F-A56B-4310-A966-BD55D80449F1}" type="datetimeFigureOut">
              <a:rPr lang="zh-CN" altLang="en-US" smtClean="0"/>
              <a:t>2025/2/26</a:t>
            </a:fld>
            <a:endParaRPr lang="zh-CN" altLang="en-US"/>
          </a:p>
        </p:txBody>
      </p:sp>
      <p:sp>
        <p:nvSpPr>
          <p:cNvPr id="5" name="页脚占位符 4"/>
          <p:cNvSpPr>
            <a:spLocks noGrp="1"/>
          </p:cNvSpPr>
          <p:nvPr>
            <p:ph type="ftr" sz="quarter" idx="11"/>
          </p:nvPr>
        </p:nvSpPr>
        <p:spPr>
          <a:xfrm>
            <a:off x="4038998" y="6356350"/>
            <a:ext cx="4115205" cy="365125"/>
          </a:xfrm>
        </p:spPr>
        <p:txBody>
          <a:bodyPr/>
          <a:lstStyle/>
          <a:p>
            <a:endParaRPr lang="zh-CN" altLang="en-US"/>
          </a:p>
        </p:txBody>
      </p:sp>
      <p:sp>
        <p:nvSpPr>
          <p:cNvPr id="6" name="灯片编号占位符 5"/>
          <p:cNvSpPr>
            <a:spLocks noGrp="1"/>
          </p:cNvSpPr>
          <p:nvPr>
            <p:ph type="sldNum" sz="quarter" idx="12"/>
          </p:nvPr>
        </p:nvSpPr>
        <p:spPr>
          <a:xfrm>
            <a:off x="8611448" y="6356350"/>
            <a:ext cx="2743470" cy="365125"/>
          </a:xfrm>
        </p:spPr>
        <p:txBody>
          <a:bodyPr/>
          <a:lstStyle/>
          <a:p>
            <a:fld id="{73127340-2293-49D2-96F1-6E7BF0C8FD9C}" type="slidenum">
              <a:rPr lang="zh-CN" altLang="en-US" smtClean="0"/>
              <a:t>‹#›</a:t>
            </a:fld>
            <a:endParaRPr lang="zh-CN" alt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2025/2/26</a:t>
            </a:fld>
            <a:endParaRPr lang="zh-CN" altLang="en-US"/>
          </a:p>
        </p:txBody>
      </p:sp>
      <p:sp>
        <p:nvSpPr>
          <p:cNvPr id="3" name="页脚占位符 2"/>
          <p:cNvSpPr>
            <a:spLocks noGrp="1"/>
          </p:cNvSpPr>
          <p:nvPr>
            <p:ph type="ftr" sz="quarter" idx="11"/>
          </p:nvPr>
        </p:nvSpPr>
        <p:spPr>
          <a:xfrm>
            <a:off x="4038600" y="6356350"/>
            <a:ext cx="4114800" cy="365125"/>
          </a:xfr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263DB197-84B0-484E-9C0F-88358ECCB797}" type="datetimeFigureOut">
              <a:rPr lang="zh-CN" altLang="en-US" smtClean="0"/>
              <a:t>2025/2/26</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E077DA78-E013-4A8C-AD75-63A150561B10}" type="slidenum">
              <a:rPr lang="zh-CN" altLang="en-US" smtClean="0"/>
              <a:t>‹#›</a:t>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2025/2/26</a:t>
            </a:fld>
            <a:endParaRPr lang="zh-CN" altLang="en-US"/>
          </a:p>
        </p:txBody>
      </p:sp>
      <p:sp>
        <p:nvSpPr>
          <p:cNvPr id="3" name="页脚占位符 2"/>
          <p:cNvSpPr>
            <a:spLocks noGrp="1"/>
          </p:cNvSpPr>
          <p:nvPr>
            <p:ph type="ftr" sz="quarter" idx="11"/>
          </p:nvPr>
        </p:nvSpPr>
        <p:spPr>
          <a:xfrm>
            <a:off x="4038600" y="6356350"/>
            <a:ext cx="4114800" cy="365125"/>
          </a:xfr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木牍原创课件-目录">
    <p:spTree>
      <p:nvGrpSpPr>
        <p:cNvPr id="1" name=""/>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2025/2/26</a:t>
            </a:fld>
            <a:endParaRPr lang="zh-CN" altLang="en-US"/>
          </a:p>
        </p:txBody>
      </p:sp>
      <p:sp>
        <p:nvSpPr>
          <p:cNvPr id="3" name="页脚占位符 2"/>
          <p:cNvSpPr>
            <a:spLocks noGrp="1"/>
          </p:cNvSpPr>
          <p:nvPr>
            <p:ph type="ftr" sz="quarter" idx="11"/>
          </p:nvPr>
        </p:nvSpPr>
        <p:spPr>
          <a:xfrm>
            <a:off x="4038600" y="6356350"/>
            <a:ext cx="4114800" cy="365125"/>
          </a:xfr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木牍原创课件-前言">
    <p:bg>
      <p:bgPr>
        <a:blipFill rotWithShape="1">
          <a:blip r:embed="rId2">
            <a:alphaModFix amt="14000"/>
          </a:blip>
          <a:tile tx="0" ty="0" sx="100000" sy="100000" flip="none" algn="tl"/>
        </a:blipFill>
        <a:effectLst/>
      </p:bgPr>
    </p:bg>
    <p:spTree>
      <p:nvGrpSpPr>
        <p:cNvPr id="1" name=""/>
        <p:cNvGrpSpPr/>
        <p:nvPr/>
      </p:nvGrpSpPr>
      <p:grpSpPr>
        <a:xfrm>
          <a:off x="0" y="0"/>
          <a:ext cx="0" cy="0"/>
          <a:chOff x="0" y="0"/>
          <a:chExt cx="0" cy="0"/>
        </a:xfrm>
      </p:grpSpPr>
      <p:sp>
        <p:nvSpPr>
          <p:cNvPr id="2" name="文本框 1"/>
          <p:cNvSpPr txBox="1"/>
          <p:nvPr userDrawn="1"/>
        </p:nvSpPr>
        <p:spPr>
          <a:xfrm>
            <a:off x="467982" y="28888"/>
            <a:ext cx="1398117" cy="542925"/>
          </a:xfrm>
          <a:prstGeom prst="rect">
            <a:avLst/>
          </a:prstGeom>
          <a:noFill/>
        </p:spPr>
        <p:txBody>
          <a:bodyPr wrap="square" rtlCol="0">
            <a:spAutoFit/>
          </a:bodyPr>
          <a:lstStyle/>
          <a:p>
            <a:pPr algn="ctr"/>
            <a:r>
              <a:rPr lang="zh-CN" altLang="en-US" sz="2935" b="1">
                <a:solidFill>
                  <a:schemeClr val="bg1"/>
                </a:solidFill>
              </a:rPr>
              <a:t>前</a:t>
            </a:r>
            <a:r>
              <a:rPr lang="en-US" altLang="zh-CN" sz="2935" b="1">
                <a:solidFill>
                  <a:schemeClr val="bg1"/>
                </a:solidFill>
              </a:rPr>
              <a:t>  </a:t>
            </a:r>
            <a:r>
              <a:rPr lang="zh-CN" altLang="en-US" sz="2935" b="1">
                <a:solidFill>
                  <a:schemeClr val="bg1"/>
                </a:solidFill>
              </a:rPr>
              <a:t>言</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木牍原创课件-导入新课">
    <p:bg>
      <p:bgPr>
        <a:blipFill rotWithShape="1">
          <a:blip r:embed="rId2">
            <a:alphaModFix amt="14000"/>
          </a:blip>
          <a:tile tx="0" ty="0" sx="100000" sy="100000" flip="none" algn="tl"/>
        </a:blipFill>
        <a:effectLst/>
      </p:bgPr>
    </p:bg>
    <p:spTree>
      <p:nvGrpSpPr>
        <p:cNvPr id="1" name=""/>
        <p:cNvGrpSpPr/>
        <p:nvPr/>
      </p:nvGrpSpPr>
      <p:grpSpPr>
        <a:xfrm>
          <a:off x="0" y="0"/>
          <a:ext cx="0" cy="0"/>
          <a:chOff x="0" y="0"/>
          <a:chExt cx="0" cy="0"/>
        </a:xfrm>
      </p:grpSpPr>
      <p:sp>
        <p:nvSpPr>
          <p:cNvPr id="2" name="文本框 1"/>
          <p:cNvSpPr txBox="1"/>
          <p:nvPr userDrawn="1"/>
        </p:nvSpPr>
        <p:spPr>
          <a:xfrm>
            <a:off x="-9907" y="28888"/>
            <a:ext cx="2343988" cy="542925"/>
          </a:xfrm>
          <a:prstGeom prst="rect">
            <a:avLst/>
          </a:prstGeom>
          <a:noFill/>
        </p:spPr>
        <p:txBody>
          <a:bodyPr wrap="square" rtlCol="0">
            <a:spAutoFit/>
          </a:bodyPr>
          <a:lstStyle/>
          <a:p>
            <a:pPr algn="ctr"/>
            <a:r>
              <a:rPr lang="zh-CN" sz="2935" b="1">
                <a:solidFill>
                  <a:schemeClr val="bg1"/>
                </a:solidFill>
              </a:rPr>
              <a:t>导入新课</a:t>
            </a:r>
            <a:endParaRPr lang="en-US" altLang="zh-CN" sz="2935" b="1">
              <a:solidFill>
                <a:schemeClr val="bg1"/>
              </a:solidFil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木牍原创课件-讲授新课">
    <p:bg>
      <p:bgPr>
        <a:blipFill rotWithShape="1">
          <a:blip r:embed="rId2">
            <a:alphaModFix amt="14000"/>
          </a:blip>
          <a:tile tx="0" ty="0" sx="100000" sy="100000" flip="none" algn="tl"/>
        </a:blipFill>
        <a:effectLst/>
      </p:bgPr>
    </p:bg>
    <p:spTree>
      <p:nvGrpSpPr>
        <p:cNvPr id="1" name=""/>
        <p:cNvGrpSpPr/>
        <p:nvPr/>
      </p:nvGrpSpPr>
      <p:grpSpPr>
        <a:xfrm>
          <a:off x="0" y="0"/>
          <a:ext cx="0" cy="0"/>
          <a:chOff x="0" y="0"/>
          <a:chExt cx="0" cy="0"/>
        </a:xfrm>
      </p:grpSpPr>
      <p:sp>
        <p:nvSpPr>
          <p:cNvPr id="3" name="文本框 2"/>
          <p:cNvSpPr txBox="1"/>
          <p:nvPr userDrawn="1"/>
        </p:nvSpPr>
        <p:spPr>
          <a:xfrm>
            <a:off x="-9907" y="28888"/>
            <a:ext cx="2343988" cy="542925"/>
          </a:xfrm>
          <a:prstGeom prst="rect">
            <a:avLst/>
          </a:prstGeom>
          <a:noFill/>
        </p:spPr>
        <p:txBody>
          <a:bodyPr wrap="square" rtlCol="0">
            <a:spAutoFit/>
          </a:bodyPr>
          <a:lstStyle/>
          <a:p>
            <a:pPr algn="ctr"/>
            <a:r>
              <a:rPr lang="zh-CN" sz="2935" b="1">
                <a:solidFill>
                  <a:schemeClr val="bg1"/>
                </a:solidFill>
              </a:rPr>
              <a:t>讲授新课</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木牍原创课件-习题解析">
    <p:bg>
      <p:bgPr>
        <a:blipFill rotWithShape="1">
          <a:blip r:embed="rId2">
            <a:alphaModFix amt="14000"/>
          </a:blip>
          <a:tile tx="0" ty="0" sx="100000" sy="100000" flip="none" algn="tl"/>
        </a:blipFill>
        <a:effectLst/>
      </p:bgPr>
    </p:bg>
    <p:spTree>
      <p:nvGrpSpPr>
        <p:cNvPr id="1" name=""/>
        <p:cNvGrpSpPr/>
        <p:nvPr/>
      </p:nvGrpSpPr>
      <p:grpSpPr>
        <a:xfrm>
          <a:off x="0" y="0"/>
          <a:ext cx="0" cy="0"/>
          <a:chOff x="0" y="0"/>
          <a:chExt cx="0" cy="0"/>
        </a:xfrm>
      </p:grpSpPr>
      <p:sp>
        <p:nvSpPr>
          <p:cNvPr id="3" name="文本框 2"/>
          <p:cNvSpPr txBox="1"/>
          <p:nvPr userDrawn="1"/>
        </p:nvSpPr>
        <p:spPr>
          <a:xfrm>
            <a:off x="-9907" y="28888"/>
            <a:ext cx="2343988" cy="542925"/>
          </a:xfrm>
          <a:prstGeom prst="rect">
            <a:avLst/>
          </a:prstGeom>
          <a:noFill/>
        </p:spPr>
        <p:txBody>
          <a:bodyPr wrap="square" rtlCol="0">
            <a:spAutoFit/>
          </a:bodyPr>
          <a:lstStyle/>
          <a:p>
            <a:pPr algn="ctr"/>
            <a:r>
              <a:rPr lang="zh-CN" sz="2935" b="1">
                <a:solidFill>
                  <a:schemeClr val="bg1"/>
                </a:solidFill>
              </a:rPr>
              <a:t>习题解析</a:t>
            </a: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5.svg"/><Relationship Id="rId3" Type="http://schemas.openxmlformats.org/officeDocument/2006/relationships/theme" Target="../theme/theme2.xml"/><Relationship Id="rId7" Type="http://schemas.openxmlformats.org/officeDocument/2006/relationships/image" Target="../media/image4.png"/><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image" Target="../media/image1.png"/><Relationship Id="rId5" Type="http://schemas.openxmlformats.org/officeDocument/2006/relationships/image" Target="../media/image3.png"/><Relationship Id="rId4" Type="http://schemas.openxmlformats.org/officeDocument/2006/relationships/image" Target="../media/image2.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3.xml"/><Relationship Id="rId3" Type="http://schemas.openxmlformats.org/officeDocument/2006/relationships/slideLayout" Target="../slideLayouts/slideLayout8.xml"/><Relationship Id="rId7" Type="http://schemas.openxmlformats.org/officeDocument/2006/relationships/slideLayout" Target="../slideLayouts/slideLayout1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5" Type="http://schemas.openxmlformats.org/officeDocument/2006/relationships/slideLayout" Target="../slideLayouts/slideLayout10.xml"/><Relationship Id="rId10" Type="http://schemas.openxmlformats.org/officeDocument/2006/relationships/image" Target="../media/image2.jpeg"/><Relationship Id="rId4" Type="http://schemas.openxmlformats.org/officeDocument/2006/relationships/slideLayout" Target="../slideLayouts/slideLayout9.xml"/><Relationship Id="rId9"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70" name="矩形 169"/>
          <p:cNvSpPr/>
          <p:nvPr userDrawn="1"/>
        </p:nvSpPr>
        <p:spPr>
          <a:xfrm>
            <a:off x="0" y="1303655"/>
            <a:ext cx="12192000" cy="4018280"/>
          </a:xfrm>
          <a:prstGeom prst="rect">
            <a:avLst/>
          </a:prstGeom>
          <a:solidFill>
            <a:srgbClr val="008D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50">
              <a:cs typeface="+mn-ea"/>
              <a:sym typeface="+mn-lt"/>
            </a:endParaRPr>
          </a:p>
        </p:txBody>
      </p:sp>
      <p:pic>
        <p:nvPicPr>
          <p:cNvPr id="227" name="图片 226" descr="C:/Users/Administrator/Desktop/依据新课标编写-02.png依据新课标编写-02"/>
          <p:cNvPicPr>
            <a:picLocks noChangeAspect="1"/>
          </p:cNvPicPr>
          <p:nvPr userDrawn="1"/>
        </p:nvPicPr>
        <p:blipFill>
          <a:blip r:embed="rId5"/>
          <a:srcRect/>
          <a:stretch>
            <a:fillRect/>
          </a:stretch>
        </p:blipFill>
        <p:spPr>
          <a:xfrm>
            <a:off x="8703310" y="196850"/>
            <a:ext cx="2861310" cy="687705"/>
          </a:xfrm>
          <a:prstGeom prst="rect">
            <a:avLst/>
          </a:prstGeom>
        </p:spPr>
      </p:pic>
      <p:sp>
        <p:nvSpPr>
          <p:cNvPr id="242" name="文本框 241"/>
          <p:cNvSpPr txBox="1"/>
          <p:nvPr userDrawn="1"/>
        </p:nvSpPr>
        <p:spPr>
          <a:xfrm>
            <a:off x="7773670" y="5741035"/>
            <a:ext cx="1131570" cy="542925"/>
          </a:xfrm>
          <a:prstGeom prst="rect">
            <a:avLst/>
          </a:prstGeom>
          <a:noFill/>
        </p:spPr>
        <p:txBody>
          <a:bodyPr wrap="square" rtlCol="0">
            <a:spAutoFit/>
          </a:bodyPr>
          <a:lstStyle/>
          <a:p>
            <a:pPr algn="ctr"/>
            <a:r>
              <a:rPr lang="zh-CN" altLang="en-US" sz="2935" b="1" dirty="0">
                <a:solidFill>
                  <a:schemeClr val="tx1"/>
                </a:solidFill>
                <a:latin typeface="微软雅黑" panose="020B0503020204020204" charset="-122"/>
                <a:ea typeface="微软雅黑" panose="020B0503020204020204" charset="-122"/>
              </a:rPr>
              <a:t>物理</a:t>
            </a:r>
          </a:p>
        </p:txBody>
      </p:sp>
      <p:grpSp>
        <p:nvGrpSpPr>
          <p:cNvPr id="247" name="组合 246"/>
          <p:cNvGrpSpPr/>
          <p:nvPr userDrawn="1"/>
        </p:nvGrpSpPr>
        <p:grpSpPr>
          <a:xfrm>
            <a:off x="8887411" y="5773420"/>
            <a:ext cx="636061" cy="514985"/>
            <a:chOff x="3561" y="9087"/>
            <a:chExt cx="1042" cy="815"/>
          </a:xfrm>
        </p:grpSpPr>
        <p:sp>
          <p:nvSpPr>
            <p:cNvPr id="245" name="椭圆 244"/>
            <p:cNvSpPr/>
            <p:nvPr userDrawn="1"/>
          </p:nvSpPr>
          <p:spPr>
            <a:xfrm>
              <a:off x="3590" y="9087"/>
              <a:ext cx="815" cy="815"/>
            </a:xfrm>
            <a:prstGeom prst="ellipse">
              <a:avLst/>
            </a:prstGeom>
            <a:solidFill>
              <a:srgbClr val="008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85"/>
            </a:p>
          </p:txBody>
        </p:sp>
        <p:sp>
          <p:nvSpPr>
            <p:cNvPr id="246" name="文本框 245"/>
            <p:cNvSpPr txBox="1"/>
            <p:nvPr userDrawn="1"/>
          </p:nvSpPr>
          <p:spPr>
            <a:xfrm>
              <a:off x="3561" y="9130"/>
              <a:ext cx="1042" cy="682"/>
            </a:xfrm>
            <a:prstGeom prst="rect">
              <a:avLst/>
            </a:prstGeom>
            <a:noFill/>
          </p:spPr>
          <p:txBody>
            <a:bodyPr wrap="square" rtlCol="0">
              <a:spAutoFit/>
            </a:bodyPr>
            <a:lstStyle/>
            <a:p>
              <a:r>
                <a:rPr lang="en-US" altLang="zh-CN" sz="2205" b="1" dirty="0">
                  <a:solidFill>
                    <a:srgbClr val="FFFF00"/>
                  </a:solidFill>
                  <a:latin typeface="微软雅黑" panose="020B0503020204020204" charset="-122"/>
                  <a:ea typeface="微软雅黑" panose="020B0503020204020204" charset="-122"/>
                  <a:cs typeface="Times New Roman" panose="02020603050405020304" pitchFamily="18" charset="0"/>
                </a:rPr>
                <a:t>BS</a:t>
              </a:r>
            </a:p>
          </p:txBody>
        </p:sp>
      </p:grpSp>
      <p:sp>
        <p:nvSpPr>
          <p:cNvPr id="243" name="文本框 242"/>
          <p:cNvSpPr txBox="1"/>
          <p:nvPr userDrawn="1"/>
        </p:nvSpPr>
        <p:spPr>
          <a:xfrm>
            <a:off x="9469755" y="5741035"/>
            <a:ext cx="2279650" cy="542925"/>
          </a:xfrm>
          <a:prstGeom prst="rect">
            <a:avLst/>
          </a:prstGeom>
          <a:noFill/>
        </p:spPr>
        <p:txBody>
          <a:bodyPr wrap="square" rtlCol="0">
            <a:spAutoFit/>
          </a:bodyPr>
          <a:lstStyle/>
          <a:p>
            <a:r>
              <a:rPr lang="zh-CN" altLang="en-US" sz="2935" b="1" dirty="0">
                <a:solidFill>
                  <a:schemeClr val="tx1"/>
                </a:solidFill>
                <a:uFillTx/>
                <a:latin typeface="微软雅黑" panose="020B0503020204020204" charset="-122"/>
                <a:ea typeface="微软雅黑" panose="020B0503020204020204" charset="-122"/>
              </a:rPr>
              <a:t>八年级下册</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alphaModFix amt="14000"/>
            <a:lum/>
          </a:blip>
          <a:srcRect/>
          <a:tile tx="0" ty="0" sx="100000" sy="100000" flip="none" algn="tl"/>
        </a:blipFill>
        <a:effectLst/>
      </p:bgPr>
    </p:bg>
    <p:spTree>
      <p:nvGrpSpPr>
        <p:cNvPr id="1" name=""/>
        <p:cNvGrpSpPr/>
        <p:nvPr/>
      </p:nvGrpSpPr>
      <p:grpSpPr>
        <a:xfrm>
          <a:off x="0" y="0"/>
          <a:ext cx="0" cy="0"/>
          <a:chOff x="0" y="0"/>
          <a:chExt cx="0" cy="0"/>
        </a:xfrm>
      </p:grpSpPr>
      <p:pic>
        <p:nvPicPr>
          <p:cNvPr id="2" name="图片 1" descr="E:/LOGO/木牍中考logo/木牍中考logo效果图/木牍中考logo-5%蓝-11.png木牍中考logo-5%蓝-11"/>
          <p:cNvPicPr>
            <a:picLocks noChangeAspect="1"/>
          </p:cNvPicPr>
          <p:nvPr userDrawn="1"/>
        </p:nvPicPr>
        <p:blipFill>
          <a:blip r:embed="rId5"/>
          <a:srcRect r="25347" b="26975"/>
          <a:stretch>
            <a:fillRect/>
          </a:stretch>
        </p:blipFill>
        <p:spPr>
          <a:xfrm>
            <a:off x="8159750" y="2906395"/>
            <a:ext cx="4032250" cy="3945255"/>
          </a:xfrm>
          <a:prstGeom prst="rect">
            <a:avLst/>
          </a:prstGeom>
        </p:spPr>
      </p:pic>
      <p:sp>
        <p:nvSpPr>
          <p:cNvPr id="17" name="矩形 16"/>
          <p:cNvSpPr/>
          <p:nvPr userDrawn="1"/>
        </p:nvSpPr>
        <p:spPr>
          <a:xfrm>
            <a:off x="635" y="0"/>
            <a:ext cx="1428115" cy="6858000"/>
          </a:xfrm>
          <a:prstGeom prst="rect">
            <a:avLst/>
          </a:prstGeom>
          <a:solidFill>
            <a:srgbClr val="008DFF"/>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1650"/>
          </a:p>
        </p:txBody>
      </p:sp>
      <p:sp>
        <p:nvSpPr>
          <p:cNvPr id="75" name="文本框 74"/>
          <p:cNvSpPr txBox="1"/>
          <p:nvPr userDrawn="1"/>
        </p:nvSpPr>
        <p:spPr>
          <a:xfrm>
            <a:off x="156210" y="1054735"/>
            <a:ext cx="1116965" cy="1108075"/>
          </a:xfrm>
          <a:prstGeom prst="rect">
            <a:avLst/>
          </a:prstGeom>
          <a:noFill/>
        </p:spPr>
        <p:txBody>
          <a:bodyPr wrap="square" rtlCol="0">
            <a:spAutoFit/>
          </a:bodyPr>
          <a:lstStyle/>
          <a:p>
            <a:r>
              <a:rPr lang="zh-CN" altLang="en-US" sz="6610" b="1" dirty="0">
                <a:solidFill>
                  <a:schemeClr val="bg1"/>
                </a:solidFill>
                <a:latin typeface="微软雅黑" panose="020B0503020204020204" charset="-122"/>
                <a:ea typeface="微软雅黑" panose="020B0503020204020204" charset="-122"/>
              </a:rPr>
              <a:t>目</a:t>
            </a:r>
          </a:p>
        </p:txBody>
      </p:sp>
      <p:sp>
        <p:nvSpPr>
          <p:cNvPr id="76" name="文本框 75"/>
          <p:cNvSpPr txBox="1"/>
          <p:nvPr userDrawn="1"/>
        </p:nvSpPr>
        <p:spPr>
          <a:xfrm>
            <a:off x="185420" y="2625090"/>
            <a:ext cx="1058545" cy="1108075"/>
          </a:xfrm>
          <a:prstGeom prst="rect">
            <a:avLst/>
          </a:prstGeom>
          <a:noFill/>
        </p:spPr>
        <p:txBody>
          <a:bodyPr wrap="square" rtlCol="0">
            <a:spAutoFit/>
          </a:bodyPr>
          <a:lstStyle/>
          <a:p>
            <a:r>
              <a:rPr lang="zh-CN" altLang="en-US" sz="6610" b="1" dirty="0">
                <a:solidFill>
                  <a:schemeClr val="bg1"/>
                </a:solidFill>
                <a:latin typeface="微软雅黑" panose="020B0503020204020204" charset="-122"/>
                <a:ea typeface="微软雅黑" panose="020B0503020204020204" charset="-122"/>
              </a:rPr>
              <a:t>录</a:t>
            </a:r>
          </a:p>
        </p:txBody>
      </p:sp>
      <p:pic>
        <p:nvPicPr>
          <p:cNvPr id="227" name="图片 226" descr="C:/Users/Administrator/Desktop/依据新课标编写-02.png依据新课标编写-02"/>
          <p:cNvPicPr>
            <a:picLocks noChangeAspect="1"/>
          </p:cNvPicPr>
          <p:nvPr userDrawn="1"/>
        </p:nvPicPr>
        <p:blipFill>
          <a:blip r:embed="rId6"/>
          <a:srcRect/>
          <a:stretch>
            <a:fillRect/>
          </a:stretch>
        </p:blipFill>
        <p:spPr>
          <a:xfrm>
            <a:off x="8703310" y="196850"/>
            <a:ext cx="2861310" cy="687705"/>
          </a:xfrm>
          <a:prstGeom prst="rect">
            <a:avLst/>
          </a:prstGeom>
        </p:spPr>
      </p:pic>
      <p:grpSp>
        <p:nvGrpSpPr>
          <p:cNvPr id="3" name="组合 2"/>
          <p:cNvGrpSpPr/>
          <p:nvPr userDrawn="1"/>
        </p:nvGrpSpPr>
        <p:grpSpPr>
          <a:xfrm>
            <a:off x="2756021" y="2327928"/>
            <a:ext cx="2936104" cy="607259"/>
            <a:chOff x="4408" y="1365"/>
            <a:chExt cx="5038" cy="1009"/>
          </a:xfrm>
        </p:grpSpPr>
        <p:sp>
          <p:nvSpPr>
            <p:cNvPr id="5" name="文本框 4"/>
            <p:cNvSpPr txBox="1"/>
            <p:nvPr userDrawn="1"/>
          </p:nvSpPr>
          <p:spPr>
            <a:xfrm>
              <a:off x="5966" y="1365"/>
              <a:ext cx="3480" cy="949"/>
            </a:xfrm>
            <a:prstGeom prst="rect">
              <a:avLst/>
            </a:prstGeom>
            <a:noFill/>
          </p:spPr>
          <p:txBody>
            <a:bodyPr wrap="square" rtlCol="0">
              <a:spAutoFit/>
            </a:bodyPr>
            <a:lstStyle/>
            <a:p>
              <a:r>
                <a:rPr lang="zh-CN" altLang="en-US" sz="3120" b="1" u="none" baseline="0" dirty="0">
                  <a:solidFill>
                    <a:srgbClr val="008DFF"/>
                  </a:solidFill>
                  <a:uFill>
                    <a:solidFill>
                      <a:srgbClr val="FE970E"/>
                    </a:solidFill>
                  </a:uFill>
                </a:rPr>
                <a:t>导入新课</a:t>
              </a:r>
              <a:endParaRPr lang="en-US" altLang="zh-CN" sz="3120" b="1" u="none" baseline="0" dirty="0">
                <a:solidFill>
                  <a:srgbClr val="008DFF"/>
                </a:solidFill>
                <a:uFill>
                  <a:solidFill>
                    <a:srgbClr val="FE970E"/>
                  </a:solidFill>
                </a:uFill>
              </a:endParaRPr>
            </a:p>
          </p:txBody>
        </p:sp>
        <p:sp>
          <p:nvSpPr>
            <p:cNvPr id="4" name="文本框 3"/>
            <p:cNvSpPr txBox="1"/>
            <p:nvPr userDrawn="1"/>
          </p:nvSpPr>
          <p:spPr>
            <a:xfrm>
              <a:off x="4408" y="1425"/>
              <a:ext cx="1221" cy="949"/>
            </a:xfrm>
            <a:prstGeom prst="rect">
              <a:avLst/>
            </a:prstGeom>
            <a:noFill/>
          </p:spPr>
          <p:txBody>
            <a:bodyPr wrap="square" rtlCol="0">
              <a:spAutoFit/>
            </a:bodyPr>
            <a:lstStyle/>
            <a:p>
              <a:r>
                <a:rPr lang="en-US" altLang="zh-CN" sz="3120" b="1">
                  <a:solidFill>
                    <a:srgbClr val="008DFF"/>
                  </a:solidFill>
                  <a:latin typeface="微软雅黑" panose="020B0503020204020204" charset="-122"/>
                  <a:ea typeface="微软雅黑" panose="020B0503020204020204" charset="-122"/>
                </a:rPr>
                <a:t>01</a:t>
              </a:r>
            </a:p>
          </p:txBody>
        </p:sp>
        <p:sp>
          <p:nvSpPr>
            <p:cNvPr id="6" name="矩形 5"/>
            <p:cNvSpPr/>
            <p:nvPr userDrawn="1"/>
          </p:nvSpPr>
          <p:spPr>
            <a:xfrm>
              <a:off x="5600" y="1564"/>
              <a:ext cx="85" cy="683"/>
            </a:xfrm>
            <a:prstGeom prst="rect">
              <a:avLst/>
            </a:prstGeom>
            <a:solidFill>
              <a:srgbClr val="FFC000"/>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1650" b="1"/>
            </a:p>
          </p:txBody>
        </p:sp>
      </p:grpSp>
      <p:grpSp>
        <p:nvGrpSpPr>
          <p:cNvPr id="8" name="组合 7"/>
          <p:cNvGrpSpPr/>
          <p:nvPr userDrawn="1"/>
        </p:nvGrpSpPr>
        <p:grpSpPr>
          <a:xfrm>
            <a:off x="6464907" y="2345984"/>
            <a:ext cx="2936104" cy="571149"/>
            <a:chOff x="4408" y="2978"/>
            <a:chExt cx="5038" cy="949"/>
          </a:xfrm>
        </p:grpSpPr>
        <p:sp>
          <p:nvSpPr>
            <p:cNvPr id="10" name="文本框 9"/>
            <p:cNvSpPr txBox="1"/>
            <p:nvPr/>
          </p:nvSpPr>
          <p:spPr>
            <a:xfrm>
              <a:off x="5966" y="2978"/>
              <a:ext cx="3480" cy="949"/>
            </a:xfrm>
            <a:prstGeom prst="rect">
              <a:avLst/>
            </a:prstGeom>
            <a:noFill/>
          </p:spPr>
          <p:txBody>
            <a:bodyPr wrap="square" rtlCol="0">
              <a:spAutoFit/>
            </a:bodyPr>
            <a:lstStyle/>
            <a:p>
              <a:r>
                <a:rPr lang="zh-CN" sz="3120" b="1" u="none" baseline="0" dirty="0">
                  <a:solidFill>
                    <a:srgbClr val="008DFF"/>
                  </a:solidFill>
                  <a:uFill>
                    <a:solidFill>
                      <a:srgbClr val="FE970E"/>
                    </a:solidFill>
                  </a:uFill>
                </a:rPr>
                <a:t>讲授新课</a:t>
              </a:r>
            </a:p>
          </p:txBody>
        </p:sp>
        <p:sp>
          <p:nvSpPr>
            <p:cNvPr id="13" name="文本框 12"/>
            <p:cNvSpPr txBox="1"/>
            <p:nvPr userDrawn="1"/>
          </p:nvSpPr>
          <p:spPr>
            <a:xfrm>
              <a:off x="4408" y="2978"/>
              <a:ext cx="1221" cy="949"/>
            </a:xfrm>
            <a:prstGeom prst="rect">
              <a:avLst/>
            </a:prstGeom>
            <a:noFill/>
          </p:spPr>
          <p:txBody>
            <a:bodyPr wrap="square" rtlCol="0">
              <a:spAutoFit/>
            </a:bodyPr>
            <a:lstStyle/>
            <a:p>
              <a:r>
                <a:rPr lang="en-US" altLang="zh-CN" sz="3120" b="1">
                  <a:solidFill>
                    <a:srgbClr val="008DFF"/>
                  </a:solidFill>
                  <a:latin typeface="微软雅黑" panose="020B0503020204020204" charset="-122"/>
                  <a:ea typeface="微软雅黑" panose="020B0503020204020204" charset="-122"/>
                </a:rPr>
                <a:t>02</a:t>
              </a:r>
            </a:p>
          </p:txBody>
        </p:sp>
        <p:sp>
          <p:nvSpPr>
            <p:cNvPr id="46" name="矩形 45"/>
            <p:cNvSpPr/>
            <p:nvPr userDrawn="1"/>
          </p:nvSpPr>
          <p:spPr>
            <a:xfrm>
              <a:off x="5600" y="3120"/>
              <a:ext cx="85" cy="683"/>
            </a:xfrm>
            <a:prstGeom prst="rect">
              <a:avLst/>
            </a:prstGeom>
            <a:solidFill>
              <a:srgbClr val="FFC000"/>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1650" b="1"/>
            </a:p>
          </p:txBody>
        </p:sp>
      </p:grpSp>
      <p:grpSp>
        <p:nvGrpSpPr>
          <p:cNvPr id="14" name="组合 13"/>
          <p:cNvGrpSpPr/>
          <p:nvPr userDrawn="1"/>
        </p:nvGrpSpPr>
        <p:grpSpPr>
          <a:xfrm>
            <a:off x="2756021" y="3678464"/>
            <a:ext cx="2936104" cy="571149"/>
            <a:chOff x="4408" y="5262"/>
            <a:chExt cx="5038" cy="949"/>
          </a:xfrm>
        </p:grpSpPr>
        <p:sp>
          <p:nvSpPr>
            <p:cNvPr id="15" name="文本框 14"/>
            <p:cNvSpPr txBox="1"/>
            <p:nvPr/>
          </p:nvSpPr>
          <p:spPr>
            <a:xfrm>
              <a:off x="5966" y="5262"/>
              <a:ext cx="3480" cy="949"/>
            </a:xfrm>
            <a:prstGeom prst="rect">
              <a:avLst/>
            </a:prstGeom>
            <a:noFill/>
          </p:spPr>
          <p:txBody>
            <a:bodyPr wrap="square" rtlCol="0">
              <a:spAutoFit/>
            </a:bodyPr>
            <a:lstStyle/>
            <a:p>
              <a:r>
                <a:rPr lang="zh-CN" altLang="en-US" sz="3120" b="1" u="none" baseline="0" dirty="0">
                  <a:solidFill>
                    <a:srgbClr val="008DFF"/>
                  </a:solidFill>
                  <a:uFill>
                    <a:solidFill>
                      <a:srgbClr val="FE970E"/>
                    </a:solidFill>
                  </a:uFill>
                </a:rPr>
                <a:t>习题解析</a:t>
              </a:r>
            </a:p>
          </p:txBody>
        </p:sp>
        <p:sp>
          <p:nvSpPr>
            <p:cNvPr id="44" name="文本框 43"/>
            <p:cNvSpPr txBox="1"/>
            <p:nvPr userDrawn="1"/>
          </p:nvSpPr>
          <p:spPr>
            <a:xfrm>
              <a:off x="4408" y="5262"/>
              <a:ext cx="1221" cy="949"/>
            </a:xfrm>
            <a:prstGeom prst="rect">
              <a:avLst/>
            </a:prstGeom>
            <a:noFill/>
          </p:spPr>
          <p:txBody>
            <a:bodyPr wrap="square" rtlCol="0">
              <a:spAutoFit/>
            </a:bodyPr>
            <a:lstStyle/>
            <a:p>
              <a:r>
                <a:rPr lang="en-US" altLang="zh-CN" sz="3120" b="1">
                  <a:solidFill>
                    <a:srgbClr val="008DFF"/>
                  </a:solidFill>
                  <a:latin typeface="微软雅黑" panose="020B0503020204020204" charset="-122"/>
                  <a:ea typeface="微软雅黑" panose="020B0503020204020204" charset="-122"/>
                </a:rPr>
                <a:t>03</a:t>
              </a:r>
            </a:p>
          </p:txBody>
        </p:sp>
        <p:sp>
          <p:nvSpPr>
            <p:cNvPr id="51" name="矩形 50"/>
            <p:cNvSpPr/>
            <p:nvPr userDrawn="1"/>
          </p:nvSpPr>
          <p:spPr>
            <a:xfrm>
              <a:off x="5600" y="5429"/>
              <a:ext cx="85" cy="683"/>
            </a:xfrm>
            <a:prstGeom prst="rect">
              <a:avLst/>
            </a:prstGeom>
            <a:solidFill>
              <a:srgbClr val="FFC000"/>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1650" b="1"/>
            </a:p>
          </p:txBody>
        </p:sp>
      </p:grpSp>
      <p:grpSp>
        <p:nvGrpSpPr>
          <p:cNvPr id="16" name="组合 15"/>
          <p:cNvGrpSpPr/>
          <p:nvPr userDrawn="1"/>
        </p:nvGrpSpPr>
        <p:grpSpPr>
          <a:xfrm>
            <a:off x="6464907" y="3678464"/>
            <a:ext cx="2936104" cy="571149"/>
            <a:chOff x="4408" y="8000"/>
            <a:chExt cx="5038" cy="949"/>
          </a:xfrm>
        </p:grpSpPr>
        <p:sp>
          <p:nvSpPr>
            <p:cNvPr id="7" name="文本框 6"/>
            <p:cNvSpPr txBox="1"/>
            <p:nvPr userDrawn="1"/>
          </p:nvSpPr>
          <p:spPr>
            <a:xfrm>
              <a:off x="5966" y="8000"/>
              <a:ext cx="3480" cy="949"/>
            </a:xfrm>
            <a:prstGeom prst="rect">
              <a:avLst/>
            </a:prstGeom>
            <a:noFill/>
          </p:spPr>
          <p:txBody>
            <a:bodyPr wrap="square" rtlCol="0">
              <a:spAutoFit/>
            </a:bodyPr>
            <a:lstStyle/>
            <a:p>
              <a:r>
                <a:rPr lang="zh-CN" altLang="en-US" sz="3120" b="1" u="none" baseline="0" dirty="0">
                  <a:solidFill>
                    <a:srgbClr val="008DFF"/>
                  </a:solidFill>
                  <a:uFill>
                    <a:solidFill>
                      <a:srgbClr val="FE970E"/>
                    </a:solidFill>
                  </a:uFill>
                </a:rPr>
                <a:t>课堂小结</a:t>
              </a:r>
            </a:p>
          </p:txBody>
        </p:sp>
        <p:sp>
          <p:nvSpPr>
            <p:cNvPr id="45" name="文本框 44"/>
            <p:cNvSpPr txBox="1"/>
            <p:nvPr userDrawn="1"/>
          </p:nvSpPr>
          <p:spPr>
            <a:xfrm>
              <a:off x="4408" y="8000"/>
              <a:ext cx="1221" cy="949"/>
            </a:xfrm>
            <a:prstGeom prst="rect">
              <a:avLst/>
            </a:prstGeom>
            <a:noFill/>
          </p:spPr>
          <p:txBody>
            <a:bodyPr wrap="square" rtlCol="0">
              <a:spAutoFit/>
            </a:bodyPr>
            <a:lstStyle/>
            <a:p>
              <a:r>
                <a:rPr lang="en-US" altLang="zh-CN" sz="3120" b="1">
                  <a:solidFill>
                    <a:srgbClr val="008DFF"/>
                  </a:solidFill>
                  <a:latin typeface="微软雅黑" panose="020B0503020204020204" charset="-122"/>
                  <a:ea typeface="微软雅黑" panose="020B0503020204020204" charset="-122"/>
                </a:rPr>
                <a:t>04</a:t>
              </a:r>
            </a:p>
          </p:txBody>
        </p:sp>
        <p:sp>
          <p:nvSpPr>
            <p:cNvPr id="53" name="矩形 52"/>
            <p:cNvSpPr/>
            <p:nvPr userDrawn="1"/>
          </p:nvSpPr>
          <p:spPr>
            <a:xfrm>
              <a:off x="5600" y="8142"/>
              <a:ext cx="85" cy="683"/>
            </a:xfrm>
            <a:prstGeom prst="rect">
              <a:avLst/>
            </a:prstGeom>
            <a:solidFill>
              <a:srgbClr val="FFC000"/>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1650" b="1"/>
            </a:p>
          </p:txBody>
        </p:sp>
      </p:grpSp>
      <p:pic>
        <p:nvPicPr>
          <p:cNvPr id="9" name="图片 8" descr="数学书"/>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268084" y="4436786"/>
            <a:ext cx="839220" cy="866654"/>
          </a:xfrm>
          <a:prstGeom prst="rect">
            <a:avLst/>
          </a:prstGeom>
        </p:spPr>
      </p:pic>
    </p:spTree>
  </p:cSld>
  <p:clrMap bg1="lt1" tx1="dk1" bg2="lt2" tx2="dk2" accent1="accent1" accent2="accent2" accent3="accent3" accent4="accent4" accent5="accent5" accent6="accent6" hlink="hlink" folHlink="folHlink"/>
  <p:sldLayoutIdLst>
    <p:sldLayoutId id="2147483653" r:id="rId1"/>
    <p:sldLayoutId id="2147483654"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10">
            <a:alphaModFix amt="14000"/>
          </a:blip>
          <a:tile tx="0" ty="0" sx="100000" sy="100000" flip="none" algn="tl"/>
        </a:blipFill>
        <a:effectLst/>
      </p:bgPr>
    </p:bg>
    <p:spTree>
      <p:nvGrpSpPr>
        <p:cNvPr id="1" name=""/>
        <p:cNvGrpSpPr/>
        <p:nvPr/>
      </p:nvGrpSpPr>
      <p:grpSpPr>
        <a:xfrm>
          <a:off x="0" y="0"/>
          <a:ext cx="0" cy="0"/>
          <a:chOff x="0" y="0"/>
          <a:chExt cx="0" cy="0"/>
        </a:xfrm>
      </p:grpSpPr>
      <p:sp>
        <p:nvSpPr>
          <p:cNvPr id="20" name="矩形 19"/>
          <p:cNvSpPr/>
          <p:nvPr userDrawn="1"/>
        </p:nvSpPr>
        <p:spPr>
          <a:xfrm>
            <a:off x="0" y="0"/>
            <a:ext cx="12192000" cy="610870"/>
          </a:xfrm>
          <a:prstGeom prst="rect">
            <a:avLst/>
          </a:prstGeom>
          <a:solidFill>
            <a:srgbClr val="008DFF"/>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1650"/>
          </a:p>
        </p:txBody>
      </p:sp>
      <p:sp>
        <p:nvSpPr>
          <p:cNvPr id="29" name="同侧圆角矩形 28"/>
          <p:cNvSpPr/>
          <p:nvPr userDrawn="1"/>
        </p:nvSpPr>
        <p:spPr>
          <a:xfrm rot="16200000">
            <a:off x="891272" y="-944880"/>
            <a:ext cx="619125" cy="2493645"/>
          </a:xfrm>
          <a:prstGeom prst="round2SameRect">
            <a:avLst>
              <a:gd name="adj1" fmla="val 0"/>
              <a:gd name="adj2" fmla="val 50000"/>
            </a:avLst>
          </a:prstGeom>
          <a:solidFill>
            <a:srgbClr val="FE970E"/>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1650"/>
          </a:p>
        </p:txBody>
      </p:sp>
    </p:spTree>
  </p:cSld>
  <p:clrMap bg1="lt1" tx1="dk1" bg2="lt2" tx2="dk2" accent1="accent1" accent2="accent2" accent3="accent3" accent4="accent4" accent5="accent5" accent6="accent6" hlink="hlink" folHlink="folHlink"/>
  <p:sldLayoutIdLst>
    <p:sldLayoutId id="2147483656" r:id="rId1"/>
    <p:sldLayoutId id="2147483657" r:id="rId2"/>
    <p:sldLayoutId id="2147483658" r:id="rId3"/>
    <p:sldLayoutId id="2147483659" r:id="rId4"/>
    <p:sldLayoutId id="2147483660" r:id="rId5"/>
    <p:sldLayoutId id="2147483661" r:id="rId6"/>
    <p:sldLayoutId id="2147483662" r:id="rId7"/>
    <p:sldLayoutId id="2147483663" r:id="rId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1.xml"/></Relationships>
</file>

<file path=ppt/slides/_rels/slide10.xml.rels><?xml version="1.0" encoding="UTF-8" standalone="yes"?>
<Relationships xmlns="http://schemas.openxmlformats.org/package/2006/relationships"><Relationship Id="rId3" Type="http://schemas.openxmlformats.org/officeDocument/2006/relationships/video" Target="../media/media1.mp4"/><Relationship Id="rId2" Type="http://schemas.microsoft.com/office/2007/relationships/media" Target="../media/media1.mp4"/><Relationship Id="rId1" Type="http://schemas.openxmlformats.org/officeDocument/2006/relationships/tags" Target="../tags/tag70.xml"/><Relationship Id="rId5" Type="http://schemas.openxmlformats.org/officeDocument/2006/relationships/image" Target="../media/image13.png"/><Relationship Id="rId4"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tags" Target="../tags/tag71.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8.xml"/><Relationship Id="rId1" Type="http://schemas.openxmlformats.org/officeDocument/2006/relationships/tags" Target="../tags/tag72.xml"/><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5.xml"/><Relationship Id="rId1" Type="http://schemas.openxmlformats.org/officeDocument/2006/relationships/slideLayout" Target="../slideLayouts/slideLayout8.xml"/><Relationship Id="rId5" Type="http://schemas.openxmlformats.org/officeDocument/2006/relationships/image" Target="../media/image19.svg"/><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3" Type="http://schemas.openxmlformats.org/officeDocument/2006/relationships/video" Target="../media/media2.mp4"/><Relationship Id="rId2" Type="http://schemas.microsoft.com/office/2007/relationships/media" Target="../media/media2.mp4"/><Relationship Id="rId1" Type="http://schemas.openxmlformats.org/officeDocument/2006/relationships/tags" Target="../tags/tag73.xml"/><Relationship Id="rId5" Type="http://schemas.openxmlformats.org/officeDocument/2006/relationships/image" Target="../media/image20.png"/><Relationship Id="rId4"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21.jpeg"/><Relationship Id="rId7" Type="http://schemas.openxmlformats.org/officeDocument/2006/relationships/image" Target="../media/image25.png"/><Relationship Id="rId2" Type="http://schemas.openxmlformats.org/officeDocument/2006/relationships/slideLayout" Target="../slideLayouts/slideLayout8.xml"/><Relationship Id="rId1" Type="http://schemas.openxmlformats.org/officeDocument/2006/relationships/tags" Target="../tags/tag74.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3" Type="http://schemas.openxmlformats.org/officeDocument/2006/relationships/video" Target="../media/media3.mp4"/><Relationship Id="rId2" Type="http://schemas.microsoft.com/office/2007/relationships/media" Target="../media/media3.mp4"/><Relationship Id="rId1" Type="http://schemas.openxmlformats.org/officeDocument/2006/relationships/tags" Target="../tags/tag75.xml"/><Relationship Id="rId5" Type="http://schemas.openxmlformats.org/officeDocument/2006/relationships/image" Target="../media/image26.png"/><Relationship Id="rId4"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tags" Target="../tags/tag2.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slideLayout" Target="../slideLayouts/slideLayout9.xml"/><Relationship Id="rId1" Type="http://schemas.openxmlformats.org/officeDocument/2006/relationships/tags" Target="../tags/tag76.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9.xml"/><Relationship Id="rId1" Type="http://schemas.openxmlformats.org/officeDocument/2006/relationships/tags" Target="../tags/tag77.xml"/></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slideLayout" Target="../slideLayouts/slideLayout9.xml"/><Relationship Id="rId1" Type="http://schemas.openxmlformats.org/officeDocument/2006/relationships/tags" Target="../tags/tag78.xml"/><Relationship Id="rId4" Type="http://schemas.openxmlformats.org/officeDocument/2006/relationships/image" Target="../media/image32.png"/></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10.xml"/><Relationship Id="rId1" Type="http://schemas.openxmlformats.org/officeDocument/2006/relationships/tags" Target="../tags/tag79.xml"/></Relationships>
</file>

<file path=ppt/slides/_rels/slide3.xml.rels><?xml version="1.0" encoding="UTF-8" standalone="yes"?>
<Relationships xmlns="http://schemas.openxmlformats.org/package/2006/relationships"><Relationship Id="rId8" Type="http://schemas.openxmlformats.org/officeDocument/2006/relationships/tags" Target="../tags/tag10.xml"/><Relationship Id="rId13" Type="http://schemas.openxmlformats.org/officeDocument/2006/relationships/slideLayout" Target="../slideLayouts/slideLayout7.xml"/><Relationship Id="rId3" Type="http://schemas.openxmlformats.org/officeDocument/2006/relationships/tags" Target="../tags/tag5.xml"/><Relationship Id="rId7" Type="http://schemas.openxmlformats.org/officeDocument/2006/relationships/tags" Target="../tags/tag9.xml"/><Relationship Id="rId12" Type="http://schemas.openxmlformats.org/officeDocument/2006/relationships/tags" Target="../tags/tag14.xml"/><Relationship Id="rId2" Type="http://schemas.openxmlformats.org/officeDocument/2006/relationships/tags" Target="../tags/tag4.xml"/><Relationship Id="rId1" Type="http://schemas.openxmlformats.org/officeDocument/2006/relationships/tags" Target="../tags/tag3.xml"/><Relationship Id="rId6" Type="http://schemas.openxmlformats.org/officeDocument/2006/relationships/tags" Target="../tags/tag8.xml"/><Relationship Id="rId11" Type="http://schemas.openxmlformats.org/officeDocument/2006/relationships/tags" Target="../tags/tag13.xml"/><Relationship Id="rId5" Type="http://schemas.openxmlformats.org/officeDocument/2006/relationships/tags" Target="../tags/tag7.xml"/><Relationship Id="rId15" Type="http://schemas.openxmlformats.org/officeDocument/2006/relationships/image" Target="../media/image7.jpeg"/><Relationship Id="rId10" Type="http://schemas.openxmlformats.org/officeDocument/2006/relationships/tags" Target="../tags/tag12.xml"/><Relationship Id="rId4" Type="http://schemas.openxmlformats.org/officeDocument/2006/relationships/tags" Target="../tags/tag6.xml"/><Relationship Id="rId9" Type="http://schemas.openxmlformats.org/officeDocument/2006/relationships/tags" Target="../tags/tag11.xml"/><Relationship Id="rId14" Type="http://schemas.openxmlformats.org/officeDocument/2006/relationships/image" Target="../media/image6.jpeg"/></Relationships>
</file>

<file path=ppt/slides/_rels/slide4.xml.rels><?xml version="1.0" encoding="UTF-8" standalone="yes"?>
<Relationships xmlns="http://schemas.openxmlformats.org/package/2006/relationships"><Relationship Id="rId8" Type="http://schemas.openxmlformats.org/officeDocument/2006/relationships/tags" Target="../tags/tag22.xml"/><Relationship Id="rId13" Type="http://schemas.openxmlformats.org/officeDocument/2006/relationships/tags" Target="../tags/tag27.xml"/><Relationship Id="rId18" Type="http://schemas.openxmlformats.org/officeDocument/2006/relationships/tags" Target="../tags/tag32.xml"/><Relationship Id="rId3" Type="http://schemas.openxmlformats.org/officeDocument/2006/relationships/tags" Target="../tags/tag17.xml"/><Relationship Id="rId21" Type="http://schemas.openxmlformats.org/officeDocument/2006/relationships/tags" Target="../tags/tag35.xml"/><Relationship Id="rId7" Type="http://schemas.openxmlformats.org/officeDocument/2006/relationships/tags" Target="../tags/tag21.xml"/><Relationship Id="rId12" Type="http://schemas.openxmlformats.org/officeDocument/2006/relationships/tags" Target="../tags/tag26.xml"/><Relationship Id="rId17" Type="http://schemas.openxmlformats.org/officeDocument/2006/relationships/tags" Target="../tags/tag31.xml"/><Relationship Id="rId2" Type="http://schemas.openxmlformats.org/officeDocument/2006/relationships/tags" Target="../tags/tag16.xml"/><Relationship Id="rId16" Type="http://schemas.openxmlformats.org/officeDocument/2006/relationships/tags" Target="../tags/tag30.xml"/><Relationship Id="rId20" Type="http://schemas.openxmlformats.org/officeDocument/2006/relationships/tags" Target="../tags/tag34.xml"/><Relationship Id="rId1" Type="http://schemas.openxmlformats.org/officeDocument/2006/relationships/tags" Target="../tags/tag15.xml"/><Relationship Id="rId6" Type="http://schemas.openxmlformats.org/officeDocument/2006/relationships/tags" Target="../tags/tag20.xml"/><Relationship Id="rId11" Type="http://schemas.openxmlformats.org/officeDocument/2006/relationships/tags" Target="../tags/tag25.xml"/><Relationship Id="rId24" Type="http://schemas.openxmlformats.org/officeDocument/2006/relationships/image" Target="../media/image6.jpeg"/><Relationship Id="rId5" Type="http://schemas.openxmlformats.org/officeDocument/2006/relationships/tags" Target="../tags/tag19.xml"/><Relationship Id="rId15" Type="http://schemas.openxmlformats.org/officeDocument/2006/relationships/tags" Target="../tags/tag29.xml"/><Relationship Id="rId23" Type="http://schemas.openxmlformats.org/officeDocument/2006/relationships/image" Target="../media/image7.jpeg"/><Relationship Id="rId10" Type="http://schemas.openxmlformats.org/officeDocument/2006/relationships/tags" Target="../tags/tag24.xml"/><Relationship Id="rId19" Type="http://schemas.openxmlformats.org/officeDocument/2006/relationships/tags" Target="../tags/tag33.xml"/><Relationship Id="rId4" Type="http://schemas.openxmlformats.org/officeDocument/2006/relationships/tags" Target="../tags/tag18.xml"/><Relationship Id="rId9" Type="http://schemas.openxmlformats.org/officeDocument/2006/relationships/tags" Target="../tags/tag23.xml"/><Relationship Id="rId14" Type="http://schemas.openxmlformats.org/officeDocument/2006/relationships/tags" Target="../tags/tag28.xml"/><Relationship Id="rId22"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Layout" Target="../slideLayouts/slideLayout8.xml"/><Relationship Id="rId1" Type="http://schemas.openxmlformats.org/officeDocument/2006/relationships/tags" Target="../tags/tag36.xml"/><Relationship Id="rId4" Type="http://schemas.openxmlformats.org/officeDocument/2006/relationships/image" Target="../media/image9.GIF"/></Relationships>
</file>

<file path=ppt/slides/_rels/slide6.xml.rels><?xml version="1.0" encoding="UTF-8" standalone="yes"?>
<Relationships xmlns="http://schemas.openxmlformats.org/package/2006/relationships"><Relationship Id="rId8" Type="http://schemas.openxmlformats.org/officeDocument/2006/relationships/tags" Target="../tags/tag44.xml"/><Relationship Id="rId13" Type="http://schemas.openxmlformats.org/officeDocument/2006/relationships/tags" Target="../tags/tag49.xml"/><Relationship Id="rId3" Type="http://schemas.openxmlformats.org/officeDocument/2006/relationships/tags" Target="../tags/tag39.xml"/><Relationship Id="rId7" Type="http://schemas.openxmlformats.org/officeDocument/2006/relationships/tags" Target="../tags/tag43.xml"/><Relationship Id="rId12" Type="http://schemas.openxmlformats.org/officeDocument/2006/relationships/tags" Target="../tags/tag48.xml"/><Relationship Id="rId17" Type="http://schemas.openxmlformats.org/officeDocument/2006/relationships/image" Target="../media/image6.jpeg"/><Relationship Id="rId2" Type="http://schemas.openxmlformats.org/officeDocument/2006/relationships/tags" Target="../tags/tag38.xml"/><Relationship Id="rId16" Type="http://schemas.openxmlformats.org/officeDocument/2006/relationships/image" Target="../media/image7.jpeg"/><Relationship Id="rId1" Type="http://schemas.openxmlformats.org/officeDocument/2006/relationships/tags" Target="../tags/tag37.xml"/><Relationship Id="rId6" Type="http://schemas.openxmlformats.org/officeDocument/2006/relationships/tags" Target="../tags/tag42.xml"/><Relationship Id="rId11" Type="http://schemas.openxmlformats.org/officeDocument/2006/relationships/tags" Target="../tags/tag47.xml"/><Relationship Id="rId5" Type="http://schemas.openxmlformats.org/officeDocument/2006/relationships/tags" Target="../tags/tag41.xml"/><Relationship Id="rId15" Type="http://schemas.openxmlformats.org/officeDocument/2006/relationships/slideLayout" Target="../slideLayouts/slideLayout8.xml"/><Relationship Id="rId10" Type="http://schemas.openxmlformats.org/officeDocument/2006/relationships/tags" Target="../tags/tag46.xml"/><Relationship Id="rId4" Type="http://schemas.openxmlformats.org/officeDocument/2006/relationships/tags" Target="../tags/tag40.xml"/><Relationship Id="rId9" Type="http://schemas.openxmlformats.org/officeDocument/2006/relationships/tags" Target="../tags/tag45.xml"/><Relationship Id="rId14" Type="http://schemas.openxmlformats.org/officeDocument/2006/relationships/tags" Target="../tags/tag50.xml"/></Relationships>
</file>

<file path=ppt/slides/_rels/slide7.xml.rels><?xml version="1.0" encoding="UTF-8" standalone="yes"?>
<Relationships xmlns="http://schemas.openxmlformats.org/package/2006/relationships"><Relationship Id="rId8" Type="http://schemas.openxmlformats.org/officeDocument/2006/relationships/tags" Target="../tags/tag58.xml"/><Relationship Id="rId13" Type="http://schemas.openxmlformats.org/officeDocument/2006/relationships/tags" Target="../tags/tag63.xml"/><Relationship Id="rId18" Type="http://schemas.openxmlformats.org/officeDocument/2006/relationships/image" Target="../media/image11.jpeg"/><Relationship Id="rId3" Type="http://schemas.openxmlformats.org/officeDocument/2006/relationships/tags" Target="../tags/tag53.xml"/><Relationship Id="rId7" Type="http://schemas.openxmlformats.org/officeDocument/2006/relationships/tags" Target="../tags/tag57.xml"/><Relationship Id="rId12" Type="http://schemas.openxmlformats.org/officeDocument/2006/relationships/tags" Target="../tags/tag62.xml"/><Relationship Id="rId17" Type="http://schemas.openxmlformats.org/officeDocument/2006/relationships/image" Target="../media/image10.jpeg"/><Relationship Id="rId2" Type="http://schemas.openxmlformats.org/officeDocument/2006/relationships/tags" Target="../tags/tag52.xml"/><Relationship Id="rId16" Type="http://schemas.openxmlformats.org/officeDocument/2006/relationships/slideLayout" Target="../slideLayouts/slideLayout8.xml"/><Relationship Id="rId1" Type="http://schemas.openxmlformats.org/officeDocument/2006/relationships/tags" Target="../tags/tag51.xml"/><Relationship Id="rId6" Type="http://schemas.openxmlformats.org/officeDocument/2006/relationships/tags" Target="../tags/tag56.xml"/><Relationship Id="rId11" Type="http://schemas.openxmlformats.org/officeDocument/2006/relationships/tags" Target="../tags/tag61.xml"/><Relationship Id="rId5" Type="http://schemas.openxmlformats.org/officeDocument/2006/relationships/tags" Target="../tags/tag55.xml"/><Relationship Id="rId15" Type="http://schemas.openxmlformats.org/officeDocument/2006/relationships/tags" Target="../tags/tag65.xml"/><Relationship Id="rId10" Type="http://schemas.openxmlformats.org/officeDocument/2006/relationships/tags" Target="../tags/tag60.xml"/><Relationship Id="rId4" Type="http://schemas.openxmlformats.org/officeDocument/2006/relationships/tags" Target="../tags/tag54.xml"/><Relationship Id="rId9" Type="http://schemas.openxmlformats.org/officeDocument/2006/relationships/tags" Target="../tags/tag59.xml"/><Relationship Id="rId14" Type="http://schemas.openxmlformats.org/officeDocument/2006/relationships/tags" Target="../tags/tag64.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tags" Target="../tags/tag67.xml"/><Relationship Id="rId1" Type="http://schemas.openxmlformats.org/officeDocument/2006/relationships/tags" Target="../tags/tag66.xml"/><Relationship Id="rId4" Type="http://schemas.openxmlformats.org/officeDocument/2006/relationships/image" Target="../media/image12.jpe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tags" Target="../tags/tag69.xml"/><Relationship Id="rId1" Type="http://schemas.openxmlformats.org/officeDocument/2006/relationships/tags" Target="../tags/tag68.xml"/><Relationship Id="rId4" Type="http://schemas.openxmlformats.org/officeDocument/2006/relationships/image" Target="../media/image1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 name="文本框 173"/>
          <p:cNvSpPr txBox="1"/>
          <p:nvPr userDrawn="1"/>
        </p:nvSpPr>
        <p:spPr>
          <a:xfrm>
            <a:off x="0" y="2767965"/>
            <a:ext cx="12192000" cy="1322070"/>
          </a:xfrm>
          <a:prstGeom prst="rect">
            <a:avLst/>
          </a:prstGeom>
          <a:noFill/>
          <a:effectLst/>
        </p:spPr>
        <p:txBody>
          <a:bodyPr wrap="square" rtlCol="0">
            <a:spAutoFit/>
            <a:scene3d>
              <a:camera prst="orthographicFront"/>
              <a:lightRig rig="threePt" dir="t"/>
            </a:scene3d>
            <a:sp3d contourW="12700"/>
          </a:bodyPr>
          <a:lstStyle/>
          <a:p>
            <a:pPr algn="ctr"/>
            <a:r>
              <a:rPr lang="en-US" sz="8000" b="1" dirty="0">
                <a:solidFill>
                  <a:schemeClr val="bg1"/>
                </a:solidFill>
                <a:latin typeface="微软雅黑" panose="020B0503020204020204" charset="-122"/>
                <a:ea typeface="微软雅黑" panose="020B0503020204020204" charset="-122"/>
                <a:cs typeface="微软雅黑" panose="020B0503020204020204" charset="-122"/>
                <a:sym typeface="+mn-ea"/>
              </a:rPr>
              <a:t>7.5  </a:t>
            </a:r>
            <a:r>
              <a:rPr lang="zh-CN" altLang="en-US" sz="8000" b="1" dirty="0">
                <a:solidFill>
                  <a:schemeClr val="bg1"/>
                </a:solidFill>
                <a:latin typeface="微软雅黑" panose="020B0503020204020204" charset="-122"/>
                <a:ea typeface="微软雅黑" panose="020B0503020204020204" charset="-122"/>
                <a:cs typeface="微软雅黑" panose="020B0503020204020204" charset="-122"/>
                <a:sym typeface="+mn-ea"/>
              </a:rPr>
              <a:t>二力平衡</a:t>
            </a:r>
          </a:p>
        </p:txBody>
      </p:sp>
    </p:spTree>
    <p:custDataLst>
      <p:tags r:id="rId1"/>
    </p:custData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组合 14"/>
          <p:cNvGrpSpPr/>
          <p:nvPr/>
        </p:nvGrpSpPr>
        <p:grpSpPr>
          <a:xfrm>
            <a:off x="334900" y="1212562"/>
            <a:ext cx="295322" cy="210471"/>
            <a:chOff x="435463" y="1226414"/>
            <a:chExt cx="295380" cy="210512"/>
          </a:xfrm>
        </p:grpSpPr>
        <p:sp>
          <p:nvSpPr>
            <p:cNvPr id="16" name="矩形 15"/>
            <p:cNvSpPr/>
            <p:nvPr/>
          </p:nvSpPr>
          <p:spPr>
            <a:xfrm rot="18900000">
              <a:off x="435463" y="1226414"/>
              <a:ext cx="210511" cy="210511"/>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矩形 16"/>
            <p:cNvSpPr/>
            <p:nvPr/>
          </p:nvSpPr>
          <p:spPr>
            <a:xfrm rot="18900000">
              <a:off x="520332" y="1226415"/>
              <a:ext cx="210511" cy="210511"/>
            </a:xfrm>
            <a:prstGeom prst="rect">
              <a:avLst/>
            </a:prstGeom>
            <a:solidFill>
              <a:srgbClr val="00A0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8" name="矩形 17"/>
          <p:cNvSpPr/>
          <p:nvPr/>
        </p:nvSpPr>
        <p:spPr>
          <a:xfrm>
            <a:off x="899795" y="1025525"/>
            <a:ext cx="3655060" cy="583565"/>
          </a:xfrm>
          <a:prstGeom prst="rect">
            <a:avLst/>
          </a:prstGeom>
        </p:spPr>
        <p:txBody>
          <a:bodyPr wrap="square">
            <a:spAutoFit/>
          </a:bodyPr>
          <a:lstStyle/>
          <a:p>
            <a:pPr algn="dist"/>
            <a:r>
              <a:rPr lang="zh-CN" altLang="en-US" sz="3200" b="1" dirty="0">
                <a:solidFill>
                  <a:srgbClr val="036EB8"/>
                </a:solidFill>
                <a:latin typeface="微软雅黑" panose="020B0503020204020204" charset="-122"/>
                <a:ea typeface="微软雅黑" panose="020B0503020204020204" charset="-122"/>
                <a:sym typeface="+mn-ea"/>
              </a:rPr>
              <a:t>二力平衡的条件</a:t>
            </a:r>
          </a:p>
        </p:txBody>
      </p:sp>
      <p:grpSp>
        <p:nvGrpSpPr>
          <p:cNvPr id="2" name="组合 1"/>
          <p:cNvGrpSpPr/>
          <p:nvPr/>
        </p:nvGrpSpPr>
        <p:grpSpPr>
          <a:xfrm>
            <a:off x="334900" y="1935827"/>
            <a:ext cx="295322" cy="210471"/>
            <a:chOff x="435463" y="1226414"/>
            <a:chExt cx="295380" cy="210512"/>
          </a:xfrm>
        </p:grpSpPr>
        <p:sp>
          <p:nvSpPr>
            <p:cNvPr id="4" name="矩形 3"/>
            <p:cNvSpPr/>
            <p:nvPr/>
          </p:nvSpPr>
          <p:spPr>
            <a:xfrm rot="18900000">
              <a:off x="435463" y="1226414"/>
              <a:ext cx="210511" cy="210511"/>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rot="18900000">
              <a:off x="520332" y="1226415"/>
              <a:ext cx="210511" cy="210511"/>
            </a:xfrm>
            <a:prstGeom prst="rect">
              <a:avLst/>
            </a:prstGeom>
            <a:solidFill>
              <a:srgbClr val="00A0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7" name="文本框 6"/>
          <p:cNvSpPr txBox="1"/>
          <p:nvPr/>
        </p:nvSpPr>
        <p:spPr>
          <a:xfrm>
            <a:off x="899795" y="1779905"/>
            <a:ext cx="5991860" cy="521970"/>
          </a:xfrm>
          <a:prstGeom prst="rect">
            <a:avLst/>
          </a:prstGeom>
          <a:noFill/>
        </p:spPr>
        <p:txBody>
          <a:bodyPr wrap="square" rtlCol="0">
            <a:spAutoFit/>
          </a:bodyPr>
          <a:lstStyle/>
          <a:p>
            <a:pPr>
              <a:lnSpc>
                <a:spcPct val="100000"/>
              </a:lnSpc>
            </a:pPr>
            <a:r>
              <a:rPr lang="zh-CN" altLang="en-US" sz="2800"/>
              <a:t>实验探究</a:t>
            </a:r>
            <a:r>
              <a:rPr lang="en-US" altLang="zh-CN" sz="2800"/>
              <a:t>	</a:t>
            </a:r>
            <a:r>
              <a:rPr lang="zh-CN" altLang="en-US" sz="2800"/>
              <a:t>探究二力平衡的条件</a:t>
            </a:r>
          </a:p>
        </p:txBody>
      </p:sp>
      <p:pic>
        <p:nvPicPr>
          <p:cNvPr id="3" name="二力平衡">
            <a:hlinkClick r:id="" action="ppaction://media"/>
          </p:cNvPr>
          <p:cNvPicPr/>
          <p:nvPr>
            <a:videoFile r:link="rId3"/>
            <p:extLst>
              <p:ext uri="{DAA4B4D4-6D71-4841-9C94-3DE7FCFB9230}">
                <p14:media xmlns:p14="http://schemas.microsoft.com/office/powerpoint/2010/main" r:embed="rId2"/>
              </p:ext>
            </p:extLst>
          </p:nvPr>
        </p:nvPicPr>
        <p:blipFill>
          <a:blip r:embed="rId5"/>
          <a:stretch>
            <a:fillRect/>
          </a:stretch>
        </p:blipFill>
        <p:spPr>
          <a:xfrm>
            <a:off x="2525395" y="2520950"/>
            <a:ext cx="7616190" cy="4070985"/>
          </a:xfrm>
          <a:prstGeom prst="rect">
            <a:avLst/>
          </a:prstGeom>
        </p:spPr>
      </p:pic>
    </p:spTree>
    <p:custDataLst>
      <p:tags r:id="rId1"/>
    </p:custData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video fullScrn="1">
              <p:cMediaNode>
                <p:cTn id="2" fill="hold" display="1">
                  <p:stCondLst>
                    <p:cond delay="indefinite"/>
                  </p:stCondLst>
                </p:cTn>
                <p:tgtEl>
                  <p:spTgt spid="3"/>
                </p:tgtEl>
              </p:cMediaNode>
            </p:video>
            <p:seq concurrent="1" nextAc="seek">
              <p:cTn id="3" restart="whenNotActive" fill="hold" evtFilter="cancelBubble" nodeType="interactiveSeq">
                <p:stCondLst>
                  <p:cond evt="onClick" delay="0">
                    <p:tgtEl>
                      <p:spTgt spid="3"/>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clickEffect">
                                  <p:stCondLst>
                                    <p:cond delay="0"/>
                                  </p:stCondLst>
                                  <p:childTnLst>
                                    <p:cmd type="call" cmd="togglePause">
                                      <p:cBhvr additive="base">
                                        <p:cTn id="7"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组合 14"/>
          <p:cNvGrpSpPr/>
          <p:nvPr/>
        </p:nvGrpSpPr>
        <p:grpSpPr>
          <a:xfrm>
            <a:off x="334900" y="1107787"/>
            <a:ext cx="295322" cy="210471"/>
            <a:chOff x="435463" y="1226414"/>
            <a:chExt cx="295380" cy="210512"/>
          </a:xfrm>
        </p:grpSpPr>
        <p:sp>
          <p:nvSpPr>
            <p:cNvPr id="16" name="矩形 15"/>
            <p:cNvSpPr/>
            <p:nvPr/>
          </p:nvSpPr>
          <p:spPr>
            <a:xfrm rot="18900000">
              <a:off x="435463" y="1226414"/>
              <a:ext cx="210511" cy="210511"/>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矩形 16"/>
            <p:cNvSpPr/>
            <p:nvPr/>
          </p:nvSpPr>
          <p:spPr>
            <a:xfrm rot="18900000">
              <a:off x="520332" y="1226415"/>
              <a:ext cx="210511" cy="210511"/>
            </a:xfrm>
            <a:prstGeom prst="rect">
              <a:avLst/>
            </a:prstGeom>
            <a:solidFill>
              <a:srgbClr val="00A0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8" name="矩形 17"/>
          <p:cNvSpPr/>
          <p:nvPr/>
        </p:nvSpPr>
        <p:spPr>
          <a:xfrm>
            <a:off x="899795" y="920750"/>
            <a:ext cx="3655060" cy="583565"/>
          </a:xfrm>
          <a:prstGeom prst="rect">
            <a:avLst/>
          </a:prstGeom>
        </p:spPr>
        <p:txBody>
          <a:bodyPr wrap="square">
            <a:spAutoFit/>
          </a:bodyPr>
          <a:lstStyle/>
          <a:p>
            <a:pPr algn="dist"/>
            <a:r>
              <a:rPr lang="zh-CN" altLang="en-US" sz="3200" b="1" dirty="0">
                <a:solidFill>
                  <a:srgbClr val="036EB8"/>
                </a:solidFill>
                <a:latin typeface="微软雅黑" panose="020B0503020204020204" charset="-122"/>
                <a:ea typeface="微软雅黑" panose="020B0503020204020204" charset="-122"/>
                <a:sym typeface="+mn-ea"/>
              </a:rPr>
              <a:t>二力平衡的条件</a:t>
            </a:r>
          </a:p>
        </p:txBody>
      </p:sp>
      <p:grpSp>
        <p:nvGrpSpPr>
          <p:cNvPr id="2" name="组合 1"/>
          <p:cNvGrpSpPr/>
          <p:nvPr/>
        </p:nvGrpSpPr>
        <p:grpSpPr>
          <a:xfrm>
            <a:off x="334900" y="1719292"/>
            <a:ext cx="295322" cy="210471"/>
            <a:chOff x="435463" y="1226414"/>
            <a:chExt cx="295380" cy="210512"/>
          </a:xfrm>
        </p:grpSpPr>
        <p:sp>
          <p:nvSpPr>
            <p:cNvPr id="4" name="矩形 3"/>
            <p:cNvSpPr/>
            <p:nvPr/>
          </p:nvSpPr>
          <p:spPr>
            <a:xfrm rot="18900000">
              <a:off x="435463" y="1226414"/>
              <a:ext cx="210511" cy="210511"/>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rot="18900000">
              <a:off x="520332" y="1226415"/>
              <a:ext cx="210511" cy="210511"/>
            </a:xfrm>
            <a:prstGeom prst="rect">
              <a:avLst/>
            </a:prstGeom>
            <a:solidFill>
              <a:srgbClr val="00A0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7" name="文本框 6"/>
          <p:cNvSpPr txBox="1"/>
          <p:nvPr/>
        </p:nvSpPr>
        <p:spPr>
          <a:xfrm>
            <a:off x="899795" y="1563370"/>
            <a:ext cx="5991860" cy="521970"/>
          </a:xfrm>
          <a:prstGeom prst="rect">
            <a:avLst/>
          </a:prstGeom>
          <a:noFill/>
        </p:spPr>
        <p:txBody>
          <a:bodyPr wrap="square" rtlCol="0">
            <a:spAutoFit/>
          </a:bodyPr>
          <a:lstStyle/>
          <a:p>
            <a:pPr>
              <a:lnSpc>
                <a:spcPct val="100000"/>
              </a:lnSpc>
            </a:pPr>
            <a:r>
              <a:rPr lang="zh-CN" altLang="en-US" sz="2800"/>
              <a:t>实验探究</a:t>
            </a:r>
            <a:r>
              <a:rPr lang="en-US" altLang="zh-CN" sz="2800"/>
              <a:t>	</a:t>
            </a:r>
            <a:r>
              <a:rPr lang="zh-CN" altLang="en-US" sz="2800"/>
              <a:t>探究二力平衡的条件</a:t>
            </a:r>
          </a:p>
        </p:txBody>
      </p:sp>
      <p:graphicFrame>
        <p:nvGraphicFramePr>
          <p:cNvPr id="41059" name="表格 41058"/>
          <p:cNvGraphicFramePr/>
          <p:nvPr/>
        </p:nvGraphicFramePr>
        <p:xfrm>
          <a:off x="912059" y="2755414"/>
          <a:ext cx="10379342" cy="3784600"/>
        </p:xfrm>
        <a:graphic>
          <a:graphicData uri="http://schemas.openxmlformats.org/drawingml/2006/table">
            <a:tbl>
              <a:tblPr/>
              <a:tblGrid>
                <a:gridCol w="1091326">
                  <a:extLst>
                    <a:ext uri="{9D8B030D-6E8A-4147-A177-3AD203B41FA5}">
                      <a16:colId xmlns:a16="http://schemas.microsoft.com/office/drawing/2014/main" val="20000"/>
                    </a:ext>
                  </a:extLst>
                </a:gridCol>
                <a:gridCol w="1356946">
                  <a:extLst>
                    <a:ext uri="{9D8B030D-6E8A-4147-A177-3AD203B41FA5}">
                      <a16:colId xmlns:a16="http://schemas.microsoft.com/office/drawing/2014/main" val="20001"/>
                    </a:ext>
                  </a:extLst>
                </a:gridCol>
                <a:gridCol w="864096">
                  <a:extLst>
                    <a:ext uri="{9D8B030D-6E8A-4147-A177-3AD203B41FA5}">
                      <a16:colId xmlns:a16="http://schemas.microsoft.com/office/drawing/2014/main" val="20002"/>
                    </a:ext>
                  </a:extLst>
                </a:gridCol>
                <a:gridCol w="3384376">
                  <a:extLst>
                    <a:ext uri="{9D8B030D-6E8A-4147-A177-3AD203B41FA5}">
                      <a16:colId xmlns:a16="http://schemas.microsoft.com/office/drawing/2014/main" val="20003"/>
                    </a:ext>
                  </a:extLst>
                </a:gridCol>
                <a:gridCol w="1860550">
                  <a:extLst>
                    <a:ext uri="{9D8B030D-6E8A-4147-A177-3AD203B41FA5}">
                      <a16:colId xmlns:a16="http://schemas.microsoft.com/office/drawing/2014/main" val="20004"/>
                    </a:ext>
                  </a:extLst>
                </a:gridCol>
                <a:gridCol w="1822048">
                  <a:extLst>
                    <a:ext uri="{9D8B030D-6E8A-4147-A177-3AD203B41FA5}">
                      <a16:colId xmlns:a16="http://schemas.microsoft.com/office/drawing/2014/main" val="20005"/>
                    </a:ext>
                  </a:extLst>
                </a:gridCol>
              </a:tblGrid>
              <a:tr h="528955">
                <a:tc rowSpan="2">
                  <a:txBody>
                    <a:bodyPr/>
                    <a:lstStyle/>
                    <a:p>
                      <a:pPr marL="0" lvl="0" indent="0" algn="ctr">
                        <a:buNone/>
                      </a:pPr>
                      <a:r>
                        <a:rPr lang="zh-CN" altLang="en-US" sz="2400" b="0" dirty="0">
                          <a:latin typeface="微软雅黑" panose="020B0503020204020204" charset="-122"/>
                          <a:ea typeface="微软雅黑" panose="020B0503020204020204" charset="-122"/>
                        </a:rPr>
                        <a:t>实验</a:t>
                      </a:r>
                    </a:p>
                  </a:txBody>
                  <a:tcPr marL="120000" marR="120000" marT="46796" marB="46796"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a:noFill/>
                    </a:lnTlToBr>
                    <a:lnBlToTr>
                      <a:noFill/>
                    </a:lnBlToTr>
                    <a:noFill/>
                  </a:tcPr>
                </a:tc>
                <a:tc gridSpan="4">
                  <a:txBody>
                    <a:bodyPr/>
                    <a:lstStyle/>
                    <a:p>
                      <a:pPr marL="0" lvl="0" indent="0" algn="ctr">
                        <a:buNone/>
                      </a:pPr>
                      <a:r>
                        <a:rPr lang="zh-CN" altLang="en-US" sz="2400" b="0" dirty="0">
                          <a:latin typeface="微软雅黑" panose="020B0503020204020204" charset="-122"/>
                          <a:ea typeface="微软雅黑" panose="020B0503020204020204" charset="-122"/>
                        </a:rPr>
                        <a:t>纸板所受二力的情况</a:t>
                      </a:r>
                    </a:p>
                  </a:txBody>
                  <a:tcPr marL="120000" marR="120000" marT="46796" marB="46796"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a:noFill/>
                    </a:lnTlToBr>
                    <a:lnBlToTr>
                      <a:noFill/>
                    </a:lnBlToTr>
                    <a:noFill/>
                  </a:tcPr>
                </a:tc>
                <a:tc hMerge="1">
                  <a:txBody>
                    <a:bodyPr/>
                    <a:lstStyle/>
                    <a:p>
                      <a:endParaRPr lang="zh-CN"/>
                    </a:p>
                  </a:txBody>
                  <a:tcPr>
                    <a:lnT w="28575">
                      <a:solidFill>
                        <a:schemeClr val="accent6">
                          <a:lumMod val="50000"/>
                        </a:schemeClr>
                      </a:solidFill>
                      <a:prstDash val="solid"/>
                    </a:lnT>
                    <a:lnB w="12700">
                      <a:solidFill>
                        <a:schemeClr val="accent6">
                          <a:lumMod val="50000"/>
                        </a:schemeClr>
                      </a:solidFill>
                      <a:prstDash val="solid"/>
                    </a:lnB>
                  </a:tcPr>
                </a:tc>
                <a:tc hMerge="1">
                  <a:txBody>
                    <a:bodyPr/>
                    <a:lstStyle/>
                    <a:p>
                      <a:endParaRPr lang="zh-CN"/>
                    </a:p>
                  </a:txBody>
                  <a:tcPr>
                    <a:lnR w="12700">
                      <a:solidFill>
                        <a:schemeClr val="accent6">
                          <a:lumMod val="50000"/>
                        </a:schemeClr>
                      </a:solidFill>
                      <a:prstDash val="solid"/>
                    </a:lnR>
                    <a:lnT w="28575">
                      <a:solidFill>
                        <a:schemeClr val="accent6">
                          <a:lumMod val="50000"/>
                        </a:schemeClr>
                      </a:solidFill>
                      <a:prstDash val="solid"/>
                    </a:lnT>
                    <a:lnB w="12700">
                      <a:solidFill>
                        <a:schemeClr val="accent6">
                          <a:lumMod val="50000"/>
                        </a:schemeClr>
                      </a:solidFill>
                      <a:prstDash val="solid"/>
                    </a:lnB>
                  </a:tcPr>
                </a:tc>
                <a:tc hMerge="1">
                  <a:txBody>
                    <a:bodyPr/>
                    <a:lstStyle/>
                    <a:p>
                      <a:endParaRPr lang="zh-CN"/>
                    </a:p>
                  </a:txBody>
                  <a:tcPr marL="120000" marR="120000" marT="46796" marB="46796"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a:noFill/>
                    </a:lnTlToBr>
                    <a:lnBlToTr>
                      <a:noFill/>
                    </a:lnBlToTr>
                    <a:noFill/>
                  </a:tcPr>
                </a:tc>
                <a:tc rowSpan="2">
                  <a:txBody>
                    <a:bodyPr/>
                    <a:lstStyle/>
                    <a:p>
                      <a:pPr marL="0" lvl="0" indent="0" algn="ctr">
                        <a:buNone/>
                      </a:pPr>
                      <a:r>
                        <a:rPr lang="zh-CN" altLang="en-US" sz="2400" b="0" dirty="0">
                          <a:latin typeface="微软雅黑" panose="020B0503020204020204" charset="-122"/>
                          <a:ea typeface="微软雅黑" panose="020B0503020204020204" charset="-122"/>
                        </a:rPr>
                        <a:t>是否处于平衡状态</a:t>
                      </a:r>
                    </a:p>
                  </a:txBody>
                  <a:tcPr marL="120000" marR="120000" marT="46796" marB="46796"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651746">
                <a:tc vMerge="1">
                  <a:txBody>
                    <a:bodyPr/>
                    <a:lstStyle/>
                    <a:p>
                      <a:endParaRPr lang="zh-CN"/>
                    </a:p>
                  </a:txBody>
                  <a:tcPr>
                    <a:lnL w="28575">
                      <a:solidFill>
                        <a:schemeClr val="accent6">
                          <a:lumMod val="50000"/>
                        </a:schemeClr>
                      </a:solidFill>
                      <a:prstDash val="solid"/>
                    </a:lnL>
                    <a:lnR w="12700">
                      <a:solidFill>
                        <a:schemeClr val="accent6">
                          <a:lumMod val="50000"/>
                        </a:schemeClr>
                      </a:solidFill>
                      <a:prstDash val="solid"/>
                    </a:lnR>
                    <a:lnB w="12700">
                      <a:solidFill>
                        <a:schemeClr val="accent6">
                          <a:lumMod val="50000"/>
                        </a:schemeClr>
                      </a:solidFill>
                      <a:prstDash val="solid"/>
                    </a:lnB>
                  </a:tcPr>
                </a:tc>
                <a:tc>
                  <a:txBody>
                    <a:bodyPr/>
                    <a:lstStyle/>
                    <a:p>
                      <a:pPr marL="0" lvl="0" indent="0" algn="ctr">
                        <a:buNone/>
                      </a:pPr>
                      <a:r>
                        <a:rPr lang="zh-CN" altLang="en-US" sz="2400" b="0" dirty="0">
                          <a:latin typeface="微软雅黑" panose="020B0503020204020204" charset="-122"/>
                          <a:ea typeface="微软雅黑" panose="020B0503020204020204" charset="-122"/>
                        </a:rPr>
                        <a:t>大小</a:t>
                      </a:r>
                    </a:p>
                  </a:txBody>
                  <a:tcPr marL="120000" marR="120000" marT="46796" marB="46796"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a:noFill/>
                    </a:lnTlToBr>
                    <a:lnBlToTr>
                      <a:noFill/>
                    </a:lnBlToTr>
                    <a:noFill/>
                  </a:tcPr>
                </a:tc>
                <a:tc>
                  <a:txBody>
                    <a:bodyPr/>
                    <a:lstStyle/>
                    <a:p>
                      <a:pPr marL="0" lvl="0" indent="0" algn="ctr">
                        <a:buNone/>
                      </a:pPr>
                      <a:r>
                        <a:rPr lang="zh-CN" altLang="en-US" sz="2400" b="0" dirty="0">
                          <a:latin typeface="微软雅黑" panose="020B0503020204020204" charset="-122"/>
                          <a:ea typeface="微软雅黑" panose="020B0503020204020204" charset="-122"/>
                        </a:rPr>
                        <a:t>方向</a:t>
                      </a:r>
                    </a:p>
                  </a:txBody>
                  <a:tcPr marL="120000" marR="120000" marT="46796" marB="46796"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a:noFill/>
                    </a:lnTlToBr>
                    <a:lnBlToTr>
                      <a:noFill/>
                    </a:lnBlToTr>
                    <a:noFill/>
                  </a:tcPr>
                </a:tc>
                <a:tc>
                  <a:txBody>
                    <a:bodyPr/>
                    <a:lstStyle/>
                    <a:p>
                      <a:pPr marL="0" lvl="0" indent="0" algn="ctr">
                        <a:buNone/>
                      </a:pPr>
                      <a:r>
                        <a:rPr lang="zh-CN" altLang="en-US" sz="2400" b="0" dirty="0">
                          <a:latin typeface="微软雅黑" panose="020B0503020204020204" charset="-122"/>
                          <a:ea typeface="微软雅黑" panose="020B0503020204020204" charset="-122"/>
                        </a:rPr>
                        <a:t>是否作用在同一直线上</a:t>
                      </a:r>
                    </a:p>
                  </a:txBody>
                  <a:tcPr marL="120000" marR="120000" marT="46796" marB="46796"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a:noFill/>
                    </a:lnTlToBr>
                    <a:lnBlToTr>
                      <a:noFill/>
                    </a:lnBlToTr>
                    <a:noFill/>
                  </a:tcPr>
                </a:tc>
                <a:tc>
                  <a:txBody>
                    <a:bodyPr/>
                    <a:lstStyle/>
                    <a:p>
                      <a:pPr marL="0" lvl="0" indent="0" algn="ctr" defTabSz="914400" rtl="0" eaLnBrk="1" latinLnBrk="0" hangingPunct="1">
                        <a:spcBef>
                          <a:spcPct val="20000"/>
                        </a:spcBef>
                        <a:buFont typeface="Arial" panose="020B0604020202020204" pitchFamily="34" charset="0"/>
                        <a:buNone/>
                      </a:pPr>
                      <a:r>
                        <a:rPr lang="zh-CN" altLang="en-US" sz="2400" b="0" kern="1200" dirty="0">
                          <a:solidFill>
                            <a:schemeClr val="tx1"/>
                          </a:solidFill>
                          <a:latin typeface="微软雅黑" panose="020B0503020204020204" charset="-122"/>
                          <a:ea typeface="微软雅黑" panose="020B0503020204020204" charset="-122"/>
                          <a:cs typeface="+mn-cs"/>
                        </a:rPr>
                        <a:t>是否作用在同一物体上</a:t>
                      </a:r>
                    </a:p>
                  </a:txBody>
                  <a:tcPr marL="120000" marR="120000" marT="46796" marB="46796"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a:noFill/>
                    </a:lnTlToBr>
                    <a:lnBlToTr>
                      <a:noFill/>
                    </a:lnBlToTr>
                    <a:noFill/>
                  </a:tcPr>
                </a:tc>
                <a:tc vMerge="1">
                  <a:txBody>
                    <a:bodyPr/>
                    <a:lstStyle/>
                    <a:p>
                      <a:endParaRPr lang="zh-CN"/>
                    </a:p>
                  </a:txBody>
                  <a:tcPr>
                    <a:lnL w="12700">
                      <a:solidFill>
                        <a:schemeClr val="accent6">
                          <a:lumMod val="50000"/>
                        </a:schemeClr>
                      </a:solidFill>
                      <a:prstDash val="solid"/>
                    </a:lnL>
                    <a:lnR w="28575">
                      <a:solidFill>
                        <a:schemeClr val="accent6">
                          <a:lumMod val="50000"/>
                        </a:schemeClr>
                      </a:solidFill>
                      <a:prstDash val="solid"/>
                    </a:lnR>
                    <a:lnB w="12700">
                      <a:solidFill>
                        <a:schemeClr val="accent6">
                          <a:lumMod val="50000"/>
                        </a:schemeClr>
                      </a:solidFill>
                      <a:prstDash val="solid"/>
                    </a:lnB>
                  </a:tcPr>
                </a:tc>
                <a:extLst>
                  <a:ext uri="{0D108BD9-81ED-4DB2-BD59-A6C34878D82A}">
                    <a16:rowId xmlns:a16="http://schemas.microsoft.com/office/drawing/2014/main" val="10001"/>
                  </a:ext>
                </a:extLst>
              </a:tr>
              <a:tr h="634950">
                <a:tc>
                  <a:txBody>
                    <a:bodyPr/>
                    <a:lstStyle/>
                    <a:p>
                      <a:pPr marL="0" lvl="0" indent="0" algn="ctr">
                        <a:buNone/>
                      </a:pPr>
                      <a:r>
                        <a:rPr lang="zh-CN" altLang="en-US" sz="2400" b="0" dirty="0">
                          <a:solidFill>
                            <a:schemeClr val="tx1"/>
                          </a:solidFill>
                          <a:latin typeface="微软雅黑" panose="020B0503020204020204" charset="-122"/>
                          <a:ea typeface="微软雅黑" panose="020B0503020204020204" charset="-122"/>
                        </a:rPr>
                        <a:t>一</a:t>
                      </a:r>
                    </a:p>
                  </a:txBody>
                  <a:tcPr marL="120000" marR="120000" marT="46796" marB="46796"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a:noFill/>
                    </a:lnTlToBr>
                    <a:lnBlToTr>
                      <a:noFill/>
                    </a:lnBlToTr>
                    <a:noFill/>
                  </a:tcPr>
                </a:tc>
                <a:tc>
                  <a:txBody>
                    <a:bodyPr/>
                    <a:lstStyle/>
                    <a:p>
                      <a:pPr marL="0" lvl="0" indent="0" algn="ctr">
                        <a:buNone/>
                      </a:pPr>
                      <a:r>
                        <a:rPr lang="zh-CN" altLang="en-US" sz="2400" b="0" dirty="0">
                          <a:solidFill>
                            <a:schemeClr val="tx1"/>
                          </a:solidFill>
                          <a:latin typeface="微软雅黑" panose="020B0503020204020204" charset="-122"/>
                          <a:ea typeface="微软雅黑" panose="020B0503020204020204" charset="-122"/>
                        </a:rPr>
                        <a:t>相等</a:t>
                      </a:r>
                    </a:p>
                  </a:txBody>
                  <a:tcPr marL="120000" marR="120000" marT="46796" marB="46796"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a:noFill/>
                    </a:lnTlToBr>
                    <a:lnBlToTr>
                      <a:noFill/>
                    </a:lnBlToTr>
                    <a:noFill/>
                  </a:tcPr>
                </a:tc>
                <a:tc>
                  <a:txBody>
                    <a:bodyPr/>
                    <a:lstStyle/>
                    <a:p>
                      <a:pPr marL="0" lvl="0" indent="0" algn="ctr" defTabSz="914400" rtl="0" eaLnBrk="1" latinLnBrk="0" hangingPunct="1">
                        <a:spcBef>
                          <a:spcPct val="20000"/>
                        </a:spcBef>
                        <a:buFont typeface="Arial" panose="020B0604020202020204" pitchFamily="34" charset="0"/>
                        <a:buNone/>
                      </a:pPr>
                      <a:r>
                        <a:rPr lang="zh-CN" altLang="en-US" sz="2400" b="0" kern="1200" dirty="0">
                          <a:solidFill>
                            <a:schemeClr val="tx1"/>
                          </a:solidFill>
                          <a:latin typeface="微软雅黑" panose="020B0503020204020204" charset="-122"/>
                          <a:ea typeface="微软雅黑" panose="020B0503020204020204" charset="-122"/>
                          <a:cs typeface="+mn-cs"/>
                        </a:rPr>
                        <a:t>相反</a:t>
                      </a:r>
                    </a:p>
                  </a:txBody>
                  <a:tcPr marL="120000" marR="120000" marT="46796" marB="46796"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a:noFill/>
                    </a:lnTlToBr>
                    <a:lnBlToTr>
                      <a:noFill/>
                    </a:lnBlToTr>
                    <a:noFill/>
                  </a:tcPr>
                </a:tc>
                <a:tc>
                  <a:txBody>
                    <a:bodyPr/>
                    <a:lstStyle/>
                    <a:p>
                      <a:pPr marL="0" lvl="0" indent="0" algn="ctr">
                        <a:buNone/>
                      </a:pPr>
                      <a:r>
                        <a:rPr lang="zh-CN" altLang="en-US" sz="2400" b="0" dirty="0">
                          <a:solidFill>
                            <a:schemeClr val="tx1"/>
                          </a:solidFill>
                          <a:latin typeface="微软雅黑" panose="020B0503020204020204" charset="-122"/>
                          <a:ea typeface="微软雅黑" panose="020B0503020204020204" charset="-122"/>
                        </a:rPr>
                        <a:t>在</a:t>
                      </a:r>
                      <a:r>
                        <a:rPr lang="zh-CN" altLang="en-US" sz="2400" b="0" kern="1200" dirty="0">
                          <a:solidFill>
                            <a:schemeClr val="tx1"/>
                          </a:solidFill>
                          <a:latin typeface="微软雅黑" panose="020B0503020204020204" charset="-122"/>
                          <a:ea typeface="微软雅黑" panose="020B0503020204020204" charset="-122"/>
                          <a:cs typeface="+mn-cs"/>
                        </a:rPr>
                        <a:t>同一条直线上</a:t>
                      </a:r>
                    </a:p>
                  </a:txBody>
                  <a:tcPr marL="120000" marR="120000" marT="46796" marB="46796"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a:noFill/>
                    </a:lnTlToBr>
                    <a:lnBlToTr>
                      <a:noFill/>
                    </a:lnBlToTr>
                    <a:noFill/>
                  </a:tcPr>
                </a:tc>
                <a:tc>
                  <a:txBody>
                    <a:bodyPr/>
                    <a:lstStyle/>
                    <a:p>
                      <a:pPr marL="0" lvl="0" indent="0" algn="ctr" defTabSz="914400" rtl="0" eaLnBrk="1" latinLnBrk="0" hangingPunct="1">
                        <a:spcBef>
                          <a:spcPct val="20000"/>
                        </a:spcBef>
                        <a:buFont typeface="Arial" panose="020B0604020202020204" pitchFamily="34" charset="0"/>
                        <a:buNone/>
                      </a:pPr>
                      <a:r>
                        <a:rPr lang="zh-CN" altLang="en-US" sz="2400" b="0" kern="1200" dirty="0">
                          <a:solidFill>
                            <a:schemeClr val="tx1"/>
                          </a:solidFill>
                          <a:latin typeface="微软雅黑" panose="020B0503020204020204" charset="-122"/>
                          <a:ea typeface="微软雅黑" panose="020B0503020204020204" charset="-122"/>
                          <a:cs typeface="+mn-cs"/>
                        </a:rPr>
                        <a:t>是</a:t>
                      </a:r>
                    </a:p>
                  </a:txBody>
                  <a:tcPr marL="120000" marR="120000" marT="46796" marB="46796"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a:noFill/>
                    </a:lnTlToBr>
                    <a:lnBlToTr>
                      <a:noFill/>
                    </a:lnBlToTr>
                    <a:noFill/>
                  </a:tcPr>
                </a:tc>
                <a:tc>
                  <a:txBody>
                    <a:bodyPr/>
                    <a:lstStyle/>
                    <a:p>
                      <a:pPr marL="0" lvl="0" indent="0" algn="ctr" defTabSz="914400" rtl="0" eaLnBrk="1" latinLnBrk="0" hangingPunct="1">
                        <a:spcBef>
                          <a:spcPct val="20000"/>
                        </a:spcBef>
                        <a:buFont typeface="Arial" panose="020B0604020202020204" pitchFamily="34" charset="0"/>
                        <a:buNone/>
                      </a:pPr>
                      <a:endParaRPr lang="zh-CN" altLang="en-US" sz="2400" b="0" kern="1200" dirty="0">
                        <a:solidFill>
                          <a:srgbClr val="FF0000"/>
                        </a:solidFill>
                        <a:latin typeface="微软雅黑" panose="020B0503020204020204" charset="-122"/>
                        <a:ea typeface="微软雅黑" panose="020B0503020204020204" charset="-122"/>
                        <a:cs typeface="+mn-cs"/>
                      </a:endParaRPr>
                    </a:p>
                  </a:txBody>
                  <a:tcPr marL="120000" marR="120000" marT="46796" marB="46796"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633363">
                <a:tc>
                  <a:txBody>
                    <a:bodyPr/>
                    <a:lstStyle/>
                    <a:p>
                      <a:pPr marL="0" lvl="0" indent="0" algn="ctr" defTabSz="914400" rtl="0" eaLnBrk="1" latinLnBrk="0" hangingPunct="1">
                        <a:spcBef>
                          <a:spcPct val="20000"/>
                        </a:spcBef>
                        <a:buFont typeface="Arial" panose="020B0604020202020204" pitchFamily="34" charset="0"/>
                        <a:buNone/>
                      </a:pPr>
                      <a:r>
                        <a:rPr lang="zh-CN" altLang="en-US" sz="2400" b="0" kern="1200" dirty="0">
                          <a:solidFill>
                            <a:schemeClr val="tx1"/>
                          </a:solidFill>
                          <a:latin typeface="微软雅黑" panose="020B0503020204020204" charset="-122"/>
                          <a:ea typeface="微软雅黑" panose="020B0503020204020204" charset="-122"/>
                          <a:cs typeface="+mn-cs"/>
                        </a:rPr>
                        <a:t>二</a:t>
                      </a:r>
                    </a:p>
                  </a:txBody>
                  <a:tcPr marL="120000" marR="120000" marT="46796" marB="46796"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a:noFill/>
                    </a:lnTlToBr>
                    <a:lnBlToTr>
                      <a:noFill/>
                    </a:lnBlToTr>
                    <a:noFill/>
                  </a:tcPr>
                </a:tc>
                <a:tc>
                  <a:txBody>
                    <a:bodyPr/>
                    <a:lstStyle/>
                    <a:p>
                      <a:pPr marL="0" lvl="0" indent="0" algn="ctr" defTabSz="914400" rtl="0" eaLnBrk="1" latinLnBrk="0" hangingPunct="1">
                        <a:spcBef>
                          <a:spcPct val="20000"/>
                        </a:spcBef>
                        <a:buFont typeface="Arial" panose="020B0604020202020204" pitchFamily="34" charset="0"/>
                        <a:buNone/>
                      </a:pPr>
                      <a:r>
                        <a:rPr lang="zh-CN" altLang="en-US" sz="2400" b="0" kern="1200" dirty="0">
                          <a:solidFill>
                            <a:schemeClr val="tx1"/>
                          </a:solidFill>
                          <a:latin typeface="微软雅黑" panose="020B0503020204020204" charset="-122"/>
                          <a:ea typeface="微软雅黑" panose="020B0503020204020204" charset="-122"/>
                          <a:cs typeface="+mn-cs"/>
                        </a:rPr>
                        <a:t>不相等</a:t>
                      </a:r>
                    </a:p>
                  </a:txBody>
                  <a:tcPr marL="120000" marR="120000" marT="46796" marB="46796"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a:noFill/>
                    </a:lnTlToBr>
                    <a:lnBlToTr>
                      <a:noFill/>
                    </a:lnBlToTr>
                    <a:noFill/>
                  </a:tcPr>
                </a:tc>
                <a:tc>
                  <a:txBody>
                    <a:bodyPr/>
                    <a:lstStyle/>
                    <a:p>
                      <a:pPr marL="0" lvl="0" indent="0" algn="ctr" defTabSz="914400" rtl="0" eaLnBrk="1" latinLnBrk="0" hangingPunct="1">
                        <a:spcBef>
                          <a:spcPct val="20000"/>
                        </a:spcBef>
                        <a:buFont typeface="Arial" panose="020B0604020202020204" pitchFamily="34" charset="0"/>
                        <a:buNone/>
                      </a:pPr>
                      <a:r>
                        <a:rPr lang="zh-CN" altLang="en-US" sz="2400" b="0" kern="1200" dirty="0">
                          <a:solidFill>
                            <a:schemeClr val="tx1"/>
                          </a:solidFill>
                          <a:latin typeface="微软雅黑" panose="020B0503020204020204" charset="-122"/>
                          <a:ea typeface="微软雅黑" panose="020B0503020204020204" charset="-122"/>
                          <a:cs typeface="+mn-cs"/>
                        </a:rPr>
                        <a:t>相反</a:t>
                      </a:r>
                    </a:p>
                  </a:txBody>
                  <a:tcPr marL="120000" marR="120000" marT="46796" marB="46796"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a:noFill/>
                    </a:lnTlToBr>
                    <a:lnBlToTr>
                      <a:noFill/>
                    </a:lnBlToTr>
                    <a:noFill/>
                  </a:tcPr>
                </a:tc>
                <a:tc>
                  <a:txBody>
                    <a:bodyPr/>
                    <a:lstStyle/>
                    <a:p>
                      <a:pPr marL="0" lvl="0" indent="0" algn="ctr" defTabSz="914400" rtl="0" eaLnBrk="1" latinLnBrk="0" hangingPunct="1">
                        <a:spcBef>
                          <a:spcPct val="20000"/>
                        </a:spcBef>
                        <a:buFont typeface="Arial" panose="020B0604020202020204" pitchFamily="34" charset="0"/>
                        <a:buNone/>
                      </a:pPr>
                      <a:r>
                        <a:rPr lang="zh-CN" altLang="en-US" sz="2400" b="0" kern="1200" dirty="0">
                          <a:solidFill>
                            <a:schemeClr val="tx1"/>
                          </a:solidFill>
                          <a:latin typeface="微软雅黑" panose="020B0503020204020204" charset="-122"/>
                          <a:ea typeface="微软雅黑" panose="020B0503020204020204" charset="-122"/>
                          <a:cs typeface="+mn-cs"/>
                        </a:rPr>
                        <a:t>在同一条直线上</a:t>
                      </a:r>
                    </a:p>
                  </a:txBody>
                  <a:tcPr marL="120000" marR="120000" marT="46796" marB="46796"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a:noFill/>
                    </a:lnTlToBr>
                    <a:lnBlToTr>
                      <a:noFill/>
                    </a:lnBlToTr>
                    <a:noFill/>
                  </a:tcPr>
                </a:tc>
                <a:tc>
                  <a:txBody>
                    <a:bodyPr/>
                    <a:lstStyle/>
                    <a:p>
                      <a:pPr marL="0" lvl="0" indent="0" algn="ctr" defTabSz="914400" rtl="0" eaLnBrk="1" latinLnBrk="0" hangingPunct="1">
                        <a:spcBef>
                          <a:spcPct val="20000"/>
                        </a:spcBef>
                        <a:buFont typeface="Arial" panose="020B0604020202020204" pitchFamily="34" charset="0"/>
                        <a:buNone/>
                      </a:pPr>
                      <a:r>
                        <a:rPr lang="zh-CN" altLang="en-US" sz="2400" b="0" kern="1200" dirty="0">
                          <a:solidFill>
                            <a:schemeClr val="tx1"/>
                          </a:solidFill>
                          <a:latin typeface="微软雅黑" panose="020B0503020204020204" charset="-122"/>
                          <a:ea typeface="微软雅黑" panose="020B0503020204020204" charset="-122"/>
                          <a:cs typeface="+mn-cs"/>
                        </a:rPr>
                        <a:t>是</a:t>
                      </a:r>
                    </a:p>
                  </a:txBody>
                  <a:tcPr marL="120000" marR="120000" marT="46796" marB="46796"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a:noFill/>
                    </a:lnTlToBr>
                    <a:lnBlToTr>
                      <a:noFill/>
                    </a:lnBlToTr>
                    <a:noFill/>
                  </a:tcPr>
                </a:tc>
                <a:tc>
                  <a:txBody>
                    <a:bodyPr/>
                    <a:lstStyle/>
                    <a:p>
                      <a:pPr marL="0" lvl="0" indent="0" algn="ctr" defTabSz="914400" rtl="0" eaLnBrk="1" latinLnBrk="0" hangingPunct="1">
                        <a:spcBef>
                          <a:spcPct val="20000"/>
                        </a:spcBef>
                        <a:buFont typeface="Arial" panose="020B0604020202020204" pitchFamily="34" charset="0"/>
                        <a:buNone/>
                      </a:pPr>
                      <a:endParaRPr lang="zh-CN" altLang="en-US" sz="2400" b="0" kern="1200" dirty="0">
                        <a:solidFill>
                          <a:srgbClr val="FF0000"/>
                        </a:solidFill>
                        <a:latin typeface="微软雅黑" panose="020B0503020204020204" charset="-122"/>
                        <a:ea typeface="微软雅黑" panose="020B0503020204020204" charset="-122"/>
                        <a:cs typeface="+mn-cs"/>
                      </a:endParaRPr>
                    </a:p>
                  </a:txBody>
                  <a:tcPr marL="120000" marR="120000" marT="46796" marB="46796"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580390">
                <a:tc>
                  <a:txBody>
                    <a:bodyPr/>
                    <a:lstStyle/>
                    <a:p>
                      <a:pPr marL="0" lvl="0" indent="0" algn="ctr" defTabSz="914400" rtl="0" eaLnBrk="1" latinLnBrk="0" hangingPunct="1">
                        <a:spcBef>
                          <a:spcPct val="20000"/>
                        </a:spcBef>
                        <a:buFont typeface="Arial" panose="020B0604020202020204" pitchFamily="34" charset="0"/>
                        <a:buNone/>
                      </a:pPr>
                      <a:r>
                        <a:rPr lang="zh-CN" altLang="en-US" sz="2400" b="0" kern="1200" dirty="0">
                          <a:solidFill>
                            <a:schemeClr val="tx1"/>
                          </a:solidFill>
                          <a:latin typeface="微软雅黑" panose="020B0503020204020204" charset="-122"/>
                          <a:ea typeface="微软雅黑" panose="020B0503020204020204" charset="-122"/>
                          <a:cs typeface="+mn-cs"/>
                        </a:rPr>
                        <a:t>三</a:t>
                      </a:r>
                    </a:p>
                  </a:txBody>
                  <a:tcPr marL="120000" marR="120000" marT="46796" marB="46796"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a:noFill/>
                    </a:lnTlToBr>
                    <a:lnBlToTr>
                      <a:noFill/>
                    </a:lnBlToTr>
                    <a:noFill/>
                  </a:tcPr>
                </a:tc>
                <a:tc>
                  <a:txBody>
                    <a:bodyPr/>
                    <a:lstStyle/>
                    <a:p>
                      <a:pPr marL="0" lvl="0" indent="0" algn="ctr" defTabSz="914400" rtl="0" eaLnBrk="1" latinLnBrk="0" hangingPunct="1">
                        <a:spcBef>
                          <a:spcPct val="20000"/>
                        </a:spcBef>
                        <a:buFont typeface="Arial" panose="020B0604020202020204" pitchFamily="34" charset="0"/>
                        <a:buNone/>
                      </a:pPr>
                      <a:r>
                        <a:rPr lang="zh-CN" altLang="en-US" sz="2400" b="0" kern="1200" dirty="0">
                          <a:solidFill>
                            <a:schemeClr val="tx1"/>
                          </a:solidFill>
                          <a:latin typeface="微软雅黑" panose="020B0503020204020204" charset="-122"/>
                          <a:ea typeface="微软雅黑" panose="020B0503020204020204" charset="-122"/>
                          <a:cs typeface="+mn-cs"/>
                        </a:rPr>
                        <a:t>相等</a:t>
                      </a:r>
                    </a:p>
                  </a:txBody>
                  <a:tcPr marL="120000" marR="120000" marT="46796" marB="46796"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a:noFill/>
                    </a:lnTlToBr>
                    <a:lnBlToTr>
                      <a:noFill/>
                    </a:lnBlToTr>
                    <a:noFill/>
                  </a:tcPr>
                </a:tc>
                <a:tc>
                  <a:txBody>
                    <a:bodyPr/>
                    <a:lstStyle/>
                    <a:p>
                      <a:pPr marL="0" lvl="0" indent="0" algn="ctr">
                        <a:buNone/>
                      </a:pPr>
                      <a:r>
                        <a:rPr lang="zh-CN" altLang="en-US" sz="2400" b="0" kern="1200" dirty="0">
                          <a:solidFill>
                            <a:schemeClr val="tx1"/>
                          </a:solidFill>
                          <a:latin typeface="微软雅黑" panose="020B0503020204020204" charset="-122"/>
                          <a:ea typeface="微软雅黑" panose="020B0503020204020204" charset="-122"/>
                          <a:cs typeface="+mn-cs"/>
                        </a:rPr>
                        <a:t>相反</a:t>
                      </a:r>
                    </a:p>
                  </a:txBody>
                  <a:tcPr marL="120000" marR="120000" marT="46796" marB="46796"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a:noFill/>
                    </a:lnTlToBr>
                    <a:lnBlToTr>
                      <a:noFill/>
                    </a:lnBlToTr>
                    <a:noFill/>
                  </a:tcPr>
                </a:tc>
                <a:tc>
                  <a:txBody>
                    <a:bodyPr/>
                    <a:lstStyle/>
                    <a:p>
                      <a:pPr marL="0" lvl="0" indent="0" algn="ctr" defTabSz="914400" rtl="0" eaLnBrk="1" latinLnBrk="0" hangingPunct="1">
                        <a:spcBef>
                          <a:spcPct val="20000"/>
                        </a:spcBef>
                        <a:buFont typeface="Arial" panose="020B0604020202020204" pitchFamily="34" charset="0"/>
                        <a:buNone/>
                      </a:pPr>
                      <a:r>
                        <a:rPr lang="zh-CN" altLang="en-US" sz="2400" b="0" kern="1200" dirty="0">
                          <a:solidFill>
                            <a:schemeClr val="tx1"/>
                          </a:solidFill>
                          <a:latin typeface="微软雅黑" panose="020B0503020204020204" charset="-122"/>
                          <a:ea typeface="微软雅黑" panose="020B0503020204020204" charset="-122"/>
                          <a:cs typeface="+mn-cs"/>
                        </a:rPr>
                        <a:t>不在同一条直线上</a:t>
                      </a:r>
                    </a:p>
                  </a:txBody>
                  <a:tcPr marL="120000" marR="120000" marT="46796" marB="46796"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a:noFill/>
                    </a:lnTlToBr>
                    <a:lnBlToTr>
                      <a:noFill/>
                    </a:lnBlToTr>
                    <a:noFill/>
                  </a:tcPr>
                </a:tc>
                <a:tc>
                  <a:txBody>
                    <a:bodyPr/>
                    <a:lstStyle/>
                    <a:p>
                      <a:pPr marL="0" lvl="0" indent="0" algn="ctr" defTabSz="914400" rtl="0" eaLnBrk="1" latinLnBrk="0" hangingPunct="1">
                        <a:spcBef>
                          <a:spcPct val="20000"/>
                        </a:spcBef>
                        <a:buFont typeface="Arial" panose="020B0604020202020204" pitchFamily="34" charset="0"/>
                        <a:buNone/>
                      </a:pPr>
                      <a:r>
                        <a:rPr lang="zh-CN" altLang="en-US" sz="2400" b="0" kern="1200" dirty="0">
                          <a:solidFill>
                            <a:schemeClr val="tx1"/>
                          </a:solidFill>
                          <a:latin typeface="微软雅黑" panose="020B0503020204020204" charset="-122"/>
                          <a:ea typeface="微软雅黑" panose="020B0503020204020204" charset="-122"/>
                          <a:cs typeface="+mn-cs"/>
                        </a:rPr>
                        <a:t>是</a:t>
                      </a:r>
                    </a:p>
                  </a:txBody>
                  <a:tcPr marL="120000" marR="120000" marT="46796" marB="46796"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a:noFill/>
                    </a:lnTlToBr>
                    <a:lnBlToTr>
                      <a:noFill/>
                    </a:lnBlToTr>
                    <a:noFill/>
                  </a:tcPr>
                </a:tc>
                <a:tc>
                  <a:txBody>
                    <a:bodyPr/>
                    <a:lstStyle/>
                    <a:p>
                      <a:pPr marL="0" lvl="0" indent="0" algn="ctr" defTabSz="914400" rtl="0" eaLnBrk="1" latinLnBrk="0" hangingPunct="1">
                        <a:spcBef>
                          <a:spcPct val="20000"/>
                        </a:spcBef>
                        <a:buFont typeface="Arial" panose="020B0604020202020204" pitchFamily="34" charset="0"/>
                        <a:buNone/>
                      </a:pPr>
                      <a:endParaRPr lang="zh-CN" altLang="en-US" sz="2400" b="0" kern="1200" dirty="0">
                        <a:solidFill>
                          <a:srgbClr val="FF0000"/>
                        </a:solidFill>
                        <a:latin typeface="微软雅黑" panose="020B0503020204020204" charset="-122"/>
                        <a:ea typeface="微软雅黑" panose="020B0503020204020204" charset="-122"/>
                        <a:cs typeface="+mn-cs"/>
                      </a:endParaRPr>
                    </a:p>
                  </a:txBody>
                  <a:tcPr marL="120000" marR="120000" marT="46796" marB="46796"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581025">
                <a:tc>
                  <a:txBody>
                    <a:bodyPr/>
                    <a:lstStyle/>
                    <a:p>
                      <a:pPr marL="0" lvl="0" indent="0" algn="ctr" defTabSz="914400" rtl="0" eaLnBrk="1" latinLnBrk="0" hangingPunct="1">
                        <a:spcBef>
                          <a:spcPct val="20000"/>
                        </a:spcBef>
                        <a:buFont typeface="Arial" panose="020B0604020202020204" pitchFamily="34" charset="0"/>
                        <a:buNone/>
                      </a:pPr>
                      <a:r>
                        <a:rPr lang="zh-CN" altLang="en-US" sz="2400" b="0" kern="1200" dirty="0">
                          <a:solidFill>
                            <a:schemeClr val="tx1"/>
                          </a:solidFill>
                          <a:latin typeface="微软雅黑" panose="020B0503020204020204" charset="-122"/>
                          <a:ea typeface="微软雅黑" panose="020B0503020204020204" charset="-122"/>
                          <a:cs typeface="+mn-cs"/>
                        </a:rPr>
                        <a:t>四</a:t>
                      </a:r>
                    </a:p>
                  </a:txBody>
                  <a:tcPr marL="120000" marR="120000" marT="46796" marB="46796"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a:noFill/>
                    </a:lnTlToBr>
                    <a:lnBlToTr>
                      <a:noFill/>
                    </a:lnBlToTr>
                    <a:noFill/>
                  </a:tcPr>
                </a:tc>
                <a:tc>
                  <a:txBody>
                    <a:bodyPr/>
                    <a:lstStyle/>
                    <a:p>
                      <a:pPr marL="0" lvl="0" indent="0" algn="ctr" defTabSz="914400" rtl="0" eaLnBrk="1" latinLnBrk="0" hangingPunct="1">
                        <a:spcBef>
                          <a:spcPct val="20000"/>
                        </a:spcBef>
                        <a:buFont typeface="Arial" panose="020B0604020202020204" pitchFamily="34" charset="0"/>
                        <a:buNone/>
                      </a:pPr>
                      <a:r>
                        <a:rPr lang="zh-CN" altLang="en-US" sz="2400" b="0" kern="1200" dirty="0">
                          <a:solidFill>
                            <a:schemeClr val="tx1"/>
                          </a:solidFill>
                          <a:latin typeface="微软雅黑" panose="020B0503020204020204" charset="-122"/>
                          <a:ea typeface="微软雅黑" panose="020B0503020204020204" charset="-122"/>
                          <a:cs typeface="+mn-cs"/>
                        </a:rPr>
                        <a:t>相等</a:t>
                      </a:r>
                    </a:p>
                  </a:txBody>
                  <a:tcPr marL="120000" marR="120000" marT="46796" marB="46796"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a:noFill/>
                    </a:lnTlToBr>
                    <a:lnBlToTr>
                      <a:noFill/>
                    </a:lnBlToTr>
                    <a:noFill/>
                  </a:tcPr>
                </a:tc>
                <a:tc>
                  <a:txBody>
                    <a:bodyPr/>
                    <a:lstStyle/>
                    <a:p>
                      <a:pPr marL="0" lvl="0" indent="0" algn="ctr" defTabSz="914400" rtl="0" eaLnBrk="1" latinLnBrk="0" hangingPunct="1">
                        <a:spcBef>
                          <a:spcPct val="20000"/>
                        </a:spcBef>
                        <a:buFont typeface="Arial" panose="020B0604020202020204" pitchFamily="34" charset="0"/>
                        <a:buNone/>
                      </a:pPr>
                      <a:r>
                        <a:rPr lang="zh-CN" altLang="en-US" sz="2400" b="0" kern="1200" dirty="0">
                          <a:solidFill>
                            <a:schemeClr val="tx1"/>
                          </a:solidFill>
                          <a:latin typeface="微软雅黑" panose="020B0503020204020204" charset="-122"/>
                          <a:ea typeface="微软雅黑" panose="020B0503020204020204" charset="-122"/>
                          <a:cs typeface="+mn-cs"/>
                        </a:rPr>
                        <a:t>相反</a:t>
                      </a:r>
                    </a:p>
                  </a:txBody>
                  <a:tcPr marL="120000" marR="120000" marT="46796" marB="46796"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a:noFill/>
                    </a:lnTlToBr>
                    <a:lnBlToTr>
                      <a:noFill/>
                    </a:lnBlToTr>
                    <a:noFill/>
                  </a:tcPr>
                </a:tc>
                <a:tc>
                  <a:txBody>
                    <a:bodyPr/>
                    <a:lstStyle/>
                    <a:p>
                      <a:pPr marL="0" lvl="0" indent="0" algn="ctr" defTabSz="914400" rtl="0" eaLnBrk="1" latinLnBrk="0" hangingPunct="1">
                        <a:spcBef>
                          <a:spcPct val="20000"/>
                        </a:spcBef>
                        <a:buFont typeface="Arial" panose="020B0604020202020204" pitchFamily="34" charset="0"/>
                        <a:buNone/>
                      </a:pPr>
                      <a:r>
                        <a:rPr lang="zh-CN" altLang="en-US" sz="2400" b="0" kern="1200" dirty="0">
                          <a:solidFill>
                            <a:schemeClr val="tx1"/>
                          </a:solidFill>
                          <a:latin typeface="微软雅黑" panose="020B0503020204020204" charset="-122"/>
                          <a:ea typeface="微软雅黑" panose="020B0503020204020204" charset="-122"/>
                          <a:cs typeface="+mn-cs"/>
                        </a:rPr>
                        <a:t>在同一条直线上</a:t>
                      </a:r>
                    </a:p>
                  </a:txBody>
                  <a:tcPr marL="120000" marR="120000" marT="46796" marB="46796"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a:noFill/>
                    </a:lnTlToBr>
                    <a:lnBlToTr>
                      <a:noFill/>
                    </a:lnBlToTr>
                    <a:noFill/>
                  </a:tcPr>
                </a:tc>
                <a:tc>
                  <a:txBody>
                    <a:bodyPr/>
                    <a:lstStyle/>
                    <a:p>
                      <a:pPr marL="0" lvl="0" indent="0" algn="ctr" defTabSz="914400" rtl="0" eaLnBrk="1" latinLnBrk="0" hangingPunct="1">
                        <a:spcBef>
                          <a:spcPct val="20000"/>
                        </a:spcBef>
                        <a:buFont typeface="Arial" panose="020B0604020202020204" pitchFamily="34" charset="0"/>
                        <a:buNone/>
                      </a:pPr>
                      <a:r>
                        <a:rPr lang="zh-CN" altLang="en-US" sz="2400" b="0" kern="1200" dirty="0">
                          <a:solidFill>
                            <a:schemeClr val="tx1"/>
                          </a:solidFill>
                          <a:latin typeface="微软雅黑" panose="020B0503020204020204" charset="-122"/>
                          <a:ea typeface="微软雅黑" panose="020B0503020204020204" charset="-122"/>
                          <a:cs typeface="+mn-cs"/>
                        </a:rPr>
                        <a:t>否</a:t>
                      </a:r>
                    </a:p>
                  </a:txBody>
                  <a:tcPr marL="120000" marR="120000" marT="46796" marB="46796"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a:noFill/>
                    </a:lnTlToBr>
                    <a:lnBlToTr>
                      <a:noFill/>
                    </a:lnBlToTr>
                    <a:noFill/>
                  </a:tcPr>
                </a:tc>
                <a:tc>
                  <a:txBody>
                    <a:bodyPr/>
                    <a:lstStyle/>
                    <a:p>
                      <a:pPr marL="0" lvl="0" indent="0" algn="ctr" defTabSz="914400" rtl="0" eaLnBrk="1" latinLnBrk="0" hangingPunct="1">
                        <a:spcBef>
                          <a:spcPct val="20000"/>
                        </a:spcBef>
                        <a:buFont typeface="Arial" panose="020B0604020202020204" pitchFamily="34" charset="0"/>
                        <a:buNone/>
                      </a:pPr>
                      <a:endParaRPr lang="zh-CN" altLang="en-US" sz="2400" b="0" kern="1200" dirty="0">
                        <a:solidFill>
                          <a:srgbClr val="FF0000"/>
                        </a:solidFill>
                        <a:latin typeface="微软雅黑" panose="020B0503020204020204" charset="-122"/>
                        <a:ea typeface="微软雅黑" panose="020B0503020204020204" charset="-122"/>
                        <a:cs typeface="+mn-cs"/>
                      </a:endParaRPr>
                    </a:p>
                  </a:txBody>
                  <a:tcPr marL="120000" marR="120000" marT="46796" marB="46796"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
        <p:nvSpPr>
          <p:cNvPr id="3" name="文本框 2"/>
          <p:cNvSpPr txBox="1"/>
          <p:nvPr/>
        </p:nvSpPr>
        <p:spPr>
          <a:xfrm>
            <a:off x="9984740" y="4159885"/>
            <a:ext cx="810260" cy="472440"/>
          </a:xfrm>
          <a:prstGeom prst="rect">
            <a:avLst/>
          </a:prstGeom>
          <a:noFill/>
        </p:spPr>
        <p:txBody>
          <a:bodyPr wrap="square" rtlCol="0">
            <a:noAutofit/>
          </a:bodyPr>
          <a:lstStyle/>
          <a:p>
            <a:pPr marL="0" lvl="0" indent="0" algn="ctr" defTabSz="914400" rtl="0" eaLnBrk="1" latinLnBrk="0" hangingPunct="1">
              <a:spcBef>
                <a:spcPct val="20000"/>
              </a:spcBef>
              <a:buFont typeface="Arial" panose="020B0604020202020204" pitchFamily="34" charset="0"/>
              <a:buNone/>
            </a:pPr>
            <a:r>
              <a:rPr lang="zh-CN" altLang="en-US" sz="2400">
                <a:solidFill>
                  <a:srgbClr val="FF0000"/>
                </a:solidFill>
                <a:latin typeface="微软雅黑" panose="020B0503020204020204" charset="-122"/>
                <a:ea typeface="微软雅黑" panose="020B0503020204020204" charset="-122"/>
              </a:rPr>
              <a:t>是</a:t>
            </a:r>
          </a:p>
        </p:txBody>
      </p:sp>
      <p:sp>
        <p:nvSpPr>
          <p:cNvPr id="5" name="文本框 4"/>
          <p:cNvSpPr txBox="1"/>
          <p:nvPr/>
        </p:nvSpPr>
        <p:spPr>
          <a:xfrm>
            <a:off x="9984740" y="4808220"/>
            <a:ext cx="810260" cy="472440"/>
          </a:xfrm>
          <a:prstGeom prst="rect">
            <a:avLst/>
          </a:prstGeom>
          <a:noFill/>
        </p:spPr>
        <p:txBody>
          <a:bodyPr wrap="square" rtlCol="0">
            <a:noAutofit/>
          </a:bodyPr>
          <a:lstStyle/>
          <a:p>
            <a:pPr marL="0" lvl="0" indent="0" algn="ctr" defTabSz="914400" rtl="0" eaLnBrk="1" latinLnBrk="0" hangingPunct="1">
              <a:spcBef>
                <a:spcPct val="20000"/>
              </a:spcBef>
              <a:buFont typeface="Arial" panose="020B0604020202020204" pitchFamily="34" charset="0"/>
              <a:buNone/>
            </a:pPr>
            <a:r>
              <a:rPr lang="zh-CN" altLang="en-US" sz="2400">
                <a:solidFill>
                  <a:srgbClr val="FF0000"/>
                </a:solidFill>
                <a:latin typeface="微软雅黑" panose="020B0503020204020204" charset="-122"/>
                <a:ea typeface="微软雅黑" panose="020B0503020204020204" charset="-122"/>
              </a:rPr>
              <a:t>否</a:t>
            </a:r>
          </a:p>
        </p:txBody>
      </p:sp>
      <p:sp>
        <p:nvSpPr>
          <p:cNvPr id="8" name="文本框 7"/>
          <p:cNvSpPr txBox="1"/>
          <p:nvPr/>
        </p:nvSpPr>
        <p:spPr>
          <a:xfrm>
            <a:off x="9984740" y="5420360"/>
            <a:ext cx="810260" cy="472440"/>
          </a:xfrm>
          <a:prstGeom prst="rect">
            <a:avLst/>
          </a:prstGeom>
          <a:noFill/>
        </p:spPr>
        <p:txBody>
          <a:bodyPr wrap="square" rtlCol="0">
            <a:noAutofit/>
          </a:bodyPr>
          <a:lstStyle/>
          <a:p>
            <a:pPr marL="0" lvl="0" indent="0" algn="ctr" defTabSz="914400" rtl="0" eaLnBrk="1" latinLnBrk="0" hangingPunct="1">
              <a:spcBef>
                <a:spcPct val="20000"/>
              </a:spcBef>
              <a:buFont typeface="Arial" panose="020B0604020202020204" pitchFamily="34" charset="0"/>
              <a:buNone/>
            </a:pPr>
            <a:r>
              <a:rPr lang="zh-CN" altLang="en-US" sz="2400">
                <a:solidFill>
                  <a:srgbClr val="FF0000"/>
                </a:solidFill>
                <a:latin typeface="微软雅黑" panose="020B0503020204020204" charset="-122"/>
                <a:ea typeface="微软雅黑" panose="020B0503020204020204" charset="-122"/>
              </a:rPr>
              <a:t>否</a:t>
            </a:r>
          </a:p>
        </p:txBody>
      </p:sp>
      <p:sp>
        <p:nvSpPr>
          <p:cNvPr id="9" name="文本框 8"/>
          <p:cNvSpPr txBox="1"/>
          <p:nvPr/>
        </p:nvSpPr>
        <p:spPr>
          <a:xfrm>
            <a:off x="9984740" y="6032500"/>
            <a:ext cx="810260" cy="472440"/>
          </a:xfrm>
          <a:prstGeom prst="rect">
            <a:avLst/>
          </a:prstGeom>
          <a:noFill/>
        </p:spPr>
        <p:txBody>
          <a:bodyPr wrap="square" rtlCol="0">
            <a:noAutofit/>
          </a:bodyPr>
          <a:lstStyle/>
          <a:p>
            <a:pPr marL="0" lvl="0" indent="0" algn="ctr" defTabSz="914400" rtl="0" eaLnBrk="1" latinLnBrk="0" hangingPunct="1">
              <a:spcBef>
                <a:spcPct val="20000"/>
              </a:spcBef>
              <a:buFont typeface="Arial" panose="020B0604020202020204" pitchFamily="34" charset="0"/>
              <a:buNone/>
            </a:pPr>
            <a:r>
              <a:rPr lang="zh-CN" altLang="en-US" sz="2400">
                <a:solidFill>
                  <a:srgbClr val="FF0000"/>
                </a:solidFill>
                <a:latin typeface="微软雅黑" panose="020B0503020204020204" charset="-122"/>
                <a:ea typeface="微软雅黑" panose="020B0503020204020204" charset="-122"/>
              </a:rPr>
              <a:t>否</a:t>
            </a:r>
          </a:p>
        </p:txBody>
      </p:sp>
      <p:grpSp>
        <p:nvGrpSpPr>
          <p:cNvPr id="30" name="组合 29"/>
          <p:cNvGrpSpPr/>
          <p:nvPr/>
        </p:nvGrpSpPr>
        <p:grpSpPr>
          <a:xfrm>
            <a:off x="334900" y="2350482"/>
            <a:ext cx="295322" cy="210471"/>
            <a:chOff x="435463" y="1226414"/>
            <a:chExt cx="295380" cy="210512"/>
          </a:xfrm>
        </p:grpSpPr>
        <p:sp>
          <p:nvSpPr>
            <p:cNvPr id="31" name="矩形 30"/>
            <p:cNvSpPr/>
            <p:nvPr/>
          </p:nvSpPr>
          <p:spPr>
            <a:xfrm rot="18900000">
              <a:off x="435463" y="1226414"/>
              <a:ext cx="210511" cy="210511"/>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矩形 31"/>
            <p:cNvSpPr/>
            <p:nvPr/>
          </p:nvSpPr>
          <p:spPr>
            <a:xfrm rot="18900000">
              <a:off x="520332" y="1226415"/>
              <a:ext cx="210511" cy="210511"/>
            </a:xfrm>
            <a:prstGeom prst="rect">
              <a:avLst/>
            </a:prstGeom>
            <a:solidFill>
              <a:srgbClr val="00A0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0" name="文本框 9"/>
          <p:cNvSpPr txBox="1"/>
          <p:nvPr/>
        </p:nvSpPr>
        <p:spPr>
          <a:xfrm>
            <a:off x="899795" y="2194560"/>
            <a:ext cx="1796415" cy="521970"/>
          </a:xfrm>
          <a:prstGeom prst="rect">
            <a:avLst/>
          </a:prstGeom>
          <a:noFill/>
        </p:spPr>
        <p:txBody>
          <a:bodyPr wrap="square" rtlCol="0">
            <a:spAutoFit/>
          </a:bodyPr>
          <a:lstStyle/>
          <a:p>
            <a:r>
              <a:rPr lang="zh-CN" altLang="en-US" sz="2800"/>
              <a:t>实验现象</a:t>
            </a:r>
            <a:r>
              <a:rPr kumimoji="1" lang="zh-CN" altLang="en-US" sz="2800" dirty="0">
                <a:latin typeface="微软雅黑" panose="020B0503020204020204" charset="-122"/>
                <a:ea typeface="微软雅黑" panose="020B0503020204020204" charset="-122"/>
                <a:cs typeface="仿宋" panose="02010609060101010101" charset="-122"/>
                <a:sym typeface="+mn-ea"/>
              </a:rPr>
              <a:t> </a:t>
            </a:r>
          </a:p>
        </p:txBody>
      </p:sp>
    </p:spTree>
    <p:custDataLst>
      <p:tags r:id="rId1"/>
    </p:custData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1059"/>
                                        </p:tgtEl>
                                        <p:attrNameLst>
                                          <p:attrName>style.visibility</p:attrName>
                                        </p:attrNameLst>
                                      </p:cBhvr>
                                      <p:to>
                                        <p:strVal val="visible"/>
                                      </p:to>
                                    </p:set>
                                    <p:animEffect transition="in" filter="wipe(down)">
                                      <p:cBhvr>
                                        <p:cTn id="7" dur="500"/>
                                        <p:tgtEl>
                                          <p:spTgt spid="41059"/>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randombar(horizont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randombar(horizontal)">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randombar(horizontal)">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8" grpId="0"/>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组合 14"/>
          <p:cNvGrpSpPr/>
          <p:nvPr/>
        </p:nvGrpSpPr>
        <p:grpSpPr>
          <a:xfrm>
            <a:off x="334900" y="1212562"/>
            <a:ext cx="295322" cy="210471"/>
            <a:chOff x="435463" y="1226414"/>
            <a:chExt cx="295380" cy="210512"/>
          </a:xfrm>
        </p:grpSpPr>
        <p:sp>
          <p:nvSpPr>
            <p:cNvPr id="16" name="矩形 15"/>
            <p:cNvSpPr/>
            <p:nvPr/>
          </p:nvSpPr>
          <p:spPr>
            <a:xfrm rot="18900000">
              <a:off x="435463" y="1226414"/>
              <a:ext cx="210511" cy="210511"/>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矩形 16"/>
            <p:cNvSpPr/>
            <p:nvPr/>
          </p:nvSpPr>
          <p:spPr>
            <a:xfrm rot="18900000">
              <a:off x="520332" y="1226415"/>
              <a:ext cx="210511" cy="210511"/>
            </a:xfrm>
            <a:prstGeom prst="rect">
              <a:avLst/>
            </a:prstGeom>
            <a:solidFill>
              <a:srgbClr val="00A0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8" name="矩形 17"/>
          <p:cNvSpPr/>
          <p:nvPr/>
        </p:nvSpPr>
        <p:spPr>
          <a:xfrm>
            <a:off x="899795" y="1025525"/>
            <a:ext cx="3655060" cy="583565"/>
          </a:xfrm>
          <a:prstGeom prst="rect">
            <a:avLst/>
          </a:prstGeom>
        </p:spPr>
        <p:txBody>
          <a:bodyPr wrap="square">
            <a:spAutoFit/>
          </a:bodyPr>
          <a:lstStyle/>
          <a:p>
            <a:pPr algn="dist"/>
            <a:r>
              <a:rPr lang="zh-CN" altLang="en-US" sz="3200" b="1" dirty="0">
                <a:solidFill>
                  <a:srgbClr val="036EB8"/>
                </a:solidFill>
                <a:latin typeface="微软雅黑" panose="020B0503020204020204" charset="-122"/>
                <a:ea typeface="微软雅黑" panose="020B0503020204020204" charset="-122"/>
                <a:sym typeface="+mn-ea"/>
              </a:rPr>
              <a:t>二力平衡的条件</a:t>
            </a:r>
          </a:p>
        </p:txBody>
      </p:sp>
      <p:grpSp>
        <p:nvGrpSpPr>
          <p:cNvPr id="2" name="组合 1"/>
          <p:cNvGrpSpPr/>
          <p:nvPr/>
        </p:nvGrpSpPr>
        <p:grpSpPr>
          <a:xfrm>
            <a:off x="334900" y="1935827"/>
            <a:ext cx="295322" cy="210471"/>
            <a:chOff x="435463" y="1226414"/>
            <a:chExt cx="295380" cy="210512"/>
          </a:xfrm>
        </p:grpSpPr>
        <p:sp>
          <p:nvSpPr>
            <p:cNvPr id="4" name="矩形 3"/>
            <p:cNvSpPr/>
            <p:nvPr/>
          </p:nvSpPr>
          <p:spPr>
            <a:xfrm rot="18900000">
              <a:off x="435463" y="1226414"/>
              <a:ext cx="210511" cy="210511"/>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rot="18900000">
              <a:off x="520332" y="1226415"/>
              <a:ext cx="210511" cy="210511"/>
            </a:xfrm>
            <a:prstGeom prst="rect">
              <a:avLst/>
            </a:prstGeom>
            <a:solidFill>
              <a:srgbClr val="00A0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7" name="文本框 6"/>
          <p:cNvSpPr txBox="1"/>
          <p:nvPr/>
        </p:nvSpPr>
        <p:spPr>
          <a:xfrm>
            <a:off x="899795" y="1779905"/>
            <a:ext cx="5991860" cy="521970"/>
          </a:xfrm>
          <a:prstGeom prst="rect">
            <a:avLst/>
          </a:prstGeom>
          <a:noFill/>
        </p:spPr>
        <p:txBody>
          <a:bodyPr wrap="square" rtlCol="0">
            <a:spAutoFit/>
          </a:bodyPr>
          <a:lstStyle/>
          <a:p>
            <a:pPr>
              <a:lnSpc>
                <a:spcPct val="100000"/>
              </a:lnSpc>
            </a:pPr>
            <a:r>
              <a:rPr lang="zh-CN" altLang="en-US" sz="2800"/>
              <a:t>实验探究</a:t>
            </a:r>
            <a:r>
              <a:rPr lang="en-US" altLang="zh-CN" sz="2800"/>
              <a:t>	</a:t>
            </a:r>
            <a:r>
              <a:rPr lang="zh-CN" altLang="en-US" sz="2800"/>
              <a:t>探究二力平衡的条件</a:t>
            </a:r>
          </a:p>
        </p:txBody>
      </p:sp>
      <p:grpSp>
        <p:nvGrpSpPr>
          <p:cNvPr id="30" name="组合 29"/>
          <p:cNvGrpSpPr/>
          <p:nvPr/>
        </p:nvGrpSpPr>
        <p:grpSpPr>
          <a:xfrm>
            <a:off x="334900" y="2567017"/>
            <a:ext cx="295322" cy="210471"/>
            <a:chOff x="435463" y="1226414"/>
            <a:chExt cx="295380" cy="210512"/>
          </a:xfrm>
        </p:grpSpPr>
        <p:sp>
          <p:nvSpPr>
            <p:cNvPr id="31" name="矩形 30"/>
            <p:cNvSpPr/>
            <p:nvPr/>
          </p:nvSpPr>
          <p:spPr>
            <a:xfrm rot="18900000">
              <a:off x="435463" y="1226414"/>
              <a:ext cx="210511" cy="210511"/>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矩形 31"/>
            <p:cNvSpPr/>
            <p:nvPr/>
          </p:nvSpPr>
          <p:spPr>
            <a:xfrm rot="18900000">
              <a:off x="520332" y="1226415"/>
              <a:ext cx="210511" cy="210511"/>
            </a:xfrm>
            <a:prstGeom prst="rect">
              <a:avLst/>
            </a:prstGeom>
            <a:solidFill>
              <a:srgbClr val="00A0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 name="文本框 2"/>
          <p:cNvSpPr txBox="1"/>
          <p:nvPr/>
        </p:nvSpPr>
        <p:spPr>
          <a:xfrm>
            <a:off x="899795" y="2411095"/>
            <a:ext cx="1631950" cy="521970"/>
          </a:xfrm>
          <a:prstGeom prst="rect">
            <a:avLst/>
          </a:prstGeom>
          <a:noFill/>
        </p:spPr>
        <p:txBody>
          <a:bodyPr wrap="square" rtlCol="0">
            <a:spAutoFit/>
          </a:bodyPr>
          <a:lstStyle/>
          <a:p>
            <a:r>
              <a:rPr kumimoji="1" lang="zh-CN" altLang="en-US" sz="2800" dirty="0">
                <a:latin typeface="微软雅黑" panose="020B0503020204020204" charset="-122"/>
                <a:ea typeface="微软雅黑" panose="020B0503020204020204" charset="-122"/>
                <a:cs typeface="仿宋" panose="02010609060101010101" charset="-122"/>
                <a:sym typeface="+mn-ea"/>
              </a:rPr>
              <a:t>实验结论 </a:t>
            </a:r>
          </a:p>
        </p:txBody>
      </p:sp>
      <p:sp>
        <p:nvSpPr>
          <p:cNvPr id="5" name="文本框 4"/>
          <p:cNvSpPr txBox="1"/>
          <p:nvPr/>
        </p:nvSpPr>
        <p:spPr>
          <a:xfrm>
            <a:off x="988695" y="2886075"/>
            <a:ext cx="5997575" cy="1641475"/>
          </a:xfrm>
          <a:prstGeom prst="rect">
            <a:avLst/>
          </a:prstGeom>
          <a:noFill/>
        </p:spPr>
        <p:txBody>
          <a:bodyPr wrap="square" rtlCol="0" anchor="t">
            <a:spAutoFit/>
          </a:bodyPr>
          <a:lstStyle/>
          <a:p>
            <a:pPr>
              <a:lnSpc>
                <a:spcPct val="120000"/>
              </a:lnSpc>
            </a:pPr>
            <a:r>
              <a:rPr lang="zh-CN" altLang="en-US" sz="2800" dirty="0">
                <a:latin typeface="微软雅黑" panose="020B0503020204020204" charset="-122"/>
                <a:ea typeface="微软雅黑" panose="020B0503020204020204" charset="-122"/>
                <a:cs typeface="仿宋" panose="02010609060101010101" charset="-122"/>
                <a:sym typeface="+mn-ea"/>
              </a:rPr>
              <a:t>作用在</a:t>
            </a:r>
            <a:r>
              <a:rPr lang="zh-CN" altLang="en-US" sz="2800" b="1" dirty="0">
                <a:solidFill>
                  <a:srgbClr val="FF0000"/>
                </a:solidFill>
                <a:latin typeface="微软雅黑" panose="020B0503020204020204" charset="-122"/>
                <a:ea typeface="微软雅黑" panose="020B0503020204020204" charset="-122"/>
                <a:cs typeface="仿宋" panose="02010609060101010101" charset="-122"/>
                <a:sym typeface="+mn-ea"/>
              </a:rPr>
              <a:t>同一物体上</a:t>
            </a:r>
            <a:r>
              <a:rPr lang="zh-CN" altLang="en-US" sz="2800" dirty="0">
                <a:latin typeface="微软雅黑" panose="020B0503020204020204" charset="-122"/>
                <a:ea typeface="微软雅黑" panose="020B0503020204020204" charset="-122"/>
                <a:cs typeface="仿宋" panose="02010609060101010101" charset="-122"/>
                <a:sym typeface="+mn-ea"/>
              </a:rPr>
              <a:t>的两个力，</a:t>
            </a:r>
            <a:r>
              <a:rPr lang="zh-CN" altLang="en-US" sz="2800" b="1" dirty="0">
                <a:solidFill>
                  <a:srgbClr val="FF0000"/>
                </a:solidFill>
                <a:latin typeface="微软雅黑" panose="020B0503020204020204" charset="-122"/>
                <a:ea typeface="微软雅黑" panose="020B0503020204020204" charset="-122"/>
                <a:cs typeface="仿宋" panose="02010609060101010101" charset="-122"/>
                <a:sym typeface="+mn-ea"/>
              </a:rPr>
              <a:t>大小相等，方向相反</a:t>
            </a:r>
            <a:r>
              <a:rPr lang="zh-CN" altLang="en-US" sz="2800" dirty="0">
                <a:latin typeface="微软雅黑" panose="020B0503020204020204" charset="-122"/>
                <a:ea typeface="微软雅黑" panose="020B0503020204020204" charset="-122"/>
                <a:cs typeface="仿宋" panose="02010609060101010101" charset="-122"/>
                <a:sym typeface="+mn-ea"/>
              </a:rPr>
              <a:t>，且</a:t>
            </a:r>
            <a:r>
              <a:rPr lang="zh-CN" altLang="en-US" sz="2800" b="1" dirty="0">
                <a:solidFill>
                  <a:srgbClr val="FF0000"/>
                </a:solidFill>
                <a:latin typeface="微软雅黑" panose="020B0503020204020204" charset="-122"/>
                <a:ea typeface="微软雅黑" panose="020B0503020204020204" charset="-122"/>
                <a:cs typeface="仿宋" panose="02010609060101010101" charset="-122"/>
                <a:sym typeface="+mn-ea"/>
              </a:rPr>
              <a:t>作用在同一直线上</a:t>
            </a:r>
            <a:r>
              <a:rPr lang="zh-CN" altLang="en-US" sz="2800" dirty="0">
                <a:latin typeface="微软雅黑" panose="020B0503020204020204" charset="-122"/>
                <a:ea typeface="微软雅黑" panose="020B0503020204020204" charset="-122"/>
                <a:cs typeface="仿宋" panose="02010609060101010101" charset="-122"/>
                <a:sym typeface="+mn-ea"/>
              </a:rPr>
              <a:t>，这两个力就彼此平衡，即</a:t>
            </a:r>
            <a:r>
              <a:rPr lang="zh-CN" altLang="en-US" sz="2800" b="1" dirty="0">
                <a:solidFill>
                  <a:srgbClr val="FF0000"/>
                </a:solidFill>
                <a:latin typeface="微软雅黑" panose="020B0503020204020204" charset="-122"/>
                <a:ea typeface="微软雅黑" panose="020B0503020204020204" charset="-122"/>
                <a:cs typeface="仿宋" panose="02010609060101010101" charset="-122"/>
                <a:sym typeface="+mn-ea"/>
              </a:rPr>
              <a:t>合力为零</a:t>
            </a:r>
            <a:r>
              <a:rPr lang="zh-CN" altLang="en-US" sz="2800" dirty="0">
                <a:latin typeface="微软雅黑" panose="020B0503020204020204" charset="-122"/>
                <a:ea typeface="微软雅黑" panose="020B0503020204020204" charset="-122"/>
                <a:cs typeface="仿宋" panose="02010609060101010101" charset="-122"/>
                <a:sym typeface="+mn-ea"/>
              </a:rPr>
              <a:t>。</a:t>
            </a:r>
            <a:endParaRPr lang="zh-CN" altLang="en-US" sz="2800"/>
          </a:p>
        </p:txBody>
      </p:sp>
      <p:sp>
        <p:nvSpPr>
          <p:cNvPr id="23" name="文本框 22"/>
          <p:cNvSpPr txBox="1"/>
          <p:nvPr/>
        </p:nvSpPr>
        <p:spPr>
          <a:xfrm>
            <a:off x="988695" y="4482465"/>
            <a:ext cx="1515110" cy="521970"/>
          </a:xfrm>
          <a:prstGeom prst="rect">
            <a:avLst/>
          </a:prstGeom>
          <a:noFill/>
        </p:spPr>
        <p:txBody>
          <a:bodyPr wrap="square" rtlCol="0">
            <a:spAutoFit/>
          </a:bodyPr>
          <a:lstStyle/>
          <a:p>
            <a:r>
              <a:rPr lang="zh-CN" altLang="en-US" sz="2800"/>
              <a:t>简化为：</a:t>
            </a:r>
          </a:p>
        </p:txBody>
      </p:sp>
      <p:sp>
        <p:nvSpPr>
          <p:cNvPr id="22" name="文本框 21"/>
          <p:cNvSpPr txBox="1"/>
          <p:nvPr/>
        </p:nvSpPr>
        <p:spPr>
          <a:xfrm>
            <a:off x="1052830" y="5151120"/>
            <a:ext cx="5770880" cy="706755"/>
          </a:xfrm>
          <a:prstGeom prst="rect">
            <a:avLst/>
          </a:prstGeom>
          <a:noFill/>
          <a:ln>
            <a:solidFill>
              <a:srgbClr val="036EB8"/>
            </a:solidFill>
            <a:prstDash val="dashDot"/>
          </a:ln>
        </p:spPr>
        <p:txBody>
          <a:bodyPr wrap="none" rtlCol="0" anchor="t">
            <a:spAutoFit/>
          </a:bodyPr>
          <a:lstStyle/>
          <a:p>
            <a:r>
              <a:rPr lang="zh-CN" altLang="en-US" sz="4000" b="1">
                <a:ln>
                  <a:solidFill>
                    <a:srgbClr val="BDD7EE"/>
                  </a:solidFill>
                </a:ln>
                <a:solidFill>
                  <a:srgbClr val="FF0000"/>
                </a:solidFill>
                <a:effectLst/>
                <a:latin typeface="微软雅黑" panose="020B0503020204020204" charset="-122"/>
                <a:ea typeface="微软雅黑" panose="020B0503020204020204" charset="-122"/>
                <a:cs typeface="仿宋" panose="02010609060101010101" charset="-122"/>
                <a:sym typeface="+mn-ea"/>
              </a:rPr>
              <a:t>同体、等大、反向、共线</a:t>
            </a:r>
          </a:p>
        </p:txBody>
      </p:sp>
      <p:grpSp>
        <p:nvGrpSpPr>
          <p:cNvPr id="19" name="组合 18"/>
          <p:cNvGrpSpPr/>
          <p:nvPr/>
        </p:nvGrpSpPr>
        <p:grpSpPr>
          <a:xfrm>
            <a:off x="7444740" y="2301875"/>
            <a:ext cx="3847465" cy="3519170"/>
            <a:chOff x="10961" y="4380"/>
            <a:chExt cx="6059" cy="5542"/>
          </a:xfrm>
        </p:grpSpPr>
        <p:pic>
          <p:nvPicPr>
            <p:cNvPr id="12" name="图片 11"/>
            <p:cNvPicPr>
              <a:picLocks noChangeAspect="1"/>
            </p:cNvPicPr>
            <p:nvPr/>
          </p:nvPicPr>
          <p:blipFill>
            <a:blip r:embed="rId4"/>
            <a:srcRect l="49309" b="30425"/>
            <a:stretch>
              <a:fillRect/>
            </a:stretch>
          </p:blipFill>
          <p:spPr>
            <a:xfrm>
              <a:off x="10961" y="4380"/>
              <a:ext cx="6059" cy="5542"/>
            </a:xfrm>
            <a:prstGeom prst="rect">
              <a:avLst/>
            </a:prstGeom>
          </p:spPr>
        </p:pic>
        <p:grpSp>
          <p:nvGrpSpPr>
            <p:cNvPr id="8" name="组合 7"/>
            <p:cNvGrpSpPr/>
            <p:nvPr/>
          </p:nvGrpSpPr>
          <p:grpSpPr>
            <a:xfrm>
              <a:off x="12893" y="4545"/>
              <a:ext cx="1243" cy="5157"/>
              <a:chOff x="13120" y="4545"/>
              <a:chExt cx="1243" cy="5157"/>
            </a:xfrm>
          </p:grpSpPr>
          <p:grpSp>
            <p:nvGrpSpPr>
              <p:cNvPr id="9" name="组合 8"/>
              <p:cNvGrpSpPr/>
              <p:nvPr/>
            </p:nvGrpSpPr>
            <p:grpSpPr>
              <a:xfrm>
                <a:off x="13389" y="7442"/>
                <a:ext cx="974" cy="2260"/>
                <a:chOff x="3752" y="8368"/>
                <a:chExt cx="974" cy="2260"/>
              </a:xfrm>
            </p:grpSpPr>
            <p:cxnSp>
              <p:nvCxnSpPr>
                <p:cNvPr id="10" name="直接箭头连接符 9"/>
                <p:cNvCxnSpPr/>
                <p:nvPr/>
              </p:nvCxnSpPr>
              <p:spPr>
                <a:xfrm>
                  <a:off x="4726" y="8368"/>
                  <a:ext cx="0" cy="2260"/>
                </a:xfrm>
                <a:prstGeom prst="straightConnector1">
                  <a:avLst/>
                </a:prstGeom>
                <a:ln w="57150">
                  <a:solidFill>
                    <a:srgbClr val="FF0000"/>
                  </a:solidFill>
                  <a:headEnd type="oval"/>
                  <a:tailEnd type="arrow" w="lg" len="lg"/>
                </a:ln>
              </p:spPr>
              <p:style>
                <a:lnRef idx="1">
                  <a:schemeClr val="accent1"/>
                </a:lnRef>
                <a:fillRef idx="0">
                  <a:schemeClr val="accent1"/>
                </a:fillRef>
                <a:effectRef idx="0">
                  <a:schemeClr val="accent1"/>
                </a:effectRef>
                <a:fontRef idx="minor">
                  <a:schemeClr val="tx1"/>
                </a:fontRef>
              </p:style>
            </p:cxnSp>
            <p:sp>
              <p:nvSpPr>
                <p:cNvPr id="11" name="文本框 10"/>
                <p:cNvSpPr txBox="1"/>
                <p:nvPr/>
              </p:nvSpPr>
              <p:spPr>
                <a:xfrm>
                  <a:off x="3752" y="9678"/>
                  <a:ext cx="843" cy="919"/>
                </a:xfrm>
                <a:prstGeom prst="rect">
                  <a:avLst/>
                </a:prstGeom>
                <a:noFill/>
              </p:spPr>
              <p:txBody>
                <a:bodyPr wrap="square" rtlCol="0">
                  <a:spAutoFit/>
                </a:bodyPr>
                <a:lstStyle/>
                <a:p>
                  <a:r>
                    <a:rPr lang="en-US" altLang="zh-CN" sz="3200" i="1">
                      <a:solidFill>
                        <a:srgbClr val="FF0000"/>
                      </a:solidFill>
                    </a:rPr>
                    <a:t>G</a:t>
                  </a:r>
                  <a:endParaRPr lang="en-US" altLang="zh-CN" sz="3200" i="1" baseline="-25000">
                    <a:solidFill>
                      <a:srgbClr val="FF0000"/>
                    </a:solidFill>
                  </a:endParaRPr>
                </a:p>
              </p:txBody>
            </p:sp>
          </p:grpSp>
          <p:grpSp>
            <p:nvGrpSpPr>
              <p:cNvPr id="13" name="组合 12"/>
              <p:cNvGrpSpPr/>
              <p:nvPr/>
            </p:nvGrpSpPr>
            <p:grpSpPr>
              <a:xfrm>
                <a:off x="13120" y="4545"/>
                <a:ext cx="1243" cy="2897"/>
                <a:chOff x="3483" y="5471"/>
                <a:chExt cx="1243" cy="2897"/>
              </a:xfrm>
            </p:grpSpPr>
            <p:cxnSp>
              <p:nvCxnSpPr>
                <p:cNvPr id="14" name="直接箭头连接符 13"/>
                <p:cNvCxnSpPr/>
                <p:nvPr/>
              </p:nvCxnSpPr>
              <p:spPr>
                <a:xfrm flipH="1" flipV="1">
                  <a:off x="4726" y="6108"/>
                  <a:ext cx="0" cy="2260"/>
                </a:xfrm>
                <a:prstGeom prst="straightConnector1">
                  <a:avLst/>
                </a:prstGeom>
                <a:ln w="57150">
                  <a:solidFill>
                    <a:srgbClr val="FF0000"/>
                  </a:solidFill>
                  <a:headEnd type="oval"/>
                  <a:tailEnd type="arrow" w="lg" len="lg"/>
                </a:ln>
              </p:spPr>
              <p:style>
                <a:lnRef idx="1">
                  <a:schemeClr val="accent1"/>
                </a:lnRef>
                <a:fillRef idx="0">
                  <a:schemeClr val="accent1"/>
                </a:fillRef>
                <a:effectRef idx="0">
                  <a:schemeClr val="accent1"/>
                </a:effectRef>
                <a:fontRef idx="minor">
                  <a:schemeClr val="tx1"/>
                </a:fontRef>
              </p:style>
            </p:cxnSp>
            <p:sp>
              <p:nvSpPr>
                <p:cNvPr id="20" name="文本框 19"/>
                <p:cNvSpPr txBox="1"/>
                <p:nvPr/>
              </p:nvSpPr>
              <p:spPr>
                <a:xfrm>
                  <a:off x="3483" y="5471"/>
                  <a:ext cx="1112" cy="919"/>
                </a:xfrm>
                <a:prstGeom prst="rect">
                  <a:avLst/>
                </a:prstGeom>
                <a:noFill/>
              </p:spPr>
              <p:txBody>
                <a:bodyPr wrap="square" rtlCol="0">
                  <a:spAutoFit/>
                </a:bodyPr>
                <a:lstStyle/>
                <a:p>
                  <a:r>
                    <a:rPr lang="en-US" altLang="zh-CN" sz="3200" i="1">
                      <a:solidFill>
                        <a:srgbClr val="FF0000"/>
                      </a:solidFill>
                    </a:rPr>
                    <a:t>F</a:t>
                  </a:r>
                  <a:r>
                    <a:rPr lang="zh-CN" altLang="en-US" sz="3200" baseline="-25000">
                      <a:solidFill>
                        <a:srgbClr val="FF0000"/>
                      </a:solidFill>
                    </a:rPr>
                    <a:t>支</a:t>
                  </a:r>
                </a:p>
              </p:txBody>
            </p:sp>
          </p:grpSp>
        </p:grpSp>
      </p:grpSp>
    </p:spTree>
    <p:custDataLst>
      <p:tags r:id="rId1"/>
    </p:custData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nodeType="clickEffect">
                                  <p:stCondLst>
                                    <p:cond delay="0"/>
                                  </p:stCondLst>
                                  <p:iterate type="lt">
                                    <p:tmPct val="50000"/>
                                  </p:iterate>
                                  <p:childTnLst>
                                    <p:set>
                                      <p:cBhvr>
                                        <p:cTn id="6" dur="1" fill="hold">
                                          <p:stCondLst>
                                            <p:cond delay="0"/>
                                          </p:stCondLst>
                                        </p:cTn>
                                        <p:tgtEl>
                                          <p:spTgt spid="5">
                                            <p:txEl>
                                              <p:pRg st="0" end="0"/>
                                            </p:txEl>
                                          </p:spTgt>
                                        </p:tgtEl>
                                        <p:attrNameLst>
                                          <p:attrName>style.visibility</p:attrName>
                                        </p:attrNameLst>
                                      </p:cBhvr>
                                      <p:to>
                                        <p:strVal val="visible"/>
                                      </p:to>
                                    </p:set>
                                    <p:anim calcmode="discrete" valueType="clr">
                                      <p:cBhvr override="childStyle">
                                        <p:cTn id="7" dur="80"/>
                                        <p:tgtEl>
                                          <p:spTgt spid="5">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5">
                                            <p:txEl>
                                              <p:pRg st="0" end="0"/>
                                            </p:txEl>
                                          </p:spTgt>
                                        </p:tgtEl>
                                        <p:attrNameLst>
                                          <p:attrName>fillcolor</p:attrName>
                                        </p:attrNameLst>
                                      </p:cBhvr>
                                      <p:tavLst>
                                        <p:tav tm="0">
                                          <p:val>
                                            <p:clrVal>
                                              <a:schemeClr val="accent2"/>
                                            </p:clrVal>
                                          </p:val>
                                        </p:tav>
                                        <p:tav tm="50000">
                                          <p:val>
                                            <p:clrVal>
                                              <a:schemeClr val="hlink"/>
                                            </p:clrVal>
                                          </p:val>
                                        </p:tav>
                                      </p:tavLst>
                                    </p:anim>
                                    <p:set>
                                      <p:cBhvr>
                                        <p:cTn id="9" dur="80"/>
                                        <p:tgtEl>
                                          <p:spTgt spid="5">
                                            <p:txEl>
                                              <p:pRg st="0" end="0"/>
                                            </p:txEl>
                                          </p:spTgt>
                                        </p:tgtEl>
                                        <p:attrNameLst>
                                          <p:attrName>fill.type</p:attrName>
                                        </p:attrNameLst>
                                      </p:cBhvr>
                                      <p:to>
                                        <p:strVal val="solid"/>
                                      </p:to>
                                    </p:set>
                                  </p:childTnLst>
                                </p:cTn>
                              </p:par>
                            </p:childTnLst>
                          </p:cTn>
                        </p:par>
                        <p:par>
                          <p:cTn id="10" fill="hold">
                            <p:stCondLst>
                              <p:cond delay="2000"/>
                            </p:stCondLst>
                            <p:childTnLst>
                              <p:par>
                                <p:cTn id="11" presetID="1" presetClass="entr" presetSubtype="0" fill="hold" nodeType="after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wipe(down)">
                                      <p:cBhvr>
                                        <p:cTn id="17" dur="500"/>
                                        <p:tgtEl>
                                          <p:spTgt spid="23"/>
                                        </p:tgtEl>
                                      </p:cBhvr>
                                    </p:animEffect>
                                  </p:childTnLst>
                                </p:cTn>
                              </p:par>
                            </p:childTnLst>
                          </p:cTn>
                        </p:par>
                        <p:par>
                          <p:cTn id="18" fill="hold">
                            <p:stCondLst>
                              <p:cond delay="500"/>
                            </p:stCondLst>
                            <p:childTnLst>
                              <p:par>
                                <p:cTn id="19" presetID="22" presetClass="entr" presetSubtype="4" fill="hold" grpId="0" nodeType="after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wipe(down)">
                                      <p:cBhvr>
                                        <p:cTn id="21"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2" grpId="0" bldLvl="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 name="图片 52" descr="1701958644220576"/>
          <p:cNvPicPr>
            <a:picLocks noChangeAspect="1"/>
          </p:cNvPicPr>
          <p:nvPr/>
        </p:nvPicPr>
        <p:blipFill>
          <a:blip r:embed="rId3"/>
          <a:srcRect l="12987" t="31483" r="8577" b="7"/>
          <a:stretch>
            <a:fillRect/>
          </a:stretch>
        </p:blipFill>
        <p:spPr>
          <a:xfrm>
            <a:off x="1523365" y="3797935"/>
            <a:ext cx="3239770" cy="1885950"/>
          </a:xfrm>
          <a:prstGeom prst="rect">
            <a:avLst/>
          </a:prstGeom>
        </p:spPr>
      </p:pic>
      <p:sp>
        <p:nvSpPr>
          <p:cNvPr id="7" name="Rectangle 8"/>
          <p:cNvSpPr/>
          <p:nvPr/>
        </p:nvSpPr>
        <p:spPr>
          <a:xfrm>
            <a:off x="936625" y="2148205"/>
            <a:ext cx="10116185" cy="1486535"/>
          </a:xfrm>
          <a:prstGeom prst="rect">
            <a:avLst/>
          </a:prstGeom>
          <a:noFill/>
          <a:ln w="9525">
            <a:noFill/>
          </a:ln>
        </p:spPr>
        <p:txBody>
          <a:bodyPr>
            <a:noAutofit/>
          </a:bodyPr>
          <a:lstStyle/>
          <a:p>
            <a:pPr>
              <a:lnSpc>
                <a:spcPct val="125000"/>
              </a:lnSpc>
            </a:pPr>
            <a:r>
              <a:rPr lang="en-US" altLang="zh-CN" sz="2800">
                <a:latin typeface="宋体" panose="02010600030101010101" pitchFamily="2" charset="-122"/>
                <a:ea typeface="宋体" panose="02010600030101010101" pitchFamily="2" charset="-122"/>
                <a:cs typeface="宋体" panose="02010600030101010101" pitchFamily="2" charset="-122"/>
                <a:sym typeface="+mn-ea"/>
              </a:rPr>
              <a:t>   1. </a:t>
            </a:r>
            <a:r>
              <a:rPr lang="zh-CN" altLang="en-US" sz="2800">
                <a:latin typeface="宋体" panose="02010600030101010101" pitchFamily="2" charset="-122"/>
                <a:ea typeface="宋体" panose="02010600030101010101" pitchFamily="2" charset="-122"/>
                <a:cs typeface="宋体" panose="02010600030101010101" pitchFamily="2" charset="-122"/>
                <a:sym typeface="+mn-ea"/>
              </a:rPr>
              <a:t>雪地摩托通过水平牵引绳拉着香蕉船在水平雪地上匀速直线行驶。香蕉船和香蕉船上的人作为一个整体，受到几对平衡力的作用？其中重力与哪个力平衡？</a:t>
            </a:r>
            <a:endParaRPr lang="en-US" altLang="zh-CN" sz="2800" strike="noStrike" noProof="1">
              <a:latin typeface="宋体" panose="02010600030101010101" pitchFamily="2" charset="-122"/>
              <a:ea typeface="宋体" panose="02010600030101010101" pitchFamily="2" charset="-122"/>
              <a:cs typeface="宋体" panose="02010600030101010101" pitchFamily="2" charset="-122"/>
              <a:sym typeface="+mn-ea"/>
            </a:endParaRPr>
          </a:p>
        </p:txBody>
      </p:sp>
      <p:sp>
        <p:nvSpPr>
          <p:cNvPr id="43" name="文本框 42"/>
          <p:cNvSpPr txBox="1"/>
          <p:nvPr/>
        </p:nvSpPr>
        <p:spPr>
          <a:xfrm>
            <a:off x="6175375" y="4881880"/>
            <a:ext cx="5212715" cy="659765"/>
          </a:xfrm>
          <a:prstGeom prst="rect">
            <a:avLst/>
          </a:prstGeom>
          <a:noFill/>
        </p:spPr>
        <p:txBody>
          <a:bodyPr wrap="square" rtlCol="0">
            <a:noAutofit/>
          </a:bodyPr>
          <a:lstStyle/>
          <a:p>
            <a:pPr>
              <a:lnSpc>
                <a:spcPct val="120000"/>
              </a:lnSpc>
            </a:pPr>
            <a:r>
              <a:rPr lang="zh-CN" altLang="en-US" sz="2800">
                <a:latin typeface="微软雅黑" panose="020B0503020204020204" charset="-122"/>
                <a:ea typeface="微软雅黑" panose="020B0503020204020204" charset="-122"/>
              </a:rPr>
              <a:t>（</a:t>
            </a:r>
            <a:r>
              <a:rPr lang="en-US" altLang="zh-CN" sz="2800">
                <a:latin typeface="微软雅黑" panose="020B0503020204020204" charset="-122"/>
                <a:ea typeface="微软雅黑" panose="020B0503020204020204" charset="-122"/>
              </a:rPr>
              <a:t>2</a:t>
            </a:r>
            <a:r>
              <a:rPr lang="zh-CN" altLang="en-US" sz="2800">
                <a:latin typeface="微软雅黑" panose="020B0503020204020204" charset="-122"/>
                <a:ea typeface="微软雅黑" panose="020B0503020204020204" charset="-122"/>
              </a:rPr>
              <a:t>）再判断研究对象运动状态</a:t>
            </a:r>
          </a:p>
        </p:txBody>
      </p:sp>
      <p:sp>
        <p:nvSpPr>
          <p:cNvPr id="44" name="文本框 43"/>
          <p:cNvSpPr txBox="1"/>
          <p:nvPr/>
        </p:nvSpPr>
        <p:spPr>
          <a:xfrm>
            <a:off x="7111365" y="5501640"/>
            <a:ext cx="4498975" cy="673735"/>
          </a:xfrm>
          <a:prstGeom prst="rect">
            <a:avLst/>
          </a:prstGeom>
          <a:noFill/>
        </p:spPr>
        <p:txBody>
          <a:bodyPr wrap="square" rtlCol="0">
            <a:noAutofit/>
          </a:bodyPr>
          <a:lstStyle/>
          <a:p>
            <a:pPr>
              <a:lnSpc>
                <a:spcPct val="120000"/>
              </a:lnSpc>
            </a:pPr>
            <a:r>
              <a:rPr lang="zh-CN" altLang="en-US" sz="2800">
                <a:solidFill>
                  <a:srgbClr val="036EB8"/>
                </a:solidFill>
                <a:latin typeface="微软雅黑" panose="020B0503020204020204" charset="-122"/>
                <a:ea typeface="微软雅黑" panose="020B0503020204020204" charset="-122"/>
              </a:rPr>
              <a:t>匀速直线运动（</a:t>
            </a:r>
            <a:r>
              <a:rPr lang="zh-CN" altLang="en-US" sz="2800">
                <a:solidFill>
                  <a:srgbClr val="FF0000"/>
                </a:solidFill>
                <a:latin typeface="微软雅黑" panose="020B0503020204020204" charset="-122"/>
                <a:ea typeface="微软雅黑" panose="020B0503020204020204" charset="-122"/>
              </a:rPr>
              <a:t>平衡状态</a:t>
            </a:r>
            <a:r>
              <a:rPr lang="zh-CN" altLang="en-US" sz="2800">
                <a:solidFill>
                  <a:srgbClr val="036EB8"/>
                </a:solidFill>
                <a:latin typeface="微软雅黑" panose="020B0503020204020204" charset="-122"/>
                <a:ea typeface="微软雅黑" panose="020B0503020204020204" charset="-122"/>
              </a:rPr>
              <a:t>）</a:t>
            </a:r>
          </a:p>
        </p:txBody>
      </p:sp>
      <p:sp>
        <p:nvSpPr>
          <p:cNvPr id="45" name="文本框 44"/>
          <p:cNvSpPr txBox="1"/>
          <p:nvPr/>
        </p:nvSpPr>
        <p:spPr>
          <a:xfrm>
            <a:off x="6175375" y="6149975"/>
            <a:ext cx="5269230" cy="604520"/>
          </a:xfrm>
          <a:prstGeom prst="rect">
            <a:avLst/>
          </a:prstGeom>
          <a:noFill/>
        </p:spPr>
        <p:txBody>
          <a:bodyPr wrap="square" rtlCol="0">
            <a:noAutofit/>
          </a:bodyPr>
          <a:lstStyle/>
          <a:p>
            <a:pPr>
              <a:lnSpc>
                <a:spcPct val="120000"/>
              </a:lnSpc>
            </a:pPr>
            <a:r>
              <a:rPr lang="zh-CN" altLang="en-US" sz="2800">
                <a:latin typeface="微软雅黑" panose="020B0503020204020204" charset="-122"/>
                <a:ea typeface="微软雅黑" panose="020B0503020204020204" charset="-122"/>
              </a:rPr>
              <a:t>（</a:t>
            </a:r>
            <a:r>
              <a:rPr lang="en-US" altLang="zh-CN" sz="2800">
                <a:latin typeface="微软雅黑" panose="020B0503020204020204" charset="-122"/>
                <a:ea typeface="微软雅黑" panose="020B0503020204020204" charset="-122"/>
              </a:rPr>
              <a:t>3</a:t>
            </a:r>
            <a:r>
              <a:rPr lang="zh-CN" altLang="en-US" sz="2800">
                <a:latin typeface="微软雅黑" panose="020B0503020204020204" charset="-122"/>
                <a:ea typeface="微软雅黑" panose="020B0503020204020204" charset="-122"/>
              </a:rPr>
              <a:t>）对研究对象进行受力分析</a:t>
            </a:r>
          </a:p>
        </p:txBody>
      </p:sp>
      <p:sp>
        <p:nvSpPr>
          <p:cNvPr id="46" name="文本框 45"/>
          <p:cNvSpPr txBox="1"/>
          <p:nvPr/>
        </p:nvSpPr>
        <p:spPr>
          <a:xfrm>
            <a:off x="6175375" y="3773805"/>
            <a:ext cx="4671695" cy="577215"/>
          </a:xfrm>
          <a:prstGeom prst="rect">
            <a:avLst/>
          </a:prstGeom>
          <a:noFill/>
        </p:spPr>
        <p:txBody>
          <a:bodyPr wrap="square" rtlCol="0">
            <a:noAutofit/>
          </a:bodyPr>
          <a:lstStyle/>
          <a:p>
            <a:pPr>
              <a:lnSpc>
                <a:spcPct val="120000"/>
              </a:lnSpc>
            </a:pPr>
            <a:r>
              <a:rPr lang="zh-CN" altLang="en-US" sz="2800">
                <a:latin typeface="微软雅黑" panose="020B0503020204020204" charset="-122"/>
                <a:ea typeface="微软雅黑" panose="020B0503020204020204" charset="-122"/>
              </a:rPr>
              <a:t>（</a:t>
            </a:r>
            <a:r>
              <a:rPr lang="en-US" altLang="zh-CN" sz="2800">
                <a:latin typeface="微软雅黑" panose="020B0503020204020204" charset="-122"/>
                <a:ea typeface="微软雅黑" panose="020B0503020204020204" charset="-122"/>
              </a:rPr>
              <a:t>1</a:t>
            </a:r>
            <a:r>
              <a:rPr lang="zh-CN" altLang="en-US" sz="2800">
                <a:latin typeface="微软雅黑" panose="020B0503020204020204" charset="-122"/>
                <a:ea typeface="微软雅黑" panose="020B0503020204020204" charset="-122"/>
              </a:rPr>
              <a:t>）先确定研究对象</a:t>
            </a:r>
          </a:p>
        </p:txBody>
      </p:sp>
      <p:sp>
        <p:nvSpPr>
          <p:cNvPr id="47" name="文本框 46"/>
          <p:cNvSpPr txBox="1"/>
          <p:nvPr/>
        </p:nvSpPr>
        <p:spPr>
          <a:xfrm>
            <a:off x="7111365" y="4349750"/>
            <a:ext cx="4064000" cy="607695"/>
          </a:xfrm>
          <a:prstGeom prst="rect">
            <a:avLst/>
          </a:prstGeom>
          <a:noFill/>
        </p:spPr>
        <p:txBody>
          <a:bodyPr wrap="square" rtlCol="0">
            <a:spAutoFit/>
          </a:bodyPr>
          <a:lstStyle/>
          <a:p>
            <a:pPr>
              <a:lnSpc>
                <a:spcPct val="120000"/>
              </a:lnSpc>
            </a:pPr>
            <a:r>
              <a:rPr lang="zh-CN" altLang="en-US" sz="2800">
                <a:solidFill>
                  <a:srgbClr val="036EB8"/>
                </a:solidFill>
                <a:latin typeface="微软雅黑" panose="020B0503020204020204" charset="-122"/>
                <a:ea typeface="微软雅黑" panose="020B0503020204020204" charset="-122"/>
              </a:rPr>
              <a:t>是香蕉船</a:t>
            </a:r>
          </a:p>
        </p:txBody>
      </p:sp>
      <p:grpSp>
        <p:nvGrpSpPr>
          <p:cNvPr id="62" name="组合 61"/>
          <p:cNvGrpSpPr/>
          <p:nvPr/>
        </p:nvGrpSpPr>
        <p:grpSpPr>
          <a:xfrm>
            <a:off x="3112770" y="4817745"/>
            <a:ext cx="744855" cy="1309370"/>
            <a:chOff x="2491" y="6387"/>
            <a:chExt cx="1173" cy="2062"/>
          </a:xfrm>
        </p:grpSpPr>
        <p:cxnSp>
          <p:nvCxnSpPr>
            <p:cNvPr id="49" name="直接箭头连接符 48"/>
            <p:cNvCxnSpPr/>
            <p:nvPr/>
          </p:nvCxnSpPr>
          <p:spPr>
            <a:xfrm>
              <a:off x="3664" y="6387"/>
              <a:ext cx="0" cy="1722"/>
            </a:xfrm>
            <a:prstGeom prst="straightConnector1">
              <a:avLst/>
            </a:prstGeom>
            <a:ln w="57150">
              <a:solidFill>
                <a:srgbClr val="FF0000"/>
              </a:solidFill>
              <a:headEnd type="oval"/>
              <a:tailEnd type="arrow" w="lg" len="lg"/>
            </a:ln>
          </p:spPr>
          <p:style>
            <a:lnRef idx="1">
              <a:schemeClr val="accent1"/>
            </a:lnRef>
            <a:fillRef idx="0">
              <a:schemeClr val="accent1"/>
            </a:fillRef>
            <a:effectRef idx="0">
              <a:schemeClr val="accent1"/>
            </a:effectRef>
            <a:fontRef idx="minor">
              <a:schemeClr val="tx1"/>
            </a:fontRef>
          </p:style>
        </p:cxnSp>
        <p:sp>
          <p:nvSpPr>
            <p:cNvPr id="51" name="文本框 50"/>
            <p:cNvSpPr txBox="1"/>
            <p:nvPr/>
          </p:nvSpPr>
          <p:spPr>
            <a:xfrm>
              <a:off x="2491" y="7531"/>
              <a:ext cx="678" cy="919"/>
            </a:xfrm>
            <a:prstGeom prst="rect">
              <a:avLst/>
            </a:prstGeom>
            <a:noFill/>
          </p:spPr>
          <p:txBody>
            <a:bodyPr wrap="square" rtlCol="0">
              <a:spAutoFit/>
            </a:bodyPr>
            <a:lstStyle/>
            <a:p>
              <a:r>
                <a:rPr lang="en-US" altLang="zh-CN" sz="3200" i="1">
                  <a:solidFill>
                    <a:srgbClr val="FF0000"/>
                  </a:solidFill>
                </a:rPr>
                <a:t>G</a:t>
              </a:r>
              <a:endParaRPr lang="en-US" altLang="zh-CN" sz="3200" i="1" baseline="-25000">
                <a:solidFill>
                  <a:srgbClr val="FF0000"/>
                </a:solidFill>
              </a:endParaRPr>
            </a:p>
          </p:txBody>
        </p:sp>
      </p:grpSp>
      <p:grpSp>
        <p:nvGrpSpPr>
          <p:cNvPr id="63" name="组合 62"/>
          <p:cNvGrpSpPr/>
          <p:nvPr/>
        </p:nvGrpSpPr>
        <p:grpSpPr>
          <a:xfrm>
            <a:off x="3018790" y="3729990"/>
            <a:ext cx="838835" cy="1094105"/>
            <a:chOff x="2343" y="4664"/>
            <a:chExt cx="1321" cy="1723"/>
          </a:xfrm>
        </p:grpSpPr>
        <p:cxnSp>
          <p:nvCxnSpPr>
            <p:cNvPr id="50" name="直接箭头连接符 49"/>
            <p:cNvCxnSpPr/>
            <p:nvPr/>
          </p:nvCxnSpPr>
          <p:spPr>
            <a:xfrm flipH="1" flipV="1">
              <a:off x="3664" y="4665"/>
              <a:ext cx="0" cy="1722"/>
            </a:xfrm>
            <a:prstGeom prst="straightConnector1">
              <a:avLst/>
            </a:prstGeom>
            <a:ln w="57150">
              <a:solidFill>
                <a:srgbClr val="FF0000"/>
              </a:solidFill>
              <a:headEnd type="oval"/>
              <a:tailEnd type="arrow" w="lg" len="lg"/>
            </a:ln>
          </p:spPr>
          <p:style>
            <a:lnRef idx="1">
              <a:schemeClr val="accent1"/>
            </a:lnRef>
            <a:fillRef idx="0">
              <a:schemeClr val="accent1"/>
            </a:fillRef>
            <a:effectRef idx="0">
              <a:schemeClr val="accent1"/>
            </a:effectRef>
            <a:fontRef idx="minor">
              <a:schemeClr val="tx1"/>
            </a:fontRef>
          </p:style>
        </p:cxnSp>
        <p:sp>
          <p:nvSpPr>
            <p:cNvPr id="52" name="文本框 51"/>
            <p:cNvSpPr txBox="1"/>
            <p:nvPr/>
          </p:nvSpPr>
          <p:spPr>
            <a:xfrm>
              <a:off x="2343" y="4664"/>
              <a:ext cx="1172" cy="872"/>
            </a:xfrm>
            <a:prstGeom prst="rect">
              <a:avLst/>
            </a:prstGeom>
            <a:solidFill>
              <a:schemeClr val="bg1">
                <a:alpha val="80000"/>
              </a:schemeClr>
            </a:solidFill>
          </p:spPr>
          <p:txBody>
            <a:bodyPr wrap="square" rtlCol="0">
              <a:noAutofit/>
            </a:bodyPr>
            <a:lstStyle/>
            <a:p>
              <a:r>
                <a:rPr lang="en-US" altLang="zh-CN" sz="3200" i="1">
                  <a:solidFill>
                    <a:srgbClr val="FF0000"/>
                  </a:solidFill>
                </a:rPr>
                <a:t>F</a:t>
              </a:r>
              <a:r>
                <a:rPr lang="zh-CN" altLang="en-US" sz="3200" baseline="-25000">
                  <a:solidFill>
                    <a:srgbClr val="FF0000"/>
                  </a:solidFill>
                </a:rPr>
                <a:t>支</a:t>
              </a:r>
            </a:p>
          </p:txBody>
        </p:sp>
      </p:grpSp>
      <p:grpSp>
        <p:nvGrpSpPr>
          <p:cNvPr id="65" name="组合 64"/>
          <p:cNvGrpSpPr/>
          <p:nvPr/>
        </p:nvGrpSpPr>
        <p:grpSpPr>
          <a:xfrm>
            <a:off x="2315210" y="4824095"/>
            <a:ext cx="1541780" cy="619125"/>
            <a:chOff x="1235" y="6387"/>
            <a:chExt cx="2428" cy="975"/>
          </a:xfrm>
        </p:grpSpPr>
        <p:cxnSp>
          <p:nvCxnSpPr>
            <p:cNvPr id="56" name="直接箭头连接符 55"/>
            <p:cNvCxnSpPr/>
            <p:nvPr/>
          </p:nvCxnSpPr>
          <p:spPr>
            <a:xfrm rot="16200000" flipH="1" flipV="1">
              <a:off x="2563" y="5299"/>
              <a:ext cx="12" cy="2189"/>
            </a:xfrm>
            <a:prstGeom prst="straightConnector1">
              <a:avLst/>
            </a:prstGeom>
            <a:ln w="57150">
              <a:solidFill>
                <a:srgbClr val="FF0000"/>
              </a:solidFill>
              <a:headEnd type="oval"/>
              <a:tailEnd type="arrow" w="lg" len="lg"/>
            </a:ln>
          </p:spPr>
          <p:style>
            <a:lnRef idx="1">
              <a:schemeClr val="accent1"/>
            </a:lnRef>
            <a:fillRef idx="0">
              <a:schemeClr val="accent1"/>
            </a:fillRef>
            <a:effectRef idx="0">
              <a:schemeClr val="accent1"/>
            </a:effectRef>
            <a:fontRef idx="minor">
              <a:schemeClr val="tx1"/>
            </a:fontRef>
          </p:style>
        </p:cxnSp>
        <p:sp>
          <p:nvSpPr>
            <p:cNvPr id="57" name="文本框 56"/>
            <p:cNvSpPr txBox="1"/>
            <p:nvPr/>
          </p:nvSpPr>
          <p:spPr>
            <a:xfrm>
              <a:off x="1235" y="6540"/>
              <a:ext cx="1034" cy="822"/>
            </a:xfrm>
            <a:prstGeom prst="rect">
              <a:avLst/>
            </a:prstGeom>
            <a:noFill/>
          </p:spPr>
          <p:txBody>
            <a:bodyPr wrap="square" rtlCol="0">
              <a:spAutoFit/>
            </a:bodyPr>
            <a:lstStyle/>
            <a:p>
              <a:r>
                <a:rPr lang="en-US" altLang="zh-CN" sz="2800" i="1">
                  <a:solidFill>
                    <a:srgbClr val="FF0000"/>
                  </a:solidFill>
                  <a:sym typeface="+mn-ea"/>
                </a:rPr>
                <a:t>f</a:t>
              </a:r>
              <a:r>
                <a:rPr lang="zh-CN" altLang="en-US" sz="2800" baseline="-25000">
                  <a:solidFill>
                    <a:srgbClr val="FF0000"/>
                  </a:solidFill>
                </a:rPr>
                <a:t>阻</a:t>
              </a:r>
            </a:p>
          </p:txBody>
        </p:sp>
      </p:grpSp>
      <p:grpSp>
        <p:nvGrpSpPr>
          <p:cNvPr id="64" name="组合 63"/>
          <p:cNvGrpSpPr/>
          <p:nvPr/>
        </p:nvGrpSpPr>
        <p:grpSpPr>
          <a:xfrm>
            <a:off x="3857625" y="4823460"/>
            <a:ext cx="1487805" cy="797560"/>
            <a:chOff x="3664" y="6386"/>
            <a:chExt cx="2343" cy="1256"/>
          </a:xfrm>
        </p:grpSpPr>
        <p:cxnSp>
          <p:nvCxnSpPr>
            <p:cNvPr id="55" name="直接箭头连接符 54"/>
            <p:cNvCxnSpPr/>
            <p:nvPr/>
          </p:nvCxnSpPr>
          <p:spPr>
            <a:xfrm rot="16200000">
              <a:off x="4734" y="5316"/>
              <a:ext cx="0" cy="2141"/>
            </a:xfrm>
            <a:prstGeom prst="straightConnector1">
              <a:avLst/>
            </a:prstGeom>
            <a:ln w="57150">
              <a:solidFill>
                <a:srgbClr val="FF0000"/>
              </a:solidFill>
              <a:headEnd type="oval"/>
              <a:tailEnd type="arrow" w="lg" len="lg"/>
            </a:ln>
          </p:spPr>
          <p:style>
            <a:lnRef idx="1">
              <a:schemeClr val="accent1"/>
            </a:lnRef>
            <a:fillRef idx="0">
              <a:schemeClr val="accent1"/>
            </a:fillRef>
            <a:effectRef idx="0">
              <a:schemeClr val="accent1"/>
            </a:effectRef>
            <a:fontRef idx="minor">
              <a:schemeClr val="tx1"/>
            </a:fontRef>
          </p:style>
        </p:cxnSp>
        <p:sp>
          <p:nvSpPr>
            <p:cNvPr id="58" name="文本框 57"/>
            <p:cNvSpPr txBox="1"/>
            <p:nvPr/>
          </p:nvSpPr>
          <p:spPr>
            <a:xfrm>
              <a:off x="4837" y="6534"/>
              <a:ext cx="1170" cy="1108"/>
            </a:xfrm>
            <a:prstGeom prst="rect">
              <a:avLst/>
            </a:prstGeom>
            <a:noFill/>
          </p:spPr>
          <p:txBody>
            <a:bodyPr wrap="square" rtlCol="0">
              <a:noAutofit/>
            </a:bodyPr>
            <a:lstStyle/>
            <a:p>
              <a:r>
                <a:rPr lang="en-US" altLang="zh-CN" sz="2800" i="1">
                  <a:solidFill>
                    <a:srgbClr val="FF0000"/>
                  </a:solidFill>
                </a:rPr>
                <a:t>F</a:t>
              </a:r>
              <a:r>
                <a:rPr lang="zh-CN" altLang="en-US" sz="2800" baseline="-25000">
                  <a:solidFill>
                    <a:srgbClr val="FF0000"/>
                  </a:solidFill>
                </a:rPr>
                <a:t>拉</a:t>
              </a:r>
              <a:endParaRPr lang="en-US" altLang="zh-CN" sz="2800" baseline="-25000">
                <a:solidFill>
                  <a:srgbClr val="FF0000"/>
                </a:solidFill>
              </a:endParaRPr>
            </a:p>
          </p:txBody>
        </p:sp>
      </p:grpSp>
      <p:sp>
        <p:nvSpPr>
          <p:cNvPr id="59" name="文本框 58"/>
          <p:cNvSpPr txBox="1"/>
          <p:nvPr/>
        </p:nvSpPr>
        <p:spPr>
          <a:xfrm>
            <a:off x="710565" y="5869940"/>
            <a:ext cx="5290185" cy="956945"/>
          </a:xfrm>
          <a:prstGeom prst="rect">
            <a:avLst/>
          </a:prstGeom>
          <a:noFill/>
        </p:spPr>
        <p:txBody>
          <a:bodyPr wrap="square" rtlCol="0">
            <a:noAutofit/>
          </a:bodyPr>
          <a:lstStyle/>
          <a:p>
            <a:pPr>
              <a:lnSpc>
                <a:spcPct val="120000"/>
              </a:lnSpc>
            </a:pPr>
            <a:r>
              <a:rPr lang="zh-CN" altLang="en-US" sz="2400">
                <a:solidFill>
                  <a:srgbClr val="036EB8"/>
                </a:solidFill>
                <a:latin typeface="微软雅黑" panose="020B0503020204020204" charset="-122"/>
                <a:ea typeface="微软雅黑" panose="020B0503020204020204" charset="-122"/>
              </a:rPr>
              <a:t>受到</a:t>
            </a:r>
            <a:r>
              <a:rPr lang="en-US" altLang="zh-CN" sz="2400">
                <a:solidFill>
                  <a:srgbClr val="036EB8"/>
                </a:solidFill>
                <a:latin typeface="微软雅黑" panose="020B0503020204020204" charset="-122"/>
                <a:ea typeface="微软雅黑" panose="020B0503020204020204" charset="-122"/>
              </a:rPr>
              <a:t>2</a:t>
            </a:r>
            <a:r>
              <a:rPr lang="zh-CN" altLang="en-US" sz="2400">
                <a:solidFill>
                  <a:srgbClr val="036EB8"/>
                </a:solidFill>
                <a:latin typeface="微软雅黑" panose="020B0503020204020204" charset="-122"/>
                <a:ea typeface="微软雅黑" panose="020B0503020204020204" charset="-122"/>
              </a:rPr>
              <a:t>对平衡力的作用，</a:t>
            </a:r>
          </a:p>
          <a:p>
            <a:pPr>
              <a:lnSpc>
                <a:spcPct val="120000"/>
              </a:lnSpc>
            </a:pPr>
            <a:r>
              <a:rPr lang="zh-CN" altLang="en-US" sz="2400">
                <a:solidFill>
                  <a:srgbClr val="036EB8"/>
                </a:solidFill>
                <a:latin typeface="微软雅黑" panose="020B0503020204020204" charset="-122"/>
                <a:ea typeface="微软雅黑" panose="020B0503020204020204" charset="-122"/>
              </a:rPr>
              <a:t>重力和地面对香蕉船的支持力平衡。</a:t>
            </a:r>
          </a:p>
        </p:txBody>
      </p:sp>
      <p:sp>
        <p:nvSpPr>
          <p:cNvPr id="60" name="圆角矩形 59"/>
          <p:cNvSpPr/>
          <p:nvPr/>
        </p:nvSpPr>
        <p:spPr>
          <a:xfrm>
            <a:off x="9926955" y="2259330"/>
            <a:ext cx="706120" cy="478790"/>
          </a:xfrm>
          <a:prstGeom prst="roundRect">
            <a:avLst/>
          </a:prstGeom>
          <a:noFill/>
          <a:ln w="28575">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61" name="圆角矩形 60"/>
          <p:cNvSpPr/>
          <p:nvPr/>
        </p:nvSpPr>
        <p:spPr>
          <a:xfrm>
            <a:off x="1060450" y="2781935"/>
            <a:ext cx="697865" cy="489585"/>
          </a:xfrm>
          <a:prstGeom prst="roundRect">
            <a:avLst/>
          </a:prstGeom>
          <a:noFill/>
          <a:ln w="28575">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grpSp>
        <p:nvGrpSpPr>
          <p:cNvPr id="10" name="组合 9"/>
          <p:cNvGrpSpPr/>
          <p:nvPr/>
        </p:nvGrpSpPr>
        <p:grpSpPr>
          <a:xfrm>
            <a:off x="371730" y="1061432"/>
            <a:ext cx="295322" cy="210471"/>
            <a:chOff x="435463" y="1226414"/>
            <a:chExt cx="295380" cy="210512"/>
          </a:xfrm>
        </p:grpSpPr>
        <p:sp>
          <p:nvSpPr>
            <p:cNvPr id="11" name="矩形 10"/>
            <p:cNvSpPr/>
            <p:nvPr/>
          </p:nvSpPr>
          <p:spPr>
            <a:xfrm rot="18900000">
              <a:off x="435463" y="1226414"/>
              <a:ext cx="210511" cy="210511"/>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nvSpPr>
          <p:spPr>
            <a:xfrm rot="18900000">
              <a:off x="520332" y="1226415"/>
              <a:ext cx="210511" cy="210511"/>
            </a:xfrm>
            <a:prstGeom prst="rect">
              <a:avLst/>
            </a:prstGeom>
            <a:solidFill>
              <a:srgbClr val="00A0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8" name="矩形 17"/>
          <p:cNvSpPr/>
          <p:nvPr/>
        </p:nvSpPr>
        <p:spPr>
          <a:xfrm>
            <a:off x="936625" y="874395"/>
            <a:ext cx="3655060" cy="583565"/>
          </a:xfrm>
          <a:prstGeom prst="rect">
            <a:avLst/>
          </a:prstGeom>
        </p:spPr>
        <p:txBody>
          <a:bodyPr wrap="square">
            <a:spAutoFit/>
          </a:bodyPr>
          <a:lstStyle/>
          <a:p>
            <a:pPr algn="dist"/>
            <a:r>
              <a:rPr lang="zh-CN" altLang="en-US" sz="3200" b="1" dirty="0">
                <a:solidFill>
                  <a:srgbClr val="036EB8"/>
                </a:solidFill>
                <a:latin typeface="微软雅黑" panose="020B0503020204020204" charset="-122"/>
                <a:ea typeface="微软雅黑" panose="020B0503020204020204" charset="-122"/>
                <a:sym typeface="+mn-ea"/>
              </a:rPr>
              <a:t>二力平衡的条件</a:t>
            </a:r>
          </a:p>
        </p:txBody>
      </p:sp>
      <p:grpSp>
        <p:nvGrpSpPr>
          <p:cNvPr id="13" name="组合 12"/>
          <p:cNvGrpSpPr/>
          <p:nvPr/>
        </p:nvGrpSpPr>
        <p:grpSpPr>
          <a:xfrm>
            <a:off x="371730" y="1784697"/>
            <a:ext cx="295322" cy="210471"/>
            <a:chOff x="435463" y="1226414"/>
            <a:chExt cx="295380" cy="210512"/>
          </a:xfrm>
        </p:grpSpPr>
        <p:sp>
          <p:nvSpPr>
            <p:cNvPr id="19" name="矩形 18"/>
            <p:cNvSpPr/>
            <p:nvPr/>
          </p:nvSpPr>
          <p:spPr>
            <a:xfrm rot="18900000">
              <a:off x="435463" y="1226414"/>
              <a:ext cx="210511" cy="210511"/>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矩形 19"/>
            <p:cNvSpPr/>
            <p:nvPr/>
          </p:nvSpPr>
          <p:spPr>
            <a:xfrm rot="18900000">
              <a:off x="520332" y="1226415"/>
              <a:ext cx="210511" cy="210511"/>
            </a:xfrm>
            <a:prstGeom prst="rect">
              <a:avLst/>
            </a:prstGeom>
            <a:solidFill>
              <a:srgbClr val="00A0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1" name="文本框 20"/>
          <p:cNvSpPr txBox="1"/>
          <p:nvPr/>
        </p:nvSpPr>
        <p:spPr>
          <a:xfrm>
            <a:off x="936625" y="1628775"/>
            <a:ext cx="2134870" cy="521970"/>
          </a:xfrm>
          <a:prstGeom prst="rect">
            <a:avLst/>
          </a:prstGeom>
          <a:noFill/>
        </p:spPr>
        <p:txBody>
          <a:bodyPr wrap="square" rtlCol="0">
            <a:spAutoFit/>
          </a:bodyPr>
          <a:lstStyle/>
          <a:p>
            <a:pPr>
              <a:lnSpc>
                <a:spcPct val="100000"/>
              </a:lnSpc>
            </a:pPr>
            <a:r>
              <a:rPr lang="zh-CN" altLang="en-US" sz="2800"/>
              <a:t>交流讨论</a:t>
            </a:r>
          </a:p>
        </p:txBody>
      </p:sp>
      <p:grpSp>
        <p:nvGrpSpPr>
          <p:cNvPr id="22" name="组合 21"/>
          <p:cNvGrpSpPr/>
          <p:nvPr/>
        </p:nvGrpSpPr>
        <p:grpSpPr>
          <a:xfrm>
            <a:off x="371730" y="2415887"/>
            <a:ext cx="295322" cy="210471"/>
            <a:chOff x="435463" y="1226414"/>
            <a:chExt cx="295380" cy="210512"/>
          </a:xfrm>
        </p:grpSpPr>
        <p:sp>
          <p:nvSpPr>
            <p:cNvPr id="24" name="矩形 23"/>
            <p:cNvSpPr/>
            <p:nvPr/>
          </p:nvSpPr>
          <p:spPr>
            <a:xfrm rot="18900000">
              <a:off x="435463" y="1226414"/>
              <a:ext cx="210511" cy="210511"/>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矩形 33"/>
            <p:cNvSpPr/>
            <p:nvPr/>
          </p:nvSpPr>
          <p:spPr>
            <a:xfrm rot="18900000">
              <a:off x="520332" y="1226415"/>
              <a:ext cx="210511" cy="210511"/>
            </a:xfrm>
            <a:prstGeom prst="rect">
              <a:avLst/>
            </a:prstGeom>
            <a:solidFill>
              <a:srgbClr val="00A0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6"/>
                                        </p:tgtEl>
                                        <p:attrNameLst>
                                          <p:attrName>style.visibility</p:attrName>
                                        </p:attrNameLst>
                                      </p:cBhvr>
                                      <p:to>
                                        <p:strVal val="visible"/>
                                      </p:to>
                                    </p:set>
                                    <p:animEffect transition="in" filter="wipe(left)">
                                      <p:cBhvr>
                                        <p:cTn id="12" dur="500"/>
                                        <p:tgtEl>
                                          <p:spTgt spid="46"/>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47"/>
                                        </p:tgtEl>
                                        <p:attrNameLst>
                                          <p:attrName>style.visibility</p:attrName>
                                        </p:attrNameLst>
                                      </p:cBhvr>
                                      <p:to>
                                        <p:strVal val="visible"/>
                                      </p:to>
                                    </p:set>
                                    <p:animEffect transition="in" filter="randombar(horizontal)">
                                      <p:cBhvr>
                                        <p:cTn id="17" dur="500"/>
                                        <p:tgtEl>
                                          <p:spTgt spid="4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43"/>
                                        </p:tgtEl>
                                        <p:attrNameLst>
                                          <p:attrName>style.visibility</p:attrName>
                                        </p:attrNameLst>
                                      </p:cBhvr>
                                      <p:to>
                                        <p:strVal val="visible"/>
                                      </p:to>
                                    </p:set>
                                    <p:animEffect transition="in" filter="wipe(left)">
                                      <p:cBhvr>
                                        <p:cTn id="22" dur="500"/>
                                        <p:tgtEl>
                                          <p:spTgt spid="4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61"/>
                                        </p:tgtEl>
                                        <p:attrNameLst>
                                          <p:attrName>style.visibility</p:attrName>
                                        </p:attrNameLst>
                                      </p:cBhvr>
                                      <p:to>
                                        <p:strVal val="visible"/>
                                      </p:to>
                                    </p:set>
                                    <p:animEffect transition="in" filter="wipe(left)">
                                      <p:cBhvr>
                                        <p:cTn id="27" dur="500"/>
                                        <p:tgtEl>
                                          <p:spTgt spid="61"/>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60"/>
                                        </p:tgtEl>
                                        <p:attrNameLst>
                                          <p:attrName>style.visibility</p:attrName>
                                        </p:attrNameLst>
                                      </p:cBhvr>
                                      <p:to>
                                        <p:strVal val="visible"/>
                                      </p:to>
                                    </p:set>
                                    <p:animEffect transition="in" filter="wipe(left)">
                                      <p:cBhvr>
                                        <p:cTn id="32" dur="500"/>
                                        <p:tgtEl>
                                          <p:spTgt spid="60"/>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44"/>
                                        </p:tgtEl>
                                        <p:attrNameLst>
                                          <p:attrName>style.visibility</p:attrName>
                                        </p:attrNameLst>
                                      </p:cBhvr>
                                      <p:to>
                                        <p:strVal val="visible"/>
                                      </p:to>
                                    </p:set>
                                    <p:animEffect transition="in" filter="randombar(horizontal)">
                                      <p:cBhvr>
                                        <p:cTn id="37" dur="500"/>
                                        <p:tgtEl>
                                          <p:spTgt spid="44"/>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45"/>
                                        </p:tgtEl>
                                        <p:attrNameLst>
                                          <p:attrName>style.visibility</p:attrName>
                                        </p:attrNameLst>
                                      </p:cBhvr>
                                      <p:to>
                                        <p:strVal val="visible"/>
                                      </p:to>
                                    </p:set>
                                    <p:animEffect transition="in" filter="wipe(left)">
                                      <p:cBhvr>
                                        <p:cTn id="42" dur="500"/>
                                        <p:tgtEl>
                                          <p:spTgt spid="45"/>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nodeType="clickEffect">
                                  <p:stCondLst>
                                    <p:cond delay="0"/>
                                  </p:stCondLst>
                                  <p:childTnLst>
                                    <p:set>
                                      <p:cBhvr>
                                        <p:cTn id="46" dur="1" fill="hold">
                                          <p:stCondLst>
                                            <p:cond delay="0"/>
                                          </p:stCondLst>
                                        </p:cTn>
                                        <p:tgtEl>
                                          <p:spTgt spid="62"/>
                                        </p:tgtEl>
                                        <p:attrNameLst>
                                          <p:attrName>style.visibility</p:attrName>
                                        </p:attrNameLst>
                                      </p:cBhvr>
                                      <p:to>
                                        <p:strVal val="visible"/>
                                      </p:to>
                                    </p:set>
                                    <p:animEffect transition="in" filter="wipe(up)">
                                      <p:cBhvr>
                                        <p:cTn id="47" dur="500"/>
                                        <p:tgtEl>
                                          <p:spTgt spid="62"/>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nodeType="clickEffect">
                                  <p:stCondLst>
                                    <p:cond delay="0"/>
                                  </p:stCondLst>
                                  <p:childTnLst>
                                    <p:set>
                                      <p:cBhvr>
                                        <p:cTn id="51" dur="1" fill="hold">
                                          <p:stCondLst>
                                            <p:cond delay="0"/>
                                          </p:stCondLst>
                                        </p:cTn>
                                        <p:tgtEl>
                                          <p:spTgt spid="63"/>
                                        </p:tgtEl>
                                        <p:attrNameLst>
                                          <p:attrName>style.visibility</p:attrName>
                                        </p:attrNameLst>
                                      </p:cBhvr>
                                      <p:to>
                                        <p:strVal val="visible"/>
                                      </p:to>
                                    </p:set>
                                    <p:animEffect transition="in" filter="wipe(down)">
                                      <p:cBhvr>
                                        <p:cTn id="52" dur="500"/>
                                        <p:tgtEl>
                                          <p:spTgt spid="63"/>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nodeType="clickEffect">
                                  <p:stCondLst>
                                    <p:cond delay="0"/>
                                  </p:stCondLst>
                                  <p:childTnLst>
                                    <p:set>
                                      <p:cBhvr>
                                        <p:cTn id="56" dur="1" fill="hold">
                                          <p:stCondLst>
                                            <p:cond delay="0"/>
                                          </p:stCondLst>
                                        </p:cTn>
                                        <p:tgtEl>
                                          <p:spTgt spid="64"/>
                                        </p:tgtEl>
                                        <p:attrNameLst>
                                          <p:attrName>style.visibility</p:attrName>
                                        </p:attrNameLst>
                                      </p:cBhvr>
                                      <p:to>
                                        <p:strVal val="visible"/>
                                      </p:to>
                                    </p:set>
                                    <p:animEffect transition="in" filter="wipe(left)">
                                      <p:cBhvr>
                                        <p:cTn id="57" dur="500"/>
                                        <p:tgtEl>
                                          <p:spTgt spid="64"/>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2" fill="hold" nodeType="clickEffect">
                                  <p:stCondLst>
                                    <p:cond delay="0"/>
                                  </p:stCondLst>
                                  <p:childTnLst>
                                    <p:set>
                                      <p:cBhvr>
                                        <p:cTn id="61" dur="1" fill="hold">
                                          <p:stCondLst>
                                            <p:cond delay="0"/>
                                          </p:stCondLst>
                                        </p:cTn>
                                        <p:tgtEl>
                                          <p:spTgt spid="65"/>
                                        </p:tgtEl>
                                        <p:attrNameLst>
                                          <p:attrName>style.visibility</p:attrName>
                                        </p:attrNameLst>
                                      </p:cBhvr>
                                      <p:to>
                                        <p:strVal val="visible"/>
                                      </p:to>
                                    </p:set>
                                    <p:animEffect transition="in" filter="wipe(right)">
                                      <p:cBhvr>
                                        <p:cTn id="62" dur="500"/>
                                        <p:tgtEl>
                                          <p:spTgt spid="65"/>
                                        </p:tgtEl>
                                      </p:cBhvr>
                                    </p:animEffect>
                                  </p:childTnLst>
                                </p:cTn>
                              </p:par>
                            </p:childTnLst>
                          </p:cTn>
                        </p:par>
                      </p:childTnLst>
                    </p:cTn>
                  </p:par>
                  <p:par>
                    <p:cTn id="63" fill="hold">
                      <p:stCondLst>
                        <p:cond delay="indefinite"/>
                      </p:stCondLst>
                      <p:childTnLst>
                        <p:par>
                          <p:cTn id="64" fill="hold">
                            <p:stCondLst>
                              <p:cond delay="0"/>
                            </p:stCondLst>
                            <p:childTnLst>
                              <p:par>
                                <p:cTn id="65" presetID="27" presetClass="entr" presetSubtype="0" fill="hold" grpId="0" nodeType="clickEffect">
                                  <p:stCondLst>
                                    <p:cond delay="0"/>
                                  </p:stCondLst>
                                  <p:iterate type="lt">
                                    <p:tmPct val="50000"/>
                                  </p:iterate>
                                  <p:childTnLst>
                                    <p:set>
                                      <p:cBhvr>
                                        <p:cTn id="66" dur="1" fill="hold">
                                          <p:stCondLst>
                                            <p:cond delay="0"/>
                                          </p:stCondLst>
                                        </p:cTn>
                                        <p:tgtEl>
                                          <p:spTgt spid="59"/>
                                        </p:tgtEl>
                                        <p:attrNameLst>
                                          <p:attrName>style.visibility</p:attrName>
                                        </p:attrNameLst>
                                      </p:cBhvr>
                                      <p:to>
                                        <p:strVal val="visible"/>
                                      </p:to>
                                    </p:set>
                                    <p:anim calcmode="discrete" valueType="clr">
                                      <p:cBhvr override="childStyle">
                                        <p:cTn id="67" dur="80"/>
                                        <p:tgtEl>
                                          <p:spTgt spid="59"/>
                                        </p:tgtEl>
                                        <p:attrNameLst>
                                          <p:attrName>style.color</p:attrName>
                                        </p:attrNameLst>
                                      </p:cBhvr>
                                      <p:tavLst>
                                        <p:tav tm="0">
                                          <p:val>
                                            <p:clrVal>
                                              <a:schemeClr val="accent2"/>
                                            </p:clrVal>
                                          </p:val>
                                        </p:tav>
                                        <p:tav tm="50000">
                                          <p:val>
                                            <p:clrVal>
                                              <a:schemeClr val="hlink"/>
                                            </p:clrVal>
                                          </p:val>
                                        </p:tav>
                                      </p:tavLst>
                                    </p:anim>
                                    <p:anim calcmode="discrete" valueType="clr">
                                      <p:cBhvr>
                                        <p:cTn id="68" dur="80"/>
                                        <p:tgtEl>
                                          <p:spTgt spid="59"/>
                                        </p:tgtEl>
                                        <p:attrNameLst>
                                          <p:attrName>fillcolor</p:attrName>
                                        </p:attrNameLst>
                                      </p:cBhvr>
                                      <p:tavLst>
                                        <p:tav tm="0">
                                          <p:val>
                                            <p:clrVal>
                                              <a:schemeClr val="accent2"/>
                                            </p:clrVal>
                                          </p:val>
                                        </p:tav>
                                        <p:tav tm="50000">
                                          <p:val>
                                            <p:clrVal>
                                              <a:schemeClr val="hlink"/>
                                            </p:clrVal>
                                          </p:val>
                                        </p:tav>
                                      </p:tavLst>
                                    </p:anim>
                                    <p:set>
                                      <p:cBhvr>
                                        <p:cTn id="69" dur="80"/>
                                        <p:tgtEl>
                                          <p:spTgt spid="59"/>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43" grpId="0"/>
      <p:bldP spid="44" grpId="0"/>
      <p:bldP spid="45" grpId="0"/>
      <p:bldP spid="46" grpId="0"/>
      <p:bldP spid="47" grpId="0"/>
      <p:bldP spid="59" grpId="0"/>
      <p:bldP spid="60" grpId="0" bldLvl="0" animBg="1"/>
      <p:bldP spid="61" grpId="0" bldLvl="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8"/>
          <p:cNvSpPr/>
          <p:nvPr/>
        </p:nvSpPr>
        <p:spPr>
          <a:xfrm>
            <a:off x="1005205" y="2117725"/>
            <a:ext cx="10180955" cy="946785"/>
          </a:xfrm>
          <a:prstGeom prst="rect">
            <a:avLst/>
          </a:prstGeom>
          <a:noFill/>
          <a:ln w="9525">
            <a:noFill/>
          </a:ln>
        </p:spPr>
        <p:txBody>
          <a:bodyPr>
            <a:noAutofit/>
          </a:bodyPr>
          <a:lstStyle/>
          <a:p>
            <a:pPr marR="0" lvl="0" algn="l" defTabSz="914400" rtl="0" fontAlgn="auto">
              <a:lnSpc>
                <a:spcPct val="100000"/>
              </a:lnSpc>
              <a:spcBef>
                <a:spcPct val="0"/>
              </a:spcBef>
              <a:spcAft>
                <a:spcPct val="0"/>
              </a:spcAft>
              <a:buClrTx/>
              <a:buSzTx/>
              <a:buFontTx/>
              <a:buNone/>
              <a:defRPr/>
            </a:pPr>
            <a:r>
              <a:rPr lang="en-US" altLang="zh-CN" sz="2800">
                <a:latin typeface="宋体" panose="02010600030101010101" pitchFamily="2" charset="-122"/>
                <a:ea typeface="宋体" panose="02010600030101010101" pitchFamily="2" charset="-122"/>
                <a:cs typeface="宋体" panose="02010600030101010101" pitchFamily="2" charset="-122"/>
                <a:sym typeface="+mn-ea"/>
              </a:rPr>
              <a:t>     2.</a:t>
            </a:r>
            <a:r>
              <a:rPr lang="zh-CN" altLang="en-US" sz="2800" noProof="0">
                <a:ln>
                  <a:noFill/>
                </a:ln>
                <a:solidFill>
                  <a:srgbClr val="000000"/>
                </a:solidFill>
                <a:effectLst/>
                <a:uLnTx/>
                <a:uFillTx/>
                <a:latin typeface="宋体" panose="02010600030101010101" pitchFamily="2" charset="-122"/>
                <a:ea typeface="宋体" panose="02010600030101010101" pitchFamily="2" charset="-122"/>
                <a:cs typeface="宋体" panose="02010600030101010101" pitchFamily="2" charset="-122"/>
                <a:sym typeface="+mn-ea"/>
              </a:rPr>
              <a:t>为什么将物体挂在弹簧测力计下静止时，弹簧测力计的示数就等于物体所受重力的大小？</a:t>
            </a:r>
            <a:endParaRPr lang="zh-CN" altLang="en-US" sz="2800" strike="noStrike" noProof="0">
              <a:ln>
                <a:noFill/>
              </a:ln>
              <a:solidFill>
                <a:srgbClr val="000000"/>
              </a:solidFill>
              <a:effectLst/>
              <a:uLnTx/>
              <a:uFillTx/>
              <a:latin typeface="宋体" panose="02010600030101010101" pitchFamily="2" charset="-122"/>
              <a:ea typeface="宋体" panose="02010600030101010101" pitchFamily="2" charset="-122"/>
              <a:cs typeface="宋体" panose="02010600030101010101" pitchFamily="2" charset="-122"/>
              <a:sym typeface="+mn-ea"/>
            </a:endParaRPr>
          </a:p>
        </p:txBody>
      </p:sp>
      <p:pic>
        <p:nvPicPr>
          <p:cNvPr id="10" name="Picture 3"/>
          <p:cNvPicPr>
            <a:picLocks noChangeAspect="1" noChangeArrowheads="1"/>
          </p:cNvPicPr>
          <p:nvPr/>
        </p:nvPicPr>
        <p:blipFill>
          <a:blip r:embed="rId3">
            <a:clrChange>
              <a:clrFrom>
                <a:srgbClr val="FFFFFF"/>
              </a:clrFrom>
              <a:clrTo>
                <a:srgbClr val="FFFFFF">
                  <a:alpha val="0"/>
                </a:srgbClr>
              </a:clrTo>
            </a:clrChange>
          </a:blip>
          <a:srcRect t="28060"/>
          <a:stretch>
            <a:fillRect/>
          </a:stretch>
        </p:blipFill>
        <p:spPr bwMode="auto">
          <a:xfrm>
            <a:off x="9100897" y="2619013"/>
            <a:ext cx="1374167" cy="2812240"/>
          </a:xfrm>
          <a:prstGeom prst="rect">
            <a:avLst/>
          </a:prstGeom>
          <a:noFill/>
          <a:ln w="9525">
            <a:noFill/>
            <a:miter lim="800000"/>
            <a:headEnd/>
            <a:tailEnd/>
          </a:ln>
        </p:spPr>
      </p:pic>
      <p:pic>
        <p:nvPicPr>
          <p:cNvPr id="11" name="Picture 3"/>
          <p:cNvPicPr>
            <a:picLocks noChangeAspect="1" noChangeArrowheads="1"/>
          </p:cNvPicPr>
          <p:nvPr/>
        </p:nvPicPr>
        <p:blipFill>
          <a:blip r:embed="rId3">
            <a:clrChange>
              <a:clrFrom>
                <a:srgbClr val="FFFFFF"/>
              </a:clrFrom>
              <a:clrTo>
                <a:srgbClr val="FFFFFF">
                  <a:alpha val="0"/>
                </a:srgbClr>
              </a:clrTo>
            </a:clrChange>
          </a:blip>
          <a:srcRect t="28060"/>
          <a:stretch>
            <a:fillRect/>
          </a:stretch>
        </p:blipFill>
        <p:spPr bwMode="auto">
          <a:xfrm>
            <a:off x="6719896" y="2675678"/>
            <a:ext cx="1374168" cy="2812240"/>
          </a:xfrm>
          <a:prstGeom prst="rect">
            <a:avLst/>
          </a:prstGeom>
          <a:noFill/>
          <a:ln w="9525">
            <a:noFill/>
            <a:miter lim="800000"/>
            <a:headEnd/>
            <a:tailEnd/>
          </a:ln>
        </p:spPr>
      </p:pic>
      <p:grpSp>
        <p:nvGrpSpPr>
          <p:cNvPr id="19" name="组合 87"/>
          <p:cNvGrpSpPr/>
          <p:nvPr/>
        </p:nvGrpSpPr>
        <p:grpSpPr>
          <a:xfrm>
            <a:off x="6897770" y="5928907"/>
            <a:ext cx="1186580" cy="976148"/>
            <a:chOff x="1100816" y="5231414"/>
            <a:chExt cx="1582106" cy="1301529"/>
          </a:xfrm>
        </p:grpSpPr>
        <p:sp>
          <p:nvSpPr>
            <p:cNvPr id="20" name="矩形 19"/>
            <p:cNvSpPr/>
            <p:nvPr/>
          </p:nvSpPr>
          <p:spPr>
            <a:xfrm>
              <a:off x="1100816" y="5231414"/>
              <a:ext cx="1582106" cy="613833"/>
            </a:xfrm>
            <a:prstGeom prst="rect">
              <a:avLst/>
            </a:prstGeom>
            <a:solidFill>
              <a:srgbClr val="036EB8"/>
            </a:solidFill>
            <a:ln>
              <a:solidFill>
                <a:srgbClr val="036EB8"/>
              </a:solidFill>
            </a:ln>
          </p:spPr>
          <p:style>
            <a:lnRef idx="1">
              <a:schemeClr val="accent2"/>
            </a:lnRef>
            <a:fillRef idx="2">
              <a:schemeClr val="accent2"/>
            </a:fillRef>
            <a:effectRef idx="1">
              <a:schemeClr val="accent2"/>
            </a:effectRef>
            <a:fontRef idx="minor">
              <a:schemeClr val="dk1"/>
            </a:fontRef>
          </p:style>
          <p:txBody>
            <a:bodyPr wrap="square">
              <a:spAutoFit/>
            </a:bodyPr>
            <a:lstStyle/>
            <a:p>
              <a:pPr marL="0" marR="0" lvl="0" indent="0" algn="l" defTabSz="914400" rtl="0" eaLnBrk="1" fontAlgn="auto" latinLnBrk="0" hangingPunct="1">
                <a:lnSpc>
                  <a:spcPct val="100000"/>
                </a:lnSpc>
                <a:spcBef>
                  <a:spcPct val="0"/>
                </a:spcBef>
                <a:spcAft>
                  <a:spcPct val="0"/>
                </a:spcAft>
                <a:buClrTx/>
                <a:buSzTx/>
                <a:buFontTx/>
                <a:buNone/>
                <a:defRPr/>
              </a:pPr>
              <a:r>
                <a:rPr kumimoji="0" lang="zh-CN" altLang="en-US" sz="2400" b="1" i="0" u="none" strike="noStrike" kern="1200" cap="none" spc="0" normalizeH="0" baseline="0" noProof="0">
                  <a:ln>
                    <a:noFill/>
                  </a:ln>
                  <a:solidFill>
                    <a:schemeClr val="bg1"/>
                  </a:solidFill>
                  <a:effectLst/>
                  <a:uLnTx/>
                  <a:uFillTx/>
                  <a:latin typeface="微软雅黑" panose="020B0503020204020204" charset="-122"/>
                  <a:ea typeface="微软雅黑" panose="020B0503020204020204" charset="-122"/>
                  <a:cs typeface="Times New Roman" panose="02020603050405020304" pitchFamily="18" charset="0"/>
                </a:rPr>
                <a:t>平衡力</a:t>
              </a:r>
            </a:p>
          </p:txBody>
        </p:sp>
        <p:sp>
          <p:nvSpPr>
            <p:cNvPr id="21" name="矩形 20"/>
            <p:cNvSpPr/>
            <p:nvPr/>
          </p:nvSpPr>
          <p:spPr>
            <a:xfrm>
              <a:off x="1100816" y="5836984"/>
              <a:ext cx="1479126" cy="695959"/>
            </a:xfrm>
            <a:prstGeom prst="rect">
              <a:avLst/>
            </a:prstGeom>
          </p:spPr>
          <p:txBody>
            <a:bodyPr wrap="none">
              <a:spAutoFit/>
            </a:bodyPr>
            <a:lstStyle/>
            <a:p>
              <a:pPr marL="0" marR="0" lvl="0" indent="0" algn="l" defTabSz="914400" rtl="0" eaLnBrk="1" fontAlgn="auto" latinLnBrk="0" hangingPunct="1">
                <a:lnSpc>
                  <a:spcPct val="100000"/>
                </a:lnSpc>
                <a:spcBef>
                  <a:spcPct val="0"/>
                </a:spcBef>
                <a:spcAft>
                  <a:spcPct val="0"/>
                </a:spcAft>
                <a:buClrTx/>
                <a:buSzTx/>
                <a:buFontTx/>
                <a:buNone/>
                <a:defRPr/>
              </a:pPr>
              <a:r>
                <a:rPr kumimoji="0" lang="en-US" altLang="zh-CN" sz="2800" b="1" i="1" u="none" strike="noStrike" kern="0" cap="none" spc="0" normalizeH="0" baseline="0" noProof="0">
                  <a:ln>
                    <a:noFill/>
                  </a:ln>
                  <a:solidFill>
                    <a:srgbClr val="2F2F2F"/>
                  </a:solidFill>
                  <a:effectLst/>
                  <a:uLnTx/>
                  <a:uFillTx/>
                  <a:latin typeface="Times New Roman" panose="02020603050405020304" pitchFamily="18" charset="0"/>
                  <a:ea typeface="楷体" panose="02010609060101010101" pitchFamily="49" charset="-122"/>
                  <a:cs typeface="Times New Roman" panose="02020603050405020304" pitchFamily="18" charset="0"/>
                </a:rPr>
                <a:t>F</a:t>
              </a:r>
              <a:r>
                <a:rPr kumimoji="0" lang="zh-CN" altLang="en-US" sz="1800" b="1" i="0" u="none" strike="noStrike" kern="1200" cap="none" spc="0" normalizeH="0" baseline="0" noProof="0">
                  <a:ln>
                    <a:noFill/>
                  </a:ln>
                  <a:solidFill>
                    <a:srgbClr val="2F2F2F"/>
                  </a:solidFill>
                  <a:effectLst/>
                  <a:uLnTx/>
                  <a:uFillTx/>
                  <a:latin typeface="宋体" panose="02010600030101010101" pitchFamily="2" charset="-122"/>
                  <a:cs typeface="Times New Roman" panose="02020603050405020304" pitchFamily="18" charset="0"/>
                </a:rPr>
                <a:t>拉</a:t>
              </a:r>
              <a:r>
                <a:rPr kumimoji="0" lang="en-US" altLang="zh-CN" sz="2800" b="1" i="0" u="none" strike="noStrike" kern="1200" cap="none" spc="0" normalizeH="0" baseline="0" noProof="0">
                  <a:ln>
                    <a:noFill/>
                  </a:ln>
                  <a:solidFill>
                    <a:srgbClr val="2F2F2F"/>
                  </a:solidFill>
                  <a:effectLst/>
                  <a:uLnTx/>
                  <a:uFillTx/>
                  <a:latin typeface="Times New Roman" panose="02020603050405020304" pitchFamily="18" charset="0"/>
                  <a:ea typeface="楷体" panose="02010609060101010101" pitchFamily="49" charset="-122"/>
                  <a:cs typeface="Times New Roman" panose="02020603050405020304" pitchFamily="18" charset="0"/>
                </a:rPr>
                <a:t>=</a:t>
              </a:r>
              <a:r>
                <a:rPr kumimoji="0" lang="en-US" altLang="zh-CN" sz="2800" b="1" i="1" u="none" strike="noStrike" kern="0" cap="none" spc="0" normalizeH="0" baseline="0" noProof="0">
                  <a:ln>
                    <a:noFill/>
                  </a:ln>
                  <a:solidFill>
                    <a:srgbClr val="2F2F2F"/>
                  </a:solidFill>
                  <a:effectLst/>
                  <a:uLnTx/>
                  <a:uFillTx/>
                  <a:latin typeface="Times New Roman" panose="02020603050405020304" pitchFamily="18" charset="0"/>
                  <a:ea typeface="楷体" panose="02010609060101010101" pitchFamily="49" charset="-122"/>
                  <a:cs typeface="Times New Roman" panose="02020603050405020304" pitchFamily="18" charset="0"/>
                </a:rPr>
                <a:t>G</a:t>
              </a:r>
              <a:endParaRPr kumimoji="0" lang="zh-CN" altLang="en-US" sz="2800" b="1" i="1" u="none" strike="noStrike" kern="0" cap="none" spc="0" normalizeH="0" baseline="0" noProof="0">
                <a:ln>
                  <a:noFill/>
                </a:ln>
                <a:solidFill>
                  <a:srgbClr val="2F2F2F"/>
                </a:solidFill>
                <a:effectLst/>
                <a:uLnTx/>
                <a:uFillTx/>
                <a:latin typeface="Times New Roman" panose="02020603050405020304" pitchFamily="18" charset="0"/>
                <a:ea typeface="楷体" panose="02010609060101010101" pitchFamily="49" charset="-122"/>
                <a:cs typeface="Times New Roman" panose="02020603050405020304" pitchFamily="18" charset="0"/>
              </a:endParaRPr>
            </a:p>
          </p:txBody>
        </p:sp>
      </p:grpSp>
      <p:grpSp>
        <p:nvGrpSpPr>
          <p:cNvPr id="12" name="组合 11"/>
          <p:cNvGrpSpPr/>
          <p:nvPr/>
        </p:nvGrpSpPr>
        <p:grpSpPr>
          <a:xfrm>
            <a:off x="9100897" y="5941986"/>
            <a:ext cx="1719129" cy="960354"/>
            <a:chOff x="4944822" y="5765456"/>
            <a:chExt cx="1719129" cy="960354"/>
          </a:xfrm>
        </p:grpSpPr>
        <p:sp>
          <p:nvSpPr>
            <p:cNvPr id="22" name="矩形 21"/>
            <p:cNvSpPr/>
            <p:nvPr/>
          </p:nvSpPr>
          <p:spPr>
            <a:xfrm>
              <a:off x="4944822" y="5765456"/>
              <a:ext cx="1719129" cy="460375"/>
            </a:xfrm>
            <a:prstGeom prst="rect">
              <a:avLst/>
            </a:prstGeom>
            <a:solidFill>
              <a:srgbClr val="036EB8"/>
            </a:solidFill>
            <a:ln>
              <a:solidFill>
                <a:srgbClr val="036EB8"/>
              </a:solidFill>
            </a:ln>
          </p:spPr>
          <p:style>
            <a:lnRef idx="1">
              <a:schemeClr val="accent2"/>
            </a:lnRef>
            <a:fillRef idx="2">
              <a:schemeClr val="accent2"/>
            </a:fillRef>
            <a:effectRef idx="1">
              <a:schemeClr val="accent2"/>
            </a:effectRef>
            <a:fontRef idx="minor">
              <a:schemeClr val="dk1"/>
            </a:fontRef>
          </p:style>
          <p:txBody>
            <a:bodyPr wrap="square">
              <a:spAutoFit/>
            </a:bodyPr>
            <a:lstStyle/>
            <a:p>
              <a:pPr marL="0" marR="0" lvl="0" indent="0" algn="l" defTabSz="914400" rtl="0" eaLnBrk="1" fontAlgn="auto" latinLnBrk="0" hangingPunct="1">
                <a:lnSpc>
                  <a:spcPct val="100000"/>
                </a:lnSpc>
                <a:spcBef>
                  <a:spcPct val="0"/>
                </a:spcBef>
                <a:spcAft>
                  <a:spcPct val="0"/>
                </a:spcAft>
                <a:buClrTx/>
                <a:buSzTx/>
                <a:buFontTx/>
                <a:buNone/>
                <a:defRPr/>
              </a:pPr>
              <a:r>
                <a:rPr kumimoji="0" lang="zh-CN" altLang="en-US" sz="2400" b="1" i="0" u="none" strike="noStrike" kern="1200" cap="none" spc="0" normalizeH="0" baseline="0" noProof="0">
                  <a:ln>
                    <a:noFill/>
                  </a:ln>
                  <a:solidFill>
                    <a:schemeClr val="bg1"/>
                  </a:solidFill>
                  <a:effectLst/>
                  <a:uLnTx/>
                  <a:uFillTx/>
                  <a:latin typeface="微软雅黑" panose="020B0503020204020204" charset="-122"/>
                  <a:ea typeface="微软雅黑" panose="020B0503020204020204" charset="-122"/>
                  <a:cs typeface="Times New Roman" panose="02020603050405020304" pitchFamily="18" charset="0"/>
                </a:rPr>
                <a:t>相互作用力</a:t>
              </a:r>
            </a:p>
          </p:txBody>
        </p:sp>
        <p:sp>
          <p:nvSpPr>
            <p:cNvPr id="35" name="矩形 34"/>
            <p:cNvSpPr/>
            <p:nvPr/>
          </p:nvSpPr>
          <p:spPr>
            <a:xfrm>
              <a:off x="5128293" y="6203840"/>
              <a:ext cx="1419225" cy="521970"/>
            </a:xfrm>
            <a:prstGeom prst="rect">
              <a:avLst/>
            </a:prstGeom>
          </p:spPr>
          <p:txBody>
            <a:bodyPr wrap="none">
              <a:spAutoFit/>
            </a:bodyPr>
            <a:lstStyle/>
            <a:p>
              <a:pPr marL="0" marR="0" lvl="0" indent="0" algn="l" defTabSz="914400" rtl="0" eaLnBrk="1" fontAlgn="auto" latinLnBrk="0" hangingPunct="1">
                <a:lnSpc>
                  <a:spcPct val="100000"/>
                </a:lnSpc>
                <a:spcBef>
                  <a:spcPct val="0"/>
                </a:spcBef>
                <a:spcAft>
                  <a:spcPct val="0"/>
                </a:spcAft>
                <a:buClrTx/>
                <a:buSzTx/>
                <a:buFontTx/>
                <a:buNone/>
                <a:defRPr/>
              </a:pPr>
              <a:r>
                <a:rPr kumimoji="0" lang="en-US" altLang="zh-CN" sz="2800" b="1" i="1" u="none" strike="noStrike" kern="0" cap="none" spc="0" normalizeH="0" baseline="0" noProof="0">
                  <a:ln>
                    <a:noFill/>
                  </a:ln>
                  <a:solidFill>
                    <a:srgbClr val="2F2F2F"/>
                  </a:solidFill>
                  <a:effectLst/>
                  <a:uLnTx/>
                  <a:uFillTx/>
                  <a:latin typeface="Times New Roman" panose="02020603050405020304" pitchFamily="18" charset="0"/>
                  <a:ea typeface="微软雅黑" panose="020B0503020204020204" charset="-122"/>
                  <a:cs typeface="Times New Roman" panose="02020603050405020304" pitchFamily="18" charset="0"/>
                </a:rPr>
                <a:t>F</a:t>
              </a:r>
              <a:r>
                <a:rPr kumimoji="0" lang="zh-CN" altLang="en-US" sz="1800" b="1" i="0" u="none" strike="noStrike" kern="1200" cap="none" spc="0" normalizeH="0" baseline="0" noProof="0">
                  <a:ln>
                    <a:noFill/>
                  </a:ln>
                  <a:solidFill>
                    <a:srgbClr val="2F2F2F"/>
                  </a:solidFill>
                  <a:effectLst/>
                  <a:uLnTx/>
                  <a:uFillTx/>
                  <a:latin typeface="宋体" panose="02010600030101010101" pitchFamily="2" charset="-122"/>
                  <a:cs typeface="Segoe UI Historic" panose="020B0502040204020203" pitchFamily="34" charset="0"/>
                </a:rPr>
                <a:t>拉</a:t>
              </a:r>
              <a:r>
                <a:rPr lang="en-US" altLang="zh-CN" sz="2800" b="1" i="1" kern="0" noProof="0">
                  <a:ln>
                    <a:noFill/>
                  </a:ln>
                  <a:solidFill>
                    <a:srgbClr val="2F2F2F"/>
                  </a:solidFill>
                  <a:effectLst/>
                  <a:uLnTx/>
                  <a:uFillTx/>
                  <a:latin typeface="Times New Roman" panose="02020603050405020304" pitchFamily="18" charset="0"/>
                  <a:ea typeface="微软雅黑" panose="020B0503020204020204" charset="-122"/>
                  <a:cs typeface="Times New Roman" panose="02020603050405020304" pitchFamily="18" charset="0"/>
                  <a:sym typeface="+mn-ea"/>
                </a:rPr>
                <a:t>'</a:t>
              </a:r>
              <a:r>
                <a:rPr kumimoji="0" lang="en-US" altLang="zh-CN" sz="2800" b="1" i="0" u="none" strike="noStrike" kern="1200" cap="none" spc="0" normalizeH="0" baseline="0" noProof="0">
                  <a:ln>
                    <a:noFill/>
                  </a:ln>
                  <a:solidFill>
                    <a:srgbClr val="2F2F2F"/>
                  </a:solidFill>
                  <a:effectLst/>
                  <a:uLnTx/>
                  <a:uFillTx/>
                  <a:latin typeface="Times New Roman" panose="02020603050405020304" pitchFamily="18" charset="0"/>
                  <a:ea typeface="微软雅黑" panose="020B0503020204020204" charset="-122"/>
                  <a:cs typeface="Times New Roman" panose="02020603050405020304" pitchFamily="18" charset="0"/>
                </a:rPr>
                <a:t>=</a:t>
              </a:r>
              <a:r>
                <a:rPr kumimoji="0" lang="en-US" altLang="zh-CN" sz="2800" b="1" i="1" u="none" strike="noStrike" kern="0" cap="none" spc="0" normalizeH="0" baseline="0" noProof="0">
                  <a:ln>
                    <a:noFill/>
                  </a:ln>
                  <a:solidFill>
                    <a:srgbClr val="2F2F2F"/>
                  </a:solidFill>
                  <a:effectLst/>
                  <a:uLnTx/>
                  <a:uFillTx/>
                  <a:latin typeface="Times New Roman" panose="02020603050405020304" pitchFamily="18" charset="0"/>
                  <a:ea typeface="微软雅黑" panose="020B0503020204020204" charset="-122"/>
                  <a:cs typeface="Times New Roman" panose="02020603050405020304" pitchFamily="18" charset="0"/>
                </a:rPr>
                <a:t>F</a:t>
              </a:r>
              <a:r>
                <a:rPr kumimoji="0" lang="zh-CN" altLang="en-US" sz="1800" b="1" i="0" u="none" strike="noStrike" kern="1200" cap="none" spc="0" normalizeH="0" baseline="0" noProof="0">
                  <a:ln>
                    <a:noFill/>
                  </a:ln>
                  <a:solidFill>
                    <a:srgbClr val="2F2F2F"/>
                  </a:solidFill>
                  <a:effectLst/>
                  <a:uLnTx/>
                  <a:uFillTx/>
                  <a:latin typeface="宋体" panose="02010600030101010101" pitchFamily="2" charset="-122"/>
                  <a:cs typeface="Segoe UI Historic" panose="020B0502040204020203" pitchFamily="34" charset="0"/>
                </a:rPr>
                <a:t>拉</a:t>
              </a:r>
              <a:endParaRPr kumimoji="0" lang="zh-CN" altLang="en-US" sz="2800" b="1" i="1" u="none" strike="noStrike" kern="0" cap="none" spc="0" normalizeH="0" baseline="0" noProof="0">
                <a:ln>
                  <a:noFill/>
                </a:ln>
                <a:solidFill>
                  <a:srgbClr val="2F2F2F"/>
                </a:solidFill>
                <a:effectLst/>
                <a:uLnTx/>
                <a:uFillTx/>
                <a:latin typeface="Times New Roman" panose="02020603050405020304" pitchFamily="18" charset="0"/>
                <a:ea typeface="微软雅黑" panose="020B0503020204020204" charset="-122"/>
                <a:cs typeface="Times New Roman" panose="02020603050405020304" pitchFamily="18" charset="0"/>
              </a:endParaRPr>
            </a:p>
          </p:txBody>
        </p:sp>
      </p:grpSp>
      <p:sp>
        <p:nvSpPr>
          <p:cNvPr id="13" name="矩形 12"/>
          <p:cNvSpPr/>
          <p:nvPr/>
        </p:nvSpPr>
        <p:spPr>
          <a:xfrm>
            <a:off x="7832850" y="3238192"/>
            <a:ext cx="1737137" cy="829945"/>
          </a:xfrm>
          <a:prstGeom prst="rect">
            <a:avLst/>
          </a:prstGeom>
        </p:spPr>
        <p:txBody>
          <a:bodyPr wrap="square">
            <a:spAutoFit/>
          </a:bodyPr>
          <a:lstStyle/>
          <a:p>
            <a:pPr marL="0" marR="0" lvl="0" indent="0" algn="l" defTabSz="914400" rtl="0" eaLnBrk="1" fontAlgn="auto" latinLnBrk="0" hangingPunct="1">
              <a:lnSpc>
                <a:spcPct val="100000"/>
              </a:lnSpc>
              <a:spcBef>
                <a:spcPct val="0"/>
              </a:spcBef>
              <a:spcAft>
                <a:spcPct val="0"/>
              </a:spcAft>
              <a:buClrTx/>
              <a:buSzTx/>
              <a:buFontTx/>
              <a:buNone/>
              <a:defRPr/>
            </a:pPr>
            <a:r>
              <a:rPr kumimoji="0" lang="zh-CN" altLang="en-US" sz="2400" i="0" u="none" strike="noStrike" kern="0" cap="none" spc="0" normalizeH="0" baseline="0" noProof="0">
                <a:ln>
                  <a:noFill/>
                </a:ln>
                <a:solidFill>
                  <a:srgbClr val="036EB8"/>
                </a:solidFill>
                <a:effectLst/>
                <a:uLnTx/>
                <a:uFillTx/>
                <a:latin typeface="微软雅黑" panose="020B0503020204020204" charset="-122"/>
                <a:ea typeface="微软雅黑" panose="020B0503020204020204" charset="-122"/>
                <a:cs typeface="Times New Roman" panose="02020603050405020304" pitchFamily="18" charset="0"/>
              </a:rPr>
              <a:t>弹簧测力计和物体静止</a:t>
            </a:r>
          </a:p>
        </p:txBody>
      </p:sp>
      <p:grpSp>
        <p:nvGrpSpPr>
          <p:cNvPr id="18" name="组合 5"/>
          <p:cNvGrpSpPr/>
          <p:nvPr/>
        </p:nvGrpSpPr>
        <p:grpSpPr>
          <a:xfrm>
            <a:off x="7443178" y="4241748"/>
            <a:ext cx="1154141" cy="1700348"/>
            <a:chOff x="7927633" y="2880536"/>
            <a:chExt cx="1087887" cy="1706345"/>
          </a:xfrm>
        </p:grpSpPr>
        <p:grpSp>
          <p:nvGrpSpPr>
            <p:cNvPr id="24" name="组合 17"/>
            <p:cNvGrpSpPr/>
            <p:nvPr/>
          </p:nvGrpSpPr>
          <p:grpSpPr>
            <a:xfrm>
              <a:off x="7927633" y="3085905"/>
              <a:ext cx="144071" cy="1486571"/>
              <a:chOff x="7927633" y="3085905"/>
              <a:chExt cx="144071" cy="1486571"/>
            </a:xfrm>
          </p:grpSpPr>
          <p:sp>
            <p:nvSpPr>
              <p:cNvPr id="62" name="椭圆 6"/>
              <p:cNvSpPr>
                <a:spLocks noChangeArrowheads="1"/>
              </p:cNvSpPr>
              <p:nvPr/>
            </p:nvSpPr>
            <p:spPr bwMode="auto">
              <a:xfrm>
                <a:off x="7927633" y="3785111"/>
                <a:ext cx="144071" cy="147431"/>
              </a:xfrm>
              <a:prstGeom prst="ellipse">
                <a:avLst/>
              </a:prstGeom>
              <a:solidFill>
                <a:srgbClr val="FF0000"/>
              </a:solidFill>
              <a:ln w="25400">
                <a:solidFill>
                  <a:srgbClr val="FF0000"/>
                </a:solidFill>
                <a:round/>
              </a:ln>
            </p:spPr>
            <p:txBody>
              <a:bodyPr/>
              <a:lstStyle>
                <a:lvl1pPr>
                  <a:defRPr>
                    <a:solidFill>
                      <a:schemeClr val="tx1"/>
                    </a:solidFill>
                    <a:latin typeface="Arial" panose="020B0604020202020204" pitchFamily="34" charset="0"/>
                    <a:ea typeface="黑体" panose="02010600030101010101" pitchFamily="49" charset="-122"/>
                  </a:defRPr>
                </a:lvl1pPr>
                <a:lvl2pPr marL="742950" indent="-285750">
                  <a:defRPr>
                    <a:solidFill>
                      <a:schemeClr val="tx1"/>
                    </a:solidFill>
                    <a:latin typeface="Arial" panose="020B0604020202020204" pitchFamily="34" charset="0"/>
                    <a:ea typeface="黑体" panose="02010600030101010101" pitchFamily="49" charset="-122"/>
                  </a:defRPr>
                </a:lvl2pPr>
                <a:lvl3pPr marL="1143000" indent="-228600">
                  <a:defRPr>
                    <a:solidFill>
                      <a:schemeClr val="tx1"/>
                    </a:solidFill>
                    <a:latin typeface="Arial" panose="020B0604020202020204" pitchFamily="34" charset="0"/>
                    <a:ea typeface="黑体" panose="02010600030101010101" pitchFamily="49" charset="-122"/>
                  </a:defRPr>
                </a:lvl3pPr>
                <a:lvl4pPr marL="1600200" indent="-228600">
                  <a:defRPr>
                    <a:solidFill>
                      <a:schemeClr val="tx1"/>
                    </a:solidFill>
                    <a:latin typeface="Arial" panose="020B0604020202020204" pitchFamily="34" charset="0"/>
                    <a:ea typeface="黑体" panose="02010600030101010101" pitchFamily="49" charset="-122"/>
                  </a:defRPr>
                </a:lvl4pPr>
                <a:lvl5pPr marL="2057400" indent="-228600">
                  <a:defRPr>
                    <a:solidFill>
                      <a:schemeClr val="tx1"/>
                    </a:solidFill>
                    <a:latin typeface="Arial" panose="020B0604020202020204" pitchFamily="34" charset="0"/>
                    <a:ea typeface="黑体" panose="02010600030101010101" pitchFamily="49"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黑体" panose="02010600030101010101" pitchFamily="49"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黑体" panose="02010600030101010101" pitchFamily="49"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黑体" panose="02010600030101010101" pitchFamily="49"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黑体" panose="02010600030101010101" pitchFamily="49" charset="-122"/>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F2F2F"/>
                  </a:solidFill>
                  <a:effectLst/>
                  <a:uLnTx/>
                  <a:uFillTx/>
                  <a:latin typeface="Arial" panose="020B0604020202020204" pitchFamily="34" charset="0"/>
                  <a:ea typeface="宋体" panose="02010600030101010101" pitchFamily="2" charset="-122"/>
                  <a:cs typeface="+mn-cs"/>
                </a:endParaRPr>
              </a:p>
            </p:txBody>
          </p:sp>
          <p:cxnSp>
            <p:nvCxnSpPr>
              <p:cNvPr id="34" name="直接箭头连接符 8"/>
              <p:cNvCxnSpPr>
                <a:cxnSpLocks noChangeShapeType="1"/>
              </p:cNvCxnSpPr>
              <p:nvPr/>
            </p:nvCxnSpPr>
            <p:spPr bwMode="auto">
              <a:xfrm flipH="1">
                <a:off x="7993094" y="3085905"/>
                <a:ext cx="0" cy="1486571"/>
              </a:xfrm>
              <a:prstGeom prst="straightConnector1">
                <a:avLst/>
              </a:prstGeom>
              <a:noFill/>
              <a:ln w="66675">
                <a:solidFill>
                  <a:srgbClr val="FF0000"/>
                </a:solidFill>
                <a:round/>
                <a:headEnd type="stealth" w="lg" len="lg"/>
                <a:tailEnd type="stealth" w="lg" len="lg"/>
              </a:ln>
              <a:extLst>
                <a:ext uri="{909E8E84-426E-40DD-AFC4-6F175D3DCCD1}">
                  <a14:hiddenFill xmlns:a14="http://schemas.microsoft.com/office/drawing/2010/main">
                    <a:noFill/>
                  </a14:hiddenFill>
                </a:ext>
              </a:extLst>
            </p:spPr>
          </p:cxnSp>
        </p:grpSp>
        <p:sp>
          <p:nvSpPr>
            <p:cNvPr id="63" name="TextBox 13"/>
            <p:cNvSpPr txBox="1">
              <a:spLocks noChangeArrowheads="1"/>
            </p:cNvSpPr>
            <p:nvPr/>
          </p:nvSpPr>
          <p:spPr bwMode="auto">
            <a:xfrm>
              <a:off x="8096100" y="4123588"/>
              <a:ext cx="384092" cy="4632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黑体" panose="02010600030101010101" pitchFamily="49" charset="-122"/>
                </a:defRPr>
              </a:lvl1pPr>
              <a:lvl2pPr marL="742950" indent="-285750">
                <a:defRPr>
                  <a:solidFill>
                    <a:schemeClr val="tx1"/>
                  </a:solidFill>
                  <a:latin typeface="Arial" panose="020B0604020202020204" pitchFamily="34" charset="0"/>
                  <a:ea typeface="黑体" panose="02010600030101010101" pitchFamily="49" charset="-122"/>
                </a:defRPr>
              </a:lvl2pPr>
              <a:lvl3pPr marL="1143000" indent="-228600">
                <a:defRPr>
                  <a:solidFill>
                    <a:schemeClr val="tx1"/>
                  </a:solidFill>
                  <a:latin typeface="Arial" panose="020B0604020202020204" pitchFamily="34" charset="0"/>
                  <a:ea typeface="黑体" panose="02010600030101010101" pitchFamily="49" charset="-122"/>
                </a:defRPr>
              </a:lvl3pPr>
              <a:lvl4pPr marL="1600200" indent="-228600">
                <a:defRPr>
                  <a:solidFill>
                    <a:schemeClr val="tx1"/>
                  </a:solidFill>
                  <a:latin typeface="Arial" panose="020B0604020202020204" pitchFamily="34" charset="0"/>
                  <a:ea typeface="黑体" panose="02010600030101010101" pitchFamily="49" charset="-122"/>
                </a:defRPr>
              </a:lvl4pPr>
              <a:lvl5pPr marL="2057400" indent="-228600">
                <a:defRPr>
                  <a:solidFill>
                    <a:schemeClr val="tx1"/>
                  </a:solidFill>
                  <a:latin typeface="Arial" panose="020B0604020202020204" pitchFamily="34" charset="0"/>
                  <a:ea typeface="黑体" panose="02010600030101010101" pitchFamily="49"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黑体" panose="02010600030101010101" pitchFamily="49"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黑体" panose="02010600030101010101" pitchFamily="49"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黑体" panose="02010600030101010101" pitchFamily="49"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黑体" panose="02010600030101010101" pitchFamily="49" charset="-122"/>
                </a:defRPr>
              </a:lvl9pPr>
            </a:lstStyle>
            <a:p>
              <a:pPr marL="0" marR="0" lvl="0" indent="0" algn="l" defTabSz="914400" rtl="0" eaLnBrk="1" fontAlgn="auto" latinLnBrk="0" hangingPunct="1">
                <a:lnSpc>
                  <a:spcPct val="100000"/>
                </a:lnSpc>
                <a:spcBef>
                  <a:spcPct val="0"/>
                </a:spcBef>
                <a:spcAft>
                  <a:spcPct val="0"/>
                </a:spcAft>
                <a:buClrTx/>
                <a:buSzTx/>
                <a:buFontTx/>
                <a:buNone/>
                <a:defRPr/>
              </a:pPr>
              <a:r>
                <a:rPr kumimoji="0" lang="en-US" altLang="zh-CN" sz="2400" b="1" i="1" u="none" strike="noStrike" kern="1200" cap="none" spc="0" normalizeH="0" baseline="0" noProof="0">
                  <a:ln>
                    <a:noFill/>
                  </a:ln>
                  <a:solidFill>
                    <a:srgbClr val="FF0000"/>
                  </a:solidFill>
                  <a:effectLst/>
                  <a:uLnTx/>
                  <a:uFillTx/>
                  <a:latin typeface="Times New Roman" panose="02020603050405020304" pitchFamily="18" charset="0"/>
                  <a:ea typeface="宋体" panose="02010600030101010101" pitchFamily="2" charset="-122"/>
                  <a:cs typeface="+mn-cs"/>
                </a:rPr>
                <a:t>G</a:t>
              </a:r>
              <a:endParaRPr kumimoji="0" lang="zh-CN" altLang="en-US" sz="2400" b="1" i="1" u="none" strike="noStrike" kern="1200" cap="none" spc="0" normalizeH="0" baseline="0" noProof="0">
                <a:ln>
                  <a:noFill/>
                </a:ln>
                <a:solidFill>
                  <a:srgbClr val="FF0000"/>
                </a:solidFill>
                <a:effectLst/>
                <a:uLnTx/>
                <a:uFillTx/>
                <a:latin typeface="Times New Roman" panose="02020603050405020304" pitchFamily="18" charset="0"/>
                <a:ea typeface="宋体" panose="02010600030101010101" pitchFamily="2" charset="-122"/>
                <a:cs typeface="+mn-cs"/>
              </a:endParaRPr>
            </a:p>
          </p:txBody>
        </p:sp>
        <p:sp>
          <p:nvSpPr>
            <p:cNvPr id="64" name="TextBox 15"/>
            <p:cNvSpPr txBox="1">
              <a:spLocks noChangeArrowheads="1"/>
            </p:cNvSpPr>
            <p:nvPr/>
          </p:nvSpPr>
          <p:spPr bwMode="auto">
            <a:xfrm>
              <a:off x="8089526" y="2880536"/>
              <a:ext cx="925994" cy="5238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黑体" panose="02010600030101010101" pitchFamily="49" charset="-122"/>
                </a:defRPr>
              </a:lvl1pPr>
              <a:lvl2pPr marL="742950" indent="-285750">
                <a:defRPr>
                  <a:solidFill>
                    <a:schemeClr val="tx1"/>
                  </a:solidFill>
                  <a:latin typeface="Arial" panose="020B0604020202020204" pitchFamily="34" charset="0"/>
                  <a:ea typeface="黑体" panose="02010600030101010101" pitchFamily="49" charset="-122"/>
                </a:defRPr>
              </a:lvl2pPr>
              <a:lvl3pPr marL="1143000" indent="-228600">
                <a:defRPr>
                  <a:solidFill>
                    <a:schemeClr val="tx1"/>
                  </a:solidFill>
                  <a:latin typeface="Arial" panose="020B0604020202020204" pitchFamily="34" charset="0"/>
                  <a:ea typeface="黑体" panose="02010600030101010101" pitchFamily="49" charset="-122"/>
                </a:defRPr>
              </a:lvl3pPr>
              <a:lvl4pPr marL="1600200" indent="-228600">
                <a:defRPr>
                  <a:solidFill>
                    <a:schemeClr val="tx1"/>
                  </a:solidFill>
                  <a:latin typeface="Arial" panose="020B0604020202020204" pitchFamily="34" charset="0"/>
                  <a:ea typeface="黑体" panose="02010600030101010101" pitchFamily="49" charset="-122"/>
                </a:defRPr>
              </a:lvl4pPr>
              <a:lvl5pPr marL="2057400" indent="-228600">
                <a:defRPr>
                  <a:solidFill>
                    <a:schemeClr val="tx1"/>
                  </a:solidFill>
                  <a:latin typeface="Arial" panose="020B0604020202020204" pitchFamily="34" charset="0"/>
                  <a:ea typeface="黑体" panose="02010600030101010101" pitchFamily="49"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黑体" panose="02010600030101010101" pitchFamily="49"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黑体" panose="02010600030101010101" pitchFamily="49"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黑体" panose="02010600030101010101" pitchFamily="49"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黑体" panose="02010600030101010101" pitchFamily="49" charset="-122"/>
                </a:defRPr>
              </a:lvl9pPr>
            </a:lstStyle>
            <a:p>
              <a:pPr marL="0" marR="0" lvl="0" indent="0" algn="l" defTabSz="914400" rtl="0" eaLnBrk="1" fontAlgn="auto" latinLnBrk="0" hangingPunct="1">
                <a:lnSpc>
                  <a:spcPct val="100000"/>
                </a:lnSpc>
                <a:spcBef>
                  <a:spcPct val="0"/>
                </a:spcBef>
                <a:spcAft>
                  <a:spcPct val="0"/>
                </a:spcAft>
                <a:buClrTx/>
                <a:buSzTx/>
                <a:buFontTx/>
                <a:buNone/>
                <a:defRPr/>
              </a:pPr>
              <a:r>
                <a:rPr kumimoji="0" lang="en-US" altLang="zh-CN" sz="2800" b="1" i="1" u="none" strike="noStrike" kern="1200" cap="none" spc="0" normalizeH="0" baseline="0" noProof="0">
                  <a:ln>
                    <a:noFill/>
                  </a:ln>
                  <a:solidFill>
                    <a:srgbClr val="FF0000"/>
                  </a:solidFill>
                  <a:effectLst/>
                  <a:uLnTx/>
                  <a:uFillTx/>
                  <a:latin typeface="Times New Roman" panose="02020603050405020304" pitchFamily="18" charset="0"/>
                  <a:ea typeface="宋体" panose="02010600030101010101" pitchFamily="2" charset="-122"/>
                  <a:cs typeface="+mn-cs"/>
                </a:rPr>
                <a:t>F</a:t>
              </a:r>
              <a:r>
                <a:rPr kumimoji="0" lang="zh-CN" altLang="en-US" sz="2000" b="1" i="0" u="none" strike="noStrike" kern="1200" cap="none" spc="0" normalizeH="0" baseline="0" noProof="0">
                  <a:ln>
                    <a:noFill/>
                  </a:ln>
                  <a:solidFill>
                    <a:srgbClr val="FF0000"/>
                  </a:solidFill>
                  <a:effectLst/>
                  <a:uLnTx/>
                  <a:uFillTx/>
                  <a:latin typeface="宋体" panose="02010600030101010101" pitchFamily="2" charset="-122"/>
                  <a:ea typeface="宋体" panose="02010600030101010101" pitchFamily="2" charset="-122"/>
                  <a:cs typeface="Segoe UI Historic" panose="020B0502040204020203" pitchFamily="34" charset="0"/>
                </a:rPr>
                <a:t>拉</a:t>
              </a:r>
            </a:p>
          </p:txBody>
        </p:sp>
      </p:grpSp>
      <p:grpSp>
        <p:nvGrpSpPr>
          <p:cNvPr id="65" name="组合 64"/>
          <p:cNvGrpSpPr/>
          <p:nvPr/>
        </p:nvGrpSpPr>
        <p:grpSpPr>
          <a:xfrm>
            <a:off x="9804306" y="4902248"/>
            <a:ext cx="1203982" cy="1100153"/>
            <a:chOff x="5648231" y="4725718"/>
            <a:chExt cx="1203982" cy="1100153"/>
          </a:xfrm>
        </p:grpSpPr>
        <p:grpSp>
          <p:nvGrpSpPr>
            <p:cNvPr id="66" name="组合 65"/>
            <p:cNvGrpSpPr/>
            <p:nvPr/>
          </p:nvGrpSpPr>
          <p:grpSpPr>
            <a:xfrm>
              <a:off x="5648231" y="4725718"/>
              <a:ext cx="144000" cy="1002591"/>
              <a:chOff x="5648231" y="4725718"/>
              <a:chExt cx="144000" cy="1002591"/>
            </a:xfrm>
          </p:grpSpPr>
          <p:sp>
            <p:nvSpPr>
              <p:cNvPr id="67" name="Oval 7"/>
              <p:cNvSpPr>
                <a:spLocks noChangeAspect="1" noChangeArrowheads="1"/>
              </p:cNvSpPr>
              <p:nvPr/>
            </p:nvSpPr>
            <p:spPr bwMode="auto">
              <a:xfrm>
                <a:off x="5648231" y="4725718"/>
                <a:ext cx="144000" cy="144000"/>
              </a:xfrm>
              <a:prstGeom prst="ellipse">
                <a:avLst/>
              </a:prstGeom>
              <a:solidFill>
                <a:srgbClr val="FF0000"/>
              </a:solidFill>
              <a:ln w="19050">
                <a:solidFill>
                  <a:srgbClr val="FF0000"/>
                </a:solidFill>
                <a:round/>
              </a:ln>
            </p:spPr>
            <p:txBody>
              <a:body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2800" b="0" i="0" u="none" strike="noStrike" kern="1200" cap="none" spc="0" normalizeH="0" baseline="0" noProof="0">
                  <a:ln>
                    <a:noFill/>
                  </a:ln>
                  <a:solidFill>
                    <a:srgbClr val="2F2F2F"/>
                  </a:solidFill>
                  <a:effectLst/>
                  <a:uLnTx/>
                  <a:uFillTx/>
                  <a:latin typeface="Times New Roman" panose="02020603050405020304" pitchFamily="18" charset="0"/>
                  <a:ea typeface="微软雅黑" panose="020B0503020204020204" charset="-122"/>
                  <a:cs typeface="Times New Roman" panose="02020603050405020304" pitchFamily="18" charset="0"/>
                </a:endParaRPr>
              </a:p>
            </p:txBody>
          </p:sp>
          <p:cxnSp>
            <p:nvCxnSpPr>
              <p:cNvPr id="68" name="直接箭头连接符 8"/>
              <p:cNvCxnSpPr>
                <a:cxnSpLocks noChangeShapeType="1"/>
              </p:cNvCxnSpPr>
              <p:nvPr/>
            </p:nvCxnSpPr>
            <p:spPr bwMode="auto">
              <a:xfrm flipH="1">
                <a:off x="5720231" y="4797718"/>
                <a:ext cx="0" cy="930591"/>
              </a:xfrm>
              <a:prstGeom prst="straightConnector1">
                <a:avLst/>
              </a:prstGeom>
              <a:ln w="70104" cap="flat" cmpd="sng" algn="ctr">
                <a:solidFill>
                  <a:srgbClr val="FF0000"/>
                </a:solidFill>
                <a:prstDash val="solid"/>
                <a:round/>
                <a:headEnd type="none" w="med" len="med"/>
                <a:tailEnd type="stealth" w="lg" len="lg"/>
              </a:ln>
              <a:extLst>
                <a:ext uri="{909E8E84-426E-40DD-AFC4-6F175D3DCCD1}">
                  <a14:hiddenFill xmlns:a14="http://schemas.microsoft.com/office/drawing/2010/main">
                    <a:noFill/>
                  </a14:hiddenFill>
                </a:ext>
              </a:extLst>
            </p:spPr>
            <p:style>
              <a:lnRef idx="0">
                <a:scrgbClr r="0" g="0" b="0"/>
              </a:lnRef>
              <a:fillRef idx="0">
                <a:scrgbClr r="0" g="0" b="0"/>
              </a:fillRef>
              <a:effectRef idx="0">
                <a:scrgbClr r="0" g="0" b="0"/>
              </a:effectRef>
              <a:fontRef idx="minor">
                <a:schemeClr val="tx1"/>
              </a:fontRef>
            </p:style>
          </p:cxnSp>
        </p:grpSp>
        <p:sp>
          <p:nvSpPr>
            <p:cNvPr id="69" name="文本框 68"/>
            <p:cNvSpPr txBox="1"/>
            <p:nvPr/>
          </p:nvSpPr>
          <p:spPr>
            <a:xfrm>
              <a:off x="5953728" y="5303901"/>
              <a:ext cx="898485" cy="521970"/>
            </a:xfrm>
            <a:prstGeom prst="rect">
              <a:avLst/>
            </a:prstGeom>
            <a:noFill/>
          </p:spPr>
          <p:txBody>
            <a:bodyPr wrap="square">
              <a:spAutoFit/>
            </a:bodyPr>
            <a:lstStyle/>
            <a:p>
              <a:pPr marL="0" marR="0" lvl="0" indent="0" algn="l" defTabSz="914400" rtl="0" eaLnBrk="1" fontAlgn="auto" latinLnBrk="0" hangingPunct="1">
                <a:lnSpc>
                  <a:spcPct val="100000"/>
                </a:lnSpc>
                <a:spcBef>
                  <a:spcPct val="0"/>
                </a:spcBef>
                <a:spcAft>
                  <a:spcPct val="0"/>
                </a:spcAft>
                <a:buClrTx/>
                <a:buSzTx/>
                <a:buFontTx/>
                <a:buNone/>
                <a:defRPr/>
              </a:pPr>
              <a:r>
                <a:rPr kumimoji="0" lang="en-US" altLang="zh-CN" sz="2800" b="1" i="1" u="none" strike="noStrike" kern="1200" cap="none" spc="0" normalizeH="0" baseline="0" noProof="0">
                  <a:ln>
                    <a:noFill/>
                  </a:ln>
                  <a:solidFill>
                    <a:srgbClr val="FF0000"/>
                  </a:solidFill>
                  <a:effectLst/>
                  <a:uLnTx/>
                  <a:uFillTx/>
                  <a:latin typeface="Times New Roman" panose="02020603050405020304" pitchFamily="18" charset="0"/>
                  <a:ea typeface="宋体" panose="02010600030101010101" pitchFamily="2" charset="-122"/>
                  <a:cs typeface="+mn-cs"/>
                </a:rPr>
                <a:t>F</a:t>
              </a:r>
              <a:r>
                <a:rPr kumimoji="0" lang="zh-CN" altLang="en-US" sz="2000" b="1" i="0" u="none" strike="noStrike" kern="1200" cap="none" spc="0" normalizeH="0" baseline="0" noProof="0">
                  <a:ln>
                    <a:noFill/>
                  </a:ln>
                  <a:solidFill>
                    <a:srgbClr val="FF0000"/>
                  </a:solidFill>
                  <a:effectLst/>
                  <a:uLnTx/>
                  <a:uFillTx/>
                  <a:latin typeface="宋体" panose="02010600030101010101" pitchFamily="2" charset="-122"/>
                  <a:cs typeface="Segoe UI Historic" panose="020B0502040204020203" pitchFamily="34" charset="0"/>
                </a:rPr>
                <a:t>拉</a:t>
              </a:r>
              <a:r>
                <a:rPr kumimoji="0" lang="en-US" altLang="zh-CN" sz="2800" b="1" i="1" u="none" strike="noStrike" kern="1200" cap="none" spc="0" normalizeH="0" baseline="0" noProof="0">
                  <a:ln>
                    <a:noFill/>
                  </a:ln>
                  <a:solidFill>
                    <a:srgbClr val="FF0000"/>
                  </a:solidFill>
                  <a:effectLst/>
                  <a:uLnTx/>
                  <a:uFillTx/>
                  <a:latin typeface="Times New Roman" panose="02020603050405020304" pitchFamily="18" charset="0"/>
                  <a:ea typeface="宋体" panose="02010600030101010101" pitchFamily="2" charset="-122"/>
                  <a:cs typeface="+mn-cs"/>
                </a:rPr>
                <a:t>′</a:t>
              </a:r>
              <a:endParaRPr kumimoji="0" lang="zh-CN" altLang="en-US" sz="2800" b="1" i="1" u="none" strike="noStrike" kern="1200" cap="none" spc="0" normalizeH="0" baseline="0" noProof="0">
                <a:ln>
                  <a:noFill/>
                </a:ln>
                <a:solidFill>
                  <a:srgbClr val="FF0000"/>
                </a:solidFill>
                <a:effectLst/>
                <a:uLnTx/>
                <a:uFillTx/>
                <a:latin typeface="Times New Roman" panose="02020603050405020304" pitchFamily="18" charset="0"/>
                <a:ea typeface="宋体" panose="02010600030101010101" pitchFamily="2" charset="-122"/>
                <a:cs typeface="+mn-cs"/>
              </a:endParaRPr>
            </a:p>
          </p:txBody>
        </p:sp>
      </p:grpSp>
      <p:sp>
        <p:nvSpPr>
          <p:cNvPr id="70" name="矩形 69"/>
          <p:cNvSpPr/>
          <p:nvPr/>
        </p:nvSpPr>
        <p:spPr>
          <a:xfrm>
            <a:off x="1217842" y="3177879"/>
            <a:ext cx="4778970" cy="1383665"/>
          </a:xfrm>
          <a:prstGeom prst="rect">
            <a:avLst/>
          </a:prstGeom>
        </p:spPr>
        <p:txBody>
          <a:bodyPr wrap="square">
            <a:spAutoFit/>
          </a:bodyPr>
          <a:lstStyle/>
          <a:p>
            <a:pPr marL="0" marR="0" lvl="0" indent="0" algn="l" defTabSz="914400" rtl="0" eaLnBrk="1" fontAlgn="auto" latinLnBrk="0" hangingPunct="1">
              <a:lnSpc>
                <a:spcPct val="100000"/>
              </a:lnSpc>
              <a:spcBef>
                <a:spcPct val="0"/>
              </a:spcBef>
              <a:spcAft>
                <a:spcPct val="0"/>
              </a:spcAft>
              <a:buClrTx/>
              <a:buSzTx/>
              <a:buFontTx/>
              <a:buNone/>
              <a:defRPr/>
            </a:pPr>
            <a:r>
              <a:rPr kumimoji="0" lang="zh-CN" altLang="en-US" sz="2800" b="1" i="0" u="none" strike="noStrike" kern="0" cap="none" spc="0" normalizeH="0" baseline="0" noProof="0">
                <a:ln>
                  <a:noFill/>
                </a:ln>
                <a:solidFill>
                  <a:srgbClr val="2F2F2F"/>
                </a:solidFill>
                <a:effectLst/>
                <a:uLnTx/>
                <a:uFillTx/>
                <a:latin typeface="微软雅黑" panose="020B0503020204020204" charset="-122"/>
                <a:ea typeface="微软雅黑" panose="020B0503020204020204" charset="-122"/>
                <a:cs typeface="微软雅黑" panose="020B0503020204020204" charset="-122"/>
              </a:rPr>
              <a:t>弹簧测力计的示数直接反映</a:t>
            </a:r>
            <a:endParaRPr kumimoji="0" lang="en-US" altLang="zh-CN" sz="2800" b="1" i="0" u="none" strike="noStrike" kern="0" cap="none" spc="0" normalizeH="0" baseline="0" noProof="0">
              <a:ln>
                <a:noFill/>
              </a:ln>
              <a:solidFill>
                <a:srgbClr val="2F2F2F"/>
              </a:solidFill>
              <a:effectLst/>
              <a:uLnTx/>
              <a:uFillTx/>
              <a:latin typeface="微软雅黑" panose="020B0503020204020204" charset="-122"/>
              <a:ea typeface="微软雅黑" panose="020B0503020204020204" charset="-122"/>
              <a:cs typeface="微软雅黑" panose="020B0503020204020204" charset="-122"/>
            </a:endParaRPr>
          </a:p>
          <a:p>
            <a:pPr marL="0" marR="0" lvl="0" indent="0" algn="l" defTabSz="914400" rtl="0" eaLnBrk="1" fontAlgn="auto" latinLnBrk="0" hangingPunct="1">
              <a:lnSpc>
                <a:spcPct val="100000"/>
              </a:lnSpc>
              <a:spcBef>
                <a:spcPct val="0"/>
              </a:spcBef>
              <a:spcAft>
                <a:spcPct val="0"/>
              </a:spcAft>
              <a:buClrTx/>
              <a:buSzTx/>
              <a:buFontTx/>
              <a:buNone/>
              <a:defRPr/>
            </a:pPr>
            <a:r>
              <a:rPr kumimoji="0" lang="zh-CN" altLang="en-US" sz="2800" b="1" i="0" u="none" strike="noStrike" kern="0" cap="none" spc="0" normalizeH="0" baseline="0" noProof="0">
                <a:ln>
                  <a:noFill/>
                </a:ln>
                <a:solidFill>
                  <a:srgbClr val="FF0000"/>
                </a:solidFill>
                <a:effectLst/>
                <a:uLnTx/>
                <a:uFillTx/>
                <a:latin typeface="微软雅黑" panose="020B0503020204020204" charset="-122"/>
                <a:ea typeface="微软雅黑" panose="020B0503020204020204" charset="-122"/>
                <a:cs typeface="微软雅黑" panose="020B0503020204020204" charset="-122"/>
              </a:rPr>
              <a:t>弹簧测力计挂钩上所受到的物体对它的拉力</a:t>
            </a:r>
            <a:r>
              <a:rPr kumimoji="0" lang="en-US" altLang="zh-CN" sz="2800" b="1" i="1" u="none" strike="noStrike" kern="0" cap="none" spc="0" normalizeH="0" baseline="0" noProof="0">
                <a:ln>
                  <a:noFill/>
                </a:ln>
                <a:solidFill>
                  <a:srgbClr val="FF0000"/>
                </a:solidFill>
                <a:effectLst/>
                <a:uLnTx/>
                <a:uFillTx/>
                <a:latin typeface="微软雅黑" panose="020B0503020204020204" charset="-122"/>
                <a:ea typeface="微软雅黑" panose="020B0503020204020204" charset="-122"/>
                <a:cs typeface="微软雅黑" panose="020B0503020204020204" charset="-122"/>
              </a:rPr>
              <a:t>F</a:t>
            </a:r>
            <a:r>
              <a:rPr kumimoji="0" lang="zh-CN" altLang="en-US" sz="1800" b="1" i="0" u="none" strike="noStrike" kern="1200" cap="none" spc="0" normalizeH="0" baseline="0" noProof="0">
                <a:ln>
                  <a:noFill/>
                </a:ln>
                <a:solidFill>
                  <a:srgbClr val="FF0000"/>
                </a:solidFill>
                <a:effectLst/>
                <a:uLnTx/>
                <a:uFillTx/>
                <a:latin typeface="微软雅黑" panose="020B0503020204020204" charset="-122"/>
                <a:ea typeface="微软雅黑" panose="020B0503020204020204" charset="-122"/>
                <a:cs typeface="微软雅黑" panose="020B0503020204020204" charset="-122"/>
              </a:rPr>
              <a:t>拉</a:t>
            </a:r>
            <a:r>
              <a:rPr kumimoji="0" lang="en-US" altLang="zh-CN" sz="2800" b="1" i="0" u="none" strike="noStrike" kern="0" cap="none" spc="0" normalizeH="0" baseline="0" noProof="0">
                <a:ln>
                  <a:noFill/>
                </a:ln>
                <a:solidFill>
                  <a:srgbClr val="FF0000"/>
                </a:solidFill>
                <a:effectLst/>
                <a:uLnTx/>
                <a:uFillTx/>
                <a:latin typeface="微软雅黑" panose="020B0503020204020204" charset="-122"/>
                <a:ea typeface="微软雅黑" panose="020B0503020204020204" charset="-122"/>
                <a:cs typeface="微软雅黑" panose="020B0503020204020204" charset="-122"/>
              </a:rPr>
              <a:t>′</a:t>
            </a:r>
            <a:endParaRPr kumimoji="0" lang="zh-CN" altLang="en-US" sz="2800" b="1" i="0" u="none" strike="noStrike" kern="0" cap="none" spc="0" normalizeH="0" baseline="0" noProof="0">
              <a:ln>
                <a:noFill/>
              </a:ln>
              <a:solidFill>
                <a:srgbClr val="2F2F2F"/>
              </a:solidFill>
              <a:effectLst/>
              <a:uLnTx/>
              <a:uFillTx/>
              <a:latin typeface="微软雅黑" panose="020B0503020204020204" charset="-122"/>
              <a:ea typeface="微软雅黑" panose="020B0503020204020204" charset="-122"/>
              <a:cs typeface="微软雅黑" panose="020B0503020204020204" charset="-122"/>
            </a:endParaRPr>
          </a:p>
        </p:txBody>
      </p:sp>
      <p:sp>
        <p:nvSpPr>
          <p:cNvPr id="73" name="文本框 72"/>
          <p:cNvSpPr txBox="1"/>
          <p:nvPr/>
        </p:nvSpPr>
        <p:spPr>
          <a:xfrm>
            <a:off x="1543685" y="5046345"/>
            <a:ext cx="3781425" cy="739775"/>
          </a:xfrm>
          <a:prstGeom prst="rect">
            <a:avLst/>
          </a:prstGeom>
          <a:noFill/>
        </p:spPr>
        <p:txBody>
          <a:bodyPr wrap="square" rtlCol="0">
            <a:noAutofit/>
          </a:bodyPr>
          <a:lstStyle/>
          <a:p>
            <a:pPr>
              <a:lnSpc>
                <a:spcPct val="120000"/>
              </a:lnSpc>
            </a:pPr>
            <a:r>
              <a:rPr lang="en-US" altLang="zh-CN" sz="2800" b="1" i="1" kern="0" noProof="0">
                <a:ln>
                  <a:noFill/>
                </a:ln>
                <a:solidFill>
                  <a:srgbClr val="2F2F2F"/>
                </a:solidFill>
                <a:effectLst/>
                <a:uLnTx/>
                <a:uFillTx/>
                <a:latin typeface="Times New Roman" panose="02020603050405020304" pitchFamily="18" charset="0"/>
                <a:ea typeface="微软雅黑" panose="020B0503020204020204" charset="-122"/>
                <a:cs typeface="Times New Roman" panose="02020603050405020304" pitchFamily="18" charset="0"/>
                <a:sym typeface="+mn-ea"/>
              </a:rPr>
              <a:t>F</a:t>
            </a:r>
            <a:r>
              <a:rPr lang="zh-CN" altLang="en-US" sz="2800" b="1" noProof="0">
                <a:ln>
                  <a:noFill/>
                </a:ln>
                <a:solidFill>
                  <a:srgbClr val="2F2F2F"/>
                </a:solidFill>
                <a:effectLst/>
                <a:uLnTx/>
                <a:uFillTx/>
                <a:latin typeface="宋体" panose="02010600030101010101" pitchFamily="2" charset="-122"/>
                <a:cs typeface="Segoe UI Historic" panose="020B0502040204020203" pitchFamily="34" charset="0"/>
                <a:sym typeface="+mn-ea"/>
              </a:rPr>
              <a:t>拉</a:t>
            </a:r>
            <a:r>
              <a:rPr lang="en-US" altLang="zh-CN" sz="2800" b="1" i="1" kern="0" noProof="0">
                <a:ln>
                  <a:noFill/>
                </a:ln>
                <a:solidFill>
                  <a:srgbClr val="2F2F2F"/>
                </a:solidFill>
                <a:effectLst/>
                <a:uLnTx/>
                <a:uFillTx/>
                <a:latin typeface="Times New Roman" panose="02020603050405020304" pitchFamily="18" charset="0"/>
                <a:ea typeface="微软雅黑" panose="020B0503020204020204" charset="-122"/>
                <a:cs typeface="Times New Roman" panose="02020603050405020304" pitchFamily="18" charset="0"/>
                <a:sym typeface="+mn-ea"/>
              </a:rPr>
              <a:t>'</a:t>
            </a:r>
            <a:r>
              <a:rPr lang="en-US" altLang="zh-CN" sz="2800" b="1" i="1" kern="0" noProof="0">
                <a:ln>
                  <a:noFill/>
                </a:ln>
                <a:solidFill>
                  <a:srgbClr val="2F2F2F"/>
                </a:solidFill>
                <a:effectLst/>
                <a:uLnTx/>
                <a:uFillTx/>
                <a:latin typeface="Times New Roman" panose="02020603050405020304" pitchFamily="18" charset="0"/>
                <a:ea typeface="楷体" panose="02010609060101010101" pitchFamily="49" charset="-122"/>
                <a:cs typeface="Times New Roman" panose="02020603050405020304" pitchFamily="18" charset="0"/>
                <a:sym typeface="+mn-ea"/>
              </a:rPr>
              <a:t>=</a:t>
            </a:r>
            <a:r>
              <a:rPr lang="en-US" altLang="zh-CN" sz="2800" b="1" i="1" kern="0" noProof="0">
                <a:ln>
                  <a:noFill/>
                </a:ln>
                <a:solidFill>
                  <a:srgbClr val="2F2F2F"/>
                </a:solidFill>
                <a:effectLst/>
                <a:uLnTx/>
                <a:uFillTx/>
                <a:latin typeface="Times New Roman" panose="02020603050405020304" pitchFamily="18" charset="0"/>
                <a:ea typeface="微软雅黑" panose="020B0503020204020204" charset="-122"/>
                <a:cs typeface="Times New Roman" panose="02020603050405020304" pitchFamily="18" charset="0"/>
                <a:sym typeface="+mn-ea"/>
              </a:rPr>
              <a:t>F</a:t>
            </a:r>
            <a:r>
              <a:rPr lang="zh-CN" altLang="en-US" sz="2800" b="1" noProof="0">
                <a:ln>
                  <a:noFill/>
                </a:ln>
                <a:solidFill>
                  <a:srgbClr val="2F2F2F"/>
                </a:solidFill>
                <a:effectLst/>
                <a:uLnTx/>
                <a:uFillTx/>
                <a:latin typeface="宋体" panose="02010600030101010101" pitchFamily="2" charset="-122"/>
                <a:cs typeface="Segoe UI Historic" panose="020B0502040204020203" pitchFamily="34" charset="0"/>
                <a:sym typeface="+mn-ea"/>
              </a:rPr>
              <a:t>拉</a:t>
            </a:r>
            <a:r>
              <a:rPr lang="en-US" altLang="zh-CN" sz="2800" b="1" noProof="0">
                <a:ln>
                  <a:noFill/>
                </a:ln>
                <a:solidFill>
                  <a:srgbClr val="2F2F2F"/>
                </a:solidFill>
                <a:effectLst/>
                <a:uLnTx/>
                <a:uFillTx/>
                <a:latin typeface="Times New Roman" panose="02020603050405020304" pitchFamily="18" charset="0"/>
                <a:ea typeface="微软雅黑" panose="020B0503020204020204" charset="-122"/>
                <a:cs typeface="Times New Roman" panose="02020603050405020304" pitchFamily="18" charset="0"/>
                <a:sym typeface="+mn-ea"/>
              </a:rPr>
              <a:t>=</a:t>
            </a:r>
            <a:r>
              <a:rPr lang="en-US" altLang="zh-CN" sz="2800" b="1" i="1" kern="0" noProof="0">
                <a:ln>
                  <a:noFill/>
                </a:ln>
                <a:solidFill>
                  <a:srgbClr val="2F2F2F"/>
                </a:solidFill>
                <a:effectLst/>
                <a:uLnTx/>
                <a:uFillTx/>
                <a:latin typeface="Times New Roman" panose="02020603050405020304" pitchFamily="18" charset="0"/>
                <a:ea typeface="楷体" panose="02010609060101010101" pitchFamily="49" charset="-122"/>
                <a:cs typeface="Times New Roman" panose="02020603050405020304" pitchFamily="18" charset="0"/>
                <a:sym typeface="+mn-ea"/>
              </a:rPr>
              <a:t>G</a:t>
            </a:r>
            <a:endParaRPr lang="zh-CN" altLang="en-US" sz="2800">
              <a:latin typeface="微软雅黑" panose="020B0503020204020204" charset="-122"/>
              <a:ea typeface="微软雅黑" panose="020B0503020204020204" charset="-122"/>
            </a:endParaRPr>
          </a:p>
        </p:txBody>
      </p:sp>
      <p:grpSp>
        <p:nvGrpSpPr>
          <p:cNvPr id="4" name="组合 3"/>
          <p:cNvGrpSpPr/>
          <p:nvPr/>
        </p:nvGrpSpPr>
        <p:grpSpPr>
          <a:xfrm>
            <a:off x="371730" y="1061432"/>
            <a:ext cx="295322" cy="210471"/>
            <a:chOff x="435463" y="1226414"/>
            <a:chExt cx="295380" cy="210512"/>
          </a:xfrm>
        </p:grpSpPr>
        <p:sp>
          <p:nvSpPr>
            <p:cNvPr id="5" name="矩形 4"/>
            <p:cNvSpPr/>
            <p:nvPr/>
          </p:nvSpPr>
          <p:spPr>
            <a:xfrm rot="18900000">
              <a:off x="435463" y="1226414"/>
              <a:ext cx="210511" cy="210511"/>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rot="18900000">
              <a:off x="520332" y="1226415"/>
              <a:ext cx="210511" cy="210511"/>
            </a:xfrm>
            <a:prstGeom prst="rect">
              <a:avLst/>
            </a:prstGeom>
            <a:solidFill>
              <a:srgbClr val="00A0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8" name="矩形 7"/>
          <p:cNvSpPr/>
          <p:nvPr/>
        </p:nvSpPr>
        <p:spPr>
          <a:xfrm>
            <a:off x="936625" y="874395"/>
            <a:ext cx="3655060" cy="583565"/>
          </a:xfrm>
          <a:prstGeom prst="rect">
            <a:avLst/>
          </a:prstGeom>
        </p:spPr>
        <p:txBody>
          <a:bodyPr wrap="square">
            <a:spAutoFit/>
          </a:bodyPr>
          <a:lstStyle/>
          <a:p>
            <a:pPr algn="dist"/>
            <a:r>
              <a:rPr lang="zh-CN" altLang="en-US" sz="3200" b="1" dirty="0">
                <a:solidFill>
                  <a:srgbClr val="036EB8"/>
                </a:solidFill>
                <a:latin typeface="微软雅黑" panose="020B0503020204020204" charset="-122"/>
                <a:ea typeface="微软雅黑" panose="020B0503020204020204" charset="-122"/>
                <a:sym typeface="+mn-ea"/>
              </a:rPr>
              <a:t>二力平衡的条件</a:t>
            </a:r>
          </a:p>
        </p:txBody>
      </p:sp>
      <p:grpSp>
        <p:nvGrpSpPr>
          <p:cNvPr id="9" name="组合 8"/>
          <p:cNvGrpSpPr/>
          <p:nvPr/>
        </p:nvGrpSpPr>
        <p:grpSpPr>
          <a:xfrm>
            <a:off x="371730" y="1784697"/>
            <a:ext cx="295322" cy="210471"/>
            <a:chOff x="435463" y="1226414"/>
            <a:chExt cx="295380" cy="210512"/>
          </a:xfrm>
        </p:grpSpPr>
        <p:sp>
          <p:nvSpPr>
            <p:cNvPr id="14" name="矩形 13"/>
            <p:cNvSpPr/>
            <p:nvPr/>
          </p:nvSpPr>
          <p:spPr>
            <a:xfrm rot="18900000">
              <a:off x="435463" y="1226414"/>
              <a:ext cx="210511" cy="210511"/>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p:cNvSpPr/>
            <p:nvPr/>
          </p:nvSpPr>
          <p:spPr>
            <a:xfrm rot="18900000">
              <a:off x="520332" y="1226415"/>
              <a:ext cx="210511" cy="210511"/>
            </a:xfrm>
            <a:prstGeom prst="rect">
              <a:avLst/>
            </a:prstGeom>
            <a:solidFill>
              <a:srgbClr val="00A0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6" name="文本框 15"/>
          <p:cNvSpPr txBox="1"/>
          <p:nvPr/>
        </p:nvSpPr>
        <p:spPr>
          <a:xfrm>
            <a:off x="936625" y="1628775"/>
            <a:ext cx="2134870" cy="521970"/>
          </a:xfrm>
          <a:prstGeom prst="rect">
            <a:avLst/>
          </a:prstGeom>
          <a:noFill/>
        </p:spPr>
        <p:txBody>
          <a:bodyPr wrap="square" rtlCol="0">
            <a:spAutoFit/>
          </a:bodyPr>
          <a:lstStyle/>
          <a:p>
            <a:pPr>
              <a:lnSpc>
                <a:spcPct val="100000"/>
              </a:lnSpc>
            </a:pPr>
            <a:r>
              <a:rPr lang="zh-CN" altLang="en-US" sz="2800"/>
              <a:t>交流讨论</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additive="base">
                                        <p:cTn id="12" dur="500" fill="hold"/>
                                        <p:tgtEl>
                                          <p:spTgt spid="18"/>
                                        </p:tgtEl>
                                        <p:attrNameLst>
                                          <p:attrName>ppt_x</p:attrName>
                                        </p:attrNameLst>
                                      </p:cBhvr>
                                      <p:tavLst>
                                        <p:tav tm="0">
                                          <p:val>
                                            <p:strVal val="#ppt_x"/>
                                          </p:val>
                                        </p:tav>
                                        <p:tav tm="100000">
                                          <p:val>
                                            <p:strVal val="#ppt_x"/>
                                          </p:val>
                                        </p:tav>
                                      </p:tavLst>
                                    </p:anim>
                                    <p:anim calcmode="lin" valueType="num">
                                      <p:cBhvr additive="base">
                                        <p:cTn id="13"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cBhvr additive="base">
                                        <p:cTn id="18" dur="500" fill="hold"/>
                                        <p:tgtEl>
                                          <p:spTgt spid="19"/>
                                        </p:tgtEl>
                                        <p:attrNameLst>
                                          <p:attrName>ppt_x</p:attrName>
                                        </p:attrNameLst>
                                      </p:cBhvr>
                                      <p:tavLst>
                                        <p:tav tm="0">
                                          <p:val>
                                            <p:strVal val="#ppt_x"/>
                                          </p:val>
                                        </p:tav>
                                        <p:tav tm="100000">
                                          <p:val>
                                            <p:strVal val="#ppt_x"/>
                                          </p:val>
                                        </p:tav>
                                      </p:tavLst>
                                    </p:anim>
                                    <p:anim calcmode="lin" valueType="num">
                                      <p:cBhvr additive="base">
                                        <p:cTn id="19"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65"/>
                                        </p:tgtEl>
                                        <p:attrNameLst>
                                          <p:attrName>style.visibility</p:attrName>
                                        </p:attrNameLst>
                                      </p:cBhvr>
                                      <p:to>
                                        <p:strVal val="visible"/>
                                      </p:to>
                                    </p:set>
                                    <p:anim calcmode="lin" valueType="num">
                                      <p:cBhvr additive="base">
                                        <p:cTn id="24" dur="500" fill="hold"/>
                                        <p:tgtEl>
                                          <p:spTgt spid="65"/>
                                        </p:tgtEl>
                                        <p:attrNameLst>
                                          <p:attrName>ppt_x</p:attrName>
                                        </p:attrNameLst>
                                      </p:cBhvr>
                                      <p:tavLst>
                                        <p:tav tm="0">
                                          <p:val>
                                            <p:strVal val="#ppt_x"/>
                                          </p:val>
                                        </p:tav>
                                        <p:tav tm="100000">
                                          <p:val>
                                            <p:strVal val="#ppt_x"/>
                                          </p:val>
                                        </p:tav>
                                      </p:tavLst>
                                    </p:anim>
                                    <p:anim calcmode="lin" valueType="num">
                                      <p:cBhvr additive="base">
                                        <p:cTn id="25" dur="500" fill="hold"/>
                                        <p:tgtEl>
                                          <p:spTgt spid="65"/>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12"/>
                                        </p:tgtEl>
                                        <p:attrNameLst>
                                          <p:attrName>style.visibility</p:attrName>
                                        </p:attrNameLst>
                                      </p:cBhvr>
                                      <p:to>
                                        <p:strVal val="visible"/>
                                      </p:to>
                                    </p:set>
                                    <p:anim calcmode="lin" valueType="num">
                                      <p:cBhvr additive="base">
                                        <p:cTn id="30" dur="500" fill="hold"/>
                                        <p:tgtEl>
                                          <p:spTgt spid="12"/>
                                        </p:tgtEl>
                                        <p:attrNameLst>
                                          <p:attrName>ppt_x</p:attrName>
                                        </p:attrNameLst>
                                      </p:cBhvr>
                                      <p:tavLst>
                                        <p:tav tm="0">
                                          <p:val>
                                            <p:strVal val="#ppt_x"/>
                                          </p:val>
                                        </p:tav>
                                        <p:tav tm="100000">
                                          <p:val>
                                            <p:strVal val="#ppt_x"/>
                                          </p:val>
                                        </p:tav>
                                      </p:tavLst>
                                    </p:anim>
                                    <p:anim calcmode="lin" valueType="num">
                                      <p:cBhvr additive="base">
                                        <p:cTn id="31"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70"/>
                                        </p:tgtEl>
                                        <p:attrNameLst>
                                          <p:attrName>style.visibility</p:attrName>
                                        </p:attrNameLst>
                                      </p:cBhvr>
                                      <p:to>
                                        <p:strVal val="visible"/>
                                      </p:to>
                                    </p:set>
                                    <p:animEffect transition="in" filter="barn(inVertical)">
                                      <p:cBhvr>
                                        <p:cTn id="36" dur="500"/>
                                        <p:tgtEl>
                                          <p:spTgt spid="70"/>
                                        </p:tgtEl>
                                      </p:cBhvr>
                                    </p:animEffect>
                                  </p:childTnLst>
                                </p:cTn>
                              </p:par>
                            </p:childTnLst>
                          </p:cTn>
                        </p:par>
                      </p:childTnLst>
                    </p:cTn>
                  </p:par>
                  <p:par>
                    <p:cTn id="37" fill="hold">
                      <p:stCondLst>
                        <p:cond delay="indefinite"/>
                      </p:stCondLst>
                      <p:childTnLst>
                        <p:par>
                          <p:cTn id="38" fill="hold">
                            <p:stCondLst>
                              <p:cond delay="0"/>
                            </p:stCondLst>
                            <p:childTnLst>
                              <p:par>
                                <p:cTn id="39" presetID="14" presetClass="entr" presetSubtype="10" fill="hold" grpId="0" nodeType="clickEffect">
                                  <p:stCondLst>
                                    <p:cond delay="0"/>
                                  </p:stCondLst>
                                  <p:childTnLst>
                                    <p:set>
                                      <p:cBhvr>
                                        <p:cTn id="40" dur="1" fill="hold">
                                          <p:stCondLst>
                                            <p:cond delay="0"/>
                                          </p:stCondLst>
                                        </p:cTn>
                                        <p:tgtEl>
                                          <p:spTgt spid="73"/>
                                        </p:tgtEl>
                                        <p:attrNameLst>
                                          <p:attrName>style.visibility</p:attrName>
                                        </p:attrNameLst>
                                      </p:cBhvr>
                                      <p:to>
                                        <p:strVal val="visible"/>
                                      </p:to>
                                    </p:set>
                                    <p:animEffect transition="in" filter="randombar(horizontal)">
                                      <p:cBhvr>
                                        <p:cTn id="41" dur="500"/>
                                        <p:tgtEl>
                                          <p:spTgt spid="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0" grpId="0"/>
      <p:bldP spid="7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16"/>
          <p:cNvSpPr>
            <a:spLocks noChangeArrowheads="1"/>
          </p:cNvSpPr>
          <p:nvPr/>
        </p:nvSpPr>
        <p:spPr bwMode="auto">
          <a:xfrm>
            <a:off x="1439079" y="2235471"/>
            <a:ext cx="1249680" cy="521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zh-CN" altLang="en-US" sz="2800" dirty="0">
                <a:latin typeface="微软雅黑" panose="020B0503020204020204" charset="-122"/>
                <a:ea typeface="微软雅黑" panose="020B0503020204020204" charset="-122"/>
              </a:rPr>
              <a:t>平衡力</a:t>
            </a:r>
          </a:p>
        </p:txBody>
      </p:sp>
      <p:sp>
        <p:nvSpPr>
          <p:cNvPr id="16387" name="Line 17"/>
          <p:cNvSpPr>
            <a:spLocks noChangeShapeType="1"/>
          </p:cNvSpPr>
          <p:nvPr/>
        </p:nvSpPr>
        <p:spPr bwMode="auto">
          <a:xfrm>
            <a:off x="2927335" y="2514828"/>
            <a:ext cx="1631949" cy="0"/>
          </a:xfrm>
          <a:prstGeom prst="line">
            <a:avLst/>
          </a:prstGeom>
          <a:noFill/>
          <a:ln w="76200">
            <a:solidFill>
              <a:schemeClr val="accent1">
                <a:lumMod val="75000"/>
              </a:schemeClr>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zh-CN" altLang="en-US" sz="2800">
              <a:latin typeface="微软雅黑" panose="020B0503020204020204" charset="-122"/>
              <a:ea typeface="微软雅黑" panose="020B0503020204020204" charset="-122"/>
            </a:endParaRPr>
          </a:p>
        </p:txBody>
      </p:sp>
      <p:sp>
        <p:nvSpPr>
          <p:cNvPr id="16388" name="Text Box 18"/>
          <p:cNvSpPr txBox="1">
            <a:spLocks noChangeArrowheads="1"/>
          </p:cNvSpPr>
          <p:nvPr/>
        </p:nvSpPr>
        <p:spPr bwMode="auto">
          <a:xfrm>
            <a:off x="4785995" y="2219325"/>
            <a:ext cx="4502785" cy="697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CN" altLang="en-US" sz="2800" dirty="0">
                <a:latin typeface="微软雅黑" panose="020B0503020204020204" charset="-122"/>
                <a:ea typeface="微软雅黑" panose="020B0503020204020204" charset="-122"/>
              </a:rPr>
              <a:t>静止或匀速直线运动状态</a:t>
            </a:r>
            <a:endParaRPr lang="zh-CN" altLang="en-US" sz="2800" dirty="0">
              <a:solidFill>
                <a:srgbClr val="FF0000"/>
              </a:solidFill>
              <a:latin typeface="微软雅黑" panose="020B0503020204020204" charset="-122"/>
              <a:ea typeface="微软雅黑" panose="020B0503020204020204" charset="-122"/>
            </a:endParaRPr>
          </a:p>
        </p:txBody>
      </p:sp>
      <p:sp>
        <p:nvSpPr>
          <p:cNvPr id="15" name="文本框 14"/>
          <p:cNvSpPr txBox="1"/>
          <p:nvPr/>
        </p:nvSpPr>
        <p:spPr>
          <a:xfrm>
            <a:off x="1101725" y="2854325"/>
            <a:ext cx="598170" cy="570865"/>
          </a:xfrm>
          <a:prstGeom prst="rect">
            <a:avLst/>
          </a:prstGeom>
          <a:noFill/>
        </p:spPr>
        <p:txBody>
          <a:bodyPr wrap="square" rtlCol="0">
            <a:noAutofit/>
          </a:bodyPr>
          <a:lstStyle/>
          <a:p>
            <a:pPr>
              <a:lnSpc>
                <a:spcPct val="120000"/>
              </a:lnSpc>
            </a:pPr>
            <a:r>
              <a:rPr lang="zh-CN" altLang="en-US" sz="2800">
                <a:solidFill>
                  <a:srgbClr val="036EB8"/>
                </a:solidFill>
                <a:latin typeface="微软雅黑" panose="020B0503020204020204" charset="-122"/>
                <a:ea typeface="微软雅黑" panose="020B0503020204020204" charset="-122"/>
              </a:rPr>
              <a:t>例：</a:t>
            </a:r>
          </a:p>
        </p:txBody>
      </p:sp>
      <p:pic>
        <p:nvPicPr>
          <p:cNvPr id="16" name="http://photo-static-api.fotomore.com/creative/vcg/400/new/VCG41N1158191604.jpg?uid=386&amp;timestamp=1705723086&amp;sign=691ea60965783808bb2d2104d7b4161e" descr="集装箱起重机臂架"/>
          <p:cNvPicPr>
            <a:picLocks noChangeAspect="1"/>
          </p:cNvPicPr>
          <p:nvPr/>
        </p:nvPicPr>
        <p:blipFill>
          <a:blip r:embed="rId3"/>
          <a:srcRect t="13259" b="26898"/>
          <a:stretch>
            <a:fillRect/>
          </a:stretch>
        </p:blipFill>
        <p:spPr>
          <a:xfrm>
            <a:off x="1919605" y="3070225"/>
            <a:ext cx="3524250" cy="3159125"/>
          </a:xfrm>
          <a:prstGeom prst="rect">
            <a:avLst/>
          </a:prstGeom>
        </p:spPr>
      </p:pic>
      <p:sp>
        <p:nvSpPr>
          <p:cNvPr id="36" name="Rectangle 16"/>
          <p:cNvSpPr>
            <a:spLocks noChangeArrowheads="1"/>
          </p:cNvSpPr>
          <p:nvPr/>
        </p:nvSpPr>
        <p:spPr bwMode="auto">
          <a:xfrm>
            <a:off x="5951724" y="3142960"/>
            <a:ext cx="1605280" cy="521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zh-CN" altLang="en-US" sz="2800" dirty="0">
                <a:solidFill>
                  <a:srgbClr val="036EB8"/>
                </a:solidFill>
                <a:latin typeface="微软雅黑" panose="020B0503020204020204" charset="-122"/>
                <a:ea typeface="微软雅黑" panose="020B0503020204020204" charset="-122"/>
              </a:rPr>
              <a:t>运动状态</a:t>
            </a:r>
          </a:p>
        </p:txBody>
      </p:sp>
      <p:sp>
        <p:nvSpPr>
          <p:cNvPr id="17" name="Text Box 29"/>
          <p:cNvSpPr txBox="1">
            <a:spLocks noChangeArrowheads="1"/>
          </p:cNvSpPr>
          <p:nvPr/>
        </p:nvSpPr>
        <p:spPr bwMode="auto">
          <a:xfrm>
            <a:off x="5951821" y="4727554"/>
            <a:ext cx="1605280" cy="521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spcBef>
                <a:spcPct val="50000"/>
              </a:spcBef>
            </a:pPr>
            <a:r>
              <a:rPr lang="zh-CN" altLang="en-US" sz="2800">
                <a:latin typeface="微软雅黑" panose="020B0503020204020204" charset="-122"/>
                <a:ea typeface="微软雅黑" panose="020B0503020204020204" charset="-122"/>
              </a:rPr>
              <a:t>匀速上升</a:t>
            </a:r>
          </a:p>
        </p:txBody>
      </p:sp>
      <p:sp>
        <p:nvSpPr>
          <p:cNvPr id="18" name="Text Box 30"/>
          <p:cNvSpPr txBox="1">
            <a:spLocks noChangeArrowheads="1"/>
          </p:cNvSpPr>
          <p:nvPr/>
        </p:nvSpPr>
        <p:spPr bwMode="auto">
          <a:xfrm>
            <a:off x="8544330" y="4754542"/>
            <a:ext cx="1029970" cy="521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en-US" altLang="zh-CN" sz="2800" b="1" i="1" dirty="0">
                <a:solidFill>
                  <a:srgbClr val="FF0000"/>
                </a:solidFill>
                <a:latin typeface="微软雅黑" panose="020B0503020204020204" charset="-122"/>
                <a:ea typeface="微软雅黑" panose="020B0503020204020204" charset="-122"/>
              </a:rPr>
              <a:t>F </a:t>
            </a:r>
            <a:r>
              <a:rPr lang="en-US" altLang="zh-CN" sz="2800" b="1" dirty="0">
                <a:solidFill>
                  <a:srgbClr val="FF0000"/>
                </a:solidFill>
                <a:latin typeface="微软雅黑" panose="020B0503020204020204" charset="-122"/>
                <a:ea typeface="微软雅黑" panose="020B0503020204020204" charset="-122"/>
              </a:rPr>
              <a:t>=</a:t>
            </a:r>
            <a:r>
              <a:rPr lang="en-US" altLang="zh-CN" sz="2800" b="1" i="1" dirty="0">
                <a:solidFill>
                  <a:srgbClr val="FF0000"/>
                </a:solidFill>
                <a:latin typeface="微软雅黑" panose="020B0503020204020204" charset="-122"/>
                <a:ea typeface="微软雅黑" panose="020B0503020204020204" charset="-122"/>
              </a:rPr>
              <a:t>G</a:t>
            </a:r>
          </a:p>
        </p:txBody>
      </p:sp>
      <p:sp>
        <p:nvSpPr>
          <p:cNvPr id="19" name="Text Box 31"/>
          <p:cNvSpPr txBox="1">
            <a:spLocks noChangeArrowheads="1"/>
          </p:cNvSpPr>
          <p:nvPr/>
        </p:nvSpPr>
        <p:spPr bwMode="auto">
          <a:xfrm>
            <a:off x="5951609" y="5590519"/>
            <a:ext cx="1605280" cy="521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CN" altLang="en-US" sz="2800">
                <a:latin typeface="微软雅黑" panose="020B0503020204020204" charset="-122"/>
                <a:ea typeface="微软雅黑" panose="020B0503020204020204" charset="-122"/>
              </a:rPr>
              <a:t>匀速下降</a:t>
            </a:r>
          </a:p>
        </p:txBody>
      </p:sp>
      <p:sp>
        <p:nvSpPr>
          <p:cNvPr id="20" name="Text Box 32"/>
          <p:cNvSpPr txBox="1">
            <a:spLocks noChangeArrowheads="1"/>
          </p:cNvSpPr>
          <p:nvPr/>
        </p:nvSpPr>
        <p:spPr bwMode="auto">
          <a:xfrm>
            <a:off x="8544255" y="5645527"/>
            <a:ext cx="1029970" cy="521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en-US" altLang="zh-CN" sz="2800" b="1" i="1" dirty="0">
                <a:solidFill>
                  <a:srgbClr val="FF0000"/>
                </a:solidFill>
                <a:latin typeface="微软雅黑" panose="020B0503020204020204" charset="-122"/>
                <a:ea typeface="微软雅黑" panose="020B0503020204020204" charset="-122"/>
              </a:rPr>
              <a:t>F </a:t>
            </a:r>
            <a:r>
              <a:rPr lang="en-US" altLang="zh-CN" sz="2800" b="1" dirty="0">
                <a:solidFill>
                  <a:srgbClr val="FF0000"/>
                </a:solidFill>
                <a:latin typeface="微软雅黑" panose="020B0503020204020204" charset="-122"/>
                <a:ea typeface="微软雅黑" panose="020B0503020204020204" charset="-122"/>
              </a:rPr>
              <a:t>=</a:t>
            </a:r>
            <a:r>
              <a:rPr lang="en-US" altLang="zh-CN" sz="2800" b="1" i="1" dirty="0">
                <a:solidFill>
                  <a:srgbClr val="FF0000"/>
                </a:solidFill>
                <a:latin typeface="微软雅黑" panose="020B0503020204020204" charset="-122"/>
                <a:ea typeface="微软雅黑" panose="020B0503020204020204" charset="-122"/>
              </a:rPr>
              <a:t>G</a:t>
            </a:r>
          </a:p>
        </p:txBody>
      </p:sp>
      <p:sp>
        <p:nvSpPr>
          <p:cNvPr id="21" name="Text Box 33"/>
          <p:cNvSpPr txBox="1">
            <a:spLocks noChangeArrowheads="1"/>
          </p:cNvSpPr>
          <p:nvPr/>
        </p:nvSpPr>
        <p:spPr bwMode="auto">
          <a:xfrm>
            <a:off x="6310556" y="3863512"/>
            <a:ext cx="894080" cy="521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CN" altLang="en-US" sz="2800" dirty="0">
                <a:latin typeface="微软雅黑" panose="020B0503020204020204" charset="-122"/>
                <a:ea typeface="微软雅黑" panose="020B0503020204020204" charset="-122"/>
              </a:rPr>
              <a:t>静止</a:t>
            </a:r>
          </a:p>
        </p:txBody>
      </p:sp>
      <p:sp>
        <p:nvSpPr>
          <p:cNvPr id="22" name="Text Box 35"/>
          <p:cNvSpPr txBox="1">
            <a:spLocks noChangeArrowheads="1"/>
          </p:cNvSpPr>
          <p:nvPr/>
        </p:nvSpPr>
        <p:spPr bwMode="auto">
          <a:xfrm>
            <a:off x="8544560" y="3892550"/>
            <a:ext cx="1029970" cy="494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o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en-US" altLang="zh-CN" sz="2800" b="1" i="1" dirty="0">
                <a:solidFill>
                  <a:srgbClr val="FF0000"/>
                </a:solidFill>
                <a:latin typeface="微软雅黑" panose="020B0503020204020204" charset="-122"/>
                <a:ea typeface="微软雅黑" panose="020B0503020204020204" charset="-122"/>
              </a:rPr>
              <a:t>F </a:t>
            </a:r>
            <a:r>
              <a:rPr lang="en-US" altLang="zh-CN" sz="2800" b="1" dirty="0">
                <a:solidFill>
                  <a:srgbClr val="FF0000"/>
                </a:solidFill>
                <a:latin typeface="微软雅黑" panose="020B0503020204020204" charset="-122"/>
                <a:ea typeface="微软雅黑" panose="020B0503020204020204" charset="-122"/>
              </a:rPr>
              <a:t>=</a:t>
            </a:r>
            <a:r>
              <a:rPr lang="en-US" altLang="zh-CN" sz="2800" b="1" i="1" dirty="0">
                <a:solidFill>
                  <a:srgbClr val="FF0000"/>
                </a:solidFill>
                <a:latin typeface="微软雅黑" panose="020B0503020204020204" charset="-122"/>
                <a:ea typeface="微软雅黑" panose="020B0503020204020204" charset="-122"/>
              </a:rPr>
              <a:t>G</a:t>
            </a:r>
          </a:p>
        </p:txBody>
      </p:sp>
      <p:sp>
        <p:nvSpPr>
          <p:cNvPr id="37" name="Rectangle 16"/>
          <p:cNvSpPr>
            <a:spLocks noChangeArrowheads="1"/>
          </p:cNvSpPr>
          <p:nvPr/>
        </p:nvSpPr>
        <p:spPr bwMode="auto">
          <a:xfrm>
            <a:off x="8328213" y="3142958"/>
            <a:ext cx="1605280" cy="521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zh-CN" altLang="en-US" sz="2800" dirty="0">
                <a:solidFill>
                  <a:srgbClr val="036EB8"/>
                </a:solidFill>
                <a:latin typeface="微软雅黑" panose="020B0503020204020204" charset="-122"/>
                <a:ea typeface="微软雅黑" panose="020B0503020204020204" charset="-122"/>
              </a:rPr>
              <a:t>受力平衡</a:t>
            </a:r>
          </a:p>
        </p:txBody>
      </p:sp>
      <p:grpSp>
        <p:nvGrpSpPr>
          <p:cNvPr id="48" name="组合 47"/>
          <p:cNvGrpSpPr/>
          <p:nvPr/>
        </p:nvGrpSpPr>
        <p:grpSpPr>
          <a:xfrm>
            <a:off x="2784740" y="4510438"/>
            <a:ext cx="815150" cy="2383815"/>
            <a:chOff x="3317" y="5960"/>
            <a:chExt cx="1597" cy="4927"/>
          </a:xfrm>
        </p:grpSpPr>
        <p:cxnSp>
          <p:nvCxnSpPr>
            <p:cNvPr id="49" name="直接箭头连接符 48"/>
            <p:cNvCxnSpPr/>
            <p:nvPr/>
          </p:nvCxnSpPr>
          <p:spPr>
            <a:xfrm>
              <a:off x="4726" y="8368"/>
              <a:ext cx="0" cy="2260"/>
            </a:xfrm>
            <a:prstGeom prst="straightConnector1">
              <a:avLst/>
            </a:prstGeom>
            <a:ln w="57150">
              <a:solidFill>
                <a:srgbClr val="FF0000"/>
              </a:solidFill>
              <a:headEnd type="oval"/>
              <a:tailEnd type="arrow" w="lg" len="lg"/>
            </a:ln>
          </p:spPr>
          <p:style>
            <a:lnRef idx="1">
              <a:schemeClr val="accent1"/>
            </a:lnRef>
            <a:fillRef idx="0">
              <a:schemeClr val="accent1"/>
            </a:fillRef>
            <a:effectRef idx="0">
              <a:schemeClr val="accent1"/>
            </a:effectRef>
            <a:fontRef idx="minor">
              <a:schemeClr val="tx1"/>
            </a:fontRef>
          </p:style>
        </p:cxnSp>
        <p:cxnSp>
          <p:nvCxnSpPr>
            <p:cNvPr id="50" name="直接箭头连接符 49"/>
            <p:cNvCxnSpPr/>
            <p:nvPr/>
          </p:nvCxnSpPr>
          <p:spPr>
            <a:xfrm flipH="1" flipV="1">
              <a:off x="4726" y="6108"/>
              <a:ext cx="0" cy="2260"/>
            </a:xfrm>
            <a:prstGeom prst="straightConnector1">
              <a:avLst/>
            </a:prstGeom>
            <a:ln w="57150">
              <a:solidFill>
                <a:srgbClr val="FF0000"/>
              </a:solidFill>
              <a:headEnd type="oval"/>
              <a:tailEnd type="arrow" w="lg" len="lg"/>
            </a:ln>
          </p:spPr>
          <p:style>
            <a:lnRef idx="1">
              <a:schemeClr val="accent1"/>
            </a:lnRef>
            <a:fillRef idx="0">
              <a:schemeClr val="accent1"/>
            </a:fillRef>
            <a:effectRef idx="0">
              <a:schemeClr val="accent1"/>
            </a:effectRef>
            <a:fontRef idx="minor">
              <a:schemeClr val="tx1"/>
            </a:fontRef>
          </p:style>
        </p:cxnSp>
        <p:sp>
          <p:nvSpPr>
            <p:cNvPr id="51" name="文本框 50"/>
            <p:cNvSpPr txBox="1"/>
            <p:nvPr/>
          </p:nvSpPr>
          <p:spPr>
            <a:xfrm>
              <a:off x="3317" y="9681"/>
              <a:ext cx="843" cy="1206"/>
            </a:xfrm>
            <a:prstGeom prst="rect">
              <a:avLst/>
            </a:prstGeom>
            <a:noFill/>
          </p:spPr>
          <p:txBody>
            <a:bodyPr wrap="square" rtlCol="0">
              <a:spAutoFit/>
            </a:bodyPr>
            <a:lstStyle/>
            <a:p>
              <a:r>
                <a:rPr lang="en-US" altLang="zh-CN" sz="3200" i="1">
                  <a:solidFill>
                    <a:srgbClr val="FF0000"/>
                  </a:solidFill>
                </a:rPr>
                <a:t>G</a:t>
              </a:r>
              <a:endParaRPr lang="en-US" altLang="zh-CN" sz="3200" i="1" baseline="-25000">
                <a:solidFill>
                  <a:srgbClr val="FF0000"/>
                </a:solidFill>
              </a:endParaRPr>
            </a:p>
          </p:txBody>
        </p:sp>
        <p:sp>
          <p:nvSpPr>
            <p:cNvPr id="52" name="文本框 51"/>
            <p:cNvSpPr txBox="1"/>
            <p:nvPr/>
          </p:nvSpPr>
          <p:spPr>
            <a:xfrm>
              <a:off x="3456" y="5960"/>
              <a:ext cx="1458" cy="1129"/>
            </a:xfrm>
            <a:prstGeom prst="rect">
              <a:avLst/>
            </a:prstGeom>
            <a:noFill/>
          </p:spPr>
          <p:txBody>
            <a:bodyPr wrap="square" rtlCol="0">
              <a:noAutofit/>
            </a:bodyPr>
            <a:lstStyle/>
            <a:p>
              <a:r>
                <a:rPr lang="en-US" altLang="zh-CN" sz="3200" i="1">
                  <a:solidFill>
                    <a:srgbClr val="FF0000"/>
                  </a:solidFill>
                </a:rPr>
                <a:t>F</a:t>
              </a:r>
              <a:endParaRPr lang="zh-CN" altLang="en-US" sz="3200" baseline="-25000">
                <a:solidFill>
                  <a:srgbClr val="FF0000"/>
                </a:solidFill>
              </a:endParaRPr>
            </a:p>
          </p:txBody>
        </p:sp>
      </p:grpSp>
      <p:grpSp>
        <p:nvGrpSpPr>
          <p:cNvPr id="4" name="组合 3"/>
          <p:cNvGrpSpPr/>
          <p:nvPr/>
        </p:nvGrpSpPr>
        <p:grpSpPr>
          <a:xfrm>
            <a:off x="371730" y="1061432"/>
            <a:ext cx="295322" cy="210471"/>
            <a:chOff x="435463" y="1226414"/>
            <a:chExt cx="295380" cy="210512"/>
          </a:xfrm>
        </p:grpSpPr>
        <p:sp>
          <p:nvSpPr>
            <p:cNvPr id="5" name="矩形 4"/>
            <p:cNvSpPr/>
            <p:nvPr/>
          </p:nvSpPr>
          <p:spPr>
            <a:xfrm rot="18900000">
              <a:off x="435463" y="1226414"/>
              <a:ext cx="210511" cy="210511"/>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2"/>
            <p:cNvSpPr/>
            <p:nvPr/>
          </p:nvSpPr>
          <p:spPr>
            <a:xfrm rot="18900000">
              <a:off x="520332" y="1226415"/>
              <a:ext cx="210511" cy="210511"/>
            </a:xfrm>
            <a:prstGeom prst="rect">
              <a:avLst/>
            </a:prstGeom>
            <a:solidFill>
              <a:srgbClr val="00A0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8" name="矩形 7"/>
          <p:cNvSpPr/>
          <p:nvPr/>
        </p:nvSpPr>
        <p:spPr>
          <a:xfrm>
            <a:off x="936625" y="874395"/>
            <a:ext cx="3655060" cy="583565"/>
          </a:xfrm>
          <a:prstGeom prst="rect">
            <a:avLst/>
          </a:prstGeom>
        </p:spPr>
        <p:txBody>
          <a:bodyPr wrap="square">
            <a:spAutoFit/>
          </a:bodyPr>
          <a:lstStyle/>
          <a:p>
            <a:pPr algn="dist"/>
            <a:r>
              <a:rPr lang="zh-CN" altLang="en-US" sz="3200" b="1" dirty="0">
                <a:solidFill>
                  <a:srgbClr val="036EB8"/>
                </a:solidFill>
                <a:latin typeface="微软雅黑" panose="020B0503020204020204" charset="-122"/>
                <a:ea typeface="微软雅黑" panose="020B0503020204020204" charset="-122"/>
                <a:sym typeface="+mn-ea"/>
              </a:rPr>
              <a:t>二力平衡的条件</a:t>
            </a:r>
          </a:p>
        </p:txBody>
      </p:sp>
      <p:grpSp>
        <p:nvGrpSpPr>
          <p:cNvPr id="9" name="组合 8"/>
          <p:cNvGrpSpPr/>
          <p:nvPr/>
        </p:nvGrpSpPr>
        <p:grpSpPr>
          <a:xfrm>
            <a:off x="371730" y="1784697"/>
            <a:ext cx="295322" cy="210471"/>
            <a:chOff x="435463" y="1226414"/>
            <a:chExt cx="295380" cy="210512"/>
          </a:xfrm>
        </p:grpSpPr>
        <p:sp>
          <p:nvSpPr>
            <p:cNvPr id="14" name="矩形 13"/>
            <p:cNvSpPr/>
            <p:nvPr/>
          </p:nvSpPr>
          <p:spPr>
            <a:xfrm rot="18900000">
              <a:off x="435463" y="1226414"/>
              <a:ext cx="210511" cy="210511"/>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p:nvSpPr>
          <p:spPr>
            <a:xfrm rot="18900000">
              <a:off x="520332" y="1226415"/>
              <a:ext cx="210511" cy="210511"/>
            </a:xfrm>
            <a:prstGeom prst="rect">
              <a:avLst/>
            </a:prstGeom>
            <a:solidFill>
              <a:srgbClr val="00A0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0" name="文本框 9"/>
          <p:cNvSpPr txBox="1"/>
          <p:nvPr/>
        </p:nvSpPr>
        <p:spPr>
          <a:xfrm>
            <a:off x="936625" y="1628775"/>
            <a:ext cx="2134870" cy="521970"/>
          </a:xfrm>
          <a:prstGeom prst="rect">
            <a:avLst/>
          </a:prstGeom>
          <a:noFill/>
        </p:spPr>
        <p:txBody>
          <a:bodyPr wrap="square" rtlCol="0">
            <a:spAutoFit/>
          </a:bodyPr>
          <a:lstStyle/>
          <a:p>
            <a:pPr>
              <a:lnSpc>
                <a:spcPct val="100000"/>
              </a:lnSpc>
            </a:pPr>
            <a:r>
              <a:rPr lang="zh-CN" altLang="en-US" sz="2800"/>
              <a:t>交流讨论</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6386"/>
                                        </p:tgtEl>
                                        <p:attrNameLst>
                                          <p:attrName>style.visibility</p:attrName>
                                        </p:attrNameLst>
                                      </p:cBhvr>
                                      <p:to>
                                        <p:strVal val="visible"/>
                                      </p:to>
                                    </p:set>
                                    <p:animEffect transition="in" filter="randombar(horizontal)">
                                      <p:cBhvr>
                                        <p:cTn id="7" dur="500"/>
                                        <p:tgtEl>
                                          <p:spTgt spid="1638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6387"/>
                                        </p:tgtEl>
                                        <p:attrNameLst>
                                          <p:attrName>style.visibility</p:attrName>
                                        </p:attrNameLst>
                                      </p:cBhvr>
                                      <p:to>
                                        <p:strVal val="visible"/>
                                      </p:to>
                                    </p:set>
                                    <p:animEffect transition="in" filter="randombar(horizontal)">
                                      <p:cBhvr>
                                        <p:cTn id="12" dur="500"/>
                                        <p:tgtEl>
                                          <p:spTgt spid="16387"/>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6388"/>
                                        </p:tgtEl>
                                        <p:attrNameLst>
                                          <p:attrName>style.visibility</p:attrName>
                                        </p:attrNameLst>
                                      </p:cBhvr>
                                      <p:to>
                                        <p:strVal val="visible"/>
                                      </p:to>
                                    </p:set>
                                    <p:animEffect transition="in" filter="randombar(horizontal)">
                                      <p:cBhvr>
                                        <p:cTn id="17" dur="500"/>
                                        <p:tgtEl>
                                          <p:spTgt spid="16388"/>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16"/>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6" presetClass="entr" presetSubtype="42" fill="hold" nodeType="clickEffect">
                                  <p:stCondLst>
                                    <p:cond delay="0"/>
                                  </p:stCondLst>
                                  <p:childTnLst>
                                    <p:set>
                                      <p:cBhvr>
                                        <p:cTn id="27" dur="1" fill="hold">
                                          <p:stCondLst>
                                            <p:cond delay="0"/>
                                          </p:stCondLst>
                                        </p:cTn>
                                        <p:tgtEl>
                                          <p:spTgt spid="48"/>
                                        </p:tgtEl>
                                        <p:attrNameLst>
                                          <p:attrName>style.visibility</p:attrName>
                                        </p:attrNameLst>
                                      </p:cBhvr>
                                      <p:to>
                                        <p:strVal val="visible"/>
                                      </p:to>
                                    </p:set>
                                    <p:animEffect transition="in" filter="barn(outHorizontal)">
                                      <p:cBhvr>
                                        <p:cTn id="28" dur="500"/>
                                        <p:tgtEl>
                                          <p:spTgt spid="48"/>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36"/>
                                        </p:tgtEl>
                                        <p:attrNameLst>
                                          <p:attrName>style.visibility</p:attrName>
                                        </p:attrNameLst>
                                      </p:cBhvr>
                                      <p:to>
                                        <p:strVal val="visible"/>
                                      </p:to>
                                    </p:set>
                                    <p:animEffect transition="in" filter="fade">
                                      <p:cBhvr>
                                        <p:cTn id="33" dur="500"/>
                                        <p:tgtEl>
                                          <p:spTgt spid="36"/>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37"/>
                                        </p:tgtEl>
                                        <p:attrNameLst>
                                          <p:attrName>style.visibility</p:attrName>
                                        </p:attrNameLst>
                                      </p:cBhvr>
                                      <p:to>
                                        <p:strVal val="visible"/>
                                      </p:to>
                                    </p:set>
                                    <p:animEffect transition="in" filter="fade">
                                      <p:cBhvr>
                                        <p:cTn id="36" dur="500"/>
                                        <p:tgtEl>
                                          <p:spTgt spid="37"/>
                                        </p:tgtEl>
                                      </p:cBhvr>
                                    </p:animEffect>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21"/>
                                        </p:tgtEl>
                                        <p:attrNameLst>
                                          <p:attrName>style.visibility</p:attrName>
                                        </p:attrNameLst>
                                      </p:cBhvr>
                                      <p:to>
                                        <p:strVal val="visible"/>
                                      </p:to>
                                    </p:set>
                                    <p:anim calcmode="lin" valueType="num">
                                      <p:cBhvr>
                                        <p:cTn id="41" dur="500" fill="hold"/>
                                        <p:tgtEl>
                                          <p:spTgt spid="21"/>
                                        </p:tgtEl>
                                        <p:attrNameLst>
                                          <p:attrName>ppt_x</p:attrName>
                                        </p:attrNameLst>
                                      </p:cBhvr>
                                      <p:tavLst>
                                        <p:tav tm="0">
                                          <p:val>
                                            <p:strVal val="#ppt_x"/>
                                          </p:val>
                                        </p:tav>
                                        <p:tav tm="100000">
                                          <p:val>
                                            <p:strVal val="#ppt_x"/>
                                          </p:val>
                                        </p:tav>
                                      </p:tavLst>
                                    </p:anim>
                                    <p:anim calcmode="lin" valueType="num">
                                      <p:cBhvr>
                                        <p:cTn id="42"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22"/>
                                        </p:tgtEl>
                                        <p:attrNameLst>
                                          <p:attrName>style.visibility</p:attrName>
                                        </p:attrNameLst>
                                      </p:cBhvr>
                                      <p:to>
                                        <p:strVal val="visible"/>
                                      </p:to>
                                    </p:set>
                                    <p:anim calcmode="lin" valueType="num">
                                      <p:cBhvr>
                                        <p:cTn id="47" dur="500" fill="hold"/>
                                        <p:tgtEl>
                                          <p:spTgt spid="22"/>
                                        </p:tgtEl>
                                        <p:attrNameLst>
                                          <p:attrName>ppt_x</p:attrName>
                                        </p:attrNameLst>
                                      </p:cBhvr>
                                      <p:tavLst>
                                        <p:tav tm="0">
                                          <p:val>
                                            <p:strVal val="#ppt_x"/>
                                          </p:val>
                                        </p:tav>
                                        <p:tav tm="100000">
                                          <p:val>
                                            <p:strVal val="#ppt_x"/>
                                          </p:val>
                                        </p:tav>
                                      </p:tavLst>
                                    </p:anim>
                                    <p:anim calcmode="lin" valueType="num">
                                      <p:cBhvr>
                                        <p:cTn id="4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grpId="0" nodeType="clickEffect">
                                  <p:stCondLst>
                                    <p:cond delay="0"/>
                                  </p:stCondLst>
                                  <p:childTnLst>
                                    <p:set>
                                      <p:cBhvr>
                                        <p:cTn id="52" dur="1" fill="hold">
                                          <p:stCondLst>
                                            <p:cond delay="0"/>
                                          </p:stCondLst>
                                        </p:cTn>
                                        <p:tgtEl>
                                          <p:spTgt spid="17"/>
                                        </p:tgtEl>
                                        <p:attrNameLst>
                                          <p:attrName>style.visibility</p:attrName>
                                        </p:attrNameLst>
                                      </p:cBhvr>
                                      <p:to>
                                        <p:strVal val="visible"/>
                                      </p:to>
                                    </p:set>
                                    <p:anim calcmode="lin" valueType="num">
                                      <p:cBhvr>
                                        <p:cTn id="53" dur="500" fill="hold"/>
                                        <p:tgtEl>
                                          <p:spTgt spid="17"/>
                                        </p:tgtEl>
                                        <p:attrNameLst>
                                          <p:attrName>ppt_x</p:attrName>
                                        </p:attrNameLst>
                                      </p:cBhvr>
                                      <p:tavLst>
                                        <p:tav tm="0">
                                          <p:val>
                                            <p:strVal val="#ppt_x"/>
                                          </p:val>
                                        </p:tav>
                                        <p:tav tm="100000">
                                          <p:val>
                                            <p:strVal val="#ppt_x"/>
                                          </p:val>
                                        </p:tav>
                                      </p:tavLst>
                                    </p:anim>
                                    <p:anim calcmode="lin" valueType="num">
                                      <p:cBhvr>
                                        <p:cTn id="54"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grpId="0" nodeType="clickEffect">
                                  <p:stCondLst>
                                    <p:cond delay="0"/>
                                  </p:stCondLst>
                                  <p:childTnLst>
                                    <p:set>
                                      <p:cBhvr>
                                        <p:cTn id="58" dur="1" fill="hold">
                                          <p:stCondLst>
                                            <p:cond delay="0"/>
                                          </p:stCondLst>
                                        </p:cTn>
                                        <p:tgtEl>
                                          <p:spTgt spid="18"/>
                                        </p:tgtEl>
                                        <p:attrNameLst>
                                          <p:attrName>style.visibility</p:attrName>
                                        </p:attrNameLst>
                                      </p:cBhvr>
                                      <p:to>
                                        <p:strVal val="visible"/>
                                      </p:to>
                                    </p:set>
                                    <p:anim calcmode="lin" valueType="num">
                                      <p:cBhvr>
                                        <p:cTn id="59" dur="500" fill="hold"/>
                                        <p:tgtEl>
                                          <p:spTgt spid="18"/>
                                        </p:tgtEl>
                                        <p:attrNameLst>
                                          <p:attrName>ppt_x</p:attrName>
                                        </p:attrNameLst>
                                      </p:cBhvr>
                                      <p:tavLst>
                                        <p:tav tm="0">
                                          <p:val>
                                            <p:strVal val="#ppt_x"/>
                                          </p:val>
                                        </p:tav>
                                        <p:tav tm="100000">
                                          <p:val>
                                            <p:strVal val="#ppt_x"/>
                                          </p:val>
                                        </p:tav>
                                      </p:tavLst>
                                    </p:anim>
                                    <p:anim calcmode="lin" valueType="num">
                                      <p:cBhvr>
                                        <p:cTn id="60"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grpId="0" nodeType="clickEffect">
                                  <p:stCondLst>
                                    <p:cond delay="0"/>
                                  </p:stCondLst>
                                  <p:childTnLst>
                                    <p:set>
                                      <p:cBhvr>
                                        <p:cTn id="64" dur="1" fill="hold">
                                          <p:stCondLst>
                                            <p:cond delay="0"/>
                                          </p:stCondLst>
                                        </p:cTn>
                                        <p:tgtEl>
                                          <p:spTgt spid="19"/>
                                        </p:tgtEl>
                                        <p:attrNameLst>
                                          <p:attrName>style.visibility</p:attrName>
                                        </p:attrNameLst>
                                      </p:cBhvr>
                                      <p:to>
                                        <p:strVal val="visible"/>
                                      </p:to>
                                    </p:set>
                                    <p:anim calcmode="lin" valueType="num">
                                      <p:cBhvr>
                                        <p:cTn id="65" dur="500" fill="hold"/>
                                        <p:tgtEl>
                                          <p:spTgt spid="19"/>
                                        </p:tgtEl>
                                        <p:attrNameLst>
                                          <p:attrName>ppt_x</p:attrName>
                                        </p:attrNameLst>
                                      </p:cBhvr>
                                      <p:tavLst>
                                        <p:tav tm="0">
                                          <p:val>
                                            <p:strVal val="#ppt_x"/>
                                          </p:val>
                                        </p:tav>
                                        <p:tav tm="100000">
                                          <p:val>
                                            <p:strVal val="#ppt_x"/>
                                          </p:val>
                                        </p:tav>
                                      </p:tavLst>
                                    </p:anim>
                                    <p:anim calcmode="lin" valueType="num">
                                      <p:cBhvr>
                                        <p:cTn id="66"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2" presetClass="entr" presetSubtype="4" fill="hold" grpId="0" nodeType="clickEffect">
                                  <p:stCondLst>
                                    <p:cond delay="0"/>
                                  </p:stCondLst>
                                  <p:childTnLst>
                                    <p:set>
                                      <p:cBhvr>
                                        <p:cTn id="70" dur="1" fill="hold">
                                          <p:stCondLst>
                                            <p:cond delay="0"/>
                                          </p:stCondLst>
                                        </p:cTn>
                                        <p:tgtEl>
                                          <p:spTgt spid="20"/>
                                        </p:tgtEl>
                                        <p:attrNameLst>
                                          <p:attrName>style.visibility</p:attrName>
                                        </p:attrNameLst>
                                      </p:cBhvr>
                                      <p:to>
                                        <p:strVal val="visible"/>
                                      </p:to>
                                    </p:set>
                                    <p:anim calcmode="lin" valueType="num">
                                      <p:cBhvr>
                                        <p:cTn id="71" dur="500" fill="hold"/>
                                        <p:tgtEl>
                                          <p:spTgt spid="20"/>
                                        </p:tgtEl>
                                        <p:attrNameLst>
                                          <p:attrName>ppt_x</p:attrName>
                                        </p:attrNameLst>
                                      </p:cBhvr>
                                      <p:tavLst>
                                        <p:tav tm="0">
                                          <p:val>
                                            <p:strVal val="#ppt_x"/>
                                          </p:val>
                                        </p:tav>
                                        <p:tav tm="100000">
                                          <p:val>
                                            <p:strVal val="#ppt_x"/>
                                          </p:val>
                                        </p:tav>
                                      </p:tavLst>
                                    </p:anim>
                                    <p:anim calcmode="lin" valueType="num">
                                      <p:cBhvr>
                                        <p:cTn id="72"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6" grpId="0"/>
      <p:bldP spid="16388" grpId="0"/>
      <p:bldP spid="15" grpId="0"/>
      <p:bldP spid="36" grpId="0"/>
      <p:bldP spid="17" grpId="0"/>
      <p:bldP spid="18" grpId="0"/>
      <p:bldP spid="19" grpId="0"/>
      <p:bldP spid="20" grpId="0"/>
      <p:bldP spid="21" grpId="0"/>
      <p:bldP spid="22" grpId="0"/>
      <p:bldP spid="3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16"/>
          <p:cNvSpPr>
            <a:spLocks noChangeArrowheads="1"/>
          </p:cNvSpPr>
          <p:nvPr/>
        </p:nvSpPr>
        <p:spPr bwMode="auto">
          <a:xfrm>
            <a:off x="1439079" y="2216421"/>
            <a:ext cx="1605280" cy="521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zh-CN" altLang="en-US" sz="2800" dirty="0">
                <a:latin typeface="微软雅黑" panose="020B0503020204020204" charset="-122"/>
                <a:ea typeface="微软雅黑" panose="020B0503020204020204" charset="-122"/>
              </a:rPr>
              <a:t>非平衡力</a:t>
            </a:r>
          </a:p>
        </p:txBody>
      </p:sp>
      <p:sp>
        <p:nvSpPr>
          <p:cNvPr id="16387" name="Line 17"/>
          <p:cNvSpPr>
            <a:spLocks noChangeShapeType="1"/>
          </p:cNvSpPr>
          <p:nvPr/>
        </p:nvSpPr>
        <p:spPr bwMode="auto">
          <a:xfrm>
            <a:off x="3098785" y="2495778"/>
            <a:ext cx="1631949" cy="0"/>
          </a:xfrm>
          <a:prstGeom prst="line">
            <a:avLst/>
          </a:prstGeom>
          <a:noFill/>
          <a:ln w="76200">
            <a:solidFill>
              <a:schemeClr val="accent1">
                <a:lumMod val="75000"/>
              </a:schemeClr>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zh-CN" altLang="en-US" sz="2800">
              <a:latin typeface="微软雅黑" panose="020B0503020204020204" charset="-122"/>
              <a:ea typeface="微软雅黑" panose="020B0503020204020204" charset="-122"/>
            </a:endParaRPr>
          </a:p>
        </p:txBody>
      </p:sp>
      <p:sp>
        <p:nvSpPr>
          <p:cNvPr id="16388" name="Text Box 18"/>
          <p:cNvSpPr txBox="1">
            <a:spLocks noChangeArrowheads="1"/>
          </p:cNvSpPr>
          <p:nvPr/>
        </p:nvSpPr>
        <p:spPr bwMode="auto">
          <a:xfrm>
            <a:off x="4785995" y="2200275"/>
            <a:ext cx="4406900" cy="6121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CN" altLang="en-US" sz="2800" dirty="0">
                <a:latin typeface="微软雅黑" panose="020B0503020204020204" charset="-122"/>
                <a:ea typeface="微软雅黑" panose="020B0503020204020204" charset="-122"/>
              </a:rPr>
              <a:t>运动状态</a:t>
            </a:r>
            <a:r>
              <a:rPr lang="zh-CN" altLang="en-US" sz="2800" dirty="0">
                <a:solidFill>
                  <a:srgbClr val="FF0000"/>
                </a:solidFill>
                <a:latin typeface="微软雅黑" panose="020B0503020204020204" charset="-122"/>
                <a:ea typeface="微软雅黑" panose="020B0503020204020204" charset="-122"/>
              </a:rPr>
              <a:t>改变</a:t>
            </a:r>
          </a:p>
        </p:txBody>
      </p:sp>
      <p:sp>
        <p:nvSpPr>
          <p:cNvPr id="15" name="文本框 14"/>
          <p:cNvSpPr txBox="1"/>
          <p:nvPr/>
        </p:nvSpPr>
        <p:spPr>
          <a:xfrm>
            <a:off x="1101725" y="2835275"/>
            <a:ext cx="598170" cy="570865"/>
          </a:xfrm>
          <a:prstGeom prst="rect">
            <a:avLst/>
          </a:prstGeom>
          <a:noFill/>
        </p:spPr>
        <p:txBody>
          <a:bodyPr wrap="square" rtlCol="0">
            <a:noAutofit/>
          </a:bodyPr>
          <a:lstStyle/>
          <a:p>
            <a:pPr>
              <a:lnSpc>
                <a:spcPct val="120000"/>
              </a:lnSpc>
            </a:pPr>
            <a:r>
              <a:rPr lang="zh-CN" altLang="en-US" sz="2800">
                <a:solidFill>
                  <a:srgbClr val="036EB8"/>
                </a:solidFill>
                <a:latin typeface="微软雅黑" panose="020B0503020204020204" charset="-122"/>
                <a:ea typeface="微软雅黑" panose="020B0503020204020204" charset="-122"/>
              </a:rPr>
              <a:t>例：</a:t>
            </a:r>
          </a:p>
        </p:txBody>
      </p:sp>
      <p:pic>
        <p:nvPicPr>
          <p:cNvPr id="16" name="http://photo-static-api.fotomore.com/creative/vcg/400/new/VCG41N1158191604.jpg?uid=386&amp;timestamp=1705723086&amp;sign=691ea60965783808bb2d2104d7b4161e" descr="集装箱起重机臂架"/>
          <p:cNvPicPr>
            <a:picLocks noChangeAspect="1"/>
          </p:cNvPicPr>
          <p:nvPr/>
        </p:nvPicPr>
        <p:blipFill>
          <a:blip r:embed="rId3"/>
          <a:srcRect t="13259" b="26898"/>
          <a:stretch>
            <a:fillRect/>
          </a:stretch>
        </p:blipFill>
        <p:spPr>
          <a:xfrm>
            <a:off x="1919605" y="2835275"/>
            <a:ext cx="3524250" cy="3159125"/>
          </a:xfrm>
          <a:prstGeom prst="rect">
            <a:avLst/>
          </a:prstGeom>
        </p:spPr>
      </p:pic>
      <p:sp>
        <p:nvSpPr>
          <p:cNvPr id="36" name="Rectangle 16"/>
          <p:cNvSpPr>
            <a:spLocks noChangeArrowheads="1"/>
          </p:cNvSpPr>
          <p:nvPr/>
        </p:nvSpPr>
        <p:spPr bwMode="auto">
          <a:xfrm>
            <a:off x="5951724" y="3555075"/>
            <a:ext cx="1605280" cy="521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zh-CN" altLang="en-US" sz="2800" dirty="0">
                <a:solidFill>
                  <a:srgbClr val="036EB8"/>
                </a:solidFill>
                <a:latin typeface="微软雅黑" panose="020B0503020204020204" charset="-122"/>
                <a:ea typeface="微软雅黑" panose="020B0503020204020204" charset="-122"/>
              </a:rPr>
              <a:t>运动状态</a:t>
            </a:r>
          </a:p>
        </p:txBody>
      </p:sp>
      <p:sp>
        <p:nvSpPr>
          <p:cNvPr id="17" name="Text Box 29"/>
          <p:cNvSpPr txBox="1">
            <a:spLocks noChangeArrowheads="1"/>
          </p:cNvSpPr>
          <p:nvPr/>
        </p:nvSpPr>
        <p:spPr bwMode="auto">
          <a:xfrm>
            <a:off x="5951821" y="5139669"/>
            <a:ext cx="1605280" cy="521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spcBef>
                <a:spcPct val="50000"/>
              </a:spcBef>
            </a:pPr>
            <a:r>
              <a:rPr lang="zh-CN" altLang="en-US" sz="2800">
                <a:latin typeface="微软雅黑" panose="020B0503020204020204" charset="-122"/>
                <a:ea typeface="微软雅黑" panose="020B0503020204020204" charset="-122"/>
              </a:rPr>
              <a:t>向下加速</a:t>
            </a:r>
          </a:p>
        </p:txBody>
      </p:sp>
      <p:sp>
        <p:nvSpPr>
          <p:cNvPr id="18" name="Text Box 30"/>
          <p:cNvSpPr txBox="1">
            <a:spLocks noChangeArrowheads="1"/>
          </p:cNvSpPr>
          <p:nvPr/>
        </p:nvSpPr>
        <p:spPr bwMode="auto">
          <a:xfrm>
            <a:off x="8687840" y="5166657"/>
            <a:ext cx="1029970" cy="521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en-US" altLang="zh-CN" sz="2800" b="1" i="1" dirty="0">
                <a:solidFill>
                  <a:srgbClr val="FF0000"/>
                </a:solidFill>
                <a:latin typeface="微软雅黑" panose="020B0503020204020204" charset="-122"/>
                <a:ea typeface="微软雅黑" panose="020B0503020204020204" charset="-122"/>
              </a:rPr>
              <a:t>F </a:t>
            </a:r>
            <a:r>
              <a:rPr lang="en-US" altLang="zh-CN" sz="2800" b="1" dirty="0">
                <a:solidFill>
                  <a:srgbClr val="FF0000"/>
                </a:solidFill>
                <a:latin typeface="微软雅黑" panose="020B0503020204020204" charset="-122"/>
                <a:ea typeface="微软雅黑" panose="020B0503020204020204" charset="-122"/>
              </a:rPr>
              <a:t>&lt;</a:t>
            </a:r>
            <a:r>
              <a:rPr lang="en-US" altLang="zh-CN" sz="2800" b="1" i="1" dirty="0">
                <a:solidFill>
                  <a:srgbClr val="FF0000"/>
                </a:solidFill>
                <a:latin typeface="微软雅黑" panose="020B0503020204020204" charset="-122"/>
                <a:ea typeface="微软雅黑" panose="020B0503020204020204" charset="-122"/>
              </a:rPr>
              <a:t>G</a:t>
            </a:r>
          </a:p>
        </p:txBody>
      </p:sp>
      <p:sp>
        <p:nvSpPr>
          <p:cNvPr id="21" name="Text Box 33"/>
          <p:cNvSpPr txBox="1">
            <a:spLocks noChangeArrowheads="1"/>
          </p:cNvSpPr>
          <p:nvPr/>
        </p:nvSpPr>
        <p:spPr bwMode="auto">
          <a:xfrm>
            <a:off x="5951781" y="4276897"/>
            <a:ext cx="1605280" cy="521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CN" altLang="en-US" sz="2800" dirty="0">
                <a:latin typeface="微软雅黑" panose="020B0503020204020204" charset="-122"/>
                <a:ea typeface="微软雅黑" panose="020B0503020204020204" charset="-122"/>
              </a:rPr>
              <a:t>向上加速</a:t>
            </a:r>
          </a:p>
        </p:txBody>
      </p:sp>
      <p:sp>
        <p:nvSpPr>
          <p:cNvPr id="22" name="Text Box 35"/>
          <p:cNvSpPr txBox="1">
            <a:spLocks noChangeArrowheads="1"/>
          </p:cNvSpPr>
          <p:nvPr/>
        </p:nvSpPr>
        <p:spPr bwMode="auto">
          <a:xfrm>
            <a:off x="8688070" y="4304665"/>
            <a:ext cx="1029970" cy="494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o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en-US" altLang="zh-CN" sz="2800" b="1" i="1" dirty="0">
                <a:solidFill>
                  <a:srgbClr val="FF0000"/>
                </a:solidFill>
                <a:latin typeface="微软雅黑" panose="020B0503020204020204" charset="-122"/>
                <a:ea typeface="微软雅黑" panose="020B0503020204020204" charset="-122"/>
              </a:rPr>
              <a:t>F </a:t>
            </a:r>
            <a:r>
              <a:rPr lang="en-US" altLang="zh-CN" sz="2800" b="1" dirty="0">
                <a:solidFill>
                  <a:srgbClr val="FF0000"/>
                </a:solidFill>
                <a:latin typeface="微软雅黑" panose="020B0503020204020204" charset="-122"/>
                <a:ea typeface="微软雅黑" panose="020B0503020204020204" charset="-122"/>
              </a:rPr>
              <a:t>&gt;</a:t>
            </a:r>
            <a:r>
              <a:rPr lang="en-US" altLang="zh-CN" sz="2800" b="1" i="1" dirty="0">
                <a:solidFill>
                  <a:srgbClr val="FF0000"/>
                </a:solidFill>
                <a:latin typeface="微软雅黑" panose="020B0503020204020204" charset="-122"/>
                <a:ea typeface="微软雅黑" panose="020B0503020204020204" charset="-122"/>
              </a:rPr>
              <a:t>G</a:t>
            </a:r>
          </a:p>
        </p:txBody>
      </p:sp>
      <p:sp>
        <p:nvSpPr>
          <p:cNvPr id="37" name="Rectangle 16"/>
          <p:cNvSpPr>
            <a:spLocks noChangeArrowheads="1"/>
          </p:cNvSpPr>
          <p:nvPr/>
        </p:nvSpPr>
        <p:spPr bwMode="auto">
          <a:xfrm>
            <a:off x="8328213" y="3555073"/>
            <a:ext cx="1960880" cy="521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zh-CN" altLang="en-US" sz="2800" dirty="0">
                <a:solidFill>
                  <a:srgbClr val="036EB8"/>
                </a:solidFill>
                <a:latin typeface="微软雅黑" panose="020B0503020204020204" charset="-122"/>
                <a:ea typeface="微软雅黑" panose="020B0503020204020204" charset="-122"/>
              </a:rPr>
              <a:t>受力不平衡</a:t>
            </a:r>
          </a:p>
        </p:txBody>
      </p:sp>
      <p:grpSp>
        <p:nvGrpSpPr>
          <p:cNvPr id="4" name="组合 3"/>
          <p:cNvGrpSpPr/>
          <p:nvPr/>
        </p:nvGrpSpPr>
        <p:grpSpPr>
          <a:xfrm>
            <a:off x="371730" y="1061432"/>
            <a:ext cx="295322" cy="210471"/>
            <a:chOff x="435463" y="1226414"/>
            <a:chExt cx="295380" cy="210512"/>
          </a:xfrm>
        </p:grpSpPr>
        <p:sp>
          <p:nvSpPr>
            <p:cNvPr id="5" name="矩形 4"/>
            <p:cNvSpPr/>
            <p:nvPr/>
          </p:nvSpPr>
          <p:spPr>
            <a:xfrm rot="18900000">
              <a:off x="435463" y="1226414"/>
              <a:ext cx="210511" cy="210511"/>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2"/>
            <p:cNvSpPr/>
            <p:nvPr/>
          </p:nvSpPr>
          <p:spPr>
            <a:xfrm rot="18900000">
              <a:off x="520332" y="1226415"/>
              <a:ext cx="210511" cy="210511"/>
            </a:xfrm>
            <a:prstGeom prst="rect">
              <a:avLst/>
            </a:prstGeom>
            <a:solidFill>
              <a:srgbClr val="00A0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8" name="矩形 7"/>
          <p:cNvSpPr/>
          <p:nvPr/>
        </p:nvSpPr>
        <p:spPr>
          <a:xfrm>
            <a:off x="936625" y="874395"/>
            <a:ext cx="3655060" cy="583565"/>
          </a:xfrm>
          <a:prstGeom prst="rect">
            <a:avLst/>
          </a:prstGeom>
        </p:spPr>
        <p:txBody>
          <a:bodyPr wrap="square">
            <a:spAutoFit/>
          </a:bodyPr>
          <a:lstStyle/>
          <a:p>
            <a:pPr algn="dist"/>
            <a:r>
              <a:rPr lang="zh-CN" altLang="en-US" sz="3200" b="1" dirty="0">
                <a:solidFill>
                  <a:srgbClr val="036EB8"/>
                </a:solidFill>
                <a:latin typeface="微软雅黑" panose="020B0503020204020204" charset="-122"/>
                <a:ea typeface="微软雅黑" panose="020B0503020204020204" charset="-122"/>
                <a:sym typeface="+mn-ea"/>
              </a:rPr>
              <a:t>二力平衡的条件</a:t>
            </a:r>
          </a:p>
        </p:txBody>
      </p:sp>
      <p:grpSp>
        <p:nvGrpSpPr>
          <p:cNvPr id="9" name="组合 8"/>
          <p:cNvGrpSpPr/>
          <p:nvPr/>
        </p:nvGrpSpPr>
        <p:grpSpPr>
          <a:xfrm>
            <a:off x="371730" y="1784697"/>
            <a:ext cx="295322" cy="210471"/>
            <a:chOff x="435463" y="1226414"/>
            <a:chExt cx="295380" cy="210512"/>
          </a:xfrm>
        </p:grpSpPr>
        <p:sp>
          <p:nvSpPr>
            <p:cNvPr id="14" name="矩形 13"/>
            <p:cNvSpPr/>
            <p:nvPr/>
          </p:nvSpPr>
          <p:spPr>
            <a:xfrm rot="18900000">
              <a:off x="435463" y="1226414"/>
              <a:ext cx="210511" cy="210511"/>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p:nvSpPr>
          <p:spPr>
            <a:xfrm rot="18900000">
              <a:off x="520332" y="1226415"/>
              <a:ext cx="210511" cy="210511"/>
            </a:xfrm>
            <a:prstGeom prst="rect">
              <a:avLst/>
            </a:prstGeom>
            <a:solidFill>
              <a:srgbClr val="00A0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0" name="文本框 9"/>
          <p:cNvSpPr txBox="1"/>
          <p:nvPr/>
        </p:nvSpPr>
        <p:spPr>
          <a:xfrm>
            <a:off x="936625" y="1628775"/>
            <a:ext cx="2134870" cy="521970"/>
          </a:xfrm>
          <a:prstGeom prst="rect">
            <a:avLst/>
          </a:prstGeom>
          <a:noFill/>
        </p:spPr>
        <p:txBody>
          <a:bodyPr wrap="square" rtlCol="0">
            <a:spAutoFit/>
          </a:bodyPr>
          <a:lstStyle/>
          <a:p>
            <a:pPr>
              <a:lnSpc>
                <a:spcPct val="100000"/>
              </a:lnSpc>
            </a:pPr>
            <a:r>
              <a:rPr lang="zh-CN" altLang="en-US" sz="2800"/>
              <a:t>交流讨论</a:t>
            </a:r>
          </a:p>
        </p:txBody>
      </p:sp>
      <p:pic>
        <p:nvPicPr>
          <p:cNvPr id="11" name="图片 10" descr="思考"/>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253615" y="6017260"/>
            <a:ext cx="699770" cy="699770"/>
          </a:xfrm>
          <a:prstGeom prst="rect">
            <a:avLst/>
          </a:prstGeom>
        </p:spPr>
      </p:pic>
      <p:sp>
        <p:nvSpPr>
          <p:cNvPr id="24" name="文本框 23"/>
          <p:cNvSpPr txBox="1"/>
          <p:nvPr/>
        </p:nvSpPr>
        <p:spPr>
          <a:xfrm>
            <a:off x="2953385" y="6071870"/>
            <a:ext cx="6086475" cy="505460"/>
          </a:xfrm>
          <a:prstGeom prst="rect">
            <a:avLst/>
          </a:prstGeom>
          <a:noFill/>
        </p:spPr>
        <p:txBody>
          <a:bodyPr wrap="square" rtlCol="0">
            <a:noAutofit/>
          </a:bodyPr>
          <a:lstStyle/>
          <a:p>
            <a:r>
              <a:rPr lang="zh-CN" altLang="en-US" sz="2800"/>
              <a:t>平衡力和相互作用力有什么关系呢？</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6386"/>
                                        </p:tgtEl>
                                        <p:attrNameLst>
                                          <p:attrName>style.visibility</p:attrName>
                                        </p:attrNameLst>
                                      </p:cBhvr>
                                      <p:to>
                                        <p:strVal val="visible"/>
                                      </p:to>
                                    </p:set>
                                    <p:animEffect transition="in" filter="randombar(horizontal)">
                                      <p:cBhvr>
                                        <p:cTn id="7" dur="500"/>
                                        <p:tgtEl>
                                          <p:spTgt spid="1638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6387"/>
                                        </p:tgtEl>
                                        <p:attrNameLst>
                                          <p:attrName>style.visibility</p:attrName>
                                        </p:attrNameLst>
                                      </p:cBhvr>
                                      <p:to>
                                        <p:strVal val="visible"/>
                                      </p:to>
                                    </p:set>
                                    <p:animEffect transition="in" filter="randombar(horizontal)">
                                      <p:cBhvr>
                                        <p:cTn id="12" dur="500"/>
                                        <p:tgtEl>
                                          <p:spTgt spid="16387"/>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6388"/>
                                        </p:tgtEl>
                                        <p:attrNameLst>
                                          <p:attrName>style.visibility</p:attrName>
                                        </p:attrNameLst>
                                      </p:cBhvr>
                                      <p:to>
                                        <p:strVal val="visible"/>
                                      </p:to>
                                    </p:set>
                                    <p:animEffect transition="in" filter="randombar(horizontal)">
                                      <p:cBhvr>
                                        <p:cTn id="17" dur="500"/>
                                        <p:tgtEl>
                                          <p:spTgt spid="1638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6"/>
                                        </p:tgtEl>
                                        <p:attrNameLst>
                                          <p:attrName>style.visibility</p:attrName>
                                        </p:attrNameLst>
                                      </p:cBhvr>
                                      <p:to>
                                        <p:strVal val="visible"/>
                                      </p:to>
                                    </p:set>
                                    <p:animEffect transition="in" filter="fade">
                                      <p:cBhvr>
                                        <p:cTn id="22" dur="500"/>
                                        <p:tgtEl>
                                          <p:spTgt spid="36"/>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37"/>
                                        </p:tgtEl>
                                        <p:attrNameLst>
                                          <p:attrName>style.visibility</p:attrName>
                                        </p:attrNameLst>
                                      </p:cBhvr>
                                      <p:to>
                                        <p:strVal val="visible"/>
                                      </p:to>
                                    </p:set>
                                    <p:animEffect transition="in" filter="fade">
                                      <p:cBhvr>
                                        <p:cTn id="25" dur="500"/>
                                        <p:tgtEl>
                                          <p:spTgt spid="37"/>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21"/>
                                        </p:tgtEl>
                                        <p:attrNameLst>
                                          <p:attrName>style.visibility</p:attrName>
                                        </p:attrNameLst>
                                      </p:cBhvr>
                                      <p:to>
                                        <p:strVal val="visible"/>
                                      </p:to>
                                    </p:set>
                                    <p:anim calcmode="lin" valueType="num">
                                      <p:cBhvr>
                                        <p:cTn id="30" dur="500" fill="hold"/>
                                        <p:tgtEl>
                                          <p:spTgt spid="21"/>
                                        </p:tgtEl>
                                        <p:attrNameLst>
                                          <p:attrName>ppt_x</p:attrName>
                                        </p:attrNameLst>
                                      </p:cBhvr>
                                      <p:tavLst>
                                        <p:tav tm="0">
                                          <p:val>
                                            <p:strVal val="#ppt_x"/>
                                          </p:val>
                                        </p:tav>
                                        <p:tav tm="100000">
                                          <p:val>
                                            <p:strVal val="#ppt_x"/>
                                          </p:val>
                                        </p:tav>
                                      </p:tavLst>
                                    </p:anim>
                                    <p:anim calcmode="lin" valueType="num">
                                      <p:cBhvr>
                                        <p:cTn id="31"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22"/>
                                        </p:tgtEl>
                                        <p:attrNameLst>
                                          <p:attrName>style.visibility</p:attrName>
                                        </p:attrNameLst>
                                      </p:cBhvr>
                                      <p:to>
                                        <p:strVal val="visible"/>
                                      </p:to>
                                    </p:set>
                                    <p:anim calcmode="lin" valueType="num">
                                      <p:cBhvr>
                                        <p:cTn id="36" dur="500" fill="hold"/>
                                        <p:tgtEl>
                                          <p:spTgt spid="22"/>
                                        </p:tgtEl>
                                        <p:attrNameLst>
                                          <p:attrName>ppt_x</p:attrName>
                                        </p:attrNameLst>
                                      </p:cBhvr>
                                      <p:tavLst>
                                        <p:tav tm="0">
                                          <p:val>
                                            <p:strVal val="#ppt_x"/>
                                          </p:val>
                                        </p:tav>
                                        <p:tav tm="100000">
                                          <p:val>
                                            <p:strVal val="#ppt_x"/>
                                          </p:val>
                                        </p:tav>
                                      </p:tavLst>
                                    </p:anim>
                                    <p:anim calcmode="lin" valueType="num">
                                      <p:cBhvr>
                                        <p:cTn id="37"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17"/>
                                        </p:tgtEl>
                                        <p:attrNameLst>
                                          <p:attrName>style.visibility</p:attrName>
                                        </p:attrNameLst>
                                      </p:cBhvr>
                                      <p:to>
                                        <p:strVal val="visible"/>
                                      </p:to>
                                    </p:set>
                                    <p:anim calcmode="lin" valueType="num">
                                      <p:cBhvr>
                                        <p:cTn id="42" dur="500" fill="hold"/>
                                        <p:tgtEl>
                                          <p:spTgt spid="17"/>
                                        </p:tgtEl>
                                        <p:attrNameLst>
                                          <p:attrName>ppt_x</p:attrName>
                                        </p:attrNameLst>
                                      </p:cBhvr>
                                      <p:tavLst>
                                        <p:tav tm="0">
                                          <p:val>
                                            <p:strVal val="#ppt_x"/>
                                          </p:val>
                                        </p:tav>
                                        <p:tav tm="100000">
                                          <p:val>
                                            <p:strVal val="#ppt_x"/>
                                          </p:val>
                                        </p:tav>
                                      </p:tavLst>
                                    </p:anim>
                                    <p:anim calcmode="lin" valueType="num">
                                      <p:cBhvr>
                                        <p:cTn id="43"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grpId="0" nodeType="clickEffect">
                                  <p:stCondLst>
                                    <p:cond delay="0"/>
                                  </p:stCondLst>
                                  <p:childTnLst>
                                    <p:set>
                                      <p:cBhvr>
                                        <p:cTn id="47" dur="1" fill="hold">
                                          <p:stCondLst>
                                            <p:cond delay="0"/>
                                          </p:stCondLst>
                                        </p:cTn>
                                        <p:tgtEl>
                                          <p:spTgt spid="18"/>
                                        </p:tgtEl>
                                        <p:attrNameLst>
                                          <p:attrName>style.visibility</p:attrName>
                                        </p:attrNameLst>
                                      </p:cBhvr>
                                      <p:to>
                                        <p:strVal val="visible"/>
                                      </p:to>
                                    </p:set>
                                    <p:anim calcmode="lin" valueType="num">
                                      <p:cBhvr>
                                        <p:cTn id="48" dur="500" fill="hold"/>
                                        <p:tgtEl>
                                          <p:spTgt spid="18"/>
                                        </p:tgtEl>
                                        <p:attrNameLst>
                                          <p:attrName>ppt_x</p:attrName>
                                        </p:attrNameLst>
                                      </p:cBhvr>
                                      <p:tavLst>
                                        <p:tav tm="0">
                                          <p:val>
                                            <p:strVal val="#ppt_x"/>
                                          </p:val>
                                        </p:tav>
                                        <p:tav tm="100000">
                                          <p:val>
                                            <p:strVal val="#ppt_x"/>
                                          </p:val>
                                        </p:tav>
                                      </p:tavLst>
                                    </p:anim>
                                    <p:anim calcmode="lin" valueType="num">
                                      <p:cBhvr>
                                        <p:cTn id="49" dur="500" fill="hold"/>
                                        <p:tgtEl>
                                          <p:spTgt spid="18"/>
                                        </p:tgtEl>
                                        <p:attrNameLst>
                                          <p:attrName>ppt_y</p:attrName>
                                        </p:attrNameLst>
                                      </p:cBhvr>
                                      <p:tavLst>
                                        <p:tav tm="0">
                                          <p:val>
                                            <p:strVal val="1+#ppt_h/2"/>
                                          </p:val>
                                        </p:tav>
                                        <p:tav tm="100000">
                                          <p:val>
                                            <p:strVal val="#ppt_y"/>
                                          </p:val>
                                        </p:tav>
                                      </p:tavLst>
                                    </p:anim>
                                  </p:childTnLst>
                                </p:cTn>
                              </p:par>
                            </p:childTnLst>
                          </p:cTn>
                        </p:par>
                        <p:par>
                          <p:cTn id="50" fill="hold">
                            <p:stCondLst>
                              <p:cond delay="500"/>
                            </p:stCondLst>
                            <p:childTnLst>
                              <p:par>
                                <p:cTn id="51" presetID="22" presetClass="entr" presetSubtype="4" fill="hold" grpId="0" nodeType="afterEffect">
                                  <p:stCondLst>
                                    <p:cond delay="0"/>
                                  </p:stCondLst>
                                  <p:childTnLst>
                                    <p:set>
                                      <p:cBhvr>
                                        <p:cTn id="52" dur="1" fill="hold">
                                          <p:stCondLst>
                                            <p:cond delay="0"/>
                                          </p:stCondLst>
                                        </p:cTn>
                                        <p:tgtEl>
                                          <p:spTgt spid="24"/>
                                        </p:tgtEl>
                                        <p:attrNameLst>
                                          <p:attrName>style.visibility</p:attrName>
                                        </p:attrNameLst>
                                      </p:cBhvr>
                                      <p:to>
                                        <p:strVal val="visible"/>
                                      </p:to>
                                    </p:set>
                                    <p:animEffect transition="in" filter="wipe(down)">
                                      <p:cBhvr>
                                        <p:cTn id="53" dur="500"/>
                                        <p:tgtEl>
                                          <p:spTgt spid="24"/>
                                        </p:tgtEl>
                                      </p:cBhvr>
                                    </p:animEffect>
                                  </p:childTnLst>
                                </p:cTn>
                              </p:par>
                              <p:par>
                                <p:cTn id="54" presetID="22" presetClass="entr" presetSubtype="4" fill="hold" nodeType="withEffect">
                                  <p:stCondLst>
                                    <p:cond delay="0"/>
                                  </p:stCondLst>
                                  <p:childTnLst>
                                    <p:set>
                                      <p:cBhvr>
                                        <p:cTn id="55" dur="1" fill="hold">
                                          <p:stCondLst>
                                            <p:cond delay="0"/>
                                          </p:stCondLst>
                                        </p:cTn>
                                        <p:tgtEl>
                                          <p:spTgt spid="11"/>
                                        </p:tgtEl>
                                        <p:attrNameLst>
                                          <p:attrName>style.visibility</p:attrName>
                                        </p:attrNameLst>
                                      </p:cBhvr>
                                      <p:to>
                                        <p:strVal val="visible"/>
                                      </p:to>
                                    </p:set>
                                    <p:animEffect transition="in" filter="wipe(down)">
                                      <p:cBhvr>
                                        <p:cTn id="5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6" grpId="0"/>
      <p:bldP spid="16388" grpId="0"/>
      <p:bldP spid="36" grpId="0"/>
      <p:bldP spid="17" grpId="0"/>
      <p:bldP spid="18" grpId="0"/>
      <p:bldP spid="21" grpId="0"/>
      <p:bldP spid="22" grpId="0"/>
      <p:bldP spid="37" grpId="0"/>
      <p:bldP spid="2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组合 14"/>
          <p:cNvGrpSpPr/>
          <p:nvPr/>
        </p:nvGrpSpPr>
        <p:grpSpPr>
          <a:xfrm>
            <a:off x="334900" y="1212562"/>
            <a:ext cx="295322" cy="210471"/>
            <a:chOff x="435463" y="1226414"/>
            <a:chExt cx="295380" cy="210512"/>
          </a:xfrm>
        </p:grpSpPr>
        <p:sp>
          <p:nvSpPr>
            <p:cNvPr id="16" name="矩形 15"/>
            <p:cNvSpPr/>
            <p:nvPr/>
          </p:nvSpPr>
          <p:spPr>
            <a:xfrm rot="18900000">
              <a:off x="435463" y="1226414"/>
              <a:ext cx="210511" cy="210511"/>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矩形 16"/>
            <p:cNvSpPr/>
            <p:nvPr/>
          </p:nvSpPr>
          <p:spPr>
            <a:xfrm rot="18900000">
              <a:off x="520332" y="1226415"/>
              <a:ext cx="210511" cy="210511"/>
            </a:xfrm>
            <a:prstGeom prst="rect">
              <a:avLst/>
            </a:prstGeom>
            <a:solidFill>
              <a:srgbClr val="00A0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8" name="矩形 17"/>
          <p:cNvSpPr/>
          <p:nvPr/>
        </p:nvSpPr>
        <p:spPr>
          <a:xfrm>
            <a:off x="899795" y="1025525"/>
            <a:ext cx="3655060" cy="583565"/>
          </a:xfrm>
          <a:prstGeom prst="rect">
            <a:avLst/>
          </a:prstGeom>
        </p:spPr>
        <p:txBody>
          <a:bodyPr wrap="square">
            <a:spAutoFit/>
          </a:bodyPr>
          <a:lstStyle/>
          <a:p>
            <a:pPr algn="dist"/>
            <a:r>
              <a:rPr lang="zh-CN" altLang="en-US" sz="3200" b="1" dirty="0">
                <a:solidFill>
                  <a:srgbClr val="036EB8"/>
                </a:solidFill>
                <a:latin typeface="微软雅黑" panose="020B0503020204020204" charset="-122"/>
                <a:ea typeface="微软雅黑" panose="020B0503020204020204" charset="-122"/>
                <a:sym typeface="+mn-ea"/>
              </a:rPr>
              <a:t>二力平衡的条件</a:t>
            </a:r>
          </a:p>
        </p:txBody>
      </p:sp>
      <p:grpSp>
        <p:nvGrpSpPr>
          <p:cNvPr id="2" name="组合 1"/>
          <p:cNvGrpSpPr/>
          <p:nvPr/>
        </p:nvGrpSpPr>
        <p:grpSpPr>
          <a:xfrm>
            <a:off x="334900" y="1935827"/>
            <a:ext cx="295322" cy="210471"/>
            <a:chOff x="435463" y="1226414"/>
            <a:chExt cx="295380" cy="210512"/>
          </a:xfrm>
        </p:grpSpPr>
        <p:sp>
          <p:nvSpPr>
            <p:cNvPr id="4" name="矩形 3"/>
            <p:cNvSpPr/>
            <p:nvPr/>
          </p:nvSpPr>
          <p:spPr>
            <a:xfrm rot="18900000">
              <a:off x="435463" y="1226414"/>
              <a:ext cx="210511" cy="210511"/>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rot="18900000">
              <a:off x="520332" y="1226415"/>
              <a:ext cx="210511" cy="210511"/>
            </a:xfrm>
            <a:prstGeom prst="rect">
              <a:avLst/>
            </a:prstGeom>
            <a:solidFill>
              <a:srgbClr val="00A0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0" name="文本框 9"/>
          <p:cNvSpPr txBox="1"/>
          <p:nvPr/>
        </p:nvSpPr>
        <p:spPr>
          <a:xfrm>
            <a:off x="899795" y="1780540"/>
            <a:ext cx="5063490" cy="521970"/>
          </a:xfrm>
          <a:prstGeom prst="rect">
            <a:avLst/>
          </a:prstGeom>
          <a:noFill/>
        </p:spPr>
        <p:txBody>
          <a:bodyPr wrap="square" rtlCol="0">
            <a:spAutoFit/>
          </a:bodyPr>
          <a:lstStyle/>
          <a:p>
            <a:r>
              <a:rPr lang="zh-CN" altLang="en-US" sz="2800"/>
              <a:t>二力平衡与相互作用力的关系</a:t>
            </a:r>
          </a:p>
        </p:txBody>
      </p:sp>
      <p:pic>
        <p:nvPicPr>
          <p:cNvPr id="3" name="26718822_da3-1-16 (1)">
            <a:hlinkClick r:id="" action="ppaction://media"/>
          </p:cNvPr>
          <p:cNvPicPr/>
          <p:nvPr>
            <a:videoFile r:link="rId3"/>
            <p:extLst>
              <p:ext uri="{DAA4B4D4-6D71-4841-9C94-3DE7FCFB9230}">
                <p14:media xmlns:p14="http://schemas.microsoft.com/office/powerpoint/2010/main" r:embed="rId2"/>
              </p:ext>
            </p:extLst>
          </p:nvPr>
        </p:nvPicPr>
        <p:blipFill>
          <a:blip r:embed="rId5"/>
          <a:stretch>
            <a:fillRect/>
          </a:stretch>
        </p:blipFill>
        <p:spPr>
          <a:xfrm>
            <a:off x="1896110" y="2401570"/>
            <a:ext cx="8399780" cy="4294505"/>
          </a:xfrm>
          <a:prstGeom prst="rect">
            <a:avLst/>
          </a:prstGeom>
        </p:spPr>
      </p:pic>
    </p:spTree>
    <p:custDataLst>
      <p:tags r:id="rId1"/>
    </p:custData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video>
              <p:cMediaNode>
                <p:cTn id="2" fill="hold" display="1">
                  <p:stCondLst>
                    <p:cond delay="indefinite"/>
                  </p:stCondLst>
                </p:cTn>
                <p:tgtEl>
                  <p:spTgt spid="3"/>
                </p:tgtEl>
              </p:cMediaNode>
            </p:video>
            <p:seq concurrent="1" nextAc="seek">
              <p:cTn id="3" restart="whenNotActive" fill="hold" evtFilter="cancelBubble" nodeType="interactiveSeq">
                <p:stCondLst>
                  <p:cond evt="onClick" delay="0">
                    <p:tgtEl>
                      <p:spTgt spid="3"/>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clickEffect">
                                  <p:stCondLst>
                                    <p:cond delay="0"/>
                                  </p:stCondLst>
                                  <p:childTnLst>
                                    <p:cmd type="call" cmd="togglePause">
                                      <p:cBhvr additive="base">
                                        <p:cTn id="7"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378715" y="1813907"/>
            <a:ext cx="295322" cy="210471"/>
            <a:chOff x="435463" y="1226414"/>
            <a:chExt cx="295380" cy="210512"/>
          </a:xfrm>
        </p:grpSpPr>
        <p:sp>
          <p:nvSpPr>
            <p:cNvPr id="5" name="矩形 4"/>
            <p:cNvSpPr/>
            <p:nvPr/>
          </p:nvSpPr>
          <p:spPr>
            <a:xfrm rot="18900000">
              <a:off x="435463" y="1226414"/>
              <a:ext cx="210511" cy="210511"/>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rot="18900000">
              <a:off x="520332" y="1226415"/>
              <a:ext cx="210511" cy="210511"/>
            </a:xfrm>
            <a:prstGeom prst="rect">
              <a:avLst/>
            </a:prstGeom>
            <a:solidFill>
              <a:srgbClr val="00A0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0" name="文本框 9"/>
          <p:cNvSpPr txBox="1"/>
          <p:nvPr/>
        </p:nvSpPr>
        <p:spPr>
          <a:xfrm>
            <a:off x="899795" y="1657985"/>
            <a:ext cx="5063490" cy="521970"/>
          </a:xfrm>
          <a:prstGeom prst="rect">
            <a:avLst/>
          </a:prstGeom>
          <a:noFill/>
        </p:spPr>
        <p:txBody>
          <a:bodyPr wrap="square" rtlCol="0">
            <a:spAutoFit/>
          </a:bodyPr>
          <a:lstStyle/>
          <a:p>
            <a:r>
              <a:rPr lang="zh-CN" altLang="en-US" sz="2800"/>
              <a:t>二力平衡与相互作用力的关系</a:t>
            </a:r>
          </a:p>
        </p:txBody>
      </p:sp>
      <p:pic>
        <p:nvPicPr>
          <p:cNvPr id="12" name="图片 11" descr="C:/Users/Administrator/Desktop/工作簿1_Sheet1.jpg工作簿1_Sheet1"/>
          <p:cNvPicPr>
            <a:picLocks noChangeAspect="1"/>
          </p:cNvPicPr>
          <p:nvPr/>
        </p:nvPicPr>
        <p:blipFill>
          <a:blip r:embed="rId3"/>
          <a:srcRect l="82" t="5" r="-82" b="17891"/>
          <a:stretch>
            <a:fillRect/>
          </a:stretch>
        </p:blipFill>
        <p:spPr>
          <a:xfrm>
            <a:off x="1626235" y="2179955"/>
            <a:ext cx="8522970" cy="4395470"/>
          </a:xfrm>
          <a:prstGeom prst="rect">
            <a:avLst/>
          </a:prstGeom>
        </p:spPr>
      </p:pic>
      <p:pic>
        <p:nvPicPr>
          <p:cNvPr id="13" name="图片 12"/>
          <p:cNvPicPr>
            <a:picLocks noChangeAspect="1"/>
          </p:cNvPicPr>
          <p:nvPr/>
        </p:nvPicPr>
        <p:blipFill>
          <a:blip r:embed="rId4"/>
          <a:stretch>
            <a:fillRect/>
          </a:stretch>
        </p:blipFill>
        <p:spPr>
          <a:xfrm>
            <a:off x="5468620" y="3907155"/>
            <a:ext cx="1038225" cy="1165860"/>
          </a:xfrm>
          <a:prstGeom prst="rect">
            <a:avLst/>
          </a:prstGeom>
        </p:spPr>
      </p:pic>
      <p:pic>
        <p:nvPicPr>
          <p:cNvPr id="14" name="图片 13"/>
          <p:cNvPicPr>
            <a:picLocks noChangeAspect="1"/>
          </p:cNvPicPr>
          <p:nvPr/>
        </p:nvPicPr>
        <p:blipFill>
          <a:blip r:embed="rId5"/>
          <a:srcRect l="6667" b="7092"/>
          <a:stretch>
            <a:fillRect/>
          </a:stretch>
        </p:blipFill>
        <p:spPr>
          <a:xfrm>
            <a:off x="5468620" y="5163185"/>
            <a:ext cx="958215" cy="1314450"/>
          </a:xfrm>
          <a:prstGeom prst="rect">
            <a:avLst/>
          </a:prstGeom>
        </p:spPr>
      </p:pic>
      <p:pic>
        <p:nvPicPr>
          <p:cNvPr id="15" name="图片 14"/>
          <p:cNvPicPr>
            <a:picLocks noChangeAspect="1"/>
          </p:cNvPicPr>
          <p:nvPr/>
        </p:nvPicPr>
        <p:blipFill>
          <a:blip r:embed="rId6"/>
          <a:stretch>
            <a:fillRect/>
          </a:stretch>
        </p:blipFill>
        <p:spPr>
          <a:xfrm>
            <a:off x="8996045" y="3817620"/>
            <a:ext cx="1060450" cy="1255395"/>
          </a:xfrm>
          <a:prstGeom prst="rect">
            <a:avLst/>
          </a:prstGeom>
        </p:spPr>
      </p:pic>
      <p:pic>
        <p:nvPicPr>
          <p:cNvPr id="17" name="图片 16"/>
          <p:cNvPicPr>
            <a:picLocks noChangeAspect="1"/>
          </p:cNvPicPr>
          <p:nvPr/>
        </p:nvPicPr>
        <p:blipFill>
          <a:blip r:embed="rId7"/>
          <a:stretch>
            <a:fillRect/>
          </a:stretch>
        </p:blipFill>
        <p:spPr>
          <a:xfrm>
            <a:off x="8996045" y="5163185"/>
            <a:ext cx="1018540" cy="1277620"/>
          </a:xfrm>
          <a:prstGeom prst="rect">
            <a:avLst/>
          </a:prstGeom>
        </p:spPr>
      </p:pic>
      <p:grpSp>
        <p:nvGrpSpPr>
          <p:cNvPr id="2" name="组合 1"/>
          <p:cNvGrpSpPr/>
          <p:nvPr/>
        </p:nvGrpSpPr>
        <p:grpSpPr>
          <a:xfrm>
            <a:off x="378715" y="1212562"/>
            <a:ext cx="295322" cy="210471"/>
            <a:chOff x="435463" y="1226414"/>
            <a:chExt cx="295380" cy="210512"/>
          </a:xfrm>
        </p:grpSpPr>
        <p:sp>
          <p:nvSpPr>
            <p:cNvPr id="16" name="矩形 15"/>
            <p:cNvSpPr/>
            <p:nvPr/>
          </p:nvSpPr>
          <p:spPr>
            <a:xfrm rot="18900000">
              <a:off x="435463" y="1226414"/>
              <a:ext cx="210511" cy="210511"/>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p:cNvSpPr/>
            <p:nvPr/>
          </p:nvSpPr>
          <p:spPr>
            <a:xfrm rot="18900000">
              <a:off x="520332" y="1226415"/>
              <a:ext cx="210511" cy="210511"/>
            </a:xfrm>
            <a:prstGeom prst="rect">
              <a:avLst/>
            </a:prstGeom>
            <a:solidFill>
              <a:srgbClr val="00A0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6" name="矩形 5"/>
          <p:cNvSpPr/>
          <p:nvPr/>
        </p:nvSpPr>
        <p:spPr>
          <a:xfrm>
            <a:off x="899795" y="1025525"/>
            <a:ext cx="3655060" cy="583565"/>
          </a:xfrm>
          <a:prstGeom prst="rect">
            <a:avLst/>
          </a:prstGeom>
        </p:spPr>
        <p:txBody>
          <a:bodyPr wrap="square">
            <a:spAutoFit/>
          </a:bodyPr>
          <a:lstStyle/>
          <a:p>
            <a:pPr algn="dist"/>
            <a:r>
              <a:rPr lang="zh-CN" altLang="en-US" sz="3200" b="1" dirty="0">
                <a:solidFill>
                  <a:srgbClr val="036EB8"/>
                </a:solidFill>
                <a:latin typeface="微软雅黑" panose="020B0503020204020204" charset="-122"/>
                <a:ea typeface="微软雅黑" panose="020B0503020204020204" charset="-122"/>
                <a:sym typeface="+mn-ea"/>
              </a:rPr>
              <a:t>二力平衡的条件</a:t>
            </a:r>
          </a:p>
        </p:txBody>
      </p:sp>
    </p:spTree>
    <p:custDataLst>
      <p:tags r:id="rId1"/>
    </p:custData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组合 14"/>
          <p:cNvGrpSpPr/>
          <p:nvPr/>
        </p:nvGrpSpPr>
        <p:grpSpPr>
          <a:xfrm>
            <a:off x="334900" y="1212562"/>
            <a:ext cx="295322" cy="210471"/>
            <a:chOff x="435463" y="1226414"/>
            <a:chExt cx="295380" cy="210512"/>
          </a:xfrm>
        </p:grpSpPr>
        <p:sp>
          <p:nvSpPr>
            <p:cNvPr id="16" name="矩形 15"/>
            <p:cNvSpPr/>
            <p:nvPr/>
          </p:nvSpPr>
          <p:spPr>
            <a:xfrm rot="18900000">
              <a:off x="435463" y="1226414"/>
              <a:ext cx="210511" cy="210511"/>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矩形 16"/>
            <p:cNvSpPr/>
            <p:nvPr/>
          </p:nvSpPr>
          <p:spPr>
            <a:xfrm rot="18900000">
              <a:off x="520332" y="1226415"/>
              <a:ext cx="210511" cy="210511"/>
            </a:xfrm>
            <a:prstGeom prst="rect">
              <a:avLst/>
            </a:prstGeom>
            <a:solidFill>
              <a:srgbClr val="00A0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8" name="矩形 17"/>
          <p:cNvSpPr/>
          <p:nvPr/>
        </p:nvSpPr>
        <p:spPr>
          <a:xfrm>
            <a:off x="899795" y="1025525"/>
            <a:ext cx="3655060" cy="583565"/>
          </a:xfrm>
          <a:prstGeom prst="rect">
            <a:avLst/>
          </a:prstGeom>
        </p:spPr>
        <p:txBody>
          <a:bodyPr wrap="square">
            <a:spAutoFit/>
          </a:bodyPr>
          <a:lstStyle/>
          <a:p>
            <a:pPr algn="dist"/>
            <a:r>
              <a:rPr lang="zh-CN" altLang="en-US" sz="3200" b="1" dirty="0">
                <a:solidFill>
                  <a:srgbClr val="036EB8"/>
                </a:solidFill>
                <a:latin typeface="微软雅黑" panose="020B0503020204020204" charset="-122"/>
                <a:ea typeface="微软雅黑" panose="020B0503020204020204" charset="-122"/>
                <a:sym typeface="+mn-ea"/>
              </a:rPr>
              <a:t>二力平衡的条件</a:t>
            </a:r>
          </a:p>
        </p:txBody>
      </p:sp>
      <p:grpSp>
        <p:nvGrpSpPr>
          <p:cNvPr id="2" name="组合 1"/>
          <p:cNvGrpSpPr/>
          <p:nvPr/>
        </p:nvGrpSpPr>
        <p:grpSpPr>
          <a:xfrm>
            <a:off x="334900" y="1935827"/>
            <a:ext cx="295322" cy="210471"/>
            <a:chOff x="435463" y="1226414"/>
            <a:chExt cx="295380" cy="210512"/>
          </a:xfrm>
        </p:grpSpPr>
        <p:sp>
          <p:nvSpPr>
            <p:cNvPr id="4" name="矩形 3"/>
            <p:cNvSpPr/>
            <p:nvPr/>
          </p:nvSpPr>
          <p:spPr>
            <a:xfrm rot="18900000">
              <a:off x="435463" y="1226414"/>
              <a:ext cx="210511" cy="210511"/>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rot="18900000">
              <a:off x="520332" y="1226415"/>
              <a:ext cx="210511" cy="210511"/>
            </a:xfrm>
            <a:prstGeom prst="rect">
              <a:avLst/>
            </a:prstGeom>
            <a:solidFill>
              <a:srgbClr val="00A0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0" name="文本框 9"/>
          <p:cNvSpPr txBox="1"/>
          <p:nvPr/>
        </p:nvSpPr>
        <p:spPr>
          <a:xfrm>
            <a:off x="899795" y="1780540"/>
            <a:ext cx="6124575" cy="521970"/>
          </a:xfrm>
          <a:prstGeom prst="rect">
            <a:avLst/>
          </a:prstGeom>
          <a:noFill/>
        </p:spPr>
        <p:txBody>
          <a:bodyPr wrap="square" rtlCol="0">
            <a:spAutoFit/>
          </a:bodyPr>
          <a:lstStyle/>
          <a:p>
            <a:r>
              <a:rPr lang="zh-CN" altLang="en-US" sz="2800"/>
              <a:t>实践活动</a:t>
            </a:r>
            <a:r>
              <a:rPr lang="en-US" altLang="zh-CN" sz="2800"/>
              <a:t>	</a:t>
            </a:r>
            <a:r>
              <a:rPr lang="zh-CN" altLang="en-US" sz="2800"/>
              <a:t>找出薄板状物体的重心</a:t>
            </a:r>
            <a:endParaRPr lang="en-US" altLang="zh-CN" sz="2800"/>
          </a:p>
        </p:txBody>
      </p:sp>
      <p:pic>
        <p:nvPicPr>
          <p:cNvPr id="3" name="812351431-1-16">
            <a:hlinkClick r:id="" action="ppaction://media"/>
          </p:cNvPr>
          <p:cNvPicPr/>
          <p:nvPr>
            <a:videoFile r:link="rId3"/>
            <p:extLst>
              <p:ext uri="{DAA4B4D4-6D71-4841-9C94-3DE7FCFB9230}">
                <p14:media xmlns:p14="http://schemas.microsoft.com/office/powerpoint/2010/main" r:embed="rId2"/>
              </p:ext>
            </p:extLst>
          </p:nvPr>
        </p:nvPicPr>
        <p:blipFill>
          <a:blip r:embed="rId5"/>
          <a:stretch>
            <a:fillRect/>
          </a:stretch>
        </p:blipFill>
        <p:spPr>
          <a:xfrm>
            <a:off x="2181225" y="2302510"/>
            <a:ext cx="7543165" cy="4243070"/>
          </a:xfrm>
          <a:prstGeom prst="rect">
            <a:avLst/>
          </a:prstGeom>
        </p:spPr>
      </p:pic>
    </p:spTree>
    <p:custDataLst>
      <p:tags r:id="rId1"/>
    </p:custData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video fullScrn="1">
              <p:cMediaNode>
                <p:cTn id="2" fill="hold" display="1">
                  <p:stCondLst>
                    <p:cond delay="indefinite"/>
                  </p:stCondLst>
                </p:cTn>
                <p:tgtEl>
                  <p:spTgt spid="3"/>
                </p:tgtEl>
              </p:cMediaNode>
            </p:video>
            <p:seq concurrent="1" nextAc="seek">
              <p:cTn id="3" restart="whenNotActive" fill="hold" evtFilter="cancelBubble" nodeType="interactiveSeq">
                <p:stCondLst>
                  <p:cond evt="onClick" delay="0">
                    <p:tgtEl>
                      <p:spTgt spid="3"/>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clickEffect">
                                  <p:stCondLst>
                                    <p:cond delay="0"/>
                                  </p:stCondLst>
                                  <p:childTnLst>
                                    <p:cmd type="call" cmd="togglePause">
                                      <p:cBhvr additive="base">
                                        <p:cTn id="7"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ustDataLst>
      <p:tags r:id="rId1"/>
    </p:custData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673860" y="1240155"/>
            <a:ext cx="8790305" cy="4615815"/>
          </a:xfrm>
          <a:prstGeom prst="rect">
            <a:avLst/>
          </a:prstGeom>
          <a:noFill/>
        </p:spPr>
        <p:txBody>
          <a:bodyPr wrap="square" rtlCol="0">
            <a:spAutoFit/>
          </a:bodyPr>
          <a:lstStyle/>
          <a:p>
            <a:pPr>
              <a:lnSpc>
                <a:spcPct val="150000"/>
              </a:lnSpc>
            </a:pPr>
            <a:r>
              <a:rPr lang="en-US" altLang="zh-CN" sz="2800"/>
              <a:t>1</a:t>
            </a:r>
            <a:r>
              <a:rPr lang="en-US" sz="2800"/>
              <a:t>. </a:t>
            </a:r>
            <a:r>
              <a:rPr lang="zh-CN" altLang="en-US" sz="2800"/>
              <a:t>下列情形中，松手后纸片还能保持平衡的是（　　）</a:t>
            </a:r>
          </a:p>
          <a:p>
            <a:pPr>
              <a:lnSpc>
                <a:spcPct val="150000"/>
              </a:lnSpc>
            </a:pPr>
            <a:endParaRPr lang="zh-CN" altLang="en-US" sz="2800"/>
          </a:p>
          <a:p>
            <a:pPr>
              <a:lnSpc>
                <a:spcPct val="150000"/>
              </a:lnSpc>
            </a:pPr>
            <a:endParaRPr lang="zh-CN" altLang="en-US" sz="2800"/>
          </a:p>
          <a:p>
            <a:pPr indent="457200">
              <a:lnSpc>
                <a:spcPct val="150000"/>
              </a:lnSpc>
            </a:pPr>
            <a:r>
              <a:rPr lang="en-US" altLang="zh-CN" sz="2800"/>
              <a:t>A</a:t>
            </a:r>
            <a:r>
              <a:rPr lang="zh-CN" altLang="en-US" sz="2800"/>
              <a:t>．</a:t>
            </a:r>
            <a:r>
              <a:rPr lang="en-US" altLang="zh-CN" sz="2800"/>
              <a:t>				B</a:t>
            </a:r>
            <a:r>
              <a:rPr lang="zh-CN" altLang="en-US" sz="2800"/>
              <a:t>．</a:t>
            </a:r>
          </a:p>
          <a:p>
            <a:pPr>
              <a:lnSpc>
                <a:spcPct val="150000"/>
              </a:lnSpc>
            </a:pPr>
            <a:endParaRPr lang="zh-CN" altLang="en-US" sz="2800"/>
          </a:p>
          <a:p>
            <a:pPr>
              <a:lnSpc>
                <a:spcPct val="150000"/>
              </a:lnSpc>
            </a:pPr>
            <a:endParaRPr lang="zh-CN" altLang="en-US" sz="2800"/>
          </a:p>
          <a:p>
            <a:pPr indent="457200">
              <a:lnSpc>
                <a:spcPct val="150000"/>
              </a:lnSpc>
            </a:pPr>
            <a:r>
              <a:rPr lang="en-US" altLang="zh-CN" sz="2800"/>
              <a:t>C</a:t>
            </a:r>
            <a:r>
              <a:rPr lang="zh-CN" altLang="en-US" sz="2800"/>
              <a:t>．</a:t>
            </a:r>
            <a:r>
              <a:rPr lang="en-US" altLang="zh-CN" sz="2800"/>
              <a:t>				D</a:t>
            </a:r>
            <a:r>
              <a:rPr lang="zh-CN" altLang="en-US" sz="2800"/>
              <a:t>．</a:t>
            </a:r>
          </a:p>
        </p:txBody>
      </p:sp>
      <p:pic>
        <p:nvPicPr>
          <p:cNvPr id="100029" name="图片 100029" descr="@@@005772b1-e68f-4807-8045-de4c81909d04"/>
          <p:cNvPicPr>
            <a:picLocks noChangeAspect="1"/>
          </p:cNvPicPr>
          <p:nvPr/>
        </p:nvPicPr>
        <p:blipFill>
          <a:blip r:embed="rId3"/>
          <a:stretch>
            <a:fillRect/>
          </a:stretch>
        </p:blipFill>
        <p:spPr>
          <a:xfrm>
            <a:off x="2809875" y="2059940"/>
            <a:ext cx="1997075" cy="1664335"/>
          </a:xfrm>
          <a:prstGeom prst="rect">
            <a:avLst/>
          </a:prstGeom>
        </p:spPr>
      </p:pic>
      <p:pic>
        <p:nvPicPr>
          <p:cNvPr id="100031" name="图片 100031" descr="@@@ed849ba7-d3f8-4478-9f5e-ca0769cf080f"/>
          <p:cNvPicPr>
            <a:picLocks noChangeAspect="1"/>
          </p:cNvPicPr>
          <p:nvPr/>
        </p:nvPicPr>
        <p:blipFill>
          <a:blip r:embed="rId4"/>
          <a:stretch>
            <a:fillRect/>
          </a:stretch>
        </p:blipFill>
        <p:spPr>
          <a:xfrm>
            <a:off x="6941820" y="2059940"/>
            <a:ext cx="1997075" cy="1664335"/>
          </a:xfrm>
          <a:prstGeom prst="rect">
            <a:avLst/>
          </a:prstGeom>
        </p:spPr>
      </p:pic>
      <p:pic>
        <p:nvPicPr>
          <p:cNvPr id="100033" name="图片 100033" descr="@@@7982d0c4-fc21-4821-82e8-17b386b6e481"/>
          <p:cNvPicPr>
            <a:picLocks noChangeAspect="1"/>
          </p:cNvPicPr>
          <p:nvPr/>
        </p:nvPicPr>
        <p:blipFill>
          <a:blip r:embed="rId5"/>
          <a:stretch>
            <a:fillRect/>
          </a:stretch>
        </p:blipFill>
        <p:spPr>
          <a:xfrm>
            <a:off x="2809875" y="4135755"/>
            <a:ext cx="1997710" cy="1524635"/>
          </a:xfrm>
          <a:prstGeom prst="rect">
            <a:avLst/>
          </a:prstGeom>
        </p:spPr>
      </p:pic>
      <p:pic>
        <p:nvPicPr>
          <p:cNvPr id="100035" name="图片 100035" descr="@@@a2ee7a64-1fe5-4037-bbde-e852231cbbe7"/>
          <p:cNvPicPr>
            <a:picLocks noChangeAspect="1"/>
          </p:cNvPicPr>
          <p:nvPr/>
        </p:nvPicPr>
        <p:blipFill>
          <a:blip r:embed="rId6"/>
          <a:stretch>
            <a:fillRect/>
          </a:stretch>
        </p:blipFill>
        <p:spPr>
          <a:xfrm>
            <a:off x="6941820" y="3923665"/>
            <a:ext cx="1997075" cy="1736725"/>
          </a:xfrm>
          <a:prstGeom prst="rect">
            <a:avLst/>
          </a:prstGeom>
        </p:spPr>
      </p:pic>
      <p:sp>
        <p:nvSpPr>
          <p:cNvPr id="3" name="文本框 2"/>
          <p:cNvSpPr txBox="1"/>
          <p:nvPr/>
        </p:nvSpPr>
        <p:spPr>
          <a:xfrm>
            <a:off x="9082405" y="1369060"/>
            <a:ext cx="1005840" cy="583565"/>
          </a:xfrm>
          <a:prstGeom prst="rect">
            <a:avLst/>
          </a:prstGeom>
          <a:noFill/>
        </p:spPr>
        <p:txBody>
          <a:bodyPr wrap="square" rtlCol="0">
            <a:spAutoFit/>
          </a:bodyPr>
          <a:lstStyle/>
          <a:p>
            <a:pPr algn="ctr"/>
            <a:r>
              <a:rPr lang="en-US" altLang="zh-CN" sz="3200" b="1">
                <a:solidFill>
                  <a:srgbClr val="FF0000"/>
                </a:solidFill>
              </a:rPr>
              <a:t>A</a:t>
            </a:r>
          </a:p>
        </p:txBody>
      </p:sp>
    </p:spTree>
    <p:custDataLst>
      <p:tags r:id="rId1"/>
    </p:custData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673860" y="1240155"/>
            <a:ext cx="8790305" cy="4615815"/>
          </a:xfrm>
          <a:prstGeom prst="rect">
            <a:avLst/>
          </a:prstGeom>
          <a:noFill/>
        </p:spPr>
        <p:txBody>
          <a:bodyPr wrap="square" rtlCol="0">
            <a:spAutoFit/>
          </a:bodyPr>
          <a:lstStyle/>
          <a:p>
            <a:pPr>
              <a:lnSpc>
                <a:spcPct val="150000"/>
              </a:lnSpc>
            </a:pPr>
            <a:r>
              <a:rPr lang="en-US" altLang="zh-CN" sz="2800"/>
              <a:t>2</a:t>
            </a:r>
            <a:r>
              <a:rPr lang="en-US" sz="2800"/>
              <a:t>. </a:t>
            </a:r>
            <a:r>
              <a:rPr lang="zh-CN" altLang="en-US" sz="2800"/>
              <a:t>物理王坐电梯回家时，电梯匀速上升。若他对电梯的压为</a:t>
            </a:r>
            <a:r>
              <a:rPr lang="en-US" altLang="zh-CN" sz="2800" i="1"/>
              <a:t>F</a:t>
            </a:r>
            <a:r>
              <a:rPr lang="en-US" altLang="zh-CN" sz="3200" i="1" baseline="-25000"/>
              <a:t>1</a:t>
            </a:r>
            <a:r>
              <a:rPr lang="zh-CN" altLang="en-US" sz="2800"/>
              <a:t>，电梯对他的支持力为</a:t>
            </a:r>
            <a:r>
              <a:rPr lang="en-US" altLang="zh-CN" sz="2800" i="1"/>
              <a:t>F</a:t>
            </a:r>
            <a:r>
              <a:rPr lang="en-US" altLang="zh-CN" sz="3200" i="1" baseline="-25000"/>
              <a:t>2</a:t>
            </a:r>
            <a:r>
              <a:rPr lang="zh-CN" altLang="en-US" sz="2800"/>
              <a:t>，他受到的重力为</a:t>
            </a:r>
            <a:r>
              <a:rPr lang="en-US" altLang="zh-CN" sz="2800" i="1"/>
              <a:t>G</a:t>
            </a:r>
            <a:r>
              <a:rPr lang="zh-CN" altLang="en-US" sz="2800"/>
              <a:t>，则下列判断中正确的是（　　）</a:t>
            </a:r>
          </a:p>
          <a:p>
            <a:pPr indent="457200">
              <a:lnSpc>
                <a:spcPct val="150000"/>
              </a:lnSpc>
            </a:pPr>
            <a:r>
              <a:rPr lang="en-US" altLang="zh-CN" sz="2800"/>
              <a:t>A</a:t>
            </a:r>
            <a:r>
              <a:rPr lang="zh-CN" altLang="en-US" sz="2800"/>
              <a:t>．</a:t>
            </a:r>
            <a:r>
              <a:rPr lang="en-US" altLang="zh-CN" sz="2800" i="1"/>
              <a:t>F</a:t>
            </a:r>
            <a:r>
              <a:rPr lang="en-US" altLang="zh-CN" sz="3200" i="1" baseline="-25000"/>
              <a:t>1</a:t>
            </a:r>
            <a:r>
              <a:rPr lang="en-US" altLang="zh-CN" sz="2800"/>
              <a:t>&gt;</a:t>
            </a:r>
            <a:r>
              <a:rPr lang="en-US" altLang="zh-CN" sz="2800" i="1"/>
              <a:t>G</a:t>
            </a:r>
            <a:r>
              <a:rPr lang="en-US" altLang="zh-CN" sz="2800"/>
              <a:t>	</a:t>
            </a:r>
          </a:p>
          <a:p>
            <a:pPr indent="457200">
              <a:lnSpc>
                <a:spcPct val="150000"/>
              </a:lnSpc>
            </a:pPr>
            <a:r>
              <a:rPr lang="en-US" altLang="zh-CN" sz="2800"/>
              <a:t>B</a:t>
            </a:r>
            <a:r>
              <a:rPr lang="zh-CN" altLang="en-US" sz="2800"/>
              <a:t>．</a:t>
            </a:r>
            <a:r>
              <a:rPr lang="en-US" altLang="zh-CN" sz="2800" i="1"/>
              <a:t>F</a:t>
            </a:r>
            <a:r>
              <a:rPr lang="en-US" altLang="zh-CN" sz="3200" i="1" baseline="-25000"/>
              <a:t>2</a:t>
            </a:r>
            <a:r>
              <a:rPr lang="en-US" altLang="zh-CN" sz="2800"/>
              <a:t>&gt;</a:t>
            </a:r>
            <a:r>
              <a:rPr lang="en-US" altLang="zh-CN" sz="2800" i="1"/>
              <a:t>G</a:t>
            </a:r>
            <a:endParaRPr lang="en-US" altLang="zh-CN" sz="2800"/>
          </a:p>
          <a:p>
            <a:pPr indent="457200">
              <a:lnSpc>
                <a:spcPct val="150000"/>
              </a:lnSpc>
            </a:pPr>
            <a:r>
              <a:rPr lang="en-US" altLang="zh-CN" sz="2800"/>
              <a:t>C</a:t>
            </a:r>
            <a:r>
              <a:rPr lang="zh-CN" altLang="en-US" sz="2800"/>
              <a:t>．</a:t>
            </a:r>
            <a:r>
              <a:rPr lang="en-US" altLang="zh-CN" sz="2800" i="1"/>
              <a:t>F</a:t>
            </a:r>
            <a:r>
              <a:rPr lang="en-US" altLang="zh-CN" sz="3200" i="1" baseline="-25000"/>
              <a:t>1</a:t>
            </a:r>
            <a:r>
              <a:rPr lang="zh-CN" altLang="en-US" sz="2800"/>
              <a:t>和</a:t>
            </a:r>
            <a:r>
              <a:rPr lang="en-US" altLang="zh-CN" sz="2800" i="1"/>
              <a:t>F</a:t>
            </a:r>
            <a:r>
              <a:rPr lang="en-US" altLang="zh-CN" sz="3200" i="1" baseline="-25000"/>
              <a:t>2</a:t>
            </a:r>
            <a:r>
              <a:rPr lang="zh-CN" altLang="en-US" sz="2800"/>
              <a:t>是平衡力</a:t>
            </a:r>
            <a:r>
              <a:rPr lang="en-US" altLang="zh-CN" sz="2800"/>
              <a:t>	</a:t>
            </a:r>
          </a:p>
          <a:p>
            <a:pPr indent="457200">
              <a:lnSpc>
                <a:spcPct val="150000"/>
              </a:lnSpc>
            </a:pPr>
            <a:r>
              <a:rPr lang="en-US" altLang="zh-CN" sz="2800"/>
              <a:t>D</a:t>
            </a:r>
            <a:r>
              <a:rPr lang="zh-CN" altLang="en-US" sz="2800"/>
              <a:t>．</a:t>
            </a:r>
            <a:r>
              <a:rPr lang="en-US" altLang="zh-CN" sz="2800" i="1"/>
              <a:t>F</a:t>
            </a:r>
            <a:r>
              <a:rPr lang="en-US" altLang="zh-CN" sz="3200" i="1" baseline="-25000"/>
              <a:t>2</a:t>
            </a:r>
            <a:r>
              <a:rPr lang="zh-CN" altLang="en-US" sz="2800"/>
              <a:t>和</a:t>
            </a:r>
            <a:r>
              <a:rPr lang="en-US" altLang="zh-CN" sz="2800" i="1"/>
              <a:t>G</a:t>
            </a:r>
            <a:r>
              <a:rPr lang="zh-CN" altLang="en-US" sz="2800"/>
              <a:t>是平衡力</a:t>
            </a:r>
          </a:p>
        </p:txBody>
      </p:sp>
      <p:sp>
        <p:nvSpPr>
          <p:cNvPr id="3" name="文本框 2"/>
          <p:cNvSpPr txBox="1"/>
          <p:nvPr/>
        </p:nvSpPr>
        <p:spPr>
          <a:xfrm>
            <a:off x="5565775" y="2662555"/>
            <a:ext cx="1005840" cy="583565"/>
          </a:xfrm>
          <a:prstGeom prst="rect">
            <a:avLst/>
          </a:prstGeom>
          <a:noFill/>
        </p:spPr>
        <p:txBody>
          <a:bodyPr wrap="square" rtlCol="0">
            <a:spAutoFit/>
          </a:bodyPr>
          <a:lstStyle/>
          <a:p>
            <a:pPr algn="ctr"/>
            <a:r>
              <a:rPr lang="en-US" altLang="zh-CN" sz="3200" b="1">
                <a:solidFill>
                  <a:srgbClr val="FF0000"/>
                </a:solidFill>
              </a:rPr>
              <a:t>D</a:t>
            </a:r>
          </a:p>
        </p:txBody>
      </p:sp>
    </p:spTree>
    <p:custDataLst>
      <p:tags r:id="rId1"/>
    </p:custData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673860" y="1240155"/>
            <a:ext cx="8790305" cy="1383665"/>
          </a:xfrm>
          <a:prstGeom prst="rect">
            <a:avLst/>
          </a:prstGeom>
          <a:noFill/>
        </p:spPr>
        <p:txBody>
          <a:bodyPr wrap="square" rtlCol="0">
            <a:spAutoFit/>
          </a:bodyPr>
          <a:lstStyle/>
          <a:p>
            <a:pPr>
              <a:lnSpc>
                <a:spcPct val="150000"/>
              </a:lnSpc>
            </a:pPr>
            <a:r>
              <a:rPr lang="en-US" sz="2800"/>
              <a:t>3.</a:t>
            </a:r>
            <a:r>
              <a:rPr lang="zh-CN" altLang="en-US" sz="2800"/>
              <a:t>请在图中画出重锤静止时受力的示意图（以</a:t>
            </a:r>
            <a:r>
              <a:rPr lang="en-US" altLang="zh-CN" sz="2800"/>
              <a:t>“O”</a:t>
            </a:r>
            <a:r>
              <a:rPr lang="zh-CN" altLang="en-US" sz="2800"/>
              <a:t>点为力的作用点）。</a:t>
            </a:r>
          </a:p>
        </p:txBody>
      </p:sp>
      <p:pic>
        <p:nvPicPr>
          <p:cNvPr id="100067" name="图片 100067" descr="@@@4acb85c7-9dfc-412c-b851-1693b695b6e7"/>
          <p:cNvPicPr>
            <a:picLocks noChangeAspect="1"/>
          </p:cNvPicPr>
          <p:nvPr/>
        </p:nvPicPr>
        <p:blipFill>
          <a:blip r:embed="rId3"/>
          <a:stretch>
            <a:fillRect/>
          </a:stretch>
        </p:blipFill>
        <p:spPr>
          <a:xfrm>
            <a:off x="5125720" y="2623820"/>
            <a:ext cx="1885950" cy="3407410"/>
          </a:xfrm>
          <a:prstGeom prst="rect">
            <a:avLst/>
          </a:prstGeom>
        </p:spPr>
      </p:pic>
      <p:pic>
        <p:nvPicPr>
          <p:cNvPr id="100069" name="图片 100069" descr="@@@8209a14c-ac7b-4110-9999-ec2b87791f00"/>
          <p:cNvPicPr>
            <a:picLocks noChangeAspect="1"/>
          </p:cNvPicPr>
          <p:nvPr/>
        </p:nvPicPr>
        <p:blipFill>
          <a:blip r:embed="rId4"/>
          <a:stretch>
            <a:fillRect/>
          </a:stretch>
        </p:blipFill>
        <p:spPr>
          <a:xfrm>
            <a:off x="5125720" y="2557780"/>
            <a:ext cx="1886585" cy="3418205"/>
          </a:xfrm>
          <a:prstGeom prst="rect">
            <a:avLst/>
          </a:prstGeom>
        </p:spPr>
      </p:pic>
    </p:spTree>
    <p:custDataLst>
      <p:tags r:id="rId1"/>
    </p:custData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00069"/>
                                        </p:tgtEl>
                                        <p:attrNameLst>
                                          <p:attrName>style.visibility</p:attrName>
                                        </p:attrNameLst>
                                      </p:cBhvr>
                                      <p:to>
                                        <p:strVal val="visible"/>
                                      </p:to>
                                    </p:set>
                                    <p:animEffect transition="in" filter="wipe(up)">
                                      <p:cBhvr>
                                        <p:cTn id="7" dur="500"/>
                                        <p:tgtEl>
                                          <p:spTgt spid="1000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1"/>
          <p:cNvSpPr/>
          <p:nvPr/>
        </p:nvSpPr>
        <p:spPr>
          <a:xfrm>
            <a:off x="945515" y="2285365"/>
            <a:ext cx="903605" cy="2966085"/>
          </a:xfrm>
          <a:prstGeom prst="roundRect">
            <a:avLst/>
          </a:prstGeom>
          <a:solidFill>
            <a:srgbClr val="036EB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600"/>
              <a:t>二力平衡</a:t>
            </a:r>
          </a:p>
        </p:txBody>
      </p:sp>
      <p:sp>
        <p:nvSpPr>
          <p:cNvPr id="14" name="左大括号 13"/>
          <p:cNvSpPr/>
          <p:nvPr/>
        </p:nvSpPr>
        <p:spPr>
          <a:xfrm>
            <a:off x="2063750" y="1934210"/>
            <a:ext cx="483235" cy="3657600"/>
          </a:xfrm>
          <a:prstGeom prst="leftBrace">
            <a:avLst/>
          </a:prstGeom>
          <a:ln w="28575">
            <a:solidFill>
              <a:srgbClr val="036EB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3" name="文本框 2"/>
          <p:cNvSpPr txBox="1"/>
          <p:nvPr/>
        </p:nvSpPr>
        <p:spPr>
          <a:xfrm>
            <a:off x="2666365" y="3379470"/>
            <a:ext cx="2092960" cy="1012190"/>
          </a:xfrm>
          <a:prstGeom prst="roundRect">
            <a:avLst/>
          </a:prstGeom>
          <a:noFill/>
          <a:ln>
            <a:solidFill>
              <a:srgbClr val="036EB8"/>
            </a:solidFill>
          </a:ln>
        </p:spPr>
        <p:txBody>
          <a:bodyPr wrap="square" rtlCol="0">
            <a:noAutofit/>
          </a:bodyPr>
          <a:lstStyle/>
          <a:p>
            <a:pPr algn="ctr"/>
            <a:r>
              <a:rPr lang="zh-CN" altLang="en-US" sz="2800" dirty="0">
                <a:latin typeface="微软雅黑" panose="020B0503020204020204" charset="-122"/>
                <a:ea typeface="微软雅黑" panose="020B0503020204020204" charset="-122"/>
                <a:sym typeface="+mn-ea"/>
              </a:rPr>
              <a:t>探究二力平衡的条件</a:t>
            </a:r>
          </a:p>
        </p:txBody>
      </p:sp>
      <p:sp>
        <p:nvSpPr>
          <p:cNvPr id="6" name="左大括号 5"/>
          <p:cNvSpPr/>
          <p:nvPr/>
        </p:nvSpPr>
        <p:spPr>
          <a:xfrm>
            <a:off x="4898390" y="3429000"/>
            <a:ext cx="549910" cy="1059815"/>
          </a:xfrm>
          <a:prstGeom prst="leftBrace">
            <a:avLst>
              <a:gd name="adj1" fmla="val 8333"/>
              <a:gd name="adj2" fmla="val 51253"/>
            </a:avLst>
          </a:prstGeom>
          <a:noFill/>
          <a:ln w="28575">
            <a:solidFill>
              <a:srgbClr val="036EB8"/>
            </a:solidFill>
          </a:ln>
          <a:extLst>
            <a:ext uri="{909E8E84-426E-40DD-AFC4-6F175D3DCCD1}">
              <a14:hiddenFill xmlns:a14="http://schemas.microsoft.com/office/drawing/2010/main">
                <a:solidFill>
                  <a:srgbClr val="BDD7EE"/>
                </a:solidFill>
              </a14:hiddenFill>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11" name="文本框 10"/>
          <p:cNvSpPr txBox="1"/>
          <p:nvPr/>
        </p:nvSpPr>
        <p:spPr>
          <a:xfrm>
            <a:off x="5520055" y="3225800"/>
            <a:ext cx="1682750" cy="527050"/>
          </a:xfrm>
          <a:prstGeom prst="rect">
            <a:avLst/>
          </a:prstGeom>
          <a:noFill/>
          <a:ln>
            <a:solidFill>
              <a:srgbClr val="036EB8"/>
            </a:solidFill>
          </a:ln>
        </p:spPr>
        <p:txBody>
          <a:bodyPr wrap="square" rtlCol="0">
            <a:noAutofit/>
          </a:bodyPr>
          <a:lstStyle/>
          <a:p>
            <a:pPr lvl="0" algn="l">
              <a:buClrTx/>
              <a:buSzTx/>
              <a:buFontTx/>
            </a:pPr>
            <a:r>
              <a:rPr lang="zh-CN" altLang="en-US" sz="2800" dirty="0">
                <a:latin typeface="微软雅黑" panose="020B0503020204020204" charset="-122"/>
                <a:ea typeface="微软雅黑" panose="020B0503020204020204" charset="-122"/>
                <a:sym typeface="+mn-ea"/>
              </a:rPr>
              <a:t>大小相等</a:t>
            </a:r>
          </a:p>
        </p:txBody>
      </p:sp>
      <p:sp>
        <p:nvSpPr>
          <p:cNvPr id="12" name="文本框 11"/>
          <p:cNvSpPr txBox="1"/>
          <p:nvPr/>
        </p:nvSpPr>
        <p:spPr>
          <a:xfrm>
            <a:off x="2687320" y="1684020"/>
            <a:ext cx="1776730" cy="601345"/>
          </a:xfrm>
          <a:prstGeom prst="roundRect">
            <a:avLst/>
          </a:prstGeom>
          <a:noFill/>
          <a:ln>
            <a:solidFill>
              <a:srgbClr val="036EB8"/>
            </a:solidFill>
          </a:ln>
        </p:spPr>
        <p:txBody>
          <a:bodyPr wrap="square" rtlCol="0">
            <a:noAutofit/>
          </a:bodyPr>
          <a:lstStyle/>
          <a:p>
            <a:pPr algn="ctr"/>
            <a:r>
              <a:rPr lang="zh-CN" altLang="en-US" sz="2800" dirty="0">
                <a:latin typeface="微软雅黑" panose="020B0503020204020204" charset="-122"/>
                <a:ea typeface="微软雅黑" panose="020B0503020204020204" charset="-122"/>
                <a:sym typeface="+mn-ea"/>
              </a:rPr>
              <a:t>平衡状态</a:t>
            </a:r>
          </a:p>
        </p:txBody>
      </p:sp>
      <p:sp>
        <p:nvSpPr>
          <p:cNvPr id="17" name="文本框 16"/>
          <p:cNvSpPr txBox="1"/>
          <p:nvPr/>
        </p:nvSpPr>
        <p:spPr>
          <a:xfrm>
            <a:off x="5448300" y="1243965"/>
            <a:ext cx="4142105" cy="551815"/>
          </a:xfrm>
          <a:prstGeom prst="rect">
            <a:avLst/>
          </a:prstGeom>
          <a:noFill/>
          <a:ln>
            <a:solidFill>
              <a:srgbClr val="036EB8"/>
            </a:solidFill>
          </a:ln>
        </p:spPr>
        <p:txBody>
          <a:bodyPr wrap="square" rtlCol="0">
            <a:noAutofit/>
          </a:bodyPr>
          <a:lstStyle/>
          <a:p>
            <a:pPr lvl="0" algn="l">
              <a:buClrTx/>
              <a:buSzTx/>
              <a:buFontTx/>
            </a:pPr>
            <a:r>
              <a:rPr lang="zh-CN" altLang="en-US" sz="2800" dirty="0">
                <a:latin typeface="微软雅黑" panose="020B0503020204020204" charset="-122"/>
                <a:ea typeface="微软雅黑" panose="020B0503020204020204" charset="-122"/>
                <a:sym typeface="+mn-ea"/>
              </a:rPr>
              <a:t>静止或匀速直线运动状态</a:t>
            </a:r>
          </a:p>
        </p:txBody>
      </p:sp>
      <p:sp>
        <p:nvSpPr>
          <p:cNvPr id="5" name="文本框 4"/>
          <p:cNvSpPr txBox="1"/>
          <p:nvPr/>
        </p:nvSpPr>
        <p:spPr>
          <a:xfrm>
            <a:off x="5448300" y="2176145"/>
            <a:ext cx="1281430" cy="552450"/>
          </a:xfrm>
          <a:prstGeom prst="rect">
            <a:avLst/>
          </a:prstGeom>
          <a:noFill/>
          <a:ln>
            <a:solidFill>
              <a:srgbClr val="036EB8"/>
            </a:solidFill>
          </a:ln>
        </p:spPr>
        <p:txBody>
          <a:bodyPr wrap="square" rtlCol="0">
            <a:noAutofit/>
          </a:bodyPr>
          <a:lstStyle/>
          <a:p>
            <a:pPr lvl="0" algn="l">
              <a:buClrTx/>
              <a:buSzTx/>
              <a:buFontTx/>
            </a:pPr>
            <a:r>
              <a:rPr lang="zh-CN" altLang="en-US" sz="2800" dirty="0">
                <a:latin typeface="微软雅黑" panose="020B0503020204020204" charset="-122"/>
                <a:ea typeface="微软雅黑" panose="020B0503020204020204" charset="-122"/>
                <a:sym typeface="+mn-ea"/>
              </a:rPr>
              <a:t>平衡力</a:t>
            </a:r>
          </a:p>
        </p:txBody>
      </p:sp>
      <p:sp>
        <p:nvSpPr>
          <p:cNvPr id="7" name="左大括号 6"/>
          <p:cNvSpPr/>
          <p:nvPr/>
        </p:nvSpPr>
        <p:spPr>
          <a:xfrm>
            <a:off x="4689475" y="1499870"/>
            <a:ext cx="582930" cy="969645"/>
          </a:xfrm>
          <a:prstGeom prst="leftBrace">
            <a:avLst>
              <a:gd name="adj1" fmla="val 8333"/>
              <a:gd name="adj2" fmla="val 51253"/>
            </a:avLst>
          </a:prstGeom>
          <a:noFill/>
          <a:ln w="28575">
            <a:solidFill>
              <a:srgbClr val="036EB8"/>
            </a:solidFill>
          </a:ln>
          <a:extLst>
            <a:ext uri="{909E8E84-426E-40DD-AFC4-6F175D3DCCD1}">
              <a14:hiddenFill xmlns:a14="http://schemas.microsoft.com/office/drawing/2010/main">
                <a:solidFill>
                  <a:srgbClr val="BDD7EE"/>
                </a:solidFill>
              </a14:hiddenFill>
            </a:ext>
          </a:extLst>
        </p:spPr>
        <p:style>
          <a:lnRef idx="1">
            <a:schemeClr val="accent1"/>
          </a:lnRef>
          <a:fillRef idx="0">
            <a:schemeClr val="accent1"/>
          </a:fillRef>
          <a:effectRef idx="0">
            <a:schemeClr val="accent1"/>
          </a:effectRef>
          <a:fontRef idx="minor">
            <a:schemeClr val="tx1"/>
          </a:fontRef>
        </p:style>
        <p:txBody>
          <a:bodyPr rtlCol="0" anchor="ctr"/>
          <a:lstStyle/>
          <a:p>
            <a:pPr algn="ctr"/>
            <a:r>
              <a:rPr lang="en-US" altLang="zh-CN"/>
              <a:t> </a:t>
            </a:r>
          </a:p>
        </p:txBody>
      </p:sp>
      <p:sp>
        <p:nvSpPr>
          <p:cNvPr id="9" name="文本框 8"/>
          <p:cNvSpPr txBox="1"/>
          <p:nvPr/>
        </p:nvSpPr>
        <p:spPr>
          <a:xfrm>
            <a:off x="5520055" y="4149090"/>
            <a:ext cx="1682750" cy="527050"/>
          </a:xfrm>
          <a:prstGeom prst="rect">
            <a:avLst/>
          </a:prstGeom>
          <a:noFill/>
          <a:ln>
            <a:solidFill>
              <a:srgbClr val="036EB8"/>
            </a:solidFill>
          </a:ln>
        </p:spPr>
        <p:txBody>
          <a:bodyPr wrap="square" rtlCol="0">
            <a:noAutofit/>
          </a:bodyPr>
          <a:lstStyle/>
          <a:p>
            <a:pPr lvl="0" algn="l">
              <a:buClrTx/>
              <a:buSzTx/>
              <a:buFontTx/>
            </a:pPr>
            <a:r>
              <a:rPr lang="zh-CN" altLang="en-US" sz="2800" dirty="0">
                <a:latin typeface="微软雅黑" panose="020B0503020204020204" charset="-122"/>
                <a:ea typeface="微软雅黑" panose="020B0503020204020204" charset="-122"/>
                <a:sym typeface="+mn-ea"/>
              </a:rPr>
              <a:t>方向相反</a:t>
            </a:r>
          </a:p>
        </p:txBody>
      </p:sp>
      <p:sp>
        <p:nvSpPr>
          <p:cNvPr id="10" name="文本框 9"/>
          <p:cNvSpPr txBox="1"/>
          <p:nvPr/>
        </p:nvSpPr>
        <p:spPr>
          <a:xfrm>
            <a:off x="7491095" y="3213100"/>
            <a:ext cx="3173095" cy="533400"/>
          </a:xfrm>
          <a:prstGeom prst="rect">
            <a:avLst/>
          </a:prstGeom>
          <a:noFill/>
          <a:ln>
            <a:solidFill>
              <a:srgbClr val="036EB8"/>
            </a:solidFill>
          </a:ln>
        </p:spPr>
        <p:txBody>
          <a:bodyPr wrap="square" rtlCol="0">
            <a:noAutofit/>
          </a:bodyPr>
          <a:lstStyle/>
          <a:p>
            <a:pPr lvl="0" algn="l">
              <a:buClrTx/>
              <a:buSzTx/>
              <a:buFontTx/>
            </a:pPr>
            <a:r>
              <a:rPr lang="zh-CN" altLang="en-US" sz="2800" dirty="0">
                <a:latin typeface="微软雅黑" panose="020B0503020204020204" charset="-122"/>
                <a:ea typeface="微软雅黑" panose="020B0503020204020204" charset="-122"/>
                <a:sym typeface="+mn-ea"/>
              </a:rPr>
              <a:t>作用在同一直线上</a:t>
            </a:r>
          </a:p>
        </p:txBody>
      </p:sp>
      <p:sp>
        <p:nvSpPr>
          <p:cNvPr id="13" name="文本框 12"/>
          <p:cNvSpPr txBox="1"/>
          <p:nvPr/>
        </p:nvSpPr>
        <p:spPr>
          <a:xfrm>
            <a:off x="7491095" y="4149090"/>
            <a:ext cx="3173095" cy="533400"/>
          </a:xfrm>
          <a:prstGeom prst="rect">
            <a:avLst/>
          </a:prstGeom>
          <a:noFill/>
          <a:ln>
            <a:solidFill>
              <a:srgbClr val="036EB8"/>
            </a:solidFill>
          </a:ln>
        </p:spPr>
        <p:txBody>
          <a:bodyPr wrap="square" rtlCol="0">
            <a:noAutofit/>
          </a:bodyPr>
          <a:lstStyle/>
          <a:p>
            <a:pPr lvl="0" algn="l">
              <a:buClrTx/>
              <a:buSzTx/>
              <a:buFontTx/>
            </a:pPr>
            <a:r>
              <a:rPr lang="zh-CN" altLang="en-US" sz="2800" dirty="0">
                <a:latin typeface="微软雅黑" panose="020B0503020204020204" charset="-122"/>
                <a:ea typeface="微软雅黑" panose="020B0503020204020204" charset="-122"/>
                <a:sym typeface="+mn-ea"/>
              </a:rPr>
              <a:t>作用在同一物体上</a:t>
            </a:r>
          </a:p>
        </p:txBody>
      </p:sp>
      <p:sp>
        <p:nvSpPr>
          <p:cNvPr id="15" name="文本框 14"/>
          <p:cNvSpPr txBox="1"/>
          <p:nvPr/>
        </p:nvSpPr>
        <p:spPr>
          <a:xfrm>
            <a:off x="2666365" y="5015230"/>
            <a:ext cx="2062480" cy="995045"/>
          </a:xfrm>
          <a:prstGeom prst="roundRect">
            <a:avLst/>
          </a:prstGeom>
          <a:noFill/>
          <a:ln>
            <a:solidFill>
              <a:srgbClr val="036EB8"/>
            </a:solidFill>
          </a:ln>
        </p:spPr>
        <p:txBody>
          <a:bodyPr wrap="square" rtlCol="0">
            <a:noAutofit/>
          </a:bodyPr>
          <a:lstStyle/>
          <a:p>
            <a:pPr algn="ctr"/>
            <a:r>
              <a:rPr lang="zh-CN" altLang="en-US" sz="2800" dirty="0">
                <a:latin typeface="微软雅黑" panose="020B0503020204020204" charset="-122"/>
                <a:ea typeface="微软雅黑" panose="020B0503020204020204" charset="-122"/>
                <a:sym typeface="+mn-ea"/>
              </a:rPr>
              <a:t>二力平衡的应用</a:t>
            </a:r>
          </a:p>
        </p:txBody>
      </p:sp>
    </p:spTree>
    <p:custDataLst>
      <p:tags r:id="rId1"/>
    </p:custData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wipe(left)">
                                      <p:cBhvr>
                                        <p:cTn id="11" dur="500"/>
                                        <p:tgtEl>
                                          <p:spTgt spid="14"/>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left)">
                                      <p:cBhvr>
                                        <p:cTn id="16" dur="500"/>
                                        <p:tgtEl>
                                          <p:spTgt spid="12"/>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left)">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wipe(left)">
                                      <p:cBhvr>
                                        <p:cTn id="25" dur="500"/>
                                        <p:tgtEl>
                                          <p:spTgt spid="17"/>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wipe(left)">
                                      <p:cBhvr>
                                        <p:cTn id="30" dur="500"/>
                                        <p:tgtEl>
                                          <p:spTgt spid="5"/>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3"/>
                                        </p:tgtEl>
                                        <p:attrNameLst>
                                          <p:attrName>style.visibility</p:attrName>
                                        </p:attrNameLst>
                                      </p:cBhvr>
                                      <p:to>
                                        <p:strVal val="visible"/>
                                      </p:to>
                                    </p:set>
                                    <p:animEffect transition="in" filter="wipe(left)">
                                      <p:cBhvr>
                                        <p:cTn id="35" dur="500"/>
                                        <p:tgtEl>
                                          <p:spTgt spid="3"/>
                                        </p:tgtEl>
                                      </p:cBhvr>
                                    </p:animEffect>
                                  </p:childTnLst>
                                </p:cTn>
                              </p:par>
                            </p:childTnLst>
                          </p:cTn>
                        </p:par>
                        <p:par>
                          <p:cTn id="36" fill="hold">
                            <p:stCondLst>
                              <p:cond delay="500"/>
                            </p:stCondLst>
                            <p:childTnLst>
                              <p:par>
                                <p:cTn id="37" presetID="22" presetClass="entr" presetSubtype="8" fill="hold" grpId="0" nodeType="after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wipe(left)">
                                      <p:cBhvr>
                                        <p:cTn id="39" dur="500"/>
                                        <p:tgtEl>
                                          <p:spTgt spid="6"/>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wipe(left)">
                                      <p:cBhvr>
                                        <p:cTn id="44" dur="500"/>
                                        <p:tgtEl>
                                          <p:spTgt spid="11"/>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grpId="0" nodeType="clickEffect">
                                  <p:stCondLst>
                                    <p:cond delay="0"/>
                                  </p:stCondLst>
                                  <p:childTnLst>
                                    <p:set>
                                      <p:cBhvr>
                                        <p:cTn id="48" dur="1" fill="hold">
                                          <p:stCondLst>
                                            <p:cond delay="0"/>
                                          </p:stCondLst>
                                        </p:cTn>
                                        <p:tgtEl>
                                          <p:spTgt spid="9"/>
                                        </p:tgtEl>
                                        <p:attrNameLst>
                                          <p:attrName>style.visibility</p:attrName>
                                        </p:attrNameLst>
                                      </p:cBhvr>
                                      <p:to>
                                        <p:strVal val="visible"/>
                                      </p:to>
                                    </p:set>
                                    <p:animEffect transition="in" filter="wipe(left)">
                                      <p:cBhvr>
                                        <p:cTn id="49" dur="500"/>
                                        <p:tgtEl>
                                          <p:spTgt spid="9"/>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10"/>
                                        </p:tgtEl>
                                        <p:attrNameLst>
                                          <p:attrName>style.visibility</p:attrName>
                                        </p:attrNameLst>
                                      </p:cBhvr>
                                      <p:to>
                                        <p:strVal val="visible"/>
                                      </p:to>
                                    </p:set>
                                    <p:animEffect transition="in" filter="wipe(left)">
                                      <p:cBhvr>
                                        <p:cTn id="54" dur="500"/>
                                        <p:tgtEl>
                                          <p:spTgt spid="10"/>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8" fill="hold" grpId="0" nodeType="clickEffect">
                                  <p:stCondLst>
                                    <p:cond delay="0"/>
                                  </p:stCondLst>
                                  <p:childTnLst>
                                    <p:set>
                                      <p:cBhvr>
                                        <p:cTn id="58" dur="1" fill="hold">
                                          <p:stCondLst>
                                            <p:cond delay="0"/>
                                          </p:stCondLst>
                                        </p:cTn>
                                        <p:tgtEl>
                                          <p:spTgt spid="13"/>
                                        </p:tgtEl>
                                        <p:attrNameLst>
                                          <p:attrName>style.visibility</p:attrName>
                                        </p:attrNameLst>
                                      </p:cBhvr>
                                      <p:to>
                                        <p:strVal val="visible"/>
                                      </p:to>
                                    </p:set>
                                    <p:animEffect transition="in" filter="wipe(left)">
                                      <p:cBhvr>
                                        <p:cTn id="59" dur="500"/>
                                        <p:tgtEl>
                                          <p:spTgt spid="13"/>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8" fill="hold" grpId="0" nodeType="clickEffect">
                                  <p:stCondLst>
                                    <p:cond delay="0"/>
                                  </p:stCondLst>
                                  <p:childTnLst>
                                    <p:set>
                                      <p:cBhvr>
                                        <p:cTn id="63" dur="1" fill="hold">
                                          <p:stCondLst>
                                            <p:cond delay="0"/>
                                          </p:stCondLst>
                                        </p:cTn>
                                        <p:tgtEl>
                                          <p:spTgt spid="15"/>
                                        </p:tgtEl>
                                        <p:attrNameLst>
                                          <p:attrName>style.visibility</p:attrName>
                                        </p:attrNameLst>
                                      </p:cBhvr>
                                      <p:to>
                                        <p:strVal val="visible"/>
                                      </p:to>
                                    </p:set>
                                    <p:animEffect transition="in" filter="wipe(left)">
                                      <p:cBhvr>
                                        <p:cTn id="6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14" grpId="0" bldLvl="0" animBg="1"/>
      <p:bldP spid="3" grpId="0" bldLvl="0" animBg="1"/>
      <p:bldP spid="6" grpId="0" bldLvl="0" animBg="1"/>
      <p:bldP spid="11" grpId="0" bldLvl="0" animBg="1"/>
      <p:bldP spid="12" grpId="0" bldLvl="0" animBg="1"/>
      <p:bldP spid="17" grpId="0" bldLvl="0" animBg="1"/>
      <p:bldP spid="5" grpId="0" bldLvl="0" animBg="1"/>
      <p:bldP spid="7" grpId="0" bldLvl="0" animBg="1"/>
      <p:bldP spid="9" grpId="0" bldLvl="0" animBg="1"/>
      <p:bldP spid="10" grpId="0" bldLvl="0" animBg="1"/>
      <p:bldP spid="13" grpId="0" bldLvl="0" animBg="1"/>
      <p:bldP spid="15" grpId="0" bldLvl="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https://docer-ks3.wpscdn.cn/picture/42632173/1f5e89fe1a33f9373d988f8daa0a1170_612.jpg" descr="Paragliding tandem over the mountains"/>
          <p:cNvPicPr>
            <a:picLocks noChangeAspect="1"/>
          </p:cNvPicPr>
          <p:nvPr/>
        </p:nvPicPr>
        <p:blipFill>
          <a:blip r:embed="rId14"/>
          <a:srcRect l="9377" t="15148" r="30049" b="22277"/>
          <a:stretch>
            <a:fillRect/>
          </a:stretch>
        </p:blipFill>
        <p:spPr>
          <a:xfrm>
            <a:off x="6668135" y="2904490"/>
            <a:ext cx="4713605" cy="3248660"/>
          </a:xfrm>
          <a:prstGeom prst="rect">
            <a:avLst/>
          </a:prstGeom>
        </p:spPr>
      </p:pic>
      <p:pic>
        <p:nvPicPr>
          <p:cNvPr id="2" name="http://photo-static-api.fotomore.com/creative/vcg/veer/400/new/VCG41N528761935.jpg?uid=386&amp;timestamp=1705626899&amp;sign=baf6a091eaafa6a17a073934703e0b84" descr="木桌子上放着青苹果"/>
          <p:cNvPicPr>
            <a:picLocks noChangeAspect="1"/>
          </p:cNvPicPr>
          <p:nvPr/>
        </p:nvPicPr>
        <p:blipFill>
          <a:blip r:embed="rId15"/>
          <a:stretch>
            <a:fillRect/>
          </a:stretch>
        </p:blipFill>
        <p:spPr>
          <a:xfrm>
            <a:off x="1266825" y="2904490"/>
            <a:ext cx="4982210" cy="3321050"/>
          </a:xfrm>
          <a:prstGeom prst="rect">
            <a:avLst/>
          </a:prstGeom>
          <a:solidFill>
            <a:srgbClr val="3F1300">
              <a:alpha val="20000"/>
            </a:srgbClr>
          </a:solidFill>
        </p:spPr>
      </p:pic>
      <p:sp>
        <p:nvSpPr>
          <p:cNvPr id="3" name="文本框 2"/>
          <p:cNvSpPr txBox="1"/>
          <p:nvPr/>
        </p:nvSpPr>
        <p:spPr>
          <a:xfrm>
            <a:off x="1428115" y="1042670"/>
            <a:ext cx="9335135" cy="1814830"/>
          </a:xfrm>
          <a:prstGeom prst="rect">
            <a:avLst/>
          </a:prstGeom>
          <a:noFill/>
        </p:spPr>
        <p:txBody>
          <a:bodyPr wrap="square" rtlCol="0">
            <a:spAutoFit/>
          </a:bodyPr>
          <a:lstStyle/>
          <a:p>
            <a:r>
              <a:rPr lang="zh-CN" altLang="en-US" sz="2800">
                <a:latin typeface="宋体" panose="02010600030101010101" pitchFamily="2" charset="-122"/>
                <a:ea typeface="宋体" panose="02010600030101010101" pitchFamily="2" charset="-122"/>
              </a:rPr>
              <a:t>我们知道，力可以改变物体的运动状态。是不是只要物体受力，物体的运动状态就一定改变呢？</a:t>
            </a:r>
          </a:p>
          <a:p>
            <a:r>
              <a:rPr lang="zh-CN" altLang="en-US" sz="2800">
                <a:latin typeface="宋体" panose="02010600030101010101" pitchFamily="2" charset="-122"/>
                <a:ea typeface="宋体" panose="02010600030101010101" pitchFamily="2" charset="-122"/>
              </a:rPr>
              <a:t>分析一下：图中的物体各受几个力？他们的运动状态是否发生了改变？</a:t>
            </a:r>
          </a:p>
        </p:txBody>
      </p:sp>
      <p:sp>
        <p:nvSpPr>
          <p:cNvPr id="5" name="文本框 4"/>
          <p:cNvSpPr txBox="1"/>
          <p:nvPr>
            <p:custDataLst>
              <p:tags r:id="rId2"/>
            </p:custDataLst>
          </p:nvPr>
        </p:nvSpPr>
        <p:spPr>
          <a:xfrm>
            <a:off x="11445875" y="3209925"/>
            <a:ext cx="585470" cy="2676525"/>
          </a:xfrm>
          <a:prstGeom prst="rect">
            <a:avLst/>
          </a:prstGeom>
          <a:noFill/>
        </p:spPr>
        <p:txBody>
          <a:bodyPr wrap="square" rtlCol="0">
            <a:spAutoFit/>
          </a:bodyPr>
          <a:lstStyle/>
          <a:p>
            <a:r>
              <a:rPr lang="zh-CN" altLang="en-US" sz="2800">
                <a:latin typeface="宋体" panose="02010600030101010101" pitchFamily="2" charset="-122"/>
                <a:ea typeface="宋体" panose="02010600030101010101" pitchFamily="2" charset="-122"/>
              </a:rPr>
              <a:t>匀速下落的人</a:t>
            </a:r>
          </a:p>
        </p:txBody>
      </p:sp>
      <p:sp>
        <p:nvSpPr>
          <p:cNvPr id="10" name="椭圆 9"/>
          <p:cNvSpPr/>
          <p:nvPr/>
        </p:nvSpPr>
        <p:spPr>
          <a:xfrm>
            <a:off x="8790305" y="5497195"/>
            <a:ext cx="113665" cy="113665"/>
          </a:xfrm>
          <a:prstGeom prst="ellipse">
            <a:avLst/>
          </a:prstGeom>
          <a:solidFill>
            <a:srgbClr val="FF0000"/>
          </a:solidFill>
          <a:ln>
            <a:solidFill>
              <a:srgbClr val="FF0000"/>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grpSp>
        <p:nvGrpSpPr>
          <p:cNvPr id="28" name="组合 27"/>
          <p:cNvGrpSpPr/>
          <p:nvPr/>
        </p:nvGrpSpPr>
        <p:grpSpPr>
          <a:xfrm>
            <a:off x="8750300" y="4305300"/>
            <a:ext cx="905510" cy="1229360"/>
            <a:chOff x="4871" y="6645"/>
            <a:chExt cx="1426" cy="1936"/>
          </a:xfrm>
        </p:grpSpPr>
        <p:cxnSp>
          <p:nvCxnSpPr>
            <p:cNvPr id="16" name="直接箭头连接符 15"/>
            <p:cNvCxnSpPr/>
            <p:nvPr>
              <p:custDataLst>
                <p:tags r:id="rId11"/>
              </p:custDataLst>
            </p:nvPr>
          </p:nvCxnSpPr>
          <p:spPr>
            <a:xfrm flipV="1">
              <a:off x="5024" y="6995"/>
              <a:ext cx="0" cy="1587"/>
            </a:xfrm>
            <a:prstGeom prst="straightConnector1">
              <a:avLst/>
            </a:prstGeom>
            <a:ln w="28575">
              <a:solidFill>
                <a:srgbClr val="FF0000"/>
              </a:solidFill>
              <a:tailEnd type="arrow"/>
            </a:ln>
          </p:spPr>
          <p:style>
            <a:lnRef idx="2">
              <a:schemeClr val="accent1"/>
            </a:lnRef>
            <a:fillRef idx="0">
              <a:srgbClr val="FFFFFF"/>
            </a:fillRef>
            <a:effectRef idx="0">
              <a:srgbClr val="FFFFFF"/>
            </a:effectRef>
            <a:fontRef idx="minor">
              <a:schemeClr val="tx1"/>
            </a:fontRef>
          </p:style>
        </p:cxnSp>
        <p:sp>
          <p:nvSpPr>
            <p:cNvPr id="19" name="文本框 18"/>
            <p:cNvSpPr txBox="1"/>
            <p:nvPr>
              <p:custDataLst>
                <p:tags r:id="rId12"/>
              </p:custDataLst>
            </p:nvPr>
          </p:nvSpPr>
          <p:spPr>
            <a:xfrm>
              <a:off x="4871" y="6645"/>
              <a:ext cx="1426" cy="822"/>
            </a:xfrm>
            <a:prstGeom prst="rect">
              <a:avLst/>
            </a:prstGeom>
            <a:noFill/>
          </p:spPr>
          <p:txBody>
            <a:bodyPr wrap="square" rtlCol="0">
              <a:spAutoFit/>
            </a:bodyPr>
            <a:lstStyle/>
            <a:p>
              <a:pPr algn="ctr"/>
              <a:r>
                <a:rPr lang="en-US" altLang="zh-CN" sz="2800" b="1" i="1">
                  <a:solidFill>
                    <a:srgbClr val="FF0000"/>
                  </a:solidFill>
                </a:rPr>
                <a:t>F</a:t>
              </a:r>
              <a:r>
                <a:rPr lang="zh-CN" altLang="en-US" sz="2800" b="1" i="1" baseline="-25000">
                  <a:solidFill>
                    <a:srgbClr val="FF0000"/>
                  </a:solidFill>
                </a:rPr>
                <a:t>阻</a:t>
              </a:r>
            </a:p>
          </p:txBody>
        </p:sp>
      </p:grpSp>
      <p:grpSp>
        <p:nvGrpSpPr>
          <p:cNvPr id="29" name="组合 28"/>
          <p:cNvGrpSpPr/>
          <p:nvPr/>
        </p:nvGrpSpPr>
        <p:grpSpPr>
          <a:xfrm>
            <a:off x="8847455" y="5554345"/>
            <a:ext cx="612775" cy="1167765"/>
            <a:chOff x="5024" y="8612"/>
            <a:chExt cx="965" cy="1839"/>
          </a:xfrm>
        </p:grpSpPr>
        <p:cxnSp>
          <p:nvCxnSpPr>
            <p:cNvPr id="15" name="直接箭头连接符 14"/>
            <p:cNvCxnSpPr/>
            <p:nvPr>
              <p:custDataLst>
                <p:tags r:id="rId9"/>
              </p:custDataLst>
            </p:nvPr>
          </p:nvCxnSpPr>
          <p:spPr>
            <a:xfrm>
              <a:off x="5024" y="8612"/>
              <a:ext cx="0" cy="1587"/>
            </a:xfrm>
            <a:prstGeom prst="straightConnector1">
              <a:avLst/>
            </a:prstGeom>
            <a:ln w="28575">
              <a:solidFill>
                <a:srgbClr val="FF0000"/>
              </a:solidFill>
              <a:tailEnd type="arrow"/>
            </a:ln>
          </p:spPr>
          <p:style>
            <a:lnRef idx="2">
              <a:schemeClr val="accent1"/>
            </a:lnRef>
            <a:fillRef idx="0">
              <a:srgbClr val="FFFFFF"/>
            </a:fillRef>
            <a:effectRef idx="0">
              <a:srgbClr val="FFFFFF"/>
            </a:effectRef>
            <a:fontRef idx="minor">
              <a:schemeClr val="tx1"/>
            </a:fontRef>
          </p:style>
        </p:cxnSp>
        <p:sp>
          <p:nvSpPr>
            <p:cNvPr id="22" name="文本框 21"/>
            <p:cNvSpPr txBox="1"/>
            <p:nvPr>
              <p:custDataLst>
                <p:tags r:id="rId10"/>
              </p:custDataLst>
            </p:nvPr>
          </p:nvSpPr>
          <p:spPr>
            <a:xfrm>
              <a:off x="5113" y="9629"/>
              <a:ext cx="877" cy="822"/>
            </a:xfrm>
            <a:prstGeom prst="rect">
              <a:avLst/>
            </a:prstGeom>
            <a:noFill/>
          </p:spPr>
          <p:txBody>
            <a:bodyPr wrap="square" rtlCol="0">
              <a:spAutoFit/>
            </a:bodyPr>
            <a:lstStyle/>
            <a:p>
              <a:pPr algn="ctr"/>
              <a:r>
                <a:rPr lang="en-US" sz="2800" b="1" i="1">
                  <a:solidFill>
                    <a:srgbClr val="FF0000"/>
                  </a:solidFill>
                </a:rPr>
                <a:t>G</a:t>
              </a:r>
              <a:endParaRPr lang="en-US" sz="2800" b="1" i="1" baseline="-25000">
                <a:solidFill>
                  <a:srgbClr val="FF0000"/>
                </a:solidFill>
              </a:endParaRPr>
            </a:p>
          </p:txBody>
        </p:sp>
      </p:grpSp>
      <p:sp>
        <p:nvSpPr>
          <p:cNvPr id="13" name="椭圆 12"/>
          <p:cNvSpPr/>
          <p:nvPr>
            <p:custDataLst>
              <p:tags r:id="rId3"/>
            </p:custDataLst>
          </p:nvPr>
        </p:nvSpPr>
        <p:spPr>
          <a:xfrm>
            <a:off x="4718050" y="4218940"/>
            <a:ext cx="113665" cy="113665"/>
          </a:xfrm>
          <a:prstGeom prst="ellipse">
            <a:avLst/>
          </a:prstGeom>
          <a:solidFill>
            <a:srgbClr val="FF0000"/>
          </a:solidFill>
          <a:ln>
            <a:solidFill>
              <a:srgbClr val="FF0000"/>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grpSp>
        <p:nvGrpSpPr>
          <p:cNvPr id="26" name="组合 25"/>
          <p:cNvGrpSpPr/>
          <p:nvPr/>
        </p:nvGrpSpPr>
        <p:grpSpPr>
          <a:xfrm>
            <a:off x="4006215" y="3074035"/>
            <a:ext cx="768350" cy="1200150"/>
            <a:chOff x="12807" y="6153"/>
            <a:chExt cx="1210" cy="1890"/>
          </a:xfrm>
        </p:grpSpPr>
        <p:cxnSp>
          <p:nvCxnSpPr>
            <p:cNvPr id="18" name="直接箭头连接符 17"/>
            <p:cNvCxnSpPr/>
            <p:nvPr>
              <p:custDataLst>
                <p:tags r:id="rId7"/>
              </p:custDataLst>
            </p:nvPr>
          </p:nvCxnSpPr>
          <p:spPr>
            <a:xfrm flipV="1">
              <a:off x="14017" y="6457"/>
              <a:ext cx="0" cy="1587"/>
            </a:xfrm>
            <a:prstGeom prst="straightConnector1">
              <a:avLst/>
            </a:prstGeom>
            <a:ln w="28575">
              <a:solidFill>
                <a:srgbClr val="FF0000"/>
              </a:solidFill>
              <a:tailEnd type="arrow"/>
            </a:ln>
          </p:spPr>
          <p:style>
            <a:lnRef idx="2">
              <a:schemeClr val="accent1"/>
            </a:lnRef>
            <a:fillRef idx="0">
              <a:srgbClr val="FFFFFF"/>
            </a:fillRef>
            <a:effectRef idx="0">
              <a:srgbClr val="FFFFFF"/>
            </a:effectRef>
            <a:fontRef idx="minor">
              <a:schemeClr val="tx1"/>
            </a:fontRef>
          </p:style>
        </p:cxnSp>
        <p:sp>
          <p:nvSpPr>
            <p:cNvPr id="20" name="文本框 19"/>
            <p:cNvSpPr txBox="1"/>
            <p:nvPr>
              <p:custDataLst>
                <p:tags r:id="rId8"/>
              </p:custDataLst>
            </p:nvPr>
          </p:nvSpPr>
          <p:spPr>
            <a:xfrm>
              <a:off x="12807" y="6153"/>
              <a:ext cx="1120" cy="822"/>
            </a:xfrm>
            <a:prstGeom prst="rect">
              <a:avLst/>
            </a:prstGeom>
            <a:solidFill>
              <a:schemeClr val="bg1">
                <a:alpha val="70000"/>
              </a:schemeClr>
            </a:solidFill>
          </p:spPr>
          <p:txBody>
            <a:bodyPr wrap="square" rtlCol="0">
              <a:spAutoFit/>
            </a:bodyPr>
            <a:lstStyle/>
            <a:p>
              <a:pPr algn="ctr"/>
              <a:r>
                <a:rPr lang="en-US" altLang="zh-CN" sz="2800" b="1" i="1">
                  <a:solidFill>
                    <a:srgbClr val="FF0000"/>
                  </a:solidFill>
                </a:rPr>
                <a:t>F</a:t>
              </a:r>
              <a:r>
                <a:rPr lang="zh-CN" altLang="en-US" sz="2800" b="1" i="1" baseline="-25000">
                  <a:solidFill>
                    <a:srgbClr val="FF0000"/>
                  </a:solidFill>
                </a:rPr>
                <a:t>支</a:t>
              </a:r>
            </a:p>
          </p:txBody>
        </p:sp>
      </p:grpSp>
      <p:grpSp>
        <p:nvGrpSpPr>
          <p:cNvPr id="27" name="组合 26"/>
          <p:cNvGrpSpPr/>
          <p:nvPr/>
        </p:nvGrpSpPr>
        <p:grpSpPr>
          <a:xfrm>
            <a:off x="4774565" y="4284980"/>
            <a:ext cx="594360" cy="1376045"/>
            <a:chOff x="14017" y="8060"/>
            <a:chExt cx="936" cy="2167"/>
          </a:xfrm>
        </p:grpSpPr>
        <p:cxnSp>
          <p:nvCxnSpPr>
            <p:cNvPr id="21" name="直接箭头连接符 20"/>
            <p:cNvCxnSpPr/>
            <p:nvPr>
              <p:custDataLst>
                <p:tags r:id="rId5"/>
              </p:custDataLst>
            </p:nvPr>
          </p:nvCxnSpPr>
          <p:spPr>
            <a:xfrm>
              <a:off x="14017" y="8060"/>
              <a:ext cx="0" cy="1587"/>
            </a:xfrm>
            <a:prstGeom prst="straightConnector1">
              <a:avLst/>
            </a:prstGeom>
            <a:ln w="28575">
              <a:solidFill>
                <a:srgbClr val="FF0000"/>
              </a:solidFill>
              <a:tailEnd type="arrow"/>
            </a:ln>
          </p:spPr>
          <p:style>
            <a:lnRef idx="2">
              <a:schemeClr val="accent1"/>
            </a:lnRef>
            <a:fillRef idx="0">
              <a:srgbClr val="FFFFFF"/>
            </a:fillRef>
            <a:effectRef idx="0">
              <a:srgbClr val="FFFFFF"/>
            </a:effectRef>
            <a:fontRef idx="minor">
              <a:schemeClr val="tx1"/>
            </a:fontRef>
          </p:style>
        </p:cxnSp>
        <p:sp>
          <p:nvSpPr>
            <p:cNvPr id="23" name="文本框 22"/>
            <p:cNvSpPr txBox="1"/>
            <p:nvPr>
              <p:custDataLst>
                <p:tags r:id="rId6"/>
              </p:custDataLst>
            </p:nvPr>
          </p:nvSpPr>
          <p:spPr>
            <a:xfrm>
              <a:off x="14107" y="9405"/>
              <a:ext cx="847" cy="822"/>
            </a:xfrm>
            <a:prstGeom prst="rect">
              <a:avLst/>
            </a:prstGeom>
            <a:solidFill>
              <a:schemeClr val="bg1">
                <a:alpha val="80000"/>
              </a:schemeClr>
            </a:solidFill>
          </p:spPr>
          <p:txBody>
            <a:bodyPr wrap="square" rtlCol="0">
              <a:spAutoFit/>
            </a:bodyPr>
            <a:lstStyle/>
            <a:p>
              <a:pPr algn="ctr"/>
              <a:r>
                <a:rPr lang="en-US" altLang="zh-CN" sz="2800" b="1" i="1">
                  <a:solidFill>
                    <a:srgbClr val="FF0000"/>
                  </a:solidFill>
                </a:rPr>
                <a:t>G</a:t>
              </a:r>
            </a:p>
          </p:txBody>
        </p:sp>
      </p:grpSp>
      <p:sp>
        <p:nvSpPr>
          <p:cNvPr id="24" name="文本框 23"/>
          <p:cNvSpPr txBox="1"/>
          <p:nvPr>
            <p:custDataLst>
              <p:tags r:id="rId4"/>
            </p:custDataLst>
          </p:nvPr>
        </p:nvSpPr>
        <p:spPr>
          <a:xfrm>
            <a:off x="1266825" y="6272530"/>
            <a:ext cx="4982210" cy="454025"/>
          </a:xfrm>
          <a:prstGeom prst="rect">
            <a:avLst/>
          </a:prstGeom>
          <a:noFill/>
        </p:spPr>
        <p:txBody>
          <a:bodyPr wrap="square" rtlCol="0">
            <a:noAutofit/>
          </a:bodyPr>
          <a:lstStyle/>
          <a:p>
            <a:pPr algn="ctr"/>
            <a:r>
              <a:rPr lang="zh-CN" altLang="en-US" sz="2800">
                <a:latin typeface="宋体" panose="02010600030101010101" pitchFamily="2" charset="-122"/>
                <a:ea typeface="宋体" panose="02010600030101010101" pitchFamily="2" charset="-122"/>
              </a:rPr>
              <a:t>静止在水平桌面的苹果</a:t>
            </a:r>
          </a:p>
        </p:txBody>
      </p:sp>
    </p:spTree>
    <p:custDataLst>
      <p:tags r:id="rId1"/>
    </p:custData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par>
                                <p:cTn id="13" presetID="22" presetClass="entr" presetSubtype="4"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500"/>
                                        <p:tgtEl>
                                          <p:spTgt spid="2"/>
                                        </p:tgtEl>
                                      </p:cBhvr>
                                    </p:animEffect>
                                  </p:childTnLst>
                                </p:cTn>
                              </p:par>
                              <p:par>
                                <p:cTn id="16" presetID="22" presetClass="entr" presetSubtype="4"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down)">
                                      <p:cBhvr>
                                        <p:cTn id="18" dur="500"/>
                                        <p:tgtEl>
                                          <p:spTgt spid="4"/>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wipe(down)">
                                      <p:cBhvr>
                                        <p:cTn id="21" dur="500"/>
                                        <p:tgtEl>
                                          <p:spTgt spid="24"/>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down)">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wipe(down)">
                                      <p:cBhvr>
                                        <p:cTn id="29" dur="500"/>
                                        <p:tgtEl>
                                          <p:spTgt spid="13"/>
                                        </p:tgtEl>
                                      </p:cBhvr>
                                    </p:animEffect>
                                  </p:childTnLst>
                                </p:cTn>
                              </p:par>
                            </p:childTnLst>
                          </p:cTn>
                        </p:par>
                        <p:par>
                          <p:cTn id="30" fill="hold">
                            <p:stCondLst>
                              <p:cond delay="500"/>
                            </p:stCondLst>
                            <p:childTnLst>
                              <p:par>
                                <p:cTn id="31" presetID="22" presetClass="entr" presetSubtype="4" fill="hold" nodeType="afterEffect">
                                  <p:stCondLst>
                                    <p:cond delay="0"/>
                                  </p:stCondLst>
                                  <p:childTnLst>
                                    <p:set>
                                      <p:cBhvr>
                                        <p:cTn id="32" dur="1" fill="hold">
                                          <p:stCondLst>
                                            <p:cond delay="0"/>
                                          </p:stCondLst>
                                        </p:cTn>
                                        <p:tgtEl>
                                          <p:spTgt spid="27"/>
                                        </p:tgtEl>
                                        <p:attrNameLst>
                                          <p:attrName>style.visibility</p:attrName>
                                        </p:attrNameLst>
                                      </p:cBhvr>
                                      <p:to>
                                        <p:strVal val="visible"/>
                                      </p:to>
                                    </p:set>
                                    <p:animEffect transition="in" filter="wipe(down)">
                                      <p:cBhvr>
                                        <p:cTn id="33" dur="500"/>
                                        <p:tgtEl>
                                          <p:spTgt spid="27"/>
                                        </p:tgtEl>
                                      </p:cBhvr>
                                    </p:animEffect>
                                  </p:childTnLst>
                                </p:cTn>
                              </p:par>
                            </p:childTnLst>
                          </p:cTn>
                        </p:par>
                        <p:par>
                          <p:cTn id="34" fill="hold">
                            <p:stCondLst>
                              <p:cond delay="1000"/>
                            </p:stCondLst>
                            <p:childTnLst>
                              <p:par>
                                <p:cTn id="35" presetID="22" presetClass="entr" presetSubtype="4" fill="hold" nodeType="afterEffect">
                                  <p:stCondLst>
                                    <p:cond delay="0"/>
                                  </p:stCondLst>
                                  <p:childTnLst>
                                    <p:set>
                                      <p:cBhvr>
                                        <p:cTn id="36" dur="1" fill="hold">
                                          <p:stCondLst>
                                            <p:cond delay="0"/>
                                          </p:stCondLst>
                                        </p:cTn>
                                        <p:tgtEl>
                                          <p:spTgt spid="26"/>
                                        </p:tgtEl>
                                        <p:attrNameLst>
                                          <p:attrName>style.visibility</p:attrName>
                                        </p:attrNameLst>
                                      </p:cBhvr>
                                      <p:to>
                                        <p:strVal val="visible"/>
                                      </p:to>
                                    </p:set>
                                    <p:animEffect transition="in" filter="wipe(down)">
                                      <p:cBhvr>
                                        <p:cTn id="37" dur="500"/>
                                        <p:tgtEl>
                                          <p:spTgt spid="26"/>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wipe(down)">
                                      <p:cBhvr>
                                        <p:cTn id="42" dur="500"/>
                                        <p:tgtEl>
                                          <p:spTgt spid="10"/>
                                        </p:tgtEl>
                                      </p:cBhvr>
                                    </p:animEffect>
                                  </p:childTnLst>
                                </p:cTn>
                              </p:par>
                            </p:childTnLst>
                          </p:cTn>
                        </p:par>
                        <p:par>
                          <p:cTn id="43" fill="hold">
                            <p:stCondLst>
                              <p:cond delay="500"/>
                            </p:stCondLst>
                            <p:childTnLst>
                              <p:par>
                                <p:cTn id="44" presetID="22" presetClass="entr" presetSubtype="4" fill="hold" nodeType="afterEffect">
                                  <p:stCondLst>
                                    <p:cond delay="0"/>
                                  </p:stCondLst>
                                  <p:childTnLst>
                                    <p:set>
                                      <p:cBhvr>
                                        <p:cTn id="45" dur="1" fill="hold">
                                          <p:stCondLst>
                                            <p:cond delay="0"/>
                                          </p:stCondLst>
                                        </p:cTn>
                                        <p:tgtEl>
                                          <p:spTgt spid="29"/>
                                        </p:tgtEl>
                                        <p:attrNameLst>
                                          <p:attrName>style.visibility</p:attrName>
                                        </p:attrNameLst>
                                      </p:cBhvr>
                                      <p:to>
                                        <p:strVal val="visible"/>
                                      </p:to>
                                    </p:set>
                                    <p:animEffect transition="in" filter="wipe(down)">
                                      <p:cBhvr>
                                        <p:cTn id="46" dur="500"/>
                                        <p:tgtEl>
                                          <p:spTgt spid="29"/>
                                        </p:tgtEl>
                                      </p:cBhvr>
                                    </p:animEffect>
                                  </p:childTnLst>
                                </p:cTn>
                              </p:par>
                            </p:childTnLst>
                          </p:cTn>
                        </p:par>
                        <p:par>
                          <p:cTn id="47" fill="hold">
                            <p:stCondLst>
                              <p:cond delay="1000"/>
                            </p:stCondLst>
                            <p:childTnLst>
                              <p:par>
                                <p:cTn id="48" presetID="22" presetClass="entr" presetSubtype="4" fill="hold" nodeType="afterEffect">
                                  <p:stCondLst>
                                    <p:cond delay="0"/>
                                  </p:stCondLst>
                                  <p:childTnLst>
                                    <p:set>
                                      <p:cBhvr>
                                        <p:cTn id="49" dur="1" fill="hold">
                                          <p:stCondLst>
                                            <p:cond delay="0"/>
                                          </p:stCondLst>
                                        </p:cTn>
                                        <p:tgtEl>
                                          <p:spTgt spid="28"/>
                                        </p:tgtEl>
                                        <p:attrNameLst>
                                          <p:attrName>style.visibility</p:attrName>
                                        </p:attrNameLst>
                                      </p:cBhvr>
                                      <p:to>
                                        <p:strVal val="visible"/>
                                      </p:to>
                                    </p:set>
                                    <p:animEffect transition="in" filter="wipe(down)">
                                      <p:cBhvr>
                                        <p:cTn id="50"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bldLvl="0" animBg="1"/>
      <p:bldP spid="13" grpId="0" bldLvl="0" animBg="1"/>
      <p:bldP spid="2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组合 14"/>
          <p:cNvGrpSpPr/>
          <p:nvPr/>
        </p:nvGrpSpPr>
        <p:grpSpPr>
          <a:xfrm>
            <a:off x="334900" y="1212562"/>
            <a:ext cx="295322" cy="210471"/>
            <a:chOff x="435463" y="1226414"/>
            <a:chExt cx="295380" cy="210512"/>
          </a:xfrm>
        </p:grpSpPr>
        <p:sp>
          <p:nvSpPr>
            <p:cNvPr id="16" name="矩形 15"/>
            <p:cNvSpPr/>
            <p:nvPr/>
          </p:nvSpPr>
          <p:spPr>
            <a:xfrm rot="18900000">
              <a:off x="435463" y="1226414"/>
              <a:ext cx="210511" cy="210511"/>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矩形 16"/>
            <p:cNvSpPr/>
            <p:nvPr/>
          </p:nvSpPr>
          <p:spPr>
            <a:xfrm rot="18900000">
              <a:off x="520332" y="1226415"/>
              <a:ext cx="210511" cy="210511"/>
            </a:xfrm>
            <a:prstGeom prst="rect">
              <a:avLst/>
            </a:prstGeom>
            <a:solidFill>
              <a:srgbClr val="00A0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8" name="矩形 17"/>
          <p:cNvSpPr/>
          <p:nvPr/>
        </p:nvSpPr>
        <p:spPr>
          <a:xfrm>
            <a:off x="899795" y="1025525"/>
            <a:ext cx="2231390" cy="583565"/>
          </a:xfrm>
          <a:prstGeom prst="rect">
            <a:avLst/>
          </a:prstGeom>
        </p:spPr>
        <p:txBody>
          <a:bodyPr wrap="square">
            <a:spAutoFit/>
          </a:bodyPr>
          <a:lstStyle/>
          <a:p>
            <a:pPr algn="dist"/>
            <a:r>
              <a:rPr lang="zh-CN" altLang="en-US" sz="3200" b="1" dirty="0">
                <a:solidFill>
                  <a:srgbClr val="036EB8"/>
                </a:solidFill>
                <a:latin typeface="微软雅黑" panose="020B0503020204020204" charset="-122"/>
                <a:ea typeface="微软雅黑" panose="020B0503020204020204" charset="-122"/>
                <a:sym typeface="+mn-ea"/>
              </a:rPr>
              <a:t>平衡状态</a:t>
            </a:r>
          </a:p>
        </p:txBody>
      </p:sp>
      <p:grpSp>
        <p:nvGrpSpPr>
          <p:cNvPr id="37" name="组合 36"/>
          <p:cNvGrpSpPr/>
          <p:nvPr>
            <p:custDataLst>
              <p:tags r:id="rId2"/>
            </p:custDataLst>
          </p:nvPr>
        </p:nvGrpSpPr>
        <p:grpSpPr>
          <a:xfrm>
            <a:off x="1171575" y="1801495"/>
            <a:ext cx="4709795" cy="3321050"/>
            <a:chOff x="1845" y="2837"/>
            <a:chExt cx="7417" cy="5230"/>
          </a:xfrm>
        </p:grpSpPr>
        <p:pic>
          <p:nvPicPr>
            <p:cNvPr id="2" name="http://photo-static-api.fotomore.com/creative/vcg/veer/400/new/VCG41N528761935.jpg?uid=386&amp;timestamp=1705626899&amp;sign=baf6a091eaafa6a17a073934703e0b84" descr="木桌子上放着青苹果"/>
            <p:cNvPicPr>
              <a:picLocks noChangeAspect="1"/>
            </p:cNvPicPr>
            <p:nvPr>
              <p:custDataLst>
                <p:tags r:id="rId13"/>
              </p:custDataLst>
            </p:nvPr>
          </p:nvPicPr>
          <p:blipFill>
            <a:blip r:embed="rId23"/>
            <a:srcRect l="41257"/>
            <a:stretch>
              <a:fillRect/>
            </a:stretch>
          </p:blipFill>
          <p:spPr>
            <a:xfrm>
              <a:off x="4654" y="2837"/>
              <a:ext cx="4609" cy="5230"/>
            </a:xfrm>
            <a:prstGeom prst="rect">
              <a:avLst/>
            </a:prstGeom>
            <a:solidFill>
              <a:srgbClr val="3F1300">
                <a:alpha val="20000"/>
              </a:srgbClr>
            </a:solidFill>
          </p:spPr>
        </p:pic>
        <p:sp>
          <p:nvSpPr>
            <p:cNvPr id="13" name="椭圆 12"/>
            <p:cNvSpPr/>
            <p:nvPr>
              <p:custDataLst>
                <p:tags r:id="rId14"/>
              </p:custDataLst>
            </p:nvPr>
          </p:nvSpPr>
          <p:spPr>
            <a:xfrm>
              <a:off x="6852" y="4907"/>
              <a:ext cx="179" cy="179"/>
            </a:xfrm>
            <a:prstGeom prst="ellipse">
              <a:avLst/>
            </a:prstGeom>
            <a:solidFill>
              <a:srgbClr val="FF0000"/>
            </a:solidFill>
            <a:ln>
              <a:solidFill>
                <a:srgbClr val="FF0000"/>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grpSp>
          <p:nvGrpSpPr>
            <p:cNvPr id="26" name="组合 25"/>
            <p:cNvGrpSpPr/>
            <p:nvPr>
              <p:custDataLst>
                <p:tags r:id="rId15"/>
              </p:custDataLst>
            </p:nvPr>
          </p:nvGrpSpPr>
          <p:grpSpPr>
            <a:xfrm>
              <a:off x="5731" y="3104"/>
              <a:ext cx="1210" cy="1890"/>
              <a:chOff x="12807" y="6153"/>
              <a:chExt cx="1210" cy="1890"/>
            </a:xfrm>
          </p:grpSpPr>
          <p:cxnSp>
            <p:nvCxnSpPr>
              <p:cNvPr id="3" name="直接箭头连接符 2"/>
              <p:cNvCxnSpPr/>
              <p:nvPr>
                <p:custDataLst>
                  <p:tags r:id="rId20"/>
                </p:custDataLst>
              </p:nvPr>
            </p:nvCxnSpPr>
            <p:spPr>
              <a:xfrm flipV="1">
                <a:off x="14017" y="6457"/>
                <a:ext cx="0" cy="1587"/>
              </a:xfrm>
              <a:prstGeom prst="straightConnector1">
                <a:avLst/>
              </a:prstGeom>
              <a:ln w="28575">
                <a:solidFill>
                  <a:srgbClr val="FF0000"/>
                </a:solidFill>
                <a:tailEnd type="arrow"/>
              </a:ln>
            </p:spPr>
            <p:style>
              <a:lnRef idx="2">
                <a:schemeClr val="accent1"/>
              </a:lnRef>
              <a:fillRef idx="0">
                <a:srgbClr val="FFFFFF"/>
              </a:fillRef>
              <a:effectRef idx="0">
                <a:srgbClr val="FFFFFF"/>
              </a:effectRef>
              <a:fontRef idx="minor">
                <a:schemeClr val="tx1"/>
              </a:fontRef>
            </p:style>
          </p:cxnSp>
          <p:sp>
            <p:nvSpPr>
              <p:cNvPr id="20" name="文本框 19"/>
              <p:cNvSpPr txBox="1"/>
              <p:nvPr>
                <p:custDataLst>
                  <p:tags r:id="rId21"/>
                </p:custDataLst>
              </p:nvPr>
            </p:nvSpPr>
            <p:spPr>
              <a:xfrm>
                <a:off x="12807" y="6153"/>
                <a:ext cx="1120" cy="822"/>
              </a:xfrm>
              <a:prstGeom prst="rect">
                <a:avLst/>
              </a:prstGeom>
              <a:solidFill>
                <a:schemeClr val="bg1">
                  <a:alpha val="70000"/>
                </a:schemeClr>
              </a:solidFill>
            </p:spPr>
            <p:txBody>
              <a:bodyPr wrap="square" rtlCol="0">
                <a:spAutoFit/>
              </a:bodyPr>
              <a:lstStyle/>
              <a:p>
                <a:pPr algn="ctr"/>
                <a:r>
                  <a:rPr lang="en-US" altLang="zh-CN" sz="2800" b="1" i="1">
                    <a:solidFill>
                      <a:srgbClr val="FF0000"/>
                    </a:solidFill>
                  </a:rPr>
                  <a:t>F</a:t>
                </a:r>
                <a:r>
                  <a:rPr lang="zh-CN" altLang="en-US" sz="2800" b="1" i="1" baseline="-25000">
                    <a:solidFill>
                      <a:srgbClr val="FF0000"/>
                    </a:solidFill>
                  </a:rPr>
                  <a:t>支</a:t>
                </a:r>
              </a:p>
            </p:txBody>
          </p:sp>
        </p:grpSp>
        <p:grpSp>
          <p:nvGrpSpPr>
            <p:cNvPr id="27" name="组合 26"/>
            <p:cNvGrpSpPr/>
            <p:nvPr>
              <p:custDataLst>
                <p:tags r:id="rId16"/>
              </p:custDataLst>
            </p:nvPr>
          </p:nvGrpSpPr>
          <p:grpSpPr>
            <a:xfrm>
              <a:off x="6941" y="5011"/>
              <a:ext cx="936" cy="2167"/>
              <a:chOff x="14017" y="8060"/>
              <a:chExt cx="936" cy="2167"/>
            </a:xfrm>
          </p:grpSpPr>
          <p:cxnSp>
            <p:nvCxnSpPr>
              <p:cNvPr id="21" name="直接箭头连接符 20"/>
              <p:cNvCxnSpPr/>
              <p:nvPr>
                <p:custDataLst>
                  <p:tags r:id="rId18"/>
                </p:custDataLst>
              </p:nvPr>
            </p:nvCxnSpPr>
            <p:spPr>
              <a:xfrm>
                <a:off x="14017" y="8060"/>
                <a:ext cx="0" cy="1587"/>
              </a:xfrm>
              <a:prstGeom prst="straightConnector1">
                <a:avLst/>
              </a:prstGeom>
              <a:ln w="28575">
                <a:solidFill>
                  <a:srgbClr val="FF0000"/>
                </a:solidFill>
                <a:tailEnd type="arrow"/>
              </a:ln>
            </p:spPr>
            <p:style>
              <a:lnRef idx="2">
                <a:schemeClr val="accent1"/>
              </a:lnRef>
              <a:fillRef idx="0">
                <a:srgbClr val="FFFFFF"/>
              </a:fillRef>
              <a:effectRef idx="0">
                <a:srgbClr val="FFFFFF"/>
              </a:effectRef>
              <a:fontRef idx="minor">
                <a:schemeClr val="tx1"/>
              </a:fontRef>
            </p:style>
          </p:cxnSp>
          <p:sp>
            <p:nvSpPr>
              <p:cNvPr id="23" name="文本框 22"/>
              <p:cNvSpPr txBox="1"/>
              <p:nvPr>
                <p:custDataLst>
                  <p:tags r:id="rId19"/>
                </p:custDataLst>
              </p:nvPr>
            </p:nvSpPr>
            <p:spPr>
              <a:xfrm>
                <a:off x="14107" y="9405"/>
                <a:ext cx="847" cy="822"/>
              </a:xfrm>
              <a:prstGeom prst="rect">
                <a:avLst/>
              </a:prstGeom>
              <a:solidFill>
                <a:schemeClr val="bg1">
                  <a:alpha val="80000"/>
                </a:schemeClr>
              </a:solidFill>
            </p:spPr>
            <p:txBody>
              <a:bodyPr wrap="square" rtlCol="0">
                <a:spAutoFit/>
              </a:bodyPr>
              <a:lstStyle/>
              <a:p>
                <a:pPr algn="ctr"/>
                <a:r>
                  <a:rPr lang="en-US" altLang="zh-CN" sz="2800" b="1" i="1">
                    <a:solidFill>
                      <a:srgbClr val="FF0000"/>
                    </a:solidFill>
                  </a:rPr>
                  <a:t>G</a:t>
                </a:r>
              </a:p>
            </p:txBody>
          </p:sp>
        </p:grpSp>
        <p:sp>
          <p:nvSpPr>
            <p:cNvPr id="7" name="文本框 6"/>
            <p:cNvSpPr txBox="1"/>
            <p:nvPr>
              <p:custDataLst>
                <p:tags r:id="rId17"/>
              </p:custDataLst>
            </p:nvPr>
          </p:nvSpPr>
          <p:spPr>
            <a:xfrm>
              <a:off x="1845" y="3256"/>
              <a:ext cx="2809" cy="4506"/>
            </a:xfrm>
            <a:prstGeom prst="rect">
              <a:avLst/>
            </a:prstGeom>
            <a:noFill/>
          </p:spPr>
          <p:txBody>
            <a:bodyPr wrap="square" rtlCol="0">
              <a:spAutoFit/>
            </a:bodyPr>
            <a:lstStyle/>
            <a:p>
              <a:pPr>
                <a:lnSpc>
                  <a:spcPct val="150000"/>
                </a:lnSpc>
              </a:pPr>
              <a:r>
                <a:rPr lang="zh-CN" altLang="en-US" sz="2400">
                  <a:latin typeface="宋体" panose="02010600030101010101" pitchFamily="2" charset="-122"/>
                  <a:ea typeface="宋体" panose="02010600030101010101" pitchFamily="2" charset="-122"/>
                </a:rPr>
                <a:t>静止在水平桌面上的苹果，同时受重力和桌面的支持力；</a:t>
              </a:r>
            </a:p>
          </p:txBody>
        </p:sp>
      </p:grpSp>
      <p:grpSp>
        <p:nvGrpSpPr>
          <p:cNvPr id="38" name="组合 37"/>
          <p:cNvGrpSpPr/>
          <p:nvPr>
            <p:custDataLst>
              <p:tags r:id="rId3"/>
            </p:custDataLst>
          </p:nvPr>
        </p:nvGrpSpPr>
        <p:grpSpPr>
          <a:xfrm>
            <a:off x="6642100" y="1873885"/>
            <a:ext cx="5110480" cy="3816985"/>
            <a:chOff x="10460" y="2951"/>
            <a:chExt cx="8048" cy="6011"/>
          </a:xfrm>
        </p:grpSpPr>
        <p:pic>
          <p:nvPicPr>
            <p:cNvPr id="4" name="https://docer-ks3.wpscdn.cn/picture/42632173/1f5e89fe1a33f9373d988f8daa0a1170_612.jpg" descr="Paragliding tandem over the mountains"/>
            <p:cNvPicPr>
              <a:picLocks noChangeAspect="1"/>
            </p:cNvPicPr>
            <p:nvPr>
              <p:custDataLst>
                <p:tags r:id="rId4"/>
              </p:custDataLst>
            </p:nvPr>
          </p:nvPicPr>
          <p:blipFill>
            <a:blip r:embed="rId24"/>
            <a:srcRect l="15840" t="15148" r="45431" b="22277"/>
            <a:stretch>
              <a:fillRect/>
            </a:stretch>
          </p:blipFill>
          <p:spPr>
            <a:xfrm>
              <a:off x="10460" y="2951"/>
              <a:ext cx="4746" cy="5116"/>
            </a:xfrm>
            <a:prstGeom prst="rect">
              <a:avLst/>
            </a:prstGeom>
          </p:spPr>
        </p:pic>
        <p:sp>
          <p:nvSpPr>
            <p:cNvPr id="10" name="椭圆 9"/>
            <p:cNvSpPr/>
            <p:nvPr>
              <p:custDataLst>
                <p:tags r:id="rId5"/>
              </p:custDataLst>
            </p:nvPr>
          </p:nvSpPr>
          <p:spPr>
            <a:xfrm>
              <a:off x="13010" y="7034"/>
              <a:ext cx="179" cy="179"/>
            </a:xfrm>
            <a:prstGeom prst="ellipse">
              <a:avLst/>
            </a:prstGeom>
            <a:solidFill>
              <a:srgbClr val="FF0000"/>
            </a:solidFill>
            <a:ln>
              <a:solidFill>
                <a:srgbClr val="FF0000"/>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grpSp>
          <p:nvGrpSpPr>
            <p:cNvPr id="28" name="组合 27"/>
            <p:cNvGrpSpPr/>
            <p:nvPr>
              <p:custDataLst>
                <p:tags r:id="rId6"/>
              </p:custDataLst>
            </p:nvPr>
          </p:nvGrpSpPr>
          <p:grpSpPr>
            <a:xfrm>
              <a:off x="12947" y="5157"/>
              <a:ext cx="1426" cy="1936"/>
              <a:chOff x="4871" y="6645"/>
              <a:chExt cx="1426" cy="1936"/>
            </a:xfrm>
          </p:grpSpPr>
          <p:cxnSp>
            <p:nvCxnSpPr>
              <p:cNvPr id="5" name="直接箭头连接符 4"/>
              <p:cNvCxnSpPr/>
              <p:nvPr>
                <p:custDataLst>
                  <p:tags r:id="rId11"/>
                </p:custDataLst>
              </p:nvPr>
            </p:nvCxnSpPr>
            <p:spPr>
              <a:xfrm flipV="1">
                <a:off x="5024" y="6995"/>
                <a:ext cx="0" cy="1587"/>
              </a:xfrm>
              <a:prstGeom prst="straightConnector1">
                <a:avLst/>
              </a:prstGeom>
              <a:ln w="28575">
                <a:solidFill>
                  <a:srgbClr val="FF0000"/>
                </a:solidFill>
                <a:tailEnd type="arrow"/>
              </a:ln>
            </p:spPr>
            <p:style>
              <a:lnRef idx="2">
                <a:schemeClr val="accent1"/>
              </a:lnRef>
              <a:fillRef idx="0">
                <a:srgbClr val="FFFFFF"/>
              </a:fillRef>
              <a:effectRef idx="0">
                <a:srgbClr val="FFFFFF"/>
              </a:effectRef>
              <a:fontRef idx="minor">
                <a:schemeClr val="tx1"/>
              </a:fontRef>
            </p:style>
          </p:cxnSp>
          <p:sp>
            <p:nvSpPr>
              <p:cNvPr id="19" name="文本框 18"/>
              <p:cNvSpPr txBox="1"/>
              <p:nvPr>
                <p:custDataLst>
                  <p:tags r:id="rId12"/>
                </p:custDataLst>
              </p:nvPr>
            </p:nvSpPr>
            <p:spPr>
              <a:xfrm>
                <a:off x="4871" y="6645"/>
                <a:ext cx="1426" cy="822"/>
              </a:xfrm>
              <a:prstGeom prst="rect">
                <a:avLst/>
              </a:prstGeom>
              <a:noFill/>
            </p:spPr>
            <p:txBody>
              <a:bodyPr wrap="square" rtlCol="0">
                <a:spAutoFit/>
              </a:bodyPr>
              <a:lstStyle/>
              <a:p>
                <a:pPr algn="ctr"/>
                <a:r>
                  <a:rPr lang="en-US" altLang="zh-CN" sz="2800" b="1" i="1">
                    <a:solidFill>
                      <a:srgbClr val="FF0000"/>
                    </a:solidFill>
                  </a:rPr>
                  <a:t>F</a:t>
                </a:r>
                <a:r>
                  <a:rPr lang="zh-CN" altLang="en-US" sz="2800" b="1" i="1" baseline="-25000">
                    <a:solidFill>
                      <a:srgbClr val="FF0000"/>
                    </a:solidFill>
                  </a:rPr>
                  <a:t>阻</a:t>
                </a:r>
              </a:p>
            </p:txBody>
          </p:sp>
        </p:grpSp>
        <p:grpSp>
          <p:nvGrpSpPr>
            <p:cNvPr id="29" name="组合 28"/>
            <p:cNvGrpSpPr/>
            <p:nvPr>
              <p:custDataLst>
                <p:tags r:id="rId7"/>
              </p:custDataLst>
            </p:nvPr>
          </p:nvGrpSpPr>
          <p:grpSpPr>
            <a:xfrm>
              <a:off x="13100" y="7124"/>
              <a:ext cx="965" cy="1839"/>
              <a:chOff x="5024" y="8612"/>
              <a:chExt cx="965" cy="1839"/>
            </a:xfrm>
          </p:grpSpPr>
          <p:cxnSp>
            <p:nvCxnSpPr>
              <p:cNvPr id="6" name="直接箭头连接符 5"/>
              <p:cNvCxnSpPr/>
              <p:nvPr>
                <p:custDataLst>
                  <p:tags r:id="rId9"/>
                </p:custDataLst>
              </p:nvPr>
            </p:nvCxnSpPr>
            <p:spPr>
              <a:xfrm>
                <a:off x="5024" y="8612"/>
                <a:ext cx="0" cy="1587"/>
              </a:xfrm>
              <a:prstGeom prst="straightConnector1">
                <a:avLst/>
              </a:prstGeom>
              <a:ln w="28575">
                <a:solidFill>
                  <a:srgbClr val="FF0000"/>
                </a:solidFill>
                <a:tailEnd type="arrow"/>
              </a:ln>
            </p:spPr>
            <p:style>
              <a:lnRef idx="2">
                <a:schemeClr val="accent1"/>
              </a:lnRef>
              <a:fillRef idx="0">
                <a:srgbClr val="FFFFFF"/>
              </a:fillRef>
              <a:effectRef idx="0">
                <a:srgbClr val="FFFFFF"/>
              </a:effectRef>
              <a:fontRef idx="minor">
                <a:schemeClr val="tx1"/>
              </a:fontRef>
            </p:style>
          </p:cxnSp>
          <p:sp>
            <p:nvSpPr>
              <p:cNvPr id="22" name="文本框 21"/>
              <p:cNvSpPr txBox="1"/>
              <p:nvPr>
                <p:custDataLst>
                  <p:tags r:id="rId10"/>
                </p:custDataLst>
              </p:nvPr>
            </p:nvSpPr>
            <p:spPr>
              <a:xfrm>
                <a:off x="5113" y="9629"/>
                <a:ext cx="877" cy="822"/>
              </a:xfrm>
              <a:prstGeom prst="rect">
                <a:avLst/>
              </a:prstGeom>
              <a:noFill/>
            </p:spPr>
            <p:txBody>
              <a:bodyPr wrap="square" rtlCol="0">
                <a:spAutoFit/>
              </a:bodyPr>
              <a:lstStyle/>
              <a:p>
                <a:pPr algn="ctr"/>
                <a:r>
                  <a:rPr lang="en-US" sz="2800" b="1" i="1">
                    <a:solidFill>
                      <a:srgbClr val="FF0000"/>
                    </a:solidFill>
                  </a:rPr>
                  <a:t>G</a:t>
                </a:r>
                <a:endParaRPr lang="en-US" sz="2800" b="1" i="1" baseline="-25000">
                  <a:solidFill>
                    <a:srgbClr val="FF0000"/>
                  </a:solidFill>
                </a:endParaRPr>
              </a:p>
            </p:txBody>
          </p:sp>
        </p:grpSp>
        <p:sp>
          <p:nvSpPr>
            <p:cNvPr id="8" name="文本框 7"/>
            <p:cNvSpPr txBox="1"/>
            <p:nvPr>
              <p:custDataLst>
                <p:tags r:id="rId8"/>
              </p:custDataLst>
            </p:nvPr>
          </p:nvSpPr>
          <p:spPr>
            <a:xfrm>
              <a:off x="15298" y="3256"/>
              <a:ext cx="3211" cy="4506"/>
            </a:xfrm>
            <a:prstGeom prst="rect">
              <a:avLst/>
            </a:prstGeom>
            <a:noFill/>
          </p:spPr>
          <p:txBody>
            <a:bodyPr wrap="square" rtlCol="0">
              <a:spAutoFit/>
            </a:bodyPr>
            <a:lstStyle/>
            <a:p>
              <a:pPr>
                <a:lnSpc>
                  <a:spcPct val="150000"/>
                </a:lnSpc>
              </a:pPr>
              <a:r>
                <a:rPr lang="zh-CN" altLang="en-US" sz="2400">
                  <a:latin typeface="宋体" panose="02010600030101010101" pitchFamily="2" charset="-122"/>
                  <a:ea typeface="宋体" panose="02010600030101010101" pitchFamily="2" charset="-122"/>
                </a:rPr>
                <a:t>匀速直线下落的运动员和降落伞，同时受到重力和空气阻力。</a:t>
              </a:r>
            </a:p>
          </p:txBody>
        </p:sp>
      </p:grpSp>
      <p:grpSp>
        <p:nvGrpSpPr>
          <p:cNvPr id="9" name="组合 8"/>
          <p:cNvGrpSpPr/>
          <p:nvPr/>
        </p:nvGrpSpPr>
        <p:grpSpPr>
          <a:xfrm>
            <a:off x="378715" y="5898862"/>
            <a:ext cx="295322" cy="210471"/>
            <a:chOff x="435463" y="1226414"/>
            <a:chExt cx="295380" cy="210512"/>
          </a:xfrm>
        </p:grpSpPr>
        <p:sp>
          <p:nvSpPr>
            <p:cNvPr id="11" name="矩形 10"/>
            <p:cNvSpPr/>
            <p:nvPr/>
          </p:nvSpPr>
          <p:spPr>
            <a:xfrm rot="18900000">
              <a:off x="435463" y="1226414"/>
              <a:ext cx="210511" cy="210511"/>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nvSpPr>
          <p:spPr>
            <a:xfrm rot="18900000">
              <a:off x="520332" y="1226415"/>
              <a:ext cx="210511" cy="210511"/>
            </a:xfrm>
            <a:prstGeom prst="rect">
              <a:avLst/>
            </a:prstGeom>
            <a:solidFill>
              <a:srgbClr val="00A0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4" name="文本框 23"/>
          <p:cNvSpPr txBox="1"/>
          <p:nvPr/>
        </p:nvSpPr>
        <p:spPr>
          <a:xfrm>
            <a:off x="899795" y="5774055"/>
            <a:ext cx="10936605" cy="521970"/>
          </a:xfrm>
          <a:prstGeom prst="rect">
            <a:avLst/>
          </a:prstGeom>
          <a:noFill/>
        </p:spPr>
        <p:txBody>
          <a:bodyPr wrap="square" rtlCol="0">
            <a:spAutoFit/>
          </a:bodyPr>
          <a:lstStyle/>
          <a:p>
            <a:r>
              <a:rPr lang="zh-CN" altLang="en-US" sz="2800" b="1"/>
              <a:t>静止</a:t>
            </a:r>
            <a:r>
              <a:rPr lang="zh-CN" altLang="en-US" sz="2800"/>
              <a:t>的苹果、</a:t>
            </a:r>
            <a:r>
              <a:rPr lang="zh-CN" altLang="en-US" sz="2800" b="1"/>
              <a:t>匀速直线</a:t>
            </a:r>
            <a:r>
              <a:rPr lang="zh-CN" altLang="en-US" sz="2800"/>
              <a:t>下落的运动员和降落伞的</a:t>
            </a:r>
            <a:r>
              <a:rPr lang="zh-CN" altLang="en-US" sz="2800" b="1"/>
              <a:t>运动状态都保持不变</a:t>
            </a:r>
            <a:r>
              <a:rPr lang="zh-CN" altLang="en-US" sz="2800"/>
              <a:t>。</a:t>
            </a:r>
          </a:p>
        </p:txBody>
      </p:sp>
    </p:spTree>
    <p:custDataLst>
      <p:tags r:id="rId1"/>
    </p:custData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wipe(down)">
                                      <p:cBhvr>
                                        <p:cTn id="7" dur="500"/>
                                        <p:tgtEl>
                                          <p:spTgt spid="3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8"/>
                                        </p:tgtEl>
                                        <p:attrNameLst>
                                          <p:attrName>style.visibility</p:attrName>
                                        </p:attrNameLst>
                                      </p:cBhvr>
                                      <p:to>
                                        <p:strVal val="visible"/>
                                      </p:to>
                                    </p:set>
                                    <p:animEffect transition="in" filter="wipe(down)">
                                      <p:cBhvr>
                                        <p:cTn id="12" dur="500"/>
                                        <p:tgtEl>
                                          <p:spTgt spid="3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wipe(down)">
                                      <p:cBhvr>
                                        <p:cTn id="1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组合 14"/>
          <p:cNvGrpSpPr/>
          <p:nvPr/>
        </p:nvGrpSpPr>
        <p:grpSpPr>
          <a:xfrm>
            <a:off x="334900" y="1212562"/>
            <a:ext cx="295322" cy="210471"/>
            <a:chOff x="435463" y="1226414"/>
            <a:chExt cx="295380" cy="210512"/>
          </a:xfrm>
        </p:grpSpPr>
        <p:sp>
          <p:nvSpPr>
            <p:cNvPr id="16" name="矩形 15"/>
            <p:cNvSpPr/>
            <p:nvPr/>
          </p:nvSpPr>
          <p:spPr>
            <a:xfrm rot="18900000">
              <a:off x="435463" y="1226414"/>
              <a:ext cx="210511" cy="210511"/>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矩形 16"/>
            <p:cNvSpPr/>
            <p:nvPr/>
          </p:nvSpPr>
          <p:spPr>
            <a:xfrm rot="18900000">
              <a:off x="520332" y="1226415"/>
              <a:ext cx="210511" cy="210511"/>
            </a:xfrm>
            <a:prstGeom prst="rect">
              <a:avLst/>
            </a:prstGeom>
            <a:solidFill>
              <a:srgbClr val="00A0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8" name="矩形 17"/>
          <p:cNvSpPr/>
          <p:nvPr/>
        </p:nvSpPr>
        <p:spPr>
          <a:xfrm>
            <a:off x="899795" y="1025525"/>
            <a:ext cx="2231390" cy="583565"/>
          </a:xfrm>
          <a:prstGeom prst="rect">
            <a:avLst/>
          </a:prstGeom>
        </p:spPr>
        <p:txBody>
          <a:bodyPr wrap="square">
            <a:spAutoFit/>
          </a:bodyPr>
          <a:lstStyle/>
          <a:p>
            <a:pPr algn="dist"/>
            <a:r>
              <a:rPr lang="zh-CN" altLang="en-US" sz="3200" b="1" dirty="0">
                <a:solidFill>
                  <a:srgbClr val="036EB8"/>
                </a:solidFill>
                <a:latin typeface="微软雅黑" panose="020B0503020204020204" charset="-122"/>
                <a:ea typeface="微软雅黑" panose="020B0503020204020204" charset="-122"/>
                <a:sym typeface="+mn-ea"/>
              </a:rPr>
              <a:t>平衡状态</a:t>
            </a:r>
          </a:p>
        </p:txBody>
      </p:sp>
      <p:grpSp>
        <p:nvGrpSpPr>
          <p:cNvPr id="2" name="组合 1"/>
          <p:cNvGrpSpPr/>
          <p:nvPr/>
        </p:nvGrpSpPr>
        <p:grpSpPr>
          <a:xfrm>
            <a:off x="334900" y="1996787"/>
            <a:ext cx="295322" cy="210471"/>
            <a:chOff x="435463" y="1226414"/>
            <a:chExt cx="295380" cy="210512"/>
          </a:xfrm>
        </p:grpSpPr>
        <p:sp>
          <p:nvSpPr>
            <p:cNvPr id="4" name="矩形 3"/>
            <p:cNvSpPr/>
            <p:nvPr/>
          </p:nvSpPr>
          <p:spPr>
            <a:xfrm rot="18900000">
              <a:off x="435463" y="1226414"/>
              <a:ext cx="210511" cy="210511"/>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rot="18900000">
              <a:off x="520332" y="1226415"/>
              <a:ext cx="210511" cy="210511"/>
            </a:xfrm>
            <a:prstGeom prst="rect">
              <a:avLst/>
            </a:prstGeom>
            <a:solidFill>
              <a:srgbClr val="00A0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7" name="文本框 6"/>
          <p:cNvSpPr txBox="1"/>
          <p:nvPr/>
        </p:nvSpPr>
        <p:spPr>
          <a:xfrm>
            <a:off x="899795" y="1667510"/>
            <a:ext cx="10836910" cy="1383665"/>
          </a:xfrm>
          <a:prstGeom prst="rect">
            <a:avLst/>
          </a:prstGeom>
          <a:noFill/>
        </p:spPr>
        <p:txBody>
          <a:bodyPr wrap="square" rtlCol="0">
            <a:spAutoFit/>
          </a:bodyPr>
          <a:lstStyle/>
          <a:p>
            <a:pPr>
              <a:lnSpc>
                <a:spcPct val="150000"/>
              </a:lnSpc>
            </a:pPr>
            <a:r>
              <a:rPr lang="zh-CN" altLang="en-US" sz="2800"/>
              <a:t>定义：</a:t>
            </a:r>
          </a:p>
          <a:p>
            <a:pPr>
              <a:lnSpc>
                <a:spcPct val="150000"/>
              </a:lnSpc>
            </a:pPr>
            <a:r>
              <a:rPr lang="zh-CN" altLang="en-US" sz="2800"/>
              <a:t>物体处于</a:t>
            </a:r>
            <a:r>
              <a:rPr lang="zh-CN" altLang="en-US" sz="2800" b="1"/>
              <a:t>静止或匀速直线运动状态</a:t>
            </a:r>
            <a:r>
              <a:rPr lang="zh-CN" altLang="en-US" sz="2800"/>
              <a:t>，我们就称物体处于</a:t>
            </a:r>
            <a:r>
              <a:rPr lang="zh-CN" altLang="en-US" sz="2800" b="1"/>
              <a:t>平衡状态</a:t>
            </a:r>
            <a:r>
              <a:rPr lang="zh-CN" altLang="en-US" sz="2800"/>
              <a:t>。</a:t>
            </a:r>
          </a:p>
        </p:txBody>
      </p:sp>
      <p:grpSp>
        <p:nvGrpSpPr>
          <p:cNvPr id="19" name="组合 18"/>
          <p:cNvGrpSpPr/>
          <p:nvPr/>
        </p:nvGrpSpPr>
        <p:grpSpPr>
          <a:xfrm>
            <a:off x="998855" y="3109595"/>
            <a:ext cx="4458970" cy="3446780"/>
            <a:chOff x="1573" y="4897"/>
            <a:chExt cx="7022" cy="5428"/>
          </a:xfrm>
        </p:grpSpPr>
        <p:pic>
          <p:nvPicPr>
            <p:cNvPr id="8" name="https://docer-ks3.wpscdn.cn/picture/54429990/9cd0154e8f37cb9dd43d430d38f662c9_612.jpg" descr="知更鸟,橙色,非凡的,侧面像,观鸟,鸟类,野生动物,英国,野外动物,胸部"/>
            <p:cNvPicPr>
              <a:picLocks noChangeAspect="1"/>
            </p:cNvPicPr>
            <p:nvPr/>
          </p:nvPicPr>
          <p:blipFill>
            <a:blip r:embed="rId3"/>
            <a:stretch>
              <a:fillRect/>
            </a:stretch>
          </p:blipFill>
          <p:spPr>
            <a:xfrm>
              <a:off x="1573" y="4897"/>
              <a:ext cx="7022" cy="4680"/>
            </a:xfrm>
            <a:prstGeom prst="rect">
              <a:avLst/>
            </a:prstGeom>
          </p:spPr>
        </p:pic>
        <p:sp>
          <p:nvSpPr>
            <p:cNvPr id="10" name="文本框 9"/>
            <p:cNvSpPr txBox="1"/>
            <p:nvPr/>
          </p:nvSpPr>
          <p:spPr>
            <a:xfrm>
              <a:off x="1573" y="9601"/>
              <a:ext cx="7021" cy="725"/>
            </a:xfrm>
            <a:prstGeom prst="rect">
              <a:avLst/>
            </a:prstGeom>
            <a:noFill/>
          </p:spPr>
          <p:txBody>
            <a:bodyPr wrap="square" rtlCol="0">
              <a:spAutoFit/>
            </a:bodyPr>
            <a:lstStyle/>
            <a:p>
              <a:pPr algn="ctr"/>
              <a:r>
                <a:rPr lang="zh-CN" altLang="en-US" sz="2400">
                  <a:latin typeface="宋体" panose="02010600030101010101" pitchFamily="2" charset="-122"/>
                  <a:ea typeface="宋体" panose="02010600030101010101" pitchFamily="2" charset="-122"/>
                </a:rPr>
                <a:t>静止站立的小鸟处于平衡状态</a:t>
              </a:r>
            </a:p>
          </p:txBody>
        </p:sp>
      </p:grpSp>
      <p:grpSp>
        <p:nvGrpSpPr>
          <p:cNvPr id="20" name="组合 19"/>
          <p:cNvGrpSpPr/>
          <p:nvPr/>
        </p:nvGrpSpPr>
        <p:grpSpPr>
          <a:xfrm>
            <a:off x="5857875" y="3109595"/>
            <a:ext cx="5298440" cy="3498850"/>
            <a:chOff x="9225" y="4897"/>
            <a:chExt cx="8344" cy="5510"/>
          </a:xfrm>
        </p:grpSpPr>
        <p:pic>
          <p:nvPicPr>
            <p:cNvPr id="11" name="图片 10"/>
            <p:cNvPicPr>
              <a:picLocks noChangeAspect="1"/>
            </p:cNvPicPr>
            <p:nvPr/>
          </p:nvPicPr>
          <p:blipFill>
            <a:blip r:embed="rId4"/>
            <a:stretch>
              <a:fillRect/>
            </a:stretch>
          </p:blipFill>
          <p:spPr>
            <a:xfrm>
              <a:off x="9225" y="4897"/>
              <a:ext cx="8344" cy="4694"/>
            </a:xfrm>
            <a:prstGeom prst="rect">
              <a:avLst/>
            </a:prstGeom>
          </p:spPr>
        </p:pic>
        <p:sp>
          <p:nvSpPr>
            <p:cNvPr id="12" name="文本框 11"/>
            <p:cNvSpPr txBox="1"/>
            <p:nvPr/>
          </p:nvSpPr>
          <p:spPr>
            <a:xfrm>
              <a:off x="9887" y="9683"/>
              <a:ext cx="7021" cy="725"/>
            </a:xfrm>
            <a:prstGeom prst="rect">
              <a:avLst/>
            </a:prstGeom>
            <a:noFill/>
          </p:spPr>
          <p:txBody>
            <a:bodyPr wrap="square" rtlCol="0">
              <a:spAutoFit/>
            </a:bodyPr>
            <a:lstStyle/>
            <a:p>
              <a:pPr algn="ctr"/>
              <a:r>
                <a:rPr lang="zh-CN" altLang="en-US" sz="2400">
                  <a:latin typeface="宋体" panose="02010600030101010101" pitchFamily="2" charset="-122"/>
                  <a:ea typeface="宋体" panose="02010600030101010101" pitchFamily="2" charset="-122"/>
                </a:rPr>
                <a:t>匀速行驶的火车处于平衡状态</a:t>
              </a:r>
            </a:p>
          </p:txBody>
        </p:sp>
      </p:grpSp>
    </p:spTree>
    <p:custDataLst>
      <p:tags r:id="rId1"/>
    </p:custData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wipe(down)">
                                      <p:cBhvr>
                                        <p:cTn id="11" dur="500"/>
                                        <p:tgtEl>
                                          <p:spTgt spid="19"/>
                                        </p:tgtEl>
                                      </p:cBhvr>
                                    </p:animEffect>
                                  </p:childTnLst>
                                </p:cTn>
                              </p:par>
                              <p:par>
                                <p:cTn id="12" presetID="22" presetClass="entr" presetSubtype="4" fill="hold" nodeType="with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wipe(down)">
                                      <p:cBhvr>
                                        <p:cTn id="1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组合 14"/>
          <p:cNvGrpSpPr/>
          <p:nvPr/>
        </p:nvGrpSpPr>
        <p:grpSpPr>
          <a:xfrm>
            <a:off x="334900" y="1212562"/>
            <a:ext cx="295322" cy="210471"/>
            <a:chOff x="435463" y="1226414"/>
            <a:chExt cx="295380" cy="210512"/>
          </a:xfrm>
        </p:grpSpPr>
        <p:sp>
          <p:nvSpPr>
            <p:cNvPr id="16" name="矩形 15"/>
            <p:cNvSpPr/>
            <p:nvPr/>
          </p:nvSpPr>
          <p:spPr>
            <a:xfrm rot="18900000">
              <a:off x="435463" y="1226414"/>
              <a:ext cx="210511" cy="210511"/>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矩形 16"/>
            <p:cNvSpPr/>
            <p:nvPr/>
          </p:nvSpPr>
          <p:spPr>
            <a:xfrm rot="18900000">
              <a:off x="520332" y="1226415"/>
              <a:ext cx="210511" cy="210511"/>
            </a:xfrm>
            <a:prstGeom prst="rect">
              <a:avLst/>
            </a:prstGeom>
            <a:solidFill>
              <a:srgbClr val="00A0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8" name="矩形 17"/>
          <p:cNvSpPr/>
          <p:nvPr/>
        </p:nvSpPr>
        <p:spPr>
          <a:xfrm>
            <a:off x="899795" y="1025525"/>
            <a:ext cx="2231390" cy="583565"/>
          </a:xfrm>
          <a:prstGeom prst="rect">
            <a:avLst/>
          </a:prstGeom>
        </p:spPr>
        <p:txBody>
          <a:bodyPr wrap="square">
            <a:spAutoFit/>
          </a:bodyPr>
          <a:lstStyle/>
          <a:p>
            <a:pPr algn="dist"/>
            <a:r>
              <a:rPr lang="zh-CN" altLang="en-US" sz="3200" b="1" dirty="0">
                <a:solidFill>
                  <a:srgbClr val="036EB8"/>
                </a:solidFill>
                <a:latin typeface="微软雅黑" panose="020B0503020204020204" charset="-122"/>
                <a:ea typeface="微软雅黑" panose="020B0503020204020204" charset="-122"/>
                <a:sym typeface="+mn-ea"/>
              </a:rPr>
              <a:t>平衡状态</a:t>
            </a:r>
          </a:p>
        </p:txBody>
      </p:sp>
      <p:grpSp>
        <p:nvGrpSpPr>
          <p:cNvPr id="2" name="组合 1"/>
          <p:cNvGrpSpPr/>
          <p:nvPr/>
        </p:nvGrpSpPr>
        <p:grpSpPr>
          <a:xfrm>
            <a:off x="334900" y="1996787"/>
            <a:ext cx="295322" cy="210471"/>
            <a:chOff x="435463" y="1226414"/>
            <a:chExt cx="295380" cy="210512"/>
          </a:xfrm>
        </p:grpSpPr>
        <p:sp>
          <p:nvSpPr>
            <p:cNvPr id="4" name="矩形 3"/>
            <p:cNvSpPr/>
            <p:nvPr/>
          </p:nvSpPr>
          <p:spPr>
            <a:xfrm rot="18900000">
              <a:off x="435463" y="1226414"/>
              <a:ext cx="210511" cy="210511"/>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rot="18900000">
              <a:off x="520332" y="1226415"/>
              <a:ext cx="210511" cy="210511"/>
            </a:xfrm>
            <a:prstGeom prst="rect">
              <a:avLst/>
            </a:prstGeom>
            <a:solidFill>
              <a:srgbClr val="00A0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7" name="文本框 6"/>
          <p:cNvSpPr txBox="1"/>
          <p:nvPr/>
        </p:nvSpPr>
        <p:spPr>
          <a:xfrm>
            <a:off x="899795" y="1667510"/>
            <a:ext cx="1456055" cy="737235"/>
          </a:xfrm>
          <a:prstGeom prst="rect">
            <a:avLst/>
          </a:prstGeom>
          <a:noFill/>
        </p:spPr>
        <p:txBody>
          <a:bodyPr wrap="square" rtlCol="0">
            <a:spAutoFit/>
          </a:bodyPr>
          <a:lstStyle/>
          <a:p>
            <a:pPr>
              <a:lnSpc>
                <a:spcPct val="150000"/>
              </a:lnSpc>
            </a:pPr>
            <a:r>
              <a:rPr lang="zh-CN" altLang="en-US" sz="2800"/>
              <a:t>平衡力</a:t>
            </a:r>
          </a:p>
        </p:txBody>
      </p:sp>
      <p:sp>
        <p:nvSpPr>
          <p:cNvPr id="36" name="文本框 35"/>
          <p:cNvSpPr txBox="1"/>
          <p:nvPr/>
        </p:nvSpPr>
        <p:spPr>
          <a:xfrm>
            <a:off x="899795" y="2463165"/>
            <a:ext cx="8597900" cy="737235"/>
          </a:xfrm>
          <a:prstGeom prst="rect">
            <a:avLst/>
          </a:prstGeom>
          <a:noFill/>
        </p:spPr>
        <p:txBody>
          <a:bodyPr wrap="square" rtlCol="0">
            <a:spAutoFit/>
          </a:bodyPr>
          <a:lstStyle/>
          <a:p>
            <a:pPr>
              <a:lnSpc>
                <a:spcPct val="150000"/>
              </a:lnSpc>
            </a:pPr>
            <a:r>
              <a:rPr lang="zh-CN" altLang="en-US" sz="2800"/>
              <a:t>定义：处于平衡状态的物体所受的力叫作</a:t>
            </a:r>
            <a:r>
              <a:rPr lang="zh-CN" altLang="en-US" sz="2800" b="1"/>
              <a:t>平衡力</a:t>
            </a:r>
            <a:r>
              <a:rPr lang="zh-CN" altLang="en-US" sz="2800"/>
              <a:t>。</a:t>
            </a:r>
          </a:p>
        </p:txBody>
      </p:sp>
      <p:grpSp>
        <p:nvGrpSpPr>
          <p:cNvPr id="33" name="组合 32"/>
          <p:cNvGrpSpPr/>
          <p:nvPr/>
        </p:nvGrpSpPr>
        <p:grpSpPr>
          <a:xfrm>
            <a:off x="1336675" y="3181985"/>
            <a:ext cx="2926080" cy="3321050"/>
            <a:chOff x="2105" y="5011"/>
            <a:chExt cx="4608" cy="5230"/>
          </a:xfrm>
        </p:grpSpPr>
        <p:pic>
          <p:nvPicPr>
            <p:cNvPr id="3" name="http://photo-static-api.fotomore.com/creative/vcg/veer/400/new/VCG41N528761935.jpg?uid=386&amp;timestamp=1705626899&amp;sign=baf6a091eaafa6a17a073934703e0b84" descr="木桌子上放着青苹果"/>
            <p:cNvPicPr>
              <a:picLocks noChangeAspect="1"/>
            </p:cNvPicPr>
            <p:nvPr/>
          </p:nvPicPr>
          <p:blipFill>
            <a:blip r:embed="rId16"/>
            <a:srcRect l="41257"/>
            <a:stretch>
              <a:fillRect/>
            </a:stretch>
          </p:blipFill>
          <p:spPr>
            <a:xfrm>
              <a:off x="2105" y="5011"/>
              <a:ext cx="4609" cy="5230"/>
            </a:xfrm>
            <a:prstGeom prst="rect">
              <a:avLst/>
            </a:prstGeom>
            <a:solidFill>
              <a:srgbClr val="3F1300">
                <a:alpha val="20000"/>
              </a:srgbClr>
            </a:solidFill>
          </p:spPr>
        </p:pic>
        <p:sp>
          <p:nvSpPr>
            <p:cNvPr id="13" name="椭圆 12"/>
            <p:cNvSpPr/>
            <p:nvPr>
              <p:custDataLst>
                <p:tags r:id="rId10"/>
              </p:custDataLst>
            </p:nvPr>
          </p:nvSpPr>
          <p:spPr>
            <a:xfrm>
              <a:off x="4303" y="7081"/>
              <a:ext cx="179" cy="179"/>
            </a:xfrm>
            <a:prstGeom prst="ellipse">
              <a:avLst/>
            </a:prstGeom>
            <a:solidFill>
              <a:srgbClr val="FF0000"/>
            </a:solidFill>
            <a:ln>
              <a:solidFill>
                <a:srgbClr val="FF0000"/>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grpSp>
          <p:nvGrpSpPr>
            <p:cNvPr id="26" name="组合 25"/>
            <p:cNvGrpSpPr/>
            <p:nvPr/>
          </p:nvGrpSpPr>
          <p:grpSpPr>
            <a:xfrm>
              <a:off x="3182" y="5278"/>
              <a:ext cx="1210" cy="1890"/>
              <a:chOff x="12807" y="6153"/>
              <a:chExt cx="1210" cy="1890"/>
            </a:xfrm>
          </p:grpSpPr>
          <p:cxnSp>
            <p:nvCxnSpPr>
              <p:cNvPr id="5" name="直接箭头连接符 4"/>
              <p:cNvCxnSpPr/>
              <p:nvPr>
                <p:custDataLst>
                  <p:tags r:id="rId13"/>
                </p:custDataLst>
              </p:nvPr>
            </p:nvCxnSpPr>
            <p:spPr>
              <a:xfrm flipV="1">
                <a:off x="14017" y="6457"/>
                <a:ext cx="0" cy="1587"/>
              </a:xfrm>
              <a:prstGeom prst="straightConnector1">
                <a:avLst/>
              </a:prstGeom>
              <a:ln w="28575">
                <a:solidFill>
                  <a:srgbClr val="FF0000"/>
                </a:solidFill>
                <a:tailEnd type="arrow"/>
              </a:ln>
            </p:spPr>
            <p:style>
              <a:lnRef idx="2">
                <a:schemeClr val="accent1"/>
              </a:lnRef>
              <a:fillRef idx="0">
                <a:srgbClr val="FFFFFF"/>
              </a:fillRef>
              <a:effectRef idx="0">
                <a:srgbClr val="FFFFFF"/>
              </a:effectRef>
              <a:fontRef idx="minor">
                <a:schemeClr val="tx1"/>
              </a:fontRef>
            </p:style>
          </p:cxnSp>
          <p:sp>
            <p:nvSpPr>
              <p:cNvPr id="20" name="文本框 19"/>
              <p:cNvSpPr txBox="1"/>
              <p:nvPr>
                <p:custDataLst>
                  <p:tags r:id="rId14"/>
                </p:custDataLst>
              </p:nvPr>
            </p:nvSpPr>
            <p:spPr>
              <a:xfrm>
                <a:off x="12807" y="6153"/>
                <a:ext cx="1120" cy="822"/>
              </a:xfrm>
              <a:prstGeom prst="rect">
                <a:avLst/>
              </a:prstGeom>
              <a:solidFill>
                <a:schemeClr val="bg1">
                  <a:alpha val="70000"/>
                </a:schemeClr>
              </a:solidFill>
            </p:spPr>
            <p:txBody>
              <a:bodyPr wrap="square" rtlCol="0">
                <a:spAutoFit/>
              </a:bodyPr>
              <a:lstStyle/>
              <a:p>
                <a:pPr algn="ctr"/>
                <a:r>
                  <a:rPr lang="en-US" altLang="zh-CN" sz="2800" b="1" i="1">
                    <a:solidFill>
                      <a:srgbClr val="FF0000"/>
                    </a:solidFill>
                  </a:rPr>
                  <a:t>F</a:t>
                </a:r>
                <a:r>
                  <a:rPr lang="zh-CN" altLang="en-US" sz="2800" b="1" i="1" baseline="-25000">
                    <a:solidFill>
                      <a:srgbClr val="FF0000"/>
                    </a:solidFill>
                  </a:rPr>
                  <a:t>支</a:t>
                </a:r>
              </a:p>
            </p:txBody>
          </p:sp>
        </p:grpSp>
        <p:grpSp>
          <p:nvGrpSpPr>
            <p:cNvPr id="27" name="组合 26"/>
            <p:cNvGrpSpPr/>
            <p:nvPr/>
          </p:nvGrpSpPr>
          <p:grpSpPr>
            <a:xfrm>
              <a:off x="4392" y="7185"/>
              <a:ext cx="936" cy="2167"/>
              <a:chOff x="14017" y="8060"/>
              <a:chExt cx="936" cy="2167"/>
            </a:xfrm>
          </p:grpSpPr>
          <p:cxnSp>
            <p:nvCxnSpPr>
              <p:cNvPr id="21" name="直接箭头连接符 20"/>
              <p:cNvCxnSpPr/>
              <p:nvPr>
                <p:custDataLst>
                  <p:tags r:id="rId11"/>
                </p:custDataLst>
              </p:nvPr>
            </p:nvCxnSpPr>
            <p:spPr>
              <a:xfrm>
                <a:off x="14017" y="8060"/>
                <a:ext cx="0" cy="1587"/>
              </a:xfrm>
              <a:prstGeom prst="straightConnector1">
                <a:avLst/>
              </a:prstGeom>
              <a:ln w="28575">
                <a:solidFill>
                  <a:srgbClr val="FF0000"/>
                </a:solidFill>
                <a:tailEnd type="arrow"/>
              </a:ln>
            </p:spPr>
            <p:style>
              <a:lnRef idx="2">
                <a:schemeClr val="accent1"/>
              </a:lnRef>
              <a:fillRef idx="0">
                <a:srgbClr val="FFFFFF"/>
              </a:fillRef>
              <a:effectRef idx="0">
                <a:srgbClr val="FFFFFF"/>
              </a:effectRef>
              <a:fontRef idx="minor">
                <a:schemeClr val="tx1"/>
              </a:fontRef>
            </p:style>
          </p:cxnSp>
          <p:sp>
            <p:nvSpPr>
              <p:cNvPr id="23" name="文本框 22"/>
              <p:cNvSpPr txBox="1"/>
              <p:nvPr>
                <p:custDataLst>
                  <p:tags r:id="rId12"/>
                </p:custDataLst>
              </p:nvPr>
            </p:nvSpPr>
            <p:spPr>
              <a:xfrm>
                <a:off x="14107" y="9405"/>
                <a:ext cx="847" cy="822"/>
              </a:xfrm>
              <a:prstGeom prst="rect">
                <a:avLst/>
              </a:prstGeom>
              <a:solidFill>
                <a:schemeClr val="bg1">
                  <a:alpha val="80000"/>
                </a:schemeClr>
              </a:solidFill>
            </p:spPr>
            <p:txBody>
              <a:bodyPr wrap="square" rtlCol="0">
                <a:spAutoFit/>
              </a:bodyPr>
              <a:lstStyle/>
              <a:p>
                <a:pPr algn="ctr"/>
                <a:r>
                  <a:rPr lang="en-US" altLang="zh-CN" sz="2800" b="1" i="1">
                    <a:solidFill>
                      <a:srgbClr val="FF0000"/>
                    </a:solidFill>
                  </a:rPr>
                  <a:t>G</a:t>
                </a:r>
              </a:p>
            </p:txBody>
          </p:sp>
        </p:grpSp>
      </p:grpSp>
      <p:sp>
        <p:nvSpPr>
          <p:cNvPr id="8" name="文本框 7"/>
          <p:cNvSpPr txBox="1"/>
          <p:nvPr/>
        </p:nvSpPr>
        <p:spPr>
          <a:xfrm>
            <a:off x="4923155" y="3288030"/>
            <a:ext cx="3065780" cy="1198880"/>
          </a:xfrm>
          <a:prstGeom prst="rect">
            <a:avLst/>
          </a:prstGeom>
          <a:noFill/>
        </p:spPr>
        <p:txBody>
          <a:bodyPr wrap="square" rtlCol="0">
            <a:spAutoFit/>
          </a:bodyPr>
          <a:lstStyle/>
          <a:p>
            <a:r>
              <a:rPr lang="zh-CN" altLang="en-US" sz="2400">
                <a:latin typeface="宋体" panose="02010600030101010101" pitchFamily="2" charset="-122"/>
                <a:ea typeface="宋体" panose="02010600030101010101" pitchFamily="2" charset="-122"/>
              </a:rPr>
              <a:t>静止在水平桌面上的苹果受到的支持力和重力是一对平衡力。</a:t>
            </a:r>
          </a:p>
        </p:txBody>
      </p:sp>
      <p:sp>
        <p:nvSpPr>
          <p:cNvPr id="9" name="文本框 8"/>
          <p:cNvSpPr txBox="1"/>
          <p:nvPr/>
        </p:nvSpPr>
        <p:spPr>
          <a:xfrm>
            <a:off x="4836160" y="5185410"/>
            <a:ext cx="3239770" cy="1198880"/>
          </a:xfrm>
          <a:prstGeom prst="rect">
            <a:avLst/>
          </a:prstGeom>
          <a:noFill/>
        </p:spPr>
        <p:txBody>
          <a:bodyPr wrap="square" rtlCol="0">
            <a:spAutoFit/>
          </a:bodyPr>
          <a:lstStyle/>
          <a:p>
            <a:r>
              <a:rPr lang="zh-CN" altLang="en-US" sz="2400">
                <a:latin typeface="宋体" panose="02010600030101010101" pitchFamily="2" charset="-122"/>
                <a:ea typeface="宋体" panose="02010600030101010101" pitchFamily="2" charset="-122"/>
              </a:rPr>
              <a:t>匀速直线下落的运动员和降落伞受到的空气阻力和重力是一对平衡力。</a:t>
            </a:r>
          </a:p>
        </p:txBody>
      </p:sp>
      <p:grpSp>
        <p:nvGrpSpPr>
          <p:cNvPr id="34" name="组合 33"/>
          <p:cNvGrpSpPr/>
          <p:nvPr/>
        </p:nvGrpSpPr>
        <p:grpSpPr>
          <a:xfrm>
            <a:off x="8648700" y="2884805"/>
            <a:ext cx="3013710" cy="3816985"/>
            <a:chOff x="13620" y="4543"/>
            <a:chExt cx="4746" cy="6011"/>
          </a:xfrm>
        </p:grpSpPr>
        <p:pic>
          <p:nvPicPr>
            <p:cNvPr id="10" name="https://docer-ks3.wpscdn.cn/picture/42632173/1f5e89fe1a33f9373d988f8daa0a1170_612.jpg" descr="Paragliding tandem over the mountains"/>
            <p:cNvPicPr>
              <a:picLocks noChangeAspect="1"/>
            </p:cNvPicPr>
            <p:nvPr>
              <p:custDataLst>
                <p:tags r:id="rId2"/>
              </p:custDataLst>
            </p:nvPr>
          </p:nvPicPr>
          <p:blipFill>
            <a:blip r:embed="rId17"/>
            <a:srcRect l="15840" t="15148" r="45431" b="22277"/>
            <a:stretch>
              <a:fillRect/>
            </a:stretch>
          </p:blipFill>
          <p:spPr>
            <a:xfrm>
              <a:off x="13620" y="4543"/>
              <a:ext cx="4746" cy="5116"/>
            </a:xfrm>
            <a:prstGeom prst="rect">
              <a:avLst/>
            </a:prstGeom>
          </p:spPr>
        </p:pic>
        <p:sp>
          <p:nvSpPr>
            <p:cNvPr id="11" name="椭圆 10"/>
            <p:cNvSpPr/>
            <p:nvPr>
              <p:custDataLst>
                <p:tags r:id="rId3"/>
              </p:custDataLst>
            </p:nvPr>
          </p:nvSpPr>
          <p:spPr>
            <a:xfrm>
              <a:off x="16170" y="8626"/>
              <a:ext cx="179" cy="179"/>
            </a:xfrm>
            <a:prstGeom prst="ellipse">
              <a:avLst/>
            </a:prstGeom>
            <a:solidFill>
              <a:srgbClr val="FF0000"/>
            </a:solidFill>
            <a:ln>
              <a:solidFill>
                <a:srgbClr val="FF0000"/>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grpSp>
          <p:nvGrpSpPr>
            <p:cNvPr id="28" name="组合 27"/>
            <p:cNvGrpSpPr/>
            <p:nvPr>
              <p:custDataLst>
                <p:tags r:id="rId4"/>
              </p:custDataLst>
            </p:nvPr>
          </p:nvGrpSpPr>
          <p:grpSpPr>
            <a:xfrm>
              <a:off x="16107" y="6749"/>
              <a:ext cx="1426" cy="1936"/>
              <a:chOff x="4871" y="6645"/>
              <a:chExt cx="1426" cy="1936"/>
            </a:xfrm>
          </p:grpSpPr>
          <p:cxnSp>
            <p:nvCxnSpPr>
              <p:cNvPr id="12" name="直接箭头连接符 11"/>
              <p:cNvCxnSpPr/>
              <p:nvPr>
                <p:custDataLst>
                  <p:tags r:id="rId8"/>
                </p:custDataLst>
              </p:nvPr>
            </p:nvCxnSpPr>
            <p:spPr>
              <a:xfrm flipV="1">
                <a:off x="5024" y="6995"/>
                <a:ext cx="0" cy="1587"/>
              </a:xfrm>
              <a:prstGeom prst="straightConnector1">
                <a:avLst/>
              </a:prstGeom>
              <a:ln w="28575">
                <a:solidFill>
                  <a:srgbClr val="FF0000"/>
                </a:solidFill>
                <a:tailEnd type="arrow"/>
              </a:ln>
            </p:spPr>
            <p:style>
              <a:lnRef idx="2">
                <a:schemeClr val="accent1"/>
              </a:lnRef>
              <a:fillRef idx="0">
                <a:srgbClr val="FFFFFF"/>
              </a:fillRef>
              <a:effectRef idx="0">
                <a:srgbClr val="FFFFFF"/>
              </a:effectRef>
              <a:fontRef idx="minor">
                <a:schemeClr val="tx1"/>
              </a:fontRef>
            </p:style>
          </p:cxnSp>
          <p:sp>
            <p:nvSpPr>
              <p:cNvPr id="19" name="文本框 18"/>
              <p:cNvSpPr txBox="1"/>
              <p:nvPr>
                <p:custDataLst>
                  <p:tags r:id="rId9"/>
                </p:custDataLst>
              </p:nvPr>
            </p:nvSpPr>
            <p:spPr>
              <a:xfrm>
                <a:off x="4871" y="6645"/>
                <a:ext cx="1426" cy="822"/>
              </a:xfrm>
              <a:prstGeom prst="rect">
                <a:avLst/>
              </a:prstGeom>
              <a:noFill/>
            </p:spPr>
            <p:txBody>
              <a:bodyPr wrap="square" rtlCol="0">
                <a:spAutoFit/>
              </a:bodyPr>
              <a:lstStyle/>
              <a:p>
                <a:pPr algn="ctr"/>
                <a:r>
                  <a:rPr lang="en-US" altLang="zh-CN" sz="2800" b="1" i="1">
                    <a:solidFill>
                      <a:srgbClr val="FF0000"/>
                    </a:solidFill>
                  </a:rPr>
                  <a:t>F</a:t>
                </a:r>
                <a:r>
                  <a:rPr lang="zh-CN" altLang="en-US" sz="2800" b="1" i="1" baseline="-25000">
                    <a:solidFill>
                      <a:srgbClr val="FF0000"/>
                    </a:solidFill>
                  </a:rPr>
                  <a:t>阻</a:t>
                </a:r>
              </a:p>
            </p:txBody>
          </p:sp>
        </p:grpSp>
        <p:grpSp>
          <p:nvGrpSpPr>
            <p:cNvPr id="29" name="组合 28"/>
            <p:cNvGrpSpPr/>
            <p:nvPr>
              <p:custDataLst>
                <p:tags r:id="rId5"/>
              </p:custDataLst>
            </p:nvPr>
          </p:nvGrpSpPr>
          <p:grpSpPr>
            <a:xfrm>
              <a:off x="16260" y="8716"/>
              <a:ext cx="965" cy="1839"/>
              <a:chOff x="5024" y="8612"/>
              <a:chExt cx="965" cy="1839"/>
            </a:xfrm>
          </p:grpSpPr>
          <p:cxnSp>
            <p:nvCxnSpPr>
              <p:cNvPr id="14" name="直接箭头连接符 13"/>
              <p:cNvCxnSpPr/>
              <p:nvPr>
                <p:custDataLst>
                  <p:tags r:id="rId6"/>
                </p:custDataLst>
              </p:nvPr>
            </p:nvCxnSpPr>
            <p:spPr>
              <a:xfrm>
                <a:off x="5024" y="8612"/>
                <a:ext cx="0" cy="1587"/>
              </a:xfrm>
              <a:prstGeom prst="straightConnector1">
                <a:avLst/>
              </a:prstGeom>
              <a:ln w="28575">
                <a:solidFill>
                  <a:srgbClr val="FF0000"/>
                </a:solidFill>
                <a:tailEnd type="arrow"/>
              </a:ln>
            </p:spPr>
            <p:style>
              <a:lnRef idx="2">
                <a:schemeClr val="accent1"/>
              </a:lnRef>
              <a:fillRef idx="0">
                <a:srgbClr val="FFFFFF"/>
              </a:fillRef>
              <a:effectRef idx="0">
                <a:srgbClr val="FFFFFF"/>
              </a:effectRef>
              <a:fontRef idx="minor">
                <a:schemeClr val="tx1"/>
              </a:fontRef>
            </p:style>
          </p:cxnSp>
          <p:sp>
            <p:nvSpPr>
              <p:cNvPr id="22" name="文本框 21"/>
              <p:cNvSpPr txBox="1"/>
              <p:nvPr>
                <p:custDataLst>
                  <p:tags r:id="rId7"/>
                </p:custDataLst>
              </p:nvPr>
            </p:nvSpPr>
            <p:spPr>
              <a:xfrm>
                <a:off x="5113" y="9629"/>
                <a:ext cx="877" cy="822"/>
              </a:xfrm>
              <a:prstGeom prst="rect">
                <a:avLst/>
              </a:prstGeom>
              <a:noFill/>
            </p:spPr>
            <p:txBody>
              <a:bodyPr wrap="square" rtlCol="0">
                <a:spAutoFit/>
              </a:bodyPr>
              <a:lstStyle/>
              <a:p>
                <a:pPr algn="ctr"/>
                <a:r>
                  <a:rPr lang="en-US" sz="2800" b="1" i="1">
                    <a:solidFill>
                      <a:srgbClr val="FF0000"/>
                    </a:solidFill>
                  </a:rPr>
                  <a:t>G</a:t>
                </a:r>
                <a:endParaRPr lang="en-US" sz="2800" b="1" i="1" baseline="-25000">
                  <a:solidFill>
                    <a:srgbClr val="FF0000"/>
                  </a:solidFill>
                </a:endParaRPr>
              </a:p>
            </p:txBody>
          </p:sp>
        </p:grpSp>
      </p:grpSp>
      <p:sp>
        <p:nvSpPr>
          <p:cNvPr id="24" name="左箭头 23"/>
          <p:cNvSpPr/>
          <p:nvPr/>
        </p:nvSpPr>
        <p:spPr>
          <a:xfrm>
            <a:off x="4394835" y="4429760"/>
            <a:ext cx="4178300" cy="377825"/>
          </a:xfrm>
          <a:prstGeom prst="leftArrow">
            <a:avLst>
              <a:gd name="adj1" fmla="val 50000"/>
              <a:gd name="adj2" fmla="val 121848"/>
            </a:avLst>
          </a:prstGeom>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25" name="左箭头 24"/>
          <p:cNvSpPr/>
          <p:nvPr/>
        </p:nvSpPr>
        <p:spPr>
          <a:xfrm rot="10800000">
            <a:off x="4390390" y="4807585"/>
            <a:ext cx="4227195" cy="377825"/>
          </a:xfrm>
          <a:prstGeom prst="leftArrow">
            <a:avLst>
              <a:gd name="adj1" fmla="val 50000"/>
              <a:gd name="adj2" fmla="val 121848"/>
            </a:avLst>
          </a:prstGeom>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grpSp>
        <p:nvGrpSpPr>
          <p:cNvPr id="30" name="组合 29"/>
          <p:cNvGrpSpPr/>
          <p:nvPr/>
        </p:nvGrpSpPr>
        <p:grpSpPr>
          <a:xfrm>
            <a:off x="334900" y="2801967"/>
            <a:ext cx="295322" cy="210471"/>
            <a:chOff x="435463" y="1226414"/>
            <a:chExt cx="295380" cy="210512"/>
          </a:xfrm>
        </p:grpSpPr>
        <p:sp>
          <p:nvSpPr>
            <p:cNvPr id="31" name="矩形 30"/>
            <p:cNvSpPr/>
            <p:nvPr/>
          </p:nvSpPr>
          <p:spPr>
            <a:xfrm rot="18900000">
              <a:off x="435463" y="1226414"/>
              <a:ext cx="210511" cy="210511"/>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矩形 31"/>
            <p:cNvSpPr/>
            <p:nvPr/>
          </p:nvSpPr>
          <p:spPr>
            <a:xfrm rot="18900000">
              <a:off x="520332" y="1226415"/>
              <a:ext cx="210511" cy="210511"/>
            </a:xfrm>
            <a:prstGeom prst="rect">
              <a:avLst/>
            </a:prstGeom>
            <a:solidFill>
              <a:srgbClr val="00A0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ustDataLst>
      <p:tags r:id="rId1"/>
    </p:custData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36"/>
                                        </p:tgtEl>
                                        <p:attrNameLst>
                                          <p:attrName>style.visibility</p:attrName>
                                        </p:attrNameLst>
                                      </p:cBhvr>
                                      <p:to>
                                        <p:strVal val="visible"/>
                                      </p:to>
                                    </p:set>
                                    <p:anim calcmode="discrete" valueType="clr">
                                      <p:cBhvr override="childStyle">
                                        <p:cTn id="7" dur="80"/>
                                        <p:tgtEl>
                                          <p:spTgt spid="36"/>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36"/>
                                        </p:tgtEl>
                                        <p:attrNameLst>
                                          <p:attrName>fillcolor</p:attrName>
                                        </p:attrNameLst>
                                      </p:cBhvr>
                                      <p:tavLst>
                                        <p:tav tm="0">
                                          <p:val>
                                            <p:clrVal>
                                              <a:schemeClr val="accent2"/>
                                            </p:clrVal>
                                          </p:val>
                                        </p:tav>
                                        <p:tav tm="50000">
                                          <p:val>
                                            <p:clrVal>
                                              <a:schemeClr val="hlink"/>
                                            </p:clrVal>
                                          </p:val>
                                        </p:tav>
                                      </p:tavLst>
                                    </p:anim>
                                    <p:set>
                                      <p:cBhvr>
                                        <p:cTn id="9" dur="80"/>
                                        <p:tgtEl>
                                          <p:spTgt spid="36"/>
                                        </p:tgtEl>
                                        <p:attrNameLst>
                                          <p:attrName>fill.type</p:attrName>
                                        </p:attrNameLst>
                                      </p:cBhvr>
                                      <p:to>
                                        <p:strVal val="solid"/>
                                      </p:to>
                                    </p:set>
                                  </p:childTnLst>
                                </p:cTn>
                              </p:par>
                              <p:par>
                                <p:cTn id="10" presetID="22" presetClass="entr" presetSubtype="4" fill="hold" nodeType="with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wipe(down)">
                                      <p:cBhvr>
                                        <p:cTn id="12" dur="500"/>
                                        <p:tgtEl>
                                          <p:spTgt spid="33"/>
                                        </p:tgtEl>
                                      </p:cBhvr>
                                    </p:animEffect>
                                  </p:childTnLst>
                                </p:cTn>
                              </p:par>
                              <p:par>
                                <p:cTn id="13" presetID="22" presetClass="entr" presetSubtype="4" fill="hold" nodeType="withEffect">
                                  <p:stCondLst>
                                    <p:cond delay="0"/>
                                  </p:stCondLst>
                                  <p:childTnLst>
                                    <p:set>
                                      <p:cBhvr>
                                        <p:cTn id="14" dur="1" fill="hold">
                                          <p:stCondLst>
                                            <p:cond delay="0"/>
                                          </p:stCondLst>
                                        </p:cTn>
                                        <p:tgtEl>
                                          <p:spTgt spid="34"/>
                                        </p:tgtEl>
                                        <p:attrNameLst>
                                          <p:attrName>style.visibility</p:attrName>
                                        </p:attrNameLst>
                                      </p:cBhvr>
                                      <p:to>
                                        <p:strVal val="visible"/>
                                      </p:to>
                                    </p:set>
                                    <p:animEffect transition="in" filter="wipe(down)">
                                      <p:cBhvr>
                                        <p:cTn id="15" dur="500"/>
                                        <p:tgtEl>
                                          <p:spTgt spid="3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2"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right)">
                                      <p:cBhvr>
                                        <p:cTn id="20" dur="500"/>
                                        <p:tgtEl>
                                          <p:spTgt spid="8"/>
                                        </p:tgtEl>
                                      </p:cBhvr>
                                    </p:animEffect>
                                  </p:childTnLst>
                                </p:cTn>
                              </p:par>
                              <p:par>
                                <p:cTn id="21" presetID="22" presetClass="entr" presetSubtype="2" fill="hold" grpId="0" nodeType="with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wipe(right)">
                                      <p:cBhvr>
                                        <p:cTn id="23" dur="500"/>
                                        <p:tgtEl>
                                          <p:spTgt spid="24"/>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25"/>
                                        </p:tgtEl>
                                        <p:attrNameLst>
                                          <p:attrName>style.visibility</p:attrName>
                                        </p:attrNameLst>
                                      </p:cBhvr>
                                      <p:to>
                                        <p:strVal val="visible"/>
                                      </p:to>
                                    </p:set>
                                    <p:animEffect transition="in" filter="wipe(left)">
                                      <p:cBhvr>
                                        <p:cTn id="28" dur="500"/>
                                        <p:tgtEl>
                                          <p:spTgt spid="25"/>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wipe(left)">
                                      <p:cBhvr>
                                        <p:cTn id="3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8" grpId="0"/>
      <p:bldP spid="9" grpId="0"/>
      <p:bldP spid="24" grpId="0" bldLvl="0" animBg="1"/>
      <p:bldP spid="25" grpId="0" bldLvl="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组合 14"/>
          <p:cNvGrpSpPr/>
          <p:nvPr/>
        </p:nvGrpSpPr>
        <p:grpSpPr>
          <a:xfrm>
            <a:off x="334900" y="1212562"/>
            <a:ext cx="295322" cy="210471"/>
            <a:chOff x="435463" y="1226414"/>
            <a:chExt cx="295380" cy="210512"/>
          </a:xfrm>
        </p:grpSpPr>
        <p:sp>
          <p:nvSpPr>
            <p:cNvPr id="16" name="矩形 15"/>
            <p:cNvSpPr/>
            <p:nvPr/>
          </p:nvSpPr>
          <p:spPr>
            <a:xfrm rot="18900000">
              <a:off x="435463" y="1226414"/>
              <a:ext cx="210511" cy="210511"/>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矩形 16"/>
            <p:cNvSpPr/>
            <p:nvPr/>
          </p:nvSpPr>
          <p:spPr>
            <a:xfrm rot="18900000">
              <a:off x="520332" y="1226415"/>
              <a:ext cx="210511" cy="210511"/>
            </a:xfrm>
            <a:prstGeom prst="rect">
              <a:avLst/>
            </a:prstGeom>
            <a:solidFill>
              <a:srgbClr val="00A0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8" name="矩形 17"/>
          <p:cNvSpPr/>
          <p:nvPr/>
        </p:nvSpPr>
        <p:spPr>
          <a:xfrm>
            <a:off x="899795" y="1025525"/>
            <a:ext cx="2231390" cy="583565"/>
          </a:xfrm>
          <a:prstGeom prst="rect">
            <a:avLst/>
          </a:prstGeom>
        </p:spPr>
        <p:txBody>
          <a:bodyPr wrap="square">
            <a:spAutoFit/>
          </a:bodyPr>
          <a:lstStyle/>
          <a:p>
            <a:pPr algn="dist"/>
            <a:r>
              <a:rPr lang="zh-CN" altLang="en-US" sz="3200" b="1" dirty="0">
                <a:solidFill>
                  <a:srgbClr val="036EB8"/>
                </a:solidFill>
                <a:latin typeface="微软雅黑" panose="020B0503020204020204" charset="-122"/>
                <a:ea typeface="微软雅黑" panose="020B0503020204020204" charset="-122"/>
                <a:sym typeface="+mn-ea"/>
              </a:rPr>
              <a:t>平衡状态</a:t>
            </a:r>
          </a:p>
        </p:txBody>
      </p:sp>
      <p:grpSp>
        <p:nvGrpSpPr>
          <p:cNvPr id="2" name="组合 1"/>
          <p:cNvGrpSpPr/>
          <p:nvPr/>
        </p:nvGrpSpPr>
        <p:grpSpPr>
          <a:xfrm>
            <a:off x="334900" y="1996787"/>
            <a:ext cx="295322" cy="210471"/>
            <a:chOff x="435463" y="1226414"/>
            <a:chExt cx="295380" cy="210512"/>
          </a:xfrm>
        </p:grpSpPr>
        <p:sp>
          <p:nvSpPr>
            <p:cNvPr id="4" name="矩形 3"/>
            <p:cNvSpPr/>
            <p:nvPr/>
          </p:nvSpPr>
          <p:spPr>
            <a:xfrm rot="18900000">
              <a:off x="435463" y="1226414"/>
              <a:ext cx="210511" cy="210511"/>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rot="18900000">
              <a:off x="520332" y="1226415"/>
              <a:ext cx="210511" cy="210511"/>
            </a:xfrm>
            <a:prstGeom prst="rect">
              <a:avLst/>
            </a:prstGeom>
            <a:solidFill>
              <a:srgbClr val="00A0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7" name="文本框 6"/>
          <p:cNvSpPr txBox="1"/>
          <p:nvPr/>
        </p:nvSpPr>
        <p:spPr>
          <a:xfrm>
            <a:off x="899795" y="1667510"/>
            <a:ext cx="1456055" cy="737235"/>
          </a:xfrm>
          <a:prstGeom prst="rect">
            <a:avLst/>
          </a:prstGeom>
          <a:noFill/>
        </p:spPr>
        <p:txBody>
          <a:bodyPr wrap="square" rtlCol="0">
            <a:spAutoFit/>
          </a:bodyPr>
          <a:lstStyle/>
          <a:p>
            <a:pPr>
              <a:lnSpc>
                <a:spcPct val="150000"/>
              </a:lnSpc>
            </a:pPr>
            <a:r>
              <a:rPr lang="zh-CN" altLang="en-US" sz="2800"/>
              <a:t>平衡力</a:t>
            </a:r>
          </a:p>
        </p:txBody>
      </p:sp>
      <p:grpSp>
        <p:nvGrpSpPr>
          <p:cNvPr id="30" name="组合 29"/>
          <p:cNvGrpSpPr/>
          <p:nvPr/>
        </p:nvGrpSpPr>
        <p:grpSpPr>
          <a:xfrm>
            <a:off x="334900" y="2567017"/>
            <a:ext cx="295322" cy="210471"/>
            <a:chOff x="435463" y="1226414"/>
            <a:chExt cx="295380" cy="210512"/>
          </a:xfrm>
        </p:grpSpPr>
        <p:sp>
          <p:nvSpPr>
            <p:cNvPr id="31" name="矩形 30"/>
            <p:cNvSpPr/>
            <p:nvPr/>
          </p:nvSpPr>
          <p:spPr>
            <a:xfrm rot="18900000">
              <a:off x="435463" y="1226414"/>
              <a:ext cx="210511" cy="210511"/>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矩形 31"/>
            <p:cNvSpPr/>
            <p:nvPr/>
          </p:nvSpPr>
          <p:spPr>
            <a:xfrm rot="18900000">
              <a:off x="520332" y="1226415"/>
              <a:ext cx="210511" cy="210511"/>
            </a:xfrm>
            <a:prstGeom prst="rect">
              <a:avLst/>
            </a:prstGeom>
            <a:solidFill>
              <a:srgbClr val="00A0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 name="文本框 2"/>
          <p:cNvSpPr txBox="1"/>
          <p:nvPr/>
        </p:nvSpPr>
        <p:spPr>
          <a:xfrm>
            <a:off x="899795" y="2411095"/>
            <a:ext cx="10179685" cy="521970"/>
          </a:xfrm>
          <a:prstGeom prst="rect">
            <a:avLst/>
          </a:prstGeom>
          <a:noFill/>
        </p:spPr>
        <p:txBody>
          <a:bodyPr wrap="square" rtlCol="0">
            <a:spAutoFit/>
          </a:bodyPr>
          <a:lstStyle/>
          <a:p>
            <a:r>
              <a:rPr lang="zh-CN" altLang="en-US" sz="2800"/>
              <a:t>如</a:t>
            </a:r>
            <a:r>
              <a:rPr kumimoji="1" lang="zh-CN" altLang="en-US" sz="2800" dirty="0">
                <a:latin typeface="微软雅黑" panose="020B0503020204020204" charset="-122"/>
                <a:ea typeface="微软雅黑" panose="020B0503020204020204" charset="-122"/>
                <a:cs typeface="仿宋" panose="02010609060101010101" charset="-122"/>
                <a:sym typeface="+mn-ea"/>
              </a:rPr>
              <a:t>果物体</a:t>
            </a:r>
            <a:r>
              <a:rPr kumimoji="1" lang="zh-CN" altLang="en-US" sz="2800" b="1" dirty="0">
                <a:solidFill>
                  <a:srgbClr val="FF0000"/>
                </a:solidFill>
                <a:latin typeface="微软雅黑" panose="020B0503020204020204" charset="-122"/>
                <a:ea typeface="微软雅黑" panose="020B0503020204020204" charset="-122"/>
                <a:cs typeface="仿宋" panose="02010609060101010101" charset="-122"/>
                <a:sym typeface="+mn-ea"/>
              </a:rPr>
              <a:t>只受两个力</a:t>
            </a:r>
            <a:r>
              <a:rPr kumimoji="1" lang="zh-CN" altLang="en-US" sz="2800" dirty="0">
                <a:latin typeface="微软雅黑" panose="020B0503020204020204" charset="-122"/>
                <a:ea typeface="微软雅黑" panose="020B0503020204020204" charset="-122"/>
                <a:cs typeface="仿宋" panose="02010609060101010101" charset="-122"/>
                <a:sym typeface="+mn-ea"/>
              </a:rPr>
              <a:t>而处于平衡状态，这种情况叫作</a:t>
            </a:r>
            <a:r>
              <a:rPr kumimoji="1" lang="zh-CN" altLang="en-US" sz="2800" b="1" dirty="0">
                <a:solidFill>
                  <a:srgbClr val="FF0000"/>
                </a:solidFill>
                <a:latin typeface="微软雅黑" panose="020B0503020204020204" charset="-122"/>
                <a:ea typeface="微软雅黑" panose="020B0503020204020204" charset="-122"/>
                <a:cs typeface="仿宋" panose="02010609060101010101" charset="-122"/>
                <a:sym typeface="+mn-ea"/>
              </a:rPr>
              <a:t>二力平衡</a:t>
            </a:r>
            <a:r>
              <a:rPr kumimoji="1" lang="zh-CN" altLang="en-US" sz="2800" dirty="0">
                <a:latin typeface="微软雅黑" panose="020B0503020204020204" charset="-122"/>
                <a:ea typeface="微软雅黑" panose="020B0503020204020204" charset="-122"/>
                <a:cs typeface="仿宋" panose="02010609060101010101" charset="-122"/>
                <a:sym typeface="+mn-ea"/>
              </a:rPr>
              <a:t>。 </a:t>
            </a:r>
          </a:p>
        </p:txBody>
      </p:sp>
      <p:pic>
        <p:nvPicPr>
          <p:cNvPr id="13" name="图片 12" descr="&amp;pky92118016429&amp;"/>
          <p:cNvPicPr>
            <a:picLocks noChangeAspect="1"/>
          </p:cNvPicPr>
          <p:nvPr>
            <p:custDataLst>
              <p:tags r:id="rId2"/>
            </p:custDataLst>
          </p:nvPr>
        </p:nvPicPr>
        <p:blipFill>
          <a:blip r:embed="rId17"/>
          <a:srcRect l="10311" t="9806" r="24167" b="18124"/>
          <a:stretch>
            <a:fillRect/>
          </a:stretch>
        </p:blipFill>
        <p:spPr>
          <a:xfrm>
            <a:off x="5910580" y="2925445"/>
            <a:ext cx="3717290" cy="2721610"/>
          </a:xfrm>
          <a:prstGeom prst="rect">
            <a:avLst/>
          </a:prstGeom>
        </p:spPr>
      </p:pic>
      <p:pic>
        <p:nvPicPr>
          <p:cNvPr id="5" name="http://photo-static-api.fotomore.com/creative/vcg/400/new/VCG41N1148615483.jpg?uid=386&amp;timestamp=1705632837&amp;sign=8669d3f0820c65ecbb63e34c3804090d" descr="有选择地堆放在大学图书馆桌子上的书。"/>
          <p:cNvPicPr>
            <a:picLocks noChangeAspect="1"/>
          </p:cNvPicPr>
          <p:nvPr>
            <p:custDataLst>
              <p:tags r:id="rId3"/>
            </p:custDataLst>
          </p:nvPr>
        </p:nvPicPr>
        <p:blipFill>
          <a:blip r:embed="rId18"/>
          <a:srcRect t="51152"/>
          <a:stretch>
            <a:fillRect/>
          </a:stretch>
        </p:blipFill>
        <p:spPr>
          <a:xfrm>
            <a:off x="1734185" y="2914650"/>
            <a:ext cx="3718560" cy="2720975"/>
          </a:xfrm>
          <a:prstGeom prst="rect">
            <a:avLst/>
          </a:prstGeom>
        </p:spPr>
      </p:pic>
      <p:grpSp>
        <p:nvGrpSpPr>
          <p:cNvPr id="8" name="组合 7"/>
          <p:cNvGrpSpPr/>
          <p:nvPr>
            <p:custDataLst>
              <p:tags r:id="rId4"/>
            </p:custDataLst>
          </p:nvPr>
        </p:nvGrpSpPr>
        <p:grpSpPr>
          <a:xfrm>
            <a:off x="7300595" y="4149725"/>
            <a:ext cx="706120" cy="2232660"/>
            <a:chOff x="12339" y="5162"/>
            <a:chExt cx="1112" cy="3516"/>
          </a:xfrm>
        </p:grpSpPr>
        <p:cxnSp>
          <p:nvCxnSpPr>
            <p:cNvPr id="9" name="直接箭头连接符 8"/>
            <p:cNvCxnSpPr/>
            <p:nvPr>
              <p:custDataLst>
                <p:tags r:id="rId12"/>
              </p:custDataLst>
            </p:nvPr>
          </p:nvCxnSpPr>
          <p:spPr>
            <a:xfrm flipH="1">
              <a:off x="13438" y="7090"/>
              <a:ext cx="13" cy="1588"/>
            </a:xfrm>
            <a:prstGeom prst="straightConnector1">
              <a:avLst/>
            </a:prstGeom>
            <a:ln w="57150">
              <a:solidFill>
                <a:srgbClr val="FF0000"/>
              </a:solidFill>
              <a:headEnd type="oval"/>
              <a:tailEnd type="arrow" w="lg" len="lg"/>
            </a:ln>
          </p:spPr>
          <p:style>
            <a:lnRef idx="1">
              <a:schemeClr val="accent1"/>
            </a:lnRef>
            <a:fillRef idx="0">
              <a:schemeClr val="accent1"/>
            </a:fillRef>
            <a:effectRef idx="0">
              <a:schemeClr val="accent1"/>
            </a:effectRef>
            <a:fontRef idx="minor">
              <a:schemeClr val="tx1"/>
            </a:fontRef>
          </p:style>
        </p:cxnSp>
        <p:cxnSp>
          <p:nvCxnSpPr>
            <p:cNvPr id="10" name="直接箭头连接符 9"/>
            <p:cNvCxnSpPr/>
            <p:nvPr>
              <p:custDataLst>
                <p:tags r:id="rId13"/>
              </p:custDataLst>
            </p:nvPr>
          </p:nvCxnSpPr>
          <p:spPr>
            <a:xfrm flipH="1" flipV="1">
              <a:off x="13438" y="5502"/>
              <a:ext cx="13" cy="1588"/>
            </a:xfrm>
            <a:prstGeom prst="straightConnector1">
              <a:avLst/>
            </a:prstGeom>
            <a:ln w="57150">
              <a:solidFill>
                <a:srgbClr val="FF0000"/>
              </a:solidFill>
              <a:headEnd type="oval"/>
              <a:tailEnd type="arrow" w="lg" len="lg"/>
            </a:ln>
          </p:spPr>
          <p:style>
            <a:lnRef idx="1">
              <a:schemeClr val="accent1"/>
            </a:lnRef>
            <a:fillRef idx="0">
              <a:schemeClr val="accent1"/>
            </a:fillRef>
            <a:effectRef idx="0">
              <a:schemeClr val="accent1"/>
            </a:effectRef>
            <a:fontRef idx="minor">
              <a:schemeClr val="tx1"/>
            </a:fontRef>
          </p:style>
        </p:cxnSp>
        <p:sp>
          <p:nvSpPr>
            <p:cNvPr id="11" name="文本框 10"/>
            <p:cNvSpPr txBox="1"/>
            <p:nvPr>
              <p:custDataLst>
                <p:tags r:id="rId14"/>
              </p:custDataLst>
            </p:nvPr>
          </p:nvSpPr>
          <p:spPr>
            <a:xfrm>
              <a:off x="12474" y="7611"/>
              <a:ext cx="843" cy="919"/>
            </a:xfrm>
            <a:prstGeom prst="rect">
              <a:avLst/>
            </a:prstGeom>
            <a:noFill/>
          </p:spPr>
          <p:txBody>
            <a:bodyPr wrap="square" rtlCol="0">
              <a:spAutoFit/>
            </a:bodyPr>
            <a:lstStyle/>
            <a:p>
              <a:r>
                <a:rPr lang="en-US" altLang="zh-CN" sz="3200" i="1">
                  <a:solidFill>
                    <a:srgbClr val="FF0000"/>
                  </a:solidFill>
                </a:rPr>
                <a:t>G</a:t>
              </a:r>
              <a:endParaRPr lang="en-US" altLang="zh-CN" sz="3200" i="1" baseline="-25000">
                <a:solidFill>
                  <a:srgbClr val="FF0000"/>
                </a:solidFill>
              </a:endParaRPr>
            </a:p>
          </p:txBody>
        </p:sp>
        <p:sp>
          <p:nvSpPr>
            <p:cNvPr id="12" name="文本框 11"/>
            <p:cNvSpPr txBox="1"/>
            <p:nvPr>
              <p:custDataLst>
                <p:tags r:id="rId15"/>
              </p:custDataLst>
            </p:nvPr>
          </p:nvSpPr>
          <p:spPr>
            <a:xfrm>
              <a:off x="12339" y="5162"/>
              <a:ext cx="1112" cy="919"/>
            </a:xfrm>
            <a:prstGeom prst="rect">
              <a:avLst/>
            </a:prstGeom>
            <a:noFill/>
          </p:spPr>
          <p:txBody>
            <a:bodyPr wrap="square" rtlCol="0">
              <a:spAutoFit/>
            </a:bodyPr>
            <a:lstStyle/>
            <a:p>
              <a:r>
                <a:rPr lang="en-US" altLang="zh-CN" sz="3200" i="1">
                  <a:solidFill>
                    <a:srgbClr val="FF0000"/>
                  </a:solidFill>
                </a:rPr>
                <a:t>f</a:t>
              </a:r>
              <a:r>
                <a:rPr lang="zh-CN" altLang="en-US" sz="3200" baseline="-25000">
                  <a:solidFill>
                    <a:srgbClr val="FF0000"/>
                  </a:solidFill>
                </a:rPr>
                <a:t>阻</a:t>
              </a:r>
            </a:p>
          </p:txBody>
        </p:sp>
      </p:grpSp>
      <p:grpSp>
        <p:nvGrpSpPr>
          <p:cNvPr id="14" name="组合 13"/>
          <p:cNvGrpSpPr/>
          <p:nvPr>
            <p:custDataLst>
              <p:tags r:id="rId5"/>
            </p:custDataLst>
          </p:nvPr>
        </p:nvGrpSpPr>
        <p:grpSpPr>
          <a:xfrm>
            <a:off x="2814320" y="3285490"/>
            <a:ext cx="864235" cy="2945130"/>
            <a:chOff x="3365" y="5767"/>
            <a:chExt cx="1361" cy="4638"/>
          </a:xfrm>
        </p:grpSpPr>
        <p:cxnSp>
          <p:nvCxnSpPr>
            <p:cNvPr id="19" name="直接箭头连接符 18"/>
            <p:cNvCxnSpPr/>
            <p:nvPr>
              <p:custDataLst>
                <p:tags r:id="rId8"/>
              </p:custDataLst>
            </p:nvPr>
          </p:nvCxnSpPr>
          <p:spPr>
            <a:xfrm>
              <a:off x="4726" y="8368"/>
              <a:ext cx="0" cy="1984"/>
            </a:xfrm>
            <a:prstGeom prst="straightConnector1">
              <a:avLst/>
            </a:prstGeom>
            <a:ln w="57150">
              <a:solidFill>
                <a:srgbClr val="FF0000"/>
              </a:solidFill>
              <a:headEnd type="oval"/>
              <a:tailEnd type="arrow" w="lg" len="lg"/>
            </a:ln>
          </p:spPr>
          <p:style>
            <a:lnRef idx="1">
              <a:schemeClr val="accent1"/>
            </a:lnRef>
            <a:fillRef idx="0">
              <a:schemeClr val="accent1"/>
            </a:fillRef>
            <a:effectRef idx="0">
              <a:schemeClr val="accent1"/>
            </a:effectRef>
            <a:fontRef idx="minor">
              <a:schemeClr val="tx1"/>
            </a:fontRef>
          </p:style>
        </p:cxnSp>
        <p:cxnSp>
          <p:nvCxnSpPr>
            <p:cNvPr id="20" name="直接箭头连接符 19"/>
            <p:cNvCxnSpPr/>
            <p:nvPr>
              <p:custDataLst>
                <p:tags r:id="rId9"/>
              </p:custDataLst>
            </p:nvPr>
          </p:nvCxnSpPr>
          <p:spPr>
            <a:xfrm flipV="1">
              <a:off x="4715" y="6108"/>
              <a:ext cx="11" cy="2206"/>
            </a:xfrm>
            <a:prstGeom prst="straightConnector1">
              <a:avLst/>
            </a:prstGeom>
            <a:ln w="57150">
              <a:solidFill>
                <a:srgbClr val="FF0000"/>
              </a:solidFill>
              <a:headEnd type="oval"/>
              <a:tailEnd type="arrow" w="lg" len="lg"/>
            </a:ln>
          </p:spPr>
          <p:style>
            <a:lnRef idx="1">
              <a:schemeClr val="accent1"/>
            </a:lnRef>
            <a:fillRef idx="0">
              <a:schemeClr val="accent1"/>
            </a:fillRef>
            <a:effectRef idx="0">
              <a:schemeClr val="accent1"/>
            </a:effectRef>
            <a:fontRef idx="minor">
              <a:schemeClr val="tx1"/>
            </a:fontRef>
          </p:style>
        </p:cxnSp>
        <p:sp>
          <p:nvSpPr>
            <p:cNvPr id="22" name="文本框 21"/>
            <p:cNvSpPr txBox="1"/>
            <p:nvPr>
              <p:custDataLst>
                <p:tags r:id="rId10"/>
              </p:custDataLst>
            </p:nvPr>
          </p:nvSpPr>
          <p:spPr>
            <a:xfrm>
              <a:off x="3566" y="9486"/>
              <a:ext cx="843" cy="919"/>
            </a:xfrm>
            <a:prstGeom prst="rect">
              <a:avLst/>
            </a:prstGeom>
            <a:noFill/>
          </p:spPr>
          <p:txBody>
            <a:bodyPr wrap="square" rtlCol="0">
              <a:spAutoFit/>
            </a:bodyPr>
            <a:lstStyle/>
            <a:p>
              <a:r>
                <a:rPr lang="en-US" altLang="zh-CN" sz="3200" i="1">
                  <a:solidFill>
                    <a:srgbClr val="FF0000"/>
                  </a:solidFill>
                </a:rPr>
                <a:t>G</a:t>
              </a:r>
              <a:endParaRPr lang="en-US" altLang="zh-CN" sz="3200" i="1" baseline="-25000">
                <a:solidFill>
                  <a:srgbClr val="FF0000"/>
                </a:solidFill>
              </a:endParaRPr>
            </a:p>
          </p:txBody>
        </p:sp>
        <p:sp>
          <p:nvSpPr>
            <p:cNvPr id="21" name="文本框 20"/>
            <p:cNvSpPr txBox="1"/>
            <p:nvPr>
              <p:custDataLst>
                <p:tags r:id="rId11"/>
              </p:custDataLst>
            </p:nvPr>
          </p:nvSpPr>
          <p:spPr>
            <a:xfrm>
              <a:off x="3365" y="5767"/>
              <a:ext cx="1112" cy="919"/>
            </a:xfrm>
            <a:prstGeom prst="rect">
              <a:avLst/>
            </a:prstGeom>
            <a:noFill/>
          </p:spPr>
          <p:txBody>
            <a:bodyPr wrap="square" rtlCol="0">
              <a:spAutoFit/>
            </a:bodyPr>
            <a:lstStyle/>
            <a:p>
              <a:r>
                <a:rPr lang="en-US" altLang="zh-CN" sz="3200" i="1">
                  <a:solidFill>
                    <a:srgbClr val="FF0000"/>
                  </a:solidFill>
                </a:rPr>
                <a:t>F</a:t>
              </a:r>
              <a:r>
                <a:rPr lang="zh-CN" altLang="en-US" sz="3200" baseline="-25000">
                  <a:solidFill>
                    <a:srgbClr val="FF0000"/>
                  </a:solidFill>
                </a:rPr>
                <a:t>支</a:t>
              </a:r>
            </a:p>
          </p:txBody>
        </p:sp>
      </p:grpSp>
      <p:sp>
        <p:nvSpPr>
          <p:cNvPr id="41" name="文本框 40"/>
          <p:cNvSpPr txBox="1"/>
          <p:nvPr>
            <p:custDataLst>
              <p:tags r:id="rId6"/>
            </p:custDataLst>
          </p:nvPr>
        </p:nvSpPr>
        <p:spPr>
          <a:xfrm>
            <a:off x="2598420" y="6209030"/>
            <a:ext cx="2345055" cy="485775"/>
          </a:xfrm>
          <a:prstGeom prst="rect">
            <a:avLst/>
          </a:prstGeom>
          <a:noFill/>
        </p:spPr>
        <p:txBody>
          <a:bodyPr wrap="square" rtlCol="0">
            <a:noAutofit/>
          </a:bodyPr>
          <a:lstStyle/>
          <a:p>
            <a:r>
              <a:rPr lang="zh-CN" altLang="en-US" sz="2800" b="1">
                <a:solidFill>
                  <a:schemeClr val="tx1"/>
                </a:solidFill>
                <a:latin typeface="宋体" panose="02010600030101010101" pitchFamily="2" charset="-122"/>
              </a:rPr>
              <a:t>静止的书本</a:t>
            </a:r>
          </a:p>
        </p:txBody>
      </p:sp>
      <p:sp>
        <p:nvSpPr>
          <p:cNvPr id="23" name="文本框 22"/>
          <p:cNvSpPr txBox="1"/>
          <p:nvPr>
            <p:custDataLst>
              <p:tags r:id="rId7"/>
            </p:custDataLst>
          </p:nvPr>
        </p:nvSpPr>
        <p:spPr>
          <a:xfrm>
            <a:off x="5982335" y="6346190"/>
            <a:ext cx="3923030" cy="511810"/>
          </a:xfrm>
          <a:prstGeom prst="rect">
            <a:avLst/>
          </a:prstGeom>
          <a:noFill/>
        </p:spPr>
        <p:txBody>
          <a:bodyPr wrap="square" rtlCol="0">
            <a:noAutofit/>
          </a:bodyPr>
          <a:lstStyle/>
          <a:p>
            <a:r>
              <a:rPr lang="zh-CN" altLang="en-US" sz="2800" b="1">
                <a:solidFill>
                  <a:schemeClr val="tx1"/>
                </a:solidFill>
                <a:latin typeface="宋体" panose="02010600030101010101" pitchFamily="2" charset="-122"/>
              </a:rPr>
              <a:t>匀速下降的跳伞运动员</a:t>
            </a:r>
          </a:p>
        </p:txBody>
      </p:sp>
    </p:spTree>
    <p:custDataLst>
      <p:tags r:id="rId1"/>
    </p:custData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6" presetClass="entr" presetSubtype="42"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arn(outHorizontal)">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42"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outHorizontal)">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wipe(down)">
                                      <p:cBhvr>
                                        <p:cTn id="2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1" grpId="0"/>
      <p:bldP spid="2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组合 14"/>
          <p:cNvGrpSpPr/>
          <p:nvPr/>
        </p:nvGrpSpPr>
        <p:grpSpPr>
          <a:xfrm>
            <a:off x="334900" y="1212562"/>
            <a:ext cx="295322" cy="210471"/>
            <a:chOff x="435463" y="1226414"/>
            <a:chExt cx="295380" cy="210512"/>
          </a:xfrm>
        </p:grpSpPr>
        <p:sp>
          <p:nvSpPr>
            <p:cNvPr id="16" name="矩形 15"/>
            <p:cNvSpPr/>
            <p:nvPr/>
          </p:nvSpPr>
          <p:spPr>
            <a:xfrm rot="18900000">
              <a:off x="435463" y="1226414"/>
              <a:ext cx="210511" cy="210511"/>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矩形 16"/>
            <p:cNvSpPr/>
            <p:nvPr/>
          </p:nvSpPr>
          <p:spPr>
            <a:xfrm rot="18900000">
              <a:off x="520332" y="1226415"/>
              <a:ext cx="210511" cy="210511"/>
            </a:xfrm>
            <a:prstGeom prst="rect">
              <a:avLst/>
            </a:prstGeom>
            <a:solidFill>
              <a:srgbClr val="00A0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8" name="矩形 17"/>
          <p:cNvSpPr/>
          <p:nvPr/>
        </p:nvSpPr>
        <p:spPr>
          <a:xfrm>
            <a:off x="899795" y="1025525"/>
            <a:ext cx="3655060" cy="583565"/>
          </a:xfrm>
          <a:prstGeom prst="rect">
            <a:avLst/>
          </a:prstGeom>
        </p:spPr>
        <p:txBody>
          <a:bodyPr wrap="square">
            <a:spAutoFit/>
          </a:bodyPr>
          <a:lstStyle/>
          <a:p>
            <a:pPr algn="dist"/>
            <a:r>
              <a:rPr lang="zh-CN" altLang="en-US" sz="3200" b="1" dirty="0">
                <a:solidFill>
                  <a:srgbClr val="036EB8"/>
                </a:solidFill>
                <a:latin typeface="微软雅黑" panose="020B0503020204020204" charset="-122"/>
                <a:ea typeface="微软雅黑" panose="020B0503020204020204" charset="-122"/>
                <a:sym typeface="+mn-ea"/>
              </a:rPr>
              <a:t>二力平衡的条件</a:t>
            </a:r>
          </a:p>
        </p:txBody>
      </p:sp>
      <p:grpSp>
        <p:nvGrpSpPr>
          <p:cNvPr id="2" name="组合 1"/>
          <p:cNvGrpSpPr/>
          <p:nvPr/>
        </p:nvGrpSpPr>
        <p:grpSpPr>
          <a:xfrm>
            <a:off x="334900" y="1935827"/>
            <a:ext cx="295322" cy="210471"/>
            <a:chOff x="435463" y="1226414"/>
            <a:chExt cx="295380" cy="210512"/>
          </a:xfrm>
        </p:grpSpPr>
        <p:sp>
          <p:nvSpPr>
            <p:cNvPr id="4" name="矩形 3"/>
            <p:cNvSpPr/>
            <p:nvPr/>
          </p:nvSpPr>
          <p:spPr>
            <a:xfrm rot="18900000">
              <a:off x="435463" y="1226414"/>
              <a:ext cx="210511" cy="210511"/>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rot="18900000">
              <a:off x="520332" y="1226415"/>
              <a:ext cx="210511" cy="210511"/>
            </a:xfrm>
            <a:prstGeom prst="rect">
              <a:avLst/>
            </a:prstGeom>
            <a:solidFill>
              <a:srgbClr val="00A0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7" name="文本框 6"/>
          <p:cNvSpPr txBox="1"/>
          <p:nvPr/>
        </p:nvSpPr>
        <p:spPr>
          <a:xfrm>
            <a:off x="899795" y="1779905"/>
            <a:ext cx="5991860" cy="521970"/>
          </a:xfrm>
          <a:prstGeom prst="rect">
            <a:avLst/>
          </a:prstGeom>
          <a:noFill/>
        </p:spPr>
        <p:txBody>
          <a:bodyPr wrap="square" rtlCol="0">
            <a:spAutoFit/>
          </a:bodyPr>
          <a:lstStyle/>
          <a:p>
            <a:pPr>
              <a:lnSpc>
                <a:spcPct val="100000"/>
              </a:lnSpc>
            </a:pPr>
            <a:r>
              <a:rPr lang="zh-CN" altLang="en-US" sz="2800"/>
              <a:t>实验探究</a:t>
            </a:r>
            <a:r>
              <a:rPr lang="en-US" altLang="zh-CN" sz="2800"/>
              <a:t>	</a:t>
            </a:r>
            <a:r>
              <a:rPr lang="zh-CN" altLang="en-US" sz="2800"/>
              <a:t>探究二力平衡的条件</a:t>
            </a:r>
          </a:p>
        </p:txBody>
      </p:sp>
      <p:pic>
        <p:nvPicPr>
          <p:cNvPr id="3" name="图片 2"/>
          <p:cNvPicPr>
            <a:picLocks noChangeAspect="1"/>
          </p:cNvPicPr>
          <p:nvPr>
            <p:custDataLst>
              <p:tags r:id="rId2"/>
            </p:custDataLst>
          </p:nvPr>
        </p:nvPicPr>
        <p:blipFill>
          <a:blip r:embed="rId4"/>
          <a:srcRect l="-10" r="10"/>
          <a:stretch>
            <a:fillRect/>
          </a:stretch>
        </p:blipFill>
        <p:spPr>
          <a:xfrm>
            <a:off x="6985635" y="2301875"/>
            <a:ext cx="4610100" cy="3117850"/>
          </a:xfrm>
          <a:prstGeom prst="rect">
            <a:avLst/>
          </a:prstGeom>
        </p:spPr>
      </p:pic>
      <p:sp>
        <p:nvSpPr>
          <p:cNvPr id="5" name="文本框 4"/>
          <p:cNvSpPr txBox="1"/>
          <p:nvPr/>
        </p:nvSpPr>
        <p:spPr>
          <a:xfrm>
            <a:off x="765810" y="2472690"/>
            <a:ext cx="6125845" cy="3754120"/>
          </a:xfrm>
          <a:prstGeom prst="rect">
            <a:avLst/>
          </a:prstGeom>
          <a:noFill/>
        </p:spPr>
        <p:txBody>
          <a:bodyPr wrap="square" rtlCol="0">
            <a:noAutofit/>
          </a:bodyPr>
          <a:lstStyle/>
          <a:p>
            <a:pPr indent="609600" fontAlgn="auto">
              <a:lnSpc>
                <a:spcPct val="150000"/>
              </a:lnSpc>
              <a:extLst>
                <a:ext uri="{35155182-B16C-46BC-9424-99874614C6A1}">
                  <wpsdc:indentchars xmlns:wpsdc="http://www.wps.cn/officeDocument/2017/drawingmlCustomData" xmlns="" val="200" checksum="4158780845"/>
                </a:ext>
              </a:extLst>
            </a:pPr>
            <a:r>
              <a:rPr lang="zh-CN" altLang="en-US" sz="2400">
                <a:latin typeface="Times New Roman" panose="02020603050405020304" pitchFamily="18" charset="0"/>
                <a:ea typeface="宋体" panose="02010600030101010101" pitchFamily="2" charset="-122"/>
                <a:cs typeface="Times New Roman" panose="02020603050405020304" pitchFamily="18" charset="0"/>
              </a:rPr>
              <a:t>如图所示，取一块轻质硬纸板，在相对的顶点附近各开一个小孔，分别用细线系住，细线的另一端跨过桌边的滑轮各悬挂一个</a:t>
            </a:r>
            <a:r>
              <a:rPr lang="en-US" altLang="zh-CN" sz="2400">
                <a:latin typeface="Times New Roman" panose="02020603050405020304" pitchFamily="18" charset="0"/>
                <a:ea typeface="宋体" panose="02010600030101010101" pitchFamily="2" charset="-122"/>
                <a:cs typeface="Times New Roman" panose="02020603050405020304" pitchFamily="18" charset="0"/>
              </a:rPr>
              <a:t>50g</a:t>
            </a:r>
            <a:r>
              <a:rPr lang="zh-CN" altLang="en-US" sz="2400">
                <a:latin typeface="Times New Roman" panose="02020603050405020304" pitchFamily="18" charset="0"/>
                <a:ea typeface="宋体" panose="02010600030101010101" pitchFamily="2" charset="-122"/>
                <a:cs typeface="Times New Roman" panose="02020603050405020304" pitchFamily="18" charset="0"/>
              </a:rPr>
              <a:t>的钩码。</a:t>
            </a:r>
          </a:p>
          <a:p>
            <a:pPr indent="609600" fontAlgn="auto">
              <a:lnSpc>
                <a:spcPct val="150000"/>
              </a:lnSpc>
              <a:extLst>
                <a:ext uri="{35155182-B16C-46BC-9424-99874614C6A1}">
                  <wpsdc:indentchars xmlns:wpsdc="http://www.wps.cn/officeDocument/2017/drawingmlCustomData" xmlns="" val="200" checksum="4158780845"/>
                </a:ext>
              </a:extLst>
            </a:pPr>
            <a:r>
              <a:rPr lang="zh-CN" altLang="en-US" sz="2400">
                <a:latin typeface="Times New Roman" panose="02020603050405020304" pitchFamily="18" charset="0"/>
                <a:ea typeface="宋体" panose="02010600030101010101" pitchFamily="2" charset="-122"/>
                <a:cs typeface="Times New Roman" panose="02020603050405020304" pitchFamily="18" charset="0"/>
              </a:rPr>
              <a:t>（</a:t>
            </a:r>
            <a:r>
              <a:rPr lang="en-US" altLang="zh-CN" sz="2400">
                <a:latin typeface="Times New Roman" panose="02020603050405020304" pitchFamily="18" charset="0"/>
                <a:ea typeface="宋体" panose="02010600030101010101" pitchFamily="2" charset="-122"/>
                <a:cs typeface="Times New Roman" panose="02020603050405020304" pitchFamily="18" charset="0"/>
              </a:rPr>
              <a:t>1</a:t>
            </a:r>
            <a:r>
              <a:rPr lang="zh-CN" altLang="en-US" sz="2400">
                <a:latin typeface="Times New Roman" panose="02020603050405020304" pitchFamily="18" charset="0"/>
                <a:ea typeface="宋体" panose="02010600030101010101" pitchFamily="2" charset="-122"/>
                <a:cs typeface="Times New Roman" panose="02020603050405020304" pitchFamily="18" charset="0"/>
              </a:rPr>
              <a:t>）此时纸板受到的两个拉力大小有什么关系？方向有什么关系？纸板能否静止？</a:t>
            </a:r>
          </a:p>
        </p:txBody>
      </p:sp>
    </p:spTree>
    <p:custDataLst>
      <p:tags r:id="rId1"/>
    </p:custData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组合 14"/>
          <p:cNvGrpSpPr/>
          <p:nvPr/>
        </p:nvGrpSpPr>
        <p:grpSpPr>
          <a:xfrm>
            <a:off x="334900" y="1212562"/>
            <a:ext cx="295322" cy="210471"/>
            <a:chOff x="435463" y="1226414"/>
            <a:chExt cx="295380" cy="210512"/>
          </a:xfrm>
        </p:grpSpPr>
        <p:sp>
          <p:nvSpPr>
            <p:cNvPr id="16" name="矩形 15"/>
            <p:cNvSpPr/>
            <p:nvPr/>
          </p:nvSpPr>
          <p:spPr>
            <a:xfrm rot="18900000">
              <a:off x="435463" y="1226414"/>
              <a:ext cx="210511" cy="210511"/>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矩形 16"/>
            <p:cNvSpPr/>
            <p:nvPr/>
          </p:nvSpPr>
          <p:spPr>
            <a:xfrm rot="18900000">
              <a:off x="520332" y="1226415"/>
              <a:ext cx="210511" cy="210511"/>
            </a:xfrm>
            <a:prstGeom prst="rect">
              <a:avLst/>
            </a:prstGeom>
            <a:solidFill>
              <a:srgbClr val="00A0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8" name="矩形 17"/>
          <p:cNvSpPr/>
          <p:nvPr/>
        </p:nvSpPr>
        <p:spPr>
          <a:xfrm>
            <a:off x="899795" y="1025525"/>
            <a:ext cx="3655060" cy="583565"/>
          </a:xfrm>
          <a:prstGeom prst="rect">
            <a:avLst/>
          </a:prstGeom>
        </p:spPr>
        <p:txBody>
          <a:bodyPr wrap="square">
            <a:spAutoFit/>
          </a:bodyPr>
          <a:lstStyle/>
          <a:p>
            <a:pPr algn="dist"/>
            <a:r>
              <a:rPr lang="zh-CN" altLang="en-US" sz="3200" b="1" dirty="0">
                <a:solidFill>
                  <a:srgbClr val="036EB8"/>
                </a:solidFill>
                <a:latin typeface="微软雅黑" panose="020B0503020204020204" charset="-122"/>
                <a:ea typeface="微软雅黑" panose="020B0503020204020204" charset="-122"/>
                <a:sym typeface="+mn-ea"/>
              </a:rPr>
              <a:t>二力平衡的条件</a:t>
            </a:r>
          </a:p>
        </p:txBody>
      </p:sp>
      <p:grpSp>
        <p:nvGrpSpPr>
          <p:cNvPr id="2" name="组合 1"/>
          <p:cNvGrpSpPr/>
          <p:nvPr/>
        </p:nvGrpSpPr>
        <p:grpSpPr>
          <a:xfrm>
            <a:off x="334900" y="1935827"/>
            <a:ext cx="295322" cy="210471"/>
            <a:chOff x="435463" y="1226414"/>
            <a:chExt cx="295380" cy="210512"/>
          </a:xfrm>
        </p:grpSpPr>
        <p:sp>
          <p:nvSpPr>
            <p:cNvPr id="4" name="矩形 3"/>
            <p:cNvSpPr/>
            <p:nvPr/>
          </p:nvSpPr>
          <p:spPr>
            <a:xfrm rot="18900000">
              <a:off x="435463" y="1226414"/>
              <a:ext cx="210511" cy="210511"/>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rot="18900000">
              <a:off x="520332" y="1226415"/>
              <a:ext cx="210511" cy="210511"/>
            </a:xfrm>
            <a:prstGeom prst="rect">
              <a:avLst/>
            </a:prstGeom>
            <a:solidFill>
              <a:srgbClr val="00A0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7" name="文本框 6"/>
          <p:cNvSpPr txBox="1"/>
          <p:nvPr/>
        </p:nvSpPr>
        <p:spPr>
          <a:xfrm>
            <a:off x="899795" y="1779905"/>
            <a:ext cx="5991860" cy="521970"/>
          </a:xfrm>
          <a:prstGeom prst="rect">
            <a:avLst/>
          </a:prstGeom>
          <a:noFill/>
        </p:spPr>
        <p:txBody>
          <a:bodyPr wrap="square" rtlCol="0">
            <a:spAutoFit/>
          </a:bodyPr>
          <a:lstStyle/>
          <a:p>
            <a:pPr>
              <a:lnSpc>
                <a:spcPct val="100000"/>
              </a:lnSpc>
            </a:pPr>
            <a:r>
              <a:rPr lang="zh-CN" altLang="en-US" sz="2800"/>
              <a:t>实验探究</a:t>
            </a:r>
            <a:r>
              <a:rPr lang="en-US" altLang="zh-CN" sz="2800"/>
              <a:t>	</a:t>
            </a:r>
            <a:r>
              <a:rPr lang="zh-CN" altLang="en-US" sz="2800"/>
              <a:t>探究二力平衡的条件</a:t>
            </a:r>
          </a:p>
        </p:txBody>
      </p:sp>
      <p:pic>
        <p:nvPicPr>
          <p:cNvPr id="3" name="图片 2"/>
          <p:cNvPicPr>
            <a:picLocks noChangeAspect="1"/>
          </p:cNvPicPr>
          <p:nvPr>
            <p:custDataLst>
              <p:tags r:id="rId2"/>
            </p:custDataLst>
          </p:nvPr>
        </p:nvPicPr>
        <p:blipFill>
          <a:blip r:embed="rId4"/>
          <a:srcRect l="-10" r="10"/>
          <a:stretch>
            <a:fillRect/>
          </a:stretch>
        </p:blipFill>
        <p:spPr>
          <a:xfrm>
            <a:off x="6985635" y="2301875"/>
            <a:ext cx="4610100" cy="3117850"/>
          </a:xfrm>
          <a:prstGeom prst="rect">
            <a:avLst/>
          </a:prstGeom>
        </p:spPr>
      </p:pic>
      <p:sp>
        <p:nvSpPr>
          <p:cNvPr id="5" name="文本框 4"/>
          <p:cNvSpPr txBox="1"/>
          <p:nvPr/>
        </p:nvSpPr>
        <p:spPr>
          <a:xfrm>
            <a:off x="765810" y="2472690"/>
            <a:ext cx="6125845" cy="3754120"/>
          </a:xfrm>
          <a:prstGeom prst="rect">
            <a:avLst/>
          </a:prstGeom>
          <a:noFill/>
        </p:spPr>
        <p:txBody>
          <a:bodyPr wrap="square" rtlCol="0">
            <a:noAutofit/>
          </a:bodyPr>
          <a:lstStyle/>
          <a:p>
            <a:pPr indent="609600" fontAlgn="auto">
              <a:lnSpc>
                <a:spcPct val="150000"/>
              </a:lnSpc>
              <a:extLst>
                <a:ext uri="{35155182-B16C-46BC-9424-99874614C6A1}">
                  <wpsdc:indentchars xmlns:wpsdc="http://www.wps.cn/officeDocument/2017/drawingmlCustomData" xmlns="" val="200" checksum="4158780845"/>
                </a:ext>
              </a:extLst>
            </a:pPr>
            <a:r>
              <a:rPr lang="zh-CN" sz="2400">
                <a:latin typeface="Times New Roman" panose="02020603050405020304" pitchFamily="18" charset="0"/>
                <a:ea typeface="宋体" panose="02010600030101010101" pitchFamily="2" charset="-122"/>
                <a:cs typeface="Times New Roman" panose="02020603050405020304" pitchFamily="18" charset="0"/>
              </a:rPr>
              <a:t>（</a:t>
            </a:r>
            <a:r>
              <a:rPr lang="en-US" altLang="zh-CN" sz="2400">
                <a:latin typeface="Times New Roman" panose="02020603050405020304" pitchFamily="18" charset="0"/>
                <a:ea typeface="宋体" panose="02010600030101010101" pitchFamily="2" charset="-122"/>
                <a:cs typeface="Times New Roman" panose="02020603050405020304" pitchFamily="18" charset="0"/>
              </a:rPr>
              <a:t>2</a:t>
            </a:r>
            <a:r>
              <a:rPr lang="zh-CN" altLang="en-US" sz="2400">
                <a:latin typeface="Times New Roman" panose="02020603050405020304" pitchFamily="18" charset="0"/>
                <a:ea typeface="宋体" panose="02010600030101010101" pitchFamily="2" charset="-122"/>
                <a:cs typeface="Times New Roman" panose="02020603050405020304" pitchFamily="18" charset="0"/>
              </a:rPr>
              <a:t>）把纸板在竖直平面内扭转一下，使纸板两侧所受拉力平行但不在一条直线上，放手后纸板还能静止吗？</a:t>
            </a:r>
          </a:p>
          <a:p>
            <a:pPr indent="609600" fontAlgn="auto">
              <a:lnSpc>
                <a:spcPct val="150000"/>
              </a:lnSpc>
              <a:extLst>
                <a:ext uri="{35155182-B16C-46BC-9424-99874614C6A1}">
                  <wpsdc:indentchars xmlns:wpsdc="http://www.wps.cn/officeDocument/2017/drawingmlCustomData" xmlns="" val="200" checksum="4158780845"/>
                </a:ext>
              </a:extLst>
            </a:pPr>
            <a:r>
              <a:rPr lang="zh-CN" altLang="en-US" sz="2400">
                <a:latin typeface="Times New Roman" panose="02020603050405020304" pitchFamily="18" charset="0"/>
                <a:ea typeface="宋体" panose="02010600030101010101" pitchFamily="2" charset="-122"/>
                <a:cs typeface="Times New Roman" panose="02020603050405020304" pitchFamily="18" charset="0"/>
              </a:rPr>
              <a:t>（</a:t>
            </a:r>
            <a:r>
              <a:rPr lang="en-US" altLang="zh-CN" sz="2400">
                <a:latin typeface="Times New Roman" panose="02020603050405020304" pitchFamily="18" charset="0"/>
                <a:ea typeface="宋体" panose="02010600030101010101" pitchFamily="2" charset="-122"/>
                <a:cs typeface="Times New Roman" panose="02020603050405020304" pitchFamily="18" charset="0"/>
              </a:rPr>
              <a:t>3</a:t>
            </a:r>
            <a:r>
              <a:rPr lang="zh-CN" altLang="en-US" sz="2400">
                <a:latin typeface="Times New Roman" panose="02020603050405020304" pitchFamily="18" charset="0"/>
                <a:ea typeface="宋体" panose="02010600030101010101" pitchFamily="2" charset="-122"/>
                <a:cs typeface="Times New Roman" panose="02020603050405020304" pitchFamily="18" charset="0"/>
              </a:rPr>
              <a:t>）在一侧的一个钩码下端再挂一个</a:t>
            </a:r>
            <a:r>
              <a:rPr lang="en-US" altLang="zh-CN" sz="2400">
                <a:latin typeface="Times New Roman" panose="02020603050405020304" pitchFamily="18" charset="0"/>
                <a:ea typeface="宋体" panose="02010600030101010101" pitchFamily="2" charset="-122"/>
                <a:cs typeface="Times New Roman" panose="02020603050405020304" pitchFamily="18" charset="0"/>
              </a:rPr>
              <a:t>50g</a:t>
            </a:r>
            <a:r>
              <a:rPr lang="zh-CN" altLang="en-US" sz="2400">
                <a:latin typeface="Times New Roman" panose="02020603050405020304" pitchFamily="18" charset="0"/>
                <a:ea typeface="宋体" panose="02010600030101010101" pitchFamily="2" charset="-122"/>
                <a:cs typeface="Times New Roman" panose="02020603050405020304" pitchFamily="18" charset="0"/>
              </a:rPr>
              <a:t>的钩码，纸板还能静止吗？</a:t>
            </a:r>
          </a:p>
        </p:txBody>
      </p:sp>
    </p:spTree>
    <p:custDataLst>
      <p:tags r:id="rId1"/>
    </p:custData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ags/tag1.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10.xml><?xml version="1.0" encoding="utf-8"?>
<p:tagLst xmlns:a="http://schemas.openxmlformats.org/drawingml/2006/main" xmlns:r="http://schemas.openxmlformats.org/officeDocument/2006/relationships" xmlns:p="http://schemas.openxmlformats.org/presentationml/2006/main">
  <p:tag name="KSO_WM_DIAGRAM_VIRTUALLY_FRAME" val="{&quot;height&quot;:309.6,&quot;left&quot;:144.15,&quot;top&quot;:201.75,&quot;width&quot;:683.95}"/>
</p:tagLst>
</file>

<file path=ppt/tags/tag11.xml><?xml version="1.0" encoding="utf-8"?>
<p:tagLst xmlns:a="http://schemas.openxmlformats.org/drawingml/2006/main" xmlns:r="http://schemas.openxmlformats.org/officeDocument/2006/relationships" xmlns:p="http://schemas.openxmlformats.org/presentationml/2006/main">
  <p:tag name="KSO_WM_DIAGRAM_VIRTUALLY_FRAME" val="{&quot;height&quot;:309.6,&quot;left&quot;:144.15,&quot;top&quot;:201.75,&quot;width&quot;:683.95}"/>
</p:tagLst>
</file>

<file path=ppt/tags/tag12.xml><?xml version="1.0" encoding="utf-8"?>
<p:tagLst xmlns:a="http://schemas.openxmlformats.org/drawingml/2006/main" xmlns:r="http://schemas.openxmlformats.org/officeDocument/2006/relationships" xmlns:p="http://schemas.openxmlformats.org/presentationml/2006/main">
  <p:tag name="KSO_WM_DIAGRAM_VIRTUALLY_FRAME" val="{&quot;height&quot;:309.6,&quot;left&quot;:144.15,&quot;top&quot;:201.75,&quot;width&quot;:683.95}"/>
</p:tagLst>
</file>

<file path=ppt/tags/tag13.xml><?xml version="1.0" encoding="utf-8"?>
<p:tagLst xmlns:a="http://schemas.openxmlformats.org/drawingml/2006/main" xmlns:r="http://schemas.openxmlformats.org/officeDocument/2006/relationships" xmlns:p="http://schemas.openxmlformats.org/presentationml/2006/main">
  <p:tag name="KSO_WM_DIAGRAM_VIRTUALLY_FRAME" val="{&quot;height&quot;:309.6,&quot;left&quot;:144.15,&quot;top&quot;:201.75,&quot;width&quot;:683.95}"/>
</p:tagLst>
</file>

<file path=ppt/tags/tag14.xml><?xml version="1.0" encoding="utf-8"?>
<p:tagLst xmlns:a="http://schemas.openxmlformats.org/drawingml/2006/main" xmlns:r="http://schemas.openxmlformats.org/officeDocument/2006/relationships" xmlns:p="http://schemas.openxmlformats.org/presentationml/2006/main">
  <p:tag name="KSO_WM_DIAGRAM_VIRTUALLY_FRAME" val="{&quot;height&quot;:309.6,&quot;left&quot;:144.15,&quot;top&quot;:201.75,&quot;width&quot;:683.95}"/>
</p:tagLst>
</file>

<file path=ppt/tags/tag15.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16.xml><?xml version="1.0" encoding="utf-8"?>
<p:tagLst xmlns:a="http://schemas.openxmlformats.org/drawingml/2006/main" xmlns:r="http://schemas.openxmlformats.org/officeDocument/2006/relationships" xmlns:p="http://schemas.openxmlformats.org/presentationml/2006/main">
  <p:tag name="KSO_WM_DIAGRAM_VIRTUALLY_FRAME" val="{&quot;height&quot;:306.25,&quot;left&quot;:92.25,&quot;top&quot;:141.85,&quot;width&quot;:833.15}"/>
</p:tagLst>
</file>

<file path=ppt/tags/tag17.xml><?xml version="1.0" encoding="utf-8"?>
<p:tagLst xmlns:a="http://schemas.openxmlformats.org/drawingml/2006/main" xmlns:r="http://schemas.openxmlformats.org/officeDocument/2006/relationships" xmlns:p="http://schemas.openxmlformats.org/presentationml/2006/main">
  <p:tag name="KSO_WM_DIAGRAM_VIRTUALLY_FRAME" val="{&quot;height&quot;:306.25,&quot;left&quot;:92.25,&quot;top&quot;:141.85,&quot;width&quot;:833.15}"/>
</p:tagLst>
</file>

<file path=ppt/tags/tag18.xml><?xml version="1.0" encoding="utf-8"?>
<p:tagLst xmlns:a="http://schemas.openxmlformats.org/drawingml/2006/main" xmlns:r="http://schemas.openxmlformats.org/officeDocument/2006/relationships" xmlns:p="http://schemas.openxmlformats.org/presentationml/2006/main">
  <p:tag name="KSO_WM_DIAGRAM_VIRTUALLY_FRAME" val="{&quot;height&quot;:306.25,&quot;left&quot;:92.25,&quot;top&quot;:141.85,&quot;width&quot;:833.15}"/>
</p:tagLst>
</file>

<file path=ppt/tags/tag19.xml><?xml version="1.0" encoding="utf-8"?>
<p:tagLst xmlns:a="http://schemas.openxmlformats.org/drawingml/2006/main" xmlns:r="http://schemas.openxmlformats.org/officeDocument/2006/relationships" xmlns:p="http://schemas.openxmlformats.org/presentationml/2006/main">
  <p:tag name="KSO_WM_DIAGRAM_VIRTUALLY_FRAME" val="{&quot;height&quot;:306.25,&quot;left&quot;:92.25,&quot;top&quot;:141.85,&quot;width&quot;:833.15}"/>
</p:tagLst>
</file>

<file path=ppt/tags/tag2.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20.xml><?xml version="1.0" encoding="utf-8"?>
<p:tagLst xmlns:a="http://schemas.openxmlformats.org/drawingml/2006/main" xmlns:r="http://schemas.openxmlformats.org/officeDocument/2006/relationships" xmlns:p="http://schemas.openxmlformats.org/presentationml/2006/main">
  <p:tag name="KSO_WM_DIAGRAM_VIRTUALLY_FRAME" val="{&quot;height&quot;:369.5,&quot;left&quot;:92.25,&quot;top&quot;:141.85,&quot;width&quot;:833.2}"/>
</p:tagLst>
</file>

<file path=ppt/tags/tag21.xml><?xml version="1.0" encoding="utf-8"?>
<p:tagLst xmlns:a="http://schemas.openxmlformats.org/drawingml/2006/main" xmlns:r="http://schemas.openxmlformats.org/officeDocument/2006/relationships" xmlns:p="http://schemas.openxmlformats.org/presentationml/2006/main">
  <p:tag name="KSO_WM_DIAGRAM_VIRTUALLY_FRAME" val="{&quot;height&quot;:369.5,&quot;left&quot;:92.25,&quot;top&quot;:141.85,&quot;width&quot;:833.2}"/>
</p:tagLst>
</file>

<file path=ppt/tags/tag22.xml><?xml version="1.0" encoding="utf-8"?>
<p:tagLst xmlns:a="http://schemas.openxmlformats.org/drawingml/2006/main" xmlns:r="http://schemas.openxmlformats.org/officeDocument/2006/relationships" xmlns:p="http://schemas.openxmlformats.org/presentationml/2006/main">
  <p:tag name="KSO_WM_DIAGRAM_VIRTUALLY_FRAME" val="{&quot;height&quot;:306.25,&quot;left&quot;:92.25,&quot;top&quot;:141.85,&quot;width&quot;:833.15}"/>
</p:tagLst>
</file>

<file path=ppt/tags/tag23.xml><?xml version="1.0" encoding="utf-8"?>
<p:tagLst xmlns:a="http://schemas.openxmlformats.org/drawingml/2006/main" xmlns:r="http://schemas.openxmlformats.org/officeDocument/2006/relationships" xmlns:p="http://schemas.openxmlformats.org/presentationml/2006/main">
  <p:tag name="KSO_WM_DIAGRAM_VIRTUALLY_FRAME" val="{&quot;height&quot;:306.25,&quot;left&quot;:92.25,&quot;top&quot;:141.85,&quot;width&quot;:833.15}"/>
</p:tagLst>
</file>

<file path=ppt/tags/tag24.xml><?xml version="1.0" encoding="utf-8"?>
<p:tagLst xmlns:a="http://schemas.openxmlformats.org/drawingml/2006/main" xmlns:r="http://schemas.openxmlformats.org/officeDocument/2006/relationships" xmlns:p="http://schemas.openxmlformats.org/presentationml/2006/main">
  <p:tag name="KSO_WM_DIAGRAM_VIRTUALLY_FRAME" val="{&quot;height&quot;:306.25,&quot;left&quot;:92.25,&quot;top&quot;:141.85,&quot;width&quot;:833.15}"/>
</p:tagLst>
</file>

<file path=ppt/tags/tag25.xml><?xml version="1.0" encoding="utf-8"?>
<p:tagLst xmlns:a="http://schemas.openxmlformats.org/drawingml/2006/main" xmlns:r="http://schemas.openxmlformats.org/officeDocument/2006/relationships" xmlns:p="http://schemas.openxmlformats.org/presentationml/2006/main">
  <p:tag name="KSO_WM_DIAGRAM_VIRTUALLY_FRAME" val="{&quot;height&quot;:306.25,&quot;left&quot;:92.25,&quot;top&quot;:141.85,&quot;width&quot;:833.15}"/>
</p:tagLst>
</file>

<file path=ppt/tags/tag26.xml><?xml version="1.0" encoding="utf-8"?>
<p:tagLst xmlns:a="http://schemas.openxmlformats.org/drawingml/2006/main" xmlns:r="http://schemas.openxmlformats.org/officeDocument/2006/relationships" xmlns:p="http://schemas.openxmlformats.org/presentationml/2006/main">
  <p:tag name="KSO_WM_DIAGRAM_VIRTUALLY_FRAME" val="{&quot;height&quot;:306.25,&quot;left&quot;:92.25,&quot;top&quot;:141.85,&quot;width&quot;:833.15}"/>
</p:tagLst>
</file>

<file path=ppt/tags/tag27.xml><?xml version="1.0" encoding="utf-8"?>
<p:tagLst xmlns:a="http://schemas.openxmlformats.org/drawingml/2006/main" xmlns:r="http://schemas.openxmlformats.org/officeDocument/2006/relationships" xmlns:p="http://schemas.openxmlformats.org/presentationml/2006/main">
  <p:tag name="KSO_WM_DIAGRAM_VIRTUALLY_FRAME" val="{&quot;height&quot;:306.25,&quot;left&quot;:92.25,&quot;top&quot;:141.85,&quot;width&quot;:833.15}"/>
</p:tagLst>
</file>

<file path=ppt/tags/tag28.xml><?xml version="1.0" encoding="utf-8"?>
<p:tagLst xmlns:a="http://schemas.openxmlformats.org/drawingml/2006/main" xmlns:r="http://schemas.openxmlformats.org/officeDocument/2006/relationships" xmlns:p="http://schemas.openxmlformats.org/presentationml/2006/main">
  <p:tag name="KSO_WM_DIAGRAM_VIRTUALLY_FRAME" val="{&quot;height&quot;:306.25,&quot;left&quot;:92.25,&quot;top&quot;:141.85,&quot;width&quot;:833.15}"/>
</p:tagLst>
</file>

<file path=ppt/tags/tag29.xml><?xml version="1.0" encoding="utf-8"?>
<p:tagLst xmlns:a="http://schemas.openxmlformats.org/drawingml/2006/main" xmlns:r="http://schemas.openxmlformats.org/officeDocument/2006/relationships" xmlns:p="http://schemas.openxmlformats.org/presentationml/2006/main">
  <p:tag name="KSO_WM_DIAGRAM_VIRTUALLY_FRAME" val="{&quot;height&quot;:369.5,&quot;left&quot;:92.25,&quot;top&quot;:141.85,&quot;width&quot;:833.2}"/>
</p:tagLst>
</file>

<file path=ppt/tags/tag3.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30.xml><?xml version="1.0" encoding="utf-8"?>
<p:tagLst xmlns:a="http://schemas.openxmlformats.org/drawingml/2006/main" xmlns:r="http://schemas.openxmlformats.org/officeDocument/2006/relationships" xmlns:p="http://schemas.openxmlformats.org/presentationml/2006/main">
  <p:tag name="KSO_WM_DIAGRAM_VIRTUALLY_FRAME" val="{&quot;height&quot;:369.5,&quot;left&quot;:92.25,&quot;top&quot;:141.85,&quot;width&quot;:833.2}"/>
</p:tagLst>
</file>

<file path=ppt/tags/tag31.xml><?xml version="1.0" encoding="utf-8"?>
<p:tagLst xmlns:a="http://schemas.openxmlformats.org/drawingml/2006/main" xmlns:r="http://schemas.openxmlformats.org/officeDocument/2006/relationships" xmlns:p="http://schemas.openxmlformats.org/presentationml/2006/main">
  <p:tag name="KSO_WM_DIAGRAM_VIRTUALLY_FRAME" val="{&quot;height&quot;:306.25,&quot;left&quot;:92.25,&quot;top&quot;:141.85,&quot;width&quot;:833.15}"/>
</p:tagLst>
</file>

<file path=ppt/tags/tag32.xml><?xml version="1.0" encoding="utf-8"?>
<p:tagLst xmlns:a="http://schemas.openxmlformats.org/drawingml/2006/main" xmlns:r="http://schemas.openxmlformats.org/officeDocument/2006/relationships" xmlns:p="http://schemas.openxmlformats.org/presentationml/2006/main">
  <p:tag name="KSO_WM_DIAGRAM_VIRTUALLY_FRAME" val="{&quot;height&quot;:306.25,&quot;left&quot;:92.25,&quot;top&quot;:141.85,&quot;width&quot;:833.15}"/>
</p:tagLst>
</file>

<file path=ppt/tags/tag33.xml><?xml version="1.0" encoding="utf-8"?>
<p:tagLst xmlns:a="http://schemas.openxmlformats.org/drawingml/2006/main" xmlns:r="http://schemas.openxmlformats.org/officeDocument/2006/relationships" xmlns:p="http://schemas.openxmlformats.org/presentationml/2006/main">
  <p:tag name="KSO_WM_DIAGRAM_VIRTUALLY_FRAME" val="{&quot;height&quot;:306.25,&quot;left&quot;:92.25,&quot;top&quot;:141.85,&quot;width&quot;:833.15}"/>
</p:tagLst>
</file>

<file path=ppt/tags/tag34.xml><?xml version="1.0" encoding="utf-8"?>
<p:tagLst xmlns:a="http://schemas.openxmlformats.org/drawingml/2006/main" xmlns:r="http://schemas.openxmlformats.org/officeDocument/2006/relationships" xmlns:p="http://schemas.openxmlformats.org/presentationml/2006/main">
  <p:tag name="KSO_WM_DIAGRAM_VIRTUALLY_FRAME" val="{&quot;height&quot;:306.25,&quot;left&quot;:92.25,&quot;top&quot;:141.85,&quot;width&quot;:833.15}"/>
</p:tagLst>
</file>

<file path=ppt/tags/tag35.xml><?xml version="1.0" encoding="utf-8"?>
<p:tagLst xmlns:a="http://schemas.openxmlformats.org/drawingml/2006/main" xmlns:r="http://schemas.openxmlformats.org/officeDocument/2006/relationships" xmlns:p="http://schemas.openxmlformats.org/presentationml/2006/main">
  <p:tag name="KSO_WM_DIAGRAM_VIRTUALLY_FRAME" val="{&quot;height&quot;:306.25,&quot;left&quot;:92.25,&quot;top&quot;:141.85,&quot;width&quot;:833.15}"/>
</p:tagLst>
</file>

<file path=ppt/tags/tag36.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37.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38.xml><?xml version="1.0" encoding="utf-8"?>
<p:tagLst xmlns:a="http://schemas.openxmlformats.org/drawingml/2006/main" xmlns:r="http://schemas.openxmlformats.org/officeDocument/2006/relationships" xmlns:p="http://schemas.openxmlformats.org/presentationml/2006/main">
  <p:tag name="KSO_WM_DIAGRAM_VIRTUALLY_FRAME" val="{&quot;height&quot;:369.5,&quot;left&quot;:92.25,&quot;top&quot;:141.85,&quot;width&quot;:833.2}"/>
</p:tagLst>
</file>

<file path=ppt/tags/tag39.xml><?xml version="1.0" encoding="utf-8"?>
<p:tagLst xmlns:a="http://schemas.openxmlformats.org/drawingml/2006/main" xmlns:r="http://schemas.openxmlformats.org/officeDocument/2006/relationships" xmlns:p="http://schemas.openxmlformats.org/presentationml/2006/main">
  <p:tag name="KSO_WM_DIAGRAM_VIRTUALLY_FRAME" val="{&quot;height&quot;:369.5,&quot;left&quot;:92.25,&quot;top&quot;:141.85,&quot;width&quot;:833.2}"/>
</p:tagLst>
</file>

<file path=ppt/tags/tag4.xml><?xml version="1.0" encoding="utf-8"?>
<p:tagLst xmlns:a="http://schemas.openxmlformats.org/drawingml/2006/main" xmlns:r="http://schemas.openxmlformats.org/officeDocument/2006/relationships" xmlns:p="http://schemas.openxmlformats.org/presentationml/2006/main">
  <p:tag name="KSO_WM_DIAGRAM_VIRTUALLY_FRAME" val="{&quot;height&quot;:309.6,&quot;left&quot;:144.15,&quot;top&quot;:201.75,&quot;width&quot;:683.95}"/>
</p:tagLst>
</file>

<file path=ppt/tags/tag40.xml><?xml version="1.0" encoding="utf-8"?>
<p:tagLst xmlns:a="http://schemas.openxmlformats.org/drawingml/2006/main" xmlns:r="http://schemas.openxmlformats.org/officeDocument/2006/relationships" xmlns:p="http://schemas.openxmlformats.org/presentationml/2006/main">
  <p:tag name="KSO_WM_DIAGRAM_VIRTUALLY_FRAME" val="{&quot;height&quot;:369.5,&quot;left&quot;:92.25,&quot;top&quot;:141.85,&quot;width&quot;:833.2}"/>
</p:tagLst>
</file>

<file path=ppt/tags/tag41.xml><?xml version="1.0" encoding="utf-8"?>
<p:tagLst xmlns:a="http://schemas.openxmlformats.org/drawingml/2006/main" xmlns:r="http://schemas.openxmlformats.org/officeDocument/2006/relationships" xmlns:p="http://schemas.openxmlformats.org/presentationml/2006/main">
  <p:tag name="KSO_WM_DIAGRAM_VIRTUALLY_FRAME" val="{&quot;height&quot;:369.5,&quot;left&quot;:92.25,&quot;top&quot;:141.85,&quot;width&quot;:833.2}"/>
</p:tagLst>
</file>

<file path=ppt/tags/tag42.xml><?xml version="1.0" encoding="utf-8"?>
<p:tagLst xmlns:a="http://schemas.openxmlformats.org/drawingml/2006/main" xmlns:r="http://schemas.openxmlformats.org/officeDocument/2006/relationships" xmlns:p="http://schemas.openxmlformats.org/presentationml/2006/main">
  <p:tag name="KSO_WM_DIAGRAM_VIRTUALLY_FRAME" val="{&quot;height&quot;:369.5,&quot;left&quot;:92.25,&quot;top&quot;:141.85,&quot;width&quot;:833.2}"/>
</p:tagLst>
</file>

<file path=ppt/tags/tag43.xml><?xml version="1.0" encoding="utf-8"?>
<p:tagLst xmlns:a="http://schemas.openxmlformats.org/drawingml/2006/main" xmlns:r="http://schemas.openxmlformats.org/officeDocument/2006/relationships" xmlns:p="http://schemas.openxmlformats.org/presentationml/2006/main">
  <p:tag name="KSO_WM_DIAGRAM_VIRTUALLY_FRAME" val="{&quot;height&quot;:369.5,&quot;left&quot;:92.25,&quot;top&quot;:141.85,&quot;width&quot;:833.2}"/>
</p:tagLst>
</file>

<file path=ppt/tags/tag44.xml><?xml version="1.0" encoding="utf-8"?>
<p:tagLst xmlns:a="http://schemas.openxmlformats.org/drawingml/2006/main" xmlns:r="http://schemas.openxmlformats.org/officeDocument/2006/relationships" xmlns:p="http://schemas.openxmlformats.org/presentationml/2006/main">
  <p:tag name="KSO_WM_DIAGRAM_VIRTUALLY_FRAME" val="{&quot;height&quot;:369.5,&quot;left&quot;:92.25,&quot;top&quot;:141.85,&quot;width&quot;:833.2}"/>
</p:tagLst>
</file>

<file path=ppt/tags/tag45.xml><?xml version="1.0" encoding="utf-8"?>
<p:tagLst xmlns:a="http://schemas.openxmlformats.org/drawingml/2006/main" xmlns:r="http://schemas.openxmlformats.org/officeDocument/2006/relationships" xmlns:p="http://schemas.openxmlformats.org/presentationml/2006/main">
  <p:tag name="KSO_WM_DIAGRAM_VIRTUALLY_FRAME" val="{&quot;height&quot;:369.5,&quot;left&quot;:92.25,&quot;top&quot;:141.85,&quot;width&quot;:833.2}"/>
</p:tagLst>
</file>

<file path=ppt/tags/tag46.xml><?xml version="1.0" encoding="utf-8"?>
<p:tagLst xmlns:a="http://schemas.openxmlformats.org/drawingml/2006/main" xmlns:r="http://schemas.openxmlformats.org/officeDocument/2006/relationships" xmlns:p="http://schemas.openxmlformats.org/presentationml/2006/main">
  <p:tag name="KSO_WM_DIAGRAM_VIRTUALLY_FRAME" val="{&quot;height&quot;:309.6,&quot;left&quot;:144.15,&quot;top&quot;:201.75,&quot;width&quot;:683.95}"/>
</p:tagLst>
</file>

<file path=ppt/tags/tag47.xml><?xml version="1.0" encoding="utf-8"?>
<p:tagLst xmlns:a="http://schemas.openxmlformats.org/drawingml/2006/main" xmlns:r="http://schemas.openxmlformats.org/officeDocument/2006/relationships" xmlns:p="http://schemas.openxmlformats.org/presentationml/2006/main">
  <p:tag name="KSO_WM_DIAGRAM_VIRTUALLY_FRAME" val="{&quot;height&quot;:309.6,&quot;left&quot;:144.15,&quot;top&quot;:201.75,&quot;width&quot;:683.95}"/>
</p:tagLst>
</file>

<file path=ppt/tags/tag48.xml><?xml version="1.0" encoding="utf-8"?>
<p:tagLst xmlns:a="http://schemas.openxmlformats.org/drawingml/2006/main" xmlns:r="http://schemas.openxmlformats.org/officeDocument/2006/relationships" xmlns:p="http://schemas.openxmlformats.org/presentationml/2006/main">
  <p:tag name="KSO_WM_DIAGRAM_VIRTUALLY_FRAME" val="{&quot;height&quot;:309.6,&quot;left&quot;:144.15,&quot;top&quot;:201.75,&quot;width&quot;:683.95}"/>
</p:tagLst>
</file>

<file path=ppt/tags/tag49.xml><?xml version="1.0" encoding="utf-8"?>
<p:tagLst xmlns:a="http://schemas.openxmlformats.org/drawingml/2006/main" xmlns:r="http://schemas.openxmlformats.org/officeDocument/2006/relationships" xmlns:p="http://schemas.openxmlformats.org/presentationml/2006/main">
  <p:tag name="KSO_WM_DIAGRAM_VIRTUALLY_FRAME" val="{&quot;height&quot;:309.6,&quot;left&quot;:144.15,&quot;top&quot;:201.75,&quot;width&quot;:683.95}"/>
</p:tagLst>
</file>

<file path=ppt/tags/tag5.xml><?xml version="1.0" encoding="utf-8"?>
<p:tagLst xmlns:a="http://schemas.openxmlformats.org/drawingml/2006/main" xmlns:r="http://schemas.openxmlformats.org/officeDocument/2006/relationships" xmlns:p="http://schemas.openxmlformats.org/presentationml/2006/main">
  <p:tag name="KSO_WM_DIAGRAM_VIRTUALLY_FRAME" val="{&quot;height&quot;:309.6,&quot;left&quot;:144.15,&quot;top&quot;:201.75,&quot;width&quot;:683.95}"/>
</p:tagLst>
</file>

<file path=ppt/tags/tag50.xml><?xml version="1.0" encoding="utf-8"?>
<p:tagLst xmlns:a="http://schemas.openxmlformats.org/drawingml/2006/main" xmlns:r="http://schemas.openxmlformats.org/officeDocument/2006/relationships" xmlns:p="http://schemas.openxmlformats.org/presentationml/2006/main">
  <p:tag name="KSO_WM_DIAGRAM_VIRTUALLY_FRAME" val="{&quot;height&quot;:309.6,&quot;left&quot;:144.15,&quot;top&quot;:201.75,&quot;width&quot;:683.95}"/>
</p:tagLst>
</file>

<file path=ppt/tags/tag51.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52.xml><?xml version="1.0" encoding="utf-8"?>
<p:tagLst xmlns:a="http://schemas.openxmlformats.org/drawingml/2006/main" xmlns:r="http://schemas.openxmlformats.org/officeDocument/2006/relationships" xmlns:p="http://schemas.openxmlformats.org/presentationml/2006/main">
  <p:tag name="KSO_WM_DIAGRAM_VIRTUALLY_FRAME" val="{&quot;height&quot;:312.15,&quot;left&quot;:122.8,&quot;top&quot;:184.1,&quot;width&quot;:643.4}"/>
</p:tagLst>
</file>

<file path=ppt/tags/tag53.xml><?xml version="1.0" encoding="utf-8"?>
<p:tagLst xmlns:a="http://schemas.openxmlformats.org/drawingml/2006/main" xmlns:r="http://schemas.openxmlformats.org/officeDocument/2006/relationships" xmlns:p="http://schemas.openxmlformats.org/presentationml/2006/main">
  <p:tag name="KSO_WM_DIAGRAM_VIRTUALLY_FRAME" val="{&quot;height&quot;:312.15,&quot;left&quot;:122.8,&quot;top&quot;:184.1,&quot;width&quot;:643.4}"/>
</p:tagLst>
</file>

<file path=ppt/tags/tag54.xml><?xml version="1.0" encoding="utf-8"?>
<p:tagLst xmlns:a="http://schemas.openxmlformats.org/drawingml/2006/main" xmlns:r="http://schemas.openxmlformats.org/officeDocument/2006/relationships" xmlns:p="http://schemas.openxmlformats.org/presentationml/2006/main">
  <p:tag name="KSO_WM_DIAGRAM_VIRTUALLY_FRAME" val="{&quot;height&quot;:312.15,&quot;left&quot;:122.8,&quot;top&quot;:184.1,&quot;width&quot;:643.4}"/>
</p:tagLst>
</file>

<file path=ppt/tags/tag55.xml><?xml version="1.0" encoding="utf-8"?>
<p:tagLst xmlns:a="http://schemas.openxmlformats.org/drawingml/2006/main" xmlns:r="http://schemas.openxmlformats.org/officeDocument/2006/relationships" xmlns:p="http://schemas.openxmlformats.org/presentationml/2006/main">
  <p:tag name="KSO_WM_DIAGRAM_VIRTUALLY_FRAME" val="{&quot;height&quot;:312.15,&quot;left&quot;:122.8,&quot;top&quot;:184.1,&quot;width&quot;:643.4}"/>
</p:tagLst>
</file>

<file path=ppt/tags/tag56.xml><?xml version="1.0" encoding="utf-8"?>
<p:tagLst xmlns:a="http://schemas.openxmlformats.org/drawingml/2006/main" xmlns:r="http://schemas.openxmlformats.org/officeDocument/2006/relationships" xmlns:p="http://schemas.openxmlformats.org/presentationml/2006/main">
  <p:tag name="KSO_WM_DIAGRAM_VIRTUALLY_FRAME" val="{&quot;height&quot;:312.15,&quot;left&quot;:122.8,&quot;top&quot;:184.1,&quot;width&quot;:643.4}"/>
</p:tagLst>
</file>

<file path=ppt/tags/tag57.xml><?xml version="1.0" encoding="utf-8"?>
<p:tagLst xmlns:a="http://schemas.openxmlformats.org/drawingml/2006/main" xmlns:r="http://schemas.openxmlformats.org/officeDocument/2006/relationships" xmlns:p="http://schemas.openxmlformats.org/presentationml/2006/main">
  <p:tag name="KSO_WM_DIAGRAM_VIRTUALLY_FRAME" val="{&quot;height&quot;:312.15,&quot;left&quot;:122.8,&quot;top&quot;:184.1,&quot;width&quot;:643.4}"/>
</p:tagLst>
</file>

<file path=ppt/tags/tag58.xml><?xml version="1.0" encoding="utf-8"?>
<p:tagLst xmlns:a="http://schemas.openxmlformats.org/drawingml/2006/main" xmlns:r="http://schemas.openxmlformats.org/officeDocument/2006/relationships" xmlns:p="http://schemas.openxmlformats.org/presentationml/2006/main">
  <p:tag name="KSO_WM_DIAGRAM_VIRTUALLY_FRAME" val="{&quot;height&quot;:312.15,&quot;left&quot;:122.8,&quot;top&quot;:184.1,&quot;width&quot;:643.4}"/>
</p:tagLst>
</file>

<file path=ppt/tags/tag59.xml><?xml version="1.0" encoding="utf-8"?>
<p:tagLst xmlns:a="http://schemas.openxmlformats.org/drawingml/2006/main" xmlns:r="http://schemas.openxmlformats.org/officeDocument/2006/relationships" xmlns:p="http://schemas.openxmlformats.org/presentationml/2006/main">
  <p:tag name="KSO_WM_DIAGRAM_VIRTUALLY_FRAME" val="{&quot;height&quot;:312.15,&quot;left&quot;:122.8,&quot;top&quot;:184.1,&quot;width&quot;:643.4}"/>
</p:tagLst>
</file>

<file path=ppt/tags/tag6.xml><?xml version="1.0" encoding="utf-8"?>
<p:tagLst xmlns:a="http://schemas.openxmlformats.org/drawingml/2006/main" xmlns:r="http://schemas.openxmlformats.org/officeDocument/2006/relationships" xmlns:p="http://schemas.openxmlformats.org/presentationml/2006/main">
  <p:tag name="KSO_WM_DIAGRAM_VIRTUALLY_FRAME" val="{&quot;height&quot;:309.6,&quot;left&quot;:144.15,&quot;top&quot;:201.75,&quot;width&quot;:683.95}"/>
</p:tagLst>
</file>

<file path=ppt/tags/tag60.xml><?xml version="1.0" encoding="utf-8"?>
<p:tagLst xmlns:a="http://schemas.openxmlformats.org/drawingml/2006/main" xmlns:r="http://schemas.openxmlformats.org/officeDocument/2006/relationships" xmlns:p="http://schemas.openxmlformats.org/presentationml/2006/main">
  <p:tag name="KSO_WM_DIAGRAM_VIRTUALLY_FRAME" val="{&quot;height&quot;:312.15,&quot;left&quot;:122.8,&quot;top&quot;:184.1,&quot;width&quot;:643.4}"/>
</p:tagLst>
</file>

<file path=ppt/tags/tag61.xml><?xml version="1.0" encoding="utf-8"?>
<p:tagLst xmlns:a="http://schemas.openxmlformats.org/drawingml/2006/main" xmlns:r="http://schemas.openxmlformats.org/officeDocument/2006/relationships" xmlns:p="http://schemas.openxmlformats.org/presentationml/2006/main">
  <p:tag name="KSO_WM_DIAGRAM_VIRTUALLY_FRAME" val="{&quot;height&quot;:312.15,&quot;left&quot;:122.8,&quot;top&quot;:184.1,&quot;width&quot;:643.4}"/>
</p:tagLst>
</file>

<file path=ppt/tags/tag62.xml><?xml version="1.0" encoding="utf-8"?>
<p:tagLst xmlns:a="http://schemas.openxmlformats.org/drawingml/2006/main" xmlns:r="http://schemas.openxmlformats.org/officeDocument/2006/relationships" xmlns:p="http://schemas.openxmlformats.org/presentationml/2006/main">
  <p:tag name="KSO_WM_DIAGRAM_VIRTUALLY_FRAME" val="{&quot;height&quot;:312.15,&quot;left&quot;:122.8,&quot;top&quot;:184.1,&quot;width&quot;:643.4}"/>
</p:tagLst>
</file>

<file path=ppt/tags/tag63.xml><?xml version="1.0" encoding="utf-8"?>
<p:tagLst xmlns:a="http://schemas.openxmlformats.org/drawingml/2006/main" xmlns:r="http://schemas.openxmlformats.org/officeDocument/2006/relationships" xmlns:p="http://schemas.openxmlformats.org/presentationml/2006/main">
  <p:tag name="KSO_WM_DIAGRAM_VIRTUALLY_FRAME" val="{&quot;height&quot;:312.15,&quot;left&quot;:122.8,&quot;top&quot;:184.1,&quot;width&quot;:643.4}"/>
</p:tagLst>
</file>

<file path=ppt/tags/tag64.xml><?xml version="1.0" encoding="utf-8"?>
<p:tagLst xmlns:a="http://schemas.openxmlformats.org/drawingml/2006/main" xmlns:r="http://schemas.openxmlformats.org/officeDocument/2006/relationships" xmlns:p="http://schemas.openxmlformats.org/presentationml/2006/main">
  <p:tag name="KSO_WM_DIAGRAM_VIRTUALLY_FRAME" val="{&quot;height&quot;:312.15,&quot;left&quot;:122.8,&quot;top&quot;:184.1,&quot;width&quot;:643.4}"/>
</p:tagLst>
</file>

<file path=ppt/tags/tag65.xml><?xml version="1.0" encoding="utf-8"?>
<p:tagLst xmlns:a="http://schemas.openxmlformats.org/drawingml/2006/main" xmlns:r="http://schemas.openxmlformats.org/officeDocument/2006/relationships" xmlns:p="http://schemas.openxmlformats.org/presentationml/2006/main">
  <p:tag name="KSO_WM_DIAGRAM_VIRTUALLY_FRAME" val="{&quot;height&quot;:312.15,&quot;left&quot;:122.8,&quot;top&quot;:184.1,&quot;width&quot;:643.4}"/>
</p:tagLst>
</file>

<file path=ppt/tags/tag66.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67.xml><?xml version="1.0" encoding="utf-8"?>
<p:tagLst xmlns:a="http://schemas.openxmlformats.org/drawingml/2006/main" xmlns:r="http://schemas.openxmlformats.org/officeDocument/2006/relationships" xmlns:p="http://schemas.openxmlformats.org/presentationml/2006/main">
  <p:tag name="AS_UNIQUEID" val="3487"/>
</p:tagLst>
</file>

<file path=ppt/tags/tag68.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69.xml><?xml version="1.0" encoding="utf-8"?>
<p:tagLst xmlns:a="http://schemas.openxmlformats.org/drawingml/2006/main" xmlns:r="http://schemas.openxmlformats.org/officeDocument/2006/relationships" xmlns:p="http://schemas.openxmlformats.org/presentationml/2006/main">
  <p:tag name="AS_UNIQUEID" val="3487"/>
</p:tagLst>
</file>

<file path=ppt/tags/tag7.xml><?xml version="1.0" encoding="utf-8"?>
<p:tagLst xmlns:a="http://schemas.openxmlformats.org/drawingml/2006/main" xmlns:r="http://schemas.openxmlformats.org/officeDocument/2006/relationships" xmlns:p="http://schemas.openxmlformats.org/presentationml/2006/main">
  <p:tag name="KSO_WM_DIAGRAM_VIRTUALLY_FRAME" val="{&quot;height&quot;:309.6,&quot;left&quot;:144.15,&quot;top&quot;:201.75,&quot;width&quot;:683.95}"/>
</p:tagLst>
</file>

<file path=ppt/tags/tag70.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71.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72.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73.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74.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75.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76.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77.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78.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79.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8.xml><?xml version="1.0" encoding="utf-8"?>
<p:tagLst xmlns:a="http://schemas.openxmlformats.org/drawingml/2006/main" xmlns:r="http://schemas.openxmlformats.org/officeDocument/2006/relationships" xmlns:p="http://schemas.openxmlformats.org/presentationml/2006/main">
  <p:tag name="KSO_WM_DIAGRAM_VIRTUALLY_FRAME" val="{&quot;height&quot;:309.6,&quot;left&quot;:144.15,&quot;top&quot;:201.75,&quot;width&quot;:683.95}"/>
</p:tagLst>
</file>

<file path=ppt/tags/tag9.xml><?xml version="1.0" encoding="utf-8"?>
<p:tagLst xmlns:a="http://schemas.openxmlformats.org/drawingml/2006/main" xmlns:r="http://schemas.openxmlformats.org/officeDocument/2006/relationships" xmlns:p="http://schemas.openxmlformats.org/presentationml/2006/main">
  <p:tag name="KSO_WM_DIAGRAM_VIRTUALLY_FRAME" val="{&quot;height&quot;:309.6,&quot;left&quot;:144.15,&quot;top&quot;:201.75,&quot;width&quot;:683.95}"/>
</p:tagLst>
</file>

<file path=ppt/theme/theme1.xml><?xml version="1.0" encoding="utf-8"?>
<a:theme xmlns:a="http://schemas.openxmlformats.org/drawingml/2006/main" name="木牍原创课件-封面">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木牍原创课件-目录">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字体">
      <a:majorFont>
        <a:latin typeface="Arial"/>
        <a:ea typeface="微软雅黑"/>
        <a:cs typeface=""/>
      </a:majorFont>
      <a:minorFont>
        <a:latin typeface="Times New Roman"/>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木牍原创课件-内文">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字体">
      <a:majorFont>
        <a:latin typeface="Arial"/>
        <a:ea typeface="微软雅黑"/>
        <a:cs typeface=""/>
      </a:majorFont>
      <a:minorFont>
        <a:latin typeface="Times New Roman"/>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TotalTime>
  <Words>1039</Words>
  <PresentationFormat>宽屏</PresentationFormat>
  <Paragraphs>179</Paragraphs>
  <Slides>23</Slides>
  <Notes>5</Notes>
  <HiddenSlides>0</HiddenSlides>
  <MMClips>3</MMClips>
  <ScaleCrop>false</ScaleCrop>
  <HeadingPairs>
    <vt:vector size="6" baseType="variant">
      <vt:variant>
        <vt:lpstr>已用的字体</vt:lpstr>
      </vt:variant>
      <vt:variant>
        <vt:i4>5</vt:i4>
      </vt:variant>
      <vt:variant>
        <vt:lpstr>主题</vt:lpstr>
      </vt:variant>
      <vt:variant>
        <vt:i4>3</vt:i4>
      </vt:variant>
      <vt:variant>
        <vt:lpstr>幻灯片标题</vt:lpstr>
      </vt:variant>
      <vt:variant>
        <vt:i4>23</vt:i4>
      </vt:variant>
    </vt:vector>
  </HeadingPairs>
  <TitlesOfParts>
    <vt:vector size="31" baseType="lpstr">
      <vt:lpstr>Times New Roman</vt:lpstr>
      <vt:lpstr>Arial</vt:lpstr>
      <vt:lpstr>Calibri</vt:lpstr>
      <vt:lpstr>宋体</vt:lpstr>
      <vt:lpstr>微软雅黑</vt:lpstr>
      <vt:lpstr>木牍原创课件-封面</vt:lpstr>
      <vt:lpstr>木牍原创课件-目录</vt:lpstr>
      <vt:lpstr>木牍原创课件-内文</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dcterms:created xsi:type="dcterms:W3CDTF">2019-06-19T02:08:00Z</dcterms:created>
  <dcterms:modified xsi:type="dcterms:W3CDTF">2025-02-26T12:06:16Z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2052-12.1.0.19770</vt:lpwstr>
  </property>
  <property fmtid="{D5CDD505-2E9C-101B-9397-08002B2CF9AE}" pid="3" name="ICV">
    <vt:lpwstr>BDCA6CC7CC9A40ECAF8CDAC1377E0517_11</vt:lpwstr>
  </property>
</Properties>
</file>