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sldIdLst>
    <p:sldId id="318" r:id="rId3"/>
    <p:sldId id="257" r:id="rId4"/>
    <p:sldId id="259" r:id="rId5"/>
    <p:sldId id="260" r:id="rId6"/>
    <p:sldId id="307" r:id="rId7"/>
    <p:sldId id="263" r:id="rId8"/>
    <p:sldId id="306" r:id="rId9"/>
    <p:sldId id="262" r:id="rId10"/>
    <p:sldId id="264" r:id="rId11"/>
    <p:sldId id="265" r:id="rId12"/>
    <p:sldId id="269" r:id="rId13"/>
    <p:sldId id="270" r:id="rId14"/>
    <p:sldId id="309" r:id="rId15"/>
    <p:sldId id="274" r:id="rId16"/>
    <p:sldId id="276" r:id="rId17"/>
    <p:sldId id="278" r:id="rId18"/>
    <p:sldId id="280" r:id="rId19"/>
    <p:sldId id="310" r:id="rId20"/>
    <p:sldId id="285" r:id="rId21"/>
    <p:sldId id="286" r:id="rId22"/>
    <p:sldId id="287" r:id="rId23"/>
    <p:sldId id="311" r:id="rId24"/>
    <p:sldId id="313" r:id="rId25"/>
    <p:sldId id="314" r:id="rId26"/>
    <p:sldId id="315" r:id="rId27"/>
    <p:sldId id="316" r:id="rId28"/>
    <p:sldId id="317" r:id="rId29"/>
  </p:sldIdLst>
  <p:sldSz cx="9144000" cy="5143500" type="screen16x9"/>
  <p:notesSz cx="6858000" cy="9144000"/>
  <p:custDataLst>
    <p:tags r:id="rId3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D0424A-9DD5-4E75-9C15-B03A7328947C}" type="slidenum">
              <a:rPr kumimoji="1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21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D0424A-9DD5-4E75-9C15-B03A7328947C}" type="slidenum">
              <a:rPr kumimoji="1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21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ctr">
        <a:defRPr sz="4400" kern="1200">
          <a:solidFill>
            <a:schemeClr val="lt1"/>
          </a:solidFill>
        </a:defRPr>
      </a:lvl1pPr>
    </p:titleStyle>
    <p:bodyStyle>
      <a:lvl1pPr indent="-325120" algn="ctr">
        <a:defRPr sz="3200" kern="1200">
          <a:solidFill>
            <a:schemeClr val="tx1"/>
          </a:solidFill>
        </a:defRPr>
      </a:lvl1pPr>
    </p:bodyStyle>
    <p:otherStyle>
      <a:defPPr algn="ctr">
        <a:defRPr kern="1200">
          <a:solidFill>
            <a:schemeClr val="tx1"/>
          </a:solidFill>
        </a:defRPr>
      </a:def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ransition/>
  <p:txStyles>
    <p:titleStyle>
      <a:lvl1pPr algn="ctr">
        <a:defRPr sz="4400" kern="1200">
          <a:solidFill>
            <a:schemeClr val="lt1"/>
          </a:solidFill>
        </a:defRPr>
      </a:lvl1pPr>
    </p:titleStyle>
    <p:bodyStyle>
      <a:lvl1pPr indent="-325120" algn="ctr">
        <a:defRPr sz="3200" kern="1200">
          <a:solidFill>
            <a:schemeClr val="tx1"/>
          </a:solidFill>
        </a:defRPr>
      </a:lvl1pPr>
    </p:bodyStyle>
    <p:otherStyle>
      <a:defPPr algn="ctr">
        <a:defRPr kern="1200">
          <a:solidFill>
            <a:schemeClr val="tx1"/>
          </a:solidFill>
        </a:defRPr>
      </a:def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leleketang.com/let/dynamic.php?tag=series_connection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leleketang.com/let/dynamic.php?tag=parallel_connection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leleketang.com/let/dynamic.php?tag=series_connection2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leleketang.com/let/dynamic.php?tag=parallel_connection2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>
            <a:off x="381000" y="590438"/>
            <a:ext cx="8382000" cy="3962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25000"/>
              </a:lnSpc>
            </a:pPr>
            <a:r>
              <a:rPr lang="en-US" altLang="zh-CN" sz="5400" b="1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14.3 </a:t>
            </a:r>
            <a:r>
              <a:rPr lang="en-US" altLang="zh-CN" sz="5400" b="1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连接串联电路和并联电路</a:t>
            </a:r>
            <a:endParaRPr lang="en-US" altLang="zh-CN" sz="5400" b="1" dirty="0">
              <a:solidFill>
                <a:srgbClr val="FFFFFF">
                  <a:alpha val="100000"/>
                </a:srgbClr>
              </a:solidFill>
              <a:latin typeface="黑体" pitchFamily="49" charset="-122"/>
              <a:ea typeface="黑体" pitchFamily="49" charset="-122"/>
            </a:endParaRPr>
          </a:p>
          <a:p>
            <a:pPr marL="0" marR="0" lvl="0" indent="0" algn="ctr" fontAlgn="base">
              <a:lnSpc>
                <a:spcPct val="125000"/>
              </a:lnSpc>
            </a:pPr>
            <a:endParaRPr lang="en-US" sz="6600" b="1" u="none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  <a:p>
            <a:pPr marL="0" marR="0" lvl="0" indent="0" algn="ctr" fontAlgn="base">
              <a:lnSpc>
                <a:spcPct val="125000"/>
              </a:lnSpc>
            </a:pPr>
            <a:r>
              <a:rPr lang="zh-CN" altLang="en-US" sz="3200" b="1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南阳市实验学校    </a:t>
            </a:r>
          </a:p>
        </p:txBody>
      </p:sp>
    </p:spTree>
    <p:extLst>
      <p:ext uri="{BB962C8B-B14F-4D97-AF65-F5344CB8AC3E}">
        <p14:creationId xmlns:p14="http://schemas.microsoft.com/office/powerpoint/2010/main" val="33127622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33450" y="723900"/>
          <a:ext cx="9134475" cy="4733925"/>
          <a:chOff x="933450" y="723900"/>
          <a:chExt cx="9134475" cy="4733925"/>
        </a:xfrm>
      </p:grpSpPr>
      <p:sp>
        <p:nvSpPr>
          <p:cNvPr id="3" name="文本框 2"/>
          <p:cNvSpPr txBox="1"/>
          <p:nvPr/>
        </p:nvSpPr>
        <p:spPr>
          <a:xfrm>
            <a:off x="328295" y="2322830"/>
            <a:ext cx="848169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用一个电源、两个小灯泡、一个开关和一些导线组成电路。</a:t>
            </a:r>
            <a:r>
              <a:rPr lang="en-US" sz="2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sym typeface="+mn-ea"/>
              </a:rPr>
              <a:t>要想让两个小灯泡都发光，可以有几种接法？</a:t>
            </a:r>
            <a:endParaRPr lang="en-US" sz="2800" b="1" u="none" spc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 l="35364" t="37407" r="37442" b="27037"/>
          <a:stretch>
            <a:fillRect/>
          </a:stretch>
        </p:blipFill>
        <p:spPr>
          <a:xfrm>
            <a:off x="4482465" y="3550920"/>
            <a:ext cx="1080135" cy="79248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rcRect l="34053" t="34795" r="32905" b="27245"/>
          <a:stretch>
            <a:fillRect/>
          </a:stretch>
        </p:blipFill>
        <p:spPr>
          <a:xfrm flipH="1">
            <a:off x="675005" y="3515360"/>
            <a:ext cx="1401445" cy="79121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rcRect l="21430" t="38261" r="23746" b="28841"/>
          <a:stretch>
            <a:fillRect/>
          </a:stretch>
        </p:blipFill>
        <p:spPr>
          <a:xfrm>
            <a:off x="6203950" y="3658870"/>
            <a:ext cx="2159635" cy="79819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/>
          <a:srcRect l="34341" t="34188" r="36643" b="27037"/>
          <a:stretch>
            <a:fillRect/>
          </a:stretch>
        </p:blipFill>
        <p:spPr>
          <a:xfrm>
            <a:off x="2627630" y="3479165"/>
            <a:ext cx="1152525" cy="864235"/>
          </a:xfrm>
          <a:prstGeom prst="rect">
            <a:avLst/>
          </a:prstGeom>
        </p:spPr>
      </p:pic>
      <p:sp>
        <p:nvSpPr>
          <p:cNvPr id="5140" name="Text Box 22"/>
          <p:cNvSpPr txBox="1"/>
          <p:nvPr/>
        </p:nvSpPr>
        <p:spPr>
          <a:xfrm>
            <a:off x="328295" y="662220"/>
            <a:ext cx="8484531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上节课学习的</a:t>
            </a: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  <a:sym typeface="+mn-ea"/>
              </a:rPr>
              <a:t>电路图</a:t>
            </a: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中，我们只用了一个用电器，可是在一个实际电路里，用电器往往不只一个，有时两个，三个甚至更多个，那么怎样将它们连入电路呢？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104775" y="266700"/>
          <a:ext cx="9134475" cy="4391025"/>
          <a:chOff x="-104775" y="266700"/>
          <a:chExt cx="9134475" cy="4391025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260985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串联电路的定义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91405" y="3007360"/>
            <a:ext cx="3746500" cy="1846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定义：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把电路元件逐个顺次</a:t>
            </a:r>
            <a:r>
              <a:rPr lang="zh-CN" alt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串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接起来的电路,叫做串联电路。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3686175"/>
            <a:ext cx="382460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两只小灯泡,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首尾相连</a:t>
            </a:r>
            <a:r>
              <a:rPr lang="en-US" sz="3200" b="1" u="none" spc="0">
                <a:solidFill>
                  <a:schemeClr val="bg1">
                    <a:alpha val="100000"/>
                  </a:scheme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顺次连接在电路里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rcRect l="17733" t="18571" r="16427" b="14198"/>
          <a:stretch>
            <a:fillRect/>
          </a:stretch>
        </p:blipFill>
        <p:spPr>
          <a:xfrm>
            <a:off x="755650" y="1008380"/>
            <a:ext cx="3743960" cy="2420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87755" y="1090295"/>
            <a:ext cx="59690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89150" y="931545"/>
            <a:ext cx="42354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44470" y="1090295"/>
            <a:ext cx="49403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首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61105" y="1180465"/>
            <a:ext cx="44577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尾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25" y="723265"/>
            <a:ext cx="3858260" cy="22028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5"/>
      <p:bldP spid="5" grpId="4"/>
      <p:bldP spid="8" grpId="0"/>
      <p:bldP spid="9" grpId="1"/>
      <p:bldP spid="10" grpId="2"/>
      <p:bldP spid="11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9525" y="266700"/>
          <a:ext cx="9134475" cy="4476750"/>
          <a:chOff x="-9525" y="266700"/>
          <a:chExt cx="9134475" cy="4476750"/>
        </a:xfrm>
      </p:grpSpPr>
      <p:sp>
        <p:nvSpPr>
          <p:cNvPr id="3" name="文本框 2"/>
          <p:cNvSpPr txBox="1"/>
          <p:nvPr/>
        </p:nvSpPr>
        <p:spPr>
          <a:xfrm>
            <a:off x="319405" y="266700"/>
            <a:ext cx="283908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并联电路的定义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44110" y="3215640"/>
            <a:ext cx="3526790" cy="1477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定义：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把电路元件并列连接起来的电路，叫做并联电路。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rcRect l="14564" t="20281" r="14719" b="12076"/>
          <a:stretch>
            <a:fillRect/>
          </a:stretch>
        </p:blipFill>
        <p:spPr>
          <a:xfrm>
            <a:off x="469265" y="920115"/>
            <a:ext cx="3758565" cy="25965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7040" y="3578225"/>
            <a:ext cx="4248150" cy="129222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把两只灯泡的两端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并列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连在一起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（首首相连,尾尾相连），并列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地接到电路中。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46300" y="690245"/>
            <a:ext cx="41211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首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58490" y="805180"/>
            <a:ext cx="51181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38860" y="1652270"/>
            <a:ext cx="44704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首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46300" y="2180590"/>
            <a:ext cx="45148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尾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90" y="627380"/>
            <a:ext cx="4024630" cy="25882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5"/>
      <p:bldP spid="8" grpId="4"/>
      <p:bldP spid="9" grpId="2"/>
      <p:bldP spid="10" grpId="3"/>
      <p:bldP spid="11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583565"/>
            <a:ext cx="3858260" cy="22028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391"/>
          <a:stretch>
            <a:fillRect/>
          </a:stretch>
        </p:blipFill>
        <p:spPr>
          <a:xfrm>
            <a:off x="4613910" y="288925"/>
            <a:ext cx="4024630" cy="23710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0890" y="2990850"/>
            <a:ext cx="327596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电流只有一条路径。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77740" y="2786380"/>
            <a:ext cx="369633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电流有两条或两条以上的路径（有分支）。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9285" y="3861435"/>
            <a:ext cx="78860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分叉后只有部分电流通过的电路为支路，而所有电流都会通过的那部分电路为干路。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47900" y="1238250"/>
          <a:ext cx="6896100" cy="3905250"/>
          <a:chOff x="2247900" y="1238250"/>
          <a:chExt cx="6896100" cy="3905250"/>
        </a:xfrm>
      </p:grpSpPr>
      <p:pic>
        <p:nvPicPr>
          <p:cNvPr id="2" name="图片 1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77535" y="3255010"/>
            <a:ext cx="3134360" cy="17538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8770" y="266700"/>
            <a:ext cx="5213350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0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串联电路用电器关系</a:t>
            </a:r>
          </a:p>
        </p:txBody>
      </p:sp>
      <p:pic>
        <p:nvPicPr>
          <p:cNvPr id="6" name="图片 5"/>
          <p:cNvPicPr/>
          <p:nvPr/>
        </p:nvPicPr>
        <p:blipFill>
          <a:blip r:embed="rId4"/>
          <a:srcRect l="18062" t="21174" r="14588" b="15321"/>
          <a:stretch>
            <a:fillRect/>
          </a:stretch>
        </p:blipFill>
        <p:spPr>
          <a:xfrm>
            <a:off x="503555" y="1288415"/>
            <a:ext cx="4872355" cy="3038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75910" y="1035685"/>
            <a:ext cx="3347720" cy="1846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结论：</a:t>
            </a:r>
            <a:b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</a:b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用电器同时工作，</a:t>
            </a:r>
          </a:p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相互影响。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42135" y="4326890"/>
            <a:ext cx="179260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串联电路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47900" y="1238250"/>
          <a:ext cx="6896100" cy="3905250"/>
          <a:chOff x="2247900" y="1238250"/>
          <a:chExt cx="6896100" cy="3905250"/>
        </a:xfrm>
      </p:grpSpPr>
      <p:pic>
        <p:nvPicPr>
          <p:cNvPr id="2" name="图片 1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64910" y="3622675"/>
            <a:ext cx="2301240" cy="1371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8650" y="266700"/>
            <a:ext cx="8505825" cy="6921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并联电路用电器关系</a:t>
            </a:r>
          </a:p>
        </p:txBody>
      </p:sp>
      <p:pic>
        <p:nvPicPr>
          <p:cNvPr id="7" name="图片 6"/>
          <p:cNvPicPr/>
          <p:nvPr/>
        </p:nvPicPr>
        <p:blipFill>
          <a:blip r:embed="rId4"/>
          <a:srcRect l="14112" t="17722" r="10020" b="9960"/>
          <a:stretch>
            <a:fillRect/>
          </a:stretch>
        </p:blipFill>
        <p:spPr>
          <a:xfrm>
            <a:off x="628650" y="1141730"/>
            <a:ext cx="4194175" cy="2859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61465" y="4001135"/>
            <a:ext cx="167576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并联电路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66970" y="1257935"/>
            <a:ext cx="3221990" cy="1846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结论：</a:t>
            </a:r>
            <a:b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</a:b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用电器独立工作，</a:t>
            </a:r>
          </a:p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互不影响。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47900" y="1238250"/>
          <a:ext cx="6896100" cy="3905250"/>
          <a:chOff x="2247900" y="1238250"/>
          <a:chExt cx="6896100" cy="3905250"/>
        </a:xfrm>
      </p:grpSpPr>
      <p:pic>
        <p:nvPicPr>
          <p:cNvPr id="2" name="图片 1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47900" y="882015"/>
            <a:ext cx="4648200" cy="2667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8650" y="266700"/>
            <a:ext cx="357822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串联电路开关作用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93165" y="3789680"/>
            <a:ext cx="6757670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开关在哪儿都可以控制整个电路。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47900" y="1238250"/>
          <a:ext cx="6896100" cy="3905250"/>
          <a:chOff x="2247900" y="1238250"/>
          <a:chExt cx="6896100" cy="3905250"/>
        </a:xfrm>
      </p:grpSpPr>
      <p:pic>
        <p:nvPicPr>
          <p:cNvPr id="2" name="图片 1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47900" y="1238250"/>
            <a:ext cx="4648200" cy="2667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8650" y="266700"/>
            <a:ext cx="3799840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并联电路开关作用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3650" y="3905250"/>
            <a:ext cx="661606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干路的开关控制所有的用电器，</a:t>
            </a:r>
          </a:p>
          <a:p>
            <a:pPr marL="0" marR="0" lvl="0" indent="0" algn="l" fontAlgn="base">
              <a:lnSpc>
                <a:spcPct val="100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支路的开关只控制本支路的用电器。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0510" y="357505"/>
          <a:ext cx="8602980" cy="442785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9750"/>
                <a:gridCol w="977900"/>
                <a:gridCol w="1638935"/>
                <a:gridCol w="1310005"/>
                <a:gridCol w="2487930"/>
                <a:gridCol w="1648460"/>
              </a:tblGrid>
              <a:tr h="877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电路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电路图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连接特点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电流路径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开关的作用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用电器工作情况</a:t>
                      </a:r>
                    </a:p>
                  </a:txBody>
                  <a:tcPr horzOverflow="overflow"/>
                </a:tc>
              </a:tr>
              <a:tr h="1068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串联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800" b="1" u="none" strike="noStrike" cap="none" normalizeH="0" baseline="0" smtClean="0">
                        <a:ln>
                          <a:noFill/>
                        </a:ln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首尾相连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只有一条通路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控制所有用电器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互相影响</a:t>
                      </a:r>
                    </a:p>
                  </a:txBody>
                  <a:tcPr anchor="ctr" horzOverflow="overflow"/>
                </a:tc>
              </a:tr>
              <a:tr h="2482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并联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800" b="1" u="none" strike="noStrike" cap="none" normalizeH="0" baseline="0" smtClean="0">
                        <a:ln>
                          <a:noFill/>
                        </a:ln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首首相连尾尾相连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若干条通路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干路开关控制所有用电器，支路开关只控制它所在支路用电器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itchFamily="49" charset="-122"/>
                          <a:ea typeface="黑体" pitchFamily="49" charset="-122"/>
                        </a:rPr>
                        <a:t>互不影响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91025"/>
          <a:chOff x="381000" y="266700"/>
          <a:chExt cx="9134475" cy="4391025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3475" y="704215"/>
            <a:ext cx="8001000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教室里各盏灯是如何连接的？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33475" y="3902710"/>
            <a:ext cx="7010400" cy="107696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答：当一盏路灯不亮了，其它的灯依然会亮，说明各盏灯是并联的。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14340" y="1132840"/>
            <a:ext cx="2629535" cy="29337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04595" y="1390650"/>
            <a:ext cx="3190875" cy="22288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433638"/>
          <a:chOff x="381000" y="266700"/>
          <a:chExt cx="9134475" cy="2433638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学习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目标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32510"/>
            <a:ext cx="7841615" cy="1615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知道什么是串联电路和并联电路，会画简单的串、并联电路图；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理解串、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并联电路连接特点，学会连接简单的串联电路和并联电路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852420"/>
            <a:ext cx="7841615" cy="1615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尝试根据已有知识、经验，按要求设计简单的串、并联电路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、选择实验器材根据电路图连接好电路。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114800"/>
          <a:chOff x="381000" y="266700"/>
          <a:chExt cx="9134475" cy="4114800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4425" y="1009650"/>
            <a:ext cx="8020050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5350" y="1633855"/>
            <a:ext cx="3958590" cy="3231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答：当一个用电器在工作时，其余用电器可以工作，也可以不工作，说明各个用电器分别连接在不同的支路中，所以家中的用电器是并联的。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41020" y="1922780"/>
            <a:ext cx="4017010" cy="265303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541020" y="1009650"/>
            <a:ext cx="8001000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家中的电灯、插座、电视等是如何连接的？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162425"/>
          <a:chOff x="381000" y="266700"/>
          <a:chExt cx="9134475" cy="4162425"/>
        </a:xfrm>
      </p:grpSpPr>
      <p:sp>
        <p:nvSpPr>
          <p:cNvPr id="3" name="文本框 2"/>
          <p:cNvSpPr txBox="1"/>
          <p:nvPr/>
        </p:nvSpPr>
        <p:spPr>
          <a:xfrm>
            <a:off x="534670" y="297180"/>
            <a:ext cx="962025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6300" y="789305"/>
            <a:ext cx="8010525" cy="86169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2800" u="none" spc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马路上的路灯，同时亮，又同时灭，那么路灯是怎么连接的呢？为什么。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3940175"/>
            <a:ext cx="8010525" cy="9848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3200" u="none" spc="0">
                <a:solidFill>
                  <a:srgbClr val="FFFF00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答：当一盏路灯不亮了，其他路灯仍然会亮，说明路灯是并联的。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23950" y="17430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966970" y="17430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0510" y="310515"/>
            <a:ext cx="8602345" cy="452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连接电路的步骤：</a:t>
            </a: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、观察认识仪器、仪表，阅读说明书，了解使用方法。</a:t>
            </a: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、画好电路图，确认电路图无误之后，再根据电路图连接电路。</a:t>
            </a: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、连接电路要按一定的顺序进行。比如可以先从电池正极开始，按照电路图一次连接开关、灯泡等一直连接到电池负极。</a:t>
            </a: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、在连接电路过程中，开关应断开。经检查电路连接无误后，再闭合开关。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552700"/>
          <a:chOff x="381000" y="266700"/>
          <a:chExt cx="9134475" cy="2552700"/>
        </a:xfrm>
      </p:grpSpPr>
      <p:sp>
        <p:nvSpPr>
          <p:cNvPr id="3" name="文本框 2"/>
          <p:cNvSpPr txBox="1"/>
          <p:nvPr/>
        </p:nvSpPr>
        <p:spPr>
          <a:xfrm>
            <a:off x="316230" y="290195"/>
            <a:ext cx="146431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00" y="1009650"/>
            <a:ext cx="8239125" cy="102870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6230" y="1557655"/>
            <a:ext cx="8662035" cy="22682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201150" cy="4105275"/>
          <a:chOff x="381000" y="266700"/>
          <a:chExt cx="9201150" cy="4105275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0" y="1000125"/>
            <a:ext cx="8553450" cy="265747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3205" y="752475"/>
            <a:ext cx="8656955" cy="39230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5667375"/>
          <a:chOff x="381000" y="266700"/>
          <a:chExt cx="9134475" cy="5667375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762000"/>
            <a:ext cx="8153400" cy="425767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/>
          <p:nvPr/>
        </p:nvPicPr>
        <p:blipFill>
          <a:blip r:embed="rId2"/>
          <a:srcRect b="85410"/>
          <a:stretch>
            <a:fillRect/>
          </a:stretch>
        </p:blipFill>
        <p:spPr>
          <a:xfrm>
            <a:off x="302895" y="663575"/>
            <a:ext cx="8557260" cy="103759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>
            <a:lum bright="-18000" contrast="42000"/>
          </a:blip>
          <a:srcRect l="481" t="17038" r="58635" b="10064"/>
          <a:stretch>
            <a:fillRect/>
          </a:stretch>
        </p:blipFill>
        <p:spPr>
          <a:xfrm>
            <a:off x="1437005" y="1701165"/>
            <a:ext cx="5551170" cy="31559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029075"/>
          <a:chOff x="381000" y="266700"/>
          <a:chExt cx="9134475" cy="4029075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225" y="990600"/>
            <a:ext cx="8153400" cy="259080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/>
          <p:nvPr/>
        </p:nvPicPr>
        <p:blipFill>
          <a:blip r:embed="rId2"/>
          <a:srcRect b="62628"/>
          <a:stretch>
            <a:fillRect/>
          </a:stretch>
        </p:blipFill>
        <p:spPr>
          <a:xfrm>
            <a:off x="196850" y="666750"/>
            <a:ext cx="8750300" cy="134556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rcRect l="377" t="36914" r="68353" b="5097"/>
          <a:stretch>
            <a:fillRect/>
          </a:stretch>
        </p:blipFill>
        <p:spPr>
          <a:xfrm>
            <a:off x="2174240" y="2012315"/>
            <a:ext cx="4347210" cy="28232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71925"/>
          <a:chOff x="381000" y="266700"/>
          <a:chExt cx="9134475" cy="3971925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000125"/>
            <a:ext cx="8162925" cy="254317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2740" y="1000125"/>
            <a:ext cx="8634095" cy="351028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769600" y="120904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772650" cy="4286250"/>
          <a:chOff x="381000" y="266700"/>
          <a:chExt cx="9772650" cy="4286250"/>
        </a:xfrm>
      </p:grpSpPr>
      <p:sp>
        <p:nvSpPr>
          <p:cNvPr id="3" name="文本框 2"/>
          <p:cNvSpPr txBox="1"/>
          <p:nvPr/>
        </p:nvSpPr>
        <p:spPr>
          <a:xfrm>
            <a:off x="319405" y="222885"/>
            <a:ext cx="177990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知识回顾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0" y="1128395"/>
            <a:ext cx="322961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1、电路</a:t>
            </a:r>
            <a:r>
              <a:rPr lang="zh-CN" alt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组成的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元件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700" y="2461895"/>
            <a:ext cx="467296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2、几种常见电路元件的符号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36625" y="4153535"/>
            <a:ext cx="88709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电池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75255" y="4153535"/>
            <a:ext cx="98806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灯泡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52645" y="4153535"/>
            <a:ext cx="84264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开关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40450" y="4153535"/>
            <a:ext cx="263207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交叉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相连的导线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rcRect l="35412" t="36724" r="37394" b="24501"/>
          <a:stretch>
            <a:fillRect/>
          </a:stretch>
        </p:blipFill>
        <p:spPr>
          <a:xfrm>
            <a:off x="3572510" y="1666875"/>
            <a:ext cx="1080135" cy="86423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rcRect l="33082" t="35788" r="34902" b="26248"/>
          <a:stretch>
            <a:fillRect/>
          </a:stretch>
        </p:blipFill>
        <p:spPr>
          <a:xfrm>
            <a:off x="5206365" y="1597660"/>
            <a:ext cx="1296035" cy="86423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/>
          <a:srcRect l="22879" t="40415" r="26705" b="28256"/>
          <a:stretch>
            <a:fillRect/>
          </a:stretch>
        </p:blipFill>
        <p:spPr>
          <a:xfrm>
            <a:off x="1018540" y="1885950"/>
            <a:ext cx="1656715" cy="57594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057525" y="3633788"/>
            <a:ext cx="419100" cy="4191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660718" y="3481388"/>
            <a:ext cx="1438275" cy="5715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7"/>
          <a:stretch>
            <a:fillRect/>
          </a:stretch>
        </p:blipFill>
        <p:spPr>
          <a:xfrm>
            <a:off x="4464685" y="3795713"/>
            <a:ext cx="1219200" cy="257175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8"/>
          <a:stretch>
            <a:fillRect/>
          </a:stretch>
        </p:blipFill>
        <p:spPr>
          <a:xfrm>
            <a:off x="6502400" y="3534410"/>
            <a:ext cx="666750" cy="619125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7169150" y="1843405"/>
            <a:ext cx="1288415" cy="511175"/>
          </a:xfrm>
          <a:custGeom>
            <a:avLst/>
            <a:gdLst>
              <a:gd name="connsiteX0" fmla="*/ 0 w 2697238"/>
              <a:gd name="connsiteY0" fmla="*/ 604762 h 1441752"/>
              <a:gd name="connsiteX1" fmla="*/ 449943 w 2697238"/>
              <a:gd name="connsiteY1" fmla="*/ 241904 h 1441752"/>
              <a:gd name="connsiteX2" fmla="*/ 1291771 w 2697238"/>
              <a:gd name="connsiteY2" fmla="*/ 169333 h 1441752"/>
              <a:gd name="connsiteX3" fmla="*/ 2496457 w 2697238"/>
              <a:gd name="connsiteY3" fmla="*/ 1257904 h 1441752"/>
              <a:gd name="connsiteX4" fmla="*/ 2496457 w 2697238"/>
              <a:gd name="connsiteY4" fmla="*/ 1272419 h 144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7238" h="1441752">
                <a:moveTo>
                  <a:pt x="0" y="604762"/>
                </a:moveTo>
                <a:cubicBezTo>
                  <a:pt x="117324" y="459618"/>
                  <a:pt x="234648" y="314475"/>
                  <a:pt x="449943" y="241904"/>
                </a:cubicBezTo>
                <a:cubicBezTo>
                  <a:pt x="665238" y="169333"/>
                  <a:pt x="950685" y="0"/>
                  <a:pt x="1291771" y="169333"/>
                </a:cubicBezTo>
                <a:cubicBezTo>
                  <a:pt x="1632857" y="338666"/>
                  <a:pt x="2295676" y="1074056"/>
                  <a:pt x="2496457" y="1257904"/>
                </a:cubicBezTo>
                <a:cubicBezTo>
                  <a:pt x="2697238" y="1441752"/>
                  <a:pt x="2596847" y="1357085"/>
                  <a:pt x="2496457" y="1272419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8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10" nodeType="after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12" nodeType="afterEffect"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4"/>
      <p:bldP spid="6" grpId="6"/>
      <p:bldP spid="7" grpId="8"/>
      <p:bldP spid="8" grpId="10"/>
      <p:bldP spid="9" grpId="12"/>
      <p:bldP spid="10" grpId="2"/>
      <p:bldP spid="11" grpId="3"/>
      <p:bldP spid="12" grpId="1"/>
      <p:bldP spid="13" grpId="7"/>
      <p:bldP spid="14" grpId="5"/>
      <p:bldP spid="15" grpId="9"/>
      <p:bldP spid="16" grpId="1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781425"/>
          <a:chOff x="381000" y="266700"/>
          <a:chExt cx="9134475" cy="3781425"/>
        </a:xfrm>
      </p:grpSpPr>
      <p:sp>
        <p:nvSpPr>
          <p:cNvPr id="3" name="文本框 2"/>
          <p:cNvSpPr txBox="1"/>
          <p:nvPr/>
        </p:nvSpPr>
        <p:spPr>
          <a:xfrm>
            <a:off x="638175" y="99060"/>
            <a:ext cx="182626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知识回顾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644525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3. 什么是电路？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8175" y="2044700"/>
            <a:ext cx="534162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4.电路中能产生持续电流的条件？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175" y="1183005"/>
            <a:ext cx="7829550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答：</a:t>
            </a:r>
            <a:r>
              <a:rPr lang="en-US" sz="2800" b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sym typeface="+mn-ea"/>
              </a:rPr>
              <a:t>用导线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把电源、用电器、开关</a:t>
            </a:r>
            <a:r>
              <a:rPr lang="zh-CN" alt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等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连接成</a:t>
            </a:r>
            <a:r>
              <a:rPr lang="zh-CN" alt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一个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电流</a:t>
            </a:r>
            <a:r>
              <a:rPr lang="zh-CN" alt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流通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的</a:t>
            </a:r>
            <a:r>
              <a:rPr lang="zh-CN" alt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回路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叫电路。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8175" y="2456180"/>
            <a:ext cx="723392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答：（1）电路中有电源</a:t>
            </a:r>
            <a:r>
              <a:rPr lang="en-US" sz="2800" b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sym typeface="+mn-ea"/>
              </a:rPr>
              <a:t>（2）电路是闭合的</a:t>
            </a:r>
            <a:r>
              <a:rPr lang="zh-CN" altLang="en-US" sz="2800" b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sym typeface="+mn-ea"/>
              </a:rPr>
              <a:t>。</a:t>
            </a:r>
            <a:endParaRPr lang="zh-CN" altLang="en-US" sz="2800" b="1" u="none" spc="0">
              <a:solidFill>
                <a:srgbClr val="FFFF00">
                  <a:alpha val="100000"/>
                </a:srgbClr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8325" y="2994660"/>
            <a:ext cx="761809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5.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电流</a:t>
            </a:r>
            <a:r>
              <a:rPr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是怎么形成的？电流的方向如何？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8325" y="3626485"/>
            <a:ext cx="783018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答：</a:t>
            </a:r>
            <a:r>
              <a:rPr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电荷的定向移动形成的电流</a:t>
            </a:r>
            <a:r>
              <a:rPr lang="zh-CN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  <a:r>
              <a:rPr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规定正电荷定向移动的方向为电流的方向，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2"/>
      <p:bldP spid="10" grpId="3"/>
      <p:bldP spid="11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7545" y="463550"/>
            <a:ext cx="3804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6</a:t>
            </a:r>
            <a:r>
              <a:rPr lang="zh-CN" altLang="en-US" sz="2800" b="1">
                <a:solidFill>
                  <a:schemeClr val="bg1"/>
                </a:solidFill>
              </a:rPr>
              <a:t>、电路有哪三种状态？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2805" y="1094105"/>
            <a:ext cx="5383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答：通路、开路、短路。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7545" y="1711960"/>
            <a:ext cx="3804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7</a:t>
            </a:r>
            <a:r>
              <a:rPr lang="zh-CN" altLang="en-US" sz="2800" b="1">
                <a:solidFill>
                  <a:schemeClr val="bg1"/>
                </a:solidFill>
              </a:rPr>
              <a:t>、电路图是什么？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9460" y="2233930"/>
            <a:ext cx="7812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答：用规定符号表示电路连接情况的图。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rcRect l="31415" t="32934" r="34133" b="25071"/>
          <a:stretch>
            <a:fillRect/>
          </a:stretch>
        </p:blipFill>
        <p:spPr>
          <a:xfrm>
            <a:off x="677545" y="3261360"/>
            <a:ext cx="935990" cy="59753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rcRect l="32047" t="34170" r="34165" b="24714"/>
          <a:stretch>
            <a:fillRect/>
          </a:stretch>
        </p:blipFill>
        <p:spPr>
          <a:xfrm>
            <a:off x="2644140" y="4155440"/>
            <a:ext cx="935990" cy="59753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rcRect l="21848" t="33854" r="24728" b="29268"/>
          <a:stretch>
            <a:fillRect/>
          </a:stretch>
        </p:blipFill>
        <p:spPr>
          <a:xfrm>
            <a:off x="2367915" y="2907665"/>
            <a:ext cx="1212215" cy="58610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1391920" y="3158490"/>
            <a:ext cx="1113790" cy="48641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677545" y="3644900"/>
            <a:ext cx="2218690" cy="99123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7"/>
          <a:stretch>
            <a:fillRect/>
          </a:stretch>
        </p:blipFill>
        <p:spPr>
          <a:xfrm>
            <a:off x="3435985" y="3261360"/>
            <a:ext cx="372745" cy="136080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900930" y="3027680"/>
            <a:ext cx="2858770" cy="1594485"/>
            <a:chOff x="8555" y="682"/>
            <a:chExt cx="3666" cy="2158"/>
          </a:xfrm>
          <a:noFill/>
        </p:grpSpPr>
        <p:grpSp>
          <p:nvGrpSpPr>
            <p:cNvPr id="12" name="Group 3"/>
            <p:cNvGrpSpPr/>
            <p:nvPr/>
          </p:nvGrpSpPr>
          <p:grpSpPr>
            <a:xfrm>
              <a:off x="8555" y="682"/>
              <a:ext cx="3667" cy="2158"/>
              <a:chOff x="1519" y="572"/>
              <a:chExt cx="2526" cy="1731"/>
            </a:xfrm>
            <a:grpFill/>
          </p:grpSpPr>
          <p:sp>
            <p:nvSpPr>
              <p:cNvPr id="17410" name="Line 4"/>
              <p:cNvSpPr/>
              <p:nvPr/>
            </p:nvSpPr>
            <p:spPr>
              <a:xfrm>
                <a:off x="2743" y="572"/>
                <a:ext cx="1" cy="755"/>
              </a:xfrm>
              <a:prstGeom prst="line">
                <a:avLst/>
              </a:prstGeom>
              <a:grpFill/>
              <a:ln w="31750"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/>
              </a:p>
            </p:txBody>
          </p:sp>
          <p:grpSp>
            <p:nvGrpSpPr>
              <p:cNvPr id="17411" name="Group 5"/>
              <p:cNvGrpSpPr/>
              <p:nvPr/>
            </p:nvGrpSpPr>
            <p:grpSpPr>
              <a:xfrm>
                <a:off x="1519" y="845"/>
                <a:ext cx="2526" cy="1458"/>
                <a:chOff x="1519" y="845"/>
                <a:chExt cx="2526" cy="1458"/>
              </a:xfrm>
              <a:grpFill/>
            </p:grpSpPr>
            <p:sp>
              <p:nvSpPr>
                <p:cNvPr id="17412" name="Line 6"/>
                <p:cNvSpPr/>
                <p:nvPr/>
              </p:nvSpPr>
              <p:spPr>
                <a:xfrm flipH="1">
                  <a:off x="2562" y="845"/>
                  <a:ext cx="0" cy="248"/>
                </a:xfrm>
                <a:prstGeom prst="line">
                  <a:avLst/>
                </a:prstGeom>
                <a:grpFill/>
                <a:ln w="31750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413" name="Line 7"/>
                <p:cNvSpPr/>
                <p:nvPr/>
              </p:nvSpPr>
              <p:spPr>
                <a:xfrm>
                  <a:off x="3424" y="2069"/>
                  <a:ext cx="618" cy="0"/>
                </a:xfrm>
                <a:prstGeom prst="line">
                  <a:avLst/>
                </a:prstGeom>
                <a:grp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414" name="Line 8"/>
                <p:cNvSpPr/>
                <p:nvPr/>
              </p:nvSpPr>
              <p:spPr>
                <a:xfrm>
                  <a:off x="1519" y="958"/>
                  <a:ext cx="1045" cy="0"/>
                </a:xfrm>
                <a:prstGeom prst="line">
                  <a:avLst/>
                </a:prstGeom>
                <a:grp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415" name="Line 9"/>
                <p:cNvSpPr/>
                <p:nvPr/>
              </p:nvSpPr>
              <p:spPr>
                <a:xfrm>
                  <a:off x="2744" y="935"/>
                  <a:ext cx="1301" cy="1"/>
                </a:xfrm>
                <a:prstGeom prst="line">
                  <a:avLst/>
                </a:prstGeom>
                <a:grp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416" name="Line 10"/>
                <p:cNvSpPr/>
                <p:nvPr/>
              </p:nvSpPr>
              <p:spPr>
                <a:xfrm>
                  <a:off x="1519" y="958"/>
                  <a:ext cx="1" cy="1117"/>
                </a:xfrm>
                <a:prstGeom prst="line">
                  <a:avLst/>
                </a:prstGeom>
                <a:grp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7417" name="Line 11"/>
                <p:cNvSpPr/>
                <p:nvPr/>
              </p:nvSpPr>
              <p:spPr>
                <a:xfrm>
                  <a:off x="4037" y="935"/>
                  <a:ext cx="7" cy="1134"/>
                </a:xfrm>
                <a:prstGeom prst="line">
                  <a:avLst/>
                </a:prstGeom>
                <a:grp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/>
                </a:p>
              </p:txBody>
            </p:sp>
            <p:grpSp>
              <p:nvGrpSpPr>
                <p:cNvPr id="17418" name="Group 12"/>
                <p:cNvGrpSpPr/>
                <p:nvPr/>
              </p:nvGrpSpPr>
              <p:grpSpPr>
                <a:xfrm>
                  <a:off x="1519" y="1842"/>
                  <a:ext cx="1503" cy="461"/>
                  <a:chOff x="1519" y="1842"/>
                  <a:chExt cx="1503" cy="461"/>
                </a:xfrm>
                <a:grpFill/>
              </p:grpSpPr>
              <p:sp>
                <p:nvSpPr>
                  <p:cNvPr id="17419" name="AutoShape 13"/>
                  <p:cNvSpPr/>
                  <p:nvPr/>
                </p:nvSpPr>
                <p:spPr>
                  <a:xfrm>
                    <a:off x="1903" y="1842"/>
                    <a:ext cx="462" cy="461"/>
                  </a:xfrm>
                  <a:prstGeom prst="flowChartSummingJunction">
                    <a:avLst/>
                  </a:prstGeom>
                  <a:grpFill/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t"/>
                  <a:lstStyle/>
                  <a:p>
                    <a:endParaRPr lang="zh-CN">
                      <a:latin typeface="Comic Sans MS" pitchFamily="66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7420" name="Line 14"/>
                  <p:cNvSpPr/>
                  <p:nvPr/>
                </p:nvSpPr>
                <p:spPr>
                  <a:xfrm>
                    <a:off x="1519" y="2063"/>
                    <a:ext cx="379" cy="0"/>
                  </a:xfrm>
                  <a:prstGeom prst="line">
                    <a:avLst/>
                  </a:prstGeom>
                  <a:grpFill/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7421" name="Line 15"/>
                  <p:cNvSpPr/>
                  <p:nvPr/>
                </p:nvSpPr>
                <p:spPr>
                  <a:xfrm>
                    <a:off x="2365" y="2063"/>
                    <a:ext cx="657" cy="12"/>
                  </a:xfrm>
                  <a:prstGeom prst="line">
                    <a:avLst/>
                  </a:prstGeom>
                  <a:grpFill/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/>
                  </a:p>
                </p:txBody>
              </p:sp>
            </p:grpSp>
            <p:sp>
              <p:nvSpPr>
                <p:cNvPr id="17422" name="Line 16"/>
                <p:cNvSpPr/>
                <p:nvPr/>
              </p:nvSpPr>
              <p:spPr>
                <a:xfrm flipV="1">
                  <a:off x="3089" y="1836"/>
                  <a:ext cx="383" cy="227"/>
                </a:xfrm>
                <a:prstGeom prst="line">
                  <a:avLst/>
                </a:prstGeom>
                <a:grp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13" name="椭圆 12"/>
            <p:cNvSpPr/>
            <p:nvPr/>
          </p:nvSpPr>
          <p:spPr>
            <a:xfrm>
              <a:off x="10715" y="2463"/>
              <a:ext cx="119" cy="119"/>
            </a:xfrm>
            <a:prstGeom prst="ellipse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1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695325" y="809625"/>
          <a:ext cx="9134475" cy="4305300"/>
          <a:chOff x="695325" y="809625"/>
          <a:chExt cx="9134475" cy="4305300"/>
        </a:xfrm>
      </p:grpSpPr>
      <p:sp>
        <p:nvSpPr>
          <p:cNvPr id="2" name="文本框 1"/>
          <p:cNvSpPr txBox="1"/>
          <p:nvPr/>
        </p:nvSpPr>
        <p:spPr>
          <a:xfrm>
            <a:off x="915670" y="364490"/>
            <a:ext cx="7312660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街道两边一盏盏路灯是如何连接的？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45615" y="1276350"/>
            <a:ext cx="5652135" cy="358902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图片 155651" descr="路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" y="326866"/>
            <a:ext cx="2649141" cy="20788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53" name="图片 155652" descr="红绿灯"/>
          <p:cNvPicPr>
            <a:picLocks noChangeAspect="1"/>
          </p:cNvPicPr>
          <p:nvPr/>
        </p:nvPicPr>
        <p:blipFill>
          <a:blip r:embed="rId3"/>
          <a:srcRect t="10069"/>
          <a:stretch>
            <a:fillRect/>
          </a:stretch>
        </p:blipFill>
        <p:spPr>
          <a:xfrm>
            <a:off x="5798979" y="396240"/>
            <a:ext cx="2463404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54" name="图片 155653" descr="圣诞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40" y="2707005"/>
            <a:ext cx="2648585" cy="2129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55" name="图片 155654" descr="彩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582" y="2774474"/>
            <a:ext cx="2528888" cy="19942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401060" y="1695450"/>
            <a:ext cx="2498725" cy="156845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>
                <a:solidFill>
                  <a:srgbClr val="FFFF00"/>
                </a:solidFill>
                <a:latin typeface="宋体" pitchFamily="2" charset="-122"/>
                <a:sym typeface="+mn-ea"/>
              </a:rPr>
              <a:t>这些彩灯是怎么连接的呢？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695325" y="819150"/>
          <a:ext cx="9134475" cy="4276725"/>
          <a:chOff x="695325" y="819150"/>
          <a:chExt cx="9134475" cy="4276725"/>
        </a:xfrm>
      </p:grpSpPr>
      <p:sp>
        <p:nvSpPr>
          <p:cNvPr id="2" name="文本框 1"/>
          <p:cNvSpPr txBox="1"/>
          <p:nvPr/>
        </p:nvSpPr>
        <p:spPr>
          <a:xfrm>
            <a:off x="627380" y="327660"/>
            <a:ext cx="529526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教室里各盏灯是如何连接的？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495" y="1084580"/>
            <a:ext cx="6049010" cy="36131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695325" y="809625"/>
          <a:ext cx="9134475" cy="4333875"/>
          <a:chOff x="695325" y="809625"/>
          <a:chExt cx="9134475" cy="4333875"/>
        </a:xfrm>
      </p:grpSpPr>
      <p:sp>
        <p:nvSpPr>
          <p:cNvPr id="2" name="文本框 1"/>
          <p:cNvSpPr txBox="1"/>
          <p:nvPr/>
        </p:nvSpPr>
        <p:spPr>
          <a:xfrm>
            <a:off x="619125" y="422593"/>
            <a:ext cx="7905750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家中的电灯、插座、电视等是如何连接的？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81175" y="1328420"/>
            <a:ext cx="5581650" cy="321500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631757b-dbbf-4209-a7fb-979f65c16798}"/>
</p:tagLst>
</file>

<file path=ppt/theme/theme1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3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eme43">
  <a:themeElements>
    <a:clrScheme name="Theme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3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672</Words>
  <Application>Microsoft Office PowerPoint</Application>
  <PresentationFormat>全屏显示(16:9)</PresentationFormat>
  <Paragraphs>95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Theme43</vt:lpstr>
      <vt:lpstr>1_Theme43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2020-09-24T08:49:29Z</cp:lastPrinted>
  <dcterms:created xsi:type="dcterms:W3CDTF">2020-09-24T08:49:29Z</dcterms:created>
  <dcterms:modified xsi:type="dcterms:W3CDTF">2021-08-26T01:35:18Z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