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08" r:id="rId3"/>
    <p:sldId id="272" r:id="rId4"/>
    <p:sldId id="275" r:id="rId5"/>
    <p:sldId id="273" r:id="rId6"/>
    <p:sldId id="276" r:id="rId7"/>
    <p:sldId id="274" r:id="rId8"/>
    <p:sldId id="285" r:id="rId9"/>
    <p:sldId id="289" r:id="rId10"/>
    <p:sldId id="277" r:id="rId11"/>
    <p:sldId id="278" r:id="rId12"/>
    <p:sldId id="279" r:id="rId13"/>
    <p:sldId id="286" r:id="rId14"/>
    <p:sldId id="287" r:id="rId15"/>
    <p:sldId id="333" r:id="rId16"/>
    <p:sldId id="334" r:id="rId17"/>
    <p:sldId id="280" r:id="rId18"/>
    <p:sldId id="281" r:id="rId19"/>
    <p:sldId id="282" r:id="rId20"/>
    <p:sldId id="283" r:id="rId21"/>
    <p:sldId id="331" r:id="rId22"/>
    <p:sldId id="292" r:id="rId23"/>
    <p:sldId id="335" r:id="rId24"/>
    <p:sldId id="284" r:id="rId25"/>
    <p:sldId id="329" r:id="rId26"/>
    <p:sldId id="33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BAF6-1BCB-44D6-B4DD-FBFC0335A8BB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F2D-2D92-45DD-8097-CEF173BAC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7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>
            <a:extLst>
              <a:ext uri="{FF2B5EF4-FFF2-40B4-BE49-F238E27FC236}">
                <a16:creationId xmlns:a16="http://schemas.microsoft.com/office/drawing/2014/main" id="{DA0277BF-4A42-4B90-8CE3-556265545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2" y="2574925"/>
            <a:ext cx="71278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22.4 </a:t>
            </a:r>
            <a:r>
              <a:rPr lang="zh-CN" altLang="en-US" sz="50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能源与可持续发展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2291" descr="10炼油厂冒出的浓烟">
            <a:extLst>
              <a:ext uri="{FF2B5EF4-FFF2-40B4-BE49-F238E27FC236}">
                <a16:creationId xmlns:a16="http://schemas.microsoft.com/office/drawing/2014/main" id="{AAC1F7F1-1881-4EEA-97B4-C427A53AD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524000"/>
            <a:ext cx="6451600" cy="4808538"/>
          </a:xfrm>
          <a:prstGeom prst="rect">
            <a:avLst/>
          </a:prstGeom>
          <a:noFill/>
          <a:ln w="19050" algn="ctr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矩形 12">
            <a:extLst>
              <a:ext uri="{FF2B5EF4-FFF2-40B4-BE49-F238E27FC236}">
                <a16:creationId xmlns:a16="http://schemas.microsoft.com/office/drawing/2014/main" id="{F1D64E29-AEFB-4D95-8641-900C289B8635}"/>
              </a:ext>
            </a:extLst>
          </p:cNvPr>
          <p:cNvSpPr/>
          <p:nvPr/>
        </p:nvSpPr>
        <p:spPr>
          <a:xfrm>
            <a:off x="6943725" y="2636838"/>
            <a:ext cx="2176463" cy="2676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化石能源通过燃烧转化为内能，相当一部分内能没有被有效利用。</a:t>
            </a:r>
            <a:endParaRPr sz="2800" b="1">
              <a:latin typeface="宋体" pitchFamily="2" charset="-122"/>
            </a:endParaRPr>
          </a:p>
        </p:txBody>
      </p:sp>
      <p:pic>
        <p:nvPicPr>
          <p:cNvPr id="21508" name="图片 12290" descr="02尾气2">
            <a:extLst>
              <a:ext uri="{FF2B5EF4-FFF2-40B4-BE49-F238E27FC236}">
                <a16:creationId xmlns:a16="http://schemas.microsoft.com/office/drawing/2014/main" id="{4F0FBB59-F22F-40BB-8BAB-8A4A7592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520825"/>
            <a:ext cx="6419850" cy="4908550"/>
          </a:xfrm>
          <a:prstGeom prst="rect">
            <a:avLst/>
          </a:prstGeom>
          <a:noFill/>
          <a:ln w="19050" algn="ctr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9D61F7FF-A5A7-4D27-923C-415614764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84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矩形 4">
            <a:extLst>
              <a:ext uri="{FF2B5EF4-FFF2-40B4-BE49-F238E27FC236}">
                <a16:creationId xmlns:a16="http://schemas.microsoft.com/office/drawing/2014/main" id="{775DB713-31DD-49B3-9CAF-9D34417D1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84200"/>
            <a:ext cx="5868987" cy="5889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二、能源消耗对环境的影响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>
            <a:extLst>
              <a:ext uri="{FF2B5EF4-FFF2-40B4-BE49-F238E27FC236}">
                <a16:creationId xmlns:a16="http://schemas.microsoft.com/office/drawing/2014/main" id="{58573B3A-E9FB-46BF-9E22-D5859D00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1589088"/>
            <a:ext cx="33115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　　汽车尾气造成空气污染和城市热岛效应。</a:t>
            </a:r>
            <a:r>
              <a:rPr lang="en-US" altLang="zh-CN" sz="2800" b="1"/>
              <a:t>	</a:t>
            </a:r>
            <a:endParaRPr lang="zh-CN" altLang="en-US" sz="2800" b="1"/>
          </a:p>
        </p:txBody>
      </p:sp>
      <p:pic>
        <p:nvPicPr>
          <p:cNvPr id="22531" name="Picture 14" descr="C:\Users\John\Desktop\121266579_1211n.jpg">
            <a:extLst>
              <a:ext uri="{FF2B5EF4-FFF2-40B4-BE49-F238E27FC236}">
                <a16:creationId xmlns:a16="http://schemas.microsoft.com/office/drawing/2014/main" id="{657E28FE-43F2-4F3E-92B4-EDC1268E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8"/>
          <a:stretch>
            <a:fillRect/>
          </a:stretch>
        </p:blipFill>
        <p:spPr bwMode="auto">
          <a:xfrm>
            <a:off x="4319588" y="728663"/>
            <a:ext cx="43957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>
            <a:extLst>
              <a:ext uri="{FF2B5EF4-FFF2-40B4-BE49-F238E27FC236}">
                <a16:creationId xmlns:a16="http://schemas.microsoft.com/office/drawing/2014/main" id="{4862AEB8-F00A-4E9E-96FA-03193319A91C}"/>
              </a:ext>
            </a:extLst>
          </p:cNvPr>
          <p:cNvSpPr/>
          <p:nvPr/>
        </p:nvSpPr>
        <p:spPr>
          <a:xfrm>
            <a:off x="752475" y="3462338"/>
            <a:ext cx="3168650" cy="1800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燃料燃烧产生的大量二氧化碳，加剧了地球的温室效应。</a:t>
            </a: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4">
            <a:extLst>
              <a:ext uri="{FF2B5EF4-FFF2-40B4-BE49-F238E27FC236}">
                <a16:creationId xmlns:a16="http://schemas.microsoft.com/office/drawing/2014/main" id="{504B417A-F898-40BA-8867-F3D25090A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901700"/>
            <a:ext cx="8135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　　燃料燃烧还生成二氧化硫、氮氧化物、粉尘和一氧化碳等有害物质。</a:t>
            </a:r>
            <a:endParaRPr lang="en-US" altLang="zh-CN" sz="2800" b="1"/>
          </a:p>
        </p:txBody>
      </p:sp>
      <p:pic>
        <p:nvPicPr>
          <p:cNvPr id="23555" name="Picture 9" descr="C:\Users\John\Desktop\20120110084901141.jpg">
            <a:extLst>
              <a:ext uri="{FF2B5EF4-FFF2-40B4-BE49-F238E27FC236}">
                <a16:creationId xmlns:a16="http://schemas.microsoft.com/office/drawing/2014/main" id="{A1480E40-FFBA-4BD4-BB8B-4CCEEF9C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/>
          <a:stretch>
            <a:fillRect/>
          </a:stretch>
        </p:blipFill>
        <p:spPr bwMode="auto">
          <a:xfrm>
            <a:off x="4608513" y="1814513"/>
            <a:ext cx="40322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9">
            <a:extLst>
              <a:ext uri="{FF2B5EF4-FFF2-40B4-BE49-F238E27FC236}">
                <a16:creationId xmlns:a16="http://schemas.microsoft.com/office/drawing/2014/main" id="{79A83E39-0B19-4BB0-AB0B-5FB0D6CC7CDD}"/>
              </a:ext>
            </a:extLst>
          </p:cNvPr>
          <p:cNvSpPr/>
          <p:nvPr/>
        </p:nvSpPr>
        <p:spPr>
          <a:xfrm>
            <a:off x="4570413" y="4911725"/>
            <a:ext cx="35655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酸性气体形成酸雨造成危害</a:t>
            </a:r>
            <a:endParaRPr lang="en-US" altLang="zh-CN" b="1">
              <a:solidFill>
                <a:schemeClr val="tx2"/>
              </a:solidFill>
              <a:latin typeface="宋体" pitchFamily="2" charset="-122"/>
            </a:endParaRPr>
          </a:p>
        </p:txBody>
      </p:sp>
      <p:grpSp>
        <p:nvGrpSpPr>
          <p:cNvPr id="23557" name="组合 14340">
            <a:extLst>
              <a:ext uri="{FF2B5EF4-FFF2-40B4-BE49-F238E27FC236}">
                <a16:creationId xmlns:a16="http://schemas.microsoft.com/office/drawing/2014/main" id="{B8596FB2-0D4C-4ECB-92F9-3759DD88789F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916113"/>
            <a:ext cx="3335338" cy="4625975"/>
            <a:chOff x="0" y="0"/>
            <a:chExt cx="2101" cy="2914"/>
          </a:xfrm>
        </p:grpSpPr>
        <p:pic>
          <p:nvPicPr>
            <p:cNvPr id="23558" name="Picture 10">
              <a:extLst>
                <a:ext uri="{FF2B5EF4-FFF2-40B4-BE49-F238E27FC236}">
                  <a16:creationId xmlns:a16="http://schemas.microsoft.com/office/drawing/2014/main" id="{D5F3F12F-A506-4F89-9353-2945B1339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3" t="50400" r="50587" b="14601"/>
            <a:stretch>
              <a:fillRect/>
            </a:stretch>
          </p:blipFill>
          <p:spPr bwMode="auto">
            <a:xfrm>
              <a:off x="113" y="0"/>
              <a:ext cx="1988" cy="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矩形 14342">
              <a:extLst>
                <a:ext uri="{FF2B5EF4-FFF2-40B4-BE49-F238E27FC236}">
                  <a16:creationId xmlns:a16="http://schemas.microsoft.com/office/drawing/2014/main" id="{B25001CF-BCAD-4D58-82EC-589B5B064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26"/>
              <a:ext cx="18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rgbClr val="1F497D"/>
                  </a:solidFill>
                  <a:latin typeface="宋体" panose="02010600030101010101" pitchFamily="2" charset="-122"/>
                </a:rPr>
                <a:t>酸雨侵蚀后的汉白玉石柱</a:t>
              </a:r>
              <a:endParaRPr lang="en-US" altLang="zh-CN" b="1">
                <a:latin typeface="宋体" panose="02010600030101010101" pitchFamily="2" charset="-122"/>
              </a:endParaRPr>
            </a:p>
          </p:txBody>
        </p:sp>
      </p:grpSp>
      <p:pic>
        <p:nvPicPr>
          <p:cNvPr id="2356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C1DDE0FA-8952-4DE5-880D-A2BA80737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内容占位符 15361">
            <a:extLst>
              <a:ext uri="{FF2B5EF4-FFF2-40B4-BE49-F238E27FC236}">
                <a16:creationId xmlns:a16="http://schemas.microsoft.com/office/drawing/2014/main" id="{8E7F9BC5-83C0-4350-850E-4C0784FCA4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763588"/>
            <a:ext cx="8342313" cy="5562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内容占位符 16385">
            <a:extLst>
              <a:ext uri="{FF2B5EF4-FFF2-40B4-BE49-F238E27FC236}">
                <a16:creationId xmlns:a16="http://schemas.microsoft.com/office/drawing/2014/main" id="{CCA078F8-6D8F-41FE-BEE6-6749724BB9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"/>
          <a:stretch>
            <a:fillRect/>
          </a:stretch>
        </p:blipFill>
        <p:spPr>
          <a:xfrm>
            <a:off x="865188" y="1020763"/>
            <a:ext cx="7704137" cy="53070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21B2A5BA-0A7E-440E-AFC5-F7F420FD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050925"/>
            <a:ext cx="68326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4">
            <a:extLst>
              <a:ext uri="{FF2B5EF4-FFF2-40B4-BE49-F238E27FC236}">
                <a16:creationId xmlns:a16="http://schemas.microsoft.com/office/drawing/2014/main" id="{4EF059D9-FE64-434E-8F01-83F0ECFB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682625"/>
            <a:ext cx="7723187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5">
            <a:extLst>
              <a:ext uri="{FF2B5EF4-FFF2-40B4-BE49-F238E27FC236}">
                <a16:creationId xmlns:a16="http://schemas.microsoft.com/office/drawing/2014/main" id="{B68CCB92-B573-45D3-A7E8-722DA107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869950"/>
            <a:ext cx="686752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6">
            <a:extLst>
              <a:ext uri="{FF2B5EF4-FFF2-40B4-BE49-F238E27FC236}">
                <a16:creationId xmlns:a16="http://schemas.microsoft.com/office/drawing/2014/main" id="{14A7E74C-67FE-4643-843C-9AE0FB5E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836613"/>
            <a:ext cx="7153275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 fill="hold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">
            <a:extLst>
              <a:ext uri="{FF2B5EF4-FFF2-40B4-BE49-F238E27FC236}">
                <a16:creationId xmlns:a16="http://schemas.microsoft.com/office/drawing/2014/main" id="{DFA200E3-C473-4063-A2F9-35729CE7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793750"/>
            <a:ext cx="753427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4">
            <a:extLst>
              <a:ext uri="{FF2B5EF4-FFF2-40B4-BE49-F238E27FC236}">
                <a16:creationId xmlns:a16="http://schemas.microsoft.com/office/drawing/2014/main" id="{74BFF2F9-B38F-4DEE-B6A7-A56FB691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665163"/>
            <a:ext cx="7350125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5">
            <a:extLst>
              <a:ext uri="{FF2B5EF4-FFF2-40B4-BE49-F238E27FC236}">
                <a16:creationId xmlns:a16="http://schemas.microsoft.com/office/drawing/2014/main" id="{17661533-4F75-49CD-B021-0509BBDF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28663"/>
            <a:ext cx="800735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7409">
            <a:extLst>
              <a:ext uri="{FF2B5EF4-FFF2-40B4-BE49-F238E27FC236}">
                <a16:creationId xmlns:a16="http://schemas.microsoft.com/office/drawing/2014/main" id="{242895AD-C775-42E7-B2E4-B48E14ED40C0}"/>
              </a:ext>
            </a:extLst>
          </p:cNvPr>
          <p:cNvSpPr/>
          <p:nvPr/>
        </p:nvSpPr>
        <p:spPr>
          <a:xfrm>
            <a:off x="431800" y="1844675"/>
            <a:ext cx="8532813" cy="1189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在下表中，用“√”表示大量耗用该类能源对</a:t>
            </a:r>
            <a:b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</a:b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环境会有明显破坏，用“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×”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表示对环境不会造成</a:t>
            </a:r>
            <a:b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</a:b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明显破坏。</a:t>
            </a:r>
            <a:endParaRPr sz="2400" b="1"/>
          </a:p>
        </p:txBody>
      </p:sp>
      <p:sp>
        <p:nvSpPr>
          <p:cNvPr id="28675" name="矩形 17410">
            <a:extLst>
              <a:ext uri="{FF2B5EF4-FFF2-40B4-BE49-F238E27FC236}">
                <a16:creationId xmlns:a16="http://schemas.microsoft.com/office/drawing/2014/main" id="{4EAEE82A-3C2C-4245-86A8-9B53FEB02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339850"/>
            <a:ext cx="871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99FF"/>
                </a:solidFill>
              </a:rPr>
              <a:t>　　在耗用各种能源时，对环境是否会造成破坏呢？</a:t>
            </a:r>
          </a:p>
        </p:txBody>
      </p:sp>
      <p:pic>
        <p:nvPicPr>
          <p:cNvPr id="28676" name="图片 17411">
            <a:extLst>
              <a:ext uri="{FF2B5EF4-FFF2-40B4-BE49-F238E27FC236}">
                <a16:creationId xmlns:a16="http://schemas.microsoft.com/office/drawing/2014/main" id="{E0C83DC6-9668-437D-8E41-9811A3D8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636838"/>
            <a:ext cx="6300787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A24E2B08-0AF8-4634-83D2-D57B14A97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143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组合 17413">
            <a:extLst>
              <a:ext uri="{FF2B5EF4-FFF2-40B4-BE49-F238E27FC236}">
                <a16:creationId xmlns:a16="http://schemas.microsoft.com/office/drawing/2014/main" id="{A73FB216-D554-4CB1-A9BB-116093627885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454025"/>
            <a:ext cx="2789238" cy="920750"/>
            <a:chOff x="0" y="0"/>
            <a:chExt cx="2231" cy="580"/>
          </a:xfrm>
        </p:grpSpPr>
        <p:pic>
          <p:nvPicPr>
            <p:cNvPr id="28679" name="圆角矩形 1">
              <a:extLst>
                <a:ext uri="{FF2B5EF4-FFF2-40B4-BE49-F238E27FC236}">
                  <a16:creationId xmlns:a16="http://schemas.microsoft.com/office/drawing/2014/main" id="{E5E8AA4C-FAC7-4420-813D-40E33B017DB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文本框 17415">
              <a:extLst>
                <a:ext uri="{FF2B5EF4-FFF2-40B4-BE49-F238E27FC236}">
                  <a16:creationId xmlns:a16="http://schemas.microsoft.com/office/drawing/2014/main" id="{BF7B1598-892F-4559-8BE6-DA6688961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想想议议</a:t>
              </a:r>
            </a:p>
          </p:txBody>
        </p:sp>
      </p:grpSp>
      <p:sp>
        <p:nvSpPr>
          <p:cNvPr id="18440" name="文本框 17416">
            <a:extLst>
              <a:ext uri="{FF2B5EF4-FFF2-40B4-BE49-F238E27FC236}">
                <a16:creationId xmlns:a16="http://schemas.microsoft.com/office/drawing/2014/main" id="{739A88C3-155A-4D2B-9D9C-D24114B02A3A}"/>
              </a:ext>
            </a:extLst>
          </p:cNvPr>
          <p:cNvSpPr/>
          <p:nvPr/>
        </p:nvSpPr>
        <p:spPr>
          <a:xfrm>
            <a:off x="4356100" y="3644900"/>
            <a:ext cx="588963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32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18441" name="文本框 17417">
            <a:extLst>
              <a:ext uri="{FF2B5EF4-FFF2-40B4-BE49-F238E27FC236}">
                <a16:creationId xmlns:a16="http://schemas.microsoft.com/office/drawing/2014/main" id="{ED472060-BFB5-412F-AFB9-CC385A434DB0}"/>
              </a:ext>
            </a:extLst>
          </p:cNvPr>
          <p:cNvSpPr/>
          <p:nvPr/>
        </p:nvSpPr>
        <p:spPr>
          <a:xfrm>
            <a:off x="6804025" y="4724400"/>
            <a:ext cx="5905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32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28683" name="文本框 17418">
            <a:extLst>
              <a:ext uri="{FF2B5EF4-FFF2-40B4-BE49-F238E27FC236}">
                <a16:creationId xmlns:a16="http://schemas.microsoft.com/office/drawing/2014/main" id="{07993D5A-CC32-477F-819C-74FAA5183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47244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华文行楷" panose="02010800040101010101" pitchFamily="2" charset="-122"/>
              </a:rPr>
              <a:t>辐</a:t>
            </a:r>
          </a:p>
        </p:txBody>
      </p:sp>
      <p:sp>
        <p:nvSpPr>
          <p:cNvPr id="18443" name="文本框 17419">
            <a:extLst>
              <a:ext uri="{FF2B5EF4-FFF2-40B4-BE49-F238E27FC236}">
                <a16:creationId xmlns:a16="http://schemas.microsoft.com/office/drawing/2014/main" id="{1A12A9A6-3E6C-4FD1-B41A-B3070966E484}"/>
              </a:ext>
            </a:extLst>
          </p:cNvPr>
          <p:cNvSpPr/>
          <p:nvPr/>
        </p:nvSpPr>
        <p:spPr>
          <a:xfrm>
            <a:off x="5137150" y="3648075"/>
            <a:ext cx="588963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32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18444" name="文本框 17420">
            <a:extLst>
              <a:ext uri="{FF2B5EF4-FFF2-40B4-BE49-F238E27FC236}">
                <a16:creationId xmlns:a16="http://schemas.microsoft.com/office/drawing/2014/main" id="{0AFF8651-A923-4B35-9BAA-864930EF0117}"/>
              </a:ext>
            </a:extLst>
          </p:cNvPr>
          <p:cNvSpPr/>
          <p:nvPr/>
        </p:nvSpPr>
        <p:spPr>
          <a:xfrm>
            <a:off x="5137150" y="4154488"/>
            <a:ext cx="588963" cy="57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32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18445" name="文本框 17421">
            <a:extLst>
              <a:ext uri="{FF2B5EF4-FFF2-40B4-BE49-F238E27FC236}">
                <a16:creationId xmlns:a16="http://schemas.microsoft.com/office/drawing/2014/main" id="{08A95E49-3EB7-462B-89A1-63BF53DDBB54}"/>
              </a:ext>
            </a:extLst>
          </p:cNvPr>
          <p:cNvSpPr/>
          <p:nvPr/>
        </p:nvSpPr>
        <p:spPr>
          <a:xfrm>
            <a:off x="7534275" y="5419725"/>
            <a:ext cx="588963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32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18446" name="文本框 17422">
            <a:extLst>
              <a:ext uri="{FF2B5EF4-FFF2-40B4-BE49-F238E27FC236}">
                <a16:creationId xmlns:a16="http://schemas.microsoft.com/office/drawing/2014/main" id="{91C7A21A-7728-4EC3-B28B-0B0645D9A636}"/>
              </a:ext>
            </a:extLst>
          </p:cNvPr>
          <p:cNvSpPr/>
          <p:nvPr/>
        </p:nvSpPr>
        <p:spPr>
          <a:xfrm>
            <a:off x="5851525" y="5468938"/>
            <a:ext cx="58896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32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18447" name="文本框 17423">
            <a:extLst>
              <a:ext uri="{FF2B5EF4-FFF2-40B4-BE49-F238E27FC236}">
                <a16:creationId xmlns:a16="http://schemas.microsoft.com/office/drawing/2014/main" id="{F20A8C29-9D26-48A2-8092-A44A3FFBC1F1}"/>
              </a:ext>
            </a:extLst>
          </p:cNvPr>
          <p:cNvSpPr/>
          <p:nvPr/>
        </p:nvSpPr>
        <p:spPr>
          <a:xfrm>
            <a:off x="6715125" y="4129088"/>
            <a:ext cx="58896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32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18448" name="文本框 17424">
            <a:extLst>
              <a:ext uri="{FF2B5EF4-FFF2-40B4-BE49-F238E27FC236}">
                <a16:creationId xmlns:a16="http://schemas.microsoft.com/office/drawing/2014/main" id="{F2CDB0DB-598D-4F27-A251-B4E2DA8DAB48}"/>
              </a:ext>
            </a:extLst>
          </p:cNvPr>
          <p:cNvSpPr/>
          <p:nvPr/>
        </p:nvSpPr>
        <p:spPr>
          <a:xfrm>
            <a:off x="7504113" y="3636963"/>
            <a:ext cx="588962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32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18449" name="文本框 17425">
            <a:extLst>
              <a:ext uri="{FF2B5EF4-FFF2-40B4-BE49-F238E27FC236}">
                <a16:creationId xmlns:a16="http://schemas.microsoft.com/office/drawing/2014/main" id="{C80580B0-4AAE-49E9-B185-20770FFFB8C3}"/>
              </a:ext>
            </a:extLst>
          </p:cNvPr>
          <p:cNvSpPr/>
          <p:nvPr/>
        </p:nvSpPr>
        <p:spPr>
          <a:xfrm>
            <a:off x="4340225" y="5402263"/>
            <a:ext cx="59055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32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18450" name="文本框 17426">
            <a:extLst>
              <a:ext uri="{FF2B5EF4-FFF2-40B4-BE49-F238E27FC236}">
                <a16:creationId xmlns:a16="http://schemas.microsoft.com/office/drawing/2014/main" id="{A42BCD11-DDCD-4D53-AB43-9564C980518D}"/>
              </a:ext>
            </a:extLst>
          </p:cNvPr>
          <p:cNvSpPr/>
          <p:nvPr/>
        </p:nvSpPr>
        <p:spPr>
          <a:xfrm>
            <a:off x="4392613" y="4113213"/>
            <a:ext cx="588962" cy="57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32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18451" name="文本框 17427">
            <a:extLst>
              <a:ext uri="{FF2B5EF4-FFF2-40B4-BE49-F238E27FC236}">
                <a16:creationId xmlns:a16="http://schemas.microsoft.com/office/drawing/2014/main" id="{C5305669-B153-4E9E-9074-3B760D456764}"/>
              </a:ext>
            </a:extLst>
          </p:cNvPr>
          <p:cNvSpPr/>
          <p:nvPr/>
        </p:nvSpPr>
        <p:spPr>
          <a:xfrm>
            <a:off x="5181600" y="5360988"/>
            <a:ext cx="588963" cy="57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√</a:t>
            </a:r>
            <a:endParaRPr sz="3200" b="1">
              <a:solidFill>
                <a:srgbClr val="FF0000"/>
              </a:solidFill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 descr="C:\Users\John\Desktop\0025116bbe5b1138ec1d1a.jpg">
            <a:extLst>
              <a:ext uri="{FF2B5EF4-FFF2-40B4-BE49-F238E27FC236}">
                <a16:creationId xmlns:a16="http://schemas.microsoft.com/office/drawing/2014/main" id="{95F27051-1BC0-4F2F-9165-784468D6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41550"/>
            <a:ext cx="579596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矩形 18434">
            <a:extLst>
              <a:ext uri="{FF2B5EF4-FFF2-40B4-BE49-F238E27FC236}">
                <a16:creationId xmlns:a16="http://schemas.microsoft.com/office/drawing/2014/main" id="{C4E84269-E8C9-45E3-80D4-5A8539DC85CD}"/>
              </a:ext>
            </a:extLst>
          </p:cNvPr>
          <p:cNvSpPr/>
          <p:nvPr/>
        </p:nvSpPr>
        <p:spPr>
          <a:xfrm>
            <a:off x="431800" y="1268413"/>
            <a:ext cx="8461375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．提高能源的利用率，减少在能源使用中对环境的破坏。 </a:t>
            </a:r>
            <a:endParaRPr sz="2800" b="1"/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DE7B934B-8808-4E80-AD19-A0CDF9FA795B}"/>
              </a:ext>
            </a:extLst>
          </p:cNvPr>
          <p:cNvSpPr/>
          <p:nvPr/>
        </p:nvSpPr>
        <p:spPr>
          <a:xfrm>
            <a:off x="6300788" y="2516188"/>
            <a:ext cx="2232025" cy="287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2D2D8A"/>
            </a:solidFill>
            <a:round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自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Times New Roman" pitchFamily="2" charset="0"/>
                <a:sym typeface="Wingdings"/>
              </a:rPr>
              <a:t>2012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年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Times New Roman" pitchFamily="2" charset="0"/>
                <a:sym typeface="Wingdings"/>
              </a:rPr>
              <a:t>6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月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Times New Roman" pitchFamily="2" charset="0"/>
                <a:sym typeface="Wingdings"/>
              </a:rPr>
              <a:t>1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日起，北京的机动车燃油进行了最新一轮的升级，升级后的燃油更加环保，可以改善大气质量。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pic>
        <p:nvPicPr>
          <p:cNvPr id="29701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9118C847-7ABA-4052-8F28-E2D7A3A3C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矩形 4">
            <a:extLst>
              <a:ext uri="{FF2B5EF4-FFF2-40B4-BE49-F238E27FC236}">
                <a16:creationId xmlns:a16="http://schemas.microsoft.com/office/drawing/2014/main" id="{36DDF835-0326-484D-BC1B-84CB0ED57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623888"/>
            <a:ext cx="4273550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三、能源与可持续发展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1DE0451-4FA5-40FC-9FDE-67834CD7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矩形 2">
            <a:extLst>
              <a:ext uri="{FF2B5EF4-FFF2-40B4-BE49-F238E27FC236}">
                <a16:creationId xmlns:a16="http://schemas.microsoft.com/office/drawing/2014/main" id="{17C10FFB-F3EC-409C-9BAE-D498D9F4938F}"/>
              </a:ext>
            </a:extLst>
          </p:cNvPr>
          <p:cNvSpPr/>
          <p:nvPr/>
        </p:nvSpPr>
        <p:spPr>
          <a:xfrm>
            <a:off x="538163" y="3962400"/>
            <a:ext cx="4032250" cy="2143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可再生能源：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　　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太阳能、风能、水能等可以在自然界里源源不断地得到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</a:t>
            </a:r>
            <a:endParaRPr sz="2800" b="1"/>
          </a:p>
        </p:txBody>
      </p:sp>
      <p:pic>
        <p:nvPicPr>
          <p:cNvPr id="30724" name="Picture 4" descr="C:\Users\John\AppData\Roaming\Tencent\Users\76476908\QQ\WinTemp\RichOle\QCBBH~WFXXE)UOJ_O3G545Y.jpg">
            <a:extLst>
              <a:ext uri="{FF2B5EF4-FFF2-40B4-BE49-F238E27FC236}">
                <a16:creationId xmlns:a16="http://schemas.microsoft.com/office/drawing/2014/main" id="{EB624428-2A45-4FED-88F1-D3865793783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7"/>
          <a:stretch>
            <a:fillRect/>
          </a:stretch>
        </p:blipFill>
        <p:spPr bwMode="auto">
          <a:xfrm>
            <a:off x="4895850" y="4749800"/>
            <a:ext cx="331311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C:\Users\John\AppData\Roaming\Tencent\Users\76476908\QQ\WinTemp\RichOle\G0F0ZQ1ATW3TH1UTRHT18ZC.jpg">
            <a:extLst>
              <a:ext uri="{FF2B5EF4-FFF2-40B4-BE49-F238E27FC236}">
                <a16:creationId xmlns:a16="http://schemas.microsoft.com/office/drawing/2014/main" id="{33597A59-5ED9-45CC-A7C9-81439FC9D03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13515" r="9422"/>
          <a:stretch>
            <a:fillRect/>
          </a:stretch>
        </p:blipFill>
        <p:spPr bwMode="auto">
          <a:xfrm>
            <a:off x="4895850" y="2806700"/>
            <a:ext cx="331311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C:\Users\John\AppData\Roaming\Tencent\Users\76476908\QQ\WinTemp\RichOle\OK06IITAT)T`K8W_[W~2YEG.jpg">
            <a:extLst>
              <a:ext uri="{FF2B5EF4-FFF2-40B4-BE49-F238E27FC236}">
                <a16:creationId xmlns:a16="http://schemas.microsoft.com/office/drawing/2014/main" id="{E621D05D-D3EB-4F2B-B508-C61E7A4D20D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" b="5385"/>
          <a:stretch>
            <a:fillRect/>
          </a:stretch>
        </p:blipFill>
        <p:spPr bwMode="auto">
          <a:xfrm>
            <a:off x="4895850" y="801688"/>
            <a:ext cx="33083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矩形 19462">
            <a:extLst>
              <a:ext uri="{FF2B5EF4-FFF2-40B4-BE49-F238E27FC236}">
                <a16:creationId xmlns:a16="http://schemas.microsoft.com/office/drawing/2014/main" id="{A2FAC5C9-DEC8-488C-A41E-376F06768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1211263"/>
            <a:ext cx="3576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．发展新的理想能源</a:t>
            </a:r>
          </a:p>
        </p:txBody>
      </p:sp>
      <p:sp>
        <p:nvSpPr>
          <p:cNvPr id="20487" name="矩形 19463">
            <a:extLst>
              <a:ext uri="{FF2B5EF4-FFF2-40B4-BE49-F238E27FC236}">
                <a16:creationId xmlns:a16="http://schemas.microsoft.com/office/drawing/2014/main" id="{D0B4C078-5CF7-46E7-B346-446186DCD231}"/>
              </a:ext>
            </a:extLst>
          </p:cNvPr>
          <p:cNvSpPr/>
          <p:nvPr/>
        </p:nvSpPr>
        <p:spPr>
          <a:xfrm>
            <a:off x="538163" y="1730375"/>
            <a:ext cx="3889375" cy="1630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不可再生能源：</a:t>
            </a:r>
          </a:p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　　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化石能源、核能等能源会越用越少。</a:t>
            </a: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4097">
            <a:extLst>
              <a:ext uri="{FF2B5EF4-FFF2-40B4-BE49-F238E27FC236}">
                <a16:creationId xmlns:a16="http://schemas.microsoft.com/office/drawing/2014/main" id="{A304ECD4-484A-4C36-B4EB-2B0D906F7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760413"/>
            <a:ext cx="5083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/>
              <a:t>复习：能量守恒定律的内容</a:t>
            </a:r>
          </a:p>
        </p:txBody>
      </p:sp>
      <p:sp>
        <p:nvSpPr>
          <p:cNvPr id="3074" name="TextBox 8">
            <a:extLst>
              <a:ext uri="{FF2B5EF4-FFF2-40B4-BE49-F238E27FC236}">
                <a16:creationId xmlns:a16="http://schemas.microsoft.com/office/drawing/2014/main" id="{7E435061-6197-4D8E-81D4-F101F1BAC4DC}"/>
              </a:ext>
            </a:extLst>
          </p:cNvPr>
          <p:cNvSpPr/>
          <p:nvPr/>
        </p:nvSpPr>
        <p:spPr>
          <a:xfrm>
            <a:off x="261938" y="4016375"/>
            <a:ext cx="8512175" cy="1123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既然能量是守恒的，那地球上的能量就不会减少了，为什么还需要节约能源？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itchFamily="2" charset="-122"/>
                <a:sym typeface="Wingdings"/>
              </a:rPr>
              <a:t>	</a:t>
            </a:r>
            <a:endParaRPr lang="en-US" altLang="zh-CN" sz="2800" b="1"/>
          </a:p>
        </p:txBody>
      </p:sp>
      <p:sp>
        <p:nvSpPr>
          <p:cNvPr id="3075" name="矩形 12290">
            <a:extLst>
              <a:ext uri="{FF2B5EF4-FFF2-40B4-BE49-F238E27FC236}">
                <a16:creationId xmlns:a16="http://schemas.microsoft.com/office/drawing/2014/main" id="{0A1FA238-0E5A-45BE-A50A-39D828159A3F}"/>
              </a:ext>
            </a:extLst>
          </p:cNvPr>
          <p:cNvSpPr/>
          <p:nvPr/>
        </p:nvSpPr>
        <p:spPr>
          <a:xfrm>
            <a:off x="261938" y="1495425"/>
            <a:ext cx="8629650" cy="2139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能量既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itchFamily="2" charset="-122"/>
                <a:sym typeface="Wingdings"/>
              </a:rPr>
              <a:t>不会消灭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，也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itchFamily="2" charset="-122"/>
                <a:sym typeface="Wingdings"/>
              </a:rPr>
              <a:t>不会创生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，它只会从一种形式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itchFamily="2" charset="-122"/>
                <a:sym typeface="Wingdings"/>
              </a:rPr>
              <a:t>转化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为其他形式，或者从一个物体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itchFamily="2" charset="-122"/>
                <a:sym typeface="Wingdings"/>
              </a:rPr>
              <a:t>转移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到另一个物体，而在转化和转移的过程中，能量的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itchFamily="2" charset="-122"/>
                <a:sym typeface="Wingdings"/>
              </a:rPr>
              <a:t>总量保持不变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。这就是能量守恒定律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</a:t>
            </a: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20481">
            <a:extLst>
              <a:ext uri="{FF2B5EF4-FFF2-40B4-BE49-F238E27FC236}">
                <a16:creationId xmlns:a16="http://schemas.microsoft.com/office/drawing/2014/main" id="{57FCB9C7-2D19-45CB-B2C7-24CF3230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856038"/>
            <a:ext cx="81724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66CC"/>
                </a:solidFill>
              </a:rPr>
              <a:t>　　你认为风能、太阳能、核能以及你所想到的可能的能源，哪些有可能成为未来的理想能源，为什么？</a:t>
            </a:r>
          </a:p>
        </p:txBody>
      </p:sp>
      <p:sp>
        <p:nvSpPr>
          <p:cNvPr id="31747" name="矩形 20482">
            <a:extLst>
              <a:ext uri="{FF2B5EF4-FFF2-40B4-BE49-F238E27FC236}">
                <a16:creationId xmlns:a16="http://schemas.microsoft.com/office/drawing/2014/main" id="{B35CA0DA-57D9-404A-88AD-4979BC21F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95450"/>
            <a:ext cx="82438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66CC"/>
                </a:solidFill>
              </a:rPr>
              <a:t>　　能源家族中，有木柴、煤炭、石油、天然气、水能、风能、太阳能、核能等，哪 些属于不可再生能源？哪些属于可再生能源？ </a:t>
            </a:r>
          </a:p>
        </p:txBody>
      </p:sp>
      <p:pic>
        <p:nvPicPr>
          <p:cNvPr id="3174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8D4A2CD-9A78-449E-BC8B-64D55282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84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组合 20484">
            <a:extLst>
              <a:ext uri="{FF2B5EF4-FFF2-40B4-BE49-F238E27FC236}">
                <a16:creationId xmlns:a16="http://schemas.microsoft.com/office/drawing/2014/main" id="{CA4D0B07-959E-4BC9-986C-4A6943B0D674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25463"/>
            <a:ext cx="2789238" cy="920750"/>
            <a:chOff x="0" y="0"/>
            <a:chExt cx="2231" cy="580"/>
          </a:xfrm>
        </p:grpSpPr>
        <p:pic>
          <p:nvPicPr>
            <p:cNvPr id="31750" name="圆角矩形 1">
              <a:extLst>
                <a:ext uri="{FF2B5EF4-FFF2-40B4-BE49-F238E27FC236}">
                  <a16:creationId xmlns:a16="http://schemas.microsoft.com/office/drawing/2014/main" id="{B5D50AB0-61D4-4523-8959-1D82748F51E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文本框 20486">
              <a:extLst>
                <a:ext uri="{FF2B5EF4-FFF2-40B4-BE49-F238E27FC236}">
                  <a16:creationId xmlns:a16="http://schemas.microsoft.com/office/drawing/2014/main" id="{F70EEA4C-DE90-47BA-9BAF-CAC71876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想想议议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9457">
            <a:extLst>
              <a:ext uri="{FF2B5EF4-FFF2-40B4-BE49-F238E27FC236}">
                <a16:creationId xmlns:a16="http://schemas.microsoft.com/office/drawing/2014/main" id="{3EA8EAE6-6820-4C51-B8D8-0FDC0E586B01}"/>
              </a:ext>
            </a:extLst>
          </p:cNvPr>
          <p:cNvSpPr/>
          <p:nvPr/>
        </p:nvSpPr>
        <p:spPr>
          <a:xfrm>
            <a:off x="428625" y="549275"/>
            <a:ext cx="8307388" cy="522288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CCD6F5"/>
              </a:gs>
            </a:gsLst>
            <a:lin ang="0" scaled="1"/>
          </a:gra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四、能源的分类：</a:t>
            </a:r>
            <a:endParaRPr sz="2800" b="1">
              <a:solidFill>
                <a:schemeClr val="bg1"/>
              </a:solidFill>
            </a:endParaRPr>
          </a:p>
        </p:txBody>
      </p:sp>
      <p:grpSp>
        <p:nvGrpSpPr>
          <p:cNvPr id="32771" name="组合 19458">
            <a:extLst>
              <a:ext uri="{FF2B5EF4-FFF2-40B4-BE49-F238E27FC236}">
                <a16:creationId xmlns:a16="http://schemas.microsoft.com/office/drawing/2014/main" id="{758E578D-1EEA-45F1-9185-60B4260DCED9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1014413"/>
            <a:ext cx="1900238" cy="747712"/>
            <a:chOff x="0" y="0"/>
            <a:chExt cx="1405" cy="607"/>
          </a:xfrm>
        </p:grpSpPr>
        <p:pic>
          <p:nvPicPr>
            <p:cNvPr id="32772" name="矩形 5">
              <a:extLst>
                <a:ext uri="{FF2B5EF4-FFF2-40B4-BE49-F238E27FC236}">
                  <a16:creationId xmlns:a16="http://schemas.microsoft.com/office/drawing/2014/main" id="{3E1BEF63-9132-4195-9840-A5869E68CAB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5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文本框 19460">
              <a:extLst>
                <a:ext uri="{FF2B5EF4-FFF2-40B4-BE49-F238E27FC236}">
                  <a16:creationId xmlns:a16="http://schemas.microsoft.com/office/drawing/2014/main" id="{F814810C-1C66-43C6-9AA4-508A7E31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58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化石能源</a:t>
              </a:r>
            </a:p>
          </p:txBody>
        </p:sp>
      </p:grpSp>
      <p:grpSp>
        <p:nvGrpSpPr>
          <p:cNvPr id="32774" name="组合 19461">
            <a:extLst>
              <a:ext uri="{FF2B5EF4-FFF2-40B4-BE49-F238E27FC236}">
                <a16:creationId xmlns:a16="http://schemas.microsoft.com/office/drawing/2014/main" id="{FAD89AAF-4183-4CD2-B5E9-6AFA47F0BFA1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1585913"/>
            <a:ext cx="1744662" cy="744537"/>
            <a:chOff x="0" y="0"/>
            <a:chExt cx="1291" cy="606"/>
          </a:xfrm>
        </p:grpSpPr>
        <p:pic>
          <p:nvPicPr>
            <p:cNvPr id="32775" name="矩形 8">
              <a:extLst>
                <a:ext uri="{FF2B5EF4-FFF2-40B4-BE49-F238E27FC236}">
                  <a16:creationId xmlns:a16="http://schemas.microsoft.com/office/drawing/2014/main" id="{388F1DA8-4740-4960-847D-764324CA1CD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文本框 19463">
              <a:extLst>
                <a:ext uri="{FF2B5EF4-FFF2-40B4-BE49-F238E27FC236}">
                  <a16:creationId xmlns:a16="http://schemas.microsoft.com/office/drawing/2014/main" id="{B7F62BDF-9E9A-492C-939F-A8393BDB2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7"/>
              <a:ext cx="122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核能</a:t>
              </a:r>
            </a:p>
          </p:txBody>
        </p:sp>
      </p:grpSp>
      <p:grpSp>
        <p:nvGrpSpPr>
          <p:cNvPr id="32777" name="组合 19464">
            <a:extLst>
              <a:ext uri="{FF2B5EF4-FFF2-40B4-BE49-F238E27FC236}">
                <a16:creationId xmlns:a16="http://schemas.microsoft.com/office/drawing/2014/main" id="{1F3D88AD-E84C-4A55-8724-9F865F9C749C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4432300"/>
            <a:ext cx="1744662" cy="746125"/>
            <a:chOff x="0" y="0"/>
            <a:chExt cx="1291" cy="607"/>
          </a:xfrm>
        </p:grpSpPr>
        <p:pic>
          <p:nvPicPr>
            <p:cNvPr id="32778" name="矩形 9">
              <a:extLst>
                <a:ext uri="{FF2B5EF4-FFF2-40B4-BE49-F238E27FC236}">
                  <a16:creationId xmlns:a16="http://schemas.microsoft.com/office/drawing/2014/main" id="{2BD25118-0191-4897-85F2-AC4BCA53BE3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9" name="文本框 19466">
              <a:extLst>
                <a:ext uri="{FF2B5EF4-FFF2-40B4-BE49-F238E27FC236}">
                  <a16:creationId xmlns:a16="http://schemas.microsoft.com/office/drawing/2014/main" id="{8CBDB984-8A6C-4A54-83E4-161A937D6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电能</a:t>
              </a:r>
            </a:p>
          </p:txBody>
        </p:sp>
      </p:grpSp>
      <p:grpSp>
        <p:nvGrpSpPr>
          <p:cNvPr id="32780" name="组合 19467">
            <a:extLst>
              <a:ext uri="{FF2B5EF4-FFF2-40B4-BE49-F238E27FC236}">
                <a16:creationId xmlns:a16="http://schemas.microsoft.com/office/drawing/2014/main" id="{EB924B02-A527-467B-BE49-760C81812907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3857625"/>
            <a:ext cx="1744662" cy="752475"/>
            <a:chOff x="0" y="0"/>
            <a:chExt cx="1291" cy="611"/>
          </a:xfrm>
        </p:grpSpPr>
        <p:pic>
          <p:nvPicPr>
            <p:cNvPr id="32781" name="矩形 11">
              <a:extLst>
                <a:ext uri="{FF2B5EF4-FFF2-40B4-BE49-F238E27FC236}">
                  <a16:creationId xmlns:a16="http://schemas.microsoft.com/office/drawing/2014/main" id="{A80F8C86-437D-40D4-89FC-CB76F30F84A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2" name="文本框 19469">
              <a:extLst>
                <a:ext uri="{FF2B5EF4-FFF2-40B4-BE49-F238E27FC236}">
                  <a16:creationId xmlns:a16="http://schemas.microsoft.com/office/drawing/2014/main" id="{2925E6C9-2C14-4536-91F2-F78B82B17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60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风能</a:t>
              </a:r>
            </a:p>
          </p:txBody>
        </p:sp>
      </p:grpSp>
      <p:grpSp>
        <p:nvGrpSpPr>
          <p:cNvPr id="32783" name="组合 19470">
            <a:extLst>
              <a:ext uri="{FF2B5EF4-FFF2-40B4-BE49-F238E27FC236}">
                <a16:creationId xmlns:a16="http://schemas.microsoft.com/office/drawing/2014/main" id="{67042402-8A3E-4E32-9412-B3F996B29776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2152650"/>
            <a:ext cx="1744662" cy="744538"/>
            <a:chOff x="0" y="0"/>
            <a:chExt cx="1291" cy="606"/>
          </a:xfrm>
        </p:grpSpPr>
        <p:pic>
          <p:nvPicPr>
            <p:cNvPr id="32784" name="矩形 13">
              <a:extLst>
                <a:ext uri="{FF2B5EF4-FFF2-40B4-BE49-F238E27FC236}">
                  <a16:creationId xmlns:a16="http://schemas.microsoft.com/office/drawing/2014/main" id="{AA2B9369-80AF-41E2-B65F-BC123CDD5EE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文本框 19472">
              <a:extLst>
                <a:ext uri="{FF2B5EF4-FFF2-40B4-BE49-F238E27FC236}">
                  <a16:creationId xmlns:a16="http://schemas.microsoft.com/office/drawing/2014/main" id="{08FC6D47-47F1-46A0-8B5F-EBBBFEDC3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8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太阳能</a:t>
              </a:r>
            </a:p>
          </p:txBody>
        </p:sp>
      </p:grpSp>
      <p:grpSp>
        <p:nvGrpSpPr>
          <p:cNvPr id="32786" name="组合 19473">
            <a:extLst>
              <a:ext uri="{FF2B5EF4-FFF2-40B4-BE49-F238E27FC236}">
                <a16:creationId xmlns:a16="http://schemas.microsoft.com/office/drawing/2014/main" id="{ECC61BAF-3CA0-4479-8696-E4B5D5A8DC94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3289300"/>
            <a:ext cx="1744662" cy="746125"/>
            <a:chOff x="0" y="0"/>
            <a:chExt cx="1291" cy="607"/>
          </a:xfrm>
        </p:grpSpPr>
        <p:pic>
          <p:nvPicPr>
            <p:cNvPr id="32787" name="矩形 14">
              <a:extLst>
                <a:ext uri="{FF2B5EF4-FFF2-40B4-BE49-F238E27FC236}">
                  <a16:creationId xmlns:a16="http://schemas.microsoft.com/office/drawing/2014/main" id="{373BE327-7A82-4B6C-A09A-B860E17728F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8" name="文本框 19475">
              <a:extLst>
                <a:ext uri="{FF2B5EF4-FFF2-40B4-BE49-F238E27FC236}">
                  <a16:creationId xmlns:a16="http://schemas.microsoft.com/office/drawing/2014/main" id="{06A20605-B749-49F7-B5EF-B16165EC7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水能</a:t>
              </a:r>
            </a:p>
          </p:txBody>
        </p:sp>
      </p:grpSp>
      <p:grpSp>
        <p:nvGrpSpPr>
          <p:cNvPr id="32789" name="组合 19476">
            <a:extLst>
              <a:ext uri="{FF2B5EF4-FFF2-40B4-BE49-F238E27FC236}">
                <a16:creationId xmlns:a16="http://schemas.microsoft.com/office/drawing/2014/main" id="{3585DB71-9CBE-4F40-B973-2E4F084FFE8D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2719388"/>
            <a:ext cx="1744662" cy="746125"/>
            <a:chOff x="0" y="0"/>
            <a:chExt cx="1291" cy="607"/>
          </a:xfrm>
        </p:grpSpPr>
        <p:pic>
          <p:nvPicPr>
            <p:cNvPr id="32790" name="矩形 15">
              <a:extLst>
                <a:ext uri="{FF2B5EF4-FFF2-40B4-BE49-F238E27FC236}">
                  <a16:creationId xmlns:a16="http://schemas.microsoft.com/office/drawing/2014/main" id="{A467FE2B-0317-4F44-B830-8D5DD0BCF49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1" name="文本框 19478">
              <a:extLst>
                <a:ext uri="{FF2B5EF4-FFF2-40B4-BE49-F238E27FC236}">
                  <a16:creationId xmlns:a16="http://schemas.microsoft.com/office/drawing/2014/main" id="{7ECFAD6C-77C6-4539-BDB4-D0EDD73D5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地热能</a:t>
              </a:r>
            </a:p>
          </p:txBody>
        </p:sp>
      </p:grpSp>
      <p:grpSp>
        <p:nvGrpSpPr>
          <p:cNvPr id="32792" name="组合 19479">
            <a:extLst>
              <a:ext uri="{FF2B5EF4-FFF2-40B4-BE49-F238E27FC236}">
                <a16:creationId xmlns:a16="http://schemas.microsoft.com/office/drawing/2014/main" id="{C147222C-995E-4267-B802-61851461561B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5002213"/>
            <a:ext cx="1744662" cy="746125"/>
            <a:chOff x="0" y="0"/>
            <a:chExt cx="1291" cy="607"/>
          </a:xfrm>
        </p:grpSpPr>
        <p:pic>
          <p:nvPicPr>
            <p:cNvPr id="32793" name="矩形 16">
              <a:extLst>
                <a:ext uri="{FF2B5EF4-FFF2-40B4-BE49-F238E27FC236}">
                  <a16:creationId xmlns:a16="http://schemas.microsoft.com/office/drawing/2014/main" id="{900DB31B-721B-4784-BC5C-6ECCA759822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4" name="文本框 19481">
              <a:extLst>
                <a:ext uri="{FF2B5EF4-FFF2-40B4-BE49-F238E27FC236}">
                  <a16:creationId xmlns:a16="http://schemas.microsoft.com/office/drawing/2014/main" id="{B95B63CF-85B5-4276-A7E0-E5D7084F8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60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柴油</a:t>
              </a:r>
            </a:p>
          </p:txBody>
        </p:sp>
      </p:grpSp>
      <p:grpSp>
        <p:nvGrpSpPr>
          <p:cNvPr id="32795" name="组合 19482">
            <a:extLst>
              <a:ext uri="{FF2B5EF4-FFF2-40B4-BE49-F238E27FC236}">
                <a16:creationId xmlns:a16="http://schemas.microsoft.com/office/drawing/2014/main" id="{0293034D-4460-4D60-97C2-3CA68B8E7628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5570538"/>
            <a:ext cx="1744662" cy="750887"/>
            <a:chOff x="0" y="0"/>
            <a:chExt cx="1291" cy="610"/>
          </a:xfrm>
        </p:grpSpPr>
        <p:pic>
          <p:nvPicPr>
            <p:cNvPr id="32796" name="矩形 10">
              <a:extLst>
                <a:ext uri="{FF2B5EF4-FFF2-40B4-BE49-F238E27FC236}">
                  <a16:creationId xmlns:a16="http://schemas.microsoft.com/office/drawing/2014/main" id="{F6B07B77-F8B6-4C99-BFE4-9CA993BBA21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7" name="文本框 19484">
              <a:extLst>
                <a:ext uri="{FF2B5EF4-FFF2-40B4-BE49-F238E27FC236}">
                  <a16:creationId xmlns:a16="http://schemas.microsoft.com/office/drawing/2014/main" id="{A9133978-9FD1-438B-8AEE-69CC35661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汽油</a:t>
              </a:r>
            </a:p>
          </p:txBody>
        </p:sp>
      </p:grpSp>
      <p:sp>
        <p:nvSpPr>
          <p:cNvPr id="32798" name="文本框 19493">
            <a:extLst>
              <a:ext uri="{FF2B5EF4-FFF2-40B4-BE49-F238E27FC236}">
                <a16:creationId xmlns:a16="http://schemas.microsoft.com/office/drawing/2014/main" id="{736844A9-DBE3-4815-AE69-45229EE7A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3544888"/>
            <a:ext cx="19446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>
                <a:solidFill>
                  <a:srgbClr val="FFFFFF"/>
                </a:solidFill>
              </a:rPr>
              <a:t>酒精</a:t>
            </a:r>
          </a:p>
        </p:txBody>
      </p:sp>
      <p:grpSp>
        <p:nvGrpSpPr>
          <p:cNvPr id="32799" name="组合 19494">
            <a:extLst>
              <a:ext uri="{FF2B5EF4-FFF2-40B4-BE49-F238E27FC236}">
                <a16:creationId xmlns:a16="http://schemas.microsoft.com/office/drawing/2014/main" id="{10FBBDC5-E9F8-46B7-BC88-6F8AC64551D1}"/>
              </a:ext>
            </a:extLst>
          </p:cNvPr>
          <p:cNvGrpSpPr>
            <a:grpSpLocks/>
          </p:cNvGrpSpPr>
          <p:nvPr/>
        </p:nvGrpSpPr>
        <p:grpSpPr bwMode="auto">
          <a:xfrm>
            <a:off x="5607050" y="2254250"/>
            <a:ext cx="792163" cy="2349500"/>
            <a:chOff x="0" y="0"/>
            <a:chExt cx="1248" cy="3493"/>
          </a:xfrm>
        </p:grpSpPr>
        <p:sp>
          <p:nvSpPr>
            <p:cNvPr id="32800" name="圆角矩形 93">
              <a:extLst>
                <a:ext uri="{FF2B5EF4-FFF2-40B4-BE49-F238E27FC236}">
                  <a16:creationId xmlns:a16="http://schemas.microsoft.com/office/drawing/2014/main" id="{9E6BA559-4C4F-4B2C-9924-B06FCE00A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48" cy="3493"/>
            </a:xfrm>
            <a:prstGeom prst="roundRect">
              <a:avLst>
                <a:gd name="adj" fmla="val 0"/>
              </a:avLst>
            </a:prstGeom>
            <a:solidFill>
              <a:srgbClr val="45C7C4"/>
            </a:solidFill>
            <a:ln w="9525" algn="ctr">
              <a:solidFill>
                <a:srgbClr val="FF006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22560" name="文本框 19496">
              <a:extLst>
                <a:ext uri="{FF2B5EF4-FFF2-40B4-BE49-F238E27FC236}">
                  <a16:creationId xmlns:a16="http://schemas.microsoft.com/office/drawing/2014/main" id="{61FCBF33-4B8B-4EB6-A350-4C4487C0CE11}"/>
                </a:ext>
              </a:extLst>
            </p:cNvPr>
            <p:cNvSpPr/>
            <p:nvPr/>
          </p:nvSpPr>
          <p:spPr>
            <a:xfrm>
              <a:off x="160" y="243"/>
              <a:ext cx="958" cy="300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vert="eaVert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8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sym typeface="Wingdings"/>
                </a:rPr>
                <a:t> 可再生能源</a:t>
              </a:r>
              <a:endParaRPr sz="2800" b="1"/>
            </a:p>
          </p:txBody>
        </p:sp>
      </p:grpSp>
      <p:grpSp>
        <p:nvGrpSpPr>
          <p:cNvPr id="32802" name="组合 19497">
            <a:extLst>
              <a:ext uri="{FF2B5EF4-FFF2-40B4-BE49-F238E27FC236}">
                <a16:creationId xmlns:a16="http://schemas.microsoft.com/office/drawing/2014/main" id="{59082C54-7560-48B9-BC3E-3B60DE50DF2F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2455863"/>
            <a:ext cx="1836737" cy="769937"/>
            <a:chOff x="0" y="0"/>
            <a:chExt cx="2894" cy="1212"/>
          </a:xfrm>
        </p:grpSpPr>
        <p:pic>
          <p:nvPicPr>
            <p:cNvPr id="32803" name="矩形 2">
              <a:extLst>
                <a:ext uri="{FF2B5EF4-FFF2-40B4-BE49-F238E27FC236}">
                  <a16:creationId xmlns:a16="http://schemas.microsoft.com/office/drawing/2014/main" id="{A3899D44-0B97-472D-992A-8C859AA7B34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05"/>
            <a:stretch>
              <a:fillRect/>
            </a:stretch>
          </p:blipFill>
          <p:spPr bwMode="auto">
            <a:xfrm>
              <a:off x="0" y="0"/>
              <a:ext cx="2894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4" name="文本框 19499">
              <a:extLst>
                <a:ext uri="{FF2B5EF4-FFF2-40B4-BE49-F238E27FC236}">
                  <a16:creationId xmlns:a16="http://schemas.microsoft.com/office/drawing/2014/main" id="{67801C82-076C-4F69-972A-C49CFABA7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227"/>
              <a:ext cx="2522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一次能源</a:t>
              </a:r>
            </a:p>
          </p:txBody>
        </p:sp>
      </p:grpSp>
      <p:grpSp>
        <p:nvGrpSpPr>
          <p:cNvPr id="32805" name="组合 19500">
            <a:extLst>
              <a:ext uri="{FF2B5EF4-FFF2-40B4-BE49-F238E27FC236}">
                <a16:creationId xmlns:a16="http://schemas.microsoft.com/office/drawing/2014/main" id="{9A3554A7-7A58-488E-8DA8-FF4187494B4B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5289550"/>
            <a:ext cx="1922463" cy="965200"/>
            <a:chOff x="0" y="0"/>
            <a:chExt cx="1471" cy="607"/>
          </a:xfrm>
        </p:grpSpPr>
        <p:pic>
          <p:nvPicPr>
            <p:cNvPr id="32806" name="矩形 3">
              <a:extLst>
                <a:ext uri="{FF2B5EF4-FFF2-40B4-BE49-F238E27FC236}">
                  <a16:creationId xmlns:a16="http://schemas.microsoft.com/office/drawing/2014/main" id="{7365991E-17AA-4AAB-A42C-B009268759A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6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7" name="文本框 19502">
              <a:extLst>
                <a:ext uri="{FF2B5EF4-FFF2-40B4-BE49-F238E27FC236}">
                  <a16:creationId xmlns:a16="http://schemas.microsoft.com/office/drawing/2014/main" id="{412CCF86-A7DB-49C3-99FA-062168DA1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" y="60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二次能源</a:t>
              </a:r>
            </a:p>
          </p:txBody>
        </p:sp>
      </p:grpSp>
      <p:sp>
        <p:nvSpPr>
          <p:cNvPr id="22567" name="文本框 19524">
            <a:extLst>
              <a:ext uri="{FF2B5EF4-FFF2-40B4-BE49-F238E27FC236}">
                <a16:creationId xmlns:a16="http://schemas.microsoft.com/office/drawing/2014/main" id="{77799183-BD1A-4261-80DD-11CDB3D1E492}"/>
              </a:ext>
            </a:extLst>
          </p:cNvPr>
          <p:cNvSpPr/>
          <p:nvPr/>
        </p:nvSpPr>
        <p:spPr>
          <a:xfrm>
            <a:off x="7550150" y="1136650"/>
            <a:ext cx="1252538" cy="947738"/>
          </a:xfrm>
          <a:prstGeom prst="rect">
            <a:avLst/>
          </a:prstGeom>
          <a:solidFill>
            <a:srgbClr val="3399FF">
              <a:alpha val="0"/>
            </a:srgbClr>
          </a:solidFill>
          <a:ln>
            <a:solidFill>
              <a:srgbClr val="3399FF"/>
            </a:solidFill>
            <a:miter lim="800000"/>
          </a:ln>
        </p:spPr>
        <p:txBody>
          <a:bodyPr wrap="none"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不可再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生能源</a:t>
            </a:r>
            <a:endParaRPr sz="2800" b="1"/>
          </a:p>
        </p:txBody>
      </p:sp>
      <p:grpSp>
        <p:nvGrpSpPr>
          <p:cNvPr id="32809" name="组合 21">
            <a:extLst>
              <a:ext uri="{FF2B5EF4-FFF2-40B4-BE49-F238E27FC236}">
                <a16:creationId xmlns:a16="http://schemas.microsoft.com/office/drawing/2014/main" id="{EBD4D7F2-47A5-489D-8BC5-CE4685E7930B}"/>
              </a:ext>
            </a:extLst>
          </p:cNvPr>
          <p:cNvGrpSpPr>
            <a:grpSpLocks/>
          </p:cNvGrpSpPr>
          <p:nvPr/>
        </p:nvGrpSpPr>
        <p:grpSpPr bwMode="auto">
          <a:xfrm>
            <a:off x="3316288" y="6143625"/>
            <a:ext cx="1744662" cy="750888"/>
            <a:chOff x="0" y="0"/>
            <a:chExt cx="1291" cy="610"/>
          </a:xfrm>
        </p:grpSpPr>
        <p:pic>
          <p:nvPicPr>
            <p:cNvPr id="32810" name="矩形 10">
              <a:extLst>
                <a:ext uri="{FF2B5EF4-FFF2-40B4-BE49-F238E27FC236}">
                  <a16:creationId xmlns:a16="http://schemas.microsoft.com/office/drawing/2014/main" id="{DAC61866-634D-4FB5-BE65-ADF5067BDA1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1" name="文本框 19484">
              <a:extLst>
                <a:ext uri="{FF2B5EF4-FFF2-40B4-BE49-F238E27FC236}">
                  <a16:creationId xmlns:a16="http://schemas.microsoft.com/office/drawing/2014/main" id="{8B6B507E-5F3E-4DB1-9AF1-9D1DA820F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酒精</a:t>
              </a:r>
            </a:p>
          </p:txBody>
        </p:sp>
      </p:grpSp>
      <p:sp>
        <p:nvSpPr>
          <p:cNvPr id="22571" name="文本框 24">
            <a:extLst>
              <a:ext uri="{FF2B5EF4-FFF2-40B4-BE49-F238E27FC236}">
                <a16:creationId xmlns:a16="http://schemas.microsoft.com/office/drawing/2014/main" id="{E0CED49F-BE72-451A-8CD0-4DA51EBAD648}"/>
              </a:ext>
            </a:extLst>
          </p:cNvPr>
          <p:cNvSpPr/>
          <p:nvPr/>
        </p:nvSpPr>
        <p:spPr>
          <a:xfrm>
            <a:off x="4802188" y="1050925"/>
            <a:ext cx="25638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（煤石油天然气）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2813" name="左大括号 25">
            <a:extLst>
              <a:ext uri="{FF2B5EF4-FFF2-40B4-BE49-F238E27FC236}">
                <a16:creationId xmlns:a16="http://schemas.microsoft.com/office/drawing/2014/main" id="{99BD9E87-EBDB-43AF-BCA3-1FE011BB6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1216025"/>
            <a:ext cx="546100" cy="3114675"/>
          </a:xfrm>
          <a:prstGeom prst="leftBrace">
            <a:avLst>
              <a:gd name="adj1" fmla="val 8318"/>
              <a:gd name="adj2" fmla="val 50000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2814" name="左大括号 26">
            <a:extLst>
              <a:ext uri="{FF2B5EF4-FFF2-40B4-BE49-F238E27FC236}">
                <a16:creationId xmlns:a16="http://schemas.microsoft.com/office/drawing/2014/main" id="{49FFCD32-7ADE-4D68-8661-63B3BB1D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3" y="4752975"/>
            <a:ext cx="166687" cy="1912938"/>
          </a:xfrm>
          <a:prstGeom prst="leftBrace">
            <a:avLst>
              <a:gd name="adj1" fmla="val 8288"/>
              <a:gd name="adj2" fmla="val 50000"/>
            </a:avLst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2815" name="右大括号 27">
            <a:extLst>
              <a:ext uri="{FF2B5EF4-FFF2-40B4-BE49-F238E27FC236}">
                <a16:creationId xmlns:a16="http://schemas.microsoft.com/office/drawing/2014/main" id="{902A4439-D801-4679-AE6A-C3BED3700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1160463"/>
            <a:ext cx="153987" cy="757237"/>
          </a:xfrm>
          <a:prstGeom prst="rightBrace">
            <a:avLst>
              <a:gd name="adj1" fmla="val 8332"/>
              <a:gd name="adj2" fmla="val 50000"/>
            </a:avLst>
          </a:prstGeom>
          <a:noFill/>
          <a:ln w="412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2816" name="右大括号 29">
            <a:extLst>
              <a:ext uri="{FF2B5EF4-FFF2-40B4-BE49-F238E27FC236}">
                <a16:creationId xmlns:a16="http://schemas.microsoft.com/office/drawing/2014/main" id="{2AB4CB0E-5B4A-4C05-B275-CAA0CA8E2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2457450"/>
            <a:ext cx="115887" cy="1873250"/>
          </a:xfrm>
          <a:prstGeom prst="rightBrace">
            <a:avLst>
              <a:gd name="adj1" fmla="val 8307"/>
              <a:gd name="adj2" fmla="val 50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22576" name="文本框 36">
            <a:extLst>
              <a:ext uri="{FF2B5EF4-FFF2-40B4-BE49-F238E27FC236}">
                <a16:creationId xmlns:a16="http://schemas.microsoft.com/office/drawing/2014/main" id="{7A618960-1845-43E3-96E8-16EA4C830144}"/>
              </a:ext>
            </a:extLst>
          </p:cNvPr>
          <p:cNvSpPr/>
          <p:nvPr/>
        </p:nvSpPr>
        <p:spPr>
          <a:xfrm>
            <a:off x="6350" y="3378200"/>
            <a:ext cx="792163" cy="1374775"/>
          </a:xfrm>
          <a:prstGeom prst="rect">
            <a:avLst/>
          </a:prstGeom>
          <a:solidFill>
            <a:srgbClr val="3399FF">
              <a:alpha val="0"/>
            </a:srgbClr>
          </a:solidFill>
          <a:ln>
            <a:solidFill>
              <a:srgbClr val="3399FF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能源</a:t>
            </a:r>
            <a:endParaRPr sz="2800" b="1"/>
          </a:p>
        </p:txBody>
      </p:sp>
      <p:sp>
        <p:nvSpPr>
          <p:cNvPr id="32818" name="左大括号 37">
            <a:extLst>
              <a:ext uri="{FF2B5EF4-FFF2-40B4-BE49-F238E27FC236}">
                <a16:creationId xmlns:a16="http://schemas.microsoft.com/office/drawing/2014/main" id="{473D2499-502D-43FE-BDF2-4BB3E2828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894013"/>
            <a:ext cx="76200" cy="2709862"/>
          </a:xfrm>
          <a:prstGeom prst="leftBrace">
            <a:avLst>
              <a:gd name="adj1" fmla="val 8232"/>
              <a:gd name="adj2" fmla="val 50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2529">
            <a:extLst>
              <a:ext uri="{FF2B5EF4-FFF2-40B4-BE49-F238E27FC236}">
                <a16:creationId xmlns:a16="http://schemas.microsoft.com/office/drawing/2014/main" id="{5A801F80-A262-44A1-A661-F05FB1E9054D}"/>
              </a:ext>
            </a:extLst>
          </p:cNvPr>
          <p:cNvSpPr/>
          <p:nvPr/>
        </p:nvSpPr>
        <p:spPr>
          <a:xfrm>
            <a:off x="395288" y="1219200"/>
            <a:ext cx="8280400" cy="30781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1、化学实验室用的酒精属于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（选填“一次能源、二次能源”）;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2内燃机使用的燃料属于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（选填“一次能源、二次能源”）;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内燃机工作时是把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能转化为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能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其中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冲程是把 机械能转化为内能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 </a:t>
            </a:r>
            <a:endParaRPr sz="2800" b="1"/>
          </a:p>
        </p:txBody>
      </p:sp>
      <p:sp>
        <p:nvSpPr>
          <p:cNvPr id="23554" name="文本框 22530">
            <a:extLst>
              <a:ext uri="{FF2B5EF4-FFF2-40B4-BE49-F238E27FC236}">
                <a16:creationId xmlns:a16="http://schemas.microsoft.com/office/drawing/2014/main" id="{78E5C106-46F7-4F32-8D0D-826D11FA925F}"/>
              </a:ext>
            </a:extLst>
          </p:cNvPr>
          <p:cNvSpPr/>
          <p:nvPr/>
        </p:nvSpPr>
        <p:spPr>
          <a:xfrm>
            <a:off x="5103813" y="1219200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二次能源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55" name="文本框 22531">
            <a:extLst>
              <a:ext uri="{FF2B5EF4-FFF2-40B4-BE49-F238E27FC236}">
                <a16:creationId xmlns:a16="http://schemas.microsoft.com/office/drawing/2014/main" id="{D2CA6707-F93D-4351-B5CB-7DB4C92A743A}"/>
              </a:ext>
            </a:extLst>
          </p:cNvPr>
          <p:cNvSpPr/>
          <p:nvPr/>
        </p:nvSpPr>
        <p:spPr>
          <a:xfrm>
            <a:off x="4497388" y="2044700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二次能源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56" name="文本框 22532">
            <a:extLst>
              <a:ext uri="{FF2B5EF4-FFF2-40B4-BE49-F238E27FC236}">
                <a16:creationId xmlns:a16="http://schemas.microsoft.com/office/drawing/2014/main" id="{6B5386ED-F8D2-4AE6-8188-D1FDC735B15C}"/>
              </a:ext>
            </a:extLst>
          </p:cNvPr>
          <p:cNvSpPr/>
          <p:nvPr/>
        </p:nvSpPr>
        <p:spPr>
          <a:xfrm>
            <a:off x="5975350" y="2913063"/>
            <a:ext cx="8985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机械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57" name="文本框 22533">
            <a:extLst>
              <a:ext uri="{FF2B5EF4-FFF2-40B4-BE49-F238E27FC236}">
                <a16:creationId xmlns:a16="http://schemas.microsoft.com/office/drawing/2014/main" id="{D8793888-42B7-42D5-9D6A-E6EA2F453EB1}"/>
              </a:ext>
            </a:extLst>
          </p:cNvPr>
          <p:cNvSpPr/>
          <p:nvPr/>
        </p:nvSpPr>
        <p:spPr>
          <a:xfrm>
            <a:off x="3482975" y="29273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内能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58" name="文本框 22534">
            <a:extLst>
              <a:ext uri="{FF2B5EF4-FFF2-40B4-BE49-F238E27FC236}">
                <a16:creationId xmlns:a16="http://schemas.microsoft.com/office/drawing/2014/main" id="{77C9436F-2587-4215-8551-090D26CCA6C9}"/>
              </a:ext>
            </a:extLst>
          </p:cNvPr>
          <p:cNvSpPr/>
          <p:nvPr/>
        </p:nvSpPr>
        <p:spPr>
          <a:xfrm>
            <a:off x="1363663" y="3367088"/>
            <a:ext cx="10064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压缩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3800" name="文本框 22535">
            <a:extLst>
              <a:ext uri="{FF2B5EF4-FFF2-40B4-BE49-F238E27FC236}">
                <a16:creationId xmlns:a16="http://schemas.microsoft.com/office/drawing/2014/main" id="{437800FA-25D8-4FC9-8076-D423C676F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24288"/>
            <a:ext cx="86185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3、</a:t>
            </a:r>
            <a:r>
              <a:rPr lang="zh-CN" altLang="en-US" sz="2800" b="1" u="sng"/>
              <a:t>              </a:t>
            </a:r>
            <a:r>
              <a:rPr lang="zh-CN" altLang="en-US" sz="2800" b="1"/>
              <a:t>能源是当今世界的主要能源，</a:t>
            </a:r>
            <a:r>
              <a:rPr lang="zh-CN" altLang="en-US" sz="2800" b="1" u="sng"/>
              <a:t>      </a:t>
            </a:r>
            <a:r>
              <a:rPr lang="zh-CN" altLang="en-US" sz="2800" b="1"/>
              <a:t>能是最方便的能源。</a:t>
            </a:r>
          </a:p>
          <a:p>
            <a:r>
              <a:rPr lang="zh-CN" altLang="en-US" sz="2800" b="1"/>
              <a:t>4、二十世纪40年代，物理学家发明了可以控制核能释放的装置 </a:t>
            </a:r>
            <a:r>
              <a:rPr lang="zh-CN" altLang="en-US" sz="2800" b="1" u="sng"/>
              <a:t> </a:t>
            </a:r>
            <a:r>
              <a:rPr lang="en-US" altLang="zh-CN" sz="2800" b="1" u="sng"/>
              <a:t>   </a:t>
            </a:r>
            <a:r>
              <a:rPr lang="zh-CN" altLang="en-US" sz="2800" b="1" u="sng"/>
              <a:t>       </a:t>
            </a:r>
            <a:r>
              <a:rPr lang="zh-CN" altLang="en-US" sz="2800" b="1"/>
              <a:t>，拉开了以</a:t>
            </a:r>
            <a:r>
              <a:rPr lang="zh-CN" altLang="en-US" sz="2800" b="1" u="sng"/>
              <a:t>        </a:t>
            </a:r>
            <a:r>
              <a:rPr lang="zh-CN" altLang="en-US" sz="2800" b="1"/>
              <a:t>为代表的第三次能源革命。</a:t>
            </a:r>
          </a:p>
        </p:txBody>
      </p:sp>
      <p:sp>
        <p:nvSpPr>
          <p:cNvPr id="23560" name="文本框 22536">
            <a:extLst>
              <a:ext uri="{FF2B5EF4-FFF2-40B4-BE49-F238E27FC236}">
                <a16:creationId xmlns:a16="http://schemas.microsoft.com/office/drawing/2014/main" id="{86BB1DC6-B087-4F88-8444-775987273400}"/>
              </a:ext>
            </a:extLst>
          </p:cNvPr>
          <p:cNvSpPr/>
          <p:nvPr/>
        </p:nvSpPr>
        <p:spPr>
          <a:xfrm>
            <a:off x="1363663" y="3800475"/>
            <a:ext cx="10064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化石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61" name="文本框 22537">
            <a:extLst>
              <a:ext uri="{FF2B5EF4-FFF2-40B4-BE49-F238E27FC236}">
                <a16:creationId xmlns:a16="http://schemas.microsoft.com/office/drawing/2014/main" id="{8BA64BA7-74CB-4582-8D47-858F991FE8C6}"/>
              </a:ext>
            </a:extLst>
          </p:cNvPr>
          <p:cNvSpPr/>
          <p:nvPr/>
        </p:nvSpPr>
        <p:spPr>
          <a:xfrm>
            <a:off x="6981825" y="3800475"/>
            <a:ext cx="6064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62" name="文本框 22538">
            <a:extLst>
              <a:ext uri="{FF2B5EF4-FFF2-40B4-BE49-F238E27FC236}">
                <a16:creationId xmlns:a16="http://schemas.microsoft.com/office/drawing/2014/main" id="{C91ACB25-F8CC-481C-A13F-78CFE885A4DF}"/>
              </a:ext>
            </a:extLst>
          </p:cNvPr>
          <p:cNvSpPr/>
          <p:nvPr/>
        </p:nvSpPr>
        <p:spPr>
          <a:xfrm>
            <a:off x="2287588" y="5083175"/>
            <a:ext cx="14081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反应堆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63" name="文本框 22539">
            <a:extLst>
              <a:ext uri="{FF2B5EF4-FFF2-40B4-BE49-F238E27FC236}">
                <a16:creationId xmlns:a16="http://schemas.microsoft.com/office/drawing/2014/main" id="{FD400838-C11B-415B-A5EE-7F3707DD6638}"/>
              </a:ext>
            </a:extLst>
          </p:cNvPr>
          <p:cNvSpPr/>
          <p:nvPr/>
        </p:nvSpPr>
        <p:spPr>
          <a:xfrm>
            <a:off x="5214938" y="5083175"/>
            <a:ext cx="10064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核能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  <p:bldP spid="23558" grpId="0" animBg="1"/>
      <p:bldP spid="23560" grpId="0" animBg="1"/>
      <p:bldP spid="23561" grpId="0" animBg="1"/>
      <p:bldP spid="23562" grpId="0" animBg="1"/>
      <p:bldP spid="235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99">
            <a:extLst>
              <a:ext uri="{FF2B5EF4-FFF2-40B4-BE49-F238E27FC236}">
                <a16:creationId xmlns:a16="http://schemas.microsoft.com/office/drawing/2014/main" id="{8DAF3097-865C-4B55-AFF4-F74AE7EE1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3355975"/>
            <a:ext cx="8255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</a:rPr>
              <a:t>8</a:t>
            </a:r>
            <a:r>
              <a:rPr lang="zh-CN" altLang="en-US" sz="2800" b="1">
                <a:latin typeface="宋体" panose="02010600030101010101" pitchFamily="2" charset="-122"/>
              </a:rPr>
              <a:t>．关于能量的转移和转化，下列判断正确的是（</a:t>
            </a:r>
            <a:r>
              <a:rPr lang="en-US" altLang="zh-CN" sz="2800" b="1"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</a:rPr>
              <a:t>）</a:t>
            </a:r>
          </a:p>
          <a:p>
            <a:r>
              <a:rPr lang="en-US" altLang="zh-CN" sz="2800" b="1">
                <a:latin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</a:rPr>
              <a:t>．热量可以从低温物体转移到高温物体          </a:t>
            </a:r>
            <a:r>
              <a:rPr lang="en-US" altLang="zh-CN" sz="2800" b="1">
                <a:latin typeface="宋体" panose="02010600030101010101" pitchFamily="2" charset="-122"/>
              </a:rPr>
              <a:t>B</a:t>
            </a:r>
            <a:r>
              <a:rPr lang="zh-CN" altLang="en-US" sz="2800" b="1">
                <a:latin typeface="宋体" panose="02010600030101010101" pitchFamily="2" charset="-122"/>
              </a:rPr>
              <a:t>．能量转移和转化没有方向性</a:t>
            </a:r>
          </a:p>
          <a:p>
            <a:r>
              <a:rPr lang="en-US" altLang="zh-CN" sz="2800" b="1">
                <a:latin typeface="宋体" panose="02010600030101010101" pitchFamily="2" charset="-122"/>
              </a:rPr>
              <a:t>C</a:t>
            </a:r>
            <a:r>
              <a:rPr lang="zh-CN" altLang="en-US" sz="2800" b="1">
                <a:latin typeface="宋体" panose="02010600030101010101" pitchFamily="2" charset="-122"/>
              </a:rPr>
              <a:t>．电取暧器辐射到房间里的热量可以再利用</a:t>
            </a:r>
          </a:p>
          <a:p>
            <a:r>
              <a:rPr lang="en-US" altLang="zh-CN" sz="2800" b="1">
                <a:latin typeface="宋体" panose="02010600030101010101" pitchFamily="2" charset="-122"/>
              </a:rPr>
              <a:t>D</a:t>
            </a:r>
            <a:r>
              <a:rPr lang="zh-CN" altLang="en-US" sz="2800" b="1">
                <a:latin typeface="宋体" panose="02010600030101010101" pitchFamily="2" charset="-122"/>
              </a:rPr>
              <a:t>．汽车由于刹车散失的热量可以再自动地用来驱动汽车</a:t>
            </a:r>
            <a:endParaRPr lang="zh-CN" altLang="en-US" sz="2800" b="1"/>
          </a:p>
        </p:txBody>
      </p:sp>
      <p:sp>
        <p:nvSpPr>
          <p:cNvPr id="24578" name="文本框 1">
            <a:extLst>
              <a:ext uri="{FF2B5EF4-FFF2-40B4-BE49-F238E27FC236}">
                <a16:creationId xmlns:a16="http://schemas.microsoft.com/office/drawing/2014/main" id="{2080BC16-3741-489B-89FE-60AB2A372AAA}"/>
              </a:ext>
            </a:extLst>
          </p:cNvPr>
          <p:cNvSpPr/>
          <p:nvPr/>
        </p:nvSpPr>
        <p:spPr>
          <a:xfrm>
            <a:off x="8135938" y="3321050"/>
            <a:ext cx="3619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A</a:t>
            </a:r>
            <a:endParaRPr lang="en-US" altLang="zh-CN" sz="28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34820" name="文本框 22540">
            <a:extLst>
              <a:ext uri="{FF2B5EF4-FFF2-40B4-BE49-F238E27FC236}">
                <a16:creationId xmlns:a16="http://schemas.microsoft.com/office/drawing/2014/main" id="{926C9ED0-18F6-4328-87B6-8C1A9EC3B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73125"/>
            <a:ext cx="81835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2800" b="1"/>
              <a:t>5、人工取火开辟人类以</a:t>
            </a:r>
            <a:r>
              <a:rPr lang="zh-CN" altLang="en-US" sz="2800" b="1" u="sng"/>
              <a:t>          </a:t>
            </a:r>
            <a:r>
              <a:rPr lang="zh-CN" altLang="en-US" sz="2800" b="1"/>
              <a:t>为主要能源的时代，使人类进入了农业文明；蒸汽机的发明开辟了人类</a:t>
            </a:r>
          </a:p>
          <a:p>
            <a:pPr algn="just"/>
            <a:r>
              <a:rPr lang="zh-CN" altLang="en-US" sz="2800" b="1"/>
              <a:t>以 </a:t>
            </a:r>
            <a:r>
              <a:rPr lang="zh-CN" altLang="en-US" sz="2800" b="1" u="sng"/>
              <a:t>              </a:t>
            </a:r>
            <a:r>
              <a:rPr lang="zh-CN" altLang="en-US" sz="2800" b="1"/>
              <a:t>为主要能源的时代，使人类进入工业文</a:t>
            </a:r>
          </a:p>
          <a:p>
            <a:pPr algn="just"/>
            <a:r>
              <a:rPr lang="zh-CN" altLang="en-US" sz="2800" b="1"/>
              <a:t>明；</a:t>
            </a:r>
            <a:r>
              <a:rPr lang="zh-CN" altLang="en-US" sz="2800" b="1" u="sng"/>
              <a:t>            </a:t>
            </a:r>
            <a:r>
              <a:rPr lang="zh-CN" altLang="en-US" sz="2800" b="1"/>
              <a:t>能的使用使人类进入现代文明社会。            </a:t>
            </a:r>
          </a:p>
        </p:txBody>
      </p:sp>
      <p:sp>
        <p:nvSpPr>
          <p:cNvPr id="24580" name="文本框 22541">
            <a:extLst>
              <a:ext uri="{FF2B5EF4-FFF2-40B4-BE49-F238E27FC236}">
                <a16:creationId xmlns:a16="http://schemas.microsoft.com/office/drawing/2014/main" id="{39A6CF64-8DE2-42C0-AD29-CB4C77E85D12}"/>
              </a:ext>
            </a:extLst>
          </p:cNvPr>
          <p:cNvSpPr/>
          <p:nvPr/>
        </p:nvSpPr>
        <p:spPr>
          <a:xfrm>
            <a:off x="1439863" y="2168525"/>
            <a:ext cx="10318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4581" name="文本框 22542">
            <a:extLst>
              <a:ext uri="{FF2B5EF4-FFF2-40B4-BE49-F238E27FC236}">
                <a16:creationId xmlns:a16="http://schemas.microsoft.com/office/drawing/2014/main" id="{DAECD54E-6821-4BAE-9E49-F114E59545C8}"/>
              </a:ext>
            </a:extLst>
          </p:cNvPr>
          <p:cNvSpPr/>
          <p:nvPr/>
        </p:nvSpPr>
        <p:spPr>
          <a:xfrm>
            <a:off x="755650" y="1700213"/>
            <a:ext cx="182721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化石能源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4582" name="文本框 22543">
            <a:extLst>
              <a:ext uri="{FF2B5EF4-FFF2-40B4-BE49-F238E27FC236}">
                <a16:creationId xmlns:a16="http://schemas.microsoft.com/office/drawing/2014/main" id="{4E92EFA3-5F4C-43EB-93DC-3BB3C3BFBA2A}"/>
              </a:ext>
            </a:extLst>
          </p:cNvPr>
          <p:cNvSpPr/>
          <p:nvPr/>
        </p:nvSpPr>
        <p:spPr>
          <a:xfrm>
            <a:off x="4184650" y="844550"/>
            <a:ext cx="103028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柴薪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0" grpId="0" animBg="1"/>
      <p:bldP spid="24581" grpId="0" animBg="1"/>
      <p:bldP spid="245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739487D5-6734-4ABC-9A2A-18DB031C1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组合 24578">
            <a:extLst>
              <a:ext uri="{FF2B5EF4-FFF2-40B4-BE49-F238E27FC236}">
                <a16:creationId xmlns:a16="http://schemas.microsoft.com/office/drawing/2014/main" id="{4E91C41E-CB98-4773-96A5-BB9F7965C73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655638"/>
            <a:ext cx="2789237" cy="920750"/>
            <a:chOff x="0" y="0"/>
            <a:chExt cx="2231" cy="580"/>
          </a:xfrm>
        </p:grpSpPr>
        <p:pic>
          <p:nvPicPr>
            <p:cNvPr id="35844" name="圆角矩形 1">
              <a:extLst>
                <a:ext uri="{FF2B5EF4-FFF2-40B4-BE49-F238E27FC236}">
                  <a16:creationId xmlns:a16="http://schemas.microsoft.com/office/drawing/2014/main" id="{A61B1016-C6A7-43E9-9303-2201128687F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5" name="文本框 24580">
              <a:extLst>
                <a:ext uri="{FF2B5EF4-FFF2-40B4-BE49-F238E27FC236}">
                  <a16:creationId xmlns:a16="http://schemas.microsoft.com/office/drawing/2014/main" id="{80FF081F-8753-497F-BE78-6CCCE0D69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  <p:grpSp>
        <p:nvGrpSpPr>
          <p:cNvPr id="35846" name="组合 24581">
            <a:extLst>
              <a:ext uri="{FF2B5EF4-FFF2-40B4-BE49-F238E27FC236}">
                <a16:creationId xmlns:a16="http://schemas.microsoft.com/office/drawing/2014/main" id="{F30A1AB3-03A9-4493-B3D6-033DE56FA43D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2735263"/>
            <a:ext cx="2657475" cy="2468562"/>
            <a:chOff x="0" y="0"/>
            <a:chExt cx="1674" cy="1555"/>
          </a:xfrm>
        </p:grpSpPr>
        <p:pic>
          <p:nvPicPr>
            <p:cNvPr id="35847" name="单圆角矩形 2">
              <a:extLst>
                <a:ext uri="{FF2B5EF4-FFF2-40B4-BE49-F238E27FC236}">
                  <a16:creationId xmlns:a16="http://schemas.microsoft.com/office/drawing/2014/main" id="{68FAB9C9-107A-425D-8EB8-A03E30CE20C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文本框 24583">
              <a:extLst>
                <a:ext uri="{FF2B5EF4-FFF2-40B4-BE49-F238E27FC236}">
                  <a16:creationId xmlns:a16="http://schemas.microsoft.com/office/drawing/2014/main" id="{8B17590C-8743-423A-9BB7-7A7FE5A2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800" b="1"/>
                <a:t>能量转移和能量转化的方向性</a:t>
              </a:r>
            </a:p>
          </p:txBody>
        </p:sp>
      </p:grpSp>
      <p:grpSp>
        <p:nvGrpSpPr>
          <p:cNvPr id="35849" name="组合 24584">
            <a:extLst>
              <a:ext uri="{FF2B5EF4-FFF2-40B4-BE49-F238E27FC236}">
                <a16:creationId xmlns:a16="http://schemas.microsoft.com/office/drawing/2014/main" id="{C6ADC750-FCDF-448D-8D1B-66FAE7CF3254}"/>
              </a:ext>
            </a:extLst>
          </p:cNvPr>
          <p:cNvGrpSpPr>
            <a:grpSpLocks/>
          </p:cNvGrpSpPr>
          <p:nvPr/>
        </p:nvGrpSpPr>
        <p:grpSpPr bwMode="auto">
          <a:xfrm>
            <a:off x="3382963" y="2663825"/>
            <a:ext cx="2000250" cy="2468563"/>
            <a:chOff x="0" y="0"/>
            <a:chExt cx="1152" cy="1555"/>
          </a:xfrm>
        </p:grpSpPr>
        <p:pic>
          <p:nvPicPr>
            <p:cNvPr id="35850" name="单圆角矩形 3">
              <a:extLst>
                <a:ext uri="{FF2B5EF4-FFF2-40B4-BE49-F238E27FC236}">
                  <a16:creationId xmlns:a16="http://schemas.microsoft.com/office/drawing/2014/main" id="{0E299D4F-11F5-4C23-8857-78390CECE72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1" name="文本框 24586">
              <a:extLst>
                <a:ext uri="{FF2B5EF4-FFF2-40B4-BE49-F238E27FC236}">
                  <a16:creationId xmlns:a16="http://schemas.microsoft.com/office/drawing/2014/main" id="{8321D550-3D0A-420E-B852-94A12BE68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77"/>
              <a:ext cx="937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800" b="1"/>
                <a:t>能源消耗对环境的影响</a:t>
              </a:r>
              <a:endParaRPr lang="en-US" altLang="zh-CN" sz="2800" b="1"/>
            </a:p>
          </p:txBody>
        </p:sp>
      </p:grpSp>
      <p:grpSp>
        <p:nvGrpSpPr>
          <p:cNvPr id="35852" name="组合 24587">
            <a:extLst>
              <a:ext uri="{FF2B5EF4-FFF2-40B4-BE49-F238E27FC236}">
                <a16:creationId xmlns:a16="http://schemas.microsoft.com/office/drawing/2014/main" id="{2528C064-D365-4301-933E-30D42B552D8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311525"/>
            <a:ext cx="615950" cy="1322388"/>
            <a:chOff x="0" y="0"/>
            <a:chExt cx="388" cy="833"/>
          </a:xfrm>
        </p:grpSpPr>
        <p:pic>
          <p:nvPicPr>
            <p:cNvPr id="35853" name="燕尾形 5">
              <a:extLst>
                <a:ext uri="{FF2B5EF4-FFF2-40B4-BE49-F238E27FC236}">
                  <a16:creationId xmlns:a16="http://schemas.microsoft.com/office/drawing/2014/main" id="{F18D2EF1-FB18-466C-BAB7-76A091DDA2C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4" name="文本框 24589">
              <a:extLst>
                <a:ext uri="{FF2B5EF4-FFF2-40B4-BE49-F238E27FC236}">
                  <a16:creationId xmlns:a16="http://schemas.microsoft.com/office/drawing/2014/main" id="{37ABC0BB-AF92-4106-90A6-66780642C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800">
                <a:latin typeface="宋体" panose="02010600030101010101" pitchFamily="2" charset="-122"/>
              </a:endParaRPr>
            </a:p>
          </p:txBody>
        </p:sp>
      </p:grpSp>
      <p:grpSp>
        <p:nvGrpSpPr>
          <p:cNvPr id="35855" name="组合 24590">
            <a:extLst>
              <a:ext uri="{FF2B5EF4-FFF2-40B4-BE49-F238E27FC236}">
                <a16:creationId xmlns:a16="http://schemas.microsoft.com/office/drawing/2014/main" id="{17EEA96C-8D01-4E2C-8C40-3CE7A2D786F7}"/>
              </a:ext>
            </a:extLst>
          </p:cNvPr>
          <p:cNvGrpSpPr>
            <a:grpSpLocks/>
          </p:cNvGrpSpPr>
          <p:nvPr/>
        </p:nvGrpSpPr>
        <p:grpSpPr bwMode="auto">
          <a:xfrm>
            <a:off x="5616575" y="2687638"/>
            <a:ext cx="3168650" cy="2470150"/>
            <a:chOff x="0" y="0"/>
            <a:chExt cx="1996" cy="1556"/>
          </a:xfrm>
        </p:grpSpPr>
        <p:grpSp>
          <p:nvGrpSpPr>
            <p:cNvPr id="35856" name="组合 24591">
              <a:extLst>
                <a:ext uri="{FF2B5EF4-FFF2-40B4-BE49-F238E27FC236}">
                  <a16:creationId xmlns:a16="http://schemas.microsoft.com/office/drawing/2014/main" id="{0577ABD2-845B-4934-AB6F-550EF3A6D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96" cy="1556"/>
              <a:chOff x="0" y="0"/>
              <a:chExt cx="1682" cy="1556"/>
            </a:xfrm>
          </p:grpSpPr>
          <p:pic>
            <p:nvPicPr>
              <p:cNvPr id="35857" name="单圆角矩形 4">
                <a:extLst>
                  <a:ext uri="{FF2B5EF4-FFF2-40B4-BE49-F238E27FC236}">
                    <a16:creationId xmlns:a16="http://schemas.microsoft.com/office/drawing/2014/main" id="{40D5DA0E-B14D-4F35-81CA-256014BA4F6F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682" cy="1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8" name="文本框 24593">
                <a:extLst>
                  <a:ext uri="{FF2B5EF4-FFF2-40B4-BE49-F238E27FC236}">
                    <a16:creationId xmlns:a16="http://schemas.microsoft.com/office/drawing/2014/main" id="{785631E9-F41E-4E6D-80B3-406BFFE72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" y="65"/>
                <a:ext cx="937" cy="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zh-CN" altLang="en-US" sz="2800" b="1"/>
                  <a:t>能源与可持续发展</a:t>
                </a:r>
              </a:p>
            </p:txBody>
          </p:sp>
        </p:grpSp>
        <p:grpSp>
          <p:nvGrpSpPr>
            <p:cNvPr id="35859" name="组合 24594">
              <a:extLst>
                <a:ext uri="{FF2B5EF4-FFF2-40B4-BE49-F238E27FC236}">
                  <a16:creationId xmlns:a16="http://schemas.microsoft.com/office/drawing/2014/main" id="{E0CBDC55-B844-4A0C-A52E-4C215C494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" y="399"/>
              <a:ext cx="387" cy="837"/>
              <a:chOff x="0" y="0"/>
              <a:chExt cx="387" cy="837"/>
            </a:xfrm>
          </p:grpSpPr>
          <p:pic>
            <p:nvPicPr>
              <p:cNvPr id="35860" name="燕尾形 6">
                <a:extLst>
                  <a:ext uri="{FF2B5EF4-FFF2-40B4-BE49-F238E27FC236}">
                    <a16:creationId xmlns:a16="http://schemas.microsoft.com/office/drawing/2014/main" id="{81E67279-A8F1-4E9A-B746-0B7B4F19507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87" cy="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61" name="文本框 24596">
                <a:extLst>
                  <a:ext uri="{FF2B5EF4-FFF2-40B4-BE49-F238E27FC236}">
                    <a16:creationId xmlns:a16="http://schemas.microsoft.com/office/drawing/2014/main" id="{D7C3DC72-3FDC-425A-AEEC-455BD6C83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" y="24"/>
                <a:ext cx="315" cy="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sz="2800">
                  <a:latin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21505">
            <a:extLst>
              <a:ext uri="{FF2B5EF4-FFF2-40B4-BE49-F238E27FC236}">
                <a16:creationId xmlns:a16="http://schemas.microsoft.com/office/drawing/2014/main" id="{D1EDA8B6-4D92-4C1C-A26D-78EA89392436}"/>
              </a:ext>
            </a:extLst>
          </p:cNvPr>
          <p:cNvSpPr/>
          <p:nvPr/>
        </p:nvSpPr>
        <p:spPr>
          <a:xfrm>
            <a:off x="320675" y="512763"/>
            <a:ext cx="8509000" cy="522287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CCD6F5"/>
              </a:gs>
            </a:gsLst>
            <a:lin ang="0" scaled="1"/>
          </a:gra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/>
              </a:rPr>
              <a:t>三、能源的分类：</a:t>
            </a:r>
            <a:endParaRPr sz="2800" b="1">
              <a:solidFill>
                <a:schemeClr val="bg1"/>
              </a:solidFill>
            </a:endParaRPr>
          </a:p>
        </p:txBody>
      </p:sp>
      <p:grpSp>
        <p:nvGrpSpPr>
          <p:cNvPr id="36867" name="组合 21506">
            <a:extLst>
              <a:ext uri="{FF2B5EF4-FFF2-40B4-BE49-F238E27FC236}">
                <a16:creationId xmlns:a16="http://schemas.microsoft.com/office/drawing/2014/main" id="{D72C7A04-B823-4D9A-9953-DFA6B7051658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979488"/>
            <a:ext cx="1900238" cy="747712"/>
            <a:chOff x="0" y="0"/>
            <a:chExt cx="1405" cy="607"/>
          </a:xfrm>
        </p:grpSpPr>
        <p:pic>
          <p:nvPicPr>
            <p:cNvPr id="36868" name="矩形 5">
              <a:extLst>
                <a:ext uri="{FF2B5EF4-FFF2-40B4-BE49-F238E27FC236}">
                  <a16:creationId xmlns:a16="http://schemas.microsoft.com/office/drawing/2014/main" id="{324CDD73-D62D-4DCB-865B-0C345818975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5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9" name="文本框 21508">
              <a:extLst>
                <a:ext uri="{FF2B5EF4-FFF2-40B4-BE49-F238E27FC236}">
                  <a16:creationId xmlns:a16="http://schemas.microsoft.com/office/drawing/2014/main" id="{D14E54D4-F8C8-4A8E-BCDF-833D1FDDF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58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化石能源</a:t>
              </a:r>
            </a:p>
          </p:txBody>
        </p:sp>
      </p:grpSp>
      <p:grpSp>
        <p:nvGrpSpPr>
          <p:cNvPr id="36870" name="组合 21509">
            <a:extLst>
              <a:ext uri="{FF2B5EF4-FFF2-40B4-BE49-F238E27FC236}">
                <a16:creationId xmlns:a16="http://schemas.microsoft.com/office/drawing/2014/main" id="{5A1910BC-8D57-4CA0-918F-9B59C93CE992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1573213"/>
            <a:ext cx="1744662" cy="744537"/>
            <a:chOff x="0" y="0"/>
            <a:chExt cx="1291" cy="606"/>
          </a:xfrm>
        </p:grpSpPr>
        <p:pic>
          <p:nvPicPr>
            <p:cNvPr id="36871" name="矩形 8">
              <a:extLst>
                <a:ext uri="{FF2B5EF4-FFF2-40B4-BE49-F238E27FC236}">
                  <a16:creationId xmlns:a16="http://schemas.microsoft.com/office/drawing/2014/main" id="{AA35088E-3DDA-4166-A745-86B079C5542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2" name="文本框 21511">
              <a:extLst>
                <a:ext uri="{FF2B5EF4-FFF2-40B4-BE49-F238E27FC236}">
                  <a16:creationId xmlns:a16="http://schemas.microsoft.com/office/drawing/2014/main" id="{840B3925-3FB0-424B-992F-624CB198D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7"/>
              <a:ext cx="122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核能</a:t>
              </a:r>
            </a:p>
          </p:txBody>
        </p:sp>
      </p:grpSp>
      <p:grpSp>
        <p:nvGrpSpPr>
          <p:cNvPr id="36873" name="组合 21512">
            <a:extLst>
              <a:ext uri="{FF2B5EF4-FFF2-40B4-BE49-F238E27FC236}">
                <a16:creationId xmlns:a16="http://schemas.microsoft.com/office/drawing/2014/main" id="{35C0361D-15D9-4A83-95C6-6E0951115B7F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4454525"/>
            <a:ext cx="1744662" cy="746125"/>
            <a:chOff x="0" y="0"/>
            <a:chExt cx="1291" cy="607"/>
          </a:xfrm>
        </p:grpSpPr>
        <p:pic>
          <p:nvPicPr>
            <p:cNvPr id="36874" name="矩形 9">
              <a:extLst>
                <a:ext uri="{FF2B5EF4-FFF2-40B4-BE49-F238E27FC236}">
                  <a16:creationId xmlns:a16="http://schemas.microsoft.com/office/drawing/2014/main" id="{0ABF75C3-E54F-4DD9-8258-4FE4E0F6BE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5" name="文本框 21514">
              <a:extLst>
                <a:ext uri="{FF2B5EF4-FFF2-40B4-BE49-F238E27FC236}">
                  <a16:creationId xmlns:a16="http://schemas.microsoft.com/office/drawing/2014/main" id="{137D944B-05C8-4379-ACDF-A1CAC075B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电能</a:t>
              </a:r>
            </a:p>
          </p:txBody>
        </p:sp>
      </p:grpSp>
      <p:grpSp>
        <p:nvGrpSpPr>
          <p:cNvPr id="36876" name="组合 21515">
            <a:extLst>
              <a:ext uri="{FF2B5EF4-FFF2-40B4-BE49-F238E27FC236}">
                <a16:creationId xmlns:a16="http://schemas.microsoft.com/office/drawing/2014/main" id="{B3F59753-3EDB-4A39-B635-825EAD124187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3876675"/>
            <a:ext cx="1744662" cy="752475"/>
            <a:chOff x="0" y="0"/>
            <a:chExt cx="1291" cy="611"/>
          </a:xfrm>
        </p:grpSpPr>
        <p:pic>
          <p:nvPicPr>
            <p:cNvPr id="36877" name="矩形 11">
              <a:extLst>
                <a:ext uri="{FF2B5EF4-FFF2-40B4-BE49-F238E27FC236}">
                  <a16:creationId xmlns:a16="http://schemas.microsoft.com/office/drawing/2014/main" id="{A87719E7-32D2-4DA3-90D5-EC7CC17A7F0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8" name="文本框 21517">
              <a:extLst>
                <a:ext uri="{FF2B5EF4-FFF2-40B4-BE49-F238E27FC236}">
                  <a16:creationId xmlns:a16="http://schemas.microsoft.com/office/drawing/2014/main" id="{9F14DE80-6DB6-4B8A-890F-D507561AC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60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风能</a:t>
              </a:r>
            </a:p>
          </p:txBody>
        </p:sp>
      </p:grpSp>
      <p:grpSp>
        <p:nvGrpSpPr>
          <p:cNvPr id="36879" name="组合 21518">
            <a:extLst>
              <a:ext uri="{FF2B5EF4-FFF2-40B4-BE49-F238E27FC236}">
                <a16:creationId xmlns:a16="http://schemas.microsoft.com/office/drawing/2014/main" id="{481754EC-AA7B-4BDE-A589-5A5079280793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2149475"/>
            <a:ext cx="1744662" cy="744538"/>
            <a:chOff x="0" y="0"/>
            <a:chExt cx="1291" cy="606"/>
          </a:xfrm>
        </p:grpSpPr>
        <p:pic>
          <p:nvPicPr>
            <p:cNvPr id="36880" name="矩形 13">
              <a:extLst>
                <a:ext uri="{FF2B5EF4-FFF2-40B4-BE49-F238E27FC236}">
                  <a16:creationId xmlns:a16="http://schemas.microsoft.com/office/drawing/2014/main" id="{80906F98-37E6-4378-8DEF-051EECEDBE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1" name="文本框 21520">
              <a:extLst>
                <a:ext uri="{FF2B5EF4-FFF2-40B4-BE49-F238E27FC236}">
                  <a16:creationId xmlns:a16="http://schemas.microsoft.com/office/drawing/2014/main" id="{ADF3272E-A8D2-4D1F-8297-65ABACBCC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8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太阳能</a:t>
              </a:r>
            </a:p>
          </p:txBody>
        </p:sp>
      </p:grpSp>
      <p:grpSp>
        <p:nvGrpSpPr>
          <p:cNvPr id="36882" name="组合 21521">
            <a:extLst>
              <a:ext uri="{FF2B5EF4-FFF2-40B4-BE49-F238E27FC236}">
                <a16:creationId xmlns:a16="http://schemas.microsoft.com/office/drawing/2014/main" id="{D85F7834-4CC0-4A76-80D2-88F9467F0538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3300413"/>
            <a:ext cx="1744662" cy="746125"/>
            <a:chOff x="0" y="0"/>
            <a:chExt cx="1291" cy="607"/>
          </a:xfrm>
        </p:grpSpPr>
        <p:pic>
          <p:nvPicPr>
            <p:cNvPr id="36883" name="矩形 14">
              <a:extLst>
                <a:ext uri="{FF2B5EF4-FFF2-40B4-BE49-F238E27FC236}">
                  <a16:creationId xmlns:a16="http://schemas.microsoft.com/office/drawing/2014/main" id="{1CED0145-4C15-4F24-B8D3-3522AD0C0E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4" name="文本框 21523">
              <a:extLst>
                <a:ext uri="{FF2B5EF4-FFF2-40B4-BE49-F238E27FC236}">
                  <a16:creationId xmlns:a16="http://schemas.microsoft.com/office/drawing/2014/main" id="{E532940E-2246-4BE9-9F75-A926E64BF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水能</a:t>
              </a:r>
            </a:p>
          </p:txBody>
        </p:sp>
      </p:grpSp>
      <p:grpSp>
        <p:nvGrpSpPr>
          <p:cNvPr id="36885" name="组合 21524">
            <a:extLst>
              <a:ext uri="{FF2B5EF4-FFF2-40B4-BE49-F238E27FC236}">
                <a16:creationId xmlns:a16="http://schemas.microsoft.com/office/drawing/2014/main" id="{AE90ACF8-2CAF-4E49-82CA-3E0371C756CE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2724150"/>
            <a:ext cx="1744662" cy="746125"/>
            <a:chOff x="0" y="0"/>
            <a:chExt cx="1291" cy="607"/>
          </a:xfrm>
        </p:grpSpPr>
        <p:pic>
          <p:nvPicPr>
            <p:cNvPr id="36886" name="矩形 15">
              <a:extLst>
                <a:ext uri="{FF2B5EF4-FFF2-40B4-BE49-F238E27FC236}">
                  <a16:creationId xmlns:a16="http://schemas.microsoft.com/office/drawing/2014/main" id="{DD793918-5B71-4A5F-B008-AE8D700C2D7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7" name="文本框 21526">
              <a:extLst>
                <a:ext uri="{FF2B5EF4-FFF2-40B4-BE49-F238E27FC236}">
                  <a16:creationId xmlns:a16="http://schemas.microsoft.com/office/drawing/2014/main" id="{D75ED9D7-77A5-4B7F-BC38-6EFC0241F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地热能</a:t>
              </a:r>
            </a:p>
          </p:txBody>
        </p:sp>
      </p:grpSp>
      <p:grpSp>
        <p:nvGrpSpPr>
          <p:cNvPr id="36888" name="组合 21527">
            <a:extLst>
              <a:ext uri="{FF2B5EF4-FFF2-40B4-BE49-F238E27FC236}">
                <a16:creationId xmlns:a16="http://schemas.microsoft.com/office/drawing/2014/main" id="{1068E382-2B66-4B79-9DEB-CBD6DD19E269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5029200"/>
            <a:ext cx="1744662" cy="746125"/>
            <a:chOff x="0" y="0"/>
            <a:chExt cx="1291" cy="607"/>
          </a:xfrm>
        </p:grpSpPr>
        <p:pic>
          <p:nvPicPr>
            <p:cNvPr id="36889" name="矩形 16">
              <a:extLst>
                <a:ext uri="{FF2B5EF4-FFF2-40B4-BE49-F238E27FC236}">
                  <a16:creationId xmlns:a16="http://schemas.microsoft.com/office/drawing/2014/main" id="{39A827FC-58E1-4658-9E2E-9834FB80EDA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0" name="文本框 21529">
              <a:extLst>
                <a:ext uri="{FF2B5EF4-FFF2-40B4-BE49-F238E27FC236}">
                  <a16:creationId xmlns:a16="http://schemas.microsoft.com/office/drawing/2014/main" id="{3D43AD31-DD2D-4049-AC5F-72D8697EC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60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柴油</a:t>
              </a:r>
            </a:p>
          </p:txBody>
        </p:sp>
      </p:grpSp>
      <p:grpSp>
        <p:nvGrpSpPr>
          <p:cNvPr id="36891" name="组合 21530">
            <a:extLst>
              <a:ext uri="{FF2B5EF4-FFF2-40B4-BE49-F238E27FC236}">
                <a16:creationId xmlns:a16="http://schemas.microsoft.com/office/drawing/2014/main" id="{27AA4CA7-E31C-4F00-A757-FFB0D311A035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5607050"/>
            <a:ext cx="1744662" cy="750888"/>
            <a:chOff x="0" y="0"/>
            <a:chExt cx="1291" cy="610"/>
          </a:xfrm>
        </p:grpSpPr>
        <p:pic>
          <p:nvPicPr>
            <p:cNvPr id="36892" name="矩形 10">
              <a:extLst>
                <a:ext uri="{FF2B5EF4-FFF2-40B4-BE49-F238E27FC236}">
                  <a16:creationId xmlns:a16="http://schemas.microsoft.com/office/drawing/2014/main" id="{80B1527E-72D3-4B24-AFD6-5EA6260ACE9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3" name="文本框 21532">
              <a:extLst>
                <a:ext uri="{FF2B5EF4-FFF2-40B4-BE49-F238E27FC236}">
                  <a16:creationId xmlns:a16="http://schemas.microsoft.com/office/drawing/2014/main" id="{6073D310-36FF-44C4-98B6-A1660382C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汽油</a:t>
              </a:r>
            </a:p>
          </p:txBody>
        </p:sp>
      </p:grpSp>
      <p:grpSp>
        <p:nvGrpSpPr>
          <p:cNvPr id="36894" name="组合 21533">
            <a:extLst>
              <a:ext uri="{FF2B5EF4-FFF2-40B4-BE49-F238E27FC236}">
                <a16:creationId xmlns:a16="http://schemas.microsoft.com/office/drawing/2014/main" id="{EC3A7C32-B827-4B76-AD7F-16645B33F08A}"/>
              </a:ext>
            </a:extLst>
          </p:cNvPr>
          <p:cNvGrpSpPr>
            <a:grpSpLocks/>
          </p:cNvGrpSpPr>
          <p:nvPr/>
        </p:nvGrpSpPr>
        <p:grpSpPr bwMode="auto">
          <a:xfrm>
            <a:off x="6454775" y="2149475"/>
            <a:ext cx="2054225" cy="833438"/>
            <a:chOff x="0" y="0"/>
            <a:chExt cx="1294" cy="606"/>
          </a:xfrm>
        </p:grpSpPr>
        <p:pic>
          <p:nvPicPr>
            <p:cNvPr id="36895" name="矩形 4">
              <a:extLst>
                <a:ext uri="{FF2B5EF4-FFF2-40B4-BE49-F238E27FC236}">
                  <a16:creationId xmlns:a16="http://schemas.microsoft.com/office/drawing/2014/main" id="{BE27F3DE-3E3C-4352-9946-5F8352DD7D6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4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6" name="文本框 21535">
              <a:extLst>
                <a:ext uri="{FF2B5EF4-FFF2-40B4-BE49-F238E27FC236}">
                  <a16:creationId xmlns:a16="http://schemas.microsoft.com/office/drawing/2014/main" id="{61F49866-DDB2-4A77-9CA1-0A3CA71E7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" y="58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天然气</a:t>
              </a:r>
            </a:p>
          </p:txBody>
        </p:sp>
      </p:grpSp>
      <p:grpSp>
        <p:nvGrpSpPr>
          <p:cNvPr id="36897" name="组合 21536">
            <a:extLst>
              <a:ext uri="{FF2B5EF4-FFF2-40B4-BE49-F238E27FC236}">
                <a16:creationId xmlns:a16="http://schemas.microsoft.com/office/drawing/2014/main" id="{EFB49790-A30B-4E71-ABEE-AD020482963B}"/>
              </a:ext>
            </a:extLst>
          </p:cNvPr>
          <p:cNvGrpSpPr>
            <a:grpSpLocks/>
          </p:cNvGrpSpPr>
          <p:nvPr/>
        </p:nvGrpSpPr>
        <p:grpSpPr bwMode="auto">
          <a:xfrm>
            <a:off x="6445250" y="1555750"/>
            <a:ext cx="2054225" cy="762000"/>
            <a:chOff x="0" y="0"/>
            <a:chExt cx="1294" cy="606"/>
          </a:xfrm>
        </p:grpSpPr>
        <p:pic>
          <p:nvPicPr>
            <p:cNvPr id="36898" name="矩形 7">
              <a:extLst>
                <a:ext uri="{FF2B5EF4-FFF2-40B4-BE49-F238E27FC236}">
                  <a16:creationId xmlns:a16="http://schemas.microsoft.com/office/drawing/2014/main" id="{4AEB7DBB-2A18-477C-ABA3-F2998A8C214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4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9" name="文本框 21538">
              <a:extLst>
                <a:ext uri="{FF2B5EF4-FFF2-40B4-BE49-F238E27FC236}">
                  <a16:creationId xmlns:a16="http://schemas.microsoft.com/office/drawing/2014/main" id="{91357DF7-D0DA-4B4A-A2DB-CCBC9A754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" y="57"/>
              <a:ext cx="122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石油</a:t>
              </a:r>
            </a:p>
          </p:txBody>
        </p:sp>
      </p:grpSp>
      <p:grpSp>
        <p:nvGrpSpPr>
          <p:cNvPr id="36900" name="组合 21539">
            <a:extLst>
              <a:ext uri="{FF2B5EF4-FFF2-40B4-BE49-F238E27FC236}">
                <a16:creationId xmlns:a16="http://schemas.microsoft.com/office/drawing/2014/main" id="{CA5A4EFC-893D-49F8-8886-D7229955A09A}"/>
              </a:ext>
            </a:extLst>
          </p:cNvPr>
          <p:cNvGrpSpPr>
            <a:grpSpLocks/>
          </p:cNvGrpSpPr>
          <p:nvPr/>
        </p:nvGrpSpPr>
        <p:grpSpPr bwMode="auto">
          <a:xfrm>
            <a:off x="6445250" y="979488"/>
            <a:ext cx="2054225" cy="747712"/>
            <a:chOff x="0" y="0"/>
            <a:chExt cx="1294" cy="607"/>
          </a:xfrm>
        </p:grpSpPr>
        <p:pic>
          <p:nvPicPr>
            <p:cNvPr id="36901" name="矩形 6">
              <a:extLst>
                <a:ext uri="{FF2B5EF4-FFF2-40B4-BE49-F238E27FC236}">
                  <a16:creationId xmlns:a16="http://schemas.microsoft.com/office/drawing/2014/main" id="{21421A0B-3649-402F-AA2F-90F86660B63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4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2" name="文本框 21541">
              <a:extLst>
                <a:ext uri="{FF2B5EF4-FFF2-40B4-BE49-F238E27FC236}">
                  <a16:creationId xmlns:a16="http://schemas.microsoft.com/office/drawing/2014/main" id="{5CF40FB2-B3E5-44AD-AFD5-FA6817C5A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" y="58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煤</a:t>
              </a:r>
            </a:p>
          </p:txBody>
        </p:sp>
      </p:grpSp>
      <p:grpSp>
        <p:nvGrpSpPr>
          <p:cNvPr id="36903" name="组合 21542">
            <a:extLst>
              <a:ext uri="{FF2B5EF4-FFF2-40B4-BE49-F238E27FC236}">
                <a16:creationId xmlns:a16="http://schemas.microsoft.com/office/drawing/2014/main" id="{6A8A810A-46E0-4827-8B15-37F45A94D491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2176463"/>
            <a:ext cx="792162" cy="2349500"/>
            <a:chOff x="0" y="0"/>
            <a:chExt cx="1248" cy="3492"/>
          </a:xfrm>
        </p:grpSpPr>
        <p:sp>
          <p:nvSpPr>
            <p:cNvPr id="36904" name="圆角矩形 93">
              <a:extLst>
                <a:ext uri="{FF2B5EF4-FFF2-40B4-BE49-F238E27FC236}">
                  <a16:creationId xmlns:a16="http://schemas.microsoft.com/office/drawing/2014/main" id="{FC8E9E1A-FBA1-446F-8B23-F81E5FB87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48" cy="3493"/>
            </a:xfrm>
            <a:prstGeom prst="roundRect">
              <a:avLst>
                <a:gd name="adj" fmla="val 0"/>
              </a:avLst>
            </a:prstGeom>
            <a:solidFill>
              <a:srgbClr val="45C7C4"/>
            </a:solidFill>
            <a:ln w="9525" algn="ctr">
              <a:solidFill>
                <a:srgbClr val="FF006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26664" name="文本框 21544">
              <a:extLst>
                <a:ext uri="{FF2B5EF4-FFF2-40B4-BE49-F238E27FC236}">
                  <a16:creationId xmlns:a16="http://schemas.microsoft.com/office/drawing/2014/main" id="{B492C7F9-CD29-4FF3-BF5C-555716CA0B2C}"/>
                </a:ext>
              </a:extLst>
            </p:cNvPr>
            <p:cNvSpPr/>
            <p:nvPr/>
          </p:nvSpPr>
          <p:spPr>
            <a:xfrm>
              <a:off x="208" y="243"/>
              <a:ext cx="910" cy="300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vert="eaVert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r>
                <a:rPr sz="2600" b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sym typeface="Wingdings"/>
                </a:rPr>
                <a:t> 可再生能源</a:t>
              </a:r>
              <a:endParaRPr sz="2600" b="1"/>
            </a:p>
          </p:txBody>
        </p:sp>
      </p:grpSp>
      <p:grpSp>
        <p:nvGrpSpPr>
          <p:cNvPr id="36906" name="组合 21545">
            <a:extLst>
              <a:ext uri="{FF2B5EF4-FFF2-40B4-BE49-F238E27FC236}">
                <a16:creationId xmlns:a16="http://schemas.microsoft.com/office/drawing/2014/main" id="{762B4ABC-D3EE-4147-B496-303EAE3C10CE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2078038"/>
            <a:ext cx="1836738" cy="769937"/>
            <a:chOff x="0" y="0"/>
            <a:chExt cx="2894" cy="1212"/>
          </a:xfrm>
        </p:grpSpPr>
        <p:pic>
          <p:nvPicPr>
            <p:cNvPr id="36907" name="矩形 2">
              <a:extLst>
                <a:ext uri="{FF2B5EF4-FFF2-40B4-BE49-F238E27FC236}">
                  <a16:creationId xmlns:a16="http://schemas.microsoft.com/office/drawing/2014/main" id="{49B5E65D-B38D-45A5-9DBD-5298F7C6E70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05"/>
            <a:stretch>
              <a:fillRect/>
            </a:stretch>
          </p:blipFill>
          <p:spPr bwMode="auto">
            <a:xfrm>
              <a:off x="0" y="0"/>
              <a:ext cx="2894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8" name="文本框 21547">
              <a:extLst>
                <a:ext uri="{FF2B5EF4-FFF2-40B4-BE49-F238E27FC236}">
                  <a16:creationId xmlns:a16="http://schemas.microsoft.com/office/drawing/2014/main" id="{299862E9-0015-4798-921B-63D639C44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227"/>
              <a:ext cx="2522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一次能源</a:t>
              </a:r>
            </a:p>
          </p:txBody>
        </p:sp>
      </p:grpSp>
      <p:grpSp>
        <p:nvGrpSpPr>
          <p:cNvPr id="36909" name="组合 21548">
            <a:extLst>
              <a:ext uri="{FF2B5EF4-FFF2-40B4-BE49-F238E27FC236}">
                <a16:creationId xmlns:a16="http://schemas.microsoft.com/office/drawing/2014/main" id="{F288D2AE-70F8-466D-A622-030631916C2F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4883150"/>
            <a:ext cx="1838325" cy="965200"/>
            <a:chOff x="0" y="0"/>
            <a:chExt cx="1406" cy="607"/>
          </a:xfrm>
        </p:grpSpPr>
        <p:pic>
          <p:nvPicPr>
            <p:cNvPr id="36910" name="矩形 3">
              <a:extLst>
                <a:ext uri="{FF2B5EF4-FFF2-40B4-BE49-F238E27FC236}">
                  <a16:creationId xmlns:a16="http://schemas.microsoft.com/office/drawing/2014/main" id="{1AF0F34E-C531-4F87-81C4-32E18997025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6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1" name="文本框 21550">
              <a:extLst>
                <a:ext uri="{FF2B5EF4-FFF2-40B4-BE49-F238E27FC236}">
                  <a16:creationId xmlns:a16="http://schemas.microsoft.com/office/drawing/2014/main" id="{8D5D2145-F757-4FA1-9FA9-3A7785C94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60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</a:rPr>
                <a:t>二次能源</a:t>
              </a:r>
            </a:p>
          </p:txBody>
        </p:sp>
      </p:grpSp>
      <p:grpSp>
        <p:nvGrpSpPr>
          <p:cNvPr id="36912" name="组合 21551">
            <a:extLst>
              <a:ext uri="{FF2B5EF4-FFF2-40B4-BE49-F238E27FC236}">
                <a16:creationId xmlns:a16="http://schemas.microsoft.com/office/drawing/2014/main" id="{CD62EAF5-51E5-413C-99E1-4806C56A30A9}"/>
              </a:ext>
            </a:extLst>
          </p:cNvPr>
          <p:cNvGrpSpPr>
            <a:grpSpLocks/>
          </p:cNvGrpSpPr>
          <p:nvPr/>
        </p:nvGrpSpPr>
        <p:grpSpPr bwMode="auto">
          <a:xfrm>
            <a:off x="2044700" y="1266825"/>
            <a:ext cx="1338263" cy="3025775"/>
            <a:chOff x="0" y="0"/>
            <a:chExt cx="2108" cy="4766"/>
          </a:xfrm>
        </p:grpSpPr>
        <p:sp>
          <p:nvSpPr>
            <p:cNvPr id="36913" name="直接箭头连接符 21552">
              <a:extLst>
                <a:ext uri="{FF2B5EF4-FFF2-40B4-BE49-F238E27FC236}">
                  <a16:creationId xmlns:a16="http://schemas.microsoft.com/office/drawing/2014/main" id="{809C14F6-58FD-4ADA-AD1B-4E7D89A343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2108" cy="1946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4" name="直接箭头连接符 21553">
              <a:extLst>
                <a:ext uri="{FF2B5EF4-FFF2-40B4-BE49-F238E27FC236}">
                  <a16:creationId xmlns:a16="http://schemas.microsoft.com/office/drawing/2014/main" id="{C008BA81-562D-4FC8-8892-F203394C2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135"/>
              <a:ext cx="2108" cy="811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5" name="直接箭头连接符 21554">
              <a:extLst>
                <a:ext uri="{FF2B5EF4-FFF2-40B4-BE49-F238E27FC236}">
                  <a16:creationId xmlns:a16="http://schemas.microsoft.com/office/drawing/2014/main" id="{0F8294CE-A3DA-4D2F-8D47-F64619C7A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929"/>
              <a:ext cx="2108" cy="17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6" name="直接箭头连接符 21555">
              <a:extLst>
                <a:ext uri="{FF2B5EF4-FFF2-40B4-BE49-F238E27FC236}">
                  <a16:creationId xmlns:a16="http://schemas.microsoft.com/office/drawing/2014/main" id="{95AB457A-932B-42C6-B044-47A133118B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1946"/>
              <a:ext cx="2108" cy="891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7" name="直接箭头连接符 21556">
              <a:extLst>
                <a:ext uri="{FF2B5EF4-FFF2-40B4-BE49-F238E27FC236}">
                  <a16:creationId xmlns:a16="http://schemas.microsoft.com/office/drawing/2014/main" id="{DA6CB6CC-F05F-4606-8D5F-67B7DC75EE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1946"/>
              <a:ext cx="2108" cy="1797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8" name="直接箭头连接符 21557">
              <a:extLst>
                <a:ext uri="{FF2B5EF4-FFF2-40B4-BE49-F238E27FC236}">
                  <a16:creationId xmlns:a16="http://schemas.microsoft.com/office/drawing/2014/main" id="{7D8C4883-A844-4EF0-9D78-B8E4B71405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1946"/>
              <a:ext cx="2108" cy="2820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919" name="组合 21558">
            <a:extLst>
              <a:ext uri="{FF2B5EF4-FFF2-40B4-BE49-F238E27FC236}">
                <a16:creationId xmlns:a16="http://schemas.microsoft.com/office/drawing/2014/main" id="{2FEF835D-CA21-4D16-ACD5-80B583775F04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4797425"/>
            <a:ext cx="1258888" cy="1295400"/>
            <a:chOff x="0" y="0"/>
            <a:chExt cx="1982" cy="2040"/>
          </a:xfrm>
        </p:grpSpPr>
        <p:sp>
          <p:nvSpPr>
            <p:cNvPr id="36920" name="直接箭头连接符 21559">
              <a:extLst>
                <a:ext uri="{FF2B5EF4-FFF2-40B4-BE49-F238E27FC236}">
                  <a16:creationId xmlns:a16="http://schemas.microsoft.com/office/drawing/2014/main" id="{9E4C1053-6897-41AB-A1CF-D5270F38EE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" y="0"/>
              <a:ext cx="1940" cy="875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1" name="直接箭头连接符 21560">
              <a:extLst>
                <a:ext uri="{FF2B5EF4-FFF2-40B4-BE49-F238E27FC236}">
                  <a16:creationId xmlns:a16="http://schemas.microsoft.com/office/drawing/2014/main" id="{C125A255-9950-44AC-AFC1-4F3C2F2C0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875"/>
              <a:ext cx="1972" cy="19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2" name="直接箭头连接符 21561">
              <a:extLst>
                <a:ext uri="{FF2B5EF4-FFF2-40B4-BE49-F238E27FC236}">
                  <a16:creationId xmlns:a16="http://schemas.microsoft.com/office/drawing/2014/main" id="{BE60929B-D41B-4826-B954-1F2AB6338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" y="908"/>
              <a:ext cx="1941" cy="1132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923" name="组合 21562">
            <a:extLst>
              <a:ext uri="{FF2B5EF4-FFF2-40B4-BE49-F238E27FC236}">
                <a16:creationId xmlns:a16="http://schemas.microsoft.com/office/drawing/2014/main" id="{04F7E641-F89B-4978-B09F-C4440BF8FF28}"/>
              </a:ext>
            </a:extLst>
          </p:cNvPr>
          <p:cNvGrpSpPr>
            <a:grpSpLocks/>
          </p:cNvGrpSpPr>
          <p:nvPr/>
        </p:nvGrpSpPr>
        <p:grpSpPr bwMode="auto">
          <a:xfrm>
            <a:off x="5014913" y="1352550"/>
            <a:ext cx="1498600" cy="1157288"/>
            <a:chOff x="0" y="0"/>
            <a:chExt cx="2360" cy="1821"/>
          </a:xfrm>
        </p:grpSpPr>
        <p:sp>
          <p:nvSpPr>
            <p:cNvPr id="36924" name="直接箭头连接符 21563">
              <a:extLst>
                <a:ext uri="{FF2B5EF4-FFF2-40B4-BE49-F238E27FC236}">
                  <a16:creationId xmlns:a16="http://schemas.microsoft.com/office/drawing/2014/main" id="{F37B5AEC-FCFB-4010-A01A-43C0C7772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"/>
              <a:ext cx="2361" cy="0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5" name="直接箭头连接符 21564">
              <a:extLst>
                <a:ext uri="{FF2B5EF4-FFF2-40B4-BE49-F238E27FC236}">
                  <a16:creationId xmlns:a16="http://schemas.microsoft.com/office/drawing/2014/main" id="{EF056671-D217-4D25-94E9-53B69F4B4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" y="0"/>
              <a:ext cx="2303" cy="949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6" name="直接箭头连接符 21565">
              <a:extLst>
                <a:ext uri="{FF2B5EF4-FFF2-40B4-BE49-F238E27FC236}">
                  <a16:creationId xmlns:a16="http://schemas.microsoft.com/office/drawing/2014/main" id="{2464BC1F-5E11-45C7-AB86-A6F7FA595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" y="1"/>
              <a:ext cx="2317" cy="1820"/>
            </a:xfrm>
            <a:prstGeom prst="line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927" name="组合 21566">
            <a:extLst>
              <a:ext uri="{FF2B5EF4-FFF2-40B4-BE49-F238E27FC236}">
                <a16:creationId xmlns:a16="http://schemas.microsoft.com/office/drawing/2014/main" id="{257232F4-5F09-4895-948F-4A15B36E6D47}"/>
              </a:ext>
            </a:extLst>
          </p:cNvPr>
          <p:cNvGrpSpPr>
            <a:grpSpLocks/>
          </p:cNvGrpSpPr>
          <p:nvPr/>
        </p:nvGrpSpPr>
        <p:grpSpPr bwMode="auto">
          <a:xfrm>
            <a:off x="8459788" y="1878013"/>
            <a:ext cx="288925" cy="4214812"/>
            <a:chOff x="0" y="0"/>
            <a:chExt cx="454" cy="6638"/>
          </a:xfrm>
        </p:grpSpPr>
        <p:sp>
          <p:nvSpPr>
            <p:cNvPr id="36928" name="直接箭头连接符 21567">
              <a:extLst>
                <a:ext uri="{FF2B5EF4-FFF2-40B4-BE49-F238E27FC236}">
                  <a16:creationId xmlns:a16="http://schemas.microsoft.com/office/drawing/2014/main" id="{3F65A1B2-9356-449E-B9C6-957FFBDB3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455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9" name="直接箭头连接符 21568">
              <a:extLst>
                <a:ext uri="{FF2B5EF4-FFF2-40B4-BE49-F238E27FC236}">
                  <a16:creationId xmlns:a16="http://schemas.microsoft.com/office/drawing/2014/main" id="{B99435F9-0D10-44F2-BCEC-5D857062B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" y="0"/>
              <a:ext cx="0" cy="6638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930" name="组合 21569">
            <a:extLst>
              <a:ext uri="{FF2B5EF4-FFF2-40B4-BE49-F238E27FC236}">
                <a16:creationId xmlns:a16="http://schemas.microsoft.com/office/drawing/2014/main" id="{C911AB4D-E18B-41AF-A289-25F4AAF0B5A8}"/>
              </a:ext>
            </a:extLst>
          </p:cNvPr>
          <p:cNvGrpSpPr>
            <a:grpSpLocks/>
          </p:cNvGrpSpPr>
          <p:nvPr/>
        </p:nvGrpSpPr>
        <p:grpSpPr bwMode="auto">
          <a:xfrm>
            <a:off x="5040313" y="5376863"/>
            <a:ext cx="3689350" cy="714375"/>
            <a:chOff x="0" y="0"/>
            <a:chExt cx="5810" cy="1126"/>
          </a:xfrm>
        </p:grpSpPr>
        <p:sp>
          <p:nvSpPr>
            <p:cNvPr id="26690" name="矩形 91">
              <a:extLst>
                <a:ext uri="{FF2B5EF4-FFF2-40B4-BE49-F238E27FC236}">
                  <a16:creationId xmlns:a16="http://schemas.microsoft.com/office/drawing/2014/main" id="{0B00069B-8466-4992-AD52-BBEE41C22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54"/>
              <a:ext cx="5810" cy="73"/>
            </a:xfrm>
            <a:prstGeom prst="rect">
              <a:avLst/>
            </a:prstGeom>
            <a:gradFill rotWithShape="1">
              <a:gsLst>
                <a:gs pos="0">
                  <a:srgbClr val="7030A0"/>
                </a:gs>
                <a:gs pos="50000">
                  <a:srgbClr val="7030A0"/>
                </a:gs>
                <a:gs pos="100000">
                  <a:srgbClr val="C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26691" name="矩形 92">
              <a:extLst>
                <a:ext uri="{FF2B5EF4-FFF2-40B4-BE49-F238E27FC236}">
                  <a16:creationId xmlns:a16="http://schemas.microsoft.com/office/drawing/2014/main" id="{94DADED9-96CB-479B-92EF-FD1DA0E1A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810" cy="72"/>
            </a:xfrm>
            <a:prstGeom prst="rect">
              <a:avLst/>
            </a:prstGeom>
            <a:gradFill rotWithShape="1">
              <a:gsLst>
                <a:gs pos="0">
                  <a:srgbClr val="7030A0"/>
                </a:gs>
                <a:gs pos="50000">
                  <a:srgbClr val="7030A0"/>
                </a:gs>
                <a:gs pos="100000">
                  <a:srgbClr val="C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sp>
        <p:nvSpPr>
          <p:cNvPr id="26692" name="文本框 21572">
            <a:extLst>
              <a:ext uri="{FF2B5EF4-FFF2-40B4-BE49-F238E27FC236}">
                <a16:creationId xmlns:a16="http://schemas.microsoft.com/office/drawing/2014/main" id="{4A532D05-1021-4286-A2C1-1484A05D9663}"/>
              </a:ext>
            </a:extLst>
          </p:cNvPr>
          <p:cNvSpPr/>
          <p:nvPr/>
        </p:nvSpPr>
        <p:spPr>
          <a:xfrm>
            <a:off x="5040313" y="1162050"/>
            <a:ext cx="1103312" cy="835025"/>
          </a:xfrm>
          <a:prstGeom prst="rect">
            <a:avLst/>
          </a:prstGeom>
          <a:solidFill>
            <a:srgbClr val="3399FF">
              <a:alpha val="0"/>
            </a:srgbClr>
          </a:solidFill>
          <a:ln>
            <a:solidFill>
              <a:srgbClr val="3399FF"/>
            </a:solidFill>
            <a:miter lim="800000"/>
          </a:ln>
        </p:spPr>
        <p:txBody>
          <a:bodyPr wrap="none"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不可再</a:t>
            </a:r>
          </a:p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生能源</a:t>
            </a:r>
            <a:endParaRPr sz="2400" b="1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23553">
            <a:extLst>
              <a:ext uri="{FF2B5EF4-FFF2-40B4-BE49-F238E27FC236}">
                <a16:creationId xmlns:a16="http://schemas.microsoft.com/office/drawing/2014/main" id="{7B3A145C-5FCD-4F0F-B9E0-073D8DA2C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6250"/>
            <a:ext cx="83550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/>
              <a:t>太阳能被称为21世纪能源。太阳能汽车是利用太阳能电池将接收到的太阳能转化为电能，再利用电动机来驱动的一种新型汽车，如图有一辆太阳能的试验车，车上的太阳能电池板的有效面积S=8m</a:t>
            </a:r>
            <a:r>
              <a:rPr lang="zh-CN" altLang="en-US" sz="2400" b="1" baseline="30000"/>
              <a:t>2</a:t>
            </a:r>
            <a:r>
              <a:rPr lang="zh-CN" altLang="en-US" sz="2400" b="1"/>
              <a:t>。在晴朗的天气里，太阳光垂直照射到电池板每平方米面积上的辐射功率P=1kW，电池板产生的电压U=120V，对车上的电动机提供I=10A的电流。 </a:t>
            </a:r>
          </a:p>
          <a:p>
            <a:r>
              <a:rPr lang="zh-CN" altLang="en-US" sz="2400" b="1"/>
              <a:t>（1）太阳能电池将太阳能转化为电能的效率是多少？ </a:t>
            </a:r>
          </a:p>
          <a:p>
            <a:r>
              <a:rPr lang="zh-CN" altLang="en-US" sz="2400" b="1"/>
              <a:t>（2）若此辆车的电动机将电能最终转化为机械能的效率是75%，汽车在水平路面上匀速行驶时，牵引力为120N，则汽车行驶的速度有多大？</a:t>
            </a:r>
          </a:p>
          <a:p>
            <a:endParaRPr lang="zh-CN" altLang="en-US" sz="2400" b="1"/>
          </a:p>
        </p:txBody>
      </p:sp>
      <p:pic>
        <p:nvPicPr>
          <p:cNvPr id="37891" name="图片 23554" descr="U257P33T148D66036F2100DT20041101110738">
            <a:extLst>
              <a:ext uri="{FF2B5EF4-FFF2-40B4-BE49-F238E27FC236}">
                <a16:creationId xmlns:a16="http://schemas.microsoft.com/office/drawing/2014/main" id="{BABBFBC8-95A1-4808-B01E-40C49A454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38703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New picture">
            <a:extLst>
              <a:ext uri="{FF2B5EF4-FFF2-40B4-BE49-F238E27FC236}">
                <a16:creationId xmlns:a16="http://schemas.microsoft.com/office/drawing/2014/main" id="{A23B03FB-5E46-443F-B7A8-856DE56E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10325100"/>
            <a:ext cx="36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C:\Users\John\Desktop\stock-photo-model-of-earth-21955486.jpg">
            <a:extLst>
              <a:ext uri="{FF2B5EF4-FFF2-40B4-BE49-F238E27FC236}">
                <a16:creationId xmlns:a16="http://schemas.microsoft.com/office/drawing/2014/main" id="{B97F5ECC-FCE3-42C9-A203-737A9892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8" b="55280"/>
          <a:stretch>
            <a:fillRect/>
          </a:stretch>
        </p:blipFill>
        <p:spPr bwMode="auto">
          <a:xfrm>
            <a:off x="4265613" y="1881188"/>
            <a:ext cx="4716462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6695F123-53CD-4DD7-A42F-80C50D77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4">
            <a:extLst>
              <a:ext uri="{FF2B5EF4-FFF2-40B4-BE49-F238E27FC236}">
                <a16:creationId xmlns:a16="http://schemas.microsoft.com/office/drawing/2014/main" id="{2519C5C5-E95F-49E7-9ED8-2C8D712F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92150"/>
            <a:ext cx="6804025" cy="5889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一、能量转移和能量转化的方向性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矩形 12">
            <a:extLst>
              <a:ext uri="{FF2B5EF4-FFF2-40B4-BE49-F238E27FC236}">
                <a16:creationId xmlns:a16="http://schemas.microsoft.com/office/drawing/2014/main" id="{78FB7B0C-2F46-42C7-967F-452E626E099F}"/>
              </a:ext>
            </a:extLst>
          </p:cNvPr>
          <p:cNvSpPr/>
          <p:nvPr/>
        </p:nvSpPr>
        <p:spPr>
          <a:xfrm>
            <a:off x="431800" y="800100"/>
            <a:ext cx="8208963" cy="2225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在热传递的过程中，热量只能自发地从高温物体转移到低温物体，不能相反。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    如果要使热量从低温物体转移到高温物体，就需要消耗其他形式的能量。 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例如电冰箱就需要消耗电能。</a:t>
            </a:r>
            <a:endParaRPr sz="2800" b="1">
              <a:latin typeface="宋体" pitchFamily="2" charset="-122"/>
            </a:endParaRPr>
          </a:p>
        </p:txBody>
      </p:sp>
      <p:grpSp>
        <p:nvGrpSpPr>
          <p:cNvPr id="15363" name="组合 6146">
            <a:extLst>
              <a:ext uri="{FF2B5EF4-FFF2-40B4-BE49-F238E27FC236}">
                <a16:creationId xmlns:a16="http://schemas.microsoft.com/office/drawing/2014/main" id="{B9B61B78-B5A9-42E6-A6E3-DCBE5901789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105150"/>
            <a:ext cx="6697662" cy="3432175"/>
            <a:chOff x="0" y="0"/>
            <a:chExt cx="4649" cy="2382"/>
          </a:xfrm>
        </p:grpSpPr>
        <p:pic>
          <p:nvPicPr>
            <p:cNvPr id="15364" name="Picture 2" descr="C:\Users\John\Desktop\6608733_124735095000_2.jpg">
              <a:extLst>
                <a:ext uri="{FF2B5EF4-FFF2-40B4-BE49-F238E27FC236}">
                  <a16:creationId xmlns:a16="http://schemas.microsoft.com/office/drawing/2014/main" id="{8824BAE0-296B-4E9A-8118-33EE4AB93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2" t="20084" r="3490" b="22385"/>
            <a:stretch>
              <a:fillRect/>
            </a:stretch>
          </p:blipFill>
          <p:spPr bwMode="auto">
            <a:xfrm>
              <a:off x="0" y="68"/>
              <a:ext cx="4649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矩形 6148">
              <a:extLst>
                <a:ext uri="{FF2B5EF4-FFF2-40B4-BE49-F238E27FC236}">
                  <a16:creationId xmlns:a16="http://schemas.microsoft.com/office/drawing/2014/main" id="{B8415353-A72F-454B-A185-1933082DC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" y="0"/>
              <a:ext cx="2440" cy="238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5366" name="图片 6149" descr="电冰箱">
              <a:extLst>
                <a:ext uri="{FF2B5EF4-FFF2-40B4-BE49-F238E27FC236}">
                  <a16:creationId xmlns:a16="http://schemas.microsoft.com/office/drawing/2014/main" id="{94F603A1-256B-4B58-9CDC-0A581BB03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0"/>
              <a:ext cx="1157" cy="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7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C7FB6FA4-30CE-4433-93CF-FB106A4A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4413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2">
            <a:extLst>
              <a:ext uri="{FF2B5EF4-FFF2-40B4-BE49-F238E27FC236}">
                <a16:creationId xmlns:a16="http://schemas.microsoft.com/office/drawing/2014/main" id="{24025050-DFF7-4AC8-95B8-4004B998A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268413"/>
            <a:ext cx="828198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　　我们从石油中提炼出汽油，内燃机把能源中储备的化学能转化为汽车的内能、机械能。</a:t>
            </a:r>
          </a:p>
        </p:txBody>
      </p:sp>
      <p:pic>
        <p:nvPicPr>
          <p:cNvPr id="16387" name="Picture 2" descr="E:\电子课件编制\1339460427586.jpg">
            <a:extLst>
              <a:ext uri="{FF2B5EF4-FFF2-40B4-BE49-F238E27FC236}">
                <a16:creationId xmlns:a16="http://schemas.microsoft.com/office/drawing/2014/main" id="{8DE6364C-C883-4840-B59D-1AA494BA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1936" r="3908" b="14799"/>
          <a:stretch>
            <a:fillRect/>
          </a:stretch>
        </p:blipFill>
        <p:spPr bwMode="auto">
          <a:xfrm>
            <a:off x="900113" y="2384425"/>
            <a:ext cx="273685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组合 7171">
            <a:extLst>
              <a:ext uri="{FF2B5EF4-FFF2-40B4-BE49-F238E27FC236}">
                <a16:creationId xmlns:a16="http://schemas.microsoft.com/office/drawing/2014/main" id="{B21C228A-6EC5-4A99-8128-AE9908FA6EB7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2554288"/>
            <a:ext cx="4464050" cy="1816100"/>
            <a:chOff x="0" y="0"/>
            <a:chExt cx="4464050" cy="1816100"/>
          </a:xfrm>
        </p:grpSpPr>
        <p:pic>
          <p:nvPicPr>
            <p:cNvPr id="16389" name="Picture 3" descr="C:\Users\John\Desktop\20101208082812960646.jpg">
              <a:extLst>
                <a:ext uri="{FF2B5EF4-FFF2-40B4-BE49-F238E27FC236}">
                  <a16:creationId xmlns:a16="http://schemas.microsoft.com/office/drawing/2014/main" id="{48C700A0-4C35-4BDC-B9B3-524A3BC3B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8" t="21169" r="7013" b="12305"/>
            <a:stretch>
              <a:fillRect/>
            </a:stretch>
          </p:blipFill>
          <p:spPr bwMode="auto">
            <a:xfrm>
              <a:off x="1368425" y="0"/>
              <a:ext cx="3095625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右箭头 6">
              <a:extLst>
                <a:ext uri="{FF2B5EF4-FFF2-40B4-BE49-F238E27FC236}">
                  <a16:creationId xmlns:a16="http://schemas.microsoft.com/office/drawing/2014/main" id="{F6A3FAEC-A1E5-4741-83A3-C61CDBD6B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725"/>
              <a:ext cx="1152525" cy="431800"/>
            </a:xfrm>
            <a:prstGeom prst="rightArrow">
              <a:avLst>
                <a:gd name="adj1" fmla="val 50000"/>
                <a:gd name="adj2" fmla="val 49935"/>
              </a:avLst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50" name="矩形 12">
            <a:extLst>
              <a:ext uri="{FF2B5EF4-FFF2-40B4-BE49-F238E27FC236}">
                <a16:creationId xmlns:a16="http://schemas.microsoft.com/office/drawing/2014/main" id="{F12EE0AD-FFA4-43E4-9EE8-C3B972E060C8}"/>
              </a:ext>
            </a:extLst>
          </p:cNvPr>
          <p:cNvSpPr/>
          <p:nvPr/>
        </p:nvSpPr>
        <p:spPr>
          <a:xfrm>
            <a:off x="431800" y="5984875"/>
            <a:ext cx="856773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这些机械能、内能无法再转化回可以被利用的能源。</a:t>
            </a:r>
            <a:endParaRPr sz="2800" b="1">
              <a:latin typeface="宋体" pitchFamily="2" charset="-122"/>
            </a:endParaRPr>
          </a:p>
        </p:txBody>
      </p:sp>
      <p:sp>
        <p:nvSpPr>
          <p:cNvPr id="16392" name="矩形 7175">
            <a:extLst>
              <a:ext uri="{FF2B5EF4-FFF2-40B4-BE49-F238E27FC236}">
                <a16:creationId xmlns:a16="http://schemas.microsoft.com/office/drawing/2014/main" id="{B1BB6838-479A-4C93-8669-DC401390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935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例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</a:p>
        </p:txBody>
      </p:sp>
      <p:cxnSp>
        <p:nvCxnSpPr>
          <p:cNvPr id="16393" name="直接箭头连接符 8">
            <a:extLst>
              <a:ext uri="{FF2B5EF4-FFF2-40B4-BE49-F238E27FC236}">
                <a16:creationId xmlns:a16="http://schemas.microsoft.com/office/drawing/2014/main" id="{C07A9E00-FF45-4135-B324-C80F6183BE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3363" y="4786313"/>
            <a:ext cx="118903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94" name="组合 7177">
            <a:extLst>
              <a:ext uri="{FF2B5EF4-FFF2-40B4-BE49-F238E27FC236}">
                <a16:creationId xmlns:a16="http://schemas.microsoft.com/office/drawing/2014/main" id="{2F58CA01-B32F-4315-B7C8-3CCE2F0ED836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4364038"/>
            <a:ext cx="1746250" cy="763587"/>
            <a:chOff x="0" y="0"/>
            <a:chExt cx="1526" cy="481"/>
          </a:xfrm>
        </p:grpSpPr>
        <p:pic>
          <p:nvPicPr>
            <p:cNvPr id="16395" name="矩形 9">
              <a:extLst>
                <a:ext uri="{FF2B5EF4-FFF2-40B4-BE49-F238E27FC236}">
                  <a16:creationId xmlns:a16="http://schemas.microsoft.com/office/drawing/2014/main" id="{5D19E16C-A785-4D8E-B1BA-8F9F4436FFC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6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文本框 7179">
              <a:extLst>
                <a:ext uri="{FF2B5EF4-FFF2-40B4-BE49-F238E27FC236}">
                  <a16:creationId xmlns:a16="http://schemas.microsoft.com/office/drawing/2014/main" id="{C12A8B6F-DEA0-45F4-8DF0-D55D60F0631A}"/>
                </a:ext>
              </a:extLst>
            </p:cNvPr>
            <p:cNvSpPr txBox="1"/>
            <p:nvPr/>
          </p:nvSpPr>
          <p:spPr>
            <a:xfrm>
              <a:off x="35" y="85"/>
              <a:ext cx="1461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32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2" charset="0"/>
                  <a:sym typeface="Wingdings"/>
                </a:rPr>
                <a:t>化学能</a:t>
              </a:r>
              <a:endPara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2" charset="0"/>
              </a:endParaRPr>
            </a:p>
          </p:txBody>
        </p:sp>
      </p:grpSp>
      <p:grpSp>
        <p:nvGrpSpPr>
          <p:cNvPr id="16397" name="组合 7180">
            <a:extLst>
              <a:ext uri="{FF2B5EF4-FFF2-40B4-BE49-F238E27FC236}">
                <a16:creationId xmlns:a16="http://schemas.microsoft.com/office/drawing/2014/main" id="{CF1F6796-5D62-447F-A7D5-AB10BC4E6F94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4257675"/>
            <a:ext cx="1584325" cy="763588"/>
            <a:chOff x="0" y="0"/>
            <a:chExt cx="1525" cy="481"/>
          </a:xfrm>
        </p:grpSpPr>
        <p:pic>
          <p:nvPicPr>
            <p:cNvPr id="16398" name="矩形 10">
              <a:extLst>
                <a:ext uri="{FF2B5EF4-FFF2-40B4-BE49-F238E27FC236}">
                  <a16:creationId xmlns:a16="http://schemas.microsoft.com/office/drawing/2014/main" id="{09494A00-52FD-4AE6-8569-C3792106325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5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文本框 7182">
              <a:extLst>
                <a:ext uri="{FF2B5EF4-FFF2-40B4-BE49-F238E27FC236}">
                  <a16:creationId xmlns:a16="http://schemas.microsoft.com/office/drawing/2014/main" id="{605B1346-129E-452A-900A-9EF504EDF505}"/>
                </a:ext>
              </a:extLst>
            </p:cNvPr>
            <p:cNvSpPr txBox="1"/>
            <p:nvPr/>
          </p:nvSpPr>
          <p:spPr>
            <a:xfrm>
              <a:off x="34" y="85"/>
              <a:ext cx="1461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32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2" charset="0"/>
                  <a:sym typeface="Wingdings"/>
                </a:rPr>
                <a:t>内能</a:t>
              </a:r>
              <a:endPara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2" charset="0"/>
              </a:endParaRPr>
            </a:p>
          </p:txBody>
        </p:sp>
      </p:grpSp>
      <p:cxnSp>
        <p:nvCxnSpPr>
          <p:cNvPr id="16400" name="直接箭头连接符 8">
            <a:extLst>
              <a:ext uri="{FF2B5EF4-FFF2-40B4-BE49-F238E27FC236}">
                <a16:creationId xmlns:a16="http://schemas.microsoft.com/office/drawing/2014/main" id="{BE0601C5-A426-40CC-8969-E8BE802799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7550" y="4751388"/>
            <a:ext cx="7921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401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4E85E579-3933-46CD-8E91-70E53BB93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2" name="组合 7185">
            <a:extLst>
              <a:ext uri="{FF2B5EF4-FFF2-40B4-BE49-F238E27FC236}">
                <a16:creationId xmlns:a16="http://schemas.microsoft.com/office/drawing/2014/main" id="{6BDBE620-F950-4213-A5CE-02FE9629C825}"/>
              </a:ext>
            </a:extLst>
          </p:cNvPr>
          <p:cNvGrpSpPr>
            <a:grpSpLocks/>
          </p:cNvGrpSpPr>
          <p:nvPr/>
        </p:nvGrpSpPr>
        <p:grpSpPr bwMode="auto">
          <a:xfrm>
            <a:off x="6819900" y="4346575"/>
            <a:ext cx="1584325" cy="763588"/>
            <a:chOff x="0" y="0"/>
            <a:chExt cx="1525" cy="481"/>
          </a:xfrm>
        </p:grpSpPr>
        <p:pic>
          <p:nvPicPr>
            <p:cNvPr id="16403" name="矩形 10">
              <a:extLst>
                <a:ext uri="{FF2B5EF4-FFF2-40B4-BE49-F238E27FC236}">
                  <a16:creationId xmlns:a16="http://schemas.microsoft.com/office/drawing/2014/main" id="{099DAD8C-ACAA-4A49-9594-97AEF7503A5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5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文本框 7187">
              <a:extLst>
                <a:ext uri="{FF2B5EF4-FFF2-40B4-BE49-F238E27FC236}">
                  <a16:creationId xmlns:a16="http://schemas.microsoft.com/office/drawing/2014/main" id="{7C83D5A1-4883-45F6-A76E-DAAE63F77793}"/>
                </a:ext>
              </a:extLst>
            </p:cNvPr>
            <p:cNvSpPr txBox="1"/>
            <p:nvPr/>
          </p:nvSpPr>
          <p:spPr>
            <a:xfrm>
              <a:off x="34" y="85"/>
              <a:ext cx="1461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32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2" charset="0"/>
                  <a:sym typeface="Wingdings"/>
                </a:rPr>
                <a:t>机械能</a:t>
              </a:r>
              <a:endPara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2">
            <a:extLst>
              <a:ext uri="{FF2B5EF4-FFF2-40B4-BE49-F238E27FC236}">
                <a16:creationId xmlns:a16="http://schemas.microsoft.com/office/drawing/2014/main" id="{76EA9492-B6E9-41EB-B6B4-792C4709CFF4}"/>
              </a:ext>
            </a:extLst>
          </p:cNvPr>
          <p:cNvSpPr/>
          <p:nvPr/>
        </p:nvSpPr>
        <p:spPr>
          <a:xfrm>
            <a:off x="431800" y="1077913"/>
            <a:ext cx="8281988" cy="1373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汽车制动时，由于摩擦，动能转化成轮胎、地面和空气的内能，这些消耗的能量不能再自动地被用来驱动汽车。</a:t>
            </a:r>
            <a:endParaRPr sz="2800" b="1">
              <a:latin typeface="宋体" pitchFamily="2" charset="-122"/>
            </a:endParaRPr>
          </a:p>
        </p:txBody>
      </p:sp>
      <p:pic>
        <p:nvPicPr>
          <p:cNvPr id="17411" name="Picture 2" descr="C:\Users\John\Desktop\d_201304162233245404149.jpg">
            <a:extLst>
              <a:ext uri="{FF2B5EF4-FFF2-40B4-BE49-F238E27FC236}">
                <a16:creationId xmlns:a16="http://schemas.microsoft.com/office/drawing/2014/main" id="{574B8B24-E24D-4B8E-9E7A-BC4347B3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b="22359"/>
          <a:stretch>
            <a:fillRect/>
          </a:stretch>
        </p:blipFill>
        <p:spPr bwMode="auto">
          <a:xfrm>
            <a:off x="792163" y="2565400"/>
            <a:ext cx="7524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3897DC9D-C27C-4687-8A3F-24036977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4603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2">
            <a:extLst>
              <a:ext uri="{FF2B5EF4-FFF2-40B4-BE49-F238E27FC236}">
                <a16:creationId xmlns:a16="http://schemas.microsoft.com/office/drawing/2014/main" id="{A7D200A1-9F2C-498E-B434-946D89126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60413"/>
            <a:ext cx="82089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例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latin typeface="宋体" panose="02010600030101010101" pitchFamily="2" charset="-122"/>
              </a:rPr>
              <a:t>火力发电厂把煤中贮存的化学能转化为电能，供生产和生活用。</a:t>
            </a:r>
          </a:p>
        </p:txBody>
      </p:sp>
      <p:sp>
        <p:nvSpPr>
          <p:cNvPr id="8194" name="矩形 12">
            <a:extLst>
              <a:ext uri="{FF2B5EF4-FFF2-40B4-BE49-F238E27FC236}">
                <a16:creationId xmlns:a16="http://schemas.microsoft.com/office/drawing/2014/main" id="{AEDA0AC4-D3F8-46A5-9641-6088F294AB8B}"/>
              </a:ext>
            </a:extLst>
          </p:cNvPr>
          <p:cNvSpPr/>
          <p:nvPr/>
        </p:nvSpPr>
        <p:spPr>
          <a:xfrm>
            <a:off x="466725" y="5840413"/>
            <a:ext cx="828040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用电器将电能转化为内能、光能、机械能多种形式的能后，这些能量无法再变回能源。</a:t>
            </a:r>
            <a:endParaRPr sz="2800" b="1">
              <a:latin typeface="宋体" pitchFamily="2" charset="-122"/>
            </a:endParaRPr>
          </a:p>
        </p:txBody>
      </p:sp>
      <p:pic>
        <p:nvPicPr>
          <p:cNvPr id="18436" name="Picture 2" descr="E:\电子课件编制\8023729_133354474000_2.jpg">
            <a:extLst>
              <a:ext uri="{FF2B5EF4-FFF2-40B4-BE49-F238E27FC236}">
                <a16:creationId xmlns:a16="http://schemas.microsoft.com/office/drawing/2014/main" id="{4E20D207-F260-45AB-B246-AD1003BC5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r="21947" b="14476"/>
          <a:stretch>
            <a:fillRect/>
          </a:stretch>
        </p:blipFill>
        <p:spPr bwMode="auto">
          <a:xfrm>
            <a:off x="542925" y="2422525"/>
            <a:ext cx="22685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组合 9220">
            <a:extLst>
              <a:ext uri="{FF2B5EF4-FFF2-40B4-BE49-F238E27FC236}">
                <a16:creationId xmlns:a16="http://schemas.microsoft.com/office/drawing/2014/main" id="{ACAED57E-AEF3-4E65-8362-E8EB6C97F399}"/>
              </a:ext>
            </a:extLst>
          </p:cNvPr>
          <p:cNvGrpSpPr>
            <a:grpSpLocks/>
          </p:cNvGrpSpPr>
          <p:nvPr/>
        </p:nvGrpSpPr>
        <p:grpSpPr bwMode="auto">
          <a:xfrm>
            <a:off x="2846388" y="2097088"/>
            <a:ext cx="5041900" cy="2376487"/>
            <a:chOff x="0" y="0"/>
            <a:chExt cx="5838825" cy="2879725"/>
          </a:xfrm>
        </p:grpSpPr>
        <p:sp>
          <p:nvSpPr>
            <p:cNvPr id="18438" name="右箭头 6">
              <a:extLst>
                <a:ext uri="{FF2B5EF4-FFF2-40B4-BE49-F238E27FC236}">
                  <a16:creationId xmlns:a16="http://schemas.microsoft.com/office/drawing/2014/main" id="{B7981B3E-AFBA-43FB-B463-E1CEFF5F7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2525"/>
              <a:ext cx="1152525" cy="431800"/>
            </a:xfrm>
            <a:prstGeom prst="rightArrow">
              <a:avLst>
                <a:gd name="adj1" fmla="val 50000"/>
                <a:gd name="adj2" fmla="val 49935"/>
              </a:avLst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8439" name="组合 9222">
              <a:extLst>
                <a:ext uri="{FF2B5EF4-FFF2-40B4-BE49-F238E27FC236}">
                  <a16:creationId xmlns:a16="http://schemas.microsoft.com/office/drawing/2014/main" id="{634CC521-D4A0-4F53-986A-89569545145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68425" y="0"/>
              <a:ext cx="4470400" cy="2879725"/>
              <a:chOff x="0" y="0"/>
              <a:chExt cx="5406202" cy="3528392"/>
            </a:xfrm>
          </p:grpSpPr>
          <p:pic>
            <p:nvPicPr>
              <p:cNvPr id="18440" name="Picture 4" descr="C:\Users\John\Desktop\12OCA36340-13O1.jpg">
                <a:extLst>
                  <a:ext uri="{FF2B5EF4-FFF2-40B4-BE49-F238E27FC236}">
                    <a16:creationId xmlns:a16="http://schemas.microsoft.com/office/drawing/2014/main" id="{CF9C1DD8-2E23-4980-BA01-EB196E8B47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6" t="29530" r="36711" b="27158"/>
              <a:stretch>
                <a:fillRect/>
              </a:stretch>
            </p:blipFill>
            <p:spPr bwMode="auto">
              <a:xfrm>
                <a:off x="1517770" y="1944216"/>
                <a:ext cx="1368152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1" name="Picture 7" descr="C:\Users\John\Desktop\225992200818162166.jpg">
                <a:extLst>
                  <a:ext uri="{FF2B5EF4-FFF2-40B4-BE49-F238E27FC236}">
                    <a16:creationId xmlns:a16="http://schemas.microsoft.com/office/drawing/2014/main" id="{D583E8A9-3AB8-4F6A-9AC0-5472264794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45" t="33089" b="16412"/>
              <a:stretch>
                <a:fillRect/>
              </a:stretch>
            </p:blipFill>
            <p:spPr bwMode="auto">
              <a:xfrm>
                <a:off x="6248" y="2016224"/>
                <a:ext cx="1525735" cy="151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2" name="Picture 6" descr="C:\Users\John\Desktop\2f3e75f5eaaa2728eda931f86f_560.jpg">
                <a:extLst>
                  <a:ext uri="{FF2B5EF4-FFF2-40B4-BE49-F238E27FC236}">
                    <a16:creationId xmlns:a16="http://schemas.microsoft.com/office/drawing/2014/main" id="{93D6DEC1-B280-4296-99F4-682A1E3963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75" r="8488" b="22868"/>
              <a:stretch>
                <a:fillRect/>
              </a:stretch>
            </p:blipFill>
            <p:spPr bwMode="auto">
              <a:xfrm>
                <a:off x="0" y="0"/>
                <a:ext cx="2907283" cy="2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3" name="Picture 5" descr="C:\Users\John\Desktop\2450617_102727521783_2.jpg">
                <a:extLst>
                  <a:ext uri="{FF2B5EF4-FFF2-40B4-BE49-F238E27FC236}">
                    <a16:creationId xmlns:a16="http://schemas.microsoft.com/office/drawing/2014/main" id="{5D09D7DC-CDF5-47E5-99BE-A0B31D0E04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34"/>
              <a:stretch>
                <a:fillRect/>
              </a:stretch>
            </p:blipFill>
            <p:spPr bwMode="auto">
              <a:xfrm>
                <a:off x="2813914" y="0"/>
                <a:ext cx="2592288" cy="3528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8444" name="直接箭头连接符 8">
            <a:extLst>
              <a:ext uri="{FF2B5EF4-FFF2-40B4-BE49-F238E27FC236}">
                <a16:creationId xmlns:a16="http://schemas.microsoft.com/office/drawing/2014/main" id="{A74335F4-ECDD-463E-9366-F1651F0B70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4463" y="4811713"/>
            <a:ext cx="103822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45" name="组合 9228">
            <a:extLst>
              <a:ext uri="{FF2B5EF4-FFF2-40B4-BE49-F238E27FC236}">
                <a16:creationId xmlns:a16="http://schemas.microsoft.com/office/drawing/2014/main" id="{D967846C-F9E9-4DAD-90EA-C9E18ADA1A48}"/>
              </a:ext>
            </a:extLst>
          </p:cNvPr>
          <p:cNvGrpSpPr>
            <a:grpSpLocks/>
          </p:cNvGrpSpPr>
          <p:nvPr/>
        </p:nvGrpSpPr>
        <p:grpSpPr bwMode="auto">
          <a:xfrm>
            <a:off x="974725" y="4438650"/>
            <a:ext cx="1743075" cy="674688"/>
            <a:chOff x="0" y="0"/>
            <a:chExt cx="2779776" cy="1048512"/>
          </a:xfrm>
        </p:grpSpPr>
        <p:pic>
          <p:nvPicPr>
            <p:cNvPr id="18446" name="矩形 9">
              <a:extLst>
                <a:ext uri="{FF2B5EF4-FFF2-40B4-BE49-F238E27FC236}">
                  <a16:creationId xmlns:a16="http://schemas.microsoft.com/office/drawing/2014/main" id="{082B8C18-B934-45DF-B898-F06C1362156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9776" cy="104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文本框 9230">
              <a:extLst>
                <a:ext uri="{FF2B5EF4-FFF2-40B4-BE49-F238E27FC236}">
                  <a16:creationId xmlns:a16="http://schemas.microsoft.com/office/drawing/2014/main" id="{B96E5FB8-550D-44D7-A6AC-37DF419D0EEC}"/>
                </a:ext>
              </a:extLst>
            </p:cNvPr>
            <p:cNvSpPr txBox="1"/>
            <p:nvPr/>
          </p:nvSpPr>
          <p:spPr>
            <a:xfrm>
              <a:off x="60760" y="182564"/>
              <a:ext cx="2665852" cy="7919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32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2" charset="0"/>
                  <a:sym typeface="Wingdings"/>
                </a:rPr>
                <a:t>化学能</a:t>
              </a:r>
              <a:endPara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2" charset="0"/>
              </a:endParaRPr>
            </a:p>
          </p:txBody>
        </p:sp>
      </p:grpSp>
      <p:grpSp>
        <p:nvGrpSpPr>
          <p:cNvPr id="18448" name="组合 9231">
            <a:extLst>
              <a:ext uri="{FF2B5EF4-FFF2-40B4-BE49-F238E27FC236}">
                <a16:creationId xmlns:a16="http://schemas.microsoft.com/office/drawing/2014/main" id="{1C0BE616-D3C0-499F-B590-5E2072740EAC}"/>
              </a:ext>
            </a:extLst>
          </p:cNvPr>
          <p:cNvGrpSpPr>
            <a:grpSpLocks/>
          </p:cNvGrpSpPr>
          <p:nvPr/>
        </p:nvGrpSpPr>
        <p:grpSpPr bwMode="auto">
          <a:xfrm>
            <a:off x="5160963" y="5194300"/>
            <a:ext cx="2016125" cy="674688"/>
            <a:chOff x="0" y="0"/>
            <a:chExt cx="1525" cy="481"/>
          </a:xfrm>
        </p:grpSpPr>
        <p:pic>
          <p:nvPicPr>
            <p:cNvPr id="18449" name="矩形 10">
              <a:extLst>
                <a:ext uri="{FF2B5EF4-FFF2-40B4-BE49-F238E27FC236}">
                  <a16:creationId xmlns:a16="http://schemas.microsoft.com/office/drawing/2014/main" id="{F542C9AC-62F4-4401-80E8-281D6479138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5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文本框 9233">
              <a:extLst>
                <a:ext uri="{FF2B5EF4-FFF2-40B4-BE49-F238E27FC236}">
                  <a16:creationId xmlns:a16="http://schemas.microsoft.com/office/drawing/2014/main" id="{18C9480A-CB95-496A-BCFC-830DA70BA180}"/>
                </a:ext>
              </a:extLst>
            </p:cNvPr>
            <p:cNvSpPr txBox="1"/>
            <p:nvPr/>
          </p:nvSpPr>
          <p:spPr>
            <a:xfrm>
              <a:off x="32" y="85"/>
              <a:ext cx="1463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32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2" charset="0"/>
                  <a:sym typeface="Wingdings"/>
                </a:rPr>
                <a:t>光能内能</a:t>
              </a:r>
              <a:endPara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2" charset="0"/>
              </a:endParaRPr>
            </a:p>
          </p:txBody>
        </p:sp>
      </p:grpSp>
      <p:grpSp>
        <p:nvGrpSpPr>
          <p:cNvPr id="18451" name="组合 9234">
            <a:extLst>
              <a:ext uri="{FF2B5EF4-FFF2-40B4-BE49-F238E27FC236}">
                <a16:creationId xmlns:a16="http://schemas.microsoft.com/office/drawing/2014/main" id="{4715D415-4063-471E-91E0-37FD916C3DFA}"/>
              </a:ext>
            </a:extLst>
          </p:cNvPr>
          <p:cNvGrpSpPr>
            <a:grpSpLocks/>
          </p:cNvGrpSpPr>
          <p:nvPr/>
        </p:nvGrpSpPr>
        <p:grpSpPr bwMode="auto">
          <a:xfrm>
            <a:off x="3175000" y="5051425"/>
            <a:ext cx="1798638" cy="674688"/>
            <a:chOff x="0" y="0"/>
            <a:chExt cx="1525" cy="481"/>
          </a:xfrm>
        </p:grpSpPr>
        <p:pic>
          <p:nvPicPr>
            <p:cNvPr id="18452" name="矩形 10">
              <a:extLst>
                <a:ext uri="{FF2B5EF4-FFF2-40B4-BE49-F238E27FC236}">
                  <a16:creationId xmlns:a16="http://schemas.microsoft.com/office/drawing/2014/main" id="{E8D40654-80F8-4D00-9126-84E89B35016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5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文本框 9236">
              <a:extLst>
                <a:ext uri="{FF2B5EF4-FFF2-40B4-BE49-F238E27FC236}">
                  <a16:creationId xmlns:a16="http://schemas.microsoft.com/office/drawing/2014/main" id="{59F938E7-2C7C-4636-A3E6-0D690F70F222}"/>
                </a:ext>
              </a:extLst>
            </p:cNvPr>
            <p:cNvSpPr txBox="1"/>
            <p:nvPr/>
          </p:nvSpPr>
          <p:spPr>
            <a:xfrm>
              <a:off x="34" y="85"/>
              <a:ext cx="1462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28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2" charset="0"/>
                  <a:sym typeface="Wingdings"/>
                </a:rPr>
                <a:t>光能声能</a:t>
              </a:r>
              <a:endPara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2" charset="0"/>
              </a:endParaRPr>
            </a:p>
          </p:txBody>
        </p:sp>
      </p:grpSp>
      <p:grpSp>
        <p:nvGrpSpPr>
          <p:cNvPr id="18454" name="组合 9237">
            <a:extLst>
              <a:ext uri="{FF2B5EF4-FFF2-40B4-BE49-F238E27FC236}">
                <a16:creationId xmlns:a16="http://schemas.microsoft.com/office/drawing/2014/main" id="{5306D401-2160-4F82-95BC-37EFB434962A}"/>
              </a:ext>
            </a:extLst>
          </p:cNvPr>
          <p:cNvGrpSpPr>
            <a:grpSpLocks/>
          </p:cNvGrpSpPr>
          <p:nvPr/>
        </p:nvGrpSpPr>
        <p:grpSpPr bwMode="auto">
          <a:xfrm>
            <a:off x="6196013" y="4437063"/>
            <a:ext cx="1363662" cy="668337"/>
            <a:chOff x="0" y="0"/>
            <a:chExt cx="1179" cy="431"/>
          </a:xfrm>
        </p:grpSpPr>
        <p:pic>
          <p:nvPicPr>
            <p:cNvPr id="18455" name="圆角矩形 1">
              <a:extLst>
                <a:ext uri="{FF2B5EF4-FFF2-40B4-BE49-F238E27FC236}">
                  <a16:creationId xmlns:a16="http://schemas.microsoft.com/office/drawing/2014/main" id="{FDCC271C-D1A3-485D-8DD1-5AA4F514591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79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文本框 9239">
              <a:extLst>
                <a:ext uri="{FF2B5EF4-FFF2-40B4-BE49-F238E27FC236}">
                  <a16:creationId xmlns:a16="http://schemas.microsoft.com/office/drawing/2014/main" id="{95D7C10A-BD2F-40A5-866B-FBDBB28B6B59}"/>
                </a:ext>
              </a:extLst>
            </p:cNvPr>
            <p:cNvSpPr txBox="1"/>
            <p:nvPr/>
          </p:nvSpPr>
          <p:spPr>
            <a:xfrm>
              <a:off x="45" y="45"/>
              <a:ext cx="1109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32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2" charset="0"/>
                  <a:sym typeface="Wingdings"/>
                </a:rPr>
                <a:t>电能</a:t>
              </a:r>
              <a:endPara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2" charset="0"/>
              </a:endParaRPr>
            </a:p>
          </p:txBody>
        </p:sp>
      </p:grpSp>
      <p:cxnSp>
        <p:nvCxnSpPr>
          <p:cNvPr id="18457" name="直接箭头连接符 8">
            <a:extLst>
              <a:ext uri="{FF2B5EF4-FFF2-40B4-BE49-F238E27FC236}">
                <a16:creationId xmlns:a16="http://schemas.microsoft.com/office/drawing/2014/main" id="{F0BFD273-8077-4856-8716-9311076DF6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3488" y="4833938"/>
            <a:ext cx="10795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5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E8BE5EBD-0533-459D-A91B-30FA4C36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254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59" name="直接连接符 9242">
            <a:extLst>
              <a:ext uri="{FF2B5EF4-FFF2-40B4-BE49-F238E27FC236}">
                <a16:creationId xmlns:a16="http://schemas.microsoft.com/office/drawing/2014/main" id="{02FDB4D4-6C39-4449-948B-0CEDD411231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35538" y="4976813"/>
            <a:ext cx="1258887" cy="28892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60" name="组合 9243">
            <a:extLst>
              <a:ext uri="{FF2B5EF4-FFF2-40B4-BE49-F238E27FC236}">
                <a16:creationId xmlns:a16="http://schemas.microsoft.com/office/drawing/2014/main" id="{A978E9E8-D04A-4B80-84BE-A0A9203FA838}"/>
              </a:ext>
            </a:extLst>
          </p:cNvPr>
          <p:cNvGrpSpPr>
            <a:grpSpLocks/>
          </p:cNvGrpSpPr>
          <p:nvPr/>
        </p:nvGrpSpPr>
        <p:grpSpPr bwMode="auto">
          <a:xfrm>
            <a:off x="3709988" y="4359275"/>
            <a:ext cx="1395412" cy="676275"/>
            <a:chOff x="0" y="0"/>
            <a:chExt cx="1525" cy="481"/>
          </a:xfrm>
        </p:grpSpPr>
        <p:pic>
          <p:nvPicPr>
            <p:cNvPr id="18461" name="矩形 10">
              <a:extLst>
                <a:ext uri="{FF2B5EF4-FFF2-40B4-BE49-F238E27FC236}">
                  <a16:creationId xmlns:a16="http://schemas.microsoft.com/office/drawing/2014/main" id="{BEC6E927-700C-4AD2-BF37-D02FA6CCA80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5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1" name="文本框 9245">
              <a:extLst>
                <a:ext uri="{FF2B5EF4-FFF2-40B4-BE49-F238E27FC236}">
                  <a16:creationId xmlns:a16="http://schemas.microsoft.com/office/drawing/2014/main" id="{C0D1BD14-B16B-4479-8F15-83AF3689B396}"/>
                </a:ext>
              </a:extLst>
            </p:cNvPr>
            <p:cNvSpPr txBox="1"/>
            <p:nvPr/>
          </p:nvSpPr>
          <p:spPr>
            <a:xfrm>
              <a:off x="33" y="85"/>
              <a:ext cx="1463" cy="3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32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2" charset="0"/>
                  <a:sym typeface="Wingdings"/>
                </a:rPr>
                <a:t>内能</a:t>
              </a:r>
              <a:endPara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2" charset="0"/>
              </a:endParaRPr>
            </a:p>
          </p:txBody>
        </p:sp>
      </p:grpSp>
      <p:cxnSp>
        <p:nvCxnSpPr>
          <p:cNvPr id="18463" name="直接连接符 9246">
            <a:extLst>
              <a:ext uri="{FF2B5EF4-FFF2-40B4-BE49-F238E27FC236}">
                <a16:creationId xmlns:a16="http://schemas.microsoft.com/office/drawing/2014/main" id="{5EE99660-4E19-41B1-B705-8E896EC922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35763" y="5013325"/>
            <a:ext cx="36512" cy="32385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64" name="组合 9247">
            <a:extLst>
              <a:ext uri="{FF2B5EF4-FFF2-40B4-BE49-F238E27FC236}">
                <a16:creationId xmlns:a16="http://schemas.microsoft.com/office/drawing/2014/main" id="{807A999F-538A-413D-8580-BBD63758B416}"/>
              </a:ext>
            </a:extLst>
          </p:cNvPr>
          <p:cNvGrpSpPr>
            <a:grpSpLocks/>
          </p:cNvGrpSpPr>
          <p:nvPr/>
        </p:nvGrpSpPr>
        <p:grpSpPr bwMode="auto">
          <a:xfrm>
            <a:off x="7165975" y="5181600"/>
            <a:ext cx="1770063" cy="669925"/>
            <a:chOff x="0" y="0"/>
            <a:chExt cx="1179" cy="431"/>
          </a:xfrm>
        </p:grpSpPr>
        <p:pic>
          <p:nvPicPr>
            <p:cNvPr id="18465" name="圆角矩形 1">
              <a:extLst>
                <a:ext uri="{FF2B5EF4-FFF2-40B4-BE49-F238E27FC236}">
                  <a16:creationId xmlns:a16="http://schemas.microsoft.com/office/drawing/2014/main" id="{EAE1BD6D-EA9F-43A8-83A6-58D60063F1F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79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文本框 9249">
              <a:extLst>
                <a:ext uri="{FF2B5EF4-FFF2-40B4-BE49-F238E27FC236}">
                  <a16:creationId xmlns:a16="http://schemas.microsoft.com/office/drawing/2014/main" id="{B33117D4-B482-4C9B-974C-901EAFD54534}"/>
                </a:ext>
              </a:extLst>
            </p:cNvPr>
            <p:cNvSpPr txBox="1"/>
            <p:nvPr/>
          </p:nvSpPr>
          <p:spPr>
            <a:xfrm>
              <a:off x="45" y="45"/>
              <a:ext cx="1108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200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algn="ctr"/>
              <a:r>
                <a:rPr sz="32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2" charset="0"/>
                  <a:sym typeface="Wingdings"/>
                </a:rPr>
                <a:t>机械能</a:t>
              </a:r>
              <a:endPara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2" charset="0"/>
              </a:endParaRPr>
            </a:p>
          </p:txBody>
        </p:sp>
      </p:grpSp>
      <p:cxnSp>
        <p:nvCxnSpPr>
          <p:cNvPr id="18467" name="直接连接符 9250">
            <a:extLst>
              <a:ext uri="{FF2B5EF4-FFF2-40B4-BE49-F238E27FC236}">
                <a16:creationId xmlns:a16="http://schemas.microsoft.com/office/drawing/2014/main" id="{FC275AB1-4C2E-47A9-851F-FA328C797D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62850" y="4725988"/>
            <a:ext cx="504825" cy="50323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5">
            <a:extLst>
              <a:ext uri="{FF2B5EF4-FFF2-40B4-BE49-F238E27FC236}">
                <a16:creationId xmlns:a16="http://schemas.microsoft.com/office/drawing/2014/main" id="{B970531B-8FC2-46CC-BC2C-FB7E341A7ECA}"/>
              </a:ext>
            </a:extLst>
          </p:cNvPr>
          <p:cNvSpPr/>
          <p:nvPr/>
        </p:nvSpPr>
        <p:spPr>
          <a:xfrm>
            <a:off x="433388" y="1844675"/>
            <a:ext cx="8245475" cy="2889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3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1、人类是在能量的转化和转移过程利用能量</a:t>
            </a:r>
          </a:p>
          <a:p>
            <a:pPr>
              <a:lnSpc>
                <a:spcPct val="13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2、能量的转化和转移具有方向性，有些能量可以利用，有些则不能。</a:t>
            </a:r>
          </a:p>
          <a:p>
            <a:pPr>
              <a:lnSpc>
                <a:spcPct val="13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3、我们所能利用的能源是有限的，所以需要节约能源。</a:t>
            </a:r>
            <a:endParaRPr sz="2800" b="1"/>
          </a:p>
        </p:txBody>
      </p:sp>
      <p:sp>
        <p:nvSpPr>
          <p:cNvPr id="19459" name="文本框 10242">
            <a:extLst>
              <a:ext uri="{FF2B5EF4-FFF2-40B4-BE49-F238E27FC236}">
                <a16:creationId xmlns:a16="http://schemas.microsoft.com/office/drawing/2014/main" id="{2A569E1F-AB82-4008-8BB4-B6A942E7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5" y="7778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charRg st="34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4">
            <a:extLst>
              <a:ext uri="{FF2B5EF4-FFF2-40B4-BE49-F238E27FC236}">
                <a16:creationId xmlns:a16="http://schemas.microsoft.com/office/drawing/2014/main" id="{D99ADBF4-496E-4756-BA4F-940F7A2E1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92150"/>
            <a:ext cx="5868988" cy="5889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二、能源消耗对环境的影响</a:t>
            </a:r>
          </a:p>
        </p:txBody>
      </p:sp>
      <p:sp>
        <p:nvSpPr>
          <p:cNvPr id="20483" name="文本框 11266">
            <a:extLst>
              <a:ext uri="{FF2B5EF4-FFF2-40B4-BE49-F238E27FC236}">
                <a16:creationId xmlns:a16="http://schemas.microsoft.com/office/drawing/2014/main" id="{B36074D1-3951-451F-8EBD-3A2AC15D1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1989138"/>
            <a:ext cx="67008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你知道人类在使用消耗能源的过程对环境有哪些影响？</a:t>
            </a:r>
          </a:p>
        </p:txBody>
      </p:sp>
      <p:sp>
        <p:nvSpPr>
          <p:cNvPr id="20484" name="文本框 1">
            <a:extLst>
              <a:ext uri="{FF2B5EF4-FFF2-40B4-BE49-F238E27FC236}">
                <a16:creationId xmlns:a16="http://schemas.microsoft.com/office/drawing/2014/main" id="{9CEC0D02-C0A7-4D32-8429-2F20F5EDD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3251200"/>
            <a:ext cx="26320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/>
              <a:t>城市热岛效应</a:t>
            </a:r>
          </a:p>
          <a:p>
            <a:r>
              <a:rPr lang="zh-CN" altLang="en-US" sz="3200" b="1"/>
              <a:t>地球温室效应</a:t>
            </a:r>
          </a:p>
          <a:p>
            <a:r>
              <a:rPr lang="zh-CN" altLang="en-US" sz="3200" b="1"/>
              <a:t>环境污染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811</Words>
  <Application>Microsoft Office PowerPoint</Application>
  <PresentationFormat>全屏显示(4:3)</PresentationFormat>
  <Paragraphs>137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华文隶书</vt:lpstr>
      <vt:lpstr>宋体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13</cp:revision>
  <dcterms:created xsi:type="dcterms:W3CDTF">2021-10-09T05:43:02Z</dcterms:created>
  <dcterms:modified xsi:type="dcterms:W3CDTF">2021-10-21T02:37:17Z</dcterms:modified>
</cp:coreProperties>
</file>