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.xml"/><Relationship Id="rId1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6.png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15.xml"/><Relationship Id="rId3" Type="http://schemas.openxmlformats.org/officeDocument/2006/relationships/image" Target="../media/image8.png"/><Relationship Id="rId2" Type="http://schemas.openxmlformats.org/officeDocument/2006/relationships/image" Target="../media/image2.tiff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0.xml"/><Relationship Id="rId3" Type="http://schemas.openxmlformats.org/officeDocument/2006/relationships/tags" Target="../tags/tag16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19.xml"/><Relationship Id="rId7" Type="http://schemas.openxmlformats.org/officeDocument/2006/relationships/tags" Target="../tags/tag4.xml"/><Relationship Id="rId6" Type="http://schemas.openxmlformats.org/officeDocument/2006/relationships/slide" Target="slide15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3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4.xml"/><Relationship Id="rId4" Type="http://schemas.openxmlformats.org/officeDocument/2006/relationships/tags" Target="../tags/tag17.xml"/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6.xml"/><Relationship Id="rId2" Type="http://schemas.openxmlformats.org/officeDocument/2006/relationships/tags" Target="../tags/tag19.xml"/><Relationship Id="rId1" Type="http://schemas.openxmlformats.org/officeDocument/2006/relationships/image" Target="../media/image3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7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11.xm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884680" y="2071370"/>
            <a:ext cx="89877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第十一章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机械能和内能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6160" y="3418205"/>
            <a:ext cx="582866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机械能及其转化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520555" y="505142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16280" y="1450340"/>
            <a:ext cx="106826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米板跳水比赛时，运动员用力向下踩跳板，形变的跳板将运动员弹起，运动员在空中完成动作后落入水中．下列相关说法中正确的是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运动员离开跳板后继续向上运动是由于受到惯性的作用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运动员在空中的运动状态不改变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运动员下落至全部入水后，重力势能全部转化为动能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跳板被压弯说明力可以使物体发生形变</a:t>
            </a:r>
            <a:endParaRPr lang="zh-CN" altLang="en-US"/>
          </a:p>
        </p:txBody>
      </p:sp>
      <p:pic>
        <p:nvPicPr>
          <p:cNvPr id="2" name="图片 -21474821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8410" y="2770505"/>
            <a:ext cx="2387600" cy="2209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25675" y="2698750"/>
            <a:ext cx="493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76605" y="1013460"/>
            <a:ext cx="107378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30(3)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如图所示，压缩的弹簧弹开小车的过程中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_____________________(</a:t>
            </a:r>
            <a:r>
              <a:rPr lang="zh-CN" sz="2400">
                <a:ea typeface="宋体" panose="02010600030101010101" pitchFamily="2" charset="-122"/>
              </a:rPr>
              <a:t>填主要的能量转化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我国著名羽毛球运动员傅海峰扣球时不仅改变了羽毛球的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方向，而且使羽毛球的速度高达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383 km/h</a:t>
            </a:r>
            <a:r>
              <a:rPr lang="zh-CN" sz="2400">
                <a:ea typeface="宋体" panose="02010600030101010101" pitchFamily="2" charset="-122"/>
              </a:rPr>
              <a:t>，合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________m/s(</a:t>
            </a:r>
            <a:r>
              <a:rPr lang="zh-CN" sz="2400">
                <a:ea typeface="宋体" panose="02010600030101010101" pitchFamily="2" charset="-122"/>
              </a:rPr>
              <a:t>计算结果保留一位小数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，从而使羽毛球具有较大的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06415" y="394589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1085" y="2401570"/>
            <a:ext cx="2672080" cy="13271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15035" y="1678940"/>
            <a:ext cx="2998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弹性势能转化为动能　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90295" y="4965065"/>
            <a:ext cx="900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79130" y="4980940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106.4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06490" y="5514975"/>
            <a:ext cx="1303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27075" y="2061845"/>
            <a:ext cx="107378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我国自主研制的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C919</a:t>
            </a:r>
            <a:r>
              <a:rPr lang="zh-CN" sz="2400">
                <a:ea typeface="宋体" panose="02010600030101010101" pitchFamily="2" charset="-122"/>
              </a:rPr>
              <a:t>大型客机首飞成功．机身的部分材料采用了第三代铝锂合金，比同等机型质量减轻了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7%</a:t>
            </a:r>
            <a:r>
              <a:rPr lang="zh-CN" sz="2400">
                <a:ea typeface="宋体" panose="02010600030101010101" pitchFamily="2" charset="-122"/>
              </a:rPr>
              <a:t>左右，是因为铝锂合金具有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较小的性质；大飞机加速起飞时，机械能总量将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；若伴飞飞机与大飞机在同一空域以相同的速度同向飞行，则大飞机相对于伴飞飞机是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70585" y="3261995"/>
            <a:ext cx="862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99145" y="3262630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变大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42915" y="4351020"/>
            <a:ext cx="956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933180" y="508444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70915" y="15532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7405" y="2028190"/>
            <a:ext cx="103085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宜昌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如图所示，过山车是一项惊险刺激的游戏项目，下列关于过山车的机械能说法正确的是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刚开始过山车匀速被拉升时，机械能不变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过山车向下俯冲时，重力势能转化为动能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通过环形轨道最高点时，重力势能最大，动能为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D. </a:t>
            </a:r>
            <a:r>
              <a:rPr lang="zh-CN" sz="2400">
                <a:ea typeface="宋体" panose="02010600030101010101" pitchFamily="2" charset="-122"/>
              </a:rPr>
              <a:t>过山车在运行过程中机械能守恒</a:t>
            </a:r>
            <a:endParaRPr lang="zh-CN" altLang="en-US"/>
          </a:p>
        </p:txBody>
      </p:sp>
      <p:pic>
        <p:nvPicPr>
          <p:cNvPr id="3" name="图片 -2147482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485" y="2911475"/>
            <a:ext cx="280416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495800" y="2743200"/>
            <a:ext cx="497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267325" y="560387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900" y="986155"/>
            <a:ext cx="98628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云南省卷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sz="2400">
                <a:ea typeface="宋体" panose="02010600030101010101" pitchFamily="2" charset="-122"/>
              </a:rPr>
              <a:t>届冬奥会将于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2022</a:t>
            </a:r>
            <a:r>
              <a:rPr lang="zh-CN" sz="2400">
                <a:ea typeface="宋体" panose="02010600030101010101" pitchFamily="2" charset="-122"/>
              </a:rPr>
              <a:t>年在北京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sz="2400">
                <a:ea typeface="宋体" panose="02010600030101010101" pitchFamily="2" charset="-122"/>
              </a:rPr>
              <a:t>张家口举办，高山滑雪是冬奥会的重要竞赛项目之一．如图所示是滑雪运动员从山顶加速下滑训练的情境，在下滑过程中运动员的动能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1015" y="3385185"/>
            <a:ext cx="3359785" cy="2038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329805" y="2194560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747250" y="2186940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84885" y="191706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基础小实验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24584" name="组合 4"/>
          <p:cNvGrpSpPr/>
          <p:nvPr/>
        </p:nvGrpSpPr>
        <p:grpSpPr>
          <a:xfrm>
            <a:off x="1151599" y="111379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25195" y="2584450"/>
            <a:ext cx="70624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如图所示，滚摆从高处释放后沿着悬线向下运动，此过程中滚摆的动能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滚摆到最低点后又上升，每次上升的高度逐渐减小，则滚摆的机械能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1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205" y="2755900"/>
            <a:ext cx="1280160" cy="2590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131175" y="5346065"/>
            <a:ext cx="3284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P71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甲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1595" y="3821430"/>
            <a:ext cx="1335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68770" y="379285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62960" y="4916170"/>
            <a:ext cx="794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34415" y="1817370"/>
            <a:ext cx="68592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如图所示，将小球从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点由静止释放，小球在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之间来回摆动，小球从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点运动到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点的过程中，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能，若不计空气阻力和摩擦，小球在整个运动过程中机械能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5225" y="2312035"/>
            <a:ext cx="2106295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51825" y="5006975"/>
            <a:ext cx="3173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1800">
                <a:cs typeface="仿宋_GB2312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8885" y="3568065"/>
            <a:ext cx="1151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28135" y="3568065"/>
            <a:ext cx="706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38885" y="4657090"/>
            <a:ext cx="848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28725" y="2070100"/>
            <a:ext cx="58083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探究重力势能的影响因素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如图是模拟打桩的装置图，可用来探究影响重力势能大小的因素．实验时，通过比较钉子插入沙粒中的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来反映物体重力势能的大小</a:t>
            </a:r>
            <a:endParaRPr lang="zh-CN" altLang="en-US"/>
          </a:p>
        </p:txBody>
      </p:sp>
      <p:pic>
        <p:nvPicPr>
          <p:cNvPr id="2" name="图片 -2147482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4025" y="2595245"/>
            <a:ext cx="2599055" cy="1667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41005" y="4491355"/>
            <a:ext cx="2665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九上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99610" y="3818255"/>
            <a:ext cx="1880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深浅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或深度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4375" y="1340485"/>
            <a:ext cx="56997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如图是自动回转的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，橡皮筋两头分别固定在罐子的顶部和底部，中间系一个钩码，当你将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在水平地面上滚出后，橡皮筋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具有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不具有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弹性势能，它能自动滚回来的原因是橡皮筋的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pic>
        <p:nvPicPr>
          <p:cNvPr id="2" name="图片 -2147482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7655" y="2940050"/>
            <a:ext cx="4789170" cy="1337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31760" y="4500245"/>
            <a:ext cx="2600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九上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17)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20315" y="3673475"/>
            <a:ext cx="942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具有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77745" y="4725035"/>
            <a:ext cx="1223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弹性势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52500" y="532892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动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540875" y="401701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1525" y="1602740"/>
            <a:ext cx="8397875" cy="737235"/>
            <a:chOff x="1254" y="3694"/>
            <a:chExt cx="13225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083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探究物体的动能跟哪些因素有关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近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年未考）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9780" y="910590"/>
            <a:ext cx="4036060" cy="648335"/>
            <a:chOff x="1456" y="3050"/>
            <a:chExt cx="6356" cy="1021"/>
          </a:xfrm>
        </p:grpSpPr>
        <p:sp>
          <p:nvSpPr>
            <p:cNvPr id="5" name="文本框 4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教材重点实验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00405" y="2335530"/>
            <a:ext cx="8483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【设计和进行实验】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为小球提供动能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</a:t>
            </a:r>
            <a:r>
              <a:rPr lang="zh-CN" sz="2400" u="sng">
                <a:ea typeface="宋体" panose="02010600030101010101" pitchFamily="2" charset="-122"/>
              </a:rPr>
              <a:t>木块移动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的距离</a:t>
            </a:r>
            <a:r>
              <a:rPr lang="zh-CN" sz="2400">
                <a:ea typeface="宋体" panose="02010600030101010101" pitchFamily="2" charset="-122"/>
              </a:rPr>
              <a:t>来反映小球动能大小，推动木块移动</a:t>
            </a:r>
            <a:r>
              <a:rPr lang="zh-CN" sz="2400" u="sng">
                <a:ea typeface="宋体" panose="02010600030101010101" pitchFamily="2" charset="-122"/>
              </a:rPr>
              <a:t>距离越远</a:t>
            </a:r>
            <a:r>
              <a:rPr lang="zh-CN" sz="2400">
                <a:ea typeface="宋体" panose="02010600030101010101" pitchFamily="2" charset="-122"/>
              </a:rPr>
              <a:t>，小球的</a:t>
            </a:r>
            <a:r>
              <a:rPr lang="zh-CN" sz="2400" u="sng">
                <a:ea typeface="宋体" panose="02010600030101010101" pitchFamily="2" charset="-122"/>
              </a:rPr>
              <a:t>动能越大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659380" y="184213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659380" y="280098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659380" y="368871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888355" y="465074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教材重点实验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837815" y="4650740"/>
            <a:ext cx="208978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基础小实验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8170" y="1223010"/>
            <a:ext cx="1099566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探究动能的大小与速度的关系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控制小球质量不变，</a:t>
            </a:r>
            <a:r>
              <a:rPr lang="zh-CN" sz="2400" u="sng">
                <a:ea typeface="宋体" panose="02010600030101010101" pitchFamily="2" charset="-122"/>
              </a:rPr>
              <a:t>改变小球到达水平面的速度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探究动能的大小与质量的关系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控制小球到达水平面的速度不变，</a:t>
            </a:r>
            <a:r>
              <a:rPr lang="zh-CN" sz="2400" u="sng">
                <a:ea typeface="宋体" panose="02010600030101010101" pitchFamily="2" charset="-122"/>
              </a:rPr>
              <a:t>改变小球的质量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3. </a:t>
            </a:r>
            <a:r>
              <a:rPr lang="zh-CN" sz="2400">
                <a:ea typeface="宋体" panose="02010600030101010101" pitchFamily="2" charset="-122"/>
              </a:rPr>
              <a:t>使小球到达水平面时</a:t>
            </a:r>
            <a:r>
              <a:rPr lang="zh-CN" sz="2400" u="sng">
                <a:ea typeface="宋体" panose="02010600030101010101" pitchFamily="2" charset="-122"/>
              </a:rPr>
              <a:t>速度相同</a:t>
            </a:r>
            <a:r>
              <a:rPr lang="zh-CN" sz="2400">
                <a:ea typeface="宋体" panose="02010600030101010101" pitchFamily="2" charset="-122"/>
              </a:rPr>
              <a:t>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让小球从斜面的</a:t>
            </a:r>
            <a:r>
              <a:rPr lang="zh-CN" sz="2400" u="sng">
                <a:ea typeface="宋体" panose="02010600030101010101" pitchFamily="2" charset="-122"/>
              </a:rPr>
              <a:t>同一位置处由静止释放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分析实验现象，总结实验结论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木块被撞后滑出木板的改进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[(1)</a:t>
            </a:r>
            <a:r>
              <a:rPr lang="zh-CN" sz="2400">
                <a:ea typeface="宋体" panose="02010600030101010101" pitchFamily="2" charset="-122"/>
              </a:rPr>
              <a:t>换质量更大的木块；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换质量较小的小球；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换较长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较粗糙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的木板等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0260" y="1569085"/>
            <a:ext cx="110083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木块质量较大，确保实验仍有较明显的现象的方法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增大小球下滑的高度等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7. </a:t>
            </a:r>
            <a:r>
              <a:rPr lang="zh-CN" sz="2400">
                <a:ea typeface="宋体" panose="02010600030101010101" pitchFamily="2" charset="-122"/>
              </a:rPr>
              <a:t>小球到达水平面后能继续运动的原因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小球具有</a:t>
            </a:r>
            <a:r>
              <a:rPr lang="zh-CN" sz="2400" u="sng">
                <a:ea typeface="宋体" panose="02010600030101010101" pitchFamily="2" charset="-122"/>
              </a:rPr>
              <a:t>惯性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小球从斜面滚下时的机械能转化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重力势能转化为动能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</a:t>
            </a:r>
            <a:r>
              <a:rPr lang="zh-CN" sz="2400">
                <a:ea typeface="宋体" panose="02010600030101010101" pitchFamily="2" charset="-122"/>
              </a:rPr>
              <a:t>木块在水平面上最终会停下来的原因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受到</a:t>
            </a:r>
            <a:r>
              <a:rPr lang="zh-CN" sz="2400" u="sng">
                <a:ea typeface="宋体" panose="02010600030101010101" pitchFamily="2" charset="-122"/>
              </a:rPr>
              <a:t>阻力</a:t>
            </a:r>
            <a:r>
              <a:rPr lang="zh-CN" sz="2400">
                <a:ea typeface="宋体" panose="02010600030101010101" pitchFamily="2" charset="-122"/>
              </a:rPr>
              <a:t>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</a:t>
            </a:r>
            <a:r>
              <a:rPr lang="zh-CN" sz="2400">
                <a:ea typeface="宋体" panose="02010600030101010101" pitchFamily="2" charset="-122"/>
              </a:rPr>
              <a:t>水平面绝对光滑，能否达到实验探究的目的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不能，木块将一直做匀速直线运动，无法比较运动距离，不能得出实验结论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11. </a:t>
            </a:r>
            <a:r>
              <a:rPr lang="zh-CN" sz="2400">
                <a:ea typeface="宋体" panose="02010600030101010101" pitchFamily="2" charset="-122"/>
              </a:rPr>
              <a:t>探究哪种因素对动能的影响更大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5660" y="2200910"/>
            <a:ext cx="107626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>
                <a:ea typeface="宋体" panose="02010600030101010101" pitchFamily="2" charset="-122"/>
              </a:rPr>
              <a:t>实验结论的应用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如限制车辆超载超速，超载超速车辆动能大，发生事故时造成的危害大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物体动能的大小与物体的质量和速度有关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质量相同的物体，运动的速度越大，它的动能越大；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运动速度相同的物体，质量越大，它的动能也越大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07770" y="96456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120505" y="592455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2212975"/>
            <a:ext cx="6055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绥化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如图，某实验小组在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探究物体的动能跟哪些因素有关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的实验中，让小球从同一斜面某处由静止释放，撞击同一水平面上的同一木块，木块移动一段距离后停止．</a:t>
            </a:r>
            <a:endParaRPr lang="zh-CN" altLang="en-US"/>
          </a:p>
        </p:txBody>
      </p:sp>
      <p:pic>
        <p:nvPicPr>
          <p:cNvPr id="2" name="图片 -2147481893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3965" y="1771650"/>
            <a:ext cx="3792220" cy="40182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468755" y="1586230"/>
            <a:ext cx="92544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小球滚下斜面的过程中，它的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能转化为动能，其动能大小是通过木块移动的距离来反映的．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分析比较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两次实验，可探究出的结论是：质量相同的物体，速度越大，动能越大．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甲实验中若木块的重力为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zh-CN" sz="2400">
                <a:ea typeface="宋体" panose="02010600030101010101" pitchFamily="2" charset="-122"/>
              </a:rPr>
              <a:t>，水平移动的距离是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cm.</a:t>
            </a:r>
            <a:r>
              <a:rPr lang="zh-CN" sz="2400">
                <a:ea typeface="宋体" panose="02010600030101010101" pitchFamily="2" charset="-122"/>
              </a:rPr>
              <a:t>则重力对木块做功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________J.(4)</a:t>
            </a:r>
            <a:r>
              <a:rPr lang="zh-CN" sz="2400">
                <a:ea typeface="宋体" panose="02010600030101010101" pitchFamily="2" charset="-122"/>
              </a:rPr>
              <a:t>如果水平面光滑，则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完成本实验．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41695" y="1724660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11195" y="2792095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甲、乙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28670" y="446151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32960" y="5018405"/>
            <a:ext cx="824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0765" y="15773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97255" y="2068195"/>
            <a:ext cx="10452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甲、丙两次实验让小球从同一高度滚下的目的是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>
                <a:ea typeface="宋体" panose="02010600030101010101" pitchFamily="2" charset="-122"/>
              </a:rPr>
              <a:t>，由图示可得出的结论是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．由此联想到高速公路限速牌上标明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“120”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“100”</a:t>
            </a:r>
            <a:r>
              <a:rPr lang="zh-CN" sz="2400">
                <a:ea typeface="宋体" panose="02010600030101010101" pitchFamily="2" charset="-122"/>
              </a:rPr>
              <a:t>字样，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大客车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小轿车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的限速应该是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km/h.(6)</a:t>
            </a:r>
            <a:r>
              <a:rPr lang="zh-CN" sz="2400">
                <a:ea typeface="宋体" panose="02010600030101010101" pitchFamily="2" charset="-122"/>
              </a:rPr>
              <a:t>实验中小球滚动到斜面底端后会继续向前运动，是因为小球具有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；木块最终会停下来是因为受到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的作用．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3620" y="2734310"/>
            <a:ext cx="234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具有相同的速度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3620" y="3288665"/>
            <a:ext cx="3098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质量越大，动能越大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67510" y="3822700"/>
            <a:ext cx="1169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大客车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65055" y="4360545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70780" y="4892675"/>
            <a:ext cx="2002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摩擦力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823835" y="2143760"/>
            <a:ext cx="2997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使两球到达水平面时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65060" y="2698115"/>
            <a:ext cx="318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运动速度相同的物体，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0" grpId="0"/>
      <p:bldP spid="9" grpId="1"/>
      <p:bldP spid="100" grpId="1"/>
      <p:bldP spid="10" grpId="0"/>
      <p:bldP spid="3" grpId="0"/>
      <p:bldP spid="10" grpId="1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96950" y="2220595"/>
            <a:ext cx="104527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某同学在进行甲、丙两图实验时，丙图中木块被撞后滑出木板，为了使木块不滑出木板，需改进丙图实验装置，再与甲图实验对比．在不改变木板长度的情况下，应采用以下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方法．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换用质量稍小的小球                   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给水平木板铺上毛巾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适当降低小球的高度</a:t>
            </a:r>
            <a:r>
              <a:rPr lang="zh-CN" sz="2400">
                <a:sym typeface="+mn-ea"/>
              </a:rPr>
              <a:t>                                               </a:t>
            </a:r>
            <a:r>
              <a:rPr lang="zh-CN" sz="2400"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换用一个较重的木块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41240" y="342138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85800" y="301244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能量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12279" y="182626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68325" y="3820160"/>
            <a:ext cx="11036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能量：</a:t>
            </a:r>
            <a:r>
              <a:rPr lang="zh-CN" sz="2400">
                <a:ea typeface="宋体" panose="02010600030101010101" pitchFamily="2" charset="-122"/>
              </a:rPr>
              <a:t>物体能够对外做功，就表明这个物体具有能量，简称能，单位是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_______.</a:t>
            </a:r>
            <a:r>
              <a:rPr lang="zh-CN" sz="2400">
                <a:ea typeface="宋体" panose="02010600030101010101" pitchFamily="2" charset="-122"/>
              </a:rPr>
              <a:t>物体能够做的功越多，它具有的能量就越大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71125" y="3921125"/>
            <a:ext cx="96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焦耳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94740" y="216598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动能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6年2考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23620" y="2686050"/>
            <a:ext cx="10091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物体由于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而具有的能量叫做动能．物体的动能越大，它能对其他物体做的功就越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物体动能的大小与物体的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越大、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越大，物体所具有的动能就越大．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[2018.4BC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2016.25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36645" y="2817495"/>
            <a:ext cx="141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18000" y="3368040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12865" y="389826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02270" y="3898265"/>
            <a:ext cx="835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70770" y="3886200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99310" y="4461510"/>
            <a:ext cx="848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86460" y="112141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势能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43585" y="1634490"/>
            <a:ext cx="10944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常见的两种势能：</a:t>
            </a:r>
            <a:r>
              <a:rPr lang="zh-CN" sz="2400">
                <a:ea typeface="宋体" panose="02010600030101010101" pitchFamily="2" charset="-122"/>
              </a:rPr>
              <a:t>弹性势能和重力势能．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弹性势能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的物体能对其他物体做功，表明它具有能量，这种能量叫做弹性势能．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ea typeface="宋体" panose="02010600030101010101" pitchFamily="2" charset="-122"/>
              </a:rPr>
              <a:t>弹性势能的大小只和物体的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有关．物体的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越大，它具有的弹性势能就越大．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具有弹性势能的物体举例：形变的撑竿、弯曲的跳板、拉开的弓、形变的蹦床、被压缩的弹簧等．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793365" y="2832735"/>
            <a:ext cx="1471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12560" y="3962400"/>
            <a:ext cx="175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8530" y="4453890"/>
            <a:ext cx="1457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4865" y="1721485"/>
            <a:ext cx="106616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重力势能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(2015.5C)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被举高的物体同样具有做功的本领，也具有势能，这种势能叫做重力势能．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ea typeface="宋体" panose="02010600030101010101" pitchFamily="2" charset="-122"/>
              </a:rPr>
              <a:t>物体的重力势能与物体的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大，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越高，它具有的重力势能就越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具有重力势能的物体举例：打桩机上被举高的重锤等．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291580" y="3476625"/>
            <a:ext cx="882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53680" y="3476625"/>
            <a:ext cx="1479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998710" y="3476625"/>
            <a:ext cx="942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1005" y="4003675"/>
            <a:ext cx="794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30720" y="4003675"/>
            <a:ext cx="492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07745" y="9759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(2016.25第3空、2015.5C)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64870" y="1446530"/>
            <a:ext cx="106787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在物理学中，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统称为机械能．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机械能守恒：</a:t>
            </a:r>
            <a:r>
              <a:rPr lang="zh-CN" sz="2400">
                <a:ea typeface="宋体" panose="02010600030101010101" pitchFamily="2" charset="-122"/>
              </a:rPr>
              <a:t>一个物体同时具有动能和势能．动能和势能可以相互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_______,</a:t>
            </a:r>
            <a:r>
              <a:rPr lang="zh-CN" sz="2400">
                <a:ea typeface="宋体" panose="02010600030101010101" pitchFamily="2" charset="-122"/>
              </a:rPr>
              <a:t>在只有动能和势能的相互转化过程中，机械能的总量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，或者说，机械能是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机械能相互转化图示</a:t>
            </a:r>
            <a:endParaRPr lang="zh-CN" altLang="en-US"/>
          </a:p>
        </p:txBody>
      </p:sp>
      <p:pic>
        <p:nvPicPr>
          <p:cNvPr id="2" name="图片 -21474821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910" y="3296285"/>
            <a:ext cx="6854825" cy="2894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138295" y="1569085"/>
            <a:ext cx="1243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动能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10555" y="156908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势能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97465" y="2100580"/>
            <a:ext cx="978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93710" y="2646680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96720" y="320611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守恒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08710" y="214820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64565" y="2614930"/>
            <a:ext cx="102628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 </a:t>
            </a:r>
            <a:r>
              <a:rPr lang="zh-CN" sz="2400">
                <a:ea typeface="宋体" panose="02010600030101010101" pitchFamily="2" charset="-122"/>
              </a:rPr>
              <a:t>质量大的物体动能不一定大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2) </a:t>
            </a:r>
            <a:r>
              <a:rPr lang="zh-CN" sz="2400">
                <a:ea typeface="宋体" panose="02010600030101010101" pitchFamily="2" charset="-122"/>
              </a:rPr>
              <a:t>在光滑水平面沿直线匀速滚动的小钢球，机械能保持不变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3) </a:t>
            </a:r>
            <a:r>
              <a:rPr lang="zh-CN" sz="2400">
                <a:ea typeface="宋体" panose="02010600030101010101" pitchFamily="2" charset="-122"/>
              </a:rPr>
              <a:t>物体的质量越大，重力势能越大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4) </a:t>
            </a:r>
            <a:r>
              <a:rPr lang="zh-CN" sz="2400">
                <a:ea typeface="宋体" panose="02010600030101010101" pitchFamily="2" charset="-122"/>
              </a:rPr>
              <a:t>雨滴落下时速度变大，其机械能一定增大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139690" y="276225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√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42730" y="333438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26430" y="386334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6740" y="444754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65289" y="1127760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7385" y="1928495"/>
            <a:ext cx="105898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在高速公路长下坡路段的外侧，常设有如图所示的避险车道，供刹车失灵的车辆自救．当失控车辆冲上该车道时，被强制减速停车．下列说法不正确的是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避险车道相当于一个斜面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以相同速度行驶时，大货车比小轿车的动能大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下坡路段刹车失灵的大货车动能越来越大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大货车冲上避险车道时，动能全部转化为重力势能</a:t>
            </a:r>
            <a:endParaRPr lang="zh-CN" altLang="en-US"/>
          </a:p>
        </p:txBody>
      </p:sp>
      <p:pic>
        <p:nvPicPr>
          <p:cNvPr id="6" name="图片 1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9135" y="3282315"/>
            <a:ext cx="2794000" cy="181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359785" y="3163570"/>
            <a:ext cx="440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12275" y="534098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4066</Words>
  <Application>WPS 演示</Application>
  <PresentationFormat>宽屏</PresentationFormat>
  <Paragraphs>320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