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88054-51CC-40EC-B3E7-6095A42702A4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61EA1-C864-455C-A732-72EC755546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6439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819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819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DB40795D-51D6-4D92-981E-4E51387F844F}" type="slidenum">
              <a:rPr sz="1200">
                <a:solidFill>
                  <a:prstClr val="black"/>
                </a:solidFill>
              </a:rPr>
              <a:pPr algn="r"/>
              <a:t>4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6626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E10390C8-E2E6-4D57-B532-D51490D6B1B7}" type="slidenum">
              <a:rPr sz="1200">
                <a:solidFill>
                  <a:prstClr val="black"/>
                </a:solidFill>
              </a:rPr>
              <a:pPr algn="r"/>
              <a:t>13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867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867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DD1D75E7-C416-41BF-9213-16571063F6CE}" type="slidenum">
              <a:rPr sz="1200">
                <a:solidFill>
                  <a:prstClr val="black"/>
                </a:solidFill>
              </a:rPr>
              <a:pPr algn="r"/>
              <a:t>14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3072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3072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C20EE28E-4D6A-40D3-9025-8BD53546EC1B}" type="slidenum">
              <a:rPr sz="1200">
                <a:solidFill>
                  <a:prstClr val="black"/>
                </a:solidFill>
              </a:rPr>
              <a:pPr algn="r"/>
              <a:t>15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3277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3277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D3AFB0B8-884E-4FC5-BCA3-0AC6260B1E3A}" type="slidenum">
              <a:rPr sz="1200">
                <a:solidFill>
                  <a:prstClr val="black"/>
                </a:solidFill>
              </a:rPr>
              <a:pPr algn="r"/>
              <a:t>16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024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024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866A2C98-4456-486A-8FC1-BE8B1E7657E7}" type="slidenum">
              <a:rPr sz="1200">
                <a:solidFill>
                  <a:prstClr val="black"/>
                </a:solidFill>
              </a:rPr>
              <a:pPr algn="r"/>
              <a:t>5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229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229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C893D384-2247-4BFF-801F-118280F43C46}" type="slidenum">
              <a:rPr sz="1200">
                <a:solidFill>
                  <a:prstClr val="black"/>
                </a:solidFill>
              </a:rPr>
              <a:pPr algn="r"/>
              <a:t>6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4338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4339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51869A87-BFE3-47CA-BBB8-26AF4D32BE2E}" type="slidenum">
              <a:rPr sz="1200">
                <a:solidFill>
                  <a:prstClr val="black"/>
                </a:solidFill>
              </a:rPr>
              <a:pPr algn="r"/>
              <a:t>7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6386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37510D8A-6C27-4120-9B89-D63BAC801F7E}" type="slidenum">
              <a:rPr sz="1200">
                <a:solidFill>
                  <a:prstClr val="black"/>
                </a:solidFill>
              </a:rPr>
              <a:pPr algn="r"/>
              <a:t>8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843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843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48EB9D46-88ED-4D19-86F6-EA596D0E73A0}" type="slidenum">
              <a:rPr sz="1200">
                <a:solidFill>
                  <a:prstClr val="black"/>
                </a:solidFill>
              </a:rPr>
              <a:pPr algn="r"/>
              <a:t>9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048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048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BF014091-1459-4141-ACBB-BC36F46739EF}" type="slidenum">
              <a:rPr sz="1200">
                <a:solidFill>
                  <a:prstClr val="black"/>
                </a:solidFill>
              </a:rPr>
              <a:pPr algn="r"/>
              <a:t>10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253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253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119A335F-3662-4EE9-B814-7785A4294A11}" type="slidenum">
              <a:rPr sz="1200">
                <a:solidFill>
                  <a:prstClr val="black"/>
                </a:solidFill>
              </a:rPr>
              <a:pPr algn="r"/>
              <a:t>11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4578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D3121C79-F7A1-4A12-A209-DD54D088D7E4}" type="slidenum">
              <a:rPr sz="1200">
                <a:solidFill>
                  <a:prstClr val="black"/>
                </a:solidFill>
              </a:rPr>
              <a:pPr algn="r"/>
              <a:t>12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515826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2015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4400" kern="1200">
          <a:solidFill>
            <a:schemeClr val="tx1"/>
          </a:solidFill>
          <a:latin typeface="Calibri" pitchFamily="34" charset="0"/>
          <a:ea typeface="宋体" pitchFamily="2" charset="-122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slide" Target="slide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3" Type="http://schemas.openxmlformats.org/officeDocument/2006/relationships/image" Target="../media/image25.jpeg"/><Relationship Id="rId7" Type="http://schemas.openxmlformats.org/officeDocument/2006/relationships/slide" Target="slide20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slide" Target="slide2.xml"/><Relationship Id="rId4" Type="http://schemas.openxmlformats.org/officeDocument/2006/relationships/slide" Target="slide19.xml"/><Relationship Id="rId9" Type="http://schemas.openxmlformats.org/officeDocument/2006/relationships/slide" Target="slide2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slide" Target="slid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7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3.png"/><Relationship Id="rId5" Type="http://schemas.openxmlformats.org/officeDocument/2006/relationships/image" Target="../media/image7.png"/><Relationship Id="rId4" Type="http://schemas.openxmlformats.org/officeDocument/2006/relationships/slide" Target="slide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slide" Target="slide1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9.xml"/><Relationship Id="rId5" Type="http://schemas.openxmlformats.org/officeDocument/2006/relationships/image" Target="../media/image7.png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slide" Target="slide3.xml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文本框 6"/>
          <p:cNvSpPr/>
          <p:nvPr/>
        </p:nvSpPr>
        <p:spPr>
          <a:xfrm>
            <a:off x="1474788" y="1690688"/>
            <a:ext cx="6157912" cy="1649169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ctr">
              <a:lnSpc>
                <a:spcPct val="150000"/>
              </a:lnSpc>
            </a:pPr>
            <a:r>
              <a:rPr sz="36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第</a:t>
            </a:r>
            <a:r>
              <a:rPr lang="en-US" altLang="zh-CN" sz="36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27</a:t>
            </a:r>
            <a:r>
              <a:rPr sz="3600" b="1" kern="0" dirty="0" smtClean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课时 内容综合专题</a:t>
            </a:r>
            <a:r>
              <a:rPr sz="36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：电路的识别、设计与电路故障</a:t>
            </a:r>
          </a:p>
        </p:txBody>
      </p:sp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6227763" y="411163"/>
            <a:ext cx="244951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540385" indent="-540385" algn="ctr">
              <a:lnSpc>
                <a:spcPct val="150000"/>
              </a:lnSpc>
            </a:pPr>
            <a:r>
              <a:rPr sz="3000" b="1" kern="0">
                <a:solidFill>
                  <a:srgbClr val="7030A0"/>
                </a:solidFill>
                <a:latin typeface="宋体" pitchFamily="2" charset="-122"/>
              </a:rPr>
              <a:t>基础梳理篇</a:t>
            </a:r>
            <a:endParaRPr altLang="zh-CN" sz="3000" b="1" kern="0">
              <a:solidFill>
                <a:srgbClr val="7030A0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1843660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22"/>
          <p:cNvSpPr txBox="1">
            <a:spLocks noChangeArrowheads="1"/>
          </p:cNvSpPr>
          <p:nvPr/>
        </p:nvSpPr>
        <p:spPr bwMode="auto">
          <a:xfrm>
            <a:off x="522288" y="484188"/>
            <a:ext cx="8115300" cy="223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】为了更好地照顾病人，病房里每张病床都安有呼叫器，可以让每个病人都可控制同一只电铃，且能让值班护士在铃响时，根据不同的灯亮，区分出哪个病人在按铃呼叫，这种电路应该是类似下图中的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19458" name="Picture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1788" y="2611438"/>
            <a:ext cx="4633912" cy="2132012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9459" name="Picture 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97438" y="2760663"/>
            <a:ext cx="4211637" cy="18986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9460" name="矩形 5"/>
          <p:cNvSpPr/>
          <p:nvPr/>
        </p:nvSpPr>
        <p:spPr>
          <a:xfrm>
            <a:off x="6719888" y="2254250"/>
            <a:ext cx="406400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C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5218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22"/>
          <p:cNvSpPr txBox="1">
            <a:spLocks noChangeArrowheads="1"/>
          </p:cNvSpPr>
          <p:nvPr/>
        </p:nvSpPr>
        <p:spPr bwMode="auto">
          <a:xfrm>
            <a:off x="506413" y="700088"/>
            <a:ext cx="8115300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6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厦门质检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分】某电热暖手宝具有安全防爆自动断电功能。如图电路中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为加热电阻，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为指示灯，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为压力开关，气压过大时自动断开，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为温控开关，温度过高时自动断开，即储水袋内气压过大或温度过高时，自动断电，停止加热，同时指示灯熄灭。如图中能实现该功能的电路是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00993489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68463" y="501650"/>
            <a:ext cx="5807075" cy="41402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3554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1013" y="40846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3555" name="矩形 5"/>
          <p:cNvSpPr/>
          <p:nvPr/>
        </p:nvSpPr>
        <p:spPr>
          <a:xfrm>
            <a:off x="5867400" y="4011613"/>
            <a:ext cx="501650" cy="7842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500" kern="0">
                <a:solidFill>
                  <a:srgbClr val="C00000"/>
                </a:solidFill>
                <a:latin typeface="Times New Roman" pitchFamily="18" charset="0"/>
              </a:rPr>
              <a:t>√</a:t>
            </a:r>
            <a:endParaRPr sz="4500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671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22"/>
          <p:cNvSpPr txBox="1">
            <a:spLocks noChangeArrowheads="1"/>
          </p:cNvSpPr>
          <p:nvPr/>
        </p:nvSpPr>
        <p:spPr bwMode="auto">
          <a:xfrm>
            <a:off x="506413" y="1000125"/>
            <a:ext cx="8115300" cy="332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【解题技巧】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分析判断电路故障时，一定要根据电路中出现的各种反常现象，如灯泡不亮、电流表无示数等，分析出现这些反常现象的各种可能的原因。然后再根据题中给的其他现象，或测试结果进行综合分析，确定故障。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常见电路故障可能的原因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5602" name="矩形 15"/>
          <p:cNvSpPr>
            <a:spLocks noChangeArrowheads="1"/>
          </p:cNvSpPr>
          <p:nvPr/>
        </p:nvSpPr>
        <p:spPr bwMode="auto">
          <a:xfrm>
            <a:off x="539750" y="555625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类型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4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电路故障</a:t>
            </a:r>
          </a:p>
        </p:txBody>
      </p:sp>
    </p:spTree>
    <p:extLst>
      <p:ext uri="{BB962C8B-B14F-4D97-AF65-F5344CB8AC3E}">
        <p14:creationId xmlns:p14="http://schemas.microsoft.com/office/powerpoint/2010/main" val="1068488299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49" name="表格 2"/>
          <p:cNvGraphicFramePr>
            <a:graphicFrameLocks noGrp="1"/>
          </p:cNvGraphicFramePr>
          <p:nvPr/>
        </p:nvGraphicFramePr>
        <p:xfrm>
          <a:off x="611188" y="633412"/>
          <a:ext cx="7921625" cy="3994150"/>
        </p:xfrm>
        <a:graphic>
          <a:graphicData uri="http://schemas.openxmlformats.org/drawingml/2006/table">
            <a:tbl>
              <a:tblPr/>
              <a:tblGrid>
                <a:gridCol w="2311400"/>
                <a:gridCol w="5610225"/>
              </a:tblGrid>
              <a:tr h="38100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500" b="1">
                          <a:latin typeface="Times New Roman"/>
                          <a:ea typeface="宋体" pitchFamily="2" charset="-122"/>
                        </a:rPr>
                        <a:t>灯泡发光</a:t>
                      </a:r>
                      <a:endParaRPr lang="zh-CN" altLang="zh-CN" sz="25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500" b="1">
                          <a:latin typeface="Times New Roman"/>
                          <a:ea typeface="宋体" pitchFamily="2" charset="-122"/>
                        </a:rPr>
                        <a:t>表明电路为通路</a:t>
                      </a:r>
                      <a:endParaRPr lang="zh-CN" altLang="zh-CN" sz="25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76200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500" b="1">
                          <a:latin typeface="Times New Roman"/>
                          <a:ea typeface="宋体" pitchFamily="2" charset="-122"/>
                        </a:rPr>
                        <a:t>灯泡不发光</a:t>
                      </a:r>
                      <a:endParaRPr lang="zh-CN" altLang="zh-CN" sz="25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>
                        <a:spcAft>
                          <a:spcPct val="0"/>
                        </a:spcAft>
                      </a:pPr>
                      <a:r>
                        <a:rPr lang="zh-CN" altLang="zh-CN" sz="2500" b="1">
                          <a:latin typeface="Times New Roman"/>
                          <a:ea typeface="宋体" pitchFamily="2" charset="-122"/>
                        </a:rPr>
                        <a:t>灯泡两接线柱到电源两极某处开路或灯泡被短路</a:t>
                      </a:r>
                      <a:endParaRPr lang="zh-CN" altLang="zh-CN" sz="25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56515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500" b="1">
                          <a:latin typeface="Times New Roman"/>
                          <a:ea typeface="宋体" pitchFamily="2" charset="-122"/>
                        </a:rPr>
                        <a:t>电流表有示数</a:t>
                      </a:r>
                      <a:endParaRPr lang="zh-CN" altLang="zh-CN" sz="25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>
                        <a:spcAft>
                          <a:spcPct val="0"/>
                        </a:spcAft>
                      </a:pPr>
                      <a:r>
                        <a:rPr lang="zh-CN" altLang="zh-CN" sz="2500" b="1">
                          <a:latin typeface="Times New Roman"/>
                          <a:ea typeface="宋体" pitchFamily="2" charset="-122"/>
                        </a:rPr>
                        <a:t>表明电流表两接线柱到电源两极通路</a:t>
                      </a:r>
                      <a:endParaRPr lang="zh-CN" altLang="zh-CN" sz="25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76200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500" b="1">
                          <a:latin typeface="Times New Roman"/>
                          <a:ea typeface="宋体" pitchFamily="2" charset="-122"/>
                        </a:rPr>
                        <a:t>电流表无示数</a:t>
                      </a:r>
                      <a:endParaRPr lang="zh-CN" altLang="zh-CN" sz="25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>
                        <a:spcAft>
                          <a:spcPct val="0"/>
                        </a:spcAft>
                      </a:pPr>
                      <a:r>
                        <a:rPr lang="zh-CN" altLang="zh-CN" sz="2500" b="1">
                          <a:latin typeface="Times New Roman"/>
                          <a:ea typeface="宋体" pitchFamily="2" charset="-122"/>
                        </a:rPr>
                        <a:t>电流表被短路或从电流表两接线柱到电源两极某处开路</a:t>
                      </a:r>
                      <a:endParaRPr lang="zh-CN" altLang="zh-CN" sz="25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76200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500" b="1">
                          <a:latin typeface="Times New Roman"/>
                          <a:ea typeface="宋体" pitchFamily="2" charset="-122"/>
                        </a:rPr>
                        <a:t>电压表有示数</a:t>
                      </a:r>
                      <a:endParaRPr lang="zh-CN" altLang="zh-CN" sz="25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>
                        <a:spcAft>
                          <a:spcPct val="0"/>
                        </a:spcAft>
                      </a:pPr>
                      <a:r>
                        <a:rPr lang="zh-CN" altLang="zh-CN" sz="2500" b="1">
                          <a:latin typeface="Times New Roman"/>
                          <a:ea typeface="宋体" pitchFamily="2" charset="-122"/>
                        </a:rPr>
                        <a:t>与电压表并联的那部分电路开路或其他部分某处短路</a:t>
                      </a:r>
                      <a:endParaRPr lang="zh-CN" altLang="zh-CN" sz="25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76200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500" b="1">
                          <a:latin typeface="Times New Roman"/>
                          <a:ea typeface="宋体" pitchFamily="2" charset="-122"/>
                        </a:rPr>
                        <a:t>电压表无示数</a:t>
                      </a:r>
                      <a:endParaRPr lang="zh-CN" altLang="zh-CN" sz="25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>
                        <a:spcAft>
                          <a:spcPct val="0"/>
                        </a:spcAft>
                      </a:pPr>
                      <a:r>
                        <a:rPr lang="zh-CN" altLang="zh-CN" sz="2500" b="1">
                          <a:latin typeface="Times New Roman"/>
                          <a:ea typeface="宋体" pitchFamily="2" charset="-122"/>
                        </a:rPr>
                        <a:t>与电压表并联那部分电路被短路或其他部分某处开路</a:t>
                      </a:r>
                      <a:endParaRPr lang="zh-CN" altLang="zh-CN" sz="25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0321322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22"/>
          <p:cNvSpPr txBox="1">
            <a:spLocks noChangeArrowheads="1"/>
          </p:cNvSpPr>
          <p:nvPr/>
        </p:nvSpPr>
        <p:spPr bwMode="auto">
          <a:xfrm>
            <a:off x="506413" y="673100"/>
            <a:ext cx="8115300" cy="168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7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】如图所示，某同学在闭合开关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后发现电路不能正常工作，已知电路每次只有一个故障。则下列情况中电路故障可能是：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9698" name="Picture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63938" y="1851025"/>
            <a:ext cx="2946400" cy="221297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703641950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22"/>
          <p:cNvSpPr txBox="1">
            <a:spLocks noChangeArrowheads="1"/>
          </p:cNvSpPr>
          <p:nvPr/>
        </p:nvSpPr>
        <p:spPr bwMode="auto">
          <a:xfrm>
            <a:off x="506413" y="665163"/>
            <a:ext cx="8115300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电流表示数为零，电压表示数为电源电压，则故障原因为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电流表、电压表的示数均为零，则故障原因是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电流表有示数，电压表示数为零，只有一只灯亮，则故障原因是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1746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013" y="40846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1747" name="矩形 4"/>
          <p:cNvSpPr>
            <a:spLocks noChangeArrowheads="1"/>
          </p:cNvSpPr>
          <p:nvPr/>
        </p:nvSpPr>
        <p:spPr bwMode="auto">
          <a:xfrm>
            <a:off x="2051050" y="1157288"/>
            <a:ext cx="20399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L</a:t>
            </a:r>
            <a:r>
              <a:rPr lang="en-US" altLang="zh-CN" sz="2400" b="1" kern="0" baseline="-25000">
                <a:solidFill>
                  <a:srgbClr val="C00000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发生开路　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1748" name="矩形 5"/>
          <p:cNvSpPr>
            <a:spLocks noChangeArrowheads="1"/>
          </p:cNvSpPr>
          <p:nvPr/>
        </p:nvSpPr>
        <p:spPr bwMode="auto">
          <a:xfrm>
            <a:off x="1978025" y="2282825"/>
            <a:ext cx="17303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L</a:t>
            </a:r>
            <a:r>
              <a:rPr lang="en-US" altLang="zh-CN" sz="2400" b="1" kern="0" baseline="-25000">
                <a:solidFill>
                  <a:srgbClr val="C00000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发生开路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1749" name="矩形 6"/>
          <p:cNvSpPr>
            <a:spLocks noChangeArrowheads="1"/>
          </p:cNvSpPr>
          <p:nvPr/>
        </p:nvSpPr>
        <p:spPr bwMode="auto">
          <a:xfrm>
            <a:off x="2863850" y="3305175"/>
            <a:ext cx="111125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L</a:t>
            </a:r>
            <a:r>
              <a:rPr lang="en-US" altLang="zh-CN" sz="2400" b="1" kern="0" baseline="-25000">
                <a:solidFill>
                  <a:srgbClr val="C00000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短路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255816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  <p:bldP spid="31748" grpId="0"/>
      <p:bldP spid="3174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3" name="组合 27"/>
          <p:cNvGrpSpPr/>
          <p:nvPr/>
        </p:nvGrpSpPr>
        <p:grpSpPr>
          <a:xfrm>
            <a:off x="2425700" y="269875"/>
            <a:ext cx="4449763" cy="2085975"/>
            <a:chOff x="2000534" y="2474331"/>
            <a:chExt cx="5723839" cy="2584754"/>
          </a:xfrm>
        </p:grpSpPr>
        <p:grpSp>
          <p:nvGrpSpPr>
            <p:cNvPr id="33794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33795" name="圆角矩形 29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33796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33797" name="椭圆 46"/>
              <p:cNvSpPr/>
              <p:nvPr/>
            </p:nvSpPr>
            <p:spPr>
              <a:xfrm rot="16200000">
                <a:off x="448576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3798" name="椭圆 4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3799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33800" name="椭圆 44"/>
              <p:cNvSpPr/>
              <p:nvPr/>
            </p:nvSpPr>
            <p:spPr>
              <a:xfrm rot="16200000">
                <a:off x="448893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3801" name="椭圆 45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3802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33803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33804" name="椭圆 40"/>
              <p:cNvSpPr/>
              <p:nvPr/>
            </p:nvSpPr>
            <p:spPr>
              <a:xfrm>
                <a:off x="4881330" y="2783955"/>
                <a:ext cx="735134" cy="737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3805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01ACBE"/>
                    </a:solidFill>
                    <a:latin typeface="Impact" pitchFamily="34" charset="0"/>
                  </a:rPr>
                  <a:t>02</a:t>
                </a:r>
                <a:endParaRPr sz="2100" b="1" kern="0">
                  <a:solidFill>
                    <a:srgbClr val="01ACBE"/>
                  </a:solidFill>
                  <a:latin typeface="Impact" panose="020B0806030902050204" pitchFamily="34" charset="0"/>
                </a:endParaRPr>
              </a:p>
            </p:txBody>
          </p:sp>
        </p:grpSp>
        <p:grpSp>
          <p:nvGrpSpPr>
            <p:cNvPr id="33806" name="组合 34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33807" name="文本框 47"/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400" b="1" kern="0">
                  <a:solidFill>
                    <a:prstClr val="white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福建</a:t>
              </a:r>
              <a:r>
                <a:rPr lang="en-US" altLang="zh-CN"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4</a:t>
              </a:r>
              <a:r>
                <a:rPr sz="2400" b="1" kern="0">
                  <a:solidFill>
                    <a:prstClr val="white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年中考聚焦</a:t>
              </a:r>
            </a:p>
          </p:txBody>
        </p:sp>
      </p:grpSp>
      <p:grpSp>
        <p:nvGrpSpPr>
          <p:cNvPr id="33808" name="组合 1"/>
          <p:cNvGrpSpPr/>
          <p:nvPr/>
        </p:nvGrpSpPr>
        <p:grpSpPr>
          <a:xfrm>
            <a:off x="1592263" y="1924050"/>
            <a:ext cx="542925" cy="547688"/>
            <a:chOff x="1153731" y="1592014"/>
            <a:chExt cx="543166" cy="547688"/>
          </a:xfrm>
        </p:grpSpPr>
        <p:pic>
          <p:nvPicPr>
            <p:cNvPr id="33809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3810" name="矩形 53">
              <a:hlinkClick r:id="rId2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1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33811" name="组合 1"/>
          <p:cNvGrpSpPr/>
          <p:nvPr/>
        </p:nvGrpSpPr>
        <p:grpSpPr>
          <a:xfrm>
            <a:off x="2843213" y="1924050"/>
            <a:ext cx="542925" cy="547688"/>
            <a:chOff x="1153731" y="1592014"/>
            <a:chExt cx="543166" cy="547688"/>
          </a:xfrm>
        </p:grpSpPr>
        <p:pic>
          <p:nvPicPr>
            <p:cNvPr id="33812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3813" name="矩形 32">
              <a:hlinkClick r:id="rId4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2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pic>
        <p:nvPicPr>
          <p:cNvPr id="33814" name="Picture 7" descr="C:\Users\Administrator\Desktop\习题课件\返回框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9450" y="41338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grpSp>
        <p:nvGrpSpPr>
          <p:cNvPr id="33815" name="组合 1"/>
          <p:cNvGrpSpPr/>
          <p:nvPr/>
        </p:nvGrpSpPr>
        <p:grpSpPr>
          <a:xfrm>
            <a:off x="4041775" y="1968500"/>
            <a:ext cx="542925" cy="547688"/>
            <a:chOff x="1153731" y="1592014"/>
            <a:chExt cx="543166" cy="547688"/>
          </a:xfrm>
        </p:grpSpPr>
        <p:pic>
          <p:nvPicPr>
            <p:cNvPr id="33816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3817" name="矩形 41">
              <a:hlinkClick r:id="rId7" action="ppaction://hlinksldjump"/>
            </p:cNvPr>
            <p:cNvSpPr/>
            <p:nvPr/>
          </p:nvSpPr>
          <p:spPr>
            <a:xfrm>
              <a:off x="1258553" y="1642814"/>
              <a:ext cx="387522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3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33818" name="组合 1"/>
          <p:cNvGrpSpPr/>
          <p:nvPr/>
        </p:nvGrpSpPr>
        <p:grpSpPr>
          <a:xfrm>
            <a:off x="5292725" y="1968500"/>
            <a:ext cx="542925" cy="547688"/>
            <a:chOff x="1153731" y="1592014"/>
            <a:chExt cx="543166" cy="547688"/>
          </a:xfrm>
        </p:grpSpPr>
        <p:pic>
          <p:nvPicPr>
            <p:cNvPr id="33819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3820" name="矩形 55">
              <a:hlinkClick r:id="rId8" action="ppaction://hlinksldjump"/>
            </p:cNvPr>
            <p:cNvSpPr/>
            <p:nvPr/>
          </p:nvSpPr>
          <p:spPr>
            <a:xfrm>
              <a:off x="1258553" y="1642814"/>
              <a:ext cx="387522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4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33821" name="组合 1"/>
          <p:cNvGrpSpPr/>
          <p:nvPr/>
        </p:nvGrpSpPr>
        <p:grpSpPr>
          <a:xfrm>
            <a:off x="6588125" y="1995488"/>
            <a:ext cx="542925" cy="547687"/>
            <a:chOff x="1153731" y="1592014"/>
            <a:chExt cx="543166" cy="547688"/>
          </a:xfrm>
        </p:grpSpPr>
        <p:pic>
          <p:nvPicPr>
            <p:cNvPr id="33822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3823" name="矩形 58">
              <a:hlinkClick r:id="rId9" action="ppaction://hlinksldjump"/>
            </p:cNvPr>
            <p:cNvSpPr/>
            <p:nvPr/>
          </p:nvSpPr>
          <p:spPr>
            <a:xfrm>
              <a:off x="1258553" y="1642814"/>
              <a:ext cx="387522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5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54876509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矩形 4"/>
          <p:cNvSpPr>
            <a:spLocks noChangeArrowheads="1"/>
          </p:cNvSpPr>
          <p:nvPr/>
        </p:nvSpPr>
        <p:spPr bwMode="auto">
          <a:xfrm>
            <a:off x="565150" y="555625"/>
            <a:ext cx="8023225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2018·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分】小明为养鸡场设计报警电路。养鸡场的前、后门分别装有开关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，动物闯入时开关会自动闭合。要求：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只要动物闯入任意一个门，电铃都能响起报警。下列选项中符合设计要求的是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4818" name="矩形 3"/>
          <p:cNvSpPr>
            <a:spLocks noChangeArrowheads="1"/>
          </p:cNvSpPr>
          <p:nvPr/>
        </p:nvSpPr>
        <p:spPr bwMode="auto">
          <a:xfrm>
            <a:off x="7092950" y="2165350"/>
            <a:ext cx="4064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A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4819" name="Picture 7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5900" y="2792413"/>
            <a:ext cx="4659313" cy="1881187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4820" name="Picture 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16463" y="2820988"/>
            <a:ext cx="4491037" cy="19113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4821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88325" y="41592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1038137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矩形 3"/>
          <p:cNvSpPr>
            <a:spLocks noChangeArrowheads="1"/>
          </p:cNvSpPr>
          <p:nvPr/>
        </p:nvSpPr>
        <p:spPr bwMode="auto">
          <a:xfrm>
            <a:off x="565150" y="555625"/>
            <a:ext cx="8023225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2017·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分】为了提高行车的安全性，有的汽车装有日间行车灯。当汽车启动时，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闭合，日间行车灯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，立即亮起，再闭合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，车前大灯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也亮起。如图所示的电路图中符合这一情况的是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5842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0001"/>
          <a:stretch>
            <a:fillRect/>
          </a:stretch>
        </p:blipFill>
        <p:spPr>
          <a:xfrm>
            <a:off x="-36512" y="2716213"/>
            <a:ext cx="4722812" cy="18034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5843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0001"/>
          <a:stretch>
            <a:fillRect/>
          </a:stretch>
        </p:blipFill>
        <p:spPr>
          <a:xfrm>
            <a:off x="4386263" y="2716213"/>
            <a:ext cx="4722812" cy="18034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5844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5845" name="矩形 7"/>
          <p:cNvSpPr>
            <a:spLocks noChangeArrowheads="1"/>
          </p:cNvSpPr>
          <p:nvPr/>
        </p:nvSpPr>
        <p:spPr bwMode="auto">
          <a:xfrm>
            <a:off x="5557838" y="2236788"/>
            <a:ext cx="4079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D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18048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1" name="组合 56"/>
          <p:cNvGrpSpPr/>
          <p:nvPr/>
        </p:nvGrpSpPr>
        <p:grpSpPr>
          <a:xfrm>
            <a:off x="3568700" y="-561975"/>
            <a:ext cx="1755775" cy="1755775"/>
            <a:chOff x="2894659" y="1465288"/>
            <a:chExt cx="1727827" cy="1727827"/>
          </a:xfrm>
        </p:grpSpPr>
        <p:grpSp>
          <p:nvGrpSpPr>
            <p:cNvPr id="5122" name="组合 57"/>
            <p:cNvGrpSpPr>
              <a:grpSpLocks noGrp="1" noChangeAspect="1"/>
            </p:cNvGrpSpPr>
            <p:nvPr/>
          </p:nvGrpSpPr>
          <p:grpSpPr>
            <a:xfrm>
              <a:off x="2804310" y="1456286"/>
              <a:ext cx="1856504" cy="1856409"/>
              <a:chOff x="1827622" y="1343919"/>
              <a:chExt cx="2304000" cy="2304000"/>
            </a:xfrm>
          </p:grpSpPr>
        </p:grpSp>
        <p:sp>
          <p:nvSpPr>
            <p:cNvPr id="5123" name="流程图: 联系 32"/>
            <p:cNvSpPr/>
            <p:nvPr/>
          </p:nvSpPr>
          <p:spPr>
            <a:xfrm>
              <a:off x="2894659" y="1465288"/>
              <a:ext cx="1727827" cy="1727827"/>
            </a:xfrm>
            <a:prstGeom prst="flowChartConnector">
              <a:avLst/>
            </a:prstGeom>
            <a:noFill/>
            <a:ln w="3175">
              <a:solidFill>
                <a:srgbClr val="00B7CA"/>
              </a:solidFill>
              <a:round/>
            </a:ln>
          </p:spPr>
          <p:txBody>
            <a:bodyPr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endParaRPr b="1" kern="0">
                <a:solidFill>
                  <a:srgbClr val="FFFFFF"/>
                </a:solidFill>
              </a:endParaRPr>
            </a:p>
          </p:txBody>
        </p:sp>
      </p:grpSp>
      <p:pic>
        <p:nvPicPr>
          <p:cNvPr id="5124" name="组合 6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8025" y="666750"/>
            <a:ext cx="658813" cy="660400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5" name="组合 64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813" y="325438"/>
            <a:ext cx="658812" cy="6588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6" name="组合 67"/>
          <p:cNvPicPr>
            <a:picLocks noGrp="1"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3025" y="736600"/>
            <a:ext cx="612775" cy="612775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7" name="组合 70"/>
          <p:cNvPicPr>
            <a:picLocks noGrp="1"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6263" y="762000"/>
            <a:ext cx="769937" cy="769938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8" name="组合 73"/>
          <p:cNvPicPr>
            <a:picLocks noGrp="1"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62300" y="185738"/>
            <a:ext cx="585788" cy="5699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9" name="组合 76"/>
          <p:cNvPicPr>
            <a:picLocks noGrp="1"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59175" y="1103313"/>
            <a:ext cx="601663" cy="601662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5130" name="文本框 131"/>
          <p:cNvSpPr/>
          <p:nvPr/>
        </p:nvSpPr>
        <p:spPr>
          <a:xfrm>
            <a:off x="3757613" y="101600"/>
            <a:ext cx="1414462" cy="7699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400" b="1" kern="0">
                <a:solidFill>
                  <a:srgbClr val="C00000"/>
                </a:solidFill>
                <a:latin typeface="华文隶书" pitchFamily="2" charset="-122"/>
                <a:ea typeface="华文隶书" pitchFamily="2" charset="-122"/>
              </a:rPr>
              <a:t>目录</a:t>
            </a:r>
          </a:p>
        </p:txBody>
      </p:sp>
      <p:grpSp>
        <p:nvGrpSpPr>
          <p:cNvPr id="5131" name="组合 159"/>
          <p:cNvGrpSpPr/>
          <p:nvPr/>
        </p:nvGrpSpPr>
        <p:grpSpPr>
          <a:xfrm>
            <a:off x="2425700" y="2332038"/>
            <a:ext cx="4449763" cy="2085975"/>
            <a:chOff x="2000534" y="2474331"/>
            <a:chExt cx="5723839" cy="2584754"/>
          </a:xfrm>
        </p:grpSpPr>
        <p:grpSp>
          <p:nvGrpSpPr>
            <p:cNvPr id="5132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5133" name="圆角矩形 161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5134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5135" name="椭圆 178"/>
              <p:cNvSpPr/>
              <p:nvPr/>
            </p:nvSpPr>
            <p:spPr>
              <a:xfrm rot="16200000">
                <a:off x="4485761" y="3000480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6" name="椭圆 179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37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5138" name="椭圆 176"/>
              <p:cNvSpPr/>
              <p:nvPr/>
            </p:nvSpPr>
            <p:spPr>
              <a:xfrm rot="16200000">
                <a:off x="4488931" y="3000480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9" name="椭圆 17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40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5141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5142" name="椭圆 172"/>
              <p:cNvSpPr/>
              <p:nvPr/>
            </p:nvSpPr>
            <p:spPr>
              <a:xfrm>
                <a:off x="4881330" y="2783955"/>
                <a:ext cx="735134" cy="737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43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01ACBE"/>
                    </a:solidFill>
                    <a:latin typeface="Impact" pitchFamily="34" charset="0"/>
                  </a:rPr>
                  <a:t>02</a:t>
                </a:r>
                <a:endParaRPr sz="2100" b="1" kern="0">
                  <a:solidFill>
                    <a:srgbClr val="01ACBE"/>
                  </a:solidFill>
                  <a:latin typeface="Impact" panose="020B0806030902050204" pitchFamily="34" charset="0"/>
                </a:endParaRPr>
              </a:p>
            </p:txBody>
          </p:sp>
        </p:grpSp>
        <p:grpSp>
          <p:nvGrpSpPr>
            <p:cNvPr id="5144" name="组合 166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5145" name="文本框 47">
              <a:hlinkClick r:id="rId8" action="ppaction://hlinksldjump"/>
            </p:cNvPr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福建</a:t>
              </a:r>
              <a:r>
                <a:rPr lang="en-US" altLang="zh-CN"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4</a:t>
              </a:r>
              <a:r>
                <a:rPr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年中考聚焦</a:t>
              </a:r>
            </a:p>
          </p:txBody>
        </p:sp>
      </p:grpSp>
      <p:grpSp>
        <p:nvGrpSpPr>
          <p:cNvPr id="5146" name="组合 184"/>
          <p:cNvGrpSpPr/>
          <p:nvPr/>
        </p:nvGrpSpPr>
        <p:grpSpPr>
          <a:xfrm>
            <a:off x="2433638" y="1203325"/>
            <a:ext cx="4192587" cy="1992313"/>
            <a:chOff x="1851755" y="1505713"/>
            <a:chExt cx="5440491" cy="2584754"/>
          </a:xfrm>
        </p:grpSpPr>
        <p:grpSp>
          <p:nvGrpSpPr>
            <p:cNvPr id="5147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5148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5149" name="圆角矩形 187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5150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5151" name="椭圆 200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52" name="椭圆 201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153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5154" name="椭圆 198"/>
                <p:cNvSpPr/>
                <p:nvPr/>
              </p:nvSpPr>
              <p:spPr>
                <a:xfrm rot="16200000">
                  <a:off x="4479537" y="3008119"/>
                  <a:ext cx="276891" cy="26262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55" name="椭圆 199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156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5157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5158" name="椭圆 194"/>
                <p:cNvSpPr/>
                <p:nvPr/>
              </p:nvSpPr>
              <p:spPr>
                <a:xfrm>
                  <a:off x="4902568" y="2795742"/>
                  <a:ext cx="722377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59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r>
                    <a:rPr lang="en-US" altLang="zh-CN" sz="2100" b="1" kern="0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sz="2100" b="1" kern="0">
                    <a:solidFill>
                      <a:srgbClr val="00B0F0"/>
                    </a:solidFill>
                    <a:latin typeface="Impact" panose="020B0806030902050204" pitchFamily="34" charset="0"/>
                  </a:endParaRPr>
                </a:p>
              </p:txBody>
            </p:sp>
          </p:grpSp>
          <p:sp>
            <p:nvSpPr>
              <p:cNvPr id="5160" name="文本框 24">
                <a:hlinkClick r:id="rId9" action="ppaction://hlinksldjump"/>
              </p:cNvPr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sz="2700" b="1" kern="0">
                    <a:solidFill>
                      <a:prstClr val="white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试题凝聚</a:t>
                </a:r>
              </a:p>
            </p:txBody>
          </p:sp>
          <p:sp>
            <p:nvSpPr>
              <p:cNvPr id="5161" name="KSO_Shape"/>
              <p:cNvSpPr/>
              <p:nvPr/>
            </p:nvSpPr>
            <p:spPr>
              <a:xfrm>
                <a:off x="2302897" y="2098867"/>
                <a:ext cx="558264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rgbClr val="FFFFFF"/>
                  </a:solidFill>
                  <a:ea typeface="宋体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117867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 fill="hold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 fill="hold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矩形 5"/>
          <p:cNvSpPr>
            <a:spLocks noChangeArrowheads="1"/>
          </p:cNvSpPr>
          <p:nvPr/>
        </p:nvSpPr>
        <p:spPr bwMode="auto">
          <a:xfrm>
            <a:off x="611188" y="771525"/>
            <a:ext cx="8023225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厦门质检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分】下图的电路中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两灯的规格相同。闭合开关后，其中一个灯亮，一个灯不亮，电压表有示数。故障原因可能是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 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开路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短路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开路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短路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6866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13325" y="2281238"/>
            <a:ext cx="3595688" cy="2306637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6867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6868" name="矩形 6"/>
          <p:cNvSpPr>
            <a:spLocks noChangeArrowheads="1"/>
          </p:cNvSpPr>
          <p:nvPr/>
        </p:nvSpPr>
        <p:spPr bwMode="auto">
          <a:xfrm>
            <a:off x="5292725" y="1851025"/>
            <a:ext cx="3889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B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40453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矩形 5"/>
          <p:cNvSpPr>
            <a:spLocks noChangeArrowheads="1"/>
          </p:cNvSpPr>
          <p:nvPr/>
        </p:nvSpPr>
        <p:spPr bwMode="auto">
          <a:xfrm>
            <a:off x="611188" y="569913"/>
            <a:ext cx="8023225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福州质检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分】如图所示电路，电源两端的电压不变，闭合开关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，电压表测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两端的电压；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若电路正常工作一段时间后两电表的示数都突然变大，则该电路中出现的故障可能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7890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7891" name="矩形 4"/>
          <p:cNvSpPr>
            <a:spLocks noChangeArrowheads="1"/>
          </p:cNvSpPr>
          <p:nvPr/>
        </p:nvSpPr>
        <p:spPr bwMode="auto">
          <a:xfrm>
            <a:off x="5545138" y="1096963"/>
            <a:ext cx="1008063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电阻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R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7892" name="Picture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72075" y="2400300"/>
            <a:ext cx="2713038" cy="19716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7893" name="矩形 6"/>
          <p:cNvSpPr>
            <a:spLocks noChangeArrowheads="1"/>
          </p:cNvSpPr>
          <p:nvPr/>
        </p:nvSpPr>
        <p:spPr bwMode="auto">
          <a:xfrm>
            <a:off x="1901825" y="2728913"/>
            <a:ext cx="11636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i="1" kern="0">
                <a:solidFill>
                  <a:srgbClr val="C00000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L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短路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687477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/>
      <p:bldP spid="3789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矩形 5"/>
          <p:cNvSpPr>
            <a:spLocks noChangeArrowheads="1"/>
          </p:cNvSpPr>
          <p:nvPr/>
        </p:nvSpPr>
        <p:spPr bwMode="auto">
          <a:xfrm>
            <a:off x="611188" y="569913"/>
            <a:ext cx="8023225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泉州模拟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分】如图所示，电源电压不变，按要求用铅笔连线代替导线：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电路为并联，开关在干路，电流表测量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的电流。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滑动变阻器的滑片向右移时，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由亮变暗，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亮度不变。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8914" name="矩形 4"/>
          <p:cNvSpPr>
            <a:spLocks noChangeArrowheads="1"/>
          </p:cNvSpPr>
          <p:nvPr/>
        </p:nvSpPr>
        <p:spPr bwMode="auto">
          <a:xfrm>
            <a:off x="1709738" y="3308350"/>
            <a:ext cx="2351088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解：如图所示。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8915" name="Picture 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27625" y="2355850"/>
            <a:ext cx="3294063" cy="20764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8916" name="Picture 3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8275" y="2332038"/>
            <a:ext cx="3173413" cy="2001837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38917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8918" name="New picture"/>
          <p:cNvPicPr/>
          <p:nvPr/>
        </p:nvPicPr>
        <p:blipFill>
          <a:blip r:embed="rId6"/>
          <a:stretch>
            <a:fillRect/>
          </a:stretch>
        </p:blipFill>
        <p:spPr>
          <a:xfrm>
            <a:off x="11455400" y="10223500"/>
            <a:ext cx="342900" cy="254000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27181474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 fill="hold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5" name="组合 5"/>
          <p:cNvGrpSpPr/>
          <p:nvPr/>
        </p:nvGrpSpPr>
        <p:grpSpPr>
          <a:xfrm>
            <a:off x="2425700" y="279400"/>
            <a:ext cx="4192588" cy="1992313"/>
            <a:chOff x="1851755" y="1505713"/>
            <a:chExt cx="5440491" cy="2584754"/>
          </a:xfrm>
        </p:grpSpPr>
        <p:grpSp>
          <p:nvGrpSpPr>
            <p:cNvPr id="6146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6147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6148" name="圆角矩形 8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6149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50" name="椭圆 21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1" name="椭圆 22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152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53" name="椭圆 19"/>
                <p:cNvSpPr/>
                <p:nvPr/>
              </p:nvSpPr>
              <p:spPr>
                <a:xfrm rot="16200000">
                  <a:off x="4479537" y="3008122"/>
                  <a:ext cx="276891" cy="262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4" name="椭圆 20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155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6156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6157" name="椭圆 15"/>
                <p:cNvSpPr/>
                <p:nvPr/>
              </p:nvSpPr>
              <p:spPr>
                <a:xfrm>
                  <a:off x="4902566" y="2795742"/>
                  <a:ext cx="722379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8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r>
                    <a:rPr lang="en-US" altLang="zh-CN" sz="2100" b="1" kern="0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sz="2100" b="1" kern="0">
                    <a:solidFill>
                      <a:srgbClr val="00B0F0"/>
                    </a:solidFill>
                    <a:latin typeface="Impact" panose="020B0806030902050204" pitchFamily="34" charset="0"/>
                  </a:endParaRPr>
                </a:p>
              </p:txBody>
            </p:sp>
          </p:grpSp>
          <p:sp>
            <p:nvSpPr>
              <p:cNvPr id="6159" name="文本框 24"/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sz="2700" b="1" kern="0">
                    <a:solidFill>
                      <a:prstClr val="white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试题凝聚</a:t>
                </a:r>
              </a:p>
            </p:txBody>
          </p:sp>
          <p:sp>
            <p:nvSpPr>
              <p:cNvPr id="6160" name="KSO_Shape"/>
              <p:cNvSpPr/>
              <p:nvPr/>
            </p:nvSpPr>
            <p:spPr>
              <a:xfrm>
                <a:off x="2302898" y="2098867"/>
                <a:ext cx="558262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rgbClr val="FFFFFF"/>
                  </a:solidFill>
                  <a:ea typeface="宋体"/>
                </a:endParaRPr>
              </a:p>
            </p:txBody>
          </p:sp>
        </p:grpSp>
      </p:grpSp>
      <p:sp>
        <p:nvSpPr>
          <p:cNvPr id="6161" name="矩形 1">
            <a:hlinkClick r:id="rId2" action="ppaction://hlinksldjump"/>
          </p:cNvPr>
          <p:cNvSpPr/>
          <p:nvPr/>
        </p:nvSpPr>
        <p:spPr>
          <a:xfrm>
            <a:off x="1835150" y="1685925"/>
            <a:ext cx="5788025" cy="460375"/>
          </a:xfrm>
          <a:prstGeom prst="rect">
            <a:avLst/>
          </a:prstGeom>
          <a:solidFill>
            <a:srgbClr val="E56666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·1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电路的识别</a:t>
            </a:r>
          </a:p>
        </p:txBody>
      </p:sp>
      <p:sp>
        <p:nvSpPr>
          <p:cNvPr id="6162" name="矩形 2">
            <a:hlinkClick r:id="rId3" action="ppaction://hlinksldjump"/>
          </p:cNvPr>
          <p:cNvSpPr/>
          <p:nvPr/>
        </p:nvSpPr>
        <p:spPr>
          <a:xfrm>
            <a:off x="1835150" y="2284413"/>
            <a:ext cx="5788025" cy="461962"/>
          </a:xfrm>
          <a:prstGeom prst="rect">
            <a:avLst/>
          </a:prstGeom>
          <a:solidFill>
            <a:srgbClr val="00B7CA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·2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电路连接</a:t>
            </a:r>
          </a:p>
        </p:txBody>
      </p:sp>
      <p:pic>
        <p:nvPicPr>
          <p:cNvPr id="6163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1013" y="4130675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6164" name="矩形 27">
            <a:hlinkClick r:id="rId6" action="ppaction://hlinksldjump"/>
          </p:cNvPr>
          <p:cNvSpPr/>
          <p:nvPr/>
        </p:nvSpPr>
        <p:spPr>
          <a:xfrm>
            <a:off x="1835150" y="2859088"/>
            <a:ext cx="5788025" cy="460375"/>
          </a:xfrm>
          <a:prstGeom prst="rect">
            <a:avLst/>
          </a:prstGeom>
          <a:solidFill>
            <a:srgbClr val="00B050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·3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电路的设计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[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高频考点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]</a:t>
            </a:r>
            <a:endParaRPr sz="2400" b="1" kern="0">
              <a:solidFill>
                <a:prstClr val="white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6165" name="矩形 28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835150" y="3457575"/>
            <a:ext cx="5788025" cy="46196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·4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电路故障</a:t>
            </a:r>
          </a:p>
        </p:txBody>
      </p:sp>
    </p:spTree>
    <p:extLst>
      <p:ext uri="{BB962C8B-B14F-4D97-AF65-F5344CB8AC3E}">
        <p14:creationId xmlns:p14="http://schemas.microsoft.com/office/powerpoint/2010/main" val="18071912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 animBg="1"/>
      <p:bldP spid="6162" grpId="0" animBg="1"/>
      <p:bldP spid="6164" grpId="0" animBg="1"/>
      <p:bldP spid="616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22"/>
          <p:cNvSpPr txBox="1">
            <a:spLocks noChangeArrowheads="1"/>
          </p:cNvSpPr>
          <p:nvPr/>
        </p:nvSpPr>
        <p:spPr bwMode="auto">
          <a:xfrm>
            <a:off x="506413" y="842963"/>
            <a:ext cx="81153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3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【解题技巧】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3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识别串并联电路的方法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7170" name="矩形 15"/>
          <p:cNvSpPr>
            <a:spLocks noChangeArrowheads="1"/>
          </p:cNvSpPr>
          <p:nvPr/>
        </p:nvSpPr>
        <p:spPr bwMode="auto">
          <a:xfrm>
            <a:off x="539750" y="484188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类型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1 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电路的识别</a:t>
            </a:r>
          </a:p>
        </p:txBody>
      </p:sp>
      <p:graphicFrame>
        <p:nvGraphicFramePr>
          <p:cNvPr id="7171" name="表格 2"/>
          <p:cNvGraphicFramePr>
            <a:graphicFrameLocks noGrp="1"/>
          </p:cNvGraphicFramePr>
          <p:nvPr/>
        </p:nvGraphicFramePr>
        <p:xfrm>
          <a:off x="685800" y="1876425"/>
          <a:ext cx="7956549" cy="2639061"/>
        </p:xfrm>
        <a:graphic>
          <a:graphicData uri="http://schemas.openxmlformats.org/drawingml/2006/table">
            <a:tbl>
              <a:tblPr/>
              <a:tblGrid>
                <a:gridCol w="1655762"/>
                <a:gridCol w="3254375"/>
                <a:gridCol w="3046412"/>
              </a:tblGrid>
              <a:tr h="36512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 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5355" marR="3535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串联电路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5355" marR="3535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并联电路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5355" marR="3535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73183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定义法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5355" marR="3535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各元件首尾依次连接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5355" marR="3535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各元件首尾分别连接在一起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5355" marR="3535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73183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电流路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径法　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5355" marR="3535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只有一条电流路径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5355" marR="3535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有两条及以上电流路径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5355" marR="3535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80962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断支路法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5355" marR="3535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断开一个用电器，其他用电器都无法工作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5355" marR="3535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断开一个用电器，其他用电器仍能工作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5355" marR="3535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36452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22"/>
          <p:cNvSpPr txBox="1">
            <a:spLocks noChangeArrowheads="1"/>
          </p:cNvSpPr>
          <p:nvPr/>
        </p:nvSpPr>
        <p:spPr bwMode="auto">
          <a:xfrm>
            <a:off x="506413" y="627063"/>
            <a:ext cx="8115300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】下列四个电路中，闭合开关后三个灯泡属于并联的电路是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9218" name="矩形 13"/>
          <p:cNvSpPr/>
          <p:nvPr/>
        </p:nvSpPr>
        <p:spPr>
          <a:xfrm>
            <a:off x="2436813" y="1284288"/>
            <a:ext cx="406400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C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9219" name="Picture 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6900" y="1752600"/>
            <a:ext cx="1946275" cy="2433638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9220" name="Picture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55875" y="1724025"/>
            <a:ext cx="2239963" cy="2576513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9221" name="Picture 7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72025" y="1963738"/>
            <a:ext cx="2176463" cy="21685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9222" name="Picture 8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24675" y="1708150"/>
            <a:ext cx="1895475" cy="245427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1359152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22"/>
          <p:cNvSpPr txBox="1">
            <a:spLocks noChangeArrowheads="1"/>
          </p:cNvSpPr>
          <p:nvPr/>
        </p:nvSpPr>
        <p:spPr bwMode="auto">
          <a:xfrm>
            <a:off x="506413" y="715963"/>
            <a:ext cx="8115300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】如图，闭合开关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后，下列说法正确的是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．开关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只能控制灯泡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．灯泡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并联在电路中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．电流表可以测量灯泡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的电流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．电压表测量灯泡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两端的电压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11266" name="矩形 6"/>
          <p:cNvSpPr/>
          <p:nvPr/>
        </p:nvSpPr>
        <p:spPr>
          <a:xfrm>
            <a:off x="7621588" y="814388"/>
            <a:ext cx="406400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C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11267" name="Picture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67375" y="1689100"/>
            <a:ext cx="3152775" cy="18192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1268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1013" y="40846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9690760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22"/>
          <p:cNvSpPr txBox="1">
            <a:spLocks noChangeArrowheads="1"/>
          </p:cNvSpPr>
          <p:nvPr/>
        </p:nvSpPr>
        <p:spPr bwMode="auto">
          <a:xfrm>
            <a:off x="506413" y="1065213"/>
            <a:ext cx="81153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】如图所示的电路图和实物图相对应的是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13314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类型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2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电路连接</a:t>
            </a:r>
          </a:p>
        </p:txBody>
      </p:sp>
      <p:pic>
        <p:nvPicPr>
          <p:cNvPr id="13315" name="Picture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0188" y="1989138"/>
            <a:ext cx="2924175" cy="16129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3316" name="Picture 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51163" y="1989138"/>
            <a:ext cx="1398587" cy="20129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3317" name="Picture 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64050" y="1995488"/>
            <a:ext cx="1584325" cy="19653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3318" name="Picture 7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56313" y="1995488"/>
            <a:ext cx="1417637" cy="1951037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3319" name="Picture 8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05713" y="1993900"/>
            <a:ext cx="1358900" cy="19462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3320" name="矩形 8"/>
          <p:cNvSpPr/>
          <p:nvPr/>
        </p:nvSpPr>
        <p:spPr>
          <a:xfrm>
            <a:off x="7451725" y="1211263"/>
            <a:ext cx="406400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D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3457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22"/>
          <p:cNvSpPr txBox="1">
            <a:spLocks noChangeArrowheads="1"/>
          </p:cNvSpPr>
          <p:nvPr/>
        </p:nvSpPr>
        <p:spPr bwMode="auto">
          <a:xfrm>
            <a:off x="225425" y="627063"/>
            <a:ext cx="87137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】请根据电路图用笔画线代替导线连接实物。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15362" name="Picture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16000" y="1844675"/>
            <a:ext cx="3051175" cy="1951038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5363" name="Picture 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71963" y="1890713"/>
            <a:ext cx="3468687" cy="24098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5364" name="Picture 7" descr="C:\Users\Administrator\Desktop\习题课件\返回框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01013" y="40846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5365" name="矩形 6"/>
          <p:cNvSpPr/>
          <p:nvPr/>
        </p:nvSpPr>
        <p:spPr>
          <a:xfrm>
            <a:off x="4787900" y="1317625"/>
            <a:ext cx="2351088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解：如图所示。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15366" name="Picture 5"/>
          <p:cNvPicPr>
            <a:picLocks noGrp="1"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98975" y="1924050"/>
            <a:ext cx="3101975" cy="2427288"/>
          </a:xfrm>
          <a:prstGeom prst="rect">
            <a:avLst/>
          </a:prstGeom>
          <a:noFill/>
          <a:ln>
            <a:miter lim="800000"/>
          </a:ln>
        </p:spPr>
      </p:pic>
    </p:spTree>
    <p:extLst>
      <p:ext uri="{BB962C8B-B14F-4D97-AF65-F5344CB8AC3E}">
        <p14:creationId xmlns:p14="http://schemas.microsoft.com/office/powerpoint/2010/main" val="34058960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 fill="hold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矩形 15"/>
          <p:cNvSpPr>
            <a:spLocks noChangeArrowheads="1"/>
          </p:cNvSpPr>
          <p:nvPr/>
        </p:nvSpPr>
        <p:spPr bwMode="auto">
          <a:xfrm>
            <a:off x="539750" y="484188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类型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3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电路的设计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953735"/>
                </a:solidFill>
                <a:latin typeface="Times New Roman" pitchFamily="18" charset="0"/>
              </a:rPr>
              <a:t>高频考点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】</a:t>
            </a:r>
            <a:endParaRPr sz="2400" b="1" kern="0">
              <a:solidFill>
                <a:srgbClr val="953735"/>
              </a:solidFill>
              <a:latin typeface="Times New Roman" pitchFamily="18" charset="0"/>
            </a:endParaRPr>
          </a:p>
        </p:txBody>
      </p:sp>
      <p:sp>
        <p:nvSpPr>
          <p:cNvPr id="17410" name="Text Box 22"/>
          <p:cNvSpPr txBox="1">
            <a:spLocks noChangeArrowheads="1"/>
          </p:cNvSpPr>
          <p:nvPr/>
        </p:nvSpPr>
        <p:spPr bwMode="auto">
          <a:xfrm>
            <a:off x="506413" y="873125"/>
            <a:ext cx="8115300" cy="390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【解题技巧】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设计电路的具体步骤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．根据各用电器的工作状态是否相互影响、确定用电器是串联还是并联；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．根据开关控制哪个用电器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一般情况下，开关与被控制的用电器串联，若开关闭合用电器不工作，则开关与用电器是并联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，确定开关的位置。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7470004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639</Words>
  <Application>Microsoft Office PowerPoint</Application>
  <PresentationFormat>全屏显示(16:9)</PresentationFormat>
  <Paragraphs>111</Paragraphs>
  <Slides>22</Slides>
  <Notes>13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22</vt:i4>
      </vt:variant>
    </vt:vector>
  </HeadingPairs>
  <TitlesOfParts>
    <vt:vector size="24" baseType="lpstr">
      <vt:lpstr>Office 主题</vt:lpstr>
      <vt:lpstr>2_自定义设计方案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5</cp:revision>
  <dcterms:created xsi:type="dcterms:W3CDTF">2021-03-14T01:54:00Z</dcterms:created>
  <dcterms:modified xsi:type="dcterms:W3CDTF">2021-03-14T02:08:10Z</dcterms:modified>
</cp:coreProperties>
</file>