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785" r:id="rId4"/>
    <p:sldId id="741" r:id="rId5"/>
    <p:sldId id="742" r:id="rId6"/>
    <p:sldId id="743" r:id="rId7"/>
    <p:sldId id="744" r:id="rId8"/>
    <p:sldId id="745" r:id="rId9"/>
    <p:sldId id="748" r:id="rId10"/>
    <p:sldId id="766" r:id="rId11"/>
    <p:sldId id="720" r:id="rId12"/>
    <p:sldId id="722" r:id="rId13"/>
    <p:sldId id="723" r:id="rId14"/>
    <p:sldId id="767" r:id="rId15"/>
    <p:sldId id="648" r:id="rId16"/>
    <p:sldId id="725" r:id="rId17"/>
    <p:sldId id="726" r:id="rId18"/>
    <p:sldId id="727" r:id="rId19"/>
    <p:sldId id="768" r:id="rId20"/>
    <p:sldId id="769" r:id="rId21"/>
    <p:sldId id="770" r:id="rId22"/>
    <p:sldId id="771" r:id="rId23"/>
    <p:sldId id="524" r:id="rId24"/>
    <p:sldId id="772" r:id="rId25"/>
    <p:sldId id="773" r:id="rId26"/>
  </p:sldIdLst>
  <p:sldSz cx="12192000" cy="6858000"/>
  <p:notesSz cx="6858000" cy="9144000"/>
  <p:custDataLst>
    <p:tags r:id="rId2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382"/>
        <p:guide pos="38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tags" Target="tags/tag165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notesMaster" Target="notesMasters/notesMaster1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 txBox="1"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 txBox="1"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 txBox="1"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file:///D:\qq&#25991;&#20214;\712321467\Image\C2C\Image2\%7b75232B38-A165-1FB7-499C-2E1C792CACB5%7d.png" TargetMode="External" /><Relationship Id="rId11" Type="http://schemas.openxmlformats.org/officeDocument/2006/relationships/image" Target="../media/image3.png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image" Target="../media/image1.png" /><Relationship Id="rId7" Type="http://schemas.openxmlformats.org/officeDocument/2006/relationships/tags" Target="../tags/tag1.xml" /><Relationship Id="rId8" Type="http://schemas.openxmlformats.org/officeDocument/2006/relationships/image" Target="../media/image2.png" /><Relationship Id="rId9" Type="http://schemas.openxmlformats.org/officeDocument/2006/relationships/tags" Target="../tags/tag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pic>
        <p:nvPicPr>
          <p:cNvPr id="3" name="图片 2" descr="852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835" y="100330"/>
            <a:ext cx="12038965" cy="6648450"/>
          </a:xfrm>
          <a:prstGeom prst="rect">
            <a:avLst/>
          </a:prstGeom>
        </p:spPr>
      </p:pic>
      <p:pic>
        <p:nvPicPr>
          <p:cNvPr id="9" name="图片 1073743875" descr="学科网 zxxk.com" title=""/>
          <p:cNvPicPr>
            <a:picLocks noChangeAspect="1"/>
          </p:cNvPicPr>
          <p:nvPr/>
        </p:nvPicPr>
        <p:blipFill>
          <a:blip r:embed="rId11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.xml" /><Relationship Id="rId11" Type="http://schemas.openxmlformats.org/officeDocument/2006/relationships/tags" Target="../tags/tag8.xml" /><Relationship Id="rId12" Type="http://schemas.openxmlformats.org/officeDocument/2006/relationships/image" Target="../media/image7.png" /><Relationship Id="rId13" Type="http://schemas.openxmlformats.org/officeDocument/2006/relationships/tags" Target="../tags/tag9.xml" /><Relationship Id="rId14" Type="http://schemas.openxmlformats.org/officeDocument/2006/relationships/image" Target="../media/image8.png" /><Relationship Id="rId15" Type="http://schemas.openxmlformats.org/officeDocument/2006/relationships/tags" Target="../tags/tag10.xml" /><Relationship Id="rId16" Type="http://schemas.openxmlformats.org/officeDocument/2006/relationships/tags" Target="../tags/tag11.xml" /><Relationship Id="rId17" Type="http://schemas.openxmlformats.org/officeDocument/2006/relationships/tags" Target="../tags/tag12.xml" /><Relationship Id="rId2" Type="http://schemas.openxmlformats.org/officeDocument/2006/relationships/image" Target="../media/image1.png" /><Relationship Id="rId3" Type="http://schemas.openxmlformats.org/officeDocument/2006/relationships/tags" Target="../tags/tag3.xml" /><Relationship Id="rId4" Type="http://schemas.openxmlformats.org/officeDocument/2006/relationships/image" Target="../media/image4.png" /><Relationship Id="rId5" Type="http://schemas.openxmlformats.org/officeDocument/2006/relationships/tags" Target="../tags/tag4.xml" /><Relationship Id="rId6" Type="http://schemas.openxmlformats.org/officeDocument/2006/relationships/tags" Target="../tags/tag5.xml" /><Relationship Id="rId7" Type="http://schemas.openxmlformats.org/officeDocument/2006/relationships/image" Target="../media/image5.png" /><Relationship Id="rId8" Type="http://schemas.openxmlformats.org/officeDocument/2006/relationships/tags" Target="../tags/tag6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video" Target="../media/media1.mp4" /><Relationship Id="rId11" Type="http://schemas.microsoft.com/office/2007/relationships/media" Target="../media/media1.mp4" /><Relationship Id="rId12" Type="http://schemas.openxmlformats.org/officeDocument/2006/relationships/tags" Target="../tags/tag71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image" Target="../media/image14.png" /><Relationship Id="rId9" Type="http://schemas.openxmlformats.org/officeDocument/2006/relationships/tags" Target="../tags/tag7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2" Type="http://schemas.openxmlformats.org/officeDocument/2006/relationships/tags" Target="../tags/tag72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image" Target="../media/image15.png" /><Relationship Id="rId9" Type="http://schemas.openxmlformats.org/officeDocument/2006/relationships/tags" Target="../tags/tag7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82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tags" Target="../tags/tag87.xml" /><Relationship Id="rId8" Type="http://schemas.openxmlformats.org/officeDocument/2006/relationships/tags" Target="../tags/tag88.xml" /><Relationship Id="rId9" Type="http://schemas.openxmlformats.org/officeDocument/2006/relationships/tags" Target="../tags/tag8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6.jpeg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13" Type="http://schemas.openxmlformats.org/officeDocument/2006/relationships/tags" Target="../tags/tag100.xml" /><Relationship Id="rId14" Type="http://schemas.openxmlformats.org/officeDocument/2006/relationships/tags" Target="../tags/tag101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tags" Target="../tags/tag95.xml" /><Relationship Id="rId8" Type="http://schemas.openxmlformats.org/officeDocument/2006/relationships/tags" Target="../tags/tag96.xml" /><Relationship Id="rId9" Type="http://schemas.openxmlformats.org/officeDocument/2006/relationships/tags" Target="../tags/tag9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9.xml" /><Relationship Id="rId11" Type="http://schemas.openxmlformats.org/officeDocument/2006/relationships/image" Target="../media/image16.jpeg" /><Relationship Id="rId12" Type="http://schemas.openxmlformats.org/officeDocument/2006/relationships/tags" Target="../tags/tag110.xml" /><Relationship Id="rId13" Type="http://schemas.openxmlformats.org/officeDocument/2006/relationships/tags" Target="../tags/tag111.xml" /><Relationship Id="rId14" Type="http://schemas.openxmlformats.org/officeDocument/2006/relationships/tags" Target="../tags/tag112.xml" /><Relationship Id="rId15" Type="http://schemas.openxmlformats.org/officeDocument/2006/relationships/tags" Target="../tags/tag113.xml" /><Relationship Id="rId16" Type="http://schemas.openxmlformats.org/officeDocument/2006/relationships/tags" Target="../tags/tag114.xml" /><Relationship Id="rId17" Type="http://schemas.openxmlformats.org/officeDocument/2006/relationships/tags" Target="../tags/tag115.xml" /><Relationship Id="rId18" Type="http://schemas.openxmlformats.org/officeDocument/2006/relationships/tags" Target="../tags/tag116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image" Target="../media/image17.png" /><Relationship Id="rId9" Type="http://schemas.openxmlformats.org/officeDocument/2006/relationships/tags" Target="../tags/tag10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8.png" /><Relationship Id="rId11" Type="http://schemas.openxmlformats.org/officeDocument/2006/relationships/tags" Target="../tags/tag124.xml" /><Relationship Id="rId12" Type="http://schemas.openxmlformats.org/officeDocument/2006/relationships/tags" Target="../tags/tag125.xml" /><Relationship Id="rId13" Type="http://schemas.openxmlformats.org/officeDocument/2006/relationships/tags" Target="../tags/tag126.xml" /><Relationship Id="rId14" Type="http://schemas.openxmlformats.org/officeDocument/2006/relationships/tags" Target="../tags/tag127.xml" /><Relationship Id="rId15" Type="http://schemas.openxmlformats.org/officeDocument/2006/relationships/image" Target="../media/image19.png" /><Relationship Id="rId16" Type="http://schemas.openxmlformats.org/officeDocument/2006/relationships/tags" Target="../tags/tag128.xml" /><Relationship Id="rId17" Type="http://schemas.openxmlformats.org/officeDocument/2006/relationships/tags" Target="../tags/tag129.xml" /><Relationship Id="rId18" Type="http://schemas.openxmlformats.org/officeDocument/2006/relationships/tags" Target="../tags/tag130.xml" /><Relationship Id="rId19" Type="http://schemas.openxmlformats.org/officeDocument/2006/relationships/tags" Target="../tags/tag131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image" Target="../media/image16.jpeg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39.xml" /><Relationship Id="rId11" Type="http://schemas.openxmlformats.org/officeDocument/2006/relationships/tags" Target="../tags/tag140.xml" /><Relationship Id="rId2" Type="http://schemas.openxmlformats.org/officeDocument/2006/relationships/tags" Target="../tags/tag132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image" Target="../media/image16.jpeg" /><Relationship Id="rId7" Type="http://schemas.openxmlformats.org/officeDocument/2006/relationships/tags" Target="../tags/tag136.xml" /><Relationship Id="rId8" Type="http://schemas.openxmlformats.org/officeDocument/2006/relationships/tags" Target="../tags/tag137.xml" /><Relationship Id="rId9" Type="http://schemas.openxmlformats.org/officeDocument/2006/relationships/tags" Target="../tags/tag13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41.xml" /><Relationship Id="rId4" Type="http://schemas.openxmlformats.org/officeDocument/2006/relationships/tags" Target="../tags/tag14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43.xml" /><Relationship Id="rId4" Type="http://schemas.openxmlformats.org/officeDocument/2006/relationships/tags" Target="../tags/tag14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45.xml" /><Relationship Id="rId3" Type="http://schemas.openxmlformats.org/officeDocument/2006/relationships/tags" Target="../tags/tag14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6.jpeg" /><Relationship Id="rId4" Type="http://schemas.openxmlformats.org/officeDocument/2006/relationships/tags" Target="../tags/tag14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56.xml" /><Relationship Id="rId11" Type="http://schemas.openxmlformats.org/officeDocument/2006/relationships/tags" Target="../tags/tag157.xml" /><Relationship Id="rId12" Type="http://schemas.openxmlformats.org/officeDocument/2006/relationships/tags" Target="../tags/tag158.xml" /><Relationship Id="rId13" Type="http://schemas.openxmlformats.org/officeDocument/2006/relationships/tags" Target="../tags/tag159.xml" /><Relationship Id="rId14" Type="http://schemas.openxmlformats.org/officeDocument/2006/relationships/tags" Target="../tags/tag160.xml" /><Relationship Id="rId15" Type="http://schemas.openxmlformats.org/officeDocument/2006/relationships/tags" Target="../tags/tag161.xml" /><Relationship Id="rId16" Type="http://schemas.openxmlformats.org/officeDocument/2006/relationships/tags" Target="../tags/tag162.xml" /><Relationship Id="rId17" Type="http://schemas.openxmlformats.org/officeDocument/2006/relationships/image" Target="../media/image20.png" /><Relationship Id="rId2" Type="http://schemas.openxmlformats.org/officeDocument/2006/relationships/tags" Target="../tags/tag148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tags" Target="../tags/tag151.xml" /><Relationship Id="rId6" Type="http://schemas.openxmlformats.org/officeDocument/2006/relationships/tags" Target="../tags/tag152.xml" /><Relationship Id="rId7" Type="http://schemas.openxmlformats.org/officeDocument/2006/relationships/tags" Target="../tags/tag153.xml" /><Relationship Id="rId8" Type="http://schemas.openxmlformats.org/officeDocument/2006/relationships/tags" Target="../tags/tag154.xml" /><Relationship Id="rId9" Type="http://schemas.openxmlformats.org/officeDocument/2006/relationships/tags" Target="../tags/tag15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6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1.png" /><Relationship Id="rId3" Type="http://schemas.openxmlformats.org/officeDocument/2006/relationships/tags" Target="../tags/tag164.xml" /><Relationship Id="rId4" Type="http://schemas.openxmlformats.org/officeDocument/2006/relationships/image" Target="../media/image2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5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tags" Target="../tags/tag23.xml" /><Relationship Id="rId8" Type="http://schemas.openxmlformats.org/officeDocument/2006/relationships/tags" Target="../tags/tag2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tags" Target="../tags/tag27.xml" /><Relationship Id="rId5" Type="http://schemas.openxmlformats.org/officeDocument/2006/relationships/tags" Target="../tags/tag28.xml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tags" Target="../tags/tag31.xml" /><Relationship Id="rId9" Type="http://schemas.openxmlformats.org/officeDocument/2006/relationships/image" Target="../media/image10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.xml" /><Relationship Id="rId11" Type="http://schemas.openxmlformats.org/officeDocument/2006/relationships/tags" Target="../tags/tag40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tags" Target="../tags/tag37.xml" /><Relationship Id="rId8" Type="http://schemas.openxmlformats.org/officeDocument/2006/relationships/tags" Target="../tags/tag38.xml" /><Relationship Id="rId9" Type="http://schemas.openxmlformats.org/officeDocument/2006/relationships/image" Target="../media/image11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8.xml" /><Relationship Id="rId11" Type="http://schemas.openxmlformats.org/officeDocument/2006/relationships/tags" Target="../tags/tag49.xml" /><Relationship Id="rId12" Type="http://schemas.openxmlformats.org/officeDocument/2006/relationships/tags" Target="../tags/tag5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image" Target="../media/image12.png" /><Relationship Id="rId8" Type="http://schemas.openxmlformats.org/officeDocument/2006/relationships/tags" Target="../tags/tag46.xml" /><Relationship Id="rId9" Type="http://schemas.openxmlformats.org/officeDocument/2006/relationships/tags" Target="../tags/tag4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8.xml" /><Relationship Id="rId11" Type="http://schemas.openxmlformats.org/officeDocument/2006/relationships/tags" Target="../tags/tag59.xml" /><Relationship Id="rId12" Type="http://schemas.openxmlformats.org/officeDocument/2006/relationships/tags" Target="../tags/tag60.xml" /><Relationship Id="rId13" Type="http://schemas.openxmlformats.org/officeDocument/2006/relationships/tags" Target="../tags/tag61.xml" /><Relationship Id="rId14" Type="http://schemas.openxmlformats.org/officeDocument/2006/relationships/tags" Target="../tags/tag62.xml" /><Relationship Id="rId15" Type="http://schemas.openxmlformats.org/officeDocument/2006/relationships/tags" Target="../tags/tag63.xml" /><Relationship Id="rId2" Type="http://schemas.openxmlformats.org/officeDocument/2006/relationships/tags" Target="../tags/tag51.xml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tags" Target="../tags/tag54.xml" /><Relationship Id="rId6" Type="http://schemas.openxmlformats.org/officeDocument/2006/relationships/tags" Target="../tags/tag55.xml" /><Relationship Id="rId7" Type="http://schemas.openxmlformats.org/officeDocument/2006/relationships/tags" Target="../tags/tag56.xml" /><Relationship Id="rId8" Type="http://schemas.openxmlformats.org/officeDocument/2006/relationships/tags" Target="../tags/tag57.xml" /><Relationship Id="rId9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grpSp>
        <p:nvGrpSpPr>
          <p:cNvPr id="5" name="组合 4" title=""/>
          <p:cNvGrpSpPr/>
          <p:nvPr userDrawn="1"/>
        </p:nvGrpSpPr>
        <p:grpSpPr>
          <a:xfrm>
            <a:off x="523010" y="514348"/>
            <a:ext cx="11144074" cy="5867404"/>
            <a:chOff x="523092" y="514348"/>
            <a:chExt cx="11145816" cy="5867404"/>
          </a:xfrm>
        </p:grpSpPr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2" y="514348"/>
              <a:ext cx="11145816" cy="49149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3"/>
            <a:stretch>
              <a:fillRect/>
            </a:stretch>
          </p:blipFill>
          <p:spPr>
            <a:xfrm>
              <a:off x="523092" y="3429000"/>
              <a:ext cx="11145816" cy="2952752"/>
            </a:xfrm>
            <a:prstGeom prst="rect">
              <a:avLst/>
            </a:prstGeom>
          </p:spPr>
        </p:pic>
      </p:grpSp>
      <p:pic>
        <p:nvPicPr>
          <p:cNvPr id="12" name="图片 11" title="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560"/>
            <a:ext cx="12190095" cy="1361440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4" b="60278"/>
          <a:stretch>
            <a:fillRect/>
          </a:stretch>
        </p:blipFill>
        <p:spPr>
          <a:xfrm>
            <a:off x="1" y="0"/>
            <a:ext cx="5752201" cy="2724150"/>
          </a:xfrm>
          <a:prstGeom prst="rect">
            <a:avLst/>
          </a:prstGeom>
        </p:spPr>
      </p:pic>
      <p:sp>
        <p:nvSpPr>
          <p:cNvPr id="53" name="矩形 52" title=""/>
          <p:cNvSpPr/>
          <p:nvPr>
            <p:custDataLst>
              <p:tags r:id="rId11"/>
            </p:custDataLst>
          </p:nvPr>
        </p:nvSpPr>
        <p:spPr>
          <a:xfrm>
            <a:off x="3930968" y="4513580"/>
            <a:ext cx="44767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沪科版（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2024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）八年级上册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仿宋" panose="02010609060101010101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32850" y="3068955"/>
            <a:ext cx="3260090" cy="326009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5915" y="3923030"/>
            <a:ext cx="3435985" cy="245872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523240" y="1772920"/>
            <a:ext cx="110496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3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  </a:t>
            </a: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密度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7"/>
            </p:custDataLst>
          </p:nvPr>
        </p:nvSpPr>
        <p:spPr>
          <a:xfrm>
            <a:off x="5279629" y="2929787"/>
            <a:ext cx="1430694" cy="436245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ctr"/>
            <a:r>
              <a:rPr lang="zh-CN" altLang="en-US" sz="2400" b="1" u="sng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endParaRPr lang="zh-CN" altLang="en-US" sz="2400" b="1" u="sng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圆角矩形 3" title=""/>
          <p:cNvSpPr/>
          <p:nvPr/>
        </p:nvSpPr>
        <p:spPr>
          <a:xfrm>
            <a:off x="839470" y="1077595"/>
            <a:ext cx="1727835" cy="5759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做中学</a:t>
            </a:r>
            <a:endParaRPr lang="zh-CN" altLang="en-US" sz="3200"/>
          </a:p>
        </p:txBody>
      </p:sp>
      <p:sp>
        <p:nvSpPr>
          <p:cNvPr id="10" name="文本框 9" title=""/>
          <p:cNvSpPr txBox="1"/>
          <p:nvPr/>
        </p:nvSpPr>
        <p:spPr>
          <a:xfrm>
            <a:off x="2701925" y="1077595"/>
            <a:ext cx="5765165" cy="721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探究不同物体的质量与体积之比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pic>
        <p:nvPicPr>
          <p:cNvPr id="3" name="5月21日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7305" y="1917065"/>
            <a:ext cx="7200265" cy="3955415"/>
          </a:xfrm>
          <a:prstGeom prst="rect">
            <a:avLst/>
          </a:prstGeom>
        </p:spPr>
      </p:pic>
      <p:sp>
        <p:nvSpPr>
          <p:cNvPr id="23" name="矩形 22" title=""/>
          <p:cNvSpPr/>
          <p:nvPr>
            <p:custDataLst>
              <p:tags r:id="rId12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774065" y="2221230"/>
            <a:ext cx="1471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/>
              </a:rPr>
              <a:t>实验结论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1278255" y="3055620"/>
            <a:ext cx="46475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铝块质量与体积成正比。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31990" y="2105660"/>
            <a:ext cx="4158615" cy="3757295"/>
          </a:xfrm>
          <a:prstGeom prst="rect">
            <a:avLst/>
          </a:prstGeom>
        </p:spPr>
      </p:pic>
      <p:sp>
        <p:nvSpPr>
          <p:cNvPr id="3" name="圆角矩形 2" title=""/>
          <p:cNvSpPr/>
          <p:nvPr/>
        </p:nvSpPr>
        <p:spPr>
          <a:xfrm>
            <a:off x="839470" y="1077595"/>
            <a:ext cx="1727835" cy="5759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做中学</a:t>
            </a:r>
            <a:endParaRPr lang="zh-CN" altLang="en-US" sz="3200"/>
          </a:p>
        </p:txBody>
      </p:sp>
      <p:sp>
        <p:nvSpPr>
          <p:cNvPr id="10" name="文本框 9" title=""/>
          <p:cNvSpPr txBox="1"/>
          <p:nvPr/>
        </p:nvSpPr>
        <p:spPr>
          <a:xfrm>
            <a:off x="2701925" y="1077595"/>
            <a:ext cx="5765165" cy="721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探究不同物体的质量与体积之比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7" name="文本框 6" title=""/>
          <p:cNvSpPr txBox="1"/>
          <p:nvPr/>
        </p:nvSpPr>
        <p:spPr>
          <a:xfrm>
            <a:off x="774065" y="4077335"/>
            <a:ext cx="6096000" cy="1641475"/>
          </a:xfrm>
          <a:prstGeom prst="rect">
            <a:avLst/>
          </a:prstGeom>
          <a:noFill/>
          <a:ln>
            <a:solidFill>
              <a:srgbClr val="036EB8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用类似方法测出某铜块的质量和体积，然后计算它们的质量与体积之比，你又可得出什么结论?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矩形 22" title=""/>
          <p:cNvSpPr/>
          <p:nvPr>
            <p:custDataLst>
              <p:tags r:id="rId12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774065" y="1054100"/>
            <a:ext cx="314579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大量实验证明：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13" name="文本框 12" title=""/>
          <p:cNvSpPr txBox="1"/>
          <p:nvPr/>
        </p:nvSpPr>
        <p:spPr>
          <a:xfrm>
            <a:off x="767080" y="1772920"/>
            <a:ext cx="10402570" cy="2587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同种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物质的质量与其体积之比是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一定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的，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不同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物质的质量与其体积之比一般是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不同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的。因此，质量与体积之比反映了物质的一种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特性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。我们用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密度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来表示这种特性。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23" name="矩形 22" title=""/>
          <p:cNvSpPr/>
          <p:nvPr>
            <p:custDataLst>
              <p:tags r:id="rId9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265" name="文本框 1" title=""/>
          <p:cNvSpPr txBox="1"/>
          <p:nvPr>
            <p:custDataLst>
              <p:tags r:id="rId6"/>
            </p:custDataLst>
          </p:nvPr>
        </p:nvSpPr>
        <p:spPr>
          <a:xfrm>
            <a:off x="767080" y="1054100"/>
            <a:ext cx="12954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</a:t>
            </a:r>
            <a:r>
              <a:rPr kumimoji="0" lang="en-US" alt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度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767080" y="1772920"/>
            <a:ext cx="10521950" cy="1230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定义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：在物理学中，把由某种物质组成的物体的质量与其体积之比叫做这种物质的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密度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774065" y="2924810"/>
            <a:ext cx="8691245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zh-CN" altLang="en-US" sz="3200" b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符号</a:t>
            </a:r>
            <a:r>
              <a:rPr lang="zh-CN" altLang="en-US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32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ρ</a:t>
            </a:r>
            <a:endParaRPr lang="zh-CN" altLang="en-US" sz="32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zh-CN" altLang="en-US" sz="3200" b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单位</a:t>
            </a:r>
            <a:r>
              <a:rPr lang="zh-CN" altLang="en-US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32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，读作：千克每立方米</a:t>
            </a:r>
            <a:endParaRPr lang="zh-CN" altLang="en-US" sz="32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          g/cm</a:t>
            </a:r>
            <a:r>
              <a:rPr lang="en-US" altLang="zh-CN" sz="32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32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，读作：克每立方厘米</a:t>
            </a:r>
            <a:endParaRPr lang="zh-CN" altLang="en-US" sz="32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圆角矩形标注 39" title=""/>
          <p:cNvSpPr/>
          <p:nvPr>
            <p:custDataLst>
              <p:tags r:id="rId9"/>
            </p:custDataLst>
          </p:nvPr>
        </p:nvSpPr>
        <p:spPr>
          <a:xfrm>
            <a:off x="4079875" y="3068955"/>
            <a:ext cx="1788160" cy="742950"/>
          </a:xfrm>
          <a:prstGeom prst="wedgeRoundRectCallout">
            <a:avLst>
              <a:gd name="adj1" fmla="val -129119"/>
              <a:gd name="adj2" fmla="val 106666"/>
              <a:gd name="adj3" fmla="val 16667"/>
            </a:avLst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基本单位</a:t>
            </a:r>
            <a:endParaRPr lang="zh-CN" altLang="en-US" sz="2800"/>
          </a:p>
        </p:txBody>
      </p:sp>
      <p:pic>
        <p:nvPicPr>
          <p:cNvPr id="38" name="图片 37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356" b="18907"/>
          <a:stretch>
            <a:fillRect/>
          </a:stretch>
        </p:blipFill>
        <p:spPr>
          <a:xfrm>
            <a:off x="6321425" y="5737225"/>
            <a:ext cx="3960495" cy="1122680"/>
          </a:xfrm>
          <a:prstGeom prst="rect">
            <a:avLst/>
          </a:prstGeom>
        </p:spPr>
      </p:pic>
      <p:grpSp>
        <p:nvGrpSpPr>
          <p:cNvPr id="6" name="组合 5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14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>
        <mc:Choice Requires="a14">
          <p:sp>
            <p:nvSpPr>
              <p:cNvPr id="4" name="文本框 3" title="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67080" y="2781300"/>
                <a:ext cx="5862320" cy="319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32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公式</a:t>
                </a:r>
                <a:r>
                  <a:rPr lang="zh-CN" altLang="en-US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lang="en-US" altLang="zh-CN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        </a:t>
                </a:r>
                <a:r>
                  <a:rPr lang="zh-CN" altLang="en-US" sz="4800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ρ</a:t>
                </a:r>
                <a:r>
                  <a:rPr lang="en-US" altLang="zh-CN" sz="48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54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54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54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altLang="zh-CN" sz="5400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  <a:p>
                <a:pPr lvl="0" algn="l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32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单位换算</a:t>
                </a:r>
                <a:r>
                  <a:rPr lang="zh-CN" altLang="en-US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：</a:t>
                </a:r>
                <a:endParaRPr lang="zh-CN" altLang="en-US" sz="32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  <a:p>
                <a:pPr lvl="0" algn="l"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         1 g/cm</a:t>
                </a:r>
                <a:r>
                  <a:rPr lang="en-US" altLang="zh-CN" sz="3200" baseline="30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3</a:t>
                </a:r>
                <a:r>
                  <a:rPr lang="en-US" altLang="zh-CN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=1×10</a:t>
                </a:r>
                <a:r>
                  <a:rPr lang="en-US" altLang="zh-CN" sz="3200" baseline="30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3 </a:t>
                </a:r>
                <a:r>
                  <a:rPr lang="en-US" altLang="zh-CN" sz="32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kg/m</a:t>
                </a:r>
                <a:r>
                  <a:rPr lang="en-US" altLang="zh-CN" sz="3200" baseline="30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3</a:t>
                </a:r>
                <a:endParaRPr lang="en-US" altLang="zh-CN" sz="3200" baseline="30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67080" y="2781300"/>
                <a:ext cx="5862320" cy="3195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椭圆形标注 16" title=""/>
          <p:cNvSpPr/>
          <p:nvPr>
            <p:custDataLst>
              <p:tags r:id="rId9"/>
            </p:custDataLst>
          </p:nvPr>
        </p:nvSpPr>
        <p:spPr>
          <a:xfrm>
            <a:off x="5447665" y="3003550"/>
            <a:ext cx="1795780" cy="652145"/>
          </a:xfrm>
          <a:prstGeom prst="wedgeEllipseCallout">
            <a:avLst>
              <a:gd name="adj1" fmla="val -125495"/>
              <a:gd name="adj2" fmla="val 22249"/>
            </a:avLst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质量</a:t>
            </a:r>
            <a:endParaRPr lang="zh-CN" altLang="en-US" sz="2800"/>
          </a:p>
        </p:txBody>
      </p:sp>
      <p:sp>
        <p:nvSpPr>
          <p:cNvPr id="18" name="椭圆形标注 17" title=""/>
          <p:cNvSpPr/>
          <p:nvPr>
            <p:custDataLst>
              <p:tags r:id="rId10"/>
            </p:custDataLst>
          </p:nvPr>
        </p:nvSpPr>
        <p:spPr>
          <a:xfrm>
            <a:off x="5303520" y="4364990"/>
            <a:ext cx="1795780" cy="652145"/>
          </a:xfrm>
          <a:prstGeom prst="wedgeEllipseCallout">
            <a:avLst>
              <a:gd name="adj1" fmla="val -125247"/>
              <a:gd name="adj2" fmla="val -59639"/>
            </a:avLst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体积</a:t>
            </a:r>
            <a:endParaRPr lang="zh-CN" altLang="en-US" sz="2800"/>
          </a:p>
        </p:txBody>
      </p:sp>
      <p:pic>
        <p:nvPicPr>
          <p:cNvPr id="38" name="图片 3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356" b="18907"/>
          <a:stretch>
            <a:fillRect/>
          </a:stretch>
        </p:blipFill>
        <p:spPr>
          <a:xfrm>
            <a:off x="6321425" y="5737225"/>
            <a:ext cx="3960495" cy="1122680"/>
          </a:xfrm>
          <a:prstGeom prst="rect">
            <a:avLst/>
          </a:prstGeom>
        </p:spPr>
      </p:pic>
      <p:sp>
        <p:nvSpPr>
          <p:cNvPr id="39" name="文本框 38" title=""/>
          <p:cNvSpPr txBox="1"/>
          <p:nvPr>
            <p:custDataLst>
              <p:tags r:id="rId13"/>
            </p:custDataLst>
          </p:nvPr>
        </p:nvSpPr>
        <p:spPr>
          <a:xfrm>
            <a:off x="7536180" y="3012440"/>
            <a:ext cx="3903345" cy="2675255"/>
          </a:xfrm>
          <a:prstGeom prst="rect">
            <a:avLst/>
          </a:prstGeom>
          <a:noFill/>
          <a:ln w="19050">
            <a:solidFill>
              <a:srgbClr val="00A0E9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同种物质组成的物体的质量与体积的比值是一定的，物质不同，其比值一般也不同，这反映了不同物质的不同性质。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1" title=""/>
          <p:cNvSpPr txBox="1"/>
          <p:nvPr>
            <p:custDataLst>
              <p:tags r:id="rId14"/>
            </p:custDataLst>
          </p:nvPr>
        </p:nvSpPr>
        <p:spPr>
          <a:xfrm>
            <a:off x="767080" y="1054100"/>
            <a:ext cx="12954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</a:t>
            </a:r>
            <a:r>
              <a:rPr kumimoji="0" lang="en-US" alt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度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5"/>
            </p:custDataLst>
          </p:nvPr>
        </p:nvSpPr>
        <p:spPr>
          <a:xfrm>
            <a:off x="767080" y="1772920"/>
            <a:ext cx="10521950" cy="1230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定义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：在物理学中，把由某种物质组成的物体的质量与其体积之比叫做这种物质的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密度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7" name="组合 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18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356" b="18907"/>
          <a:stretch>
            <a:fillRect/>
          </a:stretch>
        </p:blipFill>
        <p:spPr>
          <a:xfrm>
            <a:off x="6321425" y="5737225"/>
            <a:ext cx="3960495" cy="1122680"/>
          </a:xfrm>
          <a:prstGeom prst="rect">
            <a:avLst/>
          </a:prstGeom>
        </p:spPr>
      </p:pic>
      <mc:AlternateContent>
        <mc:Choice Requires="a14">
          <p:sp>
            <p:nvSpPr>
              <p:cNvPr id="3" name="文本框 2" title="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74065" y="1880235"/>
                <a:ext cx="5862320" cy="1057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>
                  <a:lnSpc>
                    <a:spcPct val="100000"/>
                  </a:lnSpc>
                  <a:buClrTx/>
                  <a:buSzTx/>
                  <a:buFontTx/>
                </a:pPr>
                <a:r>
                  <a:rPr lang="zh-CN" altLang="en-US" sz="28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对公式</a:t>
                </a:r>
                <a:r>
                  <a:rPr lang="en-US" altLang="zh-CN" sz="28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4400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ρ</a:t>
                </a:r>
                <a:r>
                  <a:rPr lang="en-US" altLang="zh-CN" sz="44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48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48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48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  <a:sym typeface="+mn-ea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r>
                  <a:rPr lang="en-US" altLang="zh-CN" sz="28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28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的理解</a:t>
                </a:r>
                <a:endParaRPr lang="zh-CN" altLang="en-US" sz="48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74065" y="1880235"/>
                <a:ext cx="5862320" cy="10572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 title=""/>
          <p:cNvGrpSpPr/>
          <p:nvPr>
            <p:custDataLst>
              <p:tags r:id="rId11"/>
            </p:custDataLst>
          </p:nvPr>
        </p:nvGrpSpPr>
        <p:grpSpPr>
          <a:xfrm>
            <a:off x="6959600" y="908685"/>
            <a:ext cx="2738120" cy="1935480"/>
            <a:chOff x="11072" y="1419"/>
            <a:chExt cx="4319" cy="3065"/>
          </a:xfrm>
        </p:grpSpPr>
        <p:sp>
          <p:nvSpPr>
            <p:cNvPr id="9" name="圆角矩形标注 8"/>
            <p:cNvSpPr/>
            <p:nvPr>
              <p:custDataLst>
                <p:tags r:id="rId12"/>
              </p:custDataLst>
            </p:nvPr>
          </p:nvSpPr>
          <p:spPr>
            <a:xfrm>
              <a:off x="11139" y="1419"/>
              <a:ext cx="4252" cy="3065"/>
            </a:xfrm>
            <a:prstGeom prst="wedgeRoundRectCallout">
              <a:avLst>
                <a:gd name="adj1" fmla="val -154929"/>
                <a:gd name="adj2" fmla="val 21060"/>
                <a:gd name="adj3" fmla="val 16667"/>
              </a:avLst>
            </a:prstGeom>
            <a:solidFill>
              <a:srgbClr val="036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/>
                <a:t>变形公式：</a:t>
              </a:r>
              <a:endParaRPr lang="zh-CN" altLang="en-US" sz="2800"/>
            </a:p>
            <a:p>
              <a:pPr algn="l"/>
              <a:r>
                <a:rPr lang="en-US" altLang="zh-CN" sz="2800" i="1"/>
                <a:t>m </a:t>
              </a:r>
              <a:r>
                <a:rPr lang="en-US" altLang="zh-CN" sz="2800"/>
                <a:t>=</a:t>
              </a:r>
              <a:r>
                <a:rPr lang="en-US" altLang="zh-CN" sz="2800" i="1">
                  <a:latin typeface="Arial" panose="020b0604020202020204" pitchFamily="34" charset="0"/>
                  <a:cs typeface="Arial" panose="020b0604020202020204" pitchFamily="34" charset="0"/>
                </a:rPr>
                <a:t>ρV</a:t>
              </a:r>
              <a:endParaRPr lang="en-US" altLang="zh-CN" sz="2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altLang="zh-CN" sz="3600" i="1">
                <a:latin typeface="Cambria Math" panose="02040503050406030204" charset="0"/>
                <a:cs typeface="Cambria Math" panose="02040503050406030204" charset="0"/>
              </a:endParaRPr>
            </a:p>
          </p:txBody>
        </p:sp>
        <mc:AlternateContent>
          <mc:Choice Requires="a14">
            <p:sp>
              <p:nvSpPr>
                <p:cNvPr id="11" name="文本框 10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1072" y="3059"/>
                  <a:ext cx="2339" cy="1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i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V </a:t>
                  </a:r>
                  <a:r>
                    <a:rPr lang="en-US" altLang="zh-CN" sz="2800">
                      <a:solidFill>
                        <a:schemeClr val="bg1"/>
                      </a:solidFill>
                      <a:sym typeface="+mn-ea"/>
                    </a:rPr>
                    <a:t>=</a:t>
                  </a:r>
                  <a:r>
                    <a:rPr lang="en-US" altLang="zh-CN" sz="36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 </a:t>
                  </a:r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3600" i="1">
                                <a:solidFill>
                                  <a:schemeClr val="bg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3600" i="1">
                                <a:solidFill>
                                  <a:schemeClr val="bg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3600" i="1">
                                <a:solidFill>
                                  <a:schemeClr val="bg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𝜌</m:t>
                            </m:r>
                          </m:den>
                        </m:f>
                      </m:oMath>
                    </m:oMathPara>
                  </a14:m>
                  <a:endParaRPr lang="en-US" altLang="zh-CN" sz="3600" i="1">
                    <a:solidFill>
                      <a:schemeClr val="bg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4"/>
                  </p:custDataLst>
                </p:nvPr>
              </p:nvSpPr>
              <p:spPr>
                <a:xfrm>
                  <a:off x="11072" y="3059"/>
                  <a:ext cx="2339" cy="139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文本框 1" title=""/>
          <p:cNvSpPr txBox="1"/>
          <p:nvPr>
            <p:custDataLst>
              <p:tags r:id="rId16"/>
            </p:custDataLst>
          </p:nvPr>
        </p:nvSpPr>
        <p:spPr>
          <a:xfrm>
            <a:off x="767080" y="1054100"/>
            <a:ext cx="12954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</a:t>
            </a:r>
            <a:r>
              <a:rPr kumimoji="0" lang="en-US" alt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度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1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10" name="文本框 9" title=""/>
          <p:cNvSpPr txBox="1"/>
          <p:nvPr/>
        </p:nvSpPr>
        <p:spPr>
          <a:xfrm>
            <a:off x="774065" y="3030855"/>
            <a:ext cx="10724515" cy="3193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Wingdings" panose="05000000000000000000" charset="0"/>
              </a:rPr>
              <a:t>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不能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理解为物质的密度与质量成正比，与体积成反比。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Wingdings" panose="05000000000000000000" charset="0"/>
              </a:rPr>
              <a:t>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同种物质：</a:t>
            </a:r>
            <a:r>
              <a:rPr lang="zh-CN" altLang="en-US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一定，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成正比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Wingdings" panose="05000000000000000000" charset="0"/>
              </a:rPr>
              <a:t>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不同种物质：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①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一定时，</a:t>
            </a:r>
            <a:r>
              <a:rPr lang="zh-CN" altLang="en-US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</a:t>
            </a:r>
            <a:r>
              <a:rPr lang="zh-CN" altLang="en-US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越小；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②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一定时，</a:t>
            </a:r>
            <a:r>
              <a:rPr lang="zh-CN" altLang="en-US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</a:t>
            </a:r>
            <a:r>
              <a:rPr lang="zh-CN" altLang="en-US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800" i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9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356" b="18907"/>
          <a:stretch>
            <a:fillRect/>
          </a:stretch>
        </p:blipFill>
        <p:spPr>
          <a:xfrm>
            <a:off x="6321425" y="5737225"/>
            <a:ext cx="3960495" cy="1122680"/>
          </a:xfrm>
          <a:prstGeom prst="rect">
            <a:avLst/>
          </a:prstGeom>
        </p:spPr>
      </p:pic>
      <p:sp>
        <p:nvSpPr>
          <p:cNvPr id="4" name="文本框 1" title=""/>
          <p:cNvSpPr txBox="1"/>
          <p:nvPr>
            <p:custDataLst>
              <p:tags r:id="rId8"/>
            </p:custDataLst>
          </p:nvPr>
        </p:nvSpPr>
        <p:spPr>
          <a:xfrm>
            <a:off x="767080" y="1054100"/>
            <a:ext cx="12954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</a:t>
            </a:r>
            <a:r>
              <a:rPr kumimoji="0" lang="en-US" alt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kumimoji="0" lang="zh-CN" altLang="en-US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度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1032510" y="1900555"/>
            <a:ext cx="9913620" cy="4220845"/>
            <a:chOff x="5370" y="3510"/>
            <a:chExt cx="8461" cy="3780"/>
          </a:xfrm>
        </p:grpSpPr>
        <p:sp>
          <p:nvSpPr>
            <p:cNvPr id="14" name="矩形 13"/>
            <p:cNvSpPr/>
            <p:nvPr/>
          </p:nvSpPr>
          <p:spPr>
            <a:xfrm>
              <a:off x="5370" y="3510"/>
              <a:ext cx="8461" cy="3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ln>
                  <a:solidFill>
                    <a:schemeClr val="tx1"/>
                  </a:solidFill>
                </a:ln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370" y="3510"/>
              <a:ext cx="227" cy="3780"/>
            </a:xfrm>
            <a:prstGeom prst="rect">
              <a:avLst/>
            </a:prstGeom>
            <a:solidFill>
              <a:srgbClr val="2F7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3186" y="6652"/>
              <a:ext cx="453" cy="454"/>
              <a:chOff x="13315" y="6781"/>
              <a:chExt cx="403" cy="404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3435" y="6902"/>
                <a:ext cx="283" cy="283"/>
              </a:xfrm>
              <a:prstGeom prst="rect">
                <a:avLst/>
              </a:prstGeom>
              <a:solidFill>
                <a:srgbClr val="8EBC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3315" y="6781"/>
                <a:ext cx="283" cy="283"/>
              </a:xfrm>
              <a:prstGeom prst="rect">
                <a:avLst/>
              </a:prstGeom>
              <a:solidFill>
                <a:srgbClr val="2F7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19" name="文本框 18" title=""/>
          <p:cNvSpPr txBox="1"/>
          <p:nvPr/>
        </p:nvSpPr>
        <p:spPr>
          <a:xfrm>
            <a:off x="1674495" y="2045970"/>
            <a:ext cx="8774430" cy="38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 altLang="zh-CN" sz="440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</a:t>
            </a:r>
            <a:r>
              <a:rPr lang="zh-CN" altLang="en-US" sz="440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密度是物质的一种</a:t>
            </a:r>
            <a:r>
              <a:rPr lang="zh-CN" altLang="en-US" sz="4400" b="1">
                <a:ln>
                  <a:noFill/>
                </a:ln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特性</a:t>
            </a:r>
            <a:r>
              <a:rPr lang="zh-CN" altLang="en-US" sz="440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,它与物质的种类、状态等有关,与物体的质量、体积</a:t>
            </a:r>
            <a:r>
              <a:rPr lang="zh-CN" altLang="en-US" sz="4400" b="1">
                <a:ln>
                  <a:noFill/>
                </a:ln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无关</a:t>
            </a:r>
            <a:r>
              <a:rPr lang="zh-CN" altLang="en-US" sz="4400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！密度只在数值上等于物体单位体积的质量。</a:t>
            </a:r>
            <a:endParaRPr lang="zh-CN" altLang="en-US" sz="4400">
              <a:ln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23" name="矩形 22" title=""/>
          <p:cNvSpPr/>
          <p:nvPr>
            <p:custDataLst>
              <p:tags r:id="rId11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B9E1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A0E9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8" name="表格 17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45845" y="1917065"/>
          <a:ext cx="9615805" cy="341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90"/>
                <a:gridCol w="2710815"/>
                <a:gridCol w="2121535"/>
                <a:gridCol w="2844165"/>
              </a:tblGrid>
              <a:tr h="108267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物质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密度</a:t>
                      </a:r>
                      <a:r>
                        <a:rPr lang="en-US" altLang="zh-CN" sz="2800"/>
                        <a:t> /</a:t>
                      </a:r>
                      <a:r>
                        <a:rPr lang="zh-CN" altLang="en-US" sz="2800"/>
                        <a:t>（</a:t>
                      </a:r>
                      <a:r>
                        <a:rPr lang="en-US" altLang="zh-CN" sz="2800"/>
                        <a:t>kg·m</a:t>
                      </a:r>
                      <a:r>
                        <a:rPr lang="en-US" altLang="zh-CN" sz="2800" baseline="30000"/>
                        <a:t>-3</a:t>
                      </a:r>
                      <a:r>
                        <a:rPr lang="zh-CN" altLang="en-US" sz="2800"/>
                        <a:t>）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物质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密度</a:t>
                      </a:r>
                      <a:r>
                        <a:rPr lang="en-US" altLang="zh-CN" sz="2800">
                          <a:sym typeface="+mn-ea"/>
                        </a:rPr>
                        <a:t> /</a:t>
                      </a:r>
                      <a:r>
                        <a:rPr lang="zh-CN" altLang="en-US" sz="2800">
                          <a:sym typeface="+mn-ea"/>
                        </a:rPr>
                        <a:t>（</a:t>
                      </a:r>
                      <a:r>
                        <a:rPr lang="en-US" altLang="zh-CN" sz="2800">
                          <a:sym typeface="+mn-ea"/>
                        </a:rPr>
                        <a:t>kg·m</a:t>
                      </a:r>
                      <a:r>
                        <a:rPr lang="en-US" altLang="zh-CN" sz="2800" baseline="30000">
                          <a:sym typeface="+mn-ea"/>
                        </a:rPr>
                        <a:t>-3</a:t>
                      </a:r>
                      <a:r>
                        <a:rPr lang="zh-CN" altLang="en-US" sz="2800">
                          <a:sym typeface="+mn-ea"/>
                        </a:rPr>
                        <a:t>）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</a:tr>
              <a:tr h="5822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金（固体）</a:t>
                      </a:r>
                      <a:endParaRPr lang="en-US" altLang="zh-CN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19.3×10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铝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2.7×10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  <a:tr h="5816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银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10.5×10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玻璃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Arial" panose="020b0604020202020204" pitchFamily="34" charset="0"/>
                          <a:sym typeface="+mn-ea"/>
                        </a:rPr>
                        <a:t>（</a:t>
                      </a: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2.4~2.8</a:t>
                      </a:r>
                      <a:r>
                        <a:rPr lang="zh-CN" altLang="en-US" sz="2400">
                          <a:latin typeface="Arial" panose="020b0604020202020204" pitchFamily="34" charset="0"/>
                          <a:sym typeface="+mn-ea"/>
                        </a:rPr>
                        <a:t>）</a:t>
                      </a: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</a:tr>
              <a:tr h="5822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铜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8.9×10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冰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0.9×10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  <a:tr h="5816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铁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7.9×10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石蜡</a:t>
                      </a:r>
                      <a:r>
                        <a:rPr lang="zh-CN" altLang="en-US" sz="2400">
                          <a:sym typeface="+mn-ea"/>
                        </a:rPr>
                        <a:t>（固体）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0.9×10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文本框 18" title=""/>
          <p:cNvSpPr txBox="1"/>
          <p:nvPr/>
        </p:nvSpPr>
        <p:spPr>
          <a:xfrm>
            <a:off x="2999740" y="1196975"/>
            <a:ext cx="544957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</a:rPr>
              <a:t>一些常见物质的密度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圆角矩形 6" title=""/>
          <p:cNvSpPr/>
          <p:nvPr/>
        </p:nvSpPr>
        <p:spPr>
          <a:xfrm>
            <a:off x="5807710" y="4149090"/>
            <a:ext cx="4393565" cy="558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 title=""/>
          <p:cNvSpPr/>
          <p:nvPr/>
        </p:nvSpPr>
        <p:spPr>
          <a:xfrm>
            <a:off x="5809615" y="4797425"/>
            <a:ext cx="4391660" cy="5524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 title=""/>
          <p:cNvSpPr/>
          <p:nvPr>
            <p:custDataLst>
              <p:tags r:id="rId4"/>
            </p:custDataLst>
          </p:nvPr>
        </p:nvSpPr>
        <p:spPr>
          <a:xfrm>
            <a:off x="3437579" y="18882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科学书屋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82980" y="1917065"/>
          <a:ext cx="9650095" cy="28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610"/>
                <a:gridCol w="2754630"/>
                <a:gridCol w="2024380"/>
                <a:gridCol w="2784475"/>
              </a:tblGrid>
              <a:tr h="9880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物质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密度</a:t>
                      </a:r>
                      <a:r>
                        <a:rPr lang="en-US" altLang="zh-CN" sz="2800"/>
                        <a:t> /</a:t>
                      </a:r>
                      <a:r>
                        <a:rPr lang="zh-CN" altLang="en-US" sz="2800"/>
                        <a:t>（</a:t>
                      </a:r>
                      <a:r>
                        <a:rPr lang="en-US" altLang="zh-CN" sz="2800"/>
                        <a:t>kg·m</a:t>
                      </a:r>
                      <a:r>
                        <a:rPr lang="en-US" altLang="zh-CN" sz="2800" baseline="30000"/>
                        <a:t>-3</a:t>
                      </a:r>
                      <a:r>
                        <a:rPr lang="zh-CN" altLang="en-US" sz="2800"/>
                        <a:t>）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物质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密度</a:t>
                      </a:r>
                      <a:r>
                        <a:rPr lang="en-US" altLang="zh-CN" sz="2800">
                          <a:sym typeface="+mn-ea"/>
                        </a:rPr>
                        <a:t> /</a:t>
                      </a:r>
                      <a:r>
                        <a:rPr lang="zh-CN" altLang="en-US" sz="2800">
                          <a:sym typeface="+mn-ea"/>
                        </a:rPr>
                        <a:t>（</a:t>
                      </a:r>
                      <a:r>
                        <a:rPr lang="en-US" altLang="zh-CN" sz="2800">
                          <a:sym typeface="+mn-ea"/>
                        </a:rPr>
                        <a:t>kg·m</a:t>
                      </a:r>
                      <a:r>
                        <a:rPr lang="en-US" altLang="zh-CN" sz="2800" baseline="30000">
                          <a:sym typeface="+mn-ea"/>
                        </a:rPr>
                        <a:t>-3</a:t>
                      </a:r>
                      <a:r>
                        <a:rPr lang="zh-CN" altLang="en-US" sz="2800">
                          <a:sym typeface="+mn-ea"/>
                        </a:rPr>
                        <a:t>）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</a:tr>
              <a:tr h="6330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海水（液体）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1.03</a:t>
                      </a:r>
                      <a:r>
                        <a:rPr lang="en-US" altLang="zh-CN" sz="2400">
                          <a:latin typeface="Arial" panose="020b0604020202020204" pitchFamily="34" charset="0"/>
                        </a:rPr>
                        <a:t>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</a:rPr>
                        <a:t>3</a:t>
                      </a:r>
                      <a:endParaRPr lang="en-US" altLang="zh-CN" sz="2400" baseline="30000"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酒精（液体）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0.8×10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  <a:tr h="6324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纯水（液体）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1.0×10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汽油（液体）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Arial" panose="020b0604020202020204" pitchFamily="34" charset="0"/>
                          <a:sym typeface="+mn-ea"/>
                        </a:rPr>
                        <a:t>0.71</a:t>
                      </a: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/>
                </a:tc>
              </a:tr>
              <a:tr h="6330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柴油（液体）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sym typeface="+mn-ea"/>
                        </a:rPr>
                        <a:t>0.85×10</a:t>
                      </a:r>
                      <a:r>
                        <a:rPr lang="en-US" altLang="zh-CN" sz="2400" baseline="30000">
                          <a:latin typeface="Arial" panose="020b0604020202020204" pitchFamily="34" charset="0"/>
                          <a:sym typeface="+mn-ea"/>
                        </a:rPr>
                        <a:t>3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 title=""/>
          <p:cNvSpPr txBox="1"/>
          <p:nvPr/>
        </p:nvSpPr>
        <p:spPr>
          <a:xfrm>
            <a:off x="2999740" y="1196975"/>
            <a:ext cx="544957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</a:rPr>
              <a:t>一些常见物质的密度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圆角矩形 6" title=""/>
          <p:cNvSpPr/>
          <p:nvPr/>
        </p:nvSpPr>
        <p:spPr>
          <a:xfrm>
            <a:off x="982980" y="3573145"/>
            <a:ext cx="4568190" cy="5435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 title=""/>
          <p:cNvGrpSpPr/>
          <p:nvPr/>
        </p:nvGrpSpPr>
        <p:grpSpPr>
          <a:xfrm>
            <a:off x="4295775" y="4437380"/>
            <a:ext cx="4781550" cy="2226310"/>
            <a:chOff x="10172" y="938"/>
            <a:chExt cx="7530" cy="3506"/>
          </a:xfrm>
        </p:grpSpPr>
        <p:sp>
          <p:nvSpPr>
            <p:cNvPr id="10" name="云形标注 9"/>
            <p:cNvSpPr/>
            <p:nvPr/>
          </p:nvSpPr>
          <p:spPr>
            <a:xfrm>
              <a:off x="10172" y="938"/>
              <a:ext cx="7530" cy="3506"/>
            </a:xfrm>
            <a:prstGeom prst="cloudCallout">
              <a:avLst>
                <a:gd name="adj1" fmla="val -51646"/>
                <a:gd name="adj2" fmla="val -61237"/>
              </a:avLst>
            </a:prstGeom>
            <a:solidFill>
              <a:schemeClr val="bg2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533" y="1855"/>
              <a:ext cx="4924" cy="17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b="1"/>
                <a:t>表示</a:t>
              </a:r>
              <a:r>
                <a:rPr lang="en-US" altLang="zh-CN" sz="2800" b="1"/>
                <a:t>1m</a:t>
              </a:r>
              <a:r>
                <a:rPr lang="en-US" altLang="zh-CN" sz="2800" b="1" baseline="30000"/>
                <a:t>3</a:t>
              </a:r>
              <a:r>
                <a:rPr lang="zh-CN" altLang="en-US" sz="2800" b="1"/>
                <a:t>的纯水的质量为</a:t>
              </a:r>
              <a:r>
                <a:rPr lang="en-US" altLang="zh-CN" sz="2800" b="1"/>
                <a:t>1.0</a:t>
              </a:r>
              <a:r>
                <a:rPr lang="zh-CN" altLang="en-US" sz="2800" b="1"/>
                <a:t>×</a:t>
              </a:r>
              <a:r>
                <a:rPr lang="en-US" altLang="zh-CN" sz="2800" b="1"/>
                <a:t>10</a:t>
              </a:r>
              <a:r>
                <a:rPr lang="en-US" altLang="zh-CN" sz="2800" b="1" baseline="30000"/>
                <a:t>3</a:t>
              </a:r>
              <a:r>
                <a:rPr lang="en-US" altLang="zh-CN" sz="2800" b="1"/>
                <a:t>kg</a:t>
              </a:r>
              <a:endParaRPr lang="en-US" altLang="zh-CN" sz="2800" b="1"/>
            </a:p>
          </p:txBody>
        </p:sp>
      </p:grpSp>
      <p:sp>
        <p:nvSpPr>
          <p:cNvPr id="23" name="矩形 22" title=""/>
          <p:cNvSpPr/>
          <p:nvPr>
            <p:custDataLst>
              <p:tags r:id="rId4"/>
            </p:custDataLst>
          </p:nvPr>
        </p:nvSpPr>
        <p:spPr>
          <a:xfrm>
            <a:off x="3437579" y="18882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科学书屋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/>
        </p:nvSpPr>
        <p:spPr>
          <a:xfrm>
            <a:off x="2999740" y="1196975"/>
            <a:ext cx="544957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</a:rPr>
              <a:t>一些常见物质的密度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27125" y="1844675"/>
          <a:ext cx="9769475" cy="4138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815"/>
                <a:gridCol w="2994660"/>
              </a:tblGrid>
              <a:tr h="7981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物质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密度</a:t>
                      </a:r>
                      <a:r>
                        <a:rPr lang="en-US" altLang="zh-CN" sz="2800"/>
                        <a:t> /</a:t>
                      </a:r>
                      <a:r>
                        <a:rPr lang="zh-CN" altLang="en-US" sz="2800"/>
                        <a:t>（</a:t>
                      </a:r>
                      <a:r>
                        <a:rPr lang="en-US" altLang="zh-CN" sz="2800"/>
                        <a:t>kg·m</a:t>
                      </a:r>
                      <a:r>
                        <a:rPr lang="en-US" altLang="zh-CN" sz="2800" baseline="30000"/>
                        <a:t>-3</a:t>
                      </a:r>
                      <a:r>
                        <a:rPr lang="zh-CN" altLang="en-US" sz="2800"/>
                        <a:t>）</a:t>
                      </a:r>
                      <a:endParaRPr lang="zh-CN" altLang="en-US" sz="2800"/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</a:tr>
              <a:tr h="66802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二氧化碳（气体、</a:t>
                      </a:r>
                      <a:r>
                        <a:rPr lang="en-US" altLang="zh-CN" sz="2400"/>
                        <a:t>0℃</a:t>
                      </a:r>
                      <a:r>
                        <a:rPr lang="zh-CN" altLang="en-US" sz="2400"/>
                        <a:t>、</a:t>
                      </a:r>
                      <a:r>
                        <a:rPr lang="en-US" altLang="zh-CN" sz="2400"/>
                        <a:t>1</a:t>
                      </a:r>
                      <a:r>
                        <a:rPr lang="zh-CN" altLang="en-US" sz="2400"/>
                        <a:t>个标准大气压）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/>
                        <a:t>1.98</a:t>
                      </a:r>
                      <a:endParaRPr lang="en-US" altLang="zh-CN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  <a:tr h="66865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氧（气体、</a:t>
                      </a:r>
                      <a:r>
                        <a:rPr lang="en-US" altLang="zh-CN" sz="2400"/>
                        <a:t>0℃</a:t>
                      </a:r>
                      <a:r>
                        <a:rPr lang="zh-CN" altLang="en-US" sz="2400"/>
                        <a:t>、</a:t>
                      </a:r>
                      <a:r>
                        <a:rPr lang="en-US" altLang="zh-CN" sz="2400"/>
                        <a:t>1</a:t>
                      </a:r>
                      <a:r>
                        <a:rPr lang="zh-CN" altLang="en-US" sz="2400"/>
                        <a:t>个标准大气压）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/>
                        <a:t>1.43</a:t>
                      </a:r>
                      <a:endParaRPr lang="en-US" altLang="zh-CN" sz="2400"/>
                    </a:p>
                  </a:txBody>
                  <a:tcPr anchor="ctr"/>
                </a:tc>
              </a:tr>
              <a:tr h="66802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空气</a:t>
                      </a:r>
                      <a:r>
                        <a:rPr lang="zh-CN" altLang="en-US" sz="2400">
                          <a:sym typeface="+mn-ea"/>
                        </a:rPr>
                        <a:t>（气体、</a:t>
                      </a:r>
                      <a:r>
                        <a:rPr lang="en-US" altLang="zh-CN" sz="2400">
                          <a:sym typeface="+mn-ea"/>
                        </a:rPr>
                        <a:t>0℃</a:t>
                      </a:r>
                      <a:r>
                        <a:rPr lang="zh-CN" altLang="en-US" sz="2400">
                          <a:sym typeface="+mn-ea"/>
                        </a:rPr>
                        <a:t>、</a:t>
                      </a:r>
                      <a:r>
                        <a:rPr lang="en-US" altLang="zh-CN" sz="2400">
                          <a:sym typeface="+mn-ea"/>
                        </a:rPr>
                        <a:t>1</a:t>
                      </a:r>
                      <a:r>
                        <a:rPr lang="zh-CN" altLang="en-US" sz="2400">
                          <a:sym typeface="+mn-ea"/>
                        </a:rPr>
                        <a:t>个标准大气压）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1.29</a:t>
                      </a:r>
                      <a:endParaRPr lang="en-US" altLang="zh-CN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  <a:tr h="66802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水蒸气</a:t>
                      </a:r>
                      <a:r>
                        <a:rPr lang="zh-CN" altLang="en-US" sz="2400">
                          <a:sym typeface="+mn-ea"/>
                        </a:rPr>
                        <a:t>（气体、</a:t>
                      </a:r>
                      <a:r>
                        <a:rPr lang="en-US" altLang="zh-CN" sz="2400">
                          <a:sym typeface="+mn-ea"/>
                        </a:rPr>
                        <a:t>100℃</a:t>
                      </a:r>
                      <a:r>
                        <a:rPr lang="zh-CN" altLang="en-US" sz="2400">
                          <a:sym typeface="+mn-ea"/>
                        </a:rPr>
                        <a:t>、</a:t>
                      </a:r>
                      <a:r>
                        <a:rPr lang="en-US" altLang="zh-CN" sz="2400">
                          <a:sym typeface="+mn-ea"/>
                        </a:rPr>
                        <a:t>1</a:t>
                      </a:r>
                      <a:r>
                        <a:rPr lang="zh-CN" altLang="en-US" sz="2400">
                          <a:sym typeface="+mn-ea"/>
                        </a:rPr>
                        <a:t>个标准大气压）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0.6</a:t>
                      </a:r>
                      <a:endParaRPr lang="en-US" altLang="zh-CN" sz="2400"/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</a:tr>
              <a:tr h="66802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氢</a:t>
                      </a:r>
                      <a:r>
                        <a:rPr lang="zh-CN" altLang="en-US" sz="2400">
                          <a:sym typeface="+mn-ea"/>
                        </a:rPr>
                        <a:t>（气体、</a:t>
                      </a:r>
                      <a:r>
                        <a:rPr lang="en-US" altLang="zh-CN" sz="2400">
                          <a:sym typeface="+mn-ea"/>
                        </a:rPr>
                        <a:t>0℃</a:t>
                      </a:r>
                      <a:r>
                        <a:rPr lang="zh-CN" altLang="en-US" sz="2400">
                          <a:sym typeface="+mn-ea"/>
                        </a:rPr>
                        <a:t>、</a:t>
                      </a:r>
                      <a:r>
                        <a:rPr lang="en-US" altLang="zh-CN" sz="2400">
                          <a:sym typeface="+mn-ea"/>
                        </a:rPr>
                        <a:t>1</a:t>
                      </a:r>
                      <a:r>
                        <a:rPr lang="zh-CN" altLang="en-US" sz="2400">
                          <a:sym typeface="+mn-ea"/>
                        </a:rPr>
                        <a:t>个标准大气压）</a:t>
                      </a:r>
                      <a:endParaRPr lang="zh-CN" altLang="en-US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0.09</a:t>
                      </a:r>
                      <a:endParaRPr lang="en-US" altLang="zh-CN" sz="2400"/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23" name="矩形 22" title=""/>
          <p:cNvSpPr/>
          <p:nvPr>
            <p:custDataLst>
              <p:tags r:id="rId3"/>
            </p:custDataLst>
          </p:nvPr>
        </p:nvSpPr>
        <p:spPr>
          <a:xfrm>
            <a:off x="3437579" y="18882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科学书屋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/>
        </p:nvSpPr>
        <p:spPr>
          <a:xfrm>
            <a:off x="1415415" y="2076450"/>
            <a:ext cx="9538335" cy="2705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能通过实验，理解密度，能用密度知识鉴别物质，解释生产生活中与密度有关的物理现象；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能认识通过比值法建构物理概念的意义。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本节要点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 title=""/>
          <p:cNvGrpSpPr/>
          <p:nvPr/>
        </p:nvGrpSpPr>
        <p:grpSpPr>
          <a:xfrm>
            <a:off x="336170" y="1157952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title="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356" b="18907"/>
          <a:stretch>
            <a:fillRect/>
          </a:stretch>
        </p:blipFill>
        <p:spPr>
          <a:xfrm>
            <a:off x="6322695" y="5737225"/>
            <a:ext cx="3960495" cy="1122680"/>
          </a:xfrm>
          <a:prstGeom prst="rect">
            <a:avLst/>
          </a:prstGeom>
        </p:spPr>
      </p:pic>
      <p:sp>
        <p:nvSpPr>
          <p:cNvPr id="343045" name="Text Box 5" title=""/>
          <p:cNvSpPr txBox="1"/>
          <p:nvPr/>
        </p:nvSpPr>
        <p:spPr>
          <a:xfrm>
            <a:off x="1213485" y="1739900"/>
            <a:ext cx="9218295" cy="3063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、一般情况下，不同的物质密度不同。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、密度相同的不一定是同种物质， 如冰和蜡。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、同种物质在不同的状态，密度可能不同。如一块冰化成水后，密度由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0.9×10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kg·m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-3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变成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1.0×10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kg·m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-3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，因质量不变，所以体积要变小。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775335" y="1002665"/>
            <a:ext cx="3442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/>
              </a:rPr>
              <a:t>由密度表所得信息：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23" name="矩形 22" title=""/>
          <p:cNvSpPr/>
          <p:nvPr>
            <p:custDataLst>
              <p:tags r:id="rId4"/>
            </p:custDataLst>
          </p:nvPr>
        </p:nvSpPr>
        <p:spPr>
          <a:xfrm>
            <a:off x="3437579" y="18882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科学书屋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2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3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4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5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3044825" y="1564640"/>
            <a:ext cx="3266440" cy="1098293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探究不同物体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的质量与体积之比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7411085" y="1090295"/>
            <a:ext cx="4228465" cy="95250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同种物质的质量与其体积之比是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一定的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" name="圆角矩形 2" title=""/>
          <p:cNvSpPr/>
          <p:nvPr>
            <p:custDataLst>
              <p:tags r:id="rId9"/>
            </p:custDataLst>
          </p:nvPr>
        </p:nvSpPr>
        <p:spPr>
          <a:xfrm>
            <a:off x="1055370" y="2493010"/>
            <a:ext cx="716280" cy="237680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密度</a:t>
            </a:r>
            <a:endParaRPr lang="zh-CN" altLang="en-US" sz="3600"/>
          </a:p>
        </p:txBody>
      </p:sp>
      <p:sp>
        <p:nvSpPr>
          <p:cNvPr id="10" name="左大括号 9" title=""/>
          <p:cNvSpPr/>
          <p:nvPr>
            <p:custDataLst>
              <p:tags r:id="rId10"/>
            </p:custDataLst>
          </p:nvPr>
        </p:nvSpPr>
        <p:spPr>
          <a:xfrm>
            <a:off x="1985645" y="2042795"/>
            <a:ext cx="939165" cy="310197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大括号 10" title=""/>
          <p:cNvSpPr/>
          <p:nvPr>
            <p:custDataLst>
              <p:tags r:id="rId11"/>
            </p:custDataLst>
          </p:nvPr>
        </p:nvSpPr>
        <p:spPr>
          <a:xfrm>
            <a:off x="6464300" y="1328420"/>
            <a:ext cx="876935" cy="15405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  <a:endParaRPr lang="en-US" altLang="zh-CN"/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3103245" y="4763770"/>
            <a:ext cx="248666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密度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7" name="左大括号 16" title=""/>
          <p:cNvSpPr/>
          <p:nvPr>
            <p:custDataLst>
              <p:tags r:id="rId13"/>
            </p:custDataLst>
          </p:nvPr>
        </p:nvSpPr>
        <p:spPr>
          <a:xfrm>
            <a:off x="5801360" y="4077335"/>
            <a:ext cx="726440" cy="191643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 title=""/>
          <p:cNvSpPr txBox="1"/>
          <p:nvPr>
            <p:custDataLst>
              <p:tags r:id="rId14"/>
            </p:custDataLst>
          </p:nvPr>
        </p:nvSpPr>
        <p:spPr>
          <a:xfrm>
            <a:off x="6690360" y="3812540"/>
            <a:ext cx="10191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定义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5"/>
            </p:custDataLst>
          </p:nvPr>
        </p:nvSpPr>
        <p:spPr>
          <a:xfrm>
            <a:off x="6690360" y="5614670"/>
            <a:ext cx="3799205" cy="54991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单位：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kg/m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sym typeface="+mn-ea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、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g/cm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sym typeface="+mn-ea"/>
              </a:rPr>
              <a:t>3</a:t>
            </a:r>
            <a:endParaRPr lang="en-US" altLang="zh-CN" sz="2800" baseline="300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6"/>
            </p:custDataLst>
          </p:nvPr>
        </p:nvSpPr>
        <p:spPr>
          <a:xfrm>
            <a:off x="7411085" y="2196465"/>
            <a:ext cx="4227830" cy="95059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不同物质的质量与其体积之比一般是不同的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mc:AlternateContent>
        <mc:Choice Requires="a14">
          <p:sp>
            <p:nvSpPr>
              <p:cNvPr id="7" name="文本框 6" title=""/>
              <p:cNvSpPr txBox="1"/>
              <p:nvPr/>
            </p:nvSpPr>
            <p:spPr>
              <a:xfrm>
                <a:off x="6690360" y="4606925"/>
                <a:ext cx="3330575" cy="735330"/>
              </a:xfrm>
              <a:prstGeom prst="rect">
                <a:avLst/>
              </a:prstGeom>
              <a:noFill/>
              <a:ln>
                <a:solidFill>
                  <a:srgbClr val="036EB8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800">
                    <a:latin typeface="微软雅黑" panose="020b0503020204020204" charset="-122"/>
                    <a:ea typeface="微软雅黑"/>
                    <a:sym typeface="+mn-ea"/>
                  </a:rPr>
                  <a:t>符号及公式：</a:t>
                </a:r>
                <a:r>
                  <a:rPr lang="zh-CN" altLang="en-US" sz="2800" i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ρ</a:t>
                </a:r>
                <a:r>
                  <a:rPr lang="en-US" altLang="zh-CN" sz="280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altLang="zh-CN" sz="2800" b="1"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 lvl="0" algn="l">
                  <a:buClrTx/>
                  <a:buSzTx/>
                  <a:buFontTx/>
                </a:pPr>
                <a:endParaRPr lang="zh-CN" altLang="en-US" sz="2800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360" y="4606925"/>
                <a:ext cx="3330575" cy="735330"/>
              </a:xfrm>
              <a:prstGeom prst="rect">
                <a:avLst/>
              </a:prstGeom>
              <a:blipFill rotWithShape="1">
                <a:blip r:embed="rId17"/>
                <a:stretch>
                  <a:fillRect l="-153" t="-691" r="-133" b="-47409"/>
                </a:stretch>
              </a:blipFill>
              <a:ln>
                <a:solidFill>
                  <a:srgbClr val="036EB8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1" grpId="0" animBg="1"/>
      <p:bldP spid="13" grpId="0" animBg="1"/>
      <p:bldP spid="17" grpId="0" animBg="1"/>
      <p:bldP spid="18" grpId="0" animBg="1"/>
      <p:bldP spid="22" grpId="0" animBg="1"/>
      <p:bldP spid="2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/>
        </p:nvSpPr>
        <p:spPr>
          <a:xfrm>
            <a:off x="1343025" y="1844675"/>
            <a:ext cx="9700895" cy="2530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1.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一个实心铝块的质量为27g,体积为10 cm³,则该铝块的密度为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g/cm³=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kg/m³。将这个铝块削去一半，剩下铝块的质量为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g,密度为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g/cm³。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063115" y="2564765"/>
            <a:ext cx="892175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2.7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511675" y="2564765"/>
            <a:ext cx="1752600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2.7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</a:t>
            </a:r>
            <a:endParaRPr lang="en-US" altLang="zh-CN" sz="2800" baseline="300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4583430" y="3213100"/>
            <a:ext cx="1372235" cy="628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13.5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7536180" y="3213100"/>
            <a:ext cx="892175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2.7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3" name="文本框 2" title=""/>
              <p:cNvSpPr txBox="1"/>
              <p:nvPr/>
            </p:nvSpPr>
            <p:spPr>
              <a:xfrm>
                <a:off x="1336675" y="981075"/>
                <a:ext cx="10343515" cy="242570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微软雅黑" panose="020b0503020204020204" charset="-122"/>
                    <a:ea typeface="微软雅黑"/>
                  </a:rPr>
                  <a:t>2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</a:rPr>
                  <a:t>.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</a:rPr>
                  <a:t> 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</a:rPr>
                  <a:t>小明同学学习密度公式</a:t>
                </a:r>
                <a:r>
                  <a:rPr lang="zh-CN" altLang="en-US" sz="2800" i="1">
                    <a:cs typeface="Arial" panose="020b0604020202020204" pitchFamily="34" charset="0"/>
                    <a:sym typeface="+mn-ea"/>
                  </a:rPr>
                  <a:t>ρ</a:t>
                </a:r>
                <a:r>
                  <a:rPr lang="en-US" altLang="zh-CN" sz="2800">
                    <a:cs typeface="Arial" panose="020b0604020202020204" pitchFamily="34" charset="0"/>
                    <a:sym typeface="+mn-ea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r>
                  <a:rPr lang="zh-CN" altLang="en-US" sz="2800">
                    <a:latin typeface="微软雅黑" panose="020b0503020204020204" charset="-122"/>
                    <a:ea typeface="微软雅黑"/>
                  </a:rPr>
                  <a:t>后认为，从该公式看，可以推出“某种物质的密度与其质量成正比，与其体积成反比”的结论。你认为这种推论对吗?为什么?</a:t>
                </a:r>
                <a:endParaRPr lang="zh-CN" altLang="en-US" sz="2800">
                  <a:latin typeface="微软雅黑" panose="020b0503020204020204" charset="-122"/>
                  <a:ea typeface="微软雅黑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2800">
                  <a:latin typeface="微软雅黑" panose="020b0503020204020204" charset="-122"/>
                  <a:ea typeface="微软雅黑"/>
                </a:endParaRPr>
              </a:p>
              <a:p>
                <a:pPr>
                  <a:lnSpc>
                    <a:spcPct val="120000"/>
                  </a:lnSpc>
                </a:pPr>
                <a:endParaRPr lang="zh-CN" altLang="en-US" sz="2800">
                  <a:latin typeface="微软雅黑" panose="020b0503020204020204" charset="-122"/>
                  <a:ea typeface="微软雅黑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675" y="981075"/>
                <a:ext cx="10343515" cy="2425700"/>
              </a:xfrm>
              <a:prstGeom prst="rect">
                <a:avLst/>
              </a:prstGeom>
              <a:blipFill rotWithShape="1">
                <a:blip r:embed="rId2"/>
                <a:stretch>
                  <a:fillRect b="-39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1364615" y="3501390"/>
            <a:ext cx="9848215" cy="2066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答：不对，因为物质的</a:t>
            </a:r>
            <a:r>
              <a:rPr lang="zh-CN" altLang="en-US" sz="2800">
                <a:ln>
                  <a:noFill/>
                </a:ln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密度是物质的一种特性,它与物质种类、状态等有关,与物体的质量、体积是无关的，所以这种说法不对。</a:t>
            </a:r>
            <a:endParaRPr lang="zh-CN" altLang="en-US" sz="2800">
              <a:ln>
                <a:noFill/>
              </a:ln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319000" y="10541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/>
        </p:nvSpPr>
        <p:spPr>
          <a:xfrm>
            <a:off x="1199515" y="2061210"/>
            <a:ext cx="10304145" cy="2550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了解一些常见物质的密度；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能从运用密度知识解决实际问题的过程中获得成就感，能为我国古人在水利工程上的智慧而骄傲。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素养提升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20483" name="矩形 1" title=""/>
          <p:cNvSpPr>
            <a:spLocks noChangeArrowheads="1"/>
          </p:cNvSpPr>
          <p:nvPr/>
        </p:nvSpPr>
        <p:spPr bwMode="auto">
          <a:xfrm>
            <a:off x="774065" y="908685"/>
            <a:ext cx="988504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你的面前有一杯水和一杯白醋，你如何鉴别它们呢？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" name="组合 2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pic>
        <p:nvPicPr>
          <p:cNvPr id="11" name="https://photo-static-api.fotomore.com/creative/vcg/400/new/VCG41N1153648673.jpg?uid=386&amp;timestamp=1701156988&amp;sign=8a5e53dbf9861558123883cea32a5531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15" y="1916430"/>
            <a:ext cx="5542915" cy="369443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/>
        </p:nvSpPr>
        <p:spPr>
          <a:xfrm>
            <a:off x="6960235" y="3213100"/>
            <a:ext cx="2673985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闻一闻气味</a:t>
            </a:r>
            <a:endParaRPr lang="en-US" altLang="zh-CN" sz="32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20483" name="矩形 1" title=""/>
          <p:cNvSpPr>
            <a:spLocks noChangeArrowheads="1"/>
          </p:cNvSpPr>
          <p:nvPr/>
        </p:nvSpPr>
        <p:spPr bwMode="auto">
          <a:xfrm>
            <a:off x="767080" y="908685"/>
            <a:ext cx="988504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铜块和铝块你又如何鉴别呢？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4945380" y="2853055"/>
            <a:ext cx="2673985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看一看颜色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0244" name="圆柱形 5224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9515" y="2060575"/>
            <a:ext cx="1106170" cy="2189480"/>
          </a:xfrm>
          <a:prstGeom prst="can">
            <a:avLst>
              <a:gd name="adj" fmla="val 41156"/>
            </a:avLst>
          </a:prstGeom>
          <a:gradFill rotWithShape="1">
            <a:gsLst>
              <a:gs pos="0">
                <a:srgbClr val="FF9933"/>
              </a:gs>
              <a:gs pos="50000">
                <a:srgbClr val="FFE6CD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rgbClr val="FF6600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10246" name="圆柱形 52248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2130" y="2075180"/>
            <a:ext cx="1106805" cy="2204720"/>
          </a:xfrm>
          <a:prstGeom prst="can">
            <a:avLst>
              <a:gd name="adj" fmla="val 41085"/>
            </a:avLst>
          </a:prstGeom>
          <a:gradFill rotWithShape="1">
            <a:gsLst>
              <a:gs pos="0">
                <a:srgbClr val="B2B2B2"/>
              </a:gs>
              <a:gs pos="50000">
                <a:srgbClr val="E6E6E6"/>
              </a:gs>
              <a:gs pos="100000">
                <a:srgbClr val="B2B2B2"/>
              </a:gs>
            </a:gsLst>
            <a:lin ang="0" scaled="1"/>
          </a:gradFill>
          <a:ln w="9525">
            <a:solidFill>
              <a:srgbClr val="B2B2B2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" name="组合 1" title=""/>
          <p:cNvGrpSpPr/>
          <p:nvPr/>
        </p:nvGrpSpPr>
        <p:grpSpPr>
          <a:xfrm>
            <a:off x="428245" y="51286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/>
        </p:nvSpPr>
        <p:spPr>
          <a:xfrm>
            <a:off x="839470" y="4869180"/>
            <a:ext cx="10732135" cy="1459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不同的物质有不同的特性，我们可以通过看、嗅、听、尝或触等方式直接鉴别一些物质。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6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767080" y="981075"/>
            <a:ext cx="10454640" cy="1343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但有时这种直接鉴别的方式行不通，例如，你能直接判断奥运会金光闪闪的金牌是纯金的吗？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pic>
        <p:nvPicPr>
          <p:cNvPr id="101" name="图片 100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225" y="2398395"/>
            <a:ext cx="6353175" cy="3147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云形标注 20" title=""/>
          <p:cNvSpPr/>
          <p:nvPr/>
        </p:nvSpPr>
        <p:spPr>
          <a:xfrm>
            <a:off x="7572375" y="2503170"/>
            <a:ext cx="4453890" cy="2195830"/>
          </a:xfrm>
          <a:prstGeom prst="cloudCallout">
            <a:avLst>
              <a:gd name="adj1" fmla="val -53201"/>
              <a:gd name="adj2" fmla="val 57689"/>
            </a:avLst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 </a:t>
            </a:r>
            <a:r>
              <a:rPr lang="zh-CN" altLang="en-US" sz="2800"/>
              <a:t>那我们应该怎样鉴别呢？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 title=""/>
          <p:cNvSpPr txBox="1"/>
          <p:nvPr/>
        </p:nvSpPr>
        <p:spPr>
          <a:xfrm>
            <a:off x="767080" y="1052830"/>
            <a:ext cx="11130915" cy="63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相同体积的同种物质质量相等。相同体积的不同物质，其质量相等吗？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30" name="文本框 29" title=""/>
          <p:cNvSpPr txBox="1"/>
          <p:nvPr>
            <p:custDataLst>
              <p:tags r:id="rId8"/>
            </p:custDataLst>
          </p:nvPr>
        </p:nvSpPr>
        <p:spPr>
          <a:xfrm>
            <a:off x="839470" y="1772920"/>
            <a:ext cx="7786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实验：</a:t>
            </a:r>
            <a:r>
              <a:rPr lang="zh-CN" altLang="en-US" sz="2800">
                <a:solidFill>
                  <a:srgbClr val="11111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用天平比较体积相同的纯水和盐水的质量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65" y="2421255"/>
            <a:ext cx="4612005" cy="3252470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839470" y="58000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ea"/>
                <a:sym typeface="+mn-ea"/>
              </a:rPr>
              <a:t>结论：体积相同的不同物质质量不同。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/>
              <a:cs typeface="+mn-ea"/>
              <a:sym typeface="+mn-ea"/>
            </a:endParaRPr>
          </a:p>
        </p:txBody>
      </p:sp>
      <p:sp>
        <p:nvSpPr>
          <p:cNvPr id="4" name="云形标注 3" title=""/>
          <p:cNvSpPr/>
          <p:nvPr/>
        </p:nvSpPr>
        <p:spPr>
          <a:xfrm>
            <a:off x="5724525" y="2708910"/>
            <a:ext cx="4565650" cy="2101850"/>
          </a:xfrm>
          <a:prstGeom prst="cloudCallout">
            <a:avLst>
              <a:gd name="adj1" fmla="val -52079"/>
              <a:gd name="adj2" fmla="val 60059"/>
            </a:avLst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那么物体的质量与体积之间有怎样的关系呢？</a:t>
            </a:r>
            <a:endParaRPr lang="zh-CN" altLang="en-US" sz="2800"/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圆角矩形 3" title=""/>
          <p:cNvSpPr/>
          <p:nvPr/>
        </p:nvSpPr>
        <p:spPr>
          <a:xfrm>
            <a:off x="839470" y="1077595"/>
            <a:ext cx="1727835" cy="5759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做中学</a:t>
            </a:r>
            <a:endParaRPr lang="zh-CN" altLang="en-US" sz="3200"/>
          </a:p>
        </p:txBody>
      </p:sp>
      <p:sp>
        <p:nvSpPr>
          <p:cNvPr id="10" name="文本框 9" title=""/>
          <p:cNvSpPr txBox="1"/>
          <p:nvPr/>
        </p:nvSpPr>
        <p:spPr>
          <a:xfrm>
            <a:off x="2701925" y="1077595"/>
            <a:ext cx="5765165" cy="721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探究不同物体的质量与体积之比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767080" y="2061210"/>
            <a:ext cx="632333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实验器材：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托盘天平（套）、大小不一的铝块（体积已知）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微软雅黑" panose="020b0503020204020204" charset="-122"/>
                <a:ea typeface="微软雅黑"/>
              </a:rPr>
              <a:t>实验步骤：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用托盘天平分别测量它们的质量并记录；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用刻度尺分别测量并计算它们的体积并记录；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以体积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为横坐标，以质量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为纵坐标，在坐标纸上描点，并连接起来。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2089" t="10510" r="54240" b="8314"/>
          <a:stretch>
            <a:fillRect/>
          </a:stretch>
        </p:blipFill>
        <p:spPr>
          <a:xfrm>
            <a:off x="7555865" y="1856740"/>
            <a:ext cx="3756660" cy="2045970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/>
          <a:srcRect l="52097" t="10510" r="5496" b="8314"/>
          <a:stretch>
            <a:fillRect/>
          </a:stretch>
        </p:blipFill>
        <p:spPr>
          <a:xfrm>
            <a:off x="7555865" y="3902710"/>
            <a:ext cx="3756660" cy="1888490"/>
          </a:xfrm>
          <a:prstGeom prst="rect">
            <a:avLst/>
          </a:prstGeom>
        </p:spPr>
      </p:pic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12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7407" name="表格 57406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899795" y="2980055"/>
          <a:ext cx="5107940" cy="27527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3175"/>
                <a:gridCol w="1896745"/>
                <a:gridCol w="1938020"/>
              </a:tblGrid>
              <a:tr h="640080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800"/>
                        <a:t>物体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800"/>
                        <a:t>质量 </a:t>
                      </a:r>
                      <a:r>
                        <a:rPr lang="en-US" altLang="zh-CN" sz="2800"/>
                        <a:t>/g</a:t>
                      </a:r>
                      <a:endParaRPr lang="en-US" altLang="zh-CN" sz="28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800"/>
                        <a:t>体积 </a:t>
                      </a:r>
                      <a:r>
                        <a:rPr lang="en-US" altLang="zh-CN" sz="2800"/>
                        <a:t>/cm</a:t>
                      </a:r>
                      <a:r>
                        <a:rPr lang="en-US" altLang="zh-CN" sz="2800" baseline="30000"/>
                        <a:t>3</a:t>
                      </a:r>
                      <a:r>
                        <a:rPr lang="en-US" altLang="zh-CN" sz="2800"/>
                        <a:t>  </a:t>
                      </a:r>
                      <a:r>
                        <a:rPr lang="zh-CN" altLang="en-US" sz="2800"/>
                        <a:t> </a:t>
                      </a:r>
                      <a:endParaRPr lang="zh-CN" altLang="en-US" sz="2800"/>
                    </a:p>
                  </a:txBody>
                  <a:tcPr anchor="ctr"/>
                </a:tc>
              </a:tr>
              <a:tr h="697230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/>
                        <a:t>铝块</a:t>
                      </a:r>
                      <a:r>
                        <a:rPr lang="en-US" altLang="zh-CN" sz="2400"/>
                        <a:t>1</a:t>
                      </a:r>
                      <a:endParaRPr lang="en-US" altLang="zh-CN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en-US" altLang="zh-CN" sz="2800"/>
                    </a:p>
                  </a:txBody>
                  <a:tcPr anchor="ctr"/>
                </a:tc>
              </a:tr>
              <a:tr h="707390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/>
                        <a:t>铝块</a:t>
                      </a:r>
                      <a:r>
                        <a:rPr lang="en-US" altLang="zh-CN" sz="2400"/>
                        <a:t>2</a:t>
                      </a:r>
                      <a:endParaRPr lang="en-US" altLang="zh-CN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en-US" altLang="zh-CN" sz="2800"/>
                    </a:p>
                  </a:txBody>
                  <a:tcPr anchor="ctr"/>
                </a:tc>
              </a:tr>
              <a:tr h="708025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/>
                        <a:t>铝块</a:t>
                      </a:r>
                      <a:r>
                        <a:rPr lang="en-US" altLang="zh-CN" sz="2400"/>
                        <a:t>3</a:t>
                      </a: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endParaRPr lang="en-US" altLang="zh-CN" sz="28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835025" y="2205355"/>
            <a:ext cx="1866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/>
              </a:rPr>
              <a:t>数据处理</a:t>
            </a:r>
            <a:endParaRPr lang="zh-CN" altLang="en-US" sz="24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56384" name="Group 5" title=""/>
          <p:cNvGrpSpPr/>
          <p:nvPr>
            <p:custDataLst>
              <p:tags r:id="rId8"/>
            </p:custDataLst>
          </p:nvPr>
        </p:nvGrpSpPr>
        <p:grpSpPr>
          <a:xfrm>
            <a:off x="6456045" y="2195195"/>
            <a:ext cx="4052570" cy="3823970"/>
            <a:chOff x="1760" y="360"/>
            <a:chExt cx="4163" cy="3600"/>
          </a:xfrm>
        </p:grpSpPr>
        <p:pic>
          <p:nvPicPr>
            <p:cNvPr id="25658" name="Picture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clrChange>
                <a:clrFrom>
                  <a:srgbClr val="F4F9FD">
                    <a:alpha val="100000"/>
                  </a:srgbClr>
                </a:clrFrom>
                <a:clrTo>
                  <a:srgbClr val="F4F9FD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60" y="360"/>
              <a:ext cx="4163" cy="36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59" name="AutoShape 7"/>
            <p:cNvSpPr/>
            <p:nvPr>
              <p:custDataLst>
                <p:tags r:id="rId11"/>
              </p:custDataLst>
            </p:nvPr>
          </p:nvSpPr>
          <p:spPr>
            <a:xfrm rot="5400000">
              <a:off x="5249" y="3694"/>
              <a:ext cx="45" cy="90"/>
            </a:xfrm>
            <a:prstGeom prst="triangle">
              <a:avLst>
                <a:gd name="adj" fmla="val 50000"/>
              </a:avLst>
            </a:prstGeom>
            <a:solidFill>
              <a:srgbClr val="75D1FF"/>
            </a:solidFill>
            <a:ln w="9525" cap="flat" cmpd="sng">
              <a:solidFill>
                <a:srgbClr val="75D1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25660" name="AutoShape 8"/>
            <p:cNvSpPr/>
            <p:nvPr>
              <p:custDataLst>
                <p:tags r:id="rId12"/>
              </p:custDataLst>
            </p:nvPr>
          </p:nvSpPr>
          <p:spPr>
            <a:xfrm>
              <a:off x="2083" y="516"/>
              <a:ext cx="45" cy="90"/>
            </a:xfrm>
            <a:prstGeom prst="triangle">
              <a:avLst>
                <a:gd name="adj" fmla="val 50000"/>
              </a:avLst>
            </a:prstGeom>
            <a:solidFill>
              <a:srgbClr val="75D1FF"/>
            </a:solidFill>
            <a:ln w="9525" cap="flat" cmpd="sng">
              <a:solidFill>
                <a:srgbClr val="75D1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4" name="圆角矩形 3" title=""/>
          <p:cNvSpPr/>
          <p:nvPr/>
        </p:nvSpPr>
        <p:spPr>
          <a:xfrm>
            <a:off x="839470" y="1077595"/>
            <a:ext cx="1727835" cy="5759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做中学</a:t>
            </a:r>
            <a:endParaRPr lang="zh-CN" altLang="en-US" sz="3200"/>
          </a:p>
        </p:txBody>
      </p:sp>
      <p:sp>
        <p:nvSpPr>
          <p:cNvPr id="10" name="文本框 9" title=""/>
          <p:cNvSpPr txBox="1"/>
          <p:nvPr/>
        </p:nvSpPr>
        <p:spPr>
          <a:xfrm>
            <a:off x="2701925" y="1077595"/>
            <a:ext cx="5765165" cy="721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探究不同物体的质量与体积之比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7" name="组合 16" title=""/>
          <p:cNvGrpSpPr/>
          <p:nvPr/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15"/>
            </p:custDataLst>
          </p:nvPr>
        </p:nvSpPr>
        <p:spPr>
          <a:xfrm>
            <a:off x="343757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密度的概念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  <p:tag name="KSO_WM_UNIT_PLACING_PICTURE_USER_VIEWPORT" val="{&quot;height&quot;:4333,&quot;width&quot;:6056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0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2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3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2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3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4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1.xml><?xml version="1.0" encoding="utf-8"?>
<p:tagLst xmlns:p="http://schemas.openxmlformats.org/presentationml/2006/main">
  <p:tag name="KSO_WM_UNIT_TABLE_BEAUTIFY" val="smartTable{fda6b9bb-cd09-4130-b5e6-db20d20ab673}"/>
  <p:tag name="TABLE_ENDDRAG_ORIGIN_RECT" val="671*279"/>
  <p:tag name="TABLE_ENDDRAG_RECT" val="144*205*671*279"/>
</p:tagLst>
</file>

<file path=ppt/tags/tag142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3.xml><?xml version="1.0" encoding="utf-8"?>
<p:tagLst xmlns:p="http://schemas.openxmlformats.org/presentationml/2006/main">
  <p:tag name="KSO_WM_UNIT_TABLE_BEAUTIFY" val="smartTable{056cc29e-33a5-4613-89cd-a1b87942f4b1}"/>
  <p:tag name="TABLE_ENDDRAG_ORIGIN_RECT" val="671*277"/>
  <p:tag name="TABLE_ENDDRAG_RECT" val="130*208*671*277"/>
</p:tagLst>
</file>

<file path=ppt/tags/tag144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5.xml><?xml version="1.0" encoding="utf-8"?>
<p:tagLst xmlns:p="http://schemas.openxmlformats.org/presentationml/2006/main">
  <p:tag name="KSO_WM_UNIT_TABLE_BEAUTIFY" val="smartTable{9392b14d-21ff-46ed-b6a5-67f74df9b7b9}"/>
  <p:tag name="TABLE_ENDDRAG_ORIGIN_RECT" val="671*255"/>
  <p:tag name="TABLE_ENDDRAG_RECT" val="130*193*671*255"/>
</p:tagLst>
</file>

<file path=ppt/tags/tag14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g1NTIyYTIwNmFmMTgyNGNiY2FjZTNiYzgxZDMzMzcifQ=="/>
  <p:tag name="KSO_WPP_MARK_KEY" val="0bdc71da-dbe0-4495-b4e9-319b3fea4dc2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TABLE_BEAUTIFY" val="smartTable{2d5c5c37-9489-4d98-a4e3-5f614bb7040a}"/>
  <p:tag name="TABLE_ENDDRAG_ORIGIN_RECT" val="402*216"/>
  <p:tag name="TABLE_ENDDRAG_RECT" val="70*235*402*216"/>
</p:tagLst>
</file>

<file path=ppt/tags/tag5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7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7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5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6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7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126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微软雅黑</vt:lpstr>
      <vt:lpstr>Times New Roman</vt:lpstr>
      <vt:lpstr>Calibri Light</vt:lpstr>
      <vt:lpstr>Calibri</vt:lpstr>
      <vt:lpstr>仿宋</vt:lpstr>
      <vt:lpstr>黑体</vt:lpstr>
      <vt:lpstr>宋体</vt:lpstr>
      <vt:lpstr>Cambria Math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2024-08-23T16:46:56Z</cp:lastPrinted>
  <dcterms:created xsi:type="dcterms:W3CDTF">2024-08-23T16:46:56Z</dcterms:created>
  <dcterms:modified xsi:type="dcterms:W3CDTF">2024-08-23T08:46:56Z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