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24" r:id="rId3"/>
    <p:sldId id="741" r:id="rId4"/>
    <p:sldId id="742" r:id="rId5"/>
    <p:sldId id="743" r:id="rId6"/>
    <p:sldId id="750" r:id="rId7"/>
    <p:sldId id="751" r:id="rId8"/>
    <p:sldId id="744" r:id="rId9"/>
    <p:sldId id="752" r:id="rId10"/>
    <p:sldId id="753" r:id="rId11"/>
    <p:sldId id="754" r:id="rId12"/>
    <p:sldId id="755" r:id="rId13"/>
    <p:sldId id="756" r:id="rId14"/>
    <p:sldId id="757" r:id="rId15"/>
    <p:sldId id="758" r:id="rId16"/>
    <p:sldId id="745" r:id="rId17"/>
    <p:sldId id="746" r:id="rId18"/>
    <p:sldId id="767" r:id="rId19"/>
    <p:sldId id="768" r:id="rId20"/>
    <p:sldId id="769" r:id="rId21"/>
    <p:sldId id="747" r:id="rId22"/>
    <p:sldId id="765" r:id="rId23"/>
    <p:sldId id="766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678" y="-96"/>
      </p:cViewPr>
      <p:guideLst>
        <p:guide orient="horz" pos="25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2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activeX1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wmf" /><Relationship Id="rId2" Type="http://schemas.openxmlformats.org/officeDocument/2006/relationships/image" Target="../media/image11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w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 userDrawn="1"/>
        </p:nvSpPr>
        <p:spPr>
          <a:xfrm>
            <a:off x="250825" y="327025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布置作业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37"/>
          <p:cNvGrpSpPr/>
          <p:nvPr userDrawn="1"/>
        </p:nvGrpSpPr>
        <p:grpSpPr>
          <a:xfrm>
            <a:off x="3352800" y="3143250"/>
            <a:ext cx="2879725" cy="658813"/>
            <a:chOff x="5279" y="3614"/>
            <a:chExt cx="4537" cy="1036"/>
          </a:xfrm>
        </p:grpSpPr>
        <p:sp>
          <p:nvSpPr>
            <p:cNvPr id="4" name="流程图: 可选过程 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7" name="组合 41"/>
          <p:cNvGrpSpPr/>
          <p:nvPr userDrawn="1"/>
        </p:nvGrpSpPr>
        <p:grpSpPr>
          <a:xfrm>
            <a:off x="3352800" y="3992563"/>
            <a:ext cx="2879725" cy="658812"/>
            <a:chOff x="5279" y="3614"/>
            <a:chExt cx="4537" cy="1036"/>
          </a:xfrm>
        </p:grpSpPr>
        <p:sp>
          <p:nvSpPr>
            <p:cNvPr id="8" name="流程图: 可选过程 7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流程图: 可选过程 8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1" name="组合 45"/>
          <p:cNvGrpSpPr/>
          <p:nvPr userDrawn="1"/>
        </p:nvGrpSpPr>
        <p:grpSpPr>
          <a:xfrm>
            <a:off x="3352800" y="4841875"/>
            <a:ext cx="2879725" cy="657225"/>
            <a:chOff x="5279" y="3614"/>
            <a:chExt cx="4537" cy="1036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3" name="流程图: 可选过程 12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5" name="组合 27"/>
          <p:cNvGrpSpPr/>
          <p:nvPr userDrawn="1"/>
        </p:nvGrpSpPr>
        <p:grpSpPr>
          <a:xfrm>
            <a:off x="7146925" y="3148013"/>
            <a:ext cx="2881313" cy="657225"/>
            <a:chOff x="5279" y="3614"/>
            <a:chExt cx="4537" cy="1036"/>
          </a:xfrm>
        </p:grpSpPr>
        <p:sp>
          <p:nvSpPr>
            <p:cNvPr id="16" name="流程图: 可选过程 15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" name="流程图: 可选过程 16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9" name="组合 31"/>
          <p:cNvGrpSpPr/>
          <p:nvPr userDrawn="1"/>
        </p:nvGrpSpPr>
        <p:grpSpPr>
          <a:xfrm>
            <a:off x="7146925" y="4000500"/>
            <a:ext cx="2881313" cy="657225"/>
            <a:chOff x="5279" y="3614"/>
            <a:chExt cx="4537" cy="1036"/>
          </a:xfrm>
        </p:grpSpPr>
        <p:sp>
          <p:nvSpPr>
            <p:cNvPr id="20" name="流程图: 可选过程 1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流程图: 可选过程 2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7146925" y="2295525"/>
            <a:ext cx="2881313" cy="657225"/>
            <a:chOff x="5279" y="3614"/>
            <a:chExt cx="4537" cy="1036"/>
          </a:xfrm>
        </p:grpSpPr>
        <p:sp>
          <p:nvSpPr>
            <p:cNvPr id="24" name="流程图: 可选过程 2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5" name="流程图: 可选过程 2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7" name="文本框 34"/>
          <p:cNvSpPr txBox="1"/>
          <p:nvPr userDrawn="1"/>
        </p:nvSpPr>
        <p:spPr>
          <a:xfrm>
            <a:off x="693738" y="500063"/>
            <a:ext cx="1020763" cy="2122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目 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录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8" name="矩形: 圆角 2"/>
          <p:cNvSpPr/>
          <p:nvPr userDrawn="1"/>
        </p:nvSpPr>
        <p:spPr>
          <a:xfrm rot="5400000">
            <a:off x="1107281" y="1391444"/>
            <a:ext cx="1970088" cy="4921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 fontAlgn="base"/>
            <a:r>
              <a:rPr lang="en-US" altLang="zh-CN" sz="2000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CONTENTS</a:t>
            </a:r>
            <a:endParaRPr lang="en-US" altLang="zh-CN" sz="2000" b="1" strike="noStrike" noProof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9" name="组合 21"/>
          <p:cNvGrpSpPr/>
          <p:nvPr userDrawn="1"/>
        </p:nvGrpSpPr>
        <p:grpSpPr>
          <a:xfrm>
            <a:off x="3352800" y="2295525"/>
            <a:ext cx="2879725" cy="657225"/>
            <a:chOff x="5279" y="3614"/>
            <a:chExt cx="4537" cy="1036"/>
          </a:xfrm>
        </p:grpSpPr>
        <p:sp>
          <p:nvSpPr>
            <p:cNvPr id="30" name="流程图: 可选过程 2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33" name="文本框 12"/>
          <p:cNvSpPr txBox="1"/>
          <p:nvPr userDrawn="1"/>
        </p:nvSpPr>
        <p:spPr>
          <a:xfrm>
            <a:off x="3482975" y="2005013"/>
            <a:ext cx="6843713" cy="3538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学习目标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    2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新课导入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新课讲解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4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当堂小练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6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拓展与延伸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7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布置作业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</a:rPr>
              <a:t>学习目标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新课导入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" name="流程图: 过程 34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3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新课讲解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流程图: 过程 3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1"/>
          <p:cNvSpPr txBox="1"/>
          <p:nvPr userDrawn="1"/>
        </p:nvSpPr>
        <p:spPr>
          <a:xfrm>
            <a:off x="250825" y="33655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流程图: 过程 7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"/>
          <p:cNvSpPr txBox="1"/>
          <p:nvPr userDrawn="1"/>
        </p:nvSpPr>
        <p:spPr>
          <a:xfrm>
            <a:off x="250825" y="336550"/>
            <a:ext cx="182614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 smtClean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当堂小练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2"/>
          <p:cNvSpPr txBox="1"/>
          <p:nvPr userDrawn="1"/>
        </p:nvSpPr>
        <p:spPr>
          <a:xfrm>
            <a:off x="250825" y="327025"/>
            <a:ext cx="22145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拓展与延伸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.xml" /><Relationship Id="rId21" Type="http://schemas.openxmlformats.org/officeDocument/2006/relationships/image" Target="../media/image1.png" /><Relationship Id="rId22" Type="http://schemas.openxmlformats.org/officeDocument/2006/relationships/image" Target="../media/image2.pn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2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4.bin" TargetMode="Internal" /><Relationship Id="rId3" Type="http://schemas.openxmlformats.org/officeDocument/2006/relationships/image" Target="../media/image8.wmf" /><Relationship Id="rId4" Type="http://schemas.openxmlformats.org/officeDocument/2006/relationships/vmlDrawing" Target="../drawings/vmlDrawing4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8.wmf" /><Relationship Id="rId4" Type="http://schemas.openxmlformats.org/officeDocument/2006/relationships/vmlDrawing" Target="../drawings/vmlDrawing5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8.tif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2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jpeg" /><Relationship Id="rId3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control" Target="../activeX/activeX1.xml" /><Relationship Id="rId3" Type="http://schemas.openxmlformats.org/officeDocument/2006/relationships/image" Target="../media/image7.wmf" /><Relationship Id="rId4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8.wmf" /><Relationship Id="rId4" Type="http://schemas.openxmlformats.org/officeDocument/2006/relationships/image" Target="../media/image6.png" /><Relationship Id="rId5" Type="http://schemas.openxmlformats.org/officeDocument/2006/relationships/vmlDrawing" Target="../drawings/vmlDrawing2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10.wmf" /><Relationship Id="rId5" Type="http://schemas.openxmlformats.org/officeDocument/2006/relationships/oleObject" Target="../embeddings/oleObject3.bin" TargetMode="Internal" /><Relationship Id="rId6" Type="http://schemas.openxmlformats.org/officeDocument/2006/relationships/image" Target="../media/image11.wmf" /><Relationship Id="rId7" Type="http://schemas.openxmlformats.org/officeDocument/2006/relationships/vmlDrawing" Target="../drawings/vmlDrawing3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>
            <a:spLocks noGrp="1"/>
          </p:cNvSpPr>
          <p:nvPr/>
        </p:nvSpPr>
        <p:spPr>
          <a:xfrm>
            <a:off x="684213" y="1743710"/>
            <a:ext cx="10972800" cy="1486535"/>
          </a:xfrm>
          <a:prstGeom prst="rect">
            <a:avLst/>
          </a:prstGeom>
          <a:noFill/>
          <a:ln>
            <a:noFill/>
          </a:ln>
        </p:spPr>
        <p:txBody>
          <a:bodyPr wrap="square" lIns="135466" tIns="50800" rIns="101600" bIns="5080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eaLnBrk="1" fontAlgn="auto" hangingPunct="1">
              <a:lnSpc>
                <a:spcPct val="150000"/>
              </a:lnSpc>
              <a:buNone/>
            </a:pPr>
            <a:r>
              <a:rPr lang="zh-CN" altLang="en-US" sz="6000" b="1" strike="noStrike" noProof="1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+mj-ea"/>
              </a:rPr>
              <a:t>第五章  物体的运动</a:t>
            </a:r>
            <a:endParaRPr lang="zh-CN" altLang="en-US" sz="6000" b="1" strike="noStrike" noProof="1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4745" y="3634740"/>
            <a:ext cx="23018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节  速度</a:t>
            </a:r>
            <a:endParaRPr lang="zh-CN" altLang="en-US" sz="3200" b="1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9" name="TextBox 4"/>
          <p:cNvSpPr txBox="1"/>
          <p:nvPr/>
        </p:nvSpPr>
        <p:spPr>
          <a:xfrm>
            <a:off x="1807210" y="1790700"/>
            <a:ext cx="7682865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.人步行的速度约为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1.1m/s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，表示的物理意义是______________________________，合__________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km/h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41260" y="2421890"/>
            <a:ext cx="821055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3.96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6425" y="3255645"/>
            <a:ext cx="50863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4146" y="2422158"/>
            <a:ext cx="3993833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人在1s内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步行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的路程是</a:t>
            </a:r>
            <a:r>
              <a:rPr lang="en-US" altLang="zh-CN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1.1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7210" y="3146425"/>
            <a:ext cx="6421120" cy="6223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 72km/h=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__________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m/s</a:t>
            </a:r>
            <a:endParaRPr lang="zh-CN" altLang="en-US" sz="2400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7210" y="3950335"/>
            <a:ext cx="8970010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.某物体在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内走了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的路程，该物体的速度是_____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m/s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；若该物体保持速度不变，在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1min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内通过的路程是_____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21261" y="4066650"/>
            <a:ext cx="29238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62372" y="4613543"/>
            <a:ext cx="5943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300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747838" y="185070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192213" y="127000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0" grpId="0"/>
      <p:bldP spid="11" grpId="0"/>
      <p:bldP spid="55307" grpId="0"/>
      <p:bldP spid="3079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TextBox 2"/>
          <p:cNvSpPr txBox="1"/>
          <p:nvPr/>
        </p:nvSpPr>
        <p:spPr>
          <a:xfrm>
            <a:off x="3451225" y="1466850"/>
            <a:ext cx="46672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一些物体运动的速度（</a:t>
            </a:r>
            <a:r>
              <a:rPr lang="zh-CN" altLang="en-US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m/s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316" name="圆角矩形 3"/>
          <p:cNvSpPr/>
          <p:nvPr/>
        </p:nvSpPr>
        <p:spPr>
          <a:xfrm>
            <a:off x="2259418" y="2441742"/>
            <a:ext cx="7167563" cy="2483644"/>
          </a:xfrm>
          <a:prstGeom prst="roundRect">
            <a:avLst>
              <a:gd name="adj" fmla="val 2139"/>
            </a:avLst>
          </a:prstGeom>
          <a:solidFill>
            <a:srgbClr val="F3F9FA"/>
          </a:solidFill>
          <a:ln w="95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68580" tIns="34290" rIns="68580" bIns="34290" anchor="ctr"/>
          <a:lstStyle/>
          <a:p>
            <a:pPr algn="just">
              <a:defRPr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9" name="矩形 13338"/>
          <p:cNvSpPr/>
          <p:nvPr/>
        </p:nvSpPr>
        <p:spPr>
          <a:xfrm>
            <a:off x="8118722" y="4427981"/>
            <a:ext cx="1213485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3070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8" name="矩形 13337"/>
          <p:cNvSpPr/>
          <p:nvPr/>
        </p:nvSpPr>
        <p:spPr>
          <a:xfrm>
            <a:off x="5280272" y="4427505"/>
            <a:ext cx="2611755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同步卫星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7" name="矩形 13336"/>
          <p:cNvSpPr/>
          <p:nvPr/>
        </p:nvSpPr>
        <p:spPr>
          <a:xfrm>
            <a:off x="3797706" y="4427505"/>
            <a:ext cx="1639729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6" name="矩形 13335"/>
          <p:cNvSpPr/>
          <p:nvPr/>
        </p:nvSpPr>
        <p:spPr>
          <a:xfrm>
            <a:off x="2259419" y="4427505"/>
            <a:ext cx="1700689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出膛的子弹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矩形 13334"/>
          <p:cNvSpPr/>
          <p:nvPr/>
        </p:nvSpPr>
        <p:spPr>
          <a:xfrm>
            <a:off x="8043157" y="3887438"/>
            <a:ext cx="1213485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4" name="矩形 13333"/>
          <p:cNvSpPr/>
          <p:nvPr/>
        </p:nvSpPr>
        <p:spPr>
          <a:xfrm>
            <a:off x="5280272" y="3886962"/>
            <a:ext cx="2611755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超音速歼击机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3" name="矩形 13332"/>
          <p:cNvSpPr/>
          <p:nvPr/>
        </p:nvSpPr>
        <p:spPr>
          <a:xfrm>
            <a:off x="3797706" y="3886962"/>
            <a:ext cx="1639729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</a:t>
            </a:r>
            <a:endParaRPr lang="zh-CN" altLang="en-US" sz="2400" b="1" baseline="30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2" name="矩形 13331"/>
          <p:cNvSpPr/>
          <p:nvPr/>
        </p:nvSpPr>
        <p:spPr>
          <a:xfrm>
            <a:off x="2259419" y="3886962"/>
            <a:ext cx="1700689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喷气式客机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1" name="矩形 13330"/>
          <p:cNvSpPr/>
          <p:nvPr/>
        </p:nvSpPr>
        <p:spPr>
          <a:xfrm>
            <a:off x="8043158" y="3351657"/>
            <a:ext cx="1422559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可达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0" name="矩形 13329"/>
          <p:cNvSpPr/>
          <p:nvPr/>
        </p:nvSpPr>
        <p:spPr>
          <a:xfrm>
            <a:off x="5280272" y="3351181"/>
            <a:ext cx="2611755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上海磁悬浮列车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9" name="矩形 13328"/>
          <p:cNvSpPr/>
          <p:nvPr/>
        </p:nvSpPr>
        <p:spPr>
          <a:xfrm>
            <a:off x="3797706" y="3351181"/>
            <a:ext cx="1639729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algn="l">
              <a:buClrTx/>
              <a:buSzTx/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可达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8" name="矩形 13327"/>
          <p:cNvSpPr/>
          <p:nvPr/>
        </p:nvSpPr>
        <p:spPr>
          <a:xfrm>
            <a:off x="2259419" y="3351181"/>
            <a:ext cx="1700689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雨燕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矩形 13326"/>
          <p:cNvSpPr/>
          <p:nvPr/>
        </p:nvSpPr>
        <p:spPr>
          <a:xfrm>
            <a:off x="7967592" y="2891123"/>
            <a:ext cx="1213485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5355837" y="2890647"/>
            <a:ext cx="2611755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高速路上的小轿车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5" name="矩形 13324"/>
          <p:cNvSpPr/>
          <p:nvPr/>
        </p:nvSpPr>
        <p:spPr>
          <a:xfrm>
            <a:off x="3802468" y="2890647"/>
            <a:ext cx="1757363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2259419" y="2890647"/>
            <a:ext cx="1700689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自行车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7953623" y="2494407"/>
            <a:ext cx="1423511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1.1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2" name="矩形 13321"/>
          <p:cNvSpPr/>
          <p:nvPr/>
        </p:nvSpPr>
        <p:spPr>
          <a:xfrm>
            <a:off x="5129142" y="2493931"/>
            <a:ext cx="2611755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步行的人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3797707" y="2493931"/>
            <a:ext cx="1882616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1.5×10</a:t>
            </a:r>
            <a:r>
              <a:rPr lang="en-US" altLang="zh-CN" sz="2400" b="1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endParaRPr lang="zh-CN" altLang="en-US" sz="2400" b="1" baseline="30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2259419" y="2493931"/>
            <a:ext cx="1700689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蜗牛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40" name="直接连接符 13339"/>
          <p:cNvSpPr/>
          <p:nvPr/>
        </p:nvSpPr>
        <p:spPr>
          <a:xfrm>
            <a:off x="2259419" y="2493931"/>
            <a:ext cx="170068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1" name="直接连接符 13340"/>
          <p:cNvSpPr/>
          <p:nvPr/>
        </p:nvSpPr>
        <p:spPr>
          <a:xfrm>
            <a:off x="2259419" y="2890647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2" name="直接连接符 13341"/>
          <p:cNvSpPr/>
          <p:nvPr/>
        </p:nvSpPr>
        <p:spPr>
          <a:xfrm>
            <a:off x="2259419" y="3351181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3" name="直接连接符 13342"/>
          <p:cNvSpPr/>
          <p:nvPr/>
        </p:nvSpPr>
        <p:spPr>
          <a:xfrm>
            <a:off x="2259419" y="3886962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4" name="直接连接符 13343"/>
          <p:cNvSpPr/>
          <p:nvPr/>
        </p:nvSpPr>
        <p:spPr>
          <a:xfrm>
            <a:off x="2259419" y="4427506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5" name="直接连接符 13344"/>
          <p:cNvSpPr/>
          <p:nvPr/>
        </p:nvSpPr>
        <p:spPr>
          <a:xfrm>
            <a:off x="2259419" y="4888516"/>
            <a:ext cx="170068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6" name="直接连接符 13345"/>
          <p:cNvSpPr/>
          <p:nvPr/>
        </p:nvSpPr>
        <p:spPr>
          <a:xfrm>
            <a:off x="2259419" y="2493931"/>
            <a:ext cx="476" cy="39671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7" name="直接连接符 13346"/>
          <p:cNvSpPr/>
          <p:nvPr/>
        </p:nvSpPr>
        <p:spPr>
          <a:xfrm>
            <a:off x="3869897" y="2498576"/>
            <a:ext cx="476" cy="2394585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8" name="直接连接符 13347"/>
          <p:cNvSpPr/>
          <p:nvPr/>
        </p:nvSpPr>
        <p:spPr>
          <a:xfrm>
            <a:off x="5359807" y="2449639"/>
            <a:ext cx="476" cy="2394585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49" name="直接连接符 13348"/>
          <p:cNvSpPr/>
          <p:nvPr/>
        </p:nvSpPr>
        <p:spPr>
          <a:xfrm>
            <a:off x="7892028" y="2494406"/>
            <a:ext cx="476" cy="2394585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50" name="直接连接符 13349"/>
          <p:cNvSpPr/>
          <p:nvPr/>
        </p:nvSpPr>
        <p:spPr>
          <a:xfrm>
            <a:off x="9425553" y="2493931"/>
            <a:ext cx="476" cy="39671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81" name="直接连接符 13380"/>
          <p:cNvSpPr/>
          <p:nvPr/>
        </p:nvSpPr>
        <p:spPr>
          <a:xfrm>
            <a:off x="3797706" y="2493931"/>
            <a:ext cx="163972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82" name="直接连接符 13381"/>
          <p:cNvSpPr/>
          <p:nvPr/>
        </p:nvSpPr>
        <p:spPr>
          <a:xfrm>
            <a:off x="2259419" y="2890647"/>
            <a:ext cx="476" cy="46053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83" name="直接连接符 13382"/>
          <p:cNvSpPr/>
          <p:nvPr/>
        </p:nvSpPr>
        <p:spPr>
          <a:xfrm>
            <a:off x="5280272" y="2493931"/>
            <a:ext cx="2611755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85" name="直接连接符 13384"/>
          <p:cNvSpPr/>
          <p:nvPr/>
        </p:nvSpPr>
        <p:spPr>
          <a:xfrm>
            <a:off x="7642472" y="2493931"/>
            <a:ext cx="1784033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88" name="直接连接符 13387"/>
          <p:cNvSpPr/>
          <p:nvPr/>
        </p:nvSpPr>
        <p:spPr>
          <a:xfrm>
            <a:off x="9425553" y="2890647"/>
            <a:ext cx="476" cy="46053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390" name="直接连接符 13389"/>
          <p:cNvSpPr/>
          <p:nvPr/>
        </p:nvSpPr>
        <p:spPr>
          <a:xfrm>
            <a:off x="2259419" y="3351180"/>
            <a:ext cx="476" cy="49101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02" name="直接连接符 13401"/>
          <p:cNvSpPr/>
          <p:nvPr/>
        </p:nvSpPr>
        <p:spPr>
          <a:xfrm>
            <a:off x="9425553" y="3351181"/>
            <a:ext cx="476" cy="535781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04" name="直接连接符 13403"/>
          <p:cNvSpPr/>
          <p:nvPr/>
        </p:nvSpPr>
        <p:spPr>
          <a:xfrm>
            <a:off x="2259419" y="3886962"/>
            <a:ext cx="476" cy="54054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16" name="直接连接符 13415"/>
          <p:cNvSpPr/>
          <p:nvPr/>
        </p:nvSpPr>
        <p:spPr>
          <a:xfrm>
            <a:off x="9425553" y="3886962"/>
            <a:ext cx="476" cy="54054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18" name="直接连接符 13417"/>
          <p:cNvSpPr/>
          <p:nvPr/>
        </p:nvSpPr>
        <p:spPr>
          <a:xfrm>
            <a:off x="2259419" y="4427505"/>
            <a:ext cx="476" cy="461010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30" name="直接连接符 13429"/>
          <p:cNvSpPr/>
          <p:nvPr/>
        </p:nvSpPr>
        <p:spPr>
          <a:xfrm>
            <a:off x="9425553" y="4427505"/>
            <a:ext cx="476" cy="461010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32" name="直接连接符 13431"/>
          <p:cNvSpPr/>
          <p:nvPr/>
        </p:nvSpPr>
        <p:spPr>
          <a:xfrm>
            <a:off x="3797706" y="4888516"/>
            <a:ext cx="163972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35" name="直接连接符 13434"/>
          <p:cNvSpPr/>
          <p:nvPr/>
        </p:nvSpPr>
        <p:spPr>
          <a:xfrm>
            <a:off x="5280272" y="4888516"/>
            <a:ext cx="2611755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3439" name="直接连接符 13438"/>
          <p:cNvSpPr/>
          <p:nvPr/>
        </p:nvSpPr>
        <p:spPr>
          <a:xfrm>
            <a:off x="7642473" y="4888516"/>
            <a:ext cx="178450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12339" name="Picture 51" descr="E:\R八物上\第3节 运动的快慢\喷气式客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110" y="5204460"/>
            <a:ext cx="3657600" cy="122872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2340" name="Picture 52" descr="E:\R八物上\第3节 运动的快慢\子弹出膛时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618" y="167958"/>
            <a:ext cx="3127375" cy="129857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2343" name="Picture 55" descr="E:\R八物上\第3节 运动的快慢\超音速歼击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2225" y="5089843"/>
            <a:ext cx="2663825" cy="145732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2338" name="Picture 50" descr="E:\R八物上\第3节 运动的快慢\同步卫星轨道速度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3615" y="1317625"/>
            <a:ext cx="1682750" cy="190817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1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13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13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13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3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1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1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1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1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39" grpId="0"/>
      <p:bldP spid="13338" grpId="0"/>
      <p:bldP spid="13337" grpId="0"/>
      <p:bldP spid="13336" grpId="0"/>
      <p:bldP spid="13335" grpId="0"/>
      <p:bldP spid="13334" grpId="0"/>
      <p:bldP spid="13333" grpId="0"/>
      <p:bldP spid="13332" grpId="0"/>
      <p:bldP spid="13331" grpId="0"/>
      <p:bldP spid="13330" grpId="0"/>
      <p:bldP spid="13329" grpId="0"/>
      <p:bldP spid="13328" grpId="0"/>
      <p:bldP spid="13327" grpId="0"/>
      <p:bldP spid="13326" grpId="0"/>
      <p:bldP spid="13325" grpId="0"/>
      <p:bldP spid="13324" grpId="0"/>
      <p:bldP spid="13323" grpId="0"/>
      <p:bldP spid="13322" grpId="0"/>
      <p:bldP spid="13321" grpId="0"/>
      <p:bldP spid="133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050925"/>
            <a:ext cx="564324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二、速度的测量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6655" y="1974850"/>
            <a:ext cx="38830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测量纸锥下落的速度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0830" y="2877820"/>
            <a:ext cx="234569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【测量原理】</a:t>
            </a:r>
            <a:endParaRPr lang="zh-CN" altLang="en-US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aphicFrame>
        <p:nvGraphicFramePr>
          <p:cNvPr id="5" name="对象 4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4451985" y="2877820"/>
          <a:ext cx="1240155" cy="9944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355600" imgH="393700" progId="Equation.KSEE3">
                  <p:embed/>
                </p:oleObj>
              </mc:Choice>
              <mc:Fallback>
                <p:oleObj r:id="rId2" imgW="355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1985" y="2877820"/>
                        <a:ext cx="1240155" cy="994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60830" y="4020820"/>
            <a:ext cx="31146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【测量的物理量】</a:t>
            </a:r>
            <a:endParaRPr lang="zh-CN" altLang="en-US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3965" y="4758055"/>
            <a:ext cx="777748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纸锥下落的高度（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）和纸锥下落的时间（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t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）。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10335" y="1164590"/>
            <a:ext cx="234569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【测量工具】</a:t>
            </a:r>
            <a:endParaRPr lang="zh-CN" altLang="en-US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8915" y="1164590"/>
            <a:ext cx="24161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刻度尺和停表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0335" y="2082165"/>
            <a:ext cx="15690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【表格】</a:t>
            </a:r>
            <a:endParaRPr lang="zh-CN" altLang="en-US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5ED">
                  <a:alpha val="100000"/>
                </a:srgbClr>
              </a:clrFrom>
              <a:clrTo>
                <a:srgbClr val="FEF5E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9020" y="3000375"/>
            <a:ext cx="7704455" cy="24269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82725" y="1482090"/>
            <a:ext cx="9185275" cy="17303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某次长跑测验中，小明同学跑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1000m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，小红同学跑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800m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，测出他俩跑完全程所用的时间分别是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秒和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秒。请设计记录数据的表格，并将他们跑步的路程、时间和速度记人表格中。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522413" y="161766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966788" y="103695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2725" y="3205480"/>
            <a:ext cx="2934335" cy="6223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答案：如表</a:t>
            </a:r>
            <a:endParaRPr lang="zh-CN" altLang="en-US" sz="2400" b="1" smtClean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5565" y="3865245"/>
            <a:ext cx="6760845" cy="19456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1" name="Text Box 142"/>
          <p:cNvSpPr txBox="1">
            <a:spLocks noChangeArrowheads="1"/>
          </p:cNvSpPr>
          <p:nvPr/>
        </p:nvSpPr>
        <p:spPr bwMode="auto">
          <a:xfrm>
            <a:off x="2085975" y="3051175"/>
            <a:ext cx="9315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速度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2" name="Text Box 143"/>
          <p:cNvSpPr txBox="1">
            <a:spLocks noChangeArrowheads="1"/>
          </p:cNvSpPr>
          <p:nvPr/>
        </p:nvSpPr>
        <p:spPr bwMode="auto">
          <a:xfrm>
            <a:off x="3361690" y="2077720"/>
            <a:ext cx="603250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物理意义：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反映物体运动的快慢。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3" name="Text Box 145"/>
          <p:cNvSpPr txBox="1">
            <a:spLocks noChangeArrowheads="1"/>
          </p:cNvSpPr>
          <p:nvPr/>
        </p:nvSpPr>
        <p:spPr bwMode="auto">
          <a:xfrm>
            <a:off x="3361690" y="2814638"/>
            <a:ext cx="161480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公式：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4" name="Text Box 147"/>
          <p:cNvSpPr txBox="1">
            <a:spLocks noChangeArrowheads="1"/>
          </p:cNvSpPr>
          <p:nvPr/>
        </p:nvSpPr>
        <p:spPr bwMode="auto">
          <a:xfrm>
            <a:off x="3361690" y="3649663"/>
            <a:ext cx="5227638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单位换算：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 m/s=3.6 km/h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090545" y="2542540"/>
            <a:ext cx="180340" cy="1576705"/>
          </a:xfrm>
          <a:prstGeom prst="leftBrace">
            <a:avLst>
              <a:gd name="adj1" fmla="val 8333"/>
              <a:gd name="adj2" fmla="val 49134"/>
            </a:avLst>
          </a:prstGeom>
          <a:ln w="22225">
            <a:solidFill>
              <a:srgbClr val="E95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对象 4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4976495" y="2814955"/>
          <a:ext cx="1147445" cy="9207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" imgW="355600" imgH="393700" progId="Equation.KSEE3">
                  <p:embed/>
                </p:oleObj>
              </mc:Choice>
              <mc:Fallback>
                <p:oleObj r:id="rId2" imgW="355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76495" y="2814955"/>
                        <a:ext cx="114744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  <p:bldP spid="3789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55470" y="2101850"/>
            <a:ext cx="8295640" cy="17303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.小明骑自行车的平均速度为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4m/s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，其物理意义是_____________________，小明从家到学校骑了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10min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，则小明家到学校的距离约___________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8350" y="2748280"/>
            <a:ext cx="3173730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每秒通过的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程为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6215" y="3307198"/>
            <a:ext cx="7467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2400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1803866" y="1929456"/>
            <a:ext cx="8174084" cy="228409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小聪坐在一辆行驶在平直公路上的车里，车运动的快慢是变化的，小聪用手表计时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t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3min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，还知道这段时间内汽车通过的路程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4km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=___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km/h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，这个物理量反映了车在这段时间内的___________________。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8035" y="3060700"/>
            <a:ext cx="456565" cy="53403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80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58055" y="3700780"/>
            <a:ext cx="2037080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平均快慢程度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36675" y="1290320"/>
            <a:ext cx="9217025" cy="283845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.双休日自驾车外出郊游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在行驶的过程中，善于观察的小唐同学看到汽车上有个显示速度和路程的表盘，示数如图甲所示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该车匀速行驶了一段时间后，表盘示数如图乙所示，则汽车在这段路程中行驶的速度为_________，行驶的路程为__________，行驶的这段时间为__________。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156" y="3599602"/>
            <a:ext cx="4046976" cy="22007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96802" y="3027854"/>
            <a:ext cx="1134904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50km/h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6750" y="3599815"/>
            <a:ext cx="584835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1h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26287" y="3027856"/>
            <a:ext cx="1063943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algn="l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50km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 txBox="1">
            <a:spLocks noGrp="1" noChangeArrowheads="1"/>
          </p:cNvSpPr>
          <p:nvPr/>
        </p:nvSpPr>
        <p:spPr>
          <a:xfrm>
            <a:off x="2379980" y="1210945"/>
            <a:ext cx="6717665" cy="3392170"/>
          </a:xfrm>
          <a:prstGeom prst="rect">
            <a:avLst/>
          </a:prstGeom>
          <a:noFill/>
        </p:spPr>
        <p:txBody>
          <a:bodyPr vert="horz" wrap="square" lIns="68580" tIns="34290" rIns="68580" bIns="34290" numCol="1" rtlCol="0" anchor="t" anchorCtr="0" compatLnSpc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.请将下列物体按速度从大到小排列</a:t>
            </a:r>
            <a:r>
              <a:rPr lang="zh-CN" altLang="en-US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）光速：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 ×10</a:t>
            </a:r>
            <a:r>
              <a:rPr lang="en-US" altLang="zh-CN" sz="2400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m／s</a:t>
            </a:r>
            <a:endParaRPr lang="en-US" altLang="zh-CN" sz="24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）人步行：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110cm／s</a:t>
            </a:r>
            <a:endParaRPr lang="en-US" altLang="zh-CN" sz="24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）汽车：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30m／s</a:t>
            </a:r>
            <a:endParaRPr lang="en-US" altLang="zh-CN" sz="240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4）</a:t>
            </a: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发射人造卫星的最小速度：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7900m／s</a:t>
            </a:r>
            <a:endParaRPr lang="en-US" altLang="zh-CN" sz="240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lvl="0" indent="609600" algn="l" eaLnBrk="1" hangingPunct="1">
              <a:lnSpc>
                <a:spcPct val="150000"/>
              </a:lnSpc>
              <a:buClrTx/>
              <a:buSzTx/>
              <a:defRPr/>
            </a:pP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2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）自行车：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72km／h</a:t>
            </a:r>
            <a:endParaRPr lang="en-US" altLang="zh-CN" sz="24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956560" y="4786630"/>
            <a:ext cx="55651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&gt;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&gt;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&gt;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&gt;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kumimoji="0" lang="zh-CN" altLang="en-US" sz="2400" b="1" kern="1200" cap="none" spc="0" normalizeH="0" baseline="0" noProof="0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946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95200" y="10490200"/>
            <a:ext cx="3429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84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58215" y="594360"/>
            <a:ext cx="10144760" cy="45002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凭借速度为国争光的中国运动员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2008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月北京首次举办奥运会，圆了中国人的百年梦想。在“水立方”举行的女子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200 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蝶泳决赛中，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19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岁的中国小将刘子歌以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2min4.18s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成绩获得金牌，并打破了由澳大利亚选手斯奇佩尔于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2006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年创造的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2min5.40s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的世界纪录。唐宾、金紫薇、奚爱华和张杨杨在赛艇女子四人双桨决赛中夺冠，实现了中国在奥运会赛艇项目上金牌零的突破。孟关良和杨文军在皮划艇静水项目中的男子双人划艇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500 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决赛中成功卫冕，同时改写了以往奥运会该项目无人卫冕的历史。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065" y="4529455"/>
            <a:ext cx="2713990" cy="1927860"/>
          </a:xfrm>
          <a:prstGeom prst="round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652270" y="1002030"/>
            <a:ext cx="8606155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2008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年以来，中国运动员在奥运会竞速项目获得金牌的情况如下表所示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你能把表中某些项目的速度计算出来吗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E4F0D4">
                  <a:alpha val="100000"/>
                </a:srgbClr>
              </a:clrFrom>
              <a:clrTo>
                <a:srgbClr val="E4F0D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170" y="2420620"/>
            <a:ext cx="9725025" cy="325755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E4F0D4">
                  <a:alpha val="100000"/>
                </a:srgbClr>
              </a:clrFrom>
              <a:clrTo>
                <a:srgbClr val="E4F0D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0990" y="994410"/>
            <a:ext cx="8898890" cy="51358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727835" y="1826260"/>
            <a:ext cx="8534400" cy="265747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" name="图片 2" descr="A000220150321B92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018" y="3037255"/>
            <a:ext cx="977900" cy="144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192654" y="2149515"/>
            <a:ext cx="807021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marR="0" indent="-457200" defTabSz="914400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buChar char="l"/>
              <a:defRPr/>
            </a:pPr>
            <a:r>
              <a:rPr lang="en-US" altLang="zh-CN" sz="2800" b="1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能用速度描述物体的运动情况。</a:t>
            </a:r>
            <a:endParaRPr kumimoji="0" lang="en-US" altLang="zh-CN" sz="2800" b="1" kern="1200" cap="none" spc="0" normalizeH="0" baseline="0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indent="-457200" defTabSz="914400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buChar char="l"/>
              <a:defRPr/>
            </a:pPr>
            <a:r>
              <a:rPr lang="en-US" altLang="zh-CN" sz="2800" b="1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能用速度公式进行简单的计算。</a:t>
            </a:r>
            <a:endParaRPr kumimoji="0" lang="en-US" altLang="zh-CN" sz="2800" b="1" kern="1200" cap="none" spc="0" normalizeH="0" baseline="0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indent="-457200" defTabSz="914400">
              <a:lnSpc>
                <a:spcPct val="150000"/>
              </a:lnSpc>
              <a:buClr>
                <a:srgbClr val="E88800"/>
              </a:buClr>
              <a:buSzTx/>
              <a:buFont typeface="Wingdings" panose="05000000000000000000" charset="0"/>
              <a:buChar char="l"/>
              <a:defRPr/>
            </a:pPr>
            <a:r>
              <a:rPr lang="en-US" altLang="zh-CN" sz="2800" b="1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微软雅黑" panose="020b0503020204020204" charset="-122"/>
              </a:rPr>
              <a:t>3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会用多种方法比较物体运动的快慢。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TextBox 2"/>
          <p:cNvSpPr txBox="1"/>
          <p:nvPr/>
        </p:nvSpPr>
        <p:spPr>
          <a:xfrm>
            <a:off x="2180590" y="1448435"/>
            <a:ext cx="80219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>
                <a:solidFill>
                  <a:srgbClr val="17375E"/>
                </a:solidFill>
                <a:latin typeface="楷体" panose="02010609060101010101" charset="-122"/>
                <a:ea typeface="楷体" panose="02010609060101010101" charset="-122"/>
              </a:rPr>
              <a:t>运动是有快慢的，那怎样判断物体运动的快慢呢？</a:t>
            </a:r>
            <a:endParaRPr lang="zh-CN" altLang="en-US">
              <a:solidFill>
                <a:srgbClr val="17375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8" name="TextBox 3"/>
          <p:cNvSpPr txBox="1"/>
          <p:nvPr/>
        </p:nvSpPr>
        <p:spPr>
          <a:xfrm>
            <a:off x="6713220" y="2689860"/>
            <a:ext cx="3761740" cy="203009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39998"/>
              </a:srgbClr>
            </a:outerShdw>
          </a:effec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11200" eaLnBrk="1" hangingPunct="1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图中是赛跑过程的一个瞬间，你能判断她们谁跑得快吗？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燕尾形 4"/>
          <p:cNvSpPr/>
          <p:nvPr/>
        </p:nvSpPr>
        <p:spPr>
          <a:xfrm flipH="1">
            <a:off x="5866131" y="3311216"/>
            <a:ext cx="500066" cy="785818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8170" y="5346700"/>
            <a:ext cx="6484620" cy="737235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0000">
                <a:alpha val="0"/>
              </a:srgbClr>
            </a:solidFill>
          </a:ln>
        </p:spPr>
        <p:txBody>
          <a:bodyPr wrap="square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所用时间相同时，跑在前面的运动快。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153" name="Picture 9" descr="E:\R八物上\第3节 运动的快慢\图1.3-1 百米赛跑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86865" y="2386648"/>
            <a:ext cx="4006850" cy="2635250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流程图: 终止 33"/>
          <p:cNvSpPr/>
          <p:nvPr/>
        </p:nvSpPr>
        <p:spPr>
          <a:xfrm>
            <a:off x="981710" y="1172210"/>
            <a:ext cx="1371600" cy="457200"/>
          </a:xfrm>
          <a:prstGeom prst="flowChartTerminator">
            <a:avLst/>
          </a:prstGeom>
          <a:solidFill>
            <a:srgbClr val="61CD99"/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3019" name="文本框 30"/>
          <p:cNvSpPr txBox="1"/>
          <p:nvPr/>
        </p:nvSpPr>
        <p:spPr>
          <a:xfrm>
            <a:off x="1180148" y="1130935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思 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429510" y="5441950"/>
            <a:ext cx="7080885" cy="64198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090" y="5526088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" grpId="0"/>
      <p:bldP spid="19" grpId="0"/>
      <p:bldP spid="34" grpId="0"/>
      <p:bldP spid="430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103880" y="5464175"/>
            <a:ext cx="6231890" cy="737234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经过相同路程，所用时间短的运动快。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242" name="TextBox 4"/>
          <p:cNvSpPr txBox="1"/>
          <p:nvPr/>
        </p:nvSpPr>
        <p:spPr>
          <a:xfrm>
            <a:off x="3380740" y="352425"/>
            <a:ext cx="52254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下数据中哪位运动员跑得最快？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240" name="Rectangle 21"/>
          <p:cNvSpPr/>
          <p:nvPr/>
        </p:nvSpPr>
        <p:spPr>
          <a:xfrm>
            <a:off x="1720215" y="1259205"/>
            <a:ext cx="9961880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0" rIns="18000" bIns="0" anchor="ctr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男子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1500m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世界纪录进展表</a:t>
            </a:r>
            <a:endParaRPr lang="zh-CN" altLang="en-US"/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29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67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史蒂夫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克拉姆    英国           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1985.07.16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29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46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赛义德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奥伊塔    摩洛哥        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1985.08.23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b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28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86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努尔丁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莫塞利    阿尔及利亚   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1992.09.06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b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27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27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努尔丁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莫塞利    阿尔及利亚   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1995.07.12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b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26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00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希查姆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埃尔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盖鲁伊   摩洛哥   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1998.07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338580" y="1259840"/>
            <a:ext cx="9521190" cy="397573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圆角矩形 1"/>
          <p:cNvSpPr/>
          <p:nvPr/>
        </p:nvSpPr>
        <p:spPr>
          <a:xfrm>
            <a:off x="2416810" y="5559425"/>
            <a:ext cx="7080885" cy="64198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0" y="5691188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8242" grpId="0"/>
      <p:bldP spid="824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ontrols>
      <mc:AlternateContent>
        <mc:Choice xmlns:v="urn:schemas-microsoft-com:vml" Requires="v">
          <p:control spid="1038" r:id="rId2" imgW="94378843500" imgH="62282133500"/>
        </mc:Choice>
        <mc:Fallback>
          <p:control r:id="rId2" imgW="7431405" imgH="4904105">
            <p:pic>
              <p:nvPicPr>
                <p:cNvPr id="0" name="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57120" y="993140"/>
                  <a:ext cx="7431405" cy="4904105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3" name="圆角矩形 2"/>
          <p:cNvSpPr/>
          <p:nvPr/>
        </p:nvSpPr>
        <p:spPr>
          <a:xfrm>
            <a:off x="2720975" y="1022350"/>
            <a:ext cx="6256655" cy="1941195"/>
          </a:xfrm>
          <a:prstGeom prst="roundRect">
            <a:avLst>
              <a:gd name="adj" fmla="val 11815"/>
            </a:avLst>
          </a:prstGeom>
          <a:solidFill>
            <a:schemeClr val="accent5">
              <a:lumMod val="20000"/>
              <a:lumOff val="80000"/>
            </a:schemeClr>
          </a:solidFill>
          <a:ln w="19050" cap="flat" cmpd="tri">
            <a:solidFill>
              <a:srgbClr val="FF9800"/>
            </a:solidFill>
            <a:prstDash val="lgDashDot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较物体运动快慢有两种方法：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）相同时间比较路程；</a:t>
            </a:r>
            <a:endParaRPr lang="zh-CN" altLang="en-US" sz="28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）相同路程比较时间。</a:t>
            </a:r>
            <a:endParaRPr lang="zh-CN" altLang="en-US" sz="28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1020" y="3442335"/>
            <a:ext cx="8435975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小聪同学的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100 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跑成绩为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17 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，小明同学的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50 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跑成绩为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 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，要知道他们谁跑得快，应该怎么办？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1020" y="4839970"/>
            <a:ext cx="8436610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物理学中采用了前一种，也就是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将物体运动的路程除以时间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，再进行比较。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1412240" y="1978660"/>
            <a:ext cx="72993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.物理学中，把</a:t>
            </a: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路程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与</a:t>
            </a: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时间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之比叫做</a:t>
            </a: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速度</a:t>
            </a:r>
            <a:r>
              <a:rPr lang="zh-CN" altLang="en-US">
                <a:solidFill>
                  <a:srgbClr val="17375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>
              <a:solidFill>
                <a:srgbClr val="17375E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2240" y="2778760"/>
            <a:ext cx="83578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.用</a:t>
            </a:r>
            <a:r>
              <a:rPr lang="zh-CN" altLang="en-US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表示速度，</a:t>
            </a:r>
            <a:r>
              <a:rPr lang="zh-CN" altLang="en-US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表示路程，</a:t>
            </a:r>
            <a:r>
              <a:rPr lang="zh-CN" altLang="en-US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t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表示时间，那么有</a:t>
            </a:r>
            <a:endParaRPr lang="zh-CN" altLang="en-US">
              <a:solidFill>
                <a:srgbClr val="17375E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35" name="圆角矩形 10"/>
          <p:cNvSpPr/>
          <p:nvPr/>
        </p:nvSpPr>
        <p:spPr>
          <a:xfrm>
            <a:off x="1744345" y="4575810"/>
            <a:ext cx="8703310" cy="1532890"/>
          </a:xfrm>
          <a:prstGeom prst="roundRect">
            <a:avLst>
              <a:gd name="adj" fmla="val 0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indent="609600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速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度是表示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物体运动快慢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的物理量，在数值上等于物体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在单位时间内通过的路程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，这个数值越大，表示物体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运动得越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5" name="对象 4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4970780" y="3515995"/>
          <a:ext cx="1240155" cy="9944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355600" imgH="393700" progId="Equation.KSEE3">
                  <p:embed/>
                </p:oleObj>
              </mc:Choice>
              <mc:Fallback>
                <p:oleObj r:id="rId2" imgW="3556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70780" y="3515995"/>
                        <a:ext cx="1240155" cy="994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575935" y="835660"/>
            <a:ext cx="31356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反映物体运动快慢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762996" y="1126892"/>
            <a:ext cx="717233" cy="3052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0" y="1050925"/>
            <a:ext cx="461327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一、速度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510030" y="4693285"/>
            <a:ext cx="9046845" cy="131635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8180" y="4920298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035" grpId="0"/>
      <p:bldP spid="7" grpId="0"/>
      <p:bldP spid="8" grpId="0"/>
      <p:bldP spid="11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1" name="TextBox 1"/>
          <p:cNvSpPr txBox="1"/>
          <p:nvPr/>
        </p:nvSpPr>
        <p:spPr>
          <a:xfrm>
            <a:off x="1195070" y="961390"/>
            <a:ext cx="24187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速度单位：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060" name="组合 2059"/>
          <p:cNvGrpSpPr/>
          <p:nvPr/>
        </p:nvGrpSpPr>
        <p:grpSpPr>
          <a:xfrm>
            <a:off x="7061835" y="1698625"/>
            <a:ext cx="3611245" cy="3366062"/>
            <a:chOff x="3629" y="727"/>
            <a:chExt cx="1969" cy="2029"/>
          </a:xfrm>
        </p:grpSpPr>
        <p:pic>
          <p:nvPicPr>
            <p:cNvPr id="4" name="图片 3" descr="twl9s020128053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9" y="727"/>
              <a:ext cx="1969" cy="1600"/>
            </a:xfrm>
            <a:prstGeom prst="roundRect">
              <a:avLst>
                <a:gd name="adj" fmla="val 1144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</p:pic>
        <p:sp>
          <p:nvSpPr>
            <p:cNvPr id="2059" name="TextBox 3"/>
            <p:cNvSpPr txBox="1"/>
            <p:nvPr/>
          </p:nvSpPr>
          <p:spPr>
            <a:xfrm>
              <a:off x="3973" y="2478"/>
              <a:ext cx="1429" cy="27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汽车速度表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aphicFrame>
        <p:nvGraphicFramePr>
          <p:cNvPr id="2" name="对象 1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2276396" y="4732179"/>
          <a:ext cx="697230" cy="74485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3" imgW="368300" imgH="393700" progId="Equation.KSEE3">
                  <p:embed/>
                </p:oleObj>
              </mc:Choice>
              <mc:Fallback>
                <p:oleObj r:id="rId3" imgW="3683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6396" y="4732179"/>
                        <a:ext cx="697230" cy="744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2973864" y="4206142"/>
          <a:ext cx="1723549" cy="181498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5" imgW="1428750" imgH="1504315" progId="Equation.KSEE3">
                  <p:embed/>
                </p:oleObj>
              </mc:Choice>
              <mc:Fallback>
                <p:oleObj r:id="rId5" imgW="1428750" imgH="150431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73864" y="4206142"/>
                        <a:ext cx="1723549" cy="1814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547972" y="4885532"/>
            <a:ext cx="7467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1m/s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3719" y="4886008"/>
            <a:ext cx="8147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km/h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42339" y="4886008"/>
            <a:ext cx="129444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=____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3008" y="4885532"/>
            <a:ext cx="60198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3238" y="2971800"/>
            <a:ext cx="4659630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常用单位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km/h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 ·h</a:t>
            </a:r>
            <a:r>
              <a:rPr lang="en-US" altLang="zh-CN" sz="2400" b="1" baseline="30000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-1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千米每小时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3714" y="1720532"/>
            <a:ext cx="4617244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基本单位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m/s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 ·s</a:t>
            </a:r>
            <a:r>
              <a:rPr lang="en-US" altLang="zh-CN" sz="2400" b="1" baseline="30000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-1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读作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zh-CN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米每秒</a:t>
            </a:r>
            <a:endParaRPr lang="en-US" altLang="zh-CN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5" grpId="0"/>
      <p:bldP spid="6" grpId="0"/>
      <p:bldP spid="205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101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微软雅黑</vt:lpstr>
      <vt:lpstr>宋体</vt:lpstr>
      <vt:lpstr>Calibri Light</vt:lpstr>
      <vt:lpstr>Calibri</vt:lpstr>
      <vt:lpstr>Wingdings</vt:lpstr>
      <vt:lpstr>Times New Roman</vt:lpstr>
      <vt:lpstr>楷体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2021-07-09T18:03:46Z</cp:lastPrinted>
  <dcterms:created xsi:type="dcterms:W3CDTF">2021-07-09T18:03:46Z</dcterms:created>
  <dcterms:modified xsi:type="dcterms:W3CDTF">2021-07-09T10:03:47Z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