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tiff" ContentType="image/tif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8" r:id="rId3"/>
    <p:sldId id="259" r:id="rId4"/>
    <p:sldId id="260" r:id="rId5"/>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3.xml"/><Relationship Id="rId6" Type="http://schemas.openxmlformats.org/officeDocument/2006/relationships/slide" Target="slide17.xml"/><Relationship Id="rId5" Type="http://schemas.openxmlformats.org/officeDocument/2006/relationships/tags" Target="../tags/tag2.xml"/><Relationship Id="rId4" Type="http://schemas.openxmlformats.org/officeDocument/2006/relationships/slide" Target="slide31.xml"/><Relationship Id="rId3" Type="http://schemas.openxmlformats.org/officeDocument/2006/relationships/image" Target="../media/image1.png"/><Relationship Id="rId2" Type="http://schemas.openxmlformats.org/officeDocument/2006/relationships/tags" Target="../tags/tag1.xml"/><Relationship Id="rId1" Type="http://schemas.openxmlformats.org/officeDocument/2006/relationships/slide" Target="slide3.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2.xml"/><Relationship Id="rId1" Type="http://schemas.openxmlformats.org/officeDocument/2006/relationships/image" Target="../media/image4.tiff"/></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7.xml"/><Relationship Id="rId3" Type="http://schemas.openxmlformats.org/officeDocument/2006/relationships/tags" Target="../tags/tag11.xml"/><Relationship Id="rId2" Type="http://schemas.openxmlformats.org/officeDocument/2006/relationships/slide" Target="slide2.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7.xml"/><Relationship Id="rId4" Type="http://schemas.openxmlformats.org/officeDocument/2006/relationships/tags" Target="../tags/tag13.xml"/><Relationship Id="rId3" Type="http://schemas.openxmlformats.org/officeDocument/2006/relationships/slide" Target="slide2.xml"/><Relationship Id="rId2" Type="http://schemas.openxmlformats.org/officeDocument/2006/relationships/tags" Target="../tags/tag12.xml"/><Relationship Id="rId1" Type="http://schemas.openxmlformats.org/officeDocument/2006/relationships/image" Target="../media/image1.tiff"/></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7.xml"/><Relationship Id="rId3" Type="http://schemas.openxmlformats.org/officeDocument/2006/relationships/tags" Target="../tags/tag15.xml"/><Relationship Id="rId2" Type="http://schemas.openxmlformats.org/officeDocument/2006/relationships/slide" Target="slide2.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7.xml"/><Relationship Id="rId4" Type="http://schemas.openxmlformats.org/officeDocument/2006/relationships/tags" Target="../tags/tag17.xml"/><Relationship Id="rId3" Type="http://schemas.openxmlformats.org/officeDocument/2006/relationships/slide" Target="slide2.xml"/><Relationship Id="rId2" Type="http://schemas.openxmlformats.org/officeDocument/2006/relationships/tags" Target="../tags/tag16.xml"/><Relationship Id="rId1" Type="http://schemas.openxmlformats.org/officeDocument/2006/relationships/image" Target="../media/image4.tiff"/></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7.xml"/><Relationship Id="rId3" Type="http://schemas.openxmlformats.org/officeDocument/2006/relationships/tags" Target="../tags/tag18.xml"/><Relationship Id="rId2" Type="http://schemas.openxmlformats.org/officeDocument/2006/relationships/slide" Target="slide2.xml"/><Relationship Id="rId1" Type="http://schemas.openxmlformats.org/officeDocument/2006/relationships/image" Target="../media/image1.tiff"/></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7.xml"/><Relationship Id="rId3" Type="http://schemas.openxmlformats.org/officeDocument/2006/relationships/tags" Target="../tags/tag20.xml"/><Relationship Id="rId2" Type="http://schemas.openxmlformats.org/officeDocument/2006/relationships/slide" Target="slide2.xml"/><Relationship Id="rId1" Type="http://schemas.openxmlformats.org/officeDocument/2006/relationships/tags" Target="../tags/tag19.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7.xml"/><Relationship Id="rId3" Type="http://schemas.openxmlformats.org/officeDocument/2006/relationships/tags" Target="../tags/tag21.xml"/><Relationship Id="rId2" Type="http://schemas.openxmlformats.org/officeDocument/2006/relationships/image" Target="../media/image5.png"/><Relationship Id="rId1" Type="http://schemas.openxmlformats.org/officeDocument/2006/relationships/image" Target="../media/image3.tiff"/></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2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slide" Target="slide3.xml"/><Relationship Id="rId3" Type="http://schemas.openxmlformats.org/officeDocument/2006/relationships/slide" Target="slide7.xml"/><Relationship Id="rId2" Type="http://schemas.openxmlformats.org/officeDocument/2006/relationships/slide" Target="slide15.xml"/><Relationship Id="rId1" Type="http://schemas.openxmlformats.org/officeDocument/2006/relationships/slide" Target="slide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7.xml"/><Relationship Id="rId5" Type="http://schemas.openxmlformats.org/officeDocument/2006/relationships/tags" Target="../tags/tag4.xml"/><Relationship Id="rId4" Type="http://schemas.openxmlformats.org/officeDocument/2006/relationships/slide" Target="slide2.xml"/><Relationship Id="rId3" Type="http://schemas.openxmlformats.org/officeDocument/2006/relationships/image" Target="../media/image3.tiff"/><Relationship Id="rId2" Type="http://schemas.openxmlformats.org/officeDocument/2006/relationships/image" Target="../media/image2.tiff"/><Relationship Id="rId1" Type="http://schemas.openxmlformats.org/officeDocument/2006/relationships/image" Target="../media/image1.tif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2.png"/><Relationship Id="rId2" Type="http://schemas.openxmlformats.org/officeDocument/2006/relationships/image" Target="../media/image6.tiff"/><Relationship Id="rId1" Type="http://schemas.openxmlformats.org/officeDocument/2006/relationships/image" Target="../media/image5.tiff"/></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tiff"/></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image" Target="../media/image6.tiff"/></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4.tif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6.tiff"/></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tiff"/></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tags" Target="../tags/tag5.xml"/><Relationship Id="rId1" Type="http://schemas.openxmlformats.org/officeDocument/2006/relationships/slide" Target="slide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vmlDrawing" Target="../drawings/vmlDrawing1.vml"/><Relationship Id="rId5" Type="http://schemas.openxmlformats.org/officeDocument/2006/relationships/slideLayout" Target="../slideLayouts/slideLayout7.xml"/><Relationship Id="rId4" Type="http://schemas.openxmlformats.org/officeDocument/2006/relationships/slide" Target="slide2.xml"/><Relationship Id="rId3" Type="http://schemas.openxmlformats.org/officeDocument/2006/relationships/image" Target="../media/image3.wmf"/><Relationship Id="rId2" Type="http://schemas.openxmlformats.org/officeDocument/2006/relationships/oleObject" Target="../embeddings/oleObject1.bin"/><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7.xml"/><Relationship Id="rId3" Type="http://schemas.openxmlformats.org/officeDocument/2006/relationships/tags" Target="../tags/tag6.xml"/><Relationship Id="rId2" Type="http://schemas.openxmlformats.org/officeDocument/2006/relationships/slide" Target="slide2.xml"/><Relationship Id="rId1" Type="http://schemas.openxmlformats.org/officeDocument/2006/relationships/image" Target="../media/image4.tiff"/></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7.xml"/><Relationship Id="rId3" Type="http://schemas.openxmlformats.org/officeDocument/2006/relationships/tags" Target="../tags/tag7.xml"/><Relationship Id="rId2" Type="http://schemas.openxmlformats.org/officeDocument/2006/relationships/slide" Target="slide2.xml"/><Relationship Id="rId1" Type="http://schemas.openxmlformats.org/officeDocument/2006/relationships/image" Target="../media/image1.tiff"/></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7.xml"/><Relationship Id="rId3" Type="http://schemas.openxmlformats.org/officeDocument/2006/relationships/tags" Target="../tags/tag9.xml"/><Relationship Id="rId2" Type="http://schemas.openxmlformats.org/officeDocument/2006/relationships/slide" Target="slide2.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2.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五边形 4"/>
          <p:cNvSpPr/>
          <p:nvPr/>
        </p:nvSpPr>
        <p:spPr>
          <a:xfrm rot="5400000">
            <a:off x="9750393" y="623539"/>
            <a:ext cx="2131092" cy="864870"/>
          </a:xfrm>
          <a:prstGeom prst="homePlate">
            <a:avLst/>
          </a:prstGeom>
          <a:solidFill>
            <a:srgbClr val="FF9919"/>
          </a:solidFill>
          <a:ln>
            <a:noFill/>
          </a:ln>
          <a:effectLst>
            <a:outerShdw blurRad="50800" dist="38100" algn="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vert270" rtlCol="0" anchor="ctr"/>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目</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录</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p:txBody>
      </p:sp>
      <p:grpSp>
        <p:nvGrpSpPr>
          <p:cNvPr id="17412" name="组合 3"/>
          <p:cNvGrpSpPr/>
          <p:nvPr/>
        </p:nvGrpSpPr>
        <p:grpSpPr>
          <a:xfrm>
            <a:off x="3161665" y="2918460"/>
            <a:ext cx="6338887" cy="822325"/>
            <a:chOff x="3671" y="4200"/>
            <a:chExt cx="9982" cy="1296"/>
          </a:xfrm>
        </p:grpSpPr>
        <p:sp>
          <p:nvSpPr>
            <p:cNvPr id="17413" name="文本框 104">
              <a:hlinkClick r:id="rId1" action="ppaction://hlinksldjump"/>
            </p:cNvPr>
            <p:cNvSpPr txBox="1"/>
            <p:nvPr>
              <p:custDataLst>
                <p:tags r:id="rId2"/>
              </p:custDataLst>
            </p:nvPr>
          </p:nvSpPr>
          <p:spPr>
            <a:xfrm>
              <a:off x="6076" y="4218"/>
              <a:ext cx="7577" cy="1278"/>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过</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考点</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a:p>
              <a:pPr>
                <a:lnSpc>
                  <a:spcPct val="120000"/>
                </a:lnSpc>
                <a:buSzPct val="100000"/>
              </a:pP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4" name="组合 3"/>
            <p:cNvGrpSpPr/>
            <p:nvPr/>
          </p:nvGrpSpPr>
          <p:grpSpPr>
            <a:xfrm>
              <a:off x="3671" y="4200"/>
              <a:ext cx="2230" cy="1183"/>
              <a:chOff x="8163" y="4584"/>
              <a:chExt cx="2870" cy="1632"/>
            </a:xfrm>
          </p:grpSpPr>
          <p:pic>
            <p:nvPicPr>
              <p:cNvPr id="17415" name="图片 2"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16" name="文本框 5"/>
              <p:cNvSpPr txBox="1"/>
              <p:nvPr/>
            </p:nvSpPr>
            <p:spPr>
              <a:xfrm>
                <a:off x="9864" y="4584"/>
                <a:ext cx="401" cy="1403"/>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17" name="组合 11"/>
          <p:cNvGrpSpPr/>
          <p:nvPr/>
        </p:nvGrpSpPr>
        <p:grpSpPr>
          <a:xfrm>
            <a:off x="3161665" y="4594860"/>
            <a:ext cx="7087644" cy="751205"/>
            <a:chOff x="3529" y="5686"/>
            <a:chExt cx="11161" cy="1183"/>
          </a:xfrm>
        </p:grpSpPr>
        <p:sp>
          <p:nvSpPr>
            <p:cNvPr id="17418" name="文本框 108">
              <a:hlinkClick r:id="rId4" action="ppaction://hlinksldjump"/>
            </p:cNvPr>
            <p:cNvSpPr txBox="1"/>
            <p:nvPr>
              <p:custDataLst>
                <p:tags r:id="rId5"/>
              </p:custDataLst>
            </p:nvPr>
          </p:nvSpPr>
          <p:spPr>
            <a:xfrm>
              <a:off x="5902" y="5686"/>
              <a:ext cx="8788" cy="957"/>
            </a:xfrm>
            <a:prstGeom prst="rect">
              <a:avLst/>
            </a:prstGeom>
            <a:noFill/>
            <a:ln w="9525">
              <a:noFill/>
            </a:ln>
          </p:spPr>
          <p:txBody>
            <a:bodyPr anchor="t"/>
            <a:p>
              <a:pPr algn="l">
                <a:lnSpc>
                  <a:spcPct val="120000"/>
                </a:lnSpc>
                <a:buSzPct val="100000"/>
              </a:pPr>
              <a:r>
                <a:rPr 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河南</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6</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年真题</a:t>
              </a:r>
              <a:r>
                <a:rPr 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、备用卷精讲练</a:t>
              </a:r>
              <a:endParaRPr 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9" name="组合 12"/>
            <p:cNvGrpSpPr/>
            <p:nvPr/>
          </p:nvGrpSpPr>
          <p:grpSpPr>
            <a:xfrm>
              <a:off x="3529" y="5686"/>
              <a:ext cx="2230" cy="1183"/>
              <a:chOff x="8163" y="4584"/>
              <a:chExt cx="2870" cy="1632"/>
            </a:xfrm>
          </p:grpSpPr>
          <p:pic>
            <p:nvPicPr>
              <p:cNvPr id="17420" name="图片 13"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1" name="文本框 14"/>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2" name="矩形 11">
            <a:hlinkClick r:id="rId6" action="ppaction://hlinksldjump"/>
          </p:cNvPr>
          <p:cNvSpPr/>
          <p:nvPr/>
        </p:nvSpPr>
        <p:spPr>
          <a:xfrm>
            <a:off x="5652135" y="3862705"/>
            <a:ext cx="2768600"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教材图片分点练</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3" name="矩形 12">
            <a:hlinkClick r:id="rId1" action="ppaction://hlinksldjump"/>
          </p:cNvPr>
          <p:cNvSpPr/>
          <p:nvPr/>
        </p:nvSpPr>
        <p:spPr>
          <a:xfrm>
            <a:off x="3401060" y="3862705"/>
            <a:ext cx="1759585"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考点梳理</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4" name="矩形 103"/>
          <p:cNvSpPr/>
          <p:nvPr/>
        </p:nvSpPr>
        <p:spPr>
          <a:xfrm>
            <a:off x="3337560" y="1210310"/>
            <a:ext cx="5298440"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第</a:t>
            </a:r>
            <a:r>
              <a:rPr kumimoji="0" lang="en-US" altLang="zh-CN"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2</a:t>
            </a: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讲</a:t>
            </a: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  声现象</a:t>
            </a:r>
            <a:endPar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821690" y="1762125"/>
            <a:ext cx="1838960" cy="474345"/>
            <a:chOff x="1318" y="2359"/>
            <a:chExt cx="2896" cy="747"/>
          </a:xfrm>
        </p:grpSpPr>
        <p:pic>
          <p:nvPicPr>
            <p:cNvPr id="31" name="图片 30" descr="三级标"/>
            <p:cNvPicPr>
              <a:picLocks noChangeAspect="1"/>
            </p:cNvPicPr>
            <p:nvPr/>
          </p:nvPicPr>
          <p:blipFill>
            <a:blip r:embed="rId1"/>
            <a:stretch>
              <a:fillRect/>
            </a:stretch>
          </p:blipFill>
          <p:spPr>
            <a:xfrm>
              <a:off x="1318" y="2359"/>
              <a:ext cx="2896" cy="714"/>
            </a:xfrm>
            <a:prstGeom prst="rect">
              <a:avLst/>
            </a:prstGeom>
          </p:spPr>
        </p:pic>
        <p:sp>
          <p:nvSpPr>
            <p:cNvPr id="32" name="文本框 31"/>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即时小练</a:t>
              </a:r>
              <a:endParaRPr lang="zh-CN" altLang="en-US" sz="2400" b="1">
                <a:latin typeface="黑体" panose="02010609060101010101" pitchFamily="49" charset="-122"/>
                <a:ea typeface="黑体" panose="02010609060101010101" pitchFamily="49" charset="-122"/>
              </a:endParaRPr>
            </a:p>
          </p:txBody>
        </p:sp>
      </p:grpSp>
      <p:sp>
        <p:nvSpPr>
          <p:cNvPr id="2" name="文本框 1"/>
          <p:cNvSpPr txBox="1"/>
          <p:nvPr/>
        </p:nvSpPr>
        <p:spPr>
          <a:xfrm>
            <a:off x="727710" y="2385695"/>
            <a:ext cx="10633075"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分辨是何种物体、乐器发声的依据是声音的</a:t>
            </a:r>
            <a:r>
              <a:rPr lang="en-US" sz="2400">
                <a:latin typeface="Times New Roman" panose="02020603050405020304" pitchFamily="18" charset="0"/>
                <a:ea typeface="宋体" panose="02010600030101010101" pitchFamily="2" charset="-122"/>
              </a:rPr>
              <a:t>________.(2)</a:t>
            </a:r>
            <a:r>
              <a:rPr lang="zh-CN" sz="2400">
                <a:ea typeface="宋体" panose="02010600030101010101" pitchFamily="2" charset="-122"/>
              </a:rPr>
              <a:t>洪亮、大声、小声、调节音量等都是指</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低沉、声音高低、尖声都是指</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用相同的力弹二胡的两根弦，弹较粗的弦时发出的声音音调较</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(5)</a:t>
            </a:r>
            <a:r>
              <a:rPr lang="zh-CN" sz="2400">
                <a:ea typeface="宋体" panose="02010600030101010101" pitchFamily="2" charset="-122"/>
              </a:rPr>
              <a:t>击鼓表演时，击打同一面鼓用力越大，鼓声的响度越</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a:t>
            </a:r>
            <a:endParaRPr lang="zh-CN" altLang="en-US" sz="2400"/>
          </a:p>
        </p:txBody>
      </p:sp>
      <p:sp>
        <p:nvSpPr>
          <p:cNvPr id="100" name="文本框 99"/>
          <p:cNvSpPr txBox="1"/>
          <p:nvPr/>
        </p:nvSpPr>
        <p:spPr>
          <a:xfrm>
            <a:off x="7133590" y="2483485"/>
            <a:ext cx="8807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音色</a:t>
            </a:r>
            <a:endParaRPr lang="zh-CN" altLang="en-US"/>
          </a:p>
        </p:txBody>
      </p:sp>
      <p:sp>
        <p:nvSpPr>
          <p:cNvPr id="3" name="文本框 2"/>
          <p:cNvSpPr txBox="1"/>
          <p:nvPr/>
        </p:nvSpPr>
        <p:spPr>
          <a:xfrm>
            <a:off x="6486525" y="3071495"/>
            <a:ext cx="8636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响度</a:t>
            </a:r>
            <a:endParaRPr lang="zh-CN" altLang="en-US"/>
          </a:p>
        </p:txBody>
      </p:sp>
      <p:sp>
        <p:nvSpPr>
          <p:cNvPr id="4" name="文本框 3"/>
          <p:cNvSpPr txBox="1"/>
          <p:nvPr/>
        </p:nvSpPr>
        <p:spPr>
          <a:xfrm>
            <a:off x="5174615" y="3586480"/>
            <a:ext cx="8553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音调</a:t>
            </a:r>
            <a:endParaRPr lang="zh-CN" altLang="en-US"/>
          </a:p>
        </p:txBody>
      </p:sp>
      <p:sp>
        <p:nvSpPr>
          <p:cNvPr id="5" name="文本框 4"/>
          <p:cNvSpPr txBox="1"/>
          <p:nvPr/>
        </p:nvSpPr>
        <p:spPr>
          <a:xfrm>
            <a:off x="9664065" y="4153535"/>
            <a:ext cx="5645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低</a:t>
            </a:r>
            <a:endParaRPr lang="zh-CN" altLang="en-US"/>
          </a:p>
        </p:txBody>
      </p:sp>
      <p:sp>
        <p:nvSpPr>
          <p:cNvPr id="6" name="文本框 5"/>
          <p:cNvSpPr txBox="1"/>
          <p:nvPr/>
        </p:nvSpPr>
        <p:spPr>
          <a:xfrm>
            <a:off x="8352790" y="4690110"/>
            <a:ext cx="5562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大</a:t>
            </a:r>
            <a:endParaRPr lang="zh-CN" altLang="en-US"/>
          </a:p>
        </p:txBody>
      </p:sp>
      <p:sp>
        <p:nvSpPr>
          <p:cNvPr id="43" name="流程图: 终止 42">
            <a:hlinkClick r:id="rId2" action="ppaction://hlinksldjump"/>
          </p:cNvPr>
          <p:cNvSpPr/>
          <p:nvPr/>
        </p:nvSpPr>
        <p:spPr>
          <a:xfrm>
            <a:off x="9167495" y="541147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3" grpId="0"/>
      <p:bldP spid="3" grpId="1"/>
      <p:bldP spid="4" grpId="0"/>
      <p:bldP spid="4" grpId="1"/>
      <p:bldP spid="5" grpId="0"/>
      <p:bldP spid="5" grpId="1"/>
      <p:bldP spid="6" grpId="0"/>
      <p:bldP spid="6"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框 8"/>
          <p:cNvSpPr txBox="1"/>
          <p:nvPr/>
        </p:nvSpPr>
        <p:spPr>
          <a:xfrm>
            <a:off x="756285" y="1111885"/>
            <a:ext cx="1082167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sym typeface="+mn-ea"/>
              </a:rPr>
              <a:t>4. </a:t>
            </a:r>
            <a:r>
              <a:rPr lang="zh-CN" sz="2400">
                <a:ea typeface="黑体" panose="02010609060101010101" pitchFamily="49" charset="-122"/>
                <a:sym typeface="+mn-ea"/>
              </a:rPr>
              <a:t>声音的波形图</a:t>
            </a:r>
            <a:endParaRPr lang="zh-CN" sz="2400">
              <a:ea typeface="黑体" panose="02010609060101010101" pitchFamily="49" charset="-122"/>
              <a:sym typeface="+mn-ea"/>
            </a:endParaRPr>
          </a:p>
          <a:p>
            <a:pPr>
              <a:lnSpc>
                <a:spcPct val="150000"/>
              </a:lnSpc>
            </a:pP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波形图的疏密不同</a:t>
            </a:r>
            <a:r>
              <a:rPr lang="zh-CN" sz="2400">
                <a:latin typeface="Times New Roman" panose="02020603050405020304" pitchFamily="18" charset="0"/>
                <a:ea typeface="宋体" panose="02010600030101010101" pitchFamily="2" charset="-122"/>
              </a:rPr>
              <a:t>表示声音的音调不同，波形越密，音调越高；波形越疏，音调越低．</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波形图的高低不同表示声音</a:t>
            </a:r>
            <a:endParaRPr lang="zh-CN" sz="2400">
              <a:ea typeface="宋体" panose="02010600030101010101" pitchFamily="2" charset="-122"/>
            </a:endParaRPr>
          </a:p>
          <a:p>
            <a:pPr>
              <a:lnSpc>
                <a:spcPct val="150000"/>
              </a:lnSpc>
            </a:pPr>
            <a:r>
              <a:rPr lang="zh-CN" sz="2400">
                <a:ea typeface="宋体" panose="02010600030101010101" pitchFamily="2" charset="-122"/>
              </a:rPr>
              <a:t>的响度不同，高度越高，响度</a:t>
            </a:r>
            <a:endParaRPr lang="zh-CN" sz="2400">
              <a:ea typeface="宋体" panose="02010600030101010101" pitchFamily="2" charset="-122"/>
            </a:endParaRPr>
          </a:p>
          <a:p>
            <a:pPr>
              <a:lnSpc>
                <a:spcPct val="150000"/>
              </a:lnSpc>
            </a:pPr>
            <a:r>
              <a:rPr lang="zh-CN" sz="2400">
                <a:ea typeface="宋体" panose="02010600030101010101" pitchFamily="2" charset="-122"/>
              </a:rPr>
              <a:t>越大；高度越低，响度越小．</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波形图的形状不同表示声音</a:t>
            </a:r>
            <a:endParaRPr lang="zh-CN" sz="2400">
              <a:ea typeface="宋体" panose="02010600030101010101" pitchFamily="2" charset="-122"/>
            </a:endParaRPr>
          </a:p>
          <a:p>
            <a:pPr>
              <a:lnSpc>
                <a:spcPct val="150000"/>
              </a:lnSpc>
            </a:pPr>
            <a:r>
              <a:rPr lang="zh-CN" sz="2400">
                <a:ea typeface="宋体" panose="02010600030101010101" pitchFamily="2" charset="-122"/>
              </a:rPr>
              <a:t>的音色不同．</a:t>
            </a:r>
            <a:endParaRPr lang="zh-CN" altLang="en-US" sz="2400"/>
          </a:p>
        </p:txBody>
      </p:sp>
      <p:pic>
        <p:nvPicPr>
          <p:cNvPr id="2" name="图片 -2147482571"/>
          <p:cNvPicPr>
            <a:picLocks noChangeAspect="1"/>
          </p:cNvPicPr>
          <p:nvPr/>
        </p:nvPicPr>
        <p:blipFill>
          <a:blip r:embed="rId1"/>
          <a:stretch>
            <a:fillRect/>
          </a:stretch>
        </p:blipFill>
        <p:spPr>
          <a:xfrm>
            <a:off x="5327650" y="2711450"/>
            <a:ext cx="6093460" cy="3001010"/>
          </a:xfrm>
          <a:prstGeom prst="rect">
            <a:avLst/>
          </a:prstGeom>
          <a:noFill/>
          <a:ln w="9525">
            <a:noFill/>
          </a:ln>
        </p:spPr>
      </p:pic>
      <p:sp>
        <p:nvSpPr>
          <p:cNvPr id="43" name="流程图: 终止 42">
            <a:hlinkClick r:id="rId2" action="ppaction://hlinksldjump"/>
          </p:cNvPr>
          <p:cNvSpPr/>
          <p:nvPr/>
        </p:nvSpPr>
        <p:spPr>
          <a:xfrm>
            <a:off x="9382760" y="562673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959485" y="982345"/>
            <a:ext cx="4876165" cy="521970"/>
            <a:chOff x="894" y="3246"/>
            <a:chExt cx="7679" cy="822"/>
          </a:xfrm>
        </p:grpSpPr>
        <p:sp>
          <p:nvSpPr>
            <p:cNvPr id="20481" name="文本框 4"/>
            <p:cNvSpPr txBox="1"/>
            <p:nvPr/>
          </p:nvSpPr>
          <p:spPr>
            <a:xfrm>
              <a:off x="3894" y="3246"/>
              <a:ext cx="4679" cy="822"/>
            </a:xfrm>
            <a:prstGeom prst="rect">
              <a:avLst/>
            </a:prstGeom>
            <a:noFill/>
            <a:ln w="9525">
              <a:noFill/>
            </a:ln>
          </p:spPr>
          <p:txBody>
            <a:bodyPr wrap="square" anchor="t">
              <a:spAutoFit/>
            </a:bodyPr>
            <a:p>
              <a:r>
                <a:rPr sz="2800" dirty="0">
                  <a:latin typeface="黑体" panose="02010609060101010101" pitchFamily="49" charset="-122"/>
                  <a:ea typeface="黑体" panose="02010609060101010101" pitchFamily="49" charset="-122"/>
                  <a:cs typeface="Times New Roman" panose="02020603050405020304" pitchFamily="18" charset="0"/>
                </a:rPr>
                <a:t>声的利用</a:t>
              </a:r>
              <a:r>
                <a:rPr sz="2400" dirty="0">
                  <a:latin typeface="Times New Roman" panose="02020603050405020304" pitchFamily="18" charset="0"/>
                  <a:cs typeface="Times New Roman" panose="02020603050405020304" pitchFamily="18" charset="0"/>
                </a:rPr>
                <a:t>(6年3考)</a:t>
              </a:r>
              <a:endParaRPr sz="2400" dirty="0">
                <a:latin typeface="Times New Roman" panose="02020603050405020304" pitchFamily="18" charset="0"/>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8" name="文本框 7"/>
          <p:cNvSpPr txBox="1"/>
          <p:nvPr/>
        </p:nvSpPr>
        <p:spPr>
          <a:xfrm>
            <a:off x="887730" y="1706245"/>
            <a:ext cx="10177145"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zh-CN" sz="2400">
                <a:ea typeface="宋体" panose="02010600030101010101" pitchFamily="2" charset="-122"/>
              </a:rPr>
              <a:t>声音可以传递</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，如：</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柴门闻犬吠，风雪夜归人</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cs typeface="仿宋_GB2312" charset="0"/>
              </a:rPr>
              <a:t>(2019.8D)</a:t>
            </a:r>
            <a:r>
              <a:rPr lang="zh-CN" sz="2400">
                <a:cs typeface="仿宋_GB2312" charset="0"/>
              </a:rPr>
              <a:t>．</a:t>
            </a:r>
            <a:r>
              <a:rPr lang="en-US" sz="2400">
                <a:latin typeface="Times New Roman" panose="02020603050405020304" pitchFamily="18" charset="0"/>
                <a:ea typeface="宋体" panose="02010600030101010101" pitchFamily="2" charset="-122"/>
              </a:rPr>
              <a:t>2. </a:t>
            </a:r>
            <a:r>
              <a:rPr lang="zh-CN" sz="2400">
                <a:ea typeface="宋体" panose="02010600030101010101" pitchFamily="2" charset="-122"/>
              </a:rPr>
              <a:t>声音可以传递能量，如爆炸声震碎玻璃．</a:t>
            </a:r>
            <a:r>
              <a:rPr lang="en-US" sz="2400">
                <a:latin typeface="Times New Roman" panose="02020603050405020304" pitchFamily="18" charset="0"/>
                <a:ea typeface="宋体" panose="02010600030101010101" pitchFamily="2" charset="-122"/>
              </a:rPr>
              <a:t>3. </a:t>
            </a:r>
            <a:r>
              <a:rPr lang="zh-CN" sz="2400">
                <a:ea typeface="宋体" panose="02010600030101010101" pitchFamily="2" charset="-122"/>
              </a:rPr>
              <a:t>超声波与次声波</a:t>
            </a:r>
            <a:r>
              <a:rPr lang="en-US" sz="2400">
                <a:latin typeface="Times New Roman" panose="02020603050405020304" pitchFamily="18" charset="0"/>
                <a:cs typeface="仿宋_GB2312" charset="0"/>
              </a:rPr>
              <a:t>[2017.13A</a:t>
            </a:r>
            <a:r>
              <a:rPr lang="zh-CN" sz="2400">
                <a:latin typeface="Times New Roman" panose="02020603050405020304" pitchFamily="18" charset="0"/>
                <a:cs typeface="仿宋_GB2312" charset="0"/>
              </a:rPr>
              <a:t>，</a:t>
            </a:r>
            <a:r>
              <a:rPr lang="en-US" sz="2400">
                <a:latin typeface="Times New Roman" panose="02020603050405020304" pitchFamily="18" charset="0"/>
                <a:cs typeface="仿宋_GB2312" charset="0"/>
              </a:rPr>
              <a:t>2016.21(4)</a:t>
            </a:r>
            <a:r>
              <a:rPr lang="zh-CN" sz="2400">
                <a:cs typeface="仿宋_GB2312" charset="0"/>
              </a:rPr>
              <a:t>涉及</a:t>
            </a:r>
            <a:r>
              <a:rPr lang="en-US" sz="2400">
                <a:latin typeface="Times New Roman" panose="02020603050405020304" pitchFamily="18" charset="0"/>
                <a:cs typeface="仿宋_GB2312" charset="0"/>
              </a:rPr>
              <a:t>]</a:t>
            </a:r>
            <a:endParaRPr lang="zh-CN" altLang="en-US" sz="2400"/>
          </a:p>
        </p:txBody>
      </p:sp>
      <p:graphicFrame>
        <p:nvGraphicFramePr>
          <p:cNvPr id="9" name="表格 8"/>
          <p:cNvGraphicFramePr/>
          <p:nvPr>
            <p:custDataLst>
              <p:tags r:id="rId2"/>
            </p:custDataLst>
          </p:nvPr>
        </p:nvGraphicFramePr>
        <p:xfrm>
          <a:off x="1221740" y="3604895"/>
          <a:ext cx="9747885" cy="2654935"/>
        </p:xfrm>
        <a:graphic>
          <a:graphicData uri="http://schemas.openxmlformats.org/drawingml/2006/table">
            <a:tbl>
              <a:tblPr firstRow="1" bandRow="1">
                <a:tableStyleId>{5940675A-B579-460E-94D1-54222C63F5DA}</a:tableStyleId>
              </a:tblPr>
              <a:tblGrid>
                <a:gridCol w="2110105"/>
                <a:gridCol w="3818890"/>
                <a:gridCol w="3818890"/>
              </a:tblGrid>
              <a:tr h="615950">
                <a:tc>
                  <a:txBody>
                    <a:bodyPr/>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类别</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超声波</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次声波</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r>
              <a:tr h="614045">
                <a:tc>
                  <a:txBody>
                    <a:bodyPr/>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定义</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30000"/>
                        </a:lnSpc>
                        <a:buNone/>
                      </a:pPr>
                      <a:r>
                        <a:rPr lang="en-US" sz="2400" b="0">
                          <a:latin typeface="Times New Roman" panose="02020603050405020304" pitchFamily="18" charset="0"/>
                          <a:cs typeface="Times New Roman" panose="02020603050405020304" pitchFamily="18" charset="0"/>
                        </a:rPr>
                        <a:t>频率高于________Hz的声</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30000"/>
                        </a:lnSpc>
                        <a:buNone/>
                      </a:pPr>
                      <a:r>
                        <a:rPr lang="en-US" sz="2400" b="0">
                          <a:latin typeface="Times New Roman" panose="02020603050405020304" pitchFamily="18" charset="0"/>
                          <a:cs typeface="Times New Roman" panose="02020603050405020304" pitchFamily="18" charset="0"/>
                        </a:rPr>
                        <a:t>频率低于______Hz的声</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424940">
                <a:tc>
                  <a:txBody>
                    <a:bodyPr/>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相同点</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l" fontAlgn="auto">
                        <a:lnSpc>
                          <a:spcPct val="130000"/>
                        </a:lnSpc>
                        <a:buNone/>
                      </a:pPr>
                      <a:r>
                        <a:rPr lang="en-US" sz="2400" b="0">
                          <a:latin typeface="Times New Roman" panose="02020603050405020304" pitchFamily="18" charset="0"/>
                          <a:cs typeface="Times New Roman" panose="02020603050405020304" pitchFamily="18" charset="0"/>
                        </a:rPr>
                        <a:t>(1)都是由物体的________产生的</a:t>
                      </a:r>
                      <a:endParaRPr lang="en-US" sz="2400" b="0">
                        <a:latin typeface="Times New Roman" panose="02020603050405020304" pitchFamily="18" charset="0"/>
                        <a:cs typeface="Times New Roman" panose="02020603050405020304" pitchFamily="18" charset="0"/>
                      </a:endParaRPr>
                    </a:p>
                    <a:p>
                      <a:pPr indent="0" algn="l" fontAlgn="auto">
                        <a:lnSpc>
                          <a:spcPct val="130000"/>
                        </a:lnSpc>
                        <a:buNone/>
                      </a:pPr>
                      <a:r>
                        <a:rPr lang="en-US" sz="2400" b="0">
                          <a:latin typeface="Times New Roman" panose="02020603050405020304" pitchFamily="18" charset="0"/>
                          <a:cs typeface="Times New Roman" panose="02020603050405020304" pitchFamily="18" charset="0"/>
                        </a:rPr>
                        <a:t>(2)在同种均匀介质中传播速度______</a:t>
                      </a:r>
                      <a:endParaRPr lang="en-US" sz="2400" b="0">
                        <a:latin typeface="Times New Roman" panose="02020603050405020304" pitchFamily="18" charset="0"/>
                        <a:cs typeface="Times New Roman" panose="02020603050405020304" pitchFamily="18" charset="0"/>
                      </a:endParaRPr>
                    </a:p>
                    <a:p>
                      <a:pPr indent="0" algn="l" fontAlgn="auto">
                        <a:lnSpc>
                          <a:spcPct val="130000"/>
                        </a:lnSpc>
                        <a:buNone/>
                      </a:pPr>
                      <a:r>
                        <a:rPr lang="en-US" sz="2400" b="0">
                          <a:latin typeface="Times New Roman" panose="02020603050405020304" pitchFamily="18" charset="0"/>
                          <a:cs typeface="Times New Roman" panose="02020603050405020304" pitchFamily="18" charset="0"/>
                        </a:rPr>
                        <a:t>(3)都是人耳听不到的声音</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bl>
          </a:graphicData>
        </a:graphic>
      </p:graphicFrame>
      <p:sp>
        <p:nvSpPr>
          <p:cNvPr id="100" name="文本框 99"/>
          <p:cNvSpPr txBox="1"/>
          <p:nvPr/>
        </p:nvSpPr>
        <p:spPr>
          <a:xfrm>
            <a:off x="4912360" y="4281805"/>
            <a:ext cx="109410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20 000</a:t>
            </a:r>
            <a:endParaRPr lang="zh-CN" altLang="en-US"/>
          </a:p>
        </p:txBody>
      </p:sp>
      <p:sp>
        <p:nvSpPr>
          <p:cNvPr id="2" name="文本框 1"/>
          <p:cNvSpPr txBox="1"/>
          <p:nvPr/>
        </p:nvSpPr>
        <p:spPr>
          <a:xfrm>
            <a:off x="8957945" y="4281805"/>
            <a:ext cx="51562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20</a:t>
            </a:r>
            <a:endParaRPr lang="zh-CN" altLang="en-US"/>
          </a:p>
        </p:txBody>
      </p:sp>
      <p:sp>
        <p:nvSpPr>
          <p:cNvPr id="3" name="文本框 2"/>
          <p:cNvSpPr txBox="1"/>
          <p:nvPr/>
        </p:nvSpPr>
        <p:spPr>
          <a:xfrm>
            <a:off x="5747385" y="4852670"/>
            <a:ext cx="9061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振动</a:t>
            </a:r>
            <a:endParaRPr lang="zh-CN" altLang="en-US"/>
          </a:p>
        </p:txBody>
      </p:sp>
      <p:sp>
        <p:nvSpPr>
          <p:cNvPr id="4" name="文本框 3"/>
          <p:cNvSpPr txBox="1"/>
          <p:nvPr/>
        </p:nvSpPr>
        <p:spPr>
          <a:xfrm>
            <a:off x="7434580" y="5313045"/>
            <a:ext cx="8807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相同</a:t>
            </a:r>
            <a:endParaRPr lang="zh-CN" altLang="en-US"/>
          </a:p>
        </p:txBody>
      </p:sp>
      <p:sp>
        <p:nvSpPr>
          <p:cNvPr id="5" name="文本框 4"/>
          <p:cNvSpPr txBox="1"/>
          <p:nvPr/>
        </p:nvSpPr>
        <p:spPr>
          <a:xfrm>
            <a:off x="3294380" y="1794510"/>
            <a:ext cx="9232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信息</a:t>
            </a:r>
            <a:endParaRPr lang="zh-CN" altLang="en-US"/>
          </a:p>
        </p:txBody>
      </p:sp>
      <p:sp>
        <p:nvSpPr>
          <p:cNvPr id="43" name="流程图: 终止 42">
            <a:hlinkClick r:id="rId3" action="ppaction://hlinksldjump"/>
          </p:cNvPr>
          <p:cNvSpPr/>
          <p:nvPr/>
        </p:nvSpPr>
        <p:spPr>
          <a:xfrm>
            <a:off x="9128125" y="103187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00" grpId="0"/>
      <p:bldP spid="100" grpId="1"/>
      <p:bldP spid="2" grpId="0"/>
      <p:bldP spid="2" grpId="1"/>
      <p:bldP spid="4" grpId="0"/>
      <p:bldP spid="4" grpId="1"/>
      <p:bldP spid="3" grpId="0"/>
      <p:bldP spid="3"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8" name="表格 7"/>
          <p:cNvGraphicFramePr/>
          <p:nvPr>
            <p:custDataLst>
              <p:tags r:id="rId1"/>
            </p:custDataLst>
          </p:nvPr>
        </p:nvGraphicFramePr>
        <p:xfrm>
          <a:off x="594360" y="1692910"/>
          <a:ext cx="11002645" cy="3055620"/>
        </p:xfrm>
        <a:graphic>
          <a:graphicData uri="http://schemas.openxmlformats.org/drawingml/2006/table">
            <a:tbl>
              <a:tblPr firstRow="1" bandRow="1">
                <a:tableStyleId>{5940675A-B579-460E-94D1-54222C63F5DA}</a:tableStyleId>
              </a:tblPr>
              <a:tblGrid>
                <a:gridCol w="949325"/>
                <a:gridCol w="1556385"/>
                <a:gridCol w="4585970"/>
                <a:gridCol w="3910965"/>
              </a:tblGrid>
              <a:tr h="719455">
                <a:tc gridSpan="2">
                  <a:txBody>
                    <a:bodyPr/>
                    <a:p>
                      <a:pPr indent="0" algn="ctr" fontAlgn="auto">
                        <a:lnSpc>
                          <a:spcPct val="130000"/>
                        </a:lnSpc>
                        <a:buNone/>
                      </a:pPr>
                      <a:r>
                        <a:rPr lang="zh-CN" altLang="en-US" sz="2400" b="0">
                          <a:latin typeface="黑体" panose="02010609060101010101" pitchFamily="49" charset="-122"/>
                          <a:ea typeface="黑体" panose="02010609060101010101" pitchFamily="49" charset="-122"/>
                          <a:cs typeface="Times New Roman" panose="02020603050405020304" pitchFamily="18" charset="0"/>
                        </a:rPr>
                        <a:t>类别</a:t>
                      </a:r>
                      <a:endParaRPr lang="zh-CN"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30000"/>
                        </a:lnSpc>
                        <a:buNone/>
                      </a:pPr>
                      <a:r>
                        <a:rPr lang="zh-CN" altLang="en-US" sz="2400">
                          <a:latin typeface="黑体" panose="02010609060101010101" pitchFamily="49" charset="-122"/>
                          <a:ea typeface="黑体" panose="02010609060101010101" pitchFamily="49" charset="-122"/>
                          <a:cs typeface="Times New Roman" panose="02020603050405020304" pitchFamily="18" charset="0"/>
                          <a:sym typeface="+mn-ea"/>
                        </a:rPr>
                        <a:t>超声波</a:t>
                      </a:r>
                      <a:endParaRPr lang="zh-CN" altLang="en-US" sz="2400" b="0">
                        <a:latin typeface="黑体" panose="02010609060101010101" pitchFamily="49" charset="-122"/>
                        <a:ea typeface="黑体" panose="02010609060101010101" pitchFamily="49" charset="-122"/>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indent="0" algn="ctr" fontAlgn="auto">
                        <a:lnSpc>
                          <a:spcPct val="130000"/>
                        </a:lnSpc>
                        <a:buNone/>
                      </a:pPr>
                      <a:r>
                        <a:rPr lang="zh-CN" altLang="en-US" sz="2400" b="0">
                          <a:latin typeface="黑体" panose="02010609060101010101" pitchFamily="49" charset="-122"/>
                          <a:ea typeface="黑体" panose="02010609060101010101" pitchFamily="49" charset="-122"/>
                          <a:cs typeface="Times New Roman" panose="02020603050405020304" pitchFamily="18" charset="0"/>
                        </a:rPr>
                        <a:t>次声波</a:t>
                      </a:r>
                      <a:endParaRPr lang="zh-CN"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r>
              <a:tr h="1310640">
                <a:tc rowSpan="2">
                  <a:txBody>
                    <a:bodyPr/>
                    <a:p>
                      <a:pPr indent="0" algn="ctr" fontAlgn="auto">
                        <a:lnSpc>
                          <a:spcPct val="130000"/>
                        </a:lnSpc>
                        <a:buNone/>
                      </a:pPr>
                      <a:r>
                        <a:rPr lang="zh-CN" altLang="en-US" sz="2400" b="0">
                          <a:latin typeface="黑体" panose="02010609060101010101" pitchFamily="49" charset="-122"/>
                          <a:ea typeface="黑体" panose="02010609060101010101" pitchFamily="49" charset="-122"/>
                          <a:cs typeface="Times New Roman" panose="02020603050405020304" pitchFamily="18" charset="0"/>
                        </a:rPr>
                        <a:t>应</a:t>
                      </a:r>
                      <a:endParaRPr lang="zh-CN" altLang="en-US" sz="2400" b="0">
                        <a:latin typeface="黑体" panose="02010609060101010101" pitchFamily="49" charset="-122"/>
                        <a:ea typeface="黑体" panose="02010609060101010101" pitchFamily="49" charset="-122"/>
                        <a:cs typeface="Times New Roman" panose="02020603050405020304" pitchFamily="18" charset="0"/>
                      </a:endParaRPr>
                    </a:p>
                    <a:p>
                      <a:pPr indent="0" algn="ctr" fontAlgn="auto">
                        <a:lnSpc>
                          <a:spcPct val="130000"/>
                        </a:lnSpc>
                        <a:buNone/>
                      </a:pPr>
                      <a:r>
                        <a:rPr lang="zh-CN" altLang="en-US" sz="2400" b="0">
                          <a:latin typeface="黑体" panose="02010609060101010101" pitchFamily="49" charset="-122"/>
                          <a:ea typeface="黑体" panose="02010609060101010101" pitchFamily="49" charset="-122"/>
                          <a:cs typeface="Times New Roman" panose="02020603050405020304" pitchFamily="18" charset="0"/>
                        </a:rPr>
                        <a:t>用</a:t>
                      </a:r>
                      <a:endParaRPr lang="zh-CN"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30000"/>
                        </a:lnSpc>
                        <a:buNone/>
                      </a:pPr>
                      <a:r>
                        <a:rPr lang="en-US" sz="2400" b="0">
                          <a:latin typeface="Times New Roman" panose="02020603050405020304" pitchFamily="18" charset="0"/>
                          <a:cs typeface="Times New Roman" panose="02020603050405020304" pitchFamily="18" charset="0"/>
                        </a:rPr>
                        <a:t>传递信息</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3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B</a:t>
                      </a:r>
                      <a:r>
                        <a:rPr lang="en-US" sz="2400" b="0">
                          <a:latin typeface="宋体" panose="02010600030101010101" pitchFamily="2" charset="-122"/>
                          <a:ea typeface="宋体" panose="02010600030101010101" pitchFamily="2" charset="-122"/>
                          <a:cs typeface="宋体" panose="02010600030101010101" pitchFamily="2" charset="-122"/>
                        </a:rPr>
                        <a:t>超、声呐、超声探伤、超声导盲仪、测速雷达、倒车雷达等</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30000"/>
                        </a:lnSpc>
                        <a:buNone/>
                      </a:pPr>
                      <a:r>
                        <a:rPr lang="en-US" sz="2400" b="0">
                          <a:latin typeface="Times New Roman" panose="02020603050405020304" pitchFamily="18" charset="0"/>
                          <a:cs typeface="Times New Roman" panose="02020603050405020304" pitchFamily="18" charset="0"/>
                        </a:rPr>
                        <a:t>监测火山爆发、台风和核爆炸发生的方位及强度等</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25525">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30000"/>
                        </a:lnSpc>
                        <a:buNone/>
                      </a:pPr>
                      <a:r>
                        <a:rPr lang="en-US" sz="2400" b="0">
                          <a:latin typeface="Times New Roman" panose="02020603050405020304" pitchFamily="18" charset="0"/>
                          <a:cs typeface="Times New Roman" panose="02020603050405020304" pitchFamily="18" charset="0"/>
                        </a:rPr>
                        <a:t>传递能量</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30000"/>
                        </a:lnSpc>
                        <a:buNone/>
                      </a:pPr>
                      <a:r>
                        <a:rPr lang="en-US" sz="2400" b="0">
                          <a:latin typeface="Times New Roman" panose="02020603050405020304" pitchFamily="18" charset="0"/>
                          <a:cs typeface="Times New Roman" panose="02020603050405020304" pitchFamily="18" charset="0"/>
                        </a:rPr>
                        <a:t>超声波清洗机、超声碎石等</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30000"/>
                        </a:lnSpc>
                        <a:buNone/>
                      </a:pPr>
                      <a:r>
                        <a:rPr lang="en-US" sz="2400" b="0">
                          <a:latin typeface="Times New Roman" panose="02020603050405020304" pitchFamily="18" charset="0"/>
                          <a:cs typeface="Times New Roman" panose="02020603050405020304" pitchFamily="18" charset="0"/>
                        </a:rPr>
                        <a:t>次声波武器</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43" name="流程图: 终止 42">
            <a:hlinkClick r:id="rId2" action="ppaction://hlinksldjump"/>
          </p:cNvPr>
          <p:cNvSpPr/>
          <p:nvPr/>
        </p:nvSpPr>
        <p:spPr>
          <a:xfrm>
            <a:off x="9562465" y="512635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478790" y="780415"/>
            <a:ext cx="1838960" cy="474345"/>
            <a:chOff x="1318" y="2359"/>
            <a:chExt cx="2896" cy="747"/>
          </a:xfrm>
        </p:grpSpPr>
        <p:pic>
          <p:nvPicPr>
            <p:cNvPr id="31" name="图片 30" descr="三级标"/>
            <p:cNvPicPr>
              <a:picLocks noChangeAspect="1"/>
            </p:cNvPicPr>
            <p:nvPr/>
          </p:nvPicPr>
          <p:blipFill>
            <a:blip r:embed="rId1"/>
            <a:stretch>
              <a:fillRect/>
            </a:stretch>
          </p:blipFill>
          <p:spPr>
            <a:xfrm>
              <a:off x="1318" y="2359"/>
              <a:ext cx="2896" cy="714"/>
            </a:xfrm>
            <a:prstGeom prst="rect">
              <a:avLst/>
            </a:prstGeom>
          </p:spPr>
        </p:pic>
        <p:sp>
          <p:nvSpPr>
            <p:cNvPr id="32" name="文本框 31"/>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适时总结</a:t>
              </a:r>
              <a:endParaRPr lang="zh-CN" altLang="en-US" sz="2400" b="1">
                <a:latin typeface="黑体" panose="02010609060101010101" pitchFamily="49" charset="-122"/>
                <a:ea typeface="黑体" panose="02010609060101010101" pitchFamily="49" charset="-122"/>
              </a:endParaRPr>
            </a:p>
          </p:txBody>
        </p:sp>
      </p:grpSp>
      <p:sp>
        <p:nvSpPr>
          <p:cNvPr id="5" name="文本框 4"/>
          <p:cNvSpPr txBox="1"/>
          <p:nvPr/>
        </p:nvSpPr>
        <p:spPr>
          <a:xfrm>
            <a:off x="368300" y="1386840"/>
            <a:ext cx="3903345" cy="460375"/>
          </a:xfrm>
          <a:prstGeom prst="rect">
            <a:avLst/>
          </a:prstGeom>
          <a:noFill/>
          <a:ln w="9525">
            <a:noFill/>
          </a:ln>
        </p:spPr>
        <p:txBody>
          <a:bodyPr wrap="square">
            <a:spAutoFit/>
          </a:bodyPr>
          <a:p>
            <a:r>
              <a:rPr lang="zh-CN" sz="2400">
                <a:solidFill>
                  <a:srgbClr val="1D41D5"/>
                </a:solidFill>
                <a:ea typeface="黑体" panose="02010609060101010101" pitchFamily="49" charset="-122"/>
              </a:rPr>
              <a:t>声波与电磁波的比较</a:t>
            </a:r>
            <a:endParaRPr lang="zh-CN" altLang="en-US" sz="2400">
              <a:solidFill>
                <a:srgbClr val="1D41D5"/>
              </a:solidFill>
              <a:ea typeface="黑体" panose="02010609060101010101" pitchFamily="49" charset="-122"/>
            </a:endParaRPr>
          </a:p>
        </p:txBody>
      </p:sp>
      <p:graphicFrame>
        <p:nvGraphicFramePr>
          <p:cNvPr id="6" name="表格 5"/>
          <p:cNvGraphicFramePr/>
          <p:nvPr>
            <p:custDataLst>
              <p:tags r:id="rId2"/>
            </p:custDataLst>
          </p:nvPr>
        </p:nvGraphicFramePr>
        <p:xfrm>
          <a:off x="460375" y="1959610"/>
          <a:ext cx="11263630" cy="4389120"/>
        </p:xfrm>
        <a:graphic>
          <a:graphicData uri="http://schemas.openxmlformats.org/drawingml/2006/table">
            <a:tbl>
              <a:tblPr firstRow="1" bandRow="1">
                <a:tableStyleId>{5940675A-B579-460E-94D1-54222C63F5DA}</a:tableStyleId>
              </a:tblPr>
              <a:tblGrid>
                <a:gridCol w="710565"/>
                <a:gridCol w="1539240"/>
                <a:gridCol w="4592955"/>
                <a:gridCol w="4420870"/>
              </a:tblGrid>
              <a:tr h="548640">
                <a:tc gridSpan="2">
                  <a:txBody>
                    <a:bodyPr/>
                    <a:p>
                      <a:pPr indent="0" algn="ctr" fontAlgn="auto">
                        <a:lnSpc>
                          <a:spcPct val="150000"/>
                        </a:lnSpc>
                        <a:buNone/>
                      </a:pPr>
                      <a:r>
                        <a:rPr lang="en-US" altLang="zh-CN" sz="2400" b="0">
                          <a:solidFill>
                            <a:srgbClr val="1D41D5"/>
                          </a:solidFill>
                          <a:latin typeface="Times New Roman" panose="02020603050405020304" pitchFamily="18" charset="0"/>
                          <a:ea typeface="黑体" panose="02010609060101010101" pitchFamily="49" charset="-122"/>
                        </a:rPr>
                        <a:t>类别</a:t>
                      </a:r>
                      <a:endParaRPr lang="en-US" altLang="zh-CN" sz="2400" b="0">
                        <a:solidFill>
                          <a:srgbClr val="1D41D5"/>
                        </a:solidFill>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a:solidFill>
                        <a:srgbClr val="1D41D5"/>
                      </a:solidFill>
                      <a:prstDash val="solid"/>
                    </a:lnL>
                    <a:lnR w="12700">
                      <a:solidFill>
                        <a:srgbClr val="1D41D5"/>
                      </a:solidFill>
                      <a:prstDash val="solid"/>
                    </a:lnR>
                    <a:lnT w="12700">
                      <a:solidFill>
                        <a:srgbClr val="1D41D5"/>
                      </a:solidFill>
                      <a:prstDash val="solid"/>
                    </a:lnT>
                    <a:lnB w="12700">
                      <a:solidFill>
                        <a:srgbClr val="1D41D5"/>
                      </a:solidFill>
                      <a:prstDash val="soli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a:solidFill>
                        <a:srgbClr val="1D41D5"/>
                      </a:solidFill>
                      <a:prstDash val="solid"/>
                    </a:lnR>
                    <a:lnT w="12700">
                      <a:solidFill>
                        <a:srgbClr val="1D41D5"/>
                      </a:solidFill>
                      <a:prstDash val="solid"/>
                    </a:lnT>
                    <a:lnB w="12700">
                      <a:solidFill>
                        <a:srgbClr val="1D41D5"/>
                      </a:solidFill>
                      <a:prstDash val="solid"/>
                    </a:lnB>
                    <a:lnTlToBr>
                      <a:noFill/>
                    </a:lnTlToBr>
                    <a:lnBlToTr>
                      <a:noFill/>
                    </a:lnBlToTr>
                    <a:noFill/>
                  </a:tcPr>
                </a:tc>
                <a:tc>
                  <a:txBody>
                    <a:bodyPr/>
                    <a:p>
                      <a:pPr indent="0" algn="ctr" fontAlgn="auto">
                        <a:lnSpc>
                          <a:spcPct val="150000"/>
                        </a:lnSpc>
                        <a:buNone/>
                      </a:pPr>
                      <a:r>
                        <a:rPr lang="en-US" sz="2400" b="0">
                          <a:solidFill>
                            <a:srgbClr val="1D41D5"/>
                          </a:solidFill>
                          <a:latin typeface="Times New Roman" panose="02020603050405020304" pitchFamily="18" charset="0"/>
                          <a:ea typeface="黑体" panose="02010609060101010101" pitchFamily="49" charset="-122"/>
                          <a:cs typeface="Times New Roman" panose="02020603050405020304" pitchFamily="18" charset="0"/>
                        </a:rPr>
                        <a:t>声波</a:t>
                      </a:r>
                      <a:endParaRPr lang="en-US" altLang="en-US" sz="2400" b="0">
                        <a:solidFill>
                          <a:srgbClr val="1D41D5"/>
                        </a:solidFill>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a:solidFill>
                        <a:srgbClr val="1D41D5"/>
                      </a:solidFill>
                      <a:prstDash val="solid"/>
                    </a:lnL>
                    <a:lnR w="12700">
                      <a:solidFill>
                        <a:srgbClr val="1D41D5"/>
                      </a:solidFill>
                      <a:prstDash val="solid"/>
                    </a:lnR>
                    <a:lnT w="12700">
                      <a:solidFill>
                        <a:srgbClr val="1D41D5"/>
                      </a:solidFill>
                      <a:prstDash val="solid"/>
                    </a:lnT>
                    <a:lnB w="12700">
                      <a:solidFill>
                        <a:srgbClr val="1D41D5"/>
                      </a:solidFill>
                      <a:prstDash val="solid"/>
                    </a:lnB>
                    <a:lnTlToBr>
                      <a:noFill/>
                    </a:lnTlToBr>
                    <a:lnBlToTr>
                      <a:noFill/>
                    </a:lnBlToTr>
                    <a:noFill/>
                  </a:tcPr>
                </a:tc>
                <a:tc>
                  <a:txBody>
                    <a:bodyPr/>
                    <a:p>
                      <a:pPr indent="0" algn="ctr" fontAlgn="auto">
                        <a:lnSpc>
                          <a:spcPct val="150000"/>
                        </a:lnSpc>
                        <a:buNone/>
                      </a:pPr>
                      <a:r>
                        <a:rPr lang="en-US" sz="2400" b="0">
                          <a:solidFill>
                            <a:srgbClr val="1D41D5"/>
                          </a:solidFill>
                          <a:latin typeface="Times New Roman" panose="02020603050405020304" pitchFamily="18" charset="0"/>
                          <a:ea typeface="黑体" panose="02010609060101010101" pitchFamily="49" charset="-122"/>
                          <a:cs typeface="Times New Roman" panose="02020603050405020304" pitchFamily="18" charset="0"/>
                        </a:rPr>
                        <a:t>电磁波</a:t>
                      </a:r>
                      <a:endParaRPr lang="en-US" altLang="en-US" sz="2400" b="0">
                        <a:solidFill>
                          <a:srgbClr val="1D41D5"/>
                        </a:solidFill>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a:solidFill>
                        <a:srgbClr val="1D41D5"/>
                      </a:solidFill>
                      <a:prstDash val="solid"/>
                    </a:lnL>
                    <a:lnR w="12700">
                      <a:solidFill>
                        <a:srgbClr val="1D41D5"/>
                      </a:solidFill>
                      <a:prstDash val="solid"/>
                    </a:lnR>
                    <a:lnT w="12700">
                      <a:solidFill>
                        <a:srgbClr val="1D41D5"/>
                      </a:solidFill>
                      <a:prstDash val="solid"/>
                    </a:lnT>
                    <a:lnB w="12700">
                      <a:solidFill>
                        <a:srgbClr val="1D41D5"/>
                      </a:solidFill>
                      <a:prstDash val="solid"/>
                    </a:lnB>
                    <a:lnTlToBr>
                      <a:noFill/>
                    </a:lnTlToBr>
                    <a:lnBlToTr>
                      <a:noFill/>
                    </a:lnBlToTr>
                    <a:noFill/>
                  </a:tcPr>
                </a:tc>
              </a:tr>
              <a:tr h="548640">
                <a:tc rowSpan="3">
                  <a:txBody>
                    <a:bodyPr/>
                    <a:p>
                      <a:pPr indent="0" algn="ctr" fontAlgn="auto">
                        <a:lnSpc>
                          <a:spcPct val="150000"/>
                        </a:lnSpc>
                        <a:buNone/>
                      </a:pPr>
                      <a:r>
                        <a:rPr lang="zh-CN" altLang="en-US" sz="2400" b="0">
                          <a:solidFill>
                            <a:srgbClr val="1D41D5"/>
                          </a:solidFill>
                          <a:latin typeface="Times New Roman" panose="02020603050405020304" pitchFamily="18" charset="0"/>
                          <a:ea typeface="黑体" panose="02010609060101010101" pitchFamily="49" charset="-122"/>
                          <a:cs typeface="Times New Roman" panose="02020603050405020304" pitchFamily="18" charset="0"/>
                        </a:rPr>
                        <a:t>不</a:t>
                      </a:r>
                      <a:endParaRPr lang="zh-CN" altLang="en-US" sz="2400" b="0">
                        <a:solidFill>
                          <a:srgbClr val="1D41D5"/>
                        </a:solidFill>
                        <a:latin typeface="Times New Roman" panose="02020603050405020304" pitchFamily="18" charset="0"/>
                        <a:ea typeface="黑体" panose="02010609060101010101" pitchFamily="49" charset="-122"/>
                        <a:cs typeface="Times New Roman" panose="02020603050405020304" pitchFamily="18" charset="0"/>
                      </a:endParaRPr>
                    </a:p>
                    <a:p>
                      <a:pPr indent="0" algn="ctr" fontAlgn="auto">
                        <a:lnSpc>
                          <a:spcPct val="150000"/>
                        </a:lnSpc>
                        <a:buNone/>
                      </a:pPr>
                      <a:r>
                        <a:rPr lang="zh-CN" altLang="en-US" sz="2400" b="0">
                          <a:solidFill>
                            <a:srgbClr val="1D41D5"/>
                          </a:solidFill>
                          <a:latin typeface="Times New Roman" panose="02020603050405020304" pitchFamily="18" charset="0"/>
                          <a:ea typeface="黑体" panose="02010609060101010101" pitchFamily="49" charset="-122"/>
                          <a:cs typeface="Times New Roman" panose="02020603050405020304" pitchFamily="18" charset="0"/>
                        </a:rPr>
                        <a:t>同</a:t>
                      </a:r>
                      <a:endParaRPr lang="zh-CN" altLang="en-US" sz="2400" b="0">
                        <a:solidFill>
                          <a:srgbClr val="1D41D5"/>
                        </a:solidFill>
                        <a:latin typeface="Times New Roman" panose="02020603050405020304" pitchFamily="18" charset="0"/>
                        <a:ea typeface="黑体" panose="02010609060101010101" pitchFamily="49" charset="-122"/>
                        <a:cs typeface="Times New Roman" panose="02020603050405020304" pitchFamily="18" charset="0"/>
                      </a:endParaRPr>
                    </a:p>
                    <a:p>
                      <a:pPr indent="0" algn="ctr" fontAlgn="auto">
                        <a:lnSpc>
                          <a:spcPct val="150000"/>
                        </a:lnSpc>
                        <a:buNone/>
                      </a:pPr>
                      <a:r>
                        <a:rPr lang="zh-CN" altLang="en-US" sz="2400" b="0">
                          <a:solidFill>
                            <a:srgbClr val="1D41D5"/>
                          </a:solidFill>
                          <a:latin typeface="Times New Roman" panose="02020603050405020304" pitchFamily="18" charset="0"/>
                          <a:ea typeface="黑体" panose="02010609060101010101" pitchFamily="49" charset="-122"/>
                          <a:cs typeface="Times New Roman" panose="02020603050405020304" pitchFamily="18" charset="0"/>
                        </a:rPr>
                        <a:t>点</a:t>
                      </a:r>
                      <a:endParaRPr lang="zh-CN" altLang="en-US" sz="2400" b="0">
                        <a:solidFill>
                          <a:srgbClr val="1D41D5"/>
                        </a:solidFill>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a:solidFill>
                        <a:srgbClr val="1D41D5"/>
                      </a:solidFill>
                      <a:prstDash val="solid"/>
                    </a:lnL>
                    <a:lnR w="12700">
                      <a:solidFill>
                        <a:srgbClr val="1D41D5"/>
                      </a:solidFill>
                      <a:prstDash val="solid"/>
                    </a:lnR>
                    <a:lnT w="12700">
                      <a:solidFill>
                        <a:srgbClr val="1D41D5"/>
                      </a:solidFill>
                      <a:prstDash val="solid"/>
                    </a:lnT>
                    <a:lnB w="12700">
                      <a:solidFill>
                        <a:srgbClr val="1D41D5"/>
                      </a:solidFill>
                      <a:prstDash val="solid"/>
                    </a:lnB>
                    <a:lnTlToBr>
                      <a:noFill/>
                    </a:lnTlToBr>
                    <a:lnBlToTr>
                      <a:noFill/>
                    </a:lnBlToTr>
                    <a:noFill/>
                  </a:tcPr>
                </a:tc>
                <a:tc>
                  <a:txBody>
                    <a:bodyPr/>
                    <a:p>
                      <a:pPr indent="0" algn="ctr" fontAlgn="auto">
                        <a:lnSpc>
                          <a:spcPct val="150000"/>
                        </a:lnSpc>
                        <a:buNone/>
                      </a:pPr>
                      <a:r>
                        <a:rPr lang="en-US" sz="2400" b="0">
                          <a:solidFill>
                            <a:srgbClr val="1D41D5"/>
                          </a:solidFill>
                          <a:latin typeface="Times New Roman" panose="02020603050405020304" pitchFamily="18" charset="0"/>
                          <a:cs typeface="Times New Roman" panose="02020603050405020304" pitchFamily="18" charset="0"/>
                        </a:rPr>
                        <a:t>产生</a:t>
                      </a:r>
                      <a:endParaRPr lang="en-US" altLang="en-US" sz="2400" b="0">
                        <a:solidFill>
                          <a:srgbClr val="1D41D5"/>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a:solidFill>
                        <a:srgbClr val="1D41D5"/>
                      </a:solidFill>
                      <a:prstDash val="solid"/>
                    </a:lnL>
                    <a:lnR w="12700">
                      <a:solidFill>
                        <a:srgbClr val="1D41D5"/>
                      </a:solidFill>
                      <a:prstDash val="solid"/>
                    </a:lnR>
                    <a:lnT w="12700">
                      <a:solidFill>
                        <a:srgbClr val="1D41D5"/>
                      </a:solidFill>
                      <a:prstDash val="solid"/>
                    </a:lnT>
                    <a:lnB w="12700">
                      <a:solidFill>
                        <a:srgbClr val="1D41D5"/>
                      </a:solidFill>
                      <a:prstDash val="solid"/>
                    </a:lnB>
                    <a:lnTlToBr>
                      <a:noFill/>
                    </a:lnTlToBr>
                    <a:lnBlToTr>
                      <a:noFill/>
                    </a:lnBlToTr>
                    <a:noFill/>
                  </a:tcPr>
                </a:tc>
                <a:tc>
                  <a:txBody>
                    <a:bodyPr/>
                    <a:p>
                      <a:pPr indent="0" algn="ctr" fontAlgn="auto">
                        <a:lnSpc>
                          <a:spcPct val="150000"/>
                        </a:lnSpc>
                        <a:buNone/>
                      </a:pPr>
                      <a:r>
                        <a:rPr lang="en-US" sz="2400" b="0">
                          <a:solidFill>
                            <a:srgbClr val="1D41D5"/>
                          </a:solidFill>
                          <a:latin typeface="Times New Roman" panose="02020603050405020304" pitchFamily="18" charset="0"/>
                          <a:cs typeface="Times New Roman" panose="02020603050405020304" pitchFamily="18" charset="0"/>
                        </a:rPr>
                        <a:t>发声体的振动</a:t>
                      </a:r>
                      <a:endParaRPr lang="en-US" altLang="en-US" sz="2400" b="0">
                        <a:solidFill>
                          <a:srgbClr val="1D41D5"/>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a:solidFill>
                        <a:srgbClr val="1D41D5"/>
                      </a:solidFill>
                      <a:prstDash val="solid"/>
                    </a:lnL>
                    <a:lnR w="12700">
                      <a:solidFill>
                        <a:srgbClr val="1D41D5"/>
                      </a:solidFill>
                      <a:prstDash val="solid"/>
                    </a:lnR>
                    <a:lnT w="12700">
                      <a:solidFill>
                        <a:srgbClr val="1D41D5"/>
                      </a:solidFill>
                      <a:prstDash val="solid"/>
                    </a:lnT>
                    <a:lnB w="12700">
                      <a:solidFill>
                        <a:srgbClr val="1D41D5"/>
                      </a:solidFill>
                      <a:prstDash val="solid"/>
                    </a:lnB>
                    <a:lnTlToBr>
                      <a:noFill/>
                    </a:lnTlToBr>
                    <a:lnBlToTr>
                      <a:noFill/>
                    </a:lnBlToTr>
                    <a:noFill/>
                  </a:tcPr>
                </a:tc>
                <a:tc>
                  <a:txBody>
                    <a:bodyPr/>
                    <a:p>
                      <a:pPr indent="0" algn="ctr" fontAlgn="auto">
                        <a:lnSpc>
                          <a:spcPct val="150000"/>
                        </a:lnSpc>
                        <a:buNone/>
                      </a:pPr>
                      <a:r>
                        <a:rPr lang="en-US" sz="2400" b="0">
                          <a:solidFill>
                            <a:srgbClr val="1D41D5"/>
                          </a:solidFill>
                          <a:latin typeface="Times New Roman" panose="02020603050405020304" pitchFamily="18" charset="0"/>
                          <a:cs typeface="Times New Roman" panose="02020603050405020304" pitchFamily="18" charset="0"/>
                        </a:rPr>
                        <a:t>迅速变化的电流</a:t>
                      </a:r>
                      <a:endParaRPr lang="en-US" altLang="en-US" sz="2400" b="0">
                        <a:solidFill>
                          <a:srgbClr val="1D41D5"/>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a:solidFill>
                        <a:srgbClr val="1D41D5"/>
                      </a:solidFill>
                      <a:prstDash val="solid"/>
                    </a:lnL>
                    <a:lnR w="12700">
                      <a:solidFill>
                        <a:srgbClr val="1D41D5"/>
                      </a:solidFill>
                      <a:prstDash val="solid"/>
                    </a:lnR>
                    <a:lnT w="12700">
                      <a:solidFill>
                        <a:srgbClr val="1D41D5"/>
                      </a:solidFill>
                      <a:prstDash val="solid"/>
                    </a:lnT>
                    <a:lnB w="12700">
                      <a:solidFill>
                        <a:srgbClr val="1D41D5"/>
                      </a:solidFill>
                      <a:prstDash val="solid"/>
                    </a:lnB>
                    <a:lnTlToBr>
                      <a:noFill/>
                    </a:lnTlToBr>
                    <a:lnBlToTr>
                      <a:noFill/>
                    </a:lnBlToTr>
                    <a:noFill/>
                  </a:tcPr>
                </a:tc>
              </a:tr>
              <a:tr h="548640">
                <a:tc vMerge="1">
                  <a:tcPr marL="68580" marR="68580" marT="0" marB="0" vert="horz" anchor="ctr">
                    <a:lnL w="12700">
                      <a:solidFill>
                        <a:srgbClr val="1D41D5"/>
                      </a:solidFill>
                      <a:prstDash val="solid"/>
                    </a:lnL>
                    <a:lnR w="12700">
                      <a:solidFill>
                        <a:srgbClr val="1D41D5"/>
                      </a:solidFill>
                      <a:prstDash val="soli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solidFill>
                            <a:srgbClr val="1D41D5"/>
                          </a:solidFill>
                          <a:latin typeface="Times New Roman" panose="02020603050405020304" pitchFamily="18" charset="0"/>
                          <a:cs typeface="Times New Roman" panose="02020603050405020304" pitchFamily="18" charset="0"/>
                        </a:rPr>
                        <a:t>传播条件</a:t>
                      </a:r>
                      <a:endParaRPr lang="en-US" altLang="en-US" sz="2400" b="0">
                        <a:solidFill>
                          <a:srgbClr val="1D41D5"/>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a:solidFill>
                        <a:srgbClr val="1D41D5"/>
                      </a:solidFill>
                      <a:prstDash val="solid"/>
                    </a:lnL>
                    <a:lnR w="12700">
                      <a:solidFill>
                        <a:srgbClr val="1D41D5"/>
                      </a:solidFill>
                      <a:prstDash val="solid"/>
                    </a:lnR>
                    <a:lnT w="12700">
                      <a:solidFill>
                        <a:srgbClr val="1D41D5"/>
                      </a:solidFill>
                      <a:prstDash val="solid"/>
                    </a:lnT>
                    <a:lnB w="12700">
                      <a:solidFill>
                        <a:srgbClr val="1D41D5"/>
                      </a:solidFill>
                      <a:prstDash val="solid"/>
                    </a:lnB>
                    <a:lnTlToBr>
                      <a:noFill/>
                    </a:lnTlToBr>
                    <a:lnBlToTr>
                      <a:noFill/>
                    </a:lnBlToTr>
                    <a:noFill/>
                  </a:tcPr>
                </a:tc>
                <a:tc>
                  <a:txBody>
                    <a:bodyPr/>
                    <a:p>
                      <a:pPr indent="0" algn="ctr" fontAlgn="auto">
                        <a:lnSpc>
                          <a:spcPct val="150000"/>
                        </a:lnSpc>
                        <a:buNone/>
                      </a:pPr>
                      <a:r>
                        <a:rPr lang="en-US" sz="2400" b="0">
                          <a:solidFill>
                            <a:srgbClr val="1D41D5"/>
                          </a:solidFill>
                          <a:latin typeface="Times New Roman" panose="02020603050405020304" pitchFamily="18" charset="0"/>
                          <a:cs typeface="Times New Roman" panose="02020603050405020304" pitchFamily="18" charset="0"/>
                        </a:rPr>
                        <a:t>需要介质，不能在真空中传播</a:t>
                      </a:r>
                      <a:endParaRPr lang="en-US" altLang="en-US" sz="2400" b="0">
                        <a:solidFill>
                          <a:srgbClr val="1D41D5"/>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a:solidFill>
                        <a:srgbClr val="1D41D5"/>
                      </a:solidFill>
                      <a:prstDash val="solid"/>
                    </a:lnL>
                    <a:lnR w="12700">
                      <a:solidFill>
                        <a:srgbClr val="1D41D5"/>
                      </a:solidFill>
                      <a:prstDash val="solid"/>
                    </a:lnR>
                    <a:lnT w="12700">
                      <a:solidFill>
                        <a:srgbClr val="1D41D5"/>
                      </a:solidFill>
                      <a:prstDash val="solid"/>
                    </a:lnT>
                    <a:lnB w="12700">
                      <a:solidFill>
                        <a:srgbClr val="1D41D5"/>
                      </a:solidFill>
                      <a:prstDash val="solid"/>
                    </a:lnB>
                    <a:lnTlToBr>
                      <a:noFill/>
                    </a:lnTlToBr>
                    <a:lnBlToTr>
                      <a:noFill/>
                    </a:lnBlToTr>
                    <a:noFill/>
                  </a:tcPr>
                </a:tc>
                <a:tc>
                  <a:txBody>
                    <a:bodyPr/>
                    <a:p>
                      <a:pPr indent="0" algn="ctr" fontAlgn="auto">
                        <a:lnSpc>
                          <a:spcPct val="150000"/>
                        </a:lnSpc>
                        <a:buNone/>
                      </a:pPr>
                      <a:r>
                        <a:rPr lang="en-US" sz="2400" b="0">
                          <a:solidFill>
                            <a:srgbClr val="1D41D5"/>
                          </a:solidFill>
                          <a:latin typeface="Times New Roman" panose="02020603050405020304" pitchFamily="18" charset="0"/>
                          <a:cs typeface="Times New Roman" panose="02020603050405020304" pitchFamily="18" charset="0"/>
                        </a:rPr>
                        <a:t>不需要介质，可以在真空中传播</a:t>
                      </a:r>
                      <a:endParaRPr lang="en-US" altLang="en-US" sz="2400" b="0">
                        <a:solidFill>
                          <a:srgbClr val="1D41D5"/>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a:solidFill>
                        <a:srgbClr val="1D41D5"/>
                      </a:solidFill>
                      <a:prstDash val="solid"/>
                    </a:lnL>
                    <a:lnR w="12700">
                      <a:solidFill>
                        <a:srgbClr val="1D41D5"/>
                      </a:solidFill>
                      <a:prstDash val="solid"/>
                    </a:lnR>
                    <a:lnT w="12700">
                      <a:solidFill>
                        <a:srgbClr val="1D41D5"/>
                      </a:solidFill>
                      <a:prstDash val="solid"/>
                    </a:lnT>
                    <a:lnB w="12700">
                      <a:solidFill>
                        <a:srgbClr val="1D41D5"/>
                      </a:solidFill>
                      <a:prstDash val="solid"/>
                    </a:lnB>
                    <a:lnTlToBr>
                      <a:noFill/>
                    </a:lnTlToBr>
                    <a:lnBlToTr>
                      <a:noFill/>
                    </a:lnBlToTr>
                    <a:noFill/>
                  </a:tcPr>
                </a:tc>
              </a:tr>
              <a:tr h="1097280">
                <a:tc vMerge="1">
                  <a:tcPr marL="68580" marR="68580" marT="0" marB="0" vert="horz" anchor="ctr">
                    <a:lnL w="12700">
                      <a:solidFill>
                        <a:srgbClr val="1D41D5"/>
                      </a:solidFill>
                      <a:prstDash val="solid"/>
                    </a:lnL>
                    <a:lnR w="12700">
                      <a:solidFill>
                        <a:srgbClr val="1D41D5"/>
                      </a:solidFill>
                      <a:prstDash val="solid"/>
                    </a:lnR>
                    <a:lnT w="12700" cap="flat" cmpd="sng">
                      <a:solidFill>
                        <a:srgbClr val="080000"/>
                      </a:solidFill>
                      <a:prstDash val="solid"/>
                      <a:headEnd type="none" w="med" len="med"/>
                      <a:tailEnd type="none" w="med" len="med"/>
                    </a:lnT>
                    <a:lnB w="12700">
                      <a:solidFill>
                        <a:srgbClr val="1D41D5"/>
                      </a:solidFill>
                      <a:prstDash val="solid"/>
                    </a:lnB>
                    <a:lnTlToBr>
                      <a:noFill/>
                    </a:lnTlToBr>
                    <a:lnBlToTr>
                      <a:noFill/>
                    </a:lnBlToTr>
                    <a:noFill/>
                  </a:tcPr>
                </a:tc>
                <a:tc>
                  <a:txBody>
                    <a:bodyPr/>
                    <a:p>
                      <a:pPr indent="0" algn="ctr" fontAlgn="auto">
                        <a:lnSpc>
                          <a:spcPct val="150000"/>
                        </a:lnSpc>
                        <a:buNone/>
                      </a:pPr>
                      <a:r>
                        <a:rPr lang="en-US" sz="2400" b="0">
                          <a:solidFill>
                            <a:srgbClr val="1D41D5"/>
                          </a:solidFill>
                          <a:latin typeface="Times New Roman" panose="02020603050405020304" pitchFamily="18" charset="0"/>
                          <a:cs typeface="Times New Roman" panose="02020603050405020304" pitchFamily="18" charset="0"/>
                        </a:rPr>
                        <a:t>传播速度</a:t>
                      </a:r>
                      <a:endParaRPr lang="en-US" altLang="en-US" sz="2400" b="0">
                        <a:solidFill>
                          <a:srgbClr val="1D41D5"/>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a:solidFill>
                        <a:srgbClr val="1D41D5"/>
                      </a:solidFill>
                      <a:prstDash val="solid"/>
                    </a:lnL>
                    <a:lnR w="12700">
                      <a:solidFill>
                        <a:srgbClr val="1D41D5"/>
                      </a:solidFill>
                      <a:prstDash val="solid"/>
                    </a:lnR>
                    <a:lnT w="12700">
                      <a:solidFill>
                        <a:srgbClr val="1D41D5"/>
                      </a:solidFill>
                      <a:prstDash val="solid"/>
                    </a:lnT>
                    <a:lnB w="12700">
                      <a:solidFill>
                        <a:srgbClr val="1D41D5"/>
                      </a:solidFill>
                      <a:prstDash val="solid"/>
                    </a:lnB>
                    <a:lnTlToBr>
                      <a:noFill/>
                    </a:lnTlToBr>
                    <a:lnBlToTr>
                      <a:noFill/>
                    </a:lnBlToTr>
                    <a:noFill/>
                  </a:tcPr>
                </a:tc>
                <a:tc>
                  <a:txBody>
                    <a:bodyPr/>
                    <a:p>
                      <a:pPr indent="0" algn="l" fontAlgn="auto">
                        <a:lnSpc>
                          <a:spcPct val="150000"/>
                        </a:lnSpc>
                        <a:buNone/>
                      </a:pPr>
                      <a:r>
                        <a:rPr lang="en-US" sz="2400" b="0" i="1">
                          <a:solidFill>
                            <a:srgbClr val="1D41D5"/>
                          </a:solidFill>
                          <a:latin typeface="Times New Roman" panose="02020603050405020304" pitchFamily="18" charset="0"/>
                          <a:cs typeface="Times New Roman" panose="02020603050405020304" pitchFamily="18" charset="0"/>
                        </a:rPr>
                        <a:t>v</a:t>
                      </a:r>
                      <a:r>
                        <a:rPr lang="en-US" sz="2400" b="0" baseline="-25000">
                          <a:solidFill>
                            <a:srgbClr val="1D41D5"/>
                          </a:solidFill>
                          <a:latin typeface="Times New Roman" panose="02020603050405020304" pitchFamily="18" charset="0"/>
                          <a:cs typeface="Times New Roman" panose="02020603050405020304" pitchFamily="18" charset="0"/>
                        </a:rPr>
                        <a:t>固</a:t>
                      </a:r>
                      <a:r>
                        <a:rPr lang="en-US" sz="2400" b="0">
                          <a:solidFill>
                            <a:srgbClr val="1D41D5"/>
                          </a:solidFill>
                          <a:latin typeface="Times New Roman" panose="02020603050405020304" pitchFamily="18" charset="0"/>
                          <a:cs typeface="Times New Roman" panose="02020603050405020304" pitchFamily="18" charset="0"/>
                        </a:rPr>
                        <a:t>&gt;</a:t>
                      </a:r>
                      <a:r>
                        <a:rPr lang="en-US" sz="2400" b="0" i="1">
                          <a:solidFill>
                            <a:srgbClr val="1D41D5"/>
                          </a:solidFill>
                          <a:latin typeface="Times New Roman" panose="02020603050405020304" pitchFamily="18" charset="0"/>
                          <a:cs typeface="Times New Roman" panose="02020603050405020304" pitchFamily="18" charset="0"/>
                        </a:rPr>
                        <a:t>v</a:t>
                      </a:r>
                      <a:r>
                        <a:rPr lang="en-US" sz="2400" b="0" baseline="-25000">
                          <a:solidFill>
                            <a:srgbClr val="1D41D5"/>
                          </a:solidFill>
                          <a:latin typeface="Times New Roman" panose="02020603050405020304" pitchFamily="18" charset="0"/>
                          <a:cs typeface="Times New Roman" panose="02020603050405020304" pitchFamily="18" charset="0"/>
                        </a:rPr>
                        <a:t>液</a:t>
                      </a:r>
                      <a:r>
                        <a:rPr lang="en-US" sz="2400" b="0">
                          <a:solidFill>
                            <a:srgbClr val="1D41D5"/>
                          </a:solidFill>
                          <a:latin typeface="Times New Roman" panose="02020603050405020304" pitchFamily="18" charset="0"/>
                          <a:cs typeface="Times New Roman" panose="02020603050405020304" pitchFamily="18" charset="0"/>
                        </a:rPr>
                        <a:t>&gt;</a:t>
                      </a:r>
                      <a:r>
                        <a:rPr lang="en-US" sz="2400" b="0" i="1">
                          <a:solidFill>
                            <a:srgbClr val="1D41D5"/>
                          </a:solidFill>
                          <a:latin typeface="Times New Roman" panose="02020603050405020304" pitchFamily="18" charset="0"/>
                          <a:cs typeface="Times New Roman" panose="02020603050405020304" pitchFamily="18" charset="0"/>
                        </a:rPr>
                        <a:t>v</a:t>
                      </a:r>
                      <a:r>
                        <a:rPr lang="en-US" sz="2400" b="0" baseline="-25000">
                          <a:solidFill>
                            <a:srgbClr val="1D41D5"/>
                          </a:solidFill>
                          <a:latin typeface="Times New Roman" panose="02020603050405020304" pitchFamily="18" charset="0"/>
                          <a:cs typeface="Times New Roman" panose="02020603050405020304" pitchFamily="18" charset="0"/>
                        </a:rPr>
                        <a:t>气</a:t>
                      </a:r>
                      <a:r>
                        <a:rPr lang="en-US" sz="2400" b="0">
                          <a:solidFill>
                            <a:srgbClr val="1D41D5"/>
                          </a:solidFill>
                          <a:latin typeface="Times New Roman" panose="02020603050405020304" pitchFamily="18" charset="0"/>
                          <a:cs typeface="Times New Roman" panose="02020603050405020304" pitchFamily="18" charset="0"/>
                        </a:rPr>
                        <a:t>，15 </a:t>
                      </a:r>
                      <a:r>
                        <a:rPr lang="en-US" sz="2400" b="0">
                          <a:solidFill>
                            <a:srgbClr val="1D41D5"/>
                          </a:solidFill>
                          <a:latin typeface="Times New Roman" panose="02020603050405020304" pitchFamily="18" charset="0"/>
                          <a:ea typeface="宋体" panose="02010600030101010101" pitchFamily="2" charset="-122"/>
                          <a:cs typeface="Times New Roman" panose="02020603050405020304" pitchFamily="18" charset="0"/>
                        </a:rPr>
                        <a:t>℃</a:t>
                      </a:r>
                      <a:r>
                        <a:rPr lang="en-US" sz="2400" b="0">
                          <a:solidFill>
                            <a:srgbClr val="1D41D5"/>
                          </a:solidFill>
                          <a:latin typeface="Times New Roman" panose="02020603050405020304" pitchFamily="18" charset="0"/>
                          <a:cs typeface="Times New Roman" panose="02020603050405020304" pitchFamily="18" charset="0"/>
                        </a:rPr>
                        <a:t>时空气中的声速为340 m/s</a:t>
                      </a:r>
                      <a:endParaRPr lang="en-US" altLang="en-US" sz="2400" b="0" i="1">
                        <a:solidFill>
                          <a:srgbClr val="1D41D5"/>
                        </a:solidFill>
                        <a:latin typeface="Times New Roman" panose="02020603050405020304" pitchFamily="18" charset="0"/>
                        <a:ea typeface="Book Antiqua" panose="02040602050305030304" charset="0"/>
                        <a:cs typeface="Times New Roman" panose="02020603050405020304" pitchFamily="18" charset="0"/>
                      </a:endParaRPr>
                    </a:p>
                  </a:txBody>
                  <a:tcPr marL="68580" marR="68580" marT="0" marB="0" vert="horz" anchor="ctr">
                    <a:lnL w="12700">
                      <a:solidFill>
                        <a:srgbClr val="1D41D5"/>
                      </a:solidFill>
                      <a:prstDash val="solid"/>
                    </a:lnL>
                    <a:lnR w="12700">
                      <a:solidFill>
                        <a:srgbClr val="1D41D5"/>
                      </a:solidFill>
                      <a:prstDash val="solid"/>
                    </a:lnR>
                    <a:lnT w="12700">
                      <a:solidFill>
                        <a:srgbClr val="1D41D5"/>
                      </a:solidFill>
                      <a:prstDash val="solid"/>
                    </a:lnT>
                    <a:lnB w="12700">
                      <a:solidFill>
                        <a:srgbClr val="1D41D5"/>
                      </a:solidFill>
                      <a:prstDash val="solid"/>
                    </a:lnB>
                    <a:lnTlToBr>
                      <a:noFill/>
                    </a:lnTlToBr>
                    <a:lnBlToTr>
                      <a:noFill/>
                    </a:lnBlToTr>
                    <a:noFill/>
                  </a:tcPr>
                </a:tc>
                <a:tc>
                  <a:txBody>
                    <a:bodyPr/>
                    <a:p>
                      <a:pPr indent="0" algn="l" fontAlgn="auto">
                        <a:lnSpc>
                          <a:spcPct val="150000"/>
                        </a:lnSpc>
                        <a:buNone/>
                      </a:pPr>
                      <a:r>
                        <a:rPr lang="en-US" sz="2400" b="0">
                          <a:solidFill>
                            <a:srgbClr val="1D41D5"/>
                          </a:solidFill>
                          <a:latin typeface="Times New Roman" panose="02020603050405020304" pitchFamily="18" charset="0"/>
                          <a:cs typeface="Times New Roman" panose="02020603050405020304" pitchFamily="18" charset="0"/>
                        </a:rPr>
                        <a:t>真空中的传播速度最快，</a:t>
                      </a:r>
                      <a:r>
                        <a:rPr lang="en-US" sz="2400" b="0" i="1">
                          <a:solidFill>
                            <a:srgbClr val="1D41D5"/>
                          </a:solidFill>
                          <a:latin typeface="Times New Roman" panose="02020603050405020304" pitchFamily="18" charset="0"/>
                          <a:cs typeface="Times New Roman" panose="02020603050405020304" pitchFamily="18" charset="0"/>
                        </a:rPr>
                        <a:t>c</a:t>
                      </a:r>
                      <a:r>
                        <a:rPr lang="en-US" sz="2400" b="0">
                          <a:solidFill>
                            <a:srgbClr val="1D41D5"/>
                          </a:solidFill>
                          <a:latin typeface="Times New Roman" panose="02020603050405020304" pitchFamily="18" charset="0"/>
                          <a:ea typeface="宋体" panose="02010600030101010101" pitchFamily="2" charset="-122"/>
                          <a:cs typeface="Times New Roman" panose="02020603050405020304" pitchFamily="18" charset="0"/>
                        </a:rPr>
                        <a:t>≈</a:t>
                      </a:r>
                      <a:r>
                        <a:rPr lang="en-US" sz="2400" b="0">
                          <a:solidFill>
                            <a:srgbClr val="1D41D5"/>
                          </a:solidFill>
                          <a:latin typeface="Times New Roman" panose="02020603050405020304" pitchFamily="18" charset="0"/>
                          <a:cs typeface="Times New Roman" panose="02020603050405020304" pitchFamily="18" charset="0"/>
                        </a:rPr>
                        <a:t>3</a:t>
                      </a:r>
                      <a:r>
                        <a:rPr lang="en-US" sz="2400" b="0">
                          <a:solidFill>
                            <a:srgbClr val="1D41D5"/>
                          </a:solidFill>
                          <a:latin typeface="Times New Roman" panose="02020603050405020304" pitchFamily="18" charset="0"/>
                          <a:ea typeface="宋体" panose="02010600030101010101" pitchFamily="2" charset="-122"/>
                          <a:cs typeface="Times New Roman" panose="02020603050405020304" pitchFamily="18" charset="0"/>
                        </a:rPr>
                        <a:t>×</a:t>
                      </a:r>
                      <a:r>
                        <a:rPr lang="en-US" sz="2400" b="0">
                          <a:solidFill>
                            <a:srgbClr val="1D41D5"/>
                          </a:solidFill>
                          <a:latin typeface="Times New Roman" panose="02020603050405020304" pitchFamily="18" charset="0"/>
                          <a:cs typeface="Times New Roman" panose="02020603050405020304" pitchFamily="18" charset="0"/>
                        </a:rPr>
                        <a:t>10</a:t>
                      </a:r>
                      <a:r>
                        <a:rPr lang="en-US" sz="2400" b="0" baseline="30000">
                          <a:solidFill>
                            <a:srgbClr val="1D41D5"/>
                          </a:solidFill>
                          <a:latin typeface="Times New Roman" panose="02020603050405020304" pitchFamily="18" charset="0"/>
                          <a:cs typeface="Times New Roman" panose="02020603050405020304" pitchFamily="18" charset="0"/>
                        </a:rPr>
                        <a:t>8</a:t>
                      </a:r>
                      <a:r>
                        <a:rPr lang="en-US" sz="2400" b="0">
                          <a:solidFill>
                            <a:srgbClr val="1D41D5"/>
                          </a:solidFill>
                          <a:latin typeface="Times New Roman" panose="02020603050405020304" pitchFamily="18" charset="0"/>
                          <a:cs typeface="Times New Roman" panose="02020603050405020304" pitchFamily="18" charset="0"/>
                        </a:rPr>
                        <a:t> m/s</a:t>
                      </a:r>
                      <a:endParaRPr lang="en-US" altLang="en-US" sz="2400" b="0">
                        <a:solidFill>
                          <a:srgbClr val="1D41D5"/>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a:solidFill>
                        <a:srgbClr val="1D41D5"/>
                      </a:solidFill>
                      <a:prstDash val="solid"/>
                    </a:lnL>
                    <a:lnR w="12700">
                      <a:solidFill>
                        <a:srgbClr val="1D41D5"/>
                      </a:solidFill>
                      <a:prstDash val="solid"/>
                    </a:lnR>
                    <a:lnT w="12700">
                      <a:solidFill>
                        <a:srgbClr val="1D41D5"/>
                      </a:solidFill>
                      <a:prstDash val="solid"/>
                    </a:lnT>
                    <a:lnB w="12700">
                      <a:solidFill>
                        <a:srgbClr val="1D41D5"/>
                      </a:solidFill>
                      <a:prstDash val="solid"/>
                    </a:lnB>
                    <a:lnTlToBr>
                      <a:noFill/>
                    </a:lnTlToBr>
                    <a:lnBlToTr>
                      <a:noFill/>
                    </a:lnBlToTr>
                    <a:noFill/>
                  </a:tcPr>
                </a:tc>
              </a:tr>
              <a:tr h="1645920">
                <a:tc>
                  <a:txBody>
                    <a:bodyPr/>
                    <a:p>
                      <a:pPr indent="0" algn="ctr" fontAlgn="auto">
                        <a:lnSpc>
                          <a:spcPct val="150000"/>
                        </a:lnSpc>
                        <a:buNone/>
                      </a:pPr>
                      <a:r>
                        <a:rPr lang="en-US" sz="2400">
                          <a:solidFill>
                            <a:srgbClr val="1D41D5"/>
                          </a:solidFill>
                          <a:latin typeface="Times New Roman" panose="02020603050405020304" pitchFamily="18" charset="0"/>
                          <a:ea typeface="黑体" panose="02010609060101010101" pitchFamily="49" charset="-122"/>
                          <a:cs typeface="Times New Roman" panose="02020603050405020304" pitchFamily="18" charset="0"/>
                          <a:sym typeface="+mn-ea"/>
                        </a:rPr>
                        <a:t>相同点</a:t>
                      </a:r>
                      <a:endParaRPr lang="en-US" altLang="en-US" sz="2400" b="0">
                        <a:solidFill>
                          <a:srgbClr val="1D41D5"/>
                        </a:solidFill>
                        <a:latin typeface="Times New Roman" panose="02020603050405020304" pitchFamily="18" charset="0"/>
                        <a:ea typeface="黑体" panose="02010609060101010101" pitchFamily="49" charset="-122"/>
                        <a:cs typeface="Times New Roman" panose="02020603050405020304" pitchFamily="18" charset="0"/>
                        <a:sym typeface="+mn-ea"/>
                      </a:endParaRPr>
                    </a:p>
                  </a:txBody>
                  <a:tcPr marL="68580" marR="68580" marT="0" marB="0" vert="horz" anchor="ctr">
                    <a:lnL w="12700">
                      <a:solidFill>
                        <a:srgbClr val="1D41D5"/>
                      </a:solidFill>
                      <a:prstDash val="solid"/>
                    </a:lnL>
                    <a:lnR w="12700">
                      <a:solidFill>
                        <a:srgbClr val="1D41D5"/>
                      </a:solidFill>
                      <a:prstDash val="solid"/>
                    </a:lnR>
                    <a:lnT w="12700">
                      <a:solidFill>
                        <a:srgbClr val="1D41D5"/>
                      </a:solidFill>
                      <a:prstDash val="solid"/>
                    </a:lnT>
                    <a:lnB w="12700">
                      <a:solidFill>
                        <a:srgbClr val="1D41D5"/>
                      </a:solidFill>
                      <a:prstDash val="solid"/>
                    </a:lnB>
                    <a:lnTlToBr>
                      <a:noFill/>
                    </a:lnTlToBr>
                    <a:lnBlToTr>
                      <a:noFill/>
                    </a:lnBlToTr>
                    <a:noFill/>
                  </a:tcPr>
                </a:tc>
                <a:tc gridSpan="3">
                  <a:txBody>
                    <a:bodyPr/>
                    <a:p>
                      <a:pPr indent="0" algn="l" fontAlgn="auto">
                        <a:lnSpc>
                          <a:spcPct val="150000"/>
                        </a:lnSpc>
                        <a:buNone/>
                      </a:pPr>
                      <a:r>
                        <a:rPr lang="en-US" altLang="zh-CN" sz="2400" b="0">
                          <a:solidFill>
                            <a:srgbClr val="1D41D5"/>
                          </a:solidFill>
                          <a:latin typeface="Times New Roman" panose="02020603050405020304" pitchFamily="18" charset="0"/>
                          <a:cs typeface="Times New Roman" panose="02020603050405020304" pitchFamily="18" charset="0"/>
                        </a:rPr>
                        <a:t>(1)都是波;(2)都可以传递信息和能量；</a:t>
                      </a:r>
                      <a:endParaRPr lang="en-US" altLang="zh-CN" sz="2400" b="0">
                        <a:solidFill>
                          <a:srgbClr val="1D41D5"/>
                        </a:solidFill>
                        <a:latin typeface="Times New Roman" panose="02020603050405020304" pitchFamily="18" charset="0"/>
                        <a:cs typeface="Times New Roman" panose="02020603050405020304" pitchFamily="18" charset="0"/>
                      </a:endParaRPr>
                    </a:p>
                    <a:p>
                      <a:pPr indent="0" algn="l" fontAlgn="auto">
                        <a:lnSpc>
                          <a:spcPct val="150000"/>
                        </a:lnSpc>
                        <a:buNone/>
                      </a:pPr>
                      <a:r>
                        <a:rPr lang="en-US" altLang="zh-CN" sz="2400" b="0">
                          <a:solidFill>
                            <a:srgbClr val="1D41D5"/>
                          </a:solidFill>
                          <a:latin typeface="Times New Roman" panose="02020603050405020304" pitchFamily="18" charset="0"/>
                          <a:cs typeface="Times New Roman" panose="02020603050405020304" pitchFamily="18" charset="0"/>
                        </a:rPr>
                        <a:t>(3)都可以在空气中传播；(4)都可以发生反射</a:t>
                      </a:r>
                      <a:endParaRPr lang="en-US" altLang="zh-CN" sz="2400" b="0">
                        <a:solidFill>
                          <a:srgbClr val="1D41D5"/>
                        </a:solidFill>
                        <a:latin typeface="Times New Roman" panose="02020603050405020304" pitchFamily="18" charset="0"/>
                        <a:cs typeface="Times New Roman" panose="02020603050405020304" pitchFamily="18" charset="0"/>
                      </a:endParaRPr>
                    </a:p>
                  </a:txBody>
                  <a:tcPr marL="68580" marR="68580" marT="0" marB="0" vert="horz" anchor="ctr">
                    <a:lnL w="12700">
                      <a:solidFill>
                        <a:srgbClr val="1D41D5"/>
                      </a:solidFill>
                      <a:prstDash val="solid"/>
                    </a:lnL>
                    <a:lnR w="12700">
                      <a:solidFill>
                        <a:srgbClr val="1D41D5"/>
                      </a:solidFill>
                      <a:prstDash val="solid"/>
                    </a:lnR>
                    <a:lnT w="12700">
                      <a:solidFill>
                        <a:srgbClr val="1D41D5"/>
                      </a:solidFill>
                      <a:prstDash val="solid"/>
                    </a:lnT>
                    <a:lnB w="12700">
                      <a:solidFill>
                        <a:srgbClr val="1D41D5"/>
                      </a:solidFill>
                      <a:prstDash val="soli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a:solidFill>
                        <a:srgbClr val="1D41D5"/>
                      </a:solidFill>
                      <a:prstDash val="solid"/>
                    </a:lnT>
                    <a:lnB w="12700">
                      <a:solidFill>
                        <a:srgbClr val="1D41D5"/>
                      </a:solidFill>
                      <a:prstDash val="solid"/>
                    </a:lnB>
                    <a:lnTlToBr>
                      <a:noFill/>
                    </a:lnTlToBr>
                    <a:lnBlToTr>
                      <a:noFill/>
                    </a:lnBlToTr>
                    <a:noFill/>
                  </a:tcPr>
                </a:tc>
                <a:tc hMerge="1">
                  <a:tcPr>
                    <a:lnR w="12700">
                      <a:solidFill>
                        <a:srgbClr val="1D41D5"/>
                      </a:solidFill>
                      <a:prstDash val="solid"/>
                    </a:lnR>
                    <a:lnT w="12700">
                      <a:solidFill>
                        <a:srgbClr val="1D41D5"/>
                      </a:solidFill>
                      <a:prstDash val="solid"/>
                    </a:lnT>
                    <a:lnB w="12700">
                      <a:solidFill>
                        <a:srgbClr val="1D41D5"/>
                      </a:solidFill>
                      <a:prstDash val="solid"/>
                    </a:lnB>
                  </a:tcPr>
                </a:tc>
              </a:tr>
            </a:tbl>
          </a:graphicData>
        </a:graphic>
      </p:graphicFrame>
      <p:sp>
        <p:nvSpPr>
          <p:cNvPr id="43" name="流程图: 终止 42">
            <a:hlinkClick r:id="rId3" action="ppaction://hlinksldjump"/>
          </p:cNvPr>
          <p:cNvSpPr/>
          <p:nvPr/>
        </p:nvSpPr>
        <p:spPr>
          <a:xfrm>
            <a:off x="9669780" y="103441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927100" y="1343660"/>
            <a:ext cx="7010400" cy="521970"/>
            <a:chOff x="894" y="3246"/>
            <a:chExt cx="11040" cy="822"/>
          </a:xfrm>
        </p:grpSpPr>
        <p:sp>
          <p:nvSpPr>
            <p:cNvPr id="20481" name="文本框 4"/>
            <p:cNvSpPr txBox="1"/>
            <p:nvPr/>
          </p:nvSpPr>
          <p:spPr>
            <a:xfrm>
              <a:off x="3894" y="3246"/>
              <a:ext cx="8040" cy="822"/>
            </a:xfrm>
            <a:prstGeom prst="rect">
              <a:avLst/>
            </a:prstGeom>
            <a:noFill/>
            <a:ln w="9525">
              <a:noFill/>
            </a:ln>
          </p:spPr>
          <p:txBody>
            <a:bodyPr wrap="square" anchor="t">
              <a:spAutoFit/>
            </a:bodyPr>
            <a:p>
              <a:r>
                <a:rPr sz="2800" dirty="0">
                  <a:latin typeface="黑体" panose="02010609060101010101" pitchFamily="49" charset="-122"/>
                  <a:ea typeface="黑体" panose="02010609060101010101" pitchFamily="49" charset="-122"/>
                  <a:cs typeface="Times New Roman" panose="02020603050405020304" pitchFamily="18" charset="0"/>
                </a:rPr>
                <a:t>噪声的危害和控制</a:t>
              </a:r>
              <a:r>
                <a:rPr sz="2400" dirty="0">
                  <a:latin typeface="Times New Roman" panose="02020603050405020304" pitchFamily="18" charset="0"/>
                  <a:cs typeface="Times New Roman" panose="02020603050405020304" pitchFamily="18" charset="0"/>
                </a:rPr>
                <a:t>(2015.2第2空)</a:t>
              </a:r>
              <a:endParaRPr sz="2400" dirty="0">
                <a:latin typeface="Times New Roman" panose="02020603050405020304" pitchFamily="18" charset="0"/>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4</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783590" y="2062480"/>
            <a:ext cx="10697845"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rPr>
              <a:t>1</a:t>
            </a:r>
            <a:r>
              <a:rPr lang="zh-CN" sz="2400">
                <a:ea typeface="宋体" panose="02010600030101010101" pitchFamily="2" charset="-122"/>
              </a:rPr>
              <a:t>．</a:t>
            </a:r>
            <a:r>
              <a:rPr lang="zh-CN" sz="2400">
                <a:ea typeface="黑体" panose="02010609060101010101" pitchFamily="49" charset="-122"/>
              </a:rPr>
              <a:t>噪声</a:t>
            </a:r>
            <a:r>
              <a:rPr lang="en-US" sz="2400">
                <a:latin typeface="Times New Roman" panose="02020603050405020304" pitchFamily="18" charset="0"/>
                <a:ea typeface="黑体" panose="02010609060101010101" pitchFamily="49" charset="-122"/>
              </a:rPr>
              <a:t>(1)</a:t>
            </a:r>
            <a:r>
              <a:rPr lang="zh-CN" sz="2400">
                <a:ea typeface="黑体" panose="02010609060101010101" pitchFamily="49" charset="-122"/>
              </a:rPr>
              <a:t>物理学角度：</a:t>
            </a:r>
            <a:r>
              <a:rPr lang="zh-CN" sz="2400">
                <a:ea typeface="宋体" panose="02010600030101010101" pitchFamily="2" charset="-122"/>
              </a:rPr>
              <a:t>发声体做无规则振动时发出的声音．</a:t>
            </a:r>
            <a:r>
              <a:rPr lang="en-US" sz="2400">
                <a:latin typeface="Times New Roman" panose="02020603050405020304" pitchFamily="18" charset="0"/>
                <a:ea typeface="黑体" panose="02010609060101010101" pitchFamily="49" charset="-122"/>
              </a:rPr>
              <a:t>(2)</a:t>
            </a:r>
            <a:r>
              <a:rPr lang="zh-CN" sz="2400">
                <a:ea typeface="黑体" panose="02010609060101010101" pitchFamily="49" charset="-122"/>
              </a:rPr>
              <a:t>环境保护角度：</a:t>
            </a:r>
            <a:r>
              <a:rPr lang="zh-CN" sz="2400">
                <a:ea typeface="宋体" panose="02010600030101010101" pitchFamily="2" charset="-122"/>
              </a:rPr>
              <a:t>凡是妨碍人们正常休息、学习和工作的声音，以及对人们要听到的声音产生干扰的声音．</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这是区分噪声和乐音的一般依据</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ea typeface="黑体" panose="02010609060101010101" pitchFamily="49" charset="-122"/>
              </a:rPr>
              <a:t>(3)</a:t>
            </a:r>
            <a:r>
              <a:rPr lang="zh-CN" sz="2400">
                <a:ea typeface="黑体" panose="02010609060101010101" pitchFamily="49" charset="-122"/>
              </a:rPr>
              <a:t>噪声的等级和危害：</a:t>
            </a:r>
            <a:r>
              <a:rPr lang="zh-CN" sz="2400">
                <a:ea typeface="宋体" panose="02010600030101010101" pitchFamily="2" charset="-122"/>
              </a:rPr>
              <a:t>以分贝</a:t>
            </a:r>
            <a:r>
              <a:rPr lang="en-US" sz="2400">
                <a:latin typeface="Times New Roman" panose="02020603050405020304" pitchFamily="18" charset="0"/>
                <a:ea typeface="宋体" panose="02010600030101010101" pitchFamily="2" charset="-122"/>
              </a:rPr>
              <a:t>(dB)</a:t>
            </a:r>
            <a:r>
              <a:rPr lang="zh-CN" sz="2400">
                <a:ea typeface="宋体" panose="02010600030101010101" pitchFamily="2" charset="-122"/>
              </a:rPr>
              <a:t>为单位表示声音强弱的等级，</a:t>
            </a:r>
            <a:r>
              <a:rPr lang="en-US" sz="2400">
                <a:latin typeface="Times New Roman" panose="02020603050405020304" pitchFamily="18" charset="0"/>
                <a:ea typeface="宋体" panose="02010600030101010101" pitchFamily="2" charset="-122"/>
              </a:rPr>
              <a:t>0 dB</a:t>
            </a:r>
            <a:r>
              <a:rPr lang="zh-CN" sz="2400">
                <a:ea typeface="宋体" panose="02010600030101010101" pitchFamily="2" charset="-122"/>
              </a:rPr>
              <a:t>是人刚好能听到的最微弱的声音，为了保护听力，声音的响度不能超过</a:t>
            </a:r>
            <a:r>
              <a:rPr lang="en-US" sz="2400">
                <a:latin typeface="Times New Roman" panose="02020603050405020304" pitchFamily="18" charset="0"/>
                <a:ea typeface="宋体" panose="02010600030101010101" pitchFamily="2" charset="-122"/>
              </a:rPr>
              <a:t>90 dB.</a:t>
            </a:r>
            <a:endParaRPr lang="zh-CN" altLang="en-US" sz="2400"/>
          </a:p>
        </p:txBody>
      </p:sp>
      <p:sp>
        <p:nvSpPr>
          <p:cNvPr id="43" name="流程图: 终止 42">
            <a:hlinkClick r:id="rId2" action="ppaction://hlinksldjump"/>
          </p:cNvPr>
          <p:cNvSpPr/>
          <p:nvPr/>
        </p:nvSpPr>
        <p:spPr>
          <a:xfrm>
            <a:off x="9239250" y="548322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51815" y="1480820"/>
            <a:ext cx="5080000" cy="460375"/>
          </a:xfrm>
          <a:prstGeom prst="rect">
            <a:avLst/>
          </a:prstGeom>
          <a:noFill/>
          <a:ln w="9525">
            <a:noFill/>
          </a:ln>
        </p:spPr>
        <p:txBody>
          <a:bodyPr>
            <a:spAutoFit/>
          </a:bodyPr>
          <a:p>
            <a:r>
              <a:rPr lang="en-US" sz="2400">
                <a:latin typeface="Times New Roman" panose="02020603050405020304" pitchFamily="18" charset="0"/>
                <a:ea typeface="黑体" panose="02010609060101010101" pitchFamily="49" charset="-122"/>
              </a:rPr>
              <a:t>2</a:t>
            </a:r>
            <a:r>
              <a:rPr lang="zh-CN" sz="2400">
                <a:ea typeface="宋体" panose="02010600030101010101" pitchFamily="2" charset="-122"/>
              </a:rPr>
              <a:t>．</a:t>
            </a:r>
            <a:r>
              <a:rPr lang="zh-CN" sz="2400">
                <a:ea typeface="黑体" panose="02010609060101010101" pitchFamily="49" charset="-122"/>
              </a:rPr>
              <a:t>噪声的防治</a:t>
            </a:r>
            <a:r>
              <a:rPr lang="en-US" sz="2400">
                <a:latin typeface="Times New Roman" panose="02020603050405020304" pitchFamily="18" charset="0"/>
                <a:cs typeface="仿宋_GB2312" charset="0"/>
              </a:rPr>
              <a:t>(2015.2</a:t>
            </a:r>
            <a:r>
              <a:rPr lang="zh-CN" sz="2400">
                <a:cs typeface="仿宋_GB2312" charset="0"/>
              </a:rPr>
              <a:t>第</a:t>
            </a:r>
            <a:r>
              <a:rPr lang="en-US" sz="2400">
                <a:latin typeface="Times New Roman" panose="02020603050405020304" pitchFamily="18" charset="0"/>
                <a:cs typeface="仿宋_GB2312" charset="0"/>
              </a:rPr>
              <a:t>2</a:t>
            </a:r>
            <a:r>
              <a:rPr lang="zh-CN" sz="2400">
                <a:cs typeface="仿宋_GB2312" charset="0"/>
              </a:rPr>
              <a:t>空</a:t>
            </a:r>
            <a:r>
              <a:rPr lang="en-US" sz="2400">
                <a:latin typeface="Times New Roman" panose="02020603050405020304" pitchFamily="18" charset="0"/>
                <a:cs typeface="仿宋_GB2312" charset="0"/>
              </a:rPr>
              <a:t>)</a:t>
            </a:r>
            <a:endParaRPr lang="zh-CN" altLang="en-US" sz="2400"/>
          </a:p>
        </p:txBody>
      </p:sp>
      <p:graphicFrame>
        <p:nvGraphicFramePr>
          <p:cNvPr id="5" name="表格 4"/>
          <p:cNvGraphicFramePr/>
          <p:nvPr>
            <p:custDataLst>
              <p:tags r:id="rId1"/>
            </p:custDataLst>
          </p:nvPr>
        </p:nvGraphicFramePr>
        <p:xfrm>
          <a:off x="619760" y="2178050"/>
          <a:ext cx="11145520" cy="3531870"/>
        </p:xfrm>
        <a:graphic>
          <a:graphicData uri="http://schemas.openxmlformats.org/drawingml/2006/table">
            <a:tbl>
              <a:tblPr firstRow="1" bandRow="1">
                <a:tableStyleId>{5940675A-B579-460E-94D1-54222C63F5DA}</a:tableStyleId>
              </a:tblPr>
              <a:tblGrid>
                <a:gridCol w="2668905"/>
                <a:gridCol w="3258820"/>
                <a:gridCol w="5217795"/>
              </a:tblGrid>
              <a:tr h="548640">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原理</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控制噪声的途径</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生活实例</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r>
              <a:tr h="1097280">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防止噪声产生</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在____________减弱</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lnSpc>
                          <a:spcPct val="150000"/>
                        </a:lnSpc>
                        <a:buNone/>
                      </a:pPr>
                      <a:r>
                        <a:rPr lang="en-US" sz="2400" b="0">
                          <a:latin typeface="Times New Roman" panose="02020603050405020304" pitchFamily="18" charset="0"/>
                          <a:cs typeface="Times New Roman" panose="02020603050405020304" pitchFamily="18" charset="0"/>
                        </a:rPr>
                        <a:t>禁止大声喧哗、禁止鸣笛、安装消声器等</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57300">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阻断噪声传播</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在____________减弱</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lnSpc>
                          <a:spcPct val="150000"/>
                        </a:lnSpc>
                        <a:buNone/>
                      </a:pPr>
                      <a:r>
                        <a:rPr lang="en-US" sz="2400" b="0">
                          <a:latin typeface="Times New Roman" panose="02020603050405020304" pitchFamily="18" charset="0"/>
                          <a:cs typeface="Times New Roman" panose="02020603050405020304" pitchFamily="18" charset="0"/>
                        </a:rPr>
                        <a:t>道路两旁设隔音墙、道路两旁植树、关闭门窗、音乐厅多孔的收音材料等</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28650">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防止噪声进入人耳</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在____________减弱</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戴防噪声耳罩、耳塞、捂耳朵等</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4210050" y="3051175"/>
            <a:ext cx="11703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声源处</a:t>
            </a:r>
            <a:endParaRPr lang="zh-CN" altLang="en-US"/>
          </a:p>
        </p:txBody>
      </p:sp>
      <p:sp>
        <p:nvSpPr>
          <p:cNvPr id="2" name="文本框 1"/>
          <p:cNvSpPr txBox="1"/>
          <p:nvPr/>
        </p:nvSpPr>
        <p:spPr>
          <a:xfrm>
            <a:off x="4218940" y="5172710"/>
            <a:ext cx="11614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人耳处</a:t>
            </a:r>
            <a:endParaRPr lang="zh-CN" altLang="en-US"/>
          </a:p>
        </p:txBody>
      </p:sp>
      <p:sp>
        <p:nvSpPr>
          <p:cNvPr id="4" name="文本框 3"/>
          <p:cNvSpPr txBox="1"/>
          <p:nvPr/>
        </p:nvSpPr>
        <p:spPr>
          <a:xfrm>
            <a:off x="3937635" y="4235450"/>
            <a:ext cx="18091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传播过程中</a:t>
            </a:r>
            <a:endParaRPr lang="zh-CN" altLang="en-US"/>
          </a:p>
        </p:txBody>
      </p:sp>
      <p:sp>
        <p:nvSpPr>
          <p:cNvPr id="43" name="流程图: 终止 42">
            <a:hlinkClick r:id="rId2" action="ppaction://hlinksldjump"/>
          </p:cNvPr>
          <p:cNvSpPr/>
          <p:nvPr/>
        </p:nvSpPr>
        <p:spPr>
          <a:xfrm>
            <a:off x="9646920" y="146558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4" grpId="0"/>
      <p:bldP spid="4" grpId="1"/>
      <p:bldP spid="2" grpId="0"/>
      <p:bldP spid="2"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853440" y="788670"/>
            <a:ext cx="4118610" cy="648335"/>
            <a:chOff x="1456" y="3050"/>
            <a:chExt cx="6486" cy="1021"/>
          </a:xfrm>
        </p:grpSpPr>
        <p:sp>
          <p:nvSpPr>
            <p:cNvPr id="6" name="文本框 5"/>
            <p:cNvSpPr txBox="1"/>
            <p:nvPr/>
          </p:nvSpPr>
          <p:spPr>
            <a:xfrm>
              <a:off x="3339" y="3132"/>
              <a:ext cx="4603" cy="822"/>
            </a:xfrm>
            <a:prstGeom prst="rect">
              <a:avLst/>
            </a:prstGeom>
            <a:noFill/>
            <a:ln w="9525">
              <a:noFill/>
            </a:ln>
          </p:spPr>
          <p:txBody>
            <a:bodyPr wrap="square">
              <a:spAutoFit/>
            </a:bodyPr>
            <a:p>
              <a:pPr algn="l"/>
              <a:r>
                <a:rPr lang="zh-CN" sz="2800">
                  <a:ea typeface="黑体" panose="02010609060101010101" pitchFamily="49" charset="-122"/>
                </a:rPr>
                <a:t>教材图片分点练</a:t>
              </a:r>
              <a:endParaRPr lang="zh-CN" sz="2800">
                <a:ea typeface="黑体" panose="02010609060101010101" pitchFamily="49" charset="-122"/>
              </a:endParaRPr>
            </a:p>
          </p:txBody>
        </p:sp>
        <p:pic>
          <p:nvPicPr>
            <p:cNvPr id="10" name="图片 9" descr="二级标（14磅）"/>
            <p:cNvPicPr>
              <a:picLocks noChangeAspect="1"/>
            </p:cNvPicPr>
            <p:nvPr/>
          </p:nvPicPr>
          <p:blipFill>
            <a:blip r:embed="rId1"/>
            <a:stretch>
              <a:fillRect/>
            </a:stretch>
          </p:blipFill>
          <p:spPr>
            <a:xfrm>
              <a:off x="1456" y="3050"/>
              <a:ext cx="1243" cy="1021"/>
            </a:xfrm>
            <a:prstGeom prst="rect">
              <a:avLst/>
            </a:prstGeom>
          </p:spPr>
        </p:pic>
      </p:grpSp>
      <p:sp>
        <p:nvSpPr>
          <p:cNvPr id="7" name="文本框 6"/>
          <p:cNvSpPr txBox="1"/>
          <p:nvPr/>
        </p:nvSpPr>
        <p:spPr>
          <a:xfrm>
            <a:off x="638175" y="1315085"/>
            <a:ext cx="11149965"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zh-CN" sz="2400">
                <a:ea typeface="宋体" panose="02010600030101010101" pitchFamily="2" charset="-122"/>
              </a:rPr>
              <a:t>小明学习了声现象后，组装了如图所示</a:t>
            </a:r>
            <a:r>
              <a:rPr lang="zh-CN" sz="2400">
                <a:latin typeface="Times New Roman" panose="02020603050405020304" pitchFamily="18" charset="0"/>
                <a:ea typeface="宋体" panose="02010600030101010101" pitchFamily="2" charset="-122"/>
              </a:rPr>
              <a:t>的实验装置，进行了如下探究，请回答下列问题：</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1</a:t>
            </a:r>
            <a:r>
              <a:rPr lang="zh-CN" sz="2400">
                <a:ea typeface="黑体" panose="02010609060101010101" pitchFamily="49" charset="-122"/>
              </a:rPr>
              <a:t>　声音的传播</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把正在发声的闹钟放在玻璃罩内，逐渐抽出其中的空气，</a:t>
            </a:r>
            <a:endParaRPr lang="zh-CN" sz="2400">
              <a:ea typeface="宋体" panose="02010600030101010101" pitchFamily="2" charset="-122"/>
            </a:endParaRPr>
          </a:p>
          <a:p>
            <a:pPr>
              <a:lnSpc>
                <a:spcPct val="150000"/>
              </a:lnSpc>
            </a:pPr>
            <a:r>
              <a:rPr lang="zh-CN" sz="2400">
                <a:ea typeface="宋体" panose="02010600030101010101" pitchFamily="2" charset="-122"/>
              </a:rPr>
              <a:t>听到的铃声逐渐变小，最后几乎听不到声音，这说明声音</a:t>
            </a:r>
            <a:endParaRPr lang="zh-CN" sz="2400">
              <a:ea typeface="宋体" panose="02010600030101010101" pitchFamily="2" charset="-122"/>
            </a:endParaRPr>
          </a:p>
          <a:p>
            <a:pPr>
              <a:lnSpc>
                <a:spcPct val="150000"/>
              </a:lnSpc>
            </a:pPr>
            <a:r>
              <a:rPr lang="zh-CN" sz="2400">
                <a:ea typeface="宋体" panose="02010600030101010101" pitchFamily="2" charset="-122"/>
              </a:rPr>
              <a:t>的传播需要</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，真空</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能</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a:t>
            </a:r>
            <a:endParaRPr lang="zh-CN" sz="2400">
              <a:ea typeface="宋体" panose="02010600030101010101" pitchFamily="2" charset="-122"/>
            </a:endParaRPr>
          </a:p>
          <a:p>
            <a:pPr>
              <a:lnSpc>
                <a:spcPct val="150000"/>
              </a:lnSpc>
            </a:pPr>
            <a:r>
              <a:rPr lang="zh-CN" sz="2400">
                <a:ea typeface="宋体" panose="02010600030101010101" pitchFamily="2" charset="-122"/>
              </a:rPr>
              <a:t>能</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传声．</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小明将闹钟放在泡沫塑料块上而不是直接放在托盘上，</a:t>
            </a:r>
            <a:endParaRPr lang="zh-CN" sz="2400">
              <a:ea typeface="宋体" panose="02010600030101010101" pitchFamily="2" charset="-122"/>
            </a:endParaRPr>
          </a:p>
          <a:p>
            <a:pPr>
              <a:lnSpc>
                <a:spcPct val="150000"/>
              </a:lnSpc>
            </a:pPr>
            <a:r>
              <a:rPr lang="zh-CN" sz="2400">
                <a:ea typeface="宋体" panose="02010600030101010101" pitchFamily="2" charset="-122"/>
              </a:rPr>
              <a:t>主要目的是</a:t>
            </a:r>
            <a:r>
              <a:rPr lang="en-US" sz="2400">
                <a:latin typeface="Times New Roman" panose="02020603050405020304" pitchFamily="18" charset="0"/>
                <a:ea typeface="宋体" panose="02010600030101010101" pitchFamily="2" charset="-122"/>
              </a:rPr>
              <a:t>________________</a:t>
            </a:r>
            <a:r>
              <a:rPr lang="zh-CN" sz="2400">
                <a:ea typeface="宋体" panose="02010600030101010101" pitchFamily="2" charset="-122"/>
              </a:rPr>
              <a:t>．</a:t>
            </a:r>
            <a:endParaRPr lang="zh-CN" altLang="en-US" sz="2400"/>
          </a:p>
        </p:txBody>
      </p:sp>
      <p:pic>
        <p:nvPicPr>
          <p:cNvPr id="2" name="图片 -2147482566"/>
          <p:cNvPicPr>
            <a:picLocks noChangeAspect="1"/>
          </p:cNvPicPr>
          <p:nvPr/>
        </p:nvPicPr>
        <p:blipFill>
          <a:blip r:embed="rId2"/>
          <a:stretch>
            <a:fillRect/>
          </a:stretch>
        </p:blipFill>
        <p:spPr>
          <a:xfrm>
            <a:off x="9335135" y="3045460"/>
            <a:ext cx="1623060" cy="2058035"/>
          </a:xfrm>
          <a:prstGeom prst="rect">
            <a:avLst/>
          </a:prstGeom>
          <a:noFill/>
          <a:ln w="9525">
            <a:noFill/>
          </a:ln>
        </p:spPr>
      </p:pic>
      <p:sp>
        <p:nvSpPr>
          <p:cNvPr id="8" name="文本框 7"/>
          <p:cNvSpPr txBox="1"/>
          <p:nvPr/>
        </p:nvSpPr>
        <p:spPr>
          <a:xfrm>
            <a:off x="9163050" y="5330190"/>
            <a:ext cx="1877695" cy="645160"/>
          </a:xfrm>
          <a:prstGeom prst="rect">
            <a:avLst/>
          </a:prstGeom>
          <a:noFill/>
          <a:ln w="9525">
            <a:noFill/>
          </a:ln>
        </p:spPr>
        <p:txBody>
          <a:bodyPr wrap="square">
            <a:spAutoFit/>
          </a:bodyPr>
          <a:p>
            <a:pPr algn="ctr"/>
            <a:r>
              <a:rPr lang="en-US" sz="1800">
                <a:latin typeface="Times New Roman" panose="02020603050405020304" pitchFamily="18" charset="0"/>
                <a:cs typeface="仿宋_GB2312" charset="0"/>
              </a:rPr>
              <a:t>(RJ</a:t>
            </a:r>
            <a:r>
              <a:rPr lang="zh-CN" sz="1800">
                <a:cs typeface="仿宋_GB2312" charset="0"/>
              </a:rPr>
              <a:t>八上</a:t>
            </a:r>
            <a:r>
              <a:rPr lang="en-US" sz="1800">
                <a:latin typeface="Times New Roman" panose="02020603050405020304" pitchFamily="18" charset="0"/>
                <a:cs typeface="仿宋_GB2312" charset="0"/>
              </a:rPr>
              <a:t>P28</a:t>
            </a:r>
            <a:r>
              <a:rPr lang="zh-CN" sz="1800">
                <a:cs typeface="仿宋_GB2312" charset="0"/>
              </a:rPr>
              <a:t>图</a:t>
            </a:r>
            <a:r>
              <a:rPr lang="en-US" sz="1800">
                <a:latin typeface="Times New Roman" panose="02020603050405020304" pitchFamily="18" charset="0"/>
                <a:cs typeface="仿宋_GB2312" charset="0"/>
              </a:rPr>
              <a:t>2.1</a:t>
            </a:r>
            <a:r>
              <a:rPr lang="zh-CN" sz="1800">
                <a:cs typeface="仿宋_GB2312" charset="0"/>
              </a:rPr>
              <a:t>－</a:t>
            </a:r>
            <a:r>
              <a:rPr lang="en-US" sz="1800">
                <a:latin typeface="Times New Roman" panose="02020603050405020304" pitchFamily="18" charset="0"/>
                <a:cs typeface="仿宋_GB2312" charset="0"/>
              </a:rPr>
              <a:t>5)</a:t>
            </a:r>
            <a:endParaRPr lang="zh-CN" altLang="en-US" sz="1800"/>
          </a:p>
        </p:txBody>
      </p:sp>
      <p:sp>
        <p:nvSpPr>
          <p:cNvPr id="100" name="文本框 99"/>
          <p:cNvSpPr txBox="1"/>
          <p:nvPr/>
        </p:nvSpPr>
        <p:spPr>
          <a:xfrm>
            <a:off x="2371090" y="4159885"/>
            <a:ext cx="9398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介质</a:t>
            </a:r>
            <a:endParaRPr lang="zh-CN" altLang="en-US"/>
          </a:p>
        </p:txBody>
      </p:sp>
      <p:sp>
        <p:nvSpPr>
          <p:cNvPr id="3" name="文本框 2"/>
          <p:cNvSpPr txBox="1"/>
          <p:nvPr/>
        </p:nvSpPr>
        <p:spPr>
          <a:xfrm>
            <a:off x="4580255" y="4156075"/>
            <a:ext cx="8724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不能</a:t>
            </a:r>
            <a:endParaRPr lang="zh-CN" altLang="en-US"/>
          </a:p>
        </p:txBody>
      </p:sp>
      <p:sp>
        <p:nvSpPr>
          <p:cNvPr id="4" name="文本框 3"/>
          <p:cNvSpPr txBox="1"/>
          <p:nvPr/>
        </p:nvSpPr>
        <p:spPr>
          <a:xfrm>
            <a:off x="2377440" y="5782310"/>
            <a:ext cx="21151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避免托盘传声</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3" grpId="0"/>
      <p:bldP spid="3" grpId="1"/>
      <p:bldP spid="4" grpId="0"/>
      <p:bldP spid="4"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文本框 9"/>
          <p:cNvSpPr txBox="1"/>
          <p:nvPr/>
        </p:nvSpPr>
        <p:spPr>
          <a:xfrm>
            <a:off x="575945" y="998220"/>
            <a:ext cx="11496040" cy="5077460"/>
          </a:xfrm>
          <a:prstGeom prst="rect">
            <a:avLst/>
          </a:prstGeom>
          <a:noFill/>
          <a:ln w="9525">
            <a:noFill/>
          </a:ln>
        </p:spPr>
        <p:txBody>
          <a:bodyPr wrap="square">
            <a:spAutoFit/>
          </a:bodyPr>
          <a:p>
            <a:pPr>
              <a:lnSpc>
                <a:spcPct val="150000"/>
              </a:lnSpc>
            </a:pPr>
            <a:r>
              <a:rPr lang="zh-CN" sz="2400">
                <a:ea typeface="黑体" panose="02010609060101010101" pitchFamily="49" charset="-122"/>
              </a:rPr>
              <a:t>命题点</a:t>
            </a:r>
            <a:r>
              <a:rPr lang="en-US" sz="2400">
                <a:latin typeface="Times New Roman" panose="02020603050405020304" pitchFamily="18" charset="0"/>
                <a:ea typeface="黑体" panose="02010609060101010101" pitchFamily="49" charset="-122"/>
              </a:rPr>
              <a:t>2</a:t>
            </a:r>
            <a:r>
              <a:rPr lang="zh-CN" sz="2400">
                <a:ea typeface="黑体" panose="02010609060101010101" pitchFamily="49" charset="-122"/>
              </a:rPr>
              <a:t>　声音的特性</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当小明打开阀门，让空气逐</a:t>
            </a:r>
            <a:r>
              <a:rPr lang="zh-CN" sz="2400">
                <a:latin typeface="Times New Roman" panose="02020603050405020304" pitchFamily="18" charset="0"/>
                <a:ea typeface="宋体" panose="02010600030101010101" pitchFamily="2" charset="-122"/>
              </a:rPr>
              <a:t>渐进入玻璃罩内，听到闹钟的铃声逐渐变</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，这里描述的是声音特性中的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3</a:t>
            </a:r>
            <a:r>
              <a:rPr lang="zh-CN" sz="2400">
                <a:ea typeface="黑体" panose="02010609060101010101" pitchFamily="49" charset="-122"/>
              </a:rPr>
              <a:t>　电磁波的理解</a:t>
            </a: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将闹钟换成手机重新实验，抽气完成后向手机拨打电话，发现手机屏幕上显示来电信息，这一现象说明</a:t>
            </a:r>
            <a:r>
              <a:rPr lang="en-US" sz="2400">
                <a:latin typeface="Times New Roman" panose="02020603050405020304" pitchFamily="18" charset="0"/>
                <a:ea typeface="宋体" panose="02010600030101010101" pitchFamily="2" charset="-122"/>
              </a:rPr>
              <a:t>___________________________</a:t>
            </a:r>
            <a:r>
              <a:rPr lang="zh-CN" sz="2400">
                <a:ea typeface="宋体" panose="02010600030101010101" pitchFamily="2" charset="-122"/>
              </a:rPr>
              <a:t>．</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4</a:t>
            </a:r>
            <a:r>
              <a:rPr lang="zh-CN" sz="2400">
                <a:ea typeface="黑体" panose="02010609060101010101" pitchFamily="49" charset="-122"/>
              </a:rPr>
              <a:t>　物理方法的应用</a:t>
            </a:r>
            <a:r>
              <a:rPr lang="en-US" sz="2400">
                <a:latin typeface="Times New Roman" panose="02020603050405020304" pitchFamily="18" charset="0"/>
                <a:ea typeface="宋体" panose="02010600030101010101" pitchFamily="2" charset="-122"/>
              </a:rPr>
              <a:t>(5)</a:t>
            </a:r>
            <a:r>
              <a:rPr lang="zh-CN" sz="2400">
                <a:ea typeface="宋体" panose="02010600030101010101" pitchFamily="2" charset="-122"/>
              </a:rPr>
              <a:t>本实验通过实验现象并进行合理推理得到结论的方法叫做</a:t>
            </a:r>
            <a:r>
              <a:rPr lang="en-US" sz="2400">
                <a:latin typeface="Times New Roman" panose="02020603050405020304" pitchFamily="18" charset="0"/>
                <a:ea typeface="宋体" panose="02010600030101010101" pitchFamily="2" charset="-122"/>
              </a:rPr>
              <a:t>_____________</a:t>
            </a:r>
            <a:r>
              <a:rPr lang="zh-CN" sz="2400">
                <a:ea typeface="宋体" panose="02010600030101010101" pitchFamily="2" charset="-122"/>
              </a:rPr>
              <a:t>，请你举一个与本实验所用研究方法相同的实验：</a:t>
            </a:r>
            <a:r>
              <a:rPr lang="en-US" sz="2400">
                <a:latin typeface="Times New Roman" panose="02020603050405020304" pitchFamily="18" charset="0"/>
                <a:ea typeface="宋体" panose="02010600030101010101" pitchFamily="2" charset="-122"/>
              </a:rPr>
              <a:t>____________________________</a:t>
            </a:r>
            <a:r>
              <a:rPr lang="zh-CN" sz="2400">
                <a:ea typeface="宋体" panose="02010600030101010101" pitchFamily="2" charset="-122"/>
              </a:rPr>
              <a:t>．</a:t>
            </a:r>
            <a:endParaRPr lang="zh-CN" altLang="en-US" sz="2400"/>
          </a:p>
        </p:txBody>
      </p:sp>
      <p:sp>
        <p:nvSpPr>
          <p:cNvPr id="100" name="文本框 99"/>
          <p:cNvSpPr txBox="1"/>
          <p:nvPr/>
        </p:nvSpPr>
        <p:spPr>
          <a:xfrm>
            <a:off x="10447655" y="1656715"/>
            <a:ext cx="5651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大</a:t>
            </a:r>
            <a:endParaRPr lang="zh-CN" altLang="en-US"/>
          </a:p>
        </p:txBody>
      </p:sp>
      <p:sp>
        <p:nvSpPr>
          <p:cNvPr id="2" name="文本框 1"/>
          <p:cNvSpPr txBox="1"/>
          <p:nvPr/>
        </p:nvSpPr>
        <p:spPr>
          <a:xfrm>
            <a:off x="4510405" y="2211070"/>
            <a:ext cx="8807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响度</a:t>
            </a:r>
            <a:endParaRPr lang="zh-CN" altLang="en-US"/>
          </a:p>
        </p:txBody>
      </p:sp>
      <p:sp>
        <p:nvSpPr>
          <p:cNvPr id="3" name="文本框 2"/>
          <p:cNvSpPr txBox="1"/>
          <p:nvPr/>
        </p:nvSpPr>
        <p:spPr>
          <a:xfrm>
            <a:off x="3828415" y="3812540"/>
            <a:ext cx="36061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电磁波可以在真空中传播</a:t>
            </a:r>
            <a:endParaRPr lang="zh-CN" altLang="en-US"/>
          </a:p>
        </p:txBody>
      </p:sp>
      <p:sp>
        <p:nvSpPr>
          <p:cNvPr id="4" name="文本框 3"/>
          <p:cNvSpPr txBox="1"/>
          <p:nvPr/>
        </p:nvSpPr>
        <p:spPr>
          <a:xfrm>
            <a:off x="8769985" y="4962525"/>
            <a:ext cx="17583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科学推理法</a:t>
            </a:r>
            <a:endParaRPr lang="zh-CN" altLang="en-US"/>
          </a:p>
        </p:txBody>
      </p:sp>
      <p:sp>
        <p:nvSpPr>
          <p:cNvPr id="5" name="文本框 4"/>
          <p:cNvSpPr txBox="1"/>
          <p:nvPr/>
        </p:nvSpPr>
        <p:spPr>
          <a:xfrm>
            <a:off x="6146165" y="5473700"/>
            <a:ext cx="39046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探究阻力对物体运动的影响</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2" grpId="0"/>
      <p:bldP spid="2" grpId="1"/>
      <p:bldP spid="3" grpId="0"/>
      <p:bldP spid="3" grpId="1"/>
      <p:bldP spid="4" grpId="0"/>
      <p:bldP spid="4" grpId="1"/>
      <p:bldP spid="5" grpId="0"/>
      <p:bldP spid="5"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15035" y="1311910"/>
            <a:ext cx="744855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 </a:t>
            </a:r>
            <a:r>
              <a:rPr lang="zh-CN" sz="2400">
                <a:ea typeface="宋体" panose="02010600030101010101" pitchFamily="2" charset="-122"/>
              </a:rPr>
              <a:t>学习了《声音的特性》这节课后，小华找来了一个纸盒、四根粗细不同长度相同的橡皮筋、两根木条等器材制作了一个</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橡皮筋吉他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，如图所示．请回答下列问题：</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1</a:t>
            </a:r>
            <a:r>
              <a:rPr lang="zh-CN" sz="2400">
                <a:ea typeface="黑体" panose="02010609060101010101" pitchFamily="49" charset="-122"/>
              </a:rPr>
              <a:t>　声音的产生和传播</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制作完成后，小华拨动橡皮筋，听到了声</a:t>
            </a:r>
            <a:r>
              <a:rPr lang="zh-CN" sz="2400">
                <a:latin typeface="Times New Roman" panose="02020603050405020304" pitchFamily="18" charset="0"/>
                <a:ea typeface="宋体" panose="02010600030101010101" pitchFamily="2" charset="-122"/>
              </a:rPr>
              <a:t>音，此声音是由橡皮筋的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产生的，此声音是通过</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传入人耳的．</a:t>
            </a:r>
            <a:endParaRPr lang="zh-CN" altLang="en-US" sz="2400"/>
          </a:p>
        </p:txBody>
      </p:sp>
      <p:pic>
        <p:nvPicPr>
          <p:cNvPr id="2" name="图片 -2147482565"/>
          <p:cNvPicPr>
            <a:picLocks noChangeAspect="1"/>
          </p:cNvPicPr>
          <p:nvPr/>
        </p:nvPicPr>
        <p:blipFill>
          <a:blip r:embed="rId1"/>
          <a:stretch>
            <a:fillRect/>
          </a:stretch>
        </p:blipFill>
        <p:spPr>
          <a:xfrm>
            <a:off x="8707120" y="1978025"/>
            <a:ext cx="2444750" cy="2529205"/>
          </a:xfrm>
          <a:prstGeom prst="rect">
            <a:avLst/>
          </a:prstGeom>
          <a:noFill/>
          <a:ln w="9525">
            <a:noFill/>
          </a:ln>
        </p:spPr>
      </p:pic>
      <p:sp>
        <p:nvSpPr>
          <p:cNvPr id="3" name="文本框 2"/>
          <p:cNvSpPr txBox="1"/>
          <p:nvPr/>
        </p:nvSpPr>
        <p:spPr>
          <a:xfrm>
            <a:off x="8813165" y="4974590"/>
            <a:ext cx="2460625" cy="645160"/>
          </a:xfrm>
          <a:prstGeom prst="rect">
            <a:avLst/>
          </a:prstGeom>
          <a:noFill/>
          <a:ln w="9525">
            <a:noFill/>
          </a:ln>
        </p:spPr>
        <p:txBody>
          <a:bodyPr wrap="square">
            <a:spAutoFit/>
          </a:bodyPr>
          <a:p>
            <a:pPr algn="ctr"/>
            <a:r>
              <a:rPr lang="en-US" sz="1800">
                <a:latin typeface="Times New Roman" panose="02020603050405020304" pitchFamily="18" charset="0"/>
                <a:cs typeface="仿宋_GB2312" charset="0"/>
              </a:rPr>
              <a:t>(HK</a:t>
            </a:r>
            <a:r>
              <a:rPr lang="zh-CN" sz="1800">
                <a:cs typeface="仿宋_GB2312" charset="0"/>
              </a:rPr>
              <a:t>八年级</a:t>
            </a:r>
            <a:r>
              <a:rPr lang="en-US" sz="1800">
                <a:latin typeface="Times New Roman" panose="02020603050405020304" pitchFamily="18" charset="0"/>
                <a:cs typeface="仿宋_GB2312" charset="0"/>
              </a:rPr>
              <a:t>P43</a:t>
            </a:r>
            <a:r>
              <a:rPr lang="zh-CN" sz="1800">
                <a:cs typeface="仿宋_GB2312" charset="0"/>
              </a:rPr>
              <a:t>图</a:t>
            </a:r>
            <a:r>
              <a:rPr lang="en-US" sz="1800">
                <a:latin typeface="Times New Roman" panose="02020603050405020304" pitchFamily="18" charset="0"/>
                <a:cs typeface="仿宋_GB2312" charset="0"/>
              </a:rPr>
              <a:t>3</a:t>
            </a:r>
            <a:r>
              <a:rPr lang="zh-CN" sz="1800">
                <a:cs typeface="仿宋_GB2312" charset="0"/>
              </a:rPr>
              <a:t>－</a:t>
            </a:r>
            <a:r>
              <a:rPr lang="en-US" sz="1800">
                <a:latin typeface="Times New Roman" panose="02020603050405020304" pitchFamily="18" charset="0"/>
                <a:cs typeface="仿宋_GB2312" charset="0"/>
              </a:rPr>
              <a:t>18)</a:t>
            </a:r>
            <a:endParaRPr lang="zh-CN" altLang="en-US" sz="1800"/>
          </a:p>
        </p:txBody>
      </p:sp>
      <p:sp>
        <p:nvSpPr>
          <p:cNvPr id="4" name="文本框 3"/>
          <p:cNvSpPr txBox="1"/>
          <p:nvPr/>
        </p:nvSpPr>
        <p:spPr>
          <a:xfrm>
            <a:off x="3307715" y="4710430"/>
            <a:ext cx="8978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振动</a:t>
            </a:r>
            <a:endParaRPr lang="zh-CN" altLang="en-US"/>
          </a:p>
        </p:txBody>
      </p:sp>
      <p:sp>
        <p:nvSpPr>
          <p:cNvPr id="5" name="文本框 4"/>
          <p:cNvSpPr txBox="1"/>
          <p:nvPr/>
        </p:nvSpPr>
        <p:spPr>
          <a:xfrm>
            <a:off x="1178560" y="5273040"/>
            <a:ext cx="8540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空气</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MainIdea"/>
          <p:cNvSpPr/>
          <p:nvPr/>
        </p:nvSpPr>
        <p:spPr>
          <a:xfrm>
            <a:off x="5371465" y="3150870"/>
            <a:ext cx="1438910" cy="1041400"/>
          </a:xfrm>
          <a:custGeom>
            <a:avLst/>
            <a:gdLst>
              <a:gd name="rtl" fmla="*/ 192128 w 964896"/>
              <a:gd name="rtt" fmla="*/ 132240 h 456000"/>
              <a:gd name="rtr" fmla="*/ 769728 w 964896"/>
              <a:gd name="rtb" fmla="*/ 337440 h 456000"/>
            </a:gdLst>
            <a:ahLst/>
            <a:cxnLst/>
            <a:rect l="rtl" t="rtt" r="rtr" b="rtb"/>
            <a:pathLst>
              <a:path w="964896" h="456000">
                <a:moveTo>
                  <a:pt x="228000" y="0"/>
                </a:moveTo>
                <a:lnTo>
                  <a:pt x="736896" y="0"/>
                </a:lnTo>
                <a:cubicBezTo>
                  <a:pt x="862820" y="0"/>
                  <a:pt x="964896" y="102076"/>
                  <a:pt x="964896" y="228000"/>
                </a:cubicBezTo>
                <a:cubicBezTo>
                  <a:pt x="964896" y="353924"/>
                  <a:pt x="862820" y="456000"/>
                  <a:pt x="736896" y="456000"/>
                </a:cubicBezTo>
                <a:lnTo>
                  <a:pt x="228000" y="456000"/>
                </a:lnTo>
                <a:cubicBezTo>
                  <a:pt x="102076" y="456000"/>
                  <a:pt x="0" y="353924"/>
                  <a:pt x="0" y="228000"/>
                </a:cubicBezTo>
                <a:cubicBezTo>
                  <a:pt x="0" y="102076"/>
                  <a:pt x="102076" y="0"/>
                  <a:pt x="228000" y="0"/>
                </a:cubicBezTo>
                <a:close/>
              </a:path>
            </a:pathLst>
          </a:custGeom>
          <a:noFill/>
          <a:ln w="30400" cap="flat">
            <a:solidFill>
              <a:schemeClr val="accent4"/>
            </a:solidFill>
            <a:round/>
          </a:ln>
          <a:extLst>
            <a:ext uri="{909E8E84-426E-40DD-AFC4-6F175D3DCCD1}">
              <a14:hiddenFill xmlns:a14="http://schemas.microsoft.com/office/drawing/2010/main">
                <a:solidFill>
                  <a:schemeClr val="accent4"/>
                </a:solidFill>
              </a14:hiddenFill>
            </a:ext>
          </a:extLst>
        </p:spPr>
        <p:txBody>
          <a:bodyPr wrap="none" lIns="0" tIns="0" rIns="0" bIns="22500" rtlCol="0" anchor="ctr"/>
          <a:p>
            <a:pPr algn="ctr">
              <a:lnSpc>
                <a:spcPct val="100000"/>
              </a:lnSpc>
            </a:pPr>
            <a:r>
              <a:rPr sz="2400" b="1">
                <a:solidFill>
                  <a:srgbClr val="454545"/>
                </a:solidFill>
                <a:latin typeface="宋体" panose="02010600030101010101" pitchFamily="2" charset="-122"/>
              </a:rPr>
              <a:t>声现象</a:t>
            </a:r>
            <a:endParaRPr sz="2400" b="1">
              <a:solidFill>
                <a:srgbClr val="454545"/>
              </a:solidFill>
              <a:latin typeface="宋体" panose="02010600030101010101" pitchFamily="2" charset="-122"/>
            </a:endParaRPr>
          </a:p>
        </p:txBody>
      </p:sp>
      <p:grpSp>
        <p:nvGrpSpPr>
          <p:cNvPr id="13" name="组合 12"/>
          <p:cNvGrpSpPr/>
          <p:nvPr/>
        </p:nvGrpSpPr>
        <p:grpSpPr>
          <a:xfrm>
            <a:off x="7045960" y="1261110"/>
            <a:ext cx="3289300" cy="3054985"/>
            <a:chOff x="11095" y="2212"/>
            <a:chExt cx="5180" cy="4811"/>
          </a:xfrm>
          <a:noFill/>
        </p:grpSpPr>
        <p:sp>
          <p:nvSpPr>
            <p:cNvPr id="103" name="MMConnector"/>
            <p:cNvSpPr/>
            <p:nvPr/>
          </p:nvSpPr>
          <p:spPr>
            <a:xfrm>
              <a:off x="11095" y="4377"/>
              <a:ext cx="2056" cy="2647"/>
            </a:xfrm>
            <a:custGeom>
              <a:avLst/>
              <a:gdLst/>
              <a:ahLst/>
              <a:cxnLst/>
              <a:pathLst>
                <a:path w="875582" h="735900">
                  <a:moveTo>
                    <a:pt x="-253670" y="262981"/>
                  </a:moveTo>
                  <a:cubicBezTo>
                    <a:pt x="-267596" y="276129"/>
                    <a:pt x="-268582" y="293637"/>
                    <a:pt x="-258511" y="304249"/>
                  </a:cubicBezTo>
                  <a:cubicBezTo>
                    <a:pt x="-248440" y="314861"/>
                    <a:pt x="-230458" y="315242"/>
                    <a:pt x="-217047" y="301569"/>
                  </a:cubicBezTo>
                  <a:cubicBezTo>
                    <a:pt x="-204281" y="288554"/>
                    <a:pt x="-191516" y="275539"/>
                    <a:pt x="-179226" y="262174"/>
                  </a:cubicBezTo>
                  <a:cubicBezTo>
                    <a:pt x="-166937" y="248810"/>
                    <a:pt x="-155124" y="235096"/>
                    <a:pt x="-143578" y="221219"/>
                  </a:cubicBezTo>
                  <a:cubicBezTo>
                    <a:pt x="-132031" y="207342"/>
                    <a:pt x="-120752" y="193303"/>
                    <a:pt x="-109714" y="179126"/>
                  </a:cubicBezTo>
                  <a:cubicBezTo>
                    <a:pt x="-98676" y="164949"/>
                    <a:pt x="-87879" y="150635"/>
                    <a:pt x="-77252" y="136238"/>
                  </a:cubicBezTo>
                  <a:cubicBezTo>
                    <a:pt x="-66624" y="121841"/>
                    <a:pt x="-56166" y="107362"/>
                    <a:pt x="-45822" y="92839"/>
                  </a:cubicBezTo>
                  <a:cubicBezTo>
                    <a:pt x="-35477" y="78316"/>
                    <a:pt x="-25246" y="63748"/>
                    <a:pt x="-15071" y="49172"/>
                  </a:cubicBezTo>
                  <a:cubicBezTo>
                    <a:pt x="-4897" y="34597"/>
                    <a:pt x="5221" y="20014"/>
                    <a:pt x="15337" y="5457"/>
                  </a:cubicBezTo>
                  <a:cubicBezTo>
                    <a:pt x="25454" y="-9099"/>
                    <a:pt x="35568" y="-23629"/>
                    <a:pt x="45733" y="-38096"/>
                  </a:cubicBezTo>
                  <a:cubicBezTo>
                    <a:pt x="55899" y="-52564"/>
                    <a:pt x="66116" y="-66970"/>
                    <a:pt x="76439" y="-81276"/>
                  </a:cubicBezTo>
                  <a:cubicBezTo>
                    <a:pt x="86762" y="-95582"/>
                    <a:pt x="97190" y="-109789"/>
                    <a:pt x="107777" y="-123853"/>
                  </a:cubicBezTo>
                  <a:cubicBezTo>
                    <a:pt x="118364" y="-137918"/>
                    <a:pt x="129111" y="-151840"/>
                    <a:pt x="140072" y="-165570"/>
                  </a:cubicBezTo>
                  <a:cubicBezTo>
                    <a:pt x="151033" y="-179300"/>
                    <a:pt x="162208" y="-192838"/>
                    <a:pt x="173651" y="-206126"/>
                  </a:cubicBezTo>
                  <a:cubicBezTo>
                    <a:pt x="185094" y="-219414"/>
                    <a:pt x="196805" y="-232451"/>
                    <a:pt x="208837" y="-245167"/>
                  </a:cubicBezTo>
                  <a:cubicBezTo>
                    <a:pt x="220869" y="-257883"/>
                    <a:pt x="233221" y="-270279"/>
                    <a:pt x="245939" y="-282271"/>
                  </a:cubicBezTo>
                  <a:cubicBezTo>
                    <a:pt x="258657" y="-294263"/>
                    <a:pt x="271741" y="-305852"/>
                    <a:pt x="285227" y="-316945"/>
                  </a:cubicBezTo>
                  <a:cubicBezTo>
                    <a:pt x="298713" y="-328038"/>
                    <a:pt x="312600" y="-338634"/>
                    <a:pt x="326900" y="-348635"/>
                  </a:cubicBezTo>
                  <a:cubicBezTo>
                    <a:pt x="341201" y="-358635"/>
                    <a:pt x="355913" y="-368040"/>
                    <a:pt x="371044" y="-376753"/>
                  </a:cubicBezTo>
                  <a:cubicBezTo>
                    <a:pt x="386175" y="-385466"/>
                    <a:pt x="401723" y="-393488"/>
                    <a:pt x="417589" y="-400740"/>
                  </a:cubicBezTo>
                  <a:cubicBezTo>
                    <a:pt x="433455" y="-407991"/>
                    <a:pt x="449640" y="-414472"/>
                    <a:pt x="466296" y="-420139"/>
                  </a:cubicBezTo>
                  <a:cubicBezTo>
                    <a:pt x="482952" y="-425806"/>
                    <a:pt x="500080" y="-430658"/>
                    <a:pt x="516773" y="-434676"/>
                  </a:cubicBezTo>
                  <a:cubicBezTo>
                    <a:pt x="533467" y="-438694"/>
                    <a:pt x="549725" y="-441878"/>
                    <a:pt x="568539" y="-444299"/>
                  </a:cubicBezTo>
                  <a:cubicBezTo>
                    <a:pt x="587352" y="-446720"/>
                    <a:pt x="608721" y="-448378"/>
                    <a:pt x="621094" y="-449172"/>
                  </a:cubicBezTo>
                  <a:cubicBezTo>
                    <a:pt x="633468" y="-449966"/>
                    <a:pt x="636846" y="-449895"/>
                    <a:pt x="640224" y="-449825"/>
                  </a:cubicBezTo>
                  <a:cubicBezTo>
                    <a:pt x="642959" y="-449768"/>
                    <a:pt x="644784" y="-451535"/>
                    <a:pt x="644784" y="-453625"/>
                  </a:cubicBezTo>
                  <a:cubicBezTo>
                    <a:pt x="644784" y="-455715"/>
                    <a:pt x="642955" y="-457263"/>
                    <a:pt x="640224" y="-457425"/>
                  </a:cubicBezTo>
                  <a:cubicBezTo>
                    <a:pt x="636819" y="-457627"/>
                    <a:pt x="633414" y="-457830"/>
                    <a:pt x="620845" y="-457506"/>
                  </a:cubicBezTo>
                  <a:cubicBezTo>
                    <a:pt x="608276" y="-457183"/>
                    <a:pt x="586543" y="-456333"/>
                    <a:pt x="567320" y="-454604"/>
                  </a:cubicBezTo>
                  <a:cubicBezTo>
                    <a:pt x="548097" y="-452875"/>
                    <a:pt x="531384" y="-450267"/>
                    <a:pt x="514160" y="-446814"/>
                  </a:cubicBezTo>
                  <a:cubicBezTo>
                    <a:pt x="496936" y="-443362"/>
                    <a:pt x="479201" y="-439065"/>
                    <a:pt x="461882" y="-433904"/>
                  </a:cubicBezTo>
                  <a:cubicBezTo>
                    <a:pt x="444564" y="-428743"/>
                    <a:pt x="427661" y="-422718"/>
                    <a:pt x="411035" y="-415877"/>
                  </a:cubicBezTo>
                  <a:cubicBezTo>
                    <a:pt x="394409" y="-409036"/>
                    <a:pt x="378060" y="-401380"/>
                    <a:pt x="362106" y="-392989"/>
                  </a:cubicBezTo>
                  <a:cubicBezTo>
                    <a:pt x="346152" y="-384599"/>
                    <a:pt x="330594" y="-375475"/>
                    <a:pt x="315442" y="-365721"/>
                  </a:cubicBezTo>
                  <a:cubicBezTo>
                    <a:pt x="300289" y="-355968"/>
                    <a:pt x="285544" y="-345585"/>
                    <a:pt x="271204" y="-334685"/>
                  </a:cubicBezTo>
                  <a:cubicBezTo>
                    <a:pt x="256865" y="-323784"/>
                    <a:pt x="242933" y="-312365"/>
                    <a:pt x="229379" y="-300532"/>
                  </a:cubicBezTo>
                  <a:cubicBezTo>
                    <a:pt x="215824" y="-288699"/>
                    <a:pt x="202648" y="-276452"/>
                    <a:pt x="189809" y="-263884"/>
                  </a:cubicBezTo>
                  <a:cubicBezTo>
                    <a:pt x="176969" y="-251316"/>
                    <a:pt x="164466" y="-238426"/>
                    <a:pt x="152248" y="-225292"/>
                  </a:cubicBezTo>
                  <a:cubicBezTo>
                    <a:pt x="140031" y="-212159"/>
                    <a:pt x="128100" y="-198782"/>
                    <a:pt x="116401" y="-185228"/>
                  </a:cubicBezTo>
                  <a:cubicBezTo>
                    <a:pt x="104703" y="-171673"/>
                    <a:pt x="93238" y="-157941"/>
                    <a:pt x="81951" y="-144087"/>
                  </a:cubicBezTo>
                  <a:cubicBezTo>
                    <a:pt x="70665" y="-130233"/>
                    <a:pt x="59558" y="-116257"/>
                    <a:pt x="48578" y="-102207"/>
                  </a:cubicBezTo>
                  <a:cubicBezTo>
                    <a:pt x="37598" y="-88157"/>
                    <a:pt x="26744" y="-74034"/>
                    <a:pt x="15965" y="-59879"/>
                  </a:cubicBezTo>
                  <a:cubicBezTo>
                    <a:pt x="5187" y="-45725"/>
                    <a:pt x="-5517" y="-31540"/>
                    <a:pt x="-16196" y="-17366"/>
                  </a:cubicBezTo>
                  <a:cubicBezTo>
                    <a:pt x="-26874" y="-3191"/>
                    <a:pt x="-37528" y="10973"/>
                    <a:pt x="-48207" y="25086"/>
                  </a:cubicBezTo>
                  <a:cubicBezTo>
                    <a:pt x="-58886" y="39199"/>
                    <a:pt x="-69589" y="53261"/>
                    <a:pt x="-80368" y="67228"/>
                  </a:cubicBezTo>
                  <a:cubicBezTo>
                    <a:pt x="-91146" y="81195"/>
                    <a:pt x="-101999" y="95067"/>
                    <a:pt x="-112974" y="108800"/>
                  </a:cubicBezTo>
                  <a:cubicBezTo>
                    <a:pt x="-123948" y="122533"/>
                    <a:pt x="-135045" y="136126"/>
                    <a:pt x="-146320" y="149516"/>
                  </a:cubicBezTo>
                  <a:cubicBezTo>
                    <a:pt x="-157595" y="162906"/>
                    <a:pt x="-169048" y="176091"/>
                    <a:pt x="-180699" y="189049"/>
                  </a:cubicBezTo>
                  <a:cubicBezTo>
                    <a:pt x="-192350" y="202006"/>
                    <a:pt x="-204200" y="214734"/>
                    <a:pt x="-216394" y="227018"/>
                  </a:cubicBezTo>
                  <a:cubicBezTo>
                    <a:pt x="-228589" y="239302"/>
                    <a:pt x="-241129" y="251142"/>
                    <a:pt x="-253670" y="262981"/>
                  </a:cubicBezTo>
                  <a:close/>
                </a:path>
              </a:pathLst>
            </a:custGeom>
            <a:solidFill>
              <a:schemeClr val="accent4"/>
            </a:solidFill>
            <a:ln w="7600" cap="rnd">
              <a:solidFill>
                <a:schemeClr val="accent4"/>
              </a:solidFill>
              <a:round/>
            </a:ln>
          </p:spPr>
        </p:sp>
        <p:sp>
          <p:nvSpPr>
            <p:cNvPr id="102" name="MainTopic"/>
            <p:cNvSpPr/>
            <p:nvPr/>
          </p:nvSpPr>
          <p:spPr>
            <a:xfrm>
              <a:off x="12595" y="2212"/>
              <a:ext cx="3681" cy="1066"/>
            </a:xfrm>
            <a:custGeom>
              <a:avLst/>
              <a:gdLst>
                <a:gd name="rtl" fmla="*/ 135280 w 1314800"/>
                <a:gd name="rtt" fmla="*/ 71440 h 296400"/>
                <a:gd name="rtr" fmla="*/ 1176480 w 1314800"/>
                <a:gd name="rtb" fmla="*/ 238640 h 296400"/>
              </a:gdLst>
              <a:ahLst/>
              <a:cxnLst/>
              <a:rect l="rtl" t="rtt" r="rtr" b="rtb"/>
              <a:pathLst>
                <a:path w="1314800" h="296400">
                  <a:moveTo>
                    <a:pt x="30400" y="0"/>
                  </a:moveTo>
                  <a:lnTo>
                    <a:pt x="1284400" y="0"/>
                  </a:lnTo>
                  <a:cubicBezTo>
                    <a:pt x="1301181" y="0"/>
                    <a:pt x="1314800" y="13619"/>
                    <a:pt x="1314800" y="30400"/>
                  </a:cubicBezTo>
                  <a:lnTo>
                    <a:pt x="1314800" y="266000"/>
                  </a:lnTo>
                  <a:cubicBezTo>
                    <a:pt x="1314800" y="282781"/>
                    <a:pt x="1301181" y="296400"/>
                    <a:pt x="1284400" y="296400"/>
                  </a:cubicBezTo>
                  <a:lnTo>
                    <a:pt x="30400" y="296400"/>
                  </a:lnTo>
                  <a:cubicBezTo>
                    <a:pt x="13619" y="296400"/>
                    <a:pt x="0" y="282781"/>
                    <a:pt x="0" y="266000"/>
                  </a:cubicBezTo>
                  <a:lnTo>
                    <a:pt x="0" y="30400"/>
                  </a:lnTo>
                  <a:cubicBezTo>
                    <a:pt x="0" y="13619"/>
                    <a:pt x="13619" y="0"/>
                    <a:pt x="30400" y="0"/>
                  </a:cubicBezTo>
                  <a:close/>
                </a:path>
              </a:pathLst>
            </a:custGeom>
            <a:grp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超声波和次声波</a:t>
              </a:r>
              <a:endParaRPr sz="2400">
                <a:solidFill>
                  <a:srgbClr val="303030"/>
                </a:solidFill>
                <a:latin typeface="宋体" panose="02010600030101010101" pitchFamily="2" charset="-122"/>
              </a:endParaRPr>
            </a:p>
          </p:txBody>
        </p:sp>
      </p:grpSp>
      <p:grpSp>
        <p:nvGrpSpPr>
          <p:cNvPr id="14" name="组合 13"/>
          <p:cNvGrpSpPr/>
          <p:nvPr/>
        </p:nvGrpSpPr>
        <p:grpSpPr>
          <a:xfrm>
            <a:off x="7045960" y="2437130"/>
            <a:ext cx="2269490" cy="1459230"/>
            <a:chOff x="11095" y="4064"/>
            <a:chExt cx="3574" cy="2298"/>
          </a:xfrm>
          <a:noFill/>
        </p:grpSpPr>
        <p:sp>
          <p:nvSpPr>
            <p:cNvPr id="105" name="MMConnector"/>
            <p:cNvSpPr/>
            <p:nvPr/>
          </p:nvSpPr>
          <p:spPr>
            <a:xfrm>
              <a:off x="11095" y="5302"/>
              <a:ext cx="1925" cy="1061"/>
            </a:xfrm>
            <a:custGeom>
              <a:avLst/>
              <a:gdLst/>
              <a:ahLst/>
              <a:cxnLst/>
              <a:pathLst>
                <a:path w="819785" h="294963">
                  <a:moveTo>
                    <a:pt x="-189914" y="74285"/>
                  </a:moveTo>
                  <a:cubicBezTo>
                    <a:pt x="-207679" y="81441"/>
                    <a:pt x="-214658" y="97735"/>
                    <a:pt x="-208964" y="111212"/>
                  </a:cubicBezTo>
                  <a:cubicBezTo>
                    <a:pt x="-203270" y="124688"/>
                    <a:pt x="-186578" y="131356"/>
                    <a:pt x="-169208" y="123291"/>
                  </a:cubicBezTo>
                  <a:cubicBezTo>
                    <a:pt x="-152873" y="115706"/>
                    <a:pt x="-136538" y="108121"/>
                    <a:pt x="-120380" y="100268"/>
                  </a:cubicBezTo>
                  <a:cubicBezTo>
                    <a:pt x="-104221" y="92414"/>
                    <a:pt x="-88238" y="84291"/>
                    <a:pt x="-72356" y="76043"/>
                  </a:cubicBezTo>
                  <a:cubicBezTo>
                    <a:pt x="-56473" y="67795"/>
                    <a:pt x="-40691" y="59420"/>
                    <a:pt x="-24994" y="50956"/>
                  </a:cubicBezTo>
                  <a:cubicBezTo>
                    <a:pt x="-9296" y="42491"/>
                    <a:pt x="6317" y="33935"/>
                    <a:pt x="21884" y="25354"/>
                  </a:cubicBezTo>
                  <a:cubicBezTo>
                    <a:pt x="37450" y="16772"/>
                    <a:pt x="52970" y="8165"/>
                    <a:pt x="68479" y="-408"/>
                  </a:cubicBezTo>
                  <a:cubicBezTo>
                    <a:pt x="83988" y="-8982"/>
                    <a:pt x="99486" y="-17523"/>
                    <a:pt x="115010" y="-25969"/>
                  </a:cubicBezTo>
                  <a:cubicBezTo>
                    <a:pt x="130534" y="-34414"/>
                    <a:pt x="146084" y="-42765"/>
                    <a:pt x="161696" y="-50959"/>
                  </a:cubicBezTo>
                  <a:cubicBezTo>
                    <a:pt x="177307" y="-59152"/>
                    <a:pt x="192981" y="-67188"/>
                    <a:pt x="208748" y="-75002"/>
                  </a:cubicBezTo>
                  <a:cubicBezTo>
                    <a:pt x="224516" y="-82817"/>
                    <a:pt x="240376" y="-90410"/>
                    <a:pt x="256358" y="-97717"/>
                  </a:cubicBezTo>
                  <a:cubicBezTo>
                    <a:pt x="272340" y="-105025"/>
                    <a:pt x="288442" y="-112047"/>
                    <a:pt x="304680" y="-118722"/>
                  </a:cubicBezTo>
                  <a:cubicBezTo>
                    <a:pt x="320918" y="-125397"/>
                    <a:pt x="337291" y="-131724"/>
                    <a:pt x="353820" y="-137647"/>
                  </a:cubicBezTo>
                  <a:cubicBezTo>
                    <a:pt x="370348" y="-143569"/>
                    <a:pt x="387031" y="-149087"/>
                    <a:pt x="403824" y="-154149"/>
                  </a:cubicBezTo>
                  <a:cubicBezTo>
                    <a:pt x="420617" y="-159210"/>
                    <a:pt x="437520" y="-163816"/>
                    <a:pt x="454674" y="-167933"/>
                  </a:cubicBezTo>
                  <a:cubicBezTo>
                    <a:pt x="471829" y="-172051"/>
                    <a:pt x="489236" y="-175679"/>
                    <a:pt x="506287" y="-178776"/>
                  </a:cubicBezTo>
                  <a:cubicBezTo>
                    <a:pt x="523339" y="-181872"/>
                    <a:pt x="540035" y="-184436"/>
                    <a:pt x="558527" y="-186534"/>
                  </a:cubicBezTo>
                  <a:cubicBezTo>
                    <a:pt x="577019" y="-188632"/>
                    <a:pt x="597307" y="-190264"/>
                    <a:pt x="611223" y="-191159"/>
                  </a:cubicBezTo>
                  <a:cubicBezTo>
                    <a:pt x="625138" y="-192055"/>
                    <a:pt x="632681" y="-192215"/>
                    <a:pt x="640224" y="-192375"/>
                  </a:cubicBezTo>
                  <a:cubicBezTo>
                    <a:pt x="642959" y="-192433"/>
                    <a:pt x="644784" y="-194085"/>
                    <a:pt x="644784" y="-196175"/>
                  </a:cubicBezTo>
                  <a:cubicBezTo>
                    <a:pt x="644784" y="-198265"/>
                    <a:pt x="642959" y="-199891"/>
                    <a:pt x="640224" y="-199975"/>
                  </a:cubicBezTo>
                  <a:cubicBezTo>
                    <a:pt x="632623" y="-200208"/>
                    <a:pt x="625022" y="-200441"/>
                    <a:pt x="610932" y="-200265"/>
                  </a:cubicBezTo>
                  <a:cubicBezTo>
                    <a:pt x="596843" y="-200089"/>
                    <a:pt x="576266" y="-199503"/>
                    <a:pt x="557445" y="-198350"/>
                  </a:cubicBezTo>
                  <a:cubicBezTo>
                    <a:pt x="538624" y="-197197"/>
                    <a:pt x="521559" y="-195476"/>
                    <a:pt x="504083" y="-193230"/>
                  </a:cubicBezTo>
                  <a:cubicBezTo>
                    <a:pt x="486608" y="-190984"/>
                    <a:pt x="468723" y="-188213"/>
                    <a:pt x="451048" y="-184928"/>
                  </a:cubicBezTo>
                  <a:cubicBezTo>
                    <a:pt x="433374" y="-181643"/>
                    <a:pt x="415911" y="-177844"/>
                    <a:pt x="398526" y="-173571"/>
                  </a:cubicBezTo>
                  <a:cubicBezTo>
                    <a:pt x="381141" y="-169299"/>
                    <a:pt x="363834" y="-164554"/>
                    <a:pt x="346664" y="-159388"/>
                  </a:cubicBezTo>
                  <a:cubicBezTo>
                    <a:pt x="329493" y="-154221"/>
                    <a:pt x="312459" y="-148633"/>
                    <a:pt x="295554" y="-142687"/>
                  </a:cubicBezTo>
                  <a:cubicBezTo>
                    <a:pt x="278650" y="-136742"/>
                    <a:pt x="261875" y="-130438"/>
                    <a:pt x="245227" y="-123844"/>
                  </a:cubicBezTo>
                  <a:cubicBezTo>
                    <a:pt x="228579" y="-117251"/>
                    <a:pt x="212058" y="-110369"/>
                    <a:pt x="195647" y="-103268"/>
                  </a:cubicBezTo>
                  <a:cubicBezTo>
                    <a:pt x="179236" y="-96168"/>
                    <a:pt x="162936" y="-88850"/>
                    <a:pt x="146724" y="-81386"/>
                  </a:cubicBezTo>
                  <a:cubicBezTo>
                    <a:pt x="130513" y="-73921"/>
                    <a:pt x="114390" y="-66310"/>
                    <a:pt x="98330" y="-58621"/>
                  </a:cubicBezTo>
                  <a:cubicBezTo>
                    <a:pt x="82269" y="-50933"/>
                    <a:pt x="66271" y="-43167"/>
                    <a:pt x="50306" y="-35392"/>
                  </a:cubicBezTo>
                  <a:cubicBezTo>
                    <a:pt x="34342" y="-27616"/>
                    <a:pt x="18410" y="-19831"/>
                    <a:pt x="2485" y="-12098"/>
                  </a:cubicBezTo>
                  <a:cubicBezTo>
                    <a:pt x="-13441" y="-4365"/>
                    <a:pt x="-29360" y="3315"/>
                    <a:pt x="-45302" y="10874"/>
                  </a:cubicBezTo>
                  <a:cubicBezTo>
                    <a:pt x="-61245" y="18433"/>
                    <a:pt x="-77209" y="25872"/>
                    <a:pt x="-93212" y="33157"/>
                  </a:cubicBezTo>
                  <a:cubicBezTo>
                    <a:pt x="-109215" y="40442"/>
                    <a:pt x="-125257" y="47573"/>
                    <a:pt x="-141380" y="54403"/>
                  </a:cubicBezTo>
                  <a:cubicBezTo>
                    <a:pt x="-157504" y="61232"/>
                    <a:pt x="-173709" y="67759"/>
                    <a:pt x="-189914" y="74285"/>
                  </a:cubicBezTo>
                  <a:close/>
                </a:path>
              </a:pathLst>
            </a:custGeom>
            <a:solidFill>
              <a:schemeClr val="accent4"/>
            </a:solidFill>
            <a:ln w="7600" cap="rnd">
              <a:solidFill>
                <a:schemeClr val="accent4"/>
              </a:solidFill>
              <a:round/>
            </a:ln>
          </p:spPr>
        </p:sp>
        <p:sp>
          <p:nvSpPr>
            <p:cNvPr id="104" name="MainTopic"/>
            <p:cNvSpPr/>
            <p:nvPr/>
          </p:nvSpPr>
          <p:spPr>
            <a:xfrm>
              <a:off x="12599" y="4064"/>
              <a:ext cx="2071" cy="1066"/>
            </a:xfrm>
            <a:custGeom>
              <a:avLst/>
              <a:gdLst>
                <a:gd name="rtl" fmla="*/ 135280 w 881600"/>
                <a:gd name="rtt" fmla="*/ 71440 h 296400"/>
                <a:gd name="rtr" fmla="*/ 743280 w 881600"/>
                <a:gd name="rtb" fmla="*/ 238640 h 296400"/>
              </a:gdLst>
              <a:ahLst/>
              <a:cxnLst/>
              <a:rect l="rtl" t="rtt" r="rtr" b="rtb"/>
              <a:pathLst>
                <a:path w="881600" h="296400">
                  <a:moveTo>
                    <a:pt x="30400" y="0"/>
                  </a:moveTo>
                  <a:lnTo>
                    <a:pt x="851200" y="0"/>
                  </a:lnTo>
                  <a:cubicBezTo>
                    <a:pt x="867981" y="0"/>
                    <a:pt x="881600" y="13619"/>
                    <a:pt x="881600" y="30400"/>
                  </a:cubicBezTo>
                  <a:lnTo>
                    <a:pt x="881600" y="266000"/>
                  </a:lnTo>
                  <a:cubicBezTo>
                    <a:pt x="881600" y="282781"/>
                    <a:pt x="867981" y="296400"/>
                    <a:pt x="851200" y="296400"/>
                  </a:cubicBezTo>
                  <a:lnTo>
                    <a:pt x="30400" y="296400"/>
                  </a:lnTo>
                  <a:cubicBezTo>
                    <a:pt x="13619" y="296400"/>
                    <a:pt x="0" y="282781"/>
                    <a:pt x="0" y="266000"/>
                  </a:cubicBezTo>
                  <a:lnTo>
                    <a:pt x="0" y="30400"/>
                  </a:lnTo>
                  <a:cubicBezTo>
                    <a:pt x="0" y="13619"/>
                    <a:pt x="13619" y="0"/>
                    <a:pt x="30400" y="0"/>
                  </a:cubicBezTo>
                  <a:close/>
                </a:path>
              </a:pathLst>
            </a:custGeom>
            <a:grp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hlinkClick r:id="rId1" action="ppaction://hlinksldjump"/>
                </a:rPr>
                <a:t>声的利用</a:t>
              </a:r>
              <a:endParaRPr sz="2400">
                <a:solidFill>
                  <a:srgbClr val="303030"/>
                </a:solidFill>
                <a:latin typeface="宋体" panose="02010600030101010101" pitchFamily="2" charset="-122"/>
              </a:endParaRPr>
            </a:p>
          </p:txBody>
        </p:sp>
      </p:grpSp>
      <p:grpSp>
        <p:nvGrpSpPr>
          <p:cNvPr id="18" name="组合 17"/>
          <p:cNvGrpSpPr/>
          <p:nvPr/>
        </p:nvGrpSpPr>
        <p:grpSpPr>
          <a:xfrm>
            <a:off x="7045960" y="3979545"/>
            <a:ext cx="2914015" cy="676910"/>
            <a:chOff x="11095" y="6493"/>
            <a:chExt cx="4589" cy="1066"/>
          </a:xfrm>
          <a:noFill/>
        </p:grpSpPr>
        <p:sp>
          <p:nvSpPr>
            <p:cNvPr id="107" name="MMConnector"/>
            <p:cNvSpPr/>
            <p:nvPr/>
          </p:nvSpPr>
          <p:spPr>
            <a:xfrm>
              <a:off x="11095" y="6517"/>
              <a:ext cx="1505" cy="755"/>
            </a:xfrm>
            <a:custGeom>
              <a:avLst/>
              <a:gdLst/>
              <a:ahLst/>
              <a:cxnLst/>
              <a:pathLst>
                <a:path w="809941" h="210087">
                  <a:moveTo>
                    <a:pt x="-162016" y="-93998"/>
                  </a:moveTo>
                  <a:cubicBezTo>
                    <a:pt x="-180151" y="-100155"/>
                    <a:pt x="-196034" y="-91781"/>
                    <a:pt x="-200270" y="-77777"/>
                  </a:cubicBezTo>
                  <a:cubicBezTo>
                    <a:pt x="-204505" y="-63774"/>
                    <a:pt x="-195859" y="-48242"/>
                    <a:pt x="-177417" y="-43076"/>
                  </a:cubicBezTo>
                  <a:cubicBezTo>
                    <a:pt x="-160523" y="-38343"/>
                    <a:pt x="-143629" y="-33611"/>
                    <a:pt x="-126769" y="-28652"/>
                  </a:cubicBezTo>
                  <a:cubicBezTo>
                    <a:pt x="-109908" y="-23694"/>
                    <a:pt x="-93082" y="-18510"/>
                    <a:pt x="-76269" y="-13213"/>
                  </a:cubicBezTo>
                  <a:cubicBezTo>
                    <a:pt x="-59455" y="-7916"/>
                    <a:pt x="-42655" y="-2505"/>
                    <a:pt x="-25857" y="2992"/>
                  </a:cubicBezTo>
                  <a:cubicBezTo>
                    <a:pt x="-9060" y="8489"/>
                    <a:pt x="7734" y="14073"/>
                    <a:pt x="24541" y="19687"/>
                  </a:cubicBezTo>
                  <a:cubicBezTo>
                    <a:pt x="41347" y="25302"/>
                    <a:pt x="58166" y="30948"/>
                    <a:pt x="75013" y="36574"/>
                  </a:cubicBezTo>
                  <a:cubicBezTo>
                    <a:pt x="91859" y="42199"/>
                    <a:pt x="108733" y="47805"/>
                    <a:pt x="125651" y="53334"/>
                  </a:cubicBezTo>
                  <a:cubicBezTo>
                    <a:pt x="142568" y="58863"/>
                    <a:pt x="159528" y="64315"/>
                    <a:pt x="176545" y="69635"/>
                  </a:cubicBezTo>
                  <a:cubicBezTo>
                    <a:pt x="193561" y="74955"/>
                    <a:pt x="210634" y="80142"/>
                    <a:pt x="227774" y="85138"/>
                  </a:cubicBezTo>
                  <a:cubicBezTo>
                    <a:pt x="244914" y="90135"/>
                    <a:pt x="262120" y="94941"/>
                    <a:pt x="279397" y="99503"/>
                  </a:cubicBezTo>
                  <a:cubicBezTo>
                    <a:pt x="296674" y="104064"/>
                    <a:pt x="314022" y="108380"/>
                    <a:pt x="331445" y="112399"/>
                  </a:cubicBezTo>
                  <a:cubicBezTo>
                    <a:pt x="348867" y="116418"/>
                    <a:pt x="366365" y="120140"/>
                    <a:pt x="383914" y="123520"/>
                  </a:cubicBezTo>
                  <a:cubicBezTo>
                    <a:pt x="401462" y="126899"/>
                    <a:pt x="419062" y="129937"/>
                    <a:pt x="436765" y="132596"/>
                  </a:cubicBezTo>
                  <a:cubicBezTo>
                    <a:pt x="454467" y="135255"/>
                    <a:pt x="472274" y="137536"/>
                    <a:pt x="489923" y="139409"/>
                  </a:cubicBezTo>
                  <a:cubicBezTo>
                    <a:pt x="507572" y="141283"/>
                    <a:pt x="525065" y="142749"/>
                    <a:pt x="543287" y="143803"/>
                  </a:cubicBezTo>
                  <a:cubicBezTo>
                    <a:pt x="561509" y="144857"/>
                    <a:pt x="580460" y="145498"/>
                    <a:pt x="596738" y="145687"/>
                  </a:cubicBezTo>
                  <a:cubicBezTo>
                    <a:pt x="613015" y="145876"/>
                    <a:pt x="626620" y="145613"/>
                    <a:pt x="640224" y="145350"/>
                  </a:cubicBezTo>
                  <a:cubicBezTo>
                    <a:pt x="642959" y="145297"/>
                    <a:pt x="644784" y="143640"/>
                    <a:pt x="644784" y="141550"/>
                  </a:cubicBezTo>
                  <a:cubicBezTo>
                    <a:pt x="644784" y="139460"/>
                    <a:pt x="642958" y="137845"/>
                    <a:pt x="640224" y="137750"/>
                  </a:cubicBezTo>
                  <a:cubicBezTo>
                    <a:pt x="626722" y="137279"/>
                    <a:pt x="613221" y="136808"/>
                    <a:pt x="597121" y="135747"/>
                  </a:cubicBezTo>
                  <a:cubicBezTo>
                    <a:pt x="581020" y="134687"/>
                    <a:pt x="562322" y="133036"/>
                    <a:pt x="544387" y="131019"/>
                  </a:cubicBezTo>
                  <a:cubicBezTo>
                    <a:pt x="526452" y="129003"/>
                    <a:pt x="509281" y="126621"/>
                    <a:pt x="491993" y="123832"/>
                  </a:cubicBezTo>
                  <a:cubicBezTo>
                    <a:pt x="474704" y="121043"/>
                    <a:pt x="457298" y="117847"/>
                    <a:pt x="440025" y="114286"/>
                  </a:cubicBezTo>
                  <a:cubicBezTo>
                    <a:pt x="422751" y="110725"/>
                    <a:pt x="405610" y="106800"/>
                    <a:pt x="388540" y="102542"/>
                  </a:cubicBezTo>
                  <a:cubicBezTo>
                    <a:pt x="371470" y="98284"/>
                    <a:pt x="354471" y="93693"/>
                    <a:pt x="337558" y="88813"/>
                  </a:cubicBezTo>
                  <a:cubicBezTo>
                    <a:pt x="320644" y="83933"/>
                    <a:pt x="303816" y="78764"/>
                    <a:pt x="287058" y="73354"/>
                  </a:cubicBezTo>
                  <a:cubicBezTo>
                    <a:pt x="270300" y="67943"/>
                    <a:pt x="253613" y="62291"/>
                    <a:pt x="236983" y="56448"/>
                  </a:cubicBezTo>
                  <a:cubicBezTo>
                    <a:pt x="220352" y="50605"/>
                    <a:pt x="203779" y="44572"/>
                    <a:pt x="187242" y="38401"/>
                  </a:cubicBezTo>
                  <a:cubicBezTo>
                    <a:pt x="170705" y="32229"/>
                    <a:pt x="154205" y="25920"/>
                    <a:pt x="137720" y="19525"/>
                  </a:cubicBezTo>
                  <a:cubicBezTo>
                    <a:pt x="121235" y="13129"/>
                    <a:pt x="104766" y="6648"/>
                    <a:pt x="88288" y="134"/>
                  </a:cubicBezTo>
                  <a:cubicBezTo>
                    <a:pt x="71810" y="-6380"/>
                    <a:pt x="55324" y="-12928"/>
                    <a:pt x="38809" y="-19459"/>
                  </a:cubicBezTo>
                  <a:cubicBezTo>
                    <a:pt x="22293" y="-25991"/>
                    <a:pt x="5748" y="-32507"/>
                    <a:pt x="-10849" y="-38953"/>
                  </a:cubicBezTo>
                  <a:cubicBezTo>
                    <a:pt x="-27447" y="-45400"/>
                    <a:pt x="-44097" y="-51777"/>
                    <a:pt x="-60808" y="-58056"/>
                  </a:cubicBezTo>
                  <a:cubicBezTo>
                    <a:pt x="-77520" y="-64335"/>
                    <a:pt x="-94293" y="-70516"/>
                    <a:pt x="-111171" y="-76490"/>
                  </a:cubicBezTo>
                  <a:cubicBezTo>
                    <a:pt x="-128049" y="-82464"/>
                    <a:pt x="-145033" y="-88231"/>
                    <a:pt x="-162016" y="-93998"/>
                  </a:cubicBezTo>
                  <a:close/>
                </a:path>
              </a:pathLst>
            </a:custGeom>
            <a:solidFill>
              <a:schemeClr val="accent4"/>
            </a:solidFill>
            <a:ln w="7600" cap="rnd">
              <a:solidFill>
                <a:schemeClr val="accent4"/>
              </a:solidFill>
              <a:round/>
            </a:ln>
          </p:spPr>
        </p:sp>
        <p:sp>
          <p:nvSpPr>
            <p:cNvPr id="106" name="MainTopic"/>
            <p:cNvSpPr/>
            <p:nvPr/>
          </p:nvSpPr>
          <p:spPr>
            <a:xfrm>
              <a:off x="12152" y="6493"/>
              <a:ext cx="3533" cy="1066"/>
            </a:xfrm>
            <a:custGeom>
              <a:avLst/>
              <a:gdLst>
                <a:gd name="rtl" fmla="*/ 135280 w 1314800"/>
                <a:gd name="rtt" fmla="*/ 71440 h 296400"/>
                <a:gd name="rtr" fmla="*/ 1176480 w 1314800"/>
                <a:gd name="rtb" fmla="*/ 238640 h 296400"/>
              </a:gdLst>
              <a:ahLst/>
              <a:cxnLst/>
              <a:rect l="rtl" t="rtt" r="rtr" b="rtb"/>
              <a:pathLst>
                <a:path w="1314800" h="296400">
                  <a:moveTo>
                    <a:pt x="30400" y="0"/>
                  </a:moveTo>
                  <a:lnTo>
                    <a:pt x="1284400" y="0"/>
                  </a:lnTo>
                  <a:cubicBezTo>
                    <a:pt x="1301181" y="0"/>
                    <a:pt x="1314800" y="13619"/>
                    <a:pt x="1314800" y="30400"/>
                  </a:cubicBezTo>
                  <a:lnTo>
                    <a:pt x="1314800" y="266000"/>
                  </a:lnTo>
                  <a:cubicBezTo>
                    <a:pt x="1314800" y="282781"/>
                    <a:pt x="1301181" y="296400"/>
                    <a:pt x="1284400" y="296400"/>
                  </a:cubicBezTo>
                  <a:lnTo>
                    <a:pt x="30400" y="296400"/>
                  </a:lnTo>
                  <a:cubicBezTo>
                    <a:pt x="13619" y="296400"/>
                    <a:pt x="0" y="282781"/>
                    <a:pt x="0" y="266000"/>
                  </a:cubicBezTo>
                  <a:lnTo>
                    <a:pt x="0" y="30400"/>
                  </a:lnTo>
                  <a:cubicBezTo>
                    <a:pt x="0" y="13619"/>
                    <a:pt x="13619" y="0"/>
                    <a:pt x="30400" y="0"/>
                  </a:cubicBezTo>
                  <a:close/>
                </a:path>
              </a:pathLst>
            </a:custGeom>
            <a:grp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hlinkClick r:id="rId2" action="ppaction://hlinksldjump"/>
                </a:rPr>
                <a:t>减弱噪声的途径</a:t>
              </a:r>
              <a:endParaRPr sz="2400">
                <a:solidFill>
                  <a:srgbClr val="303030"/>
                </a:solidFill>
                <a:latin typeface="宋体" panose="02010600030101010101" pitchFamily="2" charset="-122"/>
              </a:endParaRPr>
            </a:p>
          </p:txBody>
        </p:sp>
      </p:grpSp>
      <p:grpSp>
        <p:nvGrpSpPr>
          <p:cNvPr id="22" name="组合 21"/>
          <p:cNvGrpSpPr/>
          <p:nvPr/>
        </p:nvGrpSpPr>
        <p:grpSpPr>
          <a:xfrm>
            <a:off x="7045960" y="4707255"/>
            <a:ext cx="3686810" cy="1680210"/>
            <a:chOff x="11095" y="7639"/>
            <a:chExt cx="5806" cy="2646"/>
          </a:xfrm>
          <a:noFill/>
        </p:grpSpPr>
        <p:sp>
          <p:nvSpPr>
            <p:cNvPr id="109" name="MMConnector"/>
            <p:cNvSpPr/>
            <p:nvPr/>
          </p:nvSpPr>
          <p:spPr>
            <a:xfrm>
              <a:off x="11095" y="7639"/>
              <a:ext cx="2056" cy="2647"/>
            </a:xfrm>
            <a:custGeom>
              <a:avLst/>
              <a:gdLst/>
              <a:ahLst/>
              <a:cxnLst/>
              <a:pathLst>
                <a:path w="875582" h="735900">
                  <a:moveTo>
                    <a:pt x="-217047" y="-301569"/>
                  </a:moveTo>
                  <a:cubicBezTo>
                    <a:pt x="-230458" y="-315242"/>
                    <a:pt x="-248440" y="-314861"/>
                    <a:pt x="-258511" y="-304249"/>
                  </a:cubicBezTo>
                  <a:cubicBezTo>
                    <a:pt x="-268582" y="-293637"/>
                    <a:pt x="-267596" y="-276129"/>
                    <a:pt x="-253670" y="-262981"/>
                  </a:cubicBezTo>
                  <a:cubicBezTo>
                    <a:pt x="-241129" y="-251142"/>
                    <a:pt x="-228589" y="-239302"/>
                    <a:pt x="-216394" y="-227018"/>
                  </a:cubicBezTo>
                  <a:cubicBezTo>
                    <a:pt x="-204200" y="-214734"/>
                    <a:pt x="-192350" y="-202006"/>
                    <a:pt x="-180699" y="-189049"/>
                  </a:cubicBezTo>
                  <a:cubicBezTo>
                    <a:pt x="-169048" y="-176091"/>
                    <a:pt x="-157595" y="-162906"/>
                    <a:pt x="-146320" y="-149516"/>
                  </a:cubicBezTo>
                  <a:cubicBezTo>
                    <a:pt x="-135045" y="-136126"/>
                    <a:pt x="-123948" y="-122533"/>
                    <a:pt x="-112974" y="-108800"/>
                  </a:cubicBezTo>
                  <a:cubicBezTo>
                    <a:pt x="-101999" y="-95067"/>
                    <a:pt x="-91146" y="-81195"/>
                    <a:pt x="-80368" y="-67228"/>
                  </a:cubicBezTo>
                  <a:cubicBezTo>
                    <a:pt x="-69589" y="-53261"/>
                    <a:pt x="-58886" y="-39199"/>
                    <a:pt x="-48207" y="-25086"/>
                  </a:cubicBezTo>
                  <a:cubicBezTo>
                    <a:pt x="-37528" y="-10973"/>
                    <a:pt x="-26874" y="3191"/>
                    <a:pt x="-16196" y="17366"/>
                  </a:cubicBezTo>
                  <a:cubicBezTo>
                    <a:pt x="-5517" y="31540"/>
                    <a:pt x="5187" y="45725"/>
                    <a:pt x="15965" y="59879"/>
                  </a:cubicBezTo>
                  <a:cubicBezTo>
                    <a:pt x="26744" y="74034"/>
                    <a:pt x="37598" y="88157"/>
                    <a:pt x="48578" y="102207"/>
                  </a:cubicBezTo>
                  <a:cubicBezTo>
                    <a:pt x="59558" y="116257"/>
                    <a:pt x="70665" y="130233"/>
                    <a:pt x="81951" y="144087"/>
                  </a:cubicBezTo>
                  <a:cubicBezTo>
                    <a:pt x="93238" y="157941"/>
                    <a:pt x="104703" y="171673"/>
                    <a:pt x="116401" y="185228"/>
                  </a:cubicBezTo>
                  <a:cubicBezTo>
                    <a:pt x="128100" y="198782"/>
                    <a:pt x="140031" y="212159"/>
                    <a:pt x="152248" y="225292"/>
                  </a:cubicBezTo>
                  <a:cubicBezTo>
                    <a:pt x="164466" y="238426"/>
                    <a:pt x="176969" y="251316"/>
                    <a:pt x="189809" y="263884"/>
                  </a:cubicBezTo>
                  <a:cubicBezTo>
                    <a:pt x="202648" y="276452"/>
                    <a:pt x="215824" y="288699"/>
                    <a:pt x="229379" y="300532"/>
                  </a:cubicBezTo>
                  <a:cubicBezTo>
                    <a:pt x="242933" y="312365"/>
                    <a:pt x="256865" y="323784"/>
                    <a:pt x="271204" y="334685"/>
                  </a:cubicBezTo>
                  <a:cubicBezTo>
                    <a:pt x="285544" y="345585"/>
                    <a:pt x="300289" y="355968"/>
                    <a:pt x="315442" y="365721"/>
                  </a:cubicBezTo>
                  <a:cubicBezTo>
                    <a:pt x="330594" y="375475"/>
                    <a:pt x="346152" y="384599"/>
                    <a:pt x="362106" y="392989"/>
                  </a:cubicBezTo>
                  <a:cubicBezTo>
                    <a:pt x="378060" y="401380"/>
                    <a:pt x="394409" y="409036"/>
                    <a:pt x="411035" y="415877"/>
                  </a:cubicBezTo>
                  <a:cubicBezTo>
                    <a:pt x="427661" y="422718"/>
                    <a:pt x="444564" y="428743"/>
                    <a:pt x="461882" y="433904"/>
                  </a:cubicBezTo>
                  <a:cubicBezTo>
                    <a:pt x="479201" y="439065"/>
                    <a:pt x="496936" y="443362"/>
                    <a:pt x="514160" y="446814"/>
                  </a:cubicBezTo>
                  <a:cubicBezTo>
                    <a:pt x="531384" y="450267"/>
                    <a:pt x="548097" y="452875"/>
                    <a:pt x="567320" y="454604"/>
                  </a:cubicBezTo>
                  <a:cubicBezTo>
                    <a:pt x="586543" y="456333"/>
                    <a:pt x="608276" y="457183"/>
                    <a:pt x="620845" y="457506"/>
                  </a:cubicBezTo>
                  <a:cubicBezTo>
                    <a:pt x="633414" y="457830"/>
                    <a:pt x="636819" y="457627"/>
                    <a:pt x="640224" y="457425"/>
                  </a:cubicBezTo>
                  <a:cubicBezTo>
                    <a:pt x="642955" y="457263"/>
                    <a:pt x="644784" y="455715"/>
                    <a:pt x="644784" y="453625"/>
                  </a:cubicBezTo>
                  <a:cubicBezTo>
                    <a:pt x="644784" y="451535"/>
                    <a:pt x="642959" y="449768"/>
                    <a:pt x="640224" y="449825"/>
                  </a:cubicBezTo>
                  <a:cubicBezTo>
                    <a:pt x="636846" y="449895"/>
                    <a:pt x="633468" y="449966"/>
                    <a:pt x="621094" y="449172"/>
                  </a:cubicBezTo>
                  <a:cubicBezTo>
                    <a:pt x="608721" y="448378"/>
                    <a:pt x="587352" y="446720"/>
                    <a:pt x="568539" y="444299"/>
                  </a:cubicBezTo>
                  <a:cubicBezTo>
                    <a:pt x="549725" y="441878"/>
                    <a:pt x="533467" y="438694"/>
                    <a:pt x="516773" y="434676"/>
                  </a:cubicBezTo>
                  <a:cubicBezTo>
                    <a:pt x="500080" y="430658"/>
                    <a:pt x="482952" y="425806"/>
                    <a:pt x="466296" y="420139"/>
                  </a:cubicBezTo>
                  <a:cubicBezTo>
                    <a:pt x="449640" y="414472"/>
                    <a:pt x="433455" y="407991"/>
                    <a:pt x="417589" y="400740"/>
                  </a:cubicBezTo>
                  <a:cubicBezTo>
                    <a:pt x="401723" y="393488"/>
                    <a:pt x="386175" y="385466"/>
                    <a:pt x="371044" y="376753"/>
                  </a:cubicBezTo>
                  <a:cubicBezTo>
                    <a:pt x="355913" y="368040"/>
                    <a:pt x="341201" y="358635"/>
                    <a:pt x="326900" y="348635"/>
                  </a:cubicBezTo>
                  <a:cubicBezTo>
                    <a:pt x="312600" y="338634"/>
                    <a:pt x="298713" y="328038"/>
                    <a:pt x="285227" y="316945"/>
                  </a:cubicBezTo>
                  <a:cubicBezTo>
                    <a:pt x="271741" y="305852"/>
                    <a:pt x="258657" y="294263"/>
                    <a:pt x="245939" y="282271"/>
                  </a:cubicBezTo>
                  <a:cubicBezTo>
                    <a:pt x="233221" y="270279"/>
                    <a:pt x="220869" y="257883"/>
                    <a:pt x="208837" y="245167"/>
                  </a:cubicBezTo>
                  <a:cubicBezTo>
                    <a:pt x="196805" y="232451"/>
                    <a:pt x="185094" y="219414"/>
                    <a:pt x="173651" y="206126"/>
                  </a:cubicBezTo>
                  <a:cubicBezTo>
                    <a:pt x="162208" y="192838"/>
                    <a:pt x="151033" y="179300"/>
                    <a:pt x="140072" y="165570"/>
                  </a:cubicBezTo>
                  <a:cubicBezTo>
                    <a:pt x="129111" y="151840"/>
                    <a:pt x="118364" y="137918"/>
                    <a:pt x="107777" y="123853"/>
                  </a:cubicBezTo>
                  <a:cubicBezTo>
                    <a:pt x="97190" y="109789"/>
                    <a:pt x="86762" y="95582"/>
                    <a:pt x="76439" y="81276"/>
                  </a:cubicBezTo>
                  <a:cubicBezTo>
                    <a:pt x="66116" y="66970"/>
                    <a:pt x="55899" y="52564"/>
                    <a:pt x="45733" y="38096"/>
                  </a:cubicBezTo>
                  <a:cubicBezTo>
                    <a:pt x="35568" y="23629"/>
                    <a:pt x="25454" y="9099"/>
                    <a:pt x="15337" y="-5457"/>
                  </a:cubicBezTo>
                  <a:cubicBezTo>
                    <a:pt x="5221" y="-20014"/>
                    <a:pt x="-4897" y="-34597"/>
                    <a:pt x="-15071" y="-49172"/>
                  </a:cubicBezTo>
                  <a:cubicBezTo>
                    <a:pt x="-25246" y="-63748"/>
                    <a:pt x="-35477" y="-78316"/>
                    <a:pt x="-45822" y="-92839"/>
                  </a:cubicBezTo>
                  <a:cubicBezTo>
                    <a:pt x="-56166" y="-107362"/>
                    <a:pt x="-66624" y="-121841"/>
                    <a:pt x="-77252" y="-136238"/>
                  </a:cubicBezTo>
                  <a:cubicBezTo>
                    <a:pt x="-87879" y="-150635"/>
                    <a:pt x="-98676" y="-164949"/>
                    <a:pt x="-109714" y="-179126"/>
                  </a:cubicBezTo>
                  <a:cubicBezTo>
                    <a:pt x="-120752" y="-193303"/>
                    <a:pt x="-132031" y="-207342"/>
                    <a:pt x="-143578" y="-221219"/>
                  </a:cubicBezTo>
                  <a:cubicBezTo>
                    <a:pt x="-155124" y="-235096"/>
                    <a:pt x="-166937" y="-248810"/>
                    <a:pt x="-179226" y="-262174"/>
                  </a:cubicBezTo>
                  <a:cubicBezTo>
                    <a:pt x="-191516" y="-275539"/>
                    <a:pt x="-204281" y="-288554"/>
                    <a:pt x="-217047" y="-301569"/>
                  </a:cubicBezTo>
                  <a:close/>
                </a:path>
              </a:pathLst>
            </a:custGeom>
            <a:solidFill>
              <a:schemeClr val="accent4"/>
            </a:solidFill>
            <a:ln w="7600" cap="rnd">
              <a:solidFill>
                <a:schemeClr val="accent4"/>
              </a:solidFill>
              <a:round/>
            </a:ln>
          </p:spPr>
        </p:sp>
        <p:sp>
          <p:nvSpPr>
            <p:cNvPr id="108" name="MainTopic"/>
            <p:cNvSpPr/>
            <p:nvPr/>
          </p:nvSpPr>
          <p:spPr>
            <a:xfrm>
              <a:off x="12599" y="8739"/>
              <a:ext cx="4303" cy="1066"/>
            </a:xfrm>
            <a:custGeom>
              <a:avLst/>
              <a:gdLst>
                <a:gd name="rtl" fmla="*/ 135280 w 1459200"/>
                <a:gd name="rtt" fmla="*/ 71440 h 296400"/>
                <a:gd name="rtr" fmla="*/ 1320880 w 1459200"/>
                <a:gd name="rtb" fmla="*/ 238640 h 296400"/>
              </a:gdLst>
              <a:ahLst/>
              <a:cxnLst/>
              <a:rect l="rtl" t="rtt" r="rtr" b="rtb"/>
              <a:pathLst>
                <a:path w="1459200" h="296400">
                  <a:moveTo>
                    <a:pt x="30400" y="0"/>
                  </a:moveTo>
                  <a:lnTo>
                    <a:pt x="1428800" y="0"/>
                  </a:lnTo>
                  <a:cubicBezTo>
                    <a:pt x="1445581" y="0"/>
                    <a:pt x="1459200" y="13619"/>
                    <a:pt x="1459200" y="30400"/>
                  </a:cubicBezTo>
                  <a:lnTo>
                    <a:pt x="1459200" y="266000"/>
                  </a:lnTo>
                  <a:cubicBezTo>
                    <a:pt x="1459200" y="282781"/>
                    <a:pt x="1445581" y="296400"/>
                    <a:pt x="1428800" y="296400"/>
                  </a:cubicBezTo>
                  <a:lnTo>
                    <a:pt x="30400" y="296400"/>
                  </a:lnTo>
                  <a:cubicBezTo>
                    <a:pt x="13619" y="296400"/>
                    <a:pt x="0" y="282781"/>
                    <a:pt x="0" y="266000"/>
                  </a:cubicBezTo>
                  <a:lnTo>
                    <a:pt x="0" y="30400"/>
                  </a:lnTo>
                  <a:cubicBezTo>
                    <a:pt x="0" y="13619"/>
                    <a:pt x="13619" y="0"/>
                    <a:pt x="30400" y="0"/>
                  </a:cubicBezTo>
                  <a:close/>
                </a:path>
              </a:pathLst>
            </a:custGeom>
            <a:grp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声与电磁波的辨析</a:t>
              </a:r>
              <a:endParaRPr sz="2400">
                <a:solidFill>
                  <a:srgbClr val="303030"/>
                </a:solidFill>
                <a:latin typeface="宋体" panose="02010600030101010101" pitchFamily="2" charset="-122"/>
              </a:endParaRPr>
            </a:p>
          </p:txBody>
        </p:sp>
      </p:grpSp>
      <p:grpSp>
        <p:nvGrpSpPr>
          <p:cNvPr id="8" name="组合 7"/>
          <p:cNvGrpSpPr/>
          <p:nvPr/>
        </p:nvGrpSpPr>
        <p:grpSpPr>
          <a:xfrm>
            <a:off x="2651125" y="4368800"/>
            <a:ext cx="3742690" cy="1083310"/>
            <a:chOff x="4174" y="7106"/>
            <a:chExt cx="5894" cy="1706"/>
          </a:xfrm>
          <a:noFill/>
        </p:grpSpPr>
        <p:sp>
          <p:nvSpPr>
            <p:cNvPr id="115" name="MMConnector"/>
            <p:cNvSpPr/>
            <p:nvPr/>
          </p:nvSpPr>
          <p:spPr>
            <a:xfrm>
              <a:off x="8088" y="7106"/>
              <a:ext cx="1981" cy="1706"/>
            </a:xfrm>
            <a:custGeom>
              <a:avLst/>
              <a:gdLst/>
              <a:ahLst/>
              <a:cxnLst/>
              <a:pathLst>
                <a:path w="843441" h="474237">
                  <a:moveTo>
                    <a:pt x="217831" y="-146586"/>
                  </a:moveTo>
                  <a:cubicBezTo>
                    <a:pt x="233937" y="-156949"/>
                    <a:pt x="237926" y="-174125"/>
                    <a:pt x="229888" y="-186349"/>
                  </a:cubicBezTo>
                  <a:cubicBezTo>
                    <a:pt x="221850" y="-198573"/>
                    <a:pt x="204214" y="-202132"/>
                    <a:pt x="188603" y="-191038"/>
                  </a:cubicBezTo>
                  <a:cubicBezTo>
                    <a:pt x="173824" y="-180535"/>
                    <a:pt x="159045" y="-170033"/>
                    <a:pt x="144590" y="-159191"/>
                  </a:cubicBezTo>
                  <a:cubicBezTo>
                    <a:pt x="130134" y="-148350"/>
                    <a:pt x="116003" y="-137169"/>
                    <a:pt x="102052" y="-125831"/>
                  </a:cubicBezTo>
                  <a:cubicBezTo>
                    <a:pt x="88102" y="-114492"/>
                    <a:pt x="74334" y="-102996"/>
                    <a:pt x="60722" y="-91375"/>
                  </a:cubicBezTo>
                  <a:cubicBezTo>
                    <a:pt x="47110" y="-79755"/>
                    <a:pt x="33654" y="-68011"/>
                    <a:pt x="20295" y="-56211"/>
                  </a:cubicBezTo>
                  <a:cubicBezTo>
                    <a:pt x="6935" y="-44411"/>
                    <a:pt x="-6329" y="-32555"/>
                    <a:pt x="-19550" y="-20700"/>
                  </a:cubicBezTo>
                  <a:cubicBezTo>
                    <a:pt x="-32772" y="-8844"/>
                    <a:pt x="-45952" y="3012"/>
                    <a:pt x="-59146" y="14811"/>
                  </a:cubicBezTo>
                  <a:cubicBezTo>
                    <a:pt x="-72340" y="26609"/>
                    <a:pt x="-85547" y="38350"/>
                    <a:pt x="-98825" y="49975"/>
                  </a:cubicBezTo>
                  <a:cubicBezTo>
                    <a:pt x="-112102" y="61600"/>
                    <a:pt x="-125448" y="73109"/>
                    <a:pt x="-138916" y="84439"/>
                  </a:cubicBezTo>
                  <a:cubicBezTo>
                    <a:pt x="-152385" y="95769"/>
                    <a:pt x="-165976" y="106921"/>
                    <a:pt x="-179740" y="117826"/>
                  </a:cubicBezTo>
                  <a:cubicBezTo>
                    <a:pt x="-193504" y="128732"/>
                    <a:pt x="-207440" y="139391"/>
                    <a:pt x="-221593" y="149731"/>
                  </a:cubicBezTo>
                  <a:cubicBezTo>
                    <a:pt x="-235745" y="160072"/>
                    <a:pt x="-250114" y="170092"/>
                    <a:pt x="-264735" y="179716"/>
                  </a:cubicBezTo>
                  <a:cubicBezTo>
                    <a:pt x="-279356" y="189339"/>
                    <a:pt x="-294228" y="198566"/>
                    <a:pt x="-309371" y="207314"/>
                  </a:cubicBezTo>
                  <a:cubicBezTo>
                    <a:pt x="-324513" y="216063"/>
                    <a:pt x="-339926" y="224334"/>
                    <a:pt x="-355622" y="232051"/>
                  </a:cubicBezTo>
                  <a:cubicBezTo>
                    <a:pt x="-371319" y="239769"/>
                    <a:pt x="-387298" y="246932"/>
                    <a:pt x="-403509" y="253475"/>
                  </a:cubicBezTo>
                  <a:cubicBezTo>
                    <a:pt x="-419720" y="260017"/>
                    <a:pt x="-436163" y="265939"/>
                    <a:pt x="-452935" y="271198"/>
                  </a:cubicBezTo>
                  <a:cubicBezTo>
                    <a:pt x="-469708" y="276458"/>
                    <a:pt x="-486812" y="281055"/>
                    <a:pt x="-503694" y="284949"/>
                  </a:cubicBezTo>
                  <a:cubicBezTo>
                    <a:pt x="-520575" y="288842"/>
                    <a:pt x="-537233" y="292032"/>
                    <a:pt x="-555493" y="294597"/>
                  </a:cubicBezTo>
                  <a:cubicBezTo>
                    <a:pt x="-573753" y="297161"/>
                    <a:pt x="-593615" y="299099"/>
                    <a:pt x="-608004" y="300167"/>
                  </a:cubicBezTo>
                  <a:cubicBezTo>
                    <a:pt x="-622393" y="301234"/>
                    <a:pt x="-631308" y="301429"/>
                    <a:pt x="-640224" y="301625"/>
                  </a:cubicBezTo>
                  <a:cubicBezTo>
                    <a:pt x="-642959" y="301685"/>
                    <a:pt x="-644784" y="303335"/>
                    <a:pt x="-644784" y="305425"/>
                  </a:cubicBezTo>
                  <a:cubicBezTo>
                    <a:pt x="-644784" y="307515"/>
                    <a:pt x="-642959" y="309159"/>
                    <a:pt x="-640224" y="309225"/>
                  </a:cubicBezTo>
                  <a:cubicBezTo>
                    <a:pt x="-631218" y="309443"/>
                    <a:pt x="-622212" y="309660"/>
                    <a:pt x="-607599" y="309251"/>
                  </a:cubicBezTo>
                  <a:cubicBezTo>
                    <a:pt x="-592987" y="308842"/>
                    <a:pt x="-572767" y="307807"/>
                    <a:pt x="-554098" y="306056"/>
                  </a:cubicBezTo>
                  <a:cubicBezTo>
                    <a:pt x="-535429" y="304306"/>
                    <a:pt x="-518310" y="301840"/>
                    <a:pt x="-500900" y="298662"/>
                  </a:cubicBezTo>
                  <a:cubicBezTo>
                    <a:pt x="-483490" y="295483"/>
                    <a:pt x="-465789" y="291590"/>
                    <a:pt x="-448368" y="286996"/>
                  </a:cubicBezTo>
                  <a:cubicBezTo>
                    <a:pt x="-430946" y="282403"/>
                    <a:pt x="-413804" y="277108"/>
                    <a:pt x="-396854" y="271159"/>
                  </a:cubicBezTo>
                  <a:cubicBezTo>
                    <a:pt x="-379905" y="265210"/>
                    <a:pt x="-363148" y="258608"/>
                    <a:pt x="-346652" y="251421"/>
                  </a:cubicBezTo>
                  <a:cubicBezTo>
                    <a:pt x="-330156" y="244234"/>
                    <a:pt x="-313922" y="236462"/>
                    <a:pt x="-297951" y="228191"/>
                  </a:cubicBezTo>
                  <a:cubicBezTo>
                    <a:pt x="-281980" y="219920"/>
                    <a:pt x="-266272" y="211150"/>
                    <a:pt x="-250820" y="201970"/>
                  </a:cubicBezTo>
                  <a:cubicBezTo>
                    <a:pt x="-235368" y="192790"/>
                    <a:pt x="-220173" y="183201"/>
                    <a:pt x="-205208" y="173291"/>
                  </a:cubicBezTo>
                  <a:cubicBezTo>
                    <a:pt x="-190243" y="163381"/>
                    <a:pt x="-175510" y="153150"/>
                    <a:pt x="-160970" y="142682"/>
                  </a:cubicBezTo>
                  <a:cubicBezTo>
                    <a:pt x="-146431" y="132214"/>
                    <a:pt x="-132085" y="121509"/>
                    <a:pt x="-117891" y="110644"/>
                  </a:cubicBezTo>
                  <a:cubicBezTo>
                    <a:pt x="-103697" y="99779"/>
                    <a:pt x="-89653" y="88753"/>
                    <a:pt x="-75712" y="77639"/>
                  </a:cubicBezTo>
                  <a:cubicBezTo>
                    <a:pt x="-61772" y="66524"/>
                    <a:pt x="-47935" y="55320"/>
                    <a:pt x="-34152" y="44093"/>
                  </a:cubicBezTo>
                  <a:cubicBezTo>
                    <a:pt x="-20370" y="32866"/>
                    <a:pt x="-6642" y="21616"/>
                    <a:pt x="7079" y="10407"/>
                  </a:cubicBezTo>
                  <a:cubicBezTo>
                    <a:pt x="20800" y="-801"/>
                    <a:pt x="34515" y="-11967"/>
                    <a:pt x="48269" y="-23031"/>
                  </a:cubicBezTo>
                  <a:cubicBezTo>
                    <a:pt x="62024" y="-34095"/>
                    <a:pt x="75817" y="-45057"/>
                    <a:pt x="89697" y="-55842"/>
                  </a:cubicBezTo>
                  <a:cubicBezTo>
                    <a:pt x="103576" y="-66628"/>
                    <a:pt x="117543" y="-77237"/>
                    <a:pt x="131619" y="-87639"/>
                  </a:cubicBezTo>
                  <a:cubicBezTo>
                    <a:pt x="145694" y="-98040"/>
                    <a:pt x="159879" y="-108233"/>
                    <a:pt x="174266" y="-118023"/>
                  </a:cubicBezTo>
                  <a:cubicBezTo>
                    <a:pt x="188653" y="-127813"/>
                    <a:pt x="203242" y="-137200"/>
                    <a:pt x="217831" y="-146586"/>
                  </a:cubicBezTo>
                  <a:close/>
                </a:path>
              </a:pathLst>
            </a:custGeom>
            <a:solidFill>
              <a:schemeClr val="accent4"/>
            </a:solidFill>
            <a:ln w="7600" cap="rnd">
              <a:solidFill>
                <a:schemeClr val="accent4"/>
              </a:solidFill>
              <a:round/>
            </a:ln>
          </p:spPr>
        </p:sp>
        <p:sp>
          <p:nvSpPr>
            <p:cNvPr id="114" name="MainTopic"/>
            <p:cNvSpPr/>
            <p:nvPr/>
          </p:nvSpPr>
          <p:spPr>
            <a:xfrm>
              <a:off x="4174" y="7672"/>
              <a:ext cx="2410" cy="1066"/>
            </a:xfrm>
            <a:custGeom>
              <a:avLst/>
              <a:gdLst>
                <a:gd name="rtl" fmla="*/ 135280 w 1026000"/>
                <a:gd name="rtt" fmla="*/ 71440 h 296400"/>
                <a:gd name="rtr" fmla="*/ 887680 w 1026000"/>
                <a:gd name="rtb" fmla="*/ 238640 h 296400"/>
              </a:gdLst>
              <a:ahLst/>
              <a:cxnLst/>
              <a:rect l="rtl" t="rtt" r="rtr" b="rtb"/>
              <a:pathLst>
                <a:path w="1026000" h="296400">
                  <a:moveTo>
                    <a:pt x="30400" y="0"/>
                  </a:moveTo>
                  <a:lnTo>
                    <a:pt x="995600" y="0"/>
                  </a:lnTo>
                  <a:cubicBezTo>
                    <a:pt x="1012381" y="0"/>
                    <a:pt x="1026000" y="13619"/>
                    <a:pt x="1026000" y="30400"/>
                  </a:cubicBezTo>
                  <a:lnTo>
                    <a:pt x="1026000" y="266000"/>
                  </a:lnTo>
                  <a:cubicBezTo>
                    <a:pt x="1026000" y="282781"/>
                    <a:pt x="1012381" y="296400"/>
                    <a:pt x="995600" y="296400"/>
                  </a:cubicBezTo>
                  <a:lnTo>
                    <a:pt x="30400" y="296400"/>
                  </a:lnTo>
                  <a:cubicBezTo>
                    <a:pt x="13619" y="296400"/>
                    <a:pt x="0" y="282781"/>
                    <a:pt x="0" y="266000"/>
                  </a:cubicBezTo>
                  <a:lnTo>
                    <a:pt x="0" y="30400"/>
                  </a:lnTo>
                  <a:cubicBezTo>
                    <a:pt x="0" y="13619"/>
                    <a:pt x="13619" y="0"/>
                    <a:pt x="30400" y="0"/>
                  </a:cubicBezTo>
                  <a:close/>
                </a:path>
              </a:pathLst>
            </a:custGeom>
            <a:grp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hlinkClick r:id="rId3" action="ppaction://hlinksldjump"/>
                </a:rPr>
                <a:t>声音的特性</a:t>
              </a:r>
              <a:endParaRPr sz="2400">
                <a:solidFill>
                  <a:srgbClr val="303030"/>
                </a:solidFill>
                <a:latin typeface="宋体" panose="02010600030101010101" pitchFamily="2" charset="-122"/>
              </a:endParaRPr>
            </a:p>
          </p:txBody>
        </p:sp>
      </p:grpSp>
      <p:grpSp>
        <p:nvGrpSpPr>
          <p:cNvPr id="2" name="组合 1"/>
          <p:cNvGrpSpPr/>
          <p:nvPr/>
        </p:nvGrpSpPr>
        <p:grpSpPr>
          <a:xfrm>
            <a:off x="2556510" y="2186940"/>
            <a:ext cx="3819525" cy="1785620"/>
            <a:chOff x="4025" y="3670"/>
            <a:chExt cx="6015" cy="2812"/>
          </a:xfrm>
          <a:noFill/>
        </p:grpSpPr>
        <p:sp>
          <p:nvSpPr>
            <p:cNvPr id="117" name="MMConnector"/>
            <p:cNvSpPr/>
            <p:nvPr/>
          </p:nvSpPr>
          <p:spPr>
            <a:xfrm>
              <a:off x="8088" y="5106"/>
              <a:ext cx="1952" cy="1377"/>
            </a:xfrm>
            <a:custGeom>
              <a:avLst/>
              <a:gdLst/>
              <a:ahLst/>
              <a:cxnLst/>
              <a:pathLst>
                <a:path w="831243" h="382985">
                  <a:moveTo>
                    <a:pt x="178354" y="155577"/>
                  </a:moveTo>
                  <a:cubicBezTo>
                    <a:pt x="194858" y="165292"/>
                    <a:pt x="212123" y="160249"/>
                    <a:pt x="219088" y="147384"/>
                  </a:cubicBezTo>
                  <a:cubicBezTo>
                    <a:pt x="226054" y="134519"/>
                    <a:pt x="220646" y="117689"/>
                    <a:pt x="203684" y="108794"/>
                  </a:cubicBezTo>
                  <a:cubicBezTo>
                    <a:pt x="188271" y="100711"/>
                    <a:pt x="172858" y="92629"/>
                    <a:pt x="157586" y="84184"/>
                  </a:cubicBezTo>
                  <a:cubicBezTo>
                    <a:pt x="142313" y="75739"/>
                    <a:pt x="127181" y="66933"/>
                    <a:pt x="112121" y="57941"/>
                  </a:cubicBezTo>
                  <a:cubicBezTo>
                    <a:pt x="97061" y="48948"/>
                    <a:pt x="82073" y="39770"/>
                    <a:pt x="67137" y="30441"/>
                  </a:cubicBezTo>
                  <a:cubicBezTo>
                    <a:pt x="52200" y="21111"/>
                    <a:pt x="37316" y="11629"/>
                    <a:pt x="22443" y="2070"/>
                  </a:cubicBezTo>
                  <a:cubicBezTo>
                    <a:pt x="7570" y="-7490"/>
                    <a:pt x="-7290" y="-17128"/>
                    <a:pt x="-22177" y="-26779"/>
                  </a:cubicBezTo>
                  <a:cubicBezTo>
                    <a:pt x="-37064" y="-36431"/>
                    <a:pt x="-51978" y="-46096"/>
                    <a:pt x="-66958" y="-55705"/>
                  </a:cubicBezTo>
                  <a:cubicBezTo>
                    <a:pt x="-81939" y="-65315"/>
                    <a:pt x="-96987" y="-74868"/>
                    <a:pt x="-112142" y="-84294"/>
                  </a:cubicBezTo>
                  <a:cubicBezTo>
                    <a:pt x="-127297" y="-93719"/>
                    <a:pt x="-142558" y="-103017"/>
                    <a:pt x="-157963" y="-112111"/>
                  </a:cubicBezTo>
                  <a:cubicBezTo>
                    <a:pt x="-173367" y="-121204"/>
                    <a:pt x="-188915" y="-130094"/>
                    <a:pt x="-204635" y="-138701"/>
                  </a:cubicBezTo>
                  <a:cubicBezTo>
                    <a:pt x="-220355" y="-147307"/>
                    <a:pt x="-236248" y="-155631"/>
                    <a:pt x="-252334" y="-163589"/>
                  </a:cubicBezTo>
                  <a:cubicBezTo>
                    <a:pt x="-268419" y="-171547"/>
                    <a:pt x="-284698" y="-179140"/>
                    <a:pt x="-301173" y="-186288"/>
                  </a:cubicBezTo>
                  <a:cubicBezTo>
                    <a:pt x="-317648" y="-193435"/>
                    <a:pt x="-334319" y="-200138"/>
                    <a:pt x="-351189" y="-206322"/>
                  </a:cubicBezTo>
                  <a:cubicBezTo>
                    <a:pt x="-368059" y="-212505"/>
                    <a:pt x="-385129" y="-218170"/>
                    <a:pt x="-402325" y="-223257"/>
                  </a:cubicBezTo>
                  <a:cubicBezTo>
                    <a:pt x="-419520" y="-228345"/>
                    <a:pt x="-436842" y="-232854"/>
                    <a:pt x="-454430" y="-236743"/>
                  </a:cubicBezTo>
                  <a:cubicBezTo>
                    <a:pt x="-472018" y="-240631"/>
                    <a:pt x="-489872" y="-243898"/>
                    <a:pt x="-507279" y="-246541"/>
                  </a:cubicBezTo>
                  <a:cubicBezTo>
                    <a:pt x="-524685" y="-249184"/>
                    <a:pt x="-541644" y="-251202"/>
                    <a:pt x="-560599" y="-252553"/>
                  </a:cubicBezTo>
                  <a:cubicBezTo>
                    <a:pt x="-579553" y="-253903"/>
                    <a:pt x="-600503" y="-254585"/>
                    <a:pt x="-614107" y="-254815"/>
                  </a:cubicBezTo>
                  <a:cubicBezTo>
                    <a:pt x="-627710" y="-255045"/>
                    <a:pt x="-633967" y="-254823"/>
                    <a:pt x="-640224" y="-254600"/>
                  </a:cubicBezTo>
                  <a:cubicBezTo>
                    <a:pt x="-642958" y="-254503"/>
                    <a:pt x="-644784" y="-252890"/>
                    <a:pt x="-644784" y="-250800"/>
                  </a:cubicBezTo>
                  <a:cubicBezTo>
                    <a:pt x="-644784" y="-248710"/>
                    <a:pt x="-642960" y="-247037"/>
                    <a:pt x="-640224" y="-247000"/>
                  </a:cubicBezTo>
                  <a:cubicBezTo>
                    <a:pt x="-634018" y="-246916"/>
                    <a:pt x="-627812" y="-246832"/>
                    <a:pt x="-614394" y="-245947"/>
                  </a:cubicBezTo>
                  <a:cubicBezTo>
                    <a:pt x="-600976" y="-245061"/>
                    <a:pt x="-580347" y="-243374"/>
                    <a:pt x="-561759" y="-241131"/>
                  </a:cubicBezTo>
                  <a:cubicBezTo>
                    <a:pt x="-543170" y="-238887"/>
                    <a:pt x="-526622" y="-236088"/>
                    <a:pt x="-509691" y="-232661"/>
                  </a:cubicBezTo>
                  <a:cubicBezTo>
                    <a:pt x="-492760" y="-229233"/>
                    <a:pt x="-475445" y="-225179"/>
                    <a:pt x="-458445" y="-220537"/>
                  </a:cubicBezTo>
                  <a:cubicBezTo>
                    <a:pt x="-441446" y="-215895"/>
                    <a:pt x="-424761" y="-210665"/>
                    <a:pt x="-408240" y="-204883"/>
                  </a:cubicBezTo>
                  <a:cubicBezTo>
                    <a:pt x="-391720" y="-199101"/>
                    <a:pt x="-375362" y="-192767"/>
                    <a:pt x="-359228" y="-185939"/>
                  </a:cubicBezTo>
                  <a:cubicBezTo>
                    <a:pt x="-343093" y="-179111"/>
                    <a:pt x="-327180" y="-171788"/>
                    <a:pt x="-311472" y="-164038"/>
                  </a:cubicBezTo>
                  <a:cubicBezTo>
                    <a:pt x="-295764" y="-156287"/>
                    <a:pt x="-280261" y="-148109"/>
                    <a:pt x="-264947" y="-139575"/>
                  </a:cubicBezTo>
                  <a:cubicBezTo>
                    <a:pt x="-249634" y="-131040"/>
                    <a:pt x="-234509" y="-122149"/>
                    <a:pt x="-219542" y="-112975"/>
                  </a:cubicBezTo>
                  <a:cubicBezTo>
                    <a:pt x="-204575" y="-103800"/>
                    <a:pt x="-189766" y="-94341"/>
                    <a:pt x="-175075" y="-84669"/>
                  </a:cubicBezTo>
                  <a:cubicBezTo>
                    <a:pt x="-160385" y="-74996"/>
                    <a:pt x="-145813" y="-65109"/>
                    <a:pt x="-131316" y="-55076"/>
                  </a:cubicBezTo>
                  <a:cubicBezTo>
                    <a:pt x="-116819" y="-45042"/>
                    <a:pt x="-102397" y="-34862"/>
                    <a:pt x="-88001" y="-24599"/>
                  </a:cubicBezTo>
                  <a:cubicBezTo>
                    <a:pt x="-73605" y="-14336"/>
                    <a:pt x="-59236" y="-3990"/>
                    <a:pt x="-44845" y="6375"/>
                  </a:cubicBezTo>
                  <a:cubicBezTo>
                    <a:pt x="-30454" y="16741"/>
                    <a:pt x="-16041" y="27126"/>
                    <a:pt x="-1558" y="37471"/>
                  </a:cubicBezTo>
                  <a:cubicBezTo>
                    <a:pt x="12924" y="47816"/>
                    <a:pt x="27475" y="58121"/>
                    <a:pt x="42146" y="68317"/>
                  </a:cubicBezTo>
                  <a:cubicBezTo>
                    <a:pt x="56817" y="78512"/>
                    <a:pt x="71608" y="88599"/>
                    <a:pt x="86541" y="98539"/>
                  </a:cubicBezTo>
                  <a:cubicBezTo>
                    <a:pt x="101474" y="108480"/>
                    <a:pt x="116548" y="118274"/>
                    <a:pt x="131874" y="127756"/>
                  </a:cubicBezTo>
                  <a:cubicBezTo>
                    <a:pt x="147200" y="137238"/>
                    <a:pt x="162777" y="146407"/>
                    <a:pt x="178354" y="155577"/>
                  </a:cubicBezTo>
                  <a:close/>
                </a:path>
              </a:pathLst>
            </a:custGeom>
            <a:solidFill>
              <a:schemeClr val="accent4"/>
            </a:solidFill>
            <a:ln w="7600" cap="rnd">
              <a:solidFill>
                <a:schemeClr val="accent4"/>
              </a:solidFill>
              <a:round/>
            </a:ln>
          </p:spPr>
        </p:sp>
        <p:sp>
          <p:nvSpPr>
            <p:cNvPr id="116" name="MainTopic"/>
            <p:cNvSpPr/>
            <p:nvPr/>
          </p:nvSpPr>
          <p:spPr>
            <a:xfrm>
              <a:off x="4025" y="3670"/>
              <a:ext cx="2560" cy="1066"/>
            </a:xfrm>
            <a:custGeom>
              <a:avLst/>
              <a:gdLst>
                <a:gd name="rtl" fmla="*/ 135280 w 1459200"/>
                <a:gd name="rtt" fmla="*/ 71440 h 296400"/>
                <a:gd name="rtr" fmla="*/ 1320880 w 1459200"/>
                <a:gd name="rtb" fmla="*/ 238640 h 296400"/>
              </a:gdLst>
              <a:ahLst/>
              <a:cxnLst/>
              <a:rect l="rtl" t="rtt" r="rtr" b="rtb"/>
              <a:pathLst>
                <a:path w="1459200" h="296400">
                  <a:moveTo>
                    <a:pt x="30400" y="0"/>
                  </a:moveTo>
                  <a:lnTo>
                    <a:pt x="1428800" y="0"/>
                  </a:lnTo>
                  <a:cubicBezTo>
                    <a:pt x="1445581" y="0"/>
                    <a:pt x="1459200" y="13619"/>
                    <a:pt x="1459200" y="30400"/>
                  </a:cubicBezTo>
                  <a:lnTo>
                    <a:pt x="1459200" y="266000"/>
                  </a:lnTo>
                  <a:cubicBezTo>
                    <a:pt x="1459200" y="282781"/>
                    <a:pt x="1445581" y="296400"/>
                    <a:pt x="1428800" y="296400"/>
                  </a:cubicBezTo>
                  <a:lnTo>
                    <a:pt x="30400" y="296400"/>
                  </a:lnTo>
                  <a:cubicBezTo>
                    <a:pt x="13619" y="296400"/>
                    <a:pt x="0" y="282781"/>
                    <a:pt x="0" y="266000"/>
                  </a:cubicBezTo>
                  <a:lnTo>
                    <a:pt x="0" y="30400"/>
                  </a:lnTo>
                  <a:cubicBezTo>
                    <a:pt x="0" y="13619"/>
                    <a:pt x="13619" y="0"/>
                    <a:pt x="30400" y="0"/>
                  </a:cubicBezTo>
                  <a:close/>
                </a:path>
              </a:pathLst>
            </a:custGeom>
            <a:grp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hlinkClick r:id="rId4" action="ppaction://hlinksldjump"/>
                </a:rPr>
                <a:t>声音的产</a:t>
              </a:r>
              <a:endParaRPr sz="2400">
                <a:solidFill>
                  <a:srgbClr val="303030"/>
                </a:solidFill>
                <a:latin typeface="宋体" panose="02010600030101010101" pitchFamily="2" charset="-122"/>
                <a:hlinkClick r:id="rId4" action="ppaction://hlinksldjump"/>
              </a:endParaRPr>
            </a:p>
            <a:p>
              <a:pPr algn="ctr">
                <a:lnSpc>
                  <a:spcPct val="100000"/>
                </a:lnSpc>
              </a:pPr>
              <a:r>
                <a:rPr sz="2400">
                  <a:solidFill>
                    <a:srgbClr val="303030"/>
                  </a:solidFill>
                  <a:latin typeface="宋体" panose="02010600030101010101" pitchFamily="2" charset="-122"/>
                  <a:hlinkClick r:id="rId4" action="ppaction://hlinksldjump"/>
                </a:rPr>
                <a:t>生与传播</a:t>
              </a:r>
              <a:endParaRPr sz="2400">
                <a:solidFill>
                  <a:srgbClr val="303030"/>
                </a:solidFill>
                <a:latin typeface="宋体" panose="02010600030101010101" pitchFamily="2" charset="-122"/>
              </a:endParaRPr>
            </a:p>
          </p:txBody>
        </p:sp>
      </p:grpSp>
      <p:grpSp>
        <p:nvGrpSpPr>
          <p:cNvPr id="17" name="组合 16"/>
          <p:cNvGrpSpPr/>
          <p:nvPr/>
        </p:nvGrpSpPr>
        <p:grpSpPr>
          <a:xfrm>
            <a:off x="9502775" y="2319655"/>
            <a:ext cx="2179320" cy="477520"/>
            <a:chOff x="14964" y="3879"/>
            <a:chExt cx="3432" cy="752"/>
          </a:xfrm>
          <a:noFill/>
        </p:grpSpPr>
        <p:sp>
          <p:nvSpPr>
            <p:cNvPr id="177" name="MMConnector"/>
            <p:cNvSpPr/>
            <p:nvPr/>
          </p:nvSpPr>
          <p:spPr>
            <a:xfrm>
              <a:off x="14964" y="4563"/>
              <a:ext cx="589" cy="68"/>
            </a:xfrm>
            <a:custGeom>
              <a:avLst/>
              <a:gdLst/>
              <a:ahLst/>
              <a:cxnLst/>
              <a:pathLst>
                <a:path w="250800" h="19000" fill="none">
                  <a:moveTo>
                    <a:pt x="-125400" y="9500"/>
                  </a:moveTo>
                  <a:cubicBezTo>
                    <a:pt x="-25080" y="9500"/>
                    <a:pt x="50160" y="-9500"/>
                    <a:pt x="125400" y="-9500"/>
                  </a:cubicBezTo>
                </a:path>
              </a:pathLst>
            </a:custGeom>
            <a:grpFill/>
            <a:ln w="15200" cap="rnd">
              <a:solidFill>
                <a:schemeClr val="accent4"/>
              </a:solidFill>
              <a:round/>
            </a:ln>
          </p:spPr>
        </p:sp>
        <p:sp>
          <p:nvSpPr>
            <p:cNvPr id="156" name="SubTopic"/>
            <p:cNvSpPr/>
            <p:nvPr/>
          </p:nvSpPr>
          <p:spPr>
            <a:xfrm>
              <a:off x="15258" y="3879"/>
              <a:ext cx="3139" cy="649"/>
            </a:xfrm>
            <a:custGeom>
              <a:avLst/>
              <a:gdLst>
                <a:gd name="rtl" fmla="*/ 54150 w 1109600"/>
                <a:gd name="rtt" fmla="*/ 26030 h 180500"/>
                <a:gd name="rtr" fmla="*/ 1057350 w 1109600"/>
                <a:gd name="rtb" fmla="*/ 162830 h 180500"/>
              </a:gdLst>
              <a:ahLst/>
              <a:cxnLst/>
              <a:rect l="rtl" t="rtt" r="rtr" b="rtb"/>
              <a:pathLst>
                <a:path w="1109600" h="180500" stroke="0">
                  <a:moveTo>
                    <a:pt x="0" y="0"/>
                  </a:moveTo>
                  <a:lnTo>
                    <a:pt x="1109600" y="0"/>
                  </a:lnTo>
                  <a:lnTo>
                    <a:pt x="1109600" y="180500"/>
                  </a:lnTo>
                  <a:lnTo>
                    <a:pt x="0" y="180500"/>
                  </a:lnTo>
                  <a:lnTo>
                    <a:pt x="0" y="0"/>
                  </a:lnTo>
                  <a:close/>
                </a:path>
                <a:path w="1109600" h="180500" fill="none">
                  <a:moveTo>
                    <a:pt x="0" y="180500"/>
                  </a:moveTo>
                  <a:lnTo>
                    <a:pt x="1109600" y="180500"/>
                  </a:lnTo>
                </a:path>
              </a:pathLst>
            </a:custGeom>
            <a:grp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声音可以传递信息</a:t>
              </a:r>
              <a:endParaRPr sz="2400">
                <a:solidFill>
                  <a:srgbClr val="303030"/>
                </a:solidFill>
                <a:latin typeface="宋体" panose="02010600030101010101" pitchFamily="2" charset="-122"/>
              </a:endParaRPr>
            </a:p>
          </p:txBody>
        </p:sp>
      </p:grpSp>
      <p:grpSp>
        <p:nvGrpSpPr>
          <p:cNvPr id="16" name="组合 15"/>
          <p:cNvGrpSpPr/>
          <p:nvPr/>
        </p:nvGrpSpPr>
        <p:grpSpPr>
          <a:xfrm>
            <a:off x="9502775" y="2818765"/>
            <a:ext cx="2179320" cy="640715"/>
            <a:chOff x="14964" y="4665"/>
            <a:chExt cx="3432" cy="1009"/>
          </a:xfrm>
          <a:noFill/>
        </p:grpSpPr>
        <p:sp>
          <p:nvSpPr>
            <p:cNvPr id="178" name="MMConnector"/>
            <p:cNvSpPr/>
            <p:nvPr/>
          </p:nvSpPr>
          <p:spPr>
            <a:xfrm>
              <a:off x="14964" y="4956"/>
              <a:ext cx="589" cy="718"/>
            </a:xfrm>
            <a:custGeom>
              <a:avLst/>
              <a:gdLst/>
              <a:ahLst/>
              <a:cxnLst/>
              <a:pathLst>
                <a:path w="250800" h="199500" fill="none">
                  <a:moveTo>
                    <a:pt x="-125400" y="-99750"/>
                  </a:moveTo>
                  <a:cubicBezTo>
                    <a:pt x="-1957" y="-99750"/>
                    <a:pt x="-3793" y="99750"/>
                    <a:pt x="125400" y="99750"/>
                  </a:cubicBezTo>
                </a:path>
              </a:pathLst>
            </a:custGeom>
            <a:grpFill/>
            <a:ln w="15200" cap="rnd">
              <a:solidFill>
                <a:schemeClr val="accent4"/>
              </a:solidFill>
              <a:round/>
            </a:ln>
          </p:spPr>
        </p:sp>
        <p:sp>
          <p:nvSpPr>
            <p:cNvPr id="164" name="SubTopic"/>
            <p:cNvSpPr/>
            <p:nvPr/>
          </p:nvSpPr>
          <p:spPr>
            <a:xfrm>
              <a:off x="15258" y="4665"/>
              <a:ext cx="3139" cy="649"/>
            </a:xfrm>
            <a:custGeom>
              <a:avLst/>
              <a:gdLst>
                <a:gd name="rtl" fmla="*/ 54150 w 1109600"/>
                <a:gd name="rtt" fmla="*/ 26030 h 180500"/>
                <a:gd name="rtr" fmla="*/ 1057350 w 1109600"/>
                <a:gd name="rtb" fmla="*/ 162830 h 180500"/>
              </a:gdLst>
              <a:ahLst/>
              <a:cxnLst/>
              <a:rect l="rtl" t="rtt" r="rtr" b="rtb"/>
              <a:pathLst>
                <a:path w="1109600" h="180500" stroke="0">
                  <a:moveTo>
                    <a:pt x="0" y="0"/>
                  </a:moveTo>
                  <a:lnTo>
                    <a:pt x="1109600" y="0"/>
                  </a:lnTo>
                  <a:lnTo>
                    <a:pt x="1109600" y="180500"/>
                  </a:lnTo>
                  <a:lnTo>
                    <a:pt x="0" y="180500"/>
                  </a:lnTo>
                  <a:lnTo>
                    <a:pt x="0" y="0"/>
                  </a:lnTo>
                  <a:close/>
                </a:path>
                <a:path w="1109600" h="180500" fill="none">
                  <a:moveTo>
                    <a:pt x="0" y="180500"/>
                  </a:moveTo>
                  <a:lnTo>
                    <a:pt x="1109600" y="180500"/>
                  </a:lnTo>
                </a:path>
              </a:pathLst>
            </a:custGeom>
            <a:grp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声音可以传递能量</a:t>
              </a:r>
              <a:endParaRPr sz="2400">
                <a:solidFill>
                  <a:srgbClr val="303030"/>
                </a:solidFill>
                <a:latin typeface="宋体" panose="02010600030101010101" pitchFamily="2" charset="-122"/>
              </a:endParaRPr>
            </a:p>
          </p:txBody>
        </p:sp>
      </p:grpSp>
      <p:grpSp>
        <p:nvGrpSpPr>
          <p:cNvPr id="19" name="组合 18"/>
          <p:cNvGrpSpPr/>
          <p:nvPr/>
        </p:nvGrpSpPr>
        <p:grpSpPr>
          <a:xfrm>
            <a:off x="10148570" y="3613150"/>
            <a:ext cx="1490345" cy="850900"/>
            <a:chOff x="15981" y="5916"/>
            <a:chExt cx="2347" cy="1340"/>
          </a:xfrm>
          <a:noFill/>
        </p:grpSpPr>
        <p:sp>
          <p:nvSpPr>
            <p:cNvPr id="201" name="MMConnector"/>
            <p:cNvSpPr/>
            <p:nvPr/>
          </p:nvSpPr>
          <p:spPr>
            <a:xfrm>
              <a:off x="15981" y="6796"/>
              <a:ext cx="589" cy="461"/>
            </a:xfrm>
            <a:custGeom>
              <a:avLst/>
              <a:gdLst/>
              <a:ahLst/>
              <a:cxnLst/>
              <a:pathLst>
                <a:path w="250800" h="128250" fill="none">
                  <a:moveTo>
                    <a:pt x="-125400" y="64125"/>
                  </a:moveTo>
                  <a:cubicBezTo>
                    <a:pt x="-10072" y="64125"/>
                    <a:pt x="15142" y="-64125"/>
                    <a:pt x="125400" y="-64125"/>
                  </a:cubicBezTo>
                </a:path>
              </a:pathLst>
            </a:custGeom>
            <a:grpFill/>
            <a:ln w="15200" cap="rnd">
              <a:solidFill>
                <a:schemeClr val="accent4"/>
              </a:solidFill>
              <a:round/>
            </a:ln>
          </p:spPr>
        </p:sp>
        <p:sp>
          <p:nvSpPr>
            <p:cNvPr id="180" name="SubTopic"/>
            <p:cNvSpPr/>
            <p:nvPr/>
          </p:nvSpPr>
          <p:spPr>
            <a:xfrm>
              <a:off x="16276" y="5916"/>
              <a:ext cx="2053" cy="649"/>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grp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声源处</a:t>
              </a:r>
              <a:endParaRPr sz="2400">
                <a:solidFill>
                  <a:srgbClr val="303030"/>
                </a:solidFill>
                <a:latin typeface="宋体" panose="02010600030101010101" pitchFamily="2" charset="-122"/>
              </a:endParaRPr>
            </a:p>
          </p:txBody>
        </p:sp>
      </p:grpSp>
      <p:grpSp>
        <p:nvGrpSpPr>
          <p:cNvPr id="20" name="组合 19"/>
          <p:cNvGrpSpPr/>
          <p:nvPr/>
        </p:nvGrpSpPr>
        <p:grpSpPr>
          <a:xfrm>
            <a:off x="10148570" y="4112260"/>
            <a:ext cx="1533525" cy="514350"/>
            <a:chOff x="15981" y="6702"/>
            <a:chExt cx="2415" cy="810"/>
          </a:xfrm>
          <a:noFill/>
        </p:grpSpPr>
        <p:sp>
          <p:nvSpPr>
            <p:cNvPr id="202" name="MMConnector"/>
            <p:cNvSpPr/>
            <p:nvPr/>
          </p:nvSpPr>
          <p:spPr>
            <a:xfrm>
              <a:off x="15981" y="7188"/>
              <a:ext cx="589" cy="325"/>
            </a:xfrm>
            <a:custGeom>
              <a:avLst/>
              <a:gdLst/>
              <a:ahLst/>
              <a:cxnLst/>
              <a:pathLst>
                <a:path w="250800" h="90250" fill="none">
                  <a:moveTo>
                    <a:pt x="-125400" y="-45125"/>
                  </a:moveTo>
                  <a:cubicBezTo>
                    <a:pt x="-14483" y="-45125"/>
                    <a:pt x="25434" y="45125"/>
                    <a:pt x="125400" y="45125"/>
                  </a:cubicBezTo>
                </a:path>
              </a:pathLst>
            </a:custGeom>
            <a:grpFill/>
            <a:ln w="15200" cap="rnd">
              <a:solidFill>
                <a:schemeClr val="accent4"/>
              </a:solidFill>
              <a:round/>
            </a:ln>
          </p:spPr>
        </p:sp>
        <p:sp>
          <p:nvSpPr>
            <p:cNvPr id="188" name="SubTopic"/>
            <p:cNvSpPr/>
            <p:nvPr/>
          </p:nvSpPr>
          <p:spPr>
            <a:xfrm>
              <a:off x="16276" y="6702"/>
              <a:ext cx="2120" cy="649"/>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grp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传播过程中</a:t>
              </a:r>
              <a:endParaRPr sz="2400">
                <a:solidFill>
                  <a:srgbClr val="303030"/>
                </a:solidFill>
                <a:latin typeface="宋体" panose="02010600030101010101" pitchFamily="2" charset="-122"/>
              </a:endParaRPr>
            </a:p>
          </p:txBody>
        </p:sp>
      </p:grpSp>
      <p:grpSp>
        <p:nvGrpSpPr>
          <p:cNvPr id="9" name="组合 8"/>
          <p:cNvGrpSpPr/>
          <p:nvPr/>
        </p:nvGrpSpPr>
        <p:grpSpPr>
          <a:xfrm>
            <a:off x="1710690" y="4112260"/>
            <a:ext cx="1127125" cy="1225550"/>
            <a:chOff x="2693" y="6702"/>
            <a:chExt cx="1775" cy="1930"/>
          </a:xfrm>
          <a:noFill/>
        </p:grpSpPr>
        <p:sp>
          <p:nvSpPr>
            <p:cNvPr id="297" name="MMConnector"/>
            <p:cNvSpPr/>
            <p:nvPr/>
          </p:nvSpPr>
          <p:spPr>
            <a:xfrm>
              <a:off x="3880" y="7778"/>
              <a:ext cx="589" cy="854"/>
            </a:xfrm>
            <a:custGeom>
              <a:avLst/>
              <a:gdLst/>
              <a:ahLst/>
              <a:cxnLst/>
              <a:pathLst>
                <a:path w="250800" h="237500" fill="none">
                  <a:moveTo>
                    <a:pt x="125400" y="118750"/>
                  </a:moveTo>
                  <a:cubicBezTo>
                    <a:pt x="-2259" y="118750"/>
                    <a:pt x="13632" y="-118750"/>
                    <a:pt x="-125400" y="-118750"/>
                  </a:cubicBezTo>
                </a:path>
              </a:pathLst>
            </a:custGeom>
            <a:grpFill/>
            <a:ln w="15200" cap="rnd">
              <a:solidFill>
                <a:schemeClr val="accent4"/>
              </a:solidFill>
              <a:round/>
            </a:ln>
          </p:spPr>
        </p:sp>
        <p:sp>
          <p:nvSpPr>
            <p:cNvPr id="276" name="SubTopic"/>
            <p:cNvSpPr/>
            <p:nvPr/>
          </p:nvSpPr>
          <p:spPr>
            <a:xfrm>
              <a:off x="2693" y="6702"/>
              <a:ext cx="892" cy="649"/>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grp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音调</a:t>
              </a:r>
              <a:endParaRPr sz="2400">
                <a:solidFill>
                  <a:srgbClr val="303030"/>
                </a:solidFill>
                <a:latin typeface="宋体" panose="02010600030101010101" pitchFamily="2" charset="-122"/>
              </a:endParaRPr>
            </a:p>
          </p:txBody>
        </p:sp>
      </p:grpSp>
      <p:grpSp>
        <p:nvGrpSpPr>
          <p:cNvPr id="12" name="组合 11"/>
          <p:cNvGrpSpPr/>
          <p:nvPr/>
        </p:nvGrpSpPr>
        <p:grpSpPr>
          <a:xfrm>
            <a:off x="594360" y="5544185"/>
            <a:ext cx="2243455" cy="953770"/>
            <a:chOff x="935" y="8957"/>
            <a:chExt cx="3533" cy="1502"/>
          </a:xfrm>
          <a:noFill/>
        </p:grpSpPr>
        <p:sp>
          <p:nvSpPr>
            <p:cNvPr id="298" name="MMConnector"/>
            <p:cNvSpPr/>
            <p:nvPr/>
          </p:nvSpPr>
          <p:spPr>
            <a:xfrm>
              <a:off x="3880" y="8957"/>
              <a:ext cx="589" cy="1503"/>
            </a:xfrm>
            <a:custGeom>
              <a:avLst/>
              <a:gdLst/>
              <a:ahLst/>
              <a:cxnLst/>
              <a:pathLst>
                <a:path w="250800" h="418000" fill="none">
                  <a:moveTo>
                    <a:pt x="125400" y="-209000"/>
                  </a:moveTo>
                  <a:cubicBezTo>
                    <a:pt x="-20723" y="-209000"/>
                    <a:pt x="56714" y="209000"/>
                    <a:pt x="-125400" y="209000"/>
                  </a:cubicBezTo>
                </a:path>
              </a:pathLst>
            </a:custGeom>
            <a:grpFill/>
            <a:ln w="15200" cap="rnd">
              <a:solidFill>
                <a:schemeClr val="accent4"/>
              </a:solidFill>
              <a:round/>
            </a:ln>
          </p:spPr>
        </p:sp>
        <p:sp>
          <p:nvSpPr>
            <p:cNvPr id="284" name="SubTopic"/>
            <p:cNvSpPr/>
            <p:nvPr/>
          </p:nvSpPr>
          <p:spPr>
            <a:xfrm>
              <a:off x="935" y="9059"/>
              <a:ext cx="2650" cy="649"/>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grp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乐器发</a:t>
              </a:r>
              <a:r>
                <a:rPr lang="zh-CN" sz="2400">
                  <a:solidFill>
                    <a:srgbClr val="303030"/>
                  </a:solidFill>
                  <a:latin typeface="宋体" panose="02010600030101010101" pitchFamily="2" charset="-122"/>
                </a:rPr>
                <a:t>声</a:t>
              </a:r>
              <a:r>
                <a:rPr sz="2400">
                  <a:solidFill>
                    <a:srgbClr val="303030"/>
                  </a:solidFill>
                  <a:latin typeface="宋体" panose="02010600030101010101" pitchFamily="2" charset="-122"/>
                </a:rPr>
                <a:t>辨析</a:t>
              </a:r>
              <a:endParaRPr sz="2400">
                <a:solidFill>
                  <a:srgbClr val="303030"/>
                </a:solidFill>
                <a:latin typeface="宋体" panose="02010600030101010101" pitchFamily="2" charset="-122"/>
              </a:endParaRPr>
            </a:p>
          </p:txBody>
        </p:sp>
      </p:grpSp>
      <p:grpSp>
        <p:nvGrpSpPr>
          <p:cNvPr id="3" name="组合 2"/>
          <p:cNvGrpSpPr/>
          <p:nvPr/>
        </p:nvGrpSpPr>
        <p:grpSpPr>
          <a:xfrm>
            <a:off x="412115" y="1321435"/>
            <a:ext cx="2291080" cy="1599565"/>
            <a:chOff x="648" y="2307"/>
            <a:chExt cx="3608" cy="2519"/>
          </a:xfrm>
          <a:noFill/>
        </p:grpSpPr>
        <p:sp>
          <p:nvSpPr>
            <p:cNvPr id="321" name="MMConnector"/>
            <p:cNvSpPr/>
            <p:nvPr/>
          </p:nvSpPr>
          <p:spPr>
            <a:xfrm>
              <a:off x="3668" y="3580"/>
              <a:ext cx="589" cy="1247"/>
            </a:xfrm>
            <a:custGeom>
              <a:avLst/>
              <a:gdLst/>
              <a:ahLst/>
              <a:cxnLst/>
              <a:pathLst>
                <a:path w="250800" h="346750" fill="none">
                  <a:moveTo>
                    <a:pt x="125400" y="173375"/>
                  </a:moveTo>
                  <a:cubicBezTo>
                    <a:pt x="-13793" y="173375"/>
                    <a:pt x="40543" y="-173375"/>
                    <a:pt x="-125400" y="-173375"/>
                  </a:cubicBezTo>
                </a:path>
              </a:pathLst>
            </a:custGeom>
            <a:grpFill/>
            <a:ln w="15200" cap="rnd">
              <a:solidFill>
                <a:schemeClr val="accent4"/>
              </a:solidFill>
              <a:round/>
            </a:ln>
          </p:spPr>
        </p:sp>
        <p:sp>
          <p:nvSpPr>
            <p:cNvPr id="300" name="SubTopic"/>
            <p:cNvSpPr/>
            <p:nvPr/>
          </p:nvSpPr>
          <p:spPr>
            <a:xfrm>
              <a:off x="648" y="2307"/>
              <a:ext cx="2732" cy="649"/>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grp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声音的产生</a:t>
              </a:r>
              <a:endParaRPr sz="2400">
                <a:solidFill>
                  <a:srgbClr val="303030"/>
                </a:solidFill>
                <a:latin typeface="宋体" panose="02010600030101010101" pitchFamily="2" charset="-122"/>
              </a:endParaRPr>
            </a:p>
          </p:txBody>
        </p:sp>
      </p:grpSp>
      <p:grpSp>
        <p:nvGrpSpPr>
          <p:cNvPr id="4" name="组合 3"/>
          <p:cNvGrpSpPr/>
          <p:nvPr/>
        </p:nvGrpSpPr>
        <p:grpSpPr>
          <a:xfrm>
            <a:off x="412115" y="1821180"/>
            <a:ext cx="2291080" cy="850265"/>
            <a:chOff x="648" y="3094"/>
            <a:chExt cx="3608" cy="1339"/>
          </a:xfrm>
          <a:noFill/>
        </p:grpSpPr>
        <p:sp>
          <p:nvSpPr>
            <p:cNvPr id="322" name="MMConnector"/>
            <p:cNvSpPr/>
            <p:nvPr/>
          </p:nvSpPr>
          <p:spPr>
            <a:xfrm>
              <a:off x="3668" y="3973"/>
              <a:ext cx="589" cy="461"/>
            </a:xfrm>
            <a:custGeom>
              <a:avLst/>
              <a:gdLst/>
              <a:ahLst/>
              <a:cxnLst/>
              <a:pathLst>
                <a:path w="250800" h="128250" fill="none">
                  <a:moveTo>
                    <a:pt x="125400" y="64125"/>
                  </a:moveTo>
                  <a:cubicBezTo>
                    <a:pt x="10072" y="64125"/>
                    <a:pt x="-15142" y="-64125"/>
                    <a:pt x="-125400" y="-64125"/>
                  </a:cubicBezTo>
                </a:path>
              </a:pathLst>
            </a:custGeom>
            <a:grpFill/>
            <a:ln w="15200" cap="rnd">
              <a:solidFill>
                <a:schemeClr val="accent4"/>
              </a:solidFill>
              <a:round/>
            </a:ln>
          </p:spPr>
        </p:sp>
        <p:sp>
          <p:nvSpPr>
            <p:cNvPr id="308" name="SubTopic"/>
            <p:cNvSpPr/>
            <p:nvPr/>
          </p:nvSpPr>
          <p:spPr>
            <a:xfrm>
              <a:off x="648" y="3094"/>
              <a:ext cx="2770" cy="649"/>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grp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发声体的判断</a:t>
              </a:r>
              <a:endParaRPr sz="2400">
                <a:solidFill>
                  <a:srgbClr val="303030"/>
                </a:solidFill>
                <a:latin typeface="宋体" panose="02010600030101010101" pitchFamily="2" charset="-122"/>
              </a:endParaRPr>
            </a:p>
          </p:txBody>
        </p:sp>
      </p:grpSp>
      <p:grpSp>
        <p:nvGrpSpPr>
          <p:cNvPr id="5" name="组合 4"/>
          <p:cNvGrpSpPr/>
          <p:nvPr/>
        </p:nvGrpSpPr>
        <p:grpSpPr>
          <a:xfrm>
            <a:off x="412750" y="2319655"/>
            <a:ext cx="2290445" cy="514985"/>
            <a:chOff x="649" y="3879"/>
            <a:chExt cx="3607" cy="811"/>
          </a:xfrm>
          <a:noFill/>
        </p:grpSpPr>
        <p:sp>
          <p:nvSpPr>
            <p:cNvPr id="390" name="MMConnector"/>
            <p:cNvSpPr/>
            <p:nvPr/>
          </p:nvSpPr>
          <p:spPr>
            <a:xfrm>
              <a:off x="3668" y="4366"/>
              <a:ext cx="589" cy="325"/>
            </a:xfrm>
            <a:custGeom>
              <a:avLst/>
              <a:gdLst/>
              <a:ahLst/>
              <a:cxnLst/>
              <a:pathLst>
                <a:path w="250800" h="90250" fill="none">
                  <a:moveTo>
                    <a:pt x="125400" y="-45125"/>
                  </a:moveTo>
                  <a:cubicBezTo>
                    <a:pt x="14483" y="-45125"/>
                    <a:pt x="-25434" y="45125"/>
                    <a:pt x="-125400" y="45125"/>
                  </a:cubicBezTo>
                </a:path>
              </a:pathLst>
            </a:custGeom>
            <a:grpFill/>
            <a:ln w="15200" cap="rnd">
              <a:solidFill>
                <a:schemeClr val="accent4"/>
              </a:solidFill>
              <a:round/>
            </a:ln>
          </p:spPr>
        </p:sp>
        <p:sp>
          <p:nvSpPr>
            <p:cNvPr id="389" name="SubTopic"/>
            <p:cNvSpPr/>
            <p:nvPr/>
          </p:nvSpPr>
          <p:spPr>
            <a:xfrm>
              <a:off x="649" y="3879"/>
              <a:ext cx="2769" cy="649"/>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grp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声音的传播</a:t>
              </a:r>
              <a:endParaRPr sz="2400">
                <a:solidFill>
                  <a:srgbClr val="303030"/>
                </a:solidFill>
                <a:latin typeface="宋体" panose="02010600030101010101" pitchFamily="2" charset="-122"/>
              </a:endParaRPr>
            </a:p>
          </p:txBody>
        </p:sp>
      </p:grpSp>
      <p:grpSp>
        <p:nvGrpSpPr>
          <p:cNvPr id="10" name="组合 9"/>
          <p:cNvGrpSpPr/>
          <p:nvPr/>
        </p:nvGrpSpPr>
        <p:grpSpPr>
          <a:xfrm>
            <a:off x="1710690" y="4610735"/>
            <a:ext cx="1127125" cy="477520"/>
            <a:chOff x="2693" y="7487"/>
            <a:chExt cx="1775" cy="752"/>
          </a:xfrm>
          <a:noFill/>
        </p:grpSpPr>
        <p:sp>
          <p:nvSpPr>
            <p:cNvPr id="392" name="MMConnector"/>
            <p:cNvSpPr/>
            <p:nvPr/>
          </p:nvSpPr>
          <p:spPr>
            <a:xfrm>
              <a:off x="3880" y="8171"/>
              <a:ext cx="589" cy="68"/>
            </a:xfrm>
            <a:custGeom>
              <a:avLst/>
              <a:gdLst/>
              <a:ahLst/>
              <a:cxnLst/>
              <a:pathLst>
                <a:path w="250800" h="19000" fill="none">
                  <a:moveTo>
                    <a:pt x="125400" y="9500"/>
                  </a:moveTo>
                  <a:cubicBezTo>
                    <a:pt x="25080" y="9500"/>
                    <a:pt x="-50160" y="-9500"/>
                    <a:pt x="-125400" y="-9500"/>
                  </a:cubicBezTo>
                </a:path>
              </a:pathLst>
            </a:custGeom>
            <a:grpFill/>
            <a:ln w="15200" cap="rnd">
              <a:solidFill>
                <a:schemeClr val="accent4"/>
              </a:solidFill>
              <a:round/>
            </a:ln>
          </p:spPr>
        </p:sp>
        <p:sp>
          <p:nvSpPr>
            <p:cNvPr id="391" name="SubTopic"/>
            <p:cNvSpPr/>
            <p:nvPr/>
          </p:nvSpPr>
          <p:spPr>
            <a:xfrm>
              <a:off x="2693" y="7487"/>
              <a:ext cx="892" cy="649"/>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grp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响度</a:t>
              </a:r>
              <a:endParaRPr sz="2400">
                <a:solidFill>
                  <a:srgbClr val="303030"/>
                </a:solidFill>
                <a:latin typeface="宋体" panose="02010600030101010101" pitchFamily="2" charset="-122"/>
              </a:endParaRPr>
            </a:p>
          </p:txBody>
        </p:sp>
      </p:grpSp>
      <p:grpSp>
        <p:nvGrpSpPr>
          <p:cNvPr id="11" name="组合 10"/>
          <p:cNvGrpSpPr/>
          <p:nvPr/>
        </p:nvGrpSpPr>
        <p:grpSpPr>
          <a:xfrm>
            <a:off x="1710690" y="5109845"/>
            <a:ext cx="1127125" cy="640715"/>
            <a:chOff x="2693" y="8273"/>
            <a:chExt cx="1775" cy="1009"/>
          </a:xfrm>
          <a:noFill/>
        </p:grpSpPr>
        <p:sp>
          <p:nvSpPr>
            <p:cNvPr id="394" name="MMConnector"/>
            <p:cNvSpPr/>
            <p:nvPr/>
          </p:nvSpPr>
          <p:spPr>
            <a:xfrm>
              <a:off x="3880" y="8564"/>
              <a:ext cx="589" cy="718"/>
            </a:xfrm>
            <a:custGeom>
              <a:avLst/>
              <a:gdLst/>
              <a:ahLst/>
              <a:cxnLst/>
              <a:pathLst>
                <a:path w="250800" h="199500" fill="none">
                  <a:moveTo>
                    <a:pt x="125400" y="-99750"/>
                  </a:moveTo>
                  <a:cubicBezTo>
                    <a:pt x="1957" y="-99750"/>
                    <a:pt x="3793" y="99750"/>
                    <a:pt x="-125400" y="99750"/>
                  </a:cubicBezTo>
                </a:path>
              </a:pathLst>
            </a:custGeom>
            <a:grpFill/>
            <a:ln w="15200" cap="rnd">
              <a:solidFill>
                <a:schemeClr val="accent4"/>
              </a:solidFill>
              <a:round/>
            </a:ln>
          </p:spPr>
        </p:sp>
        <p:sp>
          <p:nvSpPr>
            <p:cNvPr id="393" name="SubTopic"/>
            <p:cNvSpPr/>
            <p:nvPr/>
          </p:nvSpPr>
          <p:spPr>
            <a:xfrm>
              <a:off x="2693" y="8273"/>
              <a:ext cx="892" cy="649"/>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grp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音色</a:t>
              </a:r>
              <a:endParaRPr sz="2400">
                <a:solidFill>
                  <a:srgbClr val="303030"/>
                </a:solidFill>
                <a:latin typeface="宋体" panose="02010600030101010101" pitchFamily="2" charset="-122"/>
              </a:endParaRPr>
            </a:p>
          </p:txBody>
        </p:sp>
      </p:grpSp>
      <p:grpSp>
        <p:nvGrpSpPr>
          <p:cNvPr id="6" name="组合 5"/>
          <p:cNvGrpSpPr/>
          <p:nvPr/>
        </p:nvGrpSpPr>
        <p:grpSpPr>
          <a:xfrm>
            <a:off x="412750" y="2811145"/>
            <a:ext cx="2290445" cy="772160"/>
            <a:chOff x="649" y="4653"/>
            <a:chExt cx="3607" cy="1216"/>
          </a:xfrm>
          <a:noFill/>
        </p:grpSpPr>
        <p:sp>
          <p:nvSpPr>
            <p:cNvPr id="396" name="MMConnector"/>
            <p:cNvSpPr/>
            <p:nvPr/>
          </p:nvSpPr>
          <p:spPr>
            <a:xfrm>
              <a:off x="3668" y="4759"/>
              <a:ext cx="589" cy="1110"/>
            </a:xfrm>
            <a:custGeom>
              <a:avLst/>
              <a:gdLst/>
              <a:ahLst/>
              <a:cxnLst/>
              <a:pathLst>
                <a:path w="250800" h="308750" fill="none">
                  <a:moveTo>
                    <a:pt x="125400" y="-154375"/>
                  </a:moveTo>
                  <a:cubicBezTo>
                    <a:pt x="-9893" y="-154375"/>
                    <a:pt x="31445" y="154375"/>
                    <a:pt x="-125400" y="154375"/>
                  </a:cubicBezTo>
                </a:path>
              </a:pathLst>
            </a:custGeom>
            <a:grpFill/>
            <a:ln w="15200" cap="rnd">
              <a:solidFill>
                <a:schemeClr val="accent4"/>
              </a:solidFill>
              <a:round/>
            </a:ln>
          </p:spPr>
        </p:sp>
        <p:sp>
          <p:nvSpPr>
            <p:cNvPr id="395" name="SubTopic"/>
            <p:cNvSpPr/>
            <p:nvPr/>
          </p:nvSpPr>
          <p:spPr>
            <a:xfrm>
              <a:off x="649" y="4653"/>
              <a:ext cx="2732" cy="649"/>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grp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声速</a:t>
              </a:r>
              <a:endParaRPr sz="2400">
                <a:solidFill>
                  <a:srgbClr val="303030"/>
                </a:solidFill>
                <a:latin typeface="宋体" panose="02010600030101010101" pitchFamily="2" charset="-122"/>
              </a:endParaRPr>
            </a:p>
          </p:txBody>
        </p:sp>
      </p:grpSp>
      <p:grpSp>
        <p:nvGrpSpPr>
          <p:cNvPr id="7" name="组合 6"/>
          <p:cNvGrpSpPr/>
          <p:nvPr/>
        </p:nvGrpSpPr>
        <p:grpSpPr>
          <a:xfrm>
            <a:off x="412115" y="3150870"/>
            <a:ext cx="2312035" cy="1203960"/>
            <a:chOff x="648" y="5188"/>
            <a:chExt cx="3641" cy="1896"/>
          </a:xfrm>
          <a:noFill/>
        </p:grpSpPr>
        <p:sp>
          <p:nvSpPr>
            <p:cNvPr id="398" name="MMConnector"/>
            <p:cNvSpPr/>
            <p:nvPr/>
          </p:nvSpPr>
          <p:spPr>
            <a:xfrm>
              <a:off x="3701" y="5188"/>
              <a:ext cx="589" cy="1896"/>
            </a:xfrm>
            <a:custGeom>
              <a:avLst/>
              <a:gdLst/>
              <a:ahLst/>
              <a:cxnLst/>
              <a:pathLst>
                <a:path w="250800" h="527250" fill="none">
                  <a:moveTo>
                    <a:pt x="125400" y="-263625"/>
                  </a:moveTo>
                  <a:cubicBezTo>
                    <a:pt x="-30216" y="-263625"/>
                    <a:pt x="78864" y="263625"/>
                    <a:pt x="-125400" y="263625"/>
                  </a:cubicBezTo>
                </a:path>
              </a:pathLst>
            </a:custGeom>
            <a:grpFill/>
            <a:ln w="15200" cap="rnd">
              <a:solidFill>
                <a:schemeClr val="accent4"/>
              </a:solidFill>
              <a:round/>
            </a:ln>
          </p:spPr>
        </p:sp>
        <p:sp>
          <p:nvSpPr>
            <p:cNvPr id="397" name="SubTopic"/>
            <p:cNvSpPr/>
            <p:nvPr/>
          </p:nvSpPr>
          <p:spPr>
            <a:xfrm>
              <a:off x="648" y="5508"/>
              <a:ext cx="2770" cy="649"/>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grp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回声</a:t>
              </a:r>
              <a:endParaRPr sz="2400">
                <a:solidFill>
                  <a:srgbClr val="303030"/>
                </a:solidFill>
                <a:latin typeface="宋体" panose="02010600030101010101" pitchFamily="2" charset="-122"/>
              </a:endParaRPr>
            </a:p>
          </p:txBody>
        </p:sp>
      </p:grpSp>
      <p:grpSp>
        <p:nvGrpSpPr>
          <p:cNvPr id="21" name="组合 20"/>
          <p:cNvGrpSpPr/>
          <p:nvPr/>
        </p:nvGrpSpPr>
        <p:grpSpPr>
          <a:xfrm>
            <a:off x="10148570" y="4610735"/>
            <a:ext cx="1490345" cy="764540"/>
            <a:chOff x="15981" y="7487"/>
            <a:chExt cx="2347" cy="1204"/>
          </a:xfrm>
          <a:noFill/>
        </p:grpSpPr>
        <p:sp>
          <p:nvSpPr>
            <p:cNvPr id="400" name="MMConnector"/>
            <p:cNvSpPr/>
            <p:nvPr/>
          </p:nvSpPr>
          <p:spPr>
            <a:xfrm>
              <a:off x="15981" y="7581"/>
              <a:ext cx="589" cy="1110"/>
            </a:xfrm>
            <a:custGeom>
              <a:avLst/>
              <a:gdLst/>
              <a:ahLst/>
              <a:cxnLst/>
              <a:pathLst>
                <a:path w="250800" h="308750" fill="none">
                  <a:moveTo>
                    <a:pt x="-125400" y="-154375"/>
                  </a:moveTo>
                  <a:cubicBezTo>
                    <a:pt x="9893" y="-154375"/>
                    <a:pt x="-31445" y="154375"/>
                    <a:pt x="125400" y="154375"/>
                  </a:cubicBezTo>
                </a:path>
              </a:pathLst>
            </a:custGeom>
            <a:grpFill/>
            <a:ln w="15200" cap="rnd">
              <a:solidFill>
                <a:schemeClr val="accent4"/>
              </a:solidFill>
              <a:round/>
            </a:ln>
          </p:spPr>
        </p:sp>
        <p:sp>
          <p:nvSpPr>
            <p:cNvPr id="399" name="SubTopic"/>
            <p:cNvSpPr/>
            <p:nvPr/>
          </p:nvSpPr>
          <p:spPr>
            <a:xfrm>
              <a:off x="16276" y="7487"/>
              <a:ext cx="2053" cy="649"/>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grp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人耳处</a:t>
              </a:r>
              <a:endParaRPr sz="2400">
                <a:solidFill>
                  <a:srgbClr val="303030"/>
                </a:solidFill>
                <a:latin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blinds(horizontal)">
                                      <p:cBhvr>
                                        <p:cTn id="7" dur="500"/>
                                        <p:tgtEl>
                                          <p:spTgt spid="10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linds(horizontal)">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linds(horizontal)">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blinds(horizontal)">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blinds(horizontal)">
                                      <p:cBhvr>
                                        <p:cTn id="47" dur="5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blinds(horizontal)">
                                      <p:cBhvr>
                                        <p:cTn id="52" dur="5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blinds(horizontal)">
                                      <p:cBhvr>
                                        <p:cTn id="57" dur="500"/>
                                        <p:tgtEl>
                                          <p:spTgt spid="11"/>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blinds(horizontal)">
                                      <p:cBhvr>
                                        <p:cTn id="62" dur="500"/>
                                        <p:tgtEl>
                                          <p:spTgt spid="12"/>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blinds(horizontal)">
                                      <p:cBhvr>
                                        <p:cTn id="67" dur="500"/>
                                        <p:tgtEl>
                                          <p:spTgt spid="13"/>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blinds(horizontal)">
                                      <p:cBhvr>
                                        <p:cTn id="72" dur="500"/>
                                        <p:tgtEl>
                                          <p:spTgt spid="14"/>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blinds(horizontal)">
                                      <p:cBhvr>
                                        <p:cTn id="77" dur="500"/>
                                        <p:tgtEl>
                                          <p:spTgt spid="17"/>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16"/>
                                        </p:tgtEl>
                                        <p:attrNameLst>
                                          <p:attrName>style.visibility</p:attrName>
                                        </p:attrNameLst>
                                      </p:cBhvr>
                                      <p:to>
                                        <p:strVal val="visible"/>
                                      </p:to>
                                    </p:set>
                                    <p:animEffect transition="in" filter="blinds(horizontal)">
                                      <p:cBhvr>
                                        <p:cTn id="82" dur="500"/>
                                        <p:tgtEl>
                                          <p:spTgt spid="16"/>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nodeType="click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blinds(horizontal)">
                                      <p:cBhvr>
                                        <p:cTn id="87" dur="500"/>
                                        <p:tgtEl>
                                          <p:spTgt spid="18"/>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nodeType="clickEffect">
                                  <p:stCondLst>
                                    <p:cond delay="0"/>
                                  </p:stCondLst>
                                  <p:childTnLst>
                                    <p:set>
                                      <p:cBhvr>
                                        <p:cTn id="91" dur="1" fill="hold">
                                          <p:stCondLst>
                                            <p:cond delay="0"/>
                                          </p:stCondLst>
                                        </p:cTn>
                                        <p:tgtEl>
                                          <p:spTgt spid="19"/>
                                        </p:tgtEl>
                                        <p:attrNameLst>
                                          <p:attrName>style.visibility</p:attrName>
                                        </p:attrNameLst>
                                      </p:cBhvr>
                                      <p:to>
                                        <p:strVal val="visible"/>
                                      </p:to>
                                    </p:set>
                                    <p:animEffect transition="in" filter="blinds(horizontal)">
                                      <p:cBhvr>
                                        <p:cTn id="92" dur="500"/>
                                        <p:tgtEl>
                                          <p:spTgt spid="19"/>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nodeType="clickEffect">
                                  <p:stCondLst>
                                    <p:cond delay="0"/>
                                  </p:stCondLst>
                                  <p:childTnLst>
                                    <p:set>
                                      <p:cBhvr>
                                        <p:cTn id="96" dur="1" fill="hold">
                                          <p:stCondLst>
                                            <p:cond delay="0"/>
                                          </p:stCondLst>
                                        </p:cTn>
                                        <p:tgtEl>
                                          <p:spTgt spid="20"/>
                                        </p:tgtEl>
                                        <p:attrNameLst>
                                          <p:attrName>style.visibility</p:attrName>
                                        </p:attrNameLst>
                                      </p:cBhvr>
                                      <p:to>
                                        <p:strVal val="visible"/>
                                      </p:to>
                                    </p:set>
                                    <p:animEffect transition="in" filter="blinds(horizontal)">
                                      <p:cBhvr>
                                        <p:cTn id="97" dur="500"/>
                                        <p:tgtEl>
                                          <p:spTgt spid="20"/>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nodeType="clickEffect">
                                  <p:stCondLst>
                                    <p:cond delay="0"/>
                                  </p:stCondLst>
                                  <p:childTnLst>
                                    <p:set>
                                      <p:cBhvr>
                                        <p:cTn id="101" dur="1" fill="hold">
                                          <p:stCondLst>
                                            <p:cond delay="0"/>
                                          </p:stCondLst>
                                        </p:cTn>
                                        <p:tgtEl>
                                          <p:spTgt spid="21"/>
                                        </p:tgtEl>
                                        <p:attrNameLst>
                                          <p:attrName>style.visibility</p:attrName>
                                        </p:attrNameLst>
                                      </p:cBhvr>
                                      <p:to>
                                        <p:strVal val="visible"/>
                                      </p:to>
                                    </p:set>
                                    <p:animEffect transition="in" filter="blinds(horizontal)">
                                      <p:cBhvr>
                                        <p:cTn id="102" dur="500"/>
                                        <p:tgtEl>
                                          <p:spTgt spid="21"/>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nodeType="clickEffect">
                                  <p:stCondLst>
                                    <p:cond delay="0"/>
                                  </p:stCondLst>
                                  <p:childTnLst>
                                    <p:set>
                                      <p:cBhvr>
                                        <p:cTn id="106" dur="1" fill="hold">
                                          <p:stCondLst>
                                            <p:cond delay="0"/>
                                          </p:stCondLst>
                                        </p:cTn>
                                        <p:tgtEl>
                                          <p:spTgt spid="22"/>
                                        </p:tgtEl>
                                        <p:attrNameLst>
                                          <p:attrName>style.visibility</p:attrName>
                                        </p:attrNameLst>
                                      </p:cBhvr>
                                      <p:to>
                                        <p:strVal val="visible"/>
                                      </p:to>
                                    </p:set>
                                    <p:animEffect transition="in" filter="blinds(horizontal)">
                                      <p:cBhvr>
                                        <p:cTn id="10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bldLvl="0" animBg="1"/>
      <p:bldP spid="101"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66445" y="1062990"/>
            <a:ext cx="11089005" cy="5077460"/>
          </a:xfrm>
          <a:prstGeom prst="rect">
            <a:avLst/>
          </a:prstGeom>
          <a:noFill/>
          <a:ln w="9525">
            <a:noFill/>
          </a:ln>
        </p:spPr>
        <p:txBody>
          <a:bodyPr wrap="square">
            <a:spAutoFit/>
          </a:bodyPr>
          <a:p>
            <a:pPr>
              <a:lnSpc>
                <a:spcPct val="150000"/>
              </a:lnSpc>
            </a:pPr>
            <a:r>
              <a:rPr lang="zh-CN" sz="2400">
                <a:ea typeface="黑体" panose="02010609060101010101" pitchFamily="49" charset="-122"/>
              </a:rPr>
              <a:t>命题点</a:t>
            </a:r>
            <a:r>
              <a:rPr lang="en-US" sz="2400">
                <a:latin typeface="Times New Roman" panose="02020603050405020304" pitchFamily="18" charset="0"/>
                <a:ea typeface="黑体" panose="02010609060101010101" pitchFamily="49" charset="-122"/>
              </a:rPr>
              <a:t>2</a:t>
            </a:r>
            <a:r>
              <a:rPr lang="zh-CN" sz="2400">
                <a:ea typeface="黑体" panose="02010609060101010101" pitchFamily="49" charset="-122"/>
              </a:rPr>
              <a:t>　声音的特性及其影响因素</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当用相同的力拨动粗细不同的橡皮筋时，橡皮筋振动的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不同，发出声音的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不同，在此实验中，橡皮筋越粗，发出声音的音调越</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；用大小不同的力拨动同一根橡皮筋，用力越大，橡皮筋振动的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越大，发出声音的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越大．</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3</a:t>
            </a:r>
            <a:r>
              <a:rPr lang="zh-CN" sz="2400">
                <a:ea typeface="黑体" panose="02010609060101010101" pitchFamily="49" charset="-122"/>
              </a:rPr>
              <a:t>　物理研究方法的应用</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将左侧木条水平右移，然后依次用相同的力拨动两个木条之间的各根橡皮筋，用来探究音调与橡皮筋长度的关系．这种做法是否合理：</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．理由是</a:t>
            </a:r>
            <a:r>
              <a:rPr lang="en-US" sz="2400">
                <a:latin typeface="Times New Roman" panose="02020603050405020304" pitchFamily="18" charset="0"/>
                <a:ea typeface="宋体" panose="02010600030101010101" pitchFamily="2" charset="-122"/>
              </a:rPr>
              <a:t>_________________________________</a:t>
            </a:r>
            <a:r>
              <a:rPr lang="zh-CN" sz="2400">
                <a:ea typeface="宋体" panose="02010600030101010101" pitchFamily="2" charset="-122"/>
              </a:rPr>
              <a:t>．</a:t>
            </a:r>
            <a:endParaRPr lang="zh-CN" altLang="en-US" sz="2400"/>
          </a:p>
        </p:txBody>
      </p:sp>
      <p:sp>
        <p:nvSpPr>
          <p:cNvPr id="2" name="文本框 1"/>
          <p:cNvSpPr txBox="1"/>
          <p:nvPr/>
        </p:nvSpPr>
        <p:spPr>
          <a:xfrm>
            <a:off x="8761095" y="1725295"/>
            <a:ext cx="8636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频率</a:t>
            </a:r>
            <a:endParaRPr lang="zh-CN" altLang="en-US"/>
          </a:p>
        </p:txBody>
      </p:sp>
      <p:sp>
        <p:nvSpPr>
          <p:cNvPr id="3" name="文本框 2"/>
          <p:cNvSpPr txBox="1"/>
          <p:nvPr/>
        </p:nvSpPr>
        <p:spPr>
          <a:xfrm>
            <a:off x="1673225" y="2253615"/>
            <a:ext cx="8718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音调</a:t>
            </a:r>
            <a:endParaRPr lang="zh-CN" altLang="en-US"/>
          </a:p>
        </p:txBody>
      </p:sp>
      <p:sp>
        <p:nvSpPr>
          <p:cNvPr id="4" name="文本框 3"/>
          <p:cNvSpPr txBox="1"/>
          <p:nvPr/>
        </p:nvSpPr>
        <p:spPr>
          <a:xfrm>
            <a:off x="10030460" y="2253615"/>
            <a:ext cx="5562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低</a:t>
            </a:r>
            <a:endParaRPr lang="zh-CN" altLang="en-US"/>
          </a:p>
        </p:txBody>
      </p:sp>
      <p:sp>
        <p:nvSpPr>
          <p:cNvPr id="5" name="文本框 4"/>
          <p:cNvSpPr txBox="1"/>
          <p:nvPr/>
        </p:nvSpPr>
        <p:spPr>
          <a:xfrm>
            <a:off x="8990965" y="2832735"/>
            <a:ext cx="8458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幅度</a:t>
            </a:r>
            <a:endParaRPr lang="zh-CN" altLang="en-US"/>
          </a:p>
        </p:txBody>
      </p:sp>
      <p:sp>
        <p:nvSpPr>
          <p:cNvPr id="6" name="文本框 5"/>
          <p:cNvSpPr txBox="1"/>
          <p:nvPr/>
        </p:nvSpPr>
        <p:spPr>
          <a:xfrm>
            <a:off x="1945640" y="3371850"/>
            <a:ext cx="8286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响度</a:t>
            </a:r>
            <a:endParaRPr lang="zh-CN" altLang="en-US"/>
          </a:p>
        </p:txBody>
      </p:sp>
      <p:sp>
        <p:nvSpPr>
          <p:cNvPr id="7" name="文本框 6"/>
          <p:cNvSpPr txBox="1"/>
          <p:nvPr/>
        </p:nvSpPr>
        <p:spPr>
          <a:xfrm>
            <a:off x="8548370" y="4996815"/>
            <a:ext cx="11277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不合理</a:t>
            </a:r>
            <a:endParaRPr lang="zh-CN" altLang="en-US"/>
          </a:p>
        </p:txBody>
      </p:sp>
      <p:sp>
        <p:nvSpPr>
          <p:cNvPr id="8" name="文本框 7"/>
          <p:cNvSpPr txBox="1"/>
          <p:nvPr/>
        </p:nvSpPr>
        <p:spPr>
          <a:xfrm>
            <a:off x="847090" y="5559425"/>
            <a:ext cx="46532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没有控制四条橡皮筋的粗细相同</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P spid="7" grpId="0"/>
      <p:bldP spid="7" grpId="1"/>
      <p:bldP spid="8" grpId="0"/>
      <p:bldP spid="8"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92480" y="1049655"/>
            <a:ext cx="6790055"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 </a:t>
            </a:r>
            <a:r>
              <a:rPr lang="zh-CN" sz="2400">
                <a:ea typeface="宋体" panose="02010600030101010101" pitchFamily="2" charset="-122"/>
              </a:rPr>
              <a:t>如图所示，把钢尺紧按在桌面上，使钢尺的一端伸出桌面．拨动钢尺，听它发出的声音．</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1</a:t>
            </a:r>
            <a:r>
              <a:rPr lang="zh-CN" sz="2400">
                <a:ea typeface="黑体" panose="02010609060101010101" pitchFamily="49" charset="-122"/>
              </a:rPr>
              <a:t>　声音的产生</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本实验中听到的声音是由</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Calibri" panose="020F0502020204030204" pitchFamily="34" charset="0"/>
                <a:ea typeface="宋体" panose="02010600030101010101" pitchFamily="2" charset="-122"/>
                <a:cs typeface="Times New Roman" panose="02020603050405020304" pitchFamily="18" charset="0"/>
              </a:rPr>
              <a:t>“</a:t>
            </a:r>
            <a:r>
              <a:rPr lang="zh-CN" sz="2400">
                <a:ea typeface="宋体" panose="02010600030101010101" pitchFamily="2" charset="-122"/>
              </a:rPr>
              <a:t>钢尺</a:t>
            </a:r>
            <a:r>
              <a:rPr lang="en-US" sz="2400">
                <a:latin typeface="Calibri" panose="020F0502020204030204" pitchFamily="34" charset="0"/>
                <a:ea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Calibri" panose="020F0502020204030204" pitchFamily="34" charset="0"/>
                <a:ea typeface="宋体" panose="02010600030101010101" pitchFamily="2" charset="-122"/>
                <a:cs typeface="Times New Roman" panose="02020603050405020304" pitchFamily="18" charset="0"/>
              </a:rPr>
              <a:t>“</a:t>
            </a:r>
            <a:r>
              <a:rPr lang="zh-CN" sz="2400">
                <a:ea typeface="宋体" panose="02010600030101010101" pitchFamily="2" charset="-122"/>
              </a:rPr>
              <a:t>桌面</a:t>
            </a:r>
            <a:r>
              <a:rPr lang="en-US" sz="2400">
                <a:latin typeface="Calibri" panose="020F0502020204030204" pitchFamily="34"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振动产生的．</a:t>
            </a:r>
            <a:endParaRPr lang="zh-CN" altLang="en-US" sz="2400"/>
          </a:p>
        </p:txBody>
      </p:sp>
      <p:pic>
        <p:nvPicPr>
          <p:cNvPr id="2" name="图片 -2147482564"/>
          <p:cNvPicPr>
            <a:picLocks noChangeAspect="1"/>
          </p:cNvPicPr>
          <p:nvPr/>
        </p:nvPicPr>
        <p:blipFill>
          <a:blip r:embed="rId1"/>
          <a:stretch>
            <a:fillRect/>
          </a:stretch>
        </p:blipFill>
        <p:spPr>
          <a:xfrm>
            <a:off x="7701915" y="1506855"/>
            <a:ext cx="3575685" cy="1802130"/>
          </a:xfrm>
          <a:prstGeom prst="rect">
            <a:avLst/>
          </a:prstGeom>
          <a:noFill/>
          <a:ln w="9525">
            <a:noFill/>
          </a:ln>
        </p:spPr>
      </p:pic>
      <p:sp>
        <p:nvSpPr>
          <p:cNvPr id="3" name="文本框 2"/>
          <p:cNvSpPr txBox="1"/>
          <p:nvPr/>
        </p:nvSpPr>
        <p:spPr>
          <a:xfrm>
            <a:off x="8204835" y="3536950"/>
            <a:ext cx="2569210" cy="645160"/>
          </a:xfrm>
          <a:prstGeom prst="rect">
            <a:avLst/>
          </a:prstGeom>
          <a:noFill/>
          <a:ln w="9525">
            <a:noFill/>
          </a:ln>
        </p:spPr>
        <p:txBody>
          <a:bodyPr wrap="square">
            <a:spAutoFit/>
          </a:bodyPr>
          <a:p>
            <a:pPr algn="ctr"/>
            <a:r>
              <a:rPr lang="en-US" sz="1800">
                <a:latin typeface="Times New Roman" panose="02020603050405020304" pitchFamily="18" charset="0"/>
                <a:cs typeface="仿宋_GB2312" charset="0"/>
              </a:rPr>
              <a:t>(RJ</a:t>
            </a:r>
            <a:r>
              <a:rPr lang="zh-CN" sz="1800">
                <a:cs typeface="仿宋_GB2312" charset="0"/>
              </a:rPr>
              <a:t>八上</a:t>
            </a:r>
            <a:r>
              <a:rPr lang="en-US" sz="1800">
                <a:latin typeface="Times New Roman" panose="02020603050405020304" pitchFamily="18" charset="0"/>
                <a:cs typeface="仿宋_GB2312" charset="0"/>
              </a:rPr>
              <a:t>P32</a:t>
            </a:r>
            <a:r>
              <a:rPr lang="zh-CN" sz="1800">
                <a:cs typeface="仿宋_GB2312" charset="0"/>
              </a:rPr>
              <a:t>图</a:t>
            </a:r>
            <a:r>
              <a:rPr lang="en-US" sz="1800">
                <a:latin typeface="Times New Roman" panose="02020603050405020304" pitchFamily="18" charset="0"/>
                <a:cs typeface="仿宋_GB2312" charset="0"/>
              </a:rPr>
              <a:t>2.2</a:t>
            </a:r>
            <a:r>
              <a:rPr lang="zh-CN" sz="1800">
                <a:cs typeface="仿宋_GB2312" charset="0"/>
              </a:rPr>
              <a:t>－</a:t>
            </a:r>
            <a:r>
              <a:rPr lang="en-US" sz="1800">
                <a:latin typeface="Times New Roman" panose="02020603050405020304" pitchFamily="18" charset="0"/>
                <a:cs typeface="仿宋_GB2312" charset="0"/>
              </a:rPr>
              <a:t>1)(HK</a:t>
            </a:r>
            <a:r>
              <a:rPr lang="zh-CN" sz="1800">
                <a:cs typeface="仿宋_GB2312" charset="0"/>
              </a:rPr>
              <a:t>八年级</a:t>
            </a:r>
            <a:r>
              <a:rPr lang="en-US" sz="1800">
                <a:latin typeface="Times New Roman" panose="02020603050405020304" pitchFamily="18" charset="0"/>
                <a:cs typeface="仿宋_GB2312" charset="0"/>
              </a:rPr>
              <a:t>P50</a:t>
            </a:r>
            <a:r>
              <a:rPr lang="zh-CN" sz="1800">
                <a:cs typeface="仿宋_GB2312" charset="0"/>
              </a:rPr>
              <a:t>图</a:t>
            </a:r>
            <a:r>
              <a:rPr lang="en-US" sz="1800">
                <a:latin typeface="Times New Roman" panose="02020603050405020304" pitchFamily="18" charset="0"/>
                <a:cs typeface="仿宋_GB2312" charset="0"/>
              </a:rPr>
              <a:t>3</a:t>
            </a:r>
            <a:r>
              <a:rPr lang="zh-CN" sz="1800">
                <a:cs typeface="仿宋_GB2312" charset="0"/>
              </a:rPr>
              <a:t>－</a:t>
            </a:r>
            <a:r>
              <a:rPr lang="en-US" sz="1800">
                <a:latin typeface="Times New Roman" panose="02020603050405020304" pitchFamily="18" charset="0"/>
                <a:cs typeface="仿宋_GB2312" charset="0"/>
              </a:rPr>
              <a:t>28)</a:t>
            </a:r>
            <a:endParaRPr lang="zh-CN" altLang="en-US" sz="1800"/>
          </a:p>
        </p:txBody>
      </p:sp>
      <p:sp>
        <p:nvSpPr>
          <p:cNvPr id="4" name="文本框 3"/>
          <p:cNvSpPr txBox="1"/>
          <p:nvPr/>
        </p:nvSpPr>
        <p:spPr>
          <a:xfrm>
            <a:off x="792480" y="3839210"/>
            <a:ext cx="10320020" cy="2306955"/>
          </a:xfrm>
          <a:prstGeom prst="rect">
            <a:avLst/>
          </a:prstGeom>
          <a:noFill/>
          <a:ln w="9525">
            <a:noFill/>
          </a:ln>
        </p:spPr>
        <p:txBody>
          <a:bodyPr wrap="square">
            <a:spAutoFit/>
          </a:bodyPr>
          <a:p>
            <a:pPr>
              <a:lnSpc>
                <a:spcPct val="150000"/>
              </a:lnSpc>
            </a:pPr>
            <a:r>
              <a:rPr lang="zh-CN" sz="2400">
                <a:ea typeface="黑体" panose="02010609060101010101" pitchFamily="49" charset="-122"/>
              </a:rPr>
              <a:t>命题点</a:t>
            </a:r>
            <a:r>
              <a:rPr lang="en-US" sz="2400">
                <a:latin typeface="Times New Roman" panose="02020603050405020304" pitchFamily="18" charset="0"/>
                <a:ea typeface="黑体" panose="02010609060101010101" pitchFamily="49" charset="-122"/>
              </a:rPr>
              <a:t>2</a:t>
            </a:r>
            <a:r>
              <a:rPr lang="zh-CN" sz="2400">
                <a:ea typeface="黑体" panose="02010609060101010101" pitchFamily="49" charset="-122"/>
              </a:rPr>
              <a:t>　声音特性的影响因素</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当钢尺伸出桌面的长度保持一定时，钢尺振动的幅度越小，发出声音的响度越</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ea typeface="宋体" panose="02010600030101010101" pitchFamily="2" charset="-122"/>
                <a:cs typeface="Times New Roman" panose="02020603050405020304" pitchFamily="18" charset="0"/>
              </a:rPr>
              <a:t>“</a:t>
            </a:r>
            <a:r>
              <a:rPr lang="zh-CN" sz="2400">
                <a:ea typeface="宋体" panose="02010600030101010101" pitchFamily="2" charset="-122"/>
              </a:rPr>
              <a:t>大</a:t>
            </a:r>
            <a:r>
              <a:rPr lang="en-US" sz="2400">
                <a:latin typeface="宋体" panose="02010600030101010101" pitchFamily="2" charset="-122"/>
                <a:ea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ea typeface="宋体" panose="02010600030101010101" pitchFamily="2" charset="-122"/>
                <a:cs typeface="Times New Roman" panose="02020603050405020304" pitchFamily="18" charset="0"/>
              </a:rPr>
              <a:t>“</a:t>
            </a:r>
            <a:r>
              <a:rPr lang="zh-CN" sz="2400">
                <a:ea typeface="宋体" panose="02010600030101010101" pitchFamily="2" charset="-122"/>
              </a:rPr>
              <a:t>小</a:t>
            </a:r>
            <a:r>
              <a:rPr lang="en-US" sz="2400">
                <a:latin typeface="宋体" panose="02010600030101010101" pitchFamily="2" charset="-122"/>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，振动幅度相同时，站在离钢尺越远的</a:t>
            </a:r>
            <a:r>
              <a:rPr lang="zh-CN" sz="2400">
                <a:latin typeface="Times New Roman" panose="02020603050405020304" pitchFamily="18" charset="0"/>
                <a:ea typeface="宋体" panose="02010600030101010101" pitchFamily="2" charset="-122"/>
              </a:rPr>
              <a:t>地方，听到发出的声音响度越</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ea typeface="宋体" panose="02010600030101010101" pitchFamily="2" charset="-122"/>
                <a:cs typeface="Times New Roman" panose="02020603050405020304" pitchFamily="18" charset="0"/>
              </a:rPr>
              <a:t>“</a:t>
            </a:r>
            <a:r>
              <a:rPr lang="zh-CN" sz="2400">
                <a:ea typeface="宋体" panose="02010600030101010101" pitchFamily="2" charset="-122"/>
              </a:rPr>
              <a:t>大</a:t>
            </a:r>
            <a:r>
              <a:rPr lang="en-US" sz="2400">
                <a:latin typeface="宋体" panose="02010600030101010101" pitchFamily="2" charset="-122"/>
                <a:ea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ea typeface="宋体" panose="02010600030101010101" pitchFamily="2" charset="-122"/>
                <a:cs typeface="Times New Roman" panose="02020603050405020304" pitchFamily="18" charset="0"/>
              </a:rPr>
              <a:t>“</a:t>
            </a:r>
            <a:r>
              <a:rPr lang="zh-CN" sz="2400">
                <a:ea typeface="宋体" panose="02010600030101010101" pitchFamily="2" charset="-122"/>
              </a:rPr>
              <a:t>小</a:t>
            </a:r>
            <a:r>
              <a:rPr lang="en-US" sz="2400">
                <a:latin typeface="宋体" panose="02010600030101010101" pitchFamily="2" charset="-122"/>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sz="2400"/>
          </a:p>
        </p:txBody>
      </p:sp>
      <p:sp>
        <p:nvSpPr>
          <p:cNvPr id="5" name="文本框 4"/>
          <p:cNvSpPr txBox="1"/>
          <p:nvPr/>
        </p:nvSpPr>
        <p:spPr>
          <a:xfrm>
            <a:off x="4774565" y="2840355"/>
            <a:ext cx="8286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钢尺</a:t>
            </a:r>
            <a:endParaRPr lang="zh-CN" altLang="en-US"/>
          </a:p>
        </p:txBody>
      </p:sp>
      <p:sp>
        <p:nvSpPr>
          <p:cNvPr id="6" name="文本框 5"/>
          <p:cNvSpPr txBox="1"/>
          <p:nvPr/>
        </p:nvSpPr>
        <p:spPr>
          <a:xfrm>
            <a:off x="1826260" y="5034280"/>
            <a:ext cx="5562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小</a:t>
            </a:r>
            <a:endParaRPr lang="zh-CN" altLang="en-US"/>
          </a:p>
        </p:txBody>
      </p:sp>
      <p:sp>
        <p:nvSpPr>
          <p:cNvPr id="7" name="文本框 6"/>
          <p:cNvSpPr txBox="1"/>
          <p:nvPr/>
        </p:nvSpPr>
        <p:spPr>
          <a:xfrm>
            <a:off x="5156200" y="5578475"/>
            <a:ext cx="5562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7" grpId="0"/>
      <p:bldP spid="7"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48005" y="909955"/>
            <a:ext cx="10979150"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a:t>
            </a:r>
            <a:r>
              <a:rPr lang="zh-CN" sz="2400">
                <a:ea typeface="宋体" panose="02010600030101010101" pitchFamily="2" charset="-122"/>
              </a:rPr>
              <a:t>改变钢尺伸出桌面的长度，用大小相同的力拨动钢尺，则钢尺伸出桌面的长度越短，振动越</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慢</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，发出声音的音调越</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高</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低</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3</a:t>
            </a:r>
            <a:r>
              <a:rPr lang="zh-CN" sz="2400">
                <a:ea typeface="黑体" panose="02010609060101010101" pitchFamily="49" charset="-122"/>
              </a:rPr>
              <a:t>　人耳听到声音的条件</a:t>
            </a: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当钢尺伸出桌面超过一定长度时，虽然用同样的力拨动钢尺振动，却听不到声音，这是由于</a:t>
            </a:r>
            <a:r>
              <a:rPr lang="en-US" sz="2400">
                <a:latin typeface="Times New Roman" panose="02020603050405020304" pitchFamily="18" charset="0"/>
                <a:ea typeface="宋体" panose="02010600030101010101" pitchFamily="2" charset="-122"/>
              </a:rPr>
              <a:t>______________________</a:t>
            </a:r>
            <a:r>
              <a:rPr lang="zh-CN" sz="2400">
                <a:ea typeface="宋体" panose="02010600030101010101" pitchFamily="2" charset="-122"/>
              </a:rPr>
              <a:t>．</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4</a:t>
            </a:r>
            <a:r>
              <a:rPr lang="zh-CN" sz="2400">
                <a:ea typeface="黑体" panose="02010609060101010101" pitchFamily="49" charset="-122"/>
              </a:rPr>
              <a:t>　物理方法的应用</a:t>
            </a:r>
            <a:r>
              <a:rPr lang="en-US" sz="2400">
                <a:latin typeface="Times New Roman" panose="02020603050405020304" pitchFamily="18" charset="0"/>
                <a:ea typeface="宋体" panose="02010600030101010101" pitchFamily="2" charset="-122"/>
              </a:rPr>
              <a:t>(5)</a:t>
            </a:r>
            <a:r>
              <a:rPr lang="zh-CN" sz="2400">
                <a:ea typeface="宋体" panose="02010600030101010101" pitchFamily="2" charset="-122"/>
              </a:rPr>
              <a:t>在上述探究过程中，总要控制某些因素，使它们保持不变，进而寻找出另外一些因素间的关系，这种研究问题的方法叫做</a:t>
            </a:r>
            <a:r>
              <a:rPr lang="en-US" sz="2400">
                <a:latin typeface="Times New Roman" panose="02020603050405020304" pitchFamily="18" charset="0"/>
                <a:ea typeface="宋体" panose="02010600030101010101" pitchFamily="2" charset="-122"/>
              </a:rPr>
              <a:t>_______________</a:t>
            </a:r>
            <a:r>
              <a:rPr lang="zh-CN" sz="2400">
                <a:ea typeface="宋体" panose="02010600030101010101" pitchFamily="2" charset="-122"/>
              </a:rPr>
              <a:t>．</a:t>
            </a:r>
            <a:endParaRPr lang="zh-CN" altLang="en-US" sz="2400"/>
          </a:p>
        </p:txBody>
      </p:sp>
      <p:sp>
        <p:nvSpPr>
          <p:cNvPr id="100" name="文本框 99"/>
          <p:cNvSpPr txBox="1"/>
          <p:nvPr/>
        </p:nvSpPr>
        <p:spPr>
          <a:xfrm>
            <a:off x="2794000" y="1555750"/>
            <a:ext cx="5480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快</a:t>
            </a:r>
            <a:endParaRPr lang="zh-CN" altLang="en-US"/>
          </a:p>
        </p:txBody>
      </p:sp>
      <p:sp>
        <p:nvSpPr>
          <p:cNvPr id="3" name="文本框 2"/>
          <p:cNvSpPr txBox="1"/>
          <p:nvPr/>
        </p:nvSpPr>
        <p:spPr>
          <a:xfrm>
            <a:off x="9653270" y="1574165"/>
            <a:ext cx="5816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高</a:t>
            </a:r>
            <a:endParaRPr lang="zh-CN" altLang="en-US"/>
          </a:p>
        </p:txBody>
      </p:sp>
      <p:sp>
        <p:nvSpPr>
          <p:cNvPr id="4" name="文本框 3"/>
          <p:cNvSpPr txBox="1"/>
          <p:nvPr/>
        </p:nvSpPr>
        <p:spPr>
          <a:xfrm>
            <a:off x="2479040" y="3754120"/>
            <a:ext cx="30956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声音的频率小于</a:t>
            </a:r>
            <a:r>
              <a:rPr lang="en-US" sz="2400">
                <a:solidFill>
                  <a:srgbClr val="FF0000"/>
                </a:solidFill>
                <a:latin typeface="Times New Roman" panose="02020603050405020304" pitchFamily="18" charset="0"/>
                <a:ea typeface="宋体" panose="02010600030101010101" pitchFamily="2" charset="-122"/>
              </a:rPr>
              <a:t>20 Hz</a:t>
            </a:r>
            <a:endParaRPr lang="zh-CN" altLang="en-US"/>
          </a:p>
        </p:txBody>
      </p:sp>
      <p:sp>
        <p:nvSpPr>
          <p:cNvPr id="5" name="文本框 4"/>
          <p:cNvSpPr txBox="1"/>
          <p:nvPr/>
        </p:nvSpPr>
        <p:spPr>
          <a:xfrm>
            <a:off x="6543040" y="5398135"/>
            <a:ext cx="18008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控制变量法</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3" grpId="0"/>
      <p:bldP spid="3" grpId="1"/>
      <p:bldP spid="4" grpId="0"/>
      <p:bldP spid="4" grpId="1"/>
      <p:bldP spid="5" grpId="0"/>
      <p:bldP spid="5"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31240" y="1675130"/>
            <a:ext cx="7452995"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4. </a:t>
            </a:r>
            <a:r>
              <a:rPr lang="zh-CN" sz="2400">
                <a:ea typeface="宋体" panose="02010600030101010101" pitchFamily="2" charset="-122"/>
              </a:rPr>
              <a:t>如图所示，小丽在筷子上捆一些棉花，做一个活塞，用水蘸湿棉花后插入两</a:t>
            </a:r>
            <a:r>
              <a:rPr lang="zh-CN" sz="2400">
                <a:latin typeface="Times New Roman" panose="02020603050405020304" pitchFamily="18" charset="0"/>
                <a:ea typeface="宋体" panose="02010600030101010101" pitchFamily="2" charset="-122"/>
              </a:rPr>
              <a:t>端开口的竹管中，用嘴吹管的上端，可以发出悦耳的哨音．</a:t>
            </a:r>
            <a:r>
              <a:rPr lang="zh-CN" sz="2400">
                <a:ea typeface="宋体" panose="02010600030101010101" pitchFamily="2" charset="-122"/>
              </a:rPr>
              <a:t>请回答下列问题：</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1</a:t>
            </a:r>
            <a:r>
              <a:rPr lang="zh-CN" sz="2400">
                <a:ea typeface="黑体" panose="02010609060101010101" pitchFamily="49" charset="-122"/>
              </a:rPr>
              <a:t>　声音的产生和传播</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哨音是由管内空气柱</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产生的，并通过</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传入人耳．</a:t>
            </a:r>
            <a:endParaRPr lang="zh-CN" altLang="en-US" sz="2400"/>
          </a:p>
        </p:txBody>
      </p:sp>
      <p:pic>
        <p:nvPicPr>
          <p:cNvPr id="3" name="图片 1042"/>
          <p:cNvPicPr>
            <a:picLocks noChangeAspect="1"/>
          </p:cNvPicPr>
          <p:nvPr/>
        </p:nvPicPr>
        <p:blipFill>
          <a:blip r:embed="rId1"/>
          <a:stretch>
            <a:fillRect/>
          </a:stretch>
        </p:blipFill>
        <p:spPr>
          <a:xfrm>
            <a:off x="8880475" y="1774825"/>
            <a:ext cx="1560830" cy="2590165"/>
          </a:xfrm>
          <a:prstGeom prst="rect">
            <a:avLst/>
          </a:prstGeom>
          <a:noFill/>
          <a:ln w="9525">
            <a:noFill/>
          </a:ln>
        </p:spPr>
      </p:pic>
      <p:sp>
        <p:nvSpPr>
          <p:cNvPr id="2" name="文本框 1"/>
          <p:cNvSpPr txBox="1"/>
          <p:nvPr/>
        </p:nvSpPr>
        <p:spPr>
          <a:xfrm>
            <a:off x="8555990" y="4792980"/>
            <a:ext cx="2209800" cy="645160"/>
          </a:xfrm>
          <a:prstGeom prst="rect">
            <a:avLst/>
          </a:prstGeom>
          <a:noFill/>
          <a:ln w="9525">
            <a:noFill/>
          </a:ln>
        </p:spPr>
        <p:txBody>
          <a:bodyPr wrap="square">
            <a:spAutoFit/>
          </a:bodyPr>
          <a:p>
            <a:pPr algn="ctr"/>
            <a:r>
              <a:rPr lang="en-US" sz="1800">
                <a:latin typeface="Times New Roman" panose="02020603050405020304" pitchFamily="18" charset="0"/>
                <a:cs typeface="仿宋_GB2312" charset="0"/>
              </a:rPr>
              <a:t>(RJ</a:t>
            </a:r>
            <a:r>
              <a:rPr lang="zh-CN" sz="1800">
                <a:cs typeface="仿宋_GB2312" charset="0"/>
              </a:rPr>
              <a:t>八上</a:t>
            </a:r>
            <a:r>
              <a:rPr lang="en-US" sz="1800">
                <a:latin typeface="Times New Roman" panose="02020603050405020304" pitchFamily="18" charset="0"/>
                <a:cs typeface="仿宋_GB2312" charset="0"/>
              </a:rPr>
              <a:t>P37</a:t>
            </a:r>
            <a:r>
              <a:rPr lang="zh-CN" sz="1800">
                <a:cs typeface="仿宋_GB2312" charset="0"/>
              </a:rPr>
              <a:t>图</a:t>
            </a:r>
            <a:r>
              <a:rPr lang="en-US" sz="1800">
                <a:latin typeface="Times New Roman" panose="02020603050405020304" pitchFamily="18" charset="0"/>
                <a:cs typeface="仿宋_GB2312" charset="0"/>
              </a:rPr>
              <a:t>2.2</a:t>
            </a:r>
            <a:r>
              <a:rPr lang="zh-CN" sz="1800">
                <a:cs typeface="仿宋_GB2312" charset="0"/>
              </a:rPr>
              <a:t>－</a:t>
            </a:r>
            <a:r>
              <a:rPr lang="en-US" sz="1800">
                <a:latin typeface="Times New Roman" panose="02020603050405020304" pitchFamily="18" charset="0"/>
                <a:cs typeface="仿宋_GB2312" charset="0"/>
              </a:rPr>
              <a:t>8)</a:t>
            </a:r>
            <a:endParaRPr lang="zh-CN" altLang="en-US" sz="1800"/>
          </a:p>
        </p:txBody>
      </p:sp>
      <p:sp>
        <p:nvSpPr>
          <p:cNvPr id="4" name="文本框 3"/>
          <p:cNvSpPr txBox="1"/>
          <p:nvPr/>
        </p:nvSpPr>
        <p:spPr>
          <a:xfrm>
            <a:off x="4383405" y="3982720"/>
            <a:ext cx="8972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振动</a:t>
            </a:r>
            <a:endParaRPr lang="zh-CN" altLang="en-US"/>
          </a:p>
        </p:txBody>
      </p:sp>
      <p:sp>
        <p:nvSpPr>
          <p:cNvPr id="5" name="文本框 4"/>
          <p:cNvSpPr txBox="1"/>
          <p:nvPr/>
        </p:nvSpPr>
        <p:spPr>
          <a:xfrm>
            <a:off x="1316990" y="4511040"/>
            <a:ext cx="88011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空气</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345565" y="1646555"/>
            <a:ext cx="9864725" cy="3969385"/>
          </a:xfrm>
          <a:prstGeom prst="rect">
            <a:avLst/>
          </a:prstGeom>
          <a:noFill/>
          <a:ln w="9525">
            <a:noFill/>
          </a:ln>
        </p:spPr>
        <p:txBody>
          <a:bodyPr wrap="square">
            <a:spAutoFit/>
          </a:bodyPr>
          <a:p>
            <a:pPr>
              <a:lnSpc>
                <a:spcPct val="150000"/>
              </a:lnSpc>
            </a:pPr>
            <a:r>
              <a:rPr lang="zh-CN" sz="2400">
                <a:ea typeface="黑体" panose="02010609060101010101" pitchFamily="49" charset="-122"/>
              </a:rPr>
              <a:t>命题点</a:t>
            </a:r>
            <a:r>
              <a:rPr lang="en-US" sz="2400">
                <a:latin typeface="Times New Roman" panose="02020603050405020304" pitchFamily="18" charset="0"/>
                <a:ea typeface="黑体" panose="02010609060101010101" pitchFamily="49" charset="-122"/>
              </a:rPr>
              <a:t>2</a:t>
            </a:r>
            <a:r>
              <a:rPr lang="zh-CN" sz="2400">
                <a:ea typeface="黑体" panose="02010609060101010101" pitchFamily="49" charset="-122"/>
              </a:rPr>
              <a:t>　声音的特性</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上下推拉</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活塞</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，并用相同大小的力吹管的上端，可以改变哨音的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，向上推</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活塞</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时，哨音的这一特性会变</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大</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小</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高</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低</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3</a:t>
            </a:r>
            <a:r>
              <a:rPr lang="zh-CN" sz="2400">
                <a:ea typeface="黑体" panose="02010609060101010101" pitchFamily="49" charset="-122"/>
              </a:rPr>
              <a:t>　噪声的控制</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小丽在安静的自习室用此竹管进行</a:t>
            </a:r>
            <a:r>
              <a:rPr lang="en-US" sz="2400">
                <a:latin typeface="宋体" panose="02010600030101010101" pitchFamily="2" charset="-122"/>
                <a:ea typeface="宋体" panose="02010600030101010101" pitchFamily="2" charset="-122"/>
                <a:cs typeface="Times New Roman" panose="02020603050405020304" pitchFamily="18" charset="0"/>
              </a:rPr>
              <a:t>“</a:t>
            </a:r>
            <a:r>
              <a:rPr lang="zh-CN" sz="2400">
                <a:ea typeface="宋体" panose="02010600030101010101" pitchFamily="2" charset="-122"/>
              </a:rPr>
              <a:t>演奏</a:t>
            </a:r>
            <a:r>
              <a:rPr lang="en-US" sz="2400">
                <a:latin typeface="宋体" panose="02010600030101010101" pitchFamily="2" charset="-122"/>
                <a:ea typeface="宋体" panose="02010600030101010101" pitchFamily="2" charset="-122"/>
                <a:cs typeface="Times New Roman" panose="02020603050405020304" pitchFamily="18" charset="0"/>
              </a:rPr>
              <a:t>”</a:t>
            </a:r>
            <a:r>
              <a:rPr lang="zh-CN" sz="2400">
                <a:ea typeface="宋体" panose="02010600030101010101" pitchFamily="2" charset="-122"/>
              </a:rPr>
              <a:t>，老师要求小丽停止</a:t>
            </a:r>
            <a:r>
              <a:rPr lang="en-US" sz="2400">
                <a:latin typeface="宋体" panose="02010600030101010101" pitchFamily="2" charset="-122"/>
                <a:ea typeface="宋体" panose="02010600030101010101" pitchFamily="2" charset="-122"/>
                <a:cs typeface="Times New Roman" panose="02020603050405020304" pitchFamily="18" charset="0"/>
              </a:rPr>
              <a:t>“</a:t>
            </a:r>
            <a:r>
              <a:rPr lang="zh-CN" sz="2400">
                <a:ea typeface="宋体" panose="02010600030101010101" pitchFamily="2" charset="-122"/>
              </a:rPr>
              <a:t>演奏</a:t>
            </a:r>
            <a:r>
              <a:rPr lang="en-US" sz="2400">
                <a:latin typeface="宋体" panose="02010600030101010101" pitchFamily="2" charset="-122"/>
                <a:ea typeface="宋体" panose="02010600030101010101" pitchFamily="2" charset="-122"/>
                <a:cs typeface="Times New Roman" panose="02020603050405020304" pitchFamily="18" charset="0"/>
              </a:rPr>
              <a:t>”</a:t>
            </a:r>
            <a:r>
              <a:rPr lang="zh-CN" sz="2400">
                <a:ea typeface="宋体" panose="02010600030101010101" pitchFamily="2" charset="-122"/>
              </a:rPr>
              <a:t>，这是在</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控制噪声．</a:t>
            </a:r>
            <a:endParaRPr lang="zh-CN" altLang="en-US" sz="2400"/>
          </a:p>
        </p:txBody>
      </p:sp>
      <p:sp>
        <p:nvSpPr>
          <p:cNvPr id="2" name="文本框 1"/>
          <p:cNvSpPr txBox="1"/>
          <p:nvPr/>
        </p:nvSpPr>
        <p:spPr>
          <a:xfrm>
            <a:off x="1666240" y="2858135"/>
            <a:ext cx="8204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音调</a:t>
            </a:r>
            <a:endParaRPr lang="zh-CN" altLang="en-US"/>
          </a:p>
        </p:txBody>
      </p:sp>
      <p:sp>
        <p:nvSpPr>
          <p:cNvPr id="3" name="文本框 2"/>
          <p:cNvSpPr txBox="1"/>
          <p:nvPr/>
        </p:nvSpPr>
        <p:spPr>
          <a:xfrm>
            <a:off x="8847455" y="2858135"/>
            <a:ext cx="5994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高</a:t>
            </a:r>
            <a:endParaRPr lang="zh-CN" altLang="en-US"/>
          </a:p>
        </p:txBody>
      </p:sp>
      <p:sp>
        <p:nvSpPr>
          <p:cNvPr id="4" name="文本框 3"/>
          <p:cNvSpPr txBox="1"/>
          <p:nvPr/>
        </p:nvSpPr>
        <p:spPr>
          <a:xfrm>
            <a:off x="3335655" y="5055870"/>
            <a:ext cx="11614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声源处</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85495" y="1238885"/>
            <a:ext cx="1060196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5. </a:t>
            </a:r>
            <a:r>
              <a:rPr lang="zh-CN" sz="2400">
                <a:ea typeface="宋体" panose="02010600030101010101" pitchFamily="2" charset="-122"/>
              </a:rPr>
              <a:t>老师在演示如图所示的齿轮拨动硬纸片的实验时，将齿数不同的齿轮固定在同一轴上，当齿轮转动时，用硬纸片分别接触不同的齿轮．</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1</a:t>
            </a:r>
            <a:r>
              <a:rPr lang="zh-CN" sz="2400">
                <a:ea typeface="黑体" panose="02010609060101010101" pitchFamily="49" charset="-122"/>
              </a:rPr>
              <a:t>　物理方法的应用</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把齿数不同的齿轮固定在同一轴上的</a:t>
            </a:r>
            <a:endParaRPr lang="zh-CN" sz="2400">
              <a:ea typeface="宋体" panose="02010600030101010101" pitchFamily="2" charset="-122"/>
            </a:endParaRPr>
          </a:p>
          <a:p>
            <a:pPr>
              <a:lnSpc>
                <a:spcPct val="150000"/>
              </a:lnSpc>
            </a:pPr>
            <a:r>
              <a:rPr lang="zh-CN" sz="2400">
                <a:ea typeface="宋体" panose="02010600030101010101" pitchFamily="2" charset="-122"/>
              </a:rPr>
              <a:t>目的是</a:t>
            </a:r>
            <a:r>
              <a:rPr lang="en-US" sz="2400">
                <a:latin typeface="Times New Roman" panose="02020603050405020304" pitchFamily="18" charset="0"/>
                <a:ea typeface="宋体" panose="02010600030101010101" pitchFamily="2" charset="-122"/>
              </a:rPr>
              <a:t>________________________</a:t>
            </a:r>
            <a:r>
              <a:rPr lang="zh-CN" sz="2400">
                <a:ea typeface="宋体" panose="02010600030101010101" pitchFamily="2" charset="-122"/>
              </a:rPr>
              <a:t>．</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2</a:t>
            </a:r>
            <a:r>
              <a:rPr lang="zh-CN" sz="2400">
                <a:ea typeface="黑体" panose="02010609060101010101" pitchFamily="49" charset="-122"/>
              </a:rPr>
              <a:t>　声音的产生与传播</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硬纸片发出的声音是硬纸片</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产生的，</a:t>
            </a:r>
            <a:endParaRPr lang="zh-CN" sz="2400">
              <a:ea typeface="宋体" panose="02010600030101010101" pitchFamily="2" charset="-122"/>
            </a:endParaRPr>
          </a:p>
          <a:p>
            <a:pPr>
              <a:lnSpc>
                <a:spcPct val="150000"/>
              </a:lnSpc>
            </a:pPr>
            <a:r>
              <a:rPr lang="zh-CN" sz="2400">
                <a:ea typeface="宋体" panose="02010600030101010101" pitchFamily="2" charset="-122"/>
              </a:rPr>
              <a:t>硬纸片发出的声音是通过</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传到同学们的耳朵中的．</a:t>
            </a:r>
            <a:endParaRPr lang="zh-CN" altLang="en-US" sz="2400"/>
          </a:p>
        </p:txBody>
      </p:sp>
      <p:pic>
        <p:nvPicPr>
          <p:cNvPr id="2" name="图片 -2147482562"/>
          <p:cNvPicPr>
            <a:picLocks noChangeAspect="1"/>
          </p:cNvPicPr>
          <p:nvPr/>
        </p:nvPicPr>
        <p:blipFill>
          <a:blip r:embed="rId1"/>
          <a:stretch>
            <a:fillRect/>
          </a:stretch>
        </p:blipFill>
        <p:spPr>
          <a:xfrm>
            <a:off x="7917815" y="2773680"/>
            <a:ext cx="3187065" cy="2051050"/>
          </a:xfrm>
          <a:prstGeom prst="rect">
            <a:avLst/>
          </a:prstGeom>
          <a:noFill/>
          <a:ln w="9525">
            <a:noFill/>
          </a:ln>
        </p:spPr>
      </p:pic>
      <p:sp>
        <p:nvSpPr>
          <p:cNvPr id="3" name="文本框 2"/>
          <p:cNvSpPr txBox="1"/>
          <p:nvPr/>
        </p:nvSpPr>
        <p:spPr>
          <a:xfrm>
            <a:off x="8519160" y="4982210"/>
            <a:ext cx="2868295" cy="368300"/>
          </a:xfrm>
          <a:prstGeom prst="rect">
            <a:avLst/>
          </a:prstGeom>
          <a:noFill/>
          <a:ln w="9525">
            <a:noFill/>
          </a:ln>
        </p:spPr>
        <p:txBody>
          <a:bodyPr wrap="square">
            <a:spAutoFit/>
          </a:bodyPr>
          <a:p>
            <a:r>
              <a:rPr lang="en-US" sz="1800">
                <a:latin typeface="Times New Roman" panose="02020603050405020304" pitchFamily="18" charset="0"/>
                <a:cs typeface="仿宋_GB2312" charset="0"/>
              </a:rPr>
              <a:t>(HK</a:t>
            </a:r>
            <a:r>
              <a:rPr lang="zh-CN" sz="1800">
                <a:cs typeface="仿宋_GB2312" charset="0"/>
              </a:rPr>
              <a:t>八年级 </a:t>
            </a:r>
            <a:r>
              <a:rPr lang="en-US" sz="1800">
                <a:latin typeface="Times New Roman" panose="02020603050405020304" pitchFamily="18" charset="0"/>
                <a:cs typeface="仿宋_GB2312" charset="0"/>
              </a:rPr>
              <a:t>P42</a:t>
            </a:r>
            <a:r>
              <a:rPr lang="zh-CN" sz="1800">
                <a:cs typeface="仿宋_GB2312" charset="0"/>
              </a:rPr>
              <a:t>图 </a:t>
            </a:r>
            <a:r>
              <a:rPr lang="en-US" sz="1800">
                <a:latin typeface="Times New Roman" panose="02020603050405020304" pitchFamily="18" charset="0"/>
                <a:cs typeface="仿宋_GB2312" charset="0"/>
              </a:rPr>
              <a:t>3</a:t>
            </a:r>
            <a:r>
              <a:rPr lang="zh-CN" sz="1800">
                <a:cs typeface="仿宋_GB2312" charset="0"/>
              </a:rPr>
              <a:t>－</a:t>
            </a:r>
            <a:r>
              <a:rPr lang="en-US" sz="1800">
                <a:latin typeface="Times New Roman" panose="02020603050405020304" pitchFamily="18" charset="0"/>
                <a:cs typeface="仿宋_GB2312" charset="0"/>
              </a:rPr>
              <a:t>16)</a:t>
            </a:r>
            <a:endParaRPr lang="zh-CN" altLang="en-US" sz="1800"/>
          </a:p>
        </p:txBody>
      </p:sp>
      <p:sp>
        <p:nvSpPr>
          <p:cNvPr id="4" name="文本框 3"/>
          <p:cNvSpPr txBox="1"/>
          <p:nvPr/>
        </p:nvSpPr>
        <p:spPr>
          <a:xfrm>
            <a:off x="1903095" y="3536315"/>
            <a:ext cx="33089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使齿轮的转动速度相同</a:t>
            </a:r>
            <a:endParaRPr lang="zh-CN" altLang="en-US"/>
          </a:p>
        </p:txBody>
      </p:sp>
      <p:sp>
        <p:nvSpPr>
          <p:cNvPr id="5" name="文本框 4"/>
          <p:cNvSpPr txBox="1"/>
          <p:nvPr/>
        </p:nvSpPr>
        <p:spPr>
          <a:xfrm>
            <a:off x="5029835" y="4638675"/>
            <a:ext cx="8807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振动</a:t>
            </a:r>
            <a:endParaRPr lang="zh-CN" altLang="en-US"/>
          </a:p>
        </p:txBody>
      </p:sp>
      <p:sp>
        <p:nvSpPr>
          <p:cNvPr id="6" name="文本框 5"/>
          <p:cNvSpPr txBox="1"/>
          <p:nvPr/>
        </p:nvSpPr>
        <p:spPr>
          <a:xfrm>
            <a:off x="4366260" y="5175885"/>
            <a:ext cx="8458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空气</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77545" y="1311275"/>
            <a:ext cx="10837545" cy="4523105"/>
          </a:xfrm>
          <a:prstGeom prst="rect">
            <a:avLst/>
          </a:prstGeom>
          <a:noFill/>
          <a:ln w="9525">
            <a:noFill/>
          </a:ln>
        </p:spPr>
        <p:txBody>
          <a:bodyPr wrap="square">
            <a:spAutoFit/>
          </a:bodyPr>
          <a:p>
            <a:pPr>
              <a:lnSpc>
                <a:spcPct val="150000"/>
              </a:lnSpc>
            </a:pPr>
            <a:r>
              <a:rPr lang="zh-CN" sz="2400">
                <a:ea typeface="黑体" panose="02010609060101010101" pitchFamily="49" charset="-122"/>
              </a:rPr>
              <a:t>命题点</a:t>
            </a:r>
            <a:r>
              <a:rPr lang="en-US" sz="2400">
                <a:latin typeface="Times New Roman" panose="02020603050405020304" pitchFamily="18" charset="0"/>
                <a:ea typeface="黑体" panose="02010609060101010101" pitchFamily="49" charset="-122"/>
              </a:rPr>
              <a:t>3</a:t>
            </a:r>
            <a:r>
              <a:rPr lang="zh-CN" sz="2400">
                <a:ea typeface="黑体" panose="02010609060101010101" pitchFamily="49" charset="-122"/>
              </a:rPr>
              <a:t>　音调与频率的关系</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实验中，保持齿轮的转速不变，使甲、乙、丙三个齿轮分别拨动同一张硬纸片，甲齿轮齿数最少，硬</a:t>
            </a:r>
            <a:r>
              <a:rPr lang="zh-CN" sz="2400">
                <a:latin typeface="Times New Roman" panose="02020603050405020304" pitchFamily="18" charset="0"/>
                <a:ea typeface="宋体" panose="02010600030101010101" pitchFamily="2" charset="-122"/>
              </a:rPr>
              <a:t>纸片振动得最</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慢</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，若三种齿轮拨动硬纸片时发出了</a:t>
            </a:r>
            <a:r>
              <a:rPr lang="en-US" sz="2400">
                <a:latin typeface="Times New Roman" panose="02020603050405020304" pitchFamily="18" charset="0"/>
                <a:ea typeface="宋体" panose="02010600030101010101" pitchFamily="2" charset="-122"/>
              </a:rPr>
              <a:t>dou(1)</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mi(3)</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xi(7)</a:t>
            </a:r>
            <a:r>
              <a:rPr lang="zh-CN" sz="2400">
                <a:ea typeface="宋体" panose="02010600030101010101" pitchFamily="2" charset="-122"/>
              </a:rPr>
              <a:t>三个音调，那么发出</a:t>
            </a:r>
            <a:r>
              <a:rPr lang="en-US" sz="2400">
                <a:latin typeface="Times New Roman" panose="02020603050405020304" pitchFamily="18" charset="0"/>
                <a:ea typeface="宋体" panose="02010600030101010101" pitchFamily="2" charset="-122"/>
              </a:rPr>
              <a:t>xi(7)</a:t>
            </a:r>
            <a:r>
              <a:rPr lang="zh-CN" sz="2400">
                <a:ea typeface="宋体" panose="02010600030101010101" pitchFamily="2" charset="-122"/>
              </a:rPr>
              <a:t>音调的是</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甲</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乙</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丙</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齿轮拨动的硬纸片．</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4</a:t>
            </a:r>
            <a:r>
              <a:rPr lang="zh-CN" sz="2400">
                <a:ea typeface="黑体" panose="02010609060101010101" pitchFamily="49" charset="-122"/>
              </a:rPr>
              <a:t>　声音的特性辨识</a:t>
            </a: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保持齿轮的转速不变，使同一个齿轮分别拨动铜片和硬纸片，则发出声音的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不同</a:t>
            </a:r>
            <a:endParaRPr lang="zh-CN" altLang="en-US" sz="2400"/>
          </a:p>
        </p:txBody>
      </p:sp>
      <p:sp>
        <p:nvSpPr>
          <p:cNvPr id="2" name="文本框 1"/>
          <p:cNvSpPr txBox="1"/>
          <p:nvPr/>
        </p:nvSpPr>
        <p:spPr>
          <a:xfrm>
            <a:off x="6222365" y="2526665"/>
            <a:ext cx="6242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慢</a:t>
            </a:r>
            <a:endParaRPr lang="zh-CN" altLang="en-US"/>
          </a:p>
        </p:txBody>
      </p:sp>
      <p:sp>
        <p:nvSpPr>
          <p:cNvPr id="3" name="文本框 2"/>
          <p:cNvSpPr txBox="1"/>
          <p:nvPr/>
        </p:nvSpPr>
        <p:spPr>
          <a:xfrm>
            <a:off x="1094105" y="3599815"/>
            <a:ext cx="6153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丙</a:t>
            </a:r>
            <a:endParaRPr lang="zh-CN" altLang="en-US"/>
          </a:p>
        </p:txBody>
      </p:sp>
      <p:sp>
        <p:nvSpPr>
          <p:cNvPr id="4" name="文本框 3"/>
          <p:cNvSpPr txBox="1"/>
          <p:nvPr/>
        </p:nvSpPr>
        <p:spPr>
          <a:xfrm>
            <a:off x="991870" y="5252720"/>
            <a:ext cx="8204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音色</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4" grpId="0"/>
      <p:bldP spid="4"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41095" y="1543685"/>
            <a:ext cx="5989320"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6. </a:t>
            </a:r>
            <a:r>
              <a:rPr lang="zh-CN" sz="2400">
                <a:ea typeface="宋体" panose="02010600030101010101" pitchFamily="2" charset="-122"/>
              </a:rPr>
              <a:t>如图所示，将一支点燃的蜡烛放在扬声器的前方，回答下列问题：</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1</a:t>
            </a:r>
            <a:r>
              <a:rPr lang="zh-CN" sz="2400">
                <a:ea typeface="黑体" panose="02010609060101010101" pitchFamily="49" charset="-122"/>
              </a:rPr>
              <a:t>　声音的产生与传播</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当扬声器发出较强的声音时，可以看到烛焰随着音乐的节奏晃动，扬声器的纸盆由于</a:t>
            </a:r>
            <a:r>
              <a:rPr lang="en-US" sz="2400">
                <a:latin typeface="Times New Roman" panose="02020603050405020304" pitchFamily="18" charset="0"/>
                <a:ea typeface="宋体" panose="02010600030101010101" pitchFamily="2" charset="-122"/>
              </a:rPr>
              <a:t>_______</a:t>
            </a:r>
            <a:r>
              <a:rPr lang="zh-CN" sz="2400">
                <a:ea typeface="宋体" panose="02010600030101010101" pitchFamily="2" charset="-122"/>
              </a:rPr>
              <a:t>发出声音，声音通过</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传到烛焰处</a:t>
            </a:r>
            <a:r>
              <a:rPr lang="zh-CN" sz="2400">
                <a:latin typeface="Times New Roman" panose="02020603050405020304" pitchFamily="18" charset="0"/>
                <a:ea typeface="宋体" panose="02010600030101010101" pitchFamily="2" charset="-122"/>
              </a:rPr>
              <a:t>，声音是以</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形式传播．</a:t>
            </a:r>
            <a:endParaRPr lang="zh-CN" altLang="en-US" sz="2400"/>
          </a:p>
        </p:txBody>
      </p:sp>
      <p:pic>
        <p:nvPicPr>
          <p:cNvPr id="2" name="图片 -2147482561"/>
          <p:cNvPicPr>
            <a:picLocks noChangeAspect="1"/>
          </p:cNvPicPr>
          <p:nvPr/>
        </p:nvPicPr>
        <p:blipFill>
          <a:blip r:embed="rId1"/>
          <a:stretch>
            <a:fillRect/>
          </a:stretch>
        </p:blipFill>
        <p:spPr>
          <a:xfrm>
            <a:off x="7969250" y="1891030"/>
            <a:ext cx="2706370" cy="2578735"/>
          </a:xfrm>
          <a:prstGeom prst="rect">
            <a:avLst/>
          </a:prstGeom>
          <a:noFill/>
          <a:ln w="9525">
            <a:noFill/>
          </a:ln>
        </p:spPr>
      </p:pic>
      <p:sp>
        <p:nvSpPr>
          <p:cNvPr id="3" name="文本框 2"/>
          <p:cNvSpPr txBox="1"/>
          <p:nvPr/>
        </p:nvSpPr>
        <p:spPr>
          <a:xfrm>
            <a:off x="7944485" y="4632325"/>
            <a:ext cx="3034665" cy="645160"/>
          </a:xfrm>
          <a:prstGeom prst="rect">
            <a:avLst/>
          </a:prstGeom>
          <a:noFill/>
          <a:ln w="9525">
            <a:noFill/>
          </a:ln>
        </p:spPr>
        <p:txBody>
          <a:bodyPr wrap="square">
            <a:spAutoFit/>
          </a:bodyPr>
          <a:p>
            <a:pPr algn="ctr"/>
            <a:r>
              <a:rPr lang="en-US" sz="1800">
                <a:latin typeface="Times New Roman" panose="02020603050405020304" pitchFamily="18" charset="0"/>
                <a:cs typeface="仿宋_GB2312" charset="0"/>
              </a:rPr>
              <a:t>(RJ</a:t>
            </a:r>
            <a:r>
              <a:rPr lang="zh-CN" sz="1800">
                <a:cs typeface="仿宋_GB2312" charset="0"/>
              </a:rPr>
              <a:t>八上</a:t>
            </a:r>
            <a:r>
              <a:rPr lang="en-US" sz="1800">
                <a:latin typeface="Times New Roman" panose="02020603050405020304" pitchFamily="18" charset="0"/>
                <a:cs typeface="仿宋_GB2312" charset="0"/>
              </a:rPr>
              <a:t>P40</a:t>
            </a:r>
            <a:r>
              <a:rPr lang="zh-CN" sz="1800">
                <a:cs typeface="仿宋_GB2312" charset="0"/>
              </a:rPr>
              <a:t>图</a:t>
            </a:r>
            <a:r>
              <a:rPr lang="en-US" sz="1800">
                <a:latin typeface="Times New Roman" panose="02020603050405020304" pitchFamily="18" charset="0"/>
                <a:cs typeface="仿宋_GB2312" charset="0"/>
              </a:rPr>
              <a:t>2.3</a:t>
            </a:r>
            <a:r>
              <a:rPr lang="zh-CN" sz="1800">
                <a:cs typeface="仿宋_GB2312" charset="0"/>
              </a:rPr>
              <a:t>－</a:t>
            </a:r>
            <a:r>
              <a:rPr lang="en-US" sz="1800">
                <a:latin typeface="Times New Roman" panose="02020603050405020304" pitchFamily="18" charset="0"/>
                <a:cs typeface="仿宋_GB2312" charset="0"/>
              </a:rPr>
              <a:t>5)(HK</a:t>
            </a:r>
            <a:r>
              <a:rPr lang="zh-CN" sz="1800">
                <a:cs typeface="仿宋_GB2312" charset="0"/>
              </a:rPr>
              <a:t>八年级</a:t>
            </a:r>
            <a:r>
              <a:rPr lang="en-US" sz="1800">
                <a:latin typeface="Times New Roman" panose="02020603050405020304" pitchFamily="18" charset="0"/>
                <a:cs typeface="仿宋_GB2312" charset="0"/>
              </a:rPr>
              <a:t>P48</a:t>
            </a:r>
            <a:r>
              <a:rPr lang="zh-CN" sz="1800">
                <a:cs typeface="仿宋_GB2312" charset="0"/>
              </a:rPr>
              <a:t>图</a:t>
            </a:r>
            <a:r>
              <a:rPr lang="en-US" sz="1800">
                <a:latin typeface="Times New Roman" panose="02020603050405020304" pitchFamily="18" charset="0"/>
                <a:cs typeface="仿宋_GB2312" charset="0"/>
              </a:rPr>
              <a:t>3</a:t>
            </a:r>
            <a:r>
              <a:rPr lang="zh-CN" sz="1800">
                <a:cs typeface="仿宋_GB2312" charset="0"/>
              </a:rPr>
              <a:t>－</a:t>
            </a:r>
            <a:r>
              <a:rPr lang="en-US" sz="1800">
                <a:latin typeface="Times New Roman" panose="02020603050405020304" pitchFamily="18" charset="0"/>
                <a:cs typeface="仿宋_GB2312" charset="0"/>
              </a:rPr>
              <a:t>25)</a:t>
            </a:r>
            <a:endParaRPr lang="zh-CN" altLang="en-US" sz="1800"/>
          </a:p>
        </p:txBody>
      </p:sp>
      <p:sp>
        <p:nvSpPr>
          <p:cNvPr id="4" name="文本框 3"/>
          <p:cNvSpPr txBox="1"/>
          <p:nvPr/>
        </p:nvSpPr>
        <p:spPr>
          <a:xfrm>
            <a:off x="1631950" y="4381500"/>
            <a:ext cx="8807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振动</a:t>
            </a:r>
            <a:endParaRPr lang="zh-CN" altLang="en-US"/>
          </a:p>
        </p:txBody>
      </p:sp>
      <p:sp>
        <p:nvSpPr>
          <p:cNvPr id="5" name="文本框 4"/>
          <p:cNvSpPr txBox="1"/>
          <p:nvPr/>
        </p:nvSpPr>
        <p:spPr>
          <a:xfrm>
            <a:off x="5416550" y="4371975"/>
            <a:ext cx="9569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空气</a:t>
            </a:r>
            <a:endParaRPr lang="zh-CN" altLang="en-US"/>
          </a:p>
        </p:txBody>
      </p:sp>
      <p:sp>
        <p:nvSpPr>
          <p:cNvPr id="6" name="文本框 5"/>
          <p:cNvSpPr txBox="1"/>
          <p:nvPr/>
        </p:nvSpPr>
        <p:spPr>
          <a:xfrm>
            <a:off x="3848735" y="4952365"/>
            <a:ext cx="5734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波</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33450" y="1926590"/>
            <a:ext cx="10379075" cy="2861310"/>
          </a:xfrm>
          <a:prstGeom prst="rect">
            <a:avLst/>
          </a:prstGeom>
          <a:noFill/>
          <a:ln w="9525">
            <a:noFill/>
          </a:ln>
        </p:spPr>
        <p:txBody>
          <a:bodyPr wrap="square">
            <a:spAutoFit/>
          </a:bodyPr>
          <a:p>
            <a:pPr>
              <a:lnSpc>
                <a:spcPct val="150000"/>
              </a:lnSpc>
            </a:pPr>
            <a:r>
              <a:rPr lang="zh-CN" sz="2400">
                <a:ea typeface="黑体" panose="02010609060101010101" pitchFamily="49" charset="-122"/>
              </a:rPr>
              <a:t>命题点</a:t>
            </a:r>
            <a:r>
              <a:rPr lang="en-US" sz="2400">
                <a:latin typeface="Times New Roman" panose="02020603050405020304" pitchFamily="18" charset="0"/>
                <a:ea typeface="黑体" panose="02010609060101010101" pitchFamily="49" charset="-122"/>
              </a:rPr>
              <a:t>2</a:t>
            </a:r>
            <a:r>
              <a:rPr lang="zh-CN" sz="2400">
                <a:ea typeface="黑体" panose="02010609060101010101" pitchFamily="49" charset="-122"/>
              </a:rPr>
              <a:t>　声音的利用</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烛焰的晃动说明声音可以传递</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3</a:t>
            </a:r>
            <a:r>
              <a:rPr lang="zh-CN" sz="2400">
                <a:ea typeface="黑体" panose="02010609060101010101" pitchFamily="49" charset="-122"/>
              </a:rPr>
              <a:t>　电磁现象辨识</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扬声器的工作原理是</a:t>
            </a:r>
            <a:r>
              <a:rPr lang="en-US" sz="2400">
                <a:latin typeface="Times New Roman" panose="02020603050405020304" pitchFamily="18" charset="0"/>
                <a:ea typeface="宋体" panose="02010600030101010101" pitchFamily="2" charset="-122"/>
              </a:rPr>
              <a:t>___________________________</a:t>
            </a:r>
            <a:r>
              <a:rPr lang="zh-CN" sz="2400">
                <a:ea typeface="宋体" panose="02010600030101010101" pitchFamily="2" charset="-122"/>
              </a:rPr>
              <a:t>，其工作时将</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能转化为</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能</a:t>
            </a:r>
            <a:r>
              <a:rPr lang="en-US" sz="2400">
                <a:latin typeface="Times New Roman" panose="02020603050405020304" pitchFamily="18" charset="0"/>
                <a:ea typeface="宋体" panose="02010600030101010101" pitchFamily="2" charset="-122"/>
              </a:rPr>
              <a:t>.</a:t>
            </a:r>
            <a:endParaRPr lang="zh-CN" altLang="en-US" sz="2400"/>
          </a:p>
        </p:txBody>
      </p:sp>
      <p:sp>
        <p:nvSpPr>
          <p:cNvPr id="2" name="文本框 1"/>
          <p:cNvSpPr txBox="1"/>
          <p:nvPr/>
        </p:nvSpPr>
        <p:spPr>
          <a:xfrm>
            <a:off x="5466080" y="2582545"/>
            <a:ext cx="9652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能量</a:t>
            </a:r>
            <a:endParaRPr lang="zh-CN" altLang="en-US"/>
          </a:p>
        </p:txBody>
      </p:sp>
      <p:sp>
        <p:nvSpPr>
          <p:cNvPr id="3" name="文本框 2"/>
          <p:cNvSpPr txBox="1"/>
          <p:nvPr/>
        </p:nvSpPr>
        <p:spPr>
          <a:xfrm>
            <a:off x="4162425" y="3654425"/>
            <a:ext cx="39897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通电导体在磁场中受力运动</a:t>
            </a:r>
            <a:endParaRPr lang="zh-CN" altLang="en-US"/>
          </a:p>
        </p:txBody>
      </p:sp>
      <p:sp>
        <p:nvSpPr>
          <p:cNvPr id="4" name="文本框 3"/>
          <p:cNvSpPr txBox="1"/>
          <p:nvPr/>
        </p:nvSpPr>
        <p:spPr>
          <a:xfrm>
            <a:off x="10213975" y="3654425"/>
            <a:ext cx="5480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a:t>
            </a:r>
            <a:endParaRPr lang="zh-CN" altLang="en-US"/>
          </a:p>
        </p:txBody>
      </p:sp>
      <p:sp>
        <p:nvSpPr>
          <p:cNvPr id="5" name="文本框 4"/>
          <p:cNvSpPr txBox="1"/>
          <p:nvPr/>
        </p:nvSpPr>
        <p:spPr>
          <a:xfrm>
            <a:off x="2248535" y="4220210"/>
            <a:ext cx="8890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机械</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81405" y="1839595"/>
            <a:ext cx="723138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7</a:t>
            </a:r>
            <a:r>
              <a:rPr lang="en-US" sz="2400" b="1">
                <a:latin typeface="Times New Roman" panose="02020603050405020304" pitchFamily="18" charset="0"/>
                <a:ea typeface="宋体" panose="02010600030101010101" pitchFamily="2" charset="-122"/>
              </a:rPr>
              <a:t>.</a:t>
            </a:r>
            <a:r>
              <a:rPr lang="en-US" sz="2400">
                <a:latin typeface="Times New Roman" panose="02020603050405020304" pitchFamily="18" charset="0"/>
                <a:ea typeface="宋体" panose="02010600030101010101" pitchFamily="2" charset="-122"/>
              </a:rPr>
              <a:t> </a:t>
            </a:r>
            <a:r>
              <a:rPr lang="zh-CN" sz="2400">
                <a:ea typeface="宋体" panose="02010600030101010101" pitchFamily="2" charset="-122"/>
              </a:rPr>
              <a:t>在飞机失事搜寻过程中，搜救舰船在定位和测量海深时都要用到超声测位仪，如图所示．</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1</a:t>
            </a:r>
            <a:r>
              <a:rPr lang="zh-CN" sz="2400">
                <a:ea typeface="黑体" panose="02010609060101010101" pitchFamily="49" charset="-122"/>
              </a:rPr>
              <a:t>　声音的产生及人耳能听到的声音</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超声测位仪发出的超声波是由发声体的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产生的，人耳</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能</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不能</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听到超声波．</a:t>
            </a:r>
            <a:endParaRPr lang="zh-CN" altLang="en-US" sz="2400"/>
          </a:p>
        </p:txBody>
      </p:sp>
      <p:pic>
        <p:nvPicPr>
          <p:cNvPr id="2" name="图片 -2147482560"/>
          <p:cNvPicPr>
            <a:picLocks noChangeAspect="1"/>
          </p:cNvPicPr>
          <p:nvPr/>
        </p:nvPicPr>
        <p:blipFill>
          <a:blip r:embed="rId1"/>
          <a:stretch>
            <a:fillRect/>
          </a:stretch>
        </p:blipFill>
        <p:spPr>
          <a:xfrm>
            <a:off x="8995410" y="1811655"/>
            <a:ext cx="1745615" cy="2618740"/>
          </a:xfrm>
          <a:prstGeom prst="rect">
            <a:avLst/>
          </a:prstGeom>
          <a:noFill/>
          <a:ln w="9525">
            <a:noFill/>
          </a:ln>
        </p:spPr>
      </p:pic>
      <p:sp>
        <p:nvSpPr>
          <p:cNvPr id="3" name="文本框 2"/>
          <p:cNvSpPr txBox="1"/>
          <p:nvPr/>
        </p:nvSpPr>
        <p:spPr>
          <a:xfrm>
            <a:off x="9069705" y="4683125"/>
            <a:ext cx="1597025" cy="645160"/>
          </a:xfrm>
          <a:prstGeom prst="rect">
            <a:avLst/>
          </a:prstGeom>
          <a:noFill/>
          <a:ln w="9525">
            <a:noFill/>
          </a:ln>
        </p:spPr>
        <p:txBody>
          <a:bodyPr wrap="square">
            <a:spAutoFit/>
          </a:bodyPr>
          <a:p>
            <a:pPr algn="ctr"/>
            <a:r>
              <a:rPr lang="en-US" sz="1800">
                <a:latin typeface="Times New Roman" panose="02020603050405020304" pitchFamily="18" charset="0"/>
                <a:cs typeface="仿宋_GB2312" charset="0"/>
              </a:rPr>
              <a:t>(HK</a:t>
            </a:r>
            <a:r>
              <a:rPr lang="zh-CN" sz="1800">
                <a:cs typeface="仿宋_GB2312" charset="0"/>
              </a:rPr>
              <a:t>八年级</a:t>
            </a:r>
            <a:r>
              <a:rPr lang="en-US" sz="1800">
                <a:latin typeface="Times New Roman" panose="02020603050405020304" pitchFamily="18" charset="0"/>
                <a:cs typeface="仿宋_GB2312" charset="0"/>
              </a:rPr>
              <a:t>P48</a:t>
            </a:r>
            <a:r>
              <a:rPr lang="zh-CN" sz="1800">
                <a:cs typeface="仿宋_GB2312" charset="0"/>
              </a:rPr>
              <a:t>图</a:t>
            </a:r>
            <a:r>
              <a:rPr lang="en-US" sz="1800">
                <a:latin typeface="Times New Roman" panose="02020603050405020304" pitchFamily="18" charset="0"/>
                <a:cs typeface="仿宋_GB2312" charset="0"/>
              </a:rPr>
              <a:t>3</a:t>
            </a:r>
            <a:r>
              <a:rPr lang="zh-CN" sz="1800">
                <a:cs typeface="仿宋_GB2312" charset="0"/>
              </a:rPr>
              <a:t>－</a:t>
            </a:r>
            <a:r>
              <a:rPr lang="en-US" sz="1800">
                <a:latin typeface="Times New Roman" panose="02020603050405020304" pitchFamily="18" charset="0"/>
                <a:cs typeface="仿宋_GB2312" charset="0"/>
              </a:rPr>
              <a:t>25)</a:t>
            </a:r>
            <a:endParaRPr lang="zh-CN" altLang="en-US" sz="1800"/>
          </a:p>
        </p:txBody>
      </p:sp>
      <p:sp>
        <p:nvSpPr>
          <p:cNvPr id="4" name="文本框 3"/>
          <p:cNvSpPr txBox="1"/>
          <p:nvPr/>
        </p:nvSpPr>
        <p:spPr>
          <a:xfrm>
            <a:off x="6898640" y="3558540"/>
            <a:ext cx="8540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振动</a:t>
            </a:r>
            <a:endParaRPr lang="zh-CN" altLang="en-US"/>
          </a:p>
        </p:txBody>
      </p:sp>
      <p:sp>
        <p:nvSpPr>
          <p:cNvPr id="5" name="文本框 4"/>
          <p:cNvSpPr txBox="1"/>
          <p:nvPr/>
        </p:nvSpPr>
        <p:spPr>
          <a:xfrm>
            <a:off x="3210560" y="4137660"/>
            <a:ext cx="8286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不能</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839470" y="2922270"/>
            <a:ext cx="10210800" cy="523080"/>
            <a:chOff x="894" y="3246"/>
            <a:chExt cx="16080" cy="824"/>
          </a:xfrm>
        </p:grpSpPr>
        <p:sp>
          <p:nvSpPr>
            <p:cNvPr id="20481" name="文本框 4"/>
            <p:cNvSpPr txBox="1"/>
            <p:nvPr/>
          </p:nvSpPr>
          <p:spPr>
            <a:xfrm>
              <a:off x="3894" y="3246"/>
              <a:ext cx="13080" cy="822"/>
            </a:xfrm>
            <a:prstGeom prst="rect">
              <a:avLst/>
            </a:prstGeom>
            <a:noFill/>
            <a:ln w="9525">
              <a:noFill/>
            </a:ln>
          </p:spPr>
          <p:txBody>
            <a:bodyPr wrap="square" anchor="t">
              <a:spAutoFit/>
            </a:bodyPr>
            <a:p>
              <a:r>
                <a:rPr sz="2800" dirty="0">
                  <a:latin typeface="黑体" panose="02010609060101010101" pitchFamily="49" charset="-122"/>
                  <a:ea typeface="黑体" panose="02010609060101010101" pitchFamily="49" charset="-122"/>
                  <a:cs typeface="Times New Roman" panose="02020603050405020304" pitchFamily="18" charset="0"/>
                </a:rPr>
                <a:t>声音的产生与传播</a:t>
              </a:r>
              <a:r>
                <a:rPr sz="2400" dirty="0">
                  <a:latin typeface="Times New Roman" panose="02020603050405020304" pitchFamily="18" charset="0"/>
                  <a:cs typeface="Times New Roman" panose="02020603050405020304" pitchFamily="18" charset="0"/>
                </a:rPr>
                <a:t>(近4年必考)</a:t>
              </a:r>
              <a:endParaRPr sz="2400" dirty="0">
                <a:latin typeface="Times New Roman" panose="02020603050405020304" pitchFamily="18" charset="0"/>
                <a:cs typeface="Times New Roman" panose="02020603050405020304" pitchFamily="18" charset="0"/>
              </a:endParaRPr>
            </a:p>
          </p:txBody>
        </p:sp>
        <p:grpSp>
          <p:nvGrpSpPr>
            <p:cNvPr id="20488" name="组合 13"/>
            <p:cNvGrpSpPr/>
            <p:nvPr/>
          </p:nvGrpSpPr>
          <p:grpSpPr>
            <a:xfrm>
              <a:off x="894" y="3246"/>
              <a:ext cx="2665" cy="824"/>
              <a:chOff x="6686" y="8865"/>
              <a:chExt cx="2836" cy="879"/>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9"/>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8440" name="组合 4"/>
          <p:cNvGrpSpPr/>
          <p:nvPr/>
        </p:nvGrpSpPr>
        <p:grpSpPr>
          <a:xfrm>
            <a:off x="692594" y="1233805"/>
            <a:ext cx="10515147" cy="645159"/>
            <a:chOff x="1208" y="1190"/>
            <a:chExt cx="16640" cy="1018"/>
          </a:xfrm>
        </p:grpSpPr>
        <p:pic>
          <p:nvPicPr>
            <p:cNvPr id="18441" name="图片 1" descr="一级标"/>
            <p:cNvPicPr>
              <a:picLocks noChangeAspect="1"/>
            </p:cNvPicPr>
            <p:nvPr/>
          </p:nvPicPr>
          <p:blipFill>
            <a:blip r:embed="rId2"/>
            <a:srcRect l="6263" t="-3066" r="6950"/>
            <a:stretch>
              <a:fillRect/>
            </a:stretch>
          </p:blipFill>
          <p:spPr>
            <a:xfrm>
              <a:off x="1208" y="1243"/>
              <a:ext cx="16640" cy="876"/>
            </a:xfrm>
            <a:prstGeom prst="rect">
              <a:avLst/>
            </a:prstGeom>
            <a:noFill/>
            <a:ln w="9525">
              <a:noFill/>
            </a:ln>
          </p:spPr>
        </p:pic>
        <p:sp>
          <p:nvSpPr>
            <p:cNvPr id="18442" name="文本框 10"/>
            <p:cNvSpPr txBox="1"/>
            <p:nvPr/>
          </p:nvSpPr>
          <p:spPr>
            <a:xfrm>
              <a:off x="6468" y="1190"/>
              <a:ext cx="6211" cy="1018"/>
            </a:xfrm>
            <a:prstGeom prst="rect">
              <a:avLst/>
            </a:prstGeom>
            <a:noFill/>
            <a:ln w="9525">
              <a:noFill/>
            </a:ln>
          </p:spPr>
          <p:txBody>
            <a:bodyPr anchor="t">
              <a:spAutoFit/>
            </a:bodyPr>
            <a:p>
              <a:pPr algn="ctr"/>
              <a:r>
                <a:rPr lang="zh-CN" altLang="en-US" sz="3600" b="1">
                  <a:latin typeface="黑体" panose="02010609060101010101" pitchFamily="49" charset="-122"/>
                  <a:ea typeface="黑体" panose="02010609060101010101" pitchFamily="49" charset="-122"/>
                </a:rPr>
                <a:t>面对面</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过</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考点</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sp>
        <p:nvSpPr>
          <p:cNvPr id="4" name="文本框 3"/>
          <p:cNvSpPr txBox="1"/>
          <p:nvPr/>
        </p:nvSpPr>
        <p:spPr>
          <a:xfrm>
            <a:off x="767080" y="3562985"/>
            <a:ext cx="10584815"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rPr>
              <a:t>1. </a:t>
            </a:r>
            <a:r>
              <a:rPr lang="zh-CN" sz="2400">
                <a:ea typeface="黑体" panose="02010609060101010101" pitchFamily="49" charset="-122"/>
              </a:rPr>
              <a:t>声音的产生</a:t>
            </a:r>
            <a:r>
              <a:rPr lang="en-US" sz="2400">
                <a:latin typeface="Times New Roman" panose="02020603050405020304" pitchFamily="18" charset="0"/>
                <a:ea typeface="黑体" panose="02010609060101010101" pitchFamily="49" charset="-122"/>
              </a:rPr>
              <a:t>(1)</a:t>
            </a:r>
            <a:r>
              <a:rPr lang="zh-CN" sz="2400">
                <a:ea typeface="黑体" panose="02010609060101010101" pitchFamily="49" charset="-122"/>
              </a:rPr>
              <a:t>产生：</a:t>
            </a:r>
            <a:r>
              <a:rPr lang="zh-CN" sz="2400">
                <a:ea typeface="宋体" panose="02010600030101010101" pitchFamily="2" charset="-122"/>
              </a:rPr>
              <a:t>声音是由物体</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产生的．</a:t>
            </a:r>
            <a:r>
              <a:rPr lang="en-US" sz="2400">
                <a:latin typeface="Times New Roman" panose="02020603050405020304" pitchFamily="18" charset="0"/>
                <a:cs typeface="仿宋_GB2312" charset="0"/>
              </a:rPr>
              <a:t>(6</a:t>
            </a:r>
            <a:r>
              <a:rPr lang="zh-CN" sz="2400">
                <a:cs typeface="仿宋_GB2312" charset="0"/>
              </a:rPr>
              <a:t>年</a:t>
            </a:r>
            <a:r>
              <a:rPr lang="en-US" sz="2400">
                <a:latin typeface="Times New Roman" panose="02020603050405020304" pitchFamily="18" charset="0"/>
                <a:cs typeface="仿宋_GB2312" charset="0"/>
              </a:rPr>
              <a:t>3</a:t>
            </a:r>
            <a:r>
              <a:rPr lang="zh-CN" sz="2400">
                <a:cs typeface="仿宋_GB2312" charset="0"/>
              </a:rPr>
              <a:t>考</a:t>
            </a:r>
            <a:r>
              <a:rPr lang="en-US" sz="2400">
                <a:latin typeface="Times New Roman" panose="02020603050405020304" pitchFamily="18" charset="0"/>
                <a:cs typeface="仿宋_GB2312" charset="0"/>
              </a:rPr>
              <a:t>)</a:t>
            </a:r>
            <a:r>
              <a:rPr lang="en-US" sz="2400">
                <a:latin typeface="Times New Roman" panose="02020603050405020304" pitchFamily="18" charset="0"/>
                <a:ea typeface="黑体" panose="02010609060101010101" pitchFamily="49" charset="-122"/>
              </a:rPr>
              <a:t>(2)</a:t>
            </a:r>
            <a:r>
              <a:rPr lang="zh-CN" sz="2400">
                <a:ea typeface="黑体" panose="02010609060101010101" pitchFamily="49" charset="-122"/>
              </a:rPr>
              <a:t>特点：</a:t>
            </a:r>
            <a:r>
              <a:rPr lang="zh-CN" sz="2400">
                <a:ea typeface="宋体" panose="02010600030101010101" pitchFamily="2" charset="-122"/>
              </a:rPr>
              <a:t>一切正在发声的物体都在</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停止，发声也停止</a:t>
            </a:r>
            <a:r>
              <a:rPr lang="en-US" altLang="zh-CN" sz="2400">
                <a:ea typeface="宋体" panose="02010600030101010101" pitchFamily="2" charset="-122"/>
              </a:rPr>
              <a:t>.</a:t>
            </a:r>
            <a:r>
              <a:rPr lang="zh-CN" sz="2400">
                <a:ea typeface="宋体" panose="02010600030101010101" pitchFamily="2" charset="-122"/>
              </a:rPr>
              <a:t>物体振动所产生的声音人耳不一定能听到．</a:t>
            </a:r>
            <a:endParaRPr lang="zh-CN" altLang="en-US" sz="2400"/>
          </a:p>
        </p:txBody>
      </p:sp>
      <p:grpSp>
        <p:nvGrpSpPr>
          <p:cNvPr id="36" name="组合 35"/>
          <p:cNvGrpSpPr/>
          <p:nvPr/>
        </p:nvGrpSpPr>
        <p:grpSpPr>
          <a:xfrm>
            <a:off x="801370" y="1988820"/>
            <a:ext cx="2889885" cy="648335"/>
            <a:chOff x="1456" y="3050"/>
            <a:chExt cx="4551" cy="1021"/>
          </a:xfrm>
        </p:grpSpPr>
        <p:sp>
          <p:nvSpPr>
            <p:cNvPr id="37" name="文本框 36"/>
            <p:cNvSpPr txBox="1"/>
            <p:nvPr/>
          </p:nvSpPr>
          <p:spPr>
            <a:xfrm>
              <a:off x="3000" y="3132"/>
              <a:ext cx="3007" cy="822"/>
            </a:xfrm>
            <a:prstGeom prst="rect">
              <a:avLst/>
            </a:prstGeom>
            <a:noFill/>
            <a:ln w="9525">
              <a:noFill/>
            </a:ln>
          </p:spPr>
          <p:txBody>
            <a:bodyPr wrap="square">
              <a:spAutoFit/>
            </a:bodyPr>
            <a:p>
              <a:pPr algn="l"/>
              <a:r>
                <a:rPr lang="zh-CN" sz="2800">
                  <a:ea typeface="黑体" panose="02010609060101010101" pitchFamily="49" charset="-122"/>
                </a:rPr>
                <a:t>考点梳理</a:t>
              </a:r>
              <a:endParaRPr lang="zh-CN" sz="2800">
                <a:ea typeface="黑体" panose="02010609060101010101" pitchFamily="49" charset="-122"/>
              </a:endParaRPr>
            </a:p>
          </p:txBody>
        </p:sp>
        <p:pic>
          <p:nvPicPr>
            <p:cNvPr id="38" name="图片 37" descr="二级标（14磅）"/>
            <p:cNvPicPr>
              <a:picLocks noChangeAspect="1"/>
            </p:cNvPicPr>
            <p:nvPr/>
          </p:nvPicPr>
          <p:blipFill>
            <a:blip r:embed="rId3"/>
            <a:stretch>
              <a:fillRect/>
            </a:stretch>
          </p:blipFill>
          <p:spPr>
            <a:xfrm>
              <a:off x="1456" y="3050"/>
              <a:ext cx="1243" cy="1021"/>
            </a:xfrm>
            <a:prstGeom prst="rect">
              <a:avLst/>
            </a:prstGeom>
          </p:spPr>
        </p:pic>
      </p:grpSp>
      <p:sp>
        <p:nvSpPr>
          <p:cNvPr id="100" name="文本框 99"/>
          <p:cNvSpPr txBox="1"/>
          <p:nvPr/>
        </p:nvSpPr>
        <p:spPr>
          <a:xfrm>
            <a:off x="4100830" y="4212590"/>
            <a:ext cx="8972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振动</a:t>
            </a:r>
            <a:endParaRPr lang="zh-CN" altLang="en-US"/>
          </a:p>
        </p:txBody>
      </p:sp>
      <p:sp>
        <p:nvSpPr>
          <p:cNvPr id="2" name="文本框 1"/>
          <p:cNvSpPr txBox="1"/>
          <p:nvPr/>
        </p:nvSpPr>
        <p:spPr>
          <a:xfrm>
            <a:off x="5716905" y="4765675"/>
            <a:ext cx="8972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振动</a:t>
            </a:r>
            <a:endParaRPr lang="zh-CN" altLang="en-US"/>
          </a:p>
        </p:txBody>
      </p:sp>
      <p:sp>
        <p:nvSpPr>
          <p:cNvPr id="5" name="文本框 4"/>
          <p:cNvSpPr txBox="1"/>
          <p:nvPr/>
        </p:nvSpPr>
        <p:spPr>
          <a:xfrm>
            <a:off x="7259320" y="4765675"/>
            <a:ext cx="8972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振动</a:t>
            </a:r>
            <a:endParaRPr lang="zh-CN" altLang="en-US"/>
          </a:p>
        </p:txBody>
      </p:sp>
      <p:sp>
        <p:nvSpPr>
          <p:cNvPr id="43" name="流程图: 终止 42">
            <a:hlinkClick r:id="rId4" action="ppaction://hlinksldjump"/>
          </p:cNvPr>
          <p:cNvSpPr/>
          <p:nvPr/>
        </p:nvSpPr>
        <p:spPr>
          <a:xfrm>
            <a:off x="9382760" y="562673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2" grpId="0"/>
      <p:bldP spid="2" grpId="1"/>
      <p:bldP spid="5" grpId="0"/>
      <p:bldP spid="5"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24535" y="1516380"/>
            <a:ext cx="10742930" cy="3969385"/>
          </a:xfrm>
          <a:prstGeom prst="rect">
            <a:avLst/>
          </a:prstGeom>
          <a:noFill/>
          <a:ln w="9525">
            <a:noFill/>
          </a:ln>
        </p:spPr>
        <p:txBody>
          <a:bodyPr wrap="square">
            <a:spAutoFit/>
          </a:bodyPr>
          <a:p>
            <a:pPr>
              <a:lnSpc>
                <a:spcPct val="150000"/>
              </a:lnSpc>
            </a:pPr>
            <a:r>
              <a:rPr lang="zh-CN" sz="2400">
                <a:ea typeface="黑体" panose="02010609060101010101" pitchFamily="49" charset="-122"/>
              </a:rPr>
              <a:t>命题点</a:t>
            </a:r>
            <a:r>
              <a:rPr lang="en-US" sz="2400">
                <a:latin typeface="Times New Roman" panose="02020603050405020304" pitchFamily="18" charset="0"/>
                <a:ea typeface="黑体" panose="02010609060101010101" pitchFamily="49" charset="-122"/>
              </a:rPr>
              <a:t>2</a:t>
            </a:r>
            <a:r>
              <a:rPr lang="zh-CN" sz="2400">
                <a:ea typeface="黑体" panose="02010609060101010101" pitchFamily="49" charset="-122"/>
              </a:rPr>
              <a:t>　声音的利用及传播</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舰船上的超声测位仪定位和测量海深时是利用声音可以在</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中传播来工作的，此方法</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能</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不能</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测出地球到月球的距离．</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超声测位仪可以用于定位和测量海深，说明声音可以传递</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zh-CN" sz="2400">
                <a:ea typeface="黑体" panose="02010609060101010101" pitchFamily="49" charset="-122"/>
              </a:rPr>
              <a:t>命题点</a:t>
            </a:r>
            <a:r>
              <a:rPr lang="en-US" sz="2400">
                <a:latin typeface="Times New Roman" panose="02020603050405020304" pitchFamily="18" charset="0"/>
                <a:ea typeface="黑体" panose="02010609060101010101" pitchFamily="49" charset="-122"/>
              </a:rPr>
              <a:t>3</a:t>
            </a:r>
            <a:r>
              <a:rPr lang="zh-CN" sz="2400">
                <a:ea typeface="黑体" panose="02010609060101010101" pitchFamily="49" charset="-122"/>
              </a:rPr>
              <a:t>　速度相关计算</a:t>
            </a: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某次测量海深时超声测位仪与海底距离为</a:t>
            </a:r>
            <a:r>
              <a:rPr lang="en-US" sz="2400">
                <a:latin typeface="Times New Roman" panose="02020603050405020304" pitchFamily="18" charset="0"/>
                <a:ea typeface="宋体" panose="02010600030101010101" pitchFamily="2" charset="-122"/>
              </a:rPr>
              <a:t>6.75 km</a:t>
            </a:r>
            <a:r>
              <a:rPr lang="zh-CN" sz="2400">
                <a:ea typeface="宋体" panose="02010600030101010101" pitchFamily="2" charset="-122"/>
              </a:rPr>
              <a:t>，声音在海水中的传播速度是</a:t>
            </a:r>
            <a:r>
              <a:rPr lang="en-US" sz="2400">
                <a:latin typeface="Times New Roman" panose="02020603050405020304" pitchFamily="18" charset="0"/>
                <a:ea typeface="宋体" panose="02010600030101010101" pitchFamily="2" charset="-122"/>
              </a:rPr>
              <a:t>1 500 m/s</a:t>
            </a:r>
            <a:r>
              <a:rPr lang="zh-CN" sz="2400">
                <a:ea typeface="宋体" panose="02010600030101010101" pitchFamily="2" charset="-122"/>
              </a:rPr>
              <a:t>，则测位仪发出信号后需经过</a:t>
            </a:r>
            <a:r>
              <a:rPr lang="en-US" sz="2400">
                <a:latin typeface="Times New Roman" panose="02020603050405020304" pitchFamily="18" charset="0"/>
                <a:ea typeface="宋体" panose="02010600030101010101" pitchFamily="2" charset="-122"/>
              </a:rPr>
              <a:t>________s</a:t>
            </a:r>
            <a:r>
              <a:rPr lang="zh-CN" sz="2400">
                <a:ea typeface="宋体" panose="02010600030101010101" pitchFamily="2" charset="-122"/>
              </a:rPr>
              <a:t>才能接收到</a:t>
            </a:r>
            <a:r>
              <a:rPr lang="zh-CN" sz="2400">
                <a:latin typeface="Times New Roman" panose="02020603050405020304" pitchFamily="18" charset="0"/>
                <a:ea typeface="宋体" panose="02010600030101010101" pitchFamily="2" charset="-122"/>
              </a:rPr>
              <a:t>信号</a:t>
            </a:r>
            <a:r>
              <a:rPr lang="en-US" sz="2400">
                <a:latin typeface="Times New Roman" panose="02020603050405020304" pitchFamily="18" charset="0"/>
                <a:ea typeface="宋体" panose="02010600030101010101" pitchFamily="2" charset="-122"/>
              </a:rPr>
              <a:t>.</a:t>
            </a:r>
            <a:endParaRPr lang="zh-CN" altLang="en-US" sz="2400"/>
          </a:p>
        </p:txBody>
      </p:sp>
      <p:sp>
        <p:nvSpPr>
          <p:cNvPr id="2" name="文本框 1"/>
          <p:cNvSpPr txBox="1"/>
          <p:nvPr/>
        </p:nvSpPr>
        <p:spPr>
          <a:xfrm>
            <a:off x="8974455" y="2185035"/>
            <a:ext cx="8724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液体</a:t>
            </a:r>
            <a:endParaRPr lang="zh-CN" altLang="en-US"/>
          </a:p>
        </p:txBody>
      </p:sp>
      <p:sp>
        <p:nvSpPr>
          <p:cNvPr id="3" name="文本框 2"/>
          <p:cNvSpPr txBox="1"/>
          <p:nvPr/>
        </p:nvSpPr>
        <p:spPr>
          <a:xfrm>
            <a:off x="3104515" y="2722245"/>
            <a:ext cx="8553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不能</a:t>
            </a:r>
            <a:endParaRPr lang="zh-CN" altLang="en-US"/>
          </a:p>
        </p:txBody>
      </p:sp>
      <p:sp>
        <p:nvSpPr>
          <p:cNvPr id="4" name="文本框 3"/>
          <p:cNvSpPr txBox="1"/>
          <p:nvPr/>
        </p:nvSpPr>
        <p:spPr>
          <a:xfrm>
            <a:off x="8983345" y="3270885"/>
            <a:ext cx="8636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信息</a:t>
            </a:r>
            <a:endParaRPr lang="zh-CN" altLang="en-US"/>
          </a:p>
        </p:txBody>
      </p:sp>
      <p:sp>
        <p:nvSpPr>
          <p:cNvPr id="5" name="文本框 4"/>
          <p:cNvSpPr txBox="1"/>
          <p:nvPr/>
        </p:nvSpPr>
        <p:spPr>
          <a:xfrm>
            <a:off x="6623050" y="4937125"/>
            <a:ext cx="38608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9</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40" name="组合 4"/>
          <p:cNvGrpSpPr/>
          <p:nvPr/>
        </p:nvGrpSpPr>
        <p:grpSpPr>
          <a:xfrm>
            <a:off x="747839" y="963940"/>
            <a:ext cx="10515147" cy="645159"/>
            <a:chOff x="1208" y="1182"/>
            <a:chExt cx="16640" cy="1018"/>
          </a:xfrm>
        </p:grpSpPr>
        <p:pic>
          <p:nvPicPr>
            <p:cNvPr id="18441" name="图片 1" descr="F:\河南面对面外协做课件文件\2020季面对面课件版式\2020面对面备用标（全）\一级标（16字）.tif一级标（16字）"/>
            <p:cNvPicPr>
              <a:picLocks noChangeAspect="1"/>
            </p:cNvPicPr>
            <p:nvPr/>
          </p:nvPicPr>
          <p:blipFill>
            <a:blip r:embed="rId1"/>
            <a:srcRect/>
            <a:stretch>
              <a:fillRect/>
            </a:stretch>
          </p:blipFill>
          <p:spPr>
            <a:xfrm>
              <a:off x="1208" y="1322"/>
              <a:ext cx="16640" cy="718"/>
            </a:xfrm>
            <a:prstGeom prst="rect">
              <a:avLst/>
            </a:prstGeom>
            <a:noFill/>
            <a:ln w="9525">
              <a:noFill/>
            </a:ln>
          </p:spPr>
        </p:pic>
        <p:sp>
          <p:nvSpPr>
            <p:cNvPr id="18442" name="文本框 10"/>
            <p:cNvSpPr txBox="1"/>
            <p:nvPr/>
          </p:nvSpPr>
          <p:spPr>
            <a:xfrm>
              <a:off x="4719" y="1182"/>
              <a:ext cx="9759" cy="1018"/>
            </a:xfrm>
            <a:prstGeom prst="rect">
              <a:avLst/>
            </a:prstGeom>
            <a:noFill/>
            <a:ln w="9525">
              <a:noFill/>
            </a:ln>
          </p:spPr>
          <p:txBody>
            <a:bodyPr wrap="square" anchor="t">
              <a:spAutoFit/>
            </a:bodyPr>
            <a:p>
              <a:pPr algn="ctr"/>
              <a:r>
                <a:rPr lang="zh-CN" altLang="en-US" sz="3600" b="1">
                  <a:latin typeface="黑体" panose="02010609060101010101" pitchFamily="49" charset="-122"/>
                  <a:ea typeface="黑体" panose="02010609060101010101" pitchFamily="49" charset="-122"/>
                </a:rPr>
                <a:t>河南</a:t>
              </a:r>
              <a:r>
                <a:rPr lang="en-US" altLang="zh-CN" sz="3600" b="1">
                  <a:latin typeface="黑体" panose="02010609060101010101" pitchFamily="49" charset="-122"/>
                  <a:ea typeface="黑体" panose="02010609060101010101" pitchFamily="49" charset="-122"/>
                </a:rPr>
                <a:t>6</a:t>
              </a:r>
              <a:r>
                <a:rPr lang="zh-CN" altLang="en-US" sz="3600" b="1">
                  <a:latin typeface="黑体" panose="02010609060101010101" pitchFamily="49" charset="-122"/>
                  <a:ea typeface="黑体" panose="02010609060101010101" pitchFamily="49" charset="-122"/>
                </a:rPr>
                <a:t>年真题</a:t>
              </a:r>
              <a:r>
                <a:rPr lang="zh-CN" altLang="en-US" sz="3600" b="1">
                  <a:latin typeface="黑体" panose="02010609060101010101" pitchFamily="49" charset="-122"/>
                  <a:ea typeface="黑体" panose="02010609060101010101" pitchFamily="49" charset="-122"/>
                  <a:sym typeface="+mn-ea"/>
                </a:rPr>
                <a:t>、备用卷精讲练</a:t>
              </a:r>
              <a:endParaRPr lang="zh-CN" altLang="en-US" sz="3600" b="1">
                <a:latin typeface="黑体" panose="02010609060101010101" pitchFamily="49" charset="-122"/>
                <a:ea typeface="黑体" panose="02010609060101010101" pitchFamily="49" charset="-122"/>
                <a:sym typeface="+mn-ea"/>
              </a:endParaRPr>
            </a:p>
          </p:txBody>
        </p:sp>
      </p:grpSp>
      <p:grpSp>
        <p:nvGrpSpPr>
          <p:cNvPr id="19" name="组合 18"/>
          <p:cNvGrpSpPr/>
          <p:nvPr/>
        </p:nvGrpSpPr>
        <p:grpSpPr>
          <a:xfrm>
            <a:off x="685165" y="1666875"/>
            <a:ext cx="10577830" cy="1291590"/>
            <a:chOff x="87" y="2929"/>
            <a:chExt cx="16658" cy="2034"/>
          </a:xfrm>
        </p:grpSpPr>
        <p:pic>
          <p:nvPicPr>
            <p:cNvPr id="20" name="图片 19" descr="考点3字"/>
            <p:cNvPicPr>
              <a:picLocks noChangeAspect="1"/>
            </p:cNvPicPr>
            <p:nvPr/>
          </p:nvPicPr>
          <p:blipFill>
            <a:blip r:embed="rId2"/>
            <a:stretch>
              <a:fillRect/>
            </a:stretch>
          </p:blipFill>
          <p:spPr>
            <a:xfrm>
              <a:off x="87" y="3275"/>
              <a:ext cx="3418" cy="761"/>
            </a:xfrm>
            <a:prstGeom prst="rect">
              <a:avLst/>
            </a:prstGeom>
          </p:spPr>
        </p:pic>
        <p:grpSp>
          <p:nvGrpSpPr>
            <p:cNvPr id="21" name="组合 20"/>
            <p:cNvGrpSpPr/>
            <p:nvPr/>
          </p:nvGrpSpPr>
          <p:grpSpPr>
            <a:xfrm>
              <a:off x="160" y="2929"/>
              <a:ext cx="16585" cy="2034"/>
              <a:chOff x="273" y="2929"/>
              <a:chExt cx="16585" cy="2034"/>
            </a:xfrm>
          </p:grpSpPr>
          <p:sp>
            <p:nvSpPr>
              <p:cNvPr id="22" name="文本框 4"/>
              <p:cNvSpPr txBox="1"/>
              <p:nvPr/>
            </p:nvSpPr>
            <p:spPr>
              <a:xfrm>
                <a:off x="3894" y="2929"/>
                <a:ext cx="12964" cy="2034"/>
              </a:xfrm>
              <a:prstGeom prst="rect">
                <a:avLst/>
              </a:prstGeom>
              <a:noFill/>
              <a:ln w="9525">
                <a:noFill/>
              </a:ln>
            </p:spPr>
            <p:txBody>
              <a:bodyPr wrap="square" anchor="t">
                <a:spAutoFit/>
              </a:bodyPr>
              <a:p>
                <a:pPr>
                  <a:lnSpc>
                    <a:spcPct val="150000"/>
                  </a:lnSpc>
                </a:pPr>
                <a:r>
                  <a:rPr sz="2800" dirty="0">
                    <a:latin typeface="黑体" panose="02010609060101010101" pitchFamily="49" charset="-122"/>
                    <a:ea typeface="黑体" panose="02010609060101010101" pitchFamily="49" charset="-122"/>
                    <a:cs typeface="黑体" panose="02010609060101010101" pitchFamily="49" charset="-122"/>
                  </a:rPr>
                  <a:t>声音的产生与传播</a:t>
                </a:r>
                <a:r>
                  <a:rPr sz="2400" dirty="0">
                    <a:latin typeface="Times New Roman" panose="02020603050405020304" pitchFamily="18" charset="0"/>
                    <a:cs typeface="Times New Roman" panose="02020603050405020304" pitchFamily="18" charset="0"/>
                  </a:rPr>
                  <a:t>(近4年必考，有时结合其他声学知识综合考查)</a:t>
                </a:r>
                <a:endParaRPr dirty="0">
                  <a:latin typeface="Times New Roman" panose="02020603050405020304" pitchFamily="18" charset="0"/>
                  <a:cs typeface="Times New Roman" panose="02020603050405020304" pitchFamily="18" charset="0"/>
                </a:endParaRPr>
              </a:p>
            </p:txBody>
          </p:sp>
          <p:grpSp>
            <p:nvGrpSpPr>
              <p:cNvPr id="23" name="组合 13"/>
              <p:cNvGrpSpPr/>
              <p:nvPr/>
            </p:nvGrpSpPr>
            <p:grpSpPr>
              <a:xfrm>
                <a:off x="273" y="3246"/>
                <a:ext cx="3110" cy="822"/>
                <a:chOff x="6025" y="8865"/>
                <a:chExt cx="3310" cy="877"/>
              </a:xfrm>
            </p:grpSpPr>
            <p:sp>
              <p:nvSpPr>
                <p:cNvPr id="24" name="文本框 10"/>
                <p:cNvSpPr txBox="1"/>
                <p:nvPr/>
              </p:nvSpPr>
              <p:spPr>
                <a:xfrm>
                  <a:off x="6025" y="8865"/>
                  <a:ext cx="2506" cy="877"/>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命题点</a:t>
                  </a:r>
                  <a:endParaRPr lang="zh-CN" altLang="en-US" sz="2800" b="1" dirty="0">
                    <a:latin typeface="Times New Roman" panose="02020603050405020304" pitchFamily="18" charset="0"/>
                    <a:ea typeface="黑体" panose="02010609060101010101" pitchFamily="49" charset="-122"/>
                  </a:endParaRPr>
                </a:p>
              </p:txBody>
            </p:sp>
            <p:sp>
              <p:nvSpPr>
                <p:cNvPr id="25"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sp>
        <p:nvSpPr>
          <p:cNvPr id="100" name="文本框 99"/>
          <p:cNvSpPr txBox="1"/>
          <p:nvPr/>
        </p:nvSpPr>
        <p:spPr>
          <a:xfrm>
            <a:off x="659765" y="2878455"/>
            <a:ext cx="8912225"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en-US" sz="2400">
                <a:latin typeface="Times New Roman" panose="02020603050405020304" pitchFamily="18" charset="0"/>
                <a:cs typeface="楷体_GB2312" charset="0"/>
              </a:rPr>
              <a:t>(2017</a:t>
            </a:r>
            <a:r>
              <a:rPr lang="zh-CN" sz="2400">
                <a:cs typeface="楷体_GB2312" charset="0"/>
              </a:rPr>
              <a:t>河南</a:t>
            </a:r>
            <a:r>
              <a:rPr lang="en-US" sz="2400">
                <a:latin typeface="Times New Roman" panose="02020603050405020304" pitchFamily="18" charset="0"/>
                <a:cs typeface="楷体_GB2312" charset="0"/>
              </a:rPr>
              <a:t>1</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我们生活在声音的世界里，声音由物体的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产生，以</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的形式在介质中传播．</a:t>
            </a:r>
            <a:endParaRPr lang="zh-CN" sz="2400">
              <a:ea typeface="宋体" panose="02010600030101010101" pitchFamily="2" charset="-122"/>
            </a:endParaRPr>
          </a:p>
          <a:p>
            <a:pPr>
              <a:lnSpc>
                <a:spcPct val="150000"/>
              </a:lnSpc>
            </a:pPr>
            <a:r>
              <a:rPr lang="en-US" sz="2400">
                <a:latin typeface="Times New Roman" panose="02020603050405020304" pitchFamily="18" charset="0"/>
                <a:sym typeface="+mn-ea"/>
              </a:rPr>
              <a:t>2. </a:t>
            </a:r>
            <a:r>
              <a:rPr lang="en-US" sz="2400">
                <a:latin typeface="Times New Roman" panose="02020603050405020304" pitchFamily="18" charset="0"/>
                <a:cs typeface="楷体_GB2312" charset="0"/>
                <a:sym typeface="+mn-ea"/>
              </a:rPr>
              <a:t>(2018</a:t>
            </a:r>
            <a:r>
              <a:rPr lang="zh-CN" sz="2400">
                <a:cs typeface="楷体_GB2312" charset="0"/>
                <a:sym typeface="+mn-ea"/>
              </a:rPr>
              <a:t>河南</a:t>
            </a:r>
            <a:r>
              <a:rPr lang="en-US" sz="2400">
                <a:latin typeface="Times New Roman" panose="02020603050405020304" pitchFamily="18" charset="0"/>
                <a:cs typeface="楷体_GB2312" charset="0"/>
                <a:sym typeface="+mn-ea"/>
              </a:rPr>
              <a:t>3</a:t>
            </a:r>
            <a:r>
              <a:rPr lang="zh-CN" sz="2400">
                <a:cs typeface="楷体_GB2312" charset="0"/>
                <a:sym typeface="+mn-ea"/>
              </a:rPr>
              <a:t>题</a:t>
            </a:r>
            <a:r>
              <a:rPr lang="en-US" sz="2400">
                <a:latin typeface="Times New Roman" panose="02020603050405020304" pitchFamily="18" charset="0"/>
                <a:cs typeface="楷体_GB2312" charset="0"/>
                <a:sym typeface="+mn-ea"/>
              </a:rPr>
              <a:t>2</a:t>
            </a:r>
            <a:r>
              <a:rPr lang="zh-CN" sz="2400">
                <a:cs typeface="楷体_GB2312" charset="0"/>
                <a:sym typeface="+mn-ea"/>
              </a:rPr>
              <a:t>分</a:t>
            </a:r>
            <a:r>
              <a:rPr lang="en-US" sz="2400">
                <a:latin typeface="Times New Roman" panose="02020603050405020304" pitchFamily="18" charset="0"/>
                <a:cs typeface="楷体_GB2312" charset="0"/>
                <a:sym typeface="+mn-ea"/>
              </a:rPr>
              <a:t>)</a:t>
            </a:r>
            <a:r>
              <a:rPr lang="zh-CN" sz="2400">
                <a:sym typeface="+mn-ea"/>
              </a:rPr>
              <a:t>如图所示，将竖直悬挂的乒乓球接触</a:t>
            </a:r>
            <a:endParaRPr lang="zh-CN" sz="2400">
              <a:ea typeface="宋体" panose="02010600030101010101" pitchFamily="2" charset="-122"/>
            </a:endParaRPr>
          </a:p>
          <a:p>
            <a:pPr>
              <a:lnSpc>
                <a:spcPct val="150000"/>
              </a:lnSpc>
            </a:pPr>
            <a:r>
              <a:rPr lang="zh-CN" sz="2400">
                <a:sym typeface="+mn-ea"/>
              </a:rPr>
              <a:t>正在发声的音叉，会看到乒乓球</a:t>
            </a:r>
            <a:r>
              <a:rPr lang="en-US" sz="2400">
                <a:latin typeface="Times New Roman" panose="02020603050405020304" pitchFamily="18" charset="0"/>
                <a:sym typeface="+mn-ea"/>
              </a:rPr>
              <a:t>____________</a:t>
            </a:r>
            <a:r>
              <a:rPr lang="zh-CN" sz="2400">
                <a:sym typeface="+mn-ea"/>
              </a:rPr>
              <a:t>．该实验说明了声音是由物体的振动产生的．请你再设计一个显示声源振动的实验：</a:t>
            </a:r>
            <a:r>
              <a:rPr lang="en-US" sz="2400">
                <a:latin typeface="Times New Roman" panose="02020603050405020304" pitchFamily="18" charset="0"/>
                <a:sym typeface="+mn-ea"/>
              </a:rPr>
              <a:t>___</a:t>
            </a:r>
            <a:r>
              <a:rPr lang="en-US" sz="2400">
                <a:latin typeface="Times New Roman" panose="02020603050405020304" pitchFamily="18" charset="0"/>
                <a:sym typeface="+mn-ea"/>
              </a:rPr>
              <a:t>____________________________</a:t>
            </a:r>
            <a:r>
              <a:rPr lang="en-US" sz="2400">
                <a:latin typeface="Times New Roman" panose="02020603050405020304" pitchFamily="18" charset="0"/>
                <a:sym typeface="+mn-ea"/>
              </a:rPr>
              <a:t>_____________________.</a:t>
            </a:r>
            <a:endParaRPr lang="zh-CN" altLang="en-US" sz="2400"/>
          </a:p>
        </p:txBody>
      </p:sp>
      <p:pic>
        <p:nvPicPr>
          <p:cNvPr id="3" name="图片 -2147482557"/>
          <p:cNvPicPr>
            <a:picLocks noChangeAspect="1"/>
          </p:cNvPicPr>
          <p:nvPr/>
        </p:nvPicPr>
        <p:blipFill>
          <a:blip r:embed="rId3"/>
          <a:stretch>
            <a:fillRect/>
          </a:stretch>
        </p:blipFill>
        <p:spPr>
          <a:xfrm>
            <a:off x="9811385" y="3446145"/>
            <a:ext cx="1334135" cy="1705610"/>
          </a:xfrm>
          <a:prstGeom prst="rect">
            <a:avLst/>
          </a:prstGeom>
          <a:noFill/>
          <a:ln w="9525">
            <a:noFill/>
          </a:ln>
        </p:spPr>
      </p:pic>
      <p:sp>
        <p:nvSpPr>
          <p:cNvPr id="4" name="文本框 3"/>
          <p:cNvSpPr txBox="1"/>
          <p:nvPr/>
        </p:nvSpPr>
        <p:spPr>
          <a:xfrm>
            <a:off x="9853930" y="5431155"/>
            <a:ext cx="1220470"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2</a:t>
            </a:r>
            <a:r>
              <a:rPr lang="zh-CN" sz="1800">
                <a:cs typeface="楷体_GB2312" charset="0"/>
              </a:rPr>
              <a:t>题图</a:t>
            </a:r>
            <a:endParaRPr lang="zh-CN" altLang="en-US" sz="1800"/>
          </a:p>
        </p:txBody>
      </p:sp>
      <p:sp>
        <p:nvSpPr>
          <p:cNvPr id="5" name="文本框 4"/>
          <p:cNvSpPr txBox="1"/>
          <p:nvPr/>
        </p:nvSpPr>
        <p:spPr>
          <a:xfrm>
            <a:off x="946785" y="3524250"/>
            <a:ext cx="9315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振动</a:t>
            </a:r>
            <a:endParaRPr lang="zh-CN" altLang="en-US"/>
          </a:p>
        </p:txBody>
      </p:sp>
      <p:sp>
        <p:nvSpPr>
          <p:cNvPr id="6" name="文本框 5"/>
          <p:cNvSpPr txBox="1"/>
          <p:nvPr/>
        </p:nvSpPr>
        <p:spPr>
          <a:xfrm>
            <a:off x="3399790" y="3524250"/>
            <a:ext cx="8286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声波</a:t>
            </a:r>
            <a:endParaRPr lang="zh-CN" altLang="en-US"/>
          </a:p>
        </p:txBody>
      </p:sp>
      <p:sp>
        <p:nvSpPr>
          <p:cNvPr id="7" name="文本框 6"/>
          <p:cNvSpPr txBox="1"/>
          <p:nvPr/>
        </p:nvSpPr>
        <p:spPr>
          <a:xfrm>
            <a:off x="5173980" y="4616450"/>
            <a:ext cx="15195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反复弹起</a:t>
            </a:r>
            <a:endParaRPr lang="zh-CN" altLang="en-US"/>
          </a:p>
        </p:txBody>
      </p:sp>
      <p:sp>
        <p:nvSpPr>
          <p:cNvPr id="8" name="文本框 7"/>
          <p:cNvSpPr txBox="1"/>
          <p:nvPr/>
        </p:nvSpPr>
        <p:spPr>
          <a:xfrm>
            <a:off x="804545" y="5668010"/>
            <a:ext cx="69284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将发声的音叉插进水中，看到水花溅出</a:t>
            </a:r>
            <a:r>
              <a:rPr lang="en-US"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合理即可</a:t>
            </a:r>
            <a:r>
              <a:rPr lang="en-US" sz="2400">
                <a:solidFill>
                  <a:srgbClr val="FF0000"/>
                </a:solidFill>
                <a:latin typeface="Times New Roman" panose="02020603050405020304" pitchFamily="18" charset="0"/>
                <a:ea typeface="宋体" panose="02010600030101010101" pitchFamily="2" charset="-122"/>
              </a:rPr>
              <a:t>)</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7" grpId="0"/>
      <p:bldP spid="7" grpId="1"/>
      <p:bldP spid="8" grpId="0"/>
      <p:bldP spid="8"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268095" y="780415"/>
            <a:ext cx="1838960" cy="474345"/>
            <a:chOff x="1318" y="2359"/>
            <a:chExt cx="2896" cy="747"/>
          </a:xfrm>
        </p:grpSpPr>
        <p:pic>
          <p:nvPicPr>
            <p:cNvPr id="4" name="图片 3" descr="三级标"/>
            <p:cNvPicPr>
              <a:picLocks noChangeAspect="1"/>
            </p:cNvPicPr>
            <p:nvPr/>
          </p:nvPicPr>
          <p:blipFill>
            <a:blip r:embed="rId1"/>
            <a:stretch>
              <a:fillRect/>
            </a:stretch>
          </p:blipFill>
          <p:spPr>
            <a:xfrm>
              <a:off x="1318" y="2359"/>
              <a:ext cx="2896" cy="714"/>
            </a:xfrm>
            <a:prstGeom prst="rect">
              <a:avLst/>
            </a:prstGeom>
          </p:spPr>
        </p:pic>
        <p:sp>
          <p:nvSpPr>
            <p:cNvPr id="6" name="文本框 5"/>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1196340" y="1209040"/>
            <a:ext cx="8452485" cy="5259070"/>
          </a:xfrm>
          <a:prstGeom prst="rect">
            <a:avLst/>
          </a:prstGeom>
          <a:noFill/>
          <a:ln w="9525">
            <a:noFill/>
          </a:ln>
        </p:spPr>
        <p:txBody>
          <a:bodyPr wrap="square">
            <a:spAutoFit/>
          </a:bodyPr>
          <a:p>
            <a:pPr>
              <a:lnSpc>
                <a:spcPct val="140000"/>
              </a:lnSpc>
              <a:spcBef>
                <a:spcPts val="0"/>
              </a:spcBef>
              <a:spcAft>
                <a:spcPts val="0"/>
              </a:spcAft>
            </a:pPr>
            <a:r>
              <a:rPr lang="en-US" sz="2400">
                <a:latin typeface="Times New Roman" panose="02020603050405020304" pitchFamily="18" charset="0"/>
                <a:ea typeface="宋体" panose="02010600030101010101" pitchFamily="2" charset="-122"/>
              </a:rPr>
              <a:t>3. </a:t>
            </a:r>
            <a:r>
              <a:rPr lang="zh-CN" sz="2400">
                <a:ea typeface="宋体" panose="02010600030101010101" pitchFamily="2" charset="-122"/>
              </a:rPr>
              <a:t>判断下列说法的正误．</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一切发声的物体都在振动</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只要物体振动，人就能听到声音</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轻</a:t>
            </a:r>
            <a:r>
              <a:rPr lang="zh-CN" sz="2400">
                <a:latin typeface="Times New Roman" panose="02020603050405020304" pitchFamily="18" charset="0"/>
                <a:ea typeface="宋体" panose="02010600030101010101" pitchFamily="2" charset="-122"/>
              </a:rPr>
              <a:t>敲桌面听不到敲击声音是因为桌面没有振动</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物体停止振动声音就停止传播</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endParaRPr lang="en-US" sz="2400">
              <a:latin typeface="Times New Roman" panose="02020603050405020304" pitchFamily="18" charset="0"/>
              <a:ea typeface="宋体" panose="02010600030101010101" pitchFamily="2" charset="-122"/>
            </a:endParaRPr>
          </a:p>
          <a:p>
            <a:pPr>
              <a:lnSpc>
                <a:spcPct val="140000"/>
              </a:lnSpc>
              <a:spcBef>
                <a:spcPts val="0"/>
              </a:spcBef>
              <a:spcAft>
                <a:spcPts val="0"/>
              </a:spcAft>
            </a:pPr>
            <a:r>
              <a:rPr lang="en-US" sz="2400">
                <a:latin typeface="Times New Roman" panose="02020603050405020304" pitchFamily="18" charset="0"/>
                <a:sym typeface="+mn-ea"/>
              </a:rPr>
              <a:t>(5)</a:t>
            </a:r>
            <a:r>
              <a:rPr lang="zh-CN" sz="2400">
                <a:sym typeface="+mn-ea"/>
              </a:rPr>
              <a:t>吹竖笛发声是空气柱的振动产生的</a:t>
            </a:r>
            <a:r>
              <a:rPr lang="en-US" sz="2400">
                <a:latin typeface="Times New Roman" panose="02020603050405020304" pitchFamily="18" charset="0"/>
                <a:sym typeface="+mn-ea"/>
              </a:rPr>
              <a:t>(</a:t>
            </a:r>
            <a:r>
              <a:rPr lang="zh-CN" sz="2400">
                <a:sym typeface="+mn-ea"/>
              </a:rPr>
              <a:t>　　</a:t>
            </a:r>
            <a:r>
              <a:rPr lang="en-US" sz="2400">
                <a:latin typeface="Times New Roman" panose="02020603050405020304" pitchFamily="18" charset="0"/>
                <a:sym typeface="+mn-ea"/>
              </a:rPr>
              <a:t>)(6)</a:t>
            </a:r>
            <a:r>
              <a:rPr lang="zh-CN" sz="2400">
                <a:sym typeface="+mn-ea"/>
              </a:rPr>
              <a:t>超声波在空气中比次声波传播速度大</a:t>
            </a:r>
            <a:r>
              <a:rPr lang="en-US" sz="2400">
                <a:latin typeface="Times New Roman" panose="02020603050405020304" pitchFamily="18" charset="0"/>
                <a:sym typeface="+mn-ea"/>
              </a:rPr>
              <a:t>(</a:t>
            </a:r>
            <a:r>
              <a:rPr lang="zh-CN" sz="2400">
                <a:sym typeface="+mn-ea"/>
              </a:rPr>
              <a:t>　　</a:t>
            </a:r>
            <a:r>
              <a:rPr lang="en-US" sz="2400">
                <a:latin typeface="Times New Roman" panose="02020603050405020304" pitchFamily="18" charset="0"/>
                <a:sym typeface="+mn-ea"/>
              </a:rPr>
              <a:t>)(7)</a:t>
            </a:r>
            <a:r>
              <a:rPr lang="zh-CN" sz="2400">
                <a:sym typeface="+mn-ea"/>
              </a:rPr>
              <a:t>声音在真空中的传播速度最快</a:t>
            </a:r>
            <a:r>
              <a:rPr lang="en-US" sz="2400">
                <a:latin typeface="Times New Roman" panose="02020603050405020304" pitchFamily="18" charset="0"/>
                <a:sym typeface="+mn-ea"/>
              </a:rPr>
              <a:t>(</a:t>
            </a:r>
            <a:r>
              <a:rPr lang="zh-CN" sz="2400">
                <a:sym typeface="+mn-ea"/>
              </a:rPr>
              <a:t>　　</a:t>
            </a:r>
            <a:r>
              <a:rPr lang="en-US" sz="2400">
                <a:latin typeface="Times New Roman" panose="02020603050405020304" pitchFamily="18" charset="0"/>
                <a:sym typeface="+mn-ea"/>
              </a:rPr>
              <a:t>)(8)</a:t>
            </a:r>
            <a:r>
              <a:rPr lang="zh-CN" sz="2400">
                <a:sym typeface="+mn-ea"/>
              </a:rPr>
              <a:t>声音的传播速度只与介质有关</a:t>
            </a:r>
            <a:r>
              <a:rPr lang="en-US" sz="2400">
                <a:latin typeface="Times New Roman" panose="02020603050405020304" pitchFamily="18" charset="0"/>
                <a:sym typeface="+mn-ea"/>
              </a:rPr>
              <a:t>(</a:t>
            </a:r>
            <a:r>
              <a:rPr lang="zh-CN" sz="2400">
                <a:sym typeface="+mn-ea"/>
              </a:rPr>
              <a:t>　　</a:t>
            </a:r>
            <a:r>
              <a:rPr lang="en-US" sz="2400">
                <a:latin typeface="Times New Roman" panose="02020603050405020304" pitchFamily="18" charset="0"/>
                <a:sym typeface="+mn-ea"/>
              </a:rPr>
              <a:t>)(9)15 </a:t>
            </a:r>
            <a:r>
              <a:rPr lang="en-US" sz="2400">
                <a:latin typeface="宋体" panose="02010600030101010101" pitchFamily="2" charset="-122"/>
                <a:cs typeface="Times New Roman" panose="02020603050405020304" pitchFamily="18" charset="0"/>
                <a:sym typeface="+mn-ea"/>
              </a:rPr>
              <a:t>℃</a:t>
            </a:r>
            <a:r>
              <a:rPr lang="zh-CN" sz="2400">
                <a:sym typeface="+mn-ea"/>
              </a:rPr>
              <a:t>时空气中声音的传播速度为</a:t>
            </a:r>
            <a:r>
              <a:rPr lang="en-US" sz="2400">
                <a:latin typeface="Times New Roman" panose="02020603050405020304" pitchFamily="18" charset="0"/>
                <a:sym typeface="+mn-ea"/>
              </a:rPr>
              <a:t>3</a:t>
            </a:r>
            <a:r>
              <a:rPr lang="en-US" sz="2400">
                <a:latin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sym typeface="+mn-ea"/>
              </a:rPr>
              <a:t>10</a:t>
            </a:r>
            <a:r>
              <a:rPr lang="en-US" sz="2400" baseline="30000">
                <a:latin typeface="Times New Roman" panose="02020603050405020304" pitchFamily="18" charset="0"/>
                <a:sym typeface="+mn-ea"/>
              </a:rPr>
              <a:t>8</a:t>
            </a:r>
            <a:r>
              <a:rPr lang="en-US" sz="2400">
                <a:latin typeface="Times New Roman" panose="02020603050405020304" pitchFamily="18" charset="0"/>
                <a:sym typeface="+mn-ea"/>
              </a:rPr>
              <a:t> m/s(</a:t>
            </a:r>
            <a:r>
              <a:rPr lang="zh-CN" sz="2400">
                <a:sym typeface="+mn-ea"/>
              </a:rPr>
              <a:t>　　</a:t>
            </a:r>
            <a:r>
              <a:rPr lang="en-US" sz="2400">
                <a:latin typeface="Times New Roman" panose="02020603050405020304" pitchFamily="18" charset="0"/>
                <a:sym typeface="+mn-ea"/>
              </a:rPr>
              <a:t>)</a:t>
            </a:r>
            <a:endParaRPr lang="zh-CN" altLang="en-US" sz="2400"/>
          </a:p>
        </p:txBody>
      </p:sp>
      <p:sp>
        <p:nvSpPr>
          <p:cNvPr id="2" name="文本框 1"/>
          <p:cNvSpPr txBox="1"/>
          <p:nvPr/>
        </p:nvSpPr>
        <p:spPr>
          <a:xfrm>
            <a:off x="5191125" y="1827530"/>
            <a:ext cx="46291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3" name="文本框 2"/>
          <p:cNvSpPr txBox="1"/>
          <p:nvPr/>
        </p:nvSpPr>
        <p:spPr>
          <a:xfrm>
            <a:off x="6400165" y="3880485"/>
            <a:ext cx="46291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7" name="文本框 6"/>
          <p:cNvSpPr txBox="1"/>
          <p:nvPr/>
        </p:nvSpPr>
        <p:spPr>
          <a:xfrm>
            <a:off x="6096000" y="2381250"/>
            <a:ext cx="48069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p>
        </p:txBody>
      </p:sp>
      <p:sp>
        <p:nvSpPr>
          <p:cNvPr id="8" name="文本框 7"/>
          <p:cNvSpPr txBox="1"/>
          <p:nvPr/>
        </p:nvSpPr>
        <p:spPr>
          <a:xfrm>
            <a:off x="7872095" y="2913380"/>
            <a:ext cx="48069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p>
        </p:txBody>
      </p:sp>
      <p:sp>
        <p:nvSpPr>
          <p:cNvPr id="9" name="文本框 8"/>
          <p:cNvSpPr txBox="1"/>
          <p:nvPr/>
        </p:nvSpPr>
        <p:spPr>
          <a:xfrm>
            <a:off x="5788660" y="3420110"/>
            <a:ext cx="48069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p>
        </p:txBody>
      </p:sp>
      <p:sp>
        <p:nvSpPr>
          <p:cNvPr id="10" name="文本框 9"/>
          <p:cNvSpPr txBox="1"/>
          <p:nvPr/>
        </p:nvSpPr>
        <p:spPr>
          <a:xfrm>
            <a:off x="6700520" y="4416425"/>
            <a:ext cx="48069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p>
        </p:txBody>
      </p:sp>
      <p:sp>
        <p:nvSpPr>
          <p:cNvPr id="11" name="文本框 10"/>
          <p:cNvSpPr txBox="1"/>
          <p:nvPr/>
        </p:nvSpPr>
        <p:spPr>
          <a:xfrm>
            <a:off x="5788660" y="4876800"/>
            <a:ext cx="48069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p>
        </p:txBody>
      </p:sp>
      <p:sp>
        <p:nvSpPr>
          <p:cNvPr id="12" name="文本框 11"/>
          <p:cNvSpPr txBox="1"/>
          <p:nvPr/>
        </p:nvSpPr>
        <p:spPr>
          <a:xfrm>
            <a:off x="5788660" y="5498465"/>
            <a:ext cx="48069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p>
        </p:txBody>
      </p:sp>
      <p:sp>
        <p:nvSpPr>
          <p:cNvPr id="13" name="文本框 12"/>
          <p:cNvSpPr txBox="1"/>
          <p:nvPr/>
        </p:nvSpPr>
        <p:spPr>
          <a:xfrm>
            <a:off x="7569200" y="5958840"/>
            <a:ext cx="48069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ppt_x"/>
                                          </p:val>
                                        </p:tav>
                                        <p:tav tm="100000">
                                          <p:val>
                                            <p:strVal val="#ppt_x"/>
                                          </p:val>
                                        </p:tav>
                                      </p:tavLst>
                                    </p:anim>
                                    <p:anim calcmode="lin" valueType="num">
                                      <p:cBhvr additive="base">
                                        <p:cTn id="5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9" grpId="0"/>
      <p:bldP spid="9" grpId="1"/>
      <p:bldP spid="10" grpId="0"/>
      <p:bldP spid="10" grpId="1"/>
      <p:bldP spid="11" grpId="0"/>
      <p:bldP spid="11" grpId="1"/>
      <p:bldP spid="12" grpId="0"/>
      <p:bldP spid="12" grpId="1"/>
      <p:bldP spid="13" grpId="0"/>
      <p:bldP spid="13" grpId="1"/>
      <p:bldP spid="2" grpId="0"/>
      <p:bldP spid="2" grpId="1"/>
      <p:bldP spid="3" grpId="0"/>
      <p:bldP spid="3"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9" name="组合 18"/>
          <p:cNvGrpSpPr/>
          <p:nvPr/>
        </p:nvGrpSpPr>
        <p:grpSpPr>
          <a:xfrm>
            <a:off x="819785" y="972820"/>
            <a:ext cx="10340975" cy="737235"/>
            <a:chOff x="87" y="3001"/>
            <a:chExt cx="16285" cy="1161"/>
          </a:xfrm>
        </p:grpSpPr>
        <p:pic>
          <p:nvPicPr>
            <p:cNvPr id="20" name="图片 19" descr="考点3字"/>
            <p:cNvPicPr>
              <a:picLocks noChangeAspect="1"/>
            </p:cNvPicPr>
            <p:nvPr/>
          </p:nvPicPr>
          <p:blipFill>
            <a:blip r:embed="rId1"/>
            <a:stretch>
              <a:fillRect/>
            </a:stretch>
          </p:blipFill>
          <p:spPr>
            <a:xfrm>
              <a:off x="87" y="3275"/>
              <a:ext cx="3418" cy="761"/>
            </a:xfrm>
            <a:prstGeom prst="rect">
              <a:avLst/>
            </a:prstGeom>
          </p:spPr>
        </p:pic>
        <p:grpSp>
          <p:nvGrpSpPr>
            <p:cNvPr id="21" name="组合 20"/>
            <p:cNvGrpSpPr/>
            <p:nvPr/>
          </p:nvGrpSpPr>
          <p:grpSpPr>
            <a:xfrm>
              <a:off x="160" y="3001"/>
              <a:ext cx="16212" cy="1161"/>
              <a:chOff x="273" y="3001"/>
              <a:chExt cx="16212" cy="1161"/>
            </a:xfrm>
          </p:grpSpPr>
          <p:sp>
            <p:nvSpPr>
              <p:cNvPr id="22" name="文本框 4"/>
              <p:cNvSpPr txBox="1"/>
              <p:nvPr/>
            </p:nvSpPr>
            <p:spPr>
              <a:xfrm>
                <a:off x="3894" y="3001"/>
                <a:ext cx="12591" cy="1161"/>
              </a:xfrm>
              <a:prstGeom prst="rect">
                <a:avLst/>
              </a:prstGeom>
              <a:noFill/>
              <a:ln w="9525">
                <a:noFill/>
              </a:ln>
            </p:spPr>
            <p:txBody>
              <a:bodyPr wrap="square" anchor="t">
                <a:spAutoFit/>
              </a:bodyPr>
              <a:p>
                <a:pPr>
                  <a:lnSpc>
                    <a:spcPct val="150000"/>
                  </a:lnSpc>
                </a:pPr>
                <a:r>
                  <a:rPr lang="zh-CN" sz="2800" dirty="0">
                    <a:latin typeface="黑体" panose="02010609060101010101" pitchFamily="49" charset="-122"/>
                    <a:ea typeface="黑体" panose="02010609060101010101" pitchFamily="49" charset="-122"/>
                    <a:cs typeface="Times New Roman" panose="02020603050405020304" pitchFamily="18" charset="0"/>
                  </a:rPr>
                  <a:t>声音的特性</a:t>
                </a:r>
                <a:r>
                  <a:rPr sz="2400" dirty="0">
                    <a:latin typeface="Times New Roman" panose="02020603050405020304" pitchFamily="18" charset="0"/>
                    <a:cs typeface="Times New Roman" panose="02020603050405020304" pitchFamily="18" charset="0"/>
                  </a:rPr>
                  <a:t>(6年4考，常结合其他声学知识综合考查)</a:t>
                </a:r>
                <a:r>
                  <a:rPr dirty="0">
                    <a:latin typeface="Times New Roman" panose="02020603050405020304" pitchFamily="18" charset="0"/>
                    <a:cs typeface="Times New Roman" panose="02020603050405020304" pitchFamily="18" charset="0"/>
                  </a:rPr>
                  <a:t>　</a:t>
                </a:r>
                <a:endParaRPr dirty="0">
                  <a:latin typeface="Times New Roman" panose="02020603050405020304" pitchFamily="18" charset="0"/>
                  <a:cs typeface="Times New Roman" panose="02020603050405020304" pitchFamily="18" charset="0"/>
                </a:endParaRPr>
              </a:p>
            </p:txBody>
          </p:sp>
          <p:grpSp>
            <p:nvGrpSpPr>
              <p:cNvPr id="23" name="组合 13"/>
              <p:cNvGrpSpPr/>
              <p:nvPr/>
            </p:nvGrpSpPr>
            <p:grpSpPr>
              <a:xfrm>
                <a:off x="273" y="3246"/>
                <a:ext cx="3110" cy="822"/>
                <a:chOff x="6025" y="8865"/>
                <a:chExt cx="3310" cy="877"/>
              </a:xfrm>
            </p:grpSpPr>
            <p:sp>
              <p:nvSpPr>
                <p:cNvPr id="24" name="文本框 10"/>
                <p:cNvSpPr txBox="1"/>
                <p:nvPr/>
              </p:nvSpPr>
              <p:spPr>
                <a:xfrm>
                  <a:off x="6025" y="8865"/>
                  <a:ext cx="2506" cy="877"/>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命题点</a:t>
                  </a:r>
                  <a:endParaRPr lang="zh-CN" altLang="en-US" sz="2800" b="1" dirty="0">
                    <a:latin typeface="Times New Roman" panose="02020603050405020304" pitchFamily="18" charset="0"/>
                    <a:ea typeface="黑体" panose="02010609060101010101" pitchFamily="49" charset="-122"/>
                  </a:endParaRPr>
                </a:p>
              </p:txBody>
            </p:sp>
            <p:sp>
              <p:nvSpPr>
                <p:cNvPr id="25"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sp>
        <p:nvSpPr>
          <p:cNvPr id="100" name="文本框 99"/>
          <p:cNvSpPr txBox="1"/>
          <p:nvPr/>
        </p:nvSpPr>
        <p:spPr>
          <a:xfrm>
            <a:off x="711200" y="1710055"/>
            <a:ext cx="1095756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4.  </a:t>
            </a:r>
            <a:r>
              <a:rPr lang="en-US" sz="2400">
                <a:latin typeface="Times New Roman" panose="02020603050405020304" pitchFamily="18" charset="0"/>
                <a:cs typeface="楷体_GB2312" charset="0"/>
              </a:rPr>
              <a:t>(2016</a:t>
            </a:r>
            <a:r>
              <a:rPr lang="zh-CN" sz="2400">
                <a:cs typeface="楷体_GB2312" charset="0"/>
              </a:rPr>
              <a:t>河南</a:t>
            </a:r>
            <a:r>
              <a:rPr lang="en-US" sz="2400">
                <a:latin typeface="Times New Roman" panose="02020603050405020304" pitchFamily="18" charset="0"/>
                <a:cs typeface="楷体_GB2312" charset="0"/>
              </a:rPr>
              <a:t>2</a:t>
            </a:r>
            <a:r>
              <a:rPr lang="zh-CN" sz="2400">
                <a:cs typeface="楷体_GB2312" charset="0"/>
              </a:rPr>
              <a:t>题</a:t>
            </a:r>
            <a:r>
              <a:rPr lang="en-US" sz="2400">
                <a:latin typeface="Times New Roman" panose="02020603050405020304" pitchFamily="18" charset="0"/>
                <a:cs typeface="楷体_GB2312" charset="0"/>
              </a:rPr>
              <a:t>3</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手机是现代最常用的通信工具，</a:t>
            </a:r>
            <a:r>
              <a:rPr lang="en-US" sz="2400">
                <a:latin typeface="Times New Roman" panose="02020603050405020304" pitchFamily="18" charset="0"/>
                <a:ea typeface="宋体" panose="02010600030101010101" pitchFamily="2" charset="-122"/>
              </a:rPr>
              <a:t> </a:t>
            </a:r>
            <a:r>
              <a:rPr lang="zh-CN" sz="2400">
                <a:ea typeface="宋体" panose="02010600030101010101" pitchFamily="2" charset="-122"/>
              </a:rPr>
              <a:t>手机之间是利用</a:t>
            </a:r>
            <a:r>
              <a:rPr lang="en-US" sz="2400">
                <a:latin typeface="Times New Roman" panose="02020603050405020304" pitchFamily="18" charset="0"/>
                <a:ea typeface="宋体" panose="02010600030101010101" pitchFamily="2" charset="-122"/>
              </a:rPr>
              <a:t>_________</a:t>
            </a:r>
            <a:r>
              <a:rPr lang="zh-CN" sz="2400">
                <a:ea typeface="宋体" panose="02010600030101010101" pitchFamily="2" charset="-122"/>
              </a:rPr>
              <a:t>传递信息的．人们在不同场合需要选择不同的音量， 改变的是手机声音的</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．接听电话时能辨别不同的人，是因为不同人说话时声音的</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不同．</a:t>
            </a:r>
            <a:r>
              <a:rPr lang="en-US" sz="2400">
                <a:latin typeface="Times New Roman" panose="02020603050405020304" pitchFamily="18" charset="0"/>
                <a:ea typeface="宋体" panose="02010600030101010101" pitchFamily="2" charset="-122"/>
              </a:rPr>
              <a:t>5. </a:t>
            </a:r>
            <a:r>
              <a:rPr lang="en-US" sz="2400">
                <a:latin typeface="Times New Roman" panose="02020603050405020304" pitchFamily="18" charset="0"/>
                <a:cs typeface="楷体_GB2312" charset="0"/>
              </a:rPr>
              <a:t>(2014</a:t>
            </a:r>
            <a:r>
              <a:rPr lang="zh-CN" sz="2400">
                <a:cs typeface="楷体_GB2312" charset="0"/>
              </a:rPr>
              <a:t>河南</a:t>
            </a:r>
            <a:r>
              <a:rPr lang="en-US" sz="2400">
                <a:latin typeface="Times New Roman" panose="02020603050405020304" pitchFamily="18" charset="0"/>
                <a:cs typeface="楷体_GB2312" charset="0"/>
              </a:rPr>
              <a:t>3</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如图所</a:t>
            </a:r>
            <a:r>
              <a:rPr lang="zh-CN" sz="2400">
                <a:latin typeface="Times New Roman" panose="02020603050405020304" pitchFamily="18" charset="0"/>
                <a:ea typeface="宋体" panose="02010600030101010101" pitchFamily="2" charset="-122"/>
              </a:rPr>
              <a:t>示是用一个纸盒、</a:t>
            </a:r>
            <a:endParaRPr lang="zh-CN" sz="2400">
              <a:latin typeface="Times New Roman" panose="02020603050405020304" pitchFamily="18" charset="0"/>
              <a:ea typeface="宋体" panose="02010600030101010101" pitchFamily="2" charset="-122"/>
            </a:endParaRPr>
          </a:p>
          <a:p>
            <a:pPr>
              <a:lnSpc>
                <a:spcPct val="150000"/>
              </a:lnSpc>
            </a:pPr>
            <a:r>
              <a:rPr lang="zh-CN" sz="2400">
                <a:latin typeface="Times New Roman" panose="02020603050405020304" pitchFamily="18" charset="0"/>
                <a:ea typeface="宋体" panose="02010600030101010101" pitchFamily="2" charset="-122"/>
              </a:rPr>
              <a:t>两支笔和四根宽窄不同的橡皮筋制作的</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橡</a:t>
            </a:r>
            <a:endParaRPr lang="zh-CN" sz="2400">
              <a:latin typeface="Times New Roman" panose="02020603050405020304" pitchFamily="18" charset="0"/>
              <a:ea typeface="宋体" panose="02010600030101010101" pitchFamily="2" charset="-122"/>
            </a:endParaRPr>
          </a:p>
          <a:p>
            <a:pPr>
              <a:lnSpc>
                <a:spcPct val="150000"/>
              </a:lnSpc>
            </a:pPr>
            <a:r>
              <a:rPr lang="zh-CN" sz="2400">
                <a:latin typeface="Times New Roman" panose="02020603050405020304" pitchFamily="18" charset="0"/>
                <a:ea typeface="宋体" panose="02010600030101010101" pitchFamily="2" charset="-122"/>
              </a:rPr>
              <a:t>皮筋吉他</a:t>
            </a:r>
            <a:r>
              <a:rPr lang="zh-CN" sz="2400">
                <a:ea typeface="宋体" panose="02010600030101010101" pitchFamily="2" charset="-122"/>
                <a:cs typeface="Times New Roman" panose="02020603050405020304" pitchFamily="18" charset="0"/>
              </a:rPr>
              <a:t>”．</a:t>
            </a:r>
            <a:r>
              <a:rPr lang="zh-CN" sz="2400">
                <a:ea typeface="宋体" panose="02010600030101010101" pitchFamily="2" charset="-122"/>
              </a:rPr>
              <a:t>拨动</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c</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d</a:t>
            </a:r>
            <a:r>
              <a:rPr lang="zh-CN" sz="2400">
                <a:ea typeface="宋体" panose="02010600030101010101" pitchFamily="2" charset="-122"/>
              </a:rPr>
              <a:t>四根橡皮筋，</a:t>
            </a:r>
            <a:endParaRPr lang="zh-CN" sz="240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的音调最高．用大小不同的力拨动</a:t>
            </a:r>
            <a:endParaRPr lang="zh-CN" sz="2400">
              <a:ea typeface="宋体" panose="02010600030101010101" pitchFamily="2" charset="-122"/>
            </a:endParaRPr>
          </a:p>
          <a:p>
            <a:pPr>
              <a:lnSpc>
                <a:spcPct val="150000"/>
              </a:lnSpc>
            </a:pPr>
            <a:r>
              <a:rPr lang="zh-CN" sz="2400">
                <a:ea typeface="宋体" panose="02010600030101010101" pitchFamily="2" charset="-122"/>
              </a:rPr>
              <a:t>同一根橡皮筋，橡皮筋发声的</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不同．</a:t>
            </a:r>
            <a:endParaRPr lang="zh-CN" altLang="en-US" sz="2400"/>
          </a:p>
        </p:txBody>
      </p:sp>
      <p:pic>
        <p:nvPicPr>
          <p:cNvPr id="2" name="图片 -2147482554"/>
          <p:cNvPicPr>
            <a:picLocks noChangeAspect="1"/>
          </p:cNvPicPr>
          <p:nvPr/>
        </p:nvPicPr>
        <p:blipFill>
          <a:blip r:embed="rId2"/>
          <a:stretch>
            <a:fillRect/>
          </a:stretch>
        </p:blipFill>
        <p:spPr>
          <a:xfrm>
            <a:off x="8201660" y="3678555"/>
            <a:ext cx="2702560" cy="1884680"/>
          </a:xfrm>
          <a:prstGeom prst="rect">
            <a:avLst/>
          </a:prstGeom>
          <a:noFill/>
          <a:ln w="9525">
            <a:noFill/>
          </a:ln>
        </p:spPr>
      </p:pic>
      <p:sp>
        <p:nvSpPr>
          <p:cNvPr id="3" name="文本框 2"/>
          <p:cNvSpPr txBox="1"/>
          <p:nvPr/>
        </p:nvSpPr>
        <p:spPr>
          <a:xfrm>
            <a:off x="8997315" y="5760720"/>
            <a:ext cx="111125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5</a:t>
            </a:r>
            <a:r>
              <a:rPr lang="zh-CN" sz="1800">
                <a:cs typeface="楷体_GB2312" charset="0"/>
              </a:rPr>
              <a:t>题图</a:t>
            </a:r>
            <a:endParaRPr lang="zh-CN" altLang="en-US" sz="1800"/>
          </a:p>
        </p:txBody>
      </p:sp>
      <p:sp>
        <p:nvSpPr>
          <p:cNvPr id="4" name="文本框 3"/>
          <p:cNvSpPr txBox="1"/>
          <p:nvPr/>
        </p:nvSpPr>
        <p:spPr>
          <a:xfrm>
            <a:off x="10024110" y="1790700"/>
            <a:ext cx="11366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电磁波</a:t>
            </a:r>
            <a:endParaRPr lang="zh-CN" altLang="en-US"/>
          </a:p>
        </p:txBody>
      </p:sp>
      <p:sp>
        <p:nvSpPr>
          <p:cNvPr id="5" name="文本框 4"/>
          <p:cNvSpPr txBox="1"/>
          <p:nvPr/>
        </p:nvSpPr>
        <p:spPr>
          <a:xfrm>
            <a:off x="819785" y="2891155"/>
            <a:ext cx="8540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响度</a:t>
            </a:r>
            <a:endParaRPr lang="zh-CN" altLang="en-US"/>
          </a:p>
        </p:txBody>
      </p:sp>
      <p:sp>
        <p:nvSpPr>
          <p:cNvPr id="6" name="文本框 5"/>
          <p:cNvSpPr txBox="1"/>
          <p:nvPr/>
        </p:nvSpPr>
        <p:spPr>
          <a:xfrm>
            <a:off x="9656445" y="2891155"/>
            <a:ext cx="8934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音色</a:t>
            </a:r>
            <a:endParaRPr lang="zh-CN" altLang="en-US"/>
          </a:p>
        </p:txBody>
      </p:sp>
      <p:sp>
        <p:nvSpPr>
          <p:cNvPr id="7" name="文本框 6"/>
          <p:cNvSpPr txBox="1"/>
          <p:nvPr/>
        </p:nvSpPr>
        <p:spPr>
          <a:xfrm>
            <a:off x="1038860" y="5102860"/>
            <a:ext cx="416560"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a</a:t>
            </a:r>
            <a:endParaRPr lang="zh-CN" altLang="en-US"/>
          </a:p>
        </p:txBody>
      </p:sp>
      <p:sp>
        <p:nvSpPr>
          <p:cNvPr id="8" name="文本框 7"/>
          <p:cNvSpPr txBox="1"/>
          <p:nvPr/>
        </p:nvSpPr>
        <p:spPr>
          <a:xfrm>
            <a:off x="4812665" y="5668645"/>
            <a:ext cx="8540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响度</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P spid="7" grpId="0"/>
      <p:bldP spid="7" grpId="1"/>
      <p:bldP spid="8" grpId="0"/>
      <p:bldP spid="8"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837565" y="1067435"/>
            <a:ext cx="1838960" cy="474345"/>
            <a:chOff x="1318" y="2359"/>
            <a:chExt cx="2896" cy="747"/>
          </a:xfrm>
        </p:grpSpPr>
        <p:pic>
          <p:nvPicPr>
            <p:cNvPr id="4" name="图片 3" descr="三级标"/>
            <p:cNvPicPr>
              <a:picLocks noChangeAspect="1"/>
            </p:cNvPicPr>
            <p:nvPr/>
          </p:nvPicPr>
          <p:blipFill>
            <a:blip r:embed="rId1"/>
            <a:stretch>
              <a:fillRect/>
            </a:stretch>
          </p:blipFill>
          <p:spPr>
            <a:xfrm>
              <a:off x="1318" y="2359"/>
              <a:ext cx="2896" cy="714"/>
            </a:xfrm>
            <a:prstGeom prst="rect">
              <a:avLst/>
            </a:prstGeom>
          </p:spPr>
        </p:pic>
        <p:sp>
          <p:nvSpPr>
            <p:cNvPr id="6" name="文本框 5"/>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747395" y="1571625"/>
            <a:ext cx="1069657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6. </a:t>
            </a:r>
            <a:r>
              <a:rPr lang="en-US" sz="2400">
                <a:latin typeface="Times New Roman" panose="02020603050405020304" pitchFamily="18" charset="0"/>
                <a:cs typeface="楷体_GB2312" charset="0"/>
              </a:rPr>
              <a:t>(2019</a:t>
            </a:r>
            <a:r>
              <a:rPr lang="zh-CN" sz="2400">
                <a:cs typeface="楷体_GB2312" charset="0"/>
              </a:rPr>
              <a:t>郑州二模</a:t>
            </a:r>
            <a:r>
              <a:rPr lang="en-US" sz="2400">
                <a:latin typeface="Times New Roman" panose="02020603050405020304" pitchFamily="18" charset="0"/>
                <a:cs typeface="楷体_GB2312" charset="0"/>
              </a:rPr>
              <a:t>)</a:t>
            </a:r>
            <a:r>
              <a:rPr lang="zh-CN" sz="2400">
                <a:ea typeface="宋体" panose="02010600030101010101" pitchFamily="2" charset="-122"/>
              </a:rPr>
              <a:t>古诗词是我国的文化瑰宝，很多诗句里蕴含着物理知识．例如</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小弦切切如私语</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是指声音的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小；</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夜半钟声到客船</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中是根据声音的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音调</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响度</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音色</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来判断出钟声的．</a:t>
            </a:r>
            <a:r>
              <a:rPr lang="en-US" sz="2400">
                <a:latin typeface="Times New Roman" panose="02020603050405020304" pitchFamily="18" charset="0"/>
                <a:ea typeface="宋体" panose="02010600030101010101" pitchFamily="2" charset="-122"/>
              </a:rPr>
              <a:t>7. </a:t>
            </a:r>
            <a:r>
              <a:rPr lang="zh-CN" sz="2400">
                <a:ea typeface="宋体" panose="02010600030101010101" pitchFamily="2" charset="-122"/>
              </a:rPr>
              <a:t>小明用同样大小的力分别弹一下吉他两根粗细相同、长度不同的弦，如图甲、乙是分别在同一</a:t>
            </a:r>
            <a:endParaRPr lang="zh-CN" sz="2400">
              <a:ea typeface="宋体" panose="02010600030101010101" pitchFamily="2" charset="-122"/>
            </a:endParaRPr>
          </a:p>
          <a:p>
            <a:pPr>
              <a:lnSpc>
                <a:spcPct val="150000"/>
              </a:lnSpc>
            </a:pPr>
            <a:r>
              <a:rPr lang="zh-CN" sz="2400">
                <a:ea typeface="宋体" panose="02010600030101010101" pitchFamily="2" charset="-122"/>
              </a:rPr>
              <a:t>示波器上显示的波形，则</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甲</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endParaRPr lang="zh-CN" sz="2400">
              <a:ea typeface="宋体" panose="02010600030101010101" pitchFamily="2" charset="-122"/>
            </a:endParaRPr>
          </a:p>
          <a:p>
            <a:pPr>
              <a:lnSpc>
                <a:spcPct val="150000"/>
              </a:lnSpc>
            </a:pP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乙</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是弹较长的弦时的波形，甲的响度</a:t>
            </a:r>
            <a:r>
              <a:rPr lang="en-US" sz="2400">
                <a:latin typeface="Times New Roman" panose="02020603050405020304" pitchFamily="18" charset="0"/>
                <a:ea typeface="宋体" panose="02010600030101010101" pitchFamily="2" charset="-122"/>
              </a:rPr>
              <a:t>______</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大于</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小于</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等于</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乙的响度．</a:t>
            </a:r>
            <a:endParaRPr lang="zh-CN" altLang="en-US" sz="2400"/>
          </a:p>
        </p:txBody>
      </p:sp>
      <p:pic>
        <p:nvPicPr>
          <p:cNvPr id="2" name="图片 -2147482552"/>
          <p:cNvPicPr>
            <a:picLocks noChangeAspect="1"/>
          </p:cNvPicPr>
          <p:nvPr/>
        </p:nvPicPr>
        <p:blipFill>
          <a:blip r:embed="rId2"/>
          <a:stretch>
            <a:fillRect/>
          </a:stretch>
        </p:blipFill>
        <p:spPr>
          <a:xfrm>
            <a:off x="7669530" y="3611880"/>
            <a:ext cx="3723005" cy="1851660"/>
          </a:xfrm>
          <a:prstGeom prst="rect">
            <a:avLst/>
          </a:prstGeom>
          <a:noFill/>
          <a:ln w="9525">
            <a:noFill/>
          </a:ln>
        </p:spPr>
      </p:pic>
      <p:sp>
        <p:nvSpPr>
          <p:cNvPr id="3" name="文本框 2"/>
          <p:cNvSpPr txBox="1"/>
          <p:nvPr/>
        </p:nvSpPr>
        <p:spPr>
          <a:xfrm>
            <a:off x="8683625" y="5676265"/>
            <a:ext cx="1189355"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7</a:t>
            </a:r>
            <a:r>
              <a:rPr lang="zh-CN" sz="1800">
                <a:cs typeface="楷体_GB2312" charset="0"/>
              </a:rPr>
              <a:t>题图</a:t>
            </a:r>
            <a:endParaRPr lang="zh-CN" altLang="en-US" sz="1800"/>
          </a:p>
        </p:txBody>
      </p:sp>
      <p:sp>
        <p:nvSpPr>
          <p:cNvPr id="7" name="文本框 6"/>
          <p:cNvSpPr txBox="1"/>
          <p:nvPr/>
        </p:nvSpPr>
        <p:spPr>
          <a:xfrm>
            <a:off x="5596255" y="2235200"/>
            <a:ext cx="8540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响度</a:t>
            </a:r>
            <a:endParaRPr lang="zh-CN" altLang="en-US"/>
          </a:p>
        </p:txBody>
      </p:sp>
      <p:sp>
        <p:nvSpPr>
          <p:cNvPr id="8" name="文本框 7"/>
          <p:cNvSpPr txBox="1"/>
          <p:nvPr/>
        </p:nvSpPr>
        <p:spPr>
          <a:xfrm>
            <a:off x="1949450" y="2780665"/>
            <a:ext cx="8064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音色</a:t>
            </a:r>
            <a:endParaRPr lang="zh-CN" altLang="en-US"/>
          </a:p>
        </p:txBody>
      </p:sp>
      <p:sp>
        <p:nvSpPr>
          <p:cNvPr id="9" name="文本框 8"/>
          <p:cNvSpPr txBox="1"/>
          <p:nvPr/>
        </p:nvSpPr>
        <p:spPr>
          <a:xfrm>
            <a:off x="4344670" y="4406265"/>
            <a:ext cx="5334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乙</a:t>
            </a:r>
            <a:endParaRPr lang="zh-CN" altLang="en-US"/>
          </a:p>
        </p:txBody>
      </p:sp>
      <p:sp>
        <p:nvSpPr>
          <p:cNvPr id="10" name="文本框 9"/>
          <p:cNvSpPr txBox="1"/>
          <p:nvPr/>
        </p:nvSpPr>
        <p:spPr>
          <a:xfrm>
            <a:off x="6450330" y="4974590"/>
            <a:ext cx="8642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等于</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9" grpId="0"/>
      <p:bldP spid="9" grpId="1"/>
      <p:bldP spid="10" grpId="0"/>
      <p:bldP spid="10"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516380" y="1991360"/>
            <a:ext cx="839089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8. </a:t>
            </a:r>
            <a:r>
              <a:rPr lang="en-US" sz="2400">
                <a:latin typeface="Times New Roman" panose="02020603050405020304" pitchFamily="18" charset="0"/>
                <a:cs typeface="楷体_GB2312" charset="0"/>
              </a:rPr>
              <a:t>(2019</a:t>
            </a:r>
            <a:r>
              <a:rPr lang="zh-CN" sz="2400">
                <a:cs typeface="楷体_GB2312" charset="0"/>
              </a:rPr>
              <a:t>桂林</a:t>
            </a:r>
            <a:r>
              <a:rPr lang="en-US" sz="2400">
                <a:latin typeface="Times New Roman" panose="02020603050405020304" pitchFamily="18" charset="0"/>
                <a:cs typeface="楷体_GB2312" charset="0"/>
              </a:rPr>
              <a:t>)</a:t>
            </a:r>
            <a:r>
              <a:rPr lang="zh-CN" sz="2400">
                <a:ea typeface="宋体" panose="02010600030101010101" pitchFamily="2" charset="-122"/>
              </a:rPr>
              <a:t>下列关于声音的说法中正确的是</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rPr>
              <a:t>　　</a:t>
            </a:r>
            <a:r>
              <a:rPr lang="en-US" sz="2400">
                <a:latin typeface="Times New Roman" panose="02020603050405020304" pitchFamily="18" charset="0"/>
              </a:rPr>
              <a:t>)</a:t>
            </a:r>
            <a:r>
              <a:rPr lang="en-US" sz="2400">
                <a:latin typeface="Times New Roman" panose="02020603050405020304" pitchFamily="18" charset="0"/>
                <a:ea typeface="宋体" panose="02010600030101010101" pitchFamily="2" charset="-122"/>
              </a:rPr>
              <a:t>A.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低声细语</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中的</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低</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是指声音的音调低</a:t>
            </a:r>
            <a:r>
              <a:rPr lang="en-US" sz="2400">
                <a:latin typeface="Times New Roman" panose="02020603050405020304" pitchFamily="18" charset="0"/>
                <a:ea typeface="宋体" panose="02010600030101010101" pitchFamily="2" charset="-122"/>
              </a:rPr>
              <a:t>B.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引吭高歌</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中的</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高</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是指声音的音调高</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声源振动的频率越高，发出声音的音调越高</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我们能区别钢琴和吉他这两种乐器发出的声音是因为它们发出声音的响度不同</a:t>
            </a:r>
            <a:endParaRPr lang="zh-CN" altLang="en-US" sz="2400"/>
          </a:p>
        </p:txBody>
      </p:sp>
      <p:sp>
        <p:nvSpPr>
          <p:cNvPr id="2" name="文本框 1"/>
          <p:cNvSpPr txBox="1"/>
          <p:nvPr/>
        </p:nvSpPr>
        <p:spPr>
          <a:xfrm>
            <a:off x="7791450" y="2166620"/>
            <a:ext cx="43561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C</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9" name="组合 18"/>
          <p:cNvGrpSpPr/>
          <p:nvPr/>
        </p:nvGrpSpPr>
        <p:grpSpPr>
          <a:xfrm>
            <a:off x="1255395" y="1360170"/>
            <a:ext cx="6795135" cy="737235"/>
            <a:chOff x="87" y="2994"/>
            <a:chExt cx="10701" cy="1161"/>
          </a:xfrm>
        </p:grpSpPr>
        <p:pic>
          <p:nvPicPr>
            <p:cNvPr id="20" name="图片 19" descr="考点3字"/>
            <p:cNvPicPr>
              <a:picLocks noChangeAspect="1"/>
            </p:cNvPicPr>
            <p:nvPr/>
          </p:nvPicPr>
          <p:blipFill>
            <a:blip r:embed="rId1"/>
            <a:stretch>
              <a:fillRect/>
            </a:stretch>
          </p:blipFill>
          <p:spPr>
            <a:xfrm>
              <a:off x="87" y="3275"/>
              <a:ext cx="3418" cy="761"/>
            </a:xfrm>
            <a:prstGeom prst="rect">
              <a:avLst/>
            </a:prstGeom>
          </p:spPr>
        </p:pic>
        <p:grpSp>
          <p:nvGrpSpPr>
            <p:cNvPr id="21" name="组合 20"/>
            <p:cNvGrpSpPr/>
            <p:nvPr/>
          </p:nvGrpSpPr>
          <p:grpSpPr>
            <a:xfrm>
              <a:off x="160" y="2994"/>
              <a:ext cx="10628" cy="1161"/>
              <a:chOff x="273" y="2994"/>
              <a:chExt cx="10628" cy="1161"/>
            </a:xfrm>
          </p:grpSpPr>
          <p:sp>
            <p:nvSpPr>
              <p:cNvPr id="22" name="文本框 4"/>
              <p:cNvSpPr txBox="1"/>
              <p:nvPr/>
            </p:nvSpPr>
            <p:spPr>
              <a:xfrm>
                <a:off x="3894" y="2994"/>
                <a:ext cx="7007" cy="1161"/>
              </a:xfrm>
              <a:prstGeom prst="rect">
                <a:avLst/>
              </a:prstGeom>
              <a:noFill/>
              <a:ln w="9525">
                <a:noFill/>
              </a:ln>
            </p:spPr>
            <p:txBody>
              <a:bodyPr wrap="square" anchor="t">
                <a:spAutoFit/>
              </a:bodyPr>
              <a:p>
                <a:pPr>
                  <a:lnSpc>
                    <a:spcPct val="150000"/>
                  </a:lnSpc>
                </a:pPr>
                <a:r>
                  <a:rPr sz="2800" dirty="0">
                    <a:latin typeface="黑体" panose="02010609060101010101" pitchFamily="49" charset="-122"/>
                    <a:ea typeface="黑体" panose="02010609060101010101" pitchFamily="49" charset="-122"/>
                    <a:cs typeface="Times New Roman" panose="02020603050405020304" pitchFamily="18" charset="0"/>
                  </a:rPr>
                  <a:t>声学综合题</a:t>
                </a:r>
                <a:r>
                  <a:rPr sz="2400" dirty="0">
                    <a:latin typeface="Times New Roman" panose="02020603050405020304" pitchFamily="18" charset="0"/>
                    <a:cs typeface="Times New Roman" panose="02020603050405020304" pitchFamily="18" charset="0"/>
                  </a:rPr>
                  <a:t>(2019.8，2015.2)</a:t>
                </a:r>
                <a:endParaRPr sz="2400" dirty="0">
                  <a:latin typeface="Times New Roman" panose="02020603050405020304" pitchFamily="18" charset="0"/>
                  <a:cs typeface="Times New Roman" panose="02020603050405020304" pitchFamily="18" charset="0"/>
                </a:endParaRPr>
              </a:p>
            </p:txBody>
          </p:sp>
          <p:grpSp>
            <p:nvGrpSpPr>
              <p:cNvPr id="23" name="组合 13"/>
              <p:cNvGrpSpPr/>
              <p:nvPr/>
            </p:nvGrpSpPr>
            <p:grpSpPr>
              <a:xfrm>
                <a:off x="273" y="3246"/>
                <a:ext cx="3110" cy="822"/>
                <a:chOff x="6025" y="8865"/>
                <a:chExt cx="3310" cy="877"/>
              </a:xfrm>
            </p:grpSpPr>
            <p:sp>
              <p:nvSpPr>
                <p:cNvPr id="24" name="文本框 10"/>
                <p:cNvSpPr txBox="1"/>
                <p:nvPr/>
              </p:nvSpPr>
              <p:spPr>
                <a:xfrm>
                  <a:off x="6025" y="8865"/>
                  <a:ext cx="2506" cy="877"/>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命题点</a:t>
                  </a:r>
                  <a:endParaRPr lang="zh-CN" altLang="en-US" sz="2800" b="1" dirty="0">
                    <a:latin typeface="Times New Roman" panose="02020603050405020304" pitchFamily="18" charset="0"/>
                    <a:ea typeface="黑体" panose="02010609060101010101" pitchFamily="49" charset="-122"/>
                  </a:endParaRPr>
                </a:p>
              </p:txBody>
            </p:sp>
            <p:sp>
              <p:nvSpPr>
                <p:cNvPr id="25"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sp>
        <p:nvSpPr>
          <p:cNvPr id="100" name="文本框 99"/>
          <p:cNvSpPr txBox="1"/>
          <p:nvPr/>
        </p:nvSpPr>
        <p:spPr>
          <a:xfrm>
            <a:off x="1176020" y="2205355"/>
            <a:ext cx="624078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9. </a:t>
            </a:r>
            <a:r>
              <a:rPr lang="en-US" sz="2400">
                <a:latin typeface="Times New Roman" panose="02020603050405020304" pitchFamily="18" charset="0"/>
                <a:cs typeface="楷体_GB2312" charset="0"/>
              </a:rPr>
              <a:t>(2015</a:t>
            </a:r>
            <a:r>
              <a:rPr lang="zh-CN" sz="2400">
                <a:cs typeface="楷体_GB2312" charset="0"/>
              </a:rPr>
              <a:t>河南</a:t>
            </a:r>
            <a:r>
              <a:rPr lang="en-US" sz="2400">
                <a:latin typeface="Times New Roman" panose="02020603050405020304" pitchFamily="18" charset="0"/>
                <a:cs typeface="楷体_GB2312" charset="0"/>
              </a:rPr>
              <a:t>2</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教室的楼道上张贴有如图所示的标志，倡导同学们不要大声喧哗，养成轻声讲话的文明习惯．从声音的特性分析，</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大声</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和</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轻声</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均是指声音</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的大小；从控制噪声的角度分析，这是从</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处减弱噪声．</a:t>
            </a:r>
            <a:endParaRPr lang="zh-CN" altLang="en-US" sz="2400"/>
          </a:p>
        </p:txBody>
      </p:sp>
      <p:pic>
        <p:nvPicPr>
          <p:cNvPr id="2" name="图片 -2147482550"/>
          <p:cNvPicPr>
            <a:picLocks noChangeAspect="1"/>
          </p:cNvPicPr>
          <p:nvPr/>
        </p:nvPicPr>
        <p:blipFill>
          <a:blip r:embed="rId2"/>
          <a:stretch>
            <a:fillRect/>
          </a:stretch>
        </p:blipFill>
        <p:spPr>
          <a:xfrm>
            <a:off x="8324215" y="2527300"/>
            <a:ext cx="2235200" cy="2394585"/>
          </a:xfrm>
          <a:prstGeom prst="rect">
            <a:avLst/>
          </a:prstGeom>
          <a:noFill/>
          <a:ln w="9525">
            <a:noFill/>
          </a:ln>
        </p:spPr>
      </p:pic>
      <p:sp>
        <p:nvSpPr>
          <p:cNvPr id="3" name="文本框 2"/>
          <p:cNvSpPr txBox="1"/>
          <p:nvPr/>
        </p:nvSpPr>
        <p:spPr>
          <a:xfrm>
            <a:off x="8931910" y="5109845"/>
            <a:ext cx="1110615"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9</a:t>
            </a:r>
            <a:r>
              <a:rPr lang="zh-CN" sz="1800">
                <a:cs typeface="楷体_GB2312" charset="0"/>
              </a:rPr>
              <a:t>题图</a:t>
            </a:r>
            <a:endParaRPr lang="zh-CN" altLang="en-US" sz="1800"/>
          </a:p>
        </p:txBody>
      </p:sp>
      <p:sp>
        <p:nvSpPr>
          <p:cNvPr id="4" name="文本框 3"/>
          <p:cNvSpPr txBox="1"/>
          <p:nvPr/>
        </p:nvSpPr>
        <p:spPr>
          <a:xfrm>
            <a:off x="5631815" y="3958590"/>
            <a:ext cx="9283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响度</a:t>
            </a:r>
            <a:endParaRPr lang="zh-CN" altLang="en-US"/>
          </a:p>
        </p:txBody>
      </p:sp>
      <p:sp>
        <p:nvSpPr>
          <p:cNvPr id="5" name="文本框 4"/>
          <p:cNvSpPr txBox="1"/>
          <p:nvPr/>
        </p:nvSpPr>
        <p:spPr>
          <a:xfrm>
            <a:off x="1384300" y="5064125"/>
            <a:ext cx="9283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声源</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24915" y="2418715"/>
            <a:ext cx="6915785"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10. </a:t>
            </a:r>
            <a:r>
              <a:rPr lang="en-US" sz="2400">
                <a:latin typeface="Times New Roman" panose="02020603050405020304" pitchFamily="18" charset="0"/>
                <a:cs typeface="楷体_GB2312" charset="0"/>
              </a:rPr>
              <a:t>(2016</a:t>
            </a:r>
            <a:r>
              <a:rPr lang="zh-CN" sz="2400">
                <a:cs typeface="楷体_GB2312" charset="0"/>
              </a:rPr>
              <a:t>备用卷</a:t>
            </a:r>
            <a:r>
              <a:rPr lang="en-US" sz="2400">
                <a:latin typeface="Times New Roman" panose="02020603050405020304" pitchFamily="18" charset="0"/>
                <a:cs typeface="楷体_GB2312" charset="0"/>
              </a:rPr>
              <a:t>2</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联欢会上，小阳为大家敲起了欢庆的锣鼓．如图所示，他重敲和轻敲鼓面，改变的是声音的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，当他用手按住鼓面时，鼓声就停止，因为鼓面停止了</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endParaRPr lang="zh-CN" altLang="en-US" sz="2400"/>
          </a:p>
        </p:txBody>
      </p:sp>
      <p:pic>
        <p:nvPicPr>
          <p:cNvPr id="2" name="图片 -2147482549"/>
          <p:cNvPicPr>
            <a:picLocks noChangeAspect="1"/>
          </p:cNvPicPr>
          <p:nvPr/>
        </p:nvPicPr>
        <p:blipFill>
          <a:blip r:embed="rId1"/>
          <a:stretch>
            <a:fillRect/>
          </a:stretch>
        </p:blipFill>
        <p:spPr>
          <a:xfrm>
            <a:off x="8636635" y="2503170"/>
            <a:ext cx="2051685" cy="2007235"/>
          </a:xfrm>
          <a:prstGeom prst="rect">
            <a:avLst/>
          </a:prstGeom>
          <a:noFill/>
          <a:ln w="9525">
            <a:noFill/>
          </a:ln>
        </p:spPr>
      </p:pic>
      <p:sp>
        <p:nvSpPr>
          <p:cNvPr id="3" name="文本框 2"/>
          <p:cNvSpPr txBox="1"/>
          <p:nvPr/>
        </p:nvSpPr>
        <p:spPr>
          <a:xfrm>
            <a:off x="9060180" y="4752340"/>
            <a:ext cx="1204595"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10</a:t>
            </a:r>
            <a:r>
              <a:rPr lang="zh-CN" sz="1800">
                <a:cs typeface="楷体_GB2312" charset="0"/>
              </a:rPr>
              <a:t>题图</a:t>
            </a:r>
            <a:endParaRPr lang="zh-CN" altLang="en-US" sz="1800"/>
          </a:p>
        </p:txBody>
      </p:sp>
      <p:sp>
        <p:nvSpPr>
          <p:cNvPr id="4" name="文本框 3"/>
          <p:cNvSpPr txBox="1"/>
          <p:nvPr/>
        </p:nvSpPr>
        <p:spPr>
          <a:xfrm>
            <a:off x="3618865" y="3634740"/>
            <a:ext cx="9283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响度</a:t>
            </a:r>
            <a:endParaRPr lang="zh-CN" altLang="en-US"/>
          </a:p>
        </p:txBody>
      </p:sp>
      <p:sp>
        <p:nvSpPr>
          <p:cNvPr id="5" name="文本框 4"/>
          <p:cNvSpPr txBox="1"/>
          <p:nvPr/>
        </p:nvSpPr>
        <p:spPr>
          <a:xfrm>
            <a:off x="5388610" y="4180205"/>
            <a:ext cx="9810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振动</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704975" y="1781810"/>
            <a:ext cx="835914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11. </a:t>
            </a:r>
            <a:r>
              <a:rPr lang="en-US" sz="2400">
                <a:latin typeface="Times New Roman" panose="02020603050405020304" pitchFamily="18" charset="0"/>
                <a:cs typeface="楷体_GB2312" charset="0"/>
              </a:rPr>
              <a:t>(2019</a:t>
            </a:r>
            <a:r>
              <a:rPr lang="zh-CN" sz="2400">
                <a:cs typeface="楷体_GB2312" charset="0"/>
              </a:rPr>
              <a:t>河南</a:t>
            </a:r>
            <a:r>
              <a:rPr lang="en-US" sz="2400">
                <a:latin typeface="Times New Roman" panose="02020603050405020304" pitchFamily="18" charset="0"/>
                <a:cs typeface="楷体_GB2312" charset="0"/>
              </a:rPr>
              <a:t>8</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中华古诗词、俗语中蕴含着丰富的声学知识，下列有关理解正确的是</a:t>
            </a:r>
            <a:r>
              <a:rPr lang="en-US" sz="2400">
                <a:latin typeface="Times New Roman" panose="02020603050405020304" pitchFamily="18" charset="0"/>
                <a:ea typeface="宋体" panose="02010600030101010101" pitchFamily="2" charset="-122"/>
              </a:rPr>
              <a:t>    (</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谁家玉笛暗飞声</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中的笛声由笛管的振动产生</a:t>
            </a:r>
            <a:r>
              <a:rPr lang="en-US" sz="2400">
                <a:latin typeface="Times New Roman" panose="02020603050405020304" pitchFamily="18" charset="0"/>
                <a:ea typeface="宋体" panose="02010600030101010101" pitchFamily="2" charset="-122"/>
              </a:rPr>
              <a:t>  B.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响鼓还要重锤敲</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说明声音的音调与振幅有关</a:t>
            </a:r>
            <a:r>
              <a:rPr lang="en-US" sz="2400">
                <a:latin typeface="Times New Roman" panose="02020603050405020304" pitchFamily="18" charset="0"/>
                <a:ea typeface="宋体" panose="02010600030101010101" pitchFamily="2" charset="-122"/>
              </a:rPr>
              <a:t> C.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闻其声而知其人</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是根据声音的响度来辨别的</a:t>
            </a:r>
            <a:r>
              <a:rPr lang="en-US" sz="2400">
                <a:latin typeface="Times New Roman" panose="02020603050405020304" pitchFamily="18" charset="0"/>
                <a:ea typeface="宋体" panose="02010600030101010101" pitchFamily="2" charset="-122"/>
              </a:rPr>
              <a:t>  D.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柴门闻犬吠，风雪夜归人</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说明声音可传递信息</a:t>
            </a:r>
            <a:endParaRPr lang="zh-CN" altLang="en-US" sz="2400"/>
          </a:p>
        </p:txBody>
      </p:sp>
      <p:sp>
        <p:nvSpPr>
          <p:cNvPr id="2" name="文本框 1"/>
          <p:cNvSpPr txBox="1"/>
          <p:nvPr/>
        </p:nvSpPr>
        <p:spPr>
          <a:xfrm>
            <a:off x="6263005" y="2498090"/>
            <a:ext cx="47498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D</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726440" y="904240"/>
            <a:ext cx="1838960" cy="474345"/>
            <a:chOff x="1318" y="2359"/>
            <a:chExt cx="2896" cy="747"/>
          </a:xfrm>
        </p:grpSpPr>
        <p:pic>
          <p:nvPicPr>
            <p:cNvPr id="4" name="图片 3" descr="三级标"/>
            <p:cNvPicPr>
              <a:picLocks noChangeAspect="1"/>
            </p:cNvPicPr>
            <p:nvPr/>
          </p:nvPicPr>
          <p:blipFill>
            <a:blip r:embed="rId1"/>
            <a:stretch>
              <a:fillRect/>
            </a:stretch>
          </p:blipFill>
          <p:spPr>
            <a:xfrm>
              <a:off x="1318" y="2359"/>
              <a:ext cx="2896" cy="714"/>
            </a:xfrm>
            <a:prstGeom prst="rect">
              <a:avLst/>
            </a:prstGeom>
          </p:spPr>
        </p:pic>
        <p:sp>
          <p:nvSpPr>
            <p:cNvPr id="6" name="文本框 5"/>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582930" y="1306830"/>
            <a:ext cx="11214735"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12. </a:t>
            </a:r>
            <a:r>
              <a:rPr lang="en-US" sz="2400">
                <a:latin typeface="Times New Roman" panose="02020603050405020304" pitchFamily="18" charset="0"/>
                <a:cs typeface="楷体_GB2312" charset="0"/>
              </a:rPr>
              <a:t>(2019</a:t>
            </a:r>
            <a:r>
              <a:rPr lang="zh-CN" sz="2400">
                <a:cs typeface="楷体_GB2312" charset="0"/>
              </a:rPr>
              <a:t>焦作二模</a:t>
            </a:r>
            <a:r>
              <a:rPr lang="en-US" sz="2400">
                <a:latin typeface="Times New Roman" panose="02020603050405020304" pitchFamily="18" charset="0"/>
                <a:cs typeface="楷体_GB2312" charset="0"/>
              </a:rPr>
              <a:t>)</a:t>
            </a:r>
            <a:r>
              <a:rPr lang="zh-CN" sz="2400">
                <a:ea typeface="宋体" panose="02010600030101010101" pitchFamily="2" charset="-122"/>
              </a:rPr>
              <a:t>有一种电动牙刷，它能发出超声波，直达牙刷棕毛刷不到的地方，可以把牙齿刷得更干净，它是利用了超声波</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传递信息</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具有能量</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的特点，这种电动牙刷</a:t>
            </a:r>
            <a:r>
              <a:rPr lang="en-US" sz="2400">
                <a:latin typeface="Times New Roman" panose="02020603050405020304" pitchFamily="18" charset="0"/>
                <a:ea typeface="宋体" panose="02010600030101010101" pitchFamily="2" charset="-122"/>
              </a:rPr>
              <a:t>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能</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不能</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rPr>
              <a:t>在太空中使用．</a:t>
            </a:r>
            <a:r>
              <a:rPr lang="en-US" sz="2400">
                <a:latin typeface="Times New Roman" panose="02020603050405020304" pitchFamily="18" charset="0"/>
                <a:ea typeface="宋体" panose="02010600030101010101" pitchFamily="2" charset="-122"/>
              </a:rPr>
              <a:t>13</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2019</a:t>
            </a:r>
            <a:r>
              <a:rPr lang="zh-CN" sz="2400">
                <a:ea typeface="宋体" panose="02010600030101010101" pitchFamily="2" charset="-122"/>
              </a:rPr>
              <a:t>年春节联欢晚会上，</a:t>
            </a:r>
            <a:r>
              <a:rPr lang="en-US" sz="2400">
                <a:latin typeface="Times New Roman" panose="02020603050405020304" pitchFamily="18" charset="0"/>
                <a:ea typeface="宋体" panose="02010600030101010101" pitchFamily="2" charset="-122"/>
              </a:rPr>
              <a:t>TFBOYS</a:t>
            </a:r>
            <a:r>
              <a:rPr lang="zh-CN" sz="2400">
                <a:ea typeface="宋体" panose="02010600030101010101" pitchFamily="2" charset="-122"/>
              </a:rPr>
              <a:t>演唱的《我和</a:t>
            </a:r>
            <a:r>
              <a:rPr lang="en-US" sz="2400">
                <a:latin typeface="Times New Roman" panose="02020603050405020304" pitchFamily="18" charset="0"/>
                <a:ea typeface="宋体" panose="02010600030101010101" pitchFamily="2" charset="-122"/>
              </a:rPr>
              <a:t>2035</a:t>
            </a:r>
            <a:r>
              <a:rPr lang="zh-CN" sz="2400">
                <a:ea typeface="宋体" panose="02010600030101010101" pitchFamily="2" charset="-122"/>
              </a:rPr>
              <a:t>有个约》，成为深受观众们喜爱的歌曲类节目．关于其中的物理知识，下列说法正确的是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唱歌时，演唱者的声带振动产生声音</a:t>
            </a:r>
            <a:r>
              <a:rPr lang="en-US" sz="2400">
                <a:latin typeface="Times New Roman" panose="02020603050405020304" pitchFamily="18" charset="0"/>
                <a:ea typeface="宋体" panose="02010600030101010101" pitchFamily="2" charset="-122"/>
              </a:rPr>
              <a:t>B. </a:t>
            </a:r>
            <a:r>
              <a:rPr lang="zh-CN" sz="2400">
                <a:ea typeface="宋体" panose="02010600030101010101" pitchFamily="2" charset="-122"/>
              </a:rPr>
              <a:t>空气中，声音的传播速度约为</a:t>
            </a:r>
            <a:r>
              <a:rPr lang="en-US" sz="2400">
                <a:latin typeface="Times New Roman" panose="02020603050405020304" pitchFamily="18" charset="0"/>
                <a:ea typeface="宋体" panose="02010600030101010101" pitchFamily="2" charset="-122"/>
              </a:rPr>
              <a:t>3</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10</a:t>
            </a:r>
            <a:r>
              <a:rPr lang="en-US" sz="2400" baseline="30000">
                <a:latin typeface="Times New Roman" panose="02020603050405020304" pitchFamily="18" charset="0"/>
                <a:ea typeface="宋体" panose="02010600030101010101" pitchFamily="2" charset="-122"/>
              </a:rPr>
              <a:t>8</a:t>
            </a:r>
            <a:r>
              <a:rPr lang="en-US" sz="2400">
                <a:latin typeface="Times New Roman" panose="02020603050405020304" pitchFamily="18" charset="0"/>
                <a:ea typeface="宋体" panose="02010600030101010101" pitchFamily="2" charset="-122"/>
              </a:rPr>
              <a:t> m/sC. </a:t>
            </a:r>
            <a:r>
              <a:rPr lang="zh-CN" sz="2400">
                <a:ea typeface="宋体" panose="02010600030101010101" pitchFamily="2" charset="-122"/>
              </a:rPr>
              <a:t>观众主要依据音调辨别是组合中哪个成员在演唱</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演唱者的声音很大是因为声音的频率很高</a:t>
            </a:r>
            <a:endParaRPr lang="zh-CN" altLang="en-US" sz="2400"/>
          </a:p>
        </p:txBody>
      </p:sp>
      <p:sp>
        <p:nvSpPr>
          <p:cNvPr id="2" name="文本框 1"/>
          <p:cNvSpPr txBox="1"/>
          <p:nvPr/>
        </p:nvSpPr>
        <p:spPr>
          <a:xfrm>
            <a:off x="6492875" y="1971675"/>
            <a:ext cx="15754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具有能量</a:t>
            </a:r>
            <a:endParaRPr lang="zh-CN" altLang="en-US"/>
          </a:p>
        </p:txBody>
      </p:sp>
      <p:sp>
        <p:nvSpPr>
          <p:cNvPr id="3" name="文本框 2"/>
          <p:cNvSpPr txBox="1"/>
          <p:nvPr/>
        </p:nvSpPr>
        <p:spPr>
          <a:xfrm>
            <a:off x="5100320" y="2517140"/>
            <a:ext cx="8934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不能</a:t>
            </a:r>
            <a:endParaRPr lang="zh-CN" altLang="en-US"/>
          </a:p>
        </p:txBody>
      </p:sp>
      <p:sp>
        <p:nvSpPr>
          <p:cNvPr id="8" name="文本框 7"/>
          <p:cNvSpPr txBox="1"/>
          <p:nvPr/>
        </p:nvSpPr>
        <p:spPr>
          <a:xfrm>
            <a:off x="9403715" y="3685540"/>
            <a:ext cx="51371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A</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8" grpId="0"/>
      <p:bldP spid="8"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728980" y="912495"/>
            <a:ext cx="10701020"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2. </a:t>
            </a:r>
            <a:r>
              <a:rPr lang="zh-CN" sz="2400">
                <a:latin typeface="Times New Roman" panose="02020603050405020304" pitchFamily="18" charset="0"/>
                <a:ea typeface="黑体" panose="02010609060101010101" pitchFamily="49" charset="-122"/>
                <a:cs typeface="Times New Roman" panose="02020603050405020304" pitchFamily="18" charset="0"/>
              </a:rPr>
              <a:t>声音的传播</a:t>
            </a:r>
            <a:r>
              <a:rPr lang="en-US" sz="2400">
                <a:latin typeface="Times New Roman" panose="02020603050405020304" pitchFamily="18" charset="0"/>
                <a:ea typeface="黑体" panose="02010609060101010101" pitchFamily="49" charset="-122"/>
                <a:cs typeface="Times New Roman" panose="02020603050405020304" pitchFamily="18" charset="0"/>
              </a:rPr>
              <a:t>(1)</a:t>
            </a:r>
            <a:r>
              <a:rPr lang="zh-CN" sz="2400">
                <a:latin typeface="Times New Roman" panose="02020603050405020304" pitchFamily="18" charset="0"/>
                <a:ea typeface="黑体" panose="02010609060101010101" pitchFamily="49" charset="-122"/>
                <a:cs typeface="Times New Roman" panose="02020603050405020304" pitchFamily="18" charset="0"/>
              </a:rPr>
              <a:t>形式：</a:t>
            </a:r>
            <a:r>
              <a:rPr lang="zh-CN" sz="2400">
                <a:latin typeface="Times New Roman" panose="02020603050405020304" pitchFamily="18" charset="0"/>
                <a:ea typeface="宋体" panose="02010600030101010101" pitchFamily="2" charset="-122"/>
                <a:cs typeface="Times New Roman" panose="02020603050405020304" pitchFamily="18" charset="0"/>
              </a:rPr>
              <a:t>声音以</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的形式传播．</a:t>
            </a:r>
            <a:r>
              <a:rPr lang="en-US" sz="2400">
                <a:latin typeface="Times New Roman" panose="02020603050405020304" pitchFamily="18" charset="0"/>
                <a:cs typeface="Times New Roman" panose="02020603050405020304" pitchFamily="18" charset="0"/>
              </a:rPr>
              <a:t>(2017.1</a:t>
            </a:r>
            <a:r>
              <a:rPr lang="zh-CN" sz="2400">
                <a:latin typeface="Times New Roman" panose="02020603050405020304" pitchFamily="18" charset="0"/>
                <a:cs typeface="Times New Roman" panose="02020603050405020304" pitchFamily="18" charset="0"/>
              </a:rPr>
              <a:t>第</a:t>
            </a:r>
            <a:r>
              <a:rPr lang="en-US" sz="2400">
                <a:latin typeface="Times New Roman" panose="02020603050405020304" pitchFamily="18" charset="0"/>
                <a:cs typeface="Times New Roman" panose="02020603050405020304" pitchFamily="18" charset="0"/>
              </a:rPr>
              <a:t>2</a:t>
            </a:r>
            <a:r>
              <a:rPr lang="zh-CN" sz="2400">
                <a:latin typeface="Times New Roman" panose="02020603050405020304" pitchFamily="18" charset="0"/>
                <a:cs typeface="Times New Roman" panose="02020603050405020304" pitchFamily="18" charset="0"/>
              </a:rPr>
              <a:t>空</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黑体" panose="02010609060101010101" pitchFamily="49" charset="-122"/>
                <a:cs typeface="Times New Roman" panose="02020603050405020304" pitchFamily="18" charset="0"/>
              </a:rPr>
              <a:t>(2)</a:t>
            </a:r>
            <a:r>
              <a:rPr lang="zh-CN" sz="2400">
                <a:latin typeface="Times New Roman" panose="02020603050405020304" pitchFamily="18" charset="0"/>
                <a:ea typeface="黑体" panose="02010609060101010101" pitchFamily="49" charset="-122"/>
                <a:cs typeface="Times New Roman" panose="02020603050405020304" pitchFamily="18" charset="0"/>
              </a:rPr>
              <a:t>条件：</a:t>
            </a:r>
            <a:r>
              <a:rPr lang="zh-CN" sz="2400">
                <a:latin typeface="Times New Roman" panose="02020603050405020304" pitchFamily="18" charset="0"/>
                <a:ea typeface="宋体" panose="02010600030101010101" pitchFamily="2" charset="-122"/>
                <a:cs typeface="Times New Roman" panose="02020603050405020304" pitchFamily="18" charset="0"/>
              </a:rPr>
              <a:t>声音的传播需要介质，传声的介质既可以是气体、固体，也可以是液体；真空</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能</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不能</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传声</a:t>
            </a:r>
            <a:r>
              <a:rPr lang="en-US" sz="2400">
                <a:latin typeface="Times New Roman" panose="02020603050405020304" pitchFamily="18" charset="0"/>
                <a:cs typeface="Times New Roman" panose="02020603050405020304" pitchFamily="18" charset="0"/>
              </a:rPr>
              <a:t>(2017.13A)</a:t>
            </a:r>
            <a:r>
              <a:rPr lang="zh-CN"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黑体" panose="02010609060101010101" pitchFamily="49" charset="-122"/>
                <a:cs typeface="Times New Roman" panose="02020603050405020304" pitchFamily="18" charset="0"/>
              </a:rPr>
              <a:t>3. </a:t>
            </a:r>
            <a:r>
              <a:rPr lang="zh-CN" sz="2400">
                <a:latin typeface="Times New Roman" panose="02020603050405020304" pitchFamily="18" charset="0"/>
                <a:ea typeface="黑体" panose="02010609060101010101" pitchFamily="49" charset="-122"/>
                <a:cs typeface="Times New Roman" panose="02020603050405020304" pitchFamily="18" charset="0"/>
              </a:rPr>
              <a:t>声速</a:t>
            </a:r>
            <a:r>
              <a:rPr lang="en-US" sz="2400">
                <a:latin typeface="Times New Roman" panose="02020603050405020304" pitchFamily="18" charset="0"/>
                <a:ea typeface="黑体" panose="02010609060101010101" pitchFamily="49" charset="-122"/>
                <a:cs typeface="Times New Roman" panose="02020603050405020304" pitchFamily="18" charset="0"/>
              </a:rPr>
              <a:t>(1)</a:t>
            </a:r>
            <a:r>
              <a:rPr lang="zh-CN" sz="2400">
                <a:latin typeface="Times New Roman" panose="02020603050405020304" pitchFamily="18" charset="0"/>
                <a:ea typeface="黑体" panose="02010609060101010101" pitchFamily="49" charset="-122"/>
                <a:cs typeface="Times New Roman" panose="02020603050405020304" pitchFamily="18" charset="0"/>
              </a:rPr>
              <a:t>定义：</a:t>
            </a:r>
            <a:r>
              <a:rPr lang="zh-CN" sz="2400">
                <a:latin typeface="Times New Roman" panose="02020603050405020304" pitchFamily="18" charset="0"/>
                <a:ea typeface="宋体" panose="02010600030101010101" pitchFamily="2" charset="-122"/>
                <a:cs typeface="Times New Roman" panose="02020603050405020304" pitchFamily="18" charset="0"/>
              </a:rPr>
              <a:t>声音传播的</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，其大小等于声音在每秒内传播的距离．</a:t>
            </a:r>
            <a:r>
              <a:rPr lang="en-US" sz="2400">
                <a:latin typeface="Times New Roman" panose="02020603050405020304" pitchFamily="18" charset="0"/>
                <a:ea typeface="黑体" panose="02010609060101010101" pitchFamily="49" charset="-122"/>
                <a:cs typeface="Times New Roman" panose="02020603050405020304" pitchFamily="18" charset="0"/>
              </a:rPr>
              <a:t>(2)</a:t>
            </a:r>
            <a:r>
              <a:rPr lang="zh-CN" sz="2400">
                <a:latin typeface="Times New Roman" panose="02020603050405020304" pitchFamily="18" charset="0"/>
                <a:ea typeface="黑体" panose="02010609060101010101" pitchFamily="49" charset="-122"/>
                <a:cs typeface="Times New Roman" panose="02020603050405020304" pitchFamily="18" charset="0"/>
              </a:rPr>
              <a:t>影响因素：</a:t>
            </a:r>
            <a:r>
              <a:rPr lang="zh-CN" sz="2400">
                <a:latin typeface="Times New Roman" panose="02020603050405020304" pitchFamily="18" charset="0"/>
                <a:ea typeface="宋体" panose="02010600030101010101" pitchFamily="2" charset="-122"/>
                <a:cs typeface="Times New Roman" panose="02020603050405020304" pitchFamily="18" charset="0"/>
              </a:rPr>
              <a:t>声速的大小跟介质的种类和</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有关．</a:t>
            </a:r>
            <a:r>
              <a:rPr lang="en-US" sz="2400">
                <a:latin typeface="Times New Roman" panose="02020603050405020304" pitchFamily="18" charset="0"/>
                <a:ea typeface="黑体" panose="02010609060101010101" pitchFamily="49" charset="-122"/>
                <a:cs typeface="Times New Roman" panose="02020603050405020304" pitchFamily="18" charset="0"/>
              </a:rPr>
              <a:t>(3)</a:t>
            </a:r>
            <a:r>
              <a:rPr lang="zh-CN" sz="2400">
                <a:latin typeface="Times New Roman" panose="02020603050405020304" pitchFamily="18" charset="0"/>
                <a:ea typeface="黑体" panose="02010609060101010101" pitchFamily="49" charset="-122"/>
                <a:cs typeface="Times New Roman" panose="02020603050405020304" pitchFamily="18" charset="0"/>
              </a:rPr>
              <a:t>快慢：</a:t>
            </a:r>
            <a:r>
              <a:rPr lang="zh-CN" sz="2400">
                <a:latin typeface="Times New Roman" panose="02020603050405020304" pitchFamily="18" charset="0"/>
                <a:ea typeface="宋体" panose="02010600030101010101" pitchFamily="2" charset="-122"/>
                <a:cs typeface="Times New Roman" panose="02020603050405020304" pitchFamily="18" charset="0"/>
              </a:rPr>
              <a:t>一般情况下，声音在各种介质中传播速度的大小关系为：</a:t>
            </a:r>
            <a:r>
              <a:rPr lang="en-US" sz="2400" i="1">
                <a:latin typeface="Times New Roman" panose="02020603050405020304" pitchFamily="18" charset="0"/>
                <a:ea typeface="宋体" panose="02010600030101010101" pitchFamily="2" charset="-122"/>
                <a:cs typeface="Times New Roman" panose="02020603050405020304" pitchFamily="18" charset="0"/>
              </a:rPr>
              <a:t>v</a:t>
            </a:r>
            <a:r>
              <a:rPr lang="zh-CN" sz="2400" baseline="-25000">
                <a:latin typeface="Times New Roman" panose="02020603050405020304" pitchFamily="18" charset="0"/>
                <a:ea typeface="宋体" panose="02010600030101010101" pitchFamily="2" charset="-122"/>
                <a:cs typeface="Times New Roman" panose="02020603050405020304" pitchFamily="18" charset="0"/>
              </a:rPr>
              <a:t>固</a:t>
            </a:r>
            <a:r>
              <a:rPr lang="en-US" sz="2400">
                <a:latin typeface="Times New Roman" panose="02020603050405020304" pitchFamily="18" charset="0"/>
                <a:ea typeface="宋体" panose="02010600030101010101" pitchFamily="2" charset="-122"/>
                <a:cs typeface="Times New Roman" panose="02020603050405020304" pitchFamily="18" charset="0"/>
              </a:rPr>
              <a:t>_____</a:t>
            </a:r>
            <a:r>
              <a:rPr lang="en-US" sz="2400" i="1">
                <a:latin typeface="Times New Roman" panose="02020603050405020304" pitchFamily="18" charset="0"/>
                <a:ea typeface="宋体" panose="02010600030101010101" pitchFamily="2" charset="-122"/>
                <a:cs typeface="Times New Roman" panose="02020603050405020304" pitchFamily="18" charset="0"/>
              </a:rPr>
              <a:t>v</a:t>
            </a:r>
            <a:r>
              <a:rPr lang="zh-CN" sz="2400" baseline="-25000">
                <a:latin typeface="Times New Roman" panose="02020603050405020304" pitchFamily="18" charset="0"/>
                <a:ea typeface="宋体" panose="02010600030101010101" pitchFamily="2" charset="-122"/>
                <a:cs typeface="Times New Roman" panose="02020603050405020304" pitchFamily="18" charset="0"/>
              </a:rPr>
              <a:t>液</a:t>
            </a:r>
            <a:r>
              <a:rPr lang="en-US" sz="2400">
                <a:latin typeface="Times New Roman" panose="02020603050405020304" pitchFamily="18" charset="0"/>
                <a:ea typeface="宋体" panose="02010600030101010101" pitchFamily="2" charset="-122"/>
                <a:cs typeface="Times New Roman" panose="02020603050405020304" pitchFamily="18" charset="0"/>
              </a:rPr>
              <a:t>_____</a:t>
            </a:r>
            <a:r>
              <a:rPr lang="en-US" sz="2400" i="1">
                <a:latin typeface="Times New Roman" panose="02020603050405020304" pitchFamily="18" charset="0"/>
                <a:ea typeface="宋体" panose="02010600030101010101" pitchFamily="2" charset="-122"/>
                <a:cs typeface="Times New Roman" panose="02020603050405020304" pitchFamily="18" charset="0"/>
              </a:rPr>
              <a:t>v</a:t>
            </a:r>
            <a:r>
              <a:rPr lang="zh-CN" sz="2400" baseline="-25000">
                <a:latin typeface="Times New Roman" panose="02020603050405020304" pitchFamily="18" charset="0"/>
                <a:ea typeface="宋体" panose="02010600030101010101" pitchFamily="2" charset="-122"/>
                <a:cs typeface="Times New Roman" panose="02020603050405020304" pitchFamily="18" charset="0"/>
              </a:rPr>
              <a:t>气</a:t>
            </a:r>
            <a:r>
              <a:rPr lang="en-US" sz="2400">
                <a:latin typeface="Times New Roman" panose="02020603050405020304" pitchFamily="18" charset="0"/>
                <a:ea typeface="宋体" panose="02010600030101010101" pitchFamily="2" charset="-122"/>
                <a:cs typeface="Times New Roman" panose="02020603050405020304" pitchFamily="18" charset="0"/>
              </a:rPr>
              <a:t>.15 </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时空气中的声速是</a:t>
            </a:r>
            <a:r>
              <a:rPr lang="en-US" sz="2400">
                <a:latin typeface="Times New Roman" panose="02020603050405020304" pitchFamily="18" charset="0"/>
                <a:ea typeface="宋体" panose="02010600030101010101" pitchFamily="2" charset="-122"/>
                <a:cs typeface="Times New Roman" panose="02020603050405020304" pitchFamily="18" charset="0"/>
              </a:rPr>
              <a:t>________m/s.</a:t>
            </a:r>
            <a:endParaRPr lang="zh-CN" altLang="en-US" sz="2400">
              <a:latin typeface="Times New Roman" panose="02020603050405020304" pitchFamily="18" charset="0"/>
              <a:cs typeface="Times New Roman" panose="02020603050405020304" pitchFamily="18" charset="0"/>
            </a:endParaRPr>
          </a:p>
        </p:txBody>
      </p:sp>
      <p:sp>
        <p:nvSpPr>
          <p:cNvPr id="100" name="文本框 99"/>
          <p:cNvSpPr txBox="1"/>
          <p:nvPr/>
        </p:nvSpPr>
        <p:spPr>
          <a:xfrm>
            <a:off x="3189605" y="1572260"/>
            <a:ext cx="90614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声波</a:t>
            </a:r>
            <a:endParaRPr lang="zh-CN" altLang="en-US"/>
          </a:p>
        </p:txBody>
      </p:sp>
      <p:sp>
        <p:nvSpPr>
          <p:cNvPr id="2" name="文本框 1"/>
          <p:cNvSpPr txBox="1"/>
          <p:nvPr/>
        </p:nvSpPr>
        <p:spPr>
          <a:xfrm>
            <a:off x="2116455" y="2645410"/>
            <a:ext cx="80327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不能</a:t>
            </a:r>
            <a:endParaRPr lang="zh-CN" altLang="en-US"/>
          </a:p>
        </p:txBody>
      </p:sp>
      <p:sp>
        <p:nvSpPr>
          <p:cNvPr id="3" name="文本框 2"/>
          <p:cNvSpPr txBox="1"/>
          <p:nvPr/>
        </p:nvSpPr>
        <p:spPr>
          <a:xfrm>
            <a:off x="3743960" y="3761740"/>
            <a:ext cx="88074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快慢</a:t>
            </a:r>
            <a:endParaRPr lang="zh-CN" altLang="en-US"/>
          </a:p>
        </p:txBody>
      </p:sp>
      <p:sp>
        <p:nvSpPr>
          <p:cNvPr id="4" name="文本框 3"/>
          <p:cNvSpPr txBox="1"/>
          <p:nvPr/>
        </p:nvSpPr>
        <p:spPr>
          <a:xfrm>
            <a:off x="6520815" y="4297680"/>
            <a:ext cx="83756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温度</a:t>
            </a:r>
            <a:endParaRPr lang="zh-CN" altLang="en-US"/>
          </a:p>
        </p:txBody>
      </p:sp>
      <p:sp>
        <p:nvSpPr>
          <p:cNvPr id="5" name="文本框 4"/>
          <p:cNvSpPr txBox="1"/>
          <p:nvPr/>
        </p:nvSpPr>
        <p:spPr>
          <a:xfrm>
            <a:off x="949325" y="5422265"/>
            <a:ext cx="53086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a:t>
            </a:r>
            <a:endParaRPr lang="zh-CN" altLang="en-US"/>
          </a:p>
        </p:txBody>
      </p:sp>
      <p:sp>
        <p:nvSpPr>
          <p:cNvPr id="7" name="文本框 6"/>
          <p:cNvSpPr txBox="1"/>
          <p:nvPr/>
        </p:nvSpPr>
        <p:spPr>
          <a:xfrm>
            <a:off x="10176510" y="4850765"/>
            <a:ext cx="53086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a:t>
            </a:r>
            <a:endParaRPr lang="zh-CN" altLang="en-US"/>
          </a:p>
        </p:txBody>
      </p:sp>
      <p:sp>
        <p:nvSpPr>
          <p:cNvPr id="8" name="文本框 7"/>
          <p:cNvSpPr txBox="1"/>
          <p:nvPr/>
        </p:nvSpPr>
        <p:spPr>
          <a:xfrm>
            <a:off x="5361940" y="5422265"/>
            <a:ext cx="75247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340</a:t>
            </a:r>
            <a:endParaRPr lang="zh-CN" altLang="en-US"/>
          </a:p>
        </p:txBody>
      </p:sp>
      <p:sp>
        <p:nvSpPr>
          <p:cNvPr id="43" name="流程图: 终止 42">
            <a:hlinkClick r:id="rId1" action="ppaction://hlinksldjump"/>
          </p:cNvPr>
          <p:cNvSpPr/>
          <p:nvPr/>
        </p:nvSpPr>
        <p:spPr>
          <a:xfrm>
            <a:off x="9382760" y="562673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2" grpId="0"/>
      <p:bldP spid="2" grpId="1"/>
      <p:bldP spid="3" grpId="0"/>
      <p:bldP spid="3" grpId="1"/>
      <p:bldP spid="4" grpId="0"/>
      <p:bldP spid="4" grpId="1"/>
      <p:bldP spid="7" grpId="0"/>
      <p:bldP spid="7" grpId="1"/>
      <p:bldP spid="5" grpId="0"/>
      <p:bldP spid="5" grpId="1"/>
      <p:bldP spid="8" grpId="0"/>
      <p:bldP spid="8"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23950" y="2164080"/>
            <a:ext cx="9237345"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14. </a:t>
            </a:r>
            <a:r>
              <a:rPr lang="en-US" sz="2400">
                <a:latin typeface="Times New Roman" panose="02020603050405020304" pitchFamily="18" charset="0"/>
                <a:cs typeface="楷体_GB2312" charset="0"/>
              </a:rPr>
              <a:t>(2019</a:t>
            </a:r>
            <a:r>
              <a:rPr lang="zh-CN" sz="2400">
                <a:cs typeface="楷体_GB2312" charset="0"/>
              </a:rPr>
              <a:t>北部湾经济区</a:t>
            </a:r>
            <a:r>
              <a:rPr lang="en-US" sz="2400">
                <a:latin typeface="Times New Roman" panose="02020603050405020304" pitchFamily="18" charset="0"/>
                <a:cs typeface="楷体_GB2312" charset="0"/>
              </a:rPr>
              <a:t>)</a:t>
            </a:r>
            <a:r>
              <a:rPr lang="zh-CN" sz="2400">
                <a:ea typeface="宋体" panose="02010600030101010101" pitchFamily="2" charset="-122"/>
              </a:rPr>
              <a:t>关于声现象的描述，正确的是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声如洪钟</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指的是声音的音调很高</a:t>
            </a:r>
            <a:r>
              <a:rPr lang="en-US" sz="2400">
                <a:latin typeface="Times New Roman" panose="02020603050405020304" pitchFamily="18" charset="0"/>
                <a:ea typeface="宋体" panose="02010600030101010101" pitchFamily="2" charset="-122"/>
              </a:rPr>
              <a:t>B.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击鼓鸣金</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的声音由物体振动产生</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用超声波清洗戒指，是利用声传递信息</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嘈杂环境里戴耳塞，是防止噪声的产生</a:t>
            </a:r>
            <a:endParaRPr lang="zh-CN" altLang="en-US" sz="2400"/>
          </a:p>
        </p:txBody>
      </p:sp>
      <p:sp>
        <p:nvSpPr>
          <p:cNvPr id="8" name="文本框 7"/>
          <p:cNvSpPr txBox="1"/>
          <p:nvPr/>
        </p:nvSpPr>
        <p:spPr>
          <a:xfrm>
            <a:off x="8443595" y="2332355"/>
            <a:ext cx="51371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B</a:t>
            </a:r>
            <a:endParaRPr 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944245" y="970915"/>
            <a:ext cx="1028890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4. </a:t>
            </a:r>
            <a:r>
              <a:rPr lang="zh-CN" sz="2400">
                <a:latin typeface="Times New Roman" panose="02020603050405020304" pitchFamily="18" charset="0"/>
                <a:ea typeface="黑体" panose="02010609060101010101" pitchFamily="49" charset="-122"/>
                <a:cs typeface="Times New Roman" panose="02020603050405020304" pitchFamily="18" charset="0"/>
              </a:rPr>
              <a:t>回声</a:t>
            </a:r>
            <a:r>
              <a:rPr lang="en-US" sz="2400">
                <a:latin typeface="Times New Roman" panose="02020603050405020304" pitchFamily="18" charset="0"/>
                <a:ea typeface="黑体" panose="02010609060101010101" pitchFamily="49" charset="-122"/>
                <a:cs typeface="Times New Roman" panose="02020603050405020304" pitchFamily="18" charset="0"/>
              </a:rPr>
              <a:t>(1)</a:t>
            </a:r>
            <a:r>
              <a:rPr lang="zh-CN" sz="2400">
                <a:latin typeface="Times New Roman" panose="02020603050405020304" pitchFamily="18" charset="0"/>
                <a:ea typeface="黑体" panose="02010609060101010101" pitchFamily="49" charset="-122"/>
                <a:cs typeface="Times New Roman" panose="02020603050405020304" pitchFamily="18" charset="0"/>
              </a:rPr>
              <a:t>定义：</a:t>
            </a:r>
            <a:r>
              <a:rPr lang="zh-CN" sz="2400">
                <a:latin typeface="Times New Roman" panose="02020603050405020304" pitchFamily="18" charset="0"/>
                <a:ea typeface="宋体" panose="02010600030101010101" pitchFamily="2" charset="-122"/>
                <a:cs typeface="Times New Roman" panose="02020603050405020304" pitchFamily="18" charset="0"/>
              </a:rPr>
              <a:t>声音在传播过程中遇到障碍会被反射，反射回来的声音再进入人耳，这个声音叫回声．</a:t>
            </a:r>
            <a:r>
              <a:rPr lang="en-US" sz="2400">
                <a:latin typeface="Times New Roman" panose="02020603050405020304" pitchFamily="18" charset="0"/>
                <a:ea typeface="黑体" panose="02010609060101010101" pitchFamily="49" charset="-122"/>
                <a:cs typeface="Times New Roman" panose="02020603050405020304" pitchFamily="18" charset="0"/>
              </a:rPr>
              <a:t>(2)</a:t>
            </a:r>
            <a:r>
              <a:rPr lang="zh-CN" sz="2400">
                <a:latin typeface="Times New Roman" panose="02020603050405020304" pitchFamily="18" charset="0"/>
                <a:ea typeface="黑体" panose="02010609060101010101" pitchFamily="49" charset="-122"/>
                <a:cs typeface="Times New Roman" panose="02020603050405020304" pitchFamily="18" charset="0"/>
              </a:rPr>
              <a:t>区分回声与原声的条件：</a:t>
            </a:r>
            <a:r>
              <a:rPr lang="zh-CN" sz="2400">
                <a:latin typeface="Times New Roman" panose="02020603050405020304" pitchFamily="18" charset="0"/>
                <a:ea typeface="宋体" panose="02010600030101010101" pitchFamily="2" charset="-122"/>
                <a:cs typeface="Times New Roman" panose="02020603050405020304" pitchFamily="18" charset="0"/>
              </a:rPr>
              <a:t>回声与原声时间间隔大于</a:t>
            </a:r>
            <a:r>
              <a:rPr lang="en-US" sz="2400">
                <a:latin typeface="Times New Roman" panose="02020603050405020304" pitchFamily="18" charset="0"/>
                <a:ea typeface="宋体" panose="02010600030101010101" pitchFamily="2" charset="-122"/>
                <a:cs typeface="Times New Roman" panose="02020603050405020304" pitchFamily="18" charset="0"/>
              </a:rPr>
              <a:t>0.1 s.</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sym typeface="+mn-ea"/>
              </a:rPr>
              <a:t>(3)</a:t>
            </a:r>
            <a:r>
              <a:rPr lang="zh-CN" sz="2400">
                <a:latin typeface="Times New Roman" panose="02020603050405020304" pitchFamily="18" charset="0"/>
                <a:ea typeface="黑体" panose="02010609060101010101" pitchFamily="49" charset="-122"/>
                <a:cs typeface="Times New Roman" panose="02020603050405020304" pitchFamily="18" charset="0"/>
                <a:sym typeface="+mn-ea"/>
              </a:rPr>
              <a:t>利用：</a:t>
            </a:r>
            <a:r>
              <a:rPr lang="zh-CN" sz="2400">
                <a:latin typeface="Times New Roman" panose="02020603050405020304" pitchFamily="18" charset="0"/>
                <a:cs typeface="Times New Roman" panose="02020603050405020304" pitchFamily="18" charset="0"/>
                <a:sym typeface="+mn-ea"/>
              </a:rPr>
              <a:t>回声测距．如图，声音从</a:t>
            </a:r>
            <a:endParaRPr lang="zh-CN" sz="2400">
              <a:latin typeface="Times New Roman" panose="02020603050405020304" pitchFamily="18" charset="0"/>
              <a:cs typeface="Times New Roman" panose="02020603050405020304" pitchFamily="18" charset="0"/>
              <a:sym typeface="+mn-ea"/>
            </a:endParaRPr>
          </a:p>
          <a:p>
            <a:pPr>
              <a:lnSpc>
                <a:spcPct val="150000"/>
              </a:lnSpc>
            </a:pPr>
            <a:r>
              <a:rPr lang="zh-CN" sz="2400">
                <a:latin typeface="Times New Roman" panose="02020603050405020304" pitchFamily="18" charset="0"/>
                <a:cs typeface="Times New Roman" panose="02020603050405020304" pitchFamily="18" charset="0"/>
                <a:sym typeface="+mn-ea"/>
              </a:rPr>
              <a:t>声源处开始传播，经过时间</a:t>
            </a:r>
            <a:r>
              <a:rPr lang="en-US" sz="2400" i="1">
                <a:latin typeface="Times New Roman" panose="02020603050405020304" pitchFamily="18" charset="0"/>
                <a:cs typeface="Times New Roman" panose="02020603050405020304" pitchFamily="18" charset="0"/>
                <a:sym typeface="+mn-ea"/>
              </a:rPr>
              <a:t>t</a:t>
            </a:r>
            <a:r>
              <a:rPr lang="zh-CN" sz="2400">
                <a:latin typeface="Times New Roman" panose="02020603050405020304" pitchFamily="18" charset="0"/>
                <a:cs typeface="Times New Roman" panose="02020603050405020304" pitchFamily="18" charset="0"/>
                <a:sym typeface="+mn-ea"/>
              </a:rPr>
              <a:t>返回声</a:t>
            </a:r>
            <a:endParaRPr lang="zh-CN" sz="2400">
              <a:latin typeface="Times New Roman" panose="02020603050405020304" pitchFamily="18" charset="0"/>
              <a:cs typeface="Times New Roman" panose="02020603050405020304" pitchFamily="18" charset="0"/>
              <a:sym typeface="+mn-ea"/>
            </a:endParaRPr>
          </a:p>
          <a:p>
            <a:pPr>
              <a:lnSpc>
                <a:spcPct val="150000"/>
              </a:lnSpc>
            </a:pPr>
            <a:r>
              <a:rPr lang="zh-CN" sz="2400">
                <a:latin typeface="Times New Roman" panose="02020603050405020304" pitchFamily="18" charset="0"/>
                <a:cs typeface="Times New Roman" panose="02020603050405020304" pitchFamily="18" charset="0"/>
                <a:sym typeface="+mn-ea"/>
              </a:rPr>
              <a:t>源，设声音的传播速度为</a:t>
            </a:r>
            <a:r>
              <a:rPr lang="en-US" sz="2400" i="1">
                <a:latin typeface="Times New Roman" panose="02020603050405020304" pitchFamily="18" charset="0"/>
                <a:cs typeface="Times New Roman" panose="02020603050405020304" pitchFamily="18" charset="0"/>
                <a:sym typeface="+mn-ea"/>
              </a:rPr>
              <a:t>v</a:t>
            </a:r>
            <a:r>
              <a:rPr lang="zh-CN" sz="2400">
                <a:latin typeface="Times New Roman" panose="02020603050405020304" pitchFamily="18" charset="0"/>
                <a:cs typeface="Times New Roman" panose="02020603050405020304" pitchFamily="18" charset="0"/>
                <a:sym typeface="+mn-ea"/>
              </a:rPr>
              <a:t>，</a:t>
            </a:r>
            <a:endParaRPr lang="zh-CN" sz="2400">
              <a:latin typeface="Times New Roman" panose="02020603050405020304" pitchFamily="18" charset="0"/>
              <a:cs typeface="Times New Roman" panose="02020603050405020304" pitchFamily="18" charset="0"/>
              <a:sym typeface="+mn-ea"/>
            </a:endParaRPr>
          </a:p>
          <a:p>
            <a:pPr>
              <a:lnSpc>
                <a:spcPct val="150000"/>
              </a:lnSpc>
            </a:pPr>
            <a:r>
              <a:rPr lang="zh-CN" sz="2400">
                <a:latin typeface="Times New Roman" panose="02020603050405020304" pitchFamily="18" charset="0"/>
                <a:cs typeface="Times New Roman" panose="02020603050405020304" pitchFamily="18" charset="0"/>
                <a:sym typeface="+mn-ea"/>
              </a:rPr>
              <a:t>则</a:t>
            </a:r>
            <a:r>
              <a:rPr lang="en-US" sz="2400" i="1">
                <a:latin typeface="Times New Roman" panose="02020603050405020304" pitchFamily="18" charset="0"/>
                <a:cs typeface="Times New Roman" panose="02020603050405020304" pitchFamily="18" charset="0"/>
                <a:sym typeface="+mn-ea"/>
              </a:rPr>
              <a:t>s</a:t>
            </a:r>
            <a:r>
              <a:rPr lang="zh-CN" sz="2400">
                <a:latin typeface="Times New Roman" panose="02020603050405020304" pitchFamily="18" charset="0"/>
                <a:cs typeface="Times New Roman" panose="02020603050405020304" pitchFamily="18" charset="0"/>
                <a:sym typeface="+mn-ea"/>
              </a:rPr>
              <a:t>＝</a:t>
            </a:r>
            <a:r>
              <a:rPr lang="en-US" sz="2400">
                <a:latin typeface="Times New Roman" panose="02020603050405020304" pitchFamily="18" charset="0"/>
                <a:cs typeface="Times New Roman" panose="02020603050405020304" pitchFamily="18" charset="0"/>
                <a:sym typeface="+mn-ea"/>
              </a:rPr>
              <a:t>________.[2016.21(4)]</a:t>
            </a:r>
            <a:endParaRPr lang="zh-CN" altLang="en-US" sz="2400">
              <a:latin typeface="Times New Roman" panose="02020603050405020304" pitchFamily="18" charset="0"/>
              <a:cs typeface="Times New Roman" panose="02020603050405020304" pitchFamily="18" charset="0"/>
            </a:endParaRPr>
          </a:p>
        </p:txBody>
      </p:sp>
      <p:pic>
        <p:nvPicPr>
          <p:cNvPr id="2" name="图片 -2147482575"/>
          <p:cNvPicPr>
            <a:picLocks noChangeAspect="1"/>
          </p:cNvPicPr>
          <p:nvPr/>
        </p:nvPicPr>
        <p:blipFill>
          <a:blip r:embed="rId1"/>
          <a:stretch>
            <a:fillRect/>
          </a:stretch>
        </p:blipFill>
        <p:spPr>
          <a:xfrm>
            <a:off x="7433310" y="3373755"/>
            <a:ext cx="3148330" cy="1854200"/>
          </a:xfrm>
          <a:prstGeom prst="rect">
            <a:avLst/>
          </a:prstGeom>
          <a:noFill/>
          <a:ln w="9525">
            <a:noFill/>
          </a:ln>
        </p:spPr>
      </p:pic>
      <p:graphicFrame>
        <p:nvGraphicFramePr>
          <p:cNvPr id="3" name="对象 2"/>
          <p:cNvGraphicFramePr/>
          <p:nvPr/>
        </p:nvGraphicFramePr>
        <p:xfrm>
          <a:off x="2131695" y="4711700"/>
          <a:ext cx="494030" cy="681990"/>
        </p:xfrm>
        <a:graphic>
          <a:graphicData uri="http://schemas.openxmlformats.org/presentationml/2006/ole">
            <mc:AlternateContent xmlns:mc="http://schemas.openxmlformats.org/markup-compatibility/2006">
              <mc:Choice xmlns:v="urn:schemas-microsoft-com:vml" Requires="v">
                <p:oleObj spid="_x0000_s4" name="" r:id="rId2" imgW="330835" imgH="518160" progId="Equation.DSMT4">
                  <p:embed/>
                </p:oleObj>
              </mc:Choice>
              <mc:Fallback>
                <p:oleObj name="" r:id="rId2" imgW="330835" imgH="518160" progId="Equation.DSMT4">
                  <p:embed/>
                  <p:pic>
                    <p:nvPicPr>
                      <p:cNvPr id="0" name="图片 3"/>
                      <p:cNvPicPr/>
                      <p:nvPr/>
                    </p:nvPicPr>
                    <p:blipFill>
                      <a:blip r:embed="rId3"/>
                      <a:stretch>
                        <a:fillRect/>
                      </a:stretch>
                    </p:blipFill>
                    <p:spPr>
                      <a:xfrm>
                        <a:off x="2131695" y="4711700"/>
                        <a:ext cx="494030" cy="681990"/>
                      </a:xfrm>
                      <a:prstGeom prst="rect">
                        <a:avLst/>
                      </a:prstGeom>
                    </p:spPr>
                  </p:pic>
                </p:oleObj>
              </mc:Fallback>
            </mc:AlternateContent>
          </a:graphicData>
        </a:graphic>
      </p:graphicFrame>
      <p:sp>
        <p:nvSpPr>
          <p:cNvPr id="43" name="流程图: 终止 42">
            <a:hlinkClick r:id="rId4" action="ppaction://hlinksldjump"/>
          </p:cNvPr>
          <p:cNvSpPr/>
          <p:nvPr/>
        </p:nvSpPr>
        <p:spPr>
          <a:xfrm>
            <a:off x="9014460" y="557276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1124585" y="1784985"/>
            <a:ext cx="1838960" cy="474345"/>
            <a:chOff x="1318" y="2359"/>
            <a:chExt cx="2896" cy="747"/>
          </a:xfrm>
        </p:grpSpPr>
        <p:pic>
          <p:nvPicPr>
            <p:cNvPr id="31" name="图片 30" descr="三级标"/>
            <p:cNvPicPr>
              <a:picLocks noChangeAspect="1"/>
            </p:cNvPicPr>
            <p:nvPr/>
          </p:nvPicPr>
          <p:blipFill>
            <a:blip r:embed="rId1"/>
            <a:stretch>
              <a:fillRect/>
            </a:stretch>
          </p:blipFill>
          <p:spPr>
            <a:xfrm>
              <a:off x="1318" y="2359"/>
              <a:ext cx="2896" cy="714"/>
            </a:xfrm>
            <a:prstGeom prst="rect">
              <a:avLst/>
            </a:prstGeom>
          </p:spPr>
        </p:pic>
        <p:sp>
          <p:nvSpPr>
            <p:cNvPr id="32" name="文本框 31"/>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适时总结</a:t>
              </a:r>
              <a:endParaRPr lang="zh-CN" altLang="en-US" sz="2400" b="1">
                <a:latin typeface="黑体" panose="02010609060101010101" pitchFamily="49" charset="-122"/>
                <a:ea typeface="黑体" panose="02010609060101010101" pitchFamily="49" charset="-122"/>
              </a:endParaRPr>
            </a:p>
          </p:txBody>
        </p:sp>
      </p:grpSp>
      <p:sp>
        <p:nvSpPr>
          <p:cNvPr id="3" name="文本框 2"/>
          <p:cNvSpPr txBox="1"/>
          <p:nvPr/>
        </p:nvSpPr>
        <p:spPr>
          <a:xfrm>
            <a:off x="1052830" y="2327275"/>
            <a:ext cx="10193655" cy="2861310"/>
          </a:xfrm>
          <a:prstGeom prst="rect">
            <a:avLst/>
          </a:prstGeom>
          <a:noFill/>
          <a:ln w="9525">
            <a:noFill/>
          </a:ln>
        </p:spPr>
        <p:txBody>
          <a:bodyPr wrap="square">
            <a:spAutoFit/>
          </a:bodyPr>
          <a:p>
            <a:pPr>
              <a:lnSpc>
                <a:spcPct val="150000"/>
              </a:lnSpc>
            </a:pPr>
            <a:r>
              <a:rPr lang="zh-CN" sz="2400">
                <a:solidFill>
                  <a:srgbClr val="1D41D5"/>
                </a:solidFill>
                <a:ea typeface="黑体" panose="02010609060101010101" pitchFamily="49" charset="-122"/>
              </a:rPr>
              <a:t>正常人耳听到声音的条件</a:t>
            </a:r>
            <a:r>
              <a:rPr lang="en-US" sz="2400">
                <a:solidFill>
                  <a:srgbClr val="1D41D5"/>
                </a:solidFill>
                <a:latin typeface="Times New Roman" panose="02020603050405020304" pitchFamily="18" charset="0"/>
                <a:ea typeface="宋体" panose="02010600030101010101" pitchFamily="2" charset="-122"/>
              </a:rPr>
              <a:t>(1)</a:t>
            </a:r>
            <a:r>
              <a:rPr lang="zh-CN" sz="2400">
                <a:solidFill>
                  <a:srgbClr val="1D41D5"/>
                </a:solidFill>
                <a:ea typeface="宋体" panose="02010600030101010101" pitchFamily="2" charset="-122"/>
              </a:rPr>
              <a:t>物体振动发声且声音的频率在人耳的听觉范围内</a:t>
            </a:r>
            <a:r>
              <a:rPr lang="en-US" sz="2400">
                <a:solidFill>
                  <a:srgbClr val="1D41D5"/>
                </a:solidFill>
                <a:latin typeface="Times New Roman" panose="02020603050405020304" pitchFamily="18" charset="0"/>
                <a:ea typeface="宋体" panose="02010600030101010101" pitchFamily="2" charset="-122"/>
              </a:rPr>
              <a:t>(20</a:t>
            </a:r>
            <a:r>
              <a:rPr lang="zh-CN" sz="2400">
                <a:solidFill>
                  <a:srgbClr val="1D41D5"/>
                </a:solidFill>
                <a:ea typeface="宋体" panose="02010600030101010101" pitchFamily="2" charset="-122"/>
              </a:rPr>
              <a:t>～</a:t>
            </a:r>
            <a:r>
              <a:rPr lang="en-US" sz="2400">
                <a:solidFill>
                  <a:srgbClr val="1D41D5"/>
                </a:solidFill>
                <a:latin typeface="Times New Roman" panose="02020603050405020304" pitchFamily="18" charset="0"/>
                <a:ea typeface="宋体" panose="02010600030101010101" pitchFamily="2" charset="-122"/>
              </a:rPr>
              <a:t>20 000 Hz)</a:t>
            </a:r>
            <a:r>
              <a:rPr lang="zh-CN" sz="2400">
                <a:solidFill>
                  <a:srgbClr val="1D41D5"/>
                </a:solidFill>
                <a:ea typeface="宋体" panose="02010600030101010101" pitchFamily="2" charset="-122"/>
              </a:rPr>
              <a:t>；</a:t>
            </a:r>
            <a:r>
              <a:rPr lang="en-US" sz="2400">
                <a:solidFill>
                  <a:srgbClr val="1D41D5"/>
                </a:solidFill>
                <a:latin typeface="Times New Roman" panose="02020603050405020304" pitchFamily="18" charset="0"/>
                <a:ea typeface="宋体" panose="02010600030101010101" pitchFamily="2" charset="-122"/>
              </a:rPr>
              <a:t>(2)</a:t>
            </a:r>
            <a:r>
              <a:rPr lang="zh-CN" sz="2400">
                <a:solidFill>
                  <a:srgbClr val="1D41D5"/>
                </a:solidFill>
                <a:ea typeface="宋体" panose="02010600030101010101" pitchFamily="2" charset="-122"/>
              </a:rPr>
              <a:t>有传声的介质；</a:t>
            </a:r>
            <a:r>
              <a:rPr lang="en-US" sz="2400">
                <a:solidFill>
                  <a:srgbClr val="1D41D5"/>
                </a:solidFill>
                <a:latin typeface="Times New Roman" panose="02020603050405020304" pitchFamily="18" charset="0"/>
                <a:ea typeface="宋体" panose="02010600030101010101" pitchFamily="2" charset="-122"/>
              </a:rPr>
              <a:t>(3)</a:t>
            </a:r>
            <a:r>
              <a:rPr lang="zh-CN" sz="2400">
                <a:solidFill>
                  <a:srgbClr val="1D41D5"/>
                </a:solidFill>
                <a:ea typeface="宋体" panose="02010600030101010101" pitchFamily="2" charset="-122"/>
              </a:rPr>
              <a:t>响度不能太小；</a:t>
            </a:r>
            <a:r>
              <a:rPr lang="en-US" sz="2400">
                <a:solidFill>
                  <a:srgbClr val="1D41D5"/>
                </a:solidFill>
                <a:latin typeface="Times New Roman" panose="02020603050405020304" pitchFamily="18" charset="0"/>
                <a:ea typeface="宋体" panose="02010600030101010101" pitchFamily="2" charset="-122"/>
              </a:rPr>
              <a:t>(4)</a:t>
            </a:r>
            <a:r>
              <a:rPr lang="zh-CN" sz="2400">
                <a:solidFill>
                  <a:srgbClr val="1D41D5"/>
                </a:solidFill>
                <a:ea typeface="宋体" panose="02010600030101010101" pitchFamily="2" charset="-122"/>
              </a:rPr>
              <a:t>人耳距离发声体不能太远．</a:t>
            </a:r>
            <a:endParaRPr lang="zh-CN" altLang="en-US" sz="2400">
              <a:solidFill>
                <a:srgbClr val="1D41D5"/>
              </a:solidFill>
              <a:ea typeface="宋体" panose="02010600030101010101" pitchFamily="2" charset="-122"/>
            </a:endParaRPr>
          </a:p>
        </p:txBody>
      </p:sp>
      <p:sp>
        <p:nvSpPr>
          <p:cNvPr id="43" name="流程图: 终止 42">
            <a:hlinkClick r:id="rId2" action="ppaction://hlinksldjump"/>
          </p:cNvPr>
          <p:cNvSpPr/>
          <p:nvPr/>
        </p:nvSpPr>
        <p:spPr>
          <a:xfrm>
            <a:off x="8665210" y="476567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829945" y="1225550"/>
            <a:ext cx="6994525" cy="521970"/>
            <a:chOff x="894" y="3246"/>
            <a:chExt cx="11015" cy="822"/>
          </a:xfrm>
        </p:grpSpPr>
        <p:sp>
          <p:nvSpPr>
            <p:cNvPr id="20481" name="文本框 4"/>
            <p:cNvSpPr txBox="1"/>
            <p:nvPr/>
          </p:nvSpPr>
          <p:spPr>
            <a:xfrm>
              <a:off x="3894" y="3246"/>
              <a:ext cx="8015" cy="822"/>
            </a:xfrm>
            <a:prstGeom prst="rect">
              <a:avLst/>
            </a:prstGeom>
            <a:noFill/>
            <a:ln w="9525">
              <a:noFill/>
            </a:ln>
          </p:spPr>
          <p:txBody>
            <a:bodyPr wrap="square" anchor="t">
              <a:spAutoFit/>
            </a:bodyPr>
            <a:p>
              <a:r>
                <a:rPr lang="zh-CN" sz="2800" dirty="0">
                  <a:latin typeface="黑体" panose="02010609060101010101" pitchFamily="49" charset="-122"/>
                  <a:ea typeface="黑体" panose="02010609060101010101" pitchFamily="49" charset="-122"/>
                  <a:cs typeface="Times New Roman" panose="02020603050405020304" pitchFamily="18" charset="0"/>
                </a:rPr>
                <a:t>声音的特性</a:t>
              </a:r>
              <a:r>
                <a:rPr sz="2400" dirty="0">
                  <a:latin typeface="Times New Roman" panose="02020603050405020304" pitchFamily="18" charset="0"/>
                  <a:cs typeface="Times New Roman" panose="02020603050405020304" pitchFamily="18" charset="0"/>
                </a:rPr>
                <a:t>(仅2017、2018年未考)</a:t>
              </a:r>
              <a:endParaRPr sz="2400" dirty="0">
                <a:latin typeface="Times New Roman" panose="02020603050405020304" pitchFamily="18" charset="0"/>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 name="文本框 9"/>
          <p:cNvSpPr txBox="1"/>
          <p:nvPr/>
        </p:nvSpPr>
        <p:spPr>
          <a:xfrm>
            <a:off x="761365" y="1877060"/>
            <a:ext cx="10795635"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rPr>
              <a:t>1. </a:t>
            </a:r>
            <a:r>
              <a:rPr lang="zh-CN" sz="2400">
                <a:ea typeface="黑体" panose="02010609060101010101" pitchFamily="49" charset="-122"/>
              </a:rPr>
              <a:t>频率：</a:t>
            </a:r>
            <a:r>
              <a:rPr lang="zh-CN" sz="2400">
                <a:ea typeface="宋体" panose="02010600030101010101" pitchFamily="2" charset="-122"/>
              </a:rPr>
              <a:t>发声体一秒内振动的次数，单位为</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，简称赫，符号</a:t>
            </a:r>
            <a:r>
              <a:rPr lang="en-US" alt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黑体" panose="02010609060101010101" pitchFamily="49" charset="-122"/>
              </a:rPr>
              <a:t>2. </a:t>
            </a:r>
            <a:r>
              <a:rPr lang="zh-CN" altLang="en-US" sz="2400">
                <a:latin typeface="Times New Roman" panose="02020603050405020304" pitchFamily="18" charset="0"/>
                <a:ea typeface="黑体" panose="02010609060101010101" pitchFamily="49" charset="-122"/>
              </a:rPr>
              <a:t>音色</a:t>
            </a:r>
            <a:r>
              <a:rPr lang="en-US" sz="2400">
                <a:latin typeface="Times New Roman" panose="02020603050405020304" pitchFamily="18" charset="0"/>
                <a:ea typeface="黑体" panose="02010609060101010101" pitchFamily="49" charset="-122"/>
              </a:rPr>
              <a:t>(1)</a:t>
            </a:r>
            <a:r>
              <a:rPr lang="zh-CN" sz="2400">
                <a:ea typeface="黑体" panose="02010609060101010101" pitchFamily="49" charset="-122"/>
              </a:rPr>
              <a:t>概念：</a:t>
            </a:r>
            <a:r>
              <a:rPr lang="zh-CN" sz="2400">
                <a:ea typeface="宋体" panose="02010600030101010101" pitchFamily="2" charset="-122"/>
              </a:rPr>
              <a:t>音色也叫音质或音品，它反映了发声体发出的声音特有的品质．</a:t>
            </a:r>
            <a:r>
              <a:rPr lang="en-US" sz="2400">
                <a:latin typeface="Times New Roman" panose="02020603050405020304" pitchFamily="18" charset="0"/>
                <a:ea typeface="黑体" panose="02010609060101010101" pitchFamily="49" charset="-122"/>
              </a:rPr>
              <a:t>(2)</a:t>
            </a:r>
            <a:r>
              <a:rPr lang="zh-CN" sz="2400">
                <a:ea typeface="黑体" panose="02010609060101010101" pitchFamily="49" charset="-122"/>
              </a:rPr>
              <a:t>决定因素：</a:t>
            </a:r>
            <a:r>
              <a:rPr lang="zh-CN" sz="2400">
                <a:ea typeface="宋体" panose="02010600030101010101" pitchFamily="2" charset="-122"/>
              </a:rPr>
              <a:t>发声体本身，不同发声体的</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、结构不同，发出声音的音色不同．</a:t>
            </a:r>
            <a:r>
              <a:rPr lang="en-US" sz="2400">
                <a:latin typeface="Times New Roman" panose="02020603050405020304" pitchFamily="18" charset="0"/>
                <a:ea typeface="黑体" panose="02010609060101010101" pitchFamily="49" charset="-122"/>
              </a:rPr>
              <a:t>(3)</a:t>
            </a:r>
            <a:r>
              <a:rPr lang="zh-CN" sz="2400">
                <a:ea typeface="黑体" panose="02010609060101010101" pitchFamily="49" charset="-122"/>
              </a:rPr>
              <a:t>生活实例：</a:t>
            </a:r>
            <a:r>
              <a:rPr lang="zh-CN" sz="2400">
                <a:ea typeface="宋体" panose="02010600030101010101" pitchFamily="2" charset="-122"/>
              </a:rPr>
              <a:t>口技演员模仿动物发声、分辨不同乐器的声音、闻其声而知其人等．</a:t>
            </a:r>
            <a:r>
              <a:rPr lang="en-US" sz="2400">
                <a:latin typeface="Times New Roman" panose="02020603050405020304" pitchFamily="18" charset="0"/>
                <a:cs typeface="仿宋_GB2312" charset="0"/>
              </a:rPr>
              <a:t>(2019.8C</a:t>
            </a:r>
            <a:r>
              <a:rPr lang="zh-CN" sz="2400">
                <a:cs typeface="仿宋_GB2312" charset="0"/>
              </a:rPr>
              <a:t>，</a:t>
            </a:r>
            <a:r>
              <a:rPr lang="en-US" sz="2400">
                <a:latin typeface="Times New Roman" panose="02020603050405020304" pitchFamily="18" charset="0"/>
                <a:cs typeface="仿宋_GB2312" charset="0"/>
              </a:rPr>
              <a:t>2016.2</a:t>
            </a:r>
            <a:r>
              <a:rPr lang="zh-CN" sz="2400">
                <a:cs typeface="仿宋_GB2312" charset="0"/>
              </a:rPr>
              <a:t>第</a:t>
            </a:r>
            <a:r>
              <a:rPr lang="en-US" sz="2400">
                <a:latin typeface="Times New Roman" panose="02020603050405020304" pitchFamily="18" charset="0"/>
                <a:cs typeface="仿宋_GB2312" charset="0"/>
              </a:rPr>
              <a:t>3</a:t>
            </a:r>
            <a:r>
              <a:rPr lang="zh-CN" sz="2400">
                <a:cs typeface="仿宋_GB2312" charset="0"/>
              </a:rPr>
              <a:t>空</a:t>
            </a:r>
            <a:r>
              <a:rPr lang="en-US" sz="2400">
                <a:latin typeface="Times New Roman" panose="02020603050405020304" pitchFamily="18" charset="0"/>
                <a:cs typeface="仿宋_GB2312" charset="0"/>
              </a:rPr>
              <a:t>)</a:t>
            </a:r>
            <a:endParaRPr lang="zh-CN" altLang="en-US" sz="2400"/>
          </a:p>
        </p:txBody>
      </p:sp>
      <p:sp>
        <p:nvSpPr>
          <p:cNvPr id="100" name="文本框 99"/>
          <p:cNvSpPr txBox="1"/>
          <p:nvPr/>
        </p:nvSpPr>
        <p:spPr>
          <a:xfrm>
            <a:off x="6715760" y="2009775"/>
            <a:ext cx="87185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赫兹</a:t>
            </a:r>
            <a:endParaRPr lang="zh-CN" altLang="en-US"/>
          </a:p>
        </p:txBody>
      </p:sp>
      <p:sp>
        <p:nvSpPr>
          <p:cNvPr id="2" name="文本框 1"/>
          <p:cNvSpPr txBox="1"/>
          <p:nvPr/>
        </p:nvSpPr>
        <p:spPr>
          <a:xfrm>
            <a:off x="10046970" y="2009775"/>
            <a:ext cx="64198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Hz</a:t>
            </a:r>
            <a:endParaRPr lang="zh-CN" altLang="en-US"/>
          </a:p>
        </p:txBody>
      </p:sp>
      <p:sp>
        <p:nvSpPr>
          <p:cNvPr id="3" name="文本框 2"/>
          <p:cNvSpPr txBox="1"/>
          <p:nvPr/>
        </p:nvSpPr>
        <p:spPr>
          <a:xfrm>
            <a:off x="6451600" y="3631565"/>
            <a:ext cx="8369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材料</a:t>
            </a:r>
            <a:endParaRPr lang="zh-CN" altLang="en-US"/>
          </a:p>
        </p:txBody>
      </p:sp>
      <p:sp>
        <p:nvSpPr>
          <p:cNvPr id="43" name="流程图: 终止 42">
            <a:hlinkClick r:id="rId2" action="ppaction://hlinksldjump"/>
          </p:cNvPr>
          <p:cNvSpPr/>
          <p:nvPr/>
        </p:nvSpPr>
        <p:spPr>
          <a:xfrm>
            <a:off x="9373235" y="550862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2" grpId="0"/>
      <p:bldP spid="2" grpId="1"/>
      <p:bldP spid="3" grpId="0"/>
      <p:bldP spid="3"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908050" y="1328420"/>
            <a:ext cx="5080000" cy="460375"/>
          </a:xfrm>
          <a:prstGeom prst="rect">
            <a:avLst/>
          </a:prstGeom>
          <a:noFill/>
          <a:ln w="9525">
            <a:noFill/>
          </a:ln>
        </p:spPr>
        <p:txBody>
          <a:bodyPr>
            <a:spAutoFit/>
          </a:bodyPr>
          <a:p>
            <a:r>
              <a:rPr lang="en-US" sz="2400">
                <a:latin typeface="Times New Roman" panose="02020603050405020304" pitchFamily="18" charset="0"/>
                <a:ea typeface="黑体" panose="02010609060101010101" pitchFamily="49" charset="-122"/>
              </a:rPr>
              <a:t>3. </a:t>
            </a:r>
            <a:r>
              <a:rPr lang="zh-CN" altLang="en-US" sz="2400">
                <a:latin typeface="Times New Roman" panose="02020603050405020304" pitchFamily="18" charset="0"/>
                <a:ea typeface="黑体" panose="02010609060101010101" pitchFamily="49" charset="-122"/>
              </a:rPr>
              <a:t>音调与响度</a:t>
            </a:r>
            <a:r>
              <a:rPr lang="en-US" sz="2400">
                <a:latin typeface="Times New Roman" panose="02020603050405020304" pitchFamily="18" charset="0"/>
                <a:cs typeface="仿宋_GB2312" charset="0"/>
              </a:rPr>
              <a:t>(6</a:t>
            </a:r>
            <a:r>
              <a:rPr lang="zh-CN" sz="2400">
                <a:cs typeface="仿宋_GB2312" charset="0"/>
              </a:rPr>
              <a:t>年</a:t>
            </a:r>
            <a:r>
              <a:rPr lang="en-US" sz="2400">
                <a:latin typeface="Times New Roman" panose="02020603050405020304" pitchFamily="18" charset="0"/>
                <a:cs typeface="仿宋_GB2312" charset="0"/>
              </a:rPr>
              <a:t>4</a:t>
            </a:r>
            <a:r>
              <a:rPr lang="zh-CN" sz="2400">
                <a:cs typeface="仿宋_GB2312" charset="0"/>
              </a:rPr>
              <a:t>考</a:t>
            </a:r>
            <a:r>
              <a:rPr lang="en-US" sz="2400">
                <a:latin typeface="Times New Roman" panose="02020603050405020304" pitchFamily="18" charset="0"/>
                <a:cs typeface="仿宋_GB2312" charset="0"/>
              </a:rPr>
              <a:t>)</a:t>
            </a:r>
            <a:endParaRPr lang="zh-CN" altLang="en-US" sz="2400"/>
          </a:p>
        </p:txBody>
      </p:sp>
      <p:graphicFrame>
        <p:nvGraphicFramePr>
          <p:cNvPr id="7" name="表格 6"/>
          <p:cNvGraphicFramePr/>
          <p:nvPr>
            <p:custDataLst>
              <p:tags r:id="rId1"/>
            </p:custDataLst>
          </p:nvPr>
        </p:nvGraphicFramePr>
        <p:xfrm>
          <a:off x="982980" y="1960880"/>
          <a:ext cx="10234930" cy="4105275"/>
        </p:xfrm>
        <a:graphic>
          <a:graphicData uri="http://schemas.openxmlformats.org/drawingml/2006/table">
            <a:tbl>
              <a:tblPr firstRow="1" bandRow="1">
                <a:tableStyleId>{5940675A-B579-460E-94D1-54222C63F5DA}</a:tableStyleId>
              </a:tblPr>
              <a:tblGrid>
                <a:gridCol w="973455"/>
                <a:gridCol w="3401695"/>
                <a:gridCol w="5859780"/>
              </a:tblGrid>
              <a:tr h="678815">
                <a:tc>
                  <a:txBody>
                    <a:bodyPr/>
                    <a:p>
                      <a:pPr indent="0" algn="ctr" fontAlgn="auto">
                        <a:lnSpc>
                          <a:spcPct val="130000"/>
                        </a:lnSpc>
                        <a:buNone/>
                      </a:pPr>
                      <a:r>
                        <a:rPr lang="en-US" sz="2400" b="0">
                          <a:latin typeface="Times New Roman" panose="02020603050405020304" pitchFamily="18" charset="0"/>
                          <a:cs typeface="Times New Roman" panose="02020603050405020304" pitchFamily="18" charset="0"/>
                        </a:rPr>
                        <a:t>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音调</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响度</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r>
              <a:tr h="710565">
                <a:tc>
                  <a:txBody>
                    <a:bodyPr/>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定义</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30000"/>
                        </a:lnSpc>
                        <a:buNone/>
                      </a:pPr>
                      <a:r>
                        <a:rPr lang="en-US" sz="2400" b="0">
                          <a:latin typeface="Times New Roman" panose="02020603050405020304" pitchFamily="18" charset="0"/>
                          <a:cs typeface="Times New Roman" panose="02020603050405020304" pitchFamily="18" charset="0"/>
                        </a:rPr>
                        <a:t>声音的________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30000"/>
                        </a:lnSpc>
                        <a:buNone/>
                      </a:pPr>
                      <a:r>
                        <a:rPr lang="en-US" sz="2400" b="0">
                          <a:latin typeface="Times New Roman" panose="02020603050405020304" pitchFamily="18" charset="0"/>
                          <a:cs typeface="Times New Roman" panose="02020603050405020304" pitchFamily="18" charset="0"/>
                        </a:rPr>
                        <a:t>声音的____________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15895">
                <a:tc>
                  <a:txBody>
                    <a:bodyPr/>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影</a:t>
                      </a:r>
                      <a:r>
                        <a:rPr lang="en-US" sz="2400" b="0">
                          <a:latin typeface="黑体" panose="02010609060101010101" pitchFamily="49" charset="-122"/>
                          <a:ea typeface="黑体" panose="02010609060101010101" pitchFamily="49" charset="-122"/>
                          <a:cs typeface="黑体" panose="02010609060101010101" pitchFamily="49" charset="-122"/>
                        </a:rPr>
                        <a:t>响因素</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30000"/>
                        </a:lnSpc>
                        <a:buNone/>
                      </a:pPr>
                      <a:r>
                        <a:rPr lang="en-US" sz="2400" b="0">
                          <a:latin typeface="Times New Roman" panose="02020603050405020304" pitchFamily="18" charset="0"/>
                          <a:cs typeface="Times New Roman" panose="02020603050405020304" pitchFamily="18" charset="0"/>
                        </a:rPr>
                        <a:t>发声体振动的频率：频率越________，音调越高；频率越________，音调越低</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30000"/>
                        </a:lnSpc>
                        <a:buNone/>
                      </a:pPr>
                      <a:r>
                        <a:rPr lang="en-US" sz="2400" b="0">
                          <a:latin typeface="Times New Roman" panose="02020603050405020304" pitchFamily="18" charset="0"/>
                          <a:cs typeface="Times New Roman" panose="02020603050405020304" pitchFamily="18" charset="0"/>
                        </a:rPr>
                        <a:t>(1)发声体振动的振幅：振幅越________，声音的响度越大</a:t>
                      </a:r>
                      <a:endParaRPr lang="en-US" sz="2400" b="0">
                        <a:latin typeface="Times New Roman" panose="02020603050405020304" pitchFamily="18" charset="0"/>
                        <a:cs typeface="Times New Roman" panose="02020603050405020304" pitchFamily="18" charset="0"/>
                      </a:endParaRPr>
                    </a:p>
                    <a:p>
                      <a:pPr indent="0" algn="l" fontAlgn="auto">
                        <a:lnSpc>
                          <a:spcPct val="130000"/>
                        </a:lnSpc>
                        <a:buNone/>
                      </a:pPr>
                      <a:r>
                        <a:rPr lang="en-US" sz="2400" b="0">
                          <a:latin typeface="Times New Roman" panose="02020603050405020304" pitchFamily="18" charset="0"/>
                          <a:cs typeface="Times New Roman" panose="02020603050405020304" pitchFamily="18" charset="0"/>
                        </a:rPr>
                        <a:t>(2)离发声体的距离和声音的分散程度：离发声体越________，声音越________</a:t>
                      </a:r>
                      <a:r>
                        <a:rPr lang="zh-CN" sz="2400" b="0">
                          <a:latin typeface="Times New Roman" panose="02020603050405020304" pitchFamily="18" charset="0"/>
                          <a:ea typeface="宋体" panose="02010600030101010101" pitchFamily="2" charset="-122"/>
                          <a:cs typeface="Times New Roman" panose="02020603050405020304" pitchFamily="18" charset="0"/>
                        </a:rPr>
                        <a:t>，人听到声音的响度越小</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3630930" y="2763520"/>
            <a:ext cx="88074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高低</a:t>
            </a:r>
            <a:endParaRPr lang="zh-CN" altLang="en-US"/>
          </a:p>
        </p:txBody>
      </p:sp>
      <p:sp>
        <p:nvSpPr>
          <p:cNvPr id="2" name="文本框 1"/>
          <p:cNvSpPr txBox="1"/>
          <p:nvPr/>
        </p:nvSpPr>
        <p:spPr>
          <a:xfrm>
            <a:off x="7949565" y="2763520"/>
            <a:ext cx="167259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强弱</a:t>
            </a:r>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sz="2400">
                <a:solidFill>
                  <a:srgbClr val="FF0000"/>
                </a:solidFill>
                <a:latin typeface="Times New Roman" panose="02020603050405020304" pitchFamily="18" charset="0"/>
                <a:ea typeface="宋体" panose="02010600030101010101" pitchFamily="2" charset="-122"/>
              </a:rPr>
              <a:t>大小</a:t>
            </a:r>
            <a:r>
              <a:rPr lang="en-US" sz="2400">
                <a:solidFill>
                  <a:srgbClr val="FF0000"/>
                </a:solidFill>
                <a:latin typeface="Times New Roman" panose="02020603050405020304" pitchFamily="18" charset="0"/>
                <a:ea typeface="宋体" panose="02010600030101010101" pitchFamily="2" charset="-122"/>
              </a:rPr>
              <a:t>)</a:t>
            </a:r>
            <a:endParaRPr lang="zh-CN" altLang="en-US"/>
          </a:p>
        </p:txBody>
      </p:sp>
      <p:sp>
        <p:nvSpPr>
          <p:cNvPr id="3" name="文本框 2"/>
          <p:cNvSpPr txBox="1"/>
          <p:nvPr/>
        </p:nvSpPr>
        <p:spPr>
          <a:xfrm>
            <a:off x="2932430" y="4220845"/>
            <a:ext cx="56515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高</a:t>
            </a:r>
            <a:endParaRPr lang="zh-CN" altLang="en-US"/>
          </a:p>
        </p:txBody>
      </p:sp>
      <p:sp>
        <p:nvSpPr>
          <p:cNvPr id="4" name="文本框 3"/>
          <p:cNvSpPr txBox="1"/>
          <p:nvPr/>
        </p:nvSpPr>
        <p:spPr>
          <a:xfrm>
            <a:off x="3818255" y="4681220"/>
            <a:ext cx="69342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低</a:t>
            </a:r>
            <a:endParaRPr lang="zh-CN" altLang="en-US"/>
          </a:p>
        </p:txBody>
      </p:sp>
      <p:sp>
        <p:nvSpPr>
          <p:cNvPr id="5" name="文本框 4"/>
          <p:cNvSpPr txBox="1"/>
          <p:nvPr/>
        </p:nvSpPr>
        <p:spPr>
          <a:xfrm>
            <a:off x="9705340" y="3530600"/>
            <a:ext cx="58166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大</a:t>
            </a:r>
            <a:endParaRPr lang="zh-CN" altLang="en-US"/>
          </a:p>
        </p:txBody>
      </p:sp>
      <p:sp>
        <p:nvSpPr>
          <p:cNvPr id="8" name="文本框 7"/>
          <p:cNvSpPr txBox="1"/>
          <p:nvPr/>
        </p:nvSpPr>
        <p:spPr>
          <a:xfrm>
            <a:off x="6988175" y="4944745"/>
            <a:ext cx="62420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远</a:t>
            </a:r>
            <a:endParaRPr lang="zh-CN" altLang="en-US"/>
          </a:p>
        </p:txBody>
      </p:sp>
      <p:sp>
        <p:nvSpPr>
          <p:cNvPr id="9" name="文本框 8"/>
          <p:cNvSpPr txBox="1"/>
          <p:nvPr/>
        </p:nvSpPr>
        <p:spPr>
          <a:xfrm>
            <a:off x="9228455" y="4944745"/>
            <a:ext cx="9315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分散</a:t>
            </a:r>
            <a:endParaRPr lang="zh-CN" altLang="en-US"/>
          </a:p>
        </p:txBody>
      </p:sp>
      <p:sp>
        <p:nvSpPr>
          <p:cNvPr id="43" name="流程图: 终止 42">
            <a:hlinkClick r:id="rId2" action="ppaction://hlinksldjump"/>
          </p:cNvPr>
          <p:cNvSpPr/>
          <p:nvPr/>
        </p:nvSpPr>
        <p:spPr>
          <a:xfrm>
            <a:off x="9183370" y="119443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2" grpId="0"/>
      <p:bldP spid="2" grpId="1"/>
      <p:bldP spid="3" grpId="0"/>
      <p:bldP spid="3" grpId="1"/>
      <p:bldP spid="4" grpId="0"/>
      <p:bldP spid="4" grpId="1"/>
      <p:bldP spid="5" grpId="0"/>
      <p:bldP spid="5" grpId="1"/>
      <p:bldP spid="8" grpId="0"/>
      <p:bldP spid="8" grpId="1"/>
      <p:bldP spid="9" grpId="0"/>
      <p:bldP spid="9"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 name="表格 4"/>
          <p:cNvGraphicFramePr/>
          <p:nvPr>
            <p:custDataLst>
              <p:tags r:id="rId1"/>
            </p:custDataLst>
          </p:nvPr>
        </p:nvGraphicFramePr>
        <p:xfrm>
          <a:off x="375920" y="1438910"/>
          <a:ext cx="11369040" cy="4936490"/>
        </p:xfrm>
        <a:graphic>
          <a:graphicData uri="http://schemas.openxmlformats.org/drawingml/2006/table">
            <a:tbl>
              <a:tblPr firstRow="1" bandRow="1">
                <a:tableStyleId>{5940675A-B579-460E-94D1-54222C63F5DA}</a:tableStyleId>
              </a:tblPr>
              <a:tblGrid>
                <a:gridCol w="922020"/>
                <a:gridCol w="5356225"/>
                <a:gridCol w="5090795"/>
              </a:tblGrid>
              <a:tr h="661670">
                <a:tc>
                  <a:txBody>
                    <a:bodyPr/>
                    <a:p>
                      <a:pPr indent="0" algn="ctr" fontAlgn="auto">
                        <a:lnSpc>
                          <a:spcPct val="13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indent="0" algn="ctr" fontAlgn="auto">
                        <a:lnSpc>
                          <a:spcPct val="130000"/>
                        </a:lnSpc>
                        <a:buNone/>
                      </a:pPr>
                      <a:r>
                        <a:rPr lang="zh-CN" altLang="en-US" sz="2400" b="0">
                          <a:latin typeface="黑体" panose="02010609060101010101" pitchFamily="49" charset="-122"/>
                          <a:ea typeface="黑体" panose="02010609060101010101" pitchFamily="49" charset="-122"/>
                          <a:cs typeface="Times New Roman" panose="02020603050405020304" pitchFamily="18" charset="0"/>
                        </a:rPr>
                        <a:t>音调</a:t>
                      </a:r>
                      <a:endParaRPr lang="zh-CN"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p>
                      <a:pPr indent="0" algn="ctr" fontAlgn="auto">
                        <a:lnSpc>
                          <a:spcPct val="130000"/>
                        </a:lnSpc>
                        <a:buNone/>
                      </a:pPr>
                      <a:r>
                        <a:rPr lang="zh-CN" altLang="en-US" sz="2400" b="0">
                          <a:latin typeface="黑体" panose="02010609060101010101" pitchFamily="49" charset="-122"/>
                          <a:ea typeface="黑体" panose="02010609060101010101" pitchFamily="49" charset="-122"/>
                          <a:cs typeface="Times New Roman" panose="02020603050405020304" pitchFamily="18" charset="0"/>
                        </a:rPr>
                        <a:t>响度</a:t>
                      </a:r>
                      <a:endParaRPr lang="zh-CN"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r>
              <a:tr h="2849880">
                <a:tc>
                  <a:txBody>
                    <a:bodyPr/>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判断方法</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30000"/>
                        </a:lnSpc>
                        <a:buNone/>
                      </a:pPr>
                      <a:r>
                        <a:rPr lang="en-US" sz="2400" b="0">
                          <a:latin typeface="Times New Roman" panose="02020603050405020304" pitchFamily="18" charset="0"/>
                          <a:cs typeface="Times New Roman" panose="02020603050405020304" pitchFamily="18" charset="0"/>
                        </a:rPr>
                        <a:t>(1)弦乐器：改变弦的松紧、长短、粗细. 弦越紧、短、细，音调越高</a:t>
                      </a:r>
                      <a:endParaRPr lang="en-US" sz="2400" b="0">
                        <a:latin typeface="Times New Roman" panose="02020603050405020304" pitchFamily="18" charset="0"/>
                        <a:cs typeface="Times New Roman" panose="02020603050405020304" pitchFamily="18" charset="0"/>
                      </a:endParaRPr>
                    </a:p>
                    <a:p>
                      <a:pPr indent="0" algn="l" fontAlgn="auto">
                        <a:lnSpc>
                          <a:spcPct val="130000"/>
                        </a:lnSpc>
                        <a:buNone/>
                      </a:pPr>
                      <a:r>
                        <a:rPr lang="en-US" sz="2400" b="0">
                          <a:latin typeface="Times New Roman" panose="02020603050405020304" pitchFamily="18" charset="0"/>
                          <a:cs typeface="Times New Roman" panose="02020603050405020304" pitchFamily="18" charset="0"/>
                        </a:rPr>
                        <a:t>(2)管乐器：按压不同的孔、改变空气柱长短．空气柱越短，音调越高</a:t>
                      </a:r>
                      <a:endParaRPr lang="en-US" sz="2400" b="0">
                        <a:latin typeface="Times New Roman" panose="02020603050405020304" pitchFamily="18" charset="0"/>
                        <a:cs typeface="Times New Roman" panose="02020603050405020304" pitchFamily="18" charset="0"/>
                      </a:endParaRPr>
                    </a:p>
                    <a:p>
                      <a:pPr indent="0" algn="l" fontAlgn="auto">
                        <a:lnSpc>
                          <a:spcPct val="130000"/>
                        </a:lnSpc>
                        <a:buNone/>
                      </a:pPr>
                      <a:r>
                        <a:rPr lang="en-US" sz="2400" b="0">
                          <a:latin typeface="Times New Roman" panose="02020603050405020304" pitchFamily="18" charset="0"/>
                          <a:cs typeface="Times New Roman" panose="02020603050405020304" pitchFamily="18" charset="0"/>
                        </a:rPr>
                        <a:t>(3)打击乐器：打击面越紧，音调越高</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30000"/>
                        </a:lnSpc>
                        <a:buNone/>
                      </a:pPr>
                      <a:r>
                        <a:rPr lang="en-US" sz="2400" b="0">
                          <a:latin typeface="Times New Roman" panose="02020603050405020304" pitchFamily="18" charset="0"/>
                          <a:cs typeface="Times New Roman" panose="02020603050405020304" pitchFamily="18" charset="0"/>
                        </a:rPr>
                        <a:t>(1)用大小不同的力敲击：力越大，响度越大</a:t>
                      </a:r>
                      <a:endParaRPr lang="en-US" sz="2400" b="0">
                        <a:latin typeface="Times New Roman" panose="02020603050405020304" pitchFamily="18" charset="0"/>
                        <a:cs typeface="Times New Roman" panose="02020603050405020304" pitchFamily="18" charset="0"/>
                      </a:endParaRPr>
                    </a:p>
                    <a:p>
                      <a:pPr indent="0" algn="l" fontAlgn="auto">
                        <a:lnSpc>
                          <a:spcPct val="130000"/>
                        </a:lnSpc>
                        <a:buNone/>
                      </a:pPr>
                      <a:r>
                        <a:rPr lang="en-US" sz="2400" b="0">
                          <a:latin typeface="Times New Roman" panose="02020603050405020304" pitchFamily="18" charset="0"/>
                          <a:cs typeface="Times New Roman" panose="02020603050405020304" pitchFamily="18" charset="0"/>
                        </a:rPr>
                        <a:t>(2)改变音量大小：音量越大，响度越大</a:t>
                      </a:r>
                      <a:endParaRPr lang="en-US" sz="2400" b="0">
                        <a:latin typeface="Times New Roman" panose="02020603050405020304" pitchFamily="18" charset="0"/>
                        <a:cs typeface="Times New Roman" panose="02020603050405020304" pitchFamily="18" charset="0"/>
                      </a:endParaRPr>
                    </a:p>
                    <a:p>
                      <a:pPr indent="0" algn="l" fontAlgn="auto">
                        <a:lnSpc>
                          <a:spcPct val="130000"/>
                        </a:lnSpc>
                        <a:buNone/>
                      </a:pPr>
                      <a:r>
                        <a:rPr lang="en-US" sz="2400" b="0">
                          <a:latin typeface="Times New Roman" panose="02020603050405020304" pitchFamily="18" charset="0"/>
                          <a:cs typeface="Times New Roman" panose="02020603050405020304" pitchFamily="18" charset="0"/>
                        </a:rPr>
                        <a:t>(3)改变与发声体间的距离、声音的分散程度：距离越近、分散程度越小，响度越大</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49960">
                <a:tc>
                  <a:txBody>
                    <a:bodyPr/>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生活实例</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30000"/>
                        </a:lnSpc>
                        <a:buNone/>
                      </a:pPr>
                      <a:r>
                        <a:rPr lang="en-US" sz="2400" b="0">
                          <a:latin typeface="Times New Roman" panose="02020603050405020304" pitchFamily="18" charset="0"/>
                          <a:cs typeface="Times New Roman" panose="02020603050405020304" pitchFamily="18" charset="0"/>
                        </a:rPr>
                        <a:t>男低音、音乐课上所教的音符等</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30000"/>
                        </a:lnSpc>
                        <a:buNone/>
                      </a:pPr>
                      <a:r>
                        <a:rPr lang="en-US" sz="2400" b="0">
                          <a:latin typeface="Times New Roman" panose="02020603050405020304" pitchFamily="18" charset="0"/>
                          <a:cs typeface="Times New Roman" panose="02020603050405020304" pitchFamily="18" charset="0"/>
                        </a:rPr>
                        <a:t>引吭高歌、声音洪亮、猛击鼓面等</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43" name="流程图: 终止 42">
            <a:hlinkClick r:id="rId2" action="ppaction://hlinksldjump"/>
          </p:cNvPr>
          <p:cNvSpPr/>
          <p:nvPr/>
        </p:nvSpPr>
        <p:spPr>
          <a:xfrm>
            <a:off x="9710420" y="77978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10.xml><?xml version="1.0" encoding="utf-8"?>
<p:tagLst xmlns:p="http://schemas.openxmlformats.org/presentationml/2006/main">
  <p:tag name="KSO_WM_UNIT_TABLE_BEAUTIFY" val="smartTable{cd246ffb-6ddc-467b-a783-f45bf008319f}"/>
</p:tagLst>
</file>

<file path=ppt/tags/tag11.xml><?xml version="1.0" encoding="utf-8"?>
<p:tagLst xmlns:p="http://schemas.openxmlformats.org/presentationml/2006/main">
  <p:tag name="KSO_WM_SLIDE_ITEM_CNT" val="1"/>
  <p:tag name="KSO_WM_SLIDE_MODEL_TYPE" val="timeline"/>
</p:tagLst>
</file>

<file path=ppt/tags/tag12.xml><?xml version="1.0" encoding="utf-8"?>
<p:tagLst xmlns:p="http://schemas.openxmlformats.org/presentationml/2006/main">
  <p:tag name="KSO_WM_UNIT_TABLE_BEAUTIFY" val="smartTable{53e53982-4b82-4e40-97c7-7bb63ab93f7f}"/>
</p:tagLst>
</file>

<file path=ppt/tags/tag13.xml><?xml version="1.0" encoding="utf-8"?>
<p:tagLst xmlns:p="http://schemas.openxmlformats.org/presentationml/2006/main">
  <p:tag name="KSO_WM_SLIDE_ITEM_CNT" val="1"/>
  <p:tag name="KSO_WM_SLIDE_MODEL_TYPE" val="timeline"/>
</p:tagLst>
</file>

<file path=ppt/tags/tag14.xml><?xml version="1.0" encoding="utf-8"?>
<p:tagLst xmlns:p="http://schemas.openxmlformats.org/presentationml/2006/main">
  <p:tag name="KSO_WM_UNIT_TABLE_BEAUTIFY" val="smartTable{8af756be-e497-43f9-bcfa-811276009dcb}"/>
</p:tagLst>
</file>

<file path=ppt/tags/tag15.xml><?xml version="1.0" encoding="utf-8"?>
<p:tagLst xmlns:p="http://schemas.openxmlformats.org/presentationml/2006/main">
  <p:tag name="KSO_WM_SLIDE_ITEM_CNT" val="1"/>
  <p:tag name="KSO_WM_SLIDE_MODEL_TYPE" val="timeline"/>
</p:tagLst>
</file>

<file path=ppt/tags/tag16.xml><?xml version="1.0" encoding="utf-8"?>
<p:tagLst xmlns:p="http://schemas.openxmlformats.org/presentationml/2006/main">
  <p:tag name="KSO_WM_UNIT_TABLE_BEAUTIFY" val="smartTable{65ef3f47-6c60-4198-a014-7c291939669e}"/>
</p:tagLst>
</file>

<file path=ppt/tags/tag17.xml><?xml version="1.0" encoding="utf-8"?>
<p:tagLst xmlns:p="http://schemas.openxmlformats.org/presentationml/2006/main">
  <p:tag name="KSO_WM_SLIDE_ITEM_CNT" val="1"/>
  <p:tag name="KSO_WM_SLIDE_MODEL_TYPE" val="timeline"/>
</p:tagLst>
</file>

<file path=ppt/tags/tag18.xml><?xml version="1.0" encoding="utf-8"?>
<p:tagLst xmlns:p="http://schemas.openxmlformats.org/presentationml/2006/main">
  <p:tag name="KSO_WM_SLIDE_ITEM_CNT" val="1"/>
  <p:tag name="KSO_WM_SLIDE_MODEL_TYPE" val="timeline"/>
</p:tagLst>
</file>

<file path=ppt/tags/tag19.xml><?xml version="1.0" encoding="utf-8"?>
<p:tagLst xmlns:p="http://schemas.openxmlformats.org/presentationml/2006/main">
  <p:tag name="KSO_WM_UNIT_TABLE_BEAUTIFY" val="smartTable{b767d854-98c0-4413-bdf4-1f2788b90b90}"/>
</p:tagLst>
</file>

<file path=ppt/tags/tag2.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20.xml><?xml version="1.0" encoding="utf-8"?>
<p:tagLst xmlns:p="http://schemas.openxmlformats.org/presentationml/2006/main">
  <p:tag name="KSO_WM_SLIDE_ITEM_CNT" val="1"/>
  <p:tag name="KSO_WM_SLIDE_MODEL_TYPE" val="timeline"/>
</p:tagLst>
</file>

<file path=ppt/tags/tag21.xml><?xml version="1.0" encoding="utf-8"?>
<p:tagLst xmlns:p="http://schemas.openxmlformats.org/presentationml/2006/main">
  <p:tag name="KSO_WM_SLIDE_ITEM_CNT" val="1"/>
  <p:tag name="KSO_WM_SLIDE_MODEL_TYPE" val="timeline"/>
</p:tagLst>
</file>

<file path=ppt/tags/tag22.xml><?xml version="1.0" encoding="utf-8"?>
<p:tagLst xmlns:p="http://schemas.openxmlformats.org/presentationml/2006/main">
  <p:tag name="KSO_WM_SLIDE_ITEM_CNT" val="1"/>
  <p:tag name="KSO_WM_SLIDE_MODEL_TYPE" val="timeline"/>
</p:tagLst>
</file>

<file path=ppt/tags/tag3.xml><?xml version="1.0" encoding="utf-8"?>
<p:tagLst xmlns:p="http://schemas.openxmlformats.org/presentationml/2006/main">
  <p:tag name="KSO_WM_SLIDE_ITEM_CNT" val="4"/>
</p:tagLst>
</file>

<file path=ppt/tags/tag4.xml><?xml version="1.0" encoding="utf-8"?>
<p:tagLst xmlns:p="http://schemas.openxmlformats.org/presentationml/2006/main">
  <p:tag name="KSO_WM_SLIDE_ITEM_CNT" val="1"/>
  <p:tag name="KSO_WM_SLIDE_MODEL_TYPE" val="timeline"/>
</p:tagLst>
</file>

<file path=ppt/tags/tag5.xml><?xml version="1.0" encoding="utf-8"?>
<p:tagLst xmlns:p="http://schemas.openxmlformats.org/presentationml/2006/main">
  <p:tag name="KSO_WM_SLIDE_ITEM_CNT" val="1"/>
  <p:tag name="KSO_WM_SLIDE_MODEL_TYPE" val="timeline"/>
</p:tagLst>
</file>

<file path=ppt/tags/tag6.xml><?xml version="1.0" encoding="utf-8"?>
<p:tagLst xmlns:p="http://schemas.openxmlformats.org/presentationml/2006/main">
  <p:tag name="KSO_WM_SLIDE_ITEM_CNT" val="1"/>
  <p:tag name="KSO_WM_SLIDE_MODEL_TYPE" val="timeline"/>
</p:tagLst>
</file>

<file path=ppt/tags/tag7.xml><?xml version="1.0" encoding="utf-8"?>
<p:tagLst xmlns:p="http://schemas.openxmlformats.org/presentationml/2006/main">
  <p:tag name="KSO_WM_SLIDE_ITEM_CNT" val="1"/>
  <p:tag name="KSO_WM_SLIDE_MODEL_TYPE" val="timeline"/>
</p:tagLst>
</file>

<file path=ppt/tags/tag8.xml><?xml version="1.0" encoding="utf-8"?>
<p:tagLst xmlns:p="http://schemas.openxmlformats.org/presentationml/2006/main">
  <p:tag name="KSO_WM_UNIT_TABLE_BEAUTIFY" val="smartTable{03ce7c36-dbf7-4c6d-aec5-8fb5f3b655c9}"/>
</p:tagLst>
</file>

<file path=ppt/tags/tag9.xml><?xml version="1.0" encoding="utf-8"?>
<p:tagLst xmlns:p="http://schemas.openxmlformats.org/presentationml/2006/main">
  <p:tag name="KSO_WM_SLIDE_ITEM_CNT" val="1"/>
  <p:tag name="KSO_WM_SLIDE_MODEL_TYPE" val="timelin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7676</Words>
  <Application>WPS 演示</Application>
  <PresentationFormat>宽屏</PresentationFormat>
  <Paragraphs>765</Paragraphs>
  <Slides>40</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40</vt:i4>
      </vt:variant>
    </vt:vector>
  </HeadingPairs>
  <TitlesOfParts>
    <vt:vector size="54" baseType="lpstr">
      <vt:lpstr>Arial</vt:lpstr>
      <vt:lpstr>宋体</vt:lpstr>
      <vt:lpstr>Wingdings</vt:lpstr>
      <vt:lpstr>微软雅黑</vt:lpstr>
      <vt:lpstr>Times New Roman</vt:lpstr>
      <vt:lpstr>黑体</vt:lpstr>
      <vt:lpstr>仿宋_GB2312</vt:lpstr>
      <vt:lpstr>仿宋</vt:lpstr>
      <vt:lpstr>Book Antiqua</vt:lpstr>
      <vt:lpstr>Calibri</vt:lpstr>
      <vt:lpstr>楷体_GB2312</vt:lpstr>
      <vt:lpstr>新宋体</vt:lpstr>
      <vt:lpstr>Office 主题</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erms:created xsi:type="dcterms:W3CDTF">2019-11-26T04:16:00Z</dcterms:created>
  <dcterms:modified xsi:type="dcterms:W3CDTF">2019-12-15T09:16:17Z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