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av" ContentType="audio/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5"/>
  </p:notesMasterIdLst>
  <p:sldIdLst>
    <p:sldId id="261" r:id="rId2"/>
    <p:sldId id="364" r:id="rId3"/>
    <p:sldId id="365" r:id="rId4"/>
    <p:sldId id="366" r:id="rId5"/>
    <p:sldId id="367" r:id="rId6"/>
    <p:sldId id="368" r:id="rId7"/>
    <p:sldId id="369" r:id="rId8"/>
    <p:sldId id="370" r:id="rId9"/>
    <p:sldId id="371" r:id="rId10"/>
    <p:sldId id="376" r:id="rId11"/>
    <p:sldId id="377" r:id="rId12"/>
    <p:sldId id="388" r:id="rId13"/>
    <p:sldId id="387" r:id="rId14"/>
    <p:sldId id="402" r:id="rId15"/>
    <p:sldId id="381" r:id="rId16"/>
    <p:sldId id="382" r:id="rId17"/>
    <p:sldId id="392" r:id="rId18"/>
    <p:sldId id="393" r:id="rId19"/>
    <p:sldId id="394" r:id="rId20"/>
    <p:sldId id="358" r:id="rId21"/>
    <p:sldId id="385" r:id="rId22"/>
    <p:sldId id="391" r:id="rId23"/>
    <p:sldId id="262" r:id="rId24"/>
  </p:sldIdLst>
  <p:sldSz cx="9144000" cy="5143500" type="screen16x9"/>
  <p:notesSz cx="6858000" cy="9144000"/>
  <p:custDataLst>
    <p:tags r:id="rId26"/>
  </p:custDataLst>
  <p:defaultTextStyle>
    <a:defPPr>
      <a:defRPr lang="zh-CN"/>
    </a:defPPr>
    <a:lvl1pPr marL="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93" userDrawn="1">
          <p15:clr>
            <a:srgbClr val="A4A3A4"/>
          </p15:clr>
        </p15:guide>
        <p15:guide id="2" pos="7265" userDrawn="1">
          <p15:clr>
            <a:srgbClr val="A4A3A4"/>
          </p15:clr>
        </p15:guide>
        <p15:guide id="3" orient="horz" pos="648" userDrawn="1">
          <p15:clr>
            <a:srgbClr val="A4A3A4"/>
          </p15:clr>
        </p15:guide>
        <p15:guide id="4" orient="horz" pos="712" userDrawn="1">
          <p15:clr>
            <a:srgbClr val="A4A3A4"/>
          </p15:clr>
        </p15:guide>
        <p15:guide id="5" orient="horz" pos="3928" userDrawn="1">
          <p15:clr>
            <a:srgbClr val="A4A3A4"/>
          </p15:clr>
        </p15:guide>
        <p15:guide id="6" orient="horz" pos="3864" userDrawn="1">
          <p15:clr>
            <a:srgbClr val="A4A3A4"/>
          </p15:clr>
        </p15:guide>
        <p15:guide id="7" orient="horz" pos="486">
          <p15:clr>
            <a:srgbClr val="A4A3A4"/>
          </p15:clr>
        </p15:guide>
        <p15:guide id="8" orient="horz" pos="534">
          <p15:clr>
            <a:srgbClr val="A4A3A4"/>
          </p15:clr>
        </p15:guide>
        <p15:guide id="9" orient="horz" pos="2946">
          <p15:clr>
            <a:srgbClr val="A4A3A4"/>
          </p15:clr>
        </p15:guide>
        <p15:guide id="10" orient="horz" pos="2898">
          <p15:clr>
            <a:srgbClr val="A4A3A4"/>
          </p15:clr>
        </p15:guide>
        <p15:guide id="11" pos="295">
          <p15:clr>
            <a:srgbClr val="A4A3A4"/>
          </p15:clr>
        </p15:guide>
        <p15:guide id="12" pos="544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C9CD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43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763" y="72"/>
      </p:cViewPr>
      <p:guideLst>
        <p:guide pos="393"/>
        <p:guide pos="7265"/>
        <p:guide orient="horz" pos="648"/>
        <p:guide orient="horz" pos="712"/>
        <p:guide orient="horz" pos="3928"/>
        <p:guide orient="horz" pos="3864"/>
        <p:guide orient="horz" pos="486"/>
        <p:guide orient="horz" pos="534"/>
        <p:guide orient="horz" pos="2946"/>
        <p:guide orient="horz" pos="2898"/>
        <p:guide pos="295"/>
        <p:guide pos="5449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86" d="100"/>
        <a:sy n="18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gs" Target="tags/tag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FandolFang R" panose="00000500000000000000" pitchFamily="50" charset="-122"/>
                <a:ea typeface="FandolFang R" panose="00000500000000000000" pitchFamily="50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FandolFang R" panose="00000500000000000000" pitchFamily="50" charset="-122"/>
                <a:ea typeface="FandolFang R" panose="00000500000000000000" pitchFamily="50" charset="-122"/>
              </a:defRPr>
            </a:lvl1pPr>
          </a:lstStyle>
          <a:p>
            <a:fld id="{467EE7D6-E3C9-4458-8BD2-5467CFEF53C2}" type="datetimeFigureOut">
              <a:rPr lang="zh-CN" altLang="en-US" smtClean="0"/>
              <a:pPr/>
              <a:t>2023/10/4</a:t>
            </a:fld>
            <a:endParaRPr lang="zh-CN" altLang="en-US" dirty="0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 dirty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二级</a:t>
            </a:r>
          </a:p>
          <a:p>
            <a:pPr lvl="2"/>
            <a:r>
              <a:rPr lang="zh-CN" altLang="en-US" dirty="0"/>
              <a:t>三级</a:t>
            </a:r>
          </a:p>
          <a:p>
            <a:pPr lvl="3"/>
            <a:r>
              <a:rPr lang="zh-CN" altLang="en-US" dirty="0"/>
              <a:t>四级</a:t>
            </a:r>
          </a:p>
          <a:p>
            <a:pPr lvl="4"/>
            <a:r>
              <a:rPr lang="zh-CN" altLang="en-US" dirty="0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FandolFang R" panose="00000500000000000000" pitchFamily="50" charset="-122"/>
                <a:ea typeface="FandolFang R" panose="00000500000000000000" pitchFamily="50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FandolFang R" panose="00000500000000000000" pitchFamily="50" charset="-122"/>
                <a:ea typeface="FandolFang R" panose="00000500000000000000" pitchFamily="50" charset="-122"/>
              </a:defRPr>
            </a:lvl1pPr>
          </a:lstStyle>
          <a:p>
            <a:fld id="{2EB15CF0-53ED-413D-B689-585D7061117D}" type="slidenum">
              <a:rPr lang="zh-CN" altLang="en-US" smtClean="0"/>
              <a:pPr/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2612671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5800" rtl="0" eaLnBrk="1" latinLnBrk="0" hangingPunct="1">
      <a:defRPr sz="900" kern="1200">
        <a:solidFill>
          <a:schemeClr val="tx1"/>
        </a:solidFill>
        <a:latin typeface="FandolFang R" panose="00000500000000000000" pitchFamily="50" charset="-122"/>
        <a:ea typeface="FandolFang R" panose="00000500000000000000" pitchFamily="50" charset="-122"/>
        <a:cs typeface="+mn-cs"/>
      </a:defRPr>
    </a:lvl1pPr>
    <a:lvl2pPr marL="342900" algn="l" defTabSz="685800" rtl="0" eaLnBrk="1" latinLnBrk="0" hangingPunct="1">
      <a:defRPr sz="900" kern="1200">
        <a:solidFill>
          <a:schemeClr val="tx1"/>
        </a:solidFill>
        <a:latin typeface="FandolFang R" panose="00000500000000000000" pitchFamily="50" charset="-122"/>
        <a:ea typeface="FandolFang R" panose="00000500000000000000" pitchFamily="50" charset="-122"/>
        <a:cs typeface="+mn-cs"/>
      </a:defRPr>
    </a:lvl2pPr>
    <a:lvl3pPr marL="685800" algn="l" defTabSz="685800" rtl="0" eaLnBrk="1" latinLnBrk="0" hangingPunct="1">
      <a:defRPr sz="900" kern="1200">
        <a:solidFill>
          <a:schemeClr val="tx1"/>
        </a:solidFill>
        <a:latin typeface="FandolFang R" panose="00000500000000000000" pitchFamily="50" charset="-122"/>
        <a:ea typeface="FandolFang R" panose="00000500000000000000" pitchFamily="50" charset="-122"/>
        <a:cs typeface="+mn-cs"/>
      </a:defRPr>
    </a:lvl3pPr>
    <a:lvl4pPr marL="1028700" algn="l" defTabSz="685800" rtl="0" eaLnBrk="1" latinLnBrk="0" hangingPunct="1">
      <a:defRPr sz="900" kern="1200">
        <a:solidFill>
          <a:schemeClr val="tx1"/>
        </a:solidFill>
        <a:latin typeface="FandolFang R" panose="00000500000000000000" pitchFamily="50" charset="-122"/>
        <a:ea typeface="FandolFang R" panose="00000500000000000000" pitchFamily="50" charset="-122"/>
        <a:cs typeface="+mn-cs"/>
      </a:defRPr>
    </a:lvl4pPr>
    <a:lvl5pPr marL="1371600" algn="l" defTabSz="685800" rtl="0" eaLnBrk="1" latinLnBrk="0" hangingPunct="1">
      <a:defRPr sz="900" kern="1200">
        <a:solidFill>
          <a:schemeClr val="tx1"/>
        </a:solidFill>
        <a:latin typeface="FandolFang R" panose="00000500000000000000" pitchFamily="50" charset="-122"/>
        <a:ea typeface="FandolFang R" panose="00000500000000000000" pitchFamily="50" charset="-122"/>
        <a:cs typeface="+mn-cs"/>
      </a:defRPr>
    </a:lvl5pPr>
    <a:lvl6pPr marL="17145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B15CF0-53ED-413D-B689-585D7061117D}" type="slidenum">
              <a:rPr lang="zh-CN" altLang="en-US" smtClean="0"/>
              <a:t>1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B15CF0-53ED-413D-B689-585D7061117D}" type="slidenum">
              <a:rPr lang="zh-CN" altLang="en-US" smtClean="0"/>
              <a:t>23</a:t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0"/>
          </p:nvPr>
        </p:nvSpPr>
        <p:spPr>
          <a:xfrm>
            <a:off x="1" y="3572"/>
            <a:ext cx="4798219" cy="5158979"/>
          </a:xfrm>
          <a:custGeom>
            <a:avLst/>
            <a:gdLst>
              <a:gd name="connsiteX0" fmla="*/ 3414390 w 6397625"/>
              <a:gd name="connsiteY0" fmla="*/ 0 h 6878638"/>
              <a:gd name="connsiteX1" fmla="*/ 6397625 w 6397625"/>
              <a:gd name="connsiteY1" fmla="*/ 0 h 6878638"/>
              <a:gd name="connsiteX2" fmla="*/ 6293103 w 6397625"/>
              <a:gd name="connsiteY2" fmla="*/ 74246 h 6878638"/>
              <a:gd name="connsiteX3" fmla="*/ 4011037 w 6397625"/>
              <a:gd name="connsiteY3" fmla="*/ 3341053 h 6878638"/>
              <a:gd name="connsiteX4" fmla="*/ 2090443 w 6397625"/>
              <a:gd name="connsiteY4" fmla="*/ 6481206 h 6878638"/>
              <a:gd name="connsiteX5" fmla="*/ 1376208 w 6397625"/>
              <a:gd name="connsiteY5" fmla="*/ 6878638 h 6878638"/>
              <a:gd name="connsiteX6" fmla="*/ 0 w 6397625"/>
              <a:gd name="connsiteY6" fmla="*/ 6878638 h 6878638"/>
              <a:gd name="connsiteX7" fmla="*/ 0 w 6397625"/>
              <a:gd name="connsiteY7" fmla="*/ 6821862 h 6878638"/>
              <a:gd name="connsiteX8" fmla="*/ 2896134 w 6397625"/>
              <a:gd name="connsiteY8" fmla="*/ 991397 h 6878638"/>
              <a:gd name="connsiteX9" fmla="*/ 3414390 w 6397625"/>
              <a:gd name="connsiteY9" fmla="*/ 0 h 68786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397625" h="6878638">
                <a:moveTo>
                  <a:pt x="3414390" y="0"/>
                </a:moveTo>
                <a:cubicBezTo>
                  <a:pt x="3414390" y="0"/>
                  <a:pt x="3414390" y="0"/>
                  <a:pt x="6397625" y="0"/>
                </a:cubicBezTo>
                <a:cubicBezTo>
                  <a:pt x="6362785" y="21837"/>
                  <a:pt x="6327944" y="48041"/>
                  <a:pt x="6293103" y="74246"/>
                </a:cubicBezTo>
                <a:cubicBezTo>
                  <a:pt x="5204331" y="882213"/>
                  <a:pt x="4581553" y="2144388"/>
                  <a:pt x="4011037" y="3341053"/>
                </a:cubicBezTo>
                <a:cubicBezTo>
                  <a:pt x="3488426" y="4441635"/>
                  <a:pt x="3057272" y="5681974"/>
                  <a:pt x="2090443" y="6481206"/>
                </a:cubicBezTo>
                <a:cubicBezTo>
                  <a:pt x="1877043" y="6655901"/>
                  <a:pt x="1633158" y="6786923"/>
                  <a:pt x="1376208" y="6878638"/>
                </a:cubicBezTo>
                <a:cubicBezTo>
                  <a:pt x="1376208" y="6878638"/>
                  <a:pt x="1376208" y="6878638"/>
                  <a:pt x="0" y="6878638"/>
                </a:cubicBezTo>
                <a:cubicBezTo>
                  <a:pt x="0" y="6878638"/>
                  <a:pt x="0" y="6878638"/>
                  <a:pt x="0" y="6821862"/>
                </a:cubicBezTo>
                <a:cubicBezTo>
                  <a:pt x="2351748" y="6026997"/>
                  <a:pt x="2164479" y="2926151"/>
                  <a:pt x="2896134" y="991397"/>
                </a:cubicBezTo>
                <a:cubicBezTo>
                  <a:pt x="3035497" y="628904"/>
                  <a:pt x="3200990" y="301350"/>
                  <a:pt x="3414390" y="0"/>
                </a:cubicBezTo>
                <a:close/>
              </a:path>
            </a:pathLst>
          </a:custGeom>
        </p:spPr>
        <p:txBody>
          <a:bodyPr wrap="square" lIns="68580" tIns="34290" rIns="68580" bIns="34290">
            <a:noAutofit/>
          </a:bodyPr>
          <a:lstStyle/>
          <a:p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1"/>
          </p:nvPr>
        </p:nvSpPr>
        <p:spPr>
          <a:xfrm>
            <a:off x="1" y="0"/>
            <a:ext cx="2561035" cy="5116116"/>
          </a:xfrm>
          <a:custGeom>
            <a:avLst/>
            <a:gdLst>
              <a:gd name="connsiteX0" fmla="*/ 0 w 3414713"/>
              <a:gd name="connsiteY0" fmla="*/ 0 h 6821488"/>
              <a:gd name="connsiteX1" fmla="*/ 3414713 w 3414713"/>
              <a:gd name="connsiteY1" fmla="*/ 0 h 6821488"/>
              <a:gd name="connsiteX2" fmla="*/ 2896408 w 3414713"/>
              <a:gd name="connsiteY2" fmla="*/ 991343 h 6821488"/>
              <a:gd name="connsiteX3" fmla="*/ 0 w 3414713"/>
              <a:gd name="connsiteY3" fmla="*/ 6821488 h 6821488"/>
              <a:gd name="connsiteX4" fmla="*/ 0 w 3414713"/>
              <a:gd name="connsiteY4" fmla="*/ 0 h 6821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14713" h="6821488">
                <a:moveTo>
                  <a:pt x="0" y="0"/>
                </a:moveTo>
                <a:cubicBezTo>
                  <a:pt x="0" y="0"/>
                  <a:pt x="0" y="0"/>
                  <a:pt x="3414713" y="0"/>
                </a:cubicBezTo>
                <a:cubicBezTo>
                  <a:pt x="3201294" y="301333"/>
                  <a:pt x="3035785" y="628870"/>
                  <a:pt x="2896408" y="991343"/>
                </a:cubicBezTo>
                <a:cubicBezTo>
                  <a:pt x="2164684" y="2925991"/>
                  <a:pt x="2351971" y="6026667"/>
                  <a:pt x="0" y="6821488"/>
                </a:cubicBezTo>
                <a:cubicBezTo>
                  <a:pt x="0" y="6821488"/>
                  <a:pt x="0" y="6821488"/>
                  <a:pt x="0" y="0"/>
                </a:cubicBezTo>
                <a:close/>
              </a:path>
            </a:pathLst>
          </a:custGeom>
        </p:spPr>
        <p:txBody>
          <a:bodyPr wrap="square" lIns="68580" tIns="34290" rIns="68580" bIns="34290">
            <a:noAutofit/>
          </a:bodyPr>
          <a:lstStyle/>
          <a:p>
            <a:endParaRPr lang="en-US"/>
          </a:p>
        </p:txBody>
      </p:sp>
      <p:sp>
        <p:nvSpPr>
          <p:cNvPr id="4" name="矩形 3"/>
          <p:cNvSpPr/>
          <p:nvPr userDrawn="1"/>
        </p:nvSpPr>
        <p:spPr>
          <a:xfrm>
            <a:off x="350174" y="1916832"/>
            <a:ext cx="735006" cy="24128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CN" sz="100" dirty="0">
                <a:solidFill>
                  <a:schemeClr val="bg1"/>
                </a:solidFill>
              </a:rPr>
              <a:t>PPT</a:t>
            </a:r>
            <a:r>
              <a:rPr lang="zh-CN" altLang="en-US" sz="100" dirty="0">
                <a:solidFill>
                  <a:schemeClr val="bg1"/>
                </a:solidFill>
              </a:rPr>
              <a:t>模板：</a:t>
            </a:r>
            <a:r>
              <a:rPr lang="en-US" altLang="zh-CN" sz="100" dirty="0">
                <a:solidFill>
                  <a:schemeClr val="bg1"/>
                </a:solidFill>
              </a:rPr>
              <a:t>www.1ppt.com/moban/                  PPT</a:t>
            </a:r>
            <a:r>
              <a:rPr lang="zh-CN" altLang="en-US" sz="100" dirty="0">
                <a:solidFill>
                  <a:schemeClr val="bg1"/>
                </a:solidFill>
              </a:rPr>
              <a:t>素材：</a:t>
            </a:r>
            <a:r>
              <a:rPr lang="en-US" altLang="zh-CN" sz="100" dirty="0">
                <a:solidFill>
                  <a:schemeClr val="bg1"/>
                </a:solidFill>
              </a:rPr>
              <a:t>www.1ppt.com/sucai/</a:t>
            </a:r>
          </a:p>
          <a:p>
            <a:r>
              <a:rPr lang="en-US" altLang="zh-CN" sz="100" dirty="0">
                <a:solidFill>
                  <a:schemeClr val="bg1"/>
                </a:solidFill>
              </a:rPr>
              <a:t>PPT</a:t>
            </a:r>
            <a:r>
              <a:rPr lang="zh-CN" altLang="en-US" sz="100" dirty="0">
                <a:solidFill>
                  <a:schemeClr val="bg1"/>
                </a:solidFill>
              </a:rPr>
              <a:t>背景：</a:t>
            </a:r>
            <a:r>
              <a:rPr lang="en-US" altLang="zh-CN" sz="100" dirty="0">
                <a:solidFill>
                  <a:schemeClr val="bg1"/>
                </a:solidFill>
              </a:rPr>
              <a:t>www.1ppt.com/beijing/                   PPT</a:t>
            </a:r>
            <a:r>
              <a:rPr lang="zh-CN" altLang="en-US" sz="100" dirty="0">
                <a:solidFill>
                  <a:schemeClr val="bg1"/>
                </a:solidFill>
              </a:rPr>
              <a:t>图表：</a:t>
            </a:r>
            <a:r>
              <a:rPr lang="en-US" altLang="zh-CN" sz="100" dirty="0">
                <a:solidFill>
                  <a:schemeClr val="bg1"/>
                </a:solidFill>
              </a:rPr>
              <a:t>www.1ppt.com/tubiao/      </a:t>
            </a:r>
          </a:p>
          <a:p>
            <a:r>
              <a:rPr lang="en-US" altLang="zh-CN" sz="100" dirty="0">
                <a:solidFill>
                  <a:schemeClr val="bg1"/>
                </a:solidFill>
              </a:rPr>
              <a:t>PPT</a:t>
            </a:r>
            <a:r>
              <a:rPr lang="zh-CN" altLang="en-US" sz="100" dirty="0">
                <a:solidFill>
                  <a:schemeClr val="bg1"/>
                </a:solidFill>
              </a:rPr>
              <a:t>下载：</a:t>
            </a:r>
            <a:r>
              <a:rPr lang="en-US" altLang="zh-CN" sz="100" dirty="0">
                <a:solidFill>
                  <a:schemeClr val="bg1"/>
                </a:solidFill>
              </a:rPr>
              <a:t>www.1ppt.com/xiazai/                     PPT</a:t>
            </a:r>
            <a:r>
              <a:rPr lang="zh-CN" altLang="en-US" sz="100" dirty="0">
                <a:solidFill>
                  <a:schemeClr val="bg1"/>
                </a:solidFill>
              </a:rPr>
              <a:t>教程： </a:t>
            </a:r>
            <a:r>
              <a:rPr lang="en-US" altLang="zh-CN" sz="100" dirty="0">
                <a:solidFill>
                  <a:schemeClr val="bg1"/>
                </a:solidFill>
              </a:rPr>
              <a:t>www.1ppt.com/powerpoint/      </a:t>
            </a:r>
          </a:p>
          <a:p>
            <a:r>
              <a:rPr lang="zh-CN" altLang="en-US" sz="100" dirty="0">
                <a:solidFill>
                  <a:schemeClr val="bg1"/>
                </a:solidFill>
              </a:rPr>
              <a:t>资料下载：</a:t>
            </a:r>
            <a:r>
              <a:rPr lang="en-US" altLang="zh-CN" sz="100" dirty="0">
                <a:solidFill>
                  <a:schemeClr val="bg1"/>
                </a:solidFill>
              </a:rPr>
              <a:t>www.1ppt.com/ziliao/                   </a:t>
            </a:r>
            <a:r>
              <a:rPr lang="zh-CN" altLang="en-US" sz="100" dirty="0">
                <a:solidFill>
                  <a:schemeClr val="bg1"/>
                </a:solidFill>
              </a:rPr>
              <a:t>个人简历：</a:t>
            </a:r>
            <a:r>
              <a:rPr lang="en-US" altLang="zh-CN" sz="100" dirty="0">
                <a:solidFill>
                  <a:schemeClr val="bg1"/>
                </a:solidFill>
              </a:rPr>
              <a:t>www.1ppt.com/jianli/             </a:t>
            </a:r>
          </a:p>
          <a:p>
            <a:r>
              <a:rPr lang="zh-CN" altLang="en-US" sz="100" dirty="0">
                <a:solidFill>
                  <a:schemeClr val="bg1"/>
                </a:solidFill>
              </a:rPr>
              <a:t>试卷下载：</a:t>
            </a:r>
            <a:r>
              <a:rPr lang="en-US" altLang="zh-CN" sz="100" dirty="0">
                <a:solidFill>
                  <a:schemeClr val="bg1"/>
                </a:solidFill>
              </a:rPr>
              <a:t>www.1ppt.com/shiti/                     </a:t>
            </a:r>
            <a:r>
              <a:rPr lang="zh-CN" altLang="en-US" sz="100" dirty="0">
                <a:solidFill>
                  <a:schemeClr val="bg1"/>
                </a:solidFill>
              </a:rPr>
              <a:t>教案下载：</a:t>
            </a:r>
            <a:r>
              <a:rPr lang="en-US" altLang="zh-CN" sz="100" dirty="0">
                <a:solidFill>
                  <a:schemeClr val="bg1"/>
                </a:solidFill>
              </a:rPr>
              <a:t>www.1ppt.com/jiaoan/               </a:t>
            </a:r>
          </a:p>
          <a:p>
            <a:r>
              <a:rPr lang="zh-CN" altLang="en-US" sz="100" dirty="0">
                <a:solidFill>
                  <a:schemeClr val="bg1"/>
                </a:solidFill>
              </a:rPr>
              <a:t>手抄报：</a:t>
            </a:r>
            <a:r>
              <a:rPr lang="en-US" altLang="zh-CN" sz="100" dirty="0">
                <a:solidFill>
                  <a:schemeClr val="bg1"/>
                </a:solidFill>
              </a:rPr>
              <a:t>www.1ppt.com/shouchaobao/          PPT</a:t>
            </a:r>
            <a:r>
              <a:rPr lang="zh-CN" altLang="en-US" sz="100" dirty="0">
                <a:solidFill>
                  <a:schemeClr val="bg1"/>
                </a:solidFill>
              </a:rPr>
              <a:t>课件：</a:t>
            </a:r>
            <a:r>
              <a:rPr lang="en-US" altLang="zh-CN" sz="100" dirty="0">
                <a:solidFill>
                  <a:schemeClr val="bg1"/>
                </a:solidFill>
              </a:rPr>
              <a:t>www.1ppt.com/kejian/ </a:t>
            </a:r>
          </a:p>
          <a:p>
            <a:r>
              <a:rPr lang="zh-CN" altLang="en-US" sz="100" dirty="0">
                <a:solidFill>
                  <a:schemeClr val="bg1"/>
                </a:solidFill>
              </a:rPr>
              <a:t>语文课件：</a:t>
            </a:r>
            <a:r>
              <a:rPr lang="en-US" altLang="zh-CN" sz="100" dirty="0">
                <a:solidFill>
                  <a:schemeClr val="bg1"/>
                </a:solidFill>
              </a:rPr>
              <a:t>www.1ppt.com/kejian/yuwen/    </a:t>
            </a:r>
            <a:r>
              <a:rPr lang="zh-CN" altLang="en-US" sz="100" dirty="0">
                <a:solidFill>
                  <a:schemeClr val="bg1"/>
                </a:solidFill>
              </a:rPr>
              <a:t>数学课件：</a:t>
            </a:r>
            <a:r>
              <a:rPr lang="en-US" altLang="zh-CN" sz="100" dirty="0">
                <a:solidFill>
                  <a:schemeClr val="bg1"/>
                </a:solidFill>
              </a:rPr>
              <a:t>www.1ppt.com/kejian/shuxue/ </a:t>
            </a:r>
          </a:p>
          <a:p>
            <a:r>
              <a:rPr lang="zh-CN" altLang="en-US" sz="100" dirty="0">
                <a:solidFill>
                  <a:schemeClr val="bg1"/>
                </a:solidFill>
              </a:rPr>
              <a:t>英语课件：</a:t>
            </a:r>
            <a:r>
              <a:rPr lang="en-US" altLang="zh-CN" sz="100" dirty="0">
                <a:solidFill>
                  <a:schemeClr val="bg1"/>
                </a:solidFill>
              </a:rPr>
              <a:t>www.1ppt.com/kejian/yingyu/    </a:t>
            </a:r>
            <a:r>
              <a:rPr lang="zh-CN" altLang="en-US" sz="100" dirty="0">
                <a:solidFill>
                  <a:schemeClr val="bg1"/>
                </a:solidFill>
              </a:rPr>
              <a:t>美术课件：</a:t>
            </a:r>
            <a:r>
              <a:rPr lang="en-US" altLang="zh-CN" sz="100" dirty="0">
                <a:solidFill>
                  <a:schemeClr val="bg1"/>
                </a:solidFill>
              </a:rPr>
              <a:t>www.1ppt.com/kejian/meishu/ </a:t>
            </a:r>
          </a:p>
          <a:p>
            <a:r>
              <a:rPr lang="zh-CN" altLang="en-US" sz="100" dirty="0">
                <a:solidFill>
                  <a:schemeClr val="bg1"/>
                </a:solidFill>
              </a:rPr>
              <a:t>科学课件：</a:t>
            </a:r>
            <a:r>
              <a:rPr lang="en-US" altLang="zh-CN" sz="100" dirty="0">
                <a:solidFill>
                  <a:schemeClr val="bg1"/>
                </a:solidFill>
              </a:rPr>
              <a:t>www.1ppt.com/kejian/kexue/     </a:t>
            </a:r>
            <a:r>
              <a:rPr lang="zh-CN" altLang="en-US" sz="100" dirty="0">
                <a:solidFill>
                  <a:schemeClr val="bg1"/>
                </a:solidFill>
              </a:rPr>
              <a:t>物理课件：</a:t>
            </a:r>
            <a:r>
              <a:rPr lang="en-US" altLang="zh-CN" sz="100" dirty="0">
                <a:solidFill>
                  <a:schemeClr val="bg1"/>
                </a:solidFill>
              </a:rPr>
              <a:t>www.1ppt.com/kejian/wuli/ </a:t>
            </a:r>
          </a:p>
          <a:p>
            <a:r>
              <a:rPr lang="zh-CN" altLang="en-US" sz="100" dirty="0">
                <a:solidFill>
                  <a:schemeClr val="bg1"/>
                </a:solidFill>
              </a:rPr>
              <a:t>化学课件：</a:t>
            </a:r>
            <a:r>
              <a:rPr lang="en-US" altLang="zh-CN" sz="100" dirty="0">
                <a:solidFill>
                  <a:schemeClr val="bg1"/>
                </a:solidFill>
              </a:rPr>
              <a:t>www.1ppt.com/kejian/huaxue/  </a:t>
            </a:r>
            <a:r>
              <a:rPr lang="zh-CN" altLang="en-US" sz="100" dirty="0">
                <a:solidFill>
                  <a:schemeClr val="bg1"/>
                </a:solidFill>
              </a:rPr>
              <a:t>生物课件：</a:t>
            </a:r>
            <a:r>
              <a:rPr lang="en-US" altLang="zh-CN" sz="100" dirty="0">
                <a:solidFill>
                  <a:schemeClr val="bg1"/>
                </a:solidFill>
              </a:rPr>
              <a:t>www.1ppt.com/kejian/shengwu/ </a:t>
            </a:r>
          </a:p>
          <a:p>
            <a:r>
              <a:rPr lang="zh-CN" altLang="en-US" sz="100" dirty="0">
                <a:solidFill>
                  <a:schemeClr val="bg1"/>
                </a:solidFill>
              </a:rPr>
              <a:t>地理课件：</a:t>
            </a:r>
            <a:r>
              <a:rPr lang="en-US" altLang="zh-CN" sz="100" dirty="0">
                <a:solidFill>
                  <a:schemeClr val="bg1"/>
                </a:solidFill>
              </a:rPr>
              <a:t>www.1ppt.com/kejian/dili/          </a:t>
            </a:r>
            <a:r>
              <a:rPr lang="zh-CN" altLang="en-US" sz="100" dirty="0">
                <a:solidFill>
                  <a:schemeClr val="bg1"/>
                </a:solidFill>
              </a:rPr>
              <a:t>历史课件：</a:t>
            </a:r>
            <a:r>
              <a:rPr lang="en-US" altLang="zh-CN" sz="100" dirty="0">
                <a:solidFill>
                  <a:schemeClr val="bg1"/>
                </a:solidFill>
              </a:rPr>
              <a:t>www.1ppt.com/kejian/lishi/ 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: 圆角 1"/>
          <p:cNvSpPr/>
          <p:nvPr userDrawn="1"/>
        </p:nvSpPr>
        <p:spPr>
          <a:xfrm>
            <a:off x="283029" y="174171"/>
            <a:ext cx="566057" cy="566057"/>
          </a:xfrm>
          <a:prstGeom prst="roundRect">
            <a:avLst/>
          </a:prstGeom>
          <a:solidFill>
            <a:srgbClr val="3C9CD6"/>
          </a:solidFill>
          <a:ln>
            <a:solidFill>
              <a:srgbClr val="3C9CD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/>
          </a:p>
        </p:txBody>
      </p:sp>
      <p:sp>
        <p:nvSpPr>
          <p:cNvPr id="5" name="矩形: 圆角 4"/>
          <p:cNvSpPr/>
          <p:nvPr userDrawn="1"/>
        </p:nvSpPr>
        <p:spPr>
          <a:xfrm>
            <a:off x="566057" y="457199"/>
            <a:ext cx="402774" cy="402774"/>
          </a:xfrm>
          <a:prstGeom prst="roundRect">
            <a:avLst/>
          </a:prstGeom>
          <a:solidFill>
            <a:srgbClr val="3C9CD6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416" userDrawn="1">
          <p15:clr>
            <a:srgbClr val="F26B43"/>
          </p15:clr>
        </p15:guide>
        <p15:guide id="2" pos="7256" userDrawn="1">
          <p15:clr>
            <a:srgbClr val="F26B43"/>
          </p15:clr>
        </p15:guide>
        <p15:guide id="3" orient="horz" pos="648" userDrawn="1">
          <p15:clr>
            <a:srgbClr val="F26B43"/>
          </p15:clr>
        </p15:guide>
        <p15:guide id="4" orient="horz" pos="712" userDrawn="1">
          <p15:clr>
            <a:srgbClr val="F26B43"/>
          </p15:clr>
        </p15:guide>
        <p15:guide id="5" orient="horz" pos="3928" userDrawn="1">
          <p15:clr>
            <a:srgbClr val="F26B43"/>
          </p15:clr>
        </p15:guide>
        <p15:guide id="6" orient="horz" pos="3864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slide" Target="slide1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file:///C:\Users\Administrator\Desktop\&#20843;&#19978;&#29289;&#29702;&#65288;&#20154;&#25945;&#65289;&#22235;&#28165;%20&#25945;&#24072;&#29992;&#20070;&#65298;&#65296;&#65297;&#65301;&#37049;&#26792;&#33457;&#8730;\X41.TIF" TargetMode="External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1027255" y="0"/>
            <a:ext cx="4758929" cy="5143500"/>
          </a:xfrm>
          <a:custGeom>
            <a:avLst/>
            <a:gdLst>
              <a:gd name="T0" fmla="*/ 567 w 1457"/>
              <a:gd name="T1" fmla="*/ 1074 h 1575"/>
              <a:gd name="T2" fmla="*/ 1187 w 1457"/>
              <a:gd name="T3" fmla="*/ 133 h 1575"/>
              <a:gd name="T4" fmla="*/ 1457 w 1457"/>
              <a:gd name="T5" fmla="*/ 0 h 1575"/>
              <a:gd name="T6" fmla="*/ 1153 w 1457"/>
              <a:gd name="T7" fmla="*/ 0 h 1575"/>
              <a:gd name="T8" fmla="*/ 1129 w 1457"/>
              <a:gd name="T9" fmla="*/ 17 h 1575"/>
              <a:gd name="T10" fmla="*/ 605 w 1457"/>
              <a:gd name="T11" fmla="*/ 765 h 1575"/>
              <a:gd name="T12" fmla="*/ 164 w 1457"/>
              <a:gd name="T13" fmla="*/ 1484 h 1575"/>
              <a:gd name="T14" fmla="*/ 0 w 1457"/>
              <a:gd name="T15" fmla="*/ 1575 h 1575"/>
              <a:gd name="T16" fmla="*/ 9 w 1457"/>
              <a:gd name="T17" fmla="*/ 1575 h 1575"/>
              <a:gd name="T18" fmla="*/ 15 w 1457"/>
              <a:gd name="T19" fmla="*/ 1573 h 1575"/>
              <a:gd name="T20" fmla="*/ 567 w 1457"/>
              <a:gd name="T21" fmla="*/ 1074 h 15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1457" h="1575">
                <a:moveTo>
                  <a:pt x="567" y="1074"/>
                </a:moveTo>
                <a:cubicBezTo>
                  <a:pt x="758" y="745"/>
                  <a:pt x="868" y="370"/>
                  <a:pt x="1187" y="133"/>
                </a:cubicBezTo>
                <a:cubicBezTo>
                  <a:pt x="1267" y="74"/>
                  <a:pt x="1360" y="29"/>
                  <a:pt x="1457" y="0"/>
                </a:cubicBezTo>
                <a:cubicBezTo>
                  <a:pt x="1153" y="0"/>
                  <a:pt x="1153" y="0"/>
                  <a:pt x="1153" y="0"/>
                </a:cubicBezTo>
                <a:cubicBezTo>
                  <a:pt x="1145" y="5"/>
                  <a:pt x="1137" y="11"/>
                  <a:pt x="1129" y="17"/>
                </a:cubicBezTo>
                <a:cubicBezTo>
                  <a:pt x="879" y="202"/>
                  <a:pt x="736" y="491"/>
                  <a:pt x="605" y="765"/>
                </a:cubicBezTo>
                <a:cubicBezTo>
                  <a:pt x="485" y="1017"/>
                  <a:pt x="386" y="1301"/>
                  <a:pt x="164" y="1484"/>
                </a:cubicBezTo>
                <a:cubicBezTo>
                  <a:pt x="115" y="1524"/>
                  <a:pt x="59" y="1554"/>
                  <a:pt x="0" y="1575"/>
                </a:cubicBezTo>
                <a:cubicBezTo>
                  <a:pt x="9" y="1575"/>
                  <a:pt x="9" y="1575"/>
                  <a:pt x="9" y="1575"/>
                </a:cubicBezTo>
                <a:cubicBezTo>
                  <a:pt x="11" y="1575"/>
                  <a:pt x="13" y="1574"/>
                  <a:pt x="15" y="1573"/>
                </a:cubicBezTo>
                <a:cubicBezTo>
                  <a:pt x="267" y="1490"/>
                  <a:pt x="438" y="1298"/>
                  <a:pt x="567" y="1074"/>
                </a:cubicBezTo>
                <a:close/>
              </a:path>
            </a:pathLst>
          </a:custGeom>
          <a:gradFill>
            <a:gsLst>
              <a:gs pos="0">
                <a:schemeClr val="accent6"/>
              </a:gs>
              <a:gs pos="100000">
                <a:schemeClr val="accent2"/>
              </a:gs>
            </a:gsLst>
            <a:lin ang="21594000" scaled="0"/>
          </a:gradFill>
          <a:ln>
            <a:noFill/>
          </a:ln>
        </p:spPr>
        <p:txBody>
          <a:bodyPr vert="horz" wrap="square" lIns="68580" tIns="34290" rIns="68580" bIns="34290" numCol="1" anchor="t" anchorCtr="0" compatLnSpc="1"/>
          <a:lstStyle/>
          <a:p>
            <a:pPr>
              <a:defRPr/>
            </a:pPr>
            <a:endParaRPr lang="en-US">
              <a:solidFill>
                <a:srgbClr val="3D3D3D"/>
              </a:solidFill>
              <a:cs typeface="+mn-ea"/>
              <a:sym typeface="+mn-lt"/>
            </a:endParaRPr>
          </a:p>
        </p:txBody>
      </p:sp>
      <p:pic>
        <p:nvPicPr>
          <p:cNvPr id="10" name="图片占位符 9"/>
          <p:cNvPicPr>
            <a:picLocks noGrp="1" noChangeAspect="1"/>
          </p:cNvPicPr>
          <p:nvPr>
            <p:ph type="pic" sz="quarter" idx="10"/>
          </p:nvPr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1" y="1"/>
            <a:ext cx="4798219" cy="5143500"/>
          </a:xfrm>
        </p:spPr>
      </p:pic>
      <p:pic>
        <p:nvPicPr>
          <p:cNvPr id="4" name="图片占位符 3"/>
          <p:cNvPicPr>
            <a:picLocks noGrp="1" noChangeAspect="1"/>
          </p:cNvPicPr>
          <p:nvPr>
            <p:ph type="pic" sz="quarter" idx="11"/>
          </p:nvPr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/>
      </p:pic>
      <p:grpSp>
        <p:nvGrpSpPr>
          <p:cNvPr id="47" name="组合 46"/>
          <p:cNvGrpSpPr/>
          <p:nvPr/>
        </p:nvGrpSpPr>
        <p:grpSpPr>
          <a:xfrm>
            <a:off x="4151830" y="1943490"/>
            <a:ext cx="4599453" cy="1182787"/>
            <a:chOff x="557374" y="2440583"/>
            <a:chExt cx="6132603" cy="1577049"/>
          </a:xfrm>
        </p:grpSpPr>
        <p:sp>
          <p:nvSpPr>
            <p:cNvPr id="48" name="文本框 47"/>
            <p:cNvSpPr txBox="1"/>
            <p:nvPr/>
          </p:nvSpPr>
          <p:spPr>
            <a:xfrm>
              <a:off x="1758442" y="2440583"/>
              <a:ext cx="4931535" cy="553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2100" spc="-113" dirty="0">
                  <a:solidFill>
                    <a:srgbClr val="3C9CD6"/>
                  </a:solidFill>
                  <a:cs typeface="+mn-ea"/>
                  <a:sym typeface="+mn-lt"/>
                </a:rPr>
                <a:t>第三章  物态变化</a:t>
              </a:r>
            </a:p>
          </p:txBody>
        </p:sp>
        <p:sp>
          <p:nvSpPr>
            <p:cNvPr id="49" name="文本框 48"/>
            <p:cNvSpPr txBox="1"/>
            <p:nvPr/>
          </p:nvSpPr>
          <p:spPr>
            <a:xfrm>
              <a:off x="557374" y="3237932"/>
              <a:ext cx="5786719" cy="7797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dist"/>
              <a:r>
                <a:rPr lang="zh-CN" altLang="en-US" sz="3200" b="1" dirty="0">
                  <a:solidFill>
                    <a:srgbClr val="3C9CD6"/>
                  </a:solidFill>
                  <a:cs typeface="+mn-ea"/>
                  <a:sym typeface="+mn-lt"/>
                </a:rPr>
                <a:t>第</a:t>
              </a:r>
              <a:r>
                <a:rPr lang="en-US" altLang="zh-CN" sz="3200" b="1" dirty="0">
                  <a:solidFill>
                    <a:srgbClr val="3C9CD6"/>
                  </a:solidFill>
                  <a:cs typeface="+mn-ea"/>
                  <a:sym typeface="+mn-lt"/>
                </a:rPr>
                <a:t>4</a:t>
              </a:r>
              <a:r>
                <a:rPr lang="zh-CN" altLang="en-US" sz="3200" b="1" dirty="0">
                  <a:solidFill>
                    <a:srgbClr val="3C9CD6"/>
                  </a:solidFill>
                  <a:cs typeface="+mn-ea"/>
                  <a:sym typeface="+mn-lt"/>
                </a:rPr>
                <a:t>节 升华和凝华</a:t>
              </a:r>
            </a:p>
          </p:txBody>
        </p:sp>
        <p:cxnSp>
          <p:nvCxnSpPr>
            <p:cNvPr id="51" name="直接连接符 50"/>
            <p:cNvCxnSpPr/>
            <p:nvPr/>
          </p:nvCxnSpPr>
          <p:spPr>
            <a:xfrm>
              <a:off x="658813" y="3990975"/>
              <a:ext cx="5208587" cy="0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2"/>
          <p:cNvSpPr>
            <a:spLocks noGrp="1" noRot="1" noChangeArrowheads="1"/>
          </p:cNvSpPr>
          <p:nvPr/>
        </p:nvSpPr>
        <p:spPr bwMode="auto">
          <a:xfrm>
            <a:off x="559932" y="1324999"/>
            <a:ext cx="7228475" cy="3506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/>
          <a:lstStyle/>
          <a:p>
            <a:pPr algn="l">
              <a:lnSpc>
                <a:spcPct val="150000"/>
              </a:lnSpc>
              <a:buClr>
                <a:schemeClr val="hlink"/>
              </a:buClr>
              <a:buSzPct val="70000"/>
              <a:buFont typeface="Wingdings" pitchFamily="2" charset="2"/>
              <a:buNone/>
            </a:pPr>
            <a:r>
              <a:rPr lang="zh-CN" altLang="en-US" sz="1500" dirty="0">
                <a:cs typeface="+mn-ea"/>
                <a:sym typeface="+mn-lt"/>
              </a:rPr>
              <a:t>利用干冰能进行人工降雨、制造舞台烟雾、灭火筒、为食物保鲜等。</a:t>
            </a:r>
          </a:p>
        </p:txBody>
      </p:sp>
      <p:sp>
        <p:nvSpPr>
          <p:cNvPr id="22532" name="Text Box 4"/>
          <p:cNvSpPr txBox="1">
            <a:spLocks noChangeArrowheads="1"/>
          </p:cNvSpPr>
          <p:nvPr/>
        </p:nvSpPr>
        <p:spPr bwMode="auto">
          <a:xfrm>
            <a:off x="559931" y="2457076"/>
            <a:ext cx="3256104" cy="1223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68580" tIns="34290" rIns="68580" bIns="34290">
            <a:spAutoFit/>
          </a:bodyPr>
          <a:lstStyle/>
          <a:p>
            <a:pPr>
              <a:lnSpc>
                <a:spcPct val="250000"/>
              </a:lnSpc>
            </a:pPr>
            <a:r>
              <a:rPr lang="zh-CN" altLang="en-US" sz="1500" dirty="0">
                <a:cs typeface="+mn-ea"/>
                <a:sym typeface="+mn-lt"/>
              </a:rPr>
              <a:t>干冰：二氧化碳（</a:t>
            </a:r>
            <a:r>
              <a:rPr lang="zh-CN" altLang="zh-CN" sz="1500" dirty="0">
                <a:cs typeface="+mn-ea"/>
                <a:sym typeface="+mn-lt"/>
              </a:rPr>
              <a:t>CO</a:t>
            </a:r>
            <a:r>
              <a:rPr lang="zh-CN" altLang="zh-CN" sz="1500" baseline="-25000" dirty="0">
                <a:cs typeface="+mn-ea"/>
                <a:sym typeface="+mn-lt"/>
              </a:rPr>
              <a:t>2</a:t>
            </a:r>
            <a:r>
              <a:rPr lang="zh-CN" altLang="en-US" sz="1500" dirty="0">
                <a:cs typeface="+mn-ea"/>
                <a:sym typeface="+mn-lt"/>
              </a:rPr>
              <a:t>）的固体；</a:t>
            </a:r>
          </a:p>
          <a:p>
            <a:pPr>
              <a:lnSpc>
                <a:spcPct val="250000"/>
              </a:lnSpc>
            </a:pPr>
            <a:r>
              <a:rPr lang="zh-CN" altLang="en-US" sz="1500" dirty="0">
                <a:cs typeface="+mn-ea"/>
                <a:sym typeface="+mn-lt"/>
              </a:rPr>
              <a:t>特点：容易升华，有致冷作用。</a:t>
            </a:r>
          </a:p>
        </p:txBody>
      </p:sp>
      <p:pic>
        <p:nvPicPr>
          <p:cNvPr id="22531" name="Picture 3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835950" y="2236588"/>
            <a:ext cx="2848565" cy="1840085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6" name="文本框 5">
            <a:extLst>
              <a:ext uri="{FF2B5EF4-FFF2-40B4-BE49-F238E27FC236}">
                <a16:creationId xmlns:a16="http://schemas.microsoft.com/office/drawing/2014/main" id="{1143B6BC-2AE9-461F-8AF0-E60520429FD3}"/>
              </a:ext>
            </a:extLst>
          </p:cNvPr>
          <p:cNvSpPr txBox="1"/>
          <p:nvPr/>
        </p:nvSpPr>
        <p:spPr>
          <a:xfrm>
            <a:off x="1051288" y="312162"/>
            <a:ext cx="5538048" cy="484748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r>
              <a:rPr lang="zh-CN" altLang="en-US" sz="2700" dirty="0">
                <a:cs typeface="+mn-ea"/>
                <a:sym typeface="+mn-lt"/>
              </a:rPr>
              <a:t>三、</a:t>
            </a:r>
            <a:r>
              <a:rPr lang="zh-CN" altLang="zh-CN" sz="2700" dirty="0">
                <a:cs typeface="+mn-ea"/>
                <a:sym typeface="+mn-lt"/>
              </a:rPr>
              <a:t>升华、凝华的应用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25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25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" fill="hold"/>
                                        <p:tgtEl>
                                          <p:spTgt spid="22532"/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4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" fill="hold"/>
                                        <p:tgtEl>
                                          <p:spTgt spid="22531"/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29" grpId="0" build="p"/>
      <p:bldP spid="2253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9" name="Text Box 5"/>
          <p:cNvSpPr txBox="1">
            <a:spLocks noChangeArrowheads="1"/>
          </p:cNvSpPr>
          <p:nvPr/>
        </p:nvSpPr>
        <p:spPr bwMode="auto">
          <a:xfrm>
            <a:off x="743154" y="3047431"/>
            <a:ext cx="7657692" cy="1223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68580" tIns="34290" rIns="68580" bIns="34290">
            <a:spAutoFit/>
          </a:bodyPr>
          <a:lstStyle/>
          <a:p>
            <a:pPr indent="457189">
              <a:lnSpc>
                <a:spcPct val="250000"/>
              </a:lnSpc>
              <a:spcBef>
                <a:spcPts val="50"/>
              </a:spcBef>
            </a:pPr>
            <a:r>
              <a:rPr lang="zh-CN" altLang="en-US" sz="1500" dirty="0">
                <a:cs typeface="+mn-ea"/>
                <a:sym typeface="+mn-lt"/>
              </a:rPr>
              <a:t>用高射炮或飞机在天空中撒下干冰，干冰会</a:t>
            </a:r>
            <a:r>
              <a:rPr lang="zh-CN" altLang="en-US" sz="1500" dirty="0">
                <a:solidFill>
                  <a:srgbClr val="FF0000"/>
                </a:solidFill>
                <a:cs typeface="+mn-ea"/>
                <a:sym typeface="+mn-lt"/>
              </a:rPr>
              <a:t>升华</a:t>
            </a:r>
            <a:r>
              <a:rPr lang="zh-CN" altLang="en-US" sz="1500" dirty="0">
                <a:cs typeface="+mn-ea"/>
                <a:sym typeface="+mn-lt"/>
              </a:rPr>
              <a:t>吸热，使云层中的温度急剧下降，从而使云层中的水蒸气遇冷</a:t>
            </a:r>
            <a:r>
              <a:rPr lang="zh-CN" altLang="en-US" sz="1500" dirty="0">
                <a:solidFill>
                  <a:srgbClr val="FF0000"/>
                </a:solidFill>
                <a:cs typeface="+mn-ea"/>
                <a:sym typeface="+mn-lt"/>
              </a:rPr>
              <a:t>液化</a:t>
            </a:r>
            <a:r>
              <a:rPr lang="zh-CN" altLang="en-US" sz="1500" dirty="0">
                <a:cs typeface="+mn-ea"/>
                <a:sym typeface="+mn-lt"/>
              </a:rPr>
              <a:t>成小水滴，或者直接</a:t>
            </a:r>
            <a:r>
              <a:rPr lang="zh-CN" altLang="en-US" sz="1500" dirty="0">
                <a:solidFill>
                  <a:srgbClr val="FF3300"/>
                </a:solidFill>
                <a:cs typeface="+mn-ea"/>
                <a:sym typeface="+mn-lt"/>
              </a:rPr>
              <a:t>凝华</a:t>
            </a:r>
            <a:r>
              <a:rPr lang="zh-CN" altLang="en-US" sz="1500" dirty="0">
                <a:cs typeface="+mn-ea"/>
                <a:sym typeface="+mn-lt"/>
              </a:rPr>
              <a:t>成小冰晶，落到地上便形成雨。</a:t>
            </a:r>
          </a:p>
        </p:txBody>
      </p:sp>
      <p:pic>
        <p:nvPicPr>
          <p:cNvPr id="6" name="Picture 8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5369842" y="1230319"/>
            <a:ext cx="2532677" cy="1680536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7" name="Picture 9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791010" y="1223672"/>
            <a:ext cx="1983149" cy="169984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5" name="文本框 4">
            <a:extLst>
              <a:ext uri="{FF2B5EF4-FFF2-40B4-BE49-F238E27FC236}">
                <a16:creationId xmlns:a16="http://schemas.microsoft.com/office/drawing/2014/main" id="{B3D1DEF0-45A9-4731-B7A0-2F3E5BB87C70}"/>
              </a:ext>
            </a:extLst>
          </p:cNvPr>
          <p:cNvSpPr txBox="1"/>
          <p:nvPr/>
        </p:nvSpPr>
        <p:spPr>
          <a:xfrm>
            <a:off x="1051288" y="312162"/>
            <a:ext cx="5538048" cy="484748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r>
              <a:rPr lang="zh-CN" altLang="en-US" sz="2700" dirty="0">
                <a:cs typeface="+mn-ea"/>
                <a:sym typeface="+mn-lt"/>
              </a:rPr>
              <a:t>三、</a:t>
            </a:r>
            <a:r>
              <a:rPr lang="zh-CN" altLang="zh-CN" sz="2700" dirty="0">
                <a:cs typeface="+mn-ea"/>
                <a:sym typeface="+mn-lt"/>
              </a:rPr>
              <a:t>升华、凝华的应用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27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27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27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270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270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270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270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270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270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270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270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7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70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文本框 163843"/>
          <p:cNvSpPr txBox="1">
            <a:spLocks noChangeArrowheads="1"/>
          </p:cNvSpPr>
          <p:nvPr/>
        </p:nvSpPr>
        <p:spPr bwMode="auto">
          <a:xfrm>
            <a:off x="791633" y="1100854"/>
            <a:ext cx="4319588" cy="34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1800" dirty="0">
                <a:solidFill>
                  <a:srgbClr val="0000FF"/>
                </a:solidFill>
                <a:cs typeface="+mn-ea"/>
                <a:sym typeface="+mn-lt"/>
              </a:rPr>
              <a:t>干冰（固态二氧化碳）</a:t>
            </a:r>
          </a:p>
        </p:txBody>
      </p:sp>
      <p:sp>
        <p:nvSpPr>
          <p:cNvPr id="9" name="直接连接符 8"/>
          <p:cNvSpPr>
            <a:spLocks noChangeShapeType="1"/>
          </p:cNvSpPr>
          <p:nvPr/>
        </p:nvSpPr>
        <p:spPr bwMode="auto">
          <a:xfrm>
            <a:off x="4356100" y="1348223"/>
            <a:ext cx="1295400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</p:spPr>
        <p:txBody>
          <a:bodyPr lIns="68580" tIns="34290" rIns="68580" bIns="34290"/>
          <a:lstStyle/>
          <a:p>
            <a:endParaRPr lang="zh-CN" altLang="en-US" sz="1100">
              <a:cs typeface="+mn-ea"/>
              <a:sym typeface="+mn-lt"/>
            </a:endParaRPr>
          </a:p>
        </p:txBody>
      </p:sp>
      <p:sp>
        <p:nvSpPr>
          <p:cNvPr id="10" name="文本框 163845"/>
          <p:cNvSpPr txBox="1">
            <a:spLocks noChangeArrowheads="1"/>
          </p:cNvSpPr>
          <p:nvPr/>
        </p:nvSpPr>
        <p:spPr bwMode="auto">
          <a:xfrm>
            <a:off x="5727703" y="1198516"/>
            <a:ext cx="1865589" cy="34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68580" tIns="34290" rIns="68580" bIns="34290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1800">
                <a:solidFill>
                  <a:srgbClr val="0000FF"/>
                </a:solidFill>
                <a:cs typeface="+mn-ea"/>
                <a:sym typeface="+mn-lt"/>
              </a:rPr>
              <a:t>二氧化碳气体</a:t>
            </a:r>
          </a:p>
        </p:txBody>
      </p:sp>
      <p:sp>
        <p:nvSpPr>
          <p:cNvPr id="11" name="文本框 163846"/>
          <p:cNvSpPr txBox="1">
            <a:spLocks noChangeArrowheads="1"/>
          </p:cNvSpPr>
          <p:nvPr/>
        </p:nvSpPr>
        <p:spPr bwMode="auto">
          <a:xfrm>
            <a:off x="4641585" y="1043932"/>
            <a:ext cx="1296987" cy="34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1800" dirty="0">
                <a:cs typeface="+mn-ea"/>
                <a:sym typeface="+mn-lt"/>
              </a:rPr>
              <a:t>升华</a:t>
            </a:r>
          </a:p>
        </p:txBody>
      </p:sp>
      <p:sp>
        <p:nvSpPr>
          <p:cNvPr id="12" name="文本框 163847"/>
          <p:cNvSpPr txBox="1">
            <a:spLocks noChangeArrowheads="1"/>
          </p:cNvSpPr>
          <p:nvPr/>
        </p:nvSpPr>
        <p:spPr bwMode="auto">
          <a:xfrm>
            <a:off x="1400138" y="2381039"/>
            <a:ext cx="2160587" cy="34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1800" dirty="0">
                <a:cs typeface="+mn-ea"/>
                <a:sym typeface="+mn-lt"/>
              </a:rPr>
              <a:t>吸热</a:t>
            </a:r>
          </a:p>
        </p:txBody>
      </p:sp>
      <p:grpSp>
        <p:nvGrpSpPr>
          <p:cNvPr id="13" name="组合 163848"/>
          <p:cNvGrpSpPr>
            <a:grpSpLocks/>
          </p:cNvGrpSpPr>
          <p:nvPr/>
        </p:nvGrpSpPr>
        <p:grpSpPr bwMode="auto">
          <a:xfrm>
            <a:off x="1403351" y="1455115"/>
            <a:ext cx="431800" cy="862259"/>
            <a:chOff x="793" y="1253"/>
            <a:chExt cx="272" cy="227"/>
          </a:xfrm>
        </p:grpSpPr>
        <p:sp>
          <p:nvSpPr>
            <p:cNvPr id="14" name="直接连接符 163849"/>
            <p:cNvSpPr>
              <a:spLocks noChangeShapeType="1"/>
            </p:cNvSpPr>
            <p:nvPr/>
          </p:nvSpPr>
          <p:spPr bwMode="auto">
            <a:xfrm flipV="1">
              <a:off x="793" y="1253"/>
              <a:ext cx="0" cy="227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triangle" w="lg" len="lg"/>
            </a:ln>
          </p:spPr>
          <p:txBody>
            <a:bodyPr/>
            <a:lstStyle/>
            <a:p>
              <a:endParaRPr lang="zh-CN" altLang="en-US" sz="1100">
                <a:cs typeface="+mn-ea"/>
                <a:sym typeface="+mn-lt"/>
              </a:endParaRPr>
            </a:p>
          </p:txBody>
        </p:sp>
        <p:sp>
          <p:nvSpPr>
            <p:cNvPr id="15" name="直接连接符 163850"/>
            <p:cNvSpPr>
              <a:spLocks noChangeShapeType="1"/>
            </p:cNvSpPr>
            <p:nvPr/>
          </p:nvSpPr>
          <p:spPr bwMode="auto">
            <a:xfrm flipV="1">
              <a:off x="929" y="1253"/>
              <a:ext cx="0" cy="227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triangle" w="lg" len="lg"/>
            </a:ln>
          </p:spPr>
          <p:txBody>
            <a:bodyPr/>
            <a:lstStyle/>
            <a:p>
              <a:endParaRPr lang="zh-CN" altLang="en-US" sz="1100">
                <a:cs typeface="+mn-ea"/>
                <a:sym typeface="+mn-lt"/>
              </a:endParaRPr>
            </a:p>
          </p:txBody>
        </p:sp>
        <p:sp>
          <p:nvSpPr>
            <p:cNvPr id="16" name="直接连接符 163851"/>
            <p:cNvSpPr>
              <a:spLocks noChangeShapeType="1"/>
            </p:cNvSpPr>
            <p:nvPr/>
          </p:nvSpPr>
          <p:spPr bwMode="auto">
            <a:xfrm flipV="1">
              <a:off x="1065" y="1253"/>
              <a:ext cx="0" cy="227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triangle" w="lg" len="lg"/>
            </a:ln>
          </p:spPr>
          <p:txBody>
            <a:bodyPr/>
            <a:lstStyle/>
            <a:p>
              <a:endParaRPr lang="zh-CN" altLang="en-US" sz="1100">
                <a:cs typeface="+mn-ea"/>
                <a:sym typeface="+mn-lt"/>
              </a:endParaRPr>
            </a:p>
          </p:txBody>
        </p:sp>
      </p:grpSp>
      <p:sp>
        <p:nvSpPr>
          <p:cNvPr id="17" name="文本框 163852"/>
          <p:cNvSpPr txBox="1">
            <a:spLocks noChangeArrowheads="1"/>
          </p:cNvSpPr>
          <p:nvPr/>
        </p:nvSpPr>
        <p:spPr bwMode="auto">
          <a:xfrm>
            <a:off x="887781" y="2924406"/>
            <a:ext cx="1944687" cy="34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1800" dirty="0">
                <a:solidFill>
                  <a:srgbClr val="FF0000"/>
                </a:solidFill>
                <a:cs typeface="+mn-ea"/>
                <a:sym typeface="+mn-lt"/>
              </a:rPr>
              <a:t>空气中的水蒸气</a:t>
            </a:r>
          </a:p>
        </p:txBody>
      </p:sp>
      <p:grpSp>
        <p:nvGrpSpPr>
          <p:cNvPr id="18" name="组合 163853"/>
          <p:cNvGrpSpPr>
            <a:grpSpLocks/>
          </p:cNvGrpSpPr>
          <p:nvPr/>
        </p:nvGrpSpPr>
        <p:grpSpPr bwMode="auto">
          <a:xfrm>
            <a:off x="2771777" y="2047769"/>
            <a:ext cx="1584325" cy="915706"/>
            <a:chOff x="1565" y="1616"/>
            <a:chExt cx="907" cy="544"/>
          </a:xfrm>
        </p:grpSpPr>
        <p:sp>
          <p:nvSpPr>
            <p:cNvPr id="19" name="直接连接符 163854"/>
            <p:cNvSpPr>
              <a:spLocks noChangeShapeType="1"/>
            </p:cNvSpPr>
            <p:nvPr/>
          </p:nvSpPr>
          <p:spPr bwMode="auto">
            <a:xfrm flipV="1">
              <a:off x="1565" y="1616"/>
              <a:ext cx="907" cy="226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zh-CN" altLang="en-US" sz="1100">
                <a:cs typeface="+mn-ea"/>
                <a:sym typeface="+mn-lt"/>
              </a:endParaRPr>
            </a:p>
          </p:txBody>
        </p:sp>
        <p:sp>
          <p:nvSpPr>
            <p:cNvPr id="20" name="直接连接符 163855"/>
            <p:cNvSpPr>
              <a:spLocks noChangeShapeType="1"/>
            </p:cNvSpPr>
            <p:nvPr/>
          </p:nvSpPr>
          <p:spPr bwMode="auto">
            <a:xfrm>
              <a:off x="1565" y="1979"/>
              <a:ext cx="907" cy="181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zh-CN" altLang="en-US" sz="1100">
                <a:cs typeface="+mn-ea"/>
                <a:sym typeface="+mn-lt"/>
              </a:endParaRPr>
            </a:p>
          </p:txBody>
        </p:sp>
      </p:grpSp>
      <p:sp>
        <p:nvSpPr>
          <p:cNvPr id="21" name="文本框 163856"/>
          <p:cNvSpPr txBox="1">
            <a:spLocks noChangeArrowheads="1"/>
          </p:cNvSpPr>
          <p:nvPr/>
        </p:nvSpPr>
        <p:spPr bwMode="auto">
          <a:xfrm rot="-1043433">
            <a:off x="2850233" y="1670687"/>
            <a:ext cx="2087562" cy="34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1800" dirty="0">
                <a:cs typeface="+mn-ea"/>
                <a:sym typeface="+mn-lt"/>
              </a:rPr>
              <a:t>凝华</a:t>
            </a:r>
          </a:p>
        </p:txBody>
      </p:sp>
      <p:sp>
        <p:nvSpPr>
          <p:cNvPr id="22" name="文本框 163857"/>
          <p:cNvSpPr txBox="1">
            <a:spLocks noChangeArrowheads="1"/>
          </p:cNvSpPr>
          <p:nvPr/>
        </p:nvSpPr>
        <p:spPr bwMode="auto">
          <a:xfrm>
            <a:off x="3059114" y="2856583"/>
            <a:ext cx="1441450" cy="34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1800">
                <a:cs typeface="+mn-ea"/>
                <a:sym typeface="+mn-lt"/>
              </a:rPr>
              <a:t>液化</a:t>
            </a:r>
          </a:p>
        </p:txBody>
      </p:sp>
      <p:grpSp>
        <p:nvGrpSpPr>
          <p:cNvPr id="23" name="组合 163858"/>
          <p:cNvGrpSpPr>
            <a:grpSpLocks/>
          </p:cNvGrpSpPr>
          <p:nvPr/>
        </p:nvGrpSpPr>
        <p:grpSpPr bwMode="auto">
          <a:xfrm>
            <a:off x="4894265" y="2047769"/>
            <a:ext cx="2160587" cy="802876"/>
            <a:chOff x="2608" y="1614"/>
            <a:chExt cx="862" cy="676"/>
          </a:xfrm>
        </p:grpSpPr>
        <p:sp>
          <p:nvSpPr>
            <p:cNvPr id="24" name="文本框 163859"/>
            <p:cNvSpPr txBox="1">
              <a:spLocks noChangeArrowheads="1"/>
            </p:cNvSpPr>
            <p:nvPr/>
          </p:nvSpPr>
          <p:spPr bwMode="auto">
            <a:xfrm>
              <a:off x="2653" y="1614"/>
              <a:ext cx="817" cy="3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zh-CN" altLang="en-US" sz="1800">
                  <a:cs typeface="+mn-ea"/>
                  <a:sym typeface="+mn-lt"/>
                </a:rPr>
                <a:t>冰晶</a:t>
              </a:r>
            </a:p>
          </p:txBody>
        </p:sp>
        <p:sp>
          <p:nvSpPr>
            <p:cNvPr id="25" name="文本框 163860"/>
            <p:cNvSpPr txBox="1">
              <a:spLocks noChangeArrowheads="1"/>
            </p:cNvSpPr>
            <p:nvPr/>
          </p:nvSpPr>
          <p:spPr bwMode="auto">
            <a:xfrm>
              <a:off x="2608" y="1979"/>
              <a:ext cx="862" cy="3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zh-CN" altLang="en-US" sz="1800">
                  <a:cs typeface="+mn-ea"/>
                  <a:sym typeface="+mn-lt"/>
                </a:rPr>
                <a:t>小水珠</a:t>
              </a:r>
            </a:p>
          </p:txBody>
        </p:sp>
      </p:grpSp>
      <p:grpSp>
        <p:nvGrpSpPr>
          <p:cNvPr id="26" name="组合 163861"/>
          <p:cNvGrpSpPr>
            <a:grpSpLocks/>
          </p:cNvGrpSpPr>
          <p:nvPr/>
        </p:nvGrpSpPr>
        <p:grpSpPr bwMode="auto">
          <a:xfrm>
            <a:off x="4932364" y="3180820"/>
            <a:ext cx="536573" cy="1296397"/>
            <a:chOff x="2699" y="2524"/>
            <a:chExt cx="408" cy="1224"/>
          </a:xfrm>
        </p:grpSpPr>
        <p:sp>
          <p:nvSpPr>
            <p:cNvPr id="27" name="直接连接符 163862"/>
            <p:cNvSpPr>
              <a:spLocks noChangeShapeType="1"/>
            </p:cNvSpPr>
            <p:nvPr/>
          </p:nvSpPr>
          <p:spPr bwMode="auto">
            <a:xfrm>
              <a:off x="2699" y="2524"/>
              <a:ext cx="0" cy="1224"/>
            </a:xfrm>
            <a:prstGeom prst="line">
              <a:avLst/>
            </a:prstGeom>
            <a:noFill/>
            <a:ln w="22225">
              <a:solidFill>
                <a:schemeClr val="tx2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zh-CN" altLang="en-US" sz="1100">
                <a:cs typeface="+mn-ea"/>
                <a:sym typeface="+mn-lt"/>
              </a:endParaRPr>
            </a:p>
          </p:txBody>
        </p:sp>
        <p:sp>
          <p:nvSpPr>
            <p:cNvPr id="28" name="直接连接符 163863"/>
            <p:cNvSpPr>
              <a:spLocks noChangeShapeType="1"/>
            </p:cNvSpPr>
            <p:nvPr/>
          </p:nvSpPr>
          <p:spPr bwMode="auto">
            <a:xfrm>
              <a:off x="2835" y="2524"/>
              <a:ext cx="0" cy="1224"/>
            </a:xfrm>
            <a:prstGeom prst="line">
              <a:avLst/>
            </a:prstGeom>
            <a:noFill/>
            <a:ln w="22225">
              <a:solidFill>
                <a:schemeClr val="tx2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zh-CN" altLang="en-US" sz="1100">
                <a:cs typeface="+mn-ea"/>
                <a:sym typeface="+mn-lt"/>
              </a:endParaRPr>
            </a:p>
          </p:txBody>
        </p:sp>
        <p:sp>
          <p:nvSpPr>
            <p:cNvPr id="29" name="直接连接符 163864"/>
            <p:cNvSpPr>
              <a:spLocks noChangeShapeType="1"/>
            </p:cNvSpPr>
            <p:nvPr/>
          </p:nvSpPr>
          <p:spPr bwMode="auto">
            <a:xfrm>
              <a:off x="2971" y="2524"/>
              <a:ext cx="0" cy="1224"/>
            </a:xfrm>
            <a:prstGeom prst="line">
              <a:avLst/>
            </a:prstGeom>
            <a:noFill/>
            <a:ln w="22225">
              <a:solidFill>
                <a:schemeClr val="tx2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zh-CN" altLang="en-US" sz="1100">
                <a:cs typeface="+mn-ea"/>
                <a:sym typeface="+mn-lt"/>
              </a:endParaRPr>
            </a:p>
          </p:txBody>
        </p:sp>
        <p:sp>
          <p:nvSpPr>
            <p:cNvPr id="30" name="直接连接符 163865"/>
            <p:cNvSpPr>
              <a:spLocks noChangeShapeType="1"/>
            </p:cNvSpPr>
            <p:nvPr/>
          </p:nvSpPr>
          <p:spPr bwMode="auto">
            <a:xfrm>
              <a:off x="3107" y="2524"/>
              <a:ext cx="0" cy="1224"/>
            </a:xfrm>
            <a:prstGeom prst="line">
              <a:avLst/>
            </a:prstGeom>
            <a:noFill/>
            <a:ln w="22225">
              <a:solidFill>
                <a:schemeClr val="tx2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zh-CN" altLang="en-US" sz="1100">
                <a:cs typeface="+mn-ea"/>
                <a:sym typeface="+mn-lt"/>
              </a:endParaRPr>
            </a:p>
          </p:txBody>
        </p:sp>
      </p:grpSp>
      <p:sp>
        <p:nvSpPr>
          <p:cNvPr id="31" name="文本框 163866"/>
          <p:cNvSpPr txBox="1">
            <a:spLocks noChangeArrowheads="1"/>
          </p:cNvSpPr>
          <p:nvPr/>
        </p:nvSpPr>
        <p:spPr bwMode="auto">
          <a:xfrm>
            <a:off x="5651500" y="3664209"/>
            <a:ext cx="647700" cy="34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1800">
                <a:cs typeface="+mn-ea"/>
                <a:sym typeface="+mn-lt"/>
              </a:rPr>
              <a:t>雨</a:t>
            </a:r>
          </a:p>
        </p:txBody>
      </p:sp>
      <p:sp>
        <p:nvSpPr>
          <p:cNvPr id="32" name="云形标注 31"/>
          <p:cNvSpPr>
            <a:spLocks noChangeArrowheads="1"/>
          </p:cNvSpPr>
          <p:nvPr/>
        </p:nvSpPr>
        <p:spPr bwMode="auto">
          <a:xfrm flipH="1">
            <a:off x="4500564" y="1955724"/>
            <a:ext cx="2232019" cy="1048726"/>
          </a:xfrm>
          <a:prstGeom prst="cloudCallout">
            <a:avLst>
              <a:gd name="adj1" fmla="val 64247"/>
              <a:gd name="adj2" fmla="val 47659"/>
            </a:avLst>
          </a:prstGeom>
          <a:solidFill>
            <a:schemeClr val="accent1">
              <a:alpha val="0"/>
            </a:schemeClr>
          </a:solidFill>
          <a:ln w="19050">
            <a:solidFill>
              <a:srgbClr val="0D0D0D"/>
            </a:solidFill>
            <a:round/>
            <a:headEnd/>
            <a:tailEnd/>
          </a:ln>
        </p:spPr>
        <p:txBody>
          <a:bodyPr lIns="68580" tIns="34290" rIns="68580" bIns="34290"/>
          <a:lstStyle/>
          <a:p>
            <a:pPr algn="ctr"/>
            <a:endParaRPr lang="zh-CN" altLang="en-US" sz="1800">
              <a:cs typeface="+mn-ea"/>
              <a:sym typeface="+mn-lt"/>
            </a:endParaRPr>
          </a:p>
        </p:txBody>
      </p:sp>
      <p:sp>
        <p:nvSpPr>
          <p:cNvPr id="33" name="椭圆形标注 32"/>
          <p:cNvSpPr>
            <a:spLocks noChangeArrowheads="1"/>
          </p:cNvSpPr>
          <p:nvPr/>
        </p:nvSpPr>
        <p:spPr bwMode="auto">
          <a:xfrm>
            <a:off x="6481764" y="2714061"/>
            <a:ext cx="2047792" cy="1296397"/>
          </a:xfrm>
          <a:prstGeom prst="wedgeEllipseCallout">
            <a:avLst>
              <a:gd name="adj1" fmla="val -94505"/>
              <a:gd name="adj2" fmla="val -13458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68580" tIns="34290" rIns="68580" bIns="34290"/>
          <a:lstStyle/>
          <a:p>
            <a:pPr algn="ctr"/>
            <a:r>
              <a:rPr lang="zh-CN" altLang="en-US" sz="1800" dirty="0">
                <a:cs typeface="+mn-ea"/>
                <a:sym typeface="+mn-lt"/>
              </a:rPr>
              <a:t>遇到暖空气后，冰晶熔化</a:t>
            </a:r>
          </a:p>
        </p:txBody>
      </p:sp>
      <p:sp>
        <p:nvSpPr>
          <p:cNvPr id="34" name="文本框 33">
            <a:extLst>
              <a:ext uri="{FF2B5EF4-FFF2-40B4-BE49-F238E27FC236}">
                <a16:creationId xmlns:a16="http://schemas.microsoft.com/office/drawing/2014/main" id="{6EE7FD40-8E81-49B9-8DF2-7A8A15A47D12}"/>
              </a:ext>
            </a:extLst>
          </p:cNvPr>
          <p:cNvSpPr txBox="1"/>
          <p:nvPr/>
        </p:nvSpPr>
        <p:spPr>
          <a:xfrm>
            <a:off x="1051288" y="312162"/>
            <a:ext cx="5538048" cy="484748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r>
              <a:rPr lang="zh-CN" altLang="en-US" sz="2700" dirty="0">
                <a:cs typeface="+mn-ea"/>
                <a:sym typeface="+mn-lt"/>
              </a:rPr>
              <a:t>三、</a:t>
            </a:r>
            <a:r>
              <a:rPr lang="zh-CN" altLang="zh-CN" sz="2700" dirty="0">
                <a:cs typeface="+mn-ea"/>
                <a:sym typeface="+mn-lt"/>
              </a:rPr>
              <a:t>升华、凝华的应用</a:t>
            </a:r>
          </a:p>
        </p:txBody>
      </p:sp>
    </p:spTree>
  </p:cSld>
  <p:clrMapOvr>
    <a:masterClrMapping/>
  </p:clrMapOvr>
  <p:transition spd="slow" advClick="0" advTm="2000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000"/>
                            </p:stCondLst>
                            <p:childTnLst>
                              <p:par>
                                <p:cTn id="3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"/>
                            </p:stCondLst>
                            <p:childTnLst>
                              <p:par>
                                <p:cTn id="5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500"/>
                            </p:stCondLst>
                            <p:childTnLst>
                              <p:par>
                                <p:cTn id="9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1000"/>
                            </p:stCondLst>
                            <p:childTnLst>
                              <p:par>
                                <p:cTn id="9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1500"/>
                            </p:stCondLst>
                            <p:childTnLst>
                              <p:par>
                                <p:cTn id="10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1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 animBg="1"/>
      <p:bldP spid="10" grpId="0"/>
      <p:bldP spid="11" grpId="0"/>
      <p:bldP spid="12" grpId="0"/>
      <p:bldP spid="17" grpId="0"/>
      <p:bldP spid="21" grpId="0"/>
      <p:bldP spid="22" grpId="0"/>
      <p:bldP spid="31" grpId="0"/>
      <p:bldP spid="32" grpId="0" bldLvl="0" animBg="1"/>
      <p:bldP spid="33" grpId="0" bldLvl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文本框 168961"/>
          <p:cNvSpPr txBox="1">
            <a:spLocks noChangeArrowheads="1"/>
          </p:cNvSpPr>
          <p:nvPr/>
        </p:nvSpPr>
        <p:spPr bwMode="auto">
          <a:xfrm>
            <a:off x="719915" y="3214472"/>
            <a:ext cx="7704171" cy="1223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68580" tIns="34290" rIns="68580" bIns="34290">
            <a:spAutoFit/>
          </a:bodyPr>
          <a:lstStyle/>
          <a:p>
            <a:pPr>
              <a:lnSpc>
                <a:spcPct val="250000"/>
              </a:lnSpc>
            </a:pPr>
            <a:r>
              <a:rPr lang="en-US" altLang="zh-CN" sz="1500" dirty="0">
                <a:cs typeface="+mn-ea"/>
                <a:sym typeface="+mn-lt"/>
              </a:rPr>
              <a:t>    </a:t>
            </a:r>
            <a:r>
              <a:rPr lang="zh-CN" altLang="en-US" sz="1500" dirty="0">
                <a:cs typeface="+mn-ea"/>
                <a:sym typeface="+mn-lt"/>
              </a:rPr>
              <a:t>舞台上喷出的干冰瞬间</a:t>
            </a:r>
            <a:r>
              <a:rPr lang="zh-CN" altLang="en-US" sz="1500" dirty="0">
                <a:solidFill>
                  <a:srgbClr val="FF0000"/>
                </a:solidFill>
                <a:cs typeface="+mn-ea"/>
                <a:sym typeface="+mn-lt"/>
              </a:rPr>
              <a:t>升华</a:t>
            </a:r>
            <a:r>
              <a:rPr lang="zh-CN" altLang="en-US" sz="1500" dirty="0">
                <a:cs typeface="+mn-ea"/>
                <a:sym typeface="+mn-lt"/>
              </a:rPr>
              <a:t>，从周围</a:t>
            </a:r>
            <a:r>
              <a:rPr lang="zh-CN" altLang="en-US" sz="1500" dirty="0">
                <a:solidFill>
                  <a:srgbClr val="FF0000"/>
                </a:solidFill>
                <a:cs typeface="+mn-ea"/>
                <a:sym typeface="+mn-lt"/>
              </a:rPr>
              <a:t>吸热</a:t>
            </a:r>
            <a:r>
              <a:rPr lang="zh-CN" altLang="en-US" sz="1500" dirty="0">
                <a:cs typeface="+mn-ea"/>
                <a:sym typeface="+mn-lt"/>
              </a:rPr>
              <a:t>，导致温度下降，周围的水蒸气遇冷</a:t>
            </a:r>
            <a:r>
              <a:rPr lang="zh-CN" altLang="en-US" sz="1500" dirty="0">
                <a:solidFill>
                  <a:srgbClr val="FF0000"/>
                </a:solidFill>
                <a:cs typeface="+mn-ea"/>
                <a:sym typeface="+mn-lt"/>
              </a:rPr>
              <a:t>液化</a:t>
            </a:r>
            <a:r>
              <a:rPr lang="zh-CN" altLang="en-US" sz="1500" dirty="0">
                <a:cs typeface="+mn-ea"/>
                <a:sym typeface="+mn-lt"/>
              </a:rPr>
              <a:t>成</a:t>
            </a:r>
            <a:r>
              <a:rPr lang="zh-CN" altLang="en-US" sz="1500" dirty="0">
                <a:solidFill>
                  <a:srgbClr val="FF0000"/>
                </a:solidFill>
                <a:cs typeface="+mn-ea"/>
                <a:sym typeface="+mn-lt"/>
              </a:rPr>
              <a:t>小水珠</a:t>
            </a:r>
            <a:r>
              <a:rPr lang="zh-CN" altLang="en-US" sz="1500" dirty="0">
                <a:cs typeface="+mn-ea"/>
                <a:sym typeface="+mn-lt"/>
              </a:rPr>
              <a:t>或</a:t>
            </a:r>
            <a:r>
              <a:rPr lang="zh-CN" altLang="en-US" sz="1500" dirty="0">
                <a:solidFill>
                  <a:srgbClr val="FF0000"/>
                </a:solidFill>
                <a:cs typeface="+mn-ea"/>
                <a:sym typeface="+mn-lt"/>
              </a:rPr>
              <a:t>凝华</a:t>
            </a:r>
            <a:r>
              <a:rPr lang="zh-CN" altLang="en-US" sz="1500" dirty="0">
                <a:cs typeface="+mn-ea"/>
                <a:sym typeface="+mn-lt"/>
              </a:rPr>
              <a:t>成</a:t>
            </a:r>
            <a:r>
              <a:rPr lang="zh-CN" altLang="en-US" sz="1500" dirty="0">
                <a:solidFill>
                  <a:srgbClr val="FF0000"/>
                </a:solidFill>
                <a:cs typeface="+mn-ea"/>
                <a:sym typeface="+mn-lt"/>
              </a:rPr>
              <a:t>小冰晶</a:t>
            </a:r>
            <a:r>
              <a:rPr lang="zh-CN" altLang="en-US" sz="1500" dirty="0">
                <a:cs typeface="+mn-ea"/>
                <a:sym typeface="+mn-lt"/>
              </a:rPr>
              <a:t>悬浮在空气中，即我们所见到烟雾。</a:t>
            </a:r>
          </a:p>
        </p:txBody>
      </p:sp>
      <p:pic>
        <p:nvPicPr>
          <p:cNvPr id="9" name="图片 1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851540" y="1144381"/>
            <a:ext cx="3440920" cy="1935518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4" name="文本框 3">
            <a:extLst>
              <a:ext uri="{FF2B5EF4-FFF2-40B4-BE49-F238E27FC236}">
                <a16:creationId xmlns:a16="http://schemas.microsoft.com/office/drawing/2014/main" id="{12F852B6-C056-41A5-9756-133739EA6BB9}"/>
              </a:ext>
            </a:extLst>
          </p:cNvPr>
          <p:cNvSpPr txBox="1"/>
          <p:nvPr/>
        </p:nvSpPr>
        <p:spPr>
          <a:xfrm>
            <a:off x="1051288" y="312162"/>
            <a:ext cx="5538048" cy="484748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r>
              <a:rPr lang="zh-CN" altLang="en-US" sz="2700" dirty="0">
                <a:cs typeface="+mn-ea"/>
                <a:sym typeface="+mn-lt"/>
              </a:rPr>
              <a:t>三、</a:t>
            </a:r>
            <a:r>
              <a:rPr lang="zh-CN" altLang="zh-CN" sz="2700" dirty="0">
                <a:cs typeface="+mn-ea"/>
                <a:sym typeface="+mn-lt"/>
              </a:rPr>
              <a:t>升华、凝华的应用</a:t>
            </a:r>
          </a:p>
        </p:txBody>
      </p:sp>
    </p:spTree>
  </p:cSld>
  <p:clrMapOvr>
    <a:masterClrMapping/>
  </p:clrMapOvr>
  <p:transition spd="slow" advClick="0" advTm="2000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charRg st="0" end="6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">
                                            <p:txEl>
                                              <p:charRg st="0" end="6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">
                                            <p:txEl>
                                              <p:charRg st="0" end="6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文本框 6151"/>
          <p:cNvSpPr txBox="1">
            <a:spLocks noChangeArrowheads="1"/>
          </p:cNvSpPr>
          <p:nvPr/>
        </p:nvSpPr>
        <p:spPr bwMode="auto">
          <a:xfrm>
            <a:off x="1279530" y="2501721"/>
            <a:ext cx="2908489" cy="4385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r>
              <a:rPr lang="zh-CN" altLang="zh-CN" sz="2400">
                <a:cs typeface="+mn-ea"/>
                <a:sym typeface="+mn-lt"/>
              </a:rPr>
              <a:t>水在自然界中的循环</a:t>
            </a:r>
          </a:p>
        </p:txBody>
      </p:sp>
      <p:pic>
        <p:nvPicPr>
          <p:cNvPr id="1028" name="Picture 4" descr="https://timgsa.baidu.com/timg?image&amp;quality=80&amp;size=b9999_10000&amp;sec=1569411772038&amp;di=008300cdd7349443b42c73ae2b018548&amp;imgtype=0&amp;src=http%3A%2F%2Fp0.qhimgs4.com%2Ft01b1c515e6e693fa2d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758180" y="1762125"/>
            <a:ext cx="3190200" cy="1917775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4" name="文本框 3">
            <a:extLst>
              <a:ext uri="{FF2B5EF4-FFF2-40B4-BE49-F238E27FC236}">
                <a16:creationId xmlns:a16="http://schemas.microsoft.com/office/drawing/2014/main" id="{16A68BEC-6A6A-4217-852F-667BAB3947C0}"/>
              </a:ext>
            </a:extLst>
          </p:cNvPr>
          <p:cNvSpPr txBox="1"/>
          <p:nvPr/>
        </p:nvSpPr>
        <p:spPr>
          <a:xfrm>
            <a:off x="1051288" y="312162"/>
            <a:ext cx="5538048" cy="484748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r>
              <a:rPr lang="zh-CN" altLang="en-US" sz="2700" dirty="0">
                <a:cs typeface="+mn-ea"/>
                <a:sym typeface="+mn-lt"/>
              </a:rPr>
              <a:t>三、</a:t>
            </a:r>
            <a:r>
              <a:rPr lang="zh-CN" altLang="zh-CN" sz="2700" dirty="0">
                <a:cs typeface="+mn-ea"/>
                <a:sym typeface="+mn-lt"/>
              </a:rPr>
              <a:t>升华、凝华的应用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Text Box 3"/>
          <p:cNvSpPr txBox="1">
            <a:spLocks noChangeArrowheads="1"/>
          </p:cNvSpPr>
          <p:nvPr/>
        </p:nvSpPr>
        <p:spPr bwMode="auto">
          <a:xfrm>
            <a:off x="3297731" y="3779060"/>
            <a:ext cx="1828800" cy="2846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68580" tIns="34290" rIns="68580" bIns="34290">
            <a:spAutoFit/>
          </a:bodyPr>
          <a:lstStyle/>
          <a:p>
            <a:pPr algn="l"/>
            <a:r>
              <a:rPr lang="zh-CN" altLang="en-US" b="1">
                <a:solidFill>
                  <a:srgbClr val="0000FF"/>
                </a:solidFill>
                <a:cs typeface="+mn-ea"/>
                <a:sym typeface="+mn-lt"/>
              </a:rPr>
              <a:t>（熔化）</a:t>
            </a:r>
          </a:p>
        </p:txBody>
      </p:sp>
      <p:sp>
        <p:nvSpPr>
          <p:cNvPr id="44" name="Text Box 5"/>
          <p:cNvSpPr txBox="1">
            <a:spLocks noChangeArrowheads="1"/>
          </p:cNvSpPr>
          <p:nvPr/>
        </p:nvSpPr>
        <p:spPr bwMode="auto">
          <a:xfrm>
            <a:off x="2217136" y="3913378"/>
            <a:ext cx="2057400" cy="4847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68580" tIns="34290" rIns="68580" bIns="34290">
            <a:spAutoFit/>
          </a:bodyPr>
          <a:lstStyle/>
          <a:p>
            <a:pPr algn="l"/>
            <a:r>
              <a:rPr lang="zh-CN" altLang="en-US" sz="2700" b="1" dirty="0">
                <a:solidFill>
                  <a:srgbClr val="0000FF"/>
                </a:solidFill>
                <a:cs typeface="+mn-ea"/>
                <a:sym typeface="+mn-lt"/>
              </a:rPr>
              <a:t>固态</a:t>
            </a:r>
          </a:p>
        </p:txBody>
      </p:sp>
      <p:sp>
        <p:nvSpPr>
          <p:cNvPr id="45" name="Text Box 6"/>
          <p:cNvSpPr txBox="1">
            <a:spLocks noChangeArrowheads="1"/>
          </p:cNvSpPr>
          <p:nvPr/>
        </p:nvSpPr>
        <p:spPr bwMode="auto">
          <a:xfrm>
            <a:off x="5848350" y="3836316"/>
            <a:ext cx="2286000" cy="4847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68580" tIns="34290" rIns="68580" bIns="34290">
            <a:spAutoFit/>
          </a:bodyPr>
          <a:lstStyle/>
          <a:p>
            <a:pPr algn="l"/>
            <a:r>
              <a:rPr lang="zh-CN" altLang="en-US" sz="2700" b="1" dirty="0">
                <a:solidFill>
                  <a:srgbClr val="0000FF"/>
                </a:solidFill>
                <a:cs typeface="+mn-ea"/>
                <a:sym typeface="+mn-lt"/>
              </a:rPr>
              <a:t>液态</a:t>
            </a:r>
          </a:p>
        </p:txBody>
      </p:sp>
      <p:sp>
        <p:nvSpPr>
          <p:cNvPr id="46" name="Line 7"/>
          <p:cNvSpPr>
            <a:spLocks noChangeShapeType="1"/>
          </p:cNvSpPr>
          <p:nvPr/>
        </p:nvSpPr>
        <p:spPr bwMode="auto">
          <a:xfrm>
            <a:off x="3450131" y="4178123"/>
            <a:ext cx="2362200" cy="11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lIns="68580" tIns="34290" rIns="68580" bIns="34290"/>
          <a:lstStyle/>
          <a:p>
            <a:endParaRPr lang="zh-CN" altLang="en-US" b="1">
              <a:cs typeface="+mn-ea"/>
              <a:sym typeface="+mn-lt"/>
            </a:endParaRPr>
          </a:p>
        </p:txBody>
      </p:sp>
      <p:sp>
        <p:nvSpPr>
          <p:cNvPr id="47" name="Line 8"/>
          <p:cNvSpPr>
            <a:spLocks noChangeShapeType="1"/>
          </p:cNvSpPr>
          <p:nvPr/>
        </p:nvSpPr>
        <p:spPr bwMode="auto">
          <a:xfrm flipH="1">
            <a:off x="3450131" y="4349150"/>
            <a:ext cx="2286000" cy="11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lIns="68580" tIns="34290" rIns="68580" bIns="34290"/>
          <a:lstStyle/>
          <a:p>
            <a:endParaRPr lang="zh-CN" altLang="en-US" b="1">
              <a:cs typeface="+mn-ea"/>
              <a:sym typeface="+mn-lt"/>
            </a:endParaRPr>
          </a:p>
        </p:txBody>
      </p:sp>
      <p:sp>
        <p:nvSpPr>
          <p:cNvPr id="48" name="Text Box 9"/>
          <p:cNvSpPr txBox="1">
            <a:spLocks noChangeArrowheads="1"/>
          </p:cNvSpPr>
          <p:nvPr/>
        </p:nvSpPr>
        <p:spPr bwMode="auto">
          <a:xfrm>
            <a:off x="3715769" y="975712"/>
            <a:ext cx="2209800" cy="4847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68580" tIns="34290" rIns="68580" bIns="34290">
            <a:spAutoFit/>
          </a:bodyPr>
          <a:lstStyle/>
          <a:p>
            <a:pPr algn="l"/>
            <a:r>
              <a:rPr lang="en-US" altLang="zh-CN" sz="2700" b="1" dirty="0">
                <a:solidFill>
                  <a:srgbClr val="0000FF"/>
                </a:solidFill>
                <a:cs typeface="+mn-ea"/>
                <a:sym typeface="+mn-lt"/>
              </a:rPr>
              <a:t>   </a:t>
            </a:r>
            <a:r>
              <a:rPr lang="zh-CN" altLang="en-US" sz="2700" b="1" dirty="0">
                <a:solidFill>
                  <a:srgbClr val="0000FF"/>
                </a:solidFill>
                <a:cs typeface="+mn-ea"/>
                <a:sym typeface="+mn-lt"/>
              </a:rPr>
              <a:t>气态</a:t>
            </a:r>
          </a:p>
        </p:txBody>
      </p:sp>
      <p:sp>
        <p:nvSpPr>
          <p:cNvPr id="49" name="Line 10"/>
          <p:cNvSpPr>
            <a:spLocks noChangeShapeType="1"/>
          </p:cNvSpPr>
          <p:nvPr/>
        </p:nvSpPr>
        <p:spPr bwMode="auto">
          <a:xfrm flipH="1" flipV="1">
            <a:off x="5050331" y="1384688"/>
            <a:ext cx="1219200" cy="2622409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lIns="68580" tIns="34290" rIns="68580" bIns="34290"/>
          <a:lstStyle/>
          <a:p>
            <a:endParaRPr lang="zh-CN" altLang="en-US" b="1">
              <a:cs typeface="+mn-ea"/>
              <a:sym typeface="+mn-lt"/>
            </a:endParaRPr>
          </a:p>
        </p:txBody>
      </p:sp>
      <p:sp>
        <p:nvSpPr>
          <p:cNvPr id="50" name="Line 11"/>
          <p:cNvSpPr>
            <a:spLocks noChangeShapeType="1"/>
          </p:cNvSpPr>
          <p:nvPr/>
        </p:nvSpPr>
        <p:spPr bwMode="auto">
          <a:xfrm>
            <a:off x="5355131" y="1384687"/>
            <a:ext cx="1143000" cy="245138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lIns="68580" tIns="34290" rIns="68580" bIns="34290"/>
          <a:lstStyle/>
          <a:p>
            <a:endParaRPr lang="zh-CN" altLang="en-US" b="1">
              <a:cs typeface="+mn-ea"/>
              <a:sym typeface="+mn-lt"/>
            </a:endParaRPr>
          </a:p>
        </p:txBody>
      </p:sp>
      <p:sp>
        <p:nvSpPr>
          <p:cNvPr id="51" name="Text Box 12"/>
          <p:cNvSpPr txBox="1">
            <a:spLocks noChangeArrowheads="1"/>
          </p:cNvSpPr>
          <p:nvPr/>
        </p:nvSpPr>
        <p:spPr bwMode="auto">
          <a:xfrm>
            <a:off x="3373931" y="4406159"/>
            <a:ext cx="1828800" cy="2846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68580" tIns="34290" rIns="68580" bIns="34290">
            <a:spAutoFit/>
          </a:bodyPr>
          <a:lstStyle/>
          <a:p>
            <a:pPr algn="l"/>
            <a:r>
              <a:rPr lang="zh-CN" altLang="en-US" b="1">
                <a:solidFill>
                  <a:srgbClr val="0000FF"/>
                </a:solidFill>
                <a:cs typeface="+mn-ea"/>
                <a:sym typeface="+mn-lt"/>
              </a:rPr>
              <a:t>（凝固）</a:t>
            </a:r>
          </a:p>
        </p:txBody>
      </p:sp>
      <p:sp>
        <p:nvSpPr>
          <p:cNvPr id="52" name="Line 13"/>
          <p:cNvSpPr>
            <a:spLocks noChangeShapeType="1"/>
          </p:cNvSpPr>
          <p:nvPr/>
        </p:nvSpPr>
        <p:spPr bwMode="auto">
          <a:xfrm flipH="1">
            <a:off x="2764331" y="1498706"/>
            <a:ext cx="1143000" cy="239437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lIns="68580" tIns="34290" rIns="68580" bIns="34290"/>
          <a:lstStyle/>
          <a:p>
            <a:endParaRPr lang="zh-CN" altLang="en-US" b="1">
              <a:cs typeface="+mn-ea"/>
              <a:sym typeface="+mn-lt"/>
            </a:endParaRPr>
          </a:p>
        </p:txBody>
      </p:sp>
      <p:sp>
        <p:nvSpPr>
          <p:cNvPr id="53" name="Line 14"/>
          <p:cNvSpPr>
            <a:spLocks noChangeShapeType="1"/>
          </p:cNvSpPr>
          <p:nvPr/>
        </p:nvSpPr>
        <p:spPr bwMode="auto">
          <a:xfrm flipV="1">
            <a:off x="2307131" y="1441697"/>
            <a:ext cx="1219200" cy="239437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lIns="68580" tIns="34290" rIns="68580" bIns="34290"/>
          <a:lstStyle/>
          <a:p>
            <a:endParaRPr lang="zh-CN" altLang="en-US" b="1">
              <a:cs typeface="+mn-ea"/>
              <a:sym typeface="+mn-lt"/>
            </a:endParaRPr>
          </a:p>
        </p:txBody>
      </p:sp>
      <p:sp>
        <p:nvSpPr>
          <p:cNvPr id="54" name="Text Box 15"/>
          <p:cNvSpPr txBox="1">
            <a:spLocks noChangeArrowheads="1"/>
          </p:cNvSpPr>
          <p:nvPr/>
        </p:nvSpPr>
        <p:spPr bwMode="auto">
          <a:xfrm rot="1183767">
            <a:off x="3500174" y="2128179"/>
            <a:ext cx="353943" cy="1691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eaVert" lIns="68580" tIns="34290" rIns="68580" bIns="34290">
            <a:spAutoFit/>
          </a:bodyPr>
          <a:lstStyle/>
          <a:p>
            <a:pPr algn="l"/>
            <a:r>
              <a:rPr lang="zh-CN" altLang="en-US" b="1">
                <a:solidFill>
                  <a:srgbClr val="0000FF"/>
                </a:solidFill>
                <a:cs typeface="+mn-ea"/>
                <a:sym typeface="+mn-lt"/>
              </a:rPr>
              <a:t>（凝华）放热</a:t>
            </a:r>
          </a:p>
        </p:txBody>
      </p:sp>
      <p:sp>
        <p:nvSpPr>
          <p:cNvPr id="55" name="Text Box 16"/>
          <p:cNvSpPr txBox="1">
            <a:spLocks noChangeArrowheads="1"/>
          </p:cNvSpPr>
          <p:nvPr/>
        </p:nvSpPr>
        <p:spPr bwMode="auto">
          <a:xfrm rot="1161573">
            <a:off x="2347649" y="1954775"/>
            <a:ext cx="353943" cy="17458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eaVert" lIns="68580" tIns="34290" rIns="68580" bIns="34290">
            <a:spAutoFit/>
          </a:bodyPr>
          <a:lstStyle/>
          <a:p>
            <a:pPr algn="l"/>
            <a:r>
              <a:rPr lang="zh-CN" altLang="en-US" b="1">
                <a:solidFill>
                  <a:srgbClr val="0000FF"/>
                </a:solidFill>
                <a:cs typeface="+mn-ea"/>
                <a:sym typeface="+mn-lt"/>
              </a:rPr>
              <a:t>（升华）吸热</a:t>
            </a:r>
          </a:p>
        </p:txBody>
      </p:sp>
      <p:sp>
        <p:nvSpPr>
          <p:cNvPr id="56" name="Text Box 17"/>
          <p:cNvSpPr txBox="1">
            <a:spLocks noChangeArrowheads="1"/>
          </p:cNvSpPr>
          <p:nvPr/>
        </p:nvSpPr>
        <p:spPr bwMode="auto">
          <a:xfrm rot="-1069260">
            <a:off x="4962262" y="1655479"/>
            <a:ext cx="353943" cy="14252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eaVert" lIns="68580" tIns="34290" rIns="68580" bIns="34290">
            <a:spAutoFit/>
          </a:bodyPr>
          <a:lstStyle/>
          <a:p>
            <a:pPr algn="l"/>
            <a:r>
              <a:rPr lang="zh-CN" altLang="en-US" b="1">
                <a:solidFill>
                  <a:srgbClr val="0000FF"/>
                </a:solidFill>
                <a:cs typeface="+mn-ea"/>
                <a:sym typeface="+mn-lt"/>
              </a:rPr>
              <a:t>（汽化）</a:t>
            </a:r>
          </a:p>
        </p:txBody>
      </p:sp>
      <p:sp>
        <p:nvSpPr>
          <p:cNvPr id="57" name="Text Box 18"/>
          <p:cNvSpPr txBox="1">
            <a:spLocks noChangeArrowheads="1"/>
          </p:cNvSpPr>
          <p:nvPr/>
        </p:nvSpPr>
        <p:spPr bwMode="auto">
          <a:xfrm>
            <a:off x="4974131" y="3779060"/>
            <a:ext cx="990600" cy="2846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68580" tIns="34290" rIns="68580" bIns="34290">
            <a:spAutoFit/>
          </a:bodyPr>
          <a:lstStyle/>
          <a:p>
            <a:pPr algn="l"/>
            <a:r>
              <a:rPr lang="zh-CN" altLang="en-US" b="1">
                <a:solidFill>
                  <a:srgbClr val="0000FF"/>
                </a:solidFill>
                <a:cs typeface="+mn-ea"/>
                <a:sym typeface="+mn-lt"/>
              </a:rPr>
              <a:t>吸热</a:t>
            </a:r>
          </a:p>
        </p:txBody>
      </p:sp>
      <p:sp>
        <p:nvSpPr>
          <p:cNvPr id="58" name="Text Box 19"/>
          <p:cNvSpPr txBox="1">
            <a:spLocks noChangeArrowheads="1"/>
          </p:cNvSpPr>
          <p:nvPr/>
        </p:nvSpPr>
        <p:spPr bwMode="auto">
          <a:xfrm>
            <a:off x="5050331" y="4406159"/>
            <a:ext cx="914400" cy="2846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68580" tIns="34290" rIns="68580" bIns="34290">
            <a:spAutoFit/>
          </a:bodyPr>
          <a:lstStyle/>
          <a:p>
            <a:pPr algn="l"/>
            <a:r>
              <a:rPr lang="zh-CN" altLang="en-US" b="1">
                <a:solidFill>
                  <a:srgbClr val="0000FF"/>
                </a:solidFill>
                <a:cs typeface="+mn-ea"/>
                <a:sym typeface="+mn-lt"/>
              </a:rPr>
              <a:t>放热</a:t>
            </a:r>
          </a:p>
        </p:txBody>
      </p:sp>
      <p:sp>
        <p:nvSpPr>
          <p:cNvPr id="59" name="Text Box 20"/>
          <p:cNvSpPr txBox="1">
            <a:spLocks noChangeArrowheads="1"/>
          </p:cNvSpPr>
          <p:nvPr/>
        </p:nvSpPr>
        <p:spPr bwMode="auto">
          <a:xfrm rot="-1237088">
            <a:off x="5359136" y="2743399"/>
            <a:ext cx="353943" cy="6270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eaVert" lIns="68580" tIns="34290" rIns="68580" bIns="34290">
            <a:spAutoFit/>
          </a:bodyPr>
          <a:lstStyle/>
          <a:p>
            <a:pPr algn="l"/>
            <a:r>
              <a:rPr lang="zh-CN" altLang="en-US" b="1">
                <a:solidFill>
                  <a:srgbClr val="0000FF"/>
                </a:solidFill>
                <a:cs typeface="+mn-ea"/>
                <a:sym typeface="+mn-lt"/>
              </a:rPr>
              <a:t>吸热</a:t>
            </a:r>
          </a:p>
        </p:txBody>
      </p:sp>
      <p:sp>
        <p:nvSpPr>
          <p:cNvPr id="60" name="Text Box 21"/>
          <p:cNvSpPr txBox="1">
            <a:spLocks noChangeArrowheads="1"/>
          </p:cNvSpPr>
          <p:nvPr/>
        </p:nvSpPr>
        <p:spPr bwMode="auto">
          <a:xfrm rot="-1109485">
            <a:off x="6349736" y="2687578"/>
            <a:ext cx="353943" cy="6270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eaVert" lIns="68580" tIns="34290" rIns="68580" bIns="34290">
            <a:spAutoFit/>
          </a:bodyPr>
          <a:lstStyle/>
          <a:p>
            <a:pPr algn="l"/>
            <a:r>
              <a:rPr lang="zh-CN" altLang="en-US" b="1">
                <a:solidFill>
                  <a:srgbClr val="0000FF"/>
                </a:solidFill>
                <a:cs typeface="+mn-ea"/>
                <a:sym typeface="+mn-lt"/>
              </a:rPr>
              <a:t>放热</a:t>
            </a:r>
          </a:p>
        </p:txBody>
      </p:sp>
      <p:sp>
        <p:nvSpPr>
          <p:cNvPr id="61" name="Text Box 22"/>
          <p:cNvSpPr txBox="1">
            <a:spLocks noChangeArrowheads="1"/>
          </p:cNvSpPr>
          <p:nvPr/>
        </p:nvSpPr>
        <p:spPr bwMode="auto">
          <a:xfrm rot="-1008830">
            <a:off x="5970325" y="1548588"/>
            <a:ext cx="353943" cy="1197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eaVert" lIns="68580" tIns="34290" rIns="68580" bIns="34290">
            <a:spAutoFit/>
          </a:bodyPr>
          <a:lstStyle/>
          <a:p>
            <a:pPr algn="l"/>
            <a:r>
              <a:rPr lang="zh-CN" altLang="en-US" b="1">
                <a:solidFill>
                  <a:srgbClr val="0000FF"/>
                </a:solidFill>
                <a:cs typeface="+mn-ea"/>
                <a:sym typeface="+mn-lt"/>
              </a:rPr>
              <a:t>（液化）</a:t>
            </a:r>
          </a:p>
        </p:txBody>
      </p:sp>
      <p:sp>
        <p:nvSpPr>
          <p:cNvPr id="62" name="文本框 6151"/>
          <p:cNvSpPr txBox="1">
            <a:spLocks noChangeArrowheads="1"/>
          </p:cNvSpPr>
          <p:nvPr/>
        </p:nvSpPr>
        <p:spPr bwMode="auto">
          <a:xfrm>
            <a:off x="843144" y="1259932"/>
            <a:ext cx="2023631" cy="3924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100" dirty="0">
                <a:cs typeface="+mn-ea"/>
                <a:sym typeface="+mn-lt"/>
              </a:rPr>
              <a:t>水</a:t>
            </a:r>
            <a:r>
              <a:rPr lang="zh-CN" altLang="zh-CN" sz="2100" dirty="0">
                <a:cs typeface="+mn-ea"/>
                <a:sym typeface="+mn-lt"/>
              </a:rPr>
              <a:t>的循环</a:t>
            </a:r>
            <a:r>
              <a:rPr lang="zh-CN" altLang="en-US" sz="2100" dirty="0">
                <a:cs typeface="+mn-ea"/>
                <a:sym typeface="+mn-lt"/>
              </a:rPr>
              <a:t>示意图</a:t>
            </a:r>
            <a:endParaRPr lang="zh-CN" altLang="zh-CN" sz="2100" dirty="0">
              <a:cs typeface="+mn-ea"/>
              <a:sym typeface="+mn-lt"/>
            </a:endParaRPr>
          </a:p>
        </p:txBody>
      </p:sp>
      <p:sp>
        <p:nvSpPr>
          <p:cNvPr id="22" name="文本框 21">
            <a:extLst>
              <a:ext uri="{FF2B5EF4-FFF2-40B4-BE49-F238E27FC236}">
                <a16:creationId xmlns:a16="http://schemas.microsoft.com/office/drawing/2014/main" id="{C80F77E2-1150-42BA-B0BE-CE4A7953C262}"/>
              </a:ext>
            </a:extLst>
          </p:cNvPr>
          <p:cNvSpPr txBox="1"/>
          <p:nvPr/>
        </p:nvSpPr>
        <p:spPr>
          <a:xfrm>
            <a:off x="1051288" y="312162"/>
            <a:ext cx="5538048" cy="484748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r>
              <a:rPr lang="zh-CN" altLang="en-US" sz="2700" dirty="0">
                <a:cs typeface="+mn-ea"/>
                <a:sym typeface="+mn-lt"/>
              </a:rPr>
              <a:t>三、</a:t>
            </a:r>
            <a:r>
              <a:rPr lang="zh-CN" altLang="zh-CN" sz="2700" dirty="0">
                <a:cs typeface="+mn-ea"/>
                <a:sym typeface="+mn-lt"/>
              </a:rPr>
              <a:t>升华、凝华的应用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 build="allAtOnce"/>
      <p:bldP spid="51" grpId="0"/>
      <p:bldP spid="54" grpId="0"/>
      <p:bldP spid="55" grpId="0"/>
      <p:bldP spid="56" grpId="0"/>
      <p:bldP spid="57" grpId="0"/>
      <p:bldP spid="58" grpId="0"/>
      <p:bldP spid="60" grpId="0"/>
      <p:bldP spid="61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>
            <a:spLocks noChangeArrowheads="1"/>
          </p:cNvSpPr>
          <p:nvPr/>
        </p:nvSpPr>
        <p:spPr bwMode="auto">
          <a:xfrm>
            <a:off x="628650" y="2099588"/>
            <a:ext cx="693738" cy="900247"/>
          </a:xfrm>
          <a:prstGeom prst="rect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 algn="ctr"/>
            <a:r>
              <a:rPr lang="zh-CN" altLang="en-US" sz="1800">
                <a:cs typeface="+mn-ea"/>
                <a:sym typeface="+mn-lt"/>
              </a:rPr>
              <a:t>升华和凝华</a:t>
            </a:r>
          </a:p>
        </p:txBody>
      </p:sp>
      <p:sp>
        <p:nvSpPr>
          <p:cNvPr id="3" name="文本框 2"/>
          <p:cNvSpPr txBox="1">
            <a:spLocks noChangeArrowheads="1"/>
          </p:cNvSpPr>
          <p:nvPr/>
        </p:nvSpPr>
        <p:spPr bwMode="auto">
          <a:xfrm>
            <a:off x="2044701" y="1757534"/>
            <a:ext cx="915988" cy="346249"/>
          </a:xfrm>
          <a:prstGeom prst="rect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 algn="ctr"/>
            <a:r>
              <a:rPr lang="zh-CN" altLang="en-US" sz="1800">
                <a:cs typeface="+mn-ea"/>
                <a:sym typeface="+mn-lt"/>
              </a:rPr>
              <a:t>升华</a:t>
            </a:r>
          </a:p>
        </p:txBody>
      </p:sp>
      <p:sp>
        <p:nvSpPr>
          <p:cNvPr id="4" name="文本框 3"/>
          <p:cNvSpPr txBox="1">
            <a:spLocks noChangeArrowheads="1"/>
          </p:cNvSpPr>
          <p:nvPr/>
        </p:nvSpPr>
        <p:spPr bwMode="auto">
          <a:xfrm>
            <a:off x="2033590" y="3629326"/>
            <a:ext cx="936625" cy="346249"/>
          </a:xfrm>
          <a:prstGeom prst="rect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 algn="ctr"/>
            <a:r>
              <a:rPr lang="zh-CN" altLang="en-US" sz="1800">
                <a:cs typeface="+mn-ea"/>
                <a:sym typeface="+mn-lt"/>
              </a:rPr>
              <a:t>凝华</a:t>
            </a:r>
          </a:p>
        </p:txBody>
      </p:sp>
      <p:sp>
        <p:nvSpPr>
          <p:cNvPr id="5" name="文本框 4"/>
          <p:cNvSpPr txBox="1">
            <a:spLocks noChangeArrowheads="1"/>
          </p:cNvSpPr>
          <p:nvPr/>
        </p:nvSpPr>
        <p:spPr bwMode="auto">
          <a:xfrm>
            <a:off x="3897316" y="985539"/>
            <a:ext cx="4037010" cy="346249"/>
          </a:xfrm>
          <a:prstGeom prst="rect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 wrap="square" lIns="68580" tIns="34290" rIns="68580" bIns="34290">
            <a:spAutoFit/>
          </a:bodyPr>
          <a:lstStyle/>
          <a:p>
            <a:pPr algn="ctr"/>
            <a:r>
              <a:rPr lang="zh-CN" altLang="en-US" sz="1800">
                <a:cs typeface="+mn-ea"/>
                <a:sym typeface="+mn-lt"/>
              </a:rPr>
              <a:t>物质从固态直接变成气态的过程</a:t>
            </a:r>
          </a:p>
        </p:txBody>
      </p:sp>
      <p:sp>
        <p:nvSpPr>
          <p:cNvPr id="6" name="文本框 5"/>
          <p:cNvSpPr txBox="1">
            <a:spLocks noChangeArrowheads="1"/>
          </p:cNvSpPr>
          <p:nvPr/>
        </p:nvSpPr>
        <p:spPr bwMode="auto">
          <a:xfrm>
            <a:off x="3897313" y="1445172"/>
            <a:ext cx="1636712" cy="346249"/>
          </a:xfrm>
          <a:prstGeom prst="rect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 algn="ctr"/>
            <a:r>
              <a:rPr lang="zh-CN" altLang="en-US" sz="1800">
                <a:cs typeface="+mn-ea"/>
                <a:sym typeface="+mn-lt"/>
              </a:rPr>
              <a:t>生活现象</a:t>
            </a:r>
          </a:p>
        </p:txBody>
      </p:sp>
      <p:sp>
        <p:nvSpPr>
          <p:cNvPr id="7" name="文本框 6"/>
          <p:cNvSpPr txBox="1">
            <a:spLocks noChangeArrowheads="1"/>
          </p:cNvSpPr>
          <p:nvPr/>
        </p:nvSpPr>
        <p:spPr bwMode="auto">
          <a:xfrm>
            <a:off x="3897313" y="1941625"/>
            <a:ext cx="2106612" cy="346249"/>
          </a:xfrm>
          <a:prstGeom prst="rect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r>
              <a:rPr lang="zh-CN" altLang="en-US" sz="1800">
                <a:cs typeface="+mn-ea"/>
                <a:sym typeface="+mn-lt"/>
              </a:rPr>
              <a:t>升华过程吸热</a:t>
            </a:r>
          </a:p>
        </p:txBody>
      </p:sp>
      <p:sp>
        <p:nvSpPr>
          <p:cNvPr id="8" name="文本框 7"/>
          <p:cNvSpPr txBox="1">
            <a:spLocks noChangeArrowheads="1"/>
          </p:cNvSpPr>
          <p:nvPr/>
        </p:nvSpPr>
        <p:spPr bwMode="auto">
          <a:xfrm>
            <a:off x="3881438" y="2446392"/>
            <a:ext cx="1009650" cy="346249"/>
          </a:xfrm>
          <a:prstGeom prst="rect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 algn="ctr"/>
            <a:r>
              <a:rPr lang="zh-CN" altLang="en-US" sz="1800">
                <a:cs typeface="+mn-ea"/>
                <a:sym typeface="+mn-lt"/>
              </a:rPr>
              <a:t>应用</a:t>
            </a:r>
          </a:p>
        </p:txBody>
      </p:sp>
      <p:sp>
        <p:nvSpPr>
          <p:cNvPr id="13" name="文本框 12"/>
          <p:cNvSpPr txBox="1">
            <a:spLocks noChangeArrowheads="1"/>
          </p:cNvSpPr>
          <p:nvPr/>
        </p:nvSpPr>
        <p:spPr bwMode="auto">
          <a:xfrm>
            <a:off x="3860802" y="2951157"/>
            <a:ext cx="4037011" cy="346249"/>
          </a:xfrm>
          <a:prstGeom prst="rect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 wrap="square" lIns="68580" tIns="34290" rIns="68580" bIns="34290">
            <a:spAutoFit/>
          </a:bodyPr>
          <a:lstStyle/>
          <a:p>
            <a:pPr algn="ctr"/>
            <a:r>
              <a:rPr lang="zh-CN" altLang="en-US" sz="1800">
                <a:cs typeface="+mn-ea"/>
                <a:sym typeface="+mn-lt"/>
              </a:rPr>
              <a:t>物质从固态直接变成气态的过程</a:t>
            </a:r>
          </a:p>
        </p:txBody>
      </p:sp>
      <p:sp>
        <p:nvSpPr>
          <p:cNvPr id="14" name="文本框 13"/>
          <p:cNvSpPr txBox="1">
            <a:spLocks noChangeArrowheads="1"/>
          </p:cNvSpPr>
          <p:nvPr/>
        </p:nvSpPr>
        <p:spPr bwMode="auto">
          <a:xfrm>
            <a:off x="3860800" y="3360909"/>
            <a:ext cx="1638300" cy="346249"/>
          </a:xfrm>
          <a:prstGeom prst="rect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 algn="ctr"/>
            <a:r>
              <a:rPr lang="zh-CN" altLang="en-US" sz="1800">
                <a:cs typeface="+mn-ea"/>
                <a:sym typeface="+mn-lt"/>
              </a:rPr>
              <a:t>生活现象</a:t>
            </a:r>
          </a:p>
        </p:txBody>
      </p:sp>
      <p:sp>
        <p:nvSpPr>
          <p:cNvPr id="15" name="文本框 14"/>
          <p:cNvSpPr txBox="1">
            <a:spLocks noChangeArrowheads="1"/>
          </p:cNvSpPr>
          <p:nvPr/>
        </p:nvSpPr>
        <p:spPr bwMode="auto">
          <a:xfrm>
            <a:off x="3860802" y="3806290"/>
            <a:ext cx="2106613" cy="346249"/>
          </a:xfrm>
          <a:prstGeom prst="rect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r>
              <a:rPr lang="zh-CN" altLang="en-US" sz="1800">
                <a:cs typeface="+mn-ea"/>
                <a:sym typeface="+mn-lt"/>
              </a:rPr>
              <a:t>升华过程吸热</a:t>
            </a:r>
          </a:p>
        </p:txBody>
      </p:sp>
      <p:sp>
        <p:nvSpPr>
          <p:cNvPr id="16" name="文本框 15"/>
          <p:cNvSpPr txBox="1">
            <a:spLocks noChangeArrowheads="1"/>
          </p:cNvSpPr>
          <p:nvPr/>
        </p:nvSpPr>
        <p:spPr bwMode="auto">
          <a:xfrm>
            <a:off x="3860800" y="4297992"/>
            <a:ext cx="977900" cy="346249"/>
          </a:xfrm>
          <a:prstGeom prst="rect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 algn="ctr"/>
            <a:r>
              <a:rPr lang="zh-CN" altLang="en-US" sz="1800">
                <a:cs typeface="+mn-ea"/>
                <a:sym typeface="+mn-lt"/>
              </a:rPr>
              <a:t>应用</a:t>
            </a:r>
          </a:p>
        </p:txBody>
      </p:sp>
      <p:sp>
        <p:nvSpPr>
          <p:cNvPr id="17" name="左大括号 16"/>
          <p:cNvSpPr/>
          <p:nvPr/>
        </p:nvSpPr>
        <p:spPr>
          <a:xfrm>
            <a:off x="3140076" y="1201698"/>
            <a:ext cx="463550" cy="1454914"/>
          </a:xfrm>
          <a:prstGeom prst="leftBrac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68580" tIns="34290" rIns="68580" bIns="34290" anchor="ctr"/>
          <a:lstStyle/>
          <a:p>
            <a:pPr algn="ctr"/>
            <a:endParaRPr lang="zh-CN" altLang="en-US" noProof="1">
              <a:cs typeface="+mn-ea"/>
              <a:sym typeface="+mn-lt"/>
            </a:endParaRPr>
          </a:p>
        </p:txBody>
      </p:sp>
      <p:sp>
        <p:nvSpPr>
          <p:cNvPr id="19" name="左大括号 18"/>
          <p:cNvSpPr/>
          <p:nvPr/>
        </p:nvSpPr>
        <p:spPr>
          <a:xfrm>
            <a:off x="3140076" y="3073490"/>
            <a:ext cx="463550" cy="1454914"/>
          </a:xfrm>
          <a:prstGeom prst="leftBrac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68580" tIns="34290" rIns="68580" bIns="34290" anchor="ctr"/>
          <a:lstStyle/>
          <a:p>
            <a:pPr algn="ctr"/>
            <a:endParaRPr lang="zh-CN" altLang="en-US" noProof="1">
              <a:cs typeface="+mn-ea"/>
              <a:sym typeface="+mn-lt"/>
            </a:endParaRPr>
          </a:p>
        </p:txBody>
      </p:sp>
      <p:sp>
        <p:nvSpPr>
          <p:cNvPr id="20" name="左大括号 19"/>
          <p:cNvSpPr/>
          <p:nvPr/>
        </p:nvSpPr>
        <p:spPr>
          <a:xfrm>
            <a:off x="1384302" y="1941626"/>
            <a:ext cx="498475" cy="1760149"/>
          </a:xfrm>
          <a:prstGeom prst="leftBrac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68580" tIns="34290" rIns="68580" bIns="34290" anchor="ctr"/>
          <a:lstStyle/>
          <a:p>
            <a:pPr algn="ctr"/>
            <a:endParaRPr lang="zh-CN" altLang="en-US" noProof="1">
              <a:cs typeface="+mn-ea"/>
              <a:sym typeface="+mn-lt"/>
            </a:endParaRPr>
          </a:p>
        </p:txBody>
      </p:sp>
      <p:sp>
        <p:nvSpPr>
          <p:cNvPr id="24" name="文本框 23">
            <a:extLst>
              <a:ext uri="{FF2B5EF4-FFF2-40B4-BE49-F238E27FC236}">
                <a16:creationId xmlns:a16="http://schemas.microsoft.com/office/drawing/2014/main" id="{CB300C6A-3AAD-482C-9B49-0E60BE5BC083}"/>
              </a:ext>
            </a:extLst>
          </p:cNvPr>
          <p:cNvSpPr txBox="1"/>
          <p:nvPr/>
        </p:nvSpPr>
        <p:spPr>
          <a:xfrm>
            <a:off x="1051288" y="312161"/>
            <a:ext cx="1626394" cy="484823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defTabSz="457200">
              <a:defRPr/>
            </a:pPr>
            <a:r>
              <a:rPr lang="zh-CN" altLang="en-US" sz="2700" dirty="0">
                <a:solidFill>
                  <a:prstClr val="black">
                    <a:lumMod val="75000"/>
                    <a:lumOff val="25000"/>
                  </a:prstClr>
                </a:solidFill>
                <a:cs typeface="+mn-ea"/>
                <a:sym typeface="+mn-lt"/>
              </a:rPr>
              <a:t>课堂小结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9" grpId="0" bldLvl="0" animBg="1"/>
      <p:bldP spid="20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文本框 6">
            <a:extLst>
              <a:ext uri="{FF2B5EF4-FFF2-40B4-BE49-F238E27FC236}">
                <a16:creationId xmlns:a16="http://schemas.microsoft.com/office/drawing/2014/main" id="{1F2C7743-AB90-45EC-B95E-A25E02C94235}"/>
              </a:ext>
            </a:extLst>
          </p:cNvPr>
          <p:cNvSpPr txBox="1"/>
          <p:nvPr/>
        </p:nvSpPr>
        <p:spPr>
          <a:xfrm>
            <a:off x="600881" y="966380"/>
            <a:ext cx="2169824" cy="369330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9" tIns="45719" rIns="45719" bIns="45719" numCol="1" spcCol="28575" rtlCol="0" anchor="t">
            <a:spAutoFit/>
          </a:bodyPr>
          <a:lstStyle/>
          <a:p>
            <a:pPr defTabSz="914378" latinLnBrk="1" hangingPunct="0"/>
            <a:r>
              <a:rPr lang="zh-CN" altLang="en-US" sz="1800" dirty="0">
                <a:solidFill>
                  <a:srgbClr val="000000"/>
                </a:solidFill>
                <a:cs typeface="+mn-ea"/>
                <a:sym typeface="+mn-lt"/>
              </a:rPr>
              <a:t>考点一：升华和凝华</a:t>
            </a:r>
          </a:p>
        </p:txBody>
      </p:sp>
      <p:sp>
        <p:nvSpPr>
          <p:cNvPr id="11" name="Rectangle 2"/>
          <p:cNvSpPr>
            <a:spLocks noChangeArrowheads="1"/>
          </p:cNvSpPr>
          <p:nvPr/>
        </p:nvSpPr>
        <p:spPr bwMode="auto">
          <a:xfrm>
            <a:off x="600882" y="1487601"/>
            <a:ext cx="8263976" cy="4893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68580" tIns="34290" rIns="68580" bIns="34290" anchor="ctr">
            <a:spAutoFit/>
          </a:bodyPr>
          <a:lstStyle/>
          <a:p>
            <a:pPr>
              <a:lnSpc>
                <a:spcPct val="130000"/>
              </a:lnSpc>
            </a:pPr>
            <a:r>
              <a:rPr lang="en-US" altLang="zh-CN" sz="2100" dirty="0">
                <a:cs typeface="+mn-ea"/>
                <a:sym typeface="+mn-lt"/>
              </a:rPr>
              <a:t>1.</a:t>
            </a:r>
            <a:r>
              <a:rPr lang="zh-CN" altLang="en-US" sz="2100" dirty="0">
                <a:cs typeface="+mn-ea"/>
                <a:sym typeface="+mn-lt"/>
              </a:rPr>
              <a:t>如图所示为寒冬出现的四个现象，其中属于升华的是</a:t>
            </a:r>
            <a:r>
              <a:rPr lang="zh-CN" altLang="zh-CN" sz="2100" dirty="0">
                <a:cs typeface="+mn-ea"/>
                <a:sym typeface="+mn-lt"/>
              </a:rPr>
              <a:t>(</a:t>
            </a:r>
            <a:r>
              <a:rPr lang="zh-CN" altLang="en-US" sz="2100" dirty="0">
                <a:cs typeface="+mn-ea"/>
                <a:sym typeface="+mn-lt"/>
              </a:rPr>
              <a:t>　    </a:t>
            </a:r>
            <a:r>
              <a:rPr lang="zh-CN" altLang="zh-CN" sz="2100" dirty="0">
                <a:cs typeface="+mn-ea"/>
                <a:sym typeface="+mn-lt"/>
              </a:rPr>
              <a:t>)</a:t>
            </a:r>
          </a:p>
        </p:txBody>
      </p:sp>
      <p:pic>
        <p:nvPicPr>
          <p:cNvPr id="12" name="Image0140.jpeg"/>
          <p:cNvPicPr>
            <a:picLocks noChangeAspect="1" noChangeArrowheads="1"/>
          </p:cNvPicPr>
          <p:nvPr/>
        </p:nvPicPr>
        <p:blipFill>
          <a:blip r:embed="rId2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120705" y="2183880"/>
            <a:ext cx="6365945" cy="20003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Text Box 5"/>
          <p:cNvSpPr txBox="1">
            <a:spLocks noChangeArrowheads="1"/>
          </p:cNvSpPr>
          <p:nvPr/>
        </p:nvSpPr>
        <p:spPr bwMode="auto">
          <a:xfrm>
            <a:off x="7179441" y="1505105"/>
            <a:ext cx="307210" cy="5000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68580" tIns="34290" rIns="68580" bIns="34290">
            <a:spAutoFit/>
          </a:bodyPr>
          <a:lstStyle/>
          <a:p>
            <a:r>
              <a:rPr lang="zh-CN" altLang="zh-CN" sz="2800" dirty="0">
                <a:solidFill>
                  <a:srgbClr val="FF0000"/>
                </a:solidFill>
                <a:cs typeface="+mn-ea"/>
                <a:sym typeface="+mn-lt"/>
              </a:rPr>
              <a:t>B</a:t>
            </a:r>
          </a:p>
        </p:txBody>
      </p:sp>
      <p:sp>
        <p:nvSpPr>
          <p:cNvPr id="16" name="文本框 15">
            <a:extLst>
              <a:ext uri="{FF2B5EF4-FFF2-40B4-BE49-F238E27FC236}">
                <a16:creationId xmlns:a16="http://schemas.microsoft.com/office/drawing/2014/main" id="{8964E236-2286-4022-B631-322636604A36}"/>
              </a:ext>
            </a:extLst>
          </p:cNvPr>
          <p:cNvSpPr txBox="1"/>
          <p:nvPr/>
        </p:nvSpPr>
        <p:spPr>
          <a:xfrm>
            <a:off x="1051288" y="312161"/>
            <a:ext cx="1626394" cy="484823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defTabSz="457200">
              <a:defRPr/>
            </a:pPr>
            <a:r>
              <a:rPr lang="zh-CN" altLang="en-US" sz="2700" dirty="0">
                <a:solidFill>
                  <a:prstClr val="black">
                    <a:lumMod val="75000"/>
                    <a:lumOff val="25000"/>
                  </a:prstClr>
                </a:solidFill>
                <a:cs typeface="+mn-ea"/>
                <a:sym typeface="+mn-lt"/>
              </a:rPr>
              <a:t>课堂练习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183297"/>
          <p:cNvSpPr>
            <a:spLocks noChangeArrowheads="1"/>
          </p:cNvSpPr>
          <p:nvPr/>
        </p:nvSpPr>
        <p:spPr bwMode="auto">
          <a:xfrm>
            <a:off x="796663" y="970789"/>
            <a:ext cx="7842512" cy="354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/>
          <a:lstStyle/>
          <a:p>
            <a:pPr>
              <a:lnSpc>
                <a:spcPct val="200000"/>
              </a:lnSpc>
            </a:pPr>
            <a:r>
              <a:rPr lang="en-US" altLang="zh-CN" sz="1800" dirty="0">
                <a:cs typeface="+mn-ea"/>
                <a:sym typeface="+mn-lt"/>
              </a:rPr>
              <a:t>2.</a:t>
            </a:r>
            <a:r>
              <a:rPr lang="zh-CN" altLang="en-US" sz="1800" dirty="0">
                <a:cs typeface="+mn-ea"/>
                <a:sym typeface="+mn-lt"/>
              </a:rPr>
              <a:t>冬天的早晨，在有人居住的室内窗户上往往会出现冰花，下面说法正确的是</a:t>
            </a:r>
            <a:r>
              <a:rPr lang="en-US" altLang="zh-CN" sz="1800" dirty="0">
                <a:cs typeface="+mn-ea"/>
                <a:sym typeface="+mn-lt"/>
              </a:rPr>
              <a:t>(       )</a:t>
            </a:r>
          </a:p>
          <a:p>
            <a:pPr>
              <a:lnSpc>
                <a:spcPct val="200000"/>
              </a:lnSpc>
            </a:pPr>
            <a:r>
              <a:rPr lang="en-US" altLang="zh-CN" sz="1800" dirty="0">
                <a:cs typeface="+mn-ea"/>
                <a:sym typeface="+mn-lt"/>
              </a:rPr>
              <a:t>A</a:t>
            </a:r>
            <a:r>
              <a:rPr lang="zh-CN" altLang="en-US" sz="1800" dirty="0">
                <a:cs typeface="+mn-ea"/>
                <a:sym typeface="+mn-lt"/>
              </a:rPr>
              <a:t>、出现在窗户的内侧，由大量水蒸气凝华而成</a:t>
            </a:r>
          </a:p>
          <a:p>
            <a:pPr>
              <a:lnSpc>
                <a:spcPct val="200000"/>
              </a:lnSpc>
            </a:pPr>
            <a:r>
              <a:rPr lang="en-US" altLang="zh-CN" sz="1800" dirty="0">
                <a:cs typeface="+mn-ea"/>
                <a:sym typeface="+mn-lt"/>
              </a:rPr>
              <a:t>B</a:t>
            </a:r>
            <a:r>
              <a:rPr lang="zh-CN" altLang="en-US" sz="1800" dirty="0">
                <a:cs typeface="+mn-ea"/>
                <a:sym typeface="+mn-lt"/>
              </a:rPr>
              <a:t>、出现在窗户的内侧，由水凝华而成</a:t>
            </a:r>
          </a:p>
          <a:p>
            <a:pPr>
              <a:lnSpc>
                <a:spcPct val="200000"/>
              </a:lnSpc>
            </a:pPr>
            <a:r>
              <a:rPr lang="en-US" altLang="zh-CN" sz="1800" dirty="0">
                <a:cs typeface="+mn-ea"/>
                <a:sym typeface="+mn-lt"/>
              </a:rPr>
              <a:t>C</a:t>
            </a:r>
            <a:r>
              <a:rPr lang="zh-CN" altLang="en-US" sz="1800" dirty="0">
                <a:cs typeface="+mn-ea"/>
                <a:sym typeface="+mn-lt"/>
              </a:rPr>
              <a:t>、出现在窗的外侧，由大量水蒸气凝华而成</a:t>
            </a:r>
          </a:p>
          <a:p>
            <a:pPr>
              <a:lnSpc>
                <a:spcPct val="200000"/>
              </a:lnSpc>
            </a:pPr>
            <a:r>
              <a:rPr lang="en-US" altLang="zh-CN" sz="1800" dirty="0">
                <a:cs typeface="+mn-ea"/>
                <a:sym typeface="+mn-lt"/>
              </a:rPr>
              <a:t>D</a:t>
            </a:r>
            <a:r>
              <a:rPr lang="zh-CN" altLang="en-US" sz="1800" dirty="0">
                <a:cs typeface="+mn-ea"/>
                <a:sym typeface="+mn-lt"/>
              </a:rPr>
              <a:t>、出现在窗户外侧，由水凝华而成</a:t>
            </a:r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1170214" y="1619250"/>
            <a:ext cx="552451" cy="5309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68580" tIns="34290" rIns="68580" bIns="34290">
            <a:spAutoFit/>
          </a:bodyPr>
          <a:lstStyle/>
          <a:p>
            <a:r>
              <a:rPr lang="en-US" altLang="zh-CN" sz="3000" b="1" dirty="0">
                <a:solidFill>
                  <a:srgbClr val="FF0000"/>
                </a:solidFill>
                <a:cs typeface="+mn-ea"/>
                <a:sym typeface="+mn-lt"/>
              </a:rPr>
              <a:t>A</a:t>
            </a: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3DE9E624-C983-4EE6-88F7-B1F1286B246A}"/>
              </a:ext>
            </a:extLst>
          </p:cNvPr>
          <p:cNvSpPr txBox="1"/>
          <p:nvPr/>
        </p:nvSpPr>
        <p:spPr>
          <a:xfrm>
            <a:off x="1051288" y="312161"/>
            <a:ext cx="1626394" cy="484823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defTabSz="457200">
              <a:defRPr/>
            </a:pPr>
            <a:r>
              <a:rPr lang="zh-CN" altLang="en-US" sz="2700" dirty="0">
                <a:solidFill>
                  <a:prstClr val="black">
                    <a:lumMod val="75000"/>
                    <a:lumOff val="25000"/>
                  </a:prstClr>
                </a:solidFill>
                <a:cs typeface="+mn-ea"/>
                <a:sym typeface="+mn-lt"/>
              </a:rPr>
              <a:t>课堂练习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2"/>
          <p:cNvSpPr>
            <a:spLocks noChangeArrowheads="1"/>
          </p:cNvSpPr>
          <p:nvPr/>
        </p:nvSpPr>
        <p:spPr bwMode="auto">
          <a:xfrm>
            <a:off x="697563" y="1125365"/>
            <a:ext cx="7888288" cy="3924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 anchor="ctr">
            <a:spAutoFit/>
          </a:bodyPr>
          <a:lstStyle/>
          <a:p>
            <a:r>
              <a:rPr lang="en-US" altLang="zh-CN" sz="2100" dirty="0">
                <a:cs typeface="+mn-ea"/>
                <a:sym typeface="+mn-lt"/>
              </a:rPr>
              <a:t>3.</a:t>
            </a:r>
            <a:r>
              <a:rPr lang="zh-CN" altLang="en-US" sz="2100" dirty="0">
                <a:cs typeface="+mn-ea"/>
                <a:sym typeface="+mn-lt"/>
              </a:rPr>
              <a:t>下图中的情景不可能发生的是</a:t>
            </a:r>
            <a:r>
              <a:rPr lang="zh-CN" altLang="zh-CN" sz="2100" dirty="0">
                <a:cs typeface="+mn-ea"/>
                <a:sym typeface="+mn-lt"/>
              </a:rPr>
              <a:t>(</a:t>
            </a:r>
            <a:r>
              <a:rPr lang="zh-CN" altLang="en-US" sz="2100" dirty="0">
                <a:cs typeface="+mn-ea"/>
                <a:sym typeface="+mn-lt"/>
              </a:rPr>
              <a:t>　       </a:t>
            </a:r>
            <a:r>
              <a:rPr lang="zh-CN" altLang="zh-CN" sz="2100" dirty="0">
                <a:cs typeface="+mn-ea"/>
                <a:sym typeface="+mn-lt"/>
              </a:rPr>
              <a:t>)</a:t>
            </a:r>
          </a:p>
        </p:txBody>
      </p:sp>
      <p:pic>
        <p:nvPicPr>
          <p:cNvPr id="29698" name="Image0142.jpe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442613" y="1701715"/>
            <a:ext cx="6398187" cy="1406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9699" name="Rectangle 4"/>
          <p:cNvSpPr>
            <a:spLocks noChangeArrowheads="1"/>
          </p:cNvSpPr>
          <p:nvPr/>
        </p:nvSpPr>
        <p:spPr bwMode="auto">
          <a:xfrm>
            <a:off x="1009101" y="3028390"/>
            <a:ext cx="5467899" cy="15096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68580" tIns="34290" rIns="68580" bIns="34290" anchor="ctr">
            <a:spAutoFit/>
          </a:bodyPr>
          <a:lstStyle/>
          <a:p>
            <a:pPr>
              <a:lnSpc>
                <a:spcPct val="130000"/>
              </a:lnSpc>
            </a:pPr>
            <a:r>
              <a:rPr lang="zh-CN" altLang="zh-CN" sz="1800" dirty="0">
                <a:cs typeface="+mn-ea"/>
                <a:sym typeface="+mn-lt"/>
              </a:rPr>
              <a:t>A.</a:t>
            </a:r>
            <a:r>
              <a:rPr lang="zh-CN" altLang="en-US" sz="1800" dirty="0">
                <a:cs typeface="+mn-ea"/>
                <a:sym typeface="+mn-lt"/>
              </a:rPr>
              <a:t>甲图</a:t>
            </a:r>
            <a:r>
              <a:rPr lang="zh-CN" altLang="zh-CN" sz="1800" dirty="0">
                <a:cs typeface="+mn-ea"/>
                <a:sym typeface="+mn-lt"/>
              </a:rPr>
              <a:t>:</a:t>
            </a:r>
            <a:r>
              <a:rPr lang="zh-CN" altLang="en-US" sz="1800" dirty="0">
                <a:cs typeface="+mn-ea"/>
                <a:sym typeface="+mn-lt"/>
              </a:rPr>
              <a:t>春天冰雪熔化                </a:t>
            </a:r>
          </a:p>
          <a:p>
            <a:pPr>
              <a:lnSpc>
                <a:spcPct val="130000"/>
              </a:lnSpc>
            </a:pPr>
            <a:r>
              <a:rPr lang="zh-CN" altLang="zh-CN" sz="1800" dirty="0">
                <a:cs typeface="+mn-ea"/>
                <a:sym typeface="+mn-lt"/>
              </a:rPr>
              <a:t>B.</a:t>
            </a:r>
            <a:r>
              <a:rPr lang="zh-CN" altLang="en-US" sz="1800" dirty="0">
                <a:cs typeface="+mn-ea"/>
                <a:sym typeface="+mn-lt"/>
              </a:rPr>
              <a:t>乙图</a:t>
            </a:r>
            <a:r>
              <a:rPr lang="zh-CN" altLang="zh-CN" sz="1800" dirty="0">
                <a:cs typeface="+mn-ea"/>
                <a:sym typeface="+mn-lt"/>
              </a:rPr>
              <a:t>:</a:t>
            </a:r>
            <a:r>
              <a:rPr lang="zh-CN" altLang="en-US" sz="1800" dirty="0">
                <a:cs typeface="+mn-ea"/>
                <a:sym typeface="+mn-lt"/>
              </a:rPr>
              <a:t>冬天的树上出现霜</a:t>
            </a:r>
          </a:p>
          <a:p>
            <a:pPr eaLnBrk="0" hangingPunct="0">
              <a:lnSpc>
                <a:spcPct val="130000"/>
              </a:lnSpc>
            </a:pPr>
            <a:r>
              <a:rPr lang="zh-CN" altLang="zh-CN" sz="1800" dirty="0">
                <a:cs typeface="+mn-ea"/>
                <a:sym typeface="+mn-lt"/>
              </a:rPr>
              <a:t>C.</a:t>
            </a:r>
            <a:r>
              <a:rPr lang="zh-CN" altLang="en-US" sz="1800" dirty="0">
                <a:cs typeface="+mn-ea"/>
                <a:sym typeface="+mn-lt"/>
              </a:rPr>
              <a:t>丙图</a:t>
            </a:r>
            <a:r>
              <a:rPr lang="zh-CN" altLang="zh-CN" sz="1800" dirty="0">
                <a:cs typeface="+mn-ea"/>
                <a:sym typeface="+mn-lt"/>
              </a:rPr>
              <a:t>:</a:t>
            </a:r>
            <a:r>
              <a:rPr lang="zh-CN" altLang="en-US" sz="1800" dirty="0">
                <a:cs typeface="+mn-ea"/>
                <a:sym typeface="+mn-lt"/>
              </a:rPr>
              <a:t>室外冰冻的衣服不会变干      </a:t>
            </a:r>
          </a:p>
          <a:p>
            <a:pPr eaLnBrk="0" hangingPunct="0">
              <a:lnSpc>
                <a:spcPct val="130000"/>
              </a:lnSpc>
            </a:pPr>
            <a:r>
              <a:rPr lang="zh-CN" altLang="zh-CN" sz="1800" dirty="0">
                <a:cs typeface="+mn-ea"/>
                <a:sym typeface="+mn-lt"/>
              </a:rPr>
              <a:t>D.</a:t>
            </a:r>
            <a:r>
              <a:rPr lang="zh-CN" altLang="en-US" sz="1800" dirty="0">
                <a:cs typeface="+mn-ea"/>
                <a:sym typeface="+mn-lt"/>
              </a:rPr>
              <a:t>丁图</a:t>
            </a:r>
            <a:r>
              <a:rPr lang="zh-CN" altLang="zh-CN" sz="1800" dirty="0">
                <a:cs typeface="+mn-ea"/>
                <a:sym typeface="+mn-lt"/>
              </a:rPr>
              <a:t>:</a:t>
            </a:r>
            <a:r>
              <a:rPr lang="zh-CN" altLang="en-US" sz="1800" dirty="0">
                <a:cs typeface="+mn-ea"/>
                <a:sym typeface="+mn-lt"/>
              </a:rPr>
              <a:t>水烧开时冒出大量的“白气”</a:t>
            </a:r>
          </a:p>
        </p:txBody>
      </p:sp>
      <p:sp>
        <p:nvSpPr>
          <p:cNvPr id="38917" name="Text Box 5"/>
          <p:cNvSpPr txBox="1">
            <a:spLocks noChangeArrowheads="1"/>
          </p:cNvSpPr>
          <p:nvPr/>
        </p:nvSpPr>
        <p:spPr bwMode="auto">
          <a:xfrm>
            <a:off x="4750565" y="1071527"/>
            <a:ext cx="398186" cy="5000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r>
              <a:rPr lang="zh-CN" altLang="zh-CN" sz="2800" b="1">
                <a:solidFill>
                  <a:srgbClr val="FF0000"/>
                </a:solidFill>
                <a:cs typeface="+mn-ea"/>
                <a:sym typeface="+mn-lt"/>
              </a:rPr>
              <a:t>C</a:t>
            </a: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F8E95A45-745A-4481-BFBE-827915A57B48}"/>
              </a:ext>
            </a:extLst>
          </p:cNvPr>
          <p:cNvSpPr txBox="1"/>
          <p:nvPr/>
        </p:nvSpPr>
        <p:spPr>
          <a:xfrm>
            <a:off x="1051288" y="312161"/>
            <a:ext cx="1626394" cy="484823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defTabSz="457200">
              <a:defRPr/>
            </a:pPr>
            <a:r>
              <a:rPr lang="zh-CN" altLang="en-US" sz="2700" dirty="0">
                <a:solidFill>
                  <a:prstClr val="black">
                    <a:lumMod val="75000"/>
                    <a:lumOff val="25000"/>
                  </a:prstClr>
                </a:solidFill>
                <a:cs typeface="+mn-ea"/>
                <a:sym typeface="+mn-lt"/>
              </a:rPr>
              <a:t>课堂练习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" fill="hold"/>
                                        <p:tgtEl>
                                          <p:spTgt spid="389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7" name="图片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377771" y="1329159"/>
            <a:ext cx="2687069" cy="179138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9218" name="图片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519832" y="1384924"/>
            <a:ext cx="2603423" cy="1735615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5" name="文本框 4"/>
          <p:cNvSpPr txBox="1">
            <a:spLocks noChangeArrowheads="1"/>
          </p:cNvSpPr>
          <p:nvPr/>
        </p:nvSpPr>
        <p:spPr bwMode="auto">
          <a:xfrm>
            <a:off x="823908" y="3409367"/>
            <a:ext cx="7496184" cy="9925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68580" tIns="34290" rIns="68580" bIns="34290">
            <a:spAutoFit/>
          </a:bodyPr>
          <a:lstStyle/>
          <a:p>
            <a:pPr>
              <a:lnSpc>
                <a:spcPct val="200000"/>
              </a:lnSpc>
            </a:pPr>
            <a:r>
              <a:rPr lang="en-US" altLang="zh-CN" sz="1500" dirty="0">
                <a:cs typeface="+mn-ea"/>
                <a:sym typeface="+mn-lt"/>
              </a:rPr>
              <a:t>    雾和云，都是水蒸气在空气中遇冷液化成为小水珠，这些小水珠悬浮在空气中，在地面附近称为雾，在高空处则称为云，因此雾和云都是水蒸气</a:t>
            </a:r>
            <a:r>
              <a:rPr lang="en-US" altLang="zh-CN" sz="1500" dirty="0">
                <a:solidFill>
                  <a:srgbClr val="FF0000"/>
                </a:solidFill>
                <a:cs typeface="+mn-ea"/>
                <a:sym typeface="+mn-lt"/>
              </a:rPr>
              <a:t>液化</a:t>
            </a:r>
            <a:r>
              <a:rPr lang="en-US" altLang="zh-CN" sz="1500" dirty="0">
                <a:cs typeface="+mn-ea"/>
                <a:sym typeface="+mn-lt"/>
              </a:rPr>
              <a:t>现象</a:t>
            </a:r>
            <a:r>
              <a:rPr lang="zh-CN" altLang="en-US" sz="1500" dirty="0">
                <a:cs typeface="+mn-ea"/>
                <a:sym typeface="+mn-lt"/>
              </a:rPr>
              <a:t>。</a:t>
            </a:r>
            <a:endParaRPr lang="en-US" altLang="zh-CN" sz="1500" dirty="0">
              <a:cs typeface="+mn-ea"/>
              <a:sym typeface="+mn-lt"/>
            </a:endParaRPr>
          </a:p>
        </p:txBody>
      </p:sp>
      <p:sp>
        <p:nvSpPr>
          <p:cNvPr id="10" name="文本框 9">
            <a:extLst>
              <a:ext uri="{FF2B5EF4-FFF2-40B4-BE49-F238E27FC236}">
                <a16:creationId xmlns:a16="http://schemas.microsoft.com/office/drawing/2014/main" id="{D48F77B3-8E0C-4DAB-8452-8E28F0BC0598}"/>
              </a:ext>
            </a:extLst>
          </p:cNvPr>
          <p:cNvSpPr txBox="1"/>
          <p:nvPr/>
        </p:nvSpPr>
        <p:spPr>
          <a:xfrm>
            <a:off x="1051288" y="312161"/>
            <a:ext cx="1626394" cy="484823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defTabSz="457200">
              <a:defRPr/>
            </a:pPr>
            <a:r>
              <a:rPr lang="zh-CN" altLang="en-US" sz="2700" dirty="0">
                <a:solidFill>
                  <a:prstClr val="black">
                    <a:lumMod val="75000"/>
                    <a:lumOff val="25000"/>
                  </a:prstClr>
                </a:solidFill>
                <a:cs typeface="+mn-ea"/>
                <a:sym typeface="+mn-lt"/>
              </a:rPr>
              <a:t>课堂导入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92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2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9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本框 6">
            <a:extLst>
              <a:ext uri="{FF2B5EF4-FFF2-40B4-BE49-F238E27FC236}">
                <a16:creationId xmlns:a16="http://schemas.microsoft.com/office/drawing/2014/main" id="{1F2C7743-AB90-45EC-B95E-A25E02C94235}"/>
              </a:ext>
            </a:extLst>
          </p:cNvPr>
          <p:cNvSpPr txBox="1"/>
          <p:nvPr/>
        </p:nvSpPr>
        <p:spPr>
          <a:xfrm>
            <a:off x="584392" y="962025"/>
            <a:ext cx="2862320" cy="369330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9" tIns="45719" rIns="45719" bIns="45719" numCol="1" spcCol="28575" rtlCol="0" anchor="t">
            <a:spAutoFit/>
          </a:bodyPr>
          <a:lstStyle/>
          <a:p>
            <a:pPr defTabSz="914378" latinLnBrk="1" hangingPunct="0"/>
            <a:r>
              <a:rPr lang="zh-CN" altLang="en-US" sz="1800" dirty="0">
                <a:solidFill>
                  <a:srgbClr val="000000"/>
                </a:solidFill>
                <a:cs typeface="+mn-ea"/>
                <a:sym typeface="+mn-lt"/>
              </a:rPr>
              <a:t>考点</a:t>
            </a:r>
            <a:r>
              <a:rPr lang="zh-CN" altLang="en-US" sz="1800">
                <a:solidFill>
                  <a:srgbClr val="000000"/>
                </a:solidFill>
                <a:cs typeface="+mn-ea"/>
                <a:sym typeface="+mn-lt"/>
              </a:rPr>
              <a:t>二：升华和凝华的应用</a:t>
            </a:r>
            <a:endParaRPr lang="zh-CN" altLang="en-US" sz="1800" dirty="0">
              <a:solidFill>
                <a:srgbClr val="000000"/>
              </a:solidFill>
              <a:cs typeface="+mn-ea"/>
              <a:sym typeface="+mn-lt"/>
            </a:endParaRPr>
          </a:p>
        </p:txBody>
      </p:sp>
      <p:sp>
        <p:nvSpPr>
          <p:cNvPr id="8" name="Rectangle 13"/>
          <p:cNvSpPr>
            <a:spLocks noChangeArrowheads="1"/>
          </p:cNvSpPr>
          <p:nvPr/>
        </p:nvSpPr>
        <p:spPr bwMode="auto">
          <a:xfrm>
            <a:off x="736792" y="1408175"/>
            <a:ext cx="8208975" cy="24929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68580" tIns="34290" rIns="68580" bIns="34290" anchor="ctr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altLang="zh-CN" sz="2100" dirty="0">
                <a:solidFill>
                  <a:srgbClr val="000000"/>
                </a:solidFill>
                <a:cs typeface="+mn-ea"/>
                <a:sym typeface="+mn-lt"/>
              </a:rPr>
              <a:t>4</a:t>
            </a:r>
            <a:r>
              <a:rPr lang="zh-CN" altLang="en-US" sz="2100" dirty="0">
                <a:solidFill>
                  <a:srgbClr val="000000"/>
                </a:solidFill>
                <a:cs typeface="+mn-ea"/>
                <a:sym typeface="+mn-lt"/>
              </a:rPr>
              <a:t>．冻肉出冷库时比进冷库时重，这是因为</a:t>
            </a:r>
            <a:r>
              <a:rPr lang="en-US" altLang="zh-CN" sz="2100" dirty="0">
                <a:solidFill>
                  <a:srgbClr val="000000"/>
                </a:solidFill>
                <a:cs typeface="+mn-ea"/>
                <a:sym typeface="+mn-lt"/>
              </a:rPr>
              <a:t>(       )</a:t>
            </a:r>
          </a:p>
          <a:p>
            <a:pPr algn="just">
              <a:lnSpc>
                <a:spcPct val="150000"/>
              </a:lnSpc>
            </a:pPr>
            <a:r>
              <a:rPr lang="en-US" altLang="zh-CN" sz="2100" dirty="0">
                <a:solidFill>
                  <a:srgbClr val="000000"/>
                </a:solidFill>
                <a:cs typeface="+mn-ea"/>
                <a:sym typeface="+mn-lt"/>
              </a:rPr>
              <a:t>A</a:t>
            </a:r>
            <a:r>
              <a:rPr lang="zh-CN" altLang="en-US" sz="2100" dirty="0">
                <a:solidFill>
                  <a:srgbClr val="000000"/>
                </a:solidFill>
                <a:cs typeface="+mn-ea"/>
                <a:sym typeface="+mn-lt"/>
              </a:rPr>
              <a:t>．肉中的水会结冰</a:t>
            </a:r>
          </a:p>
          <a:p>
            <a:pPr algn="just">
              <a:lnSpc>
                <a:spcPct val="150000"/>
              </a:lnSpc>
            </a:pPr>
            <a:r>
              <a:rPr lang="en-US" altLang="zh-CN" sz="2100" dirty="0">
                <a:solidFill>
                  <a:srgbClr val="000000"/>
                </a:solidFill>
                <a:cs typeface="+mn-ea"/>
                <a:sym typeface="+mn-lt"/>
              </a:rPr>
              <a:t>B</a:t>
            </a:r>
            <a:r>
              <a:rPr lang="zh-CN" altLang="en-US" sz="2100" dirty="0">
                <a:solidFill>
                  <a:srgbClr val="000000"/>
                </a:solidFill>
                <a:cs typeface="+mn-ea"/>
                <a:sym typeface="+mn-lt"/>
              </a:rPr>
              <a:t>．库内的水蒸气凝华附在肉上</a:t>
            </a:r>
          </a:p>
          <a:p>
            <a:pPr algn="just">
              <a:lnSpc>
                <a:spcPct val="150000"/>
              </a:lnSpc>
            </a:pPr>
            <a:r>
              <a:rPr lang="en-US" altLang="zh-CN" sz="2100" dirty="0">
                <a:solidFill>
                  <a:srgbClr val="000000"/>
                </a:solidFill>
                <a:cs typeface="+mn-ea"/>
                <a:sym typeface="+mn-lt"/>
              </a:rPr>
              <a:t>C</a:t>
            </a:r>
            <a:r>
              <a:rPr lang="zh-CN" altLang="en-US" sz="2100" dirty="0">
                <a:solidFill>
                  <a:srgbClr val="000000"/>
                </a:solidFill>
                <a:cs typeface="+mn-ea"/>
                <a:sym typeface="+mn-lt"/>
              </a:rPr>
              <a:t>．肉中的冰会熔化</a:t>
            </a:r>
          </a:p>
          <a:p>
            <a:pPr algn="just">
              <a:lnSpc>
                <a:spcPct val="150000"/>
              </a:lnSpc>
            </a:pPr>
            <a:r>
              <a:rPr lang="en-US" altLang="zh-CN" sz="2100" dirty="0">
                <a:solidFill>
                  <a:srgbClr val="000000"/>
                </a:solidFill>
                <a:cs typeface="+mn-ea"/>
                <a:sym typeface="+mn-lt"/>
              </a:rPr>
              <a:t>D</a:t>
            </a:r>
            <a:r>
              <a:rPr lang="zh-CN" altLang="en-US" sz="2100" dirty="0">
                <a:solidFill>
                  <a:srgbClr val="000000"/>
                </a:solidFill>
                <a:cs typeface="+mn-ea"/>
                <a:sym typeface="+mn-lt"/>
              </a:rPr>
              <a:t>．肉中的水会蒸发</a:t>
            </a:r>
          </a:p>
        </p:txBody>
      </p:sp>
      <p:sp>
        <p:nvSpPr>
          <p:cNvPr id="17" name="Rectangle 48"/>
          <p:cNvSpPr>
            <a:spLocks noChangeArrowheads="1"/>
          </p:cNvSpPr>
          <p:nvPr/>
        </p:nvSpPr>
        <p:spPr bwMode="auto">
          <a:xfrm>
            <a:off x="5894509" y="1554901"/>
            <a:ext cx="374141" cy="5000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68580" tIns="34290" rIns="68580" bIns="3429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cs typeface="+mn-ea"/>
                <a:sym typeface="+mn-lt"/>
              </a:rPr>
              <a:t>B</a:t>
            </a: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5DC06951-68F8-459E-9FF3-0E45959CD2A8}"/>
              </a:ext>
            </a:extLst>
          </p:cNvPr>
          <p:cNvSpPr txBox="1"/>
          <p:nvPr/>
        </p:nvSpPr>
        <p:spPr>
          <a:xfrm>
            <a:off x="1051288" y="312161"/>
            <a:ext cx="1626394" cy="484823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defTabSz="457200">
              <a:defRPr/>
            </a:pPr>
            <a:r>
              <a:rPr lang="zh-CN" altLang="en-US" sz="2700" dirty="0">
                <a:solidFill>
                  <a:prstClr val="black">
                    <a:lumMod val="75000"/>
                    <a:lumOff val="25000"/>
                  </a:prstClr>
                </a:solidFill>
                <a:cs typeface="+mn-ea"/>
                <a:sym typeface="+mn-lt"/>
              </a:rPr>
              <a:t>课堂练习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3" name="Rectangle 4"/>
          <p:cNvSpPr>
            <a:spLocks noChangeArrowheads="1"/>
          </p:cNvSpPr>
          <p:nvPr/>
        </p:nvSpPr>
        <p:spPr bwMode="auto">
          <a:xfrm>
            <a:off x="1" y="1545869"/>
            <a:ext cx="138548" cy="34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 anchor="ctr">
            <a:spAutoFit/>
          </a:bodyPr>
          <a:lstStyle/>
          <a:p>
            <a:endParaRPr lang="zh-CN" altLang="zh-CN" sz="1800">
              <a:cs typeface="+mn-ea"/>
              <a:sym typeface="+mn-lt"/>
            </a:endParaRPr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804543" y="797953"/>
            <a:ext cx="7279103" cy="339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68580" tIns="34290" rIns="68580" bIns="34290" anchor="ctr">
            <a:spAutoFit/>
          </a:bodyPr>
          <a:lstStyle/>
          <a:p>
            <a:pPr algn="just">
              <a:lnSpc>
                <a:spcPct val="200000"/>
              </a:lnSpc>
            </a:pPr>
            <a:r>
              <a:rPr lang="en-US" altLang="zh-CN" sz="1800" dirty="0">
                <a:solidFill>
                  <a:srgbClr val="000000"/>
                </a:solidFill>
                <a:cs typeface="+mn-ea"/>
                <a:sym typeface="+mn-lt"/>
              </a:rPr>
              <a:t>5</a:t>
            </a:r>
            <a:r>
              <a:rPr lang="zh-CN" altLang="en-US" sz="1800" dirty="0">
                <a:solidFill>
                  <a:srgbClr val="000000"/>
                </a:solidFill>
                <a:cs typeface="+mn-ea"/>
                <a:sym typeface="+mn-lt"/>
              </a:rPr>
              <a:t>．如图所示是小华同学组装的“人造雪”装置，所用的器材有铁架台</a:t>
            </a:r>
            <a:r>
              <a:rPr lang="en-US" altLang="zh-CN" sz="1800" dirty="0">
                <a:solidFill>
                  <a:srgbClr val="000000"/>
                </a:solidFill>
                <a:cs typeface="+mn-ea"/>
                <a:sym typeface="+mn-lt"/>
              </a:rPr>
              <a:t>(</a:t>
            </a:r>
            <a:r>
              <a:rPr lang="zh-CN" altLang="en-US" sz="1800" dirty="0">
                <a:solidFill>
                  <a:srgbClr val="000000"/>
                </a:solidFill>
                <a:cs typeface="+mn-ea"/>
                <a:sym typeface="+mn-lt"/>
              </a:rPr>
              <a:t>底座、铁圈、铁夹、横杆</a:t>
            </a:r>
            <a:r>
              <a:rPr lang="en-US" altLang="zh-CN" sz="1800" dirty="0">
                <a:solidFill>
                  <a:srgbClr val="000000"/>
                </a:solidFill>
                <a:cs typeface="+mn-ea"/>
                <a:sym typeface="+mn-lt"/>
              </a:rPr>
              <a:t>)</a:t>
            </a:r>
            <a:r>
              <a:rPr lang="zh-CN" altLang="en-US" sz="1800" dirty="0">
                <a:solidFill>
                  <a:srgbClr val="000000"/>
                </a:solidFill>
                <a:cs typeface="+mn-ea"/>
                <a:sym typeface="+mn-lt"/>
              </a:rPr>
              <a:t>、锥形瓶、酒精灯、棉线、碘粉等。</a:t>
            </a:r>
          </a:p>
          <a:p>
            <a:pPr algn="just">
              <a:lnSpc>
                <a:spcPct val="200000"/>
              </a:lnSpc>
            </a:pPr>
            <a:r>
              <a:rPr lang="en-US" altLang="zh-CN" sz="1800" dirty="0">
                <a:solidFill>
                  <a:srgbClr val="000000"/>
                </a:solidFill>
                <a:cs typeface="+mn-ea"/>
                <a:sym typeface="+mn-lt"/>
              </a:rPr>
              <a:t>(1)</a:t>
            </a:r>
            <a:r>
              <a:rPr lang="zh-CN" altLang="en-US" sz="1800" dirty="0">
                <a:solidFill>
                  <a:srgbClr val="000000"/>
                </a:solidFill>
                <a:cs typeface="+mn-ea"/>
                <a:sym typeface="+mn-lt"/>
              </a:rPr>
              <a:t>器材组装过程中，铁圈的位置</a:t>
            </a:r>
            <a:endParaRPr lang="en-US" altLang="zh-CN" sz="1800" dirty="0">
              <a:solidFill>
                <a:srgbClr val="000000"/>
              </a:solidFill>
              <a:cs typeface="+mn-ea"/>
              <a:sym typeface="+mn-lt"/>
            </a:endParaRPr>
          </a:p>
          <a:p>
            <a:pPr algn="just">
              <a:lnSpc>
                <a:spcPct val="200000"/>
              </a:lnSpc>
            </a:pPr>
            <a:r>
              <a:rPr lang="zh-CN" altLang="en-US" sz="1800" dirty="0">
                <a:solidFill>
                  <a:srgbClr val="000000"/>
                </a:solidFill>
                <a:cs typeface="+mn-ea"/>
                <a:sym typeface="+mn-lt"/>
              </a:rPr>
              <a:t>是根据</a:t>
            </a:r>
            <a:r>
              <a:rPr lang="en-US" altLang="zh-CN" sz="1800" dirty="0">
                <a:solidFill>
                  <a:srgbClr val="000000"/>
                </a:solidFill>
                <a:cs typeface="+mn-ea"/>
                <a:sym typeface="+mn-lt"/>
              </a:rPr>
              <a:t>________________(</a:t>
            </a:r>
            <a:r>
              <a:rPr lang="zh-CN" altLang="en-US" sz="1800" dirty="0">
                <a:solidFill>
                  <a:srgbClr val="000000"/>
                </a:solidFill>
                <a:cs typeface="+mn-ea"/>
                <a:sym typeface="+mn-lt"/>
              </a:rPr>
              <a:t>填“酒精灯”</a:t>
            </a:r>
            <a:endParaRPr lang="en-US" altLang="zh-CN" sz="1800" dirty="0">
              <a:solidFill>
                <a:srgbClr val="000000"/>
              </a:solidFill>
              <a:cs typeface="+mn-ea"/>
              <a:sym typeface="+mn-lt"/>
            </a:endParaRPr>
          </a:p>
          <a:p>
            <a:pPr algn="just">
              <a:lnSpc>
                <a:spcPct val="200000"/>
              </a:lnSpc>
            </a:pPr>
            <a:r>
              <a:rPr lang="zh-CN" altLang="en-US" sz="1800" dirty="0">
                <a:solidFill>
                  <a:srgbClr val="000000"/>
                </a:solidFill>
                <a:cs typeface="+mn-ea"/>
                <a:sym typeface="+mn-lt"/>
              </a:rPr>
              <a:t>“酒精灯及其火焰”“锥形瓶”</a:t>
            </a:r>
            <a:endParaRPr lang="en-US" altLang="zh-CN" sz="1800" dirty="0">
              <a:solidFill>
                <a:srgbClr val="000000"/>
              </a:solidFill>
              <a:cs typeface="+mn-ea"/>
              <a:sym typeface="+mn-lt"/>
            </a:endParaRPr>
          </a:p>
          <a:p>
            <a:pPr algn="just">
              <a:lnSpc>
                <a:spcPct val="200000"/>
              </a:lnSpc>
            </a:pPr>
            <a:r>
              <a:rPr lang="zh-CN" altLang="en-US" sz="1800" dirty="0">
                <a:solidFill>
                  <a:srgbClr val="000000"/>
                </a:solidFill>
                <a:cs typeface="+mn-ea"/>
                <a:sym typeface="+mn-lt"/>
              </a:rPr>
              <a:t>或“铁架台”</a:t>
            </a:r>
            <a:r>
              <a:rPr lang="en-US" altLang="zh-CN" sz="1800" dirty="0">
                <a:solidFill>
                  <a:srgbClr val="000000"/>
                </a:solidFill>
                <a:cs typeface="+mn-ea"/>
                <a:sym typeface="+mn-lt"/>
              </a:rPr>
              <a:t>)</a:t>
            </a:r>
            <a:r>
              <a:rPr lang="zh-CN" altLang="en-US" sz="1800" dirty="0">
                <a:solidFill>
                  <a:srgbClr val="000000"/>
                </a:solidFill>
                <a:cs typeface="+mn-ea"/>
                <a:sym typeface="+mn-lt"/>
              </a:rPr>
              <a:t>高度固定的；</a:t>
            </a:r>
          </a:p>
        </p:txBody>
      </p:sp>
      <p:sp>
        <p:nvSpPr>
          <p:cNvPr id="8" name="Rectangle 24"/>
          <p:cNvSpPr>
            <a:spLocks noChangeArrowheads="1"/>
          </p:cNvSpPr>
          <p:nvPr/>
        </p:nvSpPr>
        <p:spPr bwMode="auto">
          <a:xfrm>
            <a:off x="1626191" y="2657475"/>
            <a:ext cx="1796405" cy="34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1800" b="1" dirty="0">
                <a:solidFill>
                  <a:srgbClr val="FF0000"/>
                </a:solidFill>
                <a:cs typeface="+mn-ea"/>
                <a:sym typeface="+mn-lt"/>
              </a:rPr>
              <a:t>酒精灯及其火焰</a:t>
            </a:r>
          </a:p>
        </p:txBody>
      </p:sp>
      <p:pic>
        <p:nvPicPr>
          <p:cNvPr id="9" name="Picture 39" descr="C:\Users\Administrator\Desktop\八上物理（人教）四清 教师用书２０１５邹梨花√\X41.TIF"/>
          <p:cNvPicPr>
            <a:picLocks noChangeAspect="1" noChangeArrowheads="1"/>
          </p:cNvPicPr>
          <p:nvPr/>
        </p:nvPicPr>
        <p:blipFill>
          <a:blip r:embed="rId2" r:link="rId3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122493" y="2318872"/>
            <a:ext cx="1547717" cy="19007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文本框 5">
            <a:extLst>
              <a:ext uri="{FF2B5EF4-FFF2-40B4-BE49-F238E27FC236}">
                <a16:creationId xmlns:a16="http://schemas.microsoft.com/office/drawing/2014/main" id="{8F17982A-4DD4-461E-98A3-BAD9484654CB}"/>
              </a:ext>
            </a:extLst>
          </p:cNvPr>
          <p:cNvSpPr txBox="1"/>
          <p:nvPr/>
        </p:nvSpPr>
        <p:spPr>
          <a:xfrm>
            <a:off x="1051288" y="312161"/>
            <a:ext cx="1626394" cy="484823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defTabSz="457200">
              <a:defRPr/>
            </a:pPr>
            <a:r>
              <a:rPr lang="zh-CN" altLang="en-US" sz="2700" dirty="0">
                <a:solidFill>
                  <a:prstClr val="black">
                    <a:lumMod val="75000"/>
                    <a:lumOff val="25000"/>
                  </a:prstClr>
                </a:solidFill>
                <a:cs typeface="+mn-ea"/>
                <a:sym typeface="+mn-lt"/>
              </a:rPr>
              <a:t>课堂练习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3" name="Rectangle 4"/>
          <p:cNvSpPr>
            <a:spLocks noChangeArrowheads="1"/>
          </p:cNvSpPr>
          <p:nvPr/>
        </p:nvSpPr>
        <p:spPr bwMode="auto">
          <a:xfrm>
            <a:off x="1" y="1545869"/>
            <a:ext cx="138548" cy="34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 anchor="ctr">
            <a:spAutoFit/>
          </a:bodyPr>
          <a:lstStyle/>
          <a:p>
            <a:endParaRPr lang="zh-CN" altLang="zh-CN" sz="1800">
              <a:cs typeface="+mn-ea"/>
              <a:sym typeface="+mn-lt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657225" y="1047195"/>
            <a:ext cx="7477125" cy="33009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68580" tIns="34290" rIns="68580" bIns="34290" anchor="ctr">
            <a:spAutoFit/>
          </a:bodyPr>
          <a:lstStyle/>
          <a:p>
            <a:pPr indent="266693" algn="just">
              <a:lnSpc>
                <a:spcPct val="250000"/>
              </a:lnSpc>
            </a:pPr>
            <a:r>
              <a:rPr lang="en-US" altLang="zh-CN" sz="2100" dirty="0">
                <a:solidFill>
                  <a:srgbClr val="000000"/>
                </a:solidFill>
                <a:cs typeface="+mn-ea"/>
                <a:sym typeface="+mn-lt"/>
              </a:rPr>
              <a:t>(2)</a:t>
            </a:r>
            <a:r>
              <a:rPr lang="zh-CN" altLang="en-US" sz="2100" dirty="0">
                <a:solidFill>
                  <a:srgbClr val="000000"/>
                </a:solidFill>
                <a:cs typeface="+mn-ea"/>
                <a:sym typeface="+mn-lt"/>
              </a:rPr>
              <a:t>实验中观察的对象是</a:t>
            </a:r>
            <a:r>
              <a:rPr lang="en-US" altLang="zh-CN" sz="2100" dirty="0">
                <a:solidFill>
                  <a:srgbClr val="000000"/>
                </a:solidFill>
                <a:cs typeface="+mn-ea"/>
                <a:sym typeface="+mn-lt"/>
              </a:rPr>
              <a:t>_________________</a:t>
            </a:r>
            <a:r>
              <a:rPr lang="zh-CN" altLang="en-US" sz="2100" dirty="0">
                <a:solidFill>
                  <a:srgbClr val="000000"/>
                </a:solidFill>
                <a:cs typeface="+mn-ea"/>
                <a:sym typeface="+mn-lt"/>
              </a:rPr>
              <a:t>；</a:t>
            </a:r>
          </a:p>
          <a:p>
            <a:pPr indent="266693" algn="just">
              <a:lnSpc>
                <a:spcPct val="250000"/>
              </a:lnSpc>
            </a:pPr>
            <a:r>
              <a:rPr lang="en-US" altLang="zh-CN" sz="2100" dirty="0">
                <a:solidFill>
                  <a:srgbClr val="000000"/>
                </a:solidFill>
                <a:cs typeface="+mn-ea"/>
                <a:sym typeface="+mn-lt"/>
              </a:rPr>
              <a:t>(3)</a:t>
            </a:r>
            <a:r>
              <a:rPr lang="zh-CN" altLang="en-US" sz="2100" dirty="0">
                <a:solidFill>
                  <a:srgbClr val="000000"/>
                </a:solidFill>
                <a:cs typeface="+mn-ea"/>
                <a:sym typeface="+mn-lt"/>
              </a:rPr>
              <a:t>实验中观察到的现象是</a:t>
            </a:r>
            <a:r>
              <a:rPr lang="en-US" altLang="zh-CN" sz="2100" dirty="0">
                <a:solidFill>
                  <a:srgbClr val="000000"/>
                </a:solidFill>
                <a:cs typeface="+mn-ea"/>
                <a:sym typeface="+mn-lt"/>
              </a:rPr>
              <a:t>_______________</a:t>
            </a:r>
            <a:r>
              <a:rPr lang="zh-CN" altLang="en-US" sz="2100" dirty="0">
                <a:solidFill>
                  <a:srgbClr val="000000"/>
                </a:solidFill>
                <a:cs typeface="+mn-ea"/>
                <a:sym typeface="+mn-lt"/>
              </a:rPr>
              <a:t>，棉线上出现</a:t>
            </a:r>
            <a:r>
              <a:rPr lang="en-US" altLang="zh-CN" sz="2100" dirty="0">
                <a:solidFill>
                  <a:srgbClr val="000000"/>
                </a:solidFill>
                <a:cs typeface="+mn-ea"/>
                <a:sym typeface="+mn-lt"/>
              </a:rPr>
              <a:t>______________</a:t>
            </a:r>
            <a:r>
              <a:rPr lang="zh-CN" altLang="en-US" sz="2100" dirty="0">
                <a:solidFill>
                  <a:srgbClr val="000000"/>
                </a:solidFill>
                <a:cs typeface="+mn-ea"/>
                <a:sym typeface="+mn-lt"/>
              </a:rPr>
              <a:t>；</a:t>
            </a:r>
          </a:p>
          <a:p>
            <a:pPr indent="266693" algn="just">
              <a:lnSpc>
                <a:spcPct val="250000"/>
              </a:lnSpc>
            </a:pPr>
            <a:r>
              <a:rPr lang="en-US" altLang="zh-CN" sz="2100" dirty="0">
                <a:solidFill>
                  <a:srgbClr val="000000"/>
                </a:solidFill>
                <a:cs typeface="+mn-ea"/>
                <a:sym typeface="+mn-lt"/>
              </a:rPr>
              <a:t>(4)</a:t>
            </a:r>
            <a:r>
              <a:rPr lang="zh-CN" altLang="en-US" sz="2100" dirty="0">
                <a:solidFill>
                  <a:srgbClr val="000000"/>
                </a:solidFill>
                <a:cs typeface="+mn-ea"/>
                <a:sym typeface="+mn-lt"/>
              </a:rPr>
              <a:t>实验中碘发生的物态变化是</a:t>
            </a:r>
            <a:r>
              <a:rPr lang="en-US" altLang="zh-CN" sz="2100" dirty="0">
                <a:solidFill>
                  <a:srgbClr val="000000"/>
                </a:solidFill>
                <a:cs typeface="+mn-ea"/>
                <a:sym typeface="+mn-lt"/>
              </a:rPr>
              <a:t>________________</a:t>
            </a:r>
            <a:r>
              <a:rPr lang="zh-CN" altLang="en-US" sz="2100" dirty="0">
                <a:solidFill>
                  <a:srgbClr val="000000"/>
                </a:solidFill>
                <a:cs typeface="+mn-ea"/>
                <a:sym typeface="+mn-lt"/>
              </a:rPr>
              <a:t>。</a:t>
            </a: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4157322" y="1174299"/>
            <a:ext cx="1485022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68580" tIns="34290" rIns="68580" bIns="3429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100" dirty="0">
                <a:solidFill>
                  <a:srgbClr val="FF0000"/>
                </a:solidFill>
                <a:cs typeface="+mn-ea"/>
                <a:sym typeface="+mn-lt"/>
              </a:rPr>
              <a:t>碘粉和棉线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4395787" y="1992283"/>
            <a:ext cx="1754326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68580" tIns="34290" rIns="68580" bIns="3429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100" dirty="0">
                <a:solidFill>
                  <a:srgbClr val="FF0000"/>
                </a:solidFill>
                <a:cs typeface="+mn-ea"/>
                <a:sym typeface="+mn-lt"/>
              </a:rPr>
              <a:t>固态碘粉变少</a:t>
            </a: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007061" y="2826030"/>
            <a:ext cx="1215717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68580" tIns="34290" rIns="68580" bIns="3429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100" dirty="0">
                <a:solidFill>
                  <a:srgbClr val="FF0000"/>
                </a:solidFill>
                <a:cs typeface="+mn-ea"/>
                <a:sym typeface="+mn-lt"/>
              </a:rPr>
              <a:t>固态碘粉</a:t>
            </a: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4899833" y="3571237"/>
            <a:ext cx="1485022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68580" tIns="34290" rIns="68580" bIns="3429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100" dirty="0">
                <a:solidFill>
                  <a:srgbClr val="FF0000"/>
                </a:solidFill>
                <a:cs typeface="+mn-ea"/>
                <a:sym typeface="+mn-lt"/>
              </a:rPr>
              <a:t>升华和凝华</a:t>
            </a:r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06A05055-A000-46D2-8603-7A8401E02A6B}"/>
              </a:ext>
            </a:extLst>
          </p:cNvPr>
          <p:cNvSpPr txBox="1"/>
          <p:nvPr/>
        </p:nvSpPr>
        <p:spPr>
          <a:xfrm>
            <a:off x="1051288" y="312161"/>
            <a:ext cx="1626394" cy="484823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defTabSz="457200">
              <a:defRPr/>
            </a:pPr>
            <a:r>
              <a:rPr lang="zh-CN" altLang="en-US" sz="2700" dirty="0">
                <a:solidFill>
                  <a:prstClr val="black">
                    <a:lumMod val="75000"/>
                    <a:lumOff val="25000"/>
                  </a:prstClr>
                </a:solidFill>
                <a:cs typeface="+mn-ea"/>
                <a:sym typeface="+mn-lt"/>
              </a:rPr>
              <a:t>课堂练习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1027255" y="-15479"/>
            <a:ext cx="4758929" cy="5158979"/>
          </a:xfrm>
          <a:custGeom>
            <a:avLst/>
            <a:gdLst>
              <a:gd name="T0" fmla="*/ 567 w 1457"/>
              <a:gd name="T1" fmla="*/ 1074 h 1575"/>
              <a:gd name="T2" fmla="*/ 1187 w 1457"/>
              <a:gd name="T3" fmla="*/ 133 h 1575"/>
              <a:gd name="T4" fmla="*/ 1457 w 1457"/>
              <a:gd name="T5" fmla="*/ 0 h 1575"/>
              <a:gd name="T6" fmla="*/ 1153 w 1457"/>
              <a:gd name="T7" fmla="*/ 0 h 1575"/>
              <a:gd name="T8" fmla="*/ 1129 w 1457"/>
              <a:gd name="T9" fmla="*/ 17 h 1575"/>
              <a:gd name="T10" fmla="*/ 605 w 1457"/>
              <a:gd name="T11" fmla="*/ 765 h 1575"/>
              <a:gd name="T12" fmla="*/ 164 w 1457"/>
              <a:gd name="T13" fmla="*/ 1484 h 1575"/>
              <a:gd name="T14" fmla="*/ 0 w 1457"/>
              <a:gd name="T15" fmla="*/ 1575 h 1575"/>
              <a:gd name="T16" fmla="*/ 9 w 1457"/>
              <a:gd name="T17" fmla="*/ 1575 h 1575"/>
              <a:gd name="T18" fmla="*/ 15 w 1457"/>
              <a:gd name="T19" fmla="*/ 1573 h 1575"/>
              <a:gd name="T20" fmla="*/ 567 w 1457"/>
              <a:gd name="T21" fmla="*/ 1074 h 15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1457" h="1575">
                <a:moveTo>
                  <a:pt x="567" y="1074"/>
                </a:moveTo>
                <a:cubicBezTo>
                  <a:pt x="758" y="745"/>
                  <a:pt x="868" y="370"/>
                  <a:pt x="1187" y="133"/>
                </a:cubicBezTo>
                <a:cubicBezTo>
                  <a:pt x="1267" y="74"/>
                  <a:pt x="1360" y="29"/>
                  <a:pt x="1457" y="0"/>
                </a:cubicBezTo>
                <a:cubicBezTo>
                  <a:pt x="1153" y="0"/>
                  <a:pt x="1153" y="0"/>
                  <a:pt x="1153" y="0"/>
                </a:cubicBezTo>
                <a:cubicBezTo>
                  <a:pt x="1145" y="5"/>
                  <a:pt x="1137" y="11"/>
                  <a:pt x="1129" y="17"/>
                </a:cubicBezTo>
                <a:cubicBezTo>
                  <a:pt x="879" y="202"/>
                  <a:pt x="736" y="491"/>
                  <a:pt x="605" y="765"/>
                </a:cubicBezTo>
                <a:cubicBezTo>
                  <a:pt x="485" y="1017"/>
                  <a:pt x="386" y="1301"/>
                  <a:pt x="164" y="1484"/>
                </a:cubicBezTo>
                <a:cubicBezTo>
                  <a:pt x="115" y="1524"/>
                  <a:pt x="59" y="1554"/>
                  <a:pt x="0" y="1575"/>
                </a:cubicBezTo>
                <a:cubicBezTo>
                  <a:pt x="9" y="1575"/>
                  <a:pt x="9" y="1575"/>
                  <a:pt x="9" y="1575"/>
                </a:cubicBezTo>
                <a:cubicBezTo>
                  <a:pt x="11" y="1575"/>
                  <a:pt x="13" y="1574"/>
                  <a:pt x="15" y="1573"/>
                </a:cubicBezTo>
                <a:cubicBezTo>
                  <a:pt x="267" y="1490"/>
                  <a:pt x="438" y="1298"/>
                  <a:pt x="567" y="1074"/>
                </a:cubicBezTo>
                <a:close/>
              </a:path>
            </a:pathLst>
          </a:custGeom>
          <a:gradFill>
            <a:gsLst>
              <a:gs pos="0">
                <a:schemeClr val="accent6"/>
              </a:gs>
              <a:gs pos="100000">
                <a:schemeClr val="accent2"/>
              </a:gs>
            </a:gsLst>
            <a:lin ang="21594000" scaled="0"/>
          </a:gradFill>
          <a:ln>
            <a:noFill/>
          </a:ln>
        </p:spPr>
        <p:txBody>
          <a:bodyPr vert="horz" wrap="square" lIns="68580" tIns="34290" rIns="68580" bIns="34290" numCol="1" anchor="t" anchorCtr="0" compatLnSpc="1"/>
          <a:lstStyle/>
          <a:p>
            <a:pPr>
              <a:defRPr/>
            </a:pPr>
            <a:endParaRPr lang="en-US">
              <a:solidFill>
                <a:srgbClr val="3D3D3D"/>
              </a:solidFill>
              <a:cs typeface="+mn-ea"/>
              <a:sym typeface="+mn-lt"/>
            </a:endParaRPr>
          </a:p>
        </p:txBody>
      </p:sp>
      <p:pic>
        <p:nvPicPr>
          <p:cNvPr id="10" name="图片占位符 9"/>
          <p:cNvPicPr>
            <a:picLocks noGrp="1" noChangeAspect="1"/>
          </p:cNvPicPr>
          <p:nvPr>
            <p:ph type="pic" sz="quarter" idx="10"/>
          </p:nvPr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/>
      </p:pic>
      <p:pic>
        <p:nvPicPr>
          <p:cNvPr id="4" name="图片占位符 3"/>
          <p:cNvPicPr>
            <a:picLocks noGrp="1" noChangeAspect="1"/>
          </p:cNvPicPr>
          <p:nvPr>
            <p:ph type="pic" sz="quarter" idx="11"/>
          </p:nvPr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/>
      </p:pic>
      <p:grpSp>
        <p:nvGrpSpPr>
          <p:cNvPr id="47" name="组合 46"/>
          <p:cNvGrpSpPr/>
          <p:nvPr/>
        </p:nvGrpSpPr>
        <p:grpSpPr>
          <a:xfrm>
            <a:off x="4151831" y="2553948"/>
            <a:ext cx="4153969" cy="552337"/>
            <a:chOff x="557374" y="3254526"/>
            <a:chExt cx="5538625" cy="736449"/>
          </a:xfrm>
        </p:grpSpPr>
        <p:sp>
          <p:nvSpPr>
            <p:cNvPr id="49" name="文本框 48"/>
            <p:cNvSpPr txBox="1"/>
            <p:nvPr/>
          </p:nvSpPr>
          <p:spPr>
            <a:xfrm>
              <a:off x="557374" y="3254526"/>
              <a:ext cx="5538625" cy="67710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dist"/>
              <a:r>
                <a:rPr lang="zh-CN" altLang="en-US" sz="2700" b="1" dirty="0">
                  <a:solidFill>
                    <a:srgbClr val="3C9CD6"/>
                  </a:solidFill>
                  <a:cs typeface="+mn-ea"/>
                  <a:sym typeface="+mn-lt"/>
                </a:rPr>
                <a:t>感谢各位的仔细聆听</a:t>
              </a:r>
            </a:p>
          </p:txBody>
        </p:sp>
        <p:cxnSp>
          <p:nvCxnSpPr>
            <p:cNvPr id="51" name="直接连接符 50"/>
            <p:cNvCxnSpPr/>
            <p:nvPr/>
          </p:nvCxnSpPr>
          <p:spPr>
            <a:xfrm>
              <a:off x="658813" y="3990975"/>
              <a:ext cx="5208587" cy="0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1" name="图片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601426" y="1546192"/>
            <a:ext cx="3328572" cy="2219048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5125" name="文本框 5124"/>
          <p:cNvSpPr txBox="1">
            <a:spLocks noChangeArrowheads="1"/>
          </p:cNvSpPr>
          <p:nvPr/>
        </p:nvSpPr>
        <p:spPr bwMode="auto">
          <a:xfrm>
            <a:off x="771229" y="2773381"/>
            <a:ext cx="4521230" cy="10387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68580" tIns="34290" rIns="68580" bIns="34290">
            <a:spAutoFit/>
          </a:bodyPr>
          <a:lstStyle/>
          <a:p>
            <a:pPr>
              <a:lnSpc>
                <a:spcPct val="150000"/>
              </a:lnSpc>
              <a:spcBef>
                <a:spcPct val="50000"/>
              </a:spcBef>
            </a:pPr>
            <a:r>
              <a:rPr lang="zh-CN" altLang="en-US" sz="1800" dirty="0">
                <a:cs typeface="+mn-ea"/>
                <a:sym typeface="+mn-lt"/>
              </a:rPr>
              <a:t>是怎样形成的？</a:t>
            </a:r>
          </a:p>
          <a:p>
            <a:pPr>
              <a:lnSpc>
                <a:spcPct val="150000"/>
              </a:lnSpc>
              <a:spcBef>
                <a:spcPct val="50000"/>
              </a:spcBef>
            </a:pPr>
            <a:r>
              <a:rPr lang="zh-CN" altLang="en-US" sz="1800" dirty="0">
                <a:cs typeface="+mn-ea"/>
                <a:sym typeface="+mn-lt"/>
              </a:rPr>
              <a:t>是由什么状态变成什么状态？</a:t>
            </a:r>
          </a:p>
        </p:txBody>
      </p:sp>
      <p:sp>
        <p:nvSpPr>
          <p:cNvPr id="12291" name="文本框 5123"/>
          <p:cNvSpPr txBox="1"/>
          <p:nvPr/>
        </p:nvSpPr>
        <p:spPr>
          <a:xfrm>
            <a:off x="1654329" y="1562206"/>
            <a:ext cx="1223962" cy="807914"/>
          </a:xfrm>
          <a:prstGeom prst="rect">
            <a:avLst/>
          </a:prstGeom>
          <a:noFill/>
          <a:ln w="9525">
            <a:noFill/>
          </a:ln>
        </p:spPr>
        <p:txBody>
          <a:bodyPr lIns="68580" tIns="34290" rIns="68580" bIns="34290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4800" b="1" noProof="1">
                <a:solidFill>
                  <a:schemeClr val="accent3"/>
                </a:solidFill>
                <a:cs typeface="+mn-ea"/>
                <a:sym typeface="+mn-lt"/>
              </a:rPr>
              <a:t>雪</a:t>
            </a: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85E6CD84-F881-4335-906B-E8AE911F1099}"/>
              </a:ext>
            </a:extLst>
          </p:cNvPr>
          <p:cNvSpPr txBox="1"/>
          <p:nvPr/>
        </p:nvSpPr>
        <p:spPr>
          <a:xfrm>
            <a:off x="1051288" y="312161"/>
            <a:ext cx="1626394" cy="484823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defTabSz="457200">
              <a:defRPr/>
            </a:pPr>
            <a:r>
              <a:rPr lang="zh-CN" altLang="en-US" sz="2700" dirty="0">
                <a:solidFill>
                  <a:prstClr val="black">
                    <a:lumMod val="75000"/>
                    <a:lumOff val="25000"/>
                  </a:prstClr>
                </a:solidFill>
                <a:cs typeface="+mn-ea"/>
                <a:sym typeface="+mn-lt"/>
              </a:rPr>
              <a:t>课堂导入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02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02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02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22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22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2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5" grpId="0"/>
      <p:bldP spid="1229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文本框 7170"/>
          <p:cNvSpPr txBox="1"/>
          <p:nvPr/>
        </p:nvSpPr>
        <p:spPr>
          <a:xfrm>
            <a:off x="1974055" y="1783970"/>
            <a:ext cx="1752600" cy="530915"/>
          </a:xfrm>
          <a:prstGeom prst="rect">
            <a:avLst/>
          </a:prstGeom>
          <a:noFill/>
          <a:ln w="9525">
            <a:noFill/>
          </a:ln>
        </p:spPr>
        <p:txBody>
          <a:bodyPr lIns="68580" tIns="34290" rIns="68580" bIns="34290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3000" b="1" noProof="1">
                <a:cs typeface="+mn-ea"/>
                <a:sym typeface="+mn-lt"/>
              </a:rPr>
              <a:t>雾凇</a:t>
            </a:r>
          </a:p>
        </p:txBody>
      </p:sp>
      <p:sp>
        <p:nvSpPr>
          <p:cNvPr id="7172" name="矩形 7171"/>
          <p:cNvSpPr>
            <a:spLocks noChangeArrowheads="1"/>
          </p:cNvSpPr>
          <p:nvPr/>
        </p:nvSpPr>
        <p:spPr bwMode="auto">
          <a:xfrm>
            <a:off x="653347" y="2571751"/>
            <a:ext cx="3918653" cy="14542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68580" tIns="34290" rIns="68580" bIns="34290">
            <a:spAutoFit/>
          </a:bodyPr>
          <a:lstStyle/>
          <a:p>
            <a:pPr>
              <a:lnSpc>
                <a:spcPct val="200000"/>
              </a:lnSpc>
              <a:spcBef>
                <a:spcPts val="50"/>
              </a:spcBef>
            </a:pPr>
            <a:r>
              <a:rPr lang="en-US" altLang="zh-CN" sz="1500" dirty="0">
                <a:cs typeface="+mn-ea"/>
                <a:sym typeface="+mn-lt"/>
              </a:rPr>
              <a:t>    </a:t>
            </a:r>
            <a:r>
              <a:rPr lang="zh-CN" altLang="en-US" sz="1500" dirty="0">
                <a:cs typeface="+mn-ea"/>
                <a:sym typeface="+mn-lt"/>
              </a:rPr>
              <a:t>俗称树挂，是严冬时节经常出现在吉林松花江畔的自然现象，与桂林山水、长江三峡、云南石林并称为中国四大奇观。</a:t>
            </a:r>
          </a:p>
        </p:txBody>
      </p:sp>
      <p:pic>
        <p:nvPicPr>
          <p:cNvPr id="7173" name="图片 717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062194" y="1707790"/>
            <a:ext cx="3002647" cy="2251985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6" name="文本框 5">
            <a:extLst>
              <a:ext uri="{FF2B5EF4-FFF2-40B4-BE49-F238E27FC236}">
                <a16:creationId xmlns:a16="http://schemas.microsoft.com/office/drawing/2014/main" id="{76CE7632-E05B-4486-8D4D-E8D4FB57B7D8}"/>
              </a:ext>
            </a:extLst>
          </p:cNvPr>
          <p:cNvSpPr txBox="1"/>
          <p:nvPr/>
        </p:nvSpPr>
        <p:spPr>
          <a:xfrm>
            <a:off x="1051288" y="312161"/>
            <a:ext cx="1626394" cy="484823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defTabSz="457200">
              <a:defRPr/>
            </a:pPr>
            <a:r>
              <a:rPr lang="zh-CN" altLang="en-US" sz="2700" dirty="0">
                <a:solidFill>
                  <a:prstClr val="black">
                    <a:lumMod val="75000"/>
                    <a:lumOff val="25000"/>
                  </a:prstClr>
                </a:solidFill>
                <a:cs typeface="+mn-ea"/>
                <a:sym typeface="+mn-lt"/>
              </a:rPr>
              <a:t>课堂导入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800" decel="1000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800" decel="1000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800" decel="1000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800" decel="1000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8" name="图片 6147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814649" y="1774597"/>
            <a:ext cx="3424724" cy="2276015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6150" name="文本框 6149"/>
          <p:cNvSpPr txBox="1">
            <a:spLocks noChangeArrowheads="1"/>
          </p:cNvSpPr>
          <p:nvPr/>
        </p:nvSpPr>
        <p:spPr bwMode="auto">
          <a:xfrm>
            <a:off x="547244" y="2998959"/>
            <a:ext cx="4572000" cy="877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100" dirty="0">
                <a:cs typeface="+mn-ea"/>
                <a:sym typeface="+mn-lt"/>
              </a:rPr>
              <a:t>  </a:t>
            </a:r>
            <a:r>
              <a:rPr lang="zh-CN" altLang="en-US" sz="2100" dirty="0">
                <a:cs typeface="+mn-ea"/>
                <a:sym typeface="+mn-lt"/>
              </a:rPr>
              <a:t>在秋末、初冬时节，你见过吗？</a:t>
            </a:r>
          </a:p>
          <a:p>
            <a:pPr>
              <a:spcBef>
                <a:spcPct val="50000"/>
              </a:spcBef>
            </a:pPr>
            <a:r>
              <a:rPr lang="zh-CN" altLang="en-US" sz="2100" dirty="0">
                <a:cs typeface="+mn-ea"/>
                <a:sym typeface="+mn-lt"/>
              </a:rPr>
              <a:t>  它们是怎样形成的？</a:t>
            </a:r>
          </a:p>
        </p:txBody>
      </p:sp>
      <p:sp>
        <p:nvSpPr>
          <p:cNvPr id="12293" name="文本框 6150"/>
          <p:cNvSpPr txBox="1"/>
          <p:nvPr/>
        </p:nvSpPr>
        <p:spPr>
          <a:xfrm>
            <a:off x="1786185" y="1600132"/>
            <a:ext cx="1262063" cy="830997"/>
          </a:xfrm>
          <a:prstGeom prst="rect">
            <a:avLst/>
          </a:prstGeom>
          <a:noFill/>
          <a:ln w="9525">
            <a:noFill/>
          </a:ln>
        </p:spPr>
        <p:txBody>
          <a:bodyPr lIns="68580" tIns="34290" rIns="68580" bIns="34290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5000" b="1" noProof="1">
                <a:solidFill>
                  <a:schemeClr val="accent5"/>
                </a:solidFill>
                <a:cs typeface="+mn-ea"/>
                <a:sym typeface="+mn-lt"/>
              </a:rPr>
              <a:t>霜</a:t>
            </a:r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5D791380-DA0E-4CFC-8ADD-8C7F78C339AF}"/>
              </a:ext>
            </a:extLst>
          </p:cNvPr>
          <p:cNvSpPr txBox="1"/>
          <p:nvPr/>
        </p:nvSpPr>
        <p:spPr>
          <a:xfrm>
            <a:off x="1051288" y="312161"/>
            <a:ext cx="1626394" cy="484823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defTabSz="457200">
              <a:defRPr/>
            </a:pPr>
            <a:r>
              <a:rPr lang="zh-CN" altLang="en-US" sz="2700" dirty="0">
                <a:solidFill>
                  <a:prstClr val="black">
                    <a:lumMod val="75000"/>
                    <a:lumOff val="25000"/>
                  </a:prstClr>
                </a:solidFill>
                <a:cs typeface="+mn-ea"/>
                <a:sym typeface="+mn-lt"/>
              </a:rPr>
              <a:t>课堂导入</a:t>
            </a:r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6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22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22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2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0" grpId="0"/>
      <p:bldP spid="1229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文本框 99"/>
          <p:cNvSpPr txBox="1">
            <a:spLocks noChangeArrowheads="1"/>
          </p:cNvSpPr>
          <p:nvPr/>
        </p:nvSpPr>
        <p:spPr bwMode="auto">
          <a:xfrm>
            <a:off x="401076" y="710115"/>
            <a:ext cx="7564138" cy="33009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68580" tIns="34290" rIns="68580" bIns="34290">
            <a:spAutoFit/>
          </a:bodyPr>
          <a:lstStyle/>
          <a:p>
            <a:pPr indent="266693" algn="ctr">
              <a:lnSpc>
                <a:spcPct val="250000"/>
              </a:lnSpc>
            </a:pPr>
            <a:endParaRPr lang="zh-CN" altLang="en-US" sz="2100" dirty="0">
              <a:cs typeface="+mn-ea"/>
              <a:sym typeface="+mn-lt"/>
            </a:endParaRPr>
          </a:p>
          <a:p>
            <a:pPr indent="266693">
              <a:lnSpc>
                <a:spcPct val="250000"/>
              </a:lnSpc>
            </a:pPr>
            <a:r>
              <a:rPr lang="en-US" altLang="zh-CN" sz="2100" dirty="0">
                <a:cs typeface="+mn-ea"/>
                <a:sym typeface="+mn-lt"/>
              </a:rPr>
              <a:t>1.</a:t>
            </a:r>
            <a:r>
              <a:rPr lang="zh-CN" altLang="en-US" sz="2100" dirty="0">
                <a:cs typeface="+mn-ea"/>
                <a:sym typeface="+mn-lt"/>
              </a:rPr>
              <a:t>知道什么叫升华，什么叫凝华。</a:t>
            </a:r>
          </a:p>
          <a:p>
            <a:pPr indent="266693">
              <a:lnSpc>
                <a:spcPct val="250000"/>
              </a:lnSpc>
            </a:pPr>
            <a:r>
              <a:rPr lang="en-US" altLang="zh-CN" sz="2100" dirty="0">
                <a:cs typeface="+mn-ea"/>
                <a:sym typeface="+mn-lt"/>
              </a:rPr>
              <a:t>2.</a:t>
            </a:r>
            <a:r>
              <a:rPr lang="zh-CN" altLang="en-US" sz="2100" dirty="0">
                <a:cs typeface="+mn-ea"/>
                <a:sym typeface="+mn-lt"/>
              </a:rPr>
              <a:t>知道升华是一个吸热过程，凝华是一个放热过程。</a:t>
            </a:r>
            <a:r>
              <a:rPr lang="en-US" altLang="zh-CN" sz="2100" dirty="0">
                <a:solidFill>
                  <a:srgbClr val="FF0000"/>
                </a:solidFill>
                <a:cs typeface="+mn-ea"/>
                <a:sym typeface="+mn-lt"/>
              </a:rPr>
              <a:t>(</a:t>
            </a:r>
            <a:r>
              <a:rPr lang="zh-CN" altLang="zh-CN" sz="2100" dirty="0">
                <a:solidFill>
                  <a:srgbClr val="FF0000"/>
                </a:solidFill>
                <a:cs typeface="+mn-ea"/>
                <a:sym typeface="+mn-lt"/>
              </a:rPr>
              <a:t>重点</a:t>
            </a:r>
            <a:r>
              <a:rPr lang="en-US" altLang="zh-CN" sz="2100" dirty="0">
                <a:solidFill>
                  <a:srgbClr val="FF0000"/>
                </a:solidFill>
                <a:cs typeface="+mn-ea"/>
                <a:sym typeface="+mn-lt"/>
              </a:rPr>
              <a:t>)</a:t>
            </a:r>
          </a:p>
          <a:p>
            <a:pPr indent="266693">
              <a:lnSpc>
                <a:spcPct val="250000"/>
              </a:lnSpc>
            </a:pPr>
            <a:r>
              <a:rPr lang="en-US" altLang="zh-CN" sz="2100" dirty="0">
                <a:cs typeface="+mn-ea"/>
                <a:sym typeface="+mn-lt"/>
              </a:rPr>
              <a:t>3.</a:t>
            </a:r>
            <a:r>
              <a:rPr lang="zh-CN" altLang="en-US" sz="2100" dirty="0">
                <a:cs typeface="+mn-ea"/>
                <a:sym typeface="+mn-lt"/>
              </a:rPr>
              <a:t>能够解释生活中常见的升华、凝华现象。</a:t>
            </a:r>
            <a:r>
              <a:rPr lang="zh-CN" altLang="en-US" sz="2100" dirty="0">
                <a:solidFill>
                  <a:srgbClr val="FF0000"/>
                </a:solidFill>
                <a:cs typeface="+mn-ea"/>
                <a:sym typeface="+mn-lt"/>
              </a:rPr>
              <a:t>（难点）</a:t>
            </a:r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B4B311FA-3FAC-4465-B5C7-CD8094383140}"/>
              </a:ext>
            </a:extLst>
          </p:cNvPr>
          <p:cNvSpPr txBox="1"/>
          <p:nvPr/>
        </p:nvSpPr>
        <p:spPr>
          <a:xfrm>
            <a:off x="1051288" y="312161"/>
            <a:ext cx="1626394" cy="484823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defTabSz="457200">
              <a:defRPr/>
            </a:pPr>
            <a:r>
              <a:rPr lang="zh-CN" altLang="en-US" sz="2700" dirty="0">
                <a:solidFill>
                  <a:prstClr val="black">
                    <a:lumMod val="75000"/>
                    <a:lumOff val="25000"/>
                  </a:prstClr>
                </a:solidFill>
                <a:cs typeface="+mn-ea"/>
                <a:sym typeface="+mn-lt"/>
              </a:rPr>
              <a:t>学习目标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33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33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33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2" name="文本框 130051"/>
          <p:cNvSpPr txBox="1">
            <a:spLocks noChangeArrowheads="1"/>
          </p:cNvSpPr>
          <p:nvPr/>
        </p:nvSpPr>
        <p:spPr bwMode="auto">
          <a:xfrm>
            <a:off x="759444" y="3328592"/>
            <a:ext cx="6048375" cy="3420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 anchor="ctr"/>
          <a:lstStyle/>
          <a:p>
            <a:pPr algn="ctr" eaLnBrk="0" hangingPunct="0">
              <a:lnSpc>
                <a:spcPct val="150000"/>
              </a:lnSpc>
            </a:pPr>
            <a:r>
              <a:rPr lang="zh-CN" altLang="en-US" sz="1800" dirty="0">
                <a:cs typeface="+mn-ea"/>
                <a:sym typeface="+mn-lt"/>
              </a:rPr>
              <a:t>物质由气态直接变为固态的现象</a:t>
            </a:r>
          </a:p>
        </p:txBody>
      </p:sp>
      <p:sp>
        <p:nvSpPr>
          <p:cNvPr id="130053" name="文本框 130052"/>
          <p:cNvSpPr txBox="1">
            <a:spLocks noChangeArrowheads="1"/>
          </p:cNvSpPr>
          <p:nvPr/>
        </p:nvSpPr>
        <p:spPr bwMode="auto">
          <a:xfrm>
            <a:off x="2018332" y="2352820"/>
            <a:ext cx="4103687" cy="4847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>
              <a:lnSpc>
                <a:spcPct val="150000"/>
              </a:lnSpc>
              <a:spcBef>
                <a:spcPct val="50000"/>
              </a:spcBef>
            </a:pPr>
            <a:r>
              <a:rPr lang="zh-CN" altLang="en-US" sz="1800" dirty="0">
                <a:cs typeface="+mn-ea"/>
                <a:sym typeface="+mn-lt"/>
              </a:rPr>
              <a:t>升华需要</a:t>
            </a:r>
            <a:r>
              <a:rPr lang="zh-CN" altLang="en-US" sz="1800" dirty="0">
                <a:solidFill>
                  <a:srgbClr val="FF3300"/>
                </a:solidFill>
                <a:cs typeface="+mn-ea"/>
                <a:sym typeface="+mn-lt"/>
              </a:rPr>
              <a:t>吸热</a:t>
            </a:r>
          </a:p>
        </p:txBody>
      </p:sp>
      <p:sp>
        <p:nvSpPr>
          <p:cNvPr id="130054" name="文本框 130053"/>
          <p:cNvSpPr txBox="1">
            <a:spLocks noChangeArrowheads="1"/>
          </p:cNvSpPr>
          <p:nvPr/>
        </p:nvSpPr>
        <p:spPr bwMode="auto">
          <a:xfrm>
            <a:off x="2046888" y="3815293"/>
            <a:ext cx="4176712" cy="4847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>
              <a:lnSpc>
                <a:spcPct val="150000"/>
              </a:lnSpc>
              <a:spcBef>
                <a:spcPct val="50000"/>
              </a:spcBef>
            </a:pPr>
            <a:r>
              <a:rPr lang="zh-CN" altLang="en-US" sz="1800" dirty="0">
                <a:cs typeface="+mn-ea"/>
                <a:sym typeface="+mn-lt"/>
              </a:rPr>
              <a:t>凝华需要</a:t>
            </a:r>
            <a:r>
              <a:rPr lang="zh-CN" altLang="en-US" sz="1800" dirty="0">
                <a:solidFill>
                  <a:srgbClr val="FF0000"/>
                </a:solidFill>
                <a:cs typeface="+mn-ea"/>
                <a:sym typeface="+mn-lt"/>
              </a:rPr>
              <a:t>放热</a:t>
            </a:r>
          </a:p>
        </p:txBody>
      </p:sp>
      <p:sp>
        <p:nvSpPr>
          <p:cNvPr id="130055" name="Rectangle 19"/>
          <p:cNvSpPr>
            <a:spLocks noChangeArrowheads="1"/>
          </p:cNvSpPr>
          <p:nvPr/>
        </p:nvSpPr>
        <p:spPr bwMode="auto">
          <a:xfrm flipH="1">
            <a:off x="332689" y="1765468"/>
            <a:ext cx="6656387" cy="478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 anchor="ctr"/>
          <a:lstStyle/>
          <a:p>
            <a:pPr algn="ctr" eaLnBrk="0" hangingPunct="0">
              <a:lnSpc>
                <a:spcPct val="150000"/>
              </a:lnSpc>
            </a:pPr>
            <a:r>
              <a:rPr lang="zh-CN" altLang="en-US" sz="1800" dirty="0">
                <a:cs typeface="+mn-ea"/>
                <a:sym typeface="+mn-lt"/>
              </a:rPr>
              <a:t>物质由固态直接变为气态的现象</a:t>
            </a:r>
          </a:p>
        </p:txBody>
      </p:sp>
      <p:sp>
        <p:nvSpPr>
          <p:cNvPr id="14341" name="文本框 130050"/>
          <p:cNvSpPr txBox="1">
            <a:spLocks noChangeArrowheads="1"/>
          </p:cNvSpPr>
          <p:nvPr/>
        </p:nvSpPr>
        <p:spPr bwMode="auto">
          <a:xfrm>
            <a:off x="1013179" y="1260268"/>
            <a:ext cx="2447925" cy="4847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 marL="457189" indent="-457189">
              <a:lnSpc>
                <a:spcPct val="150000"/>
              </a:lnSpc>
              <a:spcBef>
                <a:spcPct val="50000"/>
              </a:spcBef>
              <a:buClr>
                <a:srgbClr val="FF0000"/>
              </a:buClr>
              <a:buFont typeface="Wingdings" pitchFamily="2" charset="2"/>
              <a:buChar char="Ø"/>
            </a:pPr>
            <a:r>
              <a:rPr lang="zh-CN" altLang="en-US" sz="1800" b="1" dirty="0">
                <a:solidFill>
                  <a:srgbClr val="FF0000"/>
                </a:solidFill>
                <a:cs typeface="+mn-ea"/>
                <a:sym typeface="+mn-lt"/>
              </a:rPr>
              <a:t>升华</a:t>
            </a:r>
          </a:p>
        </p:txBody>
      </p:sp>
      <p:sp>
        <p:nvSpPr>
          <p:cNvPr id="14342" name="文本框 130065"/>
          <p:cNvSpPr txBox="1">
            <a:spLocks noChangeArrowheads="1"/>
          </p:cNvSpPr>
          <p:nvPr/>
        </p:nvSpPr>
        <p:spPr bwMode="auto">
          <a:xfrm>
            <a:off x="1013179" y="2793730"/>
            <a:ext cx="2163762" cy="4847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 marL="457189" indent="-457189">
              <a:lnSpc>
                <a:spcPct val="150000"/>
              </a:lnSpc>
              <a:spcBef>
                <a:spcPct val="50000"/>
              </a:spcBef>
              <a:buFont typeface="Wingdings" pitchFamily="2" charset="2"/>
              <a:buChar char="Ø"/>
            </a:pPr>
            <a:r>
              <a:rPr lang="zh-CN" altLang="en-US" sz="1800" b="1" dirty="0">
                <a:solidFill>
                  <a:srgbClr val="FF3300"/>
                </a:solidFill>
                <a:cs typeface="+mn-ea"/>
                <a:sym typeface="+mn-lt"/>
              </a:rPr>
              <a:t>凝华</a:t>
            </a:r>
          </a:p>
        </p:txBody>
      </p:sp>
      <p:sp>
        <p:nvSpPr>
          <p:cNvPr id="13" name="文本框 12">
            <a:extLst>
              <a:ext uri="{FF2B5EF4-FFF2-40B4-BE49-F238E27FC236}">
                <a16:creationId xmlns:a16="http://schemas.microsoft.com/office/drawing/2014/main" id="{72329731-2E61-4AC6-8602-D134C8465C37}"/>
              </a:ext>
            </a:extLst>
          </p:cNvPr>
          <p:cNvSpPr txBox="1"/>
          <p:nvPr/>
        </p:nvSpPr>
        <p:spPr>
          <a:xfrm>
            <a:off x="1051288" y="312162"/>
            <a:ext cx="3520712" cy="484748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defTabSz="457200">
              <a:defRPr/>
            </a:pPr>
            <a:r>
              <a:rPr lang="zh-CN" altLang="en-US" sz="2700" dirty="0">
                <a:solidFill>
                  <a:prstClr val="black">
                    <a:lumMod val="75000"/>
                    <a:lumOff val="25000"/>
                  </a:prstClr>
                </a:solidFill>
                <a:cs typeface="+mn-ea"/>
                <a:sym typeface="+mn-lt"/>
              </a:rPr>
              <a:t>一、升华和凝华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300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300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30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300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300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30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300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300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30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300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300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30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43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43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4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43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43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4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0052" grpId="0"/>
      <p:bldP spid="130053" grpId="0"/>
      <p:bldP spid="130054" grpId="0"/>
      <p:bldP spid="130055" grpId="0"/>
      <p:bldP spid="14341" grpId="0"/>
      <p:bldP spid="1434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6"/>
          <p:cNvSpPr txBox="1">
            <a:spLocks noChangeArrowheads="1"/>
          </p:cNvSpPr>
          <p:nvPr/>
        </p:nvSpPr>
        <p:spPr bwMode="auto">
          <a:xfrm>
            <a:off x="3147047" y="3104186"/>
            <a:ext cx="1371600" cy="3924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100">
                <a:solidFill>
                  <a:srgbClr val="FF0000"/>
                </a:solidFill>
                <a:cs typeface="+mn-ea"/>
                <a:sym typeface="+mn-lt"/>
              </a:rPr>
              <a:t>升华</a:t>
            </a:r>
          </a:p>
        </p:txBody>
      </p:sp>
      <p:sp>
        <p:nvSpPr>
          <p:cNvPr id="16387" name="Text Box 7"/>
          <p:cNvSpPr txBox="1">
            <a:spLocks noChangeArrowheads="1"/>
          </p:cNvSpPr>
          <p:nvPr/>
        </p:nvSpPr>
        <p:spPr bwMode="auto">
          <a:xfrm>
            <a:off x="727258" y="3332474"/>
            <a:ext cx="2549525" cy="3924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r>
              <a:rPr lang="zh-CN" altLang="en-US" sz="2100" dirty="0">
                <a:solidFill>
                  <a:srgbClr val="0000FF"/>
                </a:solidFill>
                <a:cs typeface="+mn-ea"/>
                <a:sym typeface="+mn-lt"/>
              </a:rPr>
              <a:t>固态</a:t>
            </a:r>
            <a:r>
              <a:rPr lang="zh-CN" altLang="en-US" sz="2100" dirty="0">
                <a:solidFill>
                  <a:srgbClr val="FF0000"/>
                </a:solidFill>
                <a:cs typeface="+mn-ea"/>
                <a:sym typeface="+mn-lt"/>
              </a:rPr>
              <a:t>樟脑丸</a:t>
            </a:r>
          </a:p>
        </p:txBody>
      </p:sp>
      <p:sp>
        <p:nvSpPr>
          <p:cNvPr id="16388" name="Line 8"/>
          <p:cNvSpPr>
            <a:spLocks noChangeShapeType="1"/>
          </p:cNvSpPr>
          <p:nvPr/>
        </p:nvSpPr>
        <p:spPr bwMode="auto">
          <a:xfrm>
            <a:off x="2624759" y="3634193"/>
            <a:ext cx="16002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</p:spPr>
        <p:txBody>
          <a:bodyPr lIns="68580" tIns="34290" rIns="68580" bIns="34290"/>
          <a:lstStyle/>
          <a:p>
            <a:endParaRPr lang="zh-CN" altLang="en-US" sz="1800">
              <a:cs typeface="+mn-ea"/>
              <a:sym typeface="+mn-lt"/>
            </a:endParaRPr>
          </a:p>
        </p:txBody>
      </p:sp>
      <p:sp>
        <p:nvSpPr>
          <p:cNvPr id="16389" name="Text Box 9"/>
          <p:cNvSpPr txBox="1">
            <a:spLocks noChangeArrowheads="1"/>
          </p:cNvSpPr>
          <p:nvPr/>
        </p:nvSpPr>
        <p:spPr bwMode="auto">
          <a:xfrm>
            <a:off x="4580118" y="3332474"/>
            <a:ext cx="1447800" cy="3924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r>
              <a:rPr lang="zh-CN" altLang="en-US" sz="2100">
                <a:solidFill>
                  <a:srgbClr val="0000FF"/>
                </a:solidFill>
                <a:cs typeface="+mn-ea"/>
                <a:sym typeface="+mn-lt"/>
              </a:rPr>
              <a:t>气态</a:t>
            </a:r>
          </a:p>
        </p:txBody>
      </p:sp>
      <p:sp>
        <p:nvSpPr>
          <p:cNvPr id="16390" name="Text Box 13"/>
          <p:cNvSpPr txBox="1">
            <a:spLocks noChangeArrowheads="1"/>
          </p:cNvSpPr>
          <p:nvPr/>
        </p:nvSpPr>
        <p:spPr bwMode="auto">
          <a:xfrm>
            <a:off x="696570" y="1759135"/>
            <a:ext cx="4607449" cy="10387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68580" tIns="34290" rIns="68580" bIns="3429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zh-CN" sz="2100" dirty="0">
                <a:cs typeface="+mn-ea"/>
                <a:sym typeface="+mn-lt"/>
              </a:rPr>
              <a:t> 1</a:t>
            </a:r>
            <a:r>
              <a:rPr lang="en-US" altLang="zh-CN" sz="2100" dirty="0">
                <a:cs typeface="+mn-ea"/>
                <a:sym typeface="+mn-lt"/>
              </a:rPr>
              <a:t>.</a:t>
            </a:r>
            <a:r>
              <a:rPr lang="zh-CN" altLang="en-US" sz="2100" dirty="0">
                <a:cs typeface="+mn-ea"/>
                <a:sym typeface="+mn-lt"/>
              </a:rPr>
              <a:t>箱子里的樟脑丸，过几个月为什么会变小或消失？</a:t>
            </a:r>
          </a:p>
        </p:txBody>
      </p:sp>
      <p:pic>
        <p:nvPicPr>
          <p:cNvPr id="16392" name="Picture 8"/>
          <p:cNvPicPr>
            <a:picLocks noChangeAspect="1"/>
          </p:cNvPicPr>
          <p:nvPr/>
        </p:nvPicPr>
        <p:blipFill>
          <a:blip r:embed="rId2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696572" y="1753687"/>
            <a:ext cx="2549887" cy="1742915"/>
          </a:xfrm>
          <a:prstGeom prst="rect">
            <a:avLst/>
          </a:prstGeom>
        </p:spPr>
      </p:pic>
      <p:sp>
        <p:nvSpPr>
          <p:cNvPr id="9" name="文本框 8">
            <a:extLst>
              <a:ext uri="{FF2B5EF4-FFF2-40B4-BE49-F238E27FC236}">
                <a16:creationId xmlns:a16="http://schemas.microsoft.com/office/drawing/2014/main" id="{F3E4996A-4100-4A91-8A3A-8D00632C1012}"/>
              </a:ext>
            </a:extLst>
          </p:cNvPr>
          <p:cNvSpPr txBox="1"/>
          <p:nvPr/>
        </p:nvSpPr>
        <p:spPr>
          <a:xfrm>
            <a:off x="1051288" y="312162"/>
            <a:ext cx="5538048" cy="484748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r>
              <a:rPr lang="zh-CN" altLang="en-US" sz="2700" dirty="0">
                <a:cs typeface="+mn-ea"/>
                <a:sym typeface="+mn-lt"/>
              </a:rPr>
              <a:t>二、生活中升华、凝华现象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63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16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63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63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63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63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 tmFilter="0,0; .5, 1; 1, 1"/>
                                        <p:tgtEl>
                                          <p:spTgt spid="16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16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63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63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63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63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 tmFilter="0,0; .5, 1; 1, 1"/>
                                        <p:tgtEl>
                                          <p:spTgt spid="16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16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6" grpId="0" bldLvl="0" animBg="1"/>
      <p:bldP spid="16387" grpId="0"/>
      <p:bldP spid="16389" grpId="0"/>
      <p:bldP spid="1639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ChangeArrowheads="1"/>
          </p:cNvSpPr>
          <p:nvPr/>
        </p:nvSpPr>
        <p:spPr bwMode="auto">
          <a:xfrm>
            <a:off x="758852" y="1364913"/>
            <a:ext cx="4640749" cy="13619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68580" tIns="34290" rIns="68580" bIns="34290">
            <a:spAutoFit/>
          </a:bodyPr>
          <a:lstStyle/>
          <a:p>
            <a:pPr>
              <a:lnSpc>
                <a:spcPct val="200000"/>
              </a:lnSpc>
            </a:pPr>
            <a:r>
              <a:rPr lang="zh-CN" altLang="zh-CN" sz="2100" dirty="0">
                <a:cs typeface="+mn-ea"/>
                <a:sym typeface="+mn-lt"/>
              </a:rPr>
              <a:t>2</a:t>
            </a:r>
            <a:r>
              <a:rPr lang="en-US" altLang="zh-CN" sz="2100" dirty="0">
                <a:cs typeface="+mn-ea"/>
                <a:sym typeface="+mn-lt"/>
              </a:rPr>
              <a:t>.</a:t>
            </a:r>
            <a:r>
              <a:rPr lang="zh-CN" altLang="en-US" sz="2100" dirty="0">
                <a:cs typeface="+mn-ea"/>
                <a:sym typeface="+mn-lt"/>
              </a:rPr>
              <a:t>北方严寒的冬天，一直冰冻的衣服也晾干了，这是为什么？</a:t>
            </a:r>
          </a:p>
        </p:txBody>
      </p:sp>
      <p:sp>
        <p:nvSpPr>
          <p:cNvPr id="17411" name="Text Box 11"/>
          <p:cNvSpPr txBox="1">
            <a:spLocks noChangeArrowheads="1"/>
          </p:cNvSpPr>
          <p:nvPr/>
        </p:nvSpPr>
        <p:spPr bwMode="auto">
          <a:xfrm>
            <a:off x="1955418" y="3060722"/>
            <a:ext cx="1143000" cy="5000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>
                <a:solidFill>
                  <a:srgbClr val="FF0000"/>
                </a:solidFill>
                <a:cs typeface="+mn-ea"/>
                <a:sym typeface="+mn-lt"/>
              </a:rPr>
              <a:t>升华</a:t>
            </a:r>
          </a:p>
        </p:txBody>
      </p:sp>
      <p:sp>
        <p:nvSpPr>
          <p:cNvPr id="17412" name="Text Box 12"/>
          <p:cNvSpPr txBox="1">
            <a:spLocks noChangeArrowheads="1"/>
          </p:cNvSpPr>
          <p:nvPr/>
        </p:nvSpPr>
        <p:spPr bwMode="auto">
          <a:xfrm>
            <a:off x="1041018" y="3210370"/>
            <a:ext cx="990600" cy="5000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r>
              <a:rPr lang="zh-CN" altLang="en-US" sz="2800">
                <a:cs typeface="+mn-ea"/>
                <a:sym typeface="+mn-lt"/>
              </a:rPr>
              <a:t>冰</a:t>
            </a:r>
          </a:p>
        </p:txBody>
      </p:sp>
      <p:sp>
        <p:nvSpPr>
          <p:cNvPr id="17413" name="Line 13"/>
          <p:cNvSpPr>
            <a:spLocks noChangeShapeType="1"/>
          </p:cNvSpPr>
          <p:nvPr/>
        </p:nvSpPr>
        <p:spPr bwMode="auto">
          <a:xfrm>
            <a:off x="1803018" y="3560812"/>
            <a:ext cx="12954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</p:spPr>
        <p:txBody>
          <a:bodyPr lIns="68580" tIns="34290" rIns="68580" bIns="34290"/>
          <a:lstStyle/>
          <a:p>
            <a:endParaRPr lang="zh-CN" altLang="en-US" sz="1800">
              <a:cs typeface="+mn-ea"/>
              <a:sym typeface="+mn-lt"/>
            </a:endParaRPr>
          </a:p>
        </p:txBody>
      </p:sp>
      <p:sp>
        <p:nvSpPr>
          <p:cNvPr id="17414" name="Text Box 14"/>
          <p:cNvSpPr txBox="1">
            <a:spLocks noChangeArrowheads="1"/>
          </p:cNvSpPr>
          <p:nvPr/>
        </p:nvSpPr>
        <p:spPr bwMode="auto">
          <a:xfrm>
            <a:off x="3327018" y="3210370"/>
            <a:ext cx="1752600" cy="5000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r>
              <a:rPr lang="zh-CN" altLang="en-US" sz="2800">
                <a:cs typeface="+mn-ea"/>
                <a:sym typeface="+mn-lt"/>
              </a:rPr>
              <a:t>水蒸气</a:t>
            </a:r>
          </a:p>
        </p:txBody>
      </p:sp>
      <p:pic>
        <p:nvPicPr>
          <p:cNvPr id="17415" name="Picture 10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6001749" y="1554294"/>
            <a:ext cx="2383400" cy="2261474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8" name="文本框 7">
            <a:extLst>
              <a:ext uri="{FF2B5EF4-FFF2-40B4-BE49-F238E27FC236}">
                <a16:creationId xmlns:a16="http://schemas.microsoft.com/office/drawing/2014/main" id="{DE77F0F1-3BA6-4EA5-BAEC-EAC7F8CB5E99}"/>
              </a:ext>
            </a:extLst>
          </p:cNvPr>
          <p:cNvSpPr txBox="1"/>
          <p:nvPr/>
        </p:nvSpPr>
        <p:spPr>
          <a:xfrm>
            <a:off x="1051288" y="312162"/>
            <a:ext cx="5538048" cy="484748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r>
              <a:rPr lang="zh-CN" altLang="en-US" sz="2700">
                <a:cs typeface="+mn-ea"/>
                <a:sym typeface="+mn-lt"/>
              </a:rPr>
              <a:t>二、生活中升华、凝华现象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7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74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7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17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7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7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0" grpId="0"/>
      <p:bldP spid="17411" grpId="0" bldLvl="0" animBg="1"/>
      <p:bldP spid="17412" grpId="0"/>
      <p:bldP spid="17414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LIDE.GUIDESSETTING" val="{&quot;Id&quot;:null,&quot;Name&quot;:&quot;正常&quot;,&quot;HeaderHeight&quot;:15.0,&quot;FooterHeight&quot;:9.0,&quot;SideMargin&quot;:5.5,&quot;TopMargin&quot;:0.0,&quot;BottomMargin&quot;:0.0,&quot;IntervalMargin&quot;:1.5,&quot;SettingType&quot;:&quot;System&quot;}"/>
</p:tagLst>
</file>

<file path=ppt/theme/theme1.xml><?xml version="1.0" encoding="utf-8"?>
<a:theme xmlns:a="http://schemas.openxmlformats.org/drawingml/2006/main" name="第一PPT模板网-WWW.1PPT.COM">
  <a:themeElements>
    <a:clrScheme name="Custom 61">
      <a:dk1>
        <a:srgbClr val="3D3D3D"/>
      </a:dk1>
      <a:lt1>
        <a:srgbClr val="F6F8F8"/>
      </a:lt1>
      <a:dk2>
        <a:srgbClr val="2B2B2B"/>
      </a:dk2>
      <a:lt2>
        <a:srgbClr val="FFFFFF"/>
      </a:lt2>
      <a:accent1>
        <a:srgbClr val="3780D7"/>
      </a:accent1>
      <a:accent2>
        <a:srgbClr val="3FACD0"/>
      </a:accent2>
      <a:accent3>
        <a:srgbClr val="3DA1D2"/>
      </a:accent3>
      <a:accent4>
        <a:srgbClr val="3B96D3"/>
      </a:accent4>
      <a:accent5>
        <a:srgbClr val="398BD5"/>
      </a:accent5>
      <a:accent6>
        <a:srgbClr val="3780D7"/>
      </a:accent6>
      <a:hlink>
        <a:srgbClr val="41B7D0"/>
      </a:hlink>
      <a:folHlink>
        <a:srgbClr val="70AD47"/>
      </a:folHlink>
    </a:clrScheme>
    <a:fontScheme name="dqumkyem">
      <a:majorFont>
        <a:latin typeface="Arial"/>
        <a:ea typeface="思源黑体 CN Regular"/>
        <a:cs typeface=""/>
      </a:majorFont>
      <a:minorFont>
        <a:latin typeface="Arial"/>
        <a:ea typeface="思源黑体 CN Regular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121</TotalTime>
  <Words>884</Words>
  <PresentationFormat>全屏显示(16:9)</PresentationFormat>
  <Paragraphs>130</Paragraphs>
  <Slides>23</Slides>
  <Notes>2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23</vt:i4>
      </vt:variant>
    </vt:vector>
  </HeadingPairs>
  <TitlesOfParts>
    <vt:vector size="27" baseType="lpstr">
      <vt:lpstr>FandolFang R</vt:lpstr>
      <vt:lpstr>Arial</vt:lpstr>
      <vt:lpstr>Wingdings</vt:lpstr>
      <vt:lpstr>第一PPT模板网-WWW.1PPT.COM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2020-05-15T06:12:00Z</dcterms:created>
  <dcterms:modified xsi:type="dcterms:W3CDTF">2023-10-04T01:46:03Z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2052-11.1.0.9662</vt:lpwstr>
  </property>
</Properties>
</file>