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750062" y="7759706"/>
            <a:ext cx="2868866" cy="40848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100" dirty="0">
                <a:ea typeface="宋体" panose="02010600030101010101" pitchFamily="2" charset="-122"/>
              </a:rPr>
              <a:pPr lvl="0" algn="r" eaLnBrk="1" hangingPunct="1"/>
              <a:t>11</a:t>
            </a:fld>
            <a:endParaRPr lang="zh-CN" altLang="en-US" sz="1100" dirty="0">
              <a:ea typeface="宋体" panose="02010600030101010101" pitchFamily="2" charset="-122"/>
            </a:endParaRPr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84390" tIns="42195" rIns="84390" bIns="42195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750062" y="7759706"/>
            <a:ext cx="2868866" cy="40848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100" dirty="0">
                <a:ea typeface="宋体" panose="02010600030101010101" pitchFamily="2" charset="-122"/>
              </a:rPr>
              <a:pPr lvl="0" algn="r" eaLnBrk="1" hangingPunct="1"/>
              <a:t>12</a:t>
            </a:fld>
            <a:endParaRPr lang="zh-CN" altLang="en-US" sz="1100" dirty="0">
              <a:ea typeface="宋体" panose="02010600030101010101" pitchFamily="2" charset="-122"/>
            </a:endParaRPr>
          </a:p>
        </p:txBody>
      </p:sp>
      <p:sp>
        <p:nvSpPr>
          <p:cNvPr id="1945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84390" tIns="42195" rIns="84390" bIns="42195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750062" y="7759706"/>
            <a:ext cx="2868866" cy="40848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100" dirty="0">
                <a:ea typeface="宋体" panose="02010600030101010101" pitchFamily="2" charset="-122"/>
              </a:rPr>
              <a:pPr lvl="0" algn="r" eaLnBrk="1" hangingPunct="1"/>
              <a:t>13</a:t>
            </a:fld>
            <a:endParaRPr lang="zh-CN" altLang="en-US" sz="1100" dirty="0">
              <a:ea typeface="宋体" panose="02010600030101010101" pitchFamily="2" charset="-122"/>
            </a:endParaRPr>
          </a:p>
        </p:txBody>
      </p:sp>
      <p:sp>
        <p:nvSpPr>
          <p:cNvPr id="2150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84390" tIns="42195" rIns="84390" bIns="42195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Rectangle 10"/>
          <p:cNvSpPr/>
          <p:nvPr/>
        </p:nvSpPr>
        <p:spPr>
          <a:xfrm>
            <a:off x="1042988" y="512763"/>
            <a:ext cx="7056437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5000" dirty="0">
                <a:latin typeface="楷体_GB2312" pitchFamily="49" charset="-122"/>
                <a:ea typeface="楷体_GB2312" pitchFamily="49" charset="-122"/>
              </a:rPr>
              <a:t>第十章 第３节 </a:t>
            </a:r>
          </a:p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5000" dirty="0">
                <a:ea typeface="楷体_GB2312" pitchFamily="49" charset="-122"/>
              </a:rPr>
              <a:t>物体的浮沉条件及应用</a:t>
            </a:r>
            <a:endParaRPr lang="zh-CN" altLang="en-US" sz="50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" name="图片 13" descr="05804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2369820"/>
            <a:ext cx="5228590" cy="4119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77" name="Text Box 41"/>
          <p:cNvSpPr txBox="1"/>
          <p:nvPr/>
        </p:nvSpPr>
        <p:spPr>
          <a:xfrm>
            <a:off x="228600" y="1603375"/>
            <a:ext cx="8797925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工作原理：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利用物体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漂浮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在液面的条件测量液体密度</a:t>
            </a:r>
            <a:endParaRPr lang="en-US" altLang="zh-CN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83" name="Text Box 47"/>
          <p:cNvSpPr txBox="1"/>
          <p:nvPr/>
        </p:nvSpPr>
        <p:spPr>
          <a:xfrm>
            <a:off x="241300" y="2600325"/>
            <a:ext cx="8218488" cy="56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示数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特点：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越靠近密度计下端密度值越大</a:t>
            </a:r>
            <a:endParaRPr lang="en-US" altLang="zh-CN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836613" y="944563"/>
            <a:ext cx="1719262" cy="630237"/>
            <a:chOff x="527" y="799"/>
            <a:chExt cx="907" cy="397"/>
          </a:xfrm>
        </p:grpSpPr>
        <p:pic>
          <p:nvPicPr>
            <p:cNvPr id="15374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7" y="799"/>
              <a:ext cx="907" cy="3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5" name="Text Box 53"/>
            <p:cNvSpPr txBox="1"/>
            <p:nvPr/>
          </p:nvSpPr>
          <p:spPr>
            <a:xfrm>
              <a:off x="669" y="856"/>
              <a:ext cx="6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密度计</a:t>
              </a:r>
            </a:p>
          </p:txBody>
        </p:sp>
      </p:grpSp>
      <p:sp>
        <p:nvSpPr>
          <p:cNvPr id="15365" name="Rectangle 57"/>
          <p:cNvSpPr>
            <a:spLocks noRot="1"/>
          </p:cNvSpPr>
          <p:nvPr/>
        </p:nvSpPr>
        <p:spPr>
          <a:xfrm>
            <a:off x="684213" y="225425"/>
            <a:ext cx="3048000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二、浮力的应用</a:t>
            </a:r>
          </a:p>
        </p:txBody>
      </p:sp>
      <p:pic>
        <p:nvPicPr>
          <p:cNvPr id="1536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25" y="3160713"/>
            <a:ext cx="4211638" cy="35575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4"/>
          <p:cNvGrpSpPr/>
          <p:nvPr/>
        </p:nvGrpSpPr>
        <p:grpSpPr>
          <a:xfrm>
            <a:off x="3024188" y="4210050"/>
            <a:ext cx="2100262" cy="579438"/>
            <a:chOff x="3023828" y="4209460"/>
            <a:chExt cx="2101055" cy="579438"/>
          </a:xfrm>
        </p:grpSpPr>
        <p:sp>
          <p:nvSpPr>
            <p:cNvPr id="15372" name="箭头: 右 3"/>
            <p:cNvSpPr/>
            <p:nvPr/>
          </p:nvSpPr>
          <p:spPr>
            <a:xfrm>
              <a:off x="3023828" y="4509120"/>
              <a:ext cx="1008113" cy="58864"/>
            </a:xfrm>
            <a:prstGeom prst="rightArrow">
              <a:avLst>
                <a:gd name="adj1" fmla="val 50000"/>
                <a:gd name="adj2" fmla="val 50030"/>
              </a:avLst>
            </a:prstGeom>
            <a:solidFill>
              <a:srgbClr val="FF000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15373" name="Text Box 9"/>
            <p:cNvSpPr txBox="1"/>
            <p:nvPr/>
          </p:nvSpPr>
          <p:spPr>
            <a:xfrm>
              <a:off x="3981883" y="4209460"/>
              <a:ext cx="1143000" cy="579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A</a:t>
              </a:r>
              <a:endPara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5"/>
          <p:cNvGrpSpPr/>
          <p:nvPr/>
        </p:nvGrpSpPr>
        <p:grpSpPr>
          <a:xfrm>
            <a:off x="5572125" y="4210050"/>
            <a:ext cx="2101850" cy="579438"/>
            <a:chOff x="3023828" y="4209460"/>
            <a:chExt cx="2101055" cy="579438"/>
          </a:xfrm>
        </p:grpSpPr>
        <p:sp>
          <p:nvSpPr>
            <p:cNvPr id="15370" name="箭头: 右 16"/>
            <p:cNvSpPr/>
            <p:nvPr/>
          </p:nvSpPr>
          <p:spPr>
            <a:xfrm>
              <a:off x="3023828" y="4509120"/>
              <a:ext cx="1008113" cy="58864"/>
            </a:xfrm>
            <a:prstGeom prst="rightArrow">
              <a:avLst>
                <a:gd name="adj1" fmla="val 50000"/>
                <a:gd name="adj2" fmla="val 50030"/>
              </a:avLst>
            </a:prstGeom>
            <a:solidFill>
              <a:srgbClr val="FF0000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15371" name="Text Box 9"/>
            <p:cNvSpPr txBox="1"/>
            <p:nvPr/>
          </p:nvSpPr>
          <p:spPr>
            <a:xfrm>
              <a:off x="3981883" y="4209460"/>
              <a:ext cx="1143000" cy="579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B</a:t>
              </a:r>
              <a:endPara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381000" y="1223963"/>
            <a:ext cx="8512175" cy="1260475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我国汉代曾发明过一种做军事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信号用的灯笼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，灯笼能腾空而起，飞向天空。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7" name="Picture 4" descr="孔明灯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2393950"/>
            <a:ext cx="6481762" cy="4306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9"/>
          <p:cNvGrpSpPr/>
          <p:nvPr/>
        </p:nvGrpSpPr>
        <p:grpSpPr>
          <a:xfrm>
            <a:off x="746125" y="765175"/>
            <a:ext cx="4770438" cy="630238"/>
            <a:chOff x="838" y="1026"/>
            <a:chExt cx="1021" cy="397"/>
          </a:xfrm>
        </p:grpSpPr>
        <p:pic>
          <p:nvPicPr>
            <p:cNvPr id="16390" name="Rectangle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38" y="1026"/>
              <a:ext cx="1021" cy="3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1" name="Text Box 11"/>
            <p:cNvSpPr txBox="1"/>
            <p:nvPr/>
          </p:nvSpPr>
          <p:spPr>
            <a:xfrm>
              <a:off x="960" y="1055"/>
              <a:ext cx="8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我国古代对浮力的应用</a:t>
              </a:r>
              <a:endParaRPr lang="en-US" altLang="zh-CN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81000" y="1223963"/>
            <a:ext cx="8512175" cy="1666875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早在殷商之前，我国古代人民对浮力就有深入的观察，到殷商时已由制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独木船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发展到用木板组成大的船体，这是我国最早的木船。</a:t>
            </a:r>
          </a:p>
        </p:txBody>
      </p:sp>
      <p:pic>
        <p:nvPicPr>
          <p:cNvPr id="18435" name="Picture 4" descr="独木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75" y="2843530"/>
            <a:ext cx="5488305" cy="3661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5"/>
          <p:cNvSpPr txBox="1"/>
          <p:nvPr/>
        </p:nvSpPr>
        <p:spPr>
          <a:xfrm>
            <a:off x="2005965" y="5985828"/>
            <a:ext cx="22510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芦湖独木舟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746125" y="765175"/>
            <a:ext cx="4770438" cy="630238"/>
            <a:chOff x="838" y="1026"/>
            <a:chExt cx="1021" cy="397"/>
          </a:xfrm>
        </p:grpSpPr>
        <p:pic>
          <p:nvPicPr>
            <p:cNvPr id="18440" name="Rectangle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38" y="1026"/>
              <a:ext cx="1021" cy="3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1" name="Text Box 8"/>
            <p:cNvSpPr txBox="1"/>
            <p:nvPr/>
          </p:nvSpPr>
          <p:spPr>
            <a:xfrm>
              <a:off x="960" y="1055"/>
              <a:ext cx="8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我国古代对浮力的应用</a:t>
              </a:r>
              <a:endParaRPr lang="en-US" altLang="zh-CN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438" name="Rectangle 10"/>
          <p:cNvSpPr>
            <a:spLocks noRot="1"/>
          </p:cNvSpPr>
          <p:nvPr/>
        </p:nvSpPr>
        <p:spPr>
          <a:xfrm>
            <a:off x="684213" y="225425"/>
            <a:ext cx="3048000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二、浮力的应用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381000" y="1223963"/>
            <a:ext cx="8512175" cy="2160587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　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三国时期有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“曹冲称象”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除了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以舟称物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之外，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以舟起重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也是中国人的发明。据史籍记载，真定县僧人怀丙曾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“打捞铁牛”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。他创造了浮力起重法。</a:t>
            </a:r>
          </a:p>
        </p:txBody>
      </p:sp>
      <p:pic>
        <p:nvPicPr>
          <p:cNvPr id="20483" name="Picture 4" descr="曹冲称象邮票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459163"/>
            <a:ext cx="4276725" cy="316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5" descr="打捞铁牛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3660775"/>
            <a:ext cx="4483100" cy="2828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746125" y="657225"/>
            <a:ext cx="4770438" cy="630238"/>
            <a:chOff x="838" y="1026"/>
            <a:chExt cx="1021" cy="397"/>
          </a:xfrm>
        </p:grpSpPr>
        <p:pic>
          <p:nvPicPr>
            <p:cNvPr id="20487" name="Rectangle 1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38" y="1026"/>
              <a:ext cx="1021" cy="3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8" name="Text Box 12"/>
            <p:cNvSpPr txBox="1"/>
            <p:nvPr/>
          </p:nvSpPr>
          <p:spPr>
            <a:xfrm>
              <a:off x="960" y="1055"/>
              <a:ext cx="8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我国古代对浮力的应用</a:t>
              </a:r>
              <a:endParaRPr lang="en-US" altLang="zh-CN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idx="1"/>
          </p:nvPr>
        </p:nvSpPr>
        <p:spPr>
          <a:xfrm>
            <a:off x="381000" y="1789113"/>
            <a:ext cx="8382000" cy="4114800"/>
          </a:xfrm>
        </p:spPr>
        <p:txBody>
          <a:bodyPr vert="horz" wrap="square" lIns="91440" tIns="45720" rIns="91440" bIns="45720" anchor="t"/>
          <a:lstStyle/>
          <a:p>
            <a:pPr marL="1254125" indent="-1254125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关于浮力，下列说法中正确的是（   ）。</a:t>
            </a:r>
          </a:p>
          <a:p>
            <a:pPr marL="1254125" indent="-1254125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上浮的物体一定比下沉的物体受到的浮力大</a:t>
            </a:r>
          </a:p>
          <a:p>
            <a:pPr marL="1254125" indent="-1254125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沉在容器底部的物体一定不受浮力</a:t>
            </a:r>
          </a:p>
          <a:p>
            <a:pPr marL="1254125" indent="-1254125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在水中上浮的物体在煤油中可能悬浮</a:t>
            </a:r>
          </a:p>
          <a:p>
            <a:pPr marL="1254125" indent="-1254125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没入水中的物体在水中的位置越深受到的浮力越大</a:t>
            </a:r>
          </a:p>
        </p:txBody>
      </p:sp>
      <p:sp>
        <p:nvSpPr>
          <p:cNvPr id="22531" name="Rectangle 3"/>
          <p:cNvSpPr/>
          <p:nvPr/>
        </p:nvSpPr>
        <p:spPr>
          <a:xfrm>
            <a:off x="4648200" y="0"/>
            <a:ext cx="4495800" cy="8620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u="sng" dirty="0">
                <a:solidFill>
                  <a:schemeClr val="bg1"/>
                </a:solidFill>
                <a:ea typeface="楷体_GB2312" pitchFamily="49" charset="-122"/>
              </a:rPr>
              <a:t>运用浮力知识解决问题</a:t>
            </a:r>
          </a:p>
        </p:txBody>
      </p:sp>
      <p:sp>
        <p:nvSpPr>
          <p:cNvPr id="165899" name="Text Box 11"/>
          <p:cNvSpPr txBox="1"/>
          <p:nvPr/>
        </p:nvSpPr>
        <p:spPr>
          <a:xfrm>
            <a:off x="6767513" y="1878013"/>
            <a:ext cx="457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22533" name="Rectangle 16"/>
          <p:cNvSpPr/>
          <p:nvPr/>
        </p:nvSpPr>
        <p:spPr>
          <a:xfrm>
            <a:off x="1106488" y="684213"/>
            <a:ext cx="29718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三、例题分析</a:t>
            </a:r>
          </a:p>
        </p:txBody>
      </p:sp>
      <p:sp>
        <p:nvSpPr>
          <p:cNvPr id="165905" name="Text Box 17"/>
          <p:cNvSpPr txBox="1"/>
          <p:nvPr/>
        </p:nvSpPr>
        <p:spPr>
          <a:xfrm>
            <a:off x="792163" y="2420938"/>
            <a:ext cx="573087" cy="487362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165906" name="Text Box 18"/>
          <p:cNvSpPr txBox="1"/>
          <p:nvPr/>
        </p:nvSpPr>
        <p:spPr>
          <a:xfrm>
            <a:off x="766763" y="2997200"/>
            <a:ext cx="528637" cy="487363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165907" name="Text Box 19"/>
          <p:cNvSpPr txBox="1"/>
          <p:nvPr/>
        </p:nvSpPr>
        <p:spPr>
          <a:xfrm>
            <a:off x="758825" y="4094163"/>
            <a:ext cx="573088" cy="487362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165908" name="Text Box 20"/>
          <p:cNvSpPr txBox="1"/>
          <p:nvPr/>
        </p:nvSpPr>
        <p:spPr>
          <a:xfrm>
            <a:off x="709613" y="3536950"/>
            <a:ext cx="514350" cy="487363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/>
      <p:bldP spid="165899" grpId="0"/>
      <p:bldP spid="165905" grpId="0"/>
      <p:bldP spid="165906" grpId="0"/>
      <p:bldP spid="165907" grpId="0"/>
      <p:bldP spid="1659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/>
          <p:nvPr/>
        </p:nvSpPr>
        <p:spPr>
          <a:xfrm>
            <a:off x="2209800" y="2514600"/>
            <a:ext cx="5410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43" name="Text Box 3"/>
          <p:cNvSpPr txBox="1"/>
          <p:nvPr/>
        </p:nvSpPr>
        <p:spPr>
          <a:xfrm>
            <a:off x="526415" y="476250"/>
            <a:ext cx="8291513" cy="6194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重为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15</a:t>
            </a:r>
            <a:r>
              <a:rPr lang="en-US" altLang="zh-CN" sz="1800" dirty="0"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的物体，浸没于装满水的容器中后，溢出了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5×10</a:t>
            </a:r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-4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的水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g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=10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N/kg.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则此物体是（      ）</a:t>
            </a:r>
          </a:p>
          <a:p>
            <a:pPr marL="0" lvl="0" indent="0" algn="just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．浮在水面上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．沉到水底</a:t>
            </a:r>
          </a:p>
          <a:p>
            <a:pPr marL="0" lvl="0" indent="0" algn="just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．悬浮在水中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．以上几种情况都有可能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根据阿基米德原理</a:t>
            </a:r>
            <a:r>
              <a:rPr lang="en-US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	 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l-GR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zh-CN" altLang="en-US" sz="1800" dirty="0"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gV</a:t>
            </a:r>
            <a:r>
              <a: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 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1.0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×10</a:t>
            </a:r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kg/m</a:t>
            </a:r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×10 N/kg×5×10</a:t>
            </a:r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-4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=5N&lt;15 N       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en-US" altLang="en-US" b="1" dirty="0">
                <a:latin typeface="Times New Roman" panose="02020603050405020304" pitchFamily="18" charset="0"/>
              </a:rPr>
              <a:t>∵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&lt;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b="1" dirty="0">
                <a:ea typeface="宋体" panose="02010600030101010101" pitchFamily="2" charset="-122"/>
              </a:rPr>
              <a:t>∴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物体下沉</a:t>
            </a:r>
          </a:p>
        </p:txBody>
      </p:sp>
      <p:sp>
        <p:nvSpPr>
          <p:cNvPr id="163844" name="Text Box 4"/>
          <p:cNvSpPr txBox="1"/>
          <p:nvPr/>
        </p:nvSpPr>
        <p:spPr>
          <a:xfrm>
            <a:off x="1187450" y="1927225"/>
            <a:ext cx="53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  <p:bldP spid="16384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5872163" y="839788"/>
            <a:ext cx="2971800" cy="2025650"/>
            <a:chOff x="3645" y="743"/>
            <a:chExt cx="1872" cy="1276"/>
          </a:xfrm>
        </p:grpSpPr>
        <p:sp>
          <p:nvSpPr>
            <p:cNvPr id="24582" name="Rectangle 21"/>
            <p:cNvSpPr/>
            <p:nvPr/>
          </p:nvSpPr>
          <p:spPr>
            <a:xfrm>
              <a:off x="3645" y="743"/>
              <a:ext cx="1872" cy="127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3645" y="770"/>
              <a:ext cx="1815" cy="1135"/>
              <a:chOff x="4042" y="1763"/>
              <a:chExt cx="1815" cy="1135"/>
            </a:xfrm>
          </p:grpSpPr>
          <p:grpSp>
            <p:nvGrpSpPr>
              <p:cNvPr id="4" name="Group 12"/>
              <p:cNvGrpSpPr/>
              <p:nvPr/>
            </p:nvGrpSpPr>
            <p:grpSpPr>
              <a:xfrm>
                <a:off x="4099" y="2188"/>
                <a:ext cx="1661" cy="710"/>
                <a:chOff x="4099" y="2188"/>
                <a:chExt cx="1661" cy="710"/>
              </a:xfrm>
            </p:grpSpPr>
            <p:sp>
              <p:nvSpPr>
                <p:cNvPr id="24593" name="AutoShape 10" descr="横虚线"/>
                <p:cNvSpPr/>
                <p:nvPr/>
              </p:nvSpPr>
              <p:spPr>
                <a:xfrm>
                  <a:off x="4099" y="2217"/>
                  <a:ext cx="1661" cy="681"/>
                </a:xfrm>
                <a:prstGeom prst="roundRect">
                  <a:avLst>
                    <a:gd name="adj" fmla="val 16667"/>
                  </a:avLst>
                </a:prstGeom>
                <a:blipFill rotWithShape="0">
                  <a:blip r:embed="rId2"/>
                </a:blipFill>
                <a:ln w="9525">
                  <a:noFill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594" name="Rectangle 11" descr="横虚线"/>
                <p:cNvSpPr/>
                <p:nvPr/>
              </p:nvSpPr>
              <p:spPr>
                <a:xfrm>
                  <a:off x="4099" y="2188"/>
                  <a:ext cx="1661" cy="142"/>
                </a:xfrm>
                <a:prstGeom prst="rect">
                  <a:avLst/>
                </a:prstGeom>
                <a:blipFill rotWithShape="0">
                  <a:blip r:embed="rId2"/>
                </a:blipFill>
                <a:ln w="9525">
                  <a:noFill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585" name="AutoShape 8"/>
              <p:cNvSpPr/>
              <p:nvPr/>
            </p:nvSpPr>
            <p:spPr>
              <a:xfrm>
                <a:off x="4099" y="1820"/>
                <a:ext cx="1661" cy="1077"/>
              </a:xfrm>
              <a:prstGeom prst="roundRect">
                <a:avLst>
                  <a:gd name="adj" fmla="val 11699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4586" name="Rectangle 9"/>
              <p:cNvSpPr/>
              <p:nvPr/>
            </p:nvSpPr>
            <p:spPr>
              <a:xfrm>
                <a:off x="4042" y="1763"/>
                <a:ext cx="1815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  <p:grpSp>
            <p:nvGrpSpPr>
              <p:cNvPr id="5" name="Group 15"/>
              <p:cNvGrpSpPr/>
              <p:nvPr/>
            </p:nvGrpSpPr>
            <p:grpSpPr>
              <a:xfrm>
                <a:off x="4389" y="2103"/>
                <a:ext cx="334" cy="327"/>
                <a:chOff x="4389" y="2103"/>
                <a:chExt cx="334" cy="327"/>
              </a:xfrm>
            </p:grpSpPr>
            <p:sp>
              <p:nvSpPr>
                <p:cNvPr id="24591" name="Oval 13"/>
                <p:cNvSpPr/>
                <p:nvPr/>
              </p:nvSpPr>
              <p:spPr>
                <a:xfrm>
                  <a:off x="4389" y="2132"/>
                  <a:ext cx="312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E8E8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4D4D4D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592" name="Text Box 14"/>
                <p:cNvSpPr txBox="1"/>
                <p:nvPr/>
              </p:nvSpPr>
              <p:spPr>
                <a:xfrm>
                  <a:off x="4412" y="2103"/>
                  <a:ext cx="311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</p:grpSp>
          <p:sp>
            <p:nvSpPr>
              <p:cNvPr id="24588" name="Oval 17"/>
              <p:cNvSpPr/>
              <p:nvPr/>
            </p:nvSpPr>
            <p:spPr>
              <a:xfrm>
                <a:off x="5091" y="2387"/>
                <a:ext cx="312" cy="283"/>
              </a:xfrm>
              <a:prstGeom prst="ellipse">
                <a:avLst/>
              </a:prstGeom>
              <a:gradFill rotWithShape="1">
                <a:gsLst>
                  <a:gs pos="0">
                    <a:srgbClr val="BDDEFF"/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4589" name="Text Box 18"/>
              <p:cNvSpPr txBox="1"/>
              <p:nvPr/>
            </p:nvSpPr>
            <p:spPr>
              <a:xfrm>
                <a:off x="5120" y="2358"/>
                <a:ext cx="22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24590" name="Line 19"/>
              <p:cNvSpPr/>
              <p:nvPr/>
            </p:nvSpPr>
            <p:spPr>
              <a:xfrm>
                <a:off x="4099" y="2188"/>
                <a:ext cx="1661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4579" name="Text Box 2"/>
          <p:cNvSpPr txBox="1"/>
          <p:nvPr/>
        </p:nvSpPr>
        <p:spPr>
          <a:xfrm>
            <a:off x="155575" y="325438"/>
            <a:ext cx="8505825" cy="3681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如图所示，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两物体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静止在水中（    ）。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．两物体受到的浮力一定相等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两物体受到的浮力不等，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物体受到的浮力大 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．两物体的密度不等，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物体的密度大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．两物体的重力不等，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物体的重力大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6916" name="Text Box 4"/>
          <p:cNvSpPr txBox="1"/>
          <p:nvPr/>
        </p:nvSpPr>
        <p:spPr>
          <a:xfrm>
            <a:off x="-36512" y="3992563"/>
            <a:ext cx="8621712" cy="265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 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物体漂浮，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物体悬浮。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b="1" dirty="0">
                <a:solidFill>
                  <a:srgbClr val="0000CC"/>
                </a:solidFill>
                <a:ea typeface="宋体" panose="02010600030101010101" pitchFamily="2" charset="-122"/>
              </a:rPr>
              <a:t>∵ </a:t>
            </a:r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不知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的关系，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       ∴ 不能根据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b="1" i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比较浮力的大小。</a:t>
            </a:r>
            <a:endParaRPr lang="en-US" altLang="zh-CN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   又∵ 不知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的关系， 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1" dirty="0">
                <a:solidFill>
                  <a:srgbClr val="0000CC"/>
                </a:solidFill>
                <a:ea typeface="宋体" panose="02010600030101010101" pitchFamily="2" charset="-122"/>
              </a:rPr>
              <a:t>∴不能根据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zh-CN" altLang="en-US" sz="1800" dirty="0">
                <a:solidFill>
                  <a:srgbClr val="0000CC"/>
                </a:solidFill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gV</a:t>
            </a:r>
            <a:r>
              <a:rPr lang="zh-CN" alt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比较浮力的大小。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7413" y="1042988"/>
            <a:ext cx="2971800" cy="2025650"/>
            <a:chOff x="3645" y="743"/>
            <a:chExt cx="1872" cy="1276"/>
          </a:xfrm>
        </p:grpSpPr>
        <p:sp>
          <p:nvSpPr>
            <p:cNvPr id="25607" name="Rectangle 3"/>
            <p:cNvSpPr/>
            <p:nvPr/>
          </p:nvSpPr>
          <p:spPr>
            <a:xfrm>
              <a:off x="3645" y="743"/>
              <a:ext cx="1872" cy="127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grpSp>
          <p:nvGrpSpPr>
            <p:cNvPr id="3" name="Group 4"/>
            <p:cNvGrpSpPr/>
            <p:nvPr/>
          </p:nvGrpSpPr>
          <p:grpSpPr>
            <a:xfrm>
              <a:off x="3645" y="770"/>
              <a:ext cx="1815" cy="1135"/>
              <a:chOff x="4042" y="1763"/>
              <a:chExt cx="1815" cy="1135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4099" y="2188"/>
                <a:ext cx="1661" cy="710"/>
                <a:chOff x="4099" y="2188"/>
                <a:chExt cx="1661" cy="710"/>
              </a:xfrm>
            </p:grpSpPr>
            <p:sp>
              <p:nvSpPr>
                <p:cNvPr id="25618" name="AutoShape 6" descr="横虚线"/>
                <p:cNvSpPr/>
                <p:nvPr/>
              </p:nvSpPr>
              <p:spPr>
                <a:xfrm>
                  <a:off x="4099" y="2217"/>
                  <a:ext cx="1661" cy="681"/>
                </a:xfrm>
                <a:prstGeom prst="roundRect">
                  <a:avLst>
                    <a:gd name="adj" fmla="val 16667"/>
                  </a:avLst>
                </a:prstGeom>
                <a:blipFill rotWithShape="0">
                  <a:blip r:embed="rId2"/>
                </a:blipFill>
                <a:ln w="9525">
                  <a:noFill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19" name="Rectangle 7" descr="横虚线"/>
                <p:cNvSpPr/>
                <p:nvPr/>
              </p:nvSpPr>
              <p:spPr>
                <a:xfrm>
                  <a:off x="4099" y="2188"/>
                  <a:ext cx="1661" cy="142"/>
                </a:xfrm>
                <a:prstGeom prst="rect">
                  <a:avLst/>
                </a:prstGeom>
                <a:blipFill rotWithShape="0">
                  <a:blip r:embed="rId2"/>
                </a:blipFill>
                <a:ln w="9525">
                  <a:noFill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5610" name="AutoShape 8"/>
              <p:cNvSpPr/>
              <p:nvPr/>
            </p:nvSpPr>
            <p:spPr>
              <a:xfrm>
                <a:off x="4099" y="1820"/>
                <a:ext cx="1661" cy="1077"/>
              </a:xfrm>
              <a:prstGeom prst="roundRect">
                <a:avLst>
                  <a:gd name="adj" fmla="val 11699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5611" name="Rectangle 9"/>
              <p:cNvSpPr/>
              <p:nvPr/>
            </p:nvSpPr>
            <p:spPr>
              <a:xfrm>
                <a:off x="4042" y="1763"/>
                <a:ext cx="1815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  <p:grpSp>
            <p:nvGrpSpPr>
              <p:cNvPr id="5" name="Group 10"/>
              <p:cNvGrpSpPr/>
              <p:nvPr/>
            </p:nvGrpSpPr>
            <p:grpSpPr>
              <a:xfrm>
                <a:off x="4354" y="2113"/>
                <a:ext cx="389" cy="346"/>
                <a:chOff x="4354" y="2113"/>
                <a:chExt cx="389" cy="346"/>
              </a:xfrm>
            </p:grpSpPr>
            <p:sp>
              <p:nvSpPr>
                <p:cNvPr id="25616" name="Oval 11"/>
                <p:cNvSpPr/>
                <p:nvPr/>
              </p:nvSpPr>
              <p:spPr>
                <a:xfrm>
                  <a:off x="4354" y="2132"/>
                  <a:ext cx="340" cy="3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E8E8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4D4D4D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17" name="Text Box 12"/>
                <p:cNvSpPr txBox="1"/>
                <p:nvPr/>
              </p:nvSpPr>
              <p:spPr>
                <a:xfrm>
                  <a:off x="4403" y="2113"/>
                  <a:ext cx="340" cy="3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</p:grpSp>
          <p:sp>
            <p:nvSpPr>
              <p:cNvPr id="25613" name="Oval 13"/>
              <p:cNvSpPr/>
              <p:nvPr/>
            </p:nvSpPr>
            <p:spPr>
              <a:xfrm>
                <a:off x="5091" y="2387"/>
                <a:ext cx="312" cy="283"/>
              </a:xfrm>
              <a:prstGeom prst="ellipse">
                <a:avLst/>
              </a:prstGeom>
              <a:gradFill rotWithShape="1">
                <a:gsLst>
                  <a:gs pos="0">
                    <a:srgbClr val="BDDEFF"/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5614" name="Text Box 14"/>
              <p:cNvSpPr txBox="1"/>
              <p:nvPr/>
            </p:nvSpPr>
            <p:spPr>
              <a:xfrm>
                <a:off x="5120" y="2358"/>
                <a:ext cx="22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25615" name="Line 15"/>
              <p:cNvSpPr/>
              <p:nvPr/>
            </p:nvSpPr>
            <p:spPr>
              <a:xfrm>
                <a:off x="4099" y="2188"/>
                <a:ext cx="1661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5603" name="Text Box 16"/>
          <p:cNvSpPr txBox="1"/>
          <p:nvPr/>
        </p:nvSpPr>
        <p:spPr>
          <a:xfrm>
            <a:off x="439738" y="725488"/>
            <a:ext cx="8505825" cy="3679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如图所示，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两物体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静止在水中（    ）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．两物体受到的浮力一定相等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两物体受到的浮力不等，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物体受到的浮力大 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．两物体的密度不等，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物体的密度大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．两物体的重力不等，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物体的重力大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8433" name="Text Box 17"/>
          <p:cNvSpPr txBox="1"/>
          <p:nvPr/>
        </p:nvSpPr>
        <p:spPr>
          <a:xfrm>
            <a:off x="522288" y="4292600"/>
            <a:ext cx="8621712" cy="2143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解析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A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漂浮：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 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 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悬浮：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 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∴　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 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 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　　　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 </a:t>
            </a:r>
            <a:r>
              <a:rPr lang="el-GR" altLang="zh-CN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ρ</a:t>
            </a:r>
            <a:r>
              <a:rPr lang="en-US" altLang="zh-CN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88434" name="Text Box 18"/>
          <p:cNvSpPr txBox="1"/>
          <p:nvPr/>
        </p:nvSpPr>
        <p:spPr>
          <a:xfrm>
            <a:off x="2879725" y="1265238"/>
            <a:ext cx="5762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/>
          <p:nvPr/>
        </p:nvSpPr>
        <p:spPr>
          <a:xfrm>
            <a:off x="914400" y="620713"/>
            <a:ext cx="7543800" cy="105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一冰块漂浮在水面上，当冰完全熔化后，容器中的水面将如何变化？</a:t>
            </a:r>
          </a:p>
        </p:txBody>
      </p:sp>
      <p:graphicFrame>
        <p:nvGraphicFramePr>
          <p:cNvPr id="167939" name="Object 3"/>
          <p:cNvGraphicFramePr>
            <a:graphicFrameLocks/>
          </p:cNvGraphicFramePr>
          <p:nvPr/>
        </p:nvGraphicFramePr>
        <p:xfrm>
          <a:off x="2051050" y="2384425"/>
          <a:ext cx="4270375" cy="1119188"/>
        </p:xfrm>
        <a:graphic>
          <a:graphicData uri="http://schemas.openxmlformats.org/presentationml/2006/ole">
            <p:oleObj spid="_x0000_s37890" r:id="rId3" imgW="1587500" imgH="469900" progId="">
              <p:embed/>
            </p:oleObj>
          </a:graphicData>
        </a:graphic>
      </p:graphicFrame>
      <p:sp>
        <p:nvSpPr>
          <p:cNvPr id="167940" name="Text Box 4"/>
          <p:cNvSpPr txBox="1"/>
          <p:nvPr/>
        </p:nvSpPr>
        <p:spPr>
          <a:xfrm>
            <a:off x="990600" y="3630613"/>
            <a:ext cx="72723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当冰化成水后，质量不变，所以，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冰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67941" name="Object 5"/>
          <p:cNvGraphicFramePr>
            <a:graphicFrameLocks/>
          </p:cNvGraphicFramePr>
          <p:nvPr/>
        </p:nvGraphicFramePr>
        <p:xfrm>
          <a:off x="2006600" y="4033838"/>
          <a:ext cx="3105150" cy="1104900"/>
        </p:xfrm>
        <a:graphic>
          <a:graphicData uri="http://schemas.openxmlformats.org/presentationml/2006/ole">
            <p:oleObj spid="_x0000_s37891" r:id="rId4" imgW="1143000" imgH="469900" progId="">
              <p:embed/>
            </p:oleObj>
          </a:graphicData>
        </a:graphic>
      </p:graphicFrame>
      <p:sp>
        <p:nvSpPr>
          <p:cNvPr id="167942" name="Text Box 6"/>
          <p:cNvSpPr txBox="1"/>
          <p:nvPr/>
        </p:nvSpPr>
        <p:spPr>
          <a:xfrm>
            <a:off x="889000" y="5075238"/>
            <a:ext cx="72390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冰排开水的体积等于冰化成水的体积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∴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液面高度不变</a:t>
            </a:r>
          </a:p>
        </p:txBody>
      </p:sp>
      <p:sp>
        <p:nvSpPr>
          <p:cNvPr id="167944" name="Text Box 8"/>
          <p:cNvSpPr txBox="1"/>
          <p:nvPr/>
        </p:nvSpPr>
        <p:spPr>
          <a:xfrm>
            <a:off x="746125" y="1854200"/>
            <a:ext cx="7543800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冰漂浮在水面上，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冰</a:t>
            </a:r>
            <a:endParaRPr lang="zh-CN" altLang="en-US" sz="1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/>
          <p:nvPr/>
        </p:nvSpPr>
        <p:spPr>
          <a:xfrm>
            <a:off x="836613" y="685800"/>
            <a:ext cx="7772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当冰放入盐水中时，冰熔化后，液面如何变化？</a:t>
            </a:r>
          </a:p>
        </p:txBody>
      </p:sp>
      <p:graphicFrame>
        <p:nvGraphicFramePr>
          <p:cNvPr id="168963" name="Object 3"/>
          <p:cNvGraphicFramePr>
            <a:graphicFrameLocks/>
          </p:cNvGraphicFramePr>
          <p:nvPr/>
        </p:nvGraphicFramePr>
        <p:xfrm>
          <a:off x="971550" y="1808163"/>
          <a:ext cx="3482975" cy="1192212"/>
        </p:xfrm>
        <a:graphic>
          <a:graphicData uri="http://schemas.openxmlformats.org/presentationml/2006/ole">
            <p:oleObj spid="_x0000_s38914" r:id="rId3" imgW="1257300" imgH="469900" progId="">
              <p:embed/>
            </p:oleObj>
          </a:graphicData>
        </a:graphic>
      </p:graphicFrame>
      <p:sp>
        <p:nvSpPr>
          <p:cNvPr id="27652" name="Text Box 4"/>
          <p:cNvSpPr txBox="1"/>
          <p:nvPr/>
        </p:nvSpPr>
        <p:spPr>
          <a:xfrm>
            <a:off x="2590800" y="3581400"/>
            <a:ext cx="4800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68965" name="Object 5"/>
          <p:cNvGraphicFramePr>
            <a:graphicFrameLocks/>
          </p:cNvGraphicFramePr>
          <p:nvPr/>
        </p:nvGraphicFramePr>
        <p:xfrm>
          <a:off x="5246688" y="1898650"/>
          <a:ext cx="2430462" cy="1154113"/>
        </p:xfrm>
        <a:graphic>
          <a:graphicData uri="http://schemas.openxmlformats.org/presentationml/2006/ole">
            <p:oleObj spid="_x0000_s38915" r:id="rId4" imgW="1143000" imgH="469900" progId="">
              <p:embed/>
            </p:oleObj>
          </a:graphicData>
        </a:graphic>
      </p:graphicFrame>
      <p:sp>
        <p:nvSpPr>
          <p:cNvPr id="168966" name="Text Box 6"/>
          <p:cNvSpPr txBox="1"/>
          <p:nvPr/>
        </p:nvSpPr>
        <p:spPr>
          <a:xfrm>
            <a:off x="927100" y="3294063"/>
            <a:ext cx="76962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∵</a:t>
            </a:r>
            <a:r>
              <a:rPr lang="en-US" altLang="zh-CN" b="1" dirty="0">
                <a:solidFill>
                  <a:srgbClr val="000099"/>
                </a:solidFill>
                <a:ea typeface="宋体" panose="02010600030101010101" pitchFamily="2" charset="-122"/>
              </a:rPr>
              <a:t> </a:t>
            </a:r>
            <a:r>
              <a:rPr lang="el-GR" altLang="zh-CN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 </a:t>
            </a:r>
            <a:r>
              <a:rPr lang="el-GR" altLang="zh-CN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盐水</a:t>
            </a:r>
            <a:r>
              <a:rPr lang="zh-CN" altLang="zh-CN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b="1" dirty="0">
                <a:solidFill>
                  <a:srgbClr val="000099"/>
                </a:solidFill>
                <a:ea typeface="宋体" panose="02010600030101010101" pitchFamily="2" charset="-122"/>
              </a:rPr>
              <a:t>∴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b="1" baseline="-25000" dirty="0">
                <a:solidFill>
                  <a:srgbClr val="000099"/>
                </a:solidFill>
                <a:ea typeface="宋体" panose="02010600030101010101" pitchFamily="2" charset="-122"/>
              </a:rPr>
              <a:t>化水</a:t>
            </a:r>
            <a:r>
              <a: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altLang="zh-CN" b="1" dirty="0">
                <a:solidFill>
                  <a:srgbClr val="000099"/>
                </a:solidFill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b="1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endParaRPr lang="en-US" altLang="zh-CN" b="1" baseline="-25000" dirty="0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zh-CN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冰化成水的体积</a:t>
            </a:r>
            <a:r>
              <a:rPr lang="zh-CN" altLang="en-US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大于</a:t>
            </a:r>
            <a:r>
              <a:rPr lang="zh-CN" altLang="zh-CN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冰排开盐水的体积</a:t>
            </a:r>
            <a:endParaRPr lang="zh-CN" altLang="en-US" b="1" dirty="0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000099"/>
                </a:solidFill>
                <a:ea typeface="宋体" panose="02010600030101010101" pitchFamily="2" charset="-122"/>
              </a:rPr>
              <a:t> ∴</a:t>
            </a:r>
            <a:r>
              <a:rPr lang="zh-CN" altLang="zh-CN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液面上升</a:t>
            </a:r>
            <a:endParaRPr lang="zh-CN" altLang="en-US" b="1" dirty="0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8970" name="Text Box 10"/>
          <p:cNvSpPr txBox="1"/>
          <p:nvPr/>
        </p:nvSpPr>
        <p:spPr>
          <a:xfrm>
            <a:off x="657225" y="1223963"/>
            <a:ext cx="7772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解析</a:t>
            </a: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冰漂浮在盐水中，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endParaRPr lang="zh-CN" altLang="en-US" sz="1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  <p:bldP spid="1689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2232025" y="3481388"/>
            <a:ext cx="4371975" cy="2205037"/>
            <a:chOff x="2784" y="2818"/>
            <a:chExt cx="2754" cy="1389"/>
          </a:xfrm>
        </p:grpSpPr>
        <p:sp>
          <p:nvSpPr>
            <p:cNvPr id="7185" name="Rectangle 22"/>
            <p:cNvSpPr/>
            <p:nvPr/>
          </p:nvSpPr>
          <p:spPr>
            <a:xfrm>
              <a:off x="2784" y="2818"/>
              <a:ext cx="2736" cy="1389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7186" name="Line 23"/>
            <p:cNvSpPr/>
            <p:nvPr/>
          </p:nvSpPr>
          <p:spPr>
            <a:xfrm>
              <a:off x="2784" y="2818"/>
              <a:ext cx="2754" cy="0"/>
            </a:xfrm>
            <a:prstGeom prst="line">
              <a:avLst/>
            </a:prstGeom>
            <a:ln w="190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7" name="Rectangle 25"/>
            <p:cNvSpPr/>
            <p:nvPr/>
          </p:nvSpPr>
          <p:spPr>
            <a:xfrm>
              <a:off x="4074" y="3390"/>
              <a:ext cx="275" cy="264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7188" name="Rectangle 44"/>
            <p:cNvSpPr/>
            <p:nvPr/>
          </p:nvSpPr>
          <p:spPr>
            <a:xfrm>
              <a:off x="3192" y="3413"/>
              <a:ext cx="288" cy="256"/>
            </a:xfrm>
            <a:prstGeom prst="rect">
              <a:avLst/>
            </a:prstGeom>
            <a:noFill/>
            <a:ln w="19050" cap="flat" cmpd="sng">
              <a:solidFill>
                <a:srgbClr val="CC66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7189" name="Rectangle 45"/>
            <p:cNvSpPr/>
            <p:nvPr/>
          </p:nvSpPr>
          <p:spPr>
            <a:xfrm>
              <a:off x="4893" y="3379"/>
              <a:ext cx="288" cy="256"/>
            </a:xfrm>
            <a:prstGeom prst="rect">
              <a:avLst/>
            </a:prstGeom>
            <a:noFill/>
            <a:ln w="19050" cap="flat" cmpd="sng">
              <a:solidFill>
                <a:srgbClr val="5F5F5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</p:grpSp>
      <p:sp>
        <p:nvSpPr>
          <p:cNvPr id="115716" name="Rectangle 4"/>
          <p:cNvSpPr/>
          <p:nvPr/>
        </p:nvSpPr>
        <p:spPr>
          <a:xfrm>
            <a:off x="476250" y="1328738"/>
            <a:ext cx="8305800" cy="1314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   </a:t>
            </a:r>
            <a:r>
              <a:rPr lang="en-US" altLang="zh-CN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．浸没在水中的木块为什么向上浮起？</a:t>
            </a:r>
          </a:p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．浸没在水中的铁块为什么沉到容器底部？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990600" y="381000"/>
            <a:ext cx="2133600" cy="708025"/>
            <a:chOff x="431" y="576"/>
            <a:chExt cx="1859" cy="495"/>
          </a:xfrm>
        </p:grpSpPr>
        <p:pic>
          <p:nvPicPr>
            <p:cNvPr id="7183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31" y="576"/>
              <a:ext cx="185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4" name="Text Box 36"/>
            <p:cNvSpPr txBox="1"/>
            <p:nvPr/>
          </p:nvSpPr>
          <p:spPr>
            <a:xfrm>
              <a:off x="567" y="618"/>
              <a:ext cx="1699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提出问题</a:t>
              </a:r>
              <a:endParaRPr lang="en-US" altLang="zh-CN" sz="32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5740" name="Text Box 28"/>
          <p:cNvSpPr txBox="1"/>
          <p:nvPr/>
        </p:nvSpPr>
        <p:spPr>
          <a:xfrm>
            <a:off x="4229100" y="4057650"/>
            <a:ext cx="655638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悬浮</a:t>
            </a:r>
            <a:endParaRPr lang="zh-CN" altLang="en-US" sz="2000" b="1" dirty="0">
              <a:ea typeface="宋体" panose="02010600030101010101" pitchFamily="2" charset="-122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2293938" y="3900488"/>
            <a:ext cx="1125537" cy="696912"/>
            <a:chOff x="2823" y="3082"/>
            <a:chExt cx="709" cy="439"/>
          </a:xfrm>
        </p:grpSpPr>
        <p:sp>
          <p:nvSpPr>
            <p:cNvPr id="7180" name="Rectangle 24" descr="栎木"/>
            <p:cNvSpPr/>
            <p:nvPr/>
          </p:nvSpPr>
          <p:spPr>
            <a:xfrm>
              <a:off x="3175" y="3082"/>
              <a:ext cx="297" cy="264"/>
            </a:xfrm>
            <a:prstGeom prst="rect">
              <a:avLst/>
            </a:prstGeom>
            <a:blipFill rotWithShape="1">
              <a:blip r:embed="rId3"/>
            </a:blipFill>
            <a:ln w="19050" cap="flat" cmpd="sng">
              <a:solidFill>
                <a:srgbClr val="CC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7181" name="Text Box 27"/>
            <p:cNvSpPr txBox="1"/>
            <p:nvPr/>
          </p:nvSpPr>
          <p:spPr>
            <a:xfrm>
              <a:off x="2823" y="3347"/>
              <a:ext cx="369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上浮</a:t>
              </a:r>
              <a:endParaRPr lang="zh-CN" altLang="en-US" sz="2000" b="1" dirty="0">
                <a:ea typeface="宋体" panose="02010600030101010101" pitchFamily="2" charset="-122"/>
              </a:endParaRPr>
            </a:p>
          </p:txBody>
        </p:sp>
        <p:sp>
          <p:nvSpPr>
            <p:cNvPr id="7182" name="Line 31"/>
            <p:cNvSpPr/>
            <p:nvPr/>
          </p:nvSpPr>
          <p:spPr>
            <a:xfrm flipV="1">
              <a:off x="3532" y="3271"/>
              <a:ext cx="0" cy="22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" name="Group 47"/>
          <p:cNvGrpSpPr/>
          <p:nvPr/>
        </p:nvGrpSpPr>
        <p:grpSpPr>
          <a:xfrm>
            <a:off x="5489575" y="4732338"/>
            <a:ext cx="1314450" cy="639762"/>
            <a:chOff x="4836" y="3600"/>
            <a:chExt cx="828" cy="403"/>
          </a:xfrm>
        </p:grpSpPr>
        <p:sp>
          <p:nvSpPr>
            <p:cNvPr id="7177" name="Rectangle 26"/>
            <p:cNvSpPr/>
            <p:nvPr/>
          </p:nvSpPr>
          <p:spPr>
            <a:xfrm>
              <a:off x="4891" y="3715"/>
              <a:ext cx="288" cy="288"/>
            </a:xfrm>
            <a:prstGeom prst="rect">
              <a:avLst/>
            </a:prstGeom>
            <a:solidFill>
              <a:srgbClr val="808080"/>
            </a:solidFill>
            <a:ln w="19050" cap="flat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7178" name="Text Box 29"/>
            <p:cNvSpPr txBox="1"/>
            <p:nvPr/>
          </p:nvSpPr>
          <p:spPr>
            <a:xfrm>
              <a:off x="5184" y="3600"/>
              <a:ext cx="48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下沉</a:t>
              </a:r>
              <a:endParaRPr lang="zh-CN" altLang="en-US" sz="2000" b="1" dirty="0">
                <a:ea typeface="宋体" panose="02010600030101010101" pitchFamily="2" charset="-122"/>
              </a:endParaRPr>
            </a:p>
          </p:txBody>
        </p:sp>
        <p:sp>
          <p:nvSpPr>
            <p:cNvPr id="7179" name="Line 32"/>
            <p:cNvSpPr/>
            <p:nvPr/>
          </p:nvSpPr>
          <p:spPr>
            <a:xfrm>
              <a:off x="4836" y="3606"/>
              <a:ext cx="0" cy="22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build="allAtOnce"/>
      <p:bldP spid="1157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57250" y="1143000"/>
            <a:ext cx="3429000" cy="7143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课堂小结</a:t>
            </a:r>
          </a:p>
        </p:txBody>
      </p:sp>
      <p:grpSp>
        <p:nvGrpSpPr>
          <p:cNvPr id="3" name="圆角矩形 1"/>
          <p:cNvGrpSpPr/>
          <p:nvPr/>
        </p:nvGrpSpPr>
        <p:grpSpPr>
          <a:xfrm>
            <a:off x="685800" y="2209800"/>
            <a:ext cx="4267200" cy="920750"/>
            <a:chOff x="503" y="637"/>
            <a:chExt cx="2231" cy="580"/>
          </a:xfrm>
        </p:grpSpPr>
        <p:pic>
          <p:nvPicPr>
            <p:cNvPr id="28698" name="圆角矩形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3" y="637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9" name="Text Box 22"/>
            <p:cNvSpPr txBox="1"/>
            <p:nvPr/>
          </p:nvSpPr>
          <p:spPr>
            <a:xfrm>
              <a:off x="562" y="742"/>
              <a:ext cx="2116" cy="406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4000" b="1" dirty="0">
                  <a:solidFill>
                    <a:srgbClr val="9900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物体的浮沉条件</a:t>
              </a:r>
            </a:p>
          </p:txBody>
        </p:sp>
      </p:grpSp>
      <p:grpSp>
        <p:nvGrpSpPr>
          <p:cNvPr id="4" name="圆角矩形 1"/>
          <p:cNvGrpSpPr/>
          <p:nvPr/>
        </p:nvGrpSpPr>
        <p:grpSpPr>
          <a:xfrm>
            <a:off x="609600" y="3352800"/>
            <a:ext cx="4267200" cy="920750"/>
            <a:chOff x="503" y="637"/>
            <a:chExt cx="2231" cy="580"/>
          </a:xfrm>
        </p:grpSpPr>
        <p:pic>
          <p:nvPicPr>
            <p:cNvPr id="28696" name="圆角矩形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3" y="637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7" name="Text Box 25"/>
            <p:cNvSpPr txBox="1"/>
            <p:nvPr/>
          </p:nvSpPr>
          <p:spPr>
            <a:xfrm>
              <a:off x="562" y="742"/>
              <a:ext cx="2116" cy="406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4000" b="1" dirty="0">
                  <a:solidFill>
                    <a:srgbClr val="9900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浮力的应用</a:t>
              </a:r>
            </a:p>
          </p:txBody>
        </p:sp>
      </p:grpSp>
      <p:grpSp>
        <p:nvGrpSpPr>
          <p:cNvPr id="5" name="圆角矩形 1"/>
          <p:cNvGrpSpPr/>
          <p:nvPr/>
        </p:nvGrpSpPr>
        <p:grpSpPr>
          <a:xfrm>
            <a:off x="609600" y="4648200"/>
            <a:ext cx="4267200" cy="920750"/>
            <a:chOff x="503" y="637"/>
            <a:chExt cx="2231" cy="580"/>
          </a:xfrm>
        </p:grpSpPr>
        <p:pic>
          <p:nvPicPr>
            <p:cNvPr id="28694" name="圆角矩形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3" y="637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5" name="Text Box 28"/>
            <p:cNvSpPr txBox="1"/>
            <p:nvPr/>
          </p:nvSpPr>
          <p:spPr>
            <a:xfrm>
              <a:off x="562" y="742"/>
              <a:ext cx="2116" cy="406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4000" b="1" dirty="0">
                  <a:solidFill>
                    <a:srgbClr val="9900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浮力问题解析</a:t>
              </a:r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4776788" y="2971800"/>
            <a:ext cx="1524000" cy="1828800"/>
            <a:chOff x="2880" y="1872"/>
            <a:chExt cx="960" cy="1152"/>
          </a:xfrm>
        </p:grpSpPr>
        <p:sp>
          <p:nvSpPr>
            <p:cNvPr id="28689" name="Line 29"/>
            <p:cNvSpPr/>
            <p:nvPr/>
          </p:nvSpPr>
          <p:spPr>
            <a:xfrm>
              <a:off x="2880" y="2448"/>
              <a:ext cx="672" cy="0"/>
            </a:xfrm>
            <a:prstGeom prst="line">
              <a:avLst/>
            </a:prstGeom>
            <a:ln w="38100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0" name="Line 30"/>
            <p:cNvSpPr/>
            <p:nvPr/>
          </p:nvSpPr>
          <p:spPr>
            <a:xfrm>
              <a:off x="3504" y="1872"/>
              <a:ext cx="0" cy="1152"/>
            </a:xfrm>
            <a:prstGeom prst="line">
              <a:avLst/>
            </a:prstGeom>
            <a:ln w="19050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1" name="Line 31"/>
            <p:cNvSpPr/>
            <p:nvPr/>
          </p:nvSpPr>
          <p:spPr>
            <a:xfrm>
              <a:off x="3504" y="1872"/>
              <a:ext cx="288" cy="0"/>
            </a:xfrm>
            <a:prstGeom prst="line">
              <a:avLst/>
            </a:prstGeom>
            <a:ln w="28575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2" name="Line 32"/>
            <p:cNvSpPr/>
            <p:nvPr/>
          </p:nvSpPr>
          <p:spPr>
            <a:xfrm>
              <a:off x="3552" y="2448"/>
              <a:ext cx="288" cy="0"/>
            </a:xfrm>
            <a:prstGeom prst="line">
              <a:avLst/>
            </a:prstGeom>
            <a:ln w="28575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3" name="Line 33"/>
            <p:cNvSpPr/>
            <p:nvPr/>
          </p:nvSpPr>
          <p:spPr>
            <a:xfrm>
              <a:off x="3504" y="3024"/>
              <a:ext cx="288" cy="0"/>
            </a:xfrm>
            <a:prstGeom prst="line">
              <a:avLst/>
            </a:prstGeom>
            <a:ln w="28575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圆角矩形 1"/>
          <p:cNvGrpSpPr/>
          <p:nvPr/>
        </p:nvGrpSpPr>
        <p:grpSpPr>
          <a:xfrm>
            <a:off x="6019800" y="2590800"/>
            <a:ext cx="2362200" cy="920750"/>
            <a:chOff x="503" y="637"/>
            <a:chExt cx="2231" cy="580"/>
          </a:xfrm>
        </p:grpSpPr>
        <p:pic>
          <p:nvPicPr>
            <p:cNvPr id="28687" name="圆角矩形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3" y="637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8" name="Text Box 36"/>
            <p:cNvSpPr txBox="1"/>
            <p:nvPr/>
          </p:nvSpPr>
          <p:spPr>
            <a:xfrm>
              <a:off x="562" y="742"/>
              <a:ext cx="2116" cy="40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rgbClr val="9900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轮船</a:t>
              </a:r>
            </a:p>
          </p:txBody>
        </p:sp>
      </p:grpSp>
      <p:grpSp>
        <p:nvGrpSpPr>
          <p:cNvPr id="8" name="圆角矩形 1"/>
          <p:cNvGrpSpPr/>
          <p:nvPr/>
        </p:nvGrpSpPr>
        <p:grpSpPr>
          <a:xfrm>
            <a:off x="6096000" y="3429000"/>
            <a:ext cx="2362200" cy="920750"/>
            <a:chOff x="503" y="637"/>
            <a:chExt cx="2231" cy="580"/>
          </a:xfrm>
        </p:grpSpPr>
        <p:pic>
          <p:nvPicPr>
            <p:cNvPr id="28685" name="圆角矩形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3" y="637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6" name="Text Box 39"/>
            <p:cNvSpPr txBox="1"/>
            <p:nvPr/>
          </p:nvSpPr>
          <p:spPr>
            <a:xfrm>
              <a:off x="562" y="742"/>
              <a:ext cx="2116" cy="40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rgbClr val="CC0066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潜水艇</a:t>
              </a:r>
            </a:p>
          </p:txBody>
        </p:sp>
      </p:grpSp>
      <p:grpSp>
        <p:nvGrpSpPr>
          <p:cNvPr id="9" name="圆角矩形 1"/>
          <p:cNvGrpSpPr/>
          <p:nvPr/>
        </p:nvGrpSpPr>
        <p:grpSpPr>
          <a:xfrm>
            <a:off x="6019800" y="4343400"/>
            <a:ext cx="2362200" cy="920750"/>
            <a:chOff x="503" y="637"/>
            <a:chExt cx="2231" cy="580"/>
          </a:xfrm>
        </p:grpSpPr>
        <p:pic>
          <p:nvPicPr>
            <p:cNvPr id="28683" name="圆角矩形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3" y="637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4" name="Text Box 42"/>
            <p:cNvSpPr txBox="1"/>
            <p:nvPr/>
          </p:nvSpPr>
          <p:spPr>
            <a:xfrm>
              <a:off x="562" y="742"/>
              <a:ext cx="2116" cy="40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rgbClr val="CC0066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气球和飞艇</a:t>
              </a: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/>
          <p:nvPr/>
        </p:nvSpPr>
        <p:spPr>
          <a:xfrm>
            <a:off x="250825" y="838200"/>
            <a:ext cx="8359775" cy="556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l-GR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9272" name="Text Box 8"/>
          <p:cNvSpPr txBox="1"/>
          <p:nvPr/>
        </p:nvSpPr>
        <p:spPr>
          <a:xfrm>
            <a:off x="566738" y="4464050"/>
            <a:ext cx="8101012" cy="214312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．质量相等的实心铝球和铁球放在水中，铁球受的浮力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铝球受的浮力；若把它们都放在水银中静止时，则铁球受的浮力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铝球受的浮力（选填“＞”、“＜”、“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=”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9273" name="Text Box 9"/>
          <p:cNvSpPr txBox="1"/>
          <p:nvPr/>
        </p:nvSpPr>
        <p:spPr>
          <a:xfrm>
            <a:off x="558800" y="1089025"/>
            <a:ext cx="8153400" cy="31686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．用同一支密度计测定不同液体的密度，下列叙述正确的是（            ） 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密度计漂浮的越高，所受的浮力越大                       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密度计漂浮在不同液体中，所受的浮力都相等     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密度计排液体积越大，液体密度越大      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密度计漂浮的越高，液体密度越大</a:t>
            </a:r>
          </a:p>
        </p:txBody>
      </p:sp>
      <p:sp>
        <p:nvSpPr>
          <p:cNvPr id="139276" name="Text Box 12"/>
          <p:cNvSpPr txBox="1"/>
          <p:nvPr/>
        </p:nvSpPr>
        <p:spPr>
          <a:xfrm>
            <a:off x="2847975" y="1628775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 D</a:t>
            </a:r>
          </a:p>
        </p:txBody>
      </p:sp>
      <p:sp>
        <p:nvSpPr>
          <p:cNvPr id="139277" name="Text Box 13"/>
          <p:cNvSpPr txBox="1"/>
          <p:nvPr/>
        </p:nvSpPr>
        <p:spPr>
          <a:xfrm>
            <a:off x="1908175" y="49149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＜</a:t>
            </a:r>
            <a:endParaRPr lang="en-US" altLang="zh-CN" sz="32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39278" name="Text Box 14"/>
          <p:cNvSpPr txBox="1"/>
          <p:nvPr/>
        </p:nvSpPr>
        <p:spPr>
          <a:xfrm>
            <a:off x="5194300" y="54546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927100" y="368300"/>
            <a:ext cx="1800225" cy="715963"/>
            <a:chOff x="952" y="3124"/>
            <a:chExt cx="1134" cy="451"/>
          </a:xfrm>
        </p:grpSpPr>
        <p:pic>
          <p:nvPicPr>
            <p:cNvPr id="29706" name="TextBox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2" y="3124"/>
              <a:ext cx="1134" cy="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7" name="Text Box 17"/>
            <p:cNvSpPr txBox="1"/>
            <p:nvPr/>
          </p:nvSpPr>
          <p:spPr>
            <a:xfrm>
              <a:off x="1122" y="3156"/>
              <a:ext cx="85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作 业</a:t>
              </a: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2" grpId="0"/>
      <p:bldP spid="139273" grpId="0"/>
      <p:bldP spid="139276" grpId="0" build="p"/>
      <p:bldP spid="139277" grpId="0" build="p"/>
      <p:bldP spid="1392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3743325" y="2933700"/>
            <a:ext cx="5246688" cy="2576513"/>
            <a:chOff x="2143" y="1848"/>
            <a:chExt cx="3617" cy="1623"/>
          </a:xfrm>
        </p:grpSpPr>
        <p:sp>
          <p:nvSpPr>
            <p:cNvPr id="8238" name="Rectangle 17"/>
            <p:cNvSpPr/>
            <p:nvPr/>
          </p:nvSpPr>
          <p:spPr>
            <a:xfrm>
              <a:off x="2154" y="1848"/>
              <a:ext cx="3562" cy="1623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8239" name="Line 18"/>
            <p:cNvSpPr/>
            <p:nvPr/>
          </p:nvSpPr>
          <p:spPr>
            <a:xfrm>
              <a:off x="2143" y="1848"/>
              <a:ext cx="3617" cy="0"/>
            </a:xfrm>
            <a:prstGeom prst="line">
              <a:avLst/>
            </a:prstGeom>
            <a:ln w="190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881063" y="1493838"/>
            <a:ext cx="5716588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．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浮力与重力的关系</a:t>
            </a:r>
          </a:p>
        </p:txBody>
      </p:sp>
      <p:sp>
        <p:nvSpPr>
          <p:cNvPr id="117783" name="Text Box 23"/>
          <p:cNvSpPr txBox="1"/>
          <p:nvPr/>
        </p:nvSpPr>
        <p:spPr>
          <a:xfrm>
            <a:off x="6119813" y="4113213"/>
            <a:ext cx="565150" cy="32543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悬浮</a:t>
            </a:r>
            <a:endParaRPr lang="zh-CN" altLang="en-US" sz="2000" b="1" dirty="0">
              <a:ea typeface="宋体" panose="02010600030101010101" pitchFamily="2" charset="-122"/>
            </a:endParaRPr>
          </a:p>
        </p:txBody>
      </p:sp>
      <p:grpSp>
        <p:nvGrpSpPr>
          <p:cNvPr id="3" name="Group 80"/>
          <p:cNvGrpSpPr/>
          <p:nvPr/>
        </p:nvGrpSpPr>
        <p:grpSpPr>
          <a:xfrm>
            <a:off x="4114800" y="3432175"/>
            <a:ext cx="1320800" cy="563563"/>
            <a:chOff x="2562" y="2085"/>
            <a:chExt cx="832" cy="355"/>
          </a:xfrm>
        </p:grpSpPr>
        <p:sp>
          <p:nvSpPr>
            <p:cNvPr id="8236" name="Text Box 22"/>
            <p:cNvSpPr txBox="1"/>
            <p:nvPr/>
          </p:nvSpPr>
          <p:spPr>
            <a:xfrm>
              <a:off x="3039" y="2235"/>
              <a:ext cx="355" cy="20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上浮</a:t>
              </a:r>
              <a:endParaRPr lang="zh-CN" altLang="en-US" sz="2000" b="1" dirty="0">
                <a:ea typeface="宋体" panose="02010600030101010101" pitchFamily="2" charset="-122"/>
              </a:endParaRPr>
            </a:p>
          </p:txBody>
        </p:sp>
        <p:sp>
          <p:nvSpPr>
            <p:cNvPr id="8237" name="Line 25"/>
            <p:cNvSpPr/>
            <p:nvPr/>
          </p:nvSpPr>
          <p:spPr>
            <a:xfrm flipV="1">
              <a:off x="2562" y="2085"/>
              <a:ext cx="0" cy="31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8198" name="Rectangle 19"/>
          <p:cNvSpPr/>
          <p:nvPr/>
        </p:nvSpPr>
        <p:spPr>
          <a:xfrm>
            <a:off x="4243388" y="3543300"/>
            <a:ext cx="561975" cy="4841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8199" name="Rectangle 20"/>
          <p:cNvSpPr/>
          <p:nvPr/>
        </p:nvSpPr>
        <p:spPr>
          <a:xfrm>
            <a:off x="5580063" y="4065588"/>
            <a:ext cx="561975" cy="48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8200" name="Rectangle 21"/>
          <p:cNvSpPr/>
          <p:nvPr/>
        </p:nvSpPr>
        <p:spPr>
          <a:xfrm>
            <a:off x="7062788" y="4310063"/>
            <a:ext cx="561975" cy="48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grpSp>
        <p:nvGrpSpPr>
          <p:cNvPr id="4" name="Group 81"/>
          <p:cNvGrpSpPr/>
          <p:nvPr/>
        </p:nvGrpSpPr>
        <p:grpSpPr>
          <a:xfrm>
            <a:off x="6967538" y="4400550"/>
            <a:ext cx="1276350" cy="565150"/>
            <a:chOff x="4269" y="2772"/>
            <a:chExt cx="804" cy="356"/>
          </a:xfrm>
        </p:grpSpPr>
        <p:sp>
          <p:nvSpPr>
            <p:cNvPr id="8234" name="Text Box 24"/>
            <p:cNvSpPr txBox="1"/>
            <p:nvPr/>
          </p:nvSpPr>
          <p:spPr>
            <a:xfrm>
              <a:off x="4717" y="2772"/>
              <a:ext cx="356" cy="20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下沉</a:t>
              </a:r>
              <a:endParaRPr lang="zh-CN" altLang="en-US" sz="2000" b="1" dirty="0">
                <a:ea typeface="宋体" panose="02010600030101010101" pitchFamily="2" charset="-122"/>
              </a:endParaRPr>
            </a:p>
          </p:txBody>
        </p:sp>
        <p:sp>
          <p:nvSpPr>
            <p:cNvPr id="8235" name="Line 26"/>
            <p:cNvSpPr/>
            <p:nvPr/>
          </p:nvSpPr>
          <p:spPr>
            <a:xfrm>
              <a:off x="4269" y="2816"/>
              <a:ext cx="0" cy="31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" name="Group 74"/>
          <p:cNvGrpSpPr/>
          <p:nvPr/>
        </p:nvGrpSpPr>
        <p:grpSpPr>
          <a:xfrm>
            <a:off x="4473575" y="2889250"/>
            <a:ext cx="674688" cy="900113"/>
            <a:chOff x="2823" y="1735"/>
            <a:chExt cx="425" cy="567"/>
          </a:xfrm>
        </p:grpSpPr>
        <p:sp>
          <p:nvSpPr>
            <p:cNvPr id="8232" name="Text Box 31"/>
            <p:cNvSpPr txBox="1"/>
            <p:nvPr/>
          </p:nvSpPr>
          <p:spPr>
            <a:xfrm>
              <a:off x="2823" y="1735"/>
              <a:ext cx="42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8233" name="Line 27"/>
            <p:cNvSpPr/>
            <p:nvPr/>
          </p:nvSpPr>
          <p:spPr>
            <a:xfrm flipV="1">
              <a:off x="2851" y="1917"/>
              <a:ext cx="0" cy="38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6" name="Group 52"/>
          <p:cNvGrpSpPr/>
          <p:nvPr/>
        </p:nvGrpSpPr>
        <p:grpSpPr>
          <a:xfrm>
            <a:off x="4067175" y="3789363"/>
            <a:ext cx="533400" cy="650875"/>
            <a:chOff x="2592" y="2784"/>
            <a:chExt cx="336" cy="492"/>
          </a:xfrm>
        </p:grpSpPr>
        <p:sp>
          <p:nvSpPr>
            <p:cNvPr id="8230" name="Text Box 33"/>
            <p:cNvSpPr txBox="1"/>
            <p:nvPr/>
          </p:nvSpPr>
          <p:spPr>
            <a:xfrm>
              <a:off x="2592" y="2976"/>
              <a:ext cx="336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31" name="Line 32"/>
            <p:cNvSpPr/>
            <p:nvPr/>
          </p:nvSpPr>
          <p:spPr>
            <a:xfrm>
              <a:off x="2880" y="2784"/>
              <a:ext cx="0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oval" w="med" len="med"/>
              <a:tailEnd type="triangle" w="med" len="med"/>
            </a:ln>
          </p:spPr>
        </p:sp>
      </p:grpSp>
      <p:grpSp>
        <p:nvGrpSpPr>
          <p:cNvPr id="7" name="Group 60"/>
          <p:cNvGrpSpPr/>
          <p:nvPr/>
        </p:nvGrpSpPr>
        <p:grpSpPr>
          <a:xfrm>
            <a:off x="5842000" y="3519488"/>
            <a:ext cx="555625" cy="808037"/>
            <a:chOff x="3854" y="2688"/>
            <a:chExt cx="350" cy="453"/>
          </a:xfrm>
        </p:grpSpPr>
        <p:sp>
          <p:nvSpPr>
            <p:cNvPr id="8228" name="Line 42"/>
            <p:cNvSpPr/>
            <p:nvPr/>
          </p:nvSpPr>
          <p:spPr>
            <a:xfrm rot="249011" flipH="1" flipV="1">
              <a:off x="3854" y="2784"/>
              <a:ext cx="21" cy="35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29" name="Text Box 43"/>
            <p:cNvSpPr txBox="1"/>
            <p:nvPr/>
          </p:nvSpPr>
          <p:spPr>
            <a:xfrm>
              <a:off x="3868" y="2688"/>
              <a:ext cx="336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5848350" y="4329113"/>
            <a:ext cx="577850" cy="766762"/>
            <a:chOff x="3860" y="3168"/>
            <a:chExt cx="364" cy="399"/>
          </a:xfrm>
        </p:grpSpPr>
        <p:sp>
          <p:nvSpPr>
            <p:cNvPr id="8226" name="Line 44"/>
            <p:cNvSpPr/>
            <p:nvPr/>
          </p:nvSpPr>
          <p:spPr>
            <a:xfrm>
              <a:off x="3860" y="3168"/>
              <a:ext cx="0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oval" w="med" len="med"/>
              <a:tailEnd type="triangle" w="med" len="med"/>
            </a:ln>
          </p:spPr>
        </p:sp>
        <p:sp>
          <p:nvSpPr>
            <p:cNvPr id="8227" name="Text Box 45"/>
            <p:cNvSpPr txBox="1"/>
            <p:nvPr/>
          </p:nvSpPr>
          <p:spPr>
            <a:xfrm>
              <a:off x="3888" y="3360"/>
              <a:ext cx="336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75"/>
          <p:cNvGrpSpPr/>
          <p:nvPr/>
        </p:nvGrpSpPr>
        <p:grpSpPr>
          <a:xfrm>
            <a:off x="7283450" y="3654425"/>
            <a:ext cx="533400" cy="858838"/>
            <a:chOff x="4468" y="2302"/>
            <a:chExt cx="336" cy="541"/>
          </a:xfrm>
        </p:grpSpPr>
        <p:sp>
          <p:nvSpPr>
            <p:cNvPr id="8224" name="Line 46"/>
            <p:cNvSpPr/>
            <p:nvPr/>
          </p:nvSpPr>
          <p:spPr>
            <a:xfrm rot="307583" flipH="1" flipV="1">
              <a:off x="4496" y="2472"/>
              <a:ext cx="29" cy="37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25" name="Text Box 47"/>
            <p:cNvSpPr txBox="1"/>
            <p:nvPr/>
          </p:nvSpPr>
          <p:spPr>
            <a:xfrm>
              <a:off x="4468" y="2302"/>
              <a:ext cx="3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7334250" y="4554538"/>
            <a:ext cx="533400" cy="985837"/>
            <a:chOff x="4500" y="2869"/>
            <a:chExt cx="336" cy="621"/>
          </a:xfrm>
        </p:grpSpPr>
        <p:sp>
          <p:nvSpPr>
            <p:cNvPr id="8222" name="Line 48"/>
            <p:cNvSpPr/>
            <p:nvPr/>
          </p:nvSpPr>
          <p:spPr>
            <a:xfrm>
              <a:off x="4502" y="2869"/>
              <a:ext cx="7" cy="51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oval" w="med" len="med"/>
              <a:tailEnd type="triangle" w="med" len="med"/>
            </a:ln>
          </p:spPr>
        </p:sp>
        <p:sp>
          <p:nvSpPr>
            <p:cNvPr id="8223" name="Text Box 49"/>
            <p:cNvSpPr txBox="1"/>
            <p:nvPr/>
          </p:nvSpPr>
          <p:spPr>
            <a:xfrm>
              <a:off x="4500" y="3240"/>
              <a:ext cx="3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7819" name="Text Box 59"/>
          <p:cNvSpPr txBox="1"/>
          <p:nvPr/>
        </p:nvSpPr>
        <p:spPr>
          <a:xfrm>
            <a:off x="576263" y="262255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上浮：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209" name="Rectangle 63"/>
          <p:cNvSpPr>
            <a:spLocks noRot="1"/>
          </p:cNvSpPr>
          <p:nvPr/>
        </p:nvSpPr>
        <p:spPr>
          <a:xfrm>
            <a:off x="685800" y="685800"/>
            <a:ext cx="3886200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一、物体的浮沉条件</a:t>
            </a:r>
          </a:p>
        </p:txBody>
      </p:sp>
      <p:sp>
        <p:nvSpPr>
          <p:cNvPr id="117825" name="Rectangle 65"/>
          <p:cNvSpPr/>
          <p:nvPr/>
        </p:nvSpPr>
        <p:spPr>
          <a:xfrm>
            <a:off x="7666038" y="3211513"/>
            <a:ext cx="561975" cy="48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grpSp>
        <p:nvGrpSpPr>
          <p:cNvPr id="11" name="Group 76"/>
          <p:cNvGrpSpPr/>
          <p:nvPr/>
        </p:nvGrpSpPr>
        <p:grpSpPr>
          <a:xfrm>
            <a:off x="7858125" y="2214563"/>
            <a:ext cx="544513" cy="809625"/>
            <a:chOff x="4950" y="1395"/>
            <a:chExt cx="343" cy="510"/>
          </a:xfrm>
        </p:grpSpPr>
        <p:sp>
          <p:nvSpPr>
            <p:cNvPr id="8220" name="Line 68"/>
            <p:cNvSpPr/>
            <p:nvPr/>
          </p:nvSpPr>
          <p:spPr>
            <a:xfrm rot="249011" flipH="1" flipV="1">
              <a:off x="4989" y="1586"/>
              <a:ext cx="21" cy="31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21" name="Text Box 69"/>
            <p:cNvSpPr txBox="1"/>
            <p:nvPr/>
          </p:nvSpPr>
          <p:spPr>
            <a:xfrm>
              <a:off x="4950" y="1395"/>
              <a:ext cx="34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</p:grpSp>
      <p:grpSp>
        <p:nvGrpSpPr>
          <p:cNvPr id="12" name="Group 78"/>
          <p:cNvGrpSpPr/>
          <p:nvPr/>
        </p:nvGrpSpPr>
        <p:grpSpPr>
          <a:xfrm>
            <a:off x="7902575" y="3014663"/>
            <a:ext cx="533400" cy="846137"/>
            <a:chOff x="4978" y="1877"/>
            <a:chExt cx="336" cy="533"/>
          </a:xfrm>
        </p:grpSpPr>
        <p:sp>
          <p:nvSpPr>
            <p:cNvPr id="8218" name="Line 71"/>
            <p:cNvSpPr/>
            <p:nvPr/>
          </p:nvSpPr>
          <p:spPr>
            <a:xfrm>
              <a:off x="5006" y="1877"/>
              <a:ext cx="0" cy="2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oval" w="med" len="med"/>
              <a:tailEnd type="triangle" w="med" len="med"/>
            </a:ln>
          </p:spPr>
        </p:sp>
        <p:sp>
          <p:nvSpPr>
            <p:cNvPr id="8219" name="Text Box 72"/>
            <p:cNvSpPr txBox="1"/>
            <p:nvPr/>
          </p:nvSpPr>
          <p:spPr>
            <a:xfrm>
              <a:off x="4978" y="2160"/>
              <a:ext cx="3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7839" name="Text Box 79"/>
          <p:cNvSpPr txBox="1"/>
          <p:nvPr/>
        </p:nvSpPr>
        <p:spPr>
          <a:xfrm>
            <a:off x="8388350" y="2600325"/>
            <a:ext cx="565150" cy="32543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漂浮</a:t>
            </a:r>
            <a:endParaRPr lang="zh-CN" altLang="en-US" sz="2000" b="1" dirty="0">
              <a:ea typeface="宋体" panose="02010600030101010101" pitchFamily="2" charset="-122"/>
            </a:endParaRPr>
          </a:p>
        </p:txBody>
      </p:sp>
      <p:sp>
        <p:nvSpPr>
          <p:cNvPr id="117842" name="Text Box 82"/>
          <p:cNvSpPr txBox="1"/>
          <p:nvPr/>
        </p:nvSpPr>
        <p:spPr>
          <a:xfrm>
            <a:off x="539750" y="4818063"/>
            <a:ext cx="29162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漂浮：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7843" name="Text Box 83"/>
          <p:cNvSpPr txBox="1"/>
          <p:nvPr/>
        </p:nvSpPr>
        <p:spPr>
          <a:xfrm>
            <a:off x="539750" y="3343275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悬浮：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17844" name="Text Box 84"/>
          <p:cNvSpPr txBox="1"/>
          <p:nvPr/>
        </p:nvSpPr>
        <p:spPr>
          <a:xfrm>
            <a:off x="539750" y="4098925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下沉：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en-US" b="1" dirty="0">
                <a:latin typeface="Times New Roman" panose="02020603050405020304" pitchFamily="18" charset="0"/>
              </a:rPr>
              <a:t>＜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2.77778E-6 -0.071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3" grpId="0" bldLvl="0" animBg="1"/>
      <p:bldP spid="117819" grpId="0"/>
      <p:bldP spid="117825" grpId="0" bldLvl="0" animBg="1"/>
      <p:bldP spid="117839" grpId="0" bldLvl="0" animBg="1"/>
      <p:bldP spid="117842" grpId="0"/>
      <p:bldP spid="117843" grpId="0"/>
      <p:bldP spid="1178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/>
          <p:nvPr/>
        </p:nvSpPr>
        <p:spPr>
          <a:xfrm>
            <a:off x="971550" y="1412875"/>
            <a:ext cx="7010400" cy="519113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b="1" dirty="0">
                <a:solidFill>
                  <a:srgbClr val="FFFF00"/>
                </a:solidFill>
                <a:ea typeface="楷体_GB2312" pitchFamily="49" charset="-122"/>
              </a:rPr>
              <a:t>．</a:t>
            </a:r>
            <a:r>
              <a:rPr lang="zh-CN" altLang="en-US" b="1" dirty="0">
                <a:solidFill>
                  <a:srgbClr val="FFFF00"/>
                </a:solidFill>
                <a:ea typeface="宋体" panose="02010600030101010101" pitchFamily="2" charset="-122"/>
              </a:rPr>
              <a:t>物体密度与液体密度间的关系</a:t>
            </a:r>
          </a:p>
        </p:txBody>
      </p:sp>
      <p:sp>
        <p:nvSpPr>
          <p:cNvPr id="140329" name="Text 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5650" y="4565650"/>
            <a:ext cx="4953000" cy="1887538"/>
          </a:xfrm>
          <a:prstGeom prst="rect">
            <a:avLst/>
          </a:prstGeom>
          <a:blipFill>
            <a:blip r:embed="rId2"/>
            <a:stretch>
              <a:fillRect l="-2586" b="-548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0">
                <a:noFill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140331" name="Rectangle 4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611188" y="2754313"/>
            <a:ext cx="7696200" cy="1304924"/>
          </a:xfrm>
          <a:prstGeom prst="rect">
            <a:avLst/>
          </a:prstGeom>
          <a:blipFill>
            <a:blip r:embed="rId3"/>
            <a:stretch>
              <a:fillRect l="-2771" b="-420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140332" name="Rectangle 44"/>
          <p:cNvSpPr>
            <a:spLocks noRot="1"/>
          </p:cNvSpPr>
          <p:nvPr/>
        </p:nvSpPr>
        <p:spPr>
          <a:xfrm>
            <a:off x="566738" y="2168525"/>
            <a:ext cx="8370887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研究条件：实心物体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浸没</a:t>
            </a:r>
            <a:r>
              <a:rPr lang="zh-CN" altLang="en-US" b="1" dirty="0">
                <a:ea typeface="宋体" panose="02010600030101010101" pitchFamily="2" charset="-122"/>
              </a:rPr>
              <a:t>在液体中，受重力和浮力。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9222" name="Rectangle 45"/>
          <p:cNvSpPr>
            <a:spLocks noRot="1"/>
          </p:cNvSpPr>
          <p:nvPr/>
        </p:nvSpPr>
        <p:spPr>
          <a:xfrm>
            <a:off x="685800" y="685800"/>
            <a:ext cx="3886200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一、物体的浮沉条件</a:t>
            </a:r>
          </a:p>
        </p:txBody>
      </p:sp>
      <p:sp>
        <p:nvSpPr>
          <p:cNvPr id="140337" name="Rectangle 49"/>
          <p:cNvSpPr>
            <a:spLocks noRot="1"/>
          </p:cNvSpPr>
          <p:nvPr/>
        </p:nvSpPr>
        <p:spPr>
          <a:xfrm>
            <a:off x="566738" y="4046538"/>
            <a:ext cx="8370887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根据浮沉条件进行比较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2" grpId="0"/>
      <p:bldP spid="1403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927100" y="1544638"/>
            <a:ext cx="70104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3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．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浮沉条件的讨论</a:t>
            </a:r>
          </a:p>
        </p:txBody>
      </p:sp>
      <p:sp>
        <p:nvSpPr>
          <p:cNvPr id="143364" name="Text Box 4"/>
          <p:cNvSpPr txBox="1"/>
          <p:nvPr/>
        </p:nvSpPr>
        <p:spPr>
          <a:xfrm>
            <a:off x="685800" y="2206625"/>
            <a:ext cx="7620000" cy="342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）上浮和</a:t>
            </a:r>
            <a:r>
              <a:rPr lang="zh-CN" altLang="en-US" b="1" dirty="0">
                <a:ea typeface="宋体" panose="02010600030101010101" pitchFamily="2" charset="-122"/>
              </a:rPr>
              <a:t>下沉是不平衡态；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         悬浮和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漂浮是平衡（静止）态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ea typeface="宋体" panose="02010600030101010101" pitchFamily="2" charset="-122"/>
              </a:rPr>
              <a:t>）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上浮、</a:t>
            </a:r>
            <a:r>
              <a:rPr lang="zh-CN" altLang="en-US" b="1" dirty="0">
                <a:ea typeface="宋体" panose="02010600030101010101" pitchFamily="2" charset="-122"/>
              </a:rPr>
              <a:t>下沉和悬浮：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b="1" dirty="0">
                <a:ea typeface="宋体" panose="02010600030101010101" pitchFamily="2" charset="-122"/>
              </a:rPr>
              <a:t>；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漂浮：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＜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ea typeface="宋体" panose="02010600030101010101" pitchFamily="2" charset="-122"/>
              </a:rPr>
              <a:t>）空心物体运用浮沉条件时可以用物体的平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         均密度</a:t>
            </a:r>
            <a:r>
              <a:rPr lang="el-GR" altLang="zh-CN" b="1" i="1" dirty="0"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  <a:r>
              <a:rPr lang="zh-CN" altLang="en-US" b="1" dirty="0">
                <a:ea typeface="宋体" panose="02010600030101010101" pitchFamily="2" charset="-122"/>
              </a:rPr>
              <a:t>与液体密度</a:t>
            </a:r>
            <a:r>
              <a:rPr lang="el-GR" altLang="zh-CN" b="1" i="1" dirty="0"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液</a:t>
            </a:r>
            <a:r>
              <a:rPr lang="zh-CN" altLang="en-US" b="1" dirty="0">
                <a:ea typeface="宋体" panose="02010600030101010101" pitchFamily="2" charset="-122"/>
              </a:rPr>
              <a:t>比较</a:t>
            </a:r>
            <a:endParaRPr lang="zh-CN" altLang="en-US" b="1" baseline="-25000" dirty="0">
              <a:ea typeface="宋体" panose="02010600030101010101" pitchFamily="2" charset="-122"/>
            </a:endParaRPr>
          </a:p>
        </p:txBody>
      </p:sp>
      <p:sp>
        <p:nvSpPr>
          <p:cNvPr id="10244" name="Rectangle 9"/>
          <p:cNvSpPr>
            <a:spLocks noRot="1"/>
          </p:cNvSpPr>
          <p:nvPr/>
        </p:nvSpPr>
        <p:spPr>
          <a:xfrm>
            <a:off x="685800" y="685800"/>
            <a:ext cx="3886200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一、物体的浮沉条件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77" name="Text Box 41"/>
          <p:cNvSpPr txBox="1"/>
          <p:nvPr/>
        </p:nvSpPr>
        <p:spPr>
          <a:xfrm>
            <a:off x="296863" y="1592263"/>
            <a:ext cx="8685212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工作原理：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将钢铁做制成空心的轮船，可以排开更多的水，漂浮在水面上。</a:t>
            </a:r>
            <a:endParaRPr lang="en-US" altLang="zh-CN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83" name="Text Box 47"/>
          <p:cNvSpPr txBox="1"/>
          <p:nvPr/>
        </p:nvSpPr>
        <p:spPr>
          <a:xfrm>
            <a:off x="296863" y="3249613"/>
            <a:ext cx="4725987" cy="2143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排水量（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）：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轮船满载时排开水的质量：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F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而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∴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船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货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endParaRPr lang="en-US" altLang="zh-CN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84" name="Text Box 48"/>
          <p:cNvSpPr txBox="1"/>
          <p:nvPr/>
        </p:nvSpPr>
        <p:spPr>
          <a:xfrm>
            <a:off x="296863" y="5903913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载重线 </a:t>
            </a:r>
            <a:endParaRPr lang="en-US" altLang="zh-CN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836613" y="944563"/>
            <a:ext cx="1439862" cy="630237"/>
            <a:chOff x="527" y="799"/>
            <a:chExt cx="907" cy="397"/>
          </a:xfrm>
        </p:grpSpPr>
        <p:pic>
          <p:nvPicPr>
            <p:cNvPr id="11273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7" y="799"/>
              <a:ext cx="907" cy="3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Text Box 53"/>
            <p:cNvSpPr txBox="1"/>
            <p:nvPr/>
          </p:nvSpPr>
          <p:spPr>
            <a:xfrm>
              <a:off x="669" y="856"/>
              <a:ext cx="6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轮 船</a:t>
              </a:r>
            </a:p>
          </p:txBody>
        </p:sp>
      </p:grpSp>
      <p:pic>
        <p:nvPicPr>
          <p:cNvPr id="11270" name="Picture 55" descr="huoch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05" y="3186430"/>
            <a:ext cx="4117340" cy="2796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 57"/>
          <p:cNvSpPr>
            <a:spLocks noRot="1"/>
          </p:cNvSpPr>
          <p:nvPr/>
        </p:nvSpPr>
        <p:spPr>
          <a:xfrm>
            <a:off x="684213" y="225425"/>
            <a:ext cx="3048000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二、浮力的应用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/>
          <p:nvPr/>
        </p:nvSpPr>
        <p:spPr>
          <a:xfrm>
            <a:off x="588963" y="2200275"/>
            <a:ext cx="7966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工作原理：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靠改变自身重力上浮和下潜。</a:t>
            </a:r>
            <a:endParaRPr lang="en-US" altLang="zh-CN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30200" y="3429000"/>
            <a:ext cx="4071938" cy="3059113"/>
            <a:chOff x="3163" y="1436"/>
            <a:chExt cx="2446" cy="1586"/>
          </a:xfrm>
        </p:grpSpPr>
        <p:pic>
          <p:nvPicPr>
            <p:cNvPr id="12298" name="Picture 9" descr="常规潜艇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3" y="1436"/>
              <a:ext cx="2446" cy="15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9" name="Text Box 13"/>
            <p:cNvSpPr txBox="1"/>
            <p:nvPr/>
          </p:nvSpPr>
          <p:spPr>
            <a:xfrm>
              <a:off x="3305" y="2585"/>
              <a:ext cx="576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rgbClr val="FFFFCC"/>
                  </a:solidFill>
                  <a:ea typeface="宋体" panose="02010600030101010101" pitchFamily="2" charset="-122"/>
                </a:rPr>
                <a:t>潜艇</a:t>
              </a:r>
            </a:p>
          </p:txBody>
        </p:sp>
      </p:grpSp>
      <p:sp>
        <p:nvSpPr>
          <p:cNvPr id="12292" name="Rectangle 15"/>
          <p:cNvSpPr>
            <a:spLocks noRot="1"/>
          </p:cNvSpPr>
          <p:nvPr/>
        </p:nvSpPr>
        <p:spPr>
          <a:xfrm>
            <a:off x="1106488" y="593725"/>
            <a:ext cx="3048000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二、浮力的应用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808038" y="1282700"/>
            <a:ext cx="1620837" cy="630238"/>
            <a:chOff x="838" y="1026"/>
            <a:chExt cx="1021" cy="397"/>
          </a:xfrm>
        </p:grpSpPr>
        <p:pic>
          <p:nvPicPr>
            <p:cNvPr id="12296" name="Rectangl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8" y="1026"/>
              <a:ext cx="1021" cy="3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7" name="Text Box 18"/>
            <p:cNvSpPr txBox="1"/>
            <p:nvPr/>
          </p:nvSpPr>
          <p:spPr>
            <a:xfrm>
              <a:off x="960" y="1055"/>
              <a:ext cx="8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潜水艇</a:t>
              </a:r>
            </a:p>
          </p:txBody>
        </p:sp>
      </p:grpSp>
      <p:pic>
        <p:nvPicPr>
          <p:cNvPr id="1229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354388"/>
            <a:ext cx="4070350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7173276_193113443000_2"/>
          <p:cNvPicPr>
            <a:picLocks noChangeAspect="1"/>
          </p:cNvPicPr>
          <p:nvPr/>
        </p:nvPicPr>
        <p:blipFill>
          <a:blip r:embed="rId2"/>
          <a:srcRect l="9279" t="5699" r="53609" b="23213"/>
          <a:stretch>
            <a:fillRect/>
          </a:stretch>
        </p:blipFill>
        <p:spPr>
          <a:xfrm>
            <a:off x="971550" y="2889250"/>
            <a:ext cx="2379663" cy="304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8493" name="Text Box 13"/>
          <p:cNvSpPr txBox="1"/>
          <p:nvPr/>
        </p:nvSpPr>
        <p:spPr>
          <a:xfrm>
            <a:off x="1062038" y="6173788"/>
            <a:ext cx="5029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工作原理：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靠空气浮力升空</a:t>
            </a:r>
            <a:endParaRPr lang="en-US" altLang="zh-CN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8494" name="Text Box 14"/>
          <p:cNvSpPr txBox="1"/>
          <p:nvPr/>
        </p:nvSpPr>
        <p:spPr>
          <a:xfrm>
            <a:off x="1062038" y="1943100"/>
            <a:ext cx="6975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内部充有小于空气密度的气体</a:t>
            </a:r>
            <a:endParaRPr lang="en-US" altLang="zh-CN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7" name="Rectangle 15"/>
          <p:cNvSpPr>
            <a:spLocks noRot="1"/>
          </p:cNvSpPr>
          <p:nvPr/>
        </p:nvSpPr>
        <p:spPr>
          <a:xfrm>
            <a:off x="1106488" y="593725"/>
            <a:ext cx="3048000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二、浮力的应用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881063" y="1268413"/>
            <a:ext cx="2519362" cy="630237"/>
            <a:chOff x="838" y="1026"/>
            <a:chExt cx="1021" cy="397"/>
          </a:xfrm>
        </p:grpSpPr>
        <p:pic>
          <p:nvPicPr>
            <p:cNvPr id="13321" name="Rectangl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8" y="1026"/>
              <a:ext cx="1021" cy="3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2" name="Text Box 18"/>
            <p:cNvSpPr txBox="1"/>
            <p:nvPr/>
          </p:nvSpPr>
          <p:spPr>
            <a:xfrm>
              <a:off x="960" y="1055"/>
              <a:ext cx="8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气球和飞艇</a:t>
              </a:r>
            </a:p>
          </p:txBody>
        </p:sp>
      </p:grpSp>
      <p:pic>
        <p:nvPicPr>
          <p:cNvPr id="13319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3068638"/>
            <a:ext cx="5219700" cy="291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3" grpId="0"/>
      <p:bldP spid="1484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2209800" y="2514600"/>
            <a:ext cx="5410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endParaRPr lang="zh-CN" altLang="en-US" sz="16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867" name="Text Box 3"/>
          <p:cNvSpPr txBox="1"/>
          <p:nvPr/>
        </p:nvSpPr>
        <p:spPr>
          <a:xfrm>
            <a:off x="476250" y="773113"/>
            <a:ext cx="8191500" cy="564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一艘轮船从海里驶入河里，它受到的重力大小</a:t>
            </a:r>
            <a:r>
              <a:rPr lang="zh-CN" altLang="en-US" b="1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，它受到的浮力</a:t>
            </a:r>
            <a:r>
              <a:rPr lang="zh-CN" altLang="en-US" b="1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；它排开水的体积</a:t>
            </a:r>
            <a:r>
              <a:rPr lang="zh-CN" altLang="en-US" b="1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。（填变大，变小或不变）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轮船浮在海面上，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 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它驶入河里也浮在河面上：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′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 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ea typeface="宋体" panose="02010600030101010101" pitchFamily="2" charset="-122"/>
              </a:rPr>
              <a:t>            ∵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b="1" dirty="0">
                <a:solidFill>
                  <a:srgbClr val="000000"/>
                </a:solidFill>
                <a:ea typeface="宋体" panose="02010600030101010101" pitchFamily="2" charset="-122"/>
              </a:rPr>
              <a:t> 不变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b="1" dirty="0">
                <a:solidFill>
                  <a:srgbClr val="000000"/>
                </a:solidFill>
                <a:ea typeface="宋体" panose="02010600030101010101" pitchFamily="2" charset="-122"/>
              </a:rPr>
              <a:t>∴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不变：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′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lang="zh-CN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　　　 </a:t>
            </a:r>
            <a:r>
              <a:rPr lang="el-GR" altLang="zh-C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河水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河排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l-GR" altLang="zh-C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00"/>
                </a:solidFill>
                <a:ea typeface="宋体" panose="02010600030101010101" pitchFamily="2" charset="-122"/>
              </a:rPr>
              <a:t>海水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′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海排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　∵ </a:t>
            </a:r>
            <a:r>
              <a:rPr lang="el-GR" altLang="zh-C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海水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 </a:t>
            </a:r>
            <a:r>
              <a:rPr lang="el-GR" altLang="zh-C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b="1" baseline="-25000" dirty="0">
                <a:solidFill>
                  <a:srgbClr val="000000"/>
                </a:solidFill>
                <a:ea typeface="宋体" panose="02010600030101010101" pitchFamily="2" charset="-122"/>
              </a:rPr>
              <a:t>河水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 ∴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河排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&gt;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′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海排</a:t>
            </a:r>
          </a:p>
        </p:txBody>
      </p:sp>
      <p:sp>
        <p:nvSpPr>
          <p:cNvPr id="164871" name="Text Box 7"/>
          <p:cNvSpPr txBox="1"/>
          <p:nvPr/>
        </p:nvSpPr>
        <p:spPr>
          <a:xfrm>
            <a:off x="1241425" y="13589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不变</a:t>
            </a:r>
          </a:p>
        </p:txBody>
      </p:sp>
      <p:sp>
        <p:nvSpPr>
          <p:cNvPr id="164872" name="Text Box 8"/>
          <p:cNvSpPr txBox="1"/>
          <p:nvPr/>
        </p:nvSpPr>
        <p:spPr>
          <a:xfrm>
            <a:off x="5381625" y="13589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不变</a:t>
            </a:r>
          </a:p>
        </p:txBody>
      </p:sp>
      <p:sp>
        <p:nvSpPr>
          <p:cNvPr id="164873" name="Text Box 9"/>
          <p:cNvSpPr txBox="1"/>
          <p:nvPr/>
        </p:nvSpPr>
        <p:spPr>
          <a:xfrm>
            <a:off x="2097088" y="189865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变大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64871" grpId="0"/>
      <p:bldP spid="164872" grpId="0"/>
      <p:bldP spid="16487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771</Words>
  <PresentationFormat>全屏显示(4:3)</PresentationFormat>
  <Paragraphs>163</Paragraphs>
  <Slides>21</Slides>
  <Notes>3</Notes>
  <HiddenSlides>4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8</cp:revision>
  <dcterms:created xsi:type="dcterms:W3CDTF">2020-02-09T01:43:08Z</dcterms:created>
  <dcterms:modified xsi:type="dcterms:W3CDTF">2020-02-09T02:06:02Z</dcterms:modified>
</cp:coreProperties>
</file>