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4" r:id="rId2"/>
    <p:sldId id="301" r:id="rId3"/>
    <p:sldId id="275" r:id="rId4"/>
    <p:sldId id="276" r:id="rId5"/>
    <p:sldId id="277" r:id="rId6"/>
    <p:sldId id="268" r:id="rId7"/>
    <p:sldId id="269" r:id="rId8"/>
    <p:sldId id="270" r:id="rId9"/>
    <p:sldId id="271" r:id="rId10"/>
    <p:sldId id="272" r:id="rId11"/>
    <p:sldId id="273" r:id="rId12"/>
    <p:sldId id="262" r:id="rId13"/>
    <p:sldId id="263" r:id="rId14"/>
    <p:sldId id="286" r:id="rId15"/>
    <p:sldId id="264" r:id="rId16"/>
    <p:sldId id="265" r:id="rId17"/>
    <p:sldId id="266" r:id="rId18"/>
    <p:sldId id="267" r:id="rId19"/>
    <p:sldId id="278" r:id="rId20"/>
    <p:sldId id="280" r:id="rId21"/>
    <p:sldId id="282" r:id="rId22"/>
    <p:sldId id="283" r:id="rId23"/>
    <p:sldId id="284" r:id="rId24"/>
    <p:sldId id="256" r:id="rId25"/>
    <p:sldId id="259" r:id="rId26"/>
    <p:sldId id="260" r:id="rId27"/>
    <p:sldId id="26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5689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25953"/>
          <p:cNvSpPr>
            <a:spLocks noGrp="1" noRot="1" noChangeAspect="1" noTextEdit="1"/>
          </p:cNvSpPr>
          <p:nvPr>
            <p:ph type="sldImg"/>
          </p:nvPr>
        </p:nvSpPr>
        <p:spPr/>
      </p:sp>
      <p:sp>
        <p:nvSpPr>
          <p:cNvPr id="104450" name="文本占位符 125954"/>
          <p:cNvSpPr>
            <a:spLocks noGrp="1"/>
          </p:cNvSpPr>
          <p:nvPr>
            <p:ph type="body"/>
          </p:nvPr>
        </p:nvSpPr>
        <p:spPr/>
        <p:txBody>
          <a:bodyPr lIns="91440" tIns="45720" rIns="91440" bIns="45720" anchor="t"/>
          <a:lstStyle/>
          <a:p>
            <a:pPr lvl="0"/>
            <a:endParaRPr lang="zh-CN" altLang="en-US" dirty="0"/>
          </a:p>
        </p:txBody>
      </p:sp>
      <p:sp>
        <p:nvSpPr>
          <p:cNvPr id="104451" name="灯片编号占位符 1"/>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dirty="0">
                <a:latin typeface="Arial" panose="020B0604020202020204" pitchFamily="34" charset="0"/>
                <a:ea typeface="宋体" panose="02010600030101010101" pitchFamily="2" charset="-122"/>
              </a:rPr>
              <a:t>19</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28001"/>
          <p:cNvSpPr>
            <a:spLocks noGrp="1" noRot="1" noChangeAspect="1" noTextEdit="1"/>
          </p:cNvSpPr>
          <p:nvPr>
            <p:ph type="sldImg"/>
          </p:nvPr>
        </p:nvSpPr>
        <p:spPr/>
      </p:sp>
      <p:sp>
        <p:nvSpPr>
          <p:cNvPr id="108546" name="文本占位符 128002"/>
          <p:cNvSpPr>
            <a:spLocks noGrp="1"/>
          </p:cNvSpPr>
          <p:nvPr>
            <p:ph type="body"/>
          </p:nvPr>
        </p:nvSpPr>
        <p:spPr/>
        <p:txBody>
          <a:bodyPr lIns="91440" tIns="45720" rIns="91440" bIns="45720" anchor="t"/>
          <a:lstStyle/>
          <a:p>
            <a:pPr lvl="0"/>
            <a:endParaRPr lang="zh-CN" altLang="en-US" dirty="0"/>
          </a:p>
        </p:txBody>
      </p:sp>
      <p:sp>
        <p:nvSpPr>
          <p:cNvPr id="108547" name="灯片编号占位符 1"/>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dirty="0">
                <a:latin typeface="Arial" panose="020B0604020202020204" pitchFamily="34" charset="0"/>
                <a:ea typeface="宋体" panose="02010600030101010101" pitchFamily="2" charset="-122"/>
              </a:rPr>
              <a:t>20</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30049"/>
          <p:cNvSpPr>
            <a:spLocks noGrp="1" noRot="1" noChangeAspect="1" noTextEdit="1"/>
          </p:cNvSpPr>
          <p:nvPr>
            <p:ph type="sldImg"/>
          </p:nvPr>
        </p:nvSpPr>
        <p:spPr/>
      </p:sp>
      <p:sp>
        <p:nvSpPr>
          <p:cNvPr id="112642" name="文本占位符 130050"/>
          <p:cNvSpPr>
            <a:spLocks noGrp="1"/>
          </p:cNvSpPr>
          <p:nvPr>
            <p:ph type="body"/>
          </p:nvPr>
        </p:nvSpPr>
        <p:spPr/>
        <p:txBody>
          <a:bodyPr lIns="91440" tIns="45720" rIns="91440" bIns="45720" anchor="t"/>
          <a:lstStyle/>
          <a:p>
            <a:pPr lvl="0"/>
            <a:endParaRPr lang="zh-CN" altLang="en-US" dirty="0"/>
          </a:p>
        </p:txBody>
      </p:sp>
      <p:sp>
        <p:nvSpPr>
          <p:cNvPr id="112643" name="灯片编号占位符 1"/>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dirty="0">
                <a:latin typeface="Arial" panose="020B0604020202020204" pitchFamily="34" charset="0"/>
                <a:ea typeface="宋体" panose="02010600030101010101" pitchFamily="2" charset="-122"/>
              </a:rPr>
              <a:t>21</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33121"/>
          <p:cNvSpPr>
            <a:spLocks noGrp="1" noRot="1" noChangeAspect="1" noTextEdit="1"/>
          </p:cNvSpPr>
          <p:nvPr>
            <p:ph type="sldImg"/>
          </p:nvPr>
        </p:nvSpPr>
        <p:spPr/>
      </p:sp>
      <p:sp>
        <p:nvSpPr>
          <p:cNvPr id="115714" name="文本占位符 133122"/>
          <p:cNvSpPr>
            <a:spLocks noGrp="1"/>
          </p:cNvSpPr>
          <p:nvPr>
            <p:ph type="body"/>
          </p:nvPr>
        </p:nvSpPr>
        <p:spPr/>
        <p:txBody>
          <a:bodyPr lIns="91440" tIns="45720" rIns="91440" bIns="45720" anchor="t"/>
          <a:lstStyle/>
          <a:p>
            <a:pPr lvl="0"/>
            <a:endParaRPr lang="zh-CN" altLang="en-US" dirty="0"/>
          </a:p>
        </p:txBody>
      </p:sp>
      <p:sp>
        <p:nvSpPr>
          <p:cNvPr id="115715" name="灯片编号占位符 1"/>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dirty="0">
                <a:latin typeface="Arial" panose="020B0604020202020204" pitchFamily="34" charset="0"/>
                <a:ea typeface="宋体" panose="02010600030101010101" pitchFamily="2" charset="-122"/>
              </a:rPr>
              <a:t>23</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Downloads\051217093\&#31561;&#33218;&#26464;&#26438;(&#22825;&#24179;&#65289;1.asf" TargetMode="External"/><Relationship Id="rId1" Type="http://schemas.microsoft.com/office/2007/relationships/media" Target="file:///E:\Downloads\051217093\&#31561;&#33218;&#26464;&#26438;(&#22825;&#24179;&#65289;1.asf"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Local%20Settings/Temp/Rar$DI06.620/&#32541;&#32427;&#26426;&#36367;&#26495;.swf" TargetMode="External"/><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hyperlink" Target="11-&#21160;&#30011;-5&#20030;&#21713;&#38083;.sw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11-&#21160;&#30011;-6&#25176;&#38085;&#29699;.swf" TargetMode="Externa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My%20Documents\czwl002268.avi" TargetMode="External"/><Relationship Id="rId1" Type="http://schemas.microsoft.com/office/2007/relationships/media" Target="file:///D:\My%20Documents\czwl002268.avi"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4" descr="窄竖线"/>
          <p:cNvSpPr>
            <a:spLocks noTextEdit="1"/>
          </p:cNvSpPr>
          <p:nvPr/>
        </p:nvSpPr>
        <p:spPr>
          <a:xfrm>
            <a:off x="3220944" y="2242966"/>
            <a:ext cx="5463962" cy="1815368"/>
          </a:xfrm>
          <a:prstGeom prst="rect">
            <a:avLst/>
          </a:prstGeom>
        </p:spPr>
        <p:txBody>
          <a:bodyPr wrap="none" fromWordArt="1">
            <a:prstTxWarp prst="textCurveUp">
              <a:avLst>
                <a:gd name="adj" fmla="val 40356"/>
              </a:avLst>
            </a:prstTxWarp>
            <a:normAutofit/>
          </a:bodyPr>
          <a:lstStyle/>
          <a:p>
            <a:pPr algn="ctr"/>
            <a:r>
              <a:rPr lang="zh-CN" altLang="en-US" sz="3600" dirty="0">
                <a:ln w="12700" cap="flat" cmpd="sng">
                  <a:solidFill>
                    <a:srgbClr val="000000"/>
                  </a:solidFill>
                  <a:prstDash val="solid"/>
                  <a:headEnd type="none" w="med" len="med"/>
                  <a:tailEnd type="none" w="med" len="med"/>
                </a:ln>
                <a:solidFill>
                  <a:schemeClr val="accent2">
                    <a:lumMod val="60000"/>
                    <a:lumOff val="40000"/>
                  </a:schemeClr>
                </a:solid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杠杆的分类与应用</a:t>
            </a:r>
          </a:p>
        </p:txBody>
      </p:sp>
      <p:sp>
        <p:nvSpPr>
          <p:cNvPr id="30725" name="WordArt 5"/>
          <p:cNvSpPr>
            <a:spLocks noChangeArrowheads="1" noChangeShapeType="1" noTextEdit="1"/>
          </p:cNvSpPr>
          <p:nvPr/>
        </p:nvSpPr>
        <p:spPr bwMode="auto">
          <a:xfrm>
            <a:off x="4191000" y="1219200"/>
            <a:ext cx="2895600" cy="8382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0" cap="none" spc="0" normalizeH="0" baseline="0" noProof="0" smtClean="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宋体" panose="02010600030101010101" pitchFamily="2" charset="-122"/>
                <a:ea typeface="宋体" panose="02010600030101010101" pitchFamily="2" charset="-122"/>
                <a:cs typeface="+mn-cs"/>
              </a:rPr>
              <a:t>第</a:t>
            </a:r>
            <a:r>
              <a:rPr kumimoji="0" lang="en-US" altLang="zh-CN" sz="3600" b="0" i="0" u="none" strike="noStrike" kern="10" cap="none" spc="0" normalizeH="0" baseline="0" noProof="0" smtClean="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宋体" panose="02010600030101010101" pitchFamily="2" charset="-122"/>
                <a:ea typeface="宋体" panose="02010600030101010101" pitchFamily="2" charset="-122"/>
                <a:cs typeface="+mn-cs"/>
              </a:rPr>
              <a:t>2</a:t>
            </a:r>
            <a:r>
              <a:rPr kumimoji="0" lang="zh-CN" altLang="en-US" sz="3600" b="0" i="0" u="none" strike="noStrike" kern="10" cap="none" spc="0" normalizeH="0" baseline="0" noProof="0" smtClean="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宋体" panose="02010600030101010101" pitchFamily="2" charset="-122"/>
                <a:ea typeface="宋体" panose="02010600030101010101" pitchFamily="2" charset="-122"/>
                <a:cs typeface="+mn-cs"/>
              </a:rPr>
              <a:t>课时</a:t>
            </a:r>
          </a:p>
        </p:txBody>
      </p:sp>
      <p:grpSp>
        <p:nvGrpSpPr>
          <p:cNvPr id="4111" name="组合 4110"/>
          <p:cNvGrpSpPr/>
          <p:nvPr/>
        </p:nvGrpSpPr>
        <p:grpSpPr>
          <a:xfrm>
            <a:off x="182880" y="94615"/>
            <a:ext cx="12187555" cy="674941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p:nvPr/>
        </p:nvSpPr>
        <p:spPr>
          <a:xfrm>
            <a:off x="5951538" y="1196975"/>
            <a:ext cx="504825" cy="3538220"/>
          </a:xfrm>
          <a:prstGeom prst="rect">
            <a:avLst/>
          </a:prstGeom>
          <a:noFill/>
          <a:ln w="9525">
            <a:noFill/>
          </a:ln>
        </p:spPr>
        <p:txBody>
          <a:bodyPr>
            <a:spAutoFit/>
          </a:bodyPr>
          <a:lstStyle/>
          <a:p>
            <a:pPr eaLnBrk="0" hangingPunct="0"/>
            <a:r>
              <a:rPr lang="zh-CN" altLang="en-US" sz="2800" b="1" dirty="0">
                <a:latin typeface="Arial" panose="020B0604020202020204" pitchFamily="34" charset="0"/>
                <a:cs typeface="Arial" panose="020B0604020202020204" pitchFamily="34" charset="0"/>
              </a:rPr>
              <a:t>省力杠杆的应用：</a:t>
            </a:r>
            <a:endParaRPr lang="zh-CN" altLang="en-US" sz="2800" b="1" dirty="0">
              <a:latin typeface="Arial" panose="020B0604020202020204" pitchFamily="34" charset="0"/>
              <a:ea typeface="Arial" panose="020B0604020202020204" pitchFamily="34" charset="0"/>
            </a:endParaRPr>
          </a:p>
        </p:txBody>
      </p:sp>
      <p:pic>
        <p:nvPicPr>
          <p:cNvPr id="30723" name="Picture 3" descr="道钉撬"/>
          <p:cNvPicPr>
            <a:picLocks noChangeAspect="1"/>
          </p:cNvPicPr>
          <p:nvPr/>
        </p:nvPicPr>
        <p:blipFill>
          <a:blip r:embed="rId2"/>
          <a:stretch>
            <a:fillRect/>
          </a:stretch>
        </p:blipFill>
        <p:spPr>
          <a:xfrm>
            <a:off x="6743700" y="344488"/>
            <a:ext cx="3924300" cy="2868612"/>
          </a:xfrm>
          <a:prstGeom prst="rect">
            <a:avLst/>
          </a:prstGeom>
          <a:noFill/>
          <a:ln w="9525">
            <a:noFill/>
          </a:ln>
        </p:spPr>
      </p:pic>
      <p:pic>
        <p:nvPicPr>
          <p:cNvPr id="30724" name="Picture 4" descr="开瓶"/>
          <p:cNvPicPr>
            <a:picLocks noChangeAspect="1"/>
          </p:cNvPicPr>
          <p:nvPr/>
        </p:nvPicPr>
        <p:blipFill>
          <a:blip r:embed="rId3"/>
          <a:stretch>
            <a:fillRect/>
          </a:stretch>
        </p:blipFill>
        <p:spPr>
          <a:xfrm>
            <a:off x="6781800" y="3581400"/>
            <a:ext cx="3810000" cy="3027363"/>
          </a:xfrm>
          <a:prstGeom prst="rect">
            <a:avLst/>
          </a:prstGeom>
          <a:noFill/>
          <a:ln w="9525">
            <a:noFill/>
          </a:ln>
        </p:spPr>
      </p:pic>
      <p:pic>
        <p:nvPicPr>
          <p:cNvPr id="30725" name="Picture 5" descr="胡桃夹"/>
          <p:cNvPicPr>
            <a:picLocks noChangeAspect="1"/>
          </p:cNvPicPr>
          <p:nvPr/>
        </p:nvPicPr>
        <p:blipFill>
          <a:blip r:embed="rId4"/>
          <a:stretch>
            <a:fillRect/>
          </a:stretch>
        </p:blipFill>
        <p:spPr>
          <a:xfrm>
            <a:off x="1524000" y="3573463"/>
            <a:ext cx="4067175" cy="2981325"/>
          </a:xfrm>
          <a:prstGeom prst="rect">
            <a:avLst/>
          </a:prstGeom>
          <a:noFill/>
          <a:ln w="9525">
            <a:noFill/>
          </a:ln>
        </p:spPr>
      </p:pic>
      <p:pic>
        <p:nvPicPr>
          <p:cNvPr id="30726" name="Picture 6" descr="独轮车1"/>
          <p:cNvPicPr>
            <a:picLocks noChangeAspect="1"/>
          </p:cNvPicPr>
          <p:nvPr/>
        </p:nvPicPr>
        <p:blipFill>
          <a:blip r:embed="rId5"/>
          <a:stretch>
            <a:fillRect/>
          </a:stretch>
        </p:blipFill>
        <p:spPr>
          <a:xfrm>
            <a:off x="1524000" y="336550"/>
            <a:ext cx="4067175" cy="2805113"/>
          </a:xfrm>
          <a:prstGeom prst="rect">
            <a:avLst/>
          </a:prstGeom>
          <a:noFill/>
          <a:ln w="9525">
            <a:noFill/>
          </a:ln>
        </p:spPr>
      </p:pic>
      <p:grpSp>
        <p:nvGrpSpPr>
          <p:cNvPr id="4111" name="组合 4110"/>
          <p:cNvGrpSpPr/>
          <p:nvPr/>
        </p:nvGrpSpPr>
        <p:grpSpPr>
          <a:xfrm>
            <a:off x="16510" y="-149860"/>
            <a:ext cx="12170410" cy="691832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2">
            <a:lum bright="39999" contrast="-64000"/>
          </a:blip>
          <a:stretch>
            <a:fillRect/>
          </a:stretch>
        </p:blipFill>
        <p:spPr>
          <a:xfrm>
            <a:off x="1524000" y="0"/>
            <a:ext cx="9144000" cy="6858000"/>
          </a:xfrm>
          <a:prstGeom prst="rect">
            <a:avLst/>
          </a:prstGeom>
          <a:noFill/>
          <a:ln w="9525">
            <a:noFill/>
          </a:ln>
        </p:spPr>
      </p:pic>
      <p:pic>
        <p:nvPicPr>
          <p:cNvPr id="31747" name="Picture 3" descr="f"/>
          <p:cNvPicPr>
            <a:picLocks noChangeAspect="1"/>
          </p:cNvPicPr>
          <p:nvPr/>
        </p:nvPicPr>
        <p:blipFill>
          <a:blip r:embed="rId3"/>
          <a:stretch>
            <a:fillRect/>
          </a:stretch>
        </p:blipFill>
        <p:spPr>
          <a:xfrm>
            <a:off x="3071813" y="1489075"/>
            <a:ext cx="6389687" cy="4606925"/>
          </a:xfrm>
          <a:prstGeom prst="rect">
            <a:avLst/>
          </a:prstGeom>
          <a:noFill/>
          <a:ln w="9525">
            <a:noFill/>
          </a:ln>
        </p:spPr>
      </p:pic>
      <p:sp>
        <p:nvSpPr>
          <p:cNvPr id="56324" name="Text Box 4"/>
          <p:cNvSpPr txBox="1">
            <a:spLocks noChangeArrowheads="1"/>
          </p:cNvSpPr>
          <p:nvPr/>
        </p:nvSpPr>
        <p:spPr bwMode="auto">
          <a:xfrm>
            <a:off x="2132013" y="260350"/>
            <a:ext cx="6340475"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36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费力杠杆（</a:t>
            </a:r>
            <a:r>
              <a:rPr kumimoji="1" lang="zh-CN" altLang="en-US" sz="36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动力臂</a:t>
            </a:r>
            <a:r>
              <a:rPr kumimoji="1" lang="en-US" altLang="zh-CN" sz="36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&lt; </a:t>
            </a:r>
            <a:r>
              <a:rPr kumimoji="1" lang="zh-CN" altLang="en-US" sz="36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阻力臂</a:t>
            </a:r>
            <a:r>
              <a:rPr kumimoji="1" lang="zh-CN" altLang="en-US" sz="36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a:t>
            </a:r>
          </a:p>
        </p:txBody>
      </p:sp>
      <p:sp>
        <p:nvSpPr>
          <p:cNvPr id="31749" name="Line 5"/>
          <p:cNvSpPr/>
          <p:nvPr/>
        </p:nvSpPr>
        <p:spPr>
          <a:xfrm>
            <a:off x="8256588" y="1773238"/>
            <a:ext cx="0" cy="3352800"/>
          </a:xfrm>
          <a:prstGeom prst="line">
            <a:avLst/>
          </a:prstGeom>
          <a:ln w="76200" cap="flat" cmpd="sng">
            <a:solidFill>
              <a:srgbClr val="FF0000"/>
            </a:solidFill>
            <a:prstDash val="solid"/>
            <a:headEnd type="none" w="med" len="med"/>
            <a:tailEnd type="triangle" w="med" len="med"/>
          </a:ln>
        </p:spPr>
      </p:sp>
      <p:sp>
        <p:nvSpPr>
          <p:cNvPr id="31750" name="Line 6"/>
          <p:cNvSpPr/>
          <p:nvPr/>
        </p:nvSpPr>
        <p:spPr>
          <a:xfrm>
            <a:off x="3452813" y="1752600"/>
            <a:ext cx="0" cy="2819400"/>
          </a:xfrm>
          <a:prstGeom prst="line">
            <a:avLst/>
          </a:prstGeom>
          <a:ln w="76200" cap="flat" cmpd="sng">
            <a:solidFill>
              <a:srgbClr val="0000FF"/>
            </a:solidFill>
            <a:prstDash val="solid"/>
            <a:headEnd type="none" w="med" len="med"/>
            <a:tailEnd type="triangle" w="med" len="med"/>
          </a:ln>
        </p:spPr>
      </p:sp>
      <p:sp>
        <p:nvSpPr>
          <p:cNvPr id="31751" name="Line 7"/>
          <p:cNvSpPr/>
          <p:nvPr/>
        </p:nvSpPr>
        <p:spPr>
          <a:xfrm>
            <a:off x="3452813" y="1828800"/>
            <a:ext cx="3886200" cy="0"/>
          </a:xfrm>
          <a:prstGeom prst="line">
            <a:avLst/>
          </a:prstGeom>
          <a:ln w="57150" cap="flat" cmpd="sng">
            <a:solidFill>
              <a:srgbClr val="0000FF"/>
            </a:solidFill>
            <a:prstDash val="solid"/>
            <a:headEnd type="triangle" w="med" len="med"/>
            <a:tailEnd type="triangle" w="med" len="med"/>
          </a:ln>
        </p:spPr>
      </p:sp>
      <p:sp>
        <p:nvSpPr>
          <p:cNvPr id="56328" name="Text Box 8"/>
          <p:cNvSpPr txBox="1">
            <a:spLocks noChangeArrowheads="1"/>
          </p:cNvSpPr>
          <p:nvPr/>
        </p:nvSpPr>
        <p:spPr bwMode="auto">
          <a:xfrm>
            <a:off x="3224213" y="4516438"/>
            <a:ext cx="990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i="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F</a:t>
            </a:r>
            <a:r>
              <a:rPr kumimoji="1" lang="en-US" altLang="zh-CN" sz="3600" b="1" kern="1200" cap="none" spc="0" normalizeH="0" baseline="-2500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sp>
        <p:nvSpPr>
          <p:cNvPr id="56329" name="Text Box 9"/>
          <p:cNvSpPr txBox="1">
            <a:spLocks noChangeArrowheads="1"/>
          </p:cNvSpPr>
          <p:nvPr/>
        </p:nvSpPr>
        <p:spPr bwMode="auto">
          <a:xfrm>
            <a:off x="8472488" y="4587875"/>
            <a:ext cx="990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F</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p>
        </p:txBody>
      </p:sp>
      <p:sp>
        <p:nvSpPr>
          <p:cNvPr id="56330" name="Text Box 10"/>
          <p:cNvSpPr txBox="1">
            <a:spLocks noChangeArrowheads="1"/>
          </p:cNvSpPr>
          <p:nvPr/>
        </p:nvSpPr>
        <p:spPr bwMode="auto">
          <a:xfrm>
            <a:off x="7643813" y="1873250"/>
            <a:ext cx="9144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L</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p>
        </p:txBody>
      </p:sp>
      <p:sp>
        <p:nvSpPr>
          <p:cNvPr id="56331" name="Text Box 11"/>
          <p:cNvSpPr txBox="1">
            <a:spLocks noChangeArrowheads="1"/>
          </p:cNvSpPr>
          <p:nvPr/>
        </p:nvSpPr>
        <p:spPr bwMode="auto">
          <a:xfrm>
            <a:off x="5105400" y="1873250"/>
            <a:ext cx="990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i="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L</a:t>
            </a:r>
            <a:r>
              <a:rPr kumimoji="1" lang="en-US" altLang="zh-CN" sz="3600" b="1" kern="1200" cap="none" spc="0" normalizeH="0" baseline="-2500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sp>
        <p:nvSpPr>
          <p:cNvPr id="31756" name="Line 12"/>
          <p:cNvSpPr/>
          <p:nvPr/>
        </p:nvSpPr>
        <p:spPr>
          <a:xfrm>
            <a:off x="7415213" y="1828800"/>
            <a:ext cx="838200" cy="0"/>
          </a:xfrm>
          <a:prstGeom prst="line">
            <a:avLst/>
          </a:prstGeom>
          <a:ln w="57150" cap="flat" cmpd="sng">
            <a:solidFill>
              <a:srgbClr val="FF0000"/>
            </a:solidFill>
            <a:prstDash val="solid"/>
            <a:headEnd type="triangle" w="med" len="med"/>
            <a:tailEnd type="triangle" w="med" len="med"/>
          </a:ln>
        </p:spPr>
      </p:sp>
      <p:sp>
        <p:nvSpPr>
          <p:cNvPr id="56333" name="Text Box 13"/>
          <p:cNvSpPr txBox="1">
            <a:spLocks noChangeArrowheads="1"/>
          </p:cNvSpPr>
          <p:nvPr/>
        </p:nvSpPr>
        <p:spPr bwMode="auto">
          <a:xfrm>
            <a:off x="7186613" y="981075"/>
            <a:ext cx="457200" cy="521970"/>
          </a:xfrm>
          <a:prstGeom prst="rect">
            <a:avLst/>
          </a:prstGeom>
          <a:noFill/>
          <a:ln w="9525">
            <a:noFill/>
            <a:miter lim="800000"/>
          </a:ln>
          <a:effectLst/>
        </p:spPr>
        <p:txBody>
          <a:bodyPr>
            <a:spAutoFit/>
          </a:bodyPr>
          <a:lstStyle/>
          <a:p>
            <a:pPr>
              <a:spcBef>
                <a:spcPct val="50000"/>
              </a:spcBef>
            </a:pPr>
            <a:r>
              <a:rPr lang="en-US" altLang="zh-CN" sz="2800" b="1" dirty="0">
                <a:solidFill>
                  <a:srgbClr val="FF0000"/>
                </a:solidFill>
                <a:effectLst>
                  <a:outerShdw blurRad="38100" dist="38100" dir="2700000">
                    <a:srgbClr val="C0C0C0"/>
                  </a:outerShdw>
                </a:effectLst>
                <a:latin typeface="Times New Roman" panose="02020603050405020304" pitchFamily="18" charset="0"/>
                <a:cs typeface="Arial" panose="020B0604020202020204" pitchFamily="34" charset="0"/>
              </a:rPr>
              <a:t>O</a:t>
            </a:r>
            <a:endParaRPr lang="en-US" altLang="zh-CN" sz="2800" b="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endParaRPr>
          </a:p>
        </p:txBody>
      </p:sp>
      <p:grpSp>
        <p:nvGrpSpPr>
          <p:cNvPr id="4111" name="组合 4110"/>
          <p:cNvGrpSpPr/>
          <p:nvPr/>
        </p:nvGrpSpPr>
        <p:grpSpPr>
          <a:xfrm>
            <a:off x="122555" y="94615"/>
            <a:ext cx="12263120"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flipV="1">
              <a:off x="-16" y="4008"/>
              <a:ext cx="5758" cy="114"/>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p:cNvPicPr>
          <p:nvPr/>
        </p:nvPicPr>
        <p:blipFill>
          <a:blip r:embed="rId2">
            <a:lum bright="39999" contrast="-64000"/>
          </a:blip>
          <a:stretch>
            <a:fillRect/>
          </a:stretch>
        </p:blipFill>
        <p:spPr>
          <a:xfrm>
            <a:off x="1524000" y="0"/>
            <a:ext cx="9144000" cy="6858000"/>
          </a:xfrm>
          <a:prstGeom prst="rect">
            <a:avLst/>
          </a:prstGeom>
          <a:noFill/>
          <a:ln w="9525">
            <a:noFill/>
          </a:ln>
        </p:spPr>
      </p:pic>
      <p:sp>
        <p:nvSpPr>
          <p:cNvPr id="57347" name="Text Box 3"/>
          <p:cNvSpPr txBox="1">
            <a:spLocks noChangeArrowheads="1"/>
          </p:cNvSpPr>
          <p:nvPr/>
        </p:nvSpPr>
        <p:spPr bwMode="auto">
          <a:xfrm>
            <a:off x="2135188" y="5441950"/>
            <a:ext cx="4392613" cy="583565"/>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200" b="1"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rPr>
              <a:t>∴</a:t>
            </a:r>
            <a:r>
              <a:rPr kumimoji="1" lang="zh-CN" altLang="en-US" sz="32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费力杠杆的特点是</a:t>
            </a:r>
            <a:r>
              <a:rPr kumimoji="1" lang="en-US" altLang="zh-CN" sz="32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a:t>
            </a:r>
          </a:p>
        </p:txBody>
      </p:sp>
      <p:sp>
        <p:nvSpPr>
          <p:cNvPr id="57348" name="Line 4"/>
          <p:cNvSpPr/>
          <p:nvPr/>
        </p:nvSpPr>
        <p:spPr>
          <a:xfrm>
            <a:off x="2701925" y="1341438"/>
            <a:ext cx="9525" cy="1079500"/>
          </a:xfrm>
          <a:prstGeom prst="line">
            <a:avLst/>
          </a:prstGeom>
          <a:ln w="57150" cap="flat" cmpd="sng">
            <a:solidFill>
              <a:schemeClr val="accent2"/>
            </a:solidFill>
            <a:prstDash val="solid"/>
            <a:headEnd type="triangle" w="med" len="med"/>
            <a:tailEnd type="triangle" w="med" len="med"/>
          </a:ln>
        </p:spPr>
      </p:sp>
      <p:sp>
        <p:nvSpPr>
          <p:cNvPr id="57349" name="Line 5"/>
          <p:cNvSpPr/>
          <p:nvPr/>
        </p:nvSpPr>
        <p:spPr>
          <a:xfrm>
            <a:off x="8183563" y="1027113"/>
            <a:ext cx="0" cy="415925"/>
          </a:xfrm>
          <a:prstGeom prst="line">
            <a:avLst/>
          </a:prstGeom>
          <a:ln w="57150" cap="flat" cmpd="sng">
            <a:solidFill>
              <a:srgbClr val="FF0000"/>
            </a:solidFill>
            <a:prstDash val="solid"/>
            <a:headEnd type="triangle" w="med" len="med"/>
            <a:tailEnd type="triangle" w="med" len="med"/>
          </a:ln>
        </p:spPr>
      </p:sp>
      <p:sp>
        <p:nvSpPr>
          <p:cNvPr id="57350" name="Text Box 6"/>
          <p:cNvSpPr txBox="1">
            <a:spLocks noChangeArrowheads="1"/>
          </p:cNvSpPr>
          <p:nvPr/>
        </p:nvSpPr>
        <p:spPr bwMode="auto">
          <a:xfrm>
            <a:off x="2733675" y="1412875"/>
            <a:ext cx="914400" cy="76835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4400" b="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h</a:t>
            </a:r>
            <a:r>
              <a:rPr kumimoji="1" lang="en-US" altLang="zh-CN" sz="44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sp>
        <p:nvSpPr>
          <p:cNvPr id="57351" name="Text Box 7"/>
          <p:cNvSpPr txBox="1">
            <a:spLocks noChangeArrowheads="1"/>
          </p:cNvSpPr>
          <p:nvPr/>
        </p:nvSpPr>
        <p:spPr bwMode="auto">
          <a:xfrm>
            <a:off x="8426450" y="795338"/>
            <a:ext cx="838200" cy="76835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44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h</a:t>
            </a:r>
            <a:r>
              <a:rPr kumimoji="1" lang="en-US" altLang="zh-CN" sz="44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p>
        </p:txBody>
      </p:sp>
      <p:sp>
        <p:nvSpPr>
          <p:cNvPr id="57352" name="Text Box 8"/>
          <p:cNvSpPr txBox="1">
            <a:spLocks noChangeArrowheads="1"/>
          </p:cNvSpPr>
          <p:nvPr/>
        </p:nvSpPr>
        <p:spPr bwMode="auto">
          <a:xfrm>
            <a:off x="6383338" y="677863"/>
            <a:ext cx="457200" cy="521970"/>
          </a:xfrm>
          <a:prstGeom prst="rect">
            <a:avLst/>
          </a:prstGeom>
          <a:noFill/>
          <a:ln w="9525">
            <a:noFill/>
            <a:miter lim="800000"/>
          </a:ln>
          <a:effectLst/>
        </p:spPr>
        <p:txBody>
          <a:bodyPr>
            <a:spAutoFit/>
          </a:bodyPr>
          <a:lstStyle/>
          <a:p>
            <a:pPr>
              <a:spcBef>
                <a:spcPct val="50000"/>
              </a:spcBef>
            </a:pPr>
            <a:r>
              <a:rPr lang="en-US" altLang="zh-CN" sz="2800" b="1" dirty="0">
                <a:solidFill>
                  <a:srgbClr val="FF0000"/>
                </a:solidFill>
                <a:effectLst>
                  <a:outerShdw blurRad="38100" dist="38100" dir="2700000">
                    <a:srgbClr val="C0C0C0"/>
                  </a:outerShdw>
                </a:effectLst>
                <a:latin typeface="Times New Roman" panose="02020603050405020304" pitchFamily="18" charset="0"/>
                <a:cs typeface="Arial" panose="020B0604020202020204" pitchFamily="34" charset="0"/>
              </a:rPr>
              <a:t>O</a:t>
            </a:r>
            <a:endParaRPr lang="en-US" altLang="zh-CN" sz="2800" b="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endParaRPr>
          </a:p>
        </p:txBody>
      </p:sp>
      <p:sp>
        <p:nvSpPr>
          <p:cNvPr id="57353" name="Text Box 9"/>
          <p:cNvSpPr txBox="1">
            <a:spLocks noChangeArrowheads="1"/>
          </p:cNvSpPr>
          <p:nvPr/>
        </p:nvSpPr>
        <p:spPr bwMode="auto">
          <a:xfrm>
            <a:off x="6311900" y="5300663"/>
            <a:ext cx="3124200" cy="768350"/>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44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费力省距离</a:t>
            </a:r>
          </a:p>
        </p:txBody>
      </p:sp>
      <p:sp>
        <p:nvSpPr>
          <p:cNvPr id="57354" name="Text Box 10"/>
          <p:cNvSpPr txBox="1">
            <a:spLocks noChangeArrowheads="1"/>
          </p:cNvSpPr>
          <p:nvPr/>
        </p:nvSpPr>
        <p:spPr bwMode="auto">
          <a:xfrm>
            <a:off x="7248525" y="2781300"/>
            <a:ext cx="2667000" cy="1014730"/>
          </a:xfrm>
          <a:prstGeom prst="rect">
            <a:avLst/>
          </a:prstGeom>
          <a:noFill/>
          <a:ln w="9525">
            <a:solidFill>
              <a:schemeClr val="tx1"/>
            </a:solidFill>
            <a:miter lim="800000"/>
          </a:ln>
          <a:effectLst/>
        </p:spPr>
        <p:txBody>
          <a:bodyPr>
            <a:spAutoFit/>
          </a:bodyPr>
          <a:lstStyle/>
          <a:p>
            <a:pPr marR="0" defTabSz="914400">
              <a:spcBef>
                <a:spcPct val="50000"/>
              </a:spcBef>
              <a:buClrTx/>
              <a:buSzTx/>
              <a:buFontTx/>
              <a:defRPr/>
            </a:pPr>
            <a:r>
              <a:rPr kumimoji="1" lang="en-US" altLang="zh-CN" sz="60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h</a:t>
            </a:r>
            <a:r>
              <a:rPr kumimoji="1" lang="en-US" altLang="zh-CN" sz="60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 </a:t>
            </a:r>
            <a:r>
              <a:rPr kumimoji="1" lang="zh-CN" altLang="en-US" sz="48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 </a:t>
            </a:r>
            <a:r>
              <a:rPr kumimoji="1" lang="en-US" altLang="zh-CN" sz="6000" b="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h</a:t>
            </a:r>
            <a:r>
              <a:rPr kumimoji="1" lang="en-US" altLang="zh-CN" sz="60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pic>
        <p:nvPicPr>
          <p:cNvPr id="32779" name="Picture 11" descr="f1"/>
          <p:cNvPicPr>
            <a:picLocks noChangeAspect="1"/>
          </p:cNvPicPr>
          <p:nvPr/>
        </p:nvPicPr>
        <p:blipFill>
          <a:blip r:embed="rId3"/>
          <a:stretch>
            <a:fillRect/>
          </a:stretch>
        </p:blipFill>
        <p:spPr>
          <a:xfrm>
            <a:off x="2314575" y="-242887"/>
            <a:ext cx="8353425" cy="6269037"/>
          </a:xfrm>
          <a:prstGeom prst="rect">
            <a:avLst/>
          </a:prstGeom>
          <a:noFill/>
          <a:ln w="9525">
            <a:noFill/>
          </a:ln>
        </p:spPr>
      </p:pic>
      <p:grpSp>
        <p:nvGrpSpPr>
          <p:cNvPr id="4111" name="组合 4110"/>
          <p:cNvGrpSpPr/>
          <p:nvPr/>
        </p:nvGrpSpPr>
        <p:grpSpPr>
          <a:xfrm>
            <a:off x="123190" y="94615"/>
            <a:ext cx="12262485" cy="665797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500" fill="hold"/>
                                        <p:tgtEl>
                                          <p:spTgt spid="57348"/>
                                        </p:tgtEl>
                                        <p:attrNameLst>
                                          <p:attrName>ppt_x</p:attrName>
                                        </p:attrNameLst>
                                      </p:cBhvr>
                                      <p:tavLst>
                                        <p:tav tm="0">
                                          <p:val>
                                            <p:strVal val="#ppt_x"/>
                                          </p:val>
                                        </p:tav>
                                        <p:tav tm="100000">
                                          <p:val>
                                            <p:strVal val="#ppt_x"/>
                                          </p:val>
                                        </p:tav>
                                      </p:tavLst>
                                    </p:anim>
                                    <p:anim calcmode="lin" valueType="num">
                                      <p:cBhvr>
                                        <p:cTn id="8" dur="500" fill="hold"/>
                                        <p:tgtEl>
                                          <p:spTgt spid="57348"/>
                                        </p:tgtEl>
                                        <p:attrNameLst>
                                          <p:attrName>ppt_y</p:attrName>
                                        </p:attrNameLst>
                                      </p:cBhvr>
                                      <p:tavLst>
                                        <p:tav tm="0">
                                          <p:val>
                                            <p:strVal val="#ppt_y+#ppt_h/2"/>
                                          </p:val>
                                        </p:tav>
                                        <p:tav tm="100000">
                                          <p:val>
                                            <p:strVal val="#ppt_y"/>
                                          </p:val>
                                        </p:tav>
                                      </p:tavLst>
                                    </p:anim>
                                    <p:anim calcmode="lin" valueType="num">
                                      <p:cBhvr>
                                        <p:cTn id="9" dur="500" fill="hold"/>
                                        <p:tgtEl>
                                          <p:spTgt spid="57348"/>
                                        </p:tgtEl>
                                        <p:attrNameLst>
                                          <p:attrName>ppt_w</p:attrName>
                                        </p:attrNameLst>
                                      </p:cBhvr>
                                      <p:tavLst>
                                        <p:tav tm="0">
                                          <p:val>
                                            <p:strVal val="#ppt_w"/>
                                          </p:val>
                                        </p:tav>
                                        <p:tav tm="100000">
                                          <p:val>
                                            <p:strVal val="#ppt_w"/>
                                          </p:val>
                                        </p:tav>
                                      </p:tavLst>
                                    </p:anim>
                                    <p:anim calcmode="lin" valueType="num">
                                      <p:cBhvr>
                                        <p:cTn id="10" dur="500" fill="hold"/>
                                        <p:tgtEl>
                                          <p:spTgt spid="5734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7350"/>
                                        </p:tgtEl>
                                        <p:attrNameLst>
                                          <p:attrName>style.visibility</p:attrName>
                                        </p:attrNameLst>
                                      </p:cBhvr>
                                      <p:to>
                                        <p:strVal val="visible"/>
                                      </p:to>
                                    </p:set>
                                    <p:animEffect transition="in" filter="dissolve">
                                      <p:cBhvr>
                                        <p:cTn id="14" dur="500"/>
                                        <p:tgtEl>
                                          <p:spTgt spid="5735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57349"/>
                                        </p:tgtEl>
                                        <p:attrNameLst>
                                          <p:attrName>style.visibility</p:attrName>
                                        </p:attrNameLst>
                                      </p:cBhvr>
                                      <p:to>
                                        <p:strVal val="visible"/>
                                      </p:to>
                                    </p:set>
                                    <p:anim calcmode="lin" valueType="num">
                                      <p:cBhvr>
                                        <p:cTn id="19" dur="500" fill="hold"/>
                                        <p:tgtEl>
                                          <p:spTgt spid="57349"/>
                                        </p:tgtEl>
                                        <p:attrNameLst>
                                          <p:attrName>ppt_x</p:attrName>
                                        </p:attrNameLst>
                                      </p:cBhvr>
                                      <p:tavLst>
                                        <p:tav tm="0">
                                          <p:val>
                                            <p:strVal val="#ppt_x"/>
                                          </p:val>
                                        </p:tav>
                                        <p:tav tm="100000">
                                          <p:val>
                                            <p:strVal val="#ppt_x"/>
                                          </p:val>
                                        </p:tav>
                                      </p:tavLst>
                                    </p:anim>
                                    <p:anim calcmode="lin" valueType="num">
                                      <p:cBhvr>
                                        <p:cTn id="20" dur="500" fill="hold"/>
                                        <p:tgtEl>
                                          <p:spTgt spid="57349"/>
                                        </p:tgtEl>
                                        <p:attrNameLst>
                                          <p:attrName>ppt_y</p:attrName>
                                        </p:attrNameLst>
                                      </p:cBhvr>
                                      <p:tavLst>
                                        <p:tav tm="0">
                                          <p:val>
                                            <p:strVal val="#ppt_y-#ppt_h/2"/>
                                          </p:val>
                                        </p:tav>
                                        <p:tav tm="100000">
                                          <p:val>
                                            <p:strVal val="#ppt_y"/>
                                          </p:val>
                                        </p:tav>
                                      </p:tavLst>
                                    </p:anim>
                                    <p:anim calcmode="lin" valueType="num">
                                      <p:cBhvr>
                                        <p:cTn id="21" dur="500" fill="hold"/>
                                        <p:tgtEl>
                                          <p:spTgt spid="57349"/>
                                        </p:tgtEl>
                                        <p:attrNameLst>
                                          <p:attrName>ppt_w</p:attrName>
                                        </p:attrNameLst>
                                      </p:cBhvr>
                                      <p:tavLst>
                                        <p:tav tm="0">
                                          <p:val>
                                            <p:strVal val="#ppt_w"/>
                                          </p:val>
                                        </p:tav>
                                        <p:tav tm="100000">
                                          <p:val>
                                            <p:strVal val="#ppt_w"/>
                                          </p:val>
                                        </p:tav>
                                      </p:tavLst>
                                    </p:anim>
                                    <p:anim calcmode="lin" valueType="num">
                                      <p:cBhvr>
                                        <p:cTn id="22" dur="500" fill="hold"/>
                                        <p:tgtEl>
                                          <p:spTgt spid="57349"/>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7351"/>
                                        </p:tgtEl>
                                        <p:attrNameLst>
                                          <p:attrName>style.visibility</p:attrName>
                                        </p:attrNameLst>
                                      </p:cBhvr>
                                      <p:to>
                                        <p:strVal val="visible"/>
                                      </p:to>
                                    </p:set>
                                    <p:animEffect transition="in" filter="dissolve">
                                      <p:cBhvr>
                                        <p:cTn id="26" dur="500"/>
                                        <p:tgtEl>
                                          <p:spTgt spid="5735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7354"/>
                                        </p:tgtEl>
                                        <p:attrNameLst>
                                          <p:attrName>style.visibility</p:attrName>
                                        </p:attrNameLst>
                                      </p:cBhvr>
                                      <p:to>
                                        <p:strVal val="visible"/>
                                      </p:to>
                                    </p:set>
                                    <p:animEffect transition="in" filter="dissolve">
                                      <p:cBhvr>
                                        <p:cTn id="31" dur="500"/>
                                        <p:tgtEl>
                                          <p:spTgt spid="57354"/>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iterate type="lt">
                                    <p:tmPct val="10000"/>
                                  </p:iterate>
                                  <p:childTnLst>
                                    <p:set>
                                      <p:cBhvr>
                                        <p:cTn id="35" dur="1" fill="hold">
                                          <p:stCondLst>
                                            <p:cond delay="0"/>
                                          </p:stCondLst>
                                        </p:cTn>
                                        <p:tgtEl>
                                          <p:spTgt spid="57347"/>
                                        </p:tgtEl>
                                        <p:attrNameLst>
                                          <p:attrName>style.visibility</p:attrName>
                                        </p:attrNameLst>
                                      </p:cBhvr>
                                      <p:to>
                                        <p:strVal val="visible"/>
                                      </p:to>
                                    </p:set>
                                    <p:animEffect transition="in" filter="fade">
                                      <p:cBhvr>
                                        <p:cTn id="36" dur="2000"/>
                                        <p:tgtEl>
                                          <p:spTgt spid="57347"/>
                                        </p:tgtEl>
                                      </p:cBhvr>
                                    </p:animEffect>
                                    <p:anim calcmode="lin" valueType="num">
                                      <p:cBhvr>
                                        <p:cTn id="37" dur="2000" fill="hold"/>
                                        <p:tgtEl>
                                          <p:spTgt spid="57347"/>
                                        </p:tgtEl>
                                        <p:attrNameLst>
                                          <p:attrName>ppt_w</p:attrName>
                                        </p:attrNameLst>
                                      </p:cBhvr>
                                      <p:tavLst>
                                        <p:tav tm="0" fmla="#ppt_w*sin(2.5*pi*$)">
                                          <p:val>
                                            <p:fltVal val="0"/>
                                          </p:val>
                                        </p:tav>
                                        <p:tav tm="100000">
                                          <p:val>
                                            <p:fltVal val="1"/>
                                          </p:val>
                                        </p:tav>
                                      </p:tavLst>
                                    </p:anim>
                                    <p:anim calcmode="lin" valueType="num">
                                      <p:cBhvr>
                                        <p:cTn id="38" dur="2000" fill="hold"/>
                                        <p:tgtEl>
                                          <p:spTgt spid="5734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7353"/>
                                        </p:tgtEl>
                                        <p:attrNameLst>
                                          <p:attrName>style.visibility</p:attrName>
                                        </p:attrNameLst>
                                      </p:cBhvr>
                                      <p:to>
                                        <p:strVal val="visible"/>
                                      </p:to>
                                    </p:set>
                                    <p:animEffect transition="in" filter="dissolve">
                                      <p:cBhvr>
                                        <p:cTn id="43"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ldLvl="0" animBg="1"/>
      <p:bldP spid="57350" grpId="0" bldLvl="0" animBg="1"/>
      <p:bldP spid="57351" grpId="0" bldLvl="0" animBg="1"/>
      <p:bldP spid="57353" grpId="0" bldLvl="0" animBg="1"/>
      <p:bldP spid="5735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p:nvPr/>
        </p:nvSpPr>
        <p:spPr>
          <a:xfrm>
            <a:off x="2454275" y="246063"/>
            <a:ext cx="7818438" cy="521970"/>
          </a:xfrm>
          <a:prstGeom prst="rect">
            <a:avLst/>
          </a:prstGeom>
          <a:noFill/>
          <a:ln w="9525">
            <a:noFill/>
          </a:ln>
        </p:spPr>
        <p:txBody>
          <a:bodyPr>
            <a:spAutoFit/>
          </a:bodyPr>
          <a:lstStyle/>
          <a:p>
            <a:pPr>
              <a:spcBef>
                <a:spcPct val="50000"/>
              </a:spcBef>
            </a:pPr>
            <a:r>
              <a:rPr lang="zh-CN" altLang="en-US" sz="2800" b="1" dirty="0">
                <a:latin typeface="Times New Roman" panose="02020603050405020304" pitchFamily="18" charset="0"/>
                <a:ea typeface="黑体" panose="02010609060101010101" pitchFamily="2" charset="-122"/>
              </a:rPr>
              <a:t>我们需要用费力杠杆吗？它有什么好处？</a:t>
            </a:r>
          </a:p>
        </p:txBody>
      </p:sp>
      <p:pic>
        <p:nvPicPr>
          <p:cNvPr id="33795" name="Picture 3" descr="筷子"/>
          <p:cNvPicPr>
            <a:picLocks noChangeAspect="1"/>
          </p:cNvPicPr>
          <p:nvPr/>
        </p:nvPicPr>
        <p:blipFill>
          <a:blip r:embed="rId2"/>
          <a:stretch>
            <a:fillRect/>
          </a:stretch>
        </p:blipFill>
        <p:spPr>
          <a:xfrm>
            <a:off x="738188" y="1282700"/>
            <a:ext cx="3419475" cy="2633663"/>
          </a:xfrm>
          <a:prstGeom prst="rect">
            <a:avLst/>
          </a:prstGeom>
          <a:noFill/>
          <a:ln w="9525">
            <a:noFill/>
          </a:ln>
        </p:spPr>
      </p:pic>
      <p:pic>
        <p:nvPicPr>
          <p:cNvPr id="33796" name="Picture 4" descr="钓鱼杆"/>
          <p:cNvPicPr>
            <a:picLocks noChangeAspect="1"/>
          </p:cNvPicPr>
          <p:nvPr/>
        </p:nvPicPr>
        <p:blipFill>
          <a:blip r:embed="rId3"/>
          <a:stretch>
            <a:fillRect/>
          </a:stretch>
        </p:blipFill>
        <p:spPr>
          <a:xfrm>
            <a:off x="6491288" y="3814763"/>
            <a:ext cx="4176712" cy="3043237"/>
          </a:xfrm>
          <a:prstGeom prst="rect">
            <a:avLst/>
          </a:prstGeom>
          <a:noFill/>
          <a:ln w="9525">
            <a:noFill/>
          </a:ln>
        </p:spPr>
      </p:pic>
      <p:pic>
        <p:nvPicPr>
          <p:cNvPr id="33797" name="Picture 5" descr="扫帚"/>
          <p:cNvPicPr>
            <a:picLocks noChangeAspect="1"/>
          </p:cNvPicPr>
          <p:nvPr/>
        </p:nvPicPr>
        <p:blipFill>
          <a:blip r:embed="rId4">
            <a:clrChange>
              <a:clrFrom>
                <a:srgbClr val="6DD556"/>
              </a:clrFrom>
              <a:clrTo>
                <a:srgbClr val="6DD556">
                  <a:alpha val="0"/>
                </a:srgbClr>
              </a:clrTo>
            </a:clrChange>
          </a:blip>
          <a:stretch>
            <a:fillRect/>
          </a:stretch>
        </p:blipFill>
        <p:spPr>
          <a:xfrm>
            <a:off x="5091430" y="1044893"/>
            <a:ext cx="3733800" cy="2625725"/>
          </a:xfrm>
          <a:prstGeom prst="rect">
            <a:avLst/>
          </a:prstGeom>
          <a:noFill/>
          <a:ln w="9525">
            <a:noFill/>
          </a:ln>
        </p:spPr>
      </p:pic>
      <p:pic>
        <p:nvPicPr>
          <p:cNvPr id="33798" name="Picture 6" descr="打棒球"/>
          <p:cNvPicPr>
            <a:picLocks noChangeAspect="1"/>
          </p:cNvPicPr>
          <p:nvPr/>
        </p:nvPicPr>
        <p:blipFill>
          <a:blip r:embed="rId5">
            <a:clrChange>
              <a:clrFrom>
                <a:srgbClr val="FFFFFF"/>
              </a:clrFrom>
              <a:clrTo>
                <a:srgbClr val="FFFFFF">
                  <a:alpha val="0"/>
                </a:srgbClr>
              </a:clrTo>
            </a:clrChange>
          </a:blip>
          <a:stretch>
            <a:fillRect/>
          </a:stretch>
        </p:blipFill>
        <p:spPr>
          <a:xfrm>
            <a:off x="869315" y="3905568"/>
            <a:ext cx="3851275" cy="2922587"/>
          </a:xfrm>
          <a:prstGeom prst="rect">
            <a:avLst/>
          </a:prstGeom>
          <a:noFill/>
          <a:ln w="9525">
            <a:noFill/>
          </a:ln>
        </p:spPr>
      </p:pic>
      <p:pic>
        <p:nvPicPr>
          <p:cNvPr id="33799" name="Picture 7" descr="图片19"/>
          <p:cNvPicPr>
            <a:picLocks noChangeAspect="1"/>
          </p:cNvPicPr>
          <p:nvPr/>
        </p:nvPicPr>
        <p:blipFill>
          <a:blip r:embed="rId6"/>
          <a:stretch>
            <a:fillRect/>
          </a:stretch>
        </p:blipFill>
        <p:spPr>
          <a:xfrm>
            <a:off x="5414328" y="3832543"/>
            <a:ext cx="4211637" cy="3068637"/>
          </a:xfrm>
          <a:prstGeom prst="rect">
            <a:avLst/>
          </a:prstGeom>
          <a:noFill/>
          <a:ln w="9525">
            <a:noFill/>
          </a:ln>
        </p:spPr>
      </p:pic>
      <p:sp>
        <p:nvSpPr>
          <p:cNvPr id="33800" name="WordArt 8"/>
          <p:cNvSpPr>
            <a:spLocks noTextEdit="1"/>
          </p:cNvSpPr>
          <p:nvPr/>
        </p:nvSpPr>
        <p:spPr>
          <a:xfrm>
            <a:off x="4343400" y="2424113"/>
            <a:ext cx="2590800" cy="2224087"/>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eaLnBrk="0" hangingPunct="0"/>
            <a:r>
              <a:rPr lang="zh-CN" altLang="en-US" sz="3600">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省距离</a:t>
            </a:r>
          </a:p>
        </p:txBody>
      </p:sp>
      <p:grpSp>
        <p:nvGrpSpPr>
          <p:cNvPr id="4111" name="组合 4110"/>
          <p:cNvGrpSpPr/>
          <p:nvPr/>
        </p:nvGrpSpPr>
        <p:grpSpPr>
          <a:xfrm>
            <a:off x="139065" y="94615"/>
            <a:ext cx="12246610" cy="676338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 calcmode="lin" valueType="num">
                                      <p:cBhvr additive="base">
                                        <p:cTn id="7" dur="500" fill="hold"/>
                                        <p:tgtEl>
                                          <p:spTgt spid="33800"/>
                                        </p:tgtEl>
                                        <p:attrNameLst>
                                          <p:attrName>ppt_x</p:attrName>
                                        </p:attrNameLst>
                                      </p:cBhvr>
                                      <p:tavLst>
                                        <p:tav tm="0">
                                          <p:val>
                                            <p:strVal val="#ppt_x"/>
                                          </p:val>
                                        </p:tav>
                                        <p:tav tm="100000">
                                          <p:val>
                                            <p:strVal val="#ppt_x"/>
                                          </p:val>
                                        </p:tav>
                                      </p:tavLst>
                                    </p:anim>
                                    <p:anim calcmode="lin" valueType="num">
                                      <p:cBhvr additive="base">
                                        <p:cTn id="8"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106613" y="1222375"/>
            <a:ext cx="4105275" cy="27368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44034" name="矩形 2"/>
          <p:cNvSpPr/>
          <p:nvPr/>
        </p:nvSpPr>
        <p:spPr>
          <a:xfrm>
            <a:off x="3887788" y="4292600"/>
            <a:ext cx="894080" cy="521970"/>
          </a:xfrm>
          <a:prstGeom prst="rect">
            <a:avLst/>
          </a:prstGeom>
          <a:noFill/>
          <a:ln w="9525">
            <a:noFill/>
          </a:ln>
        </p:spPr>
        <p:txBody>
          <a:bodyPr wrap="none" anchor="t">
            <a:spAutoFit/>
          </a:bodyPr>
          <a:lstStyle/>
          <a:p>
            <a:r>
              <a:rPr lang="zh-CN" altLang="en-US" sz="2800" b="1" dirty="0">
                <a:latin typeface="微软雅黑" panose="020B0503020204020204" charset="-122"/>
                <a:ea typeface="微软雅黑" panose="020B0503020204020204" charset="-122"/>
              </a:rPr>
              <a:t>船桨</a:t>
            </a:r>
          </a:p>
        </p:txBody>
      </p:sp>
      <p:pic>
        <p:nvPicPr>
          <p:cNvPr id="6" name="图片 5"/>
          <p:cNvPicPr>
            <a:picLocks noChangeAspect="1"/>
          </p:cNvPicPr>
          <p:nvPr/>
        </p:nvPicPr>
        <p:blipFill>
          <a:blip r:embed="rId3"/>
          <a:stretch>
            <a:fillRect/>
          </a:stretch>
        </p:blipFill>
        <p:spPr>
          <a:xfrm>
            <a:off x="6219825" y="1222375"/>
            <a:ext cx="4032250" cy="27368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44036" name="矩形 6"/>
          <p:cNvSpPr/>
          <p:nvPr/>
        </p:nvSpPr>
        <p:spPr>
          <a:xfrm>
            <a:off x="7680325" y="4365625"/>
            <a:ext cx="894080" cy="521970"/>
          </a:xfrm>
          <a:prstGeom prst="rect">
            <a:avLst/>
          </a:prstGeom>
          <a:noFill/>
          <a:ln w="9525">
            <a:noFill/>
          </a:ln>
        </p:spPr>
        <p:txBody>
          <a:bodyPr wrap="none" anchor="t">
            <a:spAutoFit/>
          </a:bodyPr>
          <a:lstStyle/>
          <a:p>
            <a:r>
              <a:rPr lang="zh-CN" altLang="en-US" sz="2800" b="1" dirty="0">
                <a:solidFill>
                  <a:srgbClr val="000000"/>
                </a:solidFill>
                <a:latin typeface="微软雅黑" panose="020B0503020204020204" charset="-122"/>
                <a:ea typeface="微软雅黑" panose="020B0503020204020204" charset="-122"/>
              </a:rPr>
              <a:t>钓鱼</a:t>
            </a:r>
          </a:p>
        </p:txBody>
      </p:sp>
      <p:grpSp>
        <p:nvGrpSpPr>
          <p:cNvPr id="4111" name="组合 4110"/>
          <p:cNvGrpSpPr/>
          <p:nvPr/>
        </p:nvGrpSpPr>
        <p:grpSpPr>
          <a:xfrm>
            <a:off x="198120" y="94615"/>
            <a:ext cx="12187555" cy="662813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p:cNvPicPr>
          <p:nvPr/>
        </p:nvPicPr>
        <p:blipFill>
          <a:blip r:embed="rId2">
            <a:lum bright="39999" contrast="-64000"/>
          </a:blip>
          <a:stretch>
            <a:fillRect/>
          </a:stretch>
        </p:blipFill>
        <p:spPr>
          <a:xfrm>
            <a:off x="1524000" y="0"/>
            <a:ext cx="9144000" cy="6858000"/>
          </a:xfrm>
          <a:prstGeom prst="rect">
            <a:avLst/>
          </a:prstGeom>
          <a:noFill/>
          <a:ln w="9525">
            <a:noFill/>
          </a:ln>
        </p:spPr>
      </p:pic>
      <p:sp>
        <p:nvSpPr>
          <p:cNvPr id="59395" name="Text Box 3"/>
          <p:cNvSpPr txBox="1">
            <a:spLocks noChangeArrowheads="1"/>
          </p:cNvSpPr>
          <p:nvPr/>
        </p:nvSpPr>
        <p:spPr bwMode="auto">
          <a:xfrm>
            <a:off x="2063750" y="115888"/>
            <a:ext cx="79248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36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等臂杠杆（</a:t>
            </a:r>
            <a:r>
              <a:rPr kumimoji="1" lang="zh-CN" altLang="en-US" sz="36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动力臂 </a:t>
            </a:r>
            <a:r>
              <a:rPr kumimoji="1" lang="en-US" altLang="zh-CN" sz="36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a:t>
            </a:r>
            <a:r>
              <a:rPr kumimoji="1" lang="zh-CN" altLang="en-US" sz="36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阻力臂</a:t>
            </a:r>
            <a:r>
              <a:rPr kumimoji="1" lang="zh-CN" altLang="en-US" sz="36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a:t>
            </a:r>
          </a:p>
        </p:txBody>
      </p:sp>
      <p:sp>
        <p:nvSpPr>
          <p:cNvPr id="59396" name="Line 4"/>
          <p:cNvSpPr/>
          <p:nvPr/>
        </p:nvSpPr>
        <p:spPr>
          <a:xfrm>
            <a:off x="7443788" y="1517650"/>
            <a:ext cx="0" cy="2971800"/>
          </a:xfrm>
          <a:prstGeom prst="line">
            <a:avLst/>
          </a:prstGeom>
          <a:ln w="76200" cap="flat" cmpd="sng">
            <a:solidFill>
              <a:srgbClr val="FF0000"/>
            </a:solidFill>
            <a:prstDash val="solid"/>
            <a:headEnd type="none" w="med" len="med"/>
            <a:tailEnd type="triangle" w="med" len="med"/>
          </a:ln>
        </p:spPr>
      </p:sp>
      <p:sp>
        <p:nvSpPr>
          <p:cNvPr id="59397" name="Line 5"/>
          <p:cNvSpPr/>
          <p:nvPr/>
        </p:nvSpPr>
        <p:spPr>
          <a:xfrm>
            <a:off x="4243388" y="1517650"/>
            <a:ext cx="0" cy="3048000"/>
          </a:xfrm>
          <a:prstGeom prst="line">
            <a:avLst/>
          </a:prstGeom>
          <a:ln w="76200" cap="flat" cmpd="sng">
            <a:solidFill>
              <a:srgbClr val="0000FF"/>
            </a:solidFill>
            <a:prstDash val="solid"/>
            <a:headEnd type="none" w="med" len="med"/>
            <a:tailEnd type="triangle" w="med" len="med"/>
          </a:ln>
        </p:spPr>
      </p:sp>
      <p:sp>
        <p:nvSpPr>
          <p:cNvPr id="59398" name="Line 6"/>
          <p:cNvSpPr/>
          <p:nvPr/>
        </p:nvSpPr>
        <p:spPr>
          <a:xfrm>
            <a:off x="4319588" y="1593850"/>
            <a:ext cx="1524000" cy="0"/>
          </a:xfrm>
          <a:prstGeom prst="line">
            <a:avLst/>
          </a:prstGeom>
          <a:ln w="57150" cap="flat" cmpd="sng">
            <a:solidFill>
              <a:srgbClr val="0000FF"/>
            </a:solidFill>
            <a:prstDash val="solid"/>
            <a:headEnd type="triangle" w="med" len="med"/>
            <a:tailEnd type="triangle" w="med" len="med"/>
          </a:ln>
        </p:spPr>
      </p:sp>
      <p:sp>
        <p:nvSpPr>
          <p:cNvPr id="59399" name="Line 7"/>
          <p:cNvSpPr/>
          <p:nvPr/>
        </p:nvSpPr>
        <p:spPr>
          <a:xfrm>
            <a:off x="5919788" y="1593850"/>
            <a:ext cx="1524000" cy="0"/>
          </a:xfrm>
          <a:prstGeom prst="line">
            <a:avLst/>
          </a:prstGeom>
          <a:ln w="57150" cap="flat" cmpd="sng">
            <a:solidFill>
              <a:srgbClr val="FF0000"/>
            </a:solidFill>
            <a:prstDash val="solid"/>
            <a:headEnd type="triangle" w="med" len="med"/>
            <a:tailEnd type="triangle" w="med" len="med"/>
          </a:ln>
        </p:spPr>
      </p:sp>
      <p:sp>
        <p:nvSpPr>
          <p:cNvPr id="59400" name="Text Box 8"/>
          <p:cNvSpPr txBox="1">
            <a:spLocks noChangeArrowheads="1"/>
          </p:cNvSpPr>
          <p:nvPr/>
        </p:nvSpPr>
        <p:spPr bwMode="auto">
          <a:xfrm>
            <a:off x="3405188" y="3848100"/>
            <a:ext cx="990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F</a:t>
            </a:r>
            <a:r>
              <a:rPr kumimoji="1" lang="en-US" altLang="zh-CN" sz="36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sp>
        <p:nvSpPr>
          <p:cNvPr id="59401" name="Text Box 9"/>
          <p:cNvSpPr txBox="1">
            <a:spLocks noChangeArrowheads="1"/>
          </p:cNvSpPr>
          <p:nvPr/>
        </p:nvSpPr>
        <p:spPr bwMode="auto">
          <a:xfrm>
            <a:off x="7672388" y="3924300"/>
            <a:ext cx="990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F</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p>
        </p:txBody>
      </p:sp>
      <p:sp>
        <p:nvSpPr>
          <p:cNvPr id="59402" name="Text Box 10"/>
          <p:cNvSpPr txBox="1">
            <a:spLocks noChangeArrowheads="1"/>
          </p:cNvSpPr>
          <p:nvPr/>
        </p:nvSpPr>
        <p:spPr bwMode="auto">
          <a:xfrm>
            <a:off x="6453188" y="1638300"/>
            <a:ext cx="9144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L</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p>
        </p:txBody>
      </p:sp>
      <p:sp>
        <p:nvSpPr>
          <p:cNvPr id="59403" name="Text Box 11"/>
          <p:cNvSpPr txBox="1">
            <a:spLocks noChangeArrowheads="1"/>
          </p:cNvSpPr>
          <p:nvPr/>
        </p:nvSpPr>
        <p:spPr bwMode="auto">
          <a:xfrm>
            <a:off x="4776788" y="1638300"/>
            <a:ext cx="990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L</a:t>
            </a:r>
            <a:r>
              <a:rPr kumimoji="1" lang="en-US" altLang="zh-CN" sz="36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sp>
        <p:nvSpPr>
          <p:cNvPr id="59404" name="Text Box 12"/>
          <p:cNvSpPr txBox="1">
            <a:spLocks noChangeArrowheads="1"/>
          </p:cNvSpPr>
          <p:nvPr/>
        </p:nvSpPr>
        <p:spPr bwMode="auto">
          <a:xfrm>
            <a:off x="5691188" y="765175"/>
            <a:ext cx="457200" cy="521970"/>
          </a:xfrm>
          <a:prstGeom prst="rect">
            <a:avLst/>
          </a:prstGeom>
          <a:noFill/>
          <a:ln w="9525">
            <a:noFill/>
            <a:miter lim="800000"/>
          </a:ln>
          <a:effectLst/>
        </p:spPr>
        <p:txBody>
          <a:bodyPr>
            <a:spAutoFit/>
          </a:bodyPr>
          <a:lstStyle/>
          <a:p>
            <a:pPr>
              <a:spcBef>
                <a:spcPct val="50000"/>
              </a:spcBef>
            </a:pPr>
            <a:r>
              <a:rPr lang="en-US" altLang="zh-CN" sz="2800" b="1" dirty="0">
                <a:solidFill>
                  <a:srgbClr val="FF0000"/>
                </a:solidFill>
                <a:effectLst>
                  <a:outerShdw blurRad="38100" dist="38100" dir="2700000">
                    <a:srgbClr val="C0C0C0"/>
                  </a:outerShdw>
                </a:effectLst>
                <a:latin typeface="Times New Roman" panose="02020603050405020304" pitchFamily="18" charset="0"/>
                <a:cs typeface="Arial" panose="020B0604020202020204" pitchFamily="34" charset="0"/>
              </a:rPr>
              <a:t>O</a:t>
            </a:r>
            <a:endParaRPr lang="en-US" altLang="zh-CN" sz="2800" b="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endParaRPr>
          </a:p>
        </p:txBody>
      </p:sp>
      <p:pic>
        <p:nvPicPr>
          <p:cNvPr id="34829" name="Picture 13" descr="dd"/>
          <p:cNvPicPr>
            <a:picLocks noChangeAspect="1"/>
          </p:cNvPicPr>
          <p:nvPr/>
        </p:nvPicPr>
        <p:blipFill>
          <a:blip r:embed="rId3"/>
          <a:stretch>
            <a:fillRect/>
          </a:stretch>
        </p:blipFill>
        <p:spPr>
          <a:xfrm>
            <a:off x="2927350" y="908050"/>
            <a:ext cx="6286500" cy="4572000"/>
          </a:xfrm>
          <a:prstGeom prst="rect">
            <a:avLst/>
          </a:prstGeom>
          <a:noFill/>
          <a:ln w="9525">
            <a:noFill/>
          </a:ln>
        </p:spPr>
      </p:pic>
      <p:sp>
        <p:nvSpPr>
          <p:cNvPr id="59406" name="Text Box 14"/>
          <p:cNvSpPr txBox="1">
            <a:spLocks noChangeArrowheads="1"/>
          </p:cNvSpPr>
          <p:nvPr/>
        </p:nvSpPr>
        <p:spPr bwMode="auto">
          <a:xfrm>
            <a:off x="8358188" y="2584450"/>
            <a:ext cx="2058988" cy="1254125"/>
          </a:xfrm>
          <a:prstGeom prst="rect">
            <a:avLst/>
          </a:prstGeom>
          <a:noFill/>
          <a:ln w="9525">
            <a:solidFill>
              <a:schemeClr val="tx1"/>
            </a:solidFill>
            <a:miter lim="800000"/>
          </a:ln>
          <a:effectLst/>
        </p:spPr>
        <p:txBody>
          <a:bodyPr>
            <a:spAutoFit/>
          </a:bodyPr>
          <a:lstStyle/>
          <a:p>
            <a:pPr marR="0" defTabSz="914400" fontAlgn="ctr">
              <a:lnSpc>
                <a:spcPct val="80000"/>
              </a:lnSpc>
              <a:spcBef>
                <a:spcPct val="50000"/>
              </a:spcBef>
              <a:buClrTx/>
              <a:buSzTx/>
              <a:buFontTx/>
              <a:defRPr/>
            </a:pPr>
            <a:r>
              <a:rPr kumimoji="1" lang="en-US" altLang="zh-CN" sz="3600" b="1" i="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 L</a:t>
            </a:r>
            <a:r>
              <a:rPr kumimoji="1" lang="en-US" altLang="zh-CN" sz="36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 </a:t>
            </a:r>
            <a:r>
              <a:rPr kumimoji="1" lang="zh-CN" altLang="en-US" sz="36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 </a:t>
            </a:r>
            <a:r>
              <a:rPr kumimoji="1" lang="en-US" altLang="zh-CN" sz="36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L</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p>
          <a:p>
            <a:pPr marR="0" defTabSz="914400" fontAlgn="ctr">
              <a:lnSpc>
                <a:spcPct val="80000"/>
              </a:lnSpc>
              <a:spcBef>
                <a:spcPct val="50000"/>
              </a:spcBef>
              <a:buClrTx/>
              <a:buSzTx/>
              <a:buFontTx/>
              <a:defRPr/>
            </a:pPr>
            <a:r>
              <a:rPr kumimoji="1" lang="zh-CN" altLang="en-US" sz="3600" b="1" i="1" kern="1200" cap="none" spc="0" normalizeH="0" baseline="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Ｆ</a:t>
            </a:r>
            <a:r>
              <a:rPr kumimoji="1" lang="en-US" altLang="zh-CN" sz="3600" b="1" kern="1200" cap="none" spc="0" normalizeH="0" baseline="-2500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2</a:t>
            </a:r>
            <a:r>
              <a:rPr kumimoji="1" lang="en-US" altLang="zh-CN" sz="3600" b="1" kern="1200" cap="none" spc="0" normalizeH="0" baseline="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 </a:t>
            </a:r>
            <a:r>
              <a:rPr kumimoji="1"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a:t>
            </a:r>
            <a:r>
              <a:rPr kumimoji="1" lang="zh-CN" altLang="en-US" sz="3600" b="1" kern="1200" cap="none" spc="0" normalizeH="0" baseline="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 </a:t>
            </a:r>
            <a:r>
              <a:rPr kumimoji="1" lang="en-US" altLang="zh-CN" sz="3600" b="1" i="1"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F</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1</a:t>
            </a:r>
            <a:endPar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endParaRPr>
          </a:p>
        </p:txBody>
      </p:sp>
      <p:sp>
        <p:nvSpPr>
          <p:cNvPr id="59407" name="Text Box 15"/>
          <p:cNvSpPr txBox="1">
            <a:spLocks noChangeArrowheads="1"/>
          </p:cNvSpPr>
          <p:nvPr/>
        </p:nvSpPr>
        <p:spPr bwMode="auto">
          <a:xfrm>
            <a:off x="2135188" y="5661025"/>
            <a:ext cx="4392613" cy="583565"/>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200" b="1"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rPr>
              <a:t>∴</a:t>
            </a:r>
            <a:r>
              <a:rPr kumimoji="1" lang="zh-CN" altLang="en-US" sz="32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等臂杠杆的特点是</a:t>
            </a:r>
            <a:r>
              <a:rPr kumimoji="1" lang="en-US" altLang="zh-CN" sz="32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a:t>
            </a:r>
          </a:p>
        </p:txBody>
      </p:sp>
      <p:sp>
        <p:nvSpPr>
          <p:cNvPr id="59408" name="Text Box 16"/>
          <p:cNvSpPr txBox="1">
            <a:spLocks noChangeArrowheads="1"/>
          </p:cNvSpPr>
          <p:nvPr/>
        </p:nvSpPr>
        <p:spPr bwMode="auto">
          <a:xfrm>
            <a:off x="6311900" y="5546725"/>
            <a:ext cx="4356100" cy="1026795"/>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32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不省力，不费力</a:t>
            </a:r>
          </a:p>
          <a:p>
            <a:pPr marR="0" defTabSz="914400">
              <a:lnSpc>
                <a:spcPct val="40000"/>
              </a:lnSpc>
              <a:spcBef>
                <a:spcPct val="50000"/>
              </a:spcBef>
              <a:buClrTx/>
              <a:buSzTx/>
              <a:buFontTx/>
              <a:defRPr/>
            </a:pPr>
            <a:r>
              <a:rPr kumimoji="1" lang="zh-CN" altLang="en-US" sz="32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不省距离，不费距离</a:t>
            </a:r>
          </a:p>
        </p:txBody>
      </p:sp>
      <p:grpSp>
        <p:nvGrpSpPr>
          <p:cNvPr id="4111" name="组合 4110"/>
          <p:cNvGrpSpPr/>
          <p:nvPr/>
        </p:nvGrpSpPr>
        <p:grpSpPr>
          <a:xfrm>
            <a:off x="46355" y="69850"/>
            <a:ext cx="12324080" cy="665734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9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939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940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5939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594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9396"/>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5940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59399"/>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594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59406"/>
                                        </p:tgtEl>
                                        <p:attrNameLst>
                                          <p:attrName>style.visibility</p:attrName>
                                        </p:attrNameLst>
                                      </p:cBhvr>
                                      <p:to>
                                        <p:strVal val="visible"/>
                                      </p:to>
                                    </p:set>
                                    <p:anim calcmode="lin" valueType="num">
                                      <p:cBhvr>
                                        <p:cTn id="39" dur="500" decel="50000" fill="hold">
                                          <p:stCondLst>
                                            <p:cond delay="0"/>
                                          </p:stCondLst>
                                        </p:cTn>
                                        <p:tgtEl>
                                          <p:spTgt spid="5940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940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9406"/>
                                        </p:tgtEl>
                                        <p:attrNameLst>
                                          <p:attrName>ppt_w</p:attrName>
                                        </p:attrNameLst>
                                      </p:cBhvr>
                                      <p:tavLst>
                                        <p:tav tm="0">
                                          <p:val>
                                            <p:strVal val="#ppt_w*.05"/>
                                          </p:val>
                                        </p:tav>
                                        <p:tav tm="100000">
                                          <p:val>
                                            <p:strVal val="#ppt_w"/>
                                          </p:val>
                                        </p:tav>
                                      </p:tavLst>
                                    </p:anim>
                                    <p:anim calcmode="lin" valueType="num">
                                      <p:cBhvr>
                                        <p:cTn id="42" dur="1000" fill="hold"/>
                                        <p:tgtEl>
                                          <p:spTgt spid="5940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940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940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940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9406"/>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iterate type="lt">
                                    <p:tmPct val="10000"/>
                                  </p:iterate>
                                  <p:childTnLst>
                                    <p:set>
                                      <p:cBhvr>
                                        <p:cTn id="50" dur="1" fill="hold">
                                          <p:stCondLst>
                                            <p:cond delay="0"/>
                                          </p:stCondLst>
                                        </p:cTn>
                                        <p:tgtEl>
                                          <p:spTgt spid="59407"/>
                                        </p:tgtEl>
                                        <p:attrNameLst>
                                          <p:attrName>style.visibility</p:attrName>
                                        </p:attrNameLst>
                                      </p:cBhvr>
                                      <p:to>
                                        <p:strVal val="visible"/>
                                      </p:to>
                                    </p:set>
                                    <p:animEffect transition="in" filter="fade">
                                      <p:cBhvr>
                                        <p:cTn id="51" dur="2000"/>
                                        <p:tgtEl>
                                          <p:spTgt spid="59407"/>
                                        </p:tgtEl>
                                      </p:cBhvr>
                                    </p:animEffect>
                                    <p:anim calcmode="lin" valueType="num">
                                      <p:cBhvr>
                                        <p:cTn id="52" dur="2000" fill="hold"/>
                                        <p:tgtEl>
                                          <p:spTgt spid="59407"/>
                                        </p:tgtEl>
                                        <p:attrNameLst>
                                          <p:attrName>ppt_w</p:attrName>
                                        </p:attrNameLst>
                                      </p:cBhvr>
                                      <p:tavLst>
                                        <p:tav tm="0" fmla="#ppt_w*sin(2.5*pi*$)">
                                          <p:val>
                                            <p:fltVal val="0"/>
                                          </p:val>
                                        </p:tav>
                                        <p:tav tm="100000">
                                          <p:val>
                                            <p:fltVal val="1"/>
                                          </p:val>
                                        </p:tav>
                                      </p:tavLst>
                                    </p:anim>
                                    <p:anim calcmode="lin" valueType="num">
                                      <p:cBhvr>
                                        <p:cTn id="53" dur="2000" fill="hold"/>
                                        <p:tgtEl>
                                          <p:spTgt spid="5940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9408"/>
                                        </p:tgtEl>
                                        <p:attrNameLst>
                                          <p:attrName>style.visibility</p:attrName>
                                        </p:attrNameLst>
                                      </p:cBhvr>
                                      <p:to>
                                        <p:strVal val="visible"/>
                                      </p:to>
                                    </p:set>
                                    <p:animEffect transition="in" filter="dissolve">
                                      <p:cBhvr>
                                        <p:cTn id="58" dur="500"/>
                                        <p:tgtEl>
                                          <p:spTgt spid="59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bldLvl="0" animBg="1"/>
      <p:bldP spid="59401" grpId="0" bldLvl="0" animBg="1"/>
      <p:bldP spid="59402" grpId="0" bldLvl="0" animBg="1"/>
      <p:bldP spid="59403" grpId="0" bldLvl="0" animBg="1"/>
      <p:bldP spid="59404" grpId="0" bldLvl="0" animBg="1"/>
      <p:bldP spid="59406" grpId="0" bldLvl="0" animBg="1"/>
      <p:bldP spid="59407" grpId="0" bldLvl="0" animBg="1"/>
      <p:bldP spid="5940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424113" y="188913"/>
            <a:ext cx="7086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36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等臂杠杆有用吗？</a:t>
            </a:r>
          </a:p>
        </p:txBody>
      </p:sp>
      <p:pic>
        <p:nvPicPr>
          <p:cNvPr id="60419" name="等臂杠杆(天平）1.asf">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600200" y="762000"/>
            <a:ext cx="6481763" cy="5303838"/>
          </a:xfrm>
          <a:prstGeom prst="rect">
            <a:avLst/>
          </a:prstGeom>
          <a:noFill/>
          <a:ln w="9525">
            <a:noFill/>
          </a:ln>
        </p:spPr>
      </p:pic>
      <p:sp>
        <p:nvSpPr>
          <p:cNvPr id="60421" name="Text Box 5"/>
          <p:cNvSpPr txBox="1">
            <a:spLocks noChangeArrowheads="1"/>
          </p:cNvSpPr>
          <p:nvPr/>
        </p:nvSpPr>
        <p:spPr bwMode="auto">
          <a:xfrm>
            <a:off x="8305800" y="990600"/>
            <a:ext cx="2058988" cy="1254125"/>
          </a:xfrm>
          <a:prstGeom prst="rect">
            <a:avLst/>
          </a:prstGeom>
          <a:noFill/>
          <a:ln w="9525">
            <a:solidFill>
              <a:schemeClr val="tx1"/>
            </a:solidFill>
            <a:miter lim="800000"/>
          </a:ln>
          <a:effectLst/>
        </p:spPr>
        <p:txBody>
          <a:bodyPr>
            <a:spAutoFit/>
          </a:bodyPr>
          <a:lstStyle/>
          <a:p>
            <a:pPr marR="0" defTabSz="914400" fontAlgn="ctr">
              <a:lnSpc>
                <a:spcPct val="80000"/>
              </a:lnSpc>
              <a:spcBef>
                <a:spcPct val="50000"/>
              </a:spcBef>
              <a:buClrTx/>
              <a:buSzTx/>
              <a:buFontTx/>
              <a:defRPr/>
            </a:pPr>
            <a:r>
              <a:rPr kumimoji="1" lang="en-US" altLang="zh-CN" sz="3600" b="1" i="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 L</a:t>
            </a:r>
            <a:r>
              <a:rPr kumimoji="1" lang="en-US" altLang="zh-CN" sz="36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r>
              <a:rPr kumimoji="1" lang="zh-CN" altLang="en-US" sz="36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 </a:t>
            </a:r>
            <a:r>
              <a:rPr kumimoji="1" lang="en-US" altLang="zh-CN" sz="36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L</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a:p>
            <a:pPr marR="0" defTabSz="914400" fontAlgn="ctr">
              <a:lnSpc>
                <a:spcPct val="80000"/>
              </a:lnSpc>
              <a:spcBef>
                <a:spcPct val="50000"/>
              </a:spcBef>
              <a:buClrTx/>
              <a:buSzTx/>
              <a:buFontTx/>
              <a:defRPr/>
            </a:pPr>
            <a:r>
              <a:rPr kumimoji="1" lang="zh-CN" altLang="en-US" sz="3600" b="1" i="1" kern="1200" cap="none" spc="0" normalizeH="0" baseline="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Ｆ</a:t>
            </a:r>
            <a:r>
              <a:rPr kumimoji="1" lang="en-US" altLang="zh-CN" sz="3600" b="1" kern="1200" cap="none" spc="0" normalizeH="0" baseline="-2500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1</a:t>
            </a:r>
            <a:r>
              <a:rPr kumimoji="1" lang="en-US" altLang="zh-CN" sz="3600" b="1" kern="1200" cap="none" spc="0" normalizeH="0" baseline="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 </a:t>
            </a:r>
            <a:r>
              <a:rPr kumimoji="1"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a:t>
            </a:r>
            <a:r>
              <a:rPr kumimoji="1" lang="zh-CN" altLang="en-US" sz="3600" b="1" kern="1200" cap="none" spc="0" normalizeH="0" baseline="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 </a:t>
            </a:r>
            <a:r>
              <a:rPr kumimoji="1" lang="en-US" altLang="zh-CN" sz="3600" b="1" i="1"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F</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2</a:t>
            </a:r>
            <a:endPar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endParaRPr>
          </a:p>
        </p:txBody>
      </p:sp>
      <p:sp>
        <p:nvSpPr>
          <p:cNvPr id="60422" name="Text Box 6"/>
          <p:cNvSpPr txBox="1">
            <a:spLocks noChangeArrowheads="1"/>
          </p:cNvSpPr>
          <p:nvPr/>
        </p:nvSpPr>
        <p:spPr bwMode="auto">
          <a:xfrm>
            <a:off x="8458200" y="3244850"/>
            <a:ext cx="1757680" cy="645160"/>
          </a:xfrm>
          <a:prstGeom prst="rect">
            <a:avLst/>
          </a:prstGeom>
          <a:noFill/>
          <a:ln w="9525">
            <a:noFill/>
            <a:miter lim="800000"/>
          </a:ln>
          <a:effectLst/>
        </p:spPr>
        <p:txBody>
          <a:bodyPr wrap="none">
            <a:spAutoFit/>
          </a:bodyPr>
          <a:lstStyle/>
          <a:p>
            <a:pPr marR="0" defTabSz="914400">
              <a:buClrTx/>
              <a:buSzTx/>
              <a:buFontTx/>
              <a:defRPr/>
            </a:pPr>
            <a:r>
              <a:rPr kumimoji="0" lang="en-US" altLang="zh-CN" sz="36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G</a:t>
            </a:r>
            <a:r>
              <a:rPr kumimoji="1" lang="zh-CN" altLang="en-US" sz="3600" b="1" kern="1200" cap="none" spc="0" normalizeH="0" baseline="-2500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物</a:t>
            </a:r>
            <a:r>
              <a:rPr kumimoji="0" lang="en-US" altLang="zh-CN" sz="36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=G</a:t>
            </a:r>
            <a:r>
              <a:rPr kumimoji="1" lang="zh-CN" altLang="en-US" sz="3600" b="1" kern="1200" cap="none" spc="0" normalizeH="0" baseline="-2500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砝</a:t>
            </a:r>
          </a:p>
        </p:txBody>
      </p:sp>
      <p:sp>
        <p:nvSpPr>
          <p:cNvPr id="60423" name="Text Box 7"/>
          <p:cNvSpPr txBox="1">
            <a:spLocks noChangeArrowheads="1"/>
          </p:cNvSpPr>
          <p:nvPr/>
        </p:nvSpPr>
        <p:spPr bwMode="auto">
          <a:xfrm>
            <a:off x="8382000" y="4845050"/>
            <a:ext cx="1859280" cy="645160"/>
          </a:xfrm>
          <a:prstGeom prst="rect">
            <a:avLst/>
          </a:prstGeom>
          <a:noFill/>
          <a:ln w="9525">
            <a:noFill/>
            <a:miter lim="800000"/>
          </a:ln>
          <a:effectLst/>
        </p:spPr>
        <p:txBody>
          <a:bodyPr wrap="none">
            <a:spAutoFit/>
          </a:bodyPr>
          <a:lstStyle/>
          <a:p>
            <a:pPr marR="0" defTabSz="914400">
              <a:buClrTx/>
              <a:buSzTx/>
              <a:buFontTx/>
              <a:defRPr/>
            </a:pPr>
            <a:r>
              <a:rPr kumimoji="0" lang="en-US" altLang="zh-CN" sz="36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m</a:t>
            </a:r>
            <a:r>
              <a:rPr kumimoji="1" lang="zh-CN" altLang="en-US" sz="3600" b="1" kern="1200" cap="none" spc="0" normalizeH="0" baseline="-2500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Arial" panose="020B0604020202020204" pitchFamily="34" charset="0"/>
              </a:rPr>
              <a:t>物</a:t>
            </a:r>
            <a:r>
              <a:rPr kumimoji="0" lang="en-US" altLang="zh-CN" sz="36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=m</a:t>
            </a:r>
            <a:r>
              <a:rPr kumimoji="1" lang="zh-CN" altLang="en-US" sz="3600" b="1" kern="1200" cap="none" spc="0" normalizeH="0" baseline="-25000" noProof="0" smtClean="0">
                <a:solidFill>
                  <a:schemeClr val="accent2"/>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砝</a:t>
            </a:r>
          </a:p>
        </p:txBody>
      </p:sp>
      <p:sp>
        <p:nvSpPr>
          <p:cNvPr id="60424" name="AutoShape 8"/>
          <p:cNvSpPr/>
          <p:nvPr/>
        </p:nvSpPr>
        <p:spPr>
          <a:xfrm>
            <a:off x="9220200" y="2438400"/>
            <a:ext cx="304800" cy="762000"/>
          </a:xfrm>
          <a:prstGeom prst="downArrow">
            <a:avLst>
              <a:gd name="adj1" fmla="val 50000"/>
              <a:gd name="adj2" fmla="val 62500"/>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endParaRPr lang="zh-CN" altLang="en-US" dirty="0">
              <a:latin typeface="Arial" panose="020B0604020202020204" pitchFamily="34" charset="0"/>
            </a:endParaRPr>
          </a:p>
        </p:txBody>
      </p:sp>
      <p:sp>
        <p:nvSpPr>
          <p:cNvPr id="60425" name="AutoShape 9"/>
          <p:cNvSpPr/>
          <p:nvPr/>
        </p:nvSpPr>
        <p:spPr>
          <a:xfrm>
            <a:off x="9220200" y="3962400"/>
            <a:ext cx="304800" cy="762000"/>
          </a:xfrm>
          <a:prstGeom prst="downArrow">
            <a:avLst>
              <a:gd name="adj1" fmla="val 50000"/>
              <a:gd name="adj2" fmla="val 62500"/>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endParaRPr lang="zh-CN" altLang="en-US" dirty="0">
              <a:latin typeface="Arial" panose="020B0604020202020204" pitchFamily="34" charset="0"/>
            </a:endParaRPr>
          </a:p>
        </p:txBody>
      </p:sp>
      <p:grpSp>
        <p:nvGrpSpPr>
          <p:cNvPr id="4111" name="组合 4110"/>
          <p:cNvGrpSpPr/>
          <p:nvPr/>
        </p:nvGrpSpPr>
        <p:grpSpPr>
          <a:xfrm>
            <a:off x="198120" y="94615"/>
            <a:ext cx="12187555" cy="670433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50" fill="hold"/>
                                        <p:tgtEl>
                                          <p:spTgt spid="60419"/>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0421"/>
                                        </p:tgtEl>
                                        <p:attrNameLst>
                                          <p:attrName>style.visibility</p:attrName>
                                        </p:attrNameLst>
                                      </p:cBhvr>
                                      <p:to>
                                        <p:strVal val="visible"/>
                                      </p:to>
                                    </p:set>
                                    <p:animEffect transition="in" filter="blinds(horizontal)">
                                      <p:cBhvr>
                                        <p:cTn id="11" dur="500"/>
                                        <p:tgtEl>
                                          <p:spTgt spid="6042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0424"/>
                                        </p:tgtEl>
                                        <p:attrNameLst>
                                          <p:attrName>style.visibility</p:attrName>
                                        </p:attrNameLst>
                                      </p:cBhvr>
                                      <p:to>
                                        <p:strVal val="visible"/>
                                      </p:to>
                                    </p:set>
                                    <p:animEffect transition="in" filter="blinds(horizontal)">
                                      <p:cBhvr>
                                        <p:cTn id="16" dur="500"/>
                                        <p:tgtEl>
                                          <p:spTgt spid="6042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0422"/>
                                        </p:tgtEl>
                                        <p:attrNameLst>
                                          <p:attrName>style.visibility</p:attrName>
                                        </p:attrNameLst>
                                      </p:cBhvr>
                                      <p:to>
                                        <p:strVal val="visible"/>
                                      </p:to>
                                    </p:set>
                                    <p:animEffect transition="in" filter="box(in)">
                                      <p:cBhvr>
                                        <p:cTn id="21" dur="500"/>
                                        <p:tgtEl>
                                          <p:spTgt spid="6042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0425"/>
                                        </p:tgtEl>
                                        <p:attrNameLst>
                                          <p:attrName>style.visibility</p:attrName>
                                        </p:attrNameLst>
                                      </p:cBhvr>
                                      <p:to>
                                        <p:strVal val="visible"/>
                                      </p:to>
                                    </p:set>
                                    <p:anim calcmode="lin" valueType="num">
                                      <p:cBhvr additive="base">
                                        <p:cTn id="26" dur="500" fill="hold"/>
                                        <p:tgtEl>
                                          <p:spTgt spid="60425"/>
                                        </p:tgtEl>
                                        <p:attrNameLst>
                                          <p:attrName>ppt_x</p:attrName>
                                        </p:attrNameLst>
                                      </p:cBhvr>
                                      <p:tavLst>
                                        <p:tav tm="0">
                                          <p:val>
                                            <p:strVal val="#ppt_x"/>
                                          </p:val>
                                        </p:tav>
                                        <p:tav tm="100000">
                                          <p:val>
                                            <p:strVal val="#ppt_x"/>
                                          </p:val>
                                        </p:tav>
                                      </p:tavLst>
                                    </p:anim>
                                    <p:anim calcmode="lin" valueType="num">
                                      <p:cBhvr additive="base">
                                        <p:cTn id="27" dur="500" fill="hold"/>
                                        <p:tgtEl>
                                          <p:spTgt spid="604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0423"/>
                                        </p:tgtEl>
                                        <p:attrNameLst>
                                          <p:attrName>style.visibility</p:attrName>
                                        </p:attrNameLst>
                                      </p:cBhvr>
                                      <p:to>
                                        <p:strVal val="visible"/>
                                      </p:to>
                                    </p:set>
                                    <p:anim calcmode="lin" valueType="num">
                                      <p:cBhvr additive="base">
                                        <p:cTn id="32" dur="500" fill="hold"/>
                                        <p:tgtEl>
                                          <p:spTgt spid="60423"/>
                                        </p:tgtEl>
                                        <p:attrNameLst>
                                          <p:attrName>ppt_x</p:attrName>
                                        </p:attrNameLst>
                                      </p:cBhvr>
                                      <p:tavLst>
                                        <p:tav tm="0">
                                          <p:val>
                                            <p:strVal val="#ppt_x"/>
                                          </p:val>
                                        </p:tav>
                                        <p:tav tm="100000">
                                          <p:val>
                                            <p:strVal val="#ppt_x"/>
                                          </p:val>
                                        </p:tav>
                                      </p:tavLst>
                                    </p:anim>
                                    <p:anim calcmode="lin" valueType="num">
                                      <p:cBhvr additive="base">
                                        <p:cTn id="33" dur="500" fill="hold"/>
                                        <p:tgtEl>
                                          <p:spTgt spid="60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34" fill="hold" display="0">
                  <p:stCondLst>
                    <p:cond delay="indefinite"/>
                  </p:stCondLst>
                  <p:endCondLst>
                    <p:cond evt="onNext" delay="0">
                      <p:tgtEl>
                        <p:sldTgt/>
                      </p:tgtEl>
                    </p:cond>
                    <p:cond evt="onPrev" delay="0">
                      <p:tgtEl>
                        <p:sldTgt/>
                      </p:tgtEl>
                    </p:cond>
                  </p:endCondLst>
                </p:cTn>
                <p:tgtEl>
                  <p:spTgt spid="60419"/>
                </p:tgtEl>
              </p:cMediaNode>
            </p:video>
          </p:childTnLst>
        </p:cTn>
      </p:par>
    </p:tnLst>
    <p:bldLst>
      <p:bldP spid="60421" grpId="0" bldLvl="0" animBg="1"/>
      <p:bldP spid="60422" grpId="0" bldLvl="0" animBg="1"/>
      <p:bldP spid="60423" grpId="0" bldLvl="0" animBg="1"/>
      <p:bldP spid="60424" grpId="0" bldLvl="0" animBg="1"/>
      <p:bldP spid="6042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p:nvPr/>
        </p:nvSpPr>
        <p:spPr>
          <a:xfrm>
            <a:off x="2362200" y="838200"/>
            <a:ext cx="7561263" cy="583565"/>
          </a:xfrm>
          <a:prstGeom prst="rect">
            <a:avLst/>
          </a:prstGeom>
          <a:noFill/>
          <a:ln w="9525">
            <a:noFill/>
          </a:ln>
        </p:spPr>
        <p:txBody>
          <a:bodyPr>
            <a:spAutoFit/>
          </a:bodyPr>
          <a:lstStyle/>
          <a:p>
            <a:r>
              <a:rPr lang="zh-CN" altLang="en-US" sz="3200" b="1" dirty="0">
                <a:solidFill>
                  <a:srgbClr val="0000FF"/>
                </a:solidFill>
                <a:latin typeface="Arial" panose="020B0604020202020204" pitchFamily="34" charset="0"/>
                <a:ea typeface="黑体" panose="02010609060101010101" pitchFamily="2" charset="-122"/>
              </a:rPr>
              <a:t>活动</a:t>
            </a:r>
            <a:r>
              <a:rPr lang="en-US" altLang="zh-CN" sz="3200" b="1" dirty="0">
                <a:solidFill>
                  <a:srgbClr val="0000FF"/>
                </a:solidFill>
                <a:latin typeface="Arial" panose="020B0604020202020204" pitchFamily="34" charset="0"/>
                <a:ea typeface="黑体" panose="02010609060101010101" pitchFamily="2" charset="-122"/>
              </a:rPr>
              <a:t>2</a:t>
            </a:r>
            <a:r>
              <a:rPr lang="zh-CN" altLang="en-US" sz="3200" b="1" dirty="0">
                <a:solidFill>
                  <a:srgbClr val="0000FF"/>
                </a:solidFill>
                <a:latin typeface="Arial" panose="020B0604020202020204" pitchFamily="34" charset="0"/>
                <a:ea typeface="黑体" panose="02010609060101010101" pitchFamily="2" charset="-122"/>
              </a:rPr>
              <a:t>：</a:t>
            </a:r>
            <a:r>
              <a:rPr lang="zh-CN" altLang="en-US" sz="2000" b="1" dirty="0">
                <a:solidFill>
                  <a:srgbClr val="0000FF"/>
                </a:solidFill>
                <a:latin typeface="Arial" panose="020B0604020202020204" pitchFamily="34" charset="0"/>
                <a:ea typeface="黑体" panose="02010609060101010101" pitchFamily="2" charset="-122"/>
              </a:rPr>
              <a:t>请对下列器具中的杠杆进行分类，说出你的依据。</a:t>
            </a:r>
          </a:p>
        </p:txBody>
      </p:sp>
      <p:pic>
        <p:nvPicPr>
          <p:cNvPr id="36867" name="Picture 4" descr="11-图片-19 托盘天平"/>
          <p:cNvPicPr>
            <a:picLocks noChangeAspect="1"/>
          </p:cNvPicPr>
          <p:nvPr/>
        </p:nvPicPr>
        <p:blipFill>
          <a:blip r:embed="rId2">
            <a:lum bright="6000"/>
          </a:blip>
          <a:stretch>
            <a:fillRect/>
          </a:stretch>
        </p:blipFill>
        <p:spPr>
          <a:xfrm>
            <a:off x="1992313" y="1484313"/>
            <a:ext cx="2293937" cy="2022475"/>
          </a:xfrm>
          <a:prstGeom prst="rect">
            <a:avLst/>
          </a:prstGeom>
          <a:noFill/>
          <a:ln w="9525">
            <a:noFill/>
          </a:ln>
        </p:spPr>
      </p:pic>
      <p:pic>
        <p:nvPicPr>
          <p:cNvPr id="36868" name="Picture 5" descr="11-图片-20 手推车"/>
          <p:cNvPicPr>
            <a:picLocks noChangeAspect="1"/>
          </p:cNvPicPr>
          <p:nvPr/>
        </p:nvPicPr>
        <p:blipFill>
          <a:blip r:embed="rId3">
            <a:lum bright="17999"/>
          </a:blip>
          <a:stretch>
            <a:fillRect/>
          </a:stretch>
        </p:blipFill>
        <p:spPr>
          <a:xfrm>
            <a:off x="5087938" y="3860800"/>
            <a:ext cx="2663825" cy="2192338"/>
          </a:xfrm>
          <a:prstGeom prst="rect">
            <a:avLst/>
          </a:prstGeom>
          <a:noFill/>
          <a:ln w="9525">
            <a:noFill/>
          </a:ln>
        </p:spPr>
      </p:pic>
      <p:pic>
        <p:nvPicPr>
          <p:cNvPr id="36869" name="Picture 6" descr="11-图片-21 筷子"/>
          <p:cNvPicPr>
            <a:picLocks noChangeAspect="1"/>
          </p:cNvPicPr>
          <p:nvPr/>
        </p:nvPicPr>
        <p:blipFill>
          <a:blip r:embed="rId4">
            <a:lum bright="6000"/>
          </a:blip>
          <a:stretch>
            <a:fillRect/>
          </a:stretch>
        </p:blipFill>
        <p:spPr>
          <a:xfrm>
            <a:off x="4872038" y="1557338"/>
            <a:ext cx="2808287" cy="2043112"/>
          </a:xfrm>
          <a:prstGeom prst="rect">
            <a:avLst/>
          </a:prstGeom>
          <a:noFill/>
          <a:ln w="9525">
            <a:noFill/>
          </a:ln>
        </p:spPr>
      </p:pic>
      <p:pic>
        <p:nvPicPr>
          <p:cNvPr id="36870" name="Picture 7" descr="11-图片-22 扫帚"/>
          <p:cNvPicPr>
            <a:picLocks noChangeAspect="1"/>
          </p:cNvPicPr>
          <p:nvPr/>
        </p:nvPicPr>
        <p:blipFill>
          <a:blip r:embed="rId5">
            <a:lum bright="17999"/>
          </a:blip>
          <a:stretch>
            <a:fillRect/>
          </a:stretch>
        </p:blipFill>
        <p:spPr>
          <a:xfrm>
            <a:off x="8112125" y="2087563"/>
            <a:ext cx="2263775" cy="3862387"/>
          </a:xfrm>
          <a:prstGeom prst="rect">
            <a:avLst/>
          </a:prstGeom>
          <a:noFill/>
          <a:ln w="9525">
            <a:noFill/>
          </a:ln>
        </p:spPr>
      </p:pic>
      <p:pic>
        <p:nvPicPr>
          <p:cNvPr id="36871" name="Picture 8" descr="11-图片-23 划船"/>
          <p:cNvPicPr>
            <a:picLocks noChangeAspect="1"/>
          </p:cNvPicPr>
          <p:nvPr/>
        </p:nvPicPr>
        <p:blipFill>
          <a:blip r:embed="rId6">
            <a:lum bright="29999"/>
          </a:blip>
          <a:stretch>
            <a:fillRect/>
          </a:stretch>
        </p:blipFill>
        <p:spPr>
          <a:xfrm>
            <a:off x="2057400" y="3657600"/>
            <a:ext cx="2362200" cy="2881313"/>
          </a:xfrm>
          <a:prstGeom prst="rect">
            <a:avLst/>
          </a:prstGeom>
          <a:noFill/>
          <a:ln w="9525">
            <a:noFill/>
          </a:ln>
        </p:spPr>
      </p:pic>
      <p:sp>
        <p:nvSpPr>
          <p:cNvPr id="39945" name="Rectangle 9"/>
          <p:cNvSpPr/>
          <p:nvPr/>
        </p:nvSpPr>
        <p:spPr>
          <a:xfrm>
            <a:off x="2351088" y="3068638"/>
            <a:ext cx="2160587"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等臂杠杆</a:t>
            </a:r>
          </a:p>
        </p:txBody>
      </p:sp>
      <p:sp>
        <p:nvSpPr>
          <p:cNvPr id="39946" name="Rectangle 10"/>
          <p:cNvSpPr/>
          <p:nvPr/>
        </p:nvSpPr>
        <p:spPr>
          <a:xfrm>
            <a:off x="5519738" y="3068638"/>
            <a:ext cx="2160587"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费力杠杆</a:t>
            </a:r>
          </a:p>
        </p:txBody>
      </p:sp>
      <p:sp>
        <p:nvSpPr>
          <p:cNvPr id="39947" name="Rectangle 11"/>
          <p:cNvSpPr/>
          <p:nvPr/>
        </p:nvSpPr>
        <p:spPr>
          <a:xfrm>
            <a:off x="2351088" y="6092825"/>
            <a:ext cx="2160587"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费力杠杆</a:t>
            </a:r>
          </a:p>
        </p:txBody>
      </p:sp>
      <p:sp>
        <p:nvSpPr>
          <p:cNvPr id="39948" name="Rectangle 12"/>
          <p:cNvSpPr/>
          <p:nvPr/>
        </p:nvSpPr>
        <p:spPr>
          <a:xfrm>
            <a:off x="5375275" y="6092825"/>
            <a:ext cx="2160588"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省力杠杆</a:t>
            </a:r>
          </a:p>
        </p:txBody>
      </p:sp>
      <p:sp>
        <p:nvSpPr>
          <p:cNvPr id="39949" name="Rectangle 13"/>
          <p:cNvSpPr/>
          <p:nvPr/>
        </p:nvSpPr>
        <p:spPr>
          <a:xfrm>
            <a:off x="8256588" y="6078538"/>
            <a:ext cx="2160587"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费力杠杆</a:t>
            </a:r>
          </a:p>
        </p:txBody>
      </p:sp>
      <p:sp>
        <p:nvSpPr>
          <p:cNvPr id="36877" name="WordArt 14" descr="窄竖线"/>
          <p:cNvSpPr>
            <a:spLocks noTextEdit="1"/>
          </p:cNvSpPr>
          <p:nvPr/>
        </p:nvSpPr>
        <p:spPr>
          <a:xfrm>
            <a:off x="1905000" y="0"/>
            <a:ext cx="2286000" cy="765175"/>
          </a:xfrm>
          <a:prstGeom prst="rect">
            <a:avLst/>
          </a:prstGeom>
        </p:spPr>
        <p:txBody>
          <a:bodyPr wrap="none" fromWordArt="1">
            <a:prstTxWarp prst="textCurveUp">
              <a:avLst>
                <a:gd name="adj" fmla="val 40356"/>
              </a:avLst>
            </a:prstTxWarp>
            <a:normAutofit/>
          </a:bodyPr>
          <a:lstStyle/>
          <a:p>
            <a:pPr algn="ctr" eaLnBrk="0" hangingPunct="0"/>
            <a:r>
              <a:rPr lang="zh-CN" altLang="en-US" sz="3600">
                <a:ln w="12700" cap="flat" cmpd="sng">
                  <a:solidFill>
                    <a:srgbClr val="000000"/>
                  </a:solidFill>
                  <a:prstDash val="solid"/>
                  <a:headEnd type="none" w="med" len="med"/>
                  <a:tailEnd type="none" w="med" len="me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杠杆的分类</a:t>
            </a:r>
          </a:p>
        </p:txBody>
      </p:sp>
      <p:grpSp>
        <p:nvGrpSpPr>
          <p:cNvPr id="4111" name="组合 4110"/>
          <p:cNvGrpSpPr/>
          <p:nvPr/>
        </p:nvGrpSpPr>
        <p:grpSpPr>
          <a:xfrm>
            <a:off x="122555" y="94615"/>
            <a:ext cx="12263120" cy="66421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p:cTn id="7" dur="1000" fill="hold"/>
                                        <p:tgtEl>
                                          <p:spTgt spid="39945"/>
                                        </p:tgtEl>
                                        <p:attrNameLst>
                                          <p:attrName>ppt_w</p:attrName>
                                        </p:attrNameLst>
                                      </p:cBhvr>
                                      <p:tavLst>
                                        <p:tav tm="0">
                                          <p:val>
                                            <p:strVal val="#ppt_w*0.70"/>
                                          </p:val>
                                        </p:tav>
                                        <p:tav tm="100000">
                                          <p:val>
                                            <p:strVal val="#ppt_w"/>
                                          </p:val>
                                        </p:tav>
                                      </p:tavLst>
                                    </p:anim>
                                    <p:anim calcmode="lin" valueType="num">
                                      <p:cBhvr>
                                        <p:cTn id="8" dur="1000" fill="hold"/>
                                        <p:tgtEl>
                                          <p:spTgt spid="39945"/>
                                        </p:tgtEl>
                                        <p:attrNameLst>
                                          <p:attrName>ppt_h</p:attrName>
                                        </p:attrNameLst>
                                      </p:cBhvr>
                                      <p:tavLst>
                                        <p:tav tm="0">
                                          <p:val>
                                            <p:strVal val="#ppt_h"/>
                                          </p:val>
                                        </p:tav>
                                        <p:tav tm="100000">
                                          <p:val>
                                            <p:strVal val="#ppt_h"/>
                                          </p:val>
                                        </p:tav>
                                      </p:tavLst>
                                    </p:anim>
                                    <p:animEffect transition="in" filter="fade">
                                      <p:cBhvr>
                                        <p:cTn id="9" dur="1000"/>
                                        <p:tgtEl>
                                          <p:spTgt spid="3994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9946"/>
                                        </p:tgtEl>
                                        <p:attrNameLst>
                                          <p:attrName>style.visibility</p:attrName>
                                        </p:attrNameLst>
                                      </p:cBhvr>
                                      <p:to>
                                        <p:strVal val="visible"/>
                                      </p:to>
                                    </p:set>
                                    <p:anim calcmode="lin" valueType="num">
                                      <p:cBhvr>
                                        <p:cTn id="14" dur="1000" fill="hold"/>
                                        <p:tgtEl>
                                          <p:spTgt spid="39946"/>
                                        </p:tgtEl>
                                        <p:attrNameLst>
                                          <p:attrName>ppt_w</p:attrName>
                                        </p:attrNameLst>
                                      </p:cBhvr>
                                      <p:tavLst>
                                        <p:tav tm="0">
                                          <p:val>
                                            <p:strVal val="#ppt_w*0.70"/>
                                          </p:val>
                                        </p:tav>
                                        <p:tav tm="100000">
                                          <p:val>
                                            <p:strVal val="#ppt_w"/>
                                          </p:val>
                                        </p:tav>
                                      </p:tavLst>
                                    </p:anim>
                                    <p:anim calcmode="lin" valueType="num">
                                      <p:cBhvr>
                                        <p:cTn id="15" dur="1000" fill="hold"/>
                                        <p:tgtEl>
                                          <p:spTgt spid="39946"/>
                                        </p:tgtEl>
                                        <p:attrNameLst>
                                          <p:attrName>ppt_h</p:attrName>
                                        </p:attrNameLst>
                                      </p:cBhvr>
                                      <p:tavLst>
                                        <p:tav tm="0">
                                          <p:val>
                                            <p:strVal val="#ppt_h"/>
                                          </p:val>
                                        </p:tav>
                                        <p:tav tm="100000">
                                          <p:val>
                                            <p:strVal val="#ppt_h"/>
                                          </p:val>
                                        </p:tav>
                                      </p:tavLst>
                                    </p:anim>
                                    <p:animEffect transition="in" filter="fade">
                                      <p:cBhvr>
                                        <p:cTn id="16" dur="1000"/>
                                        <p:tgtEl>
                                          <p:spTgt spid="3994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9947"/>
                                        </p:tgtEl>
                                        <p:attrNameLst>
                                          <p:attrName>style.visibility</p:attrName>
                                        </p:attrNameLst>
                                      </p:cBhvr>
                                      <p:to>
                                        <p:strVal val="visible"/>
                                      </p:to>
                                    </p:set>
                                    <p:anim calcmode="lin" valueType="num">
                                      <p:cBhvr>
                                        <p:cTn id="21" dur="1000" fill="hold"/>
                                        <p:tgtEl>
                                          <p:spTgt spid="39947"/>
                                        </p:tgtEl>
                                        <p:attrNameLst>
                                          <p:attrName>ppt_w</p:attrName>
                                        </p:attrNameLst>
                                      </p:cBhvr>
                                      <p:tavLst>
                                        <p:tav tm="0">
                                          <p:val>
                                            <p:strVal val="#ppt_w*0.70"/>
                                          </p:val>
                                        </p:tav>
                                        <p:tav tm="100000">
                                          <p:val>
                                            <p:strVal val="#ppt_w"/>
                                          </p:val>
                                        </p:tav>
                                      </p:tavLst>
                                    </p:anim>
                                    <p:anim calcmode="lin" valueType="num">
                                      <p:cBhvr>
                                        <p:cTn id="22" dur="1000" fill="hold"/>
                                        <p:tgtEl>
                                          <p:spTgt spid="39947"/>
                                        </p:tgtEl>
                                        <p:attrNameLst>
                                          <p:attrName>ppt_h</p:attrName>
                                        </p:attrNameLst>
                                      </p:cBhvr>
                                      <p:tavLst>
                                        <p:tav tm="0">
                                          <p:val>
                                            <p:strVal val="#ppt_h"/>
                                          </p:val>
                                        </p:tav>
                                        <p:tav tm="100000">
                                          <p:val>
                                            <p:strVal val="#ppt_h"/>
                                          </p:val>
                                        </p:tav>
                                      </p:tavLst>
                                    </p:anim>
                                    <p:animEffect transition="in" filter="fade">
                                      <p:cBhvr>
                                        <p:cTn id="23" dur="1000"/>
                                        <p:tgtEl>
                                          <p:spTgt spid="3994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9948"/>
                                        </p:tgtEl>
                                        <p:attrNameLst>
                                          <p:attrName>style.visibility</p:attrName>
                                        </p:attrNameLst>
                                      </p:cBhvr>
                                      <p:to>
                                        <p:strVal val="visible"/>
                                      </p:to>
                                    </p:set>
                                    <p:anim calcmode="lin" valueType="num">
                                      <p:cBhvr>
                                        <p:cTn id="28" dur="1000" fill="hold"/>
                                        <p:tgtEl>
                                          <p:spTgt spid="39948"/>
                                        </p:tgtEl>
                                        <p:attrNameLst>
                                          <p:attrName>ppt_w</p:attrName>
                                        </p:attrNameLst>
                                      </p:cBhvr>
                                      <p:tavLst>
                                        <p:tav tm="0">
                                          <p:val>
                                            <p:strVal val="#ppt_w*0.70"/>
                                          </p:val>
                                        </p:tav>
                                        <p:tav tm="100000">
                                          <p:val>
                                            <p:strVal val="#ppt_w"/>
                                          </p:val>
                                        </p:tav>
                                      </p:tavLst>
                                    </p:anim>
                                    <p:anim calcmode="lin" valueType="num">
                                      <p:cBhvr>
                                        <p:cTn id="29" dur="1000" fill="hold"/>
                                        <p:tgtEl>
                                          <p:spTgt spid="39948"/>
                                        </p:tgtEl>
                                        <p:attrNameLst>
                                          <p:attrName>ppt_h</p:attrName>
                                        </p:attrNameLst>
                                      </p:cBhvr>
                                      <p:tavLst>
                                        <p:tav tm="0">
                                          <p:val>
                                            <p:strVal val="#ppt_h"/>
                                          </p:val>
                                        </p:tav>
                                        <p:tav tm="100000">
                                          <p:val>
                                            <p:strVal val="#ppt_h"/>
                                          </p:val>
                                        </p:tav>
                                      </p:tavLst>
                                    </p:anim>
                                    <p:animEffect transition="in" filter="fade">
                                      <p:cBhvr>
                                        <p:cTn id="30" dur="1000"/>
                                        <p:tgtEl>
                                          <p:spTgt spid="3994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9949"/>
                                        </p:tgtEl>
                                        <p:attrNameLst>
                                          <p:attrName>style.visibility</p:attrName>
                                        </p:attrNameLst>
                                      </p:cBhvr>
                                      <p:to>
                                        <p:strVal val="visible"/>
                                      </p:to>
                                    </p:set>
                                    <p:anim calcmode="lin" valueType="num">
                                      <p:cBhvr>
                                        <p:cTn id="35" dur="1000" fill="hold"/>
                                        <p:tgtEl>
                                          <p:spTgt spid="39949"/>
                                        </p:tgtEl>
                                        <p:attrNameLst>
                                          <p:attrName>ppt_w</p:attrName>
                                        </p:attrNameLst>
                                      </p:cBhvr>
                                      <p:tavLst>
                                        <p:tav tm="0">
                                          <p:val>
                                            <p:strVal val="#ppt_w*0.70"/>
                                          </p:val>
                                        </p:tav>
                                        <p:tav tm="100000">
                                          <p:val>
                                            <p:strVal val="#ppt_w"/>
                                          </p:val>
                                        </p:tav>
                                      </p:tavLst>
                                    </p:anim>
                                    <p:anim calcmode="lin" valueType="num">
                                      <p:cBhvr>
                                        <p:cTn id="36" dur="1000" fill="hold"/>
                                        <p:tgtEl>
                                          <p:spTgt spid="39949"/>
                                        </p:tgtEl>
                                        <p:attrNameLst>
                                          <p:attrName>ppt_h</p:attrName>
                                        </p:attrNameLst>
                                      </p:cBhvr>
                                      <p:tavLst>
                                        <p:tav tm="0">
                                          <p:val>
                                            <p:strVal val="#ppt_h"/>
                                          </p:val>
                                        </p:tav>
                                        <p:tav tm="100000">
                                          <p:val>
                                            <p:strVal val="#ppt_h"/>
                                          </p:val>
                                        </p:tav>
                                      </p:tavLst>
                                    </p:anim>
                                    <p:animEffect transition="in" filter="fade">
                                      <p:cBhvr>
                                        <p:cTn id="37" dur="10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48" grpId="0"/>
      <p:bldP spid="399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2"/>
          <a:stretch>
            <a:fillRect/>
          </a:stretch>
        </p:blipFill>
        <p:spPr>
          <a:xfrm>
            <a:off x="7391400" y="1447800"/>
            <a:ext cx="2736850" cy="1198563"/>
          </a:xfrm>
          <a:prstGeom prst="rect">
            <a:avLst/>
          </a:prstGeom>
          <a:noFill/>
          <a:ln w="9525">
            <a:noFill/>
          </a:ln>
        </p:spPr>
      </p:pic>
      <p:pic>
        <p:nvPicPr>
          <p:cNvPr id="37891" name="Picture 3">
            <a:hlinkClick r:id="rId3" action="ppaction://hlinkfile"/>
          </p:cNvPr>
          <p:cNvPicPr>
            <a:picLocks noChangeAspect="1"/>
          </p:cNvPicPr>
          <p:nvPr/>
        </p:nvPicPr>
        <p:blipFill>
          <a:blip r:embed="rId4"/>
          <a:stretch>
            <a:fillRect/>
          </a:stretch>
        </p:blipFill>
        <p:spPr>
          <a:xfrm>
            <a:off x="5029200" y="1219200"/>
            <a:ext cx="1944688" cy="1625600"/>
          </a:xfrm>
          <a:prstGeom prst="rect">
            <a:avLst/>
          </a:prstGeom>
          <a:noFill/>
          <a:ln w="9525">
            <a:noFill/>
          </a:ln>
        </p:spPr>
      </p:pic>
      <p:pic>
        <p:nvPicPr>
          <p:cNvPr id="37892" name="Picture 4"/>
          <p:cNvPicPr>
            <a:picLocks noChangeAspect="1"/>
          </p:cNvPicPr>
          <p:nvPr/>
        </p:nvPicPr>
        <p:blipFill>
          <a:blip r:embed="rId5"/>
          <a:stretch>
            <a:fillRect/>
          </a:stretch>
        </p:blipFill>
        <p:spPr>
          <a:xfrm>
            <a:off x="2133600" y="1371600"/>
            <a:ext cx="2087563" cy="1592263"/>
          </a:xfrm>
          <a:prstGeom prst="rect">
            <a:avLst/>
          </a:prstGeom>
          <a:noFill/>
          <a:ln w="9525">
            <a:noFill/>
          </a:ln>
        </p:spPr>
      </p:pic>
      <p:pic>
        <p:nvPicPr>
          <p:cNvPr id="37893" name="Picture 5"/>
          <p:cNvPicPr>
            <a:picLocks noChangeAspect="1"/>
          </p:cNvPicPr>
          <p:nvPr/>
        </p:nvPicPr>
        <p:blipFill>
          <a:blip r:embed="rId6"/>
          <a:stretch>
            <a:fillRect/>
          </a:stretch>
        </p:blipFill>
        <p:spPr>
          <a:xfrm>
            <a:off x="7391400" y="3810000"/>
            <a:ext cx="2917825" cy="2079625"/>
          </a:xfrm>
          <a:prstGeom prst="rect">
            <a:avLst/>
          </a:prstGeom>
          <a:noFill/>
          <a:ln w="9525">
            <a:noFill/>
          </a:ln>
        </p:spPr>
      </p:pic>
      <p:pic>
        <p:nvPicPr>
          <p:cNvPr id="37894" name="Picture 6" descr="11-图片-27 羊角锤"/>
          <p:cNvPicPr>
            <a:picLocks noChangeAspect="1"/>
          </p:cNvPicPr>
          <p:nvPr/>
        </p:nvPicPr>
        <p:blipFill>
          <a:blip r:embed="rId7">
            <a:lum bright="23999"/>
          </a:blip>
          <a:stretch>
            <a:fillRect/>
          </a:stretch>
        </p:blipFill>
        <p:spPr>
          <a:xfrm>
            <a:off x="2279650" y="3487738"/>
            <a:ext cx="1676400" cy="2533650"/>
          </a:xfrm>
          <a:prstGeom prst="rect">
            <a:avLst/>
          </a:prstGeom>
          <a:noFill/>
          <a:ln w="9525">
            <a:noFill/>
          </a:ln>
        </p:spPr>
      </p:pic>
      <p:pic>
        <p:nvPicPr>
          <p:cNvPr id="37895" name="Picture 7" descr="11-图片-29 钓鱼"/>
          <p:cNvPicPr>
            <a:picLocks noChangeAspect="1"/>
          </p:cNvPicPr>
          <p:nvPr/>
        </p:nvPicPr>
        <p:blipFill>
          <a:blip r:embed="rId8">
            <a:lum bright="12000"/>
          </a:blip>
          <a:stretch>
            <a:fillRect/>
          </a:stretch>
        </p:blipFill>
        <p:spPr>
          <a:xfrm>
            <a:off x="4724400" y="3886200"/>
            <a:ext cx="2439988" cy="2044700"/>
          </a:xfrm>
          <a:prstGeom prst="rect">
            <a:avLst/>
          </a:prstGeom>
          <a:noFill/>
          <a:ln w="9525">
            <a:noFill/>
          </a:ln>
        </p:spPr>
      </p:pic>
      <p:sp>
        <p:nvSpPr>
          <p:cNvPr id="40970" name="Rectangle 10"/>
          <p:cNvSpPr/>
          <p:nvPr/>
        </p:nvSpPr>
        <p:spPr>
          <a:xfrm>
            <a:off x="2286000" y="2819400"/>
            <a:ext cx="2160588"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省力杠杆</a:t>
            </a:r>
          </a:p>
        </p:txBody>
      </p:sp>
      <p:sp>
        <p:nvSpPr>
          <p:cNvPr id="40971" name="Rectangle 11"/>
          <p:cNvSpPr/>
          <p:nvPr/>
        </p:nvSpPr>
        <p:spPr>
          <a:xfrm>
            <a:off x="7924800" y="2819400"/>
            <a:ext cx="2160588"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费力杠杆</a:t>
            </a:r>
          </a:p>
        </p:txBody>
      </p:sp>
      <p:sp>
        <p:nvSpPr>
          <p:cNvPr id="40972" name="Rectangle 12"/>
          <p:cNvSpPr/>
          <p:nvPr/>
        </p:nvSpPr>
        <p:spPr>
          <a:xfrm>
            <a:off x="7896225" y="6092825"/>
            <a:ext cx="2160588"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费力杠杆</a:t>
            </a:r>
          </a:p>
        </p:txBody>
      </p:sp>
      <p:sp>
        <p:nvSpPr>
          <p:cNvPr id="40973" name="Rectangle 13"/>
          <p:cNvSpPr/>
          <p:nvPr/>
        </p:nvSpPr>
        <p:spPr>
          <a:xfrm>
            <a:off x="5016500" y="6092825"/>
            <a:ext cx="2160588"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费力杠杆</a:t>
            </a:r>
          </a:p>
        </p:txBody>
      </p:sp>
      <p:sp>
        <p:nvSpPr>
          <p:cNvPr id="40974" name="Rectangle 14"/>
          <p:cNvSpPr/>
          <p:nvPr/>
        </p:nvSpPr>
        <p:spPr>
          <a:xfrm>
            <a:off x="2135188" y="6092825"/>
            <a:ext cx="2160587"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省力杠杆</a:t>
            </a:r>
          </a:p>
        </p:txBody>
      </p:sp>
      <p:sp>
        <p:nvSpPr>
          <p:cNvPr id="40975" name="Rectangle 15"/>
          <p:cNvSpPr/>
          <p:nvPr/>
        </p:nvSpPr>
        <p:spPr>
          <a:xfrm>
            <a:off x="5181600" y="2819400"/>
            <a:ext cx="2160588" cy="52197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ea typeface="黑体" panose="02010609060101010101" pitchFamily="2" charset="-122"/>
              </a:rPr>
              <a:t>费力杠杆</a:t>
            </a:r>
          </a:p>
        </p:txBody>
      </p:sp>
      <p:sp>
        <p:nvSpPr>
          <p:cNvPr id="37902" name="WordArt 16" descr="窄竖线"/>
          <p:cNvSpPr>
            <a:spLocks noTextEdit="1"/>
          </p:cNvSpPr>
          <p:nvPr/>
        </p:nvSpPr>
        <p:spPr>
          <a:xfrm>
            <a:off x="1905000" y="0"/>
            <a:ext cx="2286000" cy="765175"/>
          </a:xfrm>
          <a:prstGeom prst="rect">
            <a:avLst/>
          </a:prstGeom>
        </p:spPr>
        <p:txBody>
          <a:bodyPr wrap="none" fromWordArt="1">
            <a:prstTxWarp prst="textCurveUp">
              <a:avLst>
                <a:gd name="adj" fmla="val 40356"/>
              </a:avLst>
            </a:prstTxWarp>
            <a:normAutofit/>
          </a:bodyPr>
          <a:lstStyle/>
          <a:p>
            <a:pPr algn="ctr" eaLnBrk="0" hangingPunct="0"/>
            <a:r>
              <a:rPr lang="zh-CN" altLang="en-US" sz="3600">
                <a:ln w="12700" cap="flat" cmpd="sng">
                  <a:solidFill>
                    <a:srgbClr val="000000"/>
                  </a:solidFill>
                  <a:prstDash val="solid"/>
                  <a:headEnd type="none" w="med" len="med"/>
                  <a:tailEnd type="none" w="med" len="me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杠杆的分类</a:t>
            </a:r>
          </a:p>
        </p:txBody>
      </p:sp>
      <p:sp>
        <p:nvSpPr>
          <p:cNvPr id="37903" name="Rectangle 18"/>
          <p:cNvSpPr/>
          <p:nvPr/>
        </p:nvSpPr>
        <p:spPr>
          <a:xfrm>
            <a:off x="2362200" y="838200"/>
            <a:ext cx="7561263" cy="583565"/>
          </a:xfrm>
          <a:prstGeom prst="rect">
            <a:avLst/>
          </a:prstGeom>
          <a:noFill/>
          <a:ln w="9525">
            <a:noFill/>
          </a:ln>
        </p:spPr>
        <p:txBody>
          <a:bodyPr>
            <a:spAutoFit/>
          </a:bodyPr>
          <a:lstStyle/>
          <a:p>
            <a:r>
              <a:rPr lang="zh-CN" altLang="en-US" sz="3200" b="1" dirty="0">
                <a:solidFill>
                  <a:srgbClr val="0000FF"/>
                </a:solidFill>
                <a:latin typeface="Arial" panose="020B0604020202020204" pitchFamily="34" charset="0"/>
                <a:ea typeface="黑体" panose="02010609060101010101" pitchFamily="2" charset="-122"/>
              </a:rPr>
              <a:t>活动</a:t>
            </a:r>
            <a:r>
              <a:rPr lang="en-US" altLang="zh-CN" sz="3200" b="1" dirty="0">
                <a:solidFill>
                  <a:srgbClr val="0000FF"/>
                </a:solidFill>
                <a:latin typeface="Arial" panose="020B0604020202020204" pitchFamily="34" charset="0"/>
                <a:ea typeface="黑体" panose="02010609060101010101" pitchFamily="2" charset="-122"/>
              </a:rPr>
              <a:t>2</a:t>
            </a:r>
            <a:r>
              <a:rPr lang="zh-CN" altLang="en-US" sz="3200" b="1" dirty="0">
                <a:solidFill>
                  <a:srgbClr val="0000FF"/>
                </a:solidFill>
                <a:latin typeface="Arial" panose="020B0604020202020204" pitchFamily="34" charset="0"/>
                <a:ea typeface="黑体" panose="02010609060101010101" pitchFamily="2" charset="-122"/>
              </a:rPr>
              <a:t>：</a:t>
            </a:r>
            <a:r>
              <a:rPr lang="zh-CN" altLang="en-US" sz="2000" b="1" dirty="0">
                <a:solidFill>
                  <a:srgbClr val="0000FF"/>
                </a:solidFill>
                <a:latin typeface="Arial" panose="020B0604020202020204" pitchFamily="34" charset="0"/>
                <a:ea typeface="黑体" panose="02010609060101010101" pitchFamily="2" charset="-122"/>
              </a:rPr>
              <a:t>请对下列器具中的杠杆进行分类，说出你的依据。</a:t>
            </a:r>
          </a:p>
        </p:txBody>
      </p:sp>
      <p:grpSp>
        <p:nvGrpSpPr>
          <p:cNvPr id="4111" name="组合 4110"/>
          <p:cNvGrpSpPr/>
          <p:nvPr/>
        </p:nvGrpSpPr>
        <p:grpSpPr>
          <a:xfrm>
            <a:off x="153035" y="94615"/>
            <a:ext cx="12232640" cy="652018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70"/>
                                        </p:tgtEl>
                                        <p:attrNameLst>
                                          <p:attrName>style.visibility</p:attrName>
                                        </p:attrNameLst>
                                      </p:cBhvr>
                                      <p:to>
                                        <p:strVal val="visible"/>
                                      </p:to>
                                    </p:set>
                                    <p:anim calcmode="lin" valueType="num">
                                      <p:cBhvr>
                                        <p:cTn id="7" dur="1000" fill="hold"/>
                                        <p:tgtEl>
                                          <p:spTgt spid="40970"/>
                                        </p:tgtEl>
                                        <p:attrNameLst>
                                          <p:attrName>ppt_w</p:attrName>
                                        </p:attrNameLst>
                                      </p:cBhvr>
                                      <p:tavLst>
                                        <p:tav tm="0">
                                          <p:val>
                                            <p:strVal val="#ppt_w*0.70"/>
                                          </p:val>
                                        </p:tav>
                                        <p:tav tm="100000">
                                          <p:val>
                                            <p:strVal val="#ppt_w"/>
                                          </p:val>
                                        </p:tav>
                                      </p:tavLst>
                                    </p:anim>
                                    <p:anim calcmode="lin" valueType="num">
                                      <p:cBhvr>
                                        <p:cTn id="8" dur="1000" fill="hold"/>
                                        <p:tgtEl>
                                          <p:spTgt spid="40970"/>
                                        </p:tgtEl>
                                        <p:attrNameLst>
                                          <p:attrName>ppt_h</p:attrName>
                                        </p:attrNameLst>
                                      </p:cBhvr>
                                      <p:tavLst>
                                        <p:tav tm="0">
                                          <p:val>
                                            <p:strVal val="#ppt_h"/>
                                          </p:val>
                                        </p:tav>
                                        <p:tav tm="100000">
                                          <p:val>
                                            <p:strVal val="#ppt_h"/>
                                          </p:val>
                                        </p:tav>
                                      </p:tavLst>
                                    </p:anim>
                                    <p:animEffect transition="in" filter="fade">
                                      <p:cBhvr>
                                        <p:cTn id="9" dur="1000"/>
                                        <p:tgtEl>
                                          <p:spTgt spid="4097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75"/>
                                        </p:tgtEl>
                                        <p:attrNameLst>
                                          <p:attrName>style.visibility</p:attrName>
                                        </p:attrNameLst>
                                      </p:cBhvr>
                                      <p:to>
                                        <p:strVal val="visible"/>
                                      </p:to>
                                    </p:set>
                                    <p:anim calcmode="lin" valueType="num">
                                      <p:cBhvr>
                                        <p:cTn id="14" dur="1000" fill="hold"/>
                                        <p:tgtEl>
                                          <p:spTgt spid="40975"/>
                                        </p:tgtEl>
                                        <p:attrNameLst>
                                          <p:attrName>ppt_w</p:attrName>
                                        </p:attrNameLst>
                                      </p:cBhvr>
                                      <p:tavLst>
                                        <p:tav tm="0">
                                          <p:val>
                                            <p:strVal val="#ppt_w*0.70"/>
                                          </p:val>
                                        </p:tav>
                                        <p:tav tm="100000">
                                          <p:val>
                                            <p:strVal val="#ppt_w"/>
                                          </p:val>
                                        </p:tav>
                                      </p:tavLst>
                                    </p:anim>
                                    <p:anim calcmode="lin" valueType="num">
                                      <p:cBhvr>
                                        <p:cTn id="15" dur="1000" fill="hold"/>
                                        <p:tgtEl>
                                          <p:spTgt spid="40975"/>
                                        </p:tgtEl>
                                        <p:attrNameLst>
                                          <p:attrName>ppt_h</p:attrName>
                                        </p:attrNameLst>
                                      </p:cBhvr>
                                      <p:tavLst>
                                        <p:tav tm="0">
                                          <p:val>
                                            <p:strVal val="#ppt_h"/>
                                          </p:val>
                                        </p:tav>
                                        <p:tav tm="100000">
                                          <p:val>
                                            <p:strVal val="#ppt_h"/>
                                          </p:val>
                                        </p:tav>
                                      </p:tavLst>
                                    </p:anim>
                                    <p:animEffect transition="in" filter="fade">
                                      <p:cBhvr>
                                        <p:cTn id="16" dur="1000"/>
                                        <p:tgtEl>
                                          <p:spTgt spid="4097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0971"/>
                                        </p:tgtEl>
                                        <p:attrNameLst>
                                          <p:attrName>style.visibility</p:attrName>
                                        </p:attrNameLst>
                                      </p:cBhvr>
                                      <p:to>
                                        <p:strVal val="visible"/>
                                      </p:to>
                                    </p:set>
                                    <p:anim calcmode="lin" valueType="num">
                                      <p:cBhvr>
                                        <p:cTn id="21" dur="1000" fill="hold"/>
                                        <p:tgtEl>
                                          <p:spTgt spid="40971"/>
                                        </p:tgtEl>
                                        <p:attrNameLst>
                                          <p:attrName>ppt_w</p:attrName>
                                        </p:attrNameLst>
                                      </p:cBhvr>
                                      <p:tavLst>
                                        <p:tav tm="0">
                                          <p:val>
                                            <p:strVal val="#ppt_w*0.70"/>
                                          </p:val>
                                        </p:tav>
                                        <p:tav tm="100000">
                                          <p:val>
                                            <p:strVal val="#ppt_w"/>
                                          </p:val>
                                        </p:tav>
                                      </p:tavLst>
                                    </p:anim>
                                    <p:anim calcmode="lin" valueType="num">
                                      <p:cBhvr>
                                        <p:cTn id="22" dur="1000" fill="hold"/>
                                        <p:tgtEl>
                                          <p:spTgt spid="40971"/>
                                        </p:tgtEl>
                                        <p:attrNameLst>
                                          <p:attrName>ppt_h</p:attrName>
                                        </p:attrNameLst>
                                      </p:cBhvr>
                                      <p:tavLst>
                                        <p:tav tm="0">
                                          <p:val>
                                            <p:strVal val="#ppt_h"/>
                                          </p:val>
                                        </p:tav>
                                        <p:tav tm="100000">
                                          <p:val>
                                            <p:strVal val="#ppt_h"/>
                                          </p:val>
                                        </p:tav>
                                      </p:tavLst>
                                    </p:anim>
                                    <p:animEffect transition="in" filter="fade">
                                      <p:cBhvr>
                                        <p:cTn id="23" dur="1000"/>
                                        <p:tgtEl>
                                          <p:spTgt spid="4097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0974"/>
                                        </p:tgtEl>
                                        <p:attrNameLst>
                                          <p:attrName>style.visibility</p:attrName>
                                        </p:attrNameLst>
                                      </p:cBhvr>
                                      <p:to>
                                        <p:strVal val="visible"/>
                                      </p:to>
                                    </p:set>
                                    <p:anim calcmode="lin" valueType="num">
                                      <p:cBhvr>
                                        <p:cTn id="28" dur="1000" fill="hold"/>
                                        <p:tgtEl>
                                          <p:spTgt spid="40974"/>
                                        </p:tgtEl>
                                        <p:attrNameLst>
                                          <p:attrName>ppt_w</p:attrName>
                                        </p:attrNameLst>
                                      </p:cBhvr>
                                      <p:tavLst>
                                        <p:tav tm="0">
                                          <p:val>
                                            <p:strVal val="#ppt_w*0.70"/>
                                          </p:val>
                                        </p:tav>
                                        <p:tav tm="100000">
                                          <p:val>
                                            <p:strVal val="#ppt_w"/>
                                          </p:val>
                                        </p:tav>
                                      </p:tavLst>
                                    </p:anim>
                                    <p:anim calcmode="lin" valueType="num">
                                      <p:cBhvr>
                                        <p:cTn id="29" dur="1000" fill="hold"/>
                                        <p:tgtEl>
                                          <p:spTgt spid="40974"/>
                                        </p:tgtEl>
                                        <p:attrNameLst>
                                          <p:attrName>ppt_h</p:attrName>
                                        </p:attrNameLst>
                                      </p:cBhvr>
                                      <p:tavLst>
                                        <p:tav tm="0">
                                          <p:val>
                                            <p:strVal val="#ppt_h"/>
                                          </p:val>
                                        </p:tav>
                                        <p:tav tm="100000">
                                          <p:val>
                                            <p:strVal val="#ppt_h"/>
                                          </p:val>
                                        </p:tav>
                                      </p:tavLst>
                                    </p:anim>
                                    <p:animEffect transition="in" filter="fade">
                                      <p:cBhvr>
                                        <p:cTn id="30" dur="1000"/>
                                        <p:tgtEl>
                                          <p:spTgt spid="4097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0973"/>
                                        </p:tgtEl>
                                        <p:attrNameLst>
                                          <p:attrName>style.visibility</p:attrName>
                                        </p:attrNameLst>
                                      </p:cBhvr>
                                      <p:to>
                                        <p:strVal val="visible"/>
                                      </p:to>
                                    </p:set>
                                    <p:anim calcmode="lin" valueType="num">
                                      <p:cBhvr>
                                        <p:cTn id="35" dur="1000" fill="hold"/>
                                        <p:tgtEl>
                                          <p:spTgt spid="40973"/>
                                        </p:tgtEl>
                                        <p:attrNameLst>
                                          <p:attrName>ppt_w</p:attrName>
                                        </p:attrNameLst>
                                      </p:cBhvr>
                                      <p:tavLst>
                                        <p:tav tm="0">
                                          <p:val>
                                            <p:strVal val="#ppt_w*0.70"/>
                                          </p:val>
                                        </p:tav>
                                        <p:tav tm="100000">
                                          <p:val>
                                            <p:strVal val="#ppt_w"/>
                                          </p:val>
                                        </p:tav>
                                      </p:tavLst>
                                    </p:anim>
                                    <p:anim calcmode="lin" valueType="num">
                                      <p:cBhvr>
                                        <p:cTn id="36" dur="1000" fill="hold"/>
                                        <p:tgtEl>
                                          <p:spTgt spid="40973"/>
                                        </p:tgtEl>
                                        <p:attrNameLst>
                                          <p:attrName>ppt_h</p:attrName>
                                        </p:attrNameLst>
                                      </p:cBhvr>
                                      <p:tavLst>
                                        <p:tav tm="0">
                                          <p:val>
                                            <p:strVal val="#ppt_h"/>
                                          </p:val>
                                        </p:tav>
                                        <p:tav tm="100000">
                                          <p:val>
                                            <p:strVal val="#ppt_h"/>
                                          </p:val>
                                        </p:tav>
                                      </p:tavLst>
                                    </p:anim>
                                    <p:animEffect transition="in" filter="fade">
                                      <p:cBhvr>
                                        <p:cTn id="37" dur="1000"/>
                                        <p:tgtEl>
                                          <p:spTgt spid="40973"/>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0972"/>
                                        </p:tgtEl>
                                        <p:attrNameLst>
                                          <p:attrName>style.visibility</p:attrName>
                                        </p:attrNameLst>
                                      </p:cBhvr>
                                      <p:to>
                                        <p:strVal val="visible"/>
                                      </p:to>
                                    </p:set>
                                    <p:anim calcmode="lin" valueType="num">
                                      <p:cBhvr>
                                        <p:cTn id="42" dur="1000" fill="hold"/>
                                        <p:tgtEl>
                                          <p:spTgt spid="40972"/>
                                        </p:tgtEl>
                                        <p:attrNameLst>
                                          <p:attrName>ppt_w</p:attrName>
                                        </p:attrNameLst>
                                      </p:cBhvr>
                                      <p:tavLst>
                                        <p:tav tm="0">
                                          <p:val>
                                            <p:strVal val="#ppt_w*0.70"/>
                                          </p:val>
                                        </p:tav>
                                        <p:tav tm="100000">
                                          <p:val>
                                            <p:strVal val="#ppt_w"/>
                                          </p:val>
                                        </p:tav>
                                      </p:tavLst>
                                    </p:anim>
                                    <p:anim calcmode="lin" valueType="num">
                                      <p:cBhvr>
                                        <p:cTn id="43" dur="1000" fill="hold"/>
                                        <p:tgtEl>
                                          <p:spTgt spid="40972"/>
                                        </p:tgtEl>
                                        <p:attrNameLst>
                                          <p:attrName>ppt_h</p:attrName>
                                        </p:attrNameLst>
                                      </p:cBhvr>
                                      <p:tavLst>
                                        <p:tav tm="0">
                                          <p:val>
                                            <p:strVal val="#ppt_h"/>
                                          </p:val>
                                        </p:tav>
                                        <p:tav tm="100000">
                                          <p:val>
                                            <p:strVal val="#ppt_h"/>
                                          </p:val>
                                        </p:tav>
                                      </p:tavLst>
                                    </p:anim>
                                    <p:animEffect transition="in" filter="fade">
                                      <p:cBhvr>
                                        <p:cTn id="44" dur="10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p:bldP spid="40971" grpId="0"/>
      <p:bldP spid="40972" grpId="0"/>
      <p:bldP spid="40973" grpId="0"/>
      <p:bldP spid="40974" grpId="0"/>
      <p:bldP spid="409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文本框 55297"/>
          <p:cNvSpPr txBox="1"/>
          <p:nvPr/>
        </p:nvSpPr>
        <p:spPr>
          <a:xfrm>
            <a:off x="1631950" y="123825"/>
            <a:ext cx="4103688" cy="645160"/>
          </a:xfrm>
          <a:prstGeom prst="rect">
            <a:avLst/>
          </a:prstGeom>
          <a:noFill/>
          <a:ln w="9525">
            <a:noFill/>
          </a:ln>
        </p:spPr>
        <p:txBody>
          <a:bodyPr anchor="t">
            <a:spAutoFit/>
          </a:bodyPr>
          <a:lstStyle/>
          <a:p>
            <a:pPr>
              <a:spcBef>
                <a:spcPct val="50000"/>
              </a:spcBef>
            </a:pPr>
            <a:r>
              <a:rPr lang="zh-CN" altLang="en-US" sz="3600" b="1" dirty="0">
                <a:latin typeface="Arial" panose="020B0604020202020204" pitchFamily="34" charset="0"/>
                <a:ea typeface="黑体" panose="02010609060101010101" pitchFamily="2" charset="-122"/>
              </a:rPr>
              <a:t>生活</a:t>
            </a:r>
            <a:r>
              <a:rPr lang="en-US" altLang="zh-CN" sz="3600" b="1">
                <a:latin typeface="Arial" panose="020B0604020202020204" pitchFamily="34" charset="0"/>
                <a:ea typeface="宋体" panose="02010600030101010101" pitchFamily="2" charset="-122"/>
              </a:rPr>
              <a:t>·</a:t>
            </a:r>
            <a:r>
              <a:rPr lang="zh-CN" altLang="en-US" sz="3600" b="1" dirty="0">
                <a:latin typeface="Arial" panose="020B0604020202020204" pitchFamily="34" charset="0"/>
                <a:ea typeface="黑体" panose="02010609060101010101" pitchFamily="2" charset="-122"/>
              </a:rPr>
              <a:t>物理</a:t>
            </a:r>
            <a:r>
              <a:rPr lang="en-US" altLang="zh-CN" sz="3600" b="1">
                <a:latin typeface="Arial" panose="020B0604020202020204" pitchFamily="34" charset="0"/>
                <a:ea typeface="宋体" panose="02010600030101010101" pitchFamily="2" charset="-122"/>
              </a:rPr>
              <a:t>·</a:t>
            </a:r>
            <a:r>
              <a:rPr lang="zh-CN" altLang="en-US" sz="3600" b="1" dirty="0">
                <a:latin typeface="Arial" panose="020B0604020202020204" pitchFamily="34" charset="0"/>
                <a:ea typeface="黑体" panose="02010609060101010101" pitchFamily="2" charset="-122"/>
              </a:rPr>
              <a:t>社会</a:t>
            </a:r>
          </a:p>
        </p:txBody>
      </p:sp>
      <p:grpSp>
        <p:nvGrpSpPr>
          <p:cNvPr id="55299" name="组合 55298"/>
          <p:cNvGrpSpPr/>
          <p:nvPr/>
        </p:nvGrpSpPr>
        <p:grpSpPr>
          <a:xfrm>
            <a:off x="2351088" y="833438"/>
            <a:ext cx="7416800" cy="3148012"/>
            <a:chOff x="521" y="525"/>
            <a:chExt cx="4672" cy="1983"/>
          </a:xfrm>
        </p:grpSpPr>
        <p:sp>
          <p:nvSpPr>
            <p:cNvPr id="103427" name="矩形 55299"/>
            <p:cNvSpPr/>
            <p:nvPr/>
          </p:nvSpPr>
          <p:spPr>
            <a:xfrm>
              <a:off x="521" y="525"/>
              <a:ext cx="4151" cy="368"/>
            </a:xfrm>
            <a:prstGeom prst="rect">
              <a:avLst/>
            </a:prstGeom>
            <a:noFill/>
            <a:ln w="9525">
              <a:noFill/>
            </a:ln>
          </p:spPr>
          <p:txBody>
            <a:bodyPr anchor="t">
              <a:spAutoFit/>
            </a:bodyPr>
            <a:lstStyle/>
            <a:p>
              <a:r>
                <a:rPr lang="zh-CN" altLang="en-US" sz="3200" b="1" dirty="0">
                  <a:solidFill>
                    <a:srgbClr val="0000FF"/>
                  </a:solidFill>
                  <a:latin typeface="Arial" panose="020B0604020202020204" pitchFamily="34" charset="0"/>
                  <a:ea typeface="黑体" panose="02010609060101010101" pitchFamily="2" charset="-122"/>
                </a:rPr>
                <a:t>生活中的剪刀</a:t>
              </a:r>
            </a:p>
          </p:txBody>
        </p:sp>
        <p:pic>
          <p:nvPicPr>
            <p:cNvPr id="103428" name="图片 55300" descr="11-图片-24 几种剪刀"/>
            <p:cNvPicPr>
              <a:picLocks noChangeAspect="1"/>
            </p:cNvPicPr>
            <p:nvPr/>
          </p:nvPicPr>
          <p:blipFill>
            <a:blip r:embed="rId3"/>
            <a:stretch>
              <a:fillRect/>
            </a:stretch>
          </p:blipFill>
          <p:spPr>
            <a:xfrm>
              <a:off x="521" y="981"/>
              <a:ext cx="4672" cy="1527"/>
            </a:xfrm>
            <a:prstGeom prst="rect">
              <a:avLst/>
            </a:prstGeom>
            <a:noFill/>
            <a:ln w="9525">
              <a:noFill/>
            </a:ln>
          </p:spPr>
        </p:pic>
      </p:grpSp>
      <p:sp>
        <p:nvSpPr>
          <p:cNvPr id="55302" name="矩形 55301"/>
          <p:cNvSpPr/>
          <p:nvPr/>
        </p:nvSpPr>
        <p:spPr>
          <a:xfrm>
            <a:off x="2135188" y="4221163"/>
            <a:ext cx="8208962" cy="1076325"/>
          </a:xfrm>
          <a:prstGeom prst="rect">
            <a:avLst/>
          </a:prstGeom>
          <a:noFill/>
          <a:ln w="9525">
            <a:noFill/>
          </a:ln>
        </p:spPr>
        <p:txBody>
          <a:bodyPr anchor="t">
            <a:spAutoFit/>
          </a:bodyPr>
          <a:lstStyle/>
          <a:p>
            <a:r>
              <a:rPr lang="zh-CN" altLang="en-US" sz="3200" b="1" dirty="0">
                <a:solidFill>
                  <a:srgbClr val="FF0000"/>
                </a:solidFill>
                <a:latin typeface="Arial" panose="020B0604020202020204" pitchFamily="34" charset="0"/>
                <a:ea typeface="黑体" panose="02010609060101010101" pitchFamily="2" charset="-122"/>
              </a:rPr>
              <a:t>思考：</a:t>
            </a:r>
            <a:r>
              <a:rPr lang="zh-CN" altLang="en-US" sz="3200" b="1" dirty="0">
                <a:solidFill>
                  <a:srgbClr val="0000FF"/>
                </a:solidFill>
                <a:latin typeface="Arial" panose="020B0604020202020204" pitchFamily="34" charset="0"/>
                <a:ea typeface="黑体" panose="02010609060101010101" pitchFamily="2" charset="-122"/>
              </a:rPr>
              <a:t>什么情况下，人们会选用费力杠杆？</a:t>
            </a:r>
          </a:p>
          <a:p>
            <a:r>
              <a:rPr lang="zh-CN" altLang="en-US" sz="3200" b="1" dirty="0">
                <a:solidFill>
                  <a:srgbClr val="0000FF"/>
                </a:solidFill>
                <a:latin typeface="Arial" panose="020B0604020202020204" pitchFamily="34" charset="0"/>
                <a:ea typeface="黑体" panose="02010609060101010101" pitchFamily="2" charset="-122"/>
              </a:rPr>
              <a:t>           使用费力杠杆有什么好处？</a:t>
            </a:r>
          </a:p>
        </p:txBody>
      </p:sp>
      <p:sp>
        <p:nvSpPr>
          <p:cNvPr id="55303" name="矩形 55302"/>
          <p:cNvSpPr/>
          <p:nvPr/>
        </p:nvSpPr>
        <p:spPr>
          <a:xfrm>
            <a:off x="2063750" y="5300663"/>
            <a:ext cx="8208963" cy="1076325"/>
          </a:xfrm>
          <a:prstGeom prst="rect">
            <a:avLst/>
          </a:prstGeom>
          <a:noFill/>
          <a:ln w="9525">
            <a:noFill/>
          </a:ln>
        </p:spPr>
        <p:txBody>
          <a:bodyPr anchor="t">
            <a:spAutoFit/>
          </a:bodyPr>
          <a:lstStyle/>
          <a:p>
            <a:r>
              <a:rPr lang="en-US" altLang="zh-CN" sz="3200" b="1" dirty="0">
                <a:solidFill>
                  <a:srgbClr val="FF0000"/>
                </a:solidFill>
                <a:latin typeface="Arial" panose="020B0604020202020204" pitchFamily="34" charset="0"/>
                <a:ea typeface="黑体" panose="02010609060101010101" pitchFamily="2" charset="-122"/>
              </a:rPr>
              <a:t>       </a:t>
            </a:r>
            <a:r>
              <a:rPr lang="zh-CN" altLang="en-US" sz="3200" b="1" dirty="0">
                <a:solidFill>
                  <a:srgbClr val="0000FF"/>
                </a:solidFill>
                <a:latin typeface="Arial" panose="020B0604020202020204" pitchFamily="34" charset="0"/>
                <a:ea typeface="黑体" panose="02010609060101010101" pitchFamily="2" charset="-122"/>
              </a:rPr>
              <a:t>当</a:t>
            </a:r>
            <a:r>
              <a:rPr lang="zh-CN" altLang="en-US" sz="3200" b="1" dirty="0">
                <a:solidFill>
                  <a:srgbClr val="FF0000"/>
                </a:solidFill>
                <a:latin typeface="Arial" panose="020B0604020202020204" pitchFamily="34" charset="0"/>
                <a:ea typeface="黑体" panose="02010609060101010101" pitchFamily="2" charset="-122"/>
              </a:rPr>
              <a:t>阻力比较小</a:t>
            </a:r>
            <a:r>
              <a:rPr lang="zh-CN" altLang="en-US" sz="3200" b="1" dirty="0">
                <a:solidFill>
                  <a:srgbClr val="0000FF"/>
                </a:solidFill>
                <a:latin typeface="Arial" panose="020B0604020202020204" pitchFamily="34" charset="0"/>
                <a:ea typeface="黑体" panose="02010609060101010101" pitchFamily="2" charset="-122"/>
              </a:rPr>
              <a:t>时，人们会选用费力杠杆。使用费力杠杆会</a:t>
            </a:r>
            <a:r>
              <a:rPr lang="zh-CN" altLang="en-US" sz="3200" b="1" dirty="0">
                <a:solidFill>
                  <a:srgbClr val="FF0000"/>
                </a:solidFill>
                <a:latin typeface="Arial" panose="020B0604020202020204" pitchFamily="34" charset="0"/>
                <a:ea typeface="黑体" panose="02010609060101010101" pitchFamily="2" charset="-122"/>
              </a:rPr>
              <a:t>省距离</a:t>
            </a:r>
            <a:r>
              <a:rPr lang="zh-CN" altLang="en-US" sz="3200" b="1" dirty="0">
                <a:solidFill>
                  <a:srgbClr val="0000FF"/>
                </a:solidFill>
                <a:latin typeface="Arial" panose="020B0604020202020204" pitchFamily="34" charset="0"/>
                <a:ea typeface="黑体" panose="02010609060101010101" pitchFamily="2" charset="-122"/>
              </a:rPr>
              <a:t>，很方便。</a:t>
            </a:r>
          </a:p>
        </p:txBody>
      </p:sp>
      <p:grpSp>
        <p:nvGrpSpPr>
          <p:cNvPr id="4111" name="组合 4110"/>
          <p:cNvGrpSpPr/>
          <p:nvPr/>
        </p:nvGrpSpPr>
        <p:grpSpPr>
          <a:xfrm>
            <a:off x="153035" y="94615"/>
            <a:ext cx="12232640" cy="652018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circle(out)">
                                      <p:cBhvr>
                                        <p:cTn id="7" dur="1000"/>
                                        <p:tgtEl>
                                          <p:spTgt spid="5529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calcmode="lin" valueType="num">
                                      <p:cBhvr>
                                        <p:cTn id="12" dur="1000" fill="hold"/>
                                        <p:tgtEl>
                                          <p:spTgt spid="55302"/>
                                        </p:tgtEl>
                                        <p:attrNameLst>
                                          <p:attrName>ppt_w</p:attrName>
                                        </p:attrNameLst>
                                      </p:cBhvr>
                                      <p:tavLst>
                                        <p:tav tm="0">
                                          <p:val>
                                            <p:strVal val="#ppt_w*0.70"/>
                                          </p:val>
                                        </p:tav>
                                        <p:tav tm="100000">
                                          <p:val>
                                            <p:strVal val="#ppt_w"/>
                                          </p:val>
                                        </p:tav>
                                      </p:tavLst>
                                    </p:anim>
                                    <p:anim calcmode="lin" valueType="num">
                                      <p:cBhvr>
                                        <p:cTn id="13" dur="1000" fill="hold"/>
                                        <p:tgtEl>
                                          <p:spTgt spid="55302"/>
                                        </p:tgtEl>
                                        <p:attrNameLst>
                                          <p:attrName>ppt_h</p:attrName>
                                        </p:attrNameLst>
                                      </p:cBhvr>
                                      <p:tavLst>
                                        <p:tav tm="0">
                                          <p:val>
                                            <p:strVal val="#ppt_h"/>
                                          </p:val>
                                        </p:tav>
                                        <p:tav tm="100000">
                                          <p:val>
                                            <p:strVal val="#ppt_h"/>
                                          </p:val>
                                        </p:tav>
                                      </p:tavLst>
                                    </p:anim>
                                    <p:animEffect transition="in" filter="fade">
                                      <p:cBhvr>
                                        <p:cTn id="14" dur="1000"/>
                                        <p:tgtEl>
                                          <p:spTgt spid="5530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5303"/>
                                        </p:tgtEl>
                                        <p:attrNameLst>
                                          <p:attrName>style.visibility</p:attrName>
                                        </p:attrNameLst>
                                      </p:cBhvr>
                                      <p:to>
                                        <p:strVal val="visible"/>
                                      </p:to>
                                    </p:set>
                                    <p:anim calcmode="lin" valueType="num">
                                      <p:cBhvr>
                                        <p:cTn id="19" dur="1000" fill="hold"/>
                                        <p:tgtEl>
                                          <p:spTgt spid="55303"/>
                                        </p:tgtEl>
                                        <p:attrNameLst>
                                          <p:attrName>ppt_w</p:attrName>
                                        </p:attrNameLst>
                                      </p:cBhvr>
                                      <p:tavLst>
                                        <p:tav tm="0">
                                          <p:val>
                                            <p:strVal val="#ppt_w*0.70"/>
                                          </p:val>
                                        </p:tav>
                                        <p:tav tm="100000">
                                          <p:val>
                                            <p:strVal val="#ppt_w"/>
                                          </p:val>
                                        </p:tav>
                                      </p:tavLst>
                                    </p:anim>
                                    <p:anim calcmode="lin" valueType="num">
                                      <p:cBhvr>
                                        <p:cTn id="20" dur="1000" fill="hold"/>
                                        <p:tgtEl>
                                          <p:spTgt spid="55303"/>
                                        </p:tgtEl>
                                        <p:attrNameLst>
                                          <p:attrName>ppt_h</p:attrName>
                                        </p:attrNameLst>
                                      </p:cBhvr>
                                      <p:tavLst>
                                        <p:tav tm="0">
                                          <p:val>
                                            <p:strVal val="#ppt_h"/>
                                          </p:val>
                                        </p:tav>
                                        <p:tav tm="100000">
                                          <p:val>
                                            <p:strVal val="#ppt_h"/>
                                          </p:val>
                                        </p:tav>
                                      </p:tavLst>
                                    </p:anim>
                                    <p:animEffect transition="in" filter="fade">
                                      <p:cBhvr>
                                        <p:cTn id="21" dur="10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矩形 5134"/>
          <p:cNvSpPr/>
          <p:nvPr/>
        </p:nvSpPr>
        <p:spPr>
          <a:xfrm rot="-35551">
            <a:off x="5410200" y="457200"/>
            <a:ext cx="1976438" cy="1300163"/>
          </a:xfrm>
          <a:prstGeom prst="rect">
            <a:avLst/>
          </a:prstGeom>
        </p:spPr>
        <p:txBody>
          <a:bodyPr wrap="none" fromWordArt="1">
            <a:prstTxWarp prst="textDeflate">
              <a:avLst>
                <a:gd name="adj" fmla="val 14931"/>
              </a:avLst>
            </a:prstTxWarp>
            <a:normAutofit/>
          </a:bodyPr>
          <a:lstStyle/>
          <a:p>
            <a:pPr algn="ctr"/>
            <a:r>
              <a:rPr lang="zh-CN" altLang="en-US" sz="3200">
                <a:ln w="9525" cap="flat" cmpd="sng">
                  <a:solidFill>
                    <a:srgbClr val="000000"/>
                  </a:solidFill>
                  <a:prstDash val="solid"/>
                  <a:headEnd type="none" w="med" len="med"/>
                  <a:tailEnd type="none" w="med" len="med"/>
                </a:ln>
                <a:solidFill>
                  <a:srgbClr val="FF0000"/>
                </a:solidFill>
                <a:latin typeface="宋体" panose="02010600030101010101" pitchFamily="2" charset="-122"/>
                <a:ea typeface="宋体" panose="02010600030101010101" pitchFamily="2" charset="-122"/>
              </a:rPr>
              <a:t>教学目标</a:t>
            </a:r>
          </a:p>
        </p:txBody>
      </p:sp>
      <p:sp>
        <p:nvSpPr>
          <p:cNvPr id="5169" name="文本框 5168"/>
          <p:cNvSpPr txBox="1"/>
          <p:nvPr/>
        </p:nvSpPr>
        <p:spPr>
          <a:xfrm>
            <a:off x="589915" y="1398905"/>
            <a:ext cx="11172190" cy="4184650"/>
          </a:xfrm>
          <a:prstGeom prst="rect">
            <a:avLst/>
          </a:prstGeom>
          <a:noFill/>
          <a:ln w="9525">
            <a:noFill/>
          </a:ln>
        </p:spPr>
        <p:txBody>
          <a:bodyPr wrap="square">
            <a:spAutoFit/>
          </a:bodyPr>
          <a:lstStyle/>
          <a:p>
            <a:pPr algn="just">
              <a:spcBef>
                <a:spcPct val="50000"/>
              </a:spcBef>
            </a:pPr>
            <a:r>
              <a:rPr lang="zh-CN" altLang="en-US" sz="2800" b="1" dirty="0">
                <a:solidFill>
                  <a:srgbClr val="FF0000"/>
                </a:solidFill>
                <a:latin typeface="Times New Roman" panose="02020603050405020304" pitchFamily="18" charset="0"/>
                <a:ea typeface="楷体_GB2312" pitchFamily="49" charset="-122"/>
              </a:rPr>
              <a:t>认知目标</a:t>
            </a:r>
            <a:endParaRPr lang="zh-CN" altLang="en-US" b="1" dirty="0">
              <a:solidFill>
                <a:srgbClr val="FF0000"/>
              </a:solidFill>
              <a:latin typeface="Times New Roman" panose="02020603050405020304" pitchFamily="18" charset="0"/>
              <a:ea typeface="楷体_GB2312" pitchFamily="49" charset="-122"/>
            </a:endParaRPr>
          </a:p>
          <a:p>
            <a:pPr algn="just">
              <a:spcBef>
                <a:spcPct val="50000"/>
              </a:spcBef>
            </a:pPr>
            <a:r>
              <a:rPr lang="en-US" altLang="zh-CN" sz="2800" b="1" dirty="0">
                <a:solidFill>
                  <a:srgbClr val="808080"/>
                </a:solidFill>
                <a:latin typeface="Times New Roman" panose="02020603050405020304" pitchFamily="18" charset="0"/>
                <a:ea typeface="楷体_GB2312" pitchFamily="49" charset="-122"/>
              </a:rPr>
              <a:t>1</a:t>
            </a:r>
            <a:r>
              <a:rPr lang="zh-CN" altLang="en-US" sz="2800" b="1" dirty="0">
                <a:solidFill>
                  <a:srgbClr val="808080"/>
                </a:solidFill>
                <a:latin typeface="Times New Roman" panose="02020603050405020304" pitchFamily="18" charset="0"/>
                <a:ea typeface="楷体_GB2312" pitchFamily="49" charset="-122"/>
              </a:rPr>
              <a:t>、</a:t>
            </a:r>
            <a:r>
              <a:rPr lang="zh-CN" altLang="en-US" sz="2800" b="1" dirty="0">
                <a:solidFill>
                  <a:srgbClr val="808080"/>
                </a:solidFill>
                <a:latin typeface="黑体" panose="02010609060101010101" pitchFamily="2" charset="-122"/>
                <a:ea typeface="黑体" panose="02010609060101010101" pitchFamily="2" charset="-122"/>
              </a:rPr>
              <a:t>知道什么是杠杆。能从常见的工具中辨认出杠杆。</a:t>
            </a:r>
            <a:endParaRPr lang="zh-CN" altLang="en-US" sz="2800" b="1" dirty="0">
              <a:solidFill>
                <a:schemeClr val="bg1"/>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黑体" panose="02010609060101010101" pitchFamily="2" charset="-122"/>
              <a:ea typeface="黑体" panose="02010609060101010101" pitchFamily="2" charset="-122"/>
            </a:endParaRPr>
          </a:p>
          <a:p>
            <a:pPr algn="just">
              <a:spcBef>
                <a:spcPct val="50000"/>
              </a:spcBef>
            </a:pPr>
            <a:r>
              <a:rPr lang="en-US" altLang="zh-CN" sz="2800" b="1" dirty="0">
                <a:solidFill>
                  <a:srgbClr val="808080"/>
                </a:solidFill>
                <a:latin typeface="黑体" panose="02010609060101010101" pitchFamily="2" charset="-122"/>
                <a:ea typeface="黑体" panose="02010609060101010101" pitchFamily="2" charset="-122"/>
              </a:rPr>
              <a:t>2</a:t>
            </a:r>
            <a:r>
              <a:rPr lang="zh-CN" altLang="en-US" sz="2800" b="1" dirty="0">
                <a:solidFill>
                  <a:srgbClr val="808080"/>
                </a:solidFill>
                <a:latin typeface="黑体" panose="02010609060101010101" pitchFamily="2" charset="-122"/>
                <a:ea typeface="黑体" panose="02010609060101010101" pitchFamily="2" charset="-122"/>
              </a:rPr>
              <a:t>、知道有关杠杆的一些名词术语。理解力臂的概念。会画杠杆的力臂。</a:t>
            </a:r>
            <a:endParaRPr lang="zh-CN" altLang="en-US" sz="2800" b="1" dirty="0">
              <a:solidFill>
                <a:schemeClr val="bg1"/>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黑体" panose="02010609060101010101" pitchFamily="2" charset="-122"/>
              <a:ea typeface="黑体" panose="02010609060101010101" pitchFamily="2" charset="-122"/>
            </a:endParaRPr>
          </a:p>
          <a:p>
            <a:pPr algn="just">
              <a:spcBef>
                <a:spcPct val="50000"/>
              </a:spcBef>
            </a:pPr>
            <a:r>
              <a:rPr lang="en-US" altLang="zh-CN" sz="2800" b="1" dirty="0">
                <a:solidFill>
                  <a:srgbClr val="808080"/>
                </a:solidFill>
                <a:latin typeface="黑体" panose="02010609060101010101" pitchFamily="2" charset="-122"/>
                <a:ea typeface="黑体" panose="02010609060101010101" pitchFamily="2" charset="-122"/>
              </a:rPr>
              <a:t>3</a:t>
            </a:r>
            <a:r>
              <a:rPr lang="zh-CN" altLang="en-US" sz="2800" b="1" dirty="0">
                <a:solidFill>
                  <a:srgbClr val="808080"/>
                </a:solidFill>
                <a:latin typeface="黑体" panose="02010609060101010101" pitchFamily="2" charset="-122"/>
                <a:ea typeface="黑体" panose="02010609060101010101" pitchFamily="2" charset="-122"/>
              </a:rPr>
              <a:t>、理解杠杆的平衡条件，并能用来解决简单的问题。</a:t>
            </a:r>
          </a:p>
          <a:p>
            <a:pPr algn="just">
              <a:spcBef>
                <a:spcPct val="50000"/>
              </a:spcBef>
            </a:pPr>
            <a:r>
              <a:rPr lang="zh-CN" altLang="en-US" sz="2800" b="1" dirty="0">
                <a:solidFill>
                  <a:srgbClr val="FF0000"/>
                </a:solidFill>
                <a:latin typeface="黑体" panose="02010609060101010101" pitchFamily="2" charset="-122"/>
                <a:ea typeface="黑体" panose="02010609060101010101" pitchFamily="2" charset="-122"/>
              </a:rPr>
              <a:t>能力目标</a:t>
            </a:r>
            <a:r>
              <a:rPr lang="zh-CN" altLang="en-US" sz="2800" b="1" dirty="0">
                <a:solidFill>
                  <a:srgbClr val="808080"/>
                </a:solidFill>
                <a:latin typeface="黑体" panose="02010609060101010101" pitchFamily="2" charset="-122"/>
                <a:ea typeface="黑体" panose="02010609060101010101" pitchFamily="2" charset="-122"/>
              </a:rPr>
              <a:t>：通过实验操作和分析培养学生的观察分析实验现象的能力和抽象思维能力。</a:t>
            </a:r>
          </a:p>
          <a:p>
            <a:pPr algn="just">
              <a:spcBef>
                <a:spcPct val="50000"/>
              </a:spcBef>
            </a:pPr>
            <a:r>
              <a:rPr lang="zh-CN" altLang="en-US" sz="2800" b="1" dirty="0">
                <a:solidFill>
                  <a:srgbClr val="FF0000"/>
                </a:solidFill>
                <a:latin typeface="黑体" panose="02010609060101010101" pitchFamily="2" charset="-122"/>
                <a:ea typeface="黑体" panose="02010609060101010101" pitchFamily="2" charset="-122"/>
              </a:rPr>
              <a:t>情感目标</a:t>
            </a:r>
            <a:r>
              <a:rPr lang="zh-CN" altLang="en-US" sz="2800" b="1" dirty="0">
                <a:solidFill>
                  <a:srgbClr val="808080"/>
                </a:solidFill>
                <a:latin typeface="黑体" panose="02010609060101010101" pitchFamily="2" charset="-122"/>
                <a:ea typeface="黑体" panose="02010609060101010101" pitchFamily="2" charset="-122"/>
              </a:rPr>
              <a:t>：通过实验的操作和分析培养的实事求是的科学态度。</a:t>
            </a:r>
            <a:endParaRPr lang="zh-CN" altLang="en-US" sz="2800" b="1">
              <a:latin typeface="Times New Roman" panose="02020603050405020304" pitchFamily="18" charset="0"/>
              <a:ea typeface="宋体" panose="02010600030101010101" pitchFamily="2" charset="-122"/>
            </a:endParaRPr>
          </a:p>
        </p:txBody>
      </p:sp>
      <p:sp>
        <p:nvSpPr>
          <p:cNvPr id="5173" name="文本框 5172"/>
          <p:cNvSpPr txBox="1"/>
          <p:nvPr/>
        </p:nvSpPr>
        <p:spPr>
          <a:xfrm>
            <a:off x="4417060" y="321310"/>
            <a:ext cx="3962400" cy="368300"/>
          </a:xfrm>
          <a:prstGeom prst="rect">
            <a:avLst/>
          </a:prstGeom>
          <a:noFill/>
          <a:ln w="9525">
            <a:noFill/>
          </a:ln>
        </p:spPr>
        <p:txBody>
          <a:bodyPr>
            <a:spAutoFit/>
          </a:bodyPr>
          <a:lstStyle/>
          <a:p>
            <a:pPr>
              <a:spcBef>
                <a:spcPct val="50000"/>
              </a:spcBef>
            </a:pPr>
            <a:endParaRPr>
              <a:latin typeface="Times New Roman" panose="02020603050405020304" pitchFamily="18" charset="0"/>
              <a:ea typeface="宋体" panose="02010600030101010101" pitchFamily="2" charset="-122"/>
            </a:endParaRPr>
          </a:p>
        </p:txBody>
      </p:sp>
      <p:grpSp>
        <p:nvGrpSpPr>
          <p:cNvPr id="4111" name="组合 4110"/>
          <p:cNvGrpSpPr/>
          <p:nvPr/>
        </p:nvGrpSpPr>
        <p:grpSpPr>
          <a:xfrm>
            <a:off x="86360" y="0"/>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图片 17411" descr="TOOL1"/>
          <p:cNvPicPr>
            <a:picLocks noChangeAspect="1"/>
          </p:cNvPicPr>
          <p:nvPr/>
        </p:nvPicPr>
        <p:blipFill>
          <a:blip r:embed="rId3">
            <a:clrChange>
              <a:clrFrom>
                <a:srgbClr val="FFFFFF"/>
              </a:clrFrom>
              <a:clrTo>
                <a:srgbClr val="FFFFFF">
                  <a:alpha val="0"/>
                </a:srgbClr>
              </a:clrTo>
            </a:clrChange>
          </a:blip>
          <a:stretch>
            <a:fillRect/>
          </a:stretch>
        </p:blipFill>
        <p:spPr>
          <a:xfrm>
            <a:off x="584200" y="44450"/>
            <a:ext cx="10883265" cy="6641465"/>
          </a:xfrm>
          <a:prstGeom prst="rect">
            <a:avLst/>
          </a:prstGeom>
          <a:noFill/>
          <a:ln w="9525">
            <a:noFill/>
          </a:ln>
        </p:spPr>
      </p:pic>
      <p:grpSp>
        <p:nvGrpSpPr>
          <p:cNvPr id="4111" name="组合 4110"/>
          <p:cNvGrpSpPr/>
          <p:nvPr/>
        </p:nvGrpSpPr>
        <p:grpSpPr>
          <a:xfrm>
            <a:off x="153035" y="94615"/>
            <a:ext cx="12232640" cy="652018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图片 19459" descr="TOOL"/>
          <p:cNvPicPr>
            <a:picLocks noChangeAspect="1"/>
          </p:cNvPicPr>
          <p:nvPr/>
        </p:nvPicPr>
        <p:blipFill>
          <a:blip r:embed="rId3">
            <a:clrChange>
              <a:clrFrom>
                <a:srgbClr val="F8F8F8"/>
              </a:clrFrom>
              <a:clrTo>
                <a:srgbClr val="F8F8F8">
                  <a:alpha val="0"/>
                </a:srgbClr>
              </a:clrTo>
            </a:clrChange>
          </a:blip>
          <a:stretch>
            <a:fillRect/>
          </a:stretch>
        </p:blipFill>
        <p:spPr>
          <a:xfrm>
            <a:off x="1558925" y="188913"/>
            <a:ext cx="9032875" cy="6410325"/>
          </a:xfrm>
          <a:prstGeom prst="rect">
            <a:avLst/>
          </a:prstGeom>
          <a:noFill/>
          <a:ln w="9525">
            <a:noFill/>
          </a:ln>
        </p:spPr>
      </p:pic>
      <p:grpSp>
        <p:nvGrpSpPr>
          <p:cNvPr id="4111" name="组合 4110"/>
          <p:cNvGrpSpPr/>
          <p:nvPr/>
        </p:nvGrpSpPr>
        <p:grpSpPr>
          <a:xfrm>
            <a:off x="153035" y="94615"/>
            <a:ext cx="12232640" cy="652018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p:cNvSpPr txBox="1"/>
          <p:nvPr/>
        </p:nvSpPr>
        <p:spPr>
          <a:xfrm>
            <a:off x="2419033" y="251143"/>
            <a:ext cx="4248150" cy="645160"/>
          </a:xfrm>
          <a:prstGeom prst="rect">
            <a:avLst/>
          </a:prstGeom>
          <a:noFill/>
          <a:ln w="12700">
            <a:noFill/>
          </a:ln>
        </p:spPr>
        <p:txBody>
          <a:bodyPr anchor="t">
            <a:spAutoFit/>
          </a:bodyPr>
          <a:lstStyle/>
          <a:p>
            <a:pPr>
              <a:spcBef>
                <a:spcPct val="50000"/>
              </a:spcBef>
            </a:pPr>
            <a:r>
              <a:rPr lang="zh-CN" altLang="en-US" sz="3600" b="1" dirty="0">
                <a:solidFill>
                  <a:srgbClr val="FF0000"/>
                </a:solidFill>
                <a:latin typeface="Arial" panose="020B0604020202020204" pitchFamily="34" charset="0"/>
                <a:ea typeface="宋体" panose="02010600030101010101" pitchFamily="2" charset="-122"/>
              </a:rPr>
              <a:t>剪刀中的杠杆知识</a:t>
            </a:r>
          </a:p>
        </p:txBody>
      </p:sp>
      <p:sp>
        <p:nvSpPr>
          <p:cNvPr id="113666" name="Rectangle 3"/>
          <p:cNvSpPr/>
          <p:nvPr/>
        </p:nvSpPr>
        <p:spPr>
          <a:xfrm>
            <a:off x="4057650" y="2600325"/>
            <a:ext cx="9144000" cy="368300"/>
          </a:xfrm>
          <a:prstGeom prst="rect">
            <a:avLst/>
          </a:prstGeom>
          <a:noFill/>
          <a:ln w="12700">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sp>
        <p:nvSpPr>
          <p:cNvPr id="113668" name="Text Box 5"/>
          <p:cNvSpPr txBox="1"/>
          <p:nvPr/>
        </p:nvSpPr>
        <p:spPr>
          <a:xfrm>
            <a:off x="2255838" y="1376363"/>
            <a:ext cx="3556000" cy="368300"/>
          </a:xfrm>
          <a:prstGeom prst="rect">
            <a:avLst/>
          </a:prstGeom>
          <a:noFill/>
          <a:ln w="12700">
            <a:noFill/>
          </a:ln>
        </p:spPr>
        <p:txBody>
          <a:bodyPr anchor="t">
            <a:spAutoFit/>
          </a:bodyPr>
          <a:lstStyle/>
          <a:p>
            <a:pPr>
              <a:spcBef>
                <a:spcPct val="50000"/>
              </a:spcBef>
            </a:pPr>
            <a:endParaRPr lang="zh-CN" altLang="zh-CN" dirty="0">
              <a:latin typeface="Arial" panose="020B0604020202020204" pitchFamily="34" charset="0"/>
              <a:ea typeface="宋体" panose="02010600030101010101" pitchFamily="2" charset="-122"/>
            </a:endParaRPr>
          </a:p>
        </p:txBody>
      </p:sp>
      <p:sp>
        <p:nvSpPr>
          <p:cNvPr id="113669" name="Text Box 6"/>
          <p:cNvSpPr txBox="1"/>
          <p:nvPr/>
        </p:nvSpPr>
        <p:spPr>
          <a:xfrm>
            <a:off x="1510030" y="993775"/>
            <a:ext cx="8749665" cy="435610"/>
          </a:xfrm>
          <a:prstGeom prst="rect">
            <a:avLst/>
          </a:prstGeom>
          <a:noFill/>
          <a:ln w="12700">
            <a:noFill/>
          </a:ln>
        </p:spPr>
        <p:txBody>
          <a:bodyPr wrap="square" anchor="t">
            <a:spAutoFit/>
          </a:bodyPr>
          <a:lstStyle/>
          <a:p>
            <a:pPr>
              <a:lnSpc>
                <a:spcPct val="80000"/>
              </a:lnSpc>
              <a:spcBef>
                <a:spcPct val="50000"/>
              </a:spcBef>
            </a:pPr>
            <a:r>
              <a:rPr lang="en-US" altLang="zh-CN" sz="2400">
                <a:solidFill>
                  <a:schemeClr val="tx2"/>
                </a:solidFill>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杠杆的平衡条件：动力</a:t>
            </a:r>
            <a:r>
              <a:rPr lang="en-US" altLang="en-US" sz="2800" b="1">
                <a:latin typeface="Arial" panose="020B0604020202020204" pitchFamily="34" charset="0"/>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动力臂</a:t>
            </a:r>
            <a:r>
              <a:rPr lang="en-US" altLang="zh-CN" sz="2800" b="1">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阻力</a:t>
            </a:r>
            <a:r>
              <a:rPr lang="en-US" altLang="en-US" sz="2800" b="1">
                <a:latin typeface="Arial" panose="020B0604020202020204" pitchFamily="34" charset="0"/>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阻力臂</a:t>
            </a:r>
          </a:p>
        </p:txBody>
      </p:sp>
      <p:graphicFrame>
        <p:nvGraphicFramePr>
          <p:cNvPr id="27712" name="Group 64"/>
          <p:cNvGraphicFramePr>
            <a:graphicFrameLocks noGrp="1"/>
          </p:cNvGraphicFramePr>
          <p:nvPr>
            <p:custDataLst>
              <p:tags r:id="rId1"/>
            </p:custDataLst>
          </p:nvPr>
        </p:nvGraphicFramePr>
        <p:xfrm>
          <a:off x="1847850" y="1770063"/>
          <a:ext cx="8496300" cy="4230053"/>
        </p:xfrm>
        <a:graphic>
          <a:graphicData uri="http://schemas.openxmlformats.org/drawingml/2006/table">
            <a:tbl>
              <a:tblPr/>
              <a:tblGrid>
                <a:gridCol w="1224280"/>
                <a:gridCol w="936625"/>
                <a:gridCol w="718820"/>
                <a:gridCol w="1152525"/>
                <a:gridCol w="1152525"/>
                <a:gridCol w="1656080"/>
                <a:gridCol w="1655445"/>
              </a:tblGrid>
              <a:tr h="93821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rgbClr val="000066"/>
                          </a:solidFill>
                          <a:effectLst/>
                          <a:latin typeface="Times New Roman" panose="02020603050405020304" pitchFamily="18" charset="0"/>
                          <a:ea typeface="宋体" panose="02010600030101010101" pitchFamily="2" charset="-122"/>
                        </a:rPr>
                        <a:t>剪刀</a:t>
                      </a:r>
                    </a:p>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rgbClr val="000066"/>
                          </a:solidFill>
                          <a:effectLst/>
                          <a:latin typeface="Times New Roman" panose="02020603050405020304" pitchFamily="18" charset="0"/>
                          <a:ea typeface="宋体" panose="02010600030101010101" pitchFamily="2" charset="-122"/>
                        </a:rPr>
                        <a:t>用途</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动力</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阻力</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动力臂</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阻力臂</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杠杆种类</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000066"/>
                          </a:solidFill>
                          <a:effectLst/>
                          <a:latin typeface="Times New Roman" panose="02020603050405020304" pitchFamily="18" charset="0"/>
                          <a:ea typeface="宋体" panose="02010600030101010101" pitchFamily="2" charset="-122"/>
                        </a:rPr>
                        <a:t>特点</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FF0066"/>
                          </a:solidFill>
                          <a:effectLst/>
                          <a:latin typeface="Times New Roman" panose="02020603050405020304" pitchFamily="18" charset="0"/>
                          <a:ea typeface="宋体" panose="02010600030101010101" pitchFamily="2" charset="-122"/>
                        </a:rPr>
                        <a:t>剪铁皮</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小</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大</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长</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短</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省力杠杆</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省力</a:t>
                      </a:r>
                    </a:p>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费距离</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FF0066"/>
                          </a:solidFill>
                          <a:effectLst/>
                          <a:latin typeface="Times New Roman" panose="02020603050405020304" pitchFamily="18" charset="0"/>
                          <a:ea typeface="宋体" panose="02010600030101010101" pitchFamily="2" charset="-122"/>
                        </a:rPr>
                        <a:t>裁衣服</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大</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小</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短</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长</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费力杠杆</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费力</a:t>
                      </a:r>
                    </a:p>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省距离</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r>
              <a:tr h="26511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FF0066"/>
                          </a:solidFill>
                          <a:effectLst/>
                          <a:latin typeface="Times New Roman" panose="02020603050405020304" pitchFamily="18" charset="0"/>
                          <a:ea typeface="宋体" panose="02010600030101010101" pitchFamily="2" charset="-122"/>
                        </a:rPr>
                        <a:t>剪花</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小</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大</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长</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短</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省力杠杆</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省力</a:t>
                      </a:r>
                    </a:p>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费距离</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rgbClr val="FF0066"/>
                          </a:solidFill>
                          <a:effectLst/>
                          <a:latin typeface="Times New Roman" panose="02020603050405020304" pitchFamily="18" charset="0"/>
                          <a:ea typeface="宋体" panose="02010600030101010101" pitchFamily="2" charset="-122"/>
                        </a:rPr>
                        <a:t>理发剪</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大</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小</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短</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长</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费力杠杆</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费力</a:t>
                      </a:r>
                    </a:p>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省距离</a:t>
                      </a:r>
                    </a:p>
                  </a:txBody>
                  <a:tcPr horzOverflow="overflow">
                    <a:lnL w="12700" cap="flat" cmpd="sng" algn="ctr">
                      <a:solidFill>
                        <a:srgbClr val="00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noFill/>
                  </a:tcPr>
                </a:tc>
              </a:tr>
            </a:tbl>
          </a:graphicData>
        </a:graphic>
      </p:graphicFrame>
      <p:sp>
        <p:nvSpPr>
          <p:cNvPr id="113720" name="Text Box 65"/>
          <p:cNvSpPr txBox="1"/>
          <p:nvPr/>
        </p:nvSpPr>
        <p:spPr>
          <a:xfrm>
            <a:off x="2797493" y="6059805"/>
            <a:ext cx="6553200" cy="645160"/>
          </a:xfrm>
          <a:prstGeom prst="rect">
            <a:avLst/>
          </a:prstGeom>
          <a:noFill/>
          <a:ln w="9525">
            <a:noFill/>
          </a:ln>
        </p:spPr>
        <p:txBody>
          <a:bodyPr anchor="t">
            <a:spAutoFit/>
          </a:bodyPr>
          <a:lstStyle/>
          <a:p>
            <a:pPr>
              <a:spcBef>
                <a:spcPct val="50000"/>
              </a:spcBef>
            </a:pPr>
            <a:r>
              <a:rPr lang="en-US" altLang="zh-CN" sz="3600" b="1">
                <a:solidFill>
                  <a:srgbClr val="FF0066"/>
                </a:solidFill>
                <a:latin typeface="Arial" panose="020B0604020202020204" pitchFamily="34" charset="0"/>
                <a:ea typeface="黑体" panose="02010609060101010101" pitchFamily="2" charset="-122"/>
              </a:rPr>
              <a:t>“</a:t>
            </a:r>
            <a:r>
              <a:rPr lang="zh-CN" altLang="en-US" sz="3600" b="1" dirty="0">
                <a:solidFill>
                  <a:srgbClr val="FF0066"/>
                </a:solidFill>
                <a:latin typeface="Arial" panose="020B0604020202020204" pitchFamily="34" charset="0"/>
                <a:ea typeface="黑体" panose="02010609060101010101" pitchFamily="2" charset="-122"/>
              </a:rPr>
              <a:t>柄长－省力；口长－费力”</a:t>
            </a:r>
          </a:p>
        </p:txBody>
      </p:sp>
      <p:grpSp>
        <p:nvGrpSpPr>
          <p:cNvPr id="4111" name="组合 4110"/>
          <p:cNvGrpSpPr/>
          <p:nvPr/>
        </p:nvGrpSpPr>
        <p:grpSpPr>
          <a:xfrm>
            <a:off x="153035" y="94615"/>
            <a:ext cx="12232640" cy="676719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文本框 20483">
            <a:hlinkClick r:id="rId3" action="ppaction://hlinkfile"/>
          </p:cNvPr>
          <p:cNvSpPr txBox="1"/>
          <p:nvPr/>
        </p:nvSpPr>
        <p:spPr>
          <a:xfrm>
            <a:off x="684530" y="196215"/>
            <a:ext cx="1079500" cy="6185535"/>
          </a:xfrm>
          <a:prstGeom prst="rect">
            <a:avLst/>
          </a:prstGeom>
          <a:noFill/>
          <a:ln w="9525">
            <a:noFill/>
          </a:ln>
        </p:spPr>
        <p:txBody>
          <a:bodyPr anchor="t">
            <a:spAutoFit/>
          </a:bodyPr>
          <a:lstStyle/>
          <a:p>
            <a:pPr>
              <a:spcBef>
                <a:spcPct val="50000"/>
              </a:spcBef>
            </a:pPr>
            <a:r>
              <a:rPr lang="zh-CN" altLang="en-US" sz="6600" b="1" dirty="0">
                <a:solidFill>
                  <a:srgbClr val="0000FF"/>
                </a:solidFill>
                <a:latin typeface="Times New Roman" panose="02020603050405020304" pitchFamily="18" charset="0"/>
                <a:ea typeface="黑体" panose="02010609060101010101" pitchFamily="2" charset="-122"/>
              </a:rPr>
              <a:t>人体中的杠杆</a:t>
            </a:r>
            <a:endParaRPr lang="zh-CN" altLang="en-US" sz="6600" b="1">
              <a:solidFill>
                <a:srgbClr val="0000FF"/>
              </a:solidFill>
              <a:latin typeface="Times New Roman" panose="02020603050405020304" pitchFamily="18" charset="0"/>
              <a:ea typeface="黑体" panose="02010609060101010101" pitchFamily="2" charset="-122"/>
            </a:endParaRPr>
          </a:p>
        </p:txBody>
      </p:sp>
      <p:pic>
        <p:nvPicPr>
          <p:cNvPr id="114690" name="图片 20486" descr="人体上的杠杆11007"/>
          <p:cNvPicPr>
            <a:picLocks noChangeAspect="1"/>
          </p:cNvPicPr>
          <p:nvPr/>
        </p:nvPicPr>
        <p:blipFill>
          <a:blip r:embed="rId4"/>
          <a:stretch>
            <a:fillRect/>
          </a:stretch>
        </p:blipFill>
        <p:spPr>
          <a:xfrm>
            <a:off x="1928495" y="0"/>
            <a:ext cx="9895840" cy="6858000"/>
          </a:xfrm>
          <a:prstGeom prst="rect">
            <a:avLst/>
          </a:prstGeom>
          <a:noFill/>
          <a:ln w="9525">
            <a:noFill/>
          </a:ln>
        </p:spPr>
      </p:pic>
      <p:sp>
        <p:nvSpPr>
          <p:cNvPr id="2" name="动作按钮: 影片 1">
            <a:hlinkClick r:id="rId5"/>
          </p:cNvPr>
          <p:cNvSpPr/>
          <p:nvPr/>
        </p:nvSpPr>
        <p:spPr>
          <a:xfrm>
            <a:off x="2279650" y="6381750"/>
            <a:ext cx="503238" cy="431800"/>
          </a:xfrm>
          <a:prstGeom prst="actionButtonMovie">
            <a:avLst/>
          </a:prstGeom>
          <a:solidFill>
            <a:srgbClr val="FF0000"/>
          </a:solidFill>
          <a:ln w="9525">
            <a:noFill/>
          </a:ln>
        </p:spPr>
        <p:txBody>
          <a:bodyPr anchor="t"/>
          <a:lstStyle/>
          <a:p>
            <a:endParaRPr lang="zh-CN" altLang="en-US">
              <a:latin typeface="Arial" panose="020B0604020202020204" pitchFamily="34" charset="0"/>
              <a:ea typeface="宋体" panose="02010600030101010101" pitchFamily="2" charset="-122"/>
            </a:endParaRPr>
          </a:p>
        </p:txBody>
      </p:sp>
      <p:grpSp>
        <p:nvGrpSpPr>
          <p:cNvPr id="4111" name="组合 4110"/>
          <p:cNvGrpSpPr/>
          <p:nvPr/>
        </p:nvGrpSpPr>
        <p:grpSpPr>
          <a:xfrm>
            <a:off x="153035" y="94615"/>
            <a:ext cx="12232640" cy="676719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p:nvPr/>
        </p:nvSpPr>
        <p:spPr>
          <a:xfrm>
            <a:off x="1774825" y="404813"/>
            <a:ext cx="8569325" cy="521970"/>
          </a:xfrm>
          <a:prstGeom prst="rect">
            <a:avLst/>
          </a:prstGeom>
          <a:noFill/>
          <a:ln w="9525">
            <a:noFill/>
          </a:ln>
        </p:spPr>
        <p:txBody>
          <a:bodyPr>
            <a:spAutoFit/>
          </a:bodyPr>
          <a:lstStyle/>
          <a:p>
            <a:pPr algn="ctr">
              <a:spcBef>
                <a:spcPct val="50000"/>
              </a:spcBef>
            </a:pPr>
            <a:r>
              <a:rPr lang="zh-CN" altLang="en-US" sz="2800" dirty="0">
                <a:solidFill>
                  <a:schemeClr val="bg1"/>
                </a:solidFill>
                <a:latin typeface="Tahoma" panose="020B0604030504040204" pitchFamily="34" charset="0"/>
                <a:ea typeface="华文新魏" panose="02010800040101010101" pitchFamily="2" charset="-122"/>
              </a:rPr>
              <a:t>比较下面两件工具它们是省力杠杆还是不省力杠杆？</a:t>
            </a:r>
          </a:p>
        </p:txBody>
      </p:sp>
      <p:pic>
        <p:nvPicPr>
          <p:cNvPr id="18435" name="Picture 3"/>
          <p:cNvPicPr>
            <a:picLocks noChangeAspect="1"/>
          </p:cNvPicPr>
          <p:nvPr/>
        </p:nvPicPr>
        <p:blipFill>
          <a:blip r:embed="rId2">
            <a:clrChange>
              <a:clrFrom>
                <a:srgbClr val="FFFFFF"/>
              </a:clrFrom>
              <a:clrTo>
                <a:srgbClr val="FFFFFF">
                  <a:alpha val="0"/>
                </a:srgbClr>
              </a:clrTo>
            </a:clrChange>
          </a:blip>
          <a:stretch>
            <a:fillRect/>
          </a:stretch>
        </p:blipFill>
        <p:spPr>
          <a:xfrm>
            <a:off x="2504440" y="1461770"/>
            <a:ext cx="7056438" cy="5292725"/>
          </a:xfrm>
          <a:prstGeom prst="rect">
            <a:avLst/>
          </a:prstGeom>
          <a:noFill/>
          <a:ln w="9525">
            <a:noFill/>
          </a:ln>
        </p:spPr>
      </p:pic>
      <p:sp>
        <p:nvSpPr>
          <p:cNvPr id="18436" name="Text Box 4"/>
          <p:cNvSpPr txBox="1"/>
          <p:nvPr/>
        </p:nvSpPr>
        <p:spPr>
          <a:xfrm>
            <a:off x="7935913" y="1861820"/>
            <a:ext cx="1885950" cy="645160"/>
          </a:xfrm>
          <a:prstGeom prst="rect">
            <a:avLst/>
          </a:prstGeom>
          <a:gradFill rotWithShape="0">
            <a:gsLst>
              <a:gs pos="0">
                <a:srgbClr val="FFFFFF"/>
              </a:gs>
              <a:gs pos="100000">
                <a:schemeClr val="hlink"/>
              </a:gs>
            </a:gsLst>
            <a:lin ang="5400000" scaled="1"/>
            <a:tileRect/>
          </a:gradFill>
          <a:ln w="9525">
            <a:noFill/>
          </a:ln>
        </p:spPr>
        <p:txBody>
          <a:bodyPr>
            <a:spAutoFit/>
          </a:bodyPr>
          <a:lstStyle/>
          <a:p>
            <a:r>
              <a:rPr lang="zh-CN" altLang="en-US" sz="3600" b="1" dirty="0">
                <a:solidFill>
                  <a:srgbClr val="FF3300"/>
                </a:solidFill>
                <a:latin typeface="Times New Roman" panose="02020603050405020304" pitchFamily="18" charset="0"/>
                <a:ea typeface="黑体" panose="02010609060101010101" pitchFamily="2" charset="-122"/>
              </a:rPr>
              <a:t>理发剪</a:t>
            </a:r>
          </a:p>
        </p:txBody>
      </p:sp>
      <p:sp>
        <p:nvSpPr>
          <p:cNvPr id="18437" name="Text Box 5"/>
          <p:cNvSpPr txBox="1"/>
          <p:nvPr/>
        </p:nvSpPr>
        <p:spPr>
          <a:xfrm>
            <a:off x="7935913" y="4136073"/>
            <a:ext cx="1898650" cy="645160"/>
          </a:xfrm>
          <a:prstGeom prst="rect">
            <a:avLst/>
          </a:prstGeom>
          <a:gradFill rotWithShape="0">
            <a:gsLst>
              <a:gs pos="0">
                <a:srgbClr val="FFFFFF"/>
              </a:gs>
              <a:gs pos="100000">
                <a:schemeClr val="hlink"/>
              </a:gs>
            </a:gsLst>
            <a:lin ang="5400000" scaled="1"/>
            <a:tileRect/>
          </a:gradFill>
          <a:ln w="9525">
            <a:noFill/>
          </a:ln>
        </p:spPr>
        <p:txBody>
          <a:bodyPr>
            <a:spAutoFit/>
          </a:bodyPr>
          <a:lstStyle/>
          <a:p>
            <a:r>
              <a:rPr lang="zh-CN" altLang="en-US" sz="3600" b="1" dirty="0">
                <a:solidFill>
                  <a:srgbClr val="FF3300"/>
                </a:solidFill>
                <a:latin typeface="Times New Roman" panose="02020603050405020304" pitchFamily="18" charset="0"/>
                <a:ea typeface="黑体" panose="02010609060101010101" pitchFamily="2" charset="-122"/>
              </a:rPr>
              <a:t>铁皮剪</a:t>
            </a:r>
          </a:p>
        </p:txBody>
      </p:sp>
      <p:sp>
        <p:nvSpPr>
          <p:cNvPr id="37894" name="Oval 6"/>
          <p:cNvSpPr/>
          <p:nvPr/>
        </p:nvSpPr>
        <p:spPr>
          <a:xfrm>
            <a:off x="5716588" y="2506663"/>
            <a:ext cx="220662" cy="239712"/>
          </a:xfrm>
          <a:prstGeom prst="ellipse">
            <a:avLst/>
          </a:prstGeom>
          <a:solidFill>
            <a:srgbClr val="FF3300"/>
          </a:solidFill>
          <a:ln w="9525" cap="flat" cmpd="sng">
            <a:solidFill>
              <a:srgbClr val="FF3300"/>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37895" name="Text Box 7"/>
          <p:cNvSpPr txBox="1"/>
          <p:nvPr/>
        </p:nvSpPr>
        <p:spPr>
          <a:xfrm>
            <a:off x="2711450" y="2133600"/>
            <a:ext cx="887413" cy="1383665"/>
          </a:xfrm>
          <a:prstGeom prst="rect">
            <a:avLst/>
          </a:prstGeom>
          <a:noFill/>
          <a:ln w="9525">
            <a:noFill/>
          </a:ln>
        </p:spPr>
        <p:txBody>
          <a:bodyPr>
            <a:spAutoFit/>
          </a:bodyPr>
          <a:lstStyle/>
          <a:p>
            <a:r>
              <a:rPr lang="zh-CN" altLang="en-US" sz="2800" b="1" dirty="0">
                <a:solidFill>
                  <a:srgbClr val="000000"/>
                </a:solidFill>
                <a:latin typeface="Times New Roman" panose="02020603050405020304" pitchFamily="18" charset="0"/>
                <a:ea typeface="楷体_GB2312" pitchFamily="49" charset="-122"/>
              </a:rPr>
              <a:t>阻力点</a:t>
            </a:r>
          </a:p>
        </p:txBody>
      </p:sp>
      <p:sp>
        <p:nvSpPr>
          <p:cNvPr id="37896" name="Text Box 8"/>
          <p:cNvSpPr txBox="1"/>
          <p:nvPr/>
        </p:nvSpPr>
        <p:spPr>
          <a:xfrm>
            <a:off x="5370513" y="2852738"/>
            <a:ext cx="1157287" cy="521970"/>
          </a:xfrm>
          <a:prstGeom prst="rect">
            <a:avLst/>
          </a:prstGeom>
          <a:noFill/>
          <a:ln w="9525">
            <a:noFill/>
          </a:ln>
        </p:spPr>
        <p:txBody>
          <a:bodyPr>
            <a:spAutoFit/>
          </a:bodyPr>
          <a:lstStyle/>
          <a:p>
            <a:r>
              <a:rPr lang="zh-CN" altLang="en-US" sz="2800" b="1" dirty="0">
                <a:solidFill>
                  <a:srgbClr val="000000"/>
                </a:solidFill>
                <a:latin typeface="Times New Roman" panose="02020603050405020304" pitchFamily="18" charset="0"/>
                <a:ea typeface="楷体_GB2312" pitchFamily="49" charset="-122"/>
              </a:rPr>
              <a:t>支点</a:t>
            </a:r>
          </a:p>
        </p:txBody>
      </p:sp>
      <p:sp>
        <p:nvSpPr>
          <p:cNvPr id="37897" name="Text Box 9"/>
          <p:cNvSpPr txBox="1"/>
          <p:nvPr/>
        </p:nvSpPr>
        <p:spPr>
          <a:xfrm>
            <a:off x="6600825" y="2333625"/>
            <a:ext cx="1335088" cy="521970"/>
          </a:xfrm>
          <a:prstGeom prst="rect">
            <a:avLst/>
          </a:prstGeom>
          <a:noFill/>
          <a:ln w="9525">
            <a:noFill/>
          </a:ln>
        </p:spPr>
        <p:txBody>
          <a:bodyPr>
            <a:spAutoFit/>
          </a:bodyPr>
          <a:lstStyle/>
          <a:p>
            <a:r>
              <a:rPr lang="zh-CN" altLang="en-US" sz="2800" b="1" dirty="0">
                <a:solidFill>
                  <a:srgbClr val="000000"/>
                </a:solidFill>
                <a:latin typeface="Times New Roman" panose="02020603050405020304" pitchFamily="18" charset="0"/>
                <a:ea typeface="楷体_GB2312" pitchFamily="49" charset="-122"/>
              </a:rPr>
              <a:t>用力点</a:t>
            </a:r>
          </a:p>
        </p:txBody>
      </p:sp>
      <p:sp>
        <p:nvSpPr>
          <p:cNvPr id="37898" name="Oval 10"/>
          <p:cNvSpPr/>
          <p:nvPr/>
        </p:nvSpPr>
        <p:spPr>
          <a:xfrm>
            <a:off x="4008438" y="4868863"/>
            <a:ext cx="220662" cy="239712"/>
          </a:xfrm>
          <a:prstGeom prst="ellipse">
            <a:avLst/>
          </a:prstGeom>
          <a:solidFill>
            <a:srgbClr val="FF3300"/>
          </a:solidFill>
          <a:ln w="9525" cap="flat" cmpd="sng">
            <a:solidFill>
              <a:srgbClr val="FF3300"/>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37899" name="Text Box 11"/>
          <p:cNvSpPr txBox="1"/>
          <p:nvPr/>
        </p:nvSpPr>
        <p:spPr>
          <a:xfrm>
            <a:off x="2616200" y="4427538"/>
            <a:ext cx="887413" cy="1383665"/>
          </a:xfrm>
          <a:prstGeom prst="rect">
            <a:avLst/>
          </a:prstGeom>
          <a:noFill/>
          <a:ln w="9525">
            <a:noFill/>
          </a:ln>
        </p:spPr>
        <p:txBody>
          <a:bodyPr>
            <a:spAutoFit/>
          </a:bodyPr>
          <a:lstStyle/>
          <a:p>
            <a:r>
              <a:rPr lang="zh-CN" altLang="en-US" sz="2800" b="1" dirty="0">
                <a:solidFill>
                  <a:srgbClr val="000000"/>
                </a:solidFill>
                <a:latin typeface="Times New Roman" panose="02020603050405020304" pitchFamily="18" charset="0"/>
                <a:ea typeface="楷体_GB2312" pitchFamily="49" charset="-122"/>
              </a:rPr>
              <a:t>阻力点</a:t>
            </a:r>
          </a:p>
        </p:txBody>
      </p:sp>
      <p:sp>
        <p:nvSpPr>
          <p:cNvPr id="37900" name="Text Box 12"/>
          <p:cNvSpPr txBox="1"/>
          <p:nvPr/>
        </p:nvSpPr>
        <p:spPr>
          <a:xfrm>
            <a:off x="3575050" y="5229225"/>
            <a:ext cx="1157288" cy="521970"/>
          </a:xfrm>
          <a:prstGeom prst="rect">
            <a:avLst/>
          </a:prstGeom>
          <a:noFill/>
          <a:ln w="9525">
            <a:noFill/>
          </a:ln>
        </p:spPr>
        <p:txBody>
          <a:bodyPr>
            <a:spAutoFit/>
          </a:bodyPr>
          <a:lstStyle/>
          <a:p>
            <a:r>
              <a:rPr lang="zh-CN" altLang="en-US" sz="2800" b="1" dirty="0">
                <a:solidFill>
                  <a:srgbClr val="000000"/>
                </a:solidFill>
                <a:latin typeface="Times New Roman" panose="02020603050405020304" pitchFamily="18" charset="0"/>
                <a:ea typeface="楷体_GB2312" pitchFamily="49" charset="-122"/>
              </a:rPr>
              <a:t>支点</a:t>
            </a:r>
          </a:p>
        </p:txBody>
      </p:sp>
      <p:sp>
        <p:nvSpPr>
          <p:cNvPr id="37901" name="Text Box 13"/>
          <p:cNvSpPr txBox="1"/>
          <p:nvPr/>
        </p:nvSpPr>
        <p:spPr>
          <a:xfrm>
            <a:off x="6345238" y="4781550"/>
            <a:ext cx="1335087" cy="521970"/>
          </a:xfrm>
          <a:prstGeom prst="rect">
            <a:avLst/>
          </a:prstGeom>
          <a:noFill/>
          <a:ln w="9525">
            <a:noFill/>
          </a:ln>
        </p:spPr>
        <p:txBody>
          <a:bodyPr>
            <a:spAutoFit/>
          </a:bodyPr>
          <a:lstStyle/>
          <a:p>
            <a:r>
              <a:rPr lang="zh-CN" altLang="en-US" sz="2800" b="1" dirty="0">
                <a:solidFill>
                  <a:srgbClr val="000000"/>
                </a:solidFill>
                <a:latin typeface="Times New Roman" panose="02020603050405020304" pitchFamily="18" charset="0"/>
                <a:ea typeface="楷体_GB2312" pitchFamily="49" charset="-122"/>
              </a:rPr>
              <a:t>用力点</a:t>
            </a:r>
          </a:p>
        </p:txBody>
      </p:sp>
      <p:sp>
        <p:nvSpPr>
          <p:cNvPr id="37902" name="Text Box 14"/>
          <p:cNvSpPr txBox="1"/>
          <p:nvPr/>
        </p:nvSpPr>
        <p:spPr>
          <a:xfrm>
            <a:off x="8079740" y="3106420"/>
            <a:ext cx="1152525" cy="645160"/>
          </a:xfrm>
          <a:prstGeom prst="rect">
            <a:avLst/>
          </a:prstGeom>
          <a:gradFill rotWithShape="0">
            <a:gsLst>
              <a:gs pos="0">
                <a:srgbClr val="FFFFFF"/>
              </a:gs>
              <a:gs pos="100000">
                <a:schemeClr val="hlink"/>
              </a:gs>
            </a:gsLst>
            <a:lin ang="5400000" scaled="1"/>
            <a:tileRect/>
          </a:gradFill>
          <a:ln w="9525">
            <a:noFill/>
          </a:ln>
        </p:spPr>
        <p:txBody>
          <a:bodyPr>
            <a:spAutoFit/>
          </a:bodyPr>
          <a:lstStyle/>
          <a:p>
            <a:r>
              <a:rPr lang="zh-CN" altLang="en-US" sz="3600" b="1" dirty="0">
                <a:solidFill>
                  <a:schemeClr val="tx1"/>
                </a:solidFill>
                <a:latin typeface="Times New Roman" panose="02020603050405020304" pitchFamily="18" charset="0"/>
                <a:ea typeface="黑体" panose="02010609060101010101" pitchFamily="2" charset="-122"/>
              </a:rPr>
              <a:t>费力</a:t>
            </a:r>
          </a:p>
        </p:txBody>
      </p:sp>
      <p:sp>
        <p:nvSpPr>
          <p:cNvPr id="37903" name="Text Box 15"/>
          <p:cNvSpPr txBox="1"/>
          <p:nvPr/>
        </p:nvSpPr>
        <p:spPr>
          <a:xfrm>
            <a:off x="8079423" y="5228908"/>
            <a:ext cx="1296987" cy="645160"/>
          </a:xfrm>
          <a:prstGeom prst="rect">
            <a:avLst/>
          </a:prstGeom>
          <a:gradFill rotWithShape="0">
            <a:gsLst>
              <a:gs pos="0">
                <a:srgbClr val="FFFFFF"/>
              </a:gs>
              <a:gs pos="100000">
                <a:schemeClr val="hlink"/>
              </a:gs>
            </a:gsLst>
            <a:lin ang="5400000" scaled="1"/>
            <a:tileRect/>
          </a:gradFill>
          <a:ln w="9525">
            <a:noFill/>
          </a:ln>
        </p:spPr>
        <p:txBody>
          <a:bodyPr>
            <a:spAutoFit/>
          </a:bodyPr>
          <a:lstStyle/>
          <a:p>
            <a:r>
              <a:rPr lang="zh-CN" altLang="en-US" sz="3600" b="1" dirty="0">
                <a:solidFill>
                  <a:schemeClr val="tx1"/>
                </a:solidFill>
                <a:latin typeface="Times New Roman" panose="02020603050405020304" pitchFamily="18" charset="0"/>
                <a:ea typeface="黑体" panose="02010609060101010101" pitchFamily="2" charset="-122"/>
              </a:rPr>
              <a:t>省力</a:t>
            </a:r>
          </a:p>
        </p:txBody>
      </p:sp>
      <p:sp>
        <p:nvSpPr>
          <p:cNvPr id="19466" name="Text Box 23"/>
          <p:cNvSpPr txBox="1"/>
          <p:nvPr/>
        </p:nvSpPr>
        <p:spPr>
          <a:xfrm>
            <a:off x="925830" y="405130"/>
            <a:ext cx="10214610" cy="1198880"/>
          </a:xfrm>
          <a:prstGeom prst="rect">
            <a:avLst/>
          </a:prstGeom>
          <a:noFill/>
          <a:ln w="9525">
            <a:noFill/>
          </a:ln>
        </p:spPr>
        <p:txBody>
          <a:bodyPr wrap="square">
            <a:spAutoFit/>
          </a:bodyPr>
          <a:lstStyle/>
          <a:p>
            <a:pPr>
              <a:spcBef>
                <a:spcPct val="50000"/>
              </a:spcBef>
            </a:pPr>
            <a:r>
              <a:rPr lang="zh-CN" altLang="en-US" sz="3600" dirty="0">
                <a:latin typeface="Tahoma" panose="020B0604030504040204" pitchFamily="34" charset="0"/>
                <a:ea typeface="华文新魏" panose="02010800040101010101" pitchFamily="2" charset="-122"/>
              </a:rPr>
              <a:t>通过对阻力点、用力点、支点的分析，我们知道理发剪是不省力杠杆，铁皮剪是省力杠杆。</a:t>
            </a:r>
          </a:p>
        </p:txBody>
      </p:sp>
      <p:grpSp>
        <p:nvGrpSpPr>
          <p:cNvPr id="4111" name="组合 4110"/>
          <p:cNvGrpSpPr/>
          <p:nvPr/>
        </p:nvGrpSpPr>
        <p:grpSpPr>
          <a:xfrm>
            <a:off x="137160" y="94615"/>
            <a:ext cx="12248515" cy="665988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8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9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9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466"/>
                                        </p:tgtEl>
                                        <p:attrNameLst>
                                          <p:attrName>style.visibility</p:attrName>
                                        </p:attrNameLst>
                                      </p:cBhvr>
                                      <p:to>
                                        <p:strVal val="visible"/>
                                      </p:to>
                                    </p:set>
                                    <p:anim calcmode="lin" valueType="num">
                                      <p:cBhvr additive="base">
                                        <p:cTn id="35" dur="500" fill="hold"/>
                                        <p:tgtEl>
                                          <p:spTgt spid="19466"/>
                                        </p:tgtEl>
                                        <p:attrNameLst>
                                          <p:attrName>ppt_x</p:attrName>
                                        </p:attrNameLst>
                                      </p:cBhvr>
                                      <p:tavLst>
                                        <p:tav tm="0">
                                          <p:val>
                                            <p:strVal val="#ppt_x"/>
                                          </p:val>
                                        </p:tav>
                                        <p:tav tm="100000">
                                          <p:val>
                                            <p:strVal val="#ppt_x"/>
                                          </p:val>
                                        </p:tav>
                                      </p:tavLst>
                                    </p:anim>
                                    <p:anim calcmode="lin" valueType="num">
                                      <p:cBhvr additive="base">
                                        <p:cTn id="36"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ldLvl="0" animBg="1"/>
      <p:bldP spid="37895" grpId="0"/>
      <p:bldP spid="37896" grpId="0"/>
      <p:bldP spid="37897" grpId="0"/>
      <p:bldP spid="37898" grpId="0" bldLvl="0" animBg="1"/>
      <p:bldP spid="37899" grpId="0"/>
      <p:bldP spid="37900" grpId="0"/>
      <p:bldP spid="37901" grpId="0"/>
      <p:bldP spid="37902" grpId="0" bldLvl="0" animBg="1"/>
      <p:bldP spid="37903" grpId="0" bldLvl="0" animBg="1"/>
      <p:bldP spid="194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矩形 1"/>
          <p:cNvSpPr/>
          <p:nvPr/>
        </p:nvSpPr>
        <p:spPr>
          <a:xfrm>
            <a:off x="1361440" y="760730"/>
            <a:ext cx="10058400" cy="2676525"/>
          </a:xfrm>
          <a:prstGeom prst="rect">
            <a:avLst/>
          </a:prstGeom>
          <a:noFill/>
          <a:ln w="9525">
            <a:noFill/>
          </a:ln>
        </p:spPr>
        <p:txBody>
          <a:bodyPr wrap="square" anchor="t">
            <a:spAutoFit/>
          </a:bodyPr>
          <a:lstStyle/>
          <a:p>
            <a:pPr>
              <a:lnSpc>
                <a:spcPct val="150000"/>
              </a:lnSpc>
            </a:pPr>
            <a:r>
              <a:rPr lang="en-US" altLang="zh-CN" sz="2800" b="1" dirty="0">
                <a:latin typeface="Times New Roman" panose="02020603050405020304" pitchFamily="18" charset="0"/>
                <a:ea typeface="微软雅黑" panose="020B0503020204020204" charset="-122"/>
              </a:rPr>
              <a:t>1.</a:t>
            </a:r>
            <a:r>
              <a:rPr lang="zh-CN" altLang="en-US" sz="2800" b="1" dirty="0">
                <a:latin typeface="Times New Roman" panose="02020603050405020304" pitchFamily="18" charset="0"/>
                <a:ea typeface="微软雅黑" panose="020B0503020204020204" charset="-122"/>
              </a:rPr>
              <a:t>筷子是我国和部分国家特有的用餐工具。在正常使用筷子用餐时，筷子属于</a:t>
            </a:r>
            <a:r>
              <a:rPr lang="en-US" altLang="zh-CN" sz="2800" b="1" dirty="0">
                <a:latin typeface="Times New Roman" panose="02020603050405020304" pitchFamily="18" charset="0"/>
                <a:ea typeface="微软雅黑" panose="020B0503020204020204" charset="-122"/>
              </a:rPr>
              <a:t>(        )</a:t>
            </a:r>
          </a:p>
          <a:p>
            <a:pPr>
              <a:lnSpc>
                <a:spcPct val="150000"/>
              </a:lnSpc>
            </a:pPr>
            <a:r>
              <a:rPr lang="en-US" altLang="zh-CN" sz="2800" b="1" dirty="0">
                <a:latin typeface="Times New Roman" panose="02020603050405020304" pitchFamily="18" charset="0"/>
                <a:ea typeface="微软雅黑" panose="020B0503020204020204" charset="-122"/>
              </a:rPr>
              <a:t>A.</a:t>
            </a:r>
            <a:r>
              <a:rPr lang="zh-CN" altLang="en-US" sz="2800" b="1" dirty="0">
                <a:latin typeface="Times New Roman" panose="02020603050405020304" pitchFamily="18" charset="0"/>
                <a:ea typeface="微软雅黑" panose="020B0503020204020204" charset="-122"/>
              </a:rPr>
              <a:t>省力杠杆，且省距离             </a:t>
            </a:r>
            <a:r>
              <a:rPr lang="en-US" altLang="zh-CN" sz="2800" b="1" dirty="0">
                <a:latin typeface="Times New Roman" panose="02020603050405020304" pitchFamily="18" charset="0"/>
                <a:ea typeface="微软雅黑" panose="020B0503020204020204" charset="-122"/>
              </a:rPr>
              <a:t>B. </a:t>
            </a:r>
            <a:r>
              <a:rPr lang="zh-CN" altLang="en-US" sz="2800" b="1" dirty="0">
                <a:latin typeface="Times New Roman" panose="02020603050405020304" pitchFamily="18" charset="0"/>
                <a:ea typeface="微软雅黑" panose="020B0503020204020204" charset="-122"/>
              </a:rPr>
              <a:t>费力杠杆，但省距离 </a:t>
            </a:r>
          </a:p>
          <a:p>
            <a:pPr>
              <a:lnSpc>
                <a:spcPct val="150000"/>
              </a:lnSpc>
            </a:pPr>
            <a:r>
              <a:rPr lang="en-US" altLang="zh-CN" sz="2800" b="1" dirty="0">
                <a:latin typeface="Times New Roman" panose="02020603050405020304" pitchFamily="18" charset="0"/>
                <a:ea typeface="微软雅黑" panose="020B0503020204020204" charset="-122"/>
              </a:rPr>
              <a:t>C.</a:t>
            </a:r>
            <a:r>
              <a:rPr lang="zh-CN" altLang="en-US" sz="2800" b="1" dirty="0">
                <a:latin typeface="Times New Roman" panose="02020603050405020304" pitchFamily="18" charset="0"/>
                <a:ea typeface="微软雅黑" panose="020B0503020204020204" charset="-122"/>
              </a:rPr>
              <a:t>省力杠杆 ，但费距离        </a:t>
            </a:r>
            <a:r>
              <a:rPr lang="en-US" altLang="zh-CN" sz="2800" b="1" dirty="0">
                <a:latin typeface="Times New Roman" panose="02020603050405020304" pitchFamily="18" charset="0"/>
                <a:ea typeface="微软雅黑" panose="020B0503020204020204" charset="-122"/>
              </a:rPr>
              <a:t>D.</a:t>
            </a:r>
            <a:r>
              <a:rPr lang="zh-CN" altLang="en-US" sz="2800" b="1" dirty="0">
                <a:latin typeface="Times New Roman" panose="02020603050405020304" pitchFamily="18" charset="0"/>
                <a:ea typeface="微软雅黑" panose="020B0503020204020204" charset="-122"/>
              </a:rPr>
              <a:t>等臂杠杆，即不省力也不费力  </a:t>
            </a:r>
          </a:p>
        </p:txBody>
      </p:sp>
      <p:sp>
        <p:nvSpPr>
          <p:cNvPr id="3" name="圆角矩形 2"/>
          <p:cNvSpPr>
            <a:spLocks noChangeArrowheads="1"/>
          </p:cNvSpPr>
          <p:nvPr/>
        </p:nvSpPr>
        <p:spPr bwMode="auto">
          <a:xfrm>
            <a:off x="1651000" y="590550"/>
            <a:ext cx="1655763" cy="504825"/>
          </a:xfrm>
          <a:prstGeom prst="roundRect">
            <a:avLst>
              <a:gd name="adj" fmla="val 16667"/>
            </a:avLst>
          </a:prstGeom>
          <a:noFill/>
          <a:ln w="12700">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mn-cs"/>
              </a:rPr>
              <a:t>课堂练习</a:t>
            </a:r>
          </a:p>
        </p:txBody>
      </p:sp>
      <p:sp>
        <p:nvSpPr>
          <p:cNvPr id="5" name="矩形 4"/>
          <p:cNvSpPr/>
          <p:nvPr/>
        </p:nvSpPr>
        <p:spPr>
          <a:xfrm>
            <a:off x="4933633" y="1626235"/>
            <a:ext cx="420370" cy="521970"/>
          </a:xfrm>
          <a:prstGeom prst="rect">
            <a:avLst/>
          </a:prstGeom>
          <a:noFill/>
          <a:ln w="9525">
            <a:noFill/>
          </a:ln>
        </p:spPr>
        <p:txBody>
          <a:bodyPr wrap="none" anchor="t">
            <a:spAutoFit/>
          </a:bodyPr>
          <a:lstStyle/>
          <a:p>
            <a:r>
              <a:rPr lang="en-US" altLang="zh-CN" sz="2800" b="1" dirty="0">
                <a:solidFill>
                  <a:srgbClr val="FF0000"/>
                </a:solidFill>
                <a:latin typeface="Times New Roman" panose="02020603050405020304" pitchFamily="18" charset="0"/>
                <a:ea typeface="微软雅黑" panose="020B0503020204020204" charset="-122"/>
              </a:rPr>
              <a:t>B</a:t>
            </a:r>
          </a:p>
        </p:txBody>
      </p:sp>
      <p:sp>
        <p:nvSpPr>
          <p:cNvPr id="54273" name="矩形 9"/>
          <p:cNvSpPr/>
          <p:nvPr/>
        </p:nvSpPr>
        <p:spPr>
          <a:xfrm>
            <a:off x="1361440" y="3704590"/>
            <a:ext cx="10637520" cy="2030095"/>
          </a:xfrm>
          <a:prstGeom prst="rect">
            <a:avLst/>
          </a:prstGeom>
          <a:noFill/>
          <a:ln w="9525">
            <a:noFill/>
          </a:ln>
        </p:spPr>
        <p:txBody>
          <a:bodyPr wrap="square" anchor="t">
            <a:spAutoFit/>
          </a:bodyPr>
          <a:lstStyle/>
          <a:p>
            <a:pPr>
              <a:lnSpc>
                <a:spcPct val="150000"/>
              </a:lnSpc>
            </a:pPr>
            <a:r>
              <a:rPr lang="en-US" altLang="zh-CN" sz="2800" b="1" dirty="0">
                <a:latin typeface="Times New Roman" panose="02020603050405020304" pitchFamily="18" charset="0"/>
                <a:ea typeface="微软雅黑" panose="020B0503020204020204" charset="-122"/>
              </a:rPr>
              <a:t>2</a:t>
            </a:r>
            <a:r>
              <a:rPr lang="zh-CN" altLang="en-US" sz="2800" b="1" dirty="0">
                <a:latin typeface="Times New Roman" panose="02020603050405020304" pitchFamily="18" charset="0"/>
                <a:ea typeface="微软雅黑" panose="020B0503020204020204" charset="-122"/>
              </a:rPr>
              <a:t>、两个力作用在杠杆两端使杠杆平衡，则（    ）</a:t>
            </a:r>
          </a:p>
          <a:p>
            <a:pPr>
              <a:lnSpc>
                <a:spcPct val="150000"/>
              </a:lnSpc>
            </a:pPr>
            <a:r>
              <a:rPr lang="zh-CN" altLang="en-US" sz="2800" b="1" dirty="0">
                <a:latin typeface="Times New Roman" panose="02020603050405020304" pitchFamily="18" charset="0"/>
                <a:ea typeface="微软雅黑" panose="020B0503020204020204" charset="-122"/>
              </a:rPr>
              <a:t>  </a:t>
            </a:r>
            <a:r>
              <a:rPr lang="en-US" altLang="zh-CN" sz="2800" b="1" dirty="0">
                <a:latin typeface="Times New Roman" panose="02020603050405020304" pitchFamily="18" charset="0"/>
                <a:ea typeface="微软雅黑" panose="020B0503020204020204" charset="-122"/>
              </a:rPr>
              <a:t>A.</a:t>
            </a:r>
            <a:r>
              <a:rPr lang="zh-CN" altLang="en-US" sz="2800" b="1" dirty="0">
                <a:latin typeface="Times New Roman" panose="02020603050405020304" pitchFamily="18" charset="0"/>
                <a:ea typeface="微软雅黑" panose="020B0503020204020204" charset="-122"/>
              </a:rPr>
              <a:t>这两个力的大小必须相等              </a:t>
            </a:r>
            <a:r>
              <a:rPr lang="en-US" altLang="zh-CN" sz="2800" b="1" dirty="0">
                <a:latin typeface="Times New Roman" panose="02020603050405020304" pitchFamily="18" charset="0"/>
                <a:ea typeface="微软雅黑" panose="020B0503020204020204" charset="-122"/>
              </a:rPr>
              <a:t>B.</a:t>
            </a:r>
            <a:r>
              <a:rPr lang="zh-CN" altLang="en-US" sz="2800" b="1" dirty="0">
                <a:latin typeface="Times New Roman" panose="02020603050405020304" pitchFamily="18" charset="0"/>
                <a:ea typeface="微软雅黑" panose="020B0503020204020204" charset="-122"/>
              </a:rPr>
              <a:t>这两个力的力臂长必须相等</a:t>
            </a:r>
          </a:p>
          <a:p>
            <a:pPr>
              <a:lnSpc>
                <a:spcPct val="150000"/>
              </a:lnSpc>
            </a:pPr>
            <a:r>
              <a:rPr lang="zh-CN" altLang="en-US" sz="2800" b="1" dirty="0">
                <a:latin typeface="Times New Roman" panose="02020603050405020304" pitchFamily="18" charset="0"/>
                <a:ea typeface="微软雅黑" panose="020B0503020204020204" charset="-122"/>
              </a:rPr>
              <a:t>  </a:t>
            </a:r>
            <a:r>
              <a:rPr lang="en-US" altLang="zh-CN" sz="2800" b="1" dirty="0">
                <a:latin typeface="Times New Roman" panose="02020603050405020304" pitchFamily="18" charset="0"/>
                <a:ea typeface="微软雅黑" panose="020B0503020204020204" charset="-122"/>
              </a:rPr>
              <a:t>C.</a:t>
            </a:r>
            <a:r>
              <a:rPr lang="zh-CN" altLang="en-US" sz="2800" b="1" dirty="0">
                <a:latin typeface="Times New Roman" panose="02020603050405020304" pitchFamily="18" charset="0"/>
                <a:ea typeface="微软雅黑" panose="020B0503020204020204" charset="-122"/>
              </a:rPr>
              <a:t>力臂较长的那个力比较大            </a:t>
            </a:r>
            <a:r>
              <a:rPr lang="en-US" altLang="zh-CN" sz="2800" b="1" dirty="0">
                <a:latin typeface="Times New Roman" panose="02020603050405020304" pitchFamily="18" charset="0"/>
                <a:ea typeface="微软雅黑" panose="020B0503020204020204" charset="-122"/>
              </a:rPr>
              <a:t>D.</a:t>
            </a:r>
            <a:r>
              <a:rPr lang="zh-CN" altLang="en-US" sz="2800" b="1" dirty="0">
                <a:latin typeface="Times New Roman" panose="02020603050405020304" pitchFamily="18" charset="0"/>
                <a:ea typeface="微软雅黑" panose="020B0503020204020204" charset="-122"/>
              </a:rPr>
              <a:t>力臂较长的那个力比较小</a:t>
            </a:r>
          </a:p>
        </p:txBody>
      </p:sp>
      <p:sp>
        <p:nvSpPr>
          <p:cNvPr id="16" name="矩形 15"/>
          <p:cNvSpPr/>
          <p:nvPr/>
        </p:nvSpPr>
        <p:spPr>
          <a:xfrm>
            <a:off x="9280525" y="3704273"/>
            <a:ext cx="439420" cy="521970"/>
          </a:xfrm>
          <a:prstGeom prst="rect">
            <a:avLst/>
          </a:prstGeom>
          <a:noFill/>
          <a:ln w="9525">
            <a:noFill/>
          </a:ln>
        </p:spPr>
        <p:txBody>
          <a:bodyPr wrap="none" anchor="t">
            <a:spAutoFit/>
          </a:bodyPr>
          <a:lstStyle/>
          <a:p>
            <a:r>
              <a:rPr lang="en-US" altLang="zh-CN" sz="2800" b="1" dirty="0">
                <a:solidFill>
                  <a:srgbClr val="FF0000"/>
                </a:solidFill>
                <a:latin typeface="Times New Roman" panose="02020603050405020304" pitchFamily="18" charset="0"/>
                <a:ea typeface="微软雅黑" panose="020B0503020204020204" charset="-122"/>
              </a:rPr>
              <a:t>D</a:t>
            </a:r>
          </a:p>
        </p:txBody>
      </p:sp>
      <p:grpSp>
        <p:nvGrpSpPr>
          <p:cNvPr id="4111" name="组合 4110"/>
          <p:cNvGrpSpPr/>
          <p:nvPr/>
        </p:nvGrpSpPr>
        <p:grpSpPr>
          <a:xfrm>
            <a:off x="107950" y="94615"/>
            <a:ext cx="12277725" cy="665797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矩形 1"/>
          <p:cNvSpPr/>
          <p:nvPr/>
        </p:nvSpPr>
        <p:spPr>
          <a:xfrm>
            <a:off x="1118235" y="444500"/>
            <a:ext cx="9796145" cy="737235"/>
          </a:xfrm>
          <a:prstGeom prst="rect">
            <a:avLst/>
          </a:prstGeom>
          <a:noFill/>
          <a:ln w="9525">
            <a:noFill/>
          </a:ln>
        </p:spPr>
        <p:txBody>
          <a:bodyPr wrap="square" anchor="t">
            <a:spAutoFit/>
          </a:bodyPr>
          <a:lstStyle/>
          <a:p>
            <a:pPr>
              <a:lnSpc>
                <a:spcPct val="150000"/>
              </a:lnSpc>
            </a:pPr>
            <a:r>
              <a:rPr lang="en-US" altLang="zh-CN" sz="2800" b="1" dirty="0">
                <a:latin typeface="Times New Roman" panose="02020603050405020304" pitchFamily="18" charset="0"/>
                <a:ea typeface="微软雅黑" panose="020B0503020204020204" charset="-122"/>
              </a:rPr>
              <a:t>3. </a:t>
            </a:r>
            <a:r>
              <a:rPr lang="zh-CN" altLang="en-US" sz="2800" b="1" dirty="0">
                <a:latin typeface="Times New Roman" panose="02020603050405020304" pitchFamily="18" charset="0"/>
                <a:ea typeface="微软雅黑" panose="020B0503020204020204" charset="-122"/>
              </a:rPr>
              <a:t>如图</a:t>
            </a:r>
            <a:r>
              <a:rPr lang="en-US" altLang="zh-CN" sz="2800" b="1" dirty="0">
                <a:latin typeface="Times New Roman" panose="02020603050405020304" pitchFamily="18" charset="0"/>
                <a:ea typeface="微软雅黑" panose="020B0503020204020204" charset="-122"/>
              </a:rPr>
              <a:t>5</a:t>
            </a:r>
            <a:r>
              <a:rPr lang="zh-CN" altLang="en-US" sz="2800" b="1" dirty="0">
                <a:latin typeface="Times New Roman" panose="02020603050405020304" pitchFamily="18" charset="0"/>
                <a:ea typeface="微软雅黑" panose="020B0503020204020204" charset="-122"/>
              </a:rPr>
              <a:t>所示，下列工具的使用，属于费力杠杆的是</a:t>
            </a:r>
            <a:r>
              <a:rPr lang="en-US" altLang="zh-CN" sz="2800" b="1" dirty="0">
                <a:latin typeface="Times New Roman" panose="02020603050405020304" pitchFamily="18" charset="0"/>
                <a:ea typeface="微软雅黑" panose="020B0503020204020204" charset="-122"/>
              </a:rPr>
              <a:t>(            )</a:t>
            </a:r>
            <a:r>
              <a:rPr lang="en-US" altLang="zh-CN" dirty="0">
                <a:latin typeface="Times New Roman" panose="02020603050405020304" pitchFamily="18" charset="0"/>
                <a:ea typeface="微软雅黑" panose="020B0503020204020204" charset="-122"/>
              </a:rPr>
              <a:t> </a:t>
            </a:r>
          </a:p>
        </p:txBody>
      </p:sp>
      <p:sp>
        <p:nvSpPr>
          <p:cNvPr id="6" name="矩形 5"/>
          <p:cNvSpPr/>
          <p:nvPr/>
        </p:nvSpPr>
        <p:spPr>
          <a:xfrm>
            <a:off x="9479915" y="659765"/>
            <a:ext cx="439420" cy="521970"/>
          </a:xfrm>
          <a:prstGeom prst="rect">
            <a:avLst/>
          </a:prstGeom>
          <a:noFill/>
          <a:ln w="9525">
            <a:noFill/>
          </a:ln>
        </p:spPr>
        <p:txBody>
          <a:bodyPr wrap="none" anchor="t">
            <a:spAutoFit/>
          </a:bodyPr>
          <a:lstStyle/>
          <a:p>
            <a:r>
              <a:rPr lang="en-US" altLang="zh-CN" sz="2800" b="1" dirty="0">
                <a:solidFill>
                  <a:srgbClr val="FF0000"/>
                </a:solidFill>
                <a:latin typeface="Times New Roman" panose="02020603050405020304" pitchFamily="18" charset="0"/>
                <a:ea typeface="微软雅黑" panose="020B0503020204020204" charset="-122"/>
              </a:rPr>
              <a:t>A</a:t>
            </a:r>
          </a:p>
        </p:txBody>
      </p:sp>
      <p:sp>
        <p:nvSpPr>
          <p:cNvPr id="52227" name="矩形 7"/>
          <p:cNvSpPr/>
          <p:nvPr/>
        </p:nvSpPr>
        <p:spPr>
          <a:xfrm>
            <a:off x="6340475" y="3168015"/>
            <a:ext cx="1506220" cy="521970"/>
          </a:xfrm>
          <a:prstGeom prst="rect">
            <a:avLst/>
          </a:prstGeom>
          <a:noFill/>
          <a:ln w="9525">
            <a:noFill/>
          </a:ln>
        </p:spPr>
        <p:txBody>
          <a:bodyPr wrap="none" anchor="t">
            <a:spAutoFit/>
          </a:bodyPr>
          <a:lstStyle/>
          <a:p>
            <a:r>
              <a:rPr lang="en-US" altLang="zh-CN" sz="2800" b="1" dirty="0">
                <a:latin typeface="Times New Roman" panose="02020603050405020304" pitchFamily="18" charset="0"/>
                <a:ea typeface="微软雅黑" panose="020B0503020204020204" charset="-122"/>
              </a:rPr>
              <a:t>C</a:t>
            </a:r>
            <a:r>
              <a:rPr lang="zh-CN" altLang="en-US" sz="2800" b="1" dirty="0">
                <a:latin typeface="Times New Roman" panose="02020603050405020304" pitchFamily="18" charset="0"/>
                <a:ea typeface="微软雅黑" panose="020B0503020204020204" charset="-122"/>
              </a:rPr>
              <a:t>．起子</a:t>
            </a:r>
          </a:p>
        </p:txBody>
      </p:sp>
      <p:pic>
        <p:nvPicPr>
          <p:cNvPr id="52228" name="图片 8"/>
          <p:cNvPicPr>
            <a:picLocks noChangeAspect="1"/>
          </p:cNvPicPr>
          <p:nvPr/>
        </p:nvPicPr>
        <p:blipFill>
          <a:blip r:embed="rId2"/>
          <a:stretch>
            <a:fillRect/>
          </a:stretch>
        </p:blipFill>
        <p:spPr>
          <a:xfrm>
            <a:off x="1118235" y="1447800"/>
            <a:ext cx="2017713" cy="1439863"/>
          </a:xfrm>
          <a:prstGeom prst="rect">
            <a:avLst/>
          </a:prstGeom>
          <a:noFill/>
          <a:ln w="9525">
            <a:noFill/>
          </a:ln>
        </p:spPr>
      </p:pic>
      <p:pic>
        <p:nvPicPr>
          <p:cNvPr id="52229" name="图片 9"/>
          <p:cNvPicPr>
            <a:picLocks noChangeAspect="1"/>
          </p:cNvPicPr>
          <p:nvPr/>
        </p:nvPicPr>
        <p:blipFill>
          <a:blip r:embed="rId3"/>
          <a:stretch>
            <a:fillRect/>
          </a:stretch>
        </p:blipFill>
        <p:spPr>
          <a:xfrm>
            <a:off x="4066223" y="1406525"/>
            <a:ext cx="1908175" cy="1481138"/>
          </a:xfrm>
          <a:prstGeom prst="rect">
            <a:avLst/>
          </a:prstGeom>
          <a:noFill/>
          <a:ln w="9525">
            <a:noFill/>
          </a:ln>
        </p:spPr>
      </p:pic>
      <p:pic>
        <p:nvPicPr>
          <p:cNvPr id="52230" name="图片 10"/>
          <p:cNvPicPr>
            <a:picLocks noChangeAspect="1"/>
          </p:cNvPicPr>
          <p:nvPr/>
        </p:nvPicPr>
        <p:blipFill>
          <a:blip r:embed="rId4"/>
          <a:stretch>
            <a:fillRect/>
          </a:stretch>
        </p:blipFill>
        <p:spPr>
          <a:xfrm>
            <a:off x="6475095" y="1549400"/>
            <a:ext cx="1771650" cy="1370013"/>
          </a:xfrm>
          <a:prstGeom prst="rect">
            <a:avLst/>
          </a:prstGeom>
          <a:noFill/>
          <a:ln w="9525">
            <a:noFill/>
          </a:ln>
        </p:spPr>
      </p:pic>
      <p:pic>
        <p:nvPicPr>
          <p:cNvPr id="52231" name="图片 11"/>
          <p:cNvPicPr>
            <a:picLocks noChangeAspect="1"/>
          </p:cNvPicPr>
          <p:nvPr/>
        </p:nvPicPr>
        <p:blipFill>
          <a:blip r:embed="rId5"/>
          <a:stretch>
            <a:fillRect/>
          </a:stretch>
        </p:blipFill>
        <p:spPr>
          <a:xfrm>
            <a:off x="8904923" y="1659890"/>
            <a:ext cx="1790700" cy="1490663"/>
          </a:xfrm>
          <a:prstGeom prst="rect">
            <a:avLst/>
          </a:prstGeom>
          <a:noFill/>
          <a:ln w="9525">
            <a:noFill/>
          </a:ln>
        </p:spPr>
      </p:pic>
      <p:sp>
        <p:nvSpPr>
          <p:cNvPr id="52232" name="矩形 12"/>
          <p:cNvSpPr/>
          <p:nvPr/>
        </p:nvSpPr>
        <p:spPr>
          <a:xfrm>
            <a:off x="1451610" y="2919730"/>
            <a:ext cx="1506220" cy="521970"/>
          </a:xfrm>
          <a:prstGeom prst="rect">
            <a:avLst/>
          </a:prstGeom>
          <a:noFill/>
          <a:ln w="9525">
            <a:noFill/>
          </a:ln>
        </p:spPr>
        <p:txBody>
          <a:bodyPr wrap="none" anchor="t">
            <a:spAutoFit/>
          </a:bodyPr>
          <a:lstStyle/>
          <a:p>
            <a:r>
              <a:rPr lang="en-US" altLang="zh-CN" sz="2800" b="1" dirty="0">
                <a:latin typeface="Times New Roman" panose="02020603050405020304" pitchFamily="18" charset="0"/>
                <a:ea typeface="微软雅黑" panose="020B0503020204020204" charset="-122"/>
              </a:rPr>
              <a:t>A</a:t>
            </a:r>
            <a:r>
              <a:rPr lang="zh-CN" altLang="en-US" sz="2800" b="1" dirty="0">
                <a:latin typeface="Times New Roman" panose="02020603050405020304" pitchFamily="18" charset="0"/>
                <a:ea typeface="微软雅黑" panose="020B0503020204020204" charset="-122"/>
              </a:rPr>
              <a:t>．镊子 </a:t>
            </a:r>
          </a:p>
        </p:txBody>
      </p:sp>
      <p:sp>
        <p:nvSpPr>
          <p:cNvPr id="52233" name="矩形 13"/>
          <p:cNvSpPr/>
          <p:nvPr/>
        </p:nvSpPr>
        <p:spPr>
          <a:xfrm>
            <a:off x="4487545" y="3059430"/>
            <a:ext cx="1487170" cy="521970"/>
          </a:xfrm>
          <a:prstGeom prst="rect">
            <a:avLst/>
          </a:prstGeom>
          <a:noFill/>
          <a:ln w="9525">
            <a:noFill/>
          </a:ln>
        </p:spPr>
        <p:txBody>
          <a:bodyPr wrap="none" anchor="t">
            <a:spAutoFit/>
          </a:bodyPr>
          <a:lstStyle/>
          <a:p>
            <a:r>
              <a:rPr lang="en-US" altLang="zh-CN" sz="2800" b="1" dirty="0">
                <a:latin typeface="Times New Roman" panose="02020603050405020304" pitchFamily="18" charset="0"/>
                <a:ea typeface="微软雅黑" panose="020B0503020204020204" charset="-122"/>
              </a:rPr>
              <a:t>B</a:t>
            </a:r>
            <a:r>
              <a:rPr lang="zh-CN" altLang="en-US" sz="2800" b="1" dirty="0">
                <a:latin typeface="Times New Roman" panose="02020603050405020304" pitchFamily="18" charset="0"/>
                <a:ea typeface="微软雅黑" panose="020B0503020204020204" charset="-122"/>
              </a:rPr>
              <a:t>．钳子 </a:t>
            </a:r>
          </a:p>
        </p:txBody>
      </p:sp>
      <p:sp>
        <p:nvSpPr>
          <p:cNvPr id="52234" name="矩形 14"/>
          <p:cNvSpPr/>
          <p:nvPr/>
        </p:nvSpPr>
        <p:spPr>
          <a:xfrm>
            <a:off x="9047480" y="3581083"/>
            <a:ext cx="1506220" cy="521970"/>
          </a:xfrm>
          <a:prstGeom prst="rect">
            <a:avLst/>
          </a:prstGeom>
          <a:noFill/>
          <a:ln w="9525">
            <a:noFill/>
          </a:ln>
        </p:spPr>
        <p:txBody>
          <a:bodyPr wrap="none" anchor="t">
            <a:spAutoFit/>
          </a:bodyPr>
          <a:lstStyle/>
          <a:p>
            <a:r>
              <a:rPr lang="en-US" altLang="zh-CN" sz="2800" b="1" dirty="0">
                <a:latin typeface="Times New Roman" panose="02020603050405020304" pitchFamily="18" charset="0"/>
                <a:ea typeface="微软雅黑" panose="020B0503020204020204" charset="-122"/>
              </a:rPr>
              <a:t>D</a:t>
            </a:r>
            <a:r>
              <a:rPr lang="zh-CN" altLang="en-US" sz="2800" b="1" dirty="0">
                <a:latin typeface="Times New Roman" panose="02020603050405020304" pitchFamily="18" charset="0"/>
                <a:ea typeface="微软雅黑" panose="020B0503020204020204" charset="-122"/>
              </a:rPr>
              <a:t>．剪子</a:t>
            </a:r>
          </a:p>
        </p:txBody>
      </p:sp>
      <p:sp>
        <p:nvSpPr>
          <p:cNvPr id="55297" name="Text Box 3"/>
          <p:cNvSpPr txBox="1"/>
          <p:nvPr/>
        </p:nvSpPr>
        <p:spPr>
          <a:xfrm>
            <a:off x="1045845" y="4103370"/>
            <a:ext cx="6800850" cy="521970"/>
          </a:xfrm>
          <a:prstGeom prst="rect">
            <a:avLst/>
          </a:prstGeom>
          <a:noFill/>
          <a:ln w="9525">
            <a:noFill/>
          </a:ln>
        </p:spPr>
        <p:txBody>
          <a:bodyPr wrap="none" anchor="t">
            <a:spAutoFit/>
          </a:bodyPr>
          <a:lstStyle/>
          <a:p>
            <a:r>
              <a:rPr lang="en-US" altLang="zh-CN" sz="2800" b="1" dirty="0">
                <a:latin typeface="Times New Roman" panose="02020603050405020304" pitchFamily="18" charset="0"/>
                <a:ea typeface="微软雅黑" panose="020B0503020204020204" charset="-122"/>
              </a:rPr>
              <a:t>4.  </a:t>
            </a:r>
            <a:r>
              <a:rPr lang="zh-CN" altLang="en-US" sz="2800" b="1" dirty="0">
                <a:latin typeface="Times New Roman" panose="02020603050405020304" pitchFamily="18" charset="0"/>
                <a:ea typeface="微软雅黑" panose="020B0503020204020204" charset="-122"/>
              </a:rPr>
              <a:t>图中关于</a:t>
            </a:r>
            <a:r>
              <a:rPr lang="en-US" altLang="zh-CN" sz="2800" b="1" dirty="0">
                <a:latin typeface="Times New Roman" panose="02020603050405020304" pitchFamily="18" charset="0"/>
                <a:ea typeface="微软雅黑" panose="020B0503020204020204" charset="-122"/>
              </a:rPr>
              <a:t>F</a:t>
            </a:r>
            <a:r>
              <a:rPr lang="zh-CN" altLang="en-US" sz="2800" b="1" dirty="0">
                <a:latin typeface="Times New Roman" panose="02020603050405020304" pitchFamily="18" charset="0"/>
                <a:ea typeface="微软雅黑" panose="020B0503020204020204" charset="-122"/>
              </a:rPr>
              <a:t>力臂的作图，正确的是  （ ）</a:t>
            </a:r>
          </a:p>
        </p:txBody>
      </p:sp>
      <p:grpSp>
        <p:nvGrpSpPr>
          <p:cNvPr id="55298" name="Group 4"/>
          <p:cNvGrpSpPr/>
          <p:nvPr/>
        </p:nvGrpSpPr>
        <p:grpSpPr>
          <a:xfrm>
            <a:off x="1983105" y="4808855"/>
            <a:ext cx="7710170" cy="1653054"/>
            <a:chOff x="240" y="1920"/>
            <a:chExt cx="5351" cy="1962"/>
          </a:xfrm>
        </p:grpSpPr>
        <p:grpSp>
          <p:nvGrpSpPr>
            <p:cNvPr id="55299" name="Group 5"/>
            <p:cNvGrpSpPr/>
            <p:nvPr/>
          </p:nvGrpSpPr>
          <p:grpSpPr>
            <a:xfrm>
              <a:off x="4944" y="2208"/>
              <a:ext cx="144" cy="96"/>
              <a:chOff x="3696" y="2448"/>
              <a:chExt cx="144" cy="96"/>
            </a:xfrm>
          </p:grpSpPr>
          <p:sp>
            <p:nvSpPr>
              <p:cNvPr id="55300" name="Line 6"/>
              <p:cNvSpPr/>
              <p:nvPr/>
            </p:nvSpPr>
            <p:spPr>
              <a:xfrm>
                <a:off x="3696" y="2448"/>
                <a:ext cx="48" cy="96"/>
              </a:xfrm>
              <a:prstGeom prst="line">
                <a:avLst/>
              </a:prstGeom>
              <a:ln w="19050" cap="flat" cmpd="sng">
                <a:solidFill>
                  <a:schemeClr val="tx1"/>
                </a:solidFill>
                <a:prstDash val="solid"/>
                <a:round/>
                <a:headEnd type="none" w="med" len="med"/>
                <a:tailEnd type="none" w="med" len="med"/>
              </a:ln>
            </p:spPr>
          </p:sp>
          <p:sp>
            <p:nvSpPr>
              <p:cNvPr id="55301" name="Line 7"/>
              <p:cNvSpPr/>
              <p:nvPr/>
            </p:nvSpPr>
            <p:spPr>
              <a:xfrm flipV="1">
                <a:off x="3744" y="2496"/>
                <a:ext cx="96" cy="48"/>
              </a:xfrm>
              <a:prstGeom prst="line">
                <a:avLst/>
              </a:prstGeom>
              <a:ln w="19050" cap="flat" cmpd="sng">
                <a:solidFill>
                  <a:schemeClr val="tx1"/>
                </a:solidFill>
                <a:prstDash val="solid"/>
                <a:round/>
                <a:headEnd type="none" w="med" len="med"/>
                <a:tailEnd type="none" w="med" len="med"/>
              </a:ln>
            </p:spPr>
          </p:sp>
        </p:grpSp>
        <p:grpSp>
          <p:nvGrpSpPr>
            <p:cNvPr id="55302" name="Group 8"/>
            <p:cNvGrpSpPr/>
            <p:nvPr/>
          </p:nvGrpSpPr>
          <p:grpSpPr>
            <a:xfrm>
              <a:off x="240" y="1920"/>
              <a:ext cx="5351" cy="1962"/>
              <a:chOff x="240" y="1920"/>
              <a:chExt cx="5351" cy="1962"/>
            </a:xfrm>
          </p:grpSpPr>
          <p:sp>
            <p:nvSpPr>
              <p:cNvPr id="55303" name="AutoShape 9"/>
              <p:cNvSpPr/>
              <p:nvPr/>
            </p:nvSpPr>
            <p:spPr>
              <a:xfrm rot="9470108">
                <a:off x="5088" y="2112"/>
                <a:ext cx="99" cy="278"/>
              </a:xfrm>
              <a:prstGeom prst="leftBrace">
                <a:avLst>
                  <a:gd name="adj1" fmla="val 23387"/>
                  <a:gd name="adj2" fmla="val 50000"/>
                </a:avLst>
              </a:prstGeom>
              <a:noFill/>
              <a:ln w="19050" cap="flat" cmpd="sng">
                <a:solidFill>
                  <a:schemeClr val="tx1"/>
                </a:solidFill>
                <a:prstDash val="solid"/>
                <a:round/>
                <a:headEnd type="none" w="med" len="med"/>
                <a:tailEnd type="none" w="med" len="med"/>
              </a:ln>
            </p:spPr>
            <p:txBody>
              <a:bodyPr wrap="none" anchor="ctr"/>
              <a:lstStyle/>
              <a:p>
                <a:endParaRPr lang="zh-CN" altLang="zh-CN" sz="2800" b="1" dirty="0">
                  <a:latin typeface="Times New Roman" panose="02020603050405020304" pitchFamily="18" charset="0"/>
                  <a:ea typeface="微软雅黑" panose="020B0503020204020204" charset="-122"/>
                </a:endParaRPr>
              </a:p>
            </p:txBody>
          </p:sp>
          <p:grpSp>
            <p:nvGrpSpPr>
              <p:cNvPr id="55304" name="Group 10"/>
              <p:cNvGrpSpPr/>
              <p:nvPr/>
            </p:nvGrpSpPr>
            <p:grpSpPr>
              <a:xfrm>
                <a:off x="240" y="1920"/>
                <a:ext cx="5351" cy="1962"/>
                <a:chOff x="240" y="1920"/>
                <a:chExt cx="5351" cy="1962"/>
              </a:xfrm>
            </p:grpSpPr>
            <p:sp>
              <p:nvSpPr>
                <p:cNvPr id="55305" name="Text Box 11"/>
                <p:cNvSpPr txBox="1"/>
                <p:nvPr/>
              </p:nvSpPr>
              <p:spPr>
                <a:xfrm>
                  <a:off x="625" y="1938"/>
                  <a:ext cx="338" cy="951"/>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L</a:t>
                  </a:r>
                  <a:r>
                    <a:rPr lang="en-US" altLang="zh-CN" sz="2800" b="1" baseline="-25000" dirty="0">
                      <a:latin typeface="Times New Roman" panose="02020603050405020304" pitchFamily="18" charset="0"/>
                      <a:ea typeface="微软雅黑" panose="020B0503020204020204" charset="-122"/>
                    </a:rPr>
                    <a:t>1</a:t>
                  </a:r>
                </a:p>
              </p:txBody>
            </p:sp>
            <p:grpSp>
              <p:nvGrpSpPr>
                <p:cNvPr id="55306" name="Group 12"/>
                <p:cNvGrpSpPr/>
                <p:nvPr/>
              </p:nvGrpSpPr>
              <p:grpSpPr>
                <a:xfrm>
                  <a:off x="240" y="1920"/>
                  <a:ext cx="5351" cy="1962"/>
                  <a:chOff x="288" y="1440"/>
                  <a:chExt cx="5351" cy="1962"/>
                </a:xfrm>
              </p:grpSpPr>
              <p:sp>
                <p:nvSpPr>
                  <p:cNvPr id="55307" name="AutoShape 13"/>
                  <p:cNvSpPr/>
                  <p:nvPr/>
                </p:nvSpPr>
                <p:spPr>
                  <a:xfrm rot="3606318">
                    <a:off x="3454" y="1490"/>
                    <a:ext cx="148" cy="528"/>
                  </a:xfrm>
                  <a:prstGeom prst="leftBrace">
                    <a:avLst>
                      <a:gd name="adj1" fmla="val 29713"/>
                      <a:gd name="adj2" fmla="val 50000"/>
                    </a:avLst>
                  </a:prstGeom>
                  <a:noFill/>
                  <a:ln w="19050" cap="flat" cmpd="sng">
                    <a:solidFill>
                      <a:schemeClr val="tx1"/>
                    </a:solidFill>
                    <a:prstDash val="solid"/>
                    <a:round/>
                    <a:headEnd type="none" w="med" len="med"/>
                    <a:tailEnd type="none" w="med" len="med"/>
                  </a:ln>
                </p:spPr>
                <p:txBody>
                  <a:bodyPr wrap="none" anchor="ctr"/>
                  <a:lstStyle/>
                  <a:p>
                    <a:endParaRPr lang="zh-CN" altLang="zh-CN" sz="2800" b="1" dirty="0">
                      <a:latin typeface="Times New Roman" panose="02020603050405020304" pitchFamily="18" charset="0"/>
                      <a:ea typeface="微软雅黑" panose="020B0503020204020204" charset="-122"/>
                    </a:endParaRPr>
                  </a:p>
                </p:txBody>
              </p:sp>
              <p:grpSp>
                <p:nvGrpSpPr>
                  <p:cNvPr id="55308" name="Group 14"/>
                  <p:cNvGrpSpPr/>
                  <p:nvPr/>
                </p:nvGrpSpPr>
                <p:grpSpPr>
                  <a:xfrm>
                    <a:off x="288" y="1440"/>
                    <a:ext cx="5351" cy="1962"/>
                    <a:chOff x="288" y="1440"/>
                    <a:chExt cx="5351" cy="1962"/>
                  </a:xfrm>
                </p:grpSpPr>
                <p:sp>
                  <p:nvSpPr>
                    <p:cNvPr id="55309" name="Text Box 15"/>
                    <p:cNvSpPr txBox="1"/>
                    <p:nvPr/>
                  </p:nvSpPr>
                  <p:spPr>
                    <a:xfrm>
                      <a:off x="3851" y="2324"/>
                      <a:ext cx="325" cy="951"/>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F</a:t>
                      </a:r>
                      <a:r>
                        <a:rPr lang="en-US" altLang="zh-CN" sz="2800" b="1" baseline="-25000" dirty="0">
                          <a:latin typeface="Times New Roman" panose="02020603050405020304" pitchFamily="18" charset="0"/>
                          <a:ea typeface="微软雅黑" panose="020B0503020204020204" charset="-122"/>
                        </a:rPr>
                        <a:t>1</a:t>
                      </a:r>
                    </a:p>
                  </p:txBody>
                </p:sp>
                <p:grpSp>
                  <p:nvGrpSpPr>
                    <p:cNvPr id="55310" name="Group 16"/>
                    <p:cNvGrpSpPr/>
                    <p:nvPr/>
                  </p:nvGrpSpPr>
                  <p:grpSpPr>
                    <a:xfrm>
                      <a:off x="288" y="1440"/>
                      <a:ext cx="5351" cy="1962"/>
                      <a:chOff x="288" y="2160"/>
                      <a:chExt cx="5351" cy="1962"/>
                    </a:xfrm>
                  </p:grpSpPr>
                  <p:grpSp>
                    <p:nvGrpSpPr>
                      <p:cNvPr id="55311" name="Group 17"/>
                      <p:cNvGrpSpPr/>
                      <p:nvPr/>
                    </p:nvGrpSpPr>
                    <p:grpSpPr>
                      <a:xfrm>
                        <a:off x="288" y="2532"/>
                        <a:ext cx="1100" cy="1543"/>
                        <a:chOff x="288" y="2532"/>
                        <a:chExt cx="1100" cy="1543"/>
                      </a:xfrm>
                    </p:grpSpPr>
                    <p:grpSp>
                      <p:nvGrpSpPr>
                        <p:cNvPr id="55312" name="Group 18"/>
                        <p:cNvGrpSpPr/>
                        <p:nvPr/>
                      </p:nvGrpSpPr>
                      <p:grpSpPr>
                        <a:xfrm>
                          <a:off x="288" y="2667"/>
                          <a:ext cx="1100" cy="1304"/>
                          <a:chOff x="432" y="2591"/>
                          <a:chExt cx="1176" cy="1371"/>
                        </a:xfrm>
                      </p:grpSpPr>
                      <p:grpSp>
                        <p:nvGrpSpPr>
                          <p:cNvPr id="55313" name="Group 19"/>
                          <p:cNvGrpSpPr/>
                          <p:nvPr/>
                        </p:nvGrpSpPr>
                        <p:grpSpPr>
                          <a:xfrm>
                            <a:off x="432" y="2591"/>
                            <a:ext cx="1176" cy="1371"/>
                            <a:chOff x="432" y="3024"/>
                            <a:chExt cx="1443" cy="1478"/>
                          </a:xfrm>
                        </p:grpSpPr>
                        <p:grpSp>
                          <p:nvGrpSpPr>
                            <p:cNvPr id="55314" name="Group 20"/>
                            <p:cNvGrpSpPr/>
                            <p:nvPr/>
                          </p:nvGrpSpPr>
                          <p:grpSpPr>
                            <a:xfrm>
                              <a:off x="432" y="3024"/>
                              <a:ext cx="1056" cy="624"/>
                              <a:chOff x="432" y="3024"/>
                              <a:chExt cx="1200" cy="624"/>
                            </a:xfrm>
                          </p:grpSpPr>
                          <p:grpSp>
                            <p:nvGrpSpPr>
                              <p:cNvPr id="55315" name="Group 21"/>
                              <p:cNvGrpSpPr/>
                              <p:nvPr/>
                            </p:nvGrpSpPr>
                            <p:grpSpPr>
                              <a:xfrm>
                                <a:off x="528" y="3024"/>
                                <a:ext cx="1104" cy="48"/>
                                <a:chOff x="528" y="3024"/>
                                <a:chExt cx="1104" cy="96"/>
                              </a:xfrm>
                            </p:grpSpPr>
                            <p:grpSp>
                              <p:nvGrpSpPr>
                                <p:cNvPr id="55316" name="Group 22"/>
                                <p:cNvGrpSpPr/>
                                <p:nvPr/>
                              </p:nvGrpSpPr>
                              <p:grpSpPr>
                                <a:xfrm>
                                  <a:off x="528" y="3024"/>
                                  <a:ext cx="1104" cy="96"/>
                                  <a:chOff x="528" y="3024"/>
                                  <a:chExt cx="1104" cy="96"/>
                                </a:xfrm>
                              </p:grpSpPr>
                              <p:sp>
                                <p:nvSpPr>
                                  <p:cNvPr id="55317" name="Line 23"/>
                                  <p:cNvSpPr/>
                                  <p:nvPr/>
                                </p:nvSpPr>
                                <p:spPr>
                                  <a:xfrm>
                                    <a:off x="528" y="3024"/>
                                    <a:ext cx="1104" cy="0"/>
                                  </a:xfrm>
                                  <a:prstGeom prst="line">
                                    <a:avLst/>
                                  </a:prstGeom>
                                  <a:ln w="22225" cap="flat" cmpd="sng">
                                    <a:solidFill>
                                      <a:schemeClr val="tx1"/>
                                    </a:solidFill>
                                    <a:prstDash val="solid"/>
                                    <a:round/>
                                    <a:headEnd type="none" w="med" len="med"/>
                                    <a:tailEnd type="none" w="med" len="med"/>
                                  </a:ln>
                                </p:spPr>
                              </p:sp>
                              <p:sp>
                                <p:nvSpPr>
                                  <p:cNvPr id="55318" name="Line 24"/>
                                  <p:cNvSpPr/>
                                  <p:nvPr/>
                                </p:nvSpPr>
                                <p:spPr>
                                  <a:xfrm>
                                    <a:off x="528" y="3024"/>
                                    <a:ext cx="0" cy="96"/>
                                  </a:xfrm>
                                  <a:prstGeom prst="line">
                                    <a:avLst/>
                                  </a:prstGeom>
                                  <a:ln w="22225" cap="flat" cmpd="sng">
                                    <a:solidFill>
                                      <a:schemeClr val="tx1"/>
                                    </a:solidFill>
                                    <a:prstDash val="solid"/>
                                    <a:round/>
                                    <a:headEnd type="none" w="med" len="med"/>
                                    <a:tailEnd type="none" w="med" len="med"/>
                                  </a:ln>
                                </p:spPr>
                              </p:sp>
                              <p:sp>
                                <p:nvSpPr>
                                  <p:cNvPr id="55319" name="Line 25"/>
                                  <p:cNvSpPr/>
                                  <p:nvPr/>
                                </p:nvSpPr>
                                <p:spPr>
                                  <a:xfrm>
                                    <a:off x="528" y="3120"/>
                                    <a:ext cx="1104" cy="0"/>
                                  </a:xfrm>
                                  <a:prstGeom prst="line">
                                    <a:avLst/>
                                  </a:prstGeom>
                                  <a:ln w="22225" cap="flat" cmpd="sng">
                                    <a:solidFill>
                                      <a:schemeClr val="tx1"/>
                                    </a:solidFill>
                                    <a:prstDash val="solid"/>
                                    <a:round/>
                                    <a:headEnd type="none" w="med" len="med"/>
                                    <a:tailEnd type="none" w="med" len="med"/>
                                  </a:ln>
                                </p:spPr>
                              </p:sp>
                            </p:grpSp>
                            <p:sp>
                              <p:nvSpPr>
                                <p:cNvPr id="55320" name="Line 26"/>
                                <p:cNvSpPr/>
                                <p:nvPr/>
                              </p:nvSpPr>
                              <p:spPr>
                                <a:xfrm>
                                  <a:off x="1632" y="3024"/>
                                  <a:ext cx="0" cy="96"/>
                                </a:xfrm>
                                <a:prstGeom prst="line">
                                  <a:avLst/>
                                </a:prstGeom>
                                <a:ln w="22225" cap="flat" cmpd="sng">
                                  <a:solidFill>
                                    <a:schemeClr val="tx1"/>
                                  </a:solidFill>
                                  <a:prstDash val="solid"/>
                                  <a:round/>
                                  <a:headEnd type="none" w="med" len="med"/>
                                  <a:tailEnd type="none" w="med" len="med"/>
                                </a:ln>
                              </p:spPr>
                            </p:sp>
                          </p:grpSp>
                          <p:grpSp>
                            <p:nvGrpSpPr>
                              <p:cNvPr id="55321" name="Group 27"/>
                              <p:cNvGrpSpPr/>
                              <p:nvPr/>
                            </p:nvGrpSpPr>
                            <p:grpSpPr>
                              <a:xfrm>
                                <a:off x="768" y="3072"/>
                                <a:ext cx="96" cy="96"/>
                                <a:chOff x="768" y="3072"/>
                                <a:chExt cx="96" cy="96"/>
                              </a:xfrm>
                            </p:grpSpPr>
                            <p:sp>
                              <p:nvSpPr>
                                <p:cNvPr id="55322" name="Line 28"/>
                                <p:cNvSpPr/>
                                <p:nvPr/>
                              </p:nvSpPr>
                              <p:spPr>
                                <a:xfrm flipH="1">
                                  <a:off x="768" y="3072"/>
                                  <a:ext cx="48" cy="96"/>
                                </a:xfrm>
                                <a:prstGeom prst="line">
                                  <a:avLst/>
                                </a:prstGeom>
                                <a:ln w="22225" cap="flat" cmpd="sng">
                                  <a:solidFill>
                                    <a:schemeClr val="tx1"/>
                                  </a:solidFill>
                                  <a:prstDash val="solid"/>
                                  <a:round/>
                                  <a:headEnd type="none" w="med" len="med"/>
                                  <a:tailEnd type="none" w="med" len="med"/>
                                </a:ln>
                              </p:spPr>
                            </p:sp>
                            <p:sp>
                              <p:nvSpPr>
                                <p:cNvPr id="55323" name="Line 29"/>
                                <p:cNvSpPr/>
                                <p:nvPr/>
                              </p:nvSpPr>
                              <p:spPr>
                                <a:xfrm>
                                  <a:off x="816" y="3072"/>
                                  <a:ext cx="48" cy="96"/>
                                </a:xfrm>
                                <a:prstGeom prst="line">
                                  <a:avLst/>
                                </a:prstGeom>
                                <a:ln w="22225" cap="flat" cmpd="sng">
                                  <a:solidFill>
                                    <a:schemeClr val="tx1"/>
                                  </a:solidFill>
                                  <a:prstDash val="solid"/>
                                  <a:round/>
                                  <a:headEnd type="none" w="med" len="med"/>
                                  <a:tailEnd type="none" w="med" len="med"/>
                                </a:ln>
                              </p:spPr>
                            </p:sp>
                            <p:sp>
                              <p:nvSpPr>
                                <p:cNvPr id="55324" name="Line 30"/>
                                <p:cNvSpPr/>
                                <p:nvPr/>
                              </p:nvSpPr>
                              <p:spPr>
                                <a:xfrm>
                                  <a:off x="768" y="3168"/>
                                  <a:ext cx="96" cy="0"/>
                                </a:xfrm>
                                <a:prstGeom prst="line">
                                  <a:avLst/>
                                </a:prstGeom>
                                <a:ln w="22225" cap="flat" cmpd="sng">
                                  <a:solidFill>
                                    <a:schemeClr val="tx1"/>
                                  </a:solidFill>
                                  <a:prstDash val="solid"/>
                                  <a:round/>
                                  <a:headEnd type="none" w="med" len="med"/>
                                  <a:tailEnd type="none" w="med" len="med"/>
                                </a:ln>
                              </p:spPr>
                            </p:sp>
                          </p:grpSp>
                          <p:sp>
                            <p:nvSpPr>
                              <p:cNvPr id="55325" name="Line 31"/>
                              <p:cNvSpPr/>
                              <p:nvPr/>
                            </p:nvSpPr>
                            <p:spPr>
                              <a:xfrm>
                                <a:off x="528" y="3072"/>
                                <a:ext cx="0" cy="384"/>
                              </a:xfrm>
                              <a:prstGeom prst="line">
                                <a:avLst/>
                              </a:prstGeom>
                              <a:ln w="15875" cap="flat" cmpd="sng">
                                <a:solidFill>
                                  <a:schemeClr val="tx1"/>
                                </a:solidFill>
                                <a:prstDash val="solid"/>
                                <a:round/>
                                <a:headEnd type="none" w="med" len="med"/>
                                <a:tailEnd type="none" w="med" len="med"/>
                              </a:ln>
                            </p:spPr>
                          </p:sp>
                          <p:sp>
                            <p:nvSpPr>
                              <p:cNvPr id="55326" name="Rectangle 32"/>
                              <p:cNvSpPr/>
                              <p:nvPr/>
                            </p:nvSpPr>
                            <p:spPr>
                              <a:xfrm>
                                <a:off x="432" y="3456"/>
                                <a:ext cx="192" cy="19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zh-CN" sz="2800" b="1" dirty="0">
                                  <a:latin typeface="Times New Roman" panose="02020603050405020304" pitchFamily="18" charset="0"/>
                                  <a:ea typeface="微软雅黑" panose="020B0503020204020204" charset="-122"/>
                                </a:endParaRPr>
                              </a:p>
                            </p:txBody>
                          </p:sp>
                        </p:grpSp>
                        <p:sp>
                          <p:nvSpPr>
                            <p:cNvPr id="55327" name="Line 33"/>
                            <p:cNvSpPr/>
                            <p:nvPr/>
                          </p:nvSpPr>
                          <p:spPr>
                            <a:xfrm>
                              <a:off x="1488" y="3072"/>
                              <a:ext cx="192" cy="432"/>
                            </a:xfrm>
                            <a:prstGeom prst="line">
                              <a:avLst/>
                            </a:prstGeom>
                            <a:ln w="22225" cap="flat" cmpd="sng">
                              <a:solidFill>
                                <a:schemeClr val="tx1"/>
                              </a:solidFill>
                              <a:prstDash val="solid"/>
                              <a:round/>
                              <a:headEnd type="none" w="med" len="med"/>
                              <a:tailEnd type="triangle" w="med" len="med"/>
                            </a:ln>
                          </p:spPr>
                        </p:sp>
                        <p:sp>
                          <p:nvSpPr>
                            <p:cNvPr id="55328" name="Text Box 34"/>
                            <p:cNvSpPr txBox="1"/>
                            <p:nvPr/>
                          </p:nvSpPr>
                          <p:spPr>
                            <a:xfrm>
                              <a:off x="1449" y="3424"/>
                              <a:ext cx="426" cy="1078"/>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F</a:t>
                              </a:r>
                              <a:r>
                                <a:rPr lang="en-US" altLang="zh-CN" sz="2800" b="1" baseline="-25000" dirty="0">
                                  <a:latin typeface="Times New Roman" panose="02020603050405020304" pitchFamily="18" charset="0"/>
                                  <a:ea typeface="微软雅黑" panose="020B0503020204020204" charset="-122"/>
                                </a:rPr>
                                <a:t>1</a:t>
                              </a:r>
                            </a:p>
                          </p:txBody>
                        </p:sp>
                      </p:grpSp>
                      <p:sp>
                        <p:nvSpPr>
                          <p:cNvPr id="55329" name="Text Box 35"/>
                          <p:cNvSpPr txBox="1"/>
                          <p:nvPr/>
                        </p:nvSpPr>
                        <p:spPr>
                          <a:xfrm>
                            <a:off x="530" y="2777"/>
                            <a:ext cx="309" cy="737"/>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O</a:t>
                            </a:r>
                          </a:p>
                        </p:txBody>
                      </p:sp>
                    </p:grpSp>
                    <p:sp>
                      <p:nvSpPr>
                        <p:cNvPr id="55330" name="AutoShape 36"/>
                        <p:cNvSpPr/>
                        <p:nvPr/>
                      </p:nvSpPr>
                      <p:spPr>
                        <a:xfrm rot="5400000">
                          <a:off x="757" y="2331"/>
                          <a:ext cx="137" cy="539"/>
                        </a:xfrm>
                        <a:prstGeom prst="leftBrace">
                          <a:avLst>
                            <a:gd name="adj1" fmla="val 32767"/>
                            <a:gd name="adj2" fmla="val 50000"/>
                          </a:avLst>
                        </a:prstGeom>
                        <a:noFill/>
                        <a:ln w="19050" cap="flat" cmpd="sng">
                          <a:solidFill>
                            <a:schemeClr val="tx1"/>
                          </a:solidFill>
                          <a:prstDash val="solid"/>
                          <a:round/>
                          <a:headEnd type="none" w="med" len="med"/>
                          <a:tailEnd type="none" w="med" len="med"/>
                        </a:ln>
                      </p:spPr>
                      <p:txBody>
                        <a:bodyPr wrap="none" anchor="ctr"/>
                        <a:lstStyle/>
                        <a:p>
                          <a:endParaRPr lang="zh-CN" altLang="zh-CN" sz="2800" b="1" dirty="0">
                            <a:latin typeface="Times New Roman" panose="02020603050405020304" pitchFamily="18" charset="0"/>
                            <a:ea typeface="微软雅黑" panose="020B0503020204020204" charset="-122"/>
                          </a:endParaRPr>
                        </a:p>
                      </p:txBody>
                    </p:sp>
                    <p:sp>
                      <p:nvSpPr>
                        <p:cNvPr id="55331" name="Text Box 37"/>
                        <p:cNvSpPr txBox="1"/>
                        <p:nvPr/>
                      </p:nvSpPr>
                      <p:spPr>
                        <a:xfrm>
                          <a:off x="718" y="3427"/>
                          <a:ext cx="210" cy="648"/>
                        </a:xfrm>
                        <a:prstGeom prst="rect">
                          <a:avLst/>
                        </a:prstGeom>
                        <a:noFill/>
                        <a:ln w="9525">
                          <a:noFill/>
                        </a:ln>
                      </p:spPr>
                      <p:txBody>
                        <a:bodyPr anchor="t">
                          <a:spAutoFit/>
                        </a:bodyPr>
                        <a:lstStyle/>
                        <a:p>
                          <a:pPr algn="ctr"/>
                          <a:r>
                            <a:rPr lang="en-US" altLang="zh-CN" sz="2800" b="1" dirty="0">
                              <a:latin typeface="Times New Roman" panose="02020603050405020304" pitchFamily="18" charset="0"/>
                              <a:ea typeface="微软雅黑" panose="020B0503020204020204" charset="-122"/>
                            </a:rPr>
                            <a:t>A</a:t>
                          </a:r>
                        </a:p>
                      </p:txBody>
                    </p:sp>
                  </p:grpSp>
                  <p:grpSp>
                    <p:nvGrpSpPr>
                      <p:cNvPr id="55332" name="Group 38"/>
                      <p:cNvGrpSpPr/>
                      <p:nvPr/>
                    </p:nvGrpSpPr>
                    <p:grpSpPr>
                      <a:xfrm>
                        <a:off x="4368" y="2160"/>
                        <a:ext cx="1271" cy="1962"/>
                        <a:chOff x="4368" y="2160"/>
                        <a:chExt cx="1271" cy="1962"/>
                      </a:xfrm>
                    </p:grpSpPr>
                    <p:grpSp>
                      <p:nvGrpSpPr>
                        <p:cNvPr id="55333" name="Group 39"/>
                        <p:cNvGrpSpPr/>
                        <p:nvPr/>
                      </p:nvGrpSpPr>
                      <p:grpSpPr>
                        <a:xfrm>
                          <a:off x="4368" y="2640"/>
                          <a:ext cx="805" cy="579"/>
                          <a:chOff x="432" y="3024"/>
                          <a:chExt cx="1200" cy="624"/>
                        </a:xfrm>
                      </p:grpSpPr>
                      <p:grpSp>
                        <p:nvGrpSpPr>
                          <p:cNvPr id="55334" name="Group 40"/>
                          <p:cNvGrpSpPr/>
                          <p:nvPr/>
                        </p:nvGrpSpPr>
                        <p:grpSpPr>
                          <a:xfrm>
                            <a:off x="528" y="3024"/>
                            <a:ext cx="1104" cy="48"/>
                            <a:chOff x="528" y="3024"/>
                            <a:chExt cx="1104" cy="96"/>
                          </a:xfrm>
                        </p:grpSpPr>
                        <p:grpSp>
                          <p:nvGrpSpPr>
                            <p:cNvPr id="55335" name="Group 41"/>
                            <p:cNvGrpSpPr/>
                            <p:nvPr/>
                          </p:nvGrpSpPr>
                          <p:grpSpPr>
                            <a:xfrm>
                              <a:off x="528" y="3024"/>
                              <a:ext cx="1104" cy="96"/>
                              <a:chOff x="528" y="3024"/>
                              <a:chExt cx="1104" cy="96"/>
                            </a:xfrm>
                          </p:grpSpPr>
                          <p:sp>
                            <p:nvSpPr>
                              <p:cNvPr id="55336" name="Line 42"/>
                              <p:cNvSpPr/>
                              <p:nvPr/>
                            </p:nvSpPr>
                            <p:spPr>
                              <a:xfrm>
                                <a:off x="528" y="3024"/>
                                <a:ext cx="1104" cy="0"/>
                              </a:xfrm>
                              <a:prstGeom prst="line">
                                <a:avLst/>
                              </a:prstGeom>
                              <a:ln w="22225" cap="flat" cmpd="sng">
                                <a:solidFill>
                                  <a:schemeClr val="tx1"/>
                                </a:solidFill>
                                <a:prstDash val="solid"/>
                                <a:round/>
                                <a:headEnd type="none" w="med" len="med"/>
                                <a:tailEnd type="none" w="med" len="med"/>
                              </a:ln>
                            </p:spPr>
                          </p:sp>
                          <p:sp>
                            <p:nvSpPr>
                              <p:cNvPr id="55337" name="Line 43"/>
                              <p:cNvSpPr/>
                              <p:nvPr/>
                            </p:nvSpPr>
                            <p:spPr>
                              <a:xfrm>
                                <a:off x="528" y="3024"/>
                                <a:ext cx="0" cy="96"/>
                              </a:xfrm>
                              <a:prstGeom prst="line">
                                <a:avLst/>
                              </a:prstGeom>
                              <a:ln w="22225" cap="flat" cmpd="sng">
                                <a:solidFill>
                                  <a:schemeClr val="tx1"/>
                                </a:solidFill>
                                <a:prstDash val="solid"/>
                                <a:round/>
                                <a:headEnd type="none" w="med" len="med"/>
                                <a:tailEnd type="none" w="med" len="med"/>
                              </a:ln>
                            </p:spPr>
                          </p:sp>
                          <p:sp>
                            <p:nvSpPr>
                              <p:cNvPr id="55338" name="Line 44"/>
                              <p:cNvSpPr/>
                              <p:nvPr/>
                            </p:nvSpPr>
                            <p:spPr>
                              <a:xfrm>
                                <a:off x="528" y="3120"/>
                                <a:ext cx="1104" cy="0"/>
                              </a:xfrm>
                              <a:prstGeom prst="line">
                                <a:avLst/>
                              </a:prstGeom>
                              <a:ln w="22225" cap="flat" cmpd="sng">
                                <a:solidFill>
                                  <a:schemeClr val="tx1"/>
                                </a:solidFill>
                                <a:prstDash val="solid"/>
                                <a:round/>
                                <a:headEnd type="none" w="med" len="med"/>
                                <a:tailEnd type="none" w="med" len="med"/>
                              </a:ln>
                            </p:spPr>
                          </p:sp>
                        </p:grpSp>
                        <p:sp>
                          <p:nvSpPr>
                            <p:cNvPr id="55339" name="Line 45"/>
                            <p:cNvSpPr/>
                            <p:nvPr/>
                          </p:nvSpPr>
                          <p:spPr>
                            <a:xfrm>
                              <a:off x="1632" y="3024"/>
                              <a:ext cx="0" cy="96"/>
                            </a:xfrm>
                            <a:prstGeom prst="line">
                              <a:avLst/>
                            </a:prstGeom>
                            <a:ln w="22225" cap="flat" cmpd="sng">
                              <a:solidFill>
                                <a:schemeClr val="tx1"/>
                              </a:solidFill>
                              <a:prstDash val="solid"/>
                              <a:round/>
                              <a:headEnd type="none" w="med" len="med"/>
                              <a:tailEnd type="none" w="med" len="med"/>
                            </a:ln>
                          </p:spPr>
                        </p:sp>
                      </p:grpSp>
                      <p:grpSp>
                        <p:nvGrpSpPr>
                          <p:cNvPr id="55340" name="Group 46"/>
                          <p:cNvGrpSpPr/>
                          <p:nvPr/>
                        </p:nvGrpSpPr>
                        <p:grpSpPr>
                          <a:xfrm>
                            <a:off x="768" y="3072"/>
                            <a:ext cx="96" cy="96"/>
                            <a:chOff x="768" y="3072"/>
                            <a:chExt cx="96" cy="96"/>
                          </a:xfrm>
                        </p:grpSpPr>
                        <p:sp>
                          <p:nvSpPr>
                            <p:cNvPr id="55341" name="Line 47"/>
                            <p:cNvSpPr/>
                            <p:nvPr/>
                          </p:nvSpPr>
                          <p:spPr>
                            <a:xfrm flipH="1">
                              <a:off x="768" y="3072"/>
                              <a:ext cx="48" cy="96"/>
                            </a:xfrm>
                            <a:prstGeom prst="line">
                              <a:avLst/>
                            </a:prstGeom>
                            <a:ln w="22225" cap="flat" cmpd="sng">
                              <a:solidFill>
                                <a:schemeClr val="tx1"/>
                              </a:solidFill>
                              <a:prstDash val="solid"/>
                              <a:round/>
                              <a:headEnd type="none" w="med" len="med"/>
                              <a:tailEnd type="none" w="med" len="med"/>
                            </a:ln>
                          </p:spPr>
                        </p:sp>
                        <p:sp>
                          <p:nvSpPr>
                            <p:cNvPr id="55342" name="Line 48"/>
                            <p:cNvSpPr/>
                            <p:nvPr/>
                          </p:nvSpPr>
                          <p:spPr>
                            <a:xfrm>
                              <a:off x="816" y="3072"/>
                              <a:ext cx="48" cy="96"/>
                            </a:xfrm>
                            <a:prstGeom prst="line">
                              <a:avLst/>
                            </a:prstGeom>
                            <a:ln w="22225" cap="flat" cmpd="sng">
                              <a:solidFill>
                                <a:schemeClr val="tx1"/>
                              </a:solidFill>
                              <a:prstDash val="solid"/>
                              <a:round/>
                              <a:headEnd type="none" w="med" len="med"/>
                              <a:tailEnd type="none" w="med" len="med"/>
                            </a:ln>
                          </p:spPr>
                        </p:sp>
                        <p:sp>
                          <p:nvSpPr>
                            <p:cNvPr id="55343" name="Line 49"/>
                            <p:cNvSpPr/>
                            <p:nvPr/>
                          </p:nvSpPr>
                          <p:spPr>
                            <a:xfrm>
                              <a:off x="768" y="3168"/>
                              <a:ext cx="96" cy="0"/>
                            </a:xfrm>
                            <a:prstGeom prst="line">
                              <a:avLst/>
                            </a:prstGeom>
                            <a:ln w="22225" cap="flat" cmpd="sng">
                              <a:solidFill>
                                <a:schemeClr val="tx1"/>
                              </a:solidFill>
                              <a:prstDash val="solid"/>
                              <a:round/>
                              <a:headEnd type="none" w="med" len="med"/>
                              <a:tailEnd type="none" w="med" len="med"/>
                            </a:ln>
                          </p:spPr>
                        </p:sp>
                      </p:grpSp>
                      <p:sp>
                        <p:nvSpPr>
                          <p:cNvPr id="55344" name="Line 50"/>
                          <p:cNvSpPr/>
                          <p:nvPr/>
                        </p:nvSpPr>
                        <p:spPr>
                          <a:xfrm>
                            <a:off x="528" y="3072"/>
                            <a:ext cx="0" cy="384"/>
                          </a:xfrm>
                          <a:prstGeom prst="line">
                            <a:avLst/>
                          </a:prstGeom>
                          <a:ln w="15875" cap="flat" cmpd="sng">
                            <a:solidFill>
                              <a:schemeClr val="tx1"/>
                            </a:solidFill>
                            <a:prstDash val="solid"/>
                            <a:round/>
                            <a:headEnd type="none" w="med" len="med"/>
                            <a:tailEnd type="none" w="med" len="med"/>
                          </a:ln>
                        </p:spPr>
                      </p:sp>
                      <p:sp>
                        <p:nvSpPr>
                          <p:cNvPr id="55345" name="Rectangle 51"/>
                          <p:cNvSpPr/>
                          <p:nvPr/>
                        </p:nvSpPr>
                        <p:spPr>
                          <a:xfrm>
                            <a:off x="432" y="3456"/>
                            <a:ext cx="192" cy="19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zh-CN" sz="2800" b="1" dirty="0">
                              <a:latin typeface="Times New Roman" panose="02020603050405020304" pitchFamily="18" charset="0"/>
                              <a:ea typeface="微软雅黑" panose="020B0503020204020204" charset="-122"/>
                            </a:endParaRPr>
                          </a:p>
                        </p:txBody>
                      </p:sp>
                    </p:grpSp>
                    <p:sp>
                      <p:nvSpPr>
                        <p:cNvPr id="55346" name="Text Box 52"/>
                        <p:cNvSpPr txBox="1"/>
                        <p:nvPr/>
                      </p:nvSpPr>
                      <p:spPr>
                        <a:xfrm>
                          <a:off x="5151" y="3071"/>
                          <a:ext cx="325" cy="951"/>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F</a:t>
                          </a:r>
                          <a:r>
                            <a:rPr lang="en-US" altLang="zh-CN" sz="2800" b="1" baseline="-25000" dirty="0">
                              <a:latin typeface="Times New Roman" panose="02020603050405020304" pitchFamily="18" charset="0"/>
                              <a:ea typeface="微软雅黑" panose="020B0503020204020204" charset="-122"/>
                            </a:rPr>
                            <a:t>1</a:t>
                          </a:r>
                        </a:p>
                      </p:txBody>
                    </p:sp>
                    <p:sp>
                      <p:nvSpPr>
                        <p:cNvPr id="55347" name="Line 53"/>
                        <p:cNvSpPr/>
                        <p:nvPr/>
                      </p:nvSpPr>
                      <p:spPr>
                        <a:xfrm flipV="1">
                          <a:off x="4656" y="2400"/>
                          <a:ext cx="432" cy="240"/>
                        </a:xfrm>
                        <a:prstGeom prst="line">
                          <a:avLst/>
                        </a:prstGeom>
                        <a:ln w="22225" cap="flat" cmpd="sng">
                          <a:solidFill>
                            <a:schemeClr val="tx1"/>
                          </a:solidFill>
                          <a:prstDash val="dash"/>
                          <a:round/>
                          <a:headEnd type="none" w="med" len="med"/>
                          <a:tailEnd type="none" w="med" len="med"/>
                        </a:ln>
                      </p:spPr>
                    </p:sp>
                    <p:sp>
                      <p:nvSpPr>
                        <p:cNvPr id="55348" name="Line 54"/>
                        <p:cNvSpPr/>
                        <p:nvPr/>
                      </p:nvSpPr>
                      <p:spPr>
                        <a:xfrm>
                          <a:off x="5184" y="2688"/>
                          <a:ext cx="146" cy="400"/>
                        </a:xfrm>
                        <a:prstGeom prst="line">
                          <a:avLst/>
                        </a:prstGeom>
                        <a:ln w="22225" cap="flat" cmpd="sng">
                          <a:solidFill>
                            <a:schemeClr val="tx1"/>
                          </a:solidFill>
                          <a:prstDash val="solid"/>
                          <a:round/>
                          <a:headEnd type="none" w="med" len="med"/>
                          <a:tailEnd type="triangle" w="med" len="med"/>
                        </a:ln>
                      </p:spPr>
                    </p:sp>
                    <p:sp>
                      <p:nvSpPr>
                        <p:cNvPr id="55349" name="Line 55"/>
                        <p:cNvSpPr/>
                        <p:nvPr/>
                      </p:nvSpPr>
                      <p:spPr>
                        <a:xfrm flipH="1" flipV="1">
                          <a:off x="4992" y="2160"/>
                          <a:ext cx="192" cy="528"/>
                        </a:xfrm>
                        <a:prstGeom prst="line">
                          <a:avLst/>
                        </a:prstGeom>
                        <a:ln w="22225" cap="flat" cmpd="sng">
                          <a:solidFill>
                            <a:schemeClr val="tx1"/>
                          </a:solidFill>
                          <a:prstDash val="dash"/>
                          <a:round/>
                          <a:headEnd type="none" w="med" len="med"/>
                          <a:tailEnd type="none" w="med" len="med"/>
                        </a:ln>
                      </p:spPr>
                    </p:sp>
                    <p:sp>
                      <p:nvSpPr>
                        <p:cNvPr id="55350" name="Text Box 56"/>
                        <p:cNvSpPr txBox="1"/>
                        <p:nvPr/>
                      </p:nvSpPr>
                      <p:spPr>
                        <a:xfrm>
                          <a:off x="5301" y="2283"/>
                          <a:ext cx="338" cy="1002"/>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L</a:t>
                          </a:r>
                          <a:r>
                            <a:rPr lang="en-US" altLang="zh-CN" sz="2800" b="1" baseline="-25000" dirty="0">
                              <a:latin typeface="Times New Roman" panose="02020603050405020304" pitchFamily="18" charset="0"/>
                              <a:ea typeface="微软雅黑" panose="020B0503020204020204" charset="-122"/>
                            </a:rPr>
                            <a:t>1</a:t>
                          </a:r>
                        </a:p>
                      </p:txBody>
                    </p:sp>
                    <p:sp>
                      <p:nvSpPr>
                        <p:cNvPr id="55351" name="Text Box 57"/>
                        <p:cNvSpPr txBox="1"/>
                        <p:nvPr/>
                      </p:nvSpPr>
                      <p:spPr>
                        <a:xfrm>
                          <a:off x="4887" y="3470"/>
                          <a:ext cx="210" cy="652"/>
                        </a:xfrm>
                        <a:prstGeom prst="rect">
                          <a:avLst/>
                        </a:prstGeom>
                        <a:noFill/>
                        <a:ln w="9525">
                          <a:noFill/>
                        </a:ln>
                      </p:spPr>
                      <p:txBody>
                        <a:bodyPr anchor="t">
                          <a:spAutoFit/>
                        </a:bodyPr>
                        <a:lstStyle/>
                        <a:p>
                          <a:pPr algn="ctr"/>
                          <a:r>
                            <a:rPr lang="en-US" altLang="zh-CN" sz="2800" b="1" dirty="0">
                              <a:latin typeface="Times New Roman" panose="02020603050405020304" pitchFamily="18" charset="0"/>
                              <a:ea typeface="微软雅黑" panose="020B0503020204020204" charset="-122"/>
                            </a:rPr>
                            <a:t>D</a:t>
                          </a:r>
                        </a:p>
                      </p:txBody>
                    </p:sp>
                  </p:grpSp>
                  <p:grpSp>
                    <p:nvGrpSpPr>
                      <p:cNvPr id="55352" name="Group 58"/>
                      <p:cNvGrpSpPr/>
                      <p:nvPr/>
                    </p:nvGrpSpPr>
                    <p:grpSpPr>
                      <a:xfrm>
                        <a:off x="3072" y="2160"/>
                        <a:ext cx="962" cy="1816"/>
                        <a:chOff x="3072" y="2160"/>
                        <a:chExt cx="962" cy="1816"/>
                      </a:xfrm>
                    </p:grpSpPr>
                    <p:grpSp>
                      <p:nvGrpSpPr>
                        <p:cNvPr id="55353" name="Group 59"/>
                        <p:cNvGrpSpPr/>
                        <p:nvPr/>
                      </p:nvGrpSpPr>
                      <p:grpSpPr>
                        <a:xfrm>
                          <a:off x="3072" y="2640"/>
                          <a:ext cx="805" cy="579"/>
                          <a:chOff x="432" y="3024"/>
                          <a:chExt cx="1200" cy="624"/>
                        </a:xfrm>
                      </p:grpSpPr>
                      <p:grpSp>
                        <p:nvGrpSpPr>
                          <p:cNvPr id="55354" name="Group 60"/>
                          <p:cNvGrpSpPr/>
                          <p:nvPr/>
                        </p:nvGrpSpPr>
                        <p:grpSpPr>
                          <a:xfrm>
                            <a:off x="528" y="3024"/>
                            <a:ext cx="1104" cy="48"/>
                            <a:chOff x="528" y="3024"/>
                            <a:chExt cx="1104" cy="96"/>
                          </a:xfrm>
                        </p:grpSpPr>
                        <p:grpSp>
                          <p:nvGrpSpPr>
                            <p:cNvPr id="55355" name="Group 61"/>
                            <p:cNvGrpSpPr/>
                            <p:nvPr/>
                          </p:nvGrpSpPr>
                          <p:grpSpPr>
                            <a:xfrm>
                              <a:off x="528" y="3024"/>
                              <a:ext cx="1104" cy="96"/>
                              <a:chOff x="528" y="3024"/>
                              <a:chExt cx="1104" cy="96"/>
                            </a:xfrm>
                          </p:grpSpPr>
                          <p:sp>
                            <p:nvSpPr>
                              <p:cNvPr id="55356" name="Line 62"/>
                              <p:cNvSpPr/>
                              <p:nvPr/>
                            </p:nvSpPr>
                            <p:spPr>
                              <a:xfrm>
                                <a:off x="528" y="3024"/>
                                <a:ext cx="1104" cy="0"/>
                              </a:xfrm>
                              <a:prstGeom prst="line">
                                <a:avLst/>
                              </a:prstGeom>
                              <a:ln w="22225" cap="flat" cmpd="sng">
                                <a:solidFill>
                                  <a:schemeClr val="tx1"/>
                                </a:solidFill>
                                <a:prstDash val="solid"/>
                                <a:round/>
                                <a:headEnd type="none" w="med" len="med"/>
                                <a:tailEnd type="none" w="med" len="med"/>
                              </a:ln>
                            </p:spPr>
                          </p:sp>
                          <p:sp>
                            <p:nvSpPr>
                              <p:cNvPr id="55357" name="Line 63"/>
                              <p:cNvSpPr/>
                              <p:nvPr/>
                            </p:nvSpPr>
                            <p:spPr>
                              <a:xfrm>
                                <a:off x="528" y="3024"/>
                                <a:ext cx="0" cy="96"/>
                              </a:xfrm>
                              <a:prstGeom prst="line">
                                <a:avLst/>
                              </a:prstGeom>
                              <a:ln w="22225" cap="flat" cmpd="sng">
                                <a:solidFill>
                                  <a:schemeClr val="tx1"/>
                                </a:solidFill>
                                <a:prstDash val="solid"/>
                                <a:round/>
                                <a:headEnd type="none" w="med" len="med"/>
                                <a:tailEnd type="none" w="med" len="med"/>
                              </a:ln>
                            </p:spPr>
                          </p:sp>
                          <p:sp>
                            <p:nvSpPr>
                              <p:cNvPr id="55358" name="Line 64"/>
                              <p:cNvSpPr/>
                              <p:nvPr/>
                            </p:nvSpPr>
                            <p:spPr>
                              <a:xfrm>
                                <a:off x="528" y="3120"/>
                                <a:ext cx="1104" cy="0"/>
                              </a:xfrm>
                              <a:prstGeom prst="line">
                                <a:avLst/>
                              </a:prstGeom>
                              <a:ln w="22225" cap="flat" cmpd="sng">
                                <a:solidFill>
                                  <a:schemeClr val="tx1"/>
                                </a:solidFill>
                                <a:prstDash val="solid"/>
                                <a:round/>
                                <a:headEnd type="none" w="med" len="med"/>
                                <a:tailEnd type="none" w="med" len="med"/>
                              </a:ln>
                            </p:spPr>
                          </p:sp>
                        </p:grpSp>
                        <p:sp>
                          <p:nvSpPr>
                            <p:cNvPr id="55359" name="Line 65"/>
                            <p:cNvSpPr/>
                            <p:nvPr/>
                          </p:nvSpPr>
                          <p:spPr>
                            <a:xfrm>
                              <a:off x="1632" y="3024"/>
                              <a:ext cx="0" cy="96"/>
                            </a:xfrm>
                            <a:prstGeom prst="line">
                              <a:avLst/>
                            </a:prstGeom>
                            <a:ln w="22225" cap="flat" cmpd="sng">
                              <a:solidFill>
                                <a:schemeClr val="tx1"/>
                              </a:solidFill>
                              <a:prstDash val="solid"/>
                              <a:round/>
                              <a:headEnd type="none" w="med" len="med"/>
                              <a:tailEnd type="none" w="med" len="med"/>
                            </a:ln>
                          </p:spPr>
                        </p:sp>
                      </p:grpSp>
                      <p:grpSp>
                        <p:nvGrpSpPr>
                          <p:cNvPr id="55360" name="Group 66"/>
                          <p:cNvGrpSpPr/>
                          <p:nvPr/>
                        </p:nvGrpSpPr>
                        <p:grpSpPr>
                          <a:xfrm>
                            <a:off x="768" y="3072"/>
                            <a:ext cx="96" cy="96"/>
                            <a:chOff x="768" y="3072"/>
                            <a:chExt cx="96" cy="96"/>
                          </a:xfrm>
                        </p:grpSpPr>
                        <p:sp>
                          <p:nvSpPr>
                            <p:cNvPr id="55361" name="Line 67"/>
                            <p:cNvSpPr/>
                            <p:nvPr/>
                          </p:nvSpPr>
                          <p:spPr>
                            <a:xfrm flipH="1">
                              <a:off x="768" y="3072"/>
                              <a:ext cx="48" cy="96"/>
                            </a:xfrm>
                            <a:prstGeom prst="line">
                              <a:avLst/>
                            </a:prstGeom>
                            <a:ln w="22225" cap="flat" cmpd="sng">
                              <a:solidFill>
                                <a:schemeClr val="tx1"/>
                              </a:solidFill>
                              <a:prstDash val="solid"/>
                              <a:round/>
                              <a:headEnd type="none" w="med" len="med"/>
                              <a:tailEnd type="none" w="med" len="med"/>
                            </a:ln>
                          </p:spPr>
                        </p:sp>
                        <p:sp>
                          <p:nvSpPr>
                            <p:cNvPr id="55362" name="Line 68"/>
                            <p:cNvSpPr/>
                            <p:nvPr/>
                          </p:nvSpPr>
                          <p:spPr>
                            <a:xfrm>
                              <a:off x="816" y="3072"/>
                              <a:ext cx="48" cy="96"/>
                            </a:xfrm>
                            <a:prstGeom prst="line">
                              <a:avLst/>
                            </a:prstGeom>
                            <a:ln w="22225" cap="flat" cmpd="sng">
                              <a:solidFill>
                                <a:schemeClr val="tx1"/>
                              </a:solidFill>
                              <a:prstDash val="solid"/>
                              <a:round/>
                              <a:headEnd type="none" w="med" len="med"/>
                              <a:tailEnd type="none" w="med" len="med"/>
                            </a:ln>
                          </p:spPr>
                        </p:sp>
                        <p:sp>
                          <p:nvSpPr>
                            <p:cNvPr id="55363" name="Line 69"/>
                            <p:cNvSpPr/>
                            <p:nvPr/>
                          </p:nvSpPr>
                          <p:spPr>
                            <a:xfrm>
                              <a:off x="768" y="3168"/>
                              <a:ext cx="96" cy="0"/>
                            </a:xfrm>
                            <a:prstGeom prst="line">
                              <a:avLst/>
                            </a:prstGeom>
                            <a:ln w="22225" cap="flat" cmpd="sng">
                              <a:solidFill>
                                <a:schemeClr val="tx1"/>
                              </a:solidFill>
                              <a:prstDash val="solid"/>
                              <a:round/>
                              <a:headEnd type="none" w="med" len="med"/>
                              <a:tailEnd type="none" w="med" len="med"/>
                            </a:ln>
                          </p:spPr>
                        </p:sp>
                      </p:grpSp>
                      <p:sp>
                        <p:nvSpPr>
                          <p:cNvPr id="55364" name="Line 70"/>
                          <p:cNvSpPr/>
                          <p:nvPr/>
                        </p:nvSpPr>
                        <p:spPr>
                          <a:xfrm>
                            <a:off x="528" y="3072"/>
                            <a:ext cx="0" cy="384"/>
                          </a:xfrm>
                          <a:prstGeom prst="line">
                            <a:avLst/>
                          </a:prstGeom>
                          <a:ln w="15875" cap="flat" cmpd="sng">
                            <a:solidFill>
                              <a:schemeClr val="tx1"/>
                            </a:solidFill>
                            <a:prstDash val="solid"/>
                            <a:round/>
                            <a:headEnd type="none" w="med" len="med"/>
                            <a:tailEnd type="none" w="med" len="med"/>
                          </a:ln>
                        </p:spPr>
                      </p:sp>
                      <p:sp>
                        <p:nvSpPr>
                          <p:cNvPr id="55365" name="Rectangle 71"/>
                          <p:cNvSpPr/>
                          <p:nvPr/>
                        </p:nvSpPr>
                        <p:spPr>
                          <a:xfrm>
                            <a:off x="432" y="3456"/>
                            <a:ext cx="192" cy="19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zh-CN" sz="2800" b="1" dirty="0">
                              <a:latin typeface="Times New Roman" panose="02020603050405020304" pitchFamily="18" charset="0"/>
                              <a:ea typeface="微软雅黑" panose="020B0503020204020204" charset="-122"/>
                            </a:endParaRPr>
                          </a:p>
                        </p:txBody>
                      </p:sp>
                    </p:grpSp>
                    <p:sp>
                      <p:nvSpPr>
                        <p:cNvPr id="55366" name="Line 72"/>
                        <p:cNvSpPr/>
                        <p:nvPr/>
                      </p:nvSpPr>
                      <p:spPr>
                        <a:xfrm flipV="1">
                          <a:off x="3360" y="2400"/>
                          <a:ext cx="432" cy="240"/>
                        </a:xfrm>
                        <a:prstGeom prst="line">
                          <a:avLst/>
                        </a:prstGeom>
                        <a:ln w="22225" cap="flat" cmpd="sng">
                          <a:solidFill>
                            <a:schemeClr val="tx1"/>
                          </a:solidFill>
                          <a:prstDash val="dash"/>
                          <a:round/>
                          <a:headEnd type="none" w="med" len="med"/>
                          <a:tailEnd type="none" w="med" len="med"/>
                        </a:ln>
                      </p:spPr>
                    </p:sp>
                    <p:sp>
                      <p:nvSpPr>
                        <p:cNvPr id="55367" name="Line 73"/>
                        <p:cNvSpPr/>
                        <p:nvPr/>
                      </p:nvSpPr>
                      <p:spPr>
                        <a:xfrm>
                          <a:off x="3888" y="2688"/>
                          <a:ext cx="146" cy="400"/>
                        </a:xfrm>
                        <a:prstGeom prst="line">
                          <a:avLst/>
                        </a:prstGeom>
                        <a:ln w="22225" cap="flat" cmpd="sng">
                          <a:solidFill>
                            <a:schemeClr val="tx1"/>
                          </a:solidFill>
                          <a:prstDash val="solid"/>
                          <a:round/>
                          <a:headEnd type="none" w="med" len="med"/>
                          <a:tailEnd type="triangle" w="med" len="med"/>
                        </a:ln>
                      </p:spPr>
                    </p:sp>
                    <p:sp>
                      <p:nvSpPr>
                        <p:cNvPr id="55368" name="Line 74"/>
                        <p:cNvSpPr/>
                        <p:nvPr/>
                      </p:nvSpPr>
                      <p:spPr>
                        <a:xfrm flipH="1" flipV="1">
                          <a:off x="3696" y="2160"/>
                          <a:ext cx="192" cy="528"/>
                        </a:xfrm>
                        <a:prstGeom prst="line">
                          <a:avLst/>
                        </a:prstGeom>
                        <a:ln w="22225" cap="flat" cmpd="sng">
                          <a:solidFill>
                            <a:schemeClr val="tx1"/>
                          </a:solidFill>
                          <a:prstDash val="dash"/>
                          <a:round/>
                          <a:headEnd type="none" w="med" len="med"/>
                          <a:tailEnd type="none" w="med" len="med"/>
                        </a:ln>
                      </p:spPr>
                    </p:sp>
                    <p:grpSp>
                      <p:nvGrpSpPr>
                        <p:cNvPr id="55369" name="Group 75"/>
                        <p:cNvGrpSpPr/>
                        <p:nvPr/>
                      </p:nvGrpSpPr>
                      <p:grpSpPr>
                        <a:xfrm>
                          <a:off x="3696" y="2448"/>
                          <a:ext cx="144" cy="96"/>
                          <a:chOff x="3696" y="2448"/>
                          <a:chExt cx="144" cy="96"/>
                        </a:xfrm>
                      </p:grpSpPr>
                      <p:sp>
                        <p:nvSpPr>
                          <p:cNvPr id="55370" name="Line 76"/>
                          <p:cNvSpPr/>
                          <p:nvPr/>
                        </p:nvSpPr>
                        <p:spPr>
                          <a:xfrm>
                            <a:off x="3696" y="2448"/>
                            <a:ext cx="48" cy="96"/>
                          </a:xfrm>
                          <a:prstGeom prst="line">
                            <a:avLst/>
                          </a:prstGeom>
                          <a:ln w="19050" cap="flat" cmpd="sng">
                            <a:solidFill>
                              <a:schemeClr val="tx1"/>
                            </a:solidFill>
                            <a:prstDash val="solid"/>
                            <a:round/>
                            <a:headEnd type="none" w="med" len="med"/>
                            <a:tailEnd type="none" w="med" len="med"/>
                          </a:ln>
                        </p:spPr>
                      </p:sp>
                      <p:sp>
                        <p:nvSpPr>
                          <p:cNvPr id="55371" name="Line 77"/>
                          <p:cNvSpPr/>
                          <p:nvPr/>
                        </p:nvSpPr>
                        <p:spPr>
                          <a:xfrm flipV="1">
                            <a:off x="3744" y="2496"/>
                            <a:ext cx="96" cy="48"/>
                          </a:xfrm>
                          <a:prstGeom prst="line">
                            <a:avLst/>
                          </a:prstGeom>
                          <a:ln w="19050" cap="flat" cmpd="sng">
                            <a:solidFill>
                              <a:schemeClr val="tx1"/>
                            </a:solidFill>
                            <a:prstDash val="solid"/>
                            <a:round/>
                            <a:headEnd type="none" w="med" len="med"/>
                            <a:tailEnd type="none" w="med" len="med"/>
                          </a:ln>
                        </p:spPr>
                      </p:sp>
                    </p:grpSp>
                    <p:sp>
                      <p:nvSpPr>
                        <p:cNvPr id="55372" name="Text Box 78"/>
                        <p:cNvSpPr txBox="1"/>
                        <p:nvPr/>
                      </p:nvSpPr>
                      <p:spPr>
                        <a:xfrm>
                          <a:off x="3115" y="2179"/>
                          <a:ext cx="338" cy="951"/>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L</a:t>
                          </a:r>
                          <a:r>
                            <a:rPr lang="en-US" altLang="zh-CN" sz="2800" b="1" baseline="-25000" dirty="0">
                              <a:latin typeface="Times New Roman" panose="02020603050405020304" pitchFamily="18" charset="0"/>
                              <a:ea typeface="微软雅黑" panose="020B0503020204020204" charset="-122"/>
                            </a:rPr>
                            <a:t>1</a:t>
                          </a:r>
                        </a:p>
                      </p:txBody>
                    </p:sp>
                    <p:sp>
                      <p:nvSpPr>
                        <p:cNvPr id="55373" name="Text Box 79"/>
                        <p:cNvSpPr txBox="1"/>
                        <p:nvPr/>
                      </p:nvSpPr>
                      <p:spPr>
                        <a:xfrm>
                          <a:off x="3590" y="3356"/>
                          <a:ext cx="210" cy="620"/>
                        </a:xfrm>
                        <a:prstGeom prst="rect">
                          <a:avLst/>
                        </a:prstGeom>
                        <a:noFill/>
                        <a:ln w="9525">
                          <a:noFill/>
                        </a:ln>
                      </p:spPr>
                      <p:txBody>
                        <a:bodyPr anchor="t">
                          <a:spAutoFit/>
                        </a:bodyPr>
                        <a:lstStyle/>
                        <a:p>
                          <a:pPr algn="ctr"/>
                          <a:r>
                            <a:rPr lang="en-US" altLang="zh-CN" sz="2800" b="1" dirty="0">
                              <a:latin typeface="Times New Roman" panose="02020603050405020304" pitchFamily="18" charset="0"/>
                              <a:ea typeface="微软雅黑" panose="020B0503020204020204" charset="-122"/>
                            </a:rPr>
                            <a:t>C</a:t>
                          </a:r>
                        </a:p>
                      </p:txBody>
                    </p:sp>
                  </p:grpSp>
                  <p:grpSp>
                    <p:nvGrpSpPr>
                      <p:cNvPr id="55374" name="Group 80"/>
                      <p:cNvGrpSpPr/>
                      <p:nvPr/>
                    </p:nvGrpSpPr>
                    <p:grpSpPr>
                      <a:xfrm>
                        <a:off x="1632" y="2639"/>
                        <a:ext cx="1100" cy="1457"/>
                        <a:chOff x="1632" y="2639"/>
                        <a:chExt cx="1100" cy="1457"/>
                      </a:xfrm>
                    </p:grpSpPr>
                    <p:grpSp>
                      <p:nvGrpSpPr>
                        <p:cNvPr id="55375" name="Group 81"/>
                        <p:cNvGrpSpPr/>
                        <p:nvPr/>
                      </p:nvGrpSpPr>
                      <p:grpSpPr>
                        <a:xfrm>
                          <a:off x="1632" y="2639"/>
                          <a:ext cx="1100" cy="1457"/>
                          <a:chOff x="1632" y="2639"/>
                          <a:chExt cx="1100" cy="1457"/>
                        </a:xfrm>
                      </p:grpSpPr>
                      <p:grpSp>
                        <p:nvGrpSpPr>
                          <p:cNvPr id="55376" name="Group 82"/>
                          <p:cNvGrpSpPr/>
                          <p:nvPr/>
                        </p:nvGrpSpPr>
                        <p:grpSpPr>
                          <a:xfrm>
                            <a:off x="1632" y="2639"/>
                            <a:ext cx="1100" cy="1352"/>
                            <a:chOff x="1776" y="2639"/>
                            <a:chExt cx="1100" cy="1352"/>
                          </a:xfrm>
                        </p:grpSpPr>
                        <p:grpSp>
                          <p:nvGrpSpPr>
                            <p:cNvPr id="55377" name="Group 83"/>
                            <p:cNvGrpSpPr/>
                            <p:nvPr/>
                          </p:nvGrpSpPr>
                          <p:grpSpPr>
                            <a:xfrm>
                              <a:off x="1776" y="2639"/>
                              <a:ext cx="1100" cy="1352"/>
                              <a:chOff x="432" y="2591"/>
                              <a:chExt cx="1176" cy="1352"/>
                            </a:xfrm>
                          </p:grpSpPr>
                          <p:grpSp>
                            <p:nvGrpSpPr>
                              <p:cNvPr id="55378" name="Group 84"/>
                              <p:cNvGrpSpPr/>
                              <p:nvPr/>
                            </p:nvGrpSpPr>
                            <p:grpSpPr>
                              <a:xfrm>
                                <a:off x="432" y="2591"/>
                                <a:ext cx="1176" cy="1352"/>
                                <a:chOff x="432" y="3024"/>
                                <a:chExt cx="1443" cy="1457"/>
                              </a:xfrm>
                            </p:grpSpPr>
                            <p:grpSp>
                              <p:nvGrpSpPr>
                                <p:cNvPr id="55379" name="Group 85"/>
                                <p:cNvGrpSpPr/>
                                <p:nvPr/>
                              </p:nvGrpSpPr>
                              <p:grpSpPr>
                                <a:xfrm>
                                  <a:off x="432" y="3024"/>
                                  <a:ext cx="1056" cy="624"/>
                                  <a:chOff x="432" y="3024"/>
                                  <a:chExt cx="1200" cy="624"/>
                                </a:xfrm>
                              </p:grpSpPr>
                              <p:grpSp>
                                <p:nvGrpSpPr>
                                  <p:cNvPr id="55380" name="Group 86"/>
                                  <p:cNvGrpSpPr/>
                                  <p:nvPr/>
                                </p:nvGrpSpPr>
                                <p:grpSpPr>
                                  <a:xfrm>
                                    <a:off x="528" y="3024"/>
                                    <a:ext cx="1104" cy="48"/>
                                    <a:chOff x="528" y="3024"/>
                                    <a:chExt cx="1104" cy="96"/>
                                  </a:xfrm>
                                </p:grpSpPr>
                                <p:grpSp>
                                  <p:nvGrpSpPr>
                                    <p:cNvPr id="55381" name="Group 87"/>
                                    <p:cNvGrpSpPr/>
                                    <p:nvPr/>
                                  </p:nvGrpSpPr>
                                  <p:grpSpPr>
                                    <a:xfrm>
                                      <a:off x="528" y="3024"/>
                                      <a:ext cx="1104" cy="96"/>
                                      <a:chOff x="528" y="3024"/>
                                      <a:chExt cx="1104" cy="96"/>
                                    </a:xfrm>
                                  </p:grpSpPr>
                                  <p:sp>
                                    <p:nvSpPr>
                                      <p:cNvPr id="55382" name="Line 88"/>
                                      <p:cNvSpPr/>
                                      <p:nvPr/>
                                    </p:nvSpPr>
                                    <p:spPr>
                                      <a:xfrm>
                                        <a:off x="528" y="3024"/>
                                        <a:ext cx="1104" cy="0"/>
                                      </a:xfrm>
                                      <a:prstGeom prst="line">
                                        <a:avLst/>
                                      </a:prstGeom>
                                      <a:ln w="22225" cap="flat" cmpd="sng">
                                        <a:solidFill>
                                          <a:schemeClr val="tx1"/>
                                        </a:solidFill>
                                        <a:prstDash val="solid"/>
                                        <a:round/>
                                        <a:headEnd type="none" w="med" len="med"/>
                                        <a:tailEnd type="none" w="med" len="med"/>
                                      </a:ln>
                                    </p:spPr>
                                  </p:sp>
                                  <p:sp>
                                    <p:nvSpPr>
                                      <p:cNvPr id="55383" name="Line 89"/>
                                      <p:cNvSpPr/>
                                      <p:nvPr/>
                                    </p:nvSpPr>
                                    <p:spPr>
                                      <a:xfrm>
                                        <a:off x="528" y="3024"/>
                                        <a:ext cx="0" cy="96"/>
                                      </a:xfrm>
                                      <a:prstGeom prst="line">
                                        <a:avLst/>
                                      </a:prstGeom>
                                      <a:ln w="22225" cap="flat" cmpd="sng">
                                        <a:solidFill>
                                          <a:schemeClr val="tx1"/>
                                        </a:solidFill>
                                        <a:prstDash val="solid"/>
                                        <a:round/>
                                        <a:headEnd type="none" w="med" len="med"/>
                                        <a:tailEnd type="none" w="med" len="med"/>
                                      </a:ln>
                                    </p:spPr>
                                  </p:sp>
                                  <p:sp>
                                    <p:nvSpPr>
                                      <p:cNvPr id="55384" name="Line 90"/>
                                      <p:cNvSpPr/>
                                      <p:nvPr/>
                                    </p:nvSpPr>
                                    <p:spPr>
                                      <a:xfrm>
                                        <a:off x="528" y="3120"/>
                                        <a:ext cx="1104" cy="0"/>
                                      </a:xfrm>
                                      <a:prstGeom prst="line">
                                        <a:avLst/>
                                      </a:prstGeom>
                                      <a:ln w="22225" cap="flat" cmpd="sng">
                                        <a:solidFill>
                                          <a:schemeClr val="tx1"/>
                                        </a:solidFill>
                                        <a:prstDash val="solid"/>
                                        <a:round/>
                                        <a:headEnd type="none" w="med" len="med"/>
                                        <a:tailEnd type="none" w="med" len="med"/>
                                      </a:ln>
                                    </p:spPr>
                                  </p:sp>
                                </p:grpSp>
                                <p:sp>
                                  <p:nvSpPr>
                                    <p:cNvPr id="55385" name="Line 91"/>
                                    <p:cNvSpPr/>
                                    <p:nvPr/>
                                  </p:nvSpPr>
                                  <p:spPr>
                                    <a:xfrm>
                                      <a:off x="1632" y="3024"/>
                                      <a:ext cx="0" cy="96"/>
                                    </a:xfrm>
                                    <a:prstGeom prst="line">
                                      <a:avLst/>
                                    </a:prstGeom>
                                    <a:ln w="22225" cap="flat" cmpd="sng">
                                      <a:solidFill>
                                        <a:schemeClr val="tx1"/>
                                      </a:solidFill>
                                      <a:prstDash val="solid"/>
                                      <a:round/>
                                      <a:headEnd type="none" w="med" len="med"/>
                                      <a:tailEnd type="none" w="med" len="med"/>
                                    </a:ln>
                                  </p:spPr>
                                </p:sp>
                              </p:grpSp>
                              <p:grpSp>
                                <p:nvGrpSpPr>
                                  <p:cNvPr id="55386" name="Group 92"/>
                                  <p:cNvGrpSpPr/>
                                  <p:nvPr/>
                                </p:nvGrpSpPr>
                                <p:grpSpPr>
                                  <a:xfrm>
                                    <a:off x="768" y="3072"/>
                                    <a:ext cx="96" cy="96"/>
                                    <a:chOff x="768" y="3072"/>
                                    <a:chExt cx="96" cy="96"/>
                                  </a:xfrm>
                                </p:grpSpPr>
                                <p:sp>
                                  <p:nvSpPr>
                                    <p:cNvPr id="55387" name="Line 93"/>
                                    <p:cNvSpPr/>
                                    <p:nvPr/>
                                  </p:nvSpPr>
                                  <p:spPr>
                                    <a:xfrm flipH="1">
                                      <a:off x="768" y="3072"/>
                                      <a:ext cx="48" cy="96"/>
                                    </a:xfrm>
                                    <a:prstGeom prst="line">
                                      <a:avLst/>
                                    </a:prstGeom>
                                    <a:ln w="22225" cap="flat" cmpd="sng">
                                      <a:solidFill>
                                        <a:schemeClr val="tx1"/>
                                      </a:solidFill>
                                      <a:prstDash val="solid"/>
                                      <a:round/>
                                      <a:headEnd type="none" w="med" len="med"/>
                                      <a:tailEnd type="none" w="med" len="med"/>
                                    </a:ln>
                                  </p:spPr>
                                </p:sp>
                                <p:sp>
                                  <p:nvSpPr>
                                    <p:cNvPr id="55388" name="Line 94"/>
                                    <p:cNvSpPr/>
                                    <p:nvPr/>
                                  </p:nvSpPr>
                                  <p:spPr>
                                    <a:xfrm>
                                      <a:off x="816" y="3072"/>
                                      <a:ext cx="48" cy="96"/>
                                    </a:xfrm>
                                    <a:prstGeom prst="line">
                                      <a:avLst/>
                                    </a:prstGeom>
                                    <a:ln w="22225" cap="flat" cmpd="sng">
                                      <a:solidFill>
                                        <a:schemeClr val="tx1"/>
                                      </a:solidFill>
                                      <a:prstDash val="solid"/>
                                      <a:round/>
                                      <a:headEnd type="none" w="med" len="med"/>
                                      <a:tailEnd type="none" w="med" len="med"/>
                                    </a:ln>
                                  </p:spPr>
                                </p:sp>
                                <p:sp>
                                  <p:nvSpPr>
                                    <p:cNvPr id="55389" name="Line 95"/>
                                    <p:cNvSpPr/>
                                    <p:nvPr/>
                                  </p:nvSpPr>
                                  <p:spPr>
                                    <a:xfrm>
                                      <a:off x="768" y="3168"/>
                                      <a:ext cx="96" cy="0"/>
                                    </a:xfrm>
                                    <a:prstGeom prst="line">
                                      <a:avLst/>
                                    </a:prstGeom>
                                    <a:ln w="22225" cap="flat" cmpd="sng">
                                      <a:solidFill>
                                        <a:schemeClr val="tx1"/>
                                      </a:solidFill>
                                      <a:prstDash val="solid"/>
                                      <a:round/>
                                      <a:headEnd type="none" w="med" len="med"/>
                                      <a:tailEnd type="none" w="med" len="med"/>
                                    </a:ln>
                                  </p:spPr>
                                </p:sp>
                              </p:grpSp>
                              <p:sp>
                                <p:nvSpPr>
                                  <p:cNvPr id="55390" name="Line 96"/>
                                  <p:cNvSpPr/>
                                  <p:nvPr/>
                                </p:nvSpPr>
                                <p:spPr>
                                  <a:xfrm>
                                    <a:off x="528" y="3072"/>
                                    <a:ext cx="0" cy="384"/>
                                  </a:xfrm>
                                  <a:prstGeom prst="line">
                                    <a:avLst/>
                                  </a:prstGeom>
                                  <a:ln w="15875" cap="flat" cmpd="sng">
                                    <a:solidFill>
                                      <a:schemeClr val="tx1"/>
                                    </a:solidFill>
                                    <a:prstDash val="solid"/>
                                    <a:round/>
                                    <a:headEnd type="none" w="med" len="med"/>
                                    <a:tailEnd type="none" w="med" len="med"/>
                                  </a:ln>
                                </p:spPr>
                              </p:sp>
                              <p:sp>
                                <p:nvSpPr>
                                  <p:cNvPr id="55391" name="Rectangle 97"/>
                                  <p:cNvSpPr/>
                                  <p:nvPr/>
                                </p:nvSpPr>
                                <p:spPr>
                                  <a:xfrm>
                                    <a:off x="432" y="3456"/>
                                    <a:ext cx="192" cy="19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zh-CN" sz="2800" b="1" dirty="0">
                                      <a:latin typeface="Times New Roman" panose="02020603050405020304" pitchFamily="18" charset="0"/>
                                      <a:ea typeface="微软雅黑" panose="020B0503020204020204" charset="-122"/>
                                    </a:endParaRPr>
                                  </a:p>
                                </p:txBody>
                              </p:sp>
                            </p:grpSp>
                            <p:sp>
                              <p:nvSpPr>
                                <p:cNvPr id="55392" name="Line 98"/>
                                <p:cNvSpPr/>
                                <p:nvPr/>
                              </p:nvSpPr>
                              <p:spPr>
                                <a:xfrm>
                                  <a:off x="1488" y="3072"/>
                                  <a:ext cx="192" cy="432"/>
                                </a:xfrm>
                                <a:prstGeom prst="line">
                                  <a:avLst/>
                                </a:prstGeom>
                                <a:ln w="22225" cap="flat" cmpd="sng">
                                  <a:solidFill>
                                    <a:schemeClr val="tx1"/>
                                  </a:solidFill>
                                  <a:prstDash val="solid"/>
                                  <a:round/>
                                  <a:headEnd type="none" w="med" len="med"/>
                                  <a:tailEnd type="triangle" w="med" len="med"/>
                                </a:ln>
                              </p:spPr>
                            </p:sp>
                            <p:sp>
                              <p:nvSpPr>
                                <p:cNvPr id="55393" name="Text Box 99"/>
                                <p:cNvSpPr txBox="1"/>
                                <p:nvPr/>
                              </p:nvSpPr>
                              <p:spPr>
                                <a:xfrm>
                                  <a:off x="1449" y="3456"/>
                                  <a:ext cx="426" cy="1025"/>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F</a:t>
                                  </a:r>
                                  <a:r>
                                    <a:rPr lang="en-US" altLang="zh-CN" sz="2800" b="1" baseline="-25000" dirty="0">
                                      <a:latin typeface="Times New Roman" panose="02020603050405020304" pitchFamily="18" charset="0"/>
                                      <a:ea typeface="微软雅黑" panose="020B0503020204020204" charset="-122"/>
                                    </a:rPr>
                                    <a:t>1</a:t>
                                  </a:r>
                                </a:p>
                              </p:txBody>
                            </p:sp>
                          </p:grpSp>
                          <p:sp>
                            <p:nvSpPr>
                              <p:cNvPr id="55394" name="Text Box 100"/>
                              <p:cNvSpPr txBox="1"/>
                              <p:nvPr/>
                            </p:nvSpPr>
                            <p:spPr>
                              <a:xfrm>
                                <a:off x="530" y="2719"/>
                                <a:ext cx="309" cy="698"/>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O</a:t>
                                </a:r>
                              </a:p>
                            </p:txBody>
                          </p:sp>
                        </p:grpSp>
                        <p:sp>
                          <p:nvSpPr>
                            <p:cNvPr id="55395" name="Line 101"/>
                            <p:cNvSpPr/>
                            <p:nvPr/>
                          </p:nvSpPr>
                          <p:spPr>
                            <a:xfrm>
                              <a:off x="2016" y="2688"/>
                              <a:ext cx="720" cy="384"/>
                            </a:xfrm>
                            <a:prstGeom prst="line">
                              <a:avLst/>
                            </a:prstGeom>
                            <a:ln w="22225" cap="flat" cmpd="sng">
                              <a:solidFill>
                                <a:schemeClr val="tx1"/>
                              </a:solidFill>
                              <a:prstDash val="dash"/>
                              <a:round/>
                              <a:headEnd type="none" w="med" len="med"/>
                              <a:tailEnd type="none" w="med" len="med"/>
                            </a:ln>
                          </p:spPr>
                        </p:sp>
                        <p:sp>
                          <p:nvSpPr>
                            <p:cNvPr id="55396" name="AutoShape 102"/>
                            <p:cNvSpPr/>
                            <p:nvPr/>
                          </p:nvSpPr>
                          <p:spPr>
                            <a:xfrm rot="-3709478">
                              <a:off x="2268" y="2595"/>
                              <a:ext cx="144" cy="720"/>
                            </a:xfrm>
                            <a:prstGeom prst="leftBrace">
                              <a:avLst>
                                <a:gd name="adj1" fmla="val 41643"/>
                                <a:gd name="adj2" fmla="val 50000"/>
                              </a:avLst>
                            </a:prstGeom>
                            <a:noFill/>
                            <a:ln w="19050" cap="flat" cmpd="sng">
                              <a:solidFill>
                                <a:schemeClr val="tx1"/>
                              </a:solidFill>
                              <a:prstDash val="solid"/>
                              <a:round/>
                              <a:headEnd type="none" w="med" len="med"/>
                              <a:tailEnd type="none" w="med" len="med"/>
                            </a:ln>
                          </p:spPr>
                          <p:txBody>
                            <a:bodyPr wrap="none" anchor="ctr"/>
                            <a:lstStyle/>
                            <a:p>
                              <a:endParaRPr lang="zh-CN" altLang="zh-CN" sz="2800" b="1" dirty="0">
                                <a:latin typeface="Times New Roman" panose="02020603050405020304" pitchFamily="18" charset="0"/>
                                <a:ea typeface="微软雅黑" panose="020B0503020204020204" charset="-122"/>
                              </a:endParaRPr>
                            </a:p>
                          </p:txBody>
                        </p:sp>
                      </p:grpSp>
                      <p:sp>
                        <p:nvSpPr>
                          <p:cNvPr id="55397" name="Text Box 103"/>
                          <p:cNvSpPr txBox="1"/>
                          <p:nvPr/>
                        </p:nvSpPr>
                        <p:spPr>
                          <a:xfrm>
                            <a:off x="2021" y="3145"/>
                            <a:ext cx="337" cy="951"/>
                          </a:xfrm>
                          <a:prstGeom prst="rect">
                            <a:avLst/>
                          </a:prstGeom>
                          <a:noFill/>
                          <a:ln w="9525">
                            <a:noFill/>
                          </a:ln>
                        </p:spPr>
                        <p:txBody>
                          <a:bodyPr wrap="square" anchor="t">
                            <a:spAutoFit/>
                          </a:bodyPr>
                          <a:lstStyle/>
                          <a:p>
                            <a:pPr algn="ctr"/>
                            <a:r>
                              <a:rPr lang="en-US" altLang="zh-CN" sz="2800" b="1" dirty="0">
                                <a:latin typeface="Times New Roman" panose="02020603050405020304" pitchFamily="18" charset="0"/>
                                <a:ea typeface="微软雅黑" panose="020B0503020204020204" charset="-122"/>
                              </a:rPr>
                              <a:t>L</a:t>
                            </a:r>
                            <a:r>
                              <a:rPr lang="en-US" altLang="zh-CN" sz="2800" b="1" baseline="-25000" dirty="0">
                                <a:latin typeface="Times New Roman" panose="02020603050405020304" pitchFamily="18" charset="0"/>
                                <a:ea typeface="微软雅黑" panose="020B0503020204020204" charset="-122"/>
                              </a:rPr>
                              <a:t>1</a:t>
                            </a:r>
                          </a:p>
                        </p:txBody>
                      </p:sp>
                    </p:grpSp>
                    <p:sp>
                      <p:nvSpPr>
                        <p:cNvPr id="55398" name="Text Box 104"/>
                        <p:cNvSpPr txBox="1"/>
                        <p:nvPr/>
                      </p:nvSpPr>
                      <p:spPr>
                        <a:xfrm>
                          <a:off x="2067" y="3359"/>
                          <a:ext cx="210" cy="620"/>
                        </a:xfrm>
                        <a:prstGeom prst="rect">
                          <a:avLst/>
                        </a:prstGeom>
                        <a:noFill/>
                        <a:ln w="9525">
                          <a:noFill/>
                        </a:ln>
                      </p:spPr>
                      <p:txBody>
                        <a:bodyPr anchor="t">
                          <a:spAutoFit/>
                        </a:bodyPr>
                        <a:lstStyle/>
                        <a:p>
                          <a:pPr algn="ctr"/>
                          <a:r>
                            <a:rPr lang="en-US" altLang="zh-CN" sz="2800" b="1" dirty="0">
                              <a:latin typeface="Times New Roman" panose="02020603050405020304" pitchFamily="18" charset="0"/>
                              <a:ea typeface="微软雅黑" panose="020B0503020204020204" charset="-122"/>
                            </a:rPr>
                            <a:t>B</a:t>
                          </a:r>
                        </a:p>
                      </p:txBody>
                    </p:sp>
                  </p:grpSp>
                </p:grpSp>
              </p:grpSp>
            </p:grpSp>
          </p:grpSp>
        </p:grpSp>
      </p:grpSp>
      <p:grpSp>
        <p:nvGrpSpPr>
          <p:cNvPr id="4111" name="组合 4110"/>
          <p:cNvGrpSpPr/>
          <p:nvPr/>
        </p:nvGrpSpPr>
        <p:grpSpPr>
          <a:xfrm>
            <a:off x="153035" y="94615"/>
            <a:ext cx="12232640" cy="671893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矩形 1"/>
          <p:cNvSpPr/>
          <p:nvPr/>
        </p:nvSpPr>
        <p:spPr>
          <a:xfrm>
            <a:off x="1403350" y="836930"/>
            <a:ext cx="9874885" cy="4246245"/>
          </a:xfrm>
          <a:prstGeom prst="rect">
            <a:avLst/>
          </a:prstGeom>
          <a:noFill/>
          <a:ln w="9525">
            <a:noFill/>
          </a:ln>
        </p:spPr>
        <p:txBody>
          <a:bodyPr wrap="square" anchor="t">
            <a:spAutoFit/>
          </a:bodyPr>
          <a:lstStyle/>
          <a:p>
            <a:pPr>
              <a:lnSpc>
                <a:spcPct val="150000"/>
              </a:lnSpc>
            </a:pPr>
            <a:r>
              <a:rPr lang="en-US" altLang="zh-CN" sz="2800" b="1" dirty="0">
                <a:latin typeface="Times New Roman" panose="02020603050405020304" pitchFamily="18" charset="0"/>
                <a:ea typeface="微软雅黑" panose="020B0503020204020204" charset="-122"/>
              </a:rPr>
              <a:t>5.</a:t>
            </a:r>
            <a:r>
              <a:rPr lang="zh-CN" altLang="en-US" sz="2800" b="1" dirty="0">
                <a:latin typeface="Times New Roman" panose="02020603050405020304" pitchFamily="18" charset="0"/>
                <a:ea typeface="微软雅黑" panose="020B0503020204020204" charset="-122"/>
              </a:rPr>
              <a:t>如图所示，在调节平衡后的杠杆两侧，分别挂上相 同规格的钩码，杠杆处于平衡状态。如果两侧各去掉一个钩码，则（   ）</a:t>
            </a:r>
          </a:p>
          <a:p>
            <a:pPr>
              <a:lnSpc>
                <a:spcPct val="150000"/>
              </a:lnSpc>
            </a:pPr>
            <a:r>
              <a:rPr lang="en-US" altLang="zh-CN" sz="2800" b="1" dirty="0">
                <a:latin typeface="Times New Roman" panose="02020603050405020304" pitchFamily="18" charset="0"/>
                <a:ea typeface="微软雅黑" panose="020B0503020204020204" charset="-122"/>
              </a:rPr>
              <a:t>A</a:t>
            </a:r>
            <a:r>
              <a:rPr lang="zh-CN" altLang="en-US" sz="2800" b="1" dirty="0">
                <a:latin typeface="Times New Roman" panose="02020603050405020304" pitchFamily="18" charset="0"/>
                <a:ea typeface="微软雅黑" panose="020B0503020204020204" charset="-122"/>
              </a:rPr>
              <a:t>．左端下降     </a:t>
            </a:r>
          </a:p>
          <a:p>
            <a:pPr>
              <a:lnSpc>
                <a:spcPct val="150000"/>
              </a:lnSpc>
            </a:pPr>
            <a:r>
              <a:rPr lang="en-US" altLang="zh-CN" sz="2800" b="1" dirty="0">
                <a:latin typeface="Times New Roman" panose="02020603050405020304" pitchFamily="18" charset="0"/>
                <a:ea typeface="微软雅黑" panose="020B0503020204020204" charset="-122"/>
              </a:rPr>
              <a:t>B</a:t>
            </a:r>
            <a:r>
              <a:rPr lang="zh-CN" altLang="en-US" sz="2800" b="1" dirty="0">
                <a:latin typeface="Times New Roman" panose="02020603050405020304" pitchFamily="18" charset="0"/>
                <a:ea typeface="微软雅黑" panose="020B0503020204020204" charset="-122"/>
              </a:rPr>
              <a:t>．右端下降   </a:t>
            </a:r>
          </a:p>
          <a:p>
            <a:pPr>
              <a:lnSpc>
                <a:spcPct val="150000"/>
              </a:lnSpc>
            </a:pPr>
            <a:r>
              <a:rPr lang="en-US" altLang="zh-CN" sz="2800" b="1" dirty="0">
                <a:latin typeface="Times New Roman" panose="02020603050405020304" pitchFamily="18" charset="0"/>
                <a:ea typeface="微软雅黑" panose="020B0503020204020204" charset="-122"/>
              </a:rPr>
              <a:t>C</a:t>
            </a:r>
            <a:r>
              <a:rPr lang="zh-CN" altLang="en-US" sz="2800" b="1" dirty="0">
                <a:latin typeface="Times New Roman" panose="02020603050405020304" pitchFamily="18" charset="0"/>
                <a:ea typeface="微软雅黑" panose="020B0503020204020204" charset="-122"/>
              </a:rPr>
              <a:t>．仍然平衡        </a:t>
            </a:r>
          </a:p>
          <a:p>
            <a:pPr>
              <a:lnSpc>
                <a:spcPct val="150000"/>
              </a:lnSpc>
            </a:pPr>
            <a:r>
              <a:rPr lang="en-US" altLang="zh-CN" sz="2800" b="1" dirty="0">
                <a:latin typeface="Times New Roman" panose="02020603050405020304" pitchFamily="18" charset="0"/>
                <a:ea typeface="微软雅黑" panose="020B0503020204020204" charset="-122"/>
              </a:rPr>
              <a:t>D</a:t>
            </a:r>
            <a:r>
              <a:rPr lang="zh-CN" altLang="en-US" sz="2800" b="1" dirty="0">
                <a:latin typeface="Times New Roman" panose="02020603050405020304" pitchFamily="18" charset="0"/>
                <a:ea typeface="微软雅黑" panose="020B0503020204020204" charset="-122"/>
              </a:rPr>
              <a:t>．无法判断</a:t>
            </a:r>
          </a:p>
          <a:p>
            <a:r>
              <a:rPr lang="zh-CN" altLang="en-US" dirty="0">
                <a:latin typeface="Arial" panose="020B0604020202020204" pitchFamily="34" charset="0"/>
                <a:ea typeface="宋体" panose="02010600030101010101" pitchFamily="2" charset="-122"/>
              </a:rPr>
              <a:t> </a:t>
            </a:r>
          </a:p>
        </p:txBody>
      </p:sp>
      <p:pic>
        <p:nvPicPr>
          <p:cNvPr id="53250" name="图片 2"/>
          <p:cNvPicPr>
            <a:picLocks noChangeAspect="1"/>
          </p:cNvPicPr>
          <p:nvPr/>
        </p:nvPicPr>
        <p:blipFill>
          <a:blip r:embed="rId2"/>
          <a:stretch>
            <a:fillRect/>
          </a:stretch>
        </p:blipFill>
        <p:spPr>
          <a:xfrm>
            <a:off x="6311900" y="3141663"/>
            <a:ext cx="2638425" cy="2232025"/>
          </a:xfrm>
          <a:prstGeom prst="rect">
            <a:avLst/>
          </a:prstGeom>
          <a:noFill/>
          <a:ln w="9525">
            <a:noFill/>
          </a:ln>
        </p:spPr>
      </p:pic>
      <p:sp>
        <p:nvSpPr>
          <p:cNvPr id="4" name="矩形 3"/>
          <p:cNvSpPr/>
          <p:nvPr/>
        </p:nvSpPr>
        <p:spPr>
          <a:xfrm>
            <a:off x="5792788" y="2276475"/>
            <a:ext cx="439420" cy="521970"/>
          </a:xfrm>
          <a:prstGeom prst="rect">
            <a:avLst/>
          </a:prstGeom>
          <a:noFill/>
          <a:ln w="9525">
            <a:noFill/>
          </a:ln>
        </p:spPr>
        <p:txBody>
          <a:bodyPr wrap="none" anchor="t">
            <a:spAutoFit/>
          </a:bodyPr>
          <a:lstStyle/>
          <a:p>
            <a:r>
              <a:rPr lang="en-US" altLang="zh-CN" sz="2800" b="1" dirty="0">
                <a:solidFill>
                  <a:srgbClr val="FF0000"/>
                </a:solidFill>
                <a:latin typeface="Times New Roman" panose="02020603050405020304" pitchFamily="18" charset="0"/>
                <a:ea typeface="微软雅黑" panose="020B0503020204020204" charset="-122"/>
              </a:rPr>
              <a:t>A</a:t>
            </a:r>
          </a:p>
        </p:txBody>
      </p:sp>
      <p:grpSp>
        <p:nvGrpSpPr>
          <p:cNvPr id="4111" name="组合 4110"/>
          <p:cNvGrpSpPr/>
          <p:nvPr/>
        </p:nvGrpSpPr>
        <p:grpSpPr>
          <a:xfrm>
            <a:off x="77470" y="94615"/>
            <a:ext cx="12308205" cy="673417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zwl002268.avi">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4"/>
          <a:srcRect/>
          <a:stretch>
            <a:fillRect/>
          </a:stretch>
        </p:blipFill>
        <p:spPr>
          <a:xfrm>
            <a:off x="5090795" y="2618105"/>
            <a:ext cx="5348605" cy="4011295"/>
          </a:xfrm>
          <a:ln>
            <a:solidFill>
              <a:schemeClr val="folHlink">
                <a:alpha val="100000"/>
              </a:schemeClr>
            </a:solidFill>
            <a:miter/>
          </a:ln>
        </p:spPr>
      </p:pic>
      <p:sp>
        <p:nvSpPr>
          <p:cNvPr id="22531" name="Text Box 3"/>
          <p:cNvSpPr txBox="1"/>
          <p:nvPr/>
        </p:nvSpPr>
        <p:spPr>
          <a:xfrm>
            <a:off x="3143250" y="3500438"/>
            <a:ext cx="936625" cy="368300"/>
          </a:xfrm>
          <a:prstGeom prst="rect">
            <a:avLst/>
          </a:prstGeom>
          <a:noFill/>
          <a:ln w="9525">
            <a:noFill/>
          </a:ln>
        </p:spPr>
        <p:txBody>
          <a:bodyPr>
            <a:spAutoFit/>
          </a:bodyPr>
          <a:lstStyle/>
          <a:p>
            <a:pPr>
              <a:spcBef>
                <a:spcPct val="50000"/>
              </a:spcBef>
            </a:pPr>
            <a:endParaRPr lang="zh-CN" altLang="zh-CN" dirty="0">
              <a:latin typeface="Arial Black" panose="020B0A04020102020204" pitchFamily="34" charset="0"/>
            </a:endParaRPr>
          </a:p>
        </p:txBody>
      </p:sp>
      <p:sp>
        <p:nvSpPr>
          <p:cNvPr id="35844" name="Line 4"/>
          <p:cNvSpPr/>
          <p:nvPr/>
        </p:nvSpPr>
        <p:spPr>
          <a:xfrm>
            <a:off x="5867400" y="4419600"/>
            <a:ext cx="431800" cy="1296988"/>
          </a:xfrm>
          <a:prstGeom prst="line">
            <a:avLst/>
          </a:prstGeom>
          <a:ln w="57150" cap="flat" cmpd="sng">
            <a:solidFill>
              <a:srgbClr val="660033"/>
            </a:solidFill>
            <a:prstDash val="solid"/>
            <a:headEnd type="none" w="med" len="med"/>
            <a:tailEnd type="triangle" w="med" len="med"/>
          </a:ln>
        </p:spPr>
      </p:sp>
      <p:sp>
        <p:nvSpPr>
          <p:cNvPr id="35845" name="Line 5"/>
          <p:cNvSpPr/>
          <p:nvPr/>
        </p:nvSpPr>
        <p:spPr>
          <a:xfrm>
            <a:off x="7848600" y="3352800"/>
            <a:ext cx="0" cy="1368425"/>
          </a:xfrm>
          <a:prstGeom prst="line">
            <a:avLst/>
          </a:prstGeom>
          <a:ln w="57150" cap="flat" cmpd="sng">
            <a:solidFill>
              <a:srgbClr val="FFFF00"/>
            </a:solidFill>
            <a:prstDash val="solid"/>
            <a:headEnd type="none" w="med" len="med"/>
            <a:tailEnd type="triangle" w="med" len="med"/>
          </a:ln>
        </p:spPr>
      </p:sp>
      <p:sp>
        <p:nvSpPr>
          <p:cNvPr id="35846" name="Line 6"/>
          <p:cNvSpPr/>
          <p:nvPr/>
        </p:nvSpPr>
        <p:spPr>
          <a:xfrm flipV="1">
            <a:off x="7848600" y="2627313"/>
            <a:ext cx="0" cy="649287"/>
          </a:xfrm>
          <a:prstGeom prst="line">
            <a:avLst/>
          </a:prstGeom>
          <a:ln w="28575" cap="flat" cmpd="sng">
            <a:solidFill>
              <a:srgbClr val="FF00FF"/>
            </a:solidFill>
            <a:prstDash val="dash"/>
            <a:headEnd type="none" w="med" len="med"/>
            <a:tailEnd type="none" w="med" len="med"/>
          </a:ln>
        </p:spPr>
      </p:sp>
      <p:sp>
        <p:nvSpPr>
          <p:cNvPr id="35847" name="Line 7"/>
          <p:cNvSpPr/>
          <p:nvPr/>
        </p:nvSpPr>
        <p:spPr>
          <a:xfrm flipH="1" flipV="1">
            <a:off x="5434013" y="3222625"/>
            <a:ext cx="433387" cy="1196975"/>
          </a:xfrm>
          <a:prstGeom prst="line">
            <a:avLst/>
          </a:prstGeom>
          <a:ln w="28575" cap="flat" cmpd="sng">
            <a:solidFill>
              <a:srgbClr val="FF00FF"/>
            </a:solidFill>
            <a:prstDash val="dash"/>
            <a:headEnd type="none" w="med" len="med"/>
            <a:tailEnd type="none" w="med" len="med"/>
          </a:ln>
        </p:spPr>
      </p:sp>
      <p:sp>
        <p:nvSpPr>
          <p:cNvPr id="35848" name="Text Box 8"/>
          <p:cNvSpPr txBox="1"/>
          <p:nvPr/>
        </p:nvSpPr>
        <p:spPr>
          <a:xfrm>
            <a:off x="5548313" y="5257800"/>
            <a:ext cx="1081087" cy="768350"/>
          </a:xfrm>
          <a:prstGeom prst="rect">
            <a:avLst/>
          </a:prstGeom>
          <a:noFill/>
          <a:ln w="9525">
            <a:noFill/>
          </a:ln>
        </p:spPr>
        <p:txBody>
          <a:bodyPr>
            <a:spAutoFit/>
          </a:bodyPr>
          <a:lstStyle/>
          <a:p>
            <a:pPr>
              <a:spcBef>
                <a:spcPct val="50000"/>
              </a:spcBef>
            </a:pPr>
            <a:r>
              <a:rPr lang="en-US" altLang="zh-CN" sz="4400" b="1" dirty="0">
                <a:solidFill>
                  <a:srgbClr val="FFFF00"/>
                </a:solidFill>
                <a:latin typeface="Arial" panose="020B0604020202020204" pitchFamily="34" charset="0"/>
              </a:rPr>
              <a:t>F</a:t>
            </a:r>
            <a:r>
              <a:rPr lang="en-US" altLang="zh-CN" sz="2800" b="1" dirty="0">
                <a:solidFill>
                  <a:srgbClr val="FFFF00"/>
                </a:solidFill>
                <a:latin typeface="Arial" panose="020B0604020202020204" pitchFamily="34" charset="0"/>
              </a:rPr>
              <a:t>1</a:t>
            </a:r>
          </a:p>
        </p:txBody>
      </p:sp>
      <p:sp>
        <p:nvSpPr>
          <p:cNvPr id="35849" name="Text Box 9"/>
          <p:cNvSpPr txBox="1"/>
          <p:nvPr/>
        </p:nvSpPr>
        <p:spPr>
          <a:xfrm>
            <a:off x="7543800" y="4800600"/>
            <a:ext cx="792163" cy="645160"/>
          </a:xfrm>
          <a:prstGeom prst="rect">
            <a:avLst/>
          </a:prstGeom>
          <a:noFill/>
          <a:ln w="9525">
            <a:noFill/>
          </a:ln>
        </p:spPr>
        <p:txBody>
          <a:bodyPr>
            <a:spAutoFit/>
          </a:bodyPr>
          <a:lstStyle/>
          <a:p>
            <a:pPr>
              <a:spcBef>
                <a:spcPct val="50000"/>
              </a:spcBef>
            </a:pPr>
            <a:r>
              <a:rPr lang="en-US" altLang="zh-CN" sz="3600" b="1" dirty="0">
                <a:solidFill>
                  <a:schemeClr val="hlink"/>
                </a:solidFill>
                <a:latin typeface="Arial" panose="020B0604020202020204" pitchFamily="34" charset="0"/>
              </a:rPr>
              <a:t>F</a:t>
            </a:r>
            <a:r>
              <a:rPr lang="en-US" altLang="zh-CN" sz="3200" b="1" dirty="0">
                <a:solidFill>
                  <a:schemeClr val="hlink"/>
                </a:solidFill>
                <a:latin typeface="Arial" panose="020B0604020202020204" pitchFamily="34" charset="0"/>
              </a:rPr>
              <a:t>2</a:t>
            </a:r>
          </a:p>
        </p:txBody>
      </p:sp>
      <p:sp>
        <p:nvSpPr>
          <p:cNvPr id="35852" name="Text Box 12"/>
          <p:cNvSpPr txBox="1"/>
          <p:nvPr/>
        </p:nvSpPr>
        <p:spPr>
          <a:xfrm>
            <a:off x="5786438" y="3108325"/>
            <a:ext cx="1223962" cy="706755"/>
          </a:xfrm>
          <a:prstGeom prst="rect">
            <a:avLst/>
          </a:prstGeom>
          <a:noFill/>
          <a:ln w="9525">
            <a:noFill/>
          </a:ln>
        </p:spPr>
        <p:txBody>
          <a:bodyPr>
            <a:spAutoFit/>
          </a:bodyPr>
          <a:lstStyle/>
          <a:p>
            <a:pPr>
              <a:spcBef>
                <a:spcPct val="50000"/>
              </a:spcBef>
            </a:pPr>
            <a:r>
              <a:rPr lang="en-US" altLang="zh-CN" sz="4000" b="1" dirty="0">
                <a:solidFill>
                  <a:schemeClr val="hlink"/>
                </a:solidFill>
                <a:latin typeface="Arial" panose="020B0604020202020204" pitchFamily="34" charset="0"/>
              </a:rPr>
              <a:t>L</a:t>
            </a:r>
            <a:r>
              <a:rPr lang="en-US" altLang="zh-CN" sz="2400" b="1" dirty="0">
                <a:solidFill>
                  <a:schemeClr val="hlink"/>
                </a:solidFill>
                <a:latin typeface="Arial" panose="020B0604020202020204" pitchFamily="34" charset="0"/>
              </a:rPr>
              <a:t>1</a:t>
            </a:r>
          </a:p>
        </p:txBody>
      </p:sp>
      <p:sp>
        <p:nvSpPr>
          <p:cNvPr id="35853" name="Line 13"/>
          <p:cNvSpPr/>
          <p:nvPr/>
        </p:nvSpPr>
        <p:spPr>
          <a:xfrm>
            <a:off x="7162800" y="3505200"/>
            <a:ext cx="685800" cy="0"/>
          </a:xfrm>
          <a:prstGeom prst="line">
            <a:avLst/>
          </a:prstGeom>
          <a:ln w="38100" cap="flat" cmpd="sng">
            <a:solidFill>
              <a:srgbClr val="FFFF00"/>
            </a:solidFill>
            <a:prstDash val="solid"/>
            <a:headEnd type="triangle" w="med" len="med"/>
            <a:tailEnd type="triangle" w="med" len="med"/>
          </a:ln>
        </p:spPr>
      </p:sp>
      <p:sp>
        <p:nvSpPr>
          <p:cNvPr id="35854" name="Line 14"/>
          <p:cNvSpPr/>
          <p:nvPr/>
        </p:nvSpPr>
        <p:spPr>
          <a:xfrm flipV="1">
            <a:off x="5715000" y="3470275"/>
            <a:ext cx="1317625" cy="415925"/>
          </a:xfrm>
          <a:prstGeom prst="line">
            <a:avLst/>
          </a:prstGeom>
          <a:ln w="38100" cap="flat" cmpd="sng">
            <a:solidFill>
              <a:srgbClr val="FFFF00"/>
            </a:solidFill>
            <a:prstDash val="solid"/>
            <a:headEnd type="triangle" w="med" len="med"/>
            <a:tailEnd type="triangle" w="med" len="med"/>
          </a:ln>
        </p:spPr>
      </p:sp>
      <p:sp>
        <p:nvSpPr>
          <p:cNvPr id="35855" name="Text Box 15"/>
          <p:cNvSpPr txBox="1"/>
          <p:nvPr/>
        </p:nvSpPr>
        <p:spPr>
          <a:xfrm>
            <a:off x="7234238" y="3352800"/>
            <a:ext cx="1223962" cy="706755"/>
          </a:xfrm>
          <a:prstGeom prst="rect">
            <a:avLst/>
          </a:prstGeom>
          <a:noFill/>
          <a:ln w="9525">
            <a:noFill/>
          </a:ln>
        </p:spPr>
        <p:txBody>
          <a:bodyPr>
            <a:spAutoFit/>
          </a:bodyPr>
          <a:lstStyle/>
          <a:p>
            <a:pPr>
              <a:spcBef>
                <a:spcPct val="50000"/>
              </a:spcBef>
            </a:pPr>
            <a:r>
              <a:rPr lang="en-US" altLang="zh-CN" sz="4000" b="1" dirty="0">
                <a:solidFill>
                  <a:schemeClr val="hlink"/>
                </a:solidFill>
                <a:latin typeface="Arial" panose="020B0604020202020204" pitchFamily="34" charset="0"/>
              </a:rPr>
              <a:t>L</a:t>
            </a:r>
            <a:r>
              <a:rPr lang="en-US" altLang="zh-CN" sz="2400" b="1" dirty="0">
                <a:solidFill>
                  <a:schemeClr val="hlink"/>
                </a:solidFill>
                <a:latin typeface="Arial" panose="020B0604020202020204" pitchFamily="34" charset="0"/>
              </a:rPr>
              <a:t>2</a:t>
            </a:r>
          </a:p>
        </p:txBody>
      </p:sp>
      <p:grpSp>
        <p:nvGrpSpPr>
          <p:cNvPr id="2" name="Group 16"/>
          <p:cNvGrpSpPr/>
          <p:nvPr/>
        </p:nvGrpSpPr>
        <p:grpSpPr>
          <a:xfrm>
            <a:off x="6934200" y="3409950"/>
            <a:ext cx="503238" cy="860425"/>
            <a:chOff x="2154" y="1026"/>
            <a:chExt cx="317" cy="542"/>
          </a:xfrm>
        </p:grpSpPr>
        <p:sp>
          <p:nvSpPr>
            <p:cNvPr id="22547" name="Oval 17"/>
            <p:cNvSpPr/>
            <p:nvPr/>
          </p:nvSpPr>
          <p:spPr>
            <a:xfrm>
              <a:off x="2200" y="1026"/>
              <a:ext cx="90" cy="91"/>
            </a:xfrm>
            <a:prstGeom prst="ellipse">
              <a:avLst/>
            </a:prstGeom>
            <a:solidFill>
              <a:srgbClr val="E92605"/>
            </a:solidFill>
            <a:ln w="9525" cap="flat" cmpd="sng">
              <a:solidFill>
                <a:schemeClr val="tx1"/>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22548" name="Text Box 18"/>
            <p:cNvSpPr txBox="1"/>
            <p:nvPr/>
          </p:nvSpPr>
          <p:spPr>
            <a:xfrm>
              <a:off x="2154" y="1162"/>
              <a:ext cx="317" cy="406"/>
            </a:xfrm>
            <a:prstGeom prst="rect">
              <a:avLst/>
            </a:prstGeom>
            <a:noFill/>
            <a:ln w="9525">
              <a:noFill/>
            </a:ln>
          </p:spPr>
          <p:txBody>
            <a:bodyPr>
              <a:spAutoFit/>
            </a:bodyPr>
            <a:lstStyle/>
            <a:p>
              <a:pPr>
                <a:spcBef>
                  <a:spcPct val="50000"/>
                </a:spcBef>
              </a:pPr>
              <a:r>
                <a:rPr lang="en-US" altLang="zh-CN" sz="3600" b="1" dirty="0">
                  <a:solidFill>
                    <a:srgbClr val="FF0000"/>
                  </a:solidFill>
                  <a:latin typeface="宋体" panose="02010600030101010101" pitchFamily="2" charset="-122"/>
                </a:rPr>
                <a:t>O</a:t>
              </a:r>
            </a:p>
          </p:txBody>
        </p:sp>
      </p:grpSp>
      <p:sp>
        <p:nvSpPr>
          <p:cNvPr id="22543" name="Text Box 25"/>
          <p:cNvSpPr txBox="1"/>
          <p:nvPr/>
        </p:nvSpPr>
        <p:spPr>
          <a:xfrm>
            <a:off x="3886200" y="304800"/>
            <a:ext cx="3167063" cy="583565"/>
          </a:xfrm>
          <a:prstGeom prst="rect">
            <a:avLst/>
          </a:prstGeom>
          <a:noFill/>
          <a:ln w="9525">
            <a:noFill/>
          </a:ln>
        </p:spPr>
        <p:txBody>
          <a:bodyPr>
            <a:spAutoFit/>
          </a:bodyPr>
          <a:lstStyle/>
          <a:p>
            <a:pPr>
              <a:spcBef>
                <a:spcPct val="50000"/>
              </a:spcBef>
            </a:pPr>
            <a:r>
              <a:rPr lang="zh-CN" altLang="en-US" sz="3200" b="1" dirty="0">
                <a:solidFill>
                  <a:schemeClr val="accent2"/>
                </a:solidFill>
                <a:latin typeface="Arial" panose="020B0604020202020204" pitchFamily="34" charset="0"/>
                <a:ea typeface="黑体" panose="02010609060101010101" pitchFamily="2" charset="-122"/>
              </a:rPr>
              <a:t>力臂的作法</a:t>
            </a:r>
          </a:p>
        </p:txBody>
      </p:sp>
      <p:sp>
        <p:nvSpPr>
          <p:cNvPr id="35860" name="Text Box 20"/>
          <p:cNvSpPr txBox="1">
            <a:spLocks noChangeArrowheads="1"/>
          </p:cNvSpPr>
          <p:nvPr/>
        </p:nvSpPr>
        <p:spPr bwMode="auto">
          <a:xfrm>
            <a:off x="1293495" y="990600"/>
            <a:ext cx="9326880" cy="1383665"/>
          </a:xfrm>
          <a:prstGeom prst="rect">
            <a:avLst/>
          </a:prstGeom>
          <a:noFill/>
          <a:ln w="9525">
            <a:noFill/>
            <a:miter lim="800000"/>
          </a:ln>
          <a:effectLst/>
        </p:spPr>
        <p:txBody>
          <a:bodyPr wrap="square">
            <a:spAutoFit/>
          </a:bodyPr>
          <a:lstStyle/>
          <a:p>
            <a:pPr marR="0" defTabSz="914400">
              <a:buClrTx/>
              <a:buSzTx/>
              <a:buFontTx/>
              <a:defRPr/>
            </a:pP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一   </a:t>
            </a:r>
            <a:r>
              <a:rPr kumimoji="0" lang="zh-CN" altLang="en-US" sz="2800" b="1" kern="1200" cap="none" spc="0" normalizeH="0" baseline="0" noProof="0" smtClean="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找点</a:t>
            </a: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（找准</a:t>
            </a:r>
            <a:r>
              <a:rPr kumimoji="0" lang="zh-CN" altLang="en-US" sz="2800" b="1" kern="1200" cap="none" spc="0" normalizeH="0" baseline="0" noProof="0" smtClean="0">
                <a:solidFill>
                  <a:srgbClr val="6600CC"/>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支点</a:t>
            </a: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             二  </a:t>
            </a:r>
            <a:r>
              <a:rPr kumimoji="0" lang="zh-CN" altLang="en-US" sz="2800" b="1" kern="1200" cap="none" spc="0" normalizeH="0" baseline="0" noProof="0" smtClean="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画线</a:t>
            </a: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（画出</a:t>
            </a:r>
            <a:r>
              <a:rPr kumimoji="0" lang="zh-CN" altLang="en-US" sz="2800" b="1" kern="1200" cap="none" spc="0" normalizeH="0" baseline="0" noProof="0" smtClean="0">
                <a:solidFill>
                  <a:srgbClr val="6600CC"/>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力的作用线</a:t>
            </a: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a:t>
            </a:r>
          </a:p>
          <a:p>
            <a:pPr marR="0" defTabSz="914400">
              <a:buClrTx/>
              <a:buSzTx/>
              <a:buFontTx/>
              <a:defRPr/>
            </a:pP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三   </a:t>
            </a:r>
            <a:r>
              <a:rPr kumimoji="0" lang="zh-CN" altLang="en-US" sz="2800" b="1" kern="1200" cap="none" spc="0" normalizeH="0" baseline="0" noProof="0" smtClean="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作垂线段</a:t>
            </a: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（从</a:t>
            </a:r>
            <a:r>
              <a:rPr kumimoji="0" lang="zh-CN" altLang="en-US" sz="2800" b="1" kern="1200" cap="none" spc="0" normalizeH="0" baseline="0" noProof="0" smtClean="0">
                <a:solidFill>
                  <a:srgbClr val="6600CC"/>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支点</a:t>
            </a: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到</a:t>
            </a:r>
            <a:r>
              <a:rPr kumimoji="0" lang="zh-CN" altLang="en-US" sz="2800" b="1" kern="1200" cap="none" spc="0" normalizeH="0" baseline="0" noProof="0" smtClean="0">
                <a:solidFill>
                  <a:srgbClr val="6600CC"/>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力的作用线</a:t>
            </a: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作垂线）</a:t>
            </a:r>
          </a:p>
          <a:p>
            <a:pPr marR="0" defTabSz="914400">
              <a:buClrTx/>
              <a:buSzTx/>
              <a:buFontTx/>
              <a:defRPr/>
            </a:pP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四    </a:t>
            </a:r>
            <a:r>
              <a:rPr kumimoji="0" lang="zh-CN" altLang="en-US" sz="2800" b="1" kern="1200" cap="none" spc="0" normalizeH="0" baseline="0" noProof="0" smtClean="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把符号写旁边</a:t>
            </a: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2800" b="1" kern="1200" cap="none" spc="0" normalizeH="0" baseline="0" noProof="0" smtClean="0">
                <a:solidFill>
                  <a:srgbClr val="6600CC"/>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力臂</a:t>
            </a: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符号）</a:t>
            </a:r>
          </a:p>
        </p:txBody>
      </p:sp>
      <p:sp>
        <p:nvSpPr>
          <p:cNvPr id="22545" name="WordArt 21"/>
          <p:cNvSpPr>
            <a:spLocks noTextEdit="1"/>
          </p:cNvSpPr>
          <p:nvPr/>
        </p:nvSpPr>
        <p:spPr>
          <a:xfrm>
            <a:off x="1293495" y="167640"/>
            <a:ext cx="1828800" cy="1028700"/>
          </a:xfrm>
          <a:prstGeom prst="rect">
            <a:avLst/>
          </a:prstGeom>
        </p:spPr>
        <p:txBody>
          <a:bodyPr wrap="none" fromWordArt="1">
            <a:prstTxWarp prst="textSlantUp">
              <a:avLst>
                <a:gd name="adj" fmla="val 32056"/>
              </a:avLst>
            </a:prstTxWarp>
            <a:normAutofit/>
          </a:bodyPr>
          <a:lstStyle/>
          <a:p>
            <a:pPr algn="ctr" eaLnBrk="0" hangingPunct="0"/>
            <a:endParaRPr lang="zh-CN" altLang="en-US" sz="36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endParaRPr>
          </a:p>
        </p:txBody>
      </p:sp>
      <p:sp>
        <p:nvSpPr>
          <p:cNvPr id="35862" name="Text Box 22"/>
          <p:cNvSpPr txBox="1">
            <a:spLocks noChangeArrowheads="1"/>
          </p:cNvSpPr>
          <p:nvPr/>
        </p:nvSpPr>
        <p:spPr bwMode="auto">
          <a:xfrm>
            <a:off x="1390650" y="2922270"/>
            <a:ext cx="1752600" cy="3046095"/>
          </a:xfrm>
          <a:prstGeom prst="rect">
            <a:avLst/>
          </a:prstGeom>
          <a:noFill/>
          <a:ln w="9525">
            <a:noFill/>
            <a:miter lim="800000"/>
          </a:ln>
          <a:effectLst/>
        </p:spPr>
        <p:txBody>
          <a:bodyPr>
            <a:spAutoFit/>
          </a:bodyPr>
          <a:lstStyle/>
          <a:p>
            <a:pPr marR="0" defTabSz="914400">
              <a:buClrTx/>
              <a:buSzTx/>
              <a:buFontTx/>
              <a:defRPr/>
            </a:pPr>
            <a:r>
              <a:rPr kumimoji="0" lang="zh-CN" altLang="en-US" sz="3200" b="1" kern="1200" cap="none" spc="0" normalizeH="0" baseline="0" noProof="0" smtClean="0">
                <a:solidFill>
                  <a:srgbClr val="6600CC"/>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请以压水井手柄为例</a:t>
            </a:r>
          </a:p>
          <a:p>
            <a:pPr marR="0" defTabSz="914400">
              <a:buClrTx/>
              <a:buSzTx/>
              <a:buFontTx/>
              <a:defRPr/>
            </a:pPr>
            <a:r>
              <a:rPr kumimoji="0" lang="zh-CN" altLang="en-US" sz="3200" b="1" kern="1200" cap="none" spc="0" normalizeH="0" baseline="0" noProof="0" smtClean="0">
                <a:solidFill>
                  <a:srgbClr val="6600CC"/>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找出杠杆的</a:t>
            </a:r>
            <a:r>
              <a:rPr kumimoji="0" lang="zh-CN" altLang="en-US" sz="3200" b="1" kern="1200" cap="none" spc="0" normalizeH="0" baseline="0" noProof="0" smtClean="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五要素</a:t>
            </a:r>
          </a:p>
        </p:txBody>
      </p:sp>
      <p:grpSp>
        <p:nvGrpSpPr>
          <p:cNvPr id="4111" name="组合 4110"/>
          <p:cNvGrpSpPr/>
          <p:nvPr/>
        </p:nvGrpSpPr>
        <p:grpSpPr>
          <a:xfrm>
            <a:off x="137160" y="94615"/>
            <a:ext cx="12248515" cy="674941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
        <p:nvSpPr>
          <p:cNvPr id="3" name="文本框 2"/>
          <p:cNvSpPr txBox="1"/>
          <p:nvPr/>
        </p:nvSpPr>
        <p:spPr>
          <a:xfrm>
            <a:off x="1443990" y="342900"/>
            <a:ext cx="1808480" cy="583565"/>
          </a:xfrm>
          <a:prstGeom prst="rect">
            <a:avLst/>
          </a:prstGeom>
          <a:noFill/>
        </p:spPr>
        <p:txBody>
          <a:bodyPr wrap="none" rtlCol="0">
            <a:spAutoFit/>
          </a:bodyPr>
          <a:lstStyle/>
          <a:p>
            <a:r>
              <a:rPr lang="zh-CN" altLang="en-US" sz="3200"/>
              <a:t>温故知新</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60"/>
                                        </p:tgtEl>
                                        <p:attrNameLst>
                                          <p:attrName>style.visibility</p:attrName>
                                        </p:attrNameLst>
                                      </p:cBhvr>
                                      <p:to>
                                        <p:strVal val="visible"/>
                                      </p:to>
                                    </p:set>
                                    <p:anim calcmode="lin" valueType="num">
                                      <p:cBhvr additive="base">
                                        <p:cTn id="7" dur="500" fill="hold"/>
                                        <p:tgtEl>
                                          <p:spTgt spid="35860"/>
                                        </p:tgtEl>
                                        <p:attrNameLst>
                                          <p:attrName>ppt_x</p:attrName>
                                        </p:attrNameLst>
                                      </p:cBhvr>
                                      <p:tavLst>
                                        <p:tav tm="0">
                                          <p:val>
                                            <p:strVal val="#ppt_x"/>
                                          </p:val>
                                        </p:tav>
                                        <p:tav tm="100000">
                                          <p:val>
                                            <p:strVal val="#ppt_x"/>
                                          </p:val>
                                        </p:tav>
                                      </p:tavLst>
                                    </p:anim>
                                    <p:anim calcmode="lin" valueType="num">
                                      <p:cBhvr additive="base">
                                        <p:cTn id="8" dur="500" fill="hold"/>
                                        <p:tgtEl>
                                          <p:spTgt spid="358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5862"/>
                                        </p:tgtEl>
                                        <p:attrNameLst>
                                          <p:attrName>style.visibility</p:attrName>
                                        </p:attrNameLst>
                                      </p:cBhvr>
                                      <p:to>
                                        <p:strVal val="visible"/>
                                      </p:to>
                                    </p:set>
                                    <p:anim calcmode="discrete" valueType="clr">
                                      <p:cBhvr override="childStyle">
                                        <p:cTn id="13" dur="80"/>
                                        <p:tgtEl>
                                          <p:spTgt spid="3586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5862"/>
                                        </p:tgtEl>
                                        <p:attrNameLst>
                                          <p:attrName>fillcolor</p:attrName>
                                        </p:attrNameLst>
                                      </p:cBhvr>
                                      <p:tavLst>
                                        <p:tav tm="0">
                                          <p:val>
                                            <p:clrVal>
                                              <a:schemeClr val="accent2"/>
                                            </p:clrVal>
                                          </p:val>
                                        </p:tav>
                                        <p:tav tm="50000">
                                          <p:val>
                                            <p:clrVal>
                                              <a:schemeClr val="hlink"/>
                                            </p:clrVal>
                                          </p:val>
                                        </p:tav>
                                      </p:tavLst>
                                    </p:anim>
                                    <p:set>
                                      <p:cBhvr>
                                        <p:cTn id="15" dur="80"/>
                                        <p:tgtEl>
                                          <p:spTgt spid="3586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5844"/>
                                        </p:tgtEl>
                                        <p:attrNameLst>
                                          <p:attrName>style.visibility</p:attrName>
                                        </p:attrNameLst>
                                      </p:cBhvr>
                                      <p:to>
                                        <p:strVal val="visible"/>
                                      </p:to>
                                    </p:set>
                                    <p:animEffect transition="in" filter="blinds(horizontal)">
                                      <p:cBhvr>
                                        <p:cTn id="26" dur="500"/>
                                        <p:tgtEl>
                                          <p:spTgt spid="35844"/>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35848"/>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35845"/>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3584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5847"/>
                                        </p:tgtEl>
                                        <p:attrNameLst>
                                          <p:attrName>style.visibility</p:attrName>
                                        </p:attrNameLst>
                                      </p:cBhvr>
                                      <p:to>
                                        <p:strVal val="visible"/>
                                      </p:to>
                                    </p:set>
                                    <p:animEffect transition="in" filter="checkerboard(across)">
                                      <p:cBhvr>
                                        <p:cTn id="40" dur="500"/>
                                        <p:tgtEl>
                                          <p:spTgt spid="3584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35854"/>
                                        </p:tgtEl>
                                        <p:attrNameLst>
                                          <p:attrName>style.visibility</p:attrName>
                                        </p:attrNameLst>
                                      </p:cBhvr>
                                      <p:to>
                                        <p:strVal val="visible"/>
                                      </p:to>
                                    </p:set>
                                    <p:animEffect transition="in" filter="checkerboard(across)">
                                      <p:cBhvr>
                                        <p:cTn id="45" dur="500"/>
                                        <p:tgtEl>
                                          <p:spTgt spid="3585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35852"/>
                                        </p:tgtEl>
                                        <p:attrNameLst>
                                          <p:attrName>style.visibility</p:attrName>
                                        </p:attrNameLst>
                                      </p:cBhvr>
                                      <p:to>
                                        <p:strVal val="visible"/>
                                      </p:to>
                                    </p:set>
                                    <p:animEffect transition="in" filter="diamond(in)">
                                      <p:cBhvr>
                                        <p:cTn id="50" dur="1000"/>
                                        <p:tgtEl>
                                          <p:spTgt spid="3585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8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35853"/>
                                        </p:tgtEl>
                                        <p:attrNameLst>
                                          <p:attrName>style.visibility</p:attrName>
                                        </p:attrNameLst>
                                      </p:cBhvr>
                                      <p:to>
                                        <p:strVal val="visible"/>
                                      </p:to>
                                    </p:set>
                                    <p:animEffect transition="in" filter="checkerboard(across)">
                                      <p:cBhvr>
                                        <p:cTn id="59" dur="500"/>
                                        <p:tgtEl>
                                          <p:spTgt spid="35853"/>
                                        </p:tgtEl>
                                      </p:cBhvr>
                                    </p:animEffect>
                                  </p:childTnLst>
                                </p:cTn>
                              </p:par>
                            </p:childTnLst>
                          </p:cTn>
                        </p:par>
                        <p:par>
                          <p:cTn id="60" fill="hold">
                            <p:stCondLst>
                              <p:cond delay="500"/>
                            </p:stCondLst>
                            <p:childTnLst>
                              <p:par>
                                <p:cTn id="61" presetID="8" presetClass="entr" presetSubtype="16" fill="hold" grpId="0" nodeType="afterEffect">
                                  <p:stCondLst>
                                    <p:cond delay="0"/>
                                  </p:stCondLst>
                                  <p:childTnLst>
                                    <p:set>
                                      <p:cBhvr>
                                        <p:cTn id="62" dur="1" fill="hold">
                                          <p:stCondLst>
                                            <p:cond delay="0"/>
                                          </p:stCondLst>
                                        </p:cTn>
                                        <p:tgtEl>
                                          <p:spTgt spid="35855"/>
                                        </p:tgtEl>
                                        <p:attrNameLst>
                                          <p:attrName>style.visibility</p:attrName>
                                        </p:attrNameLst>
                                      </p:cBhvr>
                                      <p:to>
                                        <p:strVal val="visible"/>
                                      </p:to>
                                    </p:set>
                                    <p:animEffect transition="in" filter="diamond(in)">
                                      <p:cBhvr>
                                        <p:cTn id="63" dur="1000"/>
                                        <p:tgtEl>
                                          <p:spTgt spid="358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64" fill="hold" display="0">
                  <p:stCondLst>
                    <p:cond delay="indefinite"/>
                  </p:stCondLst>
                  <p:endCondLst>
                    <p:cond evt="onNext" delay="0">
                      <p:tgtEl>
                        <p:sldTgt/>
                      </p:tgtEl>
                    </p:cond>
                    <p:cond evt="onPrev" delay="0">
                      <p:tgtEl>
                        <p:sldTgt/>
                      </p:tgtEl>
                    </p:cond>
                  </p:endCondLst>
                </p:cTn>
                <p:tgtEl>
                  <p:spTgt spid="35842"/>
                </p:tgtEl>
              </p:cMediaNode>
            </p:video>
          </p:childTnLst>
        </p:cTn>
      </p:par>
    </p:tnLst>
    <p:bldLst>
      <p:bldP spid="35848" grpId="0"/>
      <p:bldP spid="35849" grpId="0"/>
      <p:bldP spid="35852" grpId="0"/>
      <p:bldP spid="35855" grpId="0"/>
      <p:bldP spid="35860" grpId="0" bldLvl="0" animBg="1"/>
      <p:bldP spid="3586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p:nvPr/>
        </p:nvSpPr>
        <p:spPr>
          <a:xfrm>
            <a:off x="3143250" y="3500438"/>
            <a:ext cx="936625" cy="368300"/>
          </a:xfrm>
          <a:prstGeom prst="rect">
            <a:avLst/>
          </a:prstGeom>
          <a:noFill/>
          <a:ln w="9525">
            <a:noFill/>
          </a:ln>
        </p:spPr>
        <p:txBody>
          <a:bodyPr>
            <a:spAutoFit/>
          </a:bodyPr>
          <a:lstStyle/>
          <a:p>
            <a:pPr>
              <a:spcBef>
                <a:spcPct val="50000"/>
              </a:spcBef>
            </a:pPr>
            <a:endParaRPr lang="zh-CN" altLang="zh-CN" dirty="0">
              <a:latin typeface="Arial Black" panose="020B0A04020102020204" pitchFamily="34" charset="0"/>
            </a:endParaRPr>
          </a:p>
        </p:txBody>
      </p:sp>
      <p:sp>
        <p:nvSpPr>
          <p:cNvPr id="25603" name="WordArt 3"/>
          <p:cNvSpPr>
            <a:spLocks noTextEdit="1"/>
          </p:cNvSpPr>
          <p:nvPr/>
        </p:nvSpPr>
        <p:spPr>
          <a:xfrm>
            <a:off x="1752600" y="38100"/>
            <a:ext cx="1828800" cy="1028700"/>
          </a:xfrm>
          <a:prstGeom prst="rect">
            <a:avLst/>
          </a:prstGeom>
        </p:spPr>
        <p:txBody>
          <a:bodyPr wrap="none" fromWordArt="1">
            <a:prstTxWarp prst="textSlantUp">
              <a:avLst>
                <a:gd name="adj" fmla="val 32056"/>
              </a:avLst>
            </a:prstTxWarp>
            <a:normAutofit/>
          </a:bodyPr>
          <a:lstStyle/>
          <a:p>
            <a:pPr algn="ctr" eaLnBrk="0" hangingPunct="0"/>
            <a:r>
              <a:rPr lang="zh-CN" altLang="en-US" sz="36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温故知新</a:t>
            </a:r>
          </a:p>
        </p:txBody>
      </p:sp>
      <p:sp>
        <p:nvSpPr>
          <p:cNvPr id="37892" name="Text Box 4"/>
          <p:cNvSpPr txBox="1">
            <a:spLocks noChangeArrowheads="1"/>
          </p:cNvSpPr>
          <p:nvPr/>
        </p:nvSpPr>
        <p:spPr bwMode="auto">
          <a:xfrm>
            <a:off x="2279650" y="2819400"/>
            <a:ext cx="7167880" cy="768350"/>
          </a:xfrm>
          <a:prstGeom prst="rect">
            <a:avLst/>
          </a:prstGeom>
          <a:noFill/>
          <a:ln w="9525">
            <a:noFill/>
            <a:miter lim="800000"/>
          </a:ln>
          <a:effectLst/>
        </p:spPr>
        <p:txBody>
          <a:bodyPr wrap="none">
            <a:spAutoFit/>
          </a:bodyPr>
          <a:lstStyle/>
          <a:p>
            <a:pPr marR="0" defTabSz="914400">
              <a:buClrTx/>
              <a:buSzTx/>
              <a:buFontTx/>
              <a:defRPr/>
            </a:pPr>
            <a:r>
              <a:rPr kumimoji="0" lang="zh-CN" altLang="en-US" sz="4400"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动力</a:t>
            </a:r>
            <a:r>
              <a:rPr kumimoji="0" lang="en-US" altLang="zh-CN" sz="4400"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altLang="en-US" sz="4400"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动力臂</a:t>
            </a:r>
            <a:r>
              <a:rPr kumimoji="0" lang="en-US" altLang="zh-CN" sz="4400"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altLang="en-US" sz="4400"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阻力</a:t>
            </a:r>
            <a:r>
              <a:rPr kumimoji="0" lang="en-US" altLang="zh-CN" sz="4400"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altLang="en-US" sz="4400"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阻力臂</a:t>
            </a:r>
          </a:p>
        </p:txBody>
      </p:sp>
      <p:grpSp>
        <p:nvGrpSpPr>
          <p:cNvPr id="2" name="Group 5"/>
          <p:cNvGrpSpPr/>
          <p:nvPr/>
        </p:nvGrpSpPr>
        <p:grpSpPr>
          <a:xfrm>
            <a:off x="2514600" y="3733800"/>
            <a:ext cx="4933437" cy="768350"/>
            <a:chOff x="793" y="2859"/>
            <a:chExt cx="2805" cy="484"/>
          </a:xfrm>
        </p:grpSpPr>
        <p:sp>
          <p:nvSpPr>
            <p:cNvPr id="37894" name="Text Box 6"/>
            <p:cNvSpPr txBox="1">
              <a:spLocks noChangeArrowheads="1"/>
            </p:cNvSpPr>
            <p:nvPr/>
          </p:nvSpPr>
          <p:spPr bwMode="auto">
            <a:xfrm>
              <a:off x="2064" y="2859"/>
              <a:ext cx="1534" cy="484"/>
            </a:xfrm>
            <a:prstGeom prst="rect">
              <a:avLst/>
            </a:prstGeom>
            <a:noFill/>
            <a:ln w="9525">
              <a:noFill/>
              <a:miter lim="800000"/>
            </a:ln>
            <a:effectLst/>
          </p:spPr>
          <p:txBody>
            <a:bodyPr wrap="none">
              <a:spAutoFit/>
            </a:bodyPr>
            <a:lstStyle/>
            <a:p>
              <a:pPr marR="0" defTabSz="914400">
                <a:buClrTx/>
                <a:buSzTx/>
                <a:buFontTx/>
                <a:defRPr/>
              </a:pPr>
              <a:r>
                <a:rPr kumimoji="0" lang="en-US" altLang="zh-CN" sz="4400" b="1" i="1"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F</a:t>
              </a:r>
              <a:r>
                <a:rPr kumimoji="0" lang="en-US" altLang="zh-CN" sz="4400" b="1" i="1" kern="1200" cap="none" spc="0" normalizeH="0" baseline="-2500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1</a:t>
              </a:r>
              <a:r>
                <a:rPr kumimoji="0" lang="en-US" altLang="zh-CN" sz="4400" b="1" i="1" kern="1200" cap="none" spc="0" normalizeH="0" baseline="0" noProof="0" smtClean="0">
                  <a:solidFill>
                    <a:srgbClr val="FF0000"/>
                  </a:solidFill>
                  <a:effectLst>
                    <a:outerShdw blurRad="38100" dist="38100" dir="2700000" algn="tl">
                      <a:srgbClr val="C0C0C0"/>
                    </a:outerShdw>
                  </a:effectLst>
                  <a:latin typeface="Arial" panose="020B0604020202020204"/>
                  <a:ea typeface="黑体" panose="02010609060101010101" pitchFamily="2" charset="-122"/>
                  <a:cs typeface="+mn-cs"/>
                </a:rPr>
                <a:t>·</a:t>
              </a:r>
              <a:r>
                <a:rPr kumimoji="0" lang="en-US" altLang="zh-CN" sz="4400" b="1" i="1"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L</a:t>
              </a:r>
              <a:r>
                <a:rPr kumimoji="0" lang="en-US" altLang="zh-CN" sz="4400" b="1" i="1" kern="1200" cap="none" spc="0" normalizeH="0" baseline="-2500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1</a:t>
              </a:r>
              <a:r>
                <a:rPr kumimoji="0" lang="en-US" altLang="zh-CN" sz="4400" b="1" i="1"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=F</a:t>
              </a:r>
              <a:r>
                <a:rPr kumimoji="0" lang="en-US" altLang="zh-CN" sz="4400" b="1" i="1" kern="1200" cap="none" spc="0" normalizeH="0" baseline="-2500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2</a:t>
              </a:r>
              <a:r>
                <a:rPr kumimoji="0" lang="en-US" altLang="zh-CN" sz="4400" b="1" i="1" kern="1200" cap="none" spc="0" normalizeH="0" baseline="0" noProof="0" smtClean="0">
                  <a:solidFill>
                    <a:srgbClr val="FF0000"/>
                  </a:solidFill>
                  <a:effectLst>
                    <a:outerShdw blurRad="38100" dist="38100" dir="2700000" algn="tl">
                      <a:srgbClr val="C0C0C0"/>
                    </a:outerShdw>
                  </a:effectLst>
                  <a:latin typeface="Arial" panose="020B0604020202020204"/>
                  <a:ea typeface="黑体" panose="02010609060101010101" pitchFamily="2" charset="-122"/>
                  <a:cs typeface="+mn-cs"/>
                </a:rPr>
                <a:t>·</a:t>
              </a:r>
              <a:r>
                <a:rPr kumimoji="0" lang="en-US" altLang="zh-CN" sz="4400" b="1" i="1"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L</a:t>
              </a:r>
              <a:r>
                <a:rPr kumimoji="0" lang="en-US" altLang="zh-CN" sz="4400" b="1" kern="1200" cap="none" spc="0" normalizeH="0" baseline="-2500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2</a:t>
              </a:r>
            </a:p>
          </p:txBody>
        </p:sp>
        <p:sp>
          <p:nvSpPr>
            <p:cNvPr id="37895" name="Text Box 7"/>
            <p:cNvSpPr txBox="1">
              <a:spLocks noChangeArrowheads="1"/>
            </p:cNvSpPr>
            <p:nvPr/>
          </p:nvSpPr>
          <p:spPr bwMode="auto">
            <a:xfrm>
              <a:off x="793" y="2967"/>
              <a:ext cx="1131" cy="329"/>
            </a:xfrm>
            <a:prstGeom prst="rect">
              <a:avLst/>
            </a:prstGeom>
            <a:noFill/>
            <a:ln w="9525">
              <a:noFill/>
              <a:miter lim="800000"/>
            </a:ln>
            <a:effectLst/>
          </p:spPr>
          <p:txBody>
            <a:bodyPr>
              <a:spAutoFit/>
            </a:bodyPr>
            <a:lstStyle/>
            <a:p>
              <a:pPr marR="0" defTabSz="914400">
                <a:buClrTx/>
                <a:buSzTx/>
                <a:buFontTx/>
                <a:defRPr/>
              </a:pPr>
              <a:r>
                <a:rPr kumimoji="0" lang="zh-CN" altLang="en-US" sz="28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公式形式：</a:t>
              </a:r>
            </a:p>
          </p:txBody>
        </p:sp>
      </p:grpSp>
      <p:sp>
        <p:nvSpPr>
          <p:cNvPr id="25606" name="Text Box 8"/>
          <p:cNvSpPr txBox="1"/>
          <p:nvPr/>
        </p:nvSpPr>
        <p:spPr>
          <a:xfrm>
            <a:off x="1676400" y="1447800"/>
            <a:ext cx="9098280" cy="922020"/>
          </a:xfrm>
          <a:prstGeom prst="rect">
            <a:avLst/>
          </a:prstGeom>
          <a:noFill/>
          <a:ln w="9525">
            <a:noFill/>
          </a:ln>
        </p:spPr>
        <p:txBody>
          <a:bodyPr wrap="none">
            <a:spAutoFit/>
          </a:bodyPr>
          <a:lstStyle/>
          <a:p>
            <a:r>
              <a:rPr lang="zh-CN" altLang="en-US" sz="5400" dirty="0">
                <a:solidFill>
                  <a:srgbClr val="0000FF"/>
                </a:solidFill>
                <a:latin typeface="Arial" panose="020B0604020202020204" pitchFamily="34" charset="0"/>
                <a:ea typeface="方正隶书简体" pitchFamily="2" charset="-122"/>
              </a:rPr>
              <a:t>杠杆的平衡条件（杠杆原理）</a:t>
            </a:r>
          </a:p>
        </p:txBody>
      </p:sp>
      <p:sp>
        <p:nvSpPr>
          <p:cNvPr id="37897" name="Rectangle 9"/>
          <p:cNvSpPr/>
          <p:nvPr/>
        </p:nvSpPr>
        <p:spPr>
          <a:xfrm>
            <a:off x="2286000" y="3810000"/>
            <a:ext cx="7772400" cy="2743200"/>
          </a:xfrm>
          <a:prstGeom prst="rect">
            <a:avLst/>
          </a:prstGeom>
          <a:noFill/>
          <a:ln w="9525">
            <a:noFill/>
          </a:ln>
        </p:spPr>
        <p:txBody>
          <a:bodyPr/>
          <a:lstStyle/>
          <a:p>
            <a:pPr marL="342900" indent="-342900">
              <a:spcBef>
                <a:spcPct val="20000"/>
              </a:spcBef>
            </a:pPr>
            <a:endParaRPr lang="en-US" altLang="zh-CN" sz="4000" b="1" dirty="0">
              <a:solidFill>
                <a:schemeClr val="accent2"/>
              </a:solidFill>
              <a:latin typeface="Arial" panose="020B0604020202020204" pitchFamily="34" charset="0"/>
              <a:ea typeface="黑体" panose="02010609060101010101" pitchFamily="2" charset="-122"/>
            </a:endParaRPr>
          </a:p>
          <a:p>
            <a:pPr marL="342900" indent="-342900">
              <a:spcBef>
                <a:spcPct val="20000"/>
              </a:spcBef>
            </a:pPr>
            <a:r>
              <a:rPr lang="zh-CN" altLang="en-US" sz="4800" b="1" dirty="0">
                <a:solidFill>
                  <a:schemeClr val="accent2"/>
                </a:solidFill>
                <a:latin typeface="Arial" panose="020B0604020202020204" pitchFamily="34" charset="0"/>
                <a:ea typeface="华文行楷" panose="02010800040101010101" charset="-122"/>
              </a:rPr>
              <a:t>杠杆要平衡，</a:t>
            </a:r>
            <a:r>
              <a:rPr lang="zh-CN" altLang="en-US" sz="4800" b="1" dirty="0">
                <a:solidFill>
                  <a:srgbClr val="FF0066"/>
                </a:solidFill>
                <a:latin typeface="Arial" panose="020B0604020202020204" pitchFamily="34" charset="0"/>
                <a:ea typeface="华文行楷" panose="02010800040101010101" charset="-122"/>
              </a:rPr>
              <a:t>力乘力臂等。</a:t>
            </a:r>
          </a:p>
          <a:p>
            <a:pPr marL="342900" indent="-342900">
              <a:spcBef>
                <a:spcPct val="20000"/>
              </a:spcBef>
            </a:pPr>
            <a:r>
              <a:rPr lang="zh-CN" altLang="en-US" sz="4800" b="1" dirty="0">
                <a:solidFill>
                  <a:srgbClr val="FF0066"/>
                </a:solidFill>
                <a:latin typeface="Arial" panose="020B0604020202020204" pitchFamily="34" charset="0"/>
                <a:ea typeface="华文行楷" panose="02010800040101010101" charset="-122"/>
              </a:rPr>
              <a:t>大力</a:t>
            </a:r>
            <a:r>
              <a:rPr lang="zh-CN" altLang="en-US" sz="4800" b="1" dirty="0">
                <a:solidFill>
                  <a:schemeClr val="accent2"/>
                </a:solidFill>
                <a:latin typeface="Arial" panose="020B0604020202020204" pitchFamily="34" charset="0"/>
                <a:ea typeface="华文行楷" panose="02010800040101010101" charset="-122"/>
              </a:rPr>
              <a:t>力臂小，</a:t>
            </a:r>
            <a:r>
              <a:rPr lang="zh-CN" altLang="en-US" sz="4800" b="1" dirty="0">
                <a:solidFill>
                  <a:srgbClr val="FF0066"/>
                </a:solidFill>
                <a:latin typeface="Arial" panose="020B0604020202020204" pitchFamily="34" charset="0"/>
                <a:ea typeface="华文行楷" panose="02010800040101010101" charset="-122"/>
              </a:rPr>
              <a:t>小力</a:t>
            </a:r>
            <a:r>
              <a:rPr lang="zh-CN" altLang="en-US" sz="4800" b="1" dirty="0">
                <a:solidFill>
                  <a:schemeClr val="accent2"/>
                </a:solidFill>
                <a:latin typeface="Arial" panose="020B0604020202020204" pitchFamily="34" charset="0"/>
                <a:ea typeface="华文行楷" panose="02010800040101010101" charset="-122"/>
              </a:rPr>
              <a:t>力臂大。</a:t>
            </a:r>
          </a:p>
        </p:txBody>
      </p:sp>
      <p:grpSp>
        <p:nvGrpSpPr>
          <p:cNvPr id="4111" name="组合 4110"/>
          <p:cNvGrpSpPr/>
          <p:nvPr/>
        </p:nvGrpSpPr>
        <p:grpSpPr>
          <a:xfrm>
            <a:off x="107950" y="94615"/>
            <a:ext cx="12277725" cy="676529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left)">
                                      <p:cBhvr>
                                        <p:cTn id="7" dur="20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iterate type="wd">
                                    <p:tmPct val="100000"/>
                                  </p:iterate>
                                  <p:childTnLst>
                                    <p:set>
                                      <p:cBhvr>
                                        <p:cTn id="16" dur="1" fill="hold">
                                          <p:stCondLst>
                                            <p:cond delay="0"/>
                                          </p:stCondLst>
                                        </p:cTn>
                                        <p:tgtEl>
                                          <p:spTgt spid="37897">
                                            <p:txEl>
                                              <p:pRg st="1" end="1"/>
                                            </p:txEl>
                                          </p:spTgt>
                                        </p:tgtEl>
                                        <p:attrNameLst>
                                          <p:attrName>style.visibility</p:attrName>
                                        </p:attrNameLst>
                                      </p:cBhvr>
                                      <p:to>
                                        <p:strVal val="visible"/>
                                      </p:to>
                                    </p:set>
                                    <p:animEffect transition="in" filter="barn(outVertical)">
                                      <p:cBhvr>
                                        <p:cTn id="17" dur="300"/>
                                        <p:tgtEl>
                                          <p:spTgt spid="378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iterate type="wd">
                                    <p:tmPct val="100000"/>
                                  </p:iterate>
                                  <p:childTnLst>
                                    <p:set>
                                      <p:cBhvr>
                                        <p:cTn id="21" dur="1" fill="hold">
                                          <p:stCondLst>
                                            <p:cond delay="0"/>
                                          </p:stCondLst>
                                        </p:cTn>
                                        <p:tgtEl>
                                          <p:spTgt spid="37897">
                                            <p:txEl>
                                              <p:pRg st="2" end="2"/>
                                            </p:txEl>
                                          </p:spTgt>
                                        </p:tgtEl>
                                        <p:attrNameLst>
                                          <p:attrName>style.visibility</p:attrName>
                                        </p:attrNameLst>
                                      </p:cBhvr>
                                      <p:to>
                                        <p:strVal val="visible"/>
                                      </p:to>
                                    </p:set>
                                    <p:animEffect transition="in" filter="barn(outVertical)">
                                      <p:cBhvr>
                                        <p:cTn id="22" dur="300"/>
                                        <p:tgtEl>
                                          <p:spTgt spid="378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ldLvl="0" animBg="1"/>
      <p:bldP spid="3789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图片19"/>
          <p:cNvPicPr>
            <a:picLocks noChangeAspect="1"/>
          </p:cNvPicPr>
          <p:nvPr/>
        </p:nvPicPr>
        <p:blipFill>
          <a:blip r:embed="rId2"/>
          <a:stretch>
            <a:fillRect/>
          </a:stretch>
        </p:blipFill>
        <p:spPr>
          <a:xfrm>
            <a:off x="1108710" y="1585595"/>
            <a:ext cx="4767580" cy="4681855"/>
          </a:xfrm>
          <a:prstGeom prst="rect">
            <a:avLst/>
          </a:prstGeom>
          <a:noFill/>
          <a:ln w="9525">
            <a:noFill/>
          </a:ln>
        </p:spPr>
      </p:pic>
      <p:sp>
        <p:nvSpPr>
          <p:cNvPr id="26627" name="Rectangle 3"/>
          <p:cNvSpPr>
            <a:spLocks noGrp="1" noChangeArrowheads="1"/>
          </p:cNvSpPr>
          <p:nvPr>
            <p:ph type="title" idx="4294967295"/>
          </p:nvPr>
        </p:nvSpPr>
        <p:spPr>
          <a:xfrm>
            <a:off x="619125" y="46355"/>
            <a:ext cx="11494770" cy="1384300"/>
          </a:xfrm>
        </p:spPr>
        <p:txBody>
          <a:bodyPr vert="horz" wrap="square" lIns="91440" tIns="45720" rIns="91440" bIns="45720" numCol="1" anchor="ctr" anchorCtr="0"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练一练</a:t>
            </a:r>
            <a:r>
              <a:rPr kumimoji="0" lang="en-US" altLang="zh-CN"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1</a:t>
            </a:r>
            <a:r>
              <a:rPr kumimoji="0"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a:t>
            </a:r>
            <a:r>
              <a:rPr kumimoji="0" lang="zh-CN" altLang="en-US" sz="3200" b="1" i="0" u="none" strike="noStrike" kern="0" cap="none" spc="0" normalizeH="0" baseline="0" noProof="0" smtClean="0">
                <a:ln>
                  <a:noFill/>
                </a:ln>
                <a:solidFill>
                  <a:srgbClr val="000000"/>
                </a:solidFill>
                <a:effectLst/>
                <a:uLnTx/>
                <a:uFillTx/>
                <a:latin typeface="+mj-lt"/>
                <a:ea typeface="+mj-ea"/>
                <a:cs typeface="+mj-cs"/>
              </a:rPr>
              <a:t>画出下图杠杆的支点、动力、阻力、动力臂、阻力臂</a:t>
            </a:r>
          </a:p>
        </p:txBody>
      </p:sp>
      <p:sp>
        <p:nvSpPr>
          <p:cNvPr id="26628" name="Oval 4"/>
          <p:cNvSpPr/>
          <p:nvPr/>
        </p:nvSpPr>
        <p:spPr>
          <a:xfrm>
            <a:off x="4775835" y="4120198"/>
            <a:ext cx="144463" cy="144462"/>
          </a:xfrm>
          <a:prstGeom prst="ellipse">
            <a:avLst/>
          </a:prstGeom>
          <a:solidFill>
            <a:srgbClr val="FF0000"/>
          </a:solidFill>
          <a:ln w="9525" cap="flat" cmpd="sng">
            <a:solidFill>
              <a:srgbClr val="FF0000"/>
            </a:solidFill>
            <a:prstDash val="solid"/>
            <a:headEnd type="none" w="med" len="med"/>
            <a:tailEnd type="none" w="med" len="med"/>
          </a:ln>
        </p:spPr>
        <p:txBody>
          <a:bodyPr wrap="none" anchor="ctr"/>
          <a:lstStyle/>
          <a:p>
            <a:endParaRPr lang="zh-CN" altLang="zh-CN" b="1" dirty="0">
              <a:latin typeface="Tahoma" panose="020B0604030504040204" pitchFamily="34" charset="0"/>
            </a:endParaRPr>
          </a:p>
        </p:txBody>
      </p:sp>
      <p:sp>
        <p:nvSpPr>
          <p:cNvPr id="26629" name="Line 5"/>
          <p:cNvSpPr/>
          <p:nvPr/>
        </p:nvSpPr>
        <p:spPr>
          <a:xfrm flipV="1">
            <a:off x="3971608" y="2601595"/>
            <a:ext cx="503237" cy="793750"/>
          </a:xfrm>
          <a:prstGeom prst="line">
            <a:avLst/>
          </a:prstGeom>
          <a:ln w="31750" cap="flat" cmpd="sng">
            <a:solidFill>
              <a:srgbClr val="FF0000"/>
            </a:solidFill>
            <a:prstDash val="solid"/>
            <a:headEnd type="oval" w="med" len="med"/>
            <a:tailEnd type="triangle" w="med" len="med"/>
          </a:ln>
        </p:spPr>
      </p:sp>
      <p:sp>
        <p:nvSpPr>
          <p:cNvPr id="26630" name="Line 6"/>
          <p:cNvSpPr/>
          <p:nvPr/>
        </p:nvSpPr>
        <p:spPr>
          <a:xfrm>
            <a:off x="1537018" y="1873250"/>
            <a:ext cx="0" cy="1081088"/>
          </a:xfrm>
          <a:prstGeom prst="line">
            <a:avLst/>
          </a:prstGeom>
          <a:ln w="31750" cap="flat" cmpd="sng">
            <a:solidFill>
              <a:srgbClr val="FF0000"/>
            </a:solidFill>
            <a:prstDash val="solid"/>
            <a:headEnd type="oval" w="med" len="med"/>
            <a:tailEnd type="triangle" w="med" len="med"/>
          </a:ln>
        </p:spPr>
      </p:sp>
      <p:sp>
        <p:nvSpPr>
          <p:cNvPr id="26631" name="Line 7"/>
          <p:cNvSpPr/>
          <p:nvPr/>
        </p:nvSpPr>
        <p:spPr>
          <a:xfrm flipH="1">
            <a:off x="3395345" y="3284538"/>
            <a:ext cx="576263" cy="936625"/>
          </a:xfrm>
          <a:prstGeom prst="line">
            <a:avLst/>
          </a:prstGeom>
          <a:ln w="31750" cap="flat" cmpd="sng">
            <a:solidFill>
              <a:srgbClr val="0000FF"/>
            </a:solidFill>
            <a:prstDash val="dash"/>
            <a:headEnd type="none" w="med" len="med"/>
            <a:tailEnd type="none" w="med" len="med"/>
          </a:ln>
        </p:spPr>
      </p:sp>
      <p:sp>
        <p:nvSpPr>
          <p:cNvPr id="26632" name="Line 8"/>
          <p:cNvSpPr/>
          <p:nvPr/>
        </p:nvSpPr>
        <p:spPr>
          <a:xfrm flipH="1" flipV="1">
            <a:off x="3767773" y="3615690"/>
            <a:ext cx="1008062" cy="504825"/>
          </a:xfrm>
          <a:prstGeom prst="line">
            <a:avLst/>
          </a:prstGeom>
          <a:ln w="31750" cap="flat" cmpd="sng">
            <a:solidFill>
              <a:srgbClr val="FF00FF"/>
            </a:solidFill>
            <a:prstDash val="dash"/>
            <a:headEnd type="none" w="med" len="med"/>
            <a:tailEnd type="none" w="med" len="med"/>
          </a:ln>
        </p:spPr>
      </p:sp>
      <p:sp>
        <p:nvSpPr>
          <p:cNvPr id="26633" name="AutoShape 9"/>
          <p:cNvSpPr/>
          <p:nvPr/>
        </p:nvSpPr>
        <p:spPr>
          <a:xfrm rot="-3967229">
            <a:off x="4080510" y="3429635"/>
            <a:ext cx="287338" cy="1079500"/>
          </a:xfrm>
          <a:prstGeom prst="leftBrace">
            <a:avLst>
              <a:gd name="adj1" fmla="val 31307"/>
              <a:gd name="adj2" fmla="val 50000"/>
            </a:avLst>
          </a:prstGeom>
          <a:noFill/>
          <a:ln w="31750" cap="flat" cmpd="sng">
            <a:solidFill>
              <a:srgbClr val="00FF00"/>
            </a:solidFill>
            <a:prstDash val="solid"/>
            <a:headEnd type="none" w="med" len="med"/>
            <a:tailEnd type="none" w="med" len="med"/>
          </a:ln>
        </p:spPr>
        <p:txBody>
          <a:bodyPr wrap="none" anchor="ctr"/>
          <a:lstStyle/>
          <a:p>
            <a:endParaRPr lang="zh-CN" altLang="zh-CN" b="1" dirty="0">
              <a:latin typeface="Tahoma" panose="020B0604030504040204" pitchFamily="34" charset="0"/>
            </a:endParaRPr>
          </a:p>
        </p:txBody>
      </p:sp>
      <p:sp>
        <p:nvSpPr>
          <p:cNvPr id="26634" name="Line 10"/>
          <p:cNvSpPr/>
          <p:nvPr/>
        </p:nvSpPr>
        <p:spPr>
          <a:xfrm flipH="1">
            <a:off x="1537018" y="3004503"/>
            <a:ext cx="0" cy="2232025"/>
          </a:xfrm>
          <a:prstGeom prst="line">
            <a:avLst/>
          </a:prstGeom>
          <a:ln w="31750" cap="flat" cmpd="sng">
            <a:solidFill>
              <a:srgbClr val="0000FF"/>
            </a:solidFill>
            <a:prstDash val="dash"/>
            <a:headEnd type="none" w="med" len="med"/>
            <a:tailEnd type="none" w="med" len="med"/>
          </a:ln>
        </p:spPr>
      </p:sp>
      <p:sp>
        <p:nvSpPr>
          <p:cNvPr id="26635" name="Line 11"/>
          <p:cNvSpPr/>
          <p:nvPr/>
        </p:nvSpPr>
        <p:spPr>
          <a:xfrm flipH="1">
            <a:off x="1569085" y="4120515"/>
            <a:ext cx="3066415" cy="635"/>
          </a:xfrm>
          <a:prstGeom prst="line">
            <a:avLst/>
          </a:prstGeom>
          <a:ln w="31750" cap="flat" cmpd="sng">
            <a:solidFill>
              <a:srgbClr val="FF00FF"/>
            </a:solidFill>
            <a:prstDash val="dash"/>
            <a:headEnd type="none" w="med" len="med"/>
            <a:tailEnd type="none" w="med" len="med"/>
          </a:ln>
        </p:spPr>
      </p:sp>
      <p:sp>
        <p:nvSpPr>
          <p:cNvPr id="26636" name="AutoShape 12"/>
          <p:cNvSpPr/>
          <p:nvPr/>
        </p:nvSpPr>
        <p:spPr>
          <a:xfrm rot="-5400000">
            <a:off x="3275648" y="2708275"/>
            <a:ext cx="433387" cy="3602038"/>
          </a:xfrm>
          <a:prstGeom prst="leftBrace">
            <a:avLst>
              <a:gd name="adj1" fmla="val 69261"/>
              <a:gd name="adj2" fmla="val 50000"/>
            </a:avLst>
          </a:prstGeom>
          <a:noFill/>
          <a:ln w="31750" cap="flat" cmpd="sng">
            <a:solidFill>
              <a:srgbClr val="00FF00"/>
            </a:solidFill>
            <a:prstDash val="solid"/>
            <a:headEnd type="none" w="med" len="med"/>
            <a:tailEnd type="none" w="med" len="med"/>
          </a:ln>
        </p:spPr>
        <p:txBody>
          <a:bodyPr wrap="none" anchor="ctr"/>
          <a:lstStyle/>
          <a:p>
            <a:endParaRPr lang="zh-CN" altLang="zh-CN" b="1" dirty="0">
              <a:latin typeface="Tahoma" panose="020B0604030504040204" pitchFamily="34" charset="0"/>
            </a:endParaRPr>
          </a:p>
        </p:txBody>
      </p:sp>
      <p:sp>
        <p:nvSpPr>
          <p:cNvPr id="26637" name="Text Box 13"/>
          <p:cNvSpPr txBox="1"/>
          <p:nvPr/>
        </p:nvSpPr>
        <p:spPr>
          <a:xfrm>
            <a:off x="3768090" y="2277110"/>
            <a:ext cx="576263" cy="521970"/>
          </a:xfrm>
          <a:prstGeom prst="rect">
            <a:avLst/>
          </a:prstGeom>
          <a:noFill/>
          <a:ln w="9525">
            <a:noFill/>
          </a:ln>
        </p:spPr>
        <p:txBody>
          <a:bodyPr>
            <a:spAutoFit/>
          </a:bodyPr>
          <a:lstStyle/>
          <a:p>
            <a:pPr>
              <a:spcBef>
                <a:spcPct val="50000"/>
              </a:spcBef>
            </a:pPr>
            <a:r>
              <a:rPr lang="zh-CN" altLang="zh-CN" sz="2800" b="1" dirty="0">
                <a:solidFill>
                  <a:srgbClr val="FF0000"/>
                </a:solidFill>
                <a:latin typeface="宋体" panose="02010600030101010101" pitchFamily="2" charset="-122"/>
              </a:rPr>
              <a:t>F</a:t>
            </a:r>
            <a:r>
              <a:rPr lang="zh-CN" altLang="zh-CN" sz="2800" b="1" baseline="-25000" dirty="0">
                <a:solidFill>
                  <a:srgbClr val="FF0000"/>
                </a:solidFill>
                <a:latin typeface="宋体" panose="02010600030101010101" pitchFamily="2" charset="-122"/>
              </a:rPr>
              <a:t>1</a:t>
            </a:r>
          </a:p>
        </p:txBody>
      </p:sp>
      <p:sp>
        <p:nvSpPr>
          <p:cNvPr id="26638" name="Text Box 14"/>
          <p:cNvSpPr txBox="1"/>
          <p:nvPr/>
        </p:nvSpPr>
        <p:spPr>
          <a:xfrm>
            <a:off x="1994853" y="5030470"/>
            <a:ext cx="576262" cy="521970"/>
          </a:xfrm>
          <a:prstGeom prst="rect">
            <a:avLst/>
          </a:prstGeom>
          <a:noFill/>
          <a:ln w="9525">
            <a:noFill/>
          </a:ln>
        </p:spPr>
        <p:txBody>
          <a:bodyPr>
            <a:spAutoFit/>
          </a:bodyPr>
          <a:lstStyle/>
          <a:p>
            <a:pPr>
              <a:spcBef>
                <a:spcPct val="50000"/>
              </a:spcBef>
            </a:pPr>
            <a:r>
              <a:rPr lang="zh-CN" altLang="zh-CN" sz="2800" b="1" dirty="0">
                <a:solidFill>
                  <a:srgbClr val="FF0000"/>
                </a:solidFill>
                <a:latin typeface="宋体" panose="02010600030101010101" pitchFamily="2" charset="-122"/>
              </a:rPr>
              <a:t>F</a:t>
            </a:r>
            <a:r>
              <a:rPr lang="zh-CN" altLang="zh-CN" sz="2800" b="1" baseline="-25000" dirty="0">
                <a:solidFill>
                  <a:srgbClr val="FF0000"/>
                </a:solidFill>
                <a:latin typeface="宋体" panose="02010600030101010101" pitchFamily="2" charset="-122"/>
              </a:rPr>
              <a:t>2</a:t>
            </a:r>
          </a:p>
        </p:txBody>
      </p:sp>
      <p:sp>
        <p:nvSpPr>
          <p:cNvPr id="26639" name="Text Box 15"/>
          <p:cNvSpPr txBox="1"/>
          <p:nvPr/>
        </p:nvSpPr>
        <p:spPr>
          <a:xfrm>
            <a:off x="3768090" y="3796983"/>
            <a:ext cx="576263" cy="521970"/>
          </a:xfrm>
          <a:prstGeom prst="rect">
            <a:avLst/>
          </a:prstGeom>
          <a:noFill/>
          <a:ln w="9525">
            <a:noFill/>
          </a:ln>
        </p:spPr>
        <p:txBody>
          <a:bodyPr>
            <a:spAutoFit/>
          </a:bodyPr>
          <a:lstStyle/>
          <a:p>
            <a:pPr>
              <a:spcBef>
                <a:spcPct val="50000"/>
              </a:spcBef>
            </a:pPr>
            <a:r>
              <a:rPr lang="zh-CN" altLang="zh-CN" sz="2800" b="1" dirty="0">
                <a:solidFill>
                  <a:srgbClr val="FF0000"/>
                </a:solidFill>
                <a:latin typeface="宋体" panose="02010600030101010101" pitchFamily="2" charset="-122"/>
              </a:rPr>
              <a:t>L</a:t>
            </a:r>
            <a:r>
              <a:rPr lang="zh-CN" altLang="zh-CN" sz="2800" b="1" baseline="-25000" dirty="0">
                <a:solidFill>
                  <a:srgbClr val="FF0000"/>
                </a:solidFill>
                <a:latin typeface="宋体" panose="02010600030101010101" pitchFamily="2" charset="-122"/>
              </a:rPr>
              <a:t>1</a:t>
            </a:r>
          </a:p>
        </p:txBody>
      </p:sp>
      <p:sp>
        <p:nvSpPr>
          <p:cNvPr id="26640" name="Text Box 16"/>
          <p:cNvSpPr txBox="1"/>
          <p:nvPr/>
        </p:nvSpPr>
        <p:spPr>
          <a:xfrm>
            <a:off x="5448300" y="4508500"/>
            <a:ext cx="576263" cy="521970"/>
          </a:xfrm>
          <a:prstGeom prst="rect">
            <a:avLst/>
          </a:prstGeom>
          <a:noFill/>
          <a:ln w="9525">
            <a:noFill/>
          </a:ln>
        </p:spPr>
        <p:txBody>
          <a:bodyPr>
            <a:spAutoFit/>
          </a:bodyPr>
          <a:lstStyle/>
          <a:p>
            <a:pPr>
              <a:spcBef>
                <a:spcPct val="50000"/>
              </a:spcBef>
            </a:pPr>
            <a:r>
              <a:rPr lang="zh-CN" altLang="zh-CN" sz="2800" b="1" dirty="0">
                <a:solidFill>
                  <a:srgbClr val="FF0000"/>
                </a:solidFill>
                <a:latin typeface="宋体" panose="02010600030101010101" pitchFamily="2" charset="-122"/>
              </a:rPr>
              <a:t>L</a:t>
            </a:r>
            <a:r>
              <a:rPr lang="zh-CN" altLang="zh-CN" sz="2800" b="1" baseline="-25000" dirty="0">
                <a:solidFill>
                  <a:srgbClr val="FF0000"/>
                </a:solidFill>
                <a:latin typeface="宋体" panose="02010600030101010101" pitchFamily="2" charset="-122"/>
              </a:rPr>
              <a:t>2</a:t>
            </a:r>
          </a:p>
        </p:txBody>
      </p:sp>
      <p:sp>
        <p:nvSpPr>
          <p:cNvPr id="26641" name="Text Box 17"/>
          <p:cNvSpPr txBox="1"/>
          <p:nvPr/>
        </p:nvSpPr>
        <p:spPr>
          <a:xfrm>
            <a:off x="5413693" y="3986213"/>
            <a:ext cx="611187" cy="521970"/>
          </a:xfrm>
          <a:prstGeom prst="rect">
            <a:avLst/>
          </a:prstGeom>
          <a:noFill/>
          <a:ln w="9525">
            <a:noFill/>
          </a:ln>
        </p:spPr>
        <p:txBody>
          <a:bodyPr>
            <a:spAutoFit/>
          </a:bodyPr>
          <a:lstStyle/>
          <a:p>
            <a:pPr>
              <a:spcBef>
                <a:spcPct val="50000"/>
              </a:spcBef>
            </a:pPr>
            <a:r>
              <a:rPr lang="zh-CN" altLang="zh-CN" sz="2800" b="1" dirty="0">
                <a:solidFill>
                  <a:srgbClr val="FF0000"/>
                </a:solidFill>
                <a:latin typeface="宋体" panose="02010600030101010101" pitchFamily="2" charset="-122"/>
              </a:rPr>
              <a:t>O</a:t>
            </a:r>
          </a:p>
        </p:txBody>
      </p:sp>
      <p:pic>
        <p:nvPicPr>
          <p:cNvPr id="24579" name="Picture 3" descr="图片20"/>
          <p:cNvPicPr>
            <a:picLocks noChangeAspect="1"/>
          </p:cNvPicPr>
          <p:nvPr/>
        </p:nvPicPr>
        <p:blipFill>
          <a:blip r:embed="rId3"/>
          <a:stretch>
            <a:fillRect/>
          </a:stretch>
        </p:blipFill>
        <p:spPr>
          <a:xfrm>
            <a:off x="6832600" y="1628775"/>
            <a:ext cx="4137660" cy="4596130"/>
          </a:xfrm>
          <a:prstGeom prst="rect">
            <a:avLst/>
          </a:prstGeom>
          <a:noFill/>
          <a:ln w="9525">
            <a:noFill/>
          </a:ln>
        </p:spPr>
      </p:pic>
      <p:sp>
        <p:nvSpPr>
          <p:cNvPr id="27654" name="Line 6"/>
          <p:cNvSpPr/>
          <p:nvPr/>
        </p:nvSpPr>
        <p:spPr>
          <a:xfrm flipH="1">
            <a:off x="7562533" y="2601595"/>
            <a:ext cx="1512887" cy="0"/>
          </a:xfrm>
          <a:prstGeom prst="line">
            <a:avLst/>
          </a:prstGeom>
          <a:ln w="31750" cap="flat" cmpd="sng">
            <a:solidFill>
              <a:srgbClr val="FF0000"/>
            </a:solidFill>
            <a:prstDash val="solid"/>
            <a:headEnd type="none" w="med" len="med"/>
            <a:tailEnd type="triangle" w="med" len="med"/>
          </a:ln>
        </p:spPr>
      </p:sp>
      <p:sp>
        <p:nvSpPr>
          <p:cNvPr id="27657" name="Line 9"/>
          <p:cNvSpPr/>
          <p:nvPr/>
        </p:nvSpPr>
        <p:spPr>
          <a:xfrm flipH="1" flipV="1">
            <a:off x="8444230" y="2601595"/>
            <a:ext cx="14605" cy="2519680"/>
          </a:xfrm>
          <a:prstGeom prst="line">
            <a:avLst/>
          </a:prstGeom>
          <a:ln w="25400" cap="flat" cmpd="sng">
            <a:solidFill>
              <a:srgbClr val="FF0000"/>
            </a:solidFill>
            <a:prstDash val="dash"/>
            <a:headEnd type="none" w="med" len="med"/>
            <a:tailEnd type="none" w="med" len="med"/>
          </a:ln>
        </p:spPr>
      </p:sp>
      <p:sp>
        <p:nvSpPr>
          <p:cNvPr id="27658" name="AutoShape 10"/>
          <p:cNvSpPr/>
          <p:nvPr/>
        </p:nvSpPr>
        <p:spPr>
          <a:xfrm>
            <a:off x="8013065" y="2689860"/>
            <a:ext cx="205740" cy="2232660"/>
          </a:xfrm>
          <a:prstGeom prst="leftBrace">
            <a:avLst>
              <a:gd name="adj1" fmla="val 157874"/>
              <a:gd name="adj2" fmla="val 50000"/>
            </a:avLst>
          </a:prstGeom>
          <a:noFill/>
          <a:ln w="25400" cap="flat" cmpd="sng">
            <a:solidFill>
              <a:srgbClr val="FF0000"/>
            </a:solidFill>
            <a:prstDash val="solid"/>
            <a:headEnd type="none" w="med" len="med"/>
            <a:tailEnd type="none" w="med" len="med"/>
          </a:ln>
        </p:spPr>
        <p:txBody>
          <a:bodyPr wrap="none" anchor="ctr"/>
          <a:lstStyle/>
          <a:p>
            <a:endParaRPr lang="zh-CN" altLang="zh-CN" b="1" dirty="0">
              <a:latin typeface="Tahoma" panose="020B0604030504040204" pitchFamily="34" charset="0"/>
            </a:endParaRPr>
          </a:p>
        </p:txBody>
      </p:sp>
      <p:sp>
        <p:nvSpPr>
          <p:cNvPr id="27662" name="Text Box 14"/>
          <p:cNvSpPr txBox="1"/>
          <p:nvPr/>
        </p:nvSpPr>
        <p:spPr>
          <a:xfrm>
            <a:off x="7188200" y="3492500"/>
            <a:ext cx="647700" cy="521970"/>
          </a:xfrm>
          <a:prstGeom prst="rect">
            <a:avLst/>
          </a:prstGeom>
          <a:noFill/>
          <a:ln w="9525">
            <a:noFill/>
          </a:ln>
        </p:spPr>
        <p:txBody>
          <a:bodyPr>
            <a:spAutoFit/>
          </a:bodyPr>
          <a:lstStyle/>
          <a:p>
            <a:pPr>
              <a:spcBef>
                <a:spcPct val="50000"/>
              </a:spcBef>
            </a:pPr>
            <a:r>
              <a:rPr lang="zh-CN" altLang="zh-CN" sz="2800" b="1" dirty="0">
                <a:solidFill>
                  <a:srgbClr val="FF0000"/>
                </a:solidFill>
                <a:latin typeface="宋体" panose="02010600030101010101" pitchFamily="2" charset="-122"/>
              </a:rPr>
              <a:t>L</a:t>
            </a:r>
            <a:r>
              <a:rPr lang="zh-CN" altLang="zh-CN" sz="2800" b="1" baseline="-25000" dirty="0">
                <a:solidFill>
                  <a:srgbClr val="FF0000"/>
                </a:solidFill>
                <a:latin typeface="宋体" panose="02010600030101010101" pitchFamily="2" charset="-122"/>
              </a:rPr>
              <a:t>1</a:t>
            </a:r>
          </a:p>
        </p:txBody>
      </p:sp>
      <p:sp>
        <p:nvSpPr>
          <p:cNvPr id="27660" name="Text Box 12"/>
          <p:cNvSpPr txBox="1"/>
          <p:nvPr/>
        </p:nvSpPr>
        <p:spPr>
          <a:xfrm>
            <a:off x="6972300" y="1873250"/>
            <a:ext cx="863600" cy="521970"/>
          </a:xfrm>
          <a:prstGeom prst="rect">
            <a:avLst/>
          </a:prstGeom>
          <a:noFill/>
          <a:ln w="9525">
            <a:noFill/>
          </a:ln>
        </p:spPr>
        <p:txBody>
          <a:bodyPr>
            <a:spAutoFit/>
          </a:bodyPr>
          <a:lstStyle/>
          <a:p>
            <a:pPr>
              <a:spcBef>
                <a:spcPct val="50000"/>
              </a:spcBef>
            </a:pPr>
            <a:r>
              <a:rPr lang="zh-CN" altLang="zh-CN" sz="2800" b="1" dirty="0">
                <a:solidFill>
                  <a:srgbClr val="FF0000"/>
                </a:solidFill>
                <a:latin typeface="宋体" panose="02010600030101010101" pitchFamily="2" charset="-122"/>
              </a:rPr>
              <a:t>F</a:t>
            </a:r>
            <a:r>
              <a:rPr lang="zh-CN" altLang="zh-CN" sz="2800" b="1" baseline="-25000" dirty="0">
                <a:solidFill>
                  <a:srgbClr val="FF0000"/>
                </a:solidFill>
                <a:latin typeface="宋体" panose="02010600030101010101" pitchFamily="2" charset="-122"/>
              </a:rPr>
              <a:t>1</a:t>
            </a:r>
          </a:p>
        </p:txBody>
      </p:sp>
      <p:sp>
        <p:nvSpPr>
          <p:cNvPr id="27661" name="Text Box 13"/>
          <p:cNvSpPr txBox="1"/>
          <p:nvPr/>
        </p:nvSpPr>
        <p:spPr>
          <a:xfrm>
            <a:off x="9075103" y="5788660"/>
            <a:ext cx="647700" cy="521970"/>
          </a:xfrm>
          <a:prstGeom prst="rect">
            <a:avLst/>
          </a:prstGeom>
          <a:noFill/>
          <a:ln w="9525">
            <a:noFill/>
          </a:ln>
        </p:spPr>
        <p:txBody>
          <a:bodyPr>
            <a:spAutoFit/>
          </a:bodyPr>
          <a:lstStyle/>
          <a:p>
            <a:pPr>
              <a:spcBef>
                <a:spcPct val="50000"/>
              </a:spcBef>
            </a:pPr>
            <a:r>
              <a:rPr lang="zh-CN" altLang="zh-CN" sz="2800" b="1" dirty="0">
                <a:solidFill>
                  <a:srgbClr val="FF0000"/>
                </a:solidFill>
                <a:latin typeface="宋体" panose="02010600030101010101" pitchFamily="2" charset="-122"/>
              </a:rPr>
              <a:t>F</a:t>
            </a:r>
            <a:r>
              <a:rPr lang="zh-CN" altLang="zh-CN" sz="2800" b="1" baseline="-25000" dirty="0">
                <a:solidFill>
                  <a:srgbClr val="FF0000"/>
                </a:solidFill>
                <a:latin typeface="宋体" panose="02010600030101010101" pitchFamily="2" charset="-122"/>
              </a:rPr>
              <a:t>2</a:t>
            </a:r>
          </a:p>
        </p:txBody>
      </p:sp>
      <p:sp>
        <p:nvSpPr>
          <p:cNvPr id="27664" name="Text Box 16"/>
          <p:cNvSpPr txBox="1"/>
          <p:nvPr/>
        </p:nvSpPr>
        <p:spPr>
          <a:xfrm>
            <a:off x="8218805" y="5328285"/>
            <a:ext cx="647700" cy="460375"/>
          </a:xfrm>
          <a:prstGeom prst="rect">
            <a:avLst/>
          </a:prstGeom>
          <a:noFill/>
          <a:ln w="9525">
            <a:noFill/>
          </a:ln>
        </p:spPr>
        <p:txBody>
          <a:bodyPr>
            <a:spAutoFit/>
          </a:bodyPr>
          <a:lstStyle/>
          <a:p>
            <a:pPr>
              <a:spcBef>
                <a:spcPct val="50000"/>
              </a:spcBef>
            </a:pPr>
            <a:r>
              <a:rPr lang="zh-CN" altLang="zh-CN" sz="2400" b="1" dirty="0">
                <a:solidFill>
                  <a:srgbClr val="FF0000"/>
                </a:solidFill>
                <a:latin typeface="Tahoma" panose="020B0604030504040204" pitchFamily="34" charset="0"/>
              </a:rPr>
              <a:t>O</a:t>
            </a:r>
          </a:p>
        </p:txBody>
      </p:sp>
      <p:sp>
        <p:nvSpPr>
          <p:cNvPr id="27656" name="Line 8"/>
          <p:cNvSpPr/>
          <p:nvPr/>
        </p:nvSpPr>
        <p:spPr>
          <a:xfrm flipV="1">
            <a:off x="8444230" y="5328285"/>
            <a:ext cx="478790" cy="635"/>
          </a:xfrm>
          <a:prstGeom prst="line">
            <a:avLst/>
          </a:prstGeom>
          <a:ln w="31750" cap="flat" cmpd="sng">
            <a:solidFill>
              <a:srgbClr val="FF0000"/>
            </a:solidFill>
            <a:prstDash val="sysDot"/>
            <a:headEnd type="none" w="med" len="med"/>
            <a:tailEnd type="none" w="med" len="med"/>
          </a:ln>
        </p:spPr>
      </p:sp>
      <p:grpSp>
        <p:nvGrpSpPr>
          <p:cNvPr id="4111" name="组合 4110"/>
          <p:cNvGrpSpPr/>
          <p:nvPr/>
        </p:nvGrpSpPr>
        <p:grpSpPr>
          <a:xfrm>
            <a:off x="123190" y="94615"/>
            <a:ext cx="12262485" cy="668909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6641"/>
                                        </p:tgtEl>
                                        <p:attrNameLst>
                                          <p:attrName>style.visibility</p:attrName>
                                        </p:attrNameLst>
                                      </p:cBhvr>
                                      <p:to>
                                        <p:strVal val="visible"/>
                                      </p:to>
                                    </p:set>
                                    <p:animEffect transition="in" filter="dissolve">
                                      <p:cBhvr>
                                        <p:cTn id="11" dur="500"/>
                                        <p:tgtEl>
                                          <p:spTgt spid="266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wipe(down)">
                                      <p:cBhvr>
                                        <p:cTn id="16" dur="500"/>
                                        <p:tgtEl>
                                          <p:spTgt spid="2662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6637"/>
                                        </p:tgtEl>
                                        <p:attrNameLst>
                                          <p:attrName>style.visibility</p:attrName>
                                        </p:attrNameLst>
                                      </p:cBhvr>
                                      <p:to>
                                        <p:strVal val="visible"/>
                                      </p:to>
                                    </p:set>
                                    <p:animEffect transition="in" filter="dissolve">
                                      <p:cBhvr>
                                        <p:cTn id="21" dur="500"/>
                                        <p:tgtEl>
                                          <p:spTgt spid="266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wipe(up)">
                                      <p:cBhvr>
                                        <p:cTn id="26" dur="500"/>
                                        <p:tgtEl>
                                          <p:spTgt spid="2663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6638"/>
                                        </p:tgtEl>
                                        <p:attrNameLst>
                                          <p:attrName>style.visibility</p:attrName>
                                        </p:attrNameLst>
                                      </p:cBhvr>
                                      <p:to>
                                        <p:strVal val="visible"/>
                                      </p:to>
                                    </p:set>
                                    <p:animEffect transition="in" filter="dissolve">
                                      <p:cBhvr>
                                        <p:cTn id="31" dur="500"/>
                                        <p:tgtEl>
                                          <p:spTgt spid="266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6631"/>
                                        </p:tgtEl>
                                        <p:attrNameLst>
                                          <p:attrName>style.visibility</p:attrName>
                                        </p:attrNameLst>
                                      </p:cBhvr>
                                      <p:to>
                                        <p:strVal val="visible"/>
                                      </p:to>
                                    </p:set>
                                    <p:animEffect transition="in" filter="wipe(up)">
                                      <p:cBhvr>
                                        <p:cTn id="36" dur="500"/>
                                        <p:tgtEl>
                                          <p:spTgt spid="266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6632"/>
                                        </p:tgtEl>
                                        <p:attrNameLst>
                                          <p:attrName>style.visibility</p:attrName>
                                        </p:attrNameLst>
                                      </p:cBhvr>
                                      <p:to>
                                        <p:strVal val="visible"/>
                                      </p:to>
                                    </p:set>
                                    <p:animEffect transition="in" filter="wipe(down)">
                                      <p:cBhvr>
                                        <p:cTn id="41" dur="500"/>
                                        <p:tgtEl>
                                          <p:spTgt spid="2663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6633"/>
                                        </p:tgtEl>
                                        <p:attrNameLst>
                                          <p:attrName>style.visibility</p:attrName>
                                        </p:attrNameLst>
                                      </p:cBhvr>
                                      <p:to>
                                        <p:strVal val="visible"/>
                                      </p:to>
                                    </p:set>
                                    <p:animEffect transition="in" filter="dissolve">
                                      <p:cBhvr>
                                        <p:cTn id="46" dur="500"/>
                                        <p:tgtEl>
                                          <p:spTgt spid="26633"/>
                                        </p:tgtEl>
                                      </p:cBhvr>
                                    </p:animEffect>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26639"/>
                                        </p:tgtEl>
                                        <p:attrNameLst>
                                          <p:attrName>style.visibility</p:attrName>
                                        </p:attrNameLst>
                                      </p:cBhvr>
                                      <p:to>
                                        <p:strVal val="visible"/>
                                      </p:to>
                                    </p:set>
                                    <p:animEffect transition="in" filter="dissolve">
                                      <p:cBhvr>
                                        <p:cTn id="50" dur="500"/>
                                        <p:tgtEl>
                                          <p:spTgt spid="266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6634"/>
                                        </p:tgtEl>
                                        <p:attrNameLst>
                                          <p:attrName>style.visibility</p:attrName>
                                        </p:attrNameLst>
                                      </p:cBhvr>
                                      <p:to>
                                        <p:strVal val="visible"/>
                                      </p:to>
                                    </p:set>
                                    <p:animEffect transition="in" filter="wipe(up)">
                                      <p:cBhvr>
                                        <p:cTn id="55" dur="500"/>
                                        <p:tgtEl>
                                          <p:spTgt spid="2663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6635"/>
                                        </p:tgtEl>
                                        <p:attrNameLst>
                                          <p:attrName>style.visibility</p:attrName>
                                        </p:attrNameLst>
                                      </p:cBhvr>
                                      <p:to>
                                        <p:strVal val="visible"/>
                                      </p:to>
                                    </p:set>
                                    <p:animEffect transition="in" filter="wipe(right)">
                                      <p:cBhvr>
                                        <p:cTn id="60" dur="500"/>
                                        <p:tgtEl>
                                          <p:spTgt spid="2663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6636"/>
                                        </p:tgtEl>
                                        <p:attrNameLst>
                                          <p:attrName>style.visibility</p:attrName>
                                        </p:attrNameLst>
                                      </p:cBhvr>
                                      <p:to>
                                        <p:strVal val="visible"/>
                                      </p:to>
                                    </p:set>
                                    <p:animEffect transition="in" filter="dissolve">
                                      <p:cBhvr>
                                        <p:cTn id="65" dur="500"/>
                                        <p:tgtEl>
                                          <p:spTgt spid="26636"/>
                                        </p:tgtEl>
                                      </p:cBhvr>
                                    </p:animEffect>
                                  </p:childTnLst>
                                </p:cTn>
                              </p:par>
                            </p:childTnLst>
                          </p:cTn>
                        </p:par>
                        <p:par>
                          <p:cTn id="66" fill="hold">
                            <p:stCondLst>
                              <p:cond delay="500"/>
                            </p:stCondLst>
                            <p:childTnLst>
                              <p:par>
                                <p:cTn id="67" presetID="9" presetClass="entr" presetSubtype="0" fill="hold" grpId="0" nodeType="afterEffect">
                                  <p:stCondLst>
                                    <p:cond delay="0"/>
                                  </p:stCondLst>
                                  <p:childTnLst>
                                    <p:set>
                                      <p:cBhvr>
                                        <p:cTn id="68" dur="1" fill="hold">
                                          <p:stCondLst>
                                            <p:cond delay="0"/>
                                          </p:stCondLst>
                                        </p:cTn>
                                        <p:tgtEl>
                                          <p:spTgt spid="26640"/>
                                        </p:tgtEl>
                                        <p:attrNameLst>
                                          <p:attrName>style.visibility</p:attrName>
                                        </p:attrNameLst>
                                      </p:cBhvr>
                                      <p:to>
                                        <p:strVal val="visible"/>
                                      </p:to>
                                    </p:set>
                                    <p:animEffect transition="in" filter="dissolve">
                                      <p:cBhvr>
                                        <p:cTn id="69" dur="500"/>
                                        <p:tgtEl>
                                          <p:spTgt spid="2664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27654"/>
                                        </p:tgtEl>
                                        <p:attrNameLst>
                                          <p:attrName>style.visibility</p:attrName>
                                        </p:attrNameLst>
                                      </p:cBhvr>
                                      <p:to>
                                        <p:strVal val="visible"/>
                                      </p:to>
                                    </p:set>
                                    <p:animEffect transition="in" filter="wipe(right)">
                                      <p:cBhvr>
                                        <p:cTn id="74" dur="1000"/>
                                        <p:tgtEl>
                                          <p:spTgt spid="276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7657"/>
                                        </p:tgtEl>
                                        <p:attrNameLst>
                                          <p:attrName>style.visibility</p:attrName>
                                        </p:attrNameLst>
                                      </p:cBhvr>
                                      <p:to>
                                        <p:strVal val="visible"/>
                                      </p:to>
                                    </p:set>
                                    <p:animEffect transition="in" filter="wipe(down)">
                                      <p:cBhvr>
                                        <p:cTn id="79" dur="1000"/>
                                        <p:tgtEl>
                                          <p:spTgt spid="27657"/>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7658"/>
                                        </p:tgtEl>
                                        <p:attrNameLst>
                                          <p:attrName>style.visibility</p:attrName>
                                        </p:attrNameLst>
                                      </p:cBhvr>
                                      <p:to>
                                        <p:strVal val="visible"/>
                                      </p:to>
                                    </p:set>
                                    <p:animEffect transition="in" filter="dissolve">
                                      <p:cBhvr>
                                        <p:cTn id="84" dur="500"/>
                                        <p:tgtEl>
                                          <p:spTgt spid="27658"/>
                                        </p:tgtEl>
                                      </p:cBhvr>
                                    </p:animEffect>
                                  </p:childTnLst>
                                </p:cTn>
                              </p:par>
                            </p:childTnLst>
                          </p:cTn>
                        </p:par>
                        <p:par>
                          <p:cTn id="85" fill="hold">
                            <p:stCondLst>
                              <p:cond delay="500"/>
                            </p:stCondLst>
                            <p:childTnLst>
                              <p:par>
                                <p:cTn id="86" presetID="9" presetClass="entr" presetSubtype="0" fill="hold" grpId="0" nodeType="afterEffect">
                                  <p:stCondLst>
                                    <p:cond delay="0"/>
                                  </p:stCondLst>
                                  <p:childTnLst>
                                    <p:set>
                                      <p:cBhvr>
                                        <p:cTn id="87" dur="1" fill="hold">
                                          <p:stCondLst>
                                            <p:cond delay="0"/>
                                          </p:stCondLst>
                                        </p:cTn>
                                        <p:tgtEl>
                                          <p:spTgt spid="27662"/>
                                        </p:tgtEl>
                                        <p:attrNameLst>
                                          <p:attrName>style.visibility</p:attrName>
                                        </p:attrNameLst>
                                      </p:cBhvr>
                                      <p:to>
                                        <p:strVal val="visible"/>
                                      </p:to>
                                    </p:set>
                                    <p:animEffect transition="in" filter="dissolve">
                                      <p:cBhvr>
                                        <p:cTn id="88" dur="500"/>
                                        <p:tgtEl>
                                          <p:spTgt spid="27662"/>
                                        </p:tgtEl>
                                      </p:cBhvr>
                                    </p:animEffect>
                                  </p:childTnLst>
                                </p:cTn>
                              </p:par>
                            </p:childTnLst>
                          </p:cTn>
                        </p:par>
                        <p:par>
                          <p:cTn id="89" fill="hold">
                            <p:stCondLst>
                              <p:cond delay="1000"/>
                            </p:stCondLst>
                            <p:childTnLst>
                              <p:par>
                                <p:cTn id="90" presetID="9" presetClass="entr" presetSubtype="0" fill="hold" grpId="0" nodeType="afterEffect">
                                  <p:stCondLst>
                                    <p:cond delay="0"/>
                                  </p:stCondLst>
                                  <p:childTnLst>
                                    <p:set>
                                      <p:cBhvr>
                                        <p:cTn id="91" dur="1" fill="hold">
                                          <p:stCondLst>
                                            <p:cond delay="0"/>
                                          </p:stCondLst>
                                        </p:cTn>
                                        <p:tgtEl>
                                          <p:spTgt spid="27660"/>
                                        </p:tgtEl>
                                        <p:attrNameLst>
                                          <p:attrName>style.visibility</p:attrName>
                                        </p:attrNameLst>
                                      </p:cBhvr>
                                      <p:to>
                                        <p:strVal val="visible"/>
                                      </p:to>
                                    </p:set>
                                    <p:animEffect transition="in" filter="dissolve">
                                      <p:cBhvr>
                                        <p:cTn id="92" dur="500"/>
                                        <p:tgtEl>
                                          <p:spTgt spid="27660"/>
                                        </p:tgtEl>
                                      </p:cBhvr>
                                    </p:animEffect>
                                  </p:childTnLst>
                                </p:cTn>
                              </p:par>
                            </p:childTnLst>
                          </p:cTn>
                        </p:par>
                        <p:par>
                          <p:cTn id="93" fill="hold">
                            <p:stCondLst>
                              <p:cond delay="1500"/>
                            </p:stCondLst>
                            <p:childTnLst>
                              <p:par>
                                <p:cTn id="94" presetID="9" presetClass="entr" presetSubtype="0" fill="hold" grpId="0" nodeType="afterEffect">
                                  <p:stCondLst>
                                    <p:cond delay="0"/>
                                  </p:stCondLst>
                                  <p:childTnLst>
                                    <p:set>
                                      <p:cBhvr>
                                        <p:cTn id="95" dur="1" fill="hold">
                                          <p:stCondLst>
                                            <p:cond delay="0"/>
                                          </p:stCondLst>
                                        </p:cTn>
                                        <p:tgtEl>
                                          <p:spTgt spid="27661"/>
                                        </p:tgtEl>
                                        <p:attrNameLst>
                                          <p:attrName>style.visibility</p:attrName>
                                        </p:attrNameLst>
                                      </p:cBhvr>
                                      <p:to>
                                        <p:strVal val="visible"/>
                                      </p:to>
                                    </p:set>
                                    <p:animEffect transition="in" filter="dissolve">
                                      <p:cBhvr>
                                        <p:cTn id="96" dur="500"/>
                                        <p:tgtEl>
                                          <p:spTgt spid="27661"/>
                                        </p:tgtEl>
                                      </p:cBhvr>
                                    </p:animEffect>
                                  </p:childTnLst>
                                </p:cTn>
                              </p:par>
                            </p:childTnLst>
                          </p:cTn>
                        </p:par>
                        <p:par>
                          <p:cTn id="97" fill="hold">
                            <p:stCondLst>
                              <p:cond delay="2000"/>
                            </p:stCondLst>
                            <p:childTnLst>
                              <p:par>
                                <p:cTn id="98" presetID="1" presetClass="entr" presetSubtype="0" fill="hold" grpId="0" nodeType="afterEffect">
                                  <p:stCondLst>
                                    <p:cond delay="0"/>
                                  </p:stCondLst>
                                  <p:childTnLst>
                                    <p:set>
                                      <p:cBhvr>
                                        <p:cTn id="99" dur="1" fill="hold">
                                          <p:stCondLst>
                                            <p:cond delay="0"/>
                                          </p:stCondLst>
                                        </p:cTn>
                                        <p:tgtEl>
                                          <p:spTgt spid="2766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7656"/>
                                        </p:tgtEl>
                                        <p:attrNameLst>
                                          <p:attrName>style.visibility</p:attrName>
                                        </p:attrNameLst>
                                      </p:cBhvr>
                                      <p:to>
                                        <p:strVal val="visible"/>
                                      </p:to>
                                    </p:set>
                                    <p:animEffect transition="in" filter="wipe(left)">
                                      <p:cBhvr>
                                        <p:cTn id="104" dur="1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animBg="1"/>
      <p:bldP spid="26633" grpId="0" bldLvl="0" animBg="1"/>
      <p:bldP spid="26636" grpId="0" bldLvl="0" animBg="1"/>
      <p:bldP spid="26637" grpId="0"/>
      <p:bldP spid="26638" grpId="0"/>
      <p:bldP spid="26639" grpId="0"/>
      <p:bldP spid="26640" grpId="0"/>
      <p:bldP spid="26641" grpId="0"/>
      <p:bldP spid="27658" grpId="0" bldLvl="0" animBg="1"/>
      <p:bldP spid="27662" grpId="0"/>
      <p:bldP spid="27660" grpId="0"/>
      <p:bldP spid="27661" grpId="0"/>
      <p:bldP spid="276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828800" y="1828800"/>
            <a:ext cx="7681913" cy="658813"/>
            <a:chOff x="476" y="799"/>
            <a:chExt cx="4839" cy="415"/>
          </a:xfrm>
        </p:grpSpPr>
        <p:sp>
          <p:nvSpPr>
            <p:cNvPr id="26658" name="Rectangle 4"/>
            <p:cNvSpPr/>
            <p:nvPr/>
          </p:nvSpPr>
          <p:spPr>
            <a:xfrm>
              <a:off x="476" y="799"/>
              <a:ext cx="1951" cy="406"/>
            </a:xfrm>
            <a:prstGeom prst="rect">
              <a:avLst/>
            </a:prstGeom>
            <a:noFill/>
            <a:ln w="9525">
              <a:noFill/>
            </a:ln>
          </p:spPr>
          <p:txBody>
            <a:bodyPr>
              <a:spAutoFit/>
            </a:bodyPr>
            <a:lstStyle/>
            <a:p>
              <a:r>
                <a:rPr lang="zh-CN" altLang="en-US" sz="3200" b="1" dirty="0">
                  <a:solidFill>
                    <a:srgbClr val="FF0000"/>
                  </a:solidFill>
                  <a:latin typeface="Arial" panose="020B0604020202020204" pitchFamily="34" charset="0"/>
                  <a:ea typeface="黑体" panose="02010609060101010101" pitchFamily="2" charset="-122"/>
                </a:rPr>
                <a:t>杠杆平衡条件</a:t>
              </a:r>
              <a:r>
                <a:rPr lang="zh-CN" altLang="en-US" sz="3600" b="1" dirty="0">
                  <a:solidFill>
                    <a:srgbClr val="FF0000"/>
                  </a:solidFill>
                  <a:latin typeface="Arial" panose="020B0604020202020204" pitchFamily="34" charset="0"/>
                  <a:ea typeface="黑体" panose="02010609060101010101" pitchFamily="2" charset="-122"/>
                </a:rPr>
                <a:t>：</a:t>
              </a:r>
            </a:p>
          </p:txBody>
        </p:sp>
        <p:sp>
          <p:nvSpPr>
            <p:cNvPr id="26659" name="Rectangle 5"/>
            <p:cNvSpPr/>
            <p:nvPr/>
          </p:nvSpPr>
          <p:spPr>
            <a:xfrm>
              <a:off x="2653" y="808"/>
              <a:ext cx="2662" cy="406"/>
            </a:xfrm>
            <a:prstGeom prst="rect">
              <a:avLst/>
            </a:prstGeom>
            <a:noFill/>
            <a:ln w="9525">
              <a:noFill/>
            </a:ln>
          </p:spPr>
          <p:txBody>
            <a:bodyPr wrap="none">
              <a:spAutoFit/>
            </a:bodyPr>
            <a:lstStyle/>
            <a:p>
              <a:r>
                <a:rPr lang="zh-CN" altLang="en-US" sz="3600" b="1" i="1" dirty="0">
                  <a:solidFill>
                    <a:srgbClr val="0000FF"/>
                  </a:solidFill>
                  <a:latin typeface="黑体" panose="02010609060101010101" pitchFamily="2" charset="-122"/>
                  <a:ea typeface="黑体" panose="02010609060101010101" pitchFamily="2" charset="-122"/>
                </a:rPr>
                <a:t>杠杆平衡时</a:t>
              </a:r>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1</a:t>
              </a:r>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1</a:t>
              </a:r>
              <a:r>
                <a:rPr lang="zh-CN" altLang="en-US" sz="3600" b="1" dirty="0">
                  <a:solidFill>
                    <a:srgbClr val="0000FF"/>
                  </a:solidFill>
                  <a:latin typeface="黑体" panose="02010609060101010101" pitchFamily="2" charset="-122"/>
                  <a:ea typeface="黑体" panose="02010609060101010101" pitchFamily="2" charset="-122"/>
                </a:rPr>
                <a:t>＝</a:t>
              </a:r>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2</a:t>
              </a:r>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2 </a:t>
              </a:r>
            </a:p>
          </p:txBody>
        </p:sp>
      </p:grpSp>
      <p:grpSp>
        <p:nvGrpSpPr>
          <p:cNvPr id="3" name="Group 6"/>
          <p:cNvGrpSpPr/>
          <p:nvPr/>
        </p:nvGrpSpPr>
        <p:grpSpPr>
          <a:xfrm>
            <a:off x="7162800" y="2514600"/>
            <a:ext cx="1828800" cy="1530282"/>
            <a:chOff x="3043" y="1234"/>
            <a:chExt cx="1152" cy="985"/>
          </a:xfrm>
        </p:grpSpPr>
        <p:sp>
          <p:nvSpPr>
            <p:cNvPr id="26649" name="AutoShape 7"/>
            <p:cNvSpPr/>
            <p:nvPr/>
          </p:nvSpPr>
          <p:spPr>
            <a:xfrm>
              <a:off x="3470" y="1234"/>
              <a:ext cx="181" cy="291"/>
            </a:xfrm>
            <a:prstGeom prst="downArrow">
              <a:avLst>
                <a:gd name="adj1" fmla="val 50000"/>
                <a:gd name="adj2" fmla="val 40193"/>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endParaRPr lang="zh-CN" altLang="en-US" dirty="0">
                <a:latin typeface="Arial" panose="020B0604020202020204" pitchFamily="34" charset="0"/>
              </a:endParaRPr>
            </a:p>
          </p:txBody>
        </p:sp>
        <p:grpSp>
          <p:nvGrpSpPr>
            <p:cNvPr id="26650" name="Group 8"/>
            <p:cNvGrpSpPr/>
            <p:nvPr/>
          </p:nvGrpSpPr>
          <p:grpSpPr>
            <a:xfrm>
              <a:off x="3043" y="1438"/>
              <a:ext cx="1152" cy="781"/>
              <a:chOff x="2608" y="1543"/>
              <a:chExt cx="1152" cy="781"/>
            </a:xfrm>
          </p:grpSpPr>
          <p:sp>
            <p:nvSpPr>
              <p:cNvPr id="26651" name="Rectangle 9"/>
              <p:cNvSpPr/>
              <p:nvPr/>
            </p:nvSpPr>
            <p:spPr>
              <a:xfrm>
                <a:off x="2690" y="1543"/>
                <a:ext cx="355" cy="415"/>
              </a:xfrm>
              <a:prstGeom prst="rect">
                <a:avLst/>
              </a:prstGeom>
              <a:noFill/>
              <a:ln w="9525">
                <a:noFill/>
              </a:ln>
            </p:spPr>
            <p:txBody>
              <a:bodyPr wrap="none">
                <a:spAutoFit/>
              </a:bodyPr>
              <a:lstStyle/>
              <a:p>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1</a:t>
                </a:r>
              </a:p>
            </p:txBody>
          </p:sp>
          <p:sp>
            <p:nvSpPr>
              <p:cNvPr id="26652" name="Rectangle 10"/>
              <p:cNvSpPr/>
              <p:nvPr/>
            </p:nvSpPr>
            <p:spPr>
              <a:xfrm>
                <a:off x="2698" y="1898"/>
                <a:ext cx="355" cy="415"/>
              </a:xfrm>
              <a:prstGeom prst="rect">
                <a:avLst/>
              </a:prstGeom>
              <a:noFill/>
              <a:ln w="9525">
                <a:noFill/>
              </a:ln>
            </p:spPr>
            <p:txBody>
              <a:bodyPr wrap="none">
                <a:spAutoFit/>
              </a:bodyPr>
              <a:lstStyle/>
              <a:p>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2</a:t>
                </a:r>
              </a:p>
            </p:txBody>
          </p:sp>
          <p:sp>
            <p:nvSpPr>
              <p:cNvPr id="26653" name="Rectangle 11"/>
              <p:cNvSpPr/>
              <p:nvPr/>
            </p:nvSpPr>
            <p:spPr>
              <a:xfrm>
                <a:off x="3044" y="1752"/>
                <a:ext cx="260" cy="415"/>
              </a:xfrm>
              <a:prstGeom prst="rect">
                <a:avLst/>
              </a:prstGeom>
              <a:noFill/>
              <a:ln w="9525">
                <a:noFill/>
              </a:ln>
            </p:spPr>
            <p:txBody>
              <a:bodyPr wrap="none">
                <a:spAutoFit/>
              </a:bodyPr>
              <a:lstStyle/>
              <a:p>
                <a:r>
                  <a:rPr lang="en-US" altLang="zh-CN" sz="3600" b="1" dirty="0">
                    <a:solidFill>
                      <a:srgbClr val="0000FF"/>
                    </a:solidFill>
                    <a:latin typeface="黑体" panose="02010609060101010101" pitchFamily="2" charset="-122"/>
                    <a:ea typeface="黑体" panose="02010609060101010101" pitchFamily="2" charset="-122"/>
                  </a:rPr>
                  <a:t>=</a:t>
                </a:r>
              </a:p>
            </p:txBody>
          </p:sp>
          <p:sp>
            <p:nvSpPr>
              <p:cNvPr id="26654" name="Line 12"/>
              <p:cNvSpPr/>
              <p:nvPr/>
            </p:nvSpPr>
            <p:spPr>
              <a:xfrm>
                <a:off x="2608" y="1979"/>
                <a:ext cx="453" cy="0"/>
              </a:xfrm>
              <a:prstGeom prst="line">
                <a:avLst/>
              </a:prstGeom>
              <a:ln w="28575" cap="flat" cmpd="sng">
                <a:solidFill>
                  <a:srgbClr val="0000FF"/>
                </a:solidFill>
                <a:prstDash val="solid"/>
                <a:headEnd type="none" w="med" len="med"/>
                <a:tailEnd type="none" w="med" len="med"/>
              </a:ln>
            </p:spPr>
          </p:sp>
          <p:sp>
            <p:nvSpPr>
              <p:cNvPr id="26655" name="Rectangle 13"/>
              <p:cNvSpPr/>
              <p:nvPr/>
            </p:nvSpPr>
            <p:spPr>
              <a:xfrm>
                <a:off x="3389" y="1632"/>
                <a:ext cx="281" cy="336"/>
              </a:xfrm>
              <a:prstGeom prst="rect">
                <a:avLst/>
              </a:prstGeom>
              <a:noFill/>
              <a:ln w="9525">
                <a:noFill/>
              </a:ln>
            </p:spPr>
            <p:txBody>
              <a:bodyPr wrap="none">
                <a:spAutoFit/>
              </a:bodyPr>
              <a:lstStyle/>
              <a:p>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2</a:t>
                </a:r>
              </a:p>
            </p:txBody>
          </p:sp>
          <p:sp>
            <p:nvSpPr>
              <p:cNvPr id="26656" name="Rectangle 14"/>
              <p:cNvSpPr/>
              <p:nvPr/>
            </p:nvSpPr>
            <p:spPr>
              <a:xfrm>
                <a:off x="3397" y="1988"/>
                <a:ext cx="281" cy="336"/>
              </a:xfrm>
              <a:prstGeom prst="rect">
                <a:avLst/>
              </a:prstGeom>
              <a:noFill/>
              <a:ln w="9525">
                <a:noFill/>
              </a:ln>
            </p:spPr>
            <p:txBody>
              <a:bodyPr wrap="none">
                <a:spAutoFit/>
              </a:bodyPr>
              <a:lstStyle/>
              <a:p>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1</a:t>
                </a:r>
              </a:p>
            </p:txBody>
          </p:sp>
          <p:sp>
            <p:nvSpPr>
              <p:cNvPr id="26657" name="Line 15"/>
              <p:cNvSpPr/>
              <p:nvPr/>
            </p:nvSpPr>
            <p:spPr>
              <a:xfrm>
                <a:off x="3307" y="1987"/>
                <a:ext cx="453" cy="0"/>
              </a:xfrm>
              <a:prstGeom prst="line">
                <a:avLst/>
              </a:prstGeom>
              <a:ln w="28575" cap="flat" cmpd="sng">
                <a:solidFill>
                  <a:srgbClr val="0000FF"/>
                </a:solidFill>
                <a:prstDash val="solid"/>
                <a:headEnd type="none" w="med" len="med"/>
                <a:tailEnd type="none" w="med" len="med"/>
              </a:ln>
            </p:spPr>
          </p:sp>
        </p:grpSp>
      </p:grpSp>
      <p:sp>
        <p:nvSpPr>
          <p:cNvPr id="38928" name="Rectangle 16"/>
          <p:cNvSpPr>
            <a:spLocks noChangeArrowheads="1"/>
          </p:cNvSpPr>
          <p:nvPr/>
        </p:nvSpPr>
        <p:spPr bwMode="auto">
          <a:xfrm>
            <a:off x="1971675" y="2743200"/>
            <a:ext cx="3438525" cy="82994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smtClean="0">
                <a:ln>
                  <a:noFill/>
                </a:ln>
                <a:solidFill>
                  <a:srgbClr val="990099"/>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三类杠杆：</a:t>
            </a:r>
          </a:p>
        </p:txBody>
      </p:sp>
      <p:sp>
        <p:nvSpPr>
          <p:cNvPr id="38929" name="Rectangle 17"/>
          <p:cNvSpPr/>
          <p:nvPr/>
        </p:nvSpPr>
        <p:spPr>
          <a:xfrm>
            <a:off x="2063750" y="3824288"/>
            <a:ext cx="4094163" cy="645160"/>
          </a:xfrm>
          <a:prstGeom prst="rect">
            <a:avLst/>
          </a:prstGeom>
          <a:noFill/>
          <a:ln w="9525">
            <a:noFill/>
          </a:ln>
        </p:spPr>
        <p:txBody>
          <a:bodyPr>
            <a:spAutoFit/>
          </a:bodyPr>
          <a:lstStyle/>
          <a:p>
            <a:r>
              <a:rPr lang="zh-CN" altLang="en-US" sz="3600" b="1" dirty="0">
                <a:solidFill>
                  <a:srgbClr val="0000FF"/>
                </a:solidFill>
                <a:latin typeface="黑体" panose="02010609060101010101" pitchFamily="2" charset="-122"/>
                <a:ea typeface="黑体" panose="02010609060101010101" pitchFamily="2" charset="-122"/>
              </a:rPr>
              <a:t>若</a:t>
            </a:r>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1</a:t>
            </a:r>
            <a:r>
              <a:rPr lang="zh-CN" altLang="en-US" sz="3600" b="1" dirty="0">
                <a:solidFill>
                  <a:srgbClr val="0000FF"/>
                </a:solidFill>
                <a:latin typeface="黑体" panose="02010609060101010101" pitchFamily="2" charset="-122"/>
                <a:ea typeface="黑体" panose="02010609060101010101" pitchFamily="2" charset="-122"/>
              </a:rPr>
              <a:t>＞</a:t>
            </a:r>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2</a:t>
            </a:r>
            <a:r>
              <a:rPr lang="zh-CN" altLang="en-US" sz="3600" b="1" dirty="0">
                <a:solidFill>
                  <a:srgbClr val="0000FF"/>
                </a:solidFill>
                <a:latin typeface="黑体" panose="02010609060101010101" pitchFamily="2" charset="-122"/>
                <a:ea typeface="黑体" panose="02010609060101010101" pitchFamily="2" charset="-122"/>
              </a:rPr>
              <a:t>，则</a:t>
            </a:r>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1     </a:t>
            </a:r>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2</a:t>
            </a:r>
          </a:p>
        </p:txBody>
      </p:sp>
      <p:sp>
        <p:nvSpPr>
          <p:cNvPr id="38930" name="Rectangle 18"/>
          <p:cNvSpPr/>
          <p:nvPr/>
        </p:nvSpPr>
        <p:spPr>
          <a:xfrm>
            <a:off x="2057400" y="5073650"/>
            <a:ext cx="4058285" cy="645160"/>
          </a:xfrm>
          <a:prstGeom prst="rect">
            <a:avLst/>
          </a:prstGeom>
          <a:noFill/>
          <a:ln w="9525">
            <a:noFill/>
          </a:ln>
        </p:spPr>
        <p:txBody>
          <a:bodyPr wrap="none">
            <a:spAutoFit/>
          </a:bodyPr>
          <a:lstStyle/>
          <a:p>
            <a:r>
              <a:rPr lang="zh-CN" altLang="en-US" sz="3600" b="1" dirty="0">
                <a:solidFill>
                  <a:srgbClr val="0000FF"/>
                </a:solidFill>
                <a:latin typeface="黑体" panose="02010609060101010101" pitchFamily="2" charset="-122"/>
                <a:ea typeface="黑体" panose="02010609060101010101" pitchFamily="2" charset="-122"/>
              </a:rPr>
              <a:t>若</a:t>
            </a:r>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1</a:t>
            </a:r>
            <a:r>
              <a:rPr lang="en-US" altLang="zh-CN" sz="3600" b="1" dirty="0">
                <a:solidFill>
                  <a:srgbClr val="0000FF"/>
                </a:solidFill>
                <a:latin typeface="黑体" panose="02010609060101010101" pitchFamily="2" charset="-122"/>
                <a:ea typeface="黑体" panose="02010609060101010101" pitchFamily="2" charset="-122"/>
              </a:rPr>
              <a:t>= </a:t>
            </a:r>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2</a:t>
            </a:r>
            <a:r>
              <a:rPr lang="zh-CN" altLang="en-US" sz="3600" b="1" dirty="0">
                <a:solidFill>
                  <a:srgbClr val="0000FF"/>
                </a:solidFill>
                <a:latin typeface="黑体" panose="02010609060101010101" pitchFamily="2" charset="-122"/>
                <a:ea typeface="黑体" panose="02010609060101010101" pitchFamily="2" charset="-122"/>
              </a:rPr>
              <a:t>，则</a:t>
            </a:r>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1     </a:t>
            </a:r>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2</a:t>
            </a:r>
          </a:p>
        </p:txBody>
      </p:sp>
      <p:sp>
        <p:nvSpPr>
          <p:cNvPr id="38931" name="Rectangle 19"/>
          <p:cNvSpPr/>
          <p:nvPr/>
        </p:nvSpPr>
        <p:spPr>
          <a:xfrm>
            <a:off x="2063750" y="4464050"/>
            <a:ext cx="4056380" cy="645160"/>
          </a:xfrm>
          <a:prstGeom prst="rect">
            <a:avLst/>
          </a:prstGeom>
          <a:noFill/>
          <a:ln w="9525">
            <a:noFill/>
          </a:ln>
        </p:spPr>
        <p:txBody>
          <a:bodyPr wrap="none">
            <a:spAutoFit/>
          </a:bodyPr>
          <a:lstStyle/>
          <a:p>
            <a:r>
              <a:rPr lang="zh-CN" altLang="en-US" sz="3600" b="1" dirty="0">
                <a:solidFill>
                  <a:srgbClr val="0000FF"/>
                </a:solidFill>
                <a:latin typeface="黑体" panose="02010609060101010101" pitchFamily="2" charset="-122"/>
                <a:ea typeface="黑体" panose="02010609060101010101" pitchFamily="2" charset="-122"/>
              </a:rPr>
              <a:t>若</a:t>
            </a:r>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1</a:t>
            </a:r>
            <a:r>
              <a:rPr lang="zh-CN" altLang="en-US" sz="3600" b="1" dirty="0">
                <a:solidFill>
                  <a:srgbClr val="0000FF"/>
                </a:solidFill>
                <a:latin typeface="黑体" panose="02010609060101010101" pitchFamily="2" charset="-122"/>
                <a:ea typeface="黑体" panose="02010609060101010101" pitchFamily="2" charset="-122"/>
              </a:rPr>
              <a:t>＜</a:t>
            </a:r>
            <a:r>
              <a:rPr lang="en-US" altLang="zh-CN" sz="2800" b="1" i="1" dirty="0">
                <a:solidFill>
                  <a:srgbClr val="0000FF"/>
                </a:solidFill>
                <a:latin typeface="Trebuchet MS" panose="020B0603020202020204" pitchFamily="34" charset="0"/>
                <a:ea typeface="黑体" panose="02010609060101010101" pitchFamily="2" charset="-122"/>
              </a:rPr>
              <a:t>l</a:t>
            </a:r>
            <a:r>
              <a:rPr lang="en-US" altLang="zh-CN" sz="3600" b="1" baseline="-25000" dirty="0">
                <a:solidFill>
                  <a:srgbClr val="0000FF"/>
                </a:solidFill>
                <a:latin typeface="黑体" panose="02010609060101010101" pitchFamily="2" charset="-122"/>
                <a:ea typeface="黑体" panose="02010609060101010101" pitchFamily="2" charset="-122"/>
              </a:rPr>
              <a:t>2</a:t>
            </a:r>
            <a:r>
              <a:rPr lang="zh-CN" altLang="en-US" sz="3600" b="1" dirty="0">
                <a:solidFill>
                  <a:srgbClr val="0000FF"/>
                </a:solidFill>
                <a:latin typeface="黑体" panose="02010609060101010101" pitchFamily="2" charset="-122"/>
                <a:ea typeface="黑体" panose="02010609060101010101" pitchFamily="2" charset="-122"/>
              </a:rPr>
              <a:t>，则</a:t>
            </a:r>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1     </a:t>
            </a:r>
            <a:r>
              <a:rPr lang="en-US" altLang="zh-CN" sz="3600" b="1" i="1" dirty="0">
                <a:solidFill>
                  <a:srgbClr val="0000FF"/>
                </a:solidFill>
                <a:latin typeface="黑体" panose="02010609060101010101" pitchFamily="2" charset="-122"/>
                <a:ea typeface="黑体" panose="02010609060101010101" pitchFamily="2" charset="-122"/>
              </a:rPr>
              <a:t>F</a:t>
            </a:r>
            <a:r>
              <a:rPr lang="en-US" altLang="zh-CN" sz="3600" b="1" baseline="-25000" dirty="0">
                <a:solidFill>
                  <a:srgbClr val="0000FF"/>
                </a:solidFill>
                <a:latin typeface="黑体" panose="02010609060101010101" pitchFamily="2" charset="-122"/>
                <a:ea typeface="黑体" panose="02010609060101010101" pitchFamily="2" charset="-122"/>
              </a:rPr>
              <a:t>2</a:t>
            </a:r>
          </a:p>
        </p:txBody>
      </p:sp>
      <p:sp>
        <p:nvSpPr>
          <p:cNvPr id="38932" name="Rectangle 20"/>
          <p:cNvSpPr/>
          <p:nvPr/>
        </p:nvSpPr>
        <p:spPr>
          <a:xfrm>
            <a:off x="5029200" y="4495800"/>
            <a:ext cx="641985" cy="645160"/>
          </a:xfrm>
          <a:prstGeom prst="rect">
            <a:avLst/>
          </a:prstGeom>
          <a:noFill/>
          <a:ln w="9525">
            <a:noFill/>
          </a:ln>
        </p:spPr>
        <p:txBody>
          <a:bodyPr wrap="none">
            <a:spAutoFit/>
          </a:bodyPr>
          <a:lstStyle/>
          <a:p>
            <a:r>
              <a:rPr lang="zh-CN" altLang="en-US" sz="3600" b="1" dirty="0">
                <a:solidFill>
                  <a:srgbClr val="FF0000"/>
                </a:solidFill>
                <a:latin typeface="黑体" panose="02010609060101010101" pitchFamily="2" charset="-122"/>
                <a:ea typeface="黑体" panose="02010609060101010101" pitchFamily="2" charset="-122"/>
              </a:rPr>
              <a:t>＞</a:t>
            </a:r>
          </a:p>
        </p:txBody>
      </p:sp>
      <p:sp>
        <p:nvSpPr>
          <p:cNvPr id="38933" name="Rectangle 21"/>
          <p:cNvSpPr/>
          <p:nvPr/>
        </p:nvSpPr>
        <p:spPr>
          <a:xfrm>
            <a:off x="5072063" y="5029200"/>
            <a:ext cx="641985" cy="645160"/>
          </a:xfrm>
          <a:prstGeom prst="rect">
            <a:avLst/>
          </a:prstGeom>
          <a:noFill/>
          <a:ln w="9525">
            <a:noFill/>
          </a:ln>
        </p:spPr>
        <p:txBody>
          <a:bodyPr wrap="none">
            <a:spAutoFit/>
          </a:bodyPr>
          <a:lstStyle/>
          <a:p>
            <a:r>
              <a:rPr lang="zh-CN" altLang="en-US" sz="3600" b="1" dirty="0">
                <a:solidFill>
                  <a:srgbClr val="FF0000"/>
                </a:solidFill>
                <a:latin typeface="黑体" panose="02010609060101010101" pitchFamily="2" charset="-122"/>
                <a:ea typeface="黑体" panose="02010609060101010101" pitchFamily="2" charset="-122"/>
              </a:rPr>
              <a:t>＝</a:t>
            </a:r>
          </a:p>
        </p:txBody>
      </p:sp>
      <p:sp>
        <p:nvSpPr>
          <p:cNvPr id="38934" name="Rectangle 22"/>
          <p:cNvSpPr/>
          <p:nvPr/>
        </p:nvSpPr>
        <p:spPr>
          <a:xfrm>
            <a:off x="4943475" y="3824288"/>
            <a:ext cx="641985" cy="645160"/>
          </a:xfrm>
          <a:prstGeom prst="rect">
            <a:avLst/>
          </a:prstGeom>
          <a:noFill/>
          <a:ln w="9525">
            <a:noFill/>
          </a:ln>
        </p:spPr>
        <p:txBody>
          <a:bodyPr wrap="none">
            <a:spAutoFit/>
          </a:bodyPr>
          <a:lstStyle/>
          <a:p>
            <a:r>
              <a:rPr lang="zh-CN" altLang="en-US" sz="3600" b="1" dirty="0">
                <a:solidFill>
                  <a:srgbClr val="FF0000"/>
                </a:solidFill>
                <a:latin typeface="黑体" panose="02010609060101010101" pitchFamily="2" charset="-122"/>
                <a:ea typeface="黑体" panose="02010609060101010101" pitchFamily="2" charset="-122"/>
              </a:rPr>
              <a:t>＜</a:t>
            </a:r>
          </a:p>
        </p:txBody>
      </p:sp>
      <p:grpSp>
        <p:nvGrpSpPr>
          <p:cNvPr id="5" name="Group 23"/>
          <p:cNvGrpSpPr/>
          <p:nvPr/>
        </p:nvGrpSpPr>
        <p:grpSpPr>
          <a:xfrm>
            <a:off x="6497638" y="3930650"/>
            <a:ext cx="2951162" cy="644525"/>
            <a:chOff x="3107" y="2659"/>
            <a:chExt cx="1725" cy="406"/>
          </a:xfrm>
        </p:grpSpPr>
        <p:sp>
          <p:nvSpPr>
            <p:cNvPr id="26647" name="Line 24"/>
            <p:cNvSpPr/>
            <p:nvPr/>
          </p:nvSpPr>
          <p:spPr>
            <a:xfrm>
              <a:off x="3107" y="2886"/>
              <a:ext cx="453" cy="0"/>
            </a:xfrm>
            <a:prstGeom prst="line">
              <a:avLst/>
            </a:prstGeom>
            <a:ln w="28575" cap="flat" cmpd="sng">
              <a:solidFill>
                <a:srgbClr val="0000FF"/>
              </a:solidFill>
              <a:prstDash val="solid"/>
              <a:headEnd type="none" w="med" len="med"/>
              <a:tailEnd type="triangle" w="med" len="med"/>
            </a:ln>
          </p:spPr>
        </p:sp>
        <p:sp>
          <p:nvSpPr>
            <p:cNvPr id="26648" name="Rectangle 25"/>
            <p:cNvSpPr/>
            <p:nvPr/>
          </p:nvSpPr>
          <p:spPr>
            <a:xfrm>
              <a:off x="3560" y="2659"/>
              <a:ext cx="1272" cy="406"/>
            </a:xfrm>
            <a:prstGeom prst="rect">
              <a:avLst/>
            </a:prstGeom>
            <a:noFill/>
            <a:ln w="9525">
              <a:noFill/>
            </a:ln>
          </p:spPr>
          <p:txBody>
            <a:bodyPr>
              <a:spAutoFit/>
            </a:bodyPr>
            <a:lstStyle/>
            <a:p>
              <a:r>
                <a:rPr lang="zh-CN" altLang="en-US" sz="3600" b="1" dirty="0">
                  <a:solidFill>
                    <a:srgbClr val="FF0000"/>
                  </a:solidFill>
                  <a:latin typeface="Arial" panose="020B0604020202020204" pitchFamily="34" charset="0"/>
                  <a:ea typeface="黑体" panose="02010609060101010101" pitchFamily="2" charset="-122"/>
                </a:rPr>
                <a:t>省力杠杆</a:t>
              </a:r>
            </a:p>
          </p:txBody>
        </p:sp>
      </p:grpSp>
      <p:grpSp>
        <p:nvGrpSpPr>
          <p:cNvPr id="6" name="Group 26"/>
          <p:cNvGrpSpPr/>
          <p:nvPr/>
        </p:nvGrpSpPr>
        <p:grpSpPr>
          <a:xfrm>
            <a:off x="6427788" y="5105400"/>
            <a:ext cx="3097212" cy="644525"/>
            <a:chOff x="3107" y="2659"/>
            <a:chExt cx="1567" cy="406"/>
          </a:xfrm>
        </p:grpSpPr>
        <p:sp>
          <p:nvSpPr>
            <p:cNvPr id="26645" name="Line 27"/>
            <p:cNvSpPr/>
            <p:nvPr/>
          </p:nvSpPr>
          <p:spPr>
            <a:xfrm>
              <a:off x="3107" y="2886"/>
              <a:ext cx="453" cy="0"/>
            </a:xfrm>
            <a:prstGeom prst="line">
              <a:avLst/>
            </a:prstGeom>
            <a:ln w="28575" cap="flat" cmpd="sng">
              <a:solidFill>
                <a:srgbClr val="0000FF"/>
              </a:solidFill>
              <a:prstDash val="solid"/>
              <a:headEnd type="none" w="med" len="med"/>
              <a:tailEnd type="triangle" w="med" len="med"/>
            </a:ln>
          </p:spPr>
        </p:sp>
        <p:sp>
          <p:nvSpPr>
            <p:cNvPr id="26646" name="Rectangle 28"/>
            <p:cNvSpPr/>
            <p:nvPr/>
          </p:nvSpPr>
          <p:spPr>
            <a:xfrm>
              <a:off x="3560" y="2659"/>
              <a:ext cx="1114" cy="406"/>
            </a:xfrm>
            <a:prstGeom prst="rect">
              <a:avLst/>
            </a:prstGeom>
            <a:noFill/>
            <a:ln w="9525">
              <a:noFill/>
            </a:ln>
          </p:spPr>
          <p:txBody>
            <a:bodyPr>
              <a:spAutoFit/>
            </a:bodyPr>
            <a:lstStyle/>
            <a:p>
              <a:r>
                <a:rPr lang="zh-CN" altLang="en-US" sz="3600" b="1" dirty="0">
                  <a:solidFill>
                    <a:srgbClr val="FF0000"/>
                  </a:solidFill>
                  <a:latin typeface="Arial" panose="020B0604020202020204" pitchFamily="34" charset="0"/>
                  <a:ea typeface="黑体" panose="02010609060101010101" pitchFamily="2" charset="-122"/>
                </a:rPr>
                <a:t>等臂杠杆</a:t>
              </a:r>
            </a:p>
          </p:txBody>
        </p:sp>
      </p:grpSp>
      <p:grpSp>
        <p:nvGrpSpPr>
          <p:cNvPr id="7" name="Group 29"/>
          <p:cNvGrpSpPr/>
          <p:nvPr/>
        </p:nvGrpSpPr>
        <p:grpSpPr>
          <a:xfrm>
            <a:off x="6553200" y="4495800"/>
            <a:ext cx="2952750" cy="644525"/>
            <a:chOff x="3107" y="2659"/>
            <a:chExt cx="1725" cy="406"/>
          </a:xfrm>
        </p:grpSpPr>
        <p:sp>
          <p:nvSpPr>
            <p:cNvPr id="26643" name="Line 30"/>
            <p:cNvSpPr/>
            <p:nvPr/>
          </p:nvSpPr>
          <p:spPr>
            <a:xfrm>
              <a:off x="3107" y="2886"/>
              <a:ext cx="453" cy="0"/>
            </a:xfrm>
            <a:prstGeom prst="line">
              <a:avLst/>
            </a:prstGeom>
            <a:ln w="28575" cap="flat" cmpd="sng">
              <a:solidFill>
                <a:srgbClr val="0000FF"/>
              </a:solidFill>
              <a:prstDash val="solid"/>
              <a:headEnd type="none" w="med" len="med"/>
              <a:tailEnd type="triangle" w="med" len="med"/>
            </a:ln>
          </p:spPr>
        </p:sp>
        <p:sp>
          <p:nvSpPr>
            <p:cNvPr id="26644" name="Rectangle 31"/>
            <p:cNvSpPr/>
            <p:nvPr/>
          </p:nvSpPr>
          <p:spPr>
            <a:xfrm>
              <a:off x="3560" y="2659"/>
              <a:ext cx="1272" cy="406"/>
            </a:xfrm>
            <a:prstGeom prst="rect">
              <a:avLst/>
            </a:prstGeom>
            <a:noFill/>
            <a:ln w="9525">
              <a:noFill/>
            </a:ln>
          </p:spPr>
          <p:txBody>
            <a:bodyPr>
              <a:spAutoFit/>
            </a:bodyPr>
            <a:lstStyle/>
            <a:p>
              <a:r>
                <a:rPr lang="zh-CN" altLang="en-US" sz="3600" b="1" dirty="0">
                  <a:solidFill>
                    <a:srgbClr val="FF0000"/>
                  </a:solidFill>
                  <a:latin typeface="Arial" panose="020B0604020202020204" pitchFamily="34" charset="0"/>
                  <a:ea typeface="黑体" panose="02010609060101010101" pitchFamily="2" charset="-122"/>
                </a:rPr>
                <a:t>费力杠杆</a:t>
              </a:r>
            </a:p>
          </p:txBody>
        </p:sp>
      </p:grpSp>
      <p:sp>
        <p:nvSpPr>
          <p:cNvPr id="38944" name="Rectangle 32"/>
          <p:cNvSpPr/>
          <p:nvPr/>
        </p:nvSpPr>
        <p:spPr>
          <a:xfrm>
            <a:off x="1992313" y="5791200"/>
            <a:ext cx="1871662" cy="583565"/>
          </a:xfrm>
          <a:prstGeom prst="rect">
            <a:avLst/>
          </a:prstGeom>
          <a:noFill/>
          <a:ln w="9525">
            <a:noFill/>
          </a:ln>
        </p:spPr>
        <p:txBody>
          <a:bodyPr>
            <a:spAutoFit/>
          </a:bodyPr>
          <a:lstStyle/>
          <a:p>
            <a:r>
              <a:rPr lang="zh-CN" altLang="en-US" sz="3200" b="1" dirty="0">
                <a:solidFill>
                  <a:srgbClr val="FF0000"/>
                </a:solidFill>
                <a:latin typeface="Arial" panose="020B0604020202020204" pitchFamily="34" charset="0"/>
                <a:ea typeface="黑体" panose="02010609060101010101" pitchFamily="2" charset="-122"/>
              </a:rPr>
              <a:t>小结：</a:t>
            </a:r>
          </a:p>
        </p:txBody>
      </p:sp>
      <p:sp>
        <p:nvSpPr>
          <p:cNvPr id="38945" name="Rectangle 33"/>
          <p:cNvSpPr/>
          <p:nvPr/>
        </p:nvSpPr>
        <p:spPr>
          <a:xfrm>
            <a:off x="3124200" y="5791200"/>
            <a:ext cx="7019925" cy="1076325"/>
          </a:xfrm>
          <a:prstGeom prst="rect">
            <a:avLst/>
          </a:prstGeom>
          <a:noFill/>
          <a:ln w="9525">
            <a:noFill/>
          </a:ln>
        </p:spPr>
        <p:txBody>
          <a:bodyPr>
            <a:spAutoFit/>
          </a:bodyPr>
          <a:lstStyle/>
          <a:p>
            <a:r>
              <a:rPr lang="zh-CN" altLang="en-US" sz="3200" b="1" dirty="0">
                <a:solidFill>
                  <a:srgbClr val="0000FF"/>
                </a:solidFill>
                <a:latin typeface="黑体" panose="02010609060101010101" pitchFamily="2" charset="-122"/>
                <a:ea typeface="黑体" panose="02010609060101010101" pitchFamily="2" charset="-122"/>
              </a:rPr>
              <a:t>判断杠杆的类型，实际就是比较</a:t>
            </a:r>
            <a:r>
              <a:rPr lang="zh-CN" altLang="en-US" sz="3200" b="1" dirty="0">
                <a:solidFill>
                  <a:srgbClr val="FF0000"/>
                </a:solidFill>
                <a:latin typeface="黑体" panose="02010609060101010101" pitchFamily="2" charset="-122"/>
                <a:ea typeface="黑体" panose="02010609060101010101" pitchFamily="2" charset="-122"/>
              </a:rPr>
              <a:t>动力臂和阻力臂</a:t>
            </a:r>
            <a:r>
              <a:rPr lang="zh-CN" altLang="en-US" sz="3200" b="1" dirty="0">
                <a:solidFill>
                  <a:srgbClr val="0000FF"/>
                </a:solidFill>
                <a:latin typeface="黑体" panose="02010609060101010101" pitchFamily="2" charset="-122"/>
                <a:ea typeface="黑体" panose="02010609060101010101" pitchFamily="2" charset="-122"/>
              </a:rPr>
              <a:t>的大小</a:t>
            </a:r>
            <a:endParaRPr lang="zh-CN" altLang="en-US" sz="3200" b="1" baseline="-25000" dirty="0">
              <a:solidFill>
                <a:srgbClr val="0000FF"/>
              </a:solidFill>
              <a:latin typeface="黑体" panose="02010609060101010101" pitchFamily="2" charset="-122"/>
              <a:ea typeface="黑体" panose="02010609060101010101" pitchFamily="2" charset="-122"/>
            </a:endParaRPr>
          </a:p>
        </p:txBody>
      </p:sp>
      <p:sp>
        <p:nvSpPr>
          <p:cNvPr id="26640" name="Text Box 34"/>
          <p:cNvSpPr txBox="1"/>
          <p:nvPr/>
        </p:nvSpPr>
        <p:spPr>
          <a:xfrm>
            <a:off x="9551988" y="4135438"/>
            <a:ext cx="288925" cy="368300"/>
          </a:xfrm>
          <a:prstGeom prst="rect">
            <a:avLst/>
          </a:prstGeom>
          <a:noFill/>
          <a:ln w="9525">
            <a:noFill/>
          </a:ln>
        </p:spPr>
        <p:txBody>
          <a:bodyPr>
            <a:spAutoFit/>
          </a:bodyPr>
          <a:lstStyle/>
          <a:p>
            <a:pPr>
              <a:spcBef>
                <a:spcPct val="50000"/>
              </a:spcBef>
            </a:pPr>
            <a:endParaRPr lang="zh-CN" altLang="zh-CN" dirty="0">
              <a:latin typeface="Arial" panose="020B0604020202020204" pitchFamily="34" charset="0"/>
            </a:endParaRPr>
          </a:p>
        </p:txBody>
      </p:sp>
      <p:sp>
        <p:nvSpPr>
          <p:cNvPr id="26641" name="WordArt 38" descr="窄竖线"/>
          <p:cNvSpPr>
            <a:spLocks noTextEdit="1"/>
          </p:cNvSpPr>
          <p:nvPr/>
        </p:nvSpPr>
        <p:spPr>
          <a:xfrm>
            <a:off x="1905000" y="0"/>
            <a:ext cx="2286000" cy="765175"/>
          </a:xfrm>
          <a:prstGeom prst="rect">
            <a:avLst/>
          </a:prstGeom>
        </p:spPr>
        <p:txBody>
          <a:bodyPr wrap="none" fromWordArt="1">
            <a:prstTxWarp prst="textCurveUp">
              <a:avLst>
                <a:gd name="adj" fmla="val 40356"/>
              </a:avLst>
            </a:prstTxWarp>
            <a:normAutofit/>
          </a:bodyPr>
          <a:lstStyle/>
          <a:p>
            <a:pPr algn="ctr" eaLnBrk="0" hangingPunct="0"/>
            <a:r>
              <a:rPr lang="zh-CN" altLang="en-US" sz="3600">
                <a:ln w="12700" cap="flat" cmpd="sng">
                  <a:solidFill>
                    <a:srgbClr val="000000"/>
                  </a:solidFill>
                  <a:prstDash val="solid"/>
                  <a:headEnd type="none" w="med" len="med"/>
                  <a:tailEnd type="none" w="med" len="me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杠杆的分类</a:t>
            </a:r>
          </a:p>
        </p:txBody>
      </p:sp>
      <p:sp>
        <p:nvSpPr>
          <p:cNvPr id="38951" name="Text Box 39"/>
          <p:cNvSpPr txBox="1">
            <a:spLocks noChangeArrowheads="1"/>
          </p:cNvSpPr>
          <p:nvPr/>
        </p:nvSpPr>
        <p:spPr bwMode="auto">
          <a:xfrm>
            <a:off x="2041525" y="831850"/>
            <a:ext cx="8275320" cy="891540"/>
          </a:xfrm>
          <a:prstGeom prst="rect">
            <a:avLst/>
          </a:prstGeom>
          <a:noFill/>
          <a:ln w="9525">
            <a:noFill/>
            <a:miter lim="800000"/>
          </a:ln>
          <a:effectLst/>
        </p:spPr>
        <p:txBody>
          <a:bodyPr wrap="none">
            <a:spAutoFit/>
          </a:bodyPr>
          <a:lstStyle/>
          <a:p>
            <a:pPr marR="0" defTabSz="914400">
              <a:buClrTx/>
              <a:buSzTx/>
              <a:buFontTx/>
              <a:defRPr/>
            </a:pPr>
            <a:r>
              <a:rPr kumimoji="0" lang="zh-CN" altLang="en-US" sz="32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活动</a:t>
            </a:r>
            <a:r>
              <a:rPr kumimoji="0" lang="en-US" altLang="zh-CN" sz="32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0" lang="zh-CN" altLang="en-US" sz="3200" kern="1200" cap="none" spc="0" normalizeH="0" baseline="0" noProof="0" smtClean="0">
                <a:latin typeface="Arial" panose="020B0604020202020204" pitchFamily="34" charset="0"/>
                <a:ea typeface="宋体" panose="02010600030101010101" pitchFamily="2" charset="-122"/>
                <a:cs typeface="+mn-cs"/>
              </a:rPr>
              <a:t>：</a:t>
            </a:r>
            <a:r>
              <a:rPr kumimoji="0" lang="zh-CN" altLang="en-US" sz="20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请结合杠杆平衡条件，分析</a:t>
            </a:r>
            <a:r>
              <a:rPr kumimoji="0" lang="en-US" altLang="zh-CN" sz="2000" b="1" i="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l</a:t>
            </a:r>
            <a:r>
              <a:rPr kumimoji="0" lang="en-US" altLang="zh-CN" sz="2000" b="1" kern="1200" cap="none" spc="0" normalizeH="0" baseline="-2500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en-US" altLang="en-US" sz="2000" b="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000" b="1" i="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l</a:t>
            </a:r>
            <a:r>
              <a:rPr kumimoji="0" lang="en-US" altLang="zh-CN" sz="2000" b="1" kern="1200" cap="none" spc="0" normalizeH="0" baseline="-2500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000" b="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en-US" altLang="zh-CN" sz="2000" b="1" i="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l</a:t>
            </a:r>
            <a:r>
              <a:rPr kumimoji="0" lang="en-US" altLang="zh-CN" sz="2000" b="1" kern="1200" cap="none" spc="0" normalizeH="0" baseline="-2500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en-US" altLang="en-US" sz="2000" b="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000" b="1" i="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l</a:t>
            </a:r>
            <a:r>
              <a:rPr kumimoji="0" lang="en-US" altLang="zh-CN" sz="2000" b="1" kern="1200" cap="none" spc="0" normalizeH="0" baseline="-2500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000" b="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en-US" altLang="zh-CN" sz="2000" b="1" i="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l</a:t>
            </a:r>
            <a:r>
              <a:rPr kumimoji="0" lang="en-US" altLang="zh-CN" sz="2000" b="1" kern="1200" cap="none" spc="0" normalizeH="0" baseline="-2500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en-US" altLang="en-US" sz="2000" b="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000" b="1" i="1" kern="1200" cap="none" spc="0" normalizeH="0" baseline="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l</a:t>
            </a:r>
            <a:r>
              <a:rPr kumimoji="0" lang="en-US" altLang="zh-CN" sz="2000" b="1" kern="1200" cap="none" spc="0" normalizeH="0" baseline="-2500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0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时，</a:t>
            </a:r>
            <a:r>
              <a:rPr kumimoji="0" lang="zh-CN" altLang="en-US" sz="2000" b="1" kern="1200" cap="none" spc="0" normalizeH="0" baseline="0" noProof="0" smtClean="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动力</a:t>
            </a:r>
            <a:r>
              <a:rPr kumimoji="0" lang="en-US" altLang="zh-CN" sz="2000" b="1" kern="1200" cap="none" spc="0" normalizeH="0" baseline="0" noProof="0" smtClean="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F</a:t>
            </a:r>
            <a:r>
              <a:rPr kumimoji="0" lang="en-US" altLang="zh-CN" sz="2000" b="1" kern="1200" cap="none" spc="0" normalizeH="0" baseline="-2500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p>
          <a:p>
            <a:pPr marR="0" defTabSz="914400">
              <a:buClrTx/>
              <a:buSzTx/>
              <a:buFontTx/>
              <a:defRPr/>
            </a:pPr>
            <a:r>
              <a:rPr kumimoji="0" lang="zh-CN" altLang="en-US" sz="20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和</a:t>
            </a:r>
            <a:r>
              <a:rPr kumimoji="0" lang="zh-CN" altLang="en-US" sz="2000" b="1" kern="1200" cap="none" spc="0" normalizeH="0" baseline="0" noProof="0" smtClean="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阻力</a:t>
            </a:r>
            <a:r>
              <a:rPr kumimoji="0" lang="en-US" altLang="zh-CN" sz="2000" b="1" kern="1200" cap="none" spc="0" normalizeH="0" baseline="0" noProof="0" smtClean="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F</a:t>
            </a:r>
            <a:r>
              <a:rPr kumimoji="0" lang="en-US" altLang="zh-CN" sz="2000" b="1" kern="1200" cap="none" spc="0" normalizeH="0" baseline="-25000" noProof="0" smtClean="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0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的大小关系，并据此对杠杆进行分类。</a:t>
            </a:r>
          </a:p>
        </p:txBody>
      </p:sp>
      <p:grpSp>
        <p:nvGrpSpPr>
          <p:cNvPr id="4111" name="组合 4110"/>
          <p:cNvGrpSpPr/>
          <p:nvPr/>
        </p:nvGrpSpPr>
        <p:grpSpPr>
          <a:xfrm>
            <a:off x="154305" y="94615"/>
            <a:ext cx="12231370" cy="677227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29"/>
                                        </p:tgtEl>
                                        <p:attrNameLst>
                                          <p:attrName>style.visibility</p:attrName>
                                        </p:attrNameLst>
                                      </p:cBhvr>
                                      <p:to>
                                        <p:strVal val="visible"/>
                                      </p:to>
                                    </p:set>
                                    <p:animEffect transition="in" filter="wipe(left)">
                                      <p:cBhvr>
                                        <p:cTn id="17" dur="500"/>
                                        <p:tgtEl>
                                          <p:spTgt spid="389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34"/>
                                        </p:tgtEl>
                                        <p:attrNameLst>
                                          <p:attrName>style.visibility</p:attrName>
                                        </p:attrNameLst>
                                      </p:cBhvr>
                                      <p:to>
                                        <p:strVal val="visible"/>
                                      </p:to>
                                    </p:set>
                                    <p:animEffect transition="in" filter="wipe(left)">
                                      <p:cBhvr>
                                        <p:cTn id="22" dur="500"/>
                                        <p:tgtEl>
                                          <p:spTgt spid="389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931"/>
                                        </p:tgtEl>
                                        <p:attrNameLst>
                                          <p:attrName>style.visibility</p:attrName>
                                        </p:attrNameLst>
                                      </p:cBhvr>
                                      <p:to>
                                        <p:strVal val="visible"/>
                                      </p:to>
                                    </p:set>
                                    <p:animEffect transition="in" filter="wipe(left)">
                                      <p:cBhvr>
                                        <p:cTn id="32" dur="500"/>
                                        <p:tgtEl>
                                          <p:spTgt spid="389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932"/>
                                        </p:tgtEl>
                                        <p:attrNameLst>
                                          <p:attrName>style.visibility</p:attrName>
                                        </p:attrNameLst>
                                      </p:cBhvr>
                                      <p:to>
                                        <p:strVal val="visible"/>
                                      </p:to>
                                    </p:set>
                                    <p:animEffect transition="in" filter="wipe(left)">
                                      <p:cBhvr>
                                        <p:cTn id="37" dur="500"/>
                                        <p:tgtEl>
                                          <p:spTgt spid="389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8930"/>
                                        </p:tgtEl>
                                        <p:attrNameLst>
                                          <p:attrName>style.visibility</p:attrName>
                                        </p:attrNameLst>
                                      </p:cBhvr>
                                      <p:to>
                                        <p:strVal val="visible"/>
                                      </p:to>
                                    </p:set>
                                    <p:animEffect transition="in" filter="wipe(left)">
                                      <p:cBhvr>
                                        <p:cTn id="47" dur="500"/>
                                        <p:tgtEl>
                                          <p:spTgt spid="389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8933"/>
                                        </p:tgtEl>
                                        <p:attrNameLst>
                                          <p:attrName>style.visibility</p:attrName>
                                        </p:attrNameLst>
                                      </p:cBhvr>
                                      <p:to>
                                        <p:strVal val="visible"/>
                                      </p:to>
                                    </p:set>
                                    <p:animEffect transition="in" filter="wipe(down)">
                                      <p:cBhvr>
                                        <p:cTn id="52" dur="500"/>
                                        <p:tgtEl>
                                          <p:spTgt spid="389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38928"/>
                                        </p:tgtEl>
                                        <p:attrNameLst>
                                          <p:attrName>style.visibility</p:attrName>
                                        </p:attrNameLst>
                                      </p:cBhvr>
                                      <p:to>
                                        <p:strVal val="visible"/>
                                      </p:to>
                                    </p:set>
                                    <p:anim calcmode="lin" valueType="num">
                                      <p:cBhvr>
                                        <p:cTn id="62" dur="1000" fill="hold"/>
                                        <p:tgtEl>
                                          <p:spTgt spid="38928"/>
                                        </p:tgtEl>
                                        <p:attrNameLst>
                                          <p:attrName>ppt_w</p:attrName>
                                        </p:attrNameLst>
                                      </p:cBhvr>
                                      <p:tavLst>
                                        <p:tav tm="0">
                                          <p:val>
                                            <p:strVal val="#ppt_w*0.70"/>
                                          </p:val>
                                        </p:tav>
                                        <p:tav tm="100000">
                                          <p:val>
                                            <p:strVal val="#ppt_w"/>
                                          </p:val>
                                        </p:tav>
                                      </p:tavLst>
                                    </p:anim>
                                    <p:anim calcmode="lin" valueType="num">
                                      <p:cBhvr>
                                        <p:cTn id="63" dur="1000" fill="hold"/>
                                        <p:tgtEl>
                                          <p:spTgt spid="38928"/>
                                        </p:tgtEl>
                                        <p:attrNameLst>
                                          <p:attrName>ppt_h</p:attrName>
                                        </p:attrNameLst>
                                      </p:cBhvr>
                                      <p:tavLst>
                                        <p:tav tm="0">
                                          <p:val>
                                            <p:strVal val="#ppt_h"/>
                                          </p:val>
                                        </p:tav>
                                        <p:tav tm="100000">
                                          <p:val>
                                            <p:strVal val="#ppt_h"/>
                                          </p:val>
                                        </p:tav>
                                      </p:tavLst>
                                    </p:anim>
                                    <p:animEffect transition="in" filter="fade">
                                      <p:cBhvr>
                                        <p:cTn id="64" dur="1000"/>
                                        <p:tgtEl>
                                          <p:spTgt spid="3892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38944"/>
                                        </p:tgtEl>
                                        <p:attrNameLst>
                                          <p:attrName>style.visibility</p:attrName>
                                        </p:attrNameLst>
                                      </p:cBhvr>
                                      <p:to>
                                        <p:strVal val="visible"/>
                                      </p:to>
                                    </p:set>
                                    <p:anim calcmode="lin" valueType="num">
                                      <p:cBhvr additive="base">
                                        <p:cTn id="69" dur="500" fill="hold"/>
                                        <p:tgtEl>
                                          <p:spTgt spid="38944"/>
                                        </p:tgtEl>
                                        <p:attrNameLst>
                                          <p:attrName>ppt_x</p:attrName>
                                        </p:attrNameLst>
                                      </p:cBhvr>
                                      <p:tavLst>
                                        <p:tav tm="0">
                                          <p:val>
                                            <p:strVal val="#ppt_x"/>
                                          </p:val>
                                        </p:tav>
                                        <p:tav tm="100000">
                                          <p:val>
                                            <p:strVal val="#ppt_x"/>
                                          </p:val>
                                        </p:tav>
                                      </p:tavLst>
                                    </p:anim>
                                    <p:anim calcmode="lin" valueType="num">
                                      <p:cBhvr additive="base">
                                        <p:cTn id="70" dur="500" fill="hold"/>
                                        <p:tgtEl>
                                          <p:spTgt spid="38944"/>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38945"/>
                                        </p:tgtEl>
                                        <p:attrNameLst>
                                          <p:attrName>style.visibility</p:attrName>
                                        </p:attrNameLst>
                                      </p:cBhvr>
                                      <p:to>
                                        <p:strVal val="visible"/>
                                      </p:to>
                                    </p:set>
                                    <p:anim calcmode="lin" valueType="num">
                                      <p:cBhvr additive="base">
                                        <p:cTn id="73" dur="500" fill="hold"/>
                                        <p:tgtEl>
                                          <p:spTgt spid="38945"/>
                                        </p:tgtEl>
                                        <p:attrNameLst>
                                          <p:attrName>ppt_x</p:attrName>
                                        </p:attrNameLst>
                                      </p:cBhvr>
                                      <p:tavLst>
                                        <p:tav tm="0">
                                          <p:val>
                                            <p:strVal val="#ppt_x"/>
                                          </p:val>
                                        </p:tav>
                                        <p:tav tm="100000">
                                          <p:val>
                                            <p:strVal val="#ppt_x"/>
                                          </p:val>
                                        </p:tav>
                                      </p:tavLst>
                                    </p:anim>
                                    <p:anim calcmode="lin" valueType="num">
                                      <p:cBhvr additive="base">
                                        <p:cTn id="74" dur="500" fill="hold"/>
                                        <p:tgtEl>
                                          <p:spTgt spid="389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8" grpId="0" bldLvl="0" animBg="1"/>
      <p:bldP spid="38929" grpId="0"/>
      <p:bldP spid="38930" grpId="0"/>
      <p:bldP spid="38931" grpId="0"/>
      <p:bldP spid="38932" grpId="0"/>
      <p:bldP spid="38933" grpId="0"/>
      <p:bldP spid="38934" grpId="0"/>
      <p:bldP spid="38944" grpId="0"/>
      <p:bldP spid="389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怎样把石头撬起来"/>
          <p:cNvPicPr>
            <a:picLocks noChangeAspect="1"/>
          </p:cNvPicPr>
          <p:nvPr/>
        </p:nvPicPr>
        <p:blipFill>
          <a:blip r:embed="rId2"/>
          <a:stretch>
            <a:fillRect/>
          </a:stretch>
        </p:blipFill>
        <p:spPr>
          <a:xfrm>
            <a:off x="3733800" y="304800"/>
            <a:ext cx="6477000" cy="4857750"/>
          </a:xfrm>
          <a:prstGeom prst="rect">
            <a:avLst/>
          </a:prstGeom>
          <a:solidFill>
            <a:schemeClr val="accent1">
              <a:alpha val="50195"/>
            </a:schemeClr>
          </a:solidFill>
          <a:ln w="9525">
            <a:noFill/>
          </a:ln>
        </p:spPr>
      </p:pic>
      <p:sp>
        <p:nvSpPr>
          <p:cNvPr id="52227" name="Rectangle 3"/>
          <p:cNvSpPr/>
          <p:nvPr/>
        </p:nvSpPr>
        <p:spPr>
          <a:xfrm>
            <a:off x="2457450" y="1196975"/>
            <a:ext cx="685800" cy="2553335"/>
          </a:xfrm>
          <a:prstGeom prst="rect">
            <a:avLst/>
          </a:prstGeom>
          <a:noFill/>
          <a:ln w="9525">
            <a:noFill/>
          </a:ln>
        </p:spPr>
        <p:txBody>
          <a:bodyPr>
            <a:spAutoFit/>
          </a:bodyPr>
          <a:lstStyle/>
          <a:p>
            <a:r>
              <a:rPr lang="zh-CN" altLang="en-US" sz="4000" b="1" dirty="0">
                <a:solidFill>
                  <a:srgbClr val="FF0000"/>
                </a:solidFill>
                <a:latin typeface="黑体" panose="02010609060101010101" pitchFamily="2" charset="-122"/>
                <a:ea typeface="黑体" panose="02010609060101010101" pitchFamily="2" charset="-122"/>
              </a:rPr>
              <a:t>省力杠杆</a:t>
            </a:r>
            <a:r>
              <a:rPr lang="zh-CN" altLang="en-US" sz="1400" b="1" dirty="0">
                <a:solidFill>
                  <a:srgbClr val="FF0000"/>
                </a:solidFill>
                <a:latin typeface="Times New Roman" panose="02020603050405020304" pitchFamily="18" charset="0"/>
                <a:ea typeface="黑体" panose="02010609060101010101" pitchFamily="2" charset="-122"/>
              </a:rPr>
              <a:t> </a:t>
            </a:r>
            <a:endParaRPr lang="zh-CN" altLang="en-US" sz="2400" b="1" dirty="0">
              <a:solidFill>
                <a:srgbClr val="FF0000"/>
              </a:solidFill>
              <a:latin typeface="Times New Roman" panose="02020603050405020304" pitchFamily="18" charset="0"/>
              <a:ea typeface="黑体" panose="02010609060101010101" pitchFamily="2" charset="-122"/>
            </a:endParaRPr>
          </a:p>
        </p:txBody>
      </p:sp>
      <p:grpSp>
        <p:nvGrpSpPr>
          <p:cNvPr id="2" name="Group 4"/>
          <p:cNvGrpSpPr/>
          <p:nvPr/>
        </p:nvGrpSpPr>
        <p:grpSpPr>
          <a:xfrm>
            <a:off x="4191000" y="2362200"/>
            <a:ext cx="5848350" cy="3983038"/>
            <a:chOff x="528" y="1488"/>
            <a:chExt cx="3684" cy="2509"/>
          </a:xfrm>
        </p:grpSpPr>
        <p:sp>
          <p:nvSpPr>
            <p:cNvPr id="27654" name="Rectangle 5"/>
            <p:cNvSpPr/>
            <p:nvPr/>
          </p:nvSpPr>
          <p:spPr>
            <a:xfrm>
              <a:off x="528" y="1899"/>
              <a:ext cx="537" cy="484"/>
            </a:xfrm>
            <a:prstGeom prst="rect">
              <a:avLst/>
            </a:prstGeom>
            <a:noFill/>
            <a:ln w="9525">
              <a:noFill/>
            </a:ln>
          </p:spPr>
          <p:txBody>
            <a:bodyPr wrap="none">
              <a:spAutoFit/>
            </a:bodyPr>
            <a:lstStyle/>
            <a:p>
              <a:r>
                <a:rPr lang="en-US" altLang="zh-CN" sz="4400" i="1" dirty="0">
                  <a:solidFill>
                    <a:srgbClr val="FF0000"/>
                  </a:solidFill>
                  <a:latin typeface="Arial Black" panose="020B0A04020102020204" pitchFamily="34" charset="0"/>
                  <a:cs typeface="Arial" panose="020B0604020202020204" pitchFamily="34" charset="0"/>
                </a:rPr>
                <a:t>F</a:t>
              </a:r>
              <a:r>
                <a:rPr lang="en-US" altLang="zh-CN" sz="5400" baseline="-25000" dirty="0">
                  <a:solidFill>
                    <a:srgbClr val="FF0000"/>
                  </a:solidFill>
                  <a:latin typeface="Arial Black" panose="020B0A04020102020204" pitchFamily="34" charset="0"/>
                  <a:cs typeface="Arial" panose="020B0604020202020204" pitchFamily="34" charset="0"/>
                </a:rPr>
                <a:t>1</a:t>
              </a:r>
              <a:endParaRPr lang="en-US" altLang="zh-CN" sz="5400" baseline="-25000" dirty="0">
                <a:solidFill>
                  <a:srgbClr val="FF0000"/>
                </a:solidFill>
                <a:latin typeface="Arial Black" panose="020B0A04020102020204" pitchFamily="34" charset="0"/>
                <a:ea typeface="Arial" panose="020B0604020202020204" pitchFamily="34" charset="0"/>
              </a:endParaRPr>
            </a:p>
          </p:txBody>
        </p:sp>
        <p:sp>
          <p:nvSpPr>
            <p:cNvPr id="27655" name="Line 6"/>
            <p:cNvSpPr/>
            <p:nvPr/>
          </p:nvSpPr>
          <p:spPr>
            <a:xfrm>
              <a:off x="3600" y="2592"/>
              <a:ext cx="0" cy="1344"/>
            </a:xfrm>
            <a:prstGeom prst="line">
              <a:avLst/>
            </a:prstGeom>
            <a:ln w="53975" cap="flat" cmpd="sng">
              <a:solidFill>
                <a:srgbClr val="FF0000"/>
              </a:solidFill>
              <a:prstDash val="solid"/>
              <a:headEnd type="none" w="med" len="med"/>
              <a:tailEnd type="triangle" w="med" len="med"/>
            </a:ln>
          </p:spPr>
        </p:sp>
        <p:sp>
          <p:nvSpPr>
            <p:cNvPr id="27656" name="Line 7"/>
            <p:cNvSpPr/>
            <p:nvPr/>
          </p:nvSpPr>
          <p:spPr>
            <a:xfrm>
              <a:off x="1104" y="1488"/>
              <a:ext cx="0" cy="672"/>
            </a:xfrm>
            <a:prstGeom prst="line">
              <a:avLst/>
            </a:prstGeom>
            <a:ln w="53975" cap="flat" cmpd="sng">
              <a:solidFill>
                <a:srgbClr val="FF0000"/>
              </a:solidFill>
              <a:prstDash val="solid"/>
              <a:headEnd type="none" w="med" len="med"/>
              <a:tailEnd type="triangle" w="med" len="med"/>
            </a:ln>
          </p:spPr>
        </p:sp>
        <p:sp>
          <p:nvSpPr>
            <p:cNvPr id="27657" name="Line 8"/>
            <p:cNvSpPr/>
            <p:nvPr/>
          </p:nvSpPr>
          <p:spPr>
            <a:xfrm rot="-5165413">
              <a:off x="2568" y="2040"/>
              <a:ext cx="48" cy="672"/>
            </a:xfrm>
            <a:prstGeom prst="line">
              <a:avLst/>
            </a:prstGeom>
            <a:ln w="53975" cap="flat" cmpd="sng">
              <a:solidFill>
                <a:srgbClr val="FF0000"/>
              </a:solidFill>
              <a:prstDash val="solid"/>
              <a:headEnd type="none" w="med" len="med"/>
              <a:tailEnd type="triangle" w="med" len="med"/>
            </a:ln>
          </p:spPr>
        </p:sp>
        <p:sp>
          <p:nvSpPr>
            <p:cNvPr id="27658" name="Line 9"/>
            <p:cNvSpPr/>
            <p:nvPr/>
          </p:nvSpPr>
          <p:spPr>
            <a:xfrm rot="-5165413" flipH="1" flipV="1">
              <a:off x="1416" y="2040"/>
              <a:ext cx="48" cy="672"/>
            </a:xfrm>
            <a:prstGeom prst="line">
              <a:avLst/>
            </a:prstGeom>
            <a:ln w="53975" cap="flat" cmpd="sng">
              <a:solidFill>
                <a:srgbClr val="FF0000"/>
              </a:solidFill>
              <a:prstDash val="solid"/>
              <a:headEnd type="none" w="med" len="med"/>
              <a:tailEnd type="triangle" w="med" len="med"/>
            </a:ln>
          </p:spPr>
        </p:sp>
        <p:sp>
          <p:nvSpPr>
            <p:cNvPr id="27659" name="Line 10"/>
            <p:cNvSpPr/>
            <p:nvPr/>
          </p:nvSpPr>
          <p:spPr>
            <a:xfrm>
              <a:off x="1104" y="2160"/>
              <a:ext cx="0" cy="480"/>
            </a:xfrm>
            <a:prstGeom prst="line">
              <a:avLst/>
            </a:prstGeom>
            <a:ln w="9525" cap="flat" cmpd="sng">
              <a:solidFill>
                <a:srgbClr val="FF0000"/>
              </a:solidFill>
              <a:prstDash val="sysDot"/>
              <a:headEnd type="none" w="med" len="med"/>
              <a:tailEnd type="none" w="med" len="med"/>
            </a:ln>
          </p:spPr>
        </p:sp>
        <p:sp>
          <p:nvSpPr>
            <p:cNvPr id="27660" name="Line 11"/>
            <p:cNvSpPr/>
            <p:nvPr/>
          </p:nvSpPr>
          <p:spPr>
            <a:xfrm>
              <a:off x="3600" y="2112"/>
              <a:ext cx="0" cy="480"/>
            </a:xfrm>
            <a:prstGeom prst="line">
              <a:avLst/>
            </a:prstGeom>
            <a:ln w="9525" cap="flat" cmpd="sng">
              <a:solidFill>
                <a:srgbClr val="FF0000"/>
              </a:solidFill>
              <a:prstDash val="sysDot"/>
              <a:headEnd type="none" w="med" len="med"/>
              <a:tailEnd type="none" w="med" len="med"/>
            </a:ln>
          </p:spPr>
        </p:sp>
        <p:sp>
          <p:nvSpPr>
            <p:cNvPr id="27661" name="Line 12"/>
            <p:cNvSpPr/>
            <p:nvPr/>
          </p:nvSpPr>
          <p:spPr>
            <a:xfrm rot="-5165413" flipH="1" flipV="1">
              <a:off x="3144" y="2232"/>
              <a:ext cx="0" cy="240"/>
            </a:xfrm>
            <a:prstGeom prst="line">
              <a:avLst/>
            </a:prstGeom>
            <a:ln w="53975" cap="flat" cmpd="sng">
              <a:solidFill>
                <a:srgbClr val="FF0000"/>
              </a:solidFill>
              <a:prstDash val="solid"/>
              <a:headEnd type="none" w="med" len="med"/>
              <a:tailEnd type="triangle" w="med" len="med"/>
            </a:ln>
          </p:spPr>
        </p:sp>
        <p:sp>
          <p:nvSpPr>
            <p:cNvPr id="27662" name="Line 13"/>
            <p:cNvSpPr/>
            <p:nvPr/>
          </p:nvSpPr>
          <p:spPr>
            <a:xfrm rot="5461399" flipH="1" flipV="1">
              <a:off x="3479" y="2231"/>
              <a:ext cx="1" cy="240"/>
            </a:xfrm>
            <a:prstGeom prst="line">
              <a:avLst/>
            </a:prstGeom>
            <a:ln w="53975" cap="flat" cmpd="sng">
              <a:solidFill>
                <a:srgbClr val="FF0000"/>
              </a:solidFill>
              <a:prstDash val="solid"/>
              <a:headEnd type="none" w="med" len="med"/>
              <a:tailEnd type="triangle" w="med" len="med"/>
            </a:ln>
          </p:spPr>
        </p:sp>
        <p:sp>
          <p:nvSpPr>
            <p:cNvPr id="27663" name="Rectangle 14"/>
            <p:cNvSpPr/>
            <p:nvPr/>
          </p:nvSpPr>
          <p:spPr>
            <a:xfrm>
              <a:off x="3744" y="3552"/>
              <a:ext cx="468" cy="445"/>
            </a:xfrm>
            <a:prstGeom prst="rect">
              <a:avLst/>
            </a:prstGeom>
            <a:noFill/>
            <a:ln w="9525">
              <a:noFill/>
            </a:ln>
          </p:spPr>
          <p:txBody>
            <a:bodyPr wrap="none">
              <a:spAutoFit/>
            </a:bodyPr>
            <a:lstStyle/>
            <a:p>
              <a:r>
                <a:rPr lang="en-US" altLang="zh-CN" sz="4000" i="1" dirty="0">
                  <a:latin typeface="Arial Black" panose="020B0A04020102020204" pitchFamily="34" charset="0"/>
                  <a:cs typeface="Arial" panose="020B0604020202020204" pitchFamily="34" charset="0"/>
                </a:rPr>
                <a:t>F</a:t>
              </a:r>
              <a:r>
                <a:rPr lang="en-US" altLang="zh-CN" sz="4000" baseline="-25000" dirty="0">
                  <a:latin typeface="Arial Black" panose="020B0A04020102020204" pitchFamily="34" charset="0"/>
                  <a:cs typeface="Arial" panose="020B0604020202020204" pitchFamily="34" charset="0"/>
                </a:rPr>
                <a:t>2</a:t>
              </a:r>
              <a:endParaRPr lang="en-US" altLang="zh-CN" sz="4000" baseline="-25000" dirty="0">
                <a:latin typeface="Arial Black" panose="020B0A04020102020204" pitchFamily="34" charset="0"/>
                <a:ea typeface="Arial" panose="020B0604020202020204" pitchFamily="34" charset="0"/>
              </a:endParaRPr>
            </a:p>
          </p:txBody>
        </p:sp>
        <p:sp>
          <p:nvSpPr>
            <p:cNvPr id="27664" name="Rectangle 15"/>
            <p:cNvSpPr/>
            <p:nvPr/>
          </p:nvSpPr>
          <p:spPr>
            <a:xfrm>
              <a:off x="3212" y="2256"/>
              <a:ext cx="291" cy="251"/>
            </a:xfrm>
            <a:prstGeom prst="rect">
              <a:avLst/>
            </a:prstGeom>
            <a:noFill/>
            <a:ln w="9525">
              <a:noFill/>
            </a:ln>
          </p:spPr>
          <p:txBody>
            <a:bodyPr wrap="none">
              <a:spAutoFit/>
            </a:bodyPr>
            <a:lstStyle/>
            <a:p>
              <a:pPr>
                <a:spcBef>
                  <a:spcPct val="50000"/>
                </a:spcBef>
              </a:pPr>
              <a:r>
                <a:rPr lang="en-US" altLang="zh-CN" sz="2000" i="1" dirty="0">
                  <a:solidFill>
                    <a:schemeClr val="accent2"/>
                  </a:solidFill>
                  <a:latin typeface="Arial Black" panose="020B0A04020102020204" pitchFamily="34" charset="0"/>
                  <a:cs typeface="Arial" panose="020B0604020202020204" pitchFamily="34" charset="0"/>
                </a:rPr>
                <a:t>L</a:t>
              </a:r>
              <a:r>
                <a:rPr lang="en-US" altLang="zh-CN" sz="2000" baseline="-25000" dirty="0">
                  <a:solidFill>
                    <a:schemeClr val="accent2"/>
                  </a:solidFill>
                  <a:latin typeface="Arial Black" panose="020B0A04020102020204" pitchFamily="34" charset="0"/>
                  <a:cs typeface="Arial" panose="020B0604020202020204" pitchFamily="34" charset="0"/>
                </a:rPr>
                <a:t>2</a:t>
              </a:r>
              <a:endParaRPr lang="en-US" altLang="zh-CN" sz="2000" baseline="-25000" dirty="0">
                <a:solidFill>
                  <a:schemeClr val="accent2"/>
                </a:solidFill>
                <a:latin typeface="Arial Black" panose="020B0A04020102020204" pitchFamily="34" charset="0"/>
                <a:ea typeface="Arial" panose="020B0604020202020204" pitchFamily="34" charset="0"/>
              </a:endParaRPr>
            </a:p>
          </p:txBody>
        </p:sp>
        <p:sp>
          <p:nvSpPr>
            <p:cNvPr id="27665" name="Rectangle 16"/>
            <p:cNvSpPr/>
            <p:nvPr/>
          </p:nvSpPr>
          <p:spPr>
            <a:xfrm>
              <a:off x="1890" y="2265"/>
              <a:ext cx="362" cy="329"/>
            </a:xfrm>
            <a:prstGeom prst="rect">
              <a:avLst/>
            </a:prstGeom>
            <a:noFill/>
            <a:ln w="9525">
              <a:noFill/>
            </a:ln>
          </p:spPr>
          <p:txBody>
            <a:bodyPr wrap="none">
              <a:spAutoFit/>
            </a:bodyPr>
            <a:lstStyle/>
            <a:p>
              <a:pPr>
                <a:spcBef>
                  <a:spcPct val="50000"/>
                </a:spcBef>
              </a:pPr>
              <a:r>
                <a:rPr lang="en-US" altLang="zh-CN" sz="2800" i="1" dirty="0">
                  <a:solidFill>
                    <a:srgbClr val="FF0000"/>
                  </a:solidFill>
                  <a:latin typeface="Arial Black" panose="020B0A04020102020204" pitchFamily="34" charset="0"/>
                  <a:cs typeface="Arial" panose="020B0604020202020204" pitchFamily="34" charset="0"/>
                </a:rPr>
                <a:t>L</a:t>
              </a:r>
              <a:r>
                <a:rPr lang="en-US" altLang="zh-CN" sz="2800" baseline="-25000" dirty="0">
                  <a:solidFill>
                    <a:srgbClr val="FF0000"/>
                  </a:solidFill>
                  <a:latin typeface="Arial Black" panose="020B0A04020102020204" pitchFamily="34" charset="0"/>
                  <a:cs typeface="Arial" panose="020B0604020202020204" pitchFamily="34" charset="0"/>
                </a:rPr>
                <a:t>1</a:t>
              </a:r>
              <a:endParaRPr lang="en-US" altLang="zh-CN" sz="2800" baseline="-25000" dirty="0">
                <a:solidFill>
                  <a:srgbClr val="FF0000"/>
                </a:solidFill>
                <a:latin typeface="Arial Black" panose="020B0A04020102020204" pitchFamily="34" charset="0"/>
                <a:ea typeface="Arial" panose="020B0604020202020204" pitchFamily="34" charset="0"/>
              </a:endParaRPr>
            </a:p>
          </p:txBody>
        </p:sp>
      </p:grpSp>
      <p:sp>
        <p:nvSpPr>
          <p:cNvPr id="52241" name="Text Box 17"/>
          <p:cNvSpPr txBox="1"/>
          <p:nvPr/>
        </p:nvSpPr>
        <p:spPr>
          <a:xfrm>
            <a:off x="2495550" y="5337175"/>
            <a:ext cx="6168390" cy="1272540"/>
          </a:xfrm>
          <a:prstGeom prst="rect">
            <a:avLst/>
          </a:prstGeom>
          <a:noFill/>
          <a:ln w="9525">
            <a:noFill/>
          </a:ln>
        </p:spPr>
        <p:txBody>
          <a:bodyPr wrap="none">
            <a:spAutoFit/>
          </a:bodyPr>
          <a:lstStyle/>
          <a:p>
            <a:pPr eaLnBrk="0" hangingPunct="0">
              <a:lnSpc>
                <a:spcPct val="120000"/>
              </a:lnSpc>
            </a:pPr>
            <a:r>
              <a:rPr lang="en-US" altLang="zh-CN" sz="3200" b="1" dirty="0">
                <a:latin typeface="Arial" panose="020B0604020202020204" pitchFamily="34" charset="0"/>
                <a:cs typeface="Arial" panose="020B0604020202020204" pitchFamily="34" charset="0"/>
              </a:rPr>
              <a:t>∵   F</a:t>
            </a:r>
            <a:r>
              <a:rPr lang="en-US" altLang="zh-CN" sz="3200" b="1" baseline="-25000" dirty="0">
                <a:latin typeface="Arial" panose="020B0604020202020204" pitchFamily="34" charset="0"/>
                <a:cs typeface="Arial" panose="020B0604020202020204" pitchFamily="34" charset="0"/>
              </a:rPr>
              <a:t>1</a:t>
            </a:r>
            <a:r>
              <a:rPr lang="en-US" altLang="zh-CN"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ea typeface="Arial" panose="020B0604020202020204" pitchFamily="34" charset="0"/>
              </a:rPr>
              <a:t>·</a:t>
            </a:r>
            <a:r>
              <a:rPr lang="en-US" altLang="zh-CN" sz="3200" b="1" dirty="0">
                <a:latin typeface="Arial" panose="020B0604020202020204" pitchFamily="34" charset="0"/>
                <a:cs typeface="Arial" panose="020B0604020202020204" pitchFamily="34" charset="0"/>
              </a:rPr>
              <a:t> L</a:t>
            </a:r>
            <a:r>
              <a:rPr lang="en-US" altLang="zh-CN" sz="3200" b="1" baseline="-25000" dirty="0">
                <a:latin typeface="Arial" panose="020B0604020202020204" pitchFamily="34" charset="0"/>
                <a:cs typeface="Arial" panose="020B0604020202020204" pitchFamily="34" charset="0"/>
              </a:rPr>
              <a:t>1 </a:t>
            </a:r>
            <a:r>
              <a:rPr lang="en-US" altLang="zh-CN" sz="3200" b="1" dirty="0">
                <a:latin typeface="Arial" panose="020B0604020202020204" pitchFamily="34" charset="0"/>
                <a:cs typeface="Arial" panose="020B0604020202020204" pitchFamily="34" charset="0"/>
              </a:rPr>
              <a:t>= F</a:t>
            </a:r>
            <a:r>
              <a:rPr lang="en-US" altLang="zh-CN" sz="3200" b="1" baseline="-25000" dirty="0">
                <a:latin typeface="Arial" panose="020B0604020202020204" pitchFamily="34" charset="0"/>
                <a:cs typeface="Arial" panose="020B0604020202020204" pitchFamily="34" charset="0"/>
              </a:rPr>
              <a:t>2 </a:t>
            </a:r>
            <a:r>
              <a:rPr lang="en-US" altLang="zh-CN" sz="3200" b="1" dirty="0">
                <a:latin typeface="Arial" panose="020B0604020202020204" pitchFamily="34" charset="0"/>
                <a:ea typeface="Arial" panose="020B0604020202020204" pitchFamily="34" charset="0"/>
              </a:rPr>
              <a:t>·</a:t>
            </a:r>
            <a:r>
              <a:rPr lang="en-US" altLang="zh-CN" sz="3200" b="1" dirty="0">
                <a:latin typeface="Arial" panose="020B0604020202020204" pitchFamily="34" charset="0"/>
                <a:cs typeface="Arial" panose="020B0604020202020204" pitchFamily="34" charset="0"/>
              </a:rPr>
              <a:t> L</a:t>
            </a:r>
            <a:r>
              <a:rPr lang="en-US" altLang="zh-CN" sz="3200" b="1" baseline="-25000" dirty="0">
                <a:latin typeface="Arial" panose="020B0604020202020204" pitchFamily="34" charset="0"/>
                <a:cs typeface="Arial" panose="020B0604020202020204" pitchFamily="34" charset="0"/>
              </a:rPr>
              <a:t>2</a:t>
            </a:r>
            <a:r>
              <a:rPr lang="en-US" altLang="zh-CN" sz="3200" b="1" dirty="0">
                <a:latin typeface="Arial" panose="020B0604020202020204" pitchFamily="34" charset="0"/>
                <a:cs typeface="Arial" panose="020B0604020202020204" pitchFamily="34" charset="0"/>
              </a:rPr>
              <a:t> </a:t>
            </a:r>
            <a:r>
              <a:rPr lang="zh-CN" altLang="en-US" sz="3200" b="1" dirty="0">
                <a:latin typeface="Arial" panose="020B0604020202020204" pitchFamily="34" charset="0"/>
                <a:cs typeface="Arial" panose="020B0604020202020204" pitchFamily="34" charset="0"/>
              </a:rPr>
              <a:t>， 又  </a:t>
            </a:r>
            <a:r>
              <a:rPr lang="en-US" altLang="zh-CN" sz="3200" b="1" dirty="0">
                <a:latin typeface="Arial" panose="020B0604020202020204" pitchFamily="34" charset="0"/>
                <a:cs typeface="Arial" panose="020B0604020202020204" pitchFamily="34" charset="0"/>
              </a:rPr>
              <a:t>L</a:t>
            </a:r>
            <a:r>
              <a:rPr lang="en-US" altLang="zh-CN" sz="3200" b="1" baseline="-25000" dirty="0">
                <a:latin typeface="Arial" panose="020B0604020202020204" pitchFamily="34" charset="0"/>
                <a:cs typeface="Arial" panose="020B0604020202020204" pitchFamily="34" charset="0"/>
              </a:rPr>
              <a:t>1  </a:t>
            </a:r>
            <a:r>
              <a:rPr lang="en-US" altLang="zh-CN" sz="3200" b="1" dirty="0">
                <a:latin typeface="Arial" panose="020B0604020202020204" pitchFamily="34" charset="0"/>
                <a:cs typeface="Arial" panose="020B0604020202020204" pitchFamily="34" charset="0"/>
              </a:rPr>
              <a:t>&gt; L</a:t>
            </a:r>
            <a:r>
              <a:rPr lang="en-US" altLang="zh-CN" sz="3200" b="1" baseline="-25000" dirty="0">
                <a:latin typeface="Arial" panose="020B0604020202020204" pitchFamily="34" charset="0"/>
                <a:cs typeface="Arial" panose="020B0604020202020204" pitchFamily="34" charset="0"/>
              </a:rPr>
              <a:t>2</a:t>
            </a:r>
          </a:p>
          <a:p>
            <a:pPr eaLnBrk="0" hangingPunct="0">
              <a:lnSpc>
                <a:spcPct val="120000"/>
              </a:lnSpc>
            </a:pPr>
            <a:r>
              <a:rPr lang="en-US" altLang="zh-CN" sz="3200" b="1" dirty="0">
                <a:latin typeface="Arial" panose="020B0604020202020204" pitchFamily="34" charset="0"/>
                <a:cs typeface="Arial" panose="020B0604020202020204" pitchFamily="34" charset="0"/>
              </a:rPr>
              <a:t>∴   F</a:t>
            </a:r>
            <a:r>
              <a:rPr lang="en-US" altLang="zh-CN" sz="3200" b="1" baseline="-25000" dirty="0">
                <a:latin typeface="Arial" panose="020B0604020202020204" pitchFamily="34" charset="0"/>
                <a:cs typeface="Arial" panose="020B0604020202020204" pitchFamily="34" charset="0"/>
              </a:rPr>
              <a:t>1   </a:t>
            </a:r>
            <a:r>
              <a:rPr lang="en-US" altLang="zh-CN" sz="3200" b="1" dirty="0">
                <a:latin typeface="Arial" panose="020B0604020202020204" pitchFamily="34" charset="0"/>
                <a:cs typeface="Arial" panose="020B0604020202020204" pitchFamily="34" charset="0"/>
              </a:rPr>
              <a:t>&lt;  F</a:t>
            </a:r>
            <a:r>
              <a:rPr lang="en-US" altLang="zh-CN" sz="3200" b="1" baseline="-25000" dirty="0">
                <a:latin typeface="Arial" panose="020B0604020202020204" pitchFamily="34" charset="0"/>
                <a:cs typeface="Arial" panose="020B0604020202020204" pitchFamily="34" charset="0"/>
              </a:rPr>
              <a:t>2</a:t>
            </a:r>
            <a:endParaRPr lang="en-US" altLang="zh-CN" sz="3200" b="1" baseline="-25000" dirty="0">
              <a:latin typeface="Arial" panose="020B0604020202020204" pitchFamily="34" charset="0"/>
              <a:ea typeface="Arial" panose="020B0604020202020204" pitchFamily="34" charset="0"/>
            </a:endParaRPr>
          </a:p>
        </p:txBody>
      </p:sp>
      <p:grpSp>
        <p:nvGrpSpPr>
          <p:cNvPr id="4111" name="组合 4110"/>
          <p:cNvGrpSpPr/>
          <p:nvPr/>
        </p:nvGrpSpPr>
        <p:grpSpPr>
          <a:xfrm>
            <a:off x="198120" y="94615"/>
            <a:ext cx="12187555" cy="670433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241"/>
                                        </p:tgtEl>
                                        <p:attrNameLst>
                                          <p:attrName>style.visibility</p:attrName>
                                        </p:attrNameLst>
                                      </p:cBhvr>
                                      <p:to>
                                        <p:strVal val="visible"/>
                                      </p:to>
                                    </p:set>
                                    <p:animEffect transition="in" filter="fade">
                                      <p:cBhvr>
                                        <p:cTn id="12" dur="1000"/>
                                        <p:tgtEl>
                                          <p:spTgt spid="52241"/>
                                        </p:tgtEl>
                                      </p:cBhvr>
                                    </p:animEffect>
                                    <p:anim calcmode="lin" valueType="num">
                                      <p:cBhvr>
                                        <p:cTn id="13" dur="1000" fill="hold"/>
                                        <p:tgtEl>
                                          <p:spTgt spid="52241"/>
                                        </p:tgtEl>
                                        <p:attrNameLst>
                                          <p:attrName>ppt_x</p:attrName>
                                        </p:attrNameLst>
                                      </p:cBhvr>
                                      <p:tavLst>
                                        <p:tav tm="0">
                                          <p:val>
                                            <p:strVal val="#ppt_x"/>
                                          </p:val>
                                        </p:tav>
                                        <p:tav tm="100000">
                                          <p:val>
                                            <p:strVal val="#ppt_x"/>
                                          </p:val>
                                        </p:tav>
                                      </p:tavLst>
                                    </p:anim>
                                    <p:anim calcmode="lin" valueType="num">
                                      <p:cBhvr>
                                        <p:cTn id="14" dur="1000" fill="hold"/>
                                        <p:tgtEl>
                                          <p:spTgt spid="522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2227"/>
                                        </p:tgtEl>
                                        <p:attrNameLst>
                                          <p:attrName>style.visibility</p:attrName>
                                        </p:attrNameLst>
                                      </p:cBhvr>
                                      <p:to>
                                        <p:strVal val="visible"/>
                                      </p:to>
                                    </p:set>
                                    <p:animEffect transition="in" filter="dissolve">
                                      <p:cBhvr>
                                        <p:cTn id="19"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p:cNvPicPr>
          <p:nvPr/>
        </p:nvPicPr>
        <p:blipFill>
          <a:blip r:embed="rId2">
            <a:lum bright="39999" contrast="-64000"/>
          </a:blip>
          <a:stretch>
            <a:fillRect/>
          </a:stretch>
        </p:blipFill>
        <p:spPr>
          <a:xfrm>
            <a:off x="1524000" y="0"/>
            <a:ext cx="9144000" cy="6858000"/>
          </a:xfrm>
          <a:prstGeom prst="rect">
            <a:avLst/>
          </a:prstGeom>
          <a:noFill/>
          <a:ln w="9525">
            <a:noFill/>
          </a:ln>
        </p:spPr>
      </p:pic>
      <p:sp>
        <p:nvSpPr>
          <p:cNvPr id="53251" name="Text Box 3"/>
          <p:cNvSpPr txBox="1">
            <a:spLocks noChangeArrowheads="1"/>
          </p:cNvSpPr>
          <p:nvPr/>
        </p:nvSpPr>
        <p:spPr bwMode="auto">
          <a:xfrm>
            <a:off x="1919288" y="404813"/>
            <a:ext cx="79248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36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省力杠杆（</a:t>
            </a:r>
            <a:r>
              <a:rPr kumimoji="1" lang="zh-CN" altLang="en-US" sz="36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动力臂 </a:t>
            </a:r>
            <a:r>
              <a:rPr kumimoji="1" lang="en-US" altLang="zh-CN" sz="36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&gt;  </a:t>
            </a:r>
            <a:r>
              <a:rPr kumimoji="1" lang="zh-CN" altLang="en-US" sz="36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阻力臂</a:t>
            </a:r>
            <a:r>
              <a:rPr kumimoji="1" lang="zh-CN" altLang="en-US" sz="36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a:t>
            </a:r>
          </a:p>
        </p:txBody>
      </p:sp>
      <p:sp>
        <p:nvSpPr>
          <p:cNvPr id="28676" name="Line 4"/>
          <p:cNvSpPr/>
          <p:nvPr/>
        </p:nvSpPr>
        <p:spPr>
          <a:xfrm>
            <a:off x="8612188" y="1917700"/>
            <a:ext cx="0" cy="1524000"/>
          </a:xfrm>
          <a:prstGeom prst="line">
            <a:avLst/>
          </a:prstGeom>
          <a:ln w="76200" cap="flat" cmpd="sng">
            <a:solidFill>
              <a:srgbClr val="FF0000"/>
            </a:solidFill>
            <a:prstDash val="solid"/>
            <a:headEnd type="none" w="med" len="med"/>
            <a:tailEnd type="triangle" w="med" len="med"/>
          </a:ln>
        </p:spPr>
      </p:sp>
      <p:sp>
        <p:nvSpPr>
          <p:cNvPr id="28677" name="Line 5"/>
          <p:cNvSpPr/>
          <p:nvPr/>
        </p:nvSpPr>
        <p:spPr>
          <a:xfrm>
            <a:off x="4321175" y="1836738"/>
            <a:ext cx="0" cy="3048000"/>
          </a:xfrm>
          <a:prstGeom prst="line">
            <a:avLst/>
          </a:prstGeom>
          <a:ln w="76200" cap="flat" cmpd="sng">
            <a:solidFill>
              <a:srgbClr val="0000FF"/>
            </a:solidFill>
            <a:prstDash val="solid"/>
            <a:headEnd type="none" w="med" len="med"/>
            <a:tailEnd type="triangle" w="med" len="med"/>
          </a:ln>
        </p:spPr>
      </p:sp>
      <p:sp>
        <p:nvSpPr>
          <p:cNvPr id="28678" name="Line 6"/>
          <p:cNvSpPr/>
          <p:nvPr/>
        </p:nvSpPr>
        <p:spPr>
          <a:xfrm>
            <a:off x="4321175" y="1912938"/>
            <a:ext cx="838200" cy="0"/>
          </a:xfrm>
          <a:prstGeom prst="line">
            <a:avLst/>
          </a:prstGeom>
          <a:ln w="57150" cap="flat" cmpd="sng">
            <a:solidFill>
              <a:srgbClr val="0000FF"/>
            </a:solidFill>
            <a:prstDash val="solid"/>
            <a:headEnd type="triangle" w="med" len="med"/>
            <a:tailEnd type="triangle" w="med" len="med"/>
          </a:ln>
        </p:spPr>
      </p:sp>
      <p:sp>
        <p:nvSpPr>
          <p:cNvPr id="28679" name="Line 7"/>
          <p:cNvSpPr/>
          <p:nvPr/>
        </p:nvSpPr>
        <p:spPr>
          <a:xfrm>
            <a:off x="5235575" y="1912938"/>
            <a:ext cx="3352800" cy="0"/>
          </a:xfrm>
          <a:prstGeom prst="line">
            <a:avLst/>
          </a:prstGeom>
          <a:ln w="57150" cap="flat" cmpd="sng">
            <a:solidFill>
              <a:srgbClr val="FF0000"/>
            </a:solidFill>
            <a:prstDash val="solid"/>
            <a:headEnd type="triangle" w="med" len="med"/>
            <a:tailEnd type="triangle" w="med" len="med"/>
          </a:ln>
        </p:spPr>
      </p:sp>
      <p:sp>
        <p:nvSpPr>
          <p:cNvPr id="53256" name="Text Box 8"/>
          <p:cNvSpPr txBox="1">
            <a:spLocks noChangeArrowheads="1"/>
          </p:cNvSpPr>
          <p:nvPr/>
        </p:nvSpPr>
        <p:spPr bwMode="auto">
          <a:xfrm>
            <a:off x="3482975" y="4122738"/>
            <a:ext cx="990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i="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F</a:t>
            </a:r>
            <a:r>
              <a:rPr kumimoji="1" lang="en-US" altLang="zh-CN" sz="36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sp>
        <p:nvSpPr>
          <p:cNvPr id="53257" name="Text Box 9"/>
          <p:cNvSpPr txBox="1">
            <a:spLocks noChangeArrowheads="1"/>
          </p:cNvSpPr>
          <p:nvPr/>
        </p:nvSpPr>
        <p:spPr bwMode="auto">
          <a:xfrm>
            <a:off x="7902575" y="2903538"/>
            <a:ext cx="990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F</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p>
        </p:txBody>
      </p:sp>
      <p:sp>
        <p:nvSpPr>
          <p:cNvPr id="53258" name="Text Box 10"/>
          <p:cNvSpPr txBox="1">
            <a:spLocks noChangeArrowheads="1"/>
          </p:cNvSpPr>
          <p:nvPr/>
        </p:nvSpPr>
        <p:spPr bwMode="auto">
          <a:xfrm>
            <a:off x="6607175" y="1957388"/>
            <a:ext cx="9144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L</a:t>
            </a:r>
            <a:r>
              <a:rPr kumimoji="1" lang="en-US" altLang="zh-CN" sz="36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p>
        </p:txBody>
      </p:sp>
      <p:sp>
        <p:nvSpPr>
          <p:cNvPr id="53259" name="Text Box 11"/>
          <p:cNvSpPr txBox="1">
            <a:spLocks noChangeArrowheads="1"/>
          </p:cNvSpPr>
          <p:nvPr/>
        </p:nvSpPr>
        <p:spPr bwMode="auto">
          <a:xfrm>
            <a:off x="4473575" y="1957388"/>
            <a:ext cx="9906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600" b="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L</a:t>
            </a:r>
            <a:r>
              <a:rPr kumimoji="1" lang="en-US" altLang="zh-CN" sz="36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sp>
        <p:nvSpPr>
          <p:cNvPr id="53260" name="Text Box 12"/>
          <p:cNvSpPr txBox="1">
            <a:spLocks noChangeArrowheads="1"/>
          </p:cNvSpPr>
          <p:nvPr/>
        </p:nvSpPr>
        <p:spPr bwMode="auto">
          <a:xfrm>
            <a:off x="5006975" y="1125538"/>
            <a:ext cx="457200" cy="521970"/>
          </a:xfrm>
          <a:prstGeom prst="rect">
            <a:avLst/>
          </a:prstGeom>
          <a:noFill/>
          <a:ln w="9525">
            <a:noFill/>
            <a:miter lim="800000"/>
          </a:ln>
          <a:effectLst/>
        </p:spPr>
        <p:txBody>
          <a:bodyPr>
            <a:spAutoFit/>
          </a:bodyPr>
          <a:lstStyle/>
          <a:p>
            <a:pPr>
              <a:spcBef>
                <a:spcPct val="50000"/>
              </a:spcBef>
            </a:pPr>
            <a:r>
              <a:rPr lang="en-US" altLang="zh-CN" sz="2800" b="1" dirty="0">
                <a:solidFill>
                  <a:srgbClr val="FF0000"/>
                </a:solidFill>
                <a:effectLst>
                  <a:outerShdw blurRad="38100" dist="38100" dir="2700000">
                    <a:srgbClr val="C0C0C0"/>
                  </a:outerShdw>
                </a:effectLst>
                <a:latin typeface="Times New Roman" panose="02020603050405020304" pitchFamily="18" charset="0"/>
                <a:cs typeface="Arial" panose="020B0604020202020204" pitchFamily="34" charset="0"/>
              </a:rPr>
              <a:t>O</a:t>
            </a:r>
            <a:endParaRPr lang="en-US" altLang="zh-CN" sz="2800" b="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endParaRPr>
          </a:p>
        </p:txBody>
      </p:sp>
      <p:pic>
        <p:nvPicPr>
          <p:cNvPr id="28685" name="Picture 13" descr="000"/>
          <p:cNvPicPr>
            <a:picLocks noChangeAspect="1"/>
          </p:cNvPicPr>
          <p:nvPr/>
        </p:nvPicPr>
        <p:blipFill>
          <a:blip r:embed="rId3"/>
          <a:stretch>
            <a:fillRect/>
          </a:stretch>
        </p:blipFill>
        <p:spPr>
          <a:xfrm>
            <a:off x="3122613" y="1320800"/>
            <a:ext cx="6286500" cy="4572000"/>
          </a:xfrm>
          <a:prstGeom prst="rect">
            <a:avLst/>
          </a:prstGeom>
          <a:noFill/>
          <a:ln w="9525">
            <a:noFill/>
          </a:ln>
        </p:spPr>
      </p:pic>
      <p:grpSp>
        <p:nvGrpSpPr>
          <p:cNvPr id="4111" name="组合 4110"/>
          <p:cNvGrpSpPr/>
          <p:nvPr/>
        </p:nvGrpSpPr>
        <p:grpSpPr>
          <a:xfrm>
            <a:off x="137160" y="94615"/>
            <a:ext cx="12248515" cy="676338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p:cNvPicPr>
          <p:nvPr/>
        </p:nvPicPr>
        <p:blipFill>
          <a:blip r:embed="rId2">
            <a:lum bright="39999" contrast="-64000"/>
          </a:blip>
          <a:stretch>
            <a:fillRect/>
          </a:stretch>
        </p:blipFill>
        <p:spPr>
          <a:xfrm>
            <a:off x="1524000" y="0"/>
            <a:ext cx="9144000" cy="6875463"/>
          </a:xfrm>
          <a:prstGeom prst="rect">
            <a:avLst/>
          </a:prstGeom>
          <a:noFill/>
          <a:ln w="9525">
            <a:noFill/>
          </a:ln>
        </p:spPr>
      </p:pic>
      <p:sp>
        <p:nvSpPr>
          <p:cNvPr id="54275" name="Line 3"/>
          <p:cNvSpPr/>
          <p:nvPr/>
        </p:nvSpPr>
        <p:spPr>
          <a:xfrm flipH="1">
            <a:off x="4224338" y="1773238"/>
            <a:ext cx="0" cy="360362"/>
          </a:xfrm>
          <a:prstGeom prst="line">
            <a:avLst/>
          </a:prstGeom>
          <a:ln w="57150" cap="flat" cmpd="sng">
            <a:solidFill>
              <a:schemeClr val="accent2"/>
            </a:solidFill>
            <a:prstDash val="solid"/>
            <a:headEnd type="triangle" w="sm" len="sm"/>
            <a:tailEnd type="triangle" w="sm" len="sm"/>
          </a:ln>
        </p:spPr>
      </p:sp>
      <p:sp>
        <p:nvSpPr>
          <p:cNvPr id="54276" name="Line 4"/>
          <p:cNvSpPr/>
          <p:nvPr/>
        </p:nvSpPr>
        <p:spPr>
          <a:xfrm>
            <a:off x="8904288" y="836613"/>
            <a:ext cx="0" cy="1066800"/>
          </a:xfrm>
          <a:prstGeom prst="line">
            <a:avLst/>
          </a:prstGeom>
          <a:ln w="57150" cap="flat" cmpd="sng">
            <a:solidFill>
              <a:srgbClr val="FF0000"/>
            </a:solidFill>
            <a:prstDash val="solid"/>
            <a:headEnd type="triangle" w="med" len="med"/>
            <a:tailEnd type="triangle" w="med" len="med"/>
          </a:ln>
        </p:spPr>
      </p:sp>
      <p:sp>
        <p:nvSpPr>
          <p:cNvPr id="54277" name="Text Box 5"/>
          <p:cNvSpPr txBox="1">
            <a:spLocks noChangeArrowheads="1"/>
          </p:cNvSpPr>
          <p:nvPr/>
        </p:nvSpPr>
        <p:spPr bwMode="auto">
          <a:xfrm>
            <a:off x="3432175" y="1484313"/>
            <a:ext cx="914400" cy="76835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4400" b="1" i="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h</a:t>
            </a:r>
            <a:r>
              <a:rPr kumimoji="1" lang="en-US" altLang="zh-CN" sz="44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sp>
        <p:nvSpPr>
          <p:cNvPr id="54278" name="Text Box 6"/>
          <p:cNvSpPr txBox="1">
            <a:spLocks noChangeArrowheads="1"/>
          </p:cNvSpPr>
          <p:nvPr/>
        </p:nvSpPr>
        <p:spPr bwMode="auto">
          <a:xfrm>
            <a:off x="9048750" y="866775"/>
            <a:ext cx="838200" cy="76835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44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h</a:t>
            </a:r>
            <a:r>
              <a:rPr kumimoji="1" lang="en-US" altLang="zh-CN" sz="44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a:t>
            </a:r>
          </a:p>
        </p:txBody>
      </p:sp>
      <p:sp>
        <p:nvSpPr>
          <p:cNvPr id="54279" name="Text Box 7"/>
          <p:cNvSpPr txBox="1">
            <a:spLocks noChangeArrowheads="1"/>
          </p:cNvSpPr>
          <p:nvPr/>
        </p:nvSpPr>
        <p:spPr bwMode="auto">
          <a:xfrm>
            <a:off x="2135188" y="5370513"/>
            <a:ext cx="4464050" cy="583565"/>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3200" b="1" kern="1200" cap="none" spc="0" normalizeH="0" baseline="0" noProof="0" smtClean="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Arial" panose="020B0604020202020204" pitchFamily="34" charset="0"/>
              </a:rPr>
              <a:t>∴</a:t>
            </a:r>
            <a:r>
              <a:rPr kumimoji="1" lang="zh-CN" altLang="en-US" sz="32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省力杠杆的特点是：</a:t>
            </a:r>
          </a:p>
        </p:txBody>
      </p:sp>
      <p:sp>
        <p:nvSpPr>
          <p:cNvPr id="54280" name="Text Box 8"/>
          <p:cNvSpPr txBox="1">
            <a:spLocks noChangeArrowheads="1"/>
          </p:cNvSpPr>
          <p:nvPr/>
        </p:nvSpPr>
        <p:spPr bwMode="auto">
          <a:xfrm>
            <a:off x="5494338" y="1108075"/>
            <a:ext cx="457200" cy="521970"/>
          </a:xfrm>
          <a:prstGeom prst="rect">
            <a:avLst/>
          </a:prstGeom>
          <a:noFill/>
          <a:ln w="9525">
            <a:noFill/>
            <a:miter lim="800000"/>
          </a:ln>
          <a:effectLst/>
        </p:spPr>
        <p:txBody>
          <a:bodyPr>
            <a:spAutoFit/>
          </a:bodyPr>
          <a:lstStyle/>
          <a:p>
            <a:pPr>
              <a:spcBef>
                <a:spcPct val="50000"/>
              </a:spcBef>
            </a:pPr>
            <a:r>
              <a:rPr lang="en-US" altLang="zh-CN" sz="2800" b="1" dirty="0">
                <a:solidFill>
                  <a:srgbClr val="FF0000"/>
                </a:solidFill>
                <a:effectLst>
                  <a:outerShdw blurRad="38100" dist="38100" dir="2700000">
                    <a:srgbClr val="C0C0C0"/>
                  </a:outerShdw>
                </a:effectLst>
                <a:latin typeface="Times New Roman" panose="02020603050405020304" pitchFamily="18" charset="0"/>
                <a:cs typeface="Arial" panose="020B0604020202020204" pitchFamily="34" charset="0"/>
              </a:rPr>
              <a:t>O</a:t>
            </a:r>
            <a:endParaRPr lang="en-US" altLang="zh-CN" sz="2800" b="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endParaRPr>
          </a:p>
        </p:txBody>
      </p:sp>
      <p:sp>
        <p:nvSpPr>
          <p:cNvPr id="54281" name="Text Box 9"/>
          <p:cNvSpPr txBox="1">
            <a:spLocks noChangeArrowheads="1"/>
          </p:cNvSpPr>
          <p:nvPr/>
        </p:nvSpPr>
        <p:spPr bwMode="auto">
          <a:xfrm>
            <a:off x="7173913" y="3068638"/>
            <a:ext cx="2667000" cy="1014730"/>
          </a:xfrm>
          <a:prstGeom prst="rect">
            <a:avLst/>
          </a:prstGeom>
          <a:noFill/>
          <a:ln w="9525">
            <a:solidFill>
              <a:schemeClr val="tx1"/>
            </a:solidFill>
            <a:miter lim="800000"/>
          </a:ln>
          <a:effectLst/>
        </p:spPr>
        <p:txBody>
          <a:bodyPr>
            <a:spAutoFit/>
          </a:bodyPr>
          <a:lstStyle/>
          <a:p>
            <a:pPr marR="0" defTabSz="914400">
              <a:spcBef>
                <a:spcPct val="50000"/>
              </a:spcBef>
              <a:buClrTx/>
              <a:buSzTx/>
              <a:buFontTx/>
              <a:defRPr/>
            </a:pPr>
            <a:r>
              <a:rPr kumimoji="1" lang="en-US" altLang="zh-CN" sz="60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h</a:t>
            </a:r>
            <a:r>
              <a:rPr kumimoji="1" lang="en-US" altLang="zh-CN" sz="6000" b="1" kern="1200" cap="none" spc="0" normalizeH="0" baseline="-2500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1 </a:t>
            </a:r>
            <a:r>
              <a:rPr kumimoji="1" lang="zh-CN" altLang="en-US" sz="48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 </a:t>
            </a:r>
            <a:r>
              <a:rPr kumimoji="1" lang="en-US" altLang="zh-CN" sz="6000" b="1" i="1" kern="1200" cap="none" spc="0" normalizeH="0" baseline="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h</a:t>
            </a:r>
            <a:r>
              <a:rPr kumimoji="1" lang="en-US" altLang="zh-CN" sz="6000" b="1" kern="1200" cap="none" spc="0" normalizeH="0" baseline="-25000" noProof="0" smtClean="0">
                <a:solidFill>
                  <a:schemeClr val="accent2"/>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2</a:t>
            </a:r>
          </a:p>
        </p:txBody>
      </p:sp>
      <p:sp>
        <p:nvSpPr>
          <p:cNvPr id="54282" name="Text Box 10"/>
          <p:cNvSpPr txBox="1">
            <a:spLocks noChangeArrowheads="1"/>
          </p:cNvSpPr>
          <p:nvPr/>
        </p:nvSpPr>
        <p:spPr bwMode="auto">
          <a:xfrm>
            <a:off x="6351588" y="5300663"/>
            <a:ext cx="3200400" cy="706755"/>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4000" b="1"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Arial" panose="020B0604020202020204" pitchFamily="34" charset="0"/>
              </a:rPr>
              <a:t>省力费距离</a:t>
            </a:r>
          </a:p>
        </p:txBody>
      </p:sp>
      <p:pic>
        <p:nvPicPr>
          <p:cNvPr id="29707" name="Picture 11" descr="bb"/>
          <p:cNvPicPr>
            <a:picLocks noChangeAspect="1"/>
          </p:cNvPicPr>
          <p:nvPr/>
        </p:nvPicPr>
        <p:blipFill>
          <a:blip r:embed="rId3"/>
          <a:stretch>
            <a:fillRect/>
          </a:stretch>
        </p:blipFill>
        <p:spPr>
          <a:xfrm>
            <a:off x="3359150" y="476250"/>
            <a:ext cx="6286500" cy="4572000"/>
          </a:xfrm>
          <a:prstGeom prst="rect">
            <a:avLst/>
          </a:prstGeom>
          <a:noFill/>
          <a:ln w="9525">
            <a:noFill/>
          </a:ln>
        </p:spPr>
      </p:pic>
      <p:grpSp>
        <p:nvGrpSpPr>
          <p:cNvPr id="4111" name="组合 4110"/>
          <p:cNvGrpSpPr/>
          <p:nvPr/>
        </p:nvGrpSpPr>
        <p:grpSpPr>
          <a:xfrm>
            <a:off x="139065" y="94615"/>
            <a:ext cx="12246610" cy="678053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ppt_x</p:attrName>
                                        </p:attrNameLst>
                                      </p:cBhvr>
                                      <p:tavLst>
                                        <p:tav tm="0">
                                          <p:val>
                                            <p:strVal val="#ppt_x-#ppt_w/2"/>
                                          </p:val>
                                        </p:tav>
                                        <p:tav tm="100000">
                                          <p:val>
                                            <p:strVal val="#ppt_x"/>
                                          </p:val>
                                        </p:tav>
                                      </p:tavLst>
                                    </p:anim>
                                    <p:anim calcmode="lin" valueType="num">
                                      <p:cBhvr>
                                        <p:cTn id="8" dur="500" fill="hold"/>
                                        <p:tgtEl>
                                          <p:spTgt spid="54275"/>
                                        </p:tgtEl>
                                        <p:attrNameLst>
                                          <p:attrName>ppt_y</p:attrName>
                                        </p:attrNameLst>
                                      </p:cBhvr>
                                      <p:tavLst>
                                        <p:tav tm="0">
                                          <p:val>
                                            <p:strVal val="#ppt_y"/>
                                          </p:val>
                                        </p:tav>
                                        <p:tav tm="100000">
                                          <p:val>
                                            <p:strVal val="#ppt_y"/>
                                          </p:val>
                                        </p:tav>
                                      </p:tavLst>
                                    </p:anim>
                                    <p:anim calcmode="lin" valueType="num">
                                      <p:cBhvr>
                                        <p:cTn id="9" dur="500" fill="hold"/>
                                        <p:tgtEl>
                                          <p:spTgt spid="54275"/>
                                        </p:tgtEl>
                                        <p:attrNameLst>
                                          <p:attrName>ppt_w</p:attrName>
                                        </p:attrNameLst>
                                      </p:cBhvr>
                                      <p:tavLst>
                                        <p:tav tm="0">
                                          <p:val>
                                            <p:fltVal val="0"/>
                                          </p:val>
                                        </p:tav>
                                        <p:tav tm="100000">
                                          <p:val>
                                            <p:strVal val="#ppt_w"/>
                                          </p:val>
                                        </p:tav>
                                      </p:tavLst>
                                    </p:anim>
                                    <p:anim calcmode="lin" valueType="num">
                                      <p:cBhvr>
                                        <p:cTn id="10" dur="500" fill="hold"/>
                                        <p:tgtEl>
                                          <p:spTgt spid="5427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4277"/>
                                        </p:tgtEl>
                                        <p:attrNameLst>
                                          <p:attrName>style.visibility</p:attrName>
                                        </p:attrNameLst>
                                      </p:cBhvr>
                                      <p:to>
                                        <p:strVal val="visible"/>
                                      </p:to>
                                    </p:set>
                                    <p:animEffect transition="in" filter="dissolve">
                                      <p:cBhvr>
                                        <p:cTn id="14" dur="500"/>
                                        <p:tgtEl>
                                          <p:spTgt spid="5427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54276"/>
                                        </p:tgtEl>
                                        <p:attrNameLst>
                                          <p:attrName>style.visibility</p:attrName>
                                        </p:attrNameLst>
                                      </p:cBhvr>
                                      <p:to>
                                        <p:strVal val="visible"/>
                                      </p:to>
                                    </p:set>
                                    <p:anim calcmode="lin" valueType="num">
                                      <p:cBhvr>
                                        <p:cTn id="19" dur="500" fill="hold"/>
                                        <p:tgtEl>
                                          <p:spTgt spid="54276"/>
                                        </p:tgtEl>
                                        <p:attrNameLst>
                                          <p:attrName>ppt_x</p:attrName>
                                        </p:attrNameLst>
                                      </p:cBhvr>
                                      <p:tavLst>
                                        <p:tav tm="0">
                                          <p:val>
                                            <p:strVal val="#ppt_x"/>
                                          </p:val>
                                        </p:tav>
                                        <p:tav tm="100000">
                                          <p:val>
                                            <p:strVal val="#ppt_x"/>
                                          </p:val>
                                        </p:tav>
                                      </p:tavLst>
                                    </p:anim>
                                    <p:anim calcmode="lin" valueType="num">
                                      <p:cBhvr>
                                        <p:cTn id="20" dur="500" fill="hold"/>
                                        <p:tgtEl>
                                          <p:spTgt spid="54276"/>
                                        </p:tgtEl>
                                        <p:attrNameLst>
                                          <p:attrName>ppt_y</p:attrName>
                                        </p:attrNameLst>
                                      </p:cBhvr>
                                      <p:tavLst>
                                        <p:tav tm="0">
                                          <p:val>
                                            <p:strVal val="#ppt_y-#ppt_h/2"/>
                                          </p:val>
                                        </p:tav>
                                        <p:tav tm="100000">
                                          <p:val>
                                            <p:strVal val="#ppt_y"/>
                                          </p:val>
                                        </p:tav>
                                      </p:tavLst>
                                    </p:anim>
                                    <p:anim calcmode="lin" valueType="num">
                                      <p:cBhvr>
                                        <p:cTn id="21" dur="500" fill="hold"/>
                                        <p:tgtEl>
                                          <p:spTgt spid="54276"/>
                                        </p:tgtEl>
                                        <p:attrNameLst>
                                          <p:attrName>ppt_w</p:attrName>
                                        </p:attrNameLst>
                                      </p:cBhvr>
                                      <p:tavLst>
                                        <p:tav tm="0">
                                          <p:val>
                                            <p:strVal val="#ppt_w"/>
                                          </p:val>
                                        </p:tav>
                                        <p:tav tm="100000">
                                          <p:val>
                                            <p:strVal val="#ppt_w"/>
                                          </p:val>
                                        </p:tav>
                                      </p:tavLst>
                                    </p:anim>
                                    <p:anim calcmode="lin" valueType="num">
                                      <p:cBhvr>
                                        <p:cTn id="22" dur="500" fill="hold"/>
                                        <p:tgtEl>
                                          <p:spTgt spid="54276"/>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4278"/>
                                        </p:tgtEl>
                                        <p:attrNameLst>
                                          <p:attrName>style.visibility</p:attrName>
                                        </p:attrNameLst>
                                      </p:cBhvr>
                                      <p:to>
                                        <p:strVal val="visible"/>
                                      </p:to>
                                    </p:set>
                                    <p:animEffect transition="in" filter="dissolve">
                                      <p:cBhvr>
                                        <p:cTn id="26" dur="500"/>
                                        <p:tgtEl>
                                          <p:spTgt spid="5427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4281"/>
                                        </p:tgtEl>
                                        <p:attrNameLst>
                                          <p:attrName>style.visibility</p:attrName>
                                        </p:attrNameLst>
                                      </p:cBhvr>
                                      <p:to>
                                        <p:strVal val="visible"/>
                                      </p:to>
                                    </p:set>
                                    <p:animEffect transition="in" filter="dissolve">
                                      <p:cBhvr>
                                        <p:cTn id="31" dur="500"/>
                                        <p:tgtEl>
                                          <p:spTgt spid="54281"/>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iterate type="lt">
                                    <p:tmPct val="10000"/>
                                  </p:iterate>
                                  <p:childTnLst>
                                    <p:set>
                                      <p:cBhvr>
                                        <p:cTn id="35" dur="1" fill="hold">
                                          <p:stCondLst>
                                            <p:cond delay="0"/>
                                          </p:stCondLst>
                                        </p:cTn>
                                        <p:tgtEl>
                                          <p:spTgt spid="54279"/>
                                        </p:tgtEl>
                                        <p:attrNameLst>
                                          <p:attrName>style.visibility</p:attrName>
                                        </p:attrNameLst>
                                      </p:cBhvr>
                                      <p:to>
                                        <p:strVal val="visible"/>
                                      </p:to>
                                    </p:set>
                                    <p:animEffect transition="in" filter="fade">
                                      <p:cBhvr>
                                        <p:cTn id="36" dur="2000"/>
                                        <p:tgtEl>
                                          <p:spTgt spid="54279"/>
                                        </p:tgtEl>
                                      </p:cBhvr>
                                    </p:animEffect>
                                    <p:anim calcmode="lin" valueType="num">
                                      <p:cBhvr>
                                        <p:cTn id="37" dur="2000" fill="hold"/>
                                        <p:tgtEl>
                                          <p:spTgt spid="54279"/>
                                        </p:tgtEl>
                                        <p:attrNameLst>
                                          <p:attrName>ppt_w</p:attrName>
                                        </p:attrNameLst>
                                      </p:cBhvr>
                                      <p:tavLst>
                                        <p:tav tm="0" fmla="#ppt_w*sin(2.5*pi*$)">
                                          <p:val>
                                            <p:fltVal val="0"/>
                                          </p:val>
                                        </p:tav>
                                        <p:tav tm="100000">
                                          <p:val>
                                            <p:fltVal val="1"/>
                                          </p:val>
                                        </p:tav>
                                      </p:tavLst>
                                    </p:anim>
                                    <p:anim calcmode="lin" valueType="num">
                                      <p:cBhvr>
                                        <p:cTn id="38" dur="2000" fill="hold"/>
                                        <p:tgtEl>
                                          <p:spTgt spid="5427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4282"/>
                                        </p:tgtEl>
                                        <p:attrNameLst>
                                          <p:attrName>style.visibility</p:attrName>
                                        </p:attrNameLst>
                                      </p:cBhvr>
                                      <p:to>
                                        <p:strVal val="visible"/>
                                      </p:to>
                                    </p:set>
                                    <p:animEffect transition="in" filter="dissolve">
                                      <p:cBhvr>
                                        <p:cTn id="43"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ldLvl="0" animBg="1"/>
      <p:bldP spid="54278" grpId="0" bldLvl="0" animBg="1"/>
      <p:bldP spid="54279" grpId="0" bldLvl="0" animBg="1"/>
      <p:bldP spid="54281" grpId="0" bldLvl="0" animBg="1"/>
      <p:bldP spid="5428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4bc71d78-46f8-46c9-b0b0-ed2dc143c4f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自定义</PresentationFormat>
  <Paragraphs>230</Paragraphs>
  <Slides>27</Slides>
  <Notes>4</Notes>
  <HiddenSlides>0</HiddenSlides>
  <MMClips>2</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PowerPoint 演示文稿</vt:lpstr>
      <vt:lpstr>PowerPoint 演示文稿</vt:lpstr>
      <vt:lpstr>PowerPoint 演示文稿</vt:lpstr>
      <vt:lpstr>PowerPoint 演示文稿</vt:lpstr>
      <vt:lpstr>练一练1：画出下图杠杆的支点、动力、阻力、动力臂、阻力臂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User</cp:lastModifiedBy>
  <cp:revision>1</cp:revision>
  <dcterms:created xsi:type="dcterms:W3CDTF">2019-12-17T00:19:00Z</dcterms:created>
  <dcterms:modified xsi:type="dcterms:W3CDTF">2020-02-05T06:02:39Z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