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</p:sldIdLst>
  <p:sldSz cx="1188085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-744" y="-84"/>
      </p:cViewPr>
      <p:guideLst>
        <p:guide orient="horz" pos="2160"/>
        <p:guide pos="374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theme" Target="theme/them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tags" Target="../tags/tag9.xml"/><Relationship Id="rId2" Type="http://schemas.openxmlformats.org/officeDocument/2006/relationships/tags" Target="../tags/tag8.xml"/><Relationship Id="rId1" Type="http://schemas.openxmlformats.org/officeDocument/2006/relationships/tags" Target="../tags/tag7.xml"/><Relationship Id="rId6" Type="http://schemas.openxmlformats.org/officeDocument/2006/relationships/slideMaster" Target="../slideMasters/slideMaster2.xml"/><Relationship Id="rId5" Type="http://schemas.openxmlformats.org/officeDocument/2006/relationships/tags" Target="../tags/tag11.xml"/><Relationship Id="rId4" Type="http://schemas.openxmlformats.org/officeDocument/2006/relationships/tags" Target="../tags/tag10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tags" Target="../tags/tag14.xml"/><Relationship Id="rId2" Type="http://schemas.openxmlformats.org/officeDocument/2006/relationships/tags" Target="../tags/tag13.xml"/><Relationship Id="rId1" Type="http://schemas.openxmlformats.org/officeDocument/2006/relationships/tags" Target="../tags/tag12.xml"/><Relationship Id="rId6" Type="http://schemas.openxmlformats.org/officeDocument/2006/relationships/slideMaster" Target="../slideMasters/slideMaster2.xml"/><Relationship Id="rId5" Type="http://schemas.openxmlformats.org/officeDocument/2006/relationships/tags" Target="../tags/tag16.xml"/><Relationship Id="rId4" Type="http://schemas.openxmlformats.org/officeDocument/2006/relationships/tags" Target="../tags/tag15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tags" Target="../tags/tag19.xml"/><Relationship Id="rId2" Type="http://schemas.openxmlformats.org/officeDocument/2006/relationships/tags" Target="../tags/tag18.xml"/><Relationship Id="rId1" Type="http://schemas.openxmlformats.org/officeDocument/2006/relationships/tags" Target="../tags/tag17.xml"/><Relationship Id="rId6" Type="http://schemas.openxmlformats.org/officeDocument/2006/relationships/slideMaster" Target="../slideMasters/slideMaster2.xml"/><Relationship Id="rId5" Type="http://schemas.openxmlformats.org/officeDocument/2006/relationships/tags" Target="../tags/tag21.xml"/><Relationship Id="rId4" Type="http://schemas.openxmlformats.org/officeDocument/2006/relationships/tags" Target="../tags/tag20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7" Type="http://schemas.openxmlformats.org/officeDocument/2006/relationships/slideMaster" Target="../slideMasters/slideMaster2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6" Type="http://schemas.openxmlformats.org/officeDocument/2006/relationships/tags" Target="../tags/tag27.xml"/><Relationship Id="rId5" Type="http://schemas.openxmlformats.org/officeDocument/2006/relationships/tags" Target="../tags/tag26.xml"/><Relationship Id="rId4" Type="http://schemas.openxmlformats.org/officeDocument/2006/relationships/tags" Target="../tags/tag25.xml"/></Relationships>
</file>

<file path=ppt/slideLayouts/_rels/slideLayout16.xml.rels><?xml version="1.0" encoding="UTF-8" standalone="yes"?>
<Relationships xmlns="http://schemas.openxmlformats.org/package/2006/relationships"><Relationship Id="rId8" Type="http://schemas.openxmlformats.org/officeDocument/2006/relationships/tags" Target="../tags/tag35.xml"/><Relationship Id="rId3" Type="http://schemas.openxmlformats.org/officeDocument/2006/relationships/tags" Target="../tags/tag30.xml"/><Relationship Id="rId7" Type="http://schemas.openxmlformats.org/officeDocument/2006/relationships/tags" Target="../tags/tag34.xml"/><Relationship Id="rId2" Type="http://schemas.openxmlformats.org/officeDocument/2006/relationships/tags" Target="../tags/tag29.xml"/><Relationship Id="rId1" Type="http://schemas.openxmlformats.org/officeDocument/2006/relationships/tags" Target="../tags/tag28.xml"/><Relationship Id="rId6" Type="http://schemas.openxmlformats.org/officeDocument/2006/relationships/tags" Target="../tags/tag33.xml"/><Relationship Id="rId5" Type="http://schemas.openxmlformats.org/officeDocument/2006/relationships/tags" Target="../tags/tag32.xml"/><Relationship Id="rId4" Type="http://schemas.openxmlformats.org/officeDocument/2006/relationships/tags" Target="../tags/tag31.xml"/><Relationship Id="rId9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38.xml"/><Relationship Id="rId2" Type="http://schemas.openxmlformats.org/officeDocument/2006/relationships/tags" Target="../tags/tag37.xml"/><Relationship Id="rId1" Type="http://schemas.openxmlformats.org/officeDocument/2006/relationships/tags" Target="../tags/tag36.xml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39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4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tags" Target="../tags/tag45.xml"/><Relationship Id="rId7" Type="http://schemas.openxmlformats.org/officeDocument/2006/relationships/slideMaster" Target="../slideMasters/slideMaster2.xml"/><Relationship Id="rId2" Type="http://schemas.openxmlformats.org/officeDocument/2006/relationships/tags" Target="../tags/tag44.xml"/><Relationship Id="rId1" Type="http://schemas.openxmlformats.org/officeDocument/2006/relationships/tags" Target="../tags/tag43.xml"/><Relationship Id="rId6" Type="http://schemas.openxmlformats.org/officeDocument/2006/relationships/tags" Target="../tags/tag48.xml"/><Relationship Id="rId5" Type="http://schemas.openxmlformats.org/officeDocument/2006/relationships/tags" Target="../tags/tag47.xml"/><Relationship Id="rId4" Type="http://schemas.openxmlformats.org/officeDocument/2006/relationships/tags" Target="../tags/tag46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tags" Target="../tags/tag51.xml"/><Relationship Id="rId2" Type="http://schemas.openxmlformats.org/officeDocument/2006/relationships/tags" Target="../tags/tag50.xml"/><Relationship Id="rId1" Type="http://schemas.openxmlformats.org/officeDocument/2006/relationships/tags" Target="../tags/tag49.xml"/><Relationship Id="rId6" Type="http://schemas.openxmlformats.org/officeDocument/2006/relationships/slideMaster" Target="../slideMasters/slideMaster2.xml"/><Relationship Id="rId5" Type="http://schemas.openxmlformats.org/officeDocument/2006/relationships/tags" Target="../tags/tag53.xml"/><Relationship Id="rId4" Type="http://schemas.openxmlformats.org/officeDocument/2006/relationships/tags" Target="../tags/tag52.xml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tags" Target="../tags/tag56.xml"/><Relationship Id="rId2" Type="http://schemas.openxmlformats.org/officeDocument/2006/relationships/tags" Target="../tags/tag55.xml"/><Relationship Id="rId1" Type="http://schemas.openxmlformats.org/officeDocument/2006/relationships/tags" Target="../tags/tag54.xml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57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tags" Target="../tags/tag60.xml"/><Relationship Id="rId2" Type="http://schemas.openxmlformats.org/officeDocument/2006/relationships/tags" Target="../tags/tag59.xml"/><Relationship Id="rId1" Type="http://schemas.openxmlformats.org/officeDocument/2006/relationships/tags" Target="../tags/tag58.xml"/><Relationship Id="rId6" Type="http://schemas.openxmlformats.org/officeDocument/2006/relationships/slideMaster" Target="../slideMasters/slideMaster2.xml"/><Relationship Id="rId5" Type="http://schemas.openxmlformats.org/officeDocument/2006/relationships/tags" Target="../tags/tag62.xml"/><Relationship Id="rId4" Type="http://schemas.openxmlformats.org/officeDocument/2006/relationships/tags" Target="../tags/tag6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891064" y="2130426"/>
            <a:ext cx="10098723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782128" y="3886200"/>
            <a:ext cx="8316595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2021/2/23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2021/2/23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613616" y="274639"/>
            <a:ext cx="2673191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594042" y="274639"/>
            <a:ext cx="782156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2021/2/23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 hasCustomPrompt="1"/>
            <p:custDataLst>
              <p:tags r:id="rId1"/>
            </p:custDataLst>
          </p:nvPr>
        </p:nvSpPr>
        <p:spPr>
          <a:xfrm>
            <a:off x="1168206" y="914400"/>
            <a:ext cx="9549116" cy="2570400"/>
          </a:xfrm>
        </p:spPr>
        <p:txBody>
          <a:bodyPr lIns="90000" tIns="46800" rIns="90000" bIns="46800" anchor="b" anchorCtr="0">
            <a:normAutofit/>
          </a:bodyPr>
          <a:lstStyle>
            <a:lvl1pPr algn="ctr">
              <a:defRPr sz="6000"/>
            </a:lvl1pPr>
          </a:lstStyle>
          <a:p>
            <a:r>
              <a:rPr lang="zh-CN" altLang="en-US"/>
              <a:t>单击此处编辑标题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  <p:custDataLst>
              <p:tags r:id="rId2"/>
            </p:custDataLst>
          </p:nvPr>
        </p:nvSpPr>
        <p:spPr>
          <a:xfrm>
            <a:off x="1168206" y="3560400"/>
            <a:ext cx="9549116" cy="1472400"/>
          </a:xfrm>
        </p:spPr>
        <p:txBody>
          <a:bodyPr lIns="90000" tIns="46800" rIns="90000" bIns="46800">
            <a:normAutofit/>
          </a:bodyPr>
          <a:lstStyle>
            <a:lvl1pPr marL="0" indent="0" algn="ctr">
              <a:lnSpc>
                <a:spcPct val="110000"/>
              </a:lnSpc>
              <a:buNone/>
              <a:defRPr sz="2400" spc="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单击此处编辑副标题</a:t>
            </a:r>
          </a:p>
        </p:txBody>
      </p:sp>
      <p:sp>
        <p:nvSpPr>
          <p:cNvPr id="16" name="日期占位符 15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>
                <a:solidFill>
                  <a:srgbClr val="000000">
                    <a:tint val="75000"/>
                  </a:srgbClr>
                </a:solidFill>
              </a:rPr>
              <a:pPr/>
              <a:t>2021/2/23</a:t>
            </a:fld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17" name="页脚占位符 16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>
                <a:solidFill>
                  <a:srgbClr val="000000">
                    <a:tint val="75000"/>
                  </a:srgbClr>
                </a:solidFill>
              </a:rPr>
              <a:pPr/>
              <a:t>‹#›</a:t>
            </a:fld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83500834"/>
      </p:ext>
    </p:extLst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592873" y="608400"/>
            <a:ext cx="10689257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>
                <a:sym typeface="+mn-ea"/>
              </a:rPr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592873" y="1490400"/>
            <a:ext cx="10689257" cy="47592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>
                <a:sym typeface="+mn-ea"/>
              </a:rPr>
              <a:t>单击此处编辑母版文本样式</a:t>
            </a:r>
          </a:p>
          <a:p>
            <a:pPr lvl="1"/>
            <a:r>
              <a:rPr>
                <a:sym typeface="+mn-ea"/>
              </a:rPr>
              <a:t>第二级</a:t>
            </a:r>
          </a:p>
          <a:p>
            <a:pPr lvl="2"/>
            <a:r>
              <a:rPr>
                <a:sym typeface="+mn-ea"/>
              </a:rPr>
              <a:t>第三级</a:t>
            </a:r>
          </a:p>
          <a:p>
            <a:pPr lvl="3"/>
            <a:r>
              <a:rPr>
                <a:sym typeface="+mn-ea"/>
              </a:rPr>
              <a:t>第四级</a:t>
            </a:r>
          </a:p>
          <a:p>
            <a:pPr lvl="4"/>
            <a:r>
              <a:rPr>
                <a:sym typeface="+mn-ea"/>
              </a:rPr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>
                <a:solidFill>
                  <a:srgbClr val="000000">
                    <a:tint val="75000"/>
                  </a:srgbClr>
                </a:solidFill>
              </a:rPr>
              <a:pPr/>
              <a:t>2021/2/23</a:t>
            </a:fld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>
                <a:solidFill>
                  <a:srgbClr val="000000">
                    <a:tint val="75000"/>
                  </a:srgbClr>
                </a:solidFill>
              </a:rPr>
              <a:pPr/>
              <a:t>‹#›</a:t>
            </a:fld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1997849"/>
      </p:ext>
    </p:extLst>
  </p:cSld>
  <p:clrMapOvr>
    <a:masterClrMapping/>
  </p:clrMapOvr>
  <p:transition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39993" y="3848400"/>
            <a:ext cx="7570534" cy="766800"/>
          </a:xfrm>
        </p:spPr>
        <p:txBody>
          <a:bodyPr lIns="90000" tIns="46800" rIns="90000" bIns="46800" anchor="b" anchorCtr="0">
            <a:normAutofit/>
          </a:bodyPr>
          <a:lstStyle>
            <a:lvl1pPr>
              <a:defRPr sz="4400"/>
            </a:lvl1pPr>
          </a:lstStyle>
          <a:p>
            <a:r>
              <a:rPr lang="zh-CN" altLang="en-US"/>
              <a:t>单击此处编辑标题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2"/>
            </p:custDataLst>
          </p:nvPr>
        </p:nvSpPr>
        <p:spPr>
          <a:xfrm>
            <a:off x="1939993" y="4615200"/>
            <a:ext cx="7570534" cy="867600"/>
          </a:xfrm>
        </p:spPr>
        <p:txBody>
          <a:bodyPr lIns="90000" tIns="46800" rIns="90000" bIns="46800">
            <a:normAutofit/>
          </a:bodyPr>
          <a:lstStyle>
            <a:lvl1pPr marL="0" indent="0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单击此处编辑文本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>
                <a:solidFill>
                  <a:srgbClr val="000000">
                    <a:tint val="75000"/>
                  </a:srgbClr>
                </a:solidFill>
              </a:rPr>
              <a:pPr/>
              <a:t>2021/2/23</a:t>
            </a:fld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>
                <a:solidFill>
                  <a:srgbClr val="000000">
                    <a:tint val="75000"/>
                  </a:srgbClr>
                </a:solidFill>
              </a:rPr>
              <a:pPr/>
              <a:t>‹#›</a:t>
            </a:fld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47667489"/>
      </p:ext>
    </p:extLst>
  </p:cSld>
  <p:clrMapOvr>
    <a:masterClrMapping/>
  </p:clrMapOvr>
  <p:transition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592873" y="608400"/>
            <a:ext cx="10689257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>
                <a:sym typeface="+mn-ea"/>
              </a:rPr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  <p:custDataLst>
              <p:tags r:id="rId2"/>
            </p:custDataLst>
          </p:nvPr>
        </p:nvSpPr>
        <p:spPr>
          <a:xfrm>
            <a:off x="592873" y="1501200"/>
            <a:ext cx="5044684" cy="47484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>
                <a:sym typeface="+mn-ea"/>
              </a:rPr>
              <a:t>单击此处编辑母版文本样式</a:t>
            </a:r>
          </a:p>
          <a:p>
            <a:pPr lvl="1"/>
            <a:r>
              <a:rPr>
                <a:sym typeface="+mn-ea"/>
              </a:rPr>
              <a:t>第二级</a:t>
            </a:r>
          </a:p>
          <a:p>
            <a:pPr lvl="2"/>
            <a:r>
              <a:rPr>
                <a:sym typeface="+mn-ea"/>
              </a:rPr>
              <a:t>第三级</a:t>
            </a:r>
          </a:p>
          <a:p>
            <a:pPr lvl="3"/>
            <a:r>
              <a:rPr>
                <a:sym typeface="+mn-ea"/>
              </a:rPr>
              <a:t>第四级</a:t>
            </a:r>
          </a:p>
          <a:p>
            <a:pPr lvl="4"/>
            <a:r>
              <a:rPr>
                <a:sym typeface="+mn-ea"/>
              </a:rPr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3"/>
            </p:custDataLst>
          </p:nvPr>
        </p:nvSpPr>
        <p:spPr>
          <a:xfrm>
            <a:off x="6247971" y="1501200"/>
            <a:ext cx="5044684" cy="4748400"/>
          </a:xfrm>
        </p:spPr>
        <p:txBody>
          <a:bodyPr lIns="90000" tIns="46800" rIns="90000" bIns="4680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>
                <a:solidFill>
                  <a:srgbClr val="000000">
                    <a:tint val="75000"/>
                  </a:srgbClr>
                </a:solidFill>
              </a:rPr>
              <a:pPr/>
              <a:t>2021/2/23</a:t>
            </a:fld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>
                <a:solidFill>
                  <a:srgbClr val="000000">
                    <a:tint val="75000"/>
                  </a:srgbClr>
                </a:solidFill>
              </a:rPr>
              <a:pPr/>
              <a:t>‹#›</a:t>
            </a:fld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0061699"/>
      </p:ext>
    </p:extLst>
  </p:cSld>
  <p:clrMapOvr>
    <a:masterClrMapping/>
  </p:clrMapOvr>
  <p:transition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592873" y="608400"/>
            <a:ext cx="10689257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>
                <a:sym typeface="+mn-ea"/>
              </a:rPr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2"/>
            </p:custDataLst>
          </p:nvPr>
        </p:nvSpPr>
        <p:spPr>
          <a:xfrm>
            <a:off x="592873" y="1429200"/>
            <a:ext cx="5206058" cy="381600"/>
          </a:xfrm>
        </p:spPr>
        <p:txBody>
          <a:bodyPr lIns="101600" tIns="38100" rIns="76200" bIns="3810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单击此处编辑文本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3"/>
            </p:custDataLst>
          </p:nvPr>
        </p:nvSpPr>
        <p:spPr>
          <a:xfrm>
            <a:off x="592873" y="1854000"/>
            <a:ext cx="5206058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>
                <a:sym typeface="+mn-ea"/>
              </a:rPr>
              <a:t>单击此处编辑母版文本样式</a:t>
            </a:r>
          </a:p>
          <a:p>
            <a:pPr lvl="1"/>
            <a:r>
              <a:rPr>
                <a:sym typeface="+mn-ea"/>
              </a:rPr>
              <a:t>第二级</a:t>
            </a:r>
          </a:p>
          <a:p>
            <a:pPr lvl="2"/>
            <a:r>
              <a:rPr>
                <a:sym typeface="+mn-ea"/>
              </a:rPr>
              <a:t>第三级</a:t>
            </a:r>
          </a:p>
          <a:p>
            <a:pPr lvl="3"/>
            <a:r>
              <a:rPr>
                <a:sym typeface="+mn-ea"/>
              </a:rPr>
              <a:t>第四级</a:t>
            </a:r>
          </a:p>
          <a:p>
            <a:pPr lvl="4"/>
            <a:r>
              <a:rPr>
                <a:sym typeface="+mn-ea"/>
              </a:rPr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  <p:custDataLst>
              <p:tags r:id="rId4"/>
            </p:custDataLst>
          </p:nvPr>
        </p:nvSpPr>
        <p:spPr>
          <a:xfrm>
            <a:off x="6076608" y="1421729"/>
            <a:ext cx="5206058" cy="381600"/>
          </a:xfrm>
        </p:spPr>
        <p:txBody>
          <a:bodyPr vert="horz" lIns="101600" tIns="38100" rIns="76200" bIns="38100" rtlCol="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>
                <a:sym typeface="+mn-ea"/>
              </a:rPr>
              <a:t>单击此处编辑文本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  <p:custDataLst>
              <p:tags r:id="rId5"/>
            </p:custDataLst>
          </p:nvPr>
        </p:nvSpPr>
        <p:spPr>
          <a:xfrm>
            <a:off x="6076608" y="1854000"/>
            <a:ext cx="5206058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>
                <a:sym typeface="+mn-ea"/>
              </a:rPr>
              <a:t>单击此处编辑母版文本样式</a:t>
            </a:r>
          </a:p>
          <a:p>
            <a:pPr lvl="1"/>
            <a:r>
              <a:rPr>
                <a:sym typeface="+mn-ea"/>
              </a:rPr>
              <a:t>第二级</a:t>
            </a:r>
          </a:p>
          <a:p>
            <a:pPr lvl="2"/>
            <a:r>
              <a:rPr>
                <a:sym typeface="+mn-ea"/>
              </a:rPr>
              <a:t>第三级</a:t>
            </a:r>
          </a:p>
          <a:p>
            <a:pPr lvl="3"/>
            <a:r>
              <a:rPr>
                <a:sym typeface="+mn-ea"/>
              </a:rPr>
              <a:t>第四级</a:t>
            </a:r>
          </a:p>
          <a:p>
            <a:pPr lvl="4"/>
            <a:r>
              <a:rPr>
                <a:sym typeface="+mn-ea"/>
              </a:rPr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  <p:custDataLst>
              <p:tags r:id="rId6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>
                <a:solidFill>
                  <a:srgbClr val="000000">
                    <a:tint val="75000"/>
                  </a:srgbClr>
                </a:solidFill>
              </a:rPr>
              <a:pPr/>
              <a:t>2021/2/23</a:t>
            </a:fld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  <p:custDataLst>
              <p:tags r:id="rId7"/>
            </p:custDataLst>
          </p:nvPr>
        </p:nvSpPr>
        <p:spPr/>
        <p:txBody>
          <a:bodyPr/>
          <a:lstStyle/>
          <a:p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  <p:custDataLst>
              <p:tags r:id="rId8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>
                <a:solidFill>
                  <a:srgbClr val="000000">
                    <a:tint val="75000"/>
                  </a:srgbClr>
                </a:solidFill>
              </a:rPr>
              <a:pPr/>
              <a:t>‹#›</a:t>
            </a:fld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28992557"/>
      </p:ext>
    </p:extLst>
  </p:cSld>
  <p:clrMapOvr>
    <a:masterClrMapping/>
  </p:clrMapOvr>
  <p:transition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592873" y="608400"/>
            <a:ext cx="10689257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>
                <a:sym typeface="+mn-ea"/>
              </a:rPr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>
                <a:solidFill>
                  <a:srgbClr val="000000">
                    <a:tint val="75000"/>
                  </a:srgbClr>
                </a:solidFill>
              </a:rPr>
              <a:pPr/>
              <a:t>2021/2/23</a:t>
            </a:fld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>
                <a:solidFill>
                  <a:srgbClr val="000000">
                    <a:tint val="75000"/>
                  </a:srgbClr>
                </a:solidFill>
              </a:rPr>
              <a:pPr/>
              <a:t>‹#›</a:t>
            </a:fld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04308073"/>
      </p:ext>
    </p:extLst>
  </p:cSld>
  <p:clrMapOvr>
    <a:masterClrMapping/>
  </p:clrMapOvr>
  <p:transition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1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>
                <a:solidFill>
                  <a:srgbClr val="000000">
                    <a:tint val="75000"/>
                  </a:srgbClr>
                </a:solidFill>
              </a:rPr>
              <a:pPr/>
              <a:t>2021/2/23</a:t>
            </a:fld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2"/>
            </p:custDataLst>
          </p:nvPr>
        </p:nvSpPr>
        <p:spPr/>
        <p:txBody>
          <a:bodyPr/>
          <a:lstStyle/>
          <a:p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3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>
                <a:solidFill>
                  <a:srgbClr val="000000">
                    <a:tint val="75000"/>
                  </a:srgbClr>
                </a:solidFill>
              </a:rPr>
              <a:pPr/>
              <a:t>‹#›</a:t>
            </a:fld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82638084"/>
      </p:ext>
    </p:extLst>
  </p:cSld>
  <p:clrMapOvr>
    <a:masterClrMapping/>
  </p:clrMapOvr>
  <p:transition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图片占位符 2"/>
          <p:cNvSpPr>
            <a:spLocks noGrp="1"/>
          </p:cNvSpPr>
          <p:nvPr>
            <p:ph type="pic" idx="1"/>
            <p:custDataLst>
              <p:tags r:id="rId1"/>
            </p:custDataLst>
          </p:nvPr>
        </p:nvSpPr>
        <p:spPr>
          <a:xfrm>
            <a:off x="592873" y="1555200"/>
            <a:ext cx="5099525" cy="4608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endParaRPr>
              <a:sym typeface="+mn-ea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  <p:custDataLst>
              <p:tags r:id="rId2"/>
            </p:custDataLst>
          </p:nvPr>
        </p:nvSpPr>
        <p:spPr>
          <a:xfrm>
            <a:off x="6188332" y="1555200"/>
            <a:ext cx="5093798" cy="4608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r>
              <a:rPr>
                <a:sym typeface="+mn-ea"/>
              </a:rPr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>
                <a:solidFill>
                  <a:srgbClr val="000000">
                    <a:tint val="75000"/>
                  </a:srgbClr>
                </a:solidFill>
              </a:rPr>
              <a:pPr/>
              <a:t>2021/2/23</a:t>
            </a:fld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>
                <a:solidFill>
                  <a:srgbClr val="000000">
                    <a:tint val="75000"/>
                  </a:srgbClr>
                </a:solidFill>
              </a:rPr>
              <a:pPr/>
              <a:t>‹#›</a:t>
            </a:fld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9" name="标题 8"/>
          <p:cNvSpPr>
            <a:spLocks noGrp="1"/>
          </p:cNvSpPr>
          <p:nvPr>
            <p:ph type="title"/>
            <p:custDataLst>
              <p:tags r:id="rId6"/>
            </p:custDataLst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</p:spTree>
    <p:extLst>
      <p:ext uri="{BB962C8B-B14F-4D97-AF65-F5344CB8AC3E}">
        <p14:creationId xmlns:p14="http://schemas.microsoft.com/office/powerpoint/2010/main" val="1589093703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2021/2/23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 hasCustomPrompt="1"/>
            <p:custDataLst>
              <p:tags r:id="rId1"/>
            </p:custDataLst>
          </p:nvPr>
        </p:nvSpPr>
        <p:spPr>
          <a:xfrm>
            <a:off x="9973600" y="914400"/>
            <a:ext cx="1017356" cy="5029200"/>
          </a:xfrm>
        </p:spPr>
        <p:txBody>
          <a:bodyPr vert="eaVert" lIns="90000" tIns="46800" rIns="90000" bIns="46800" rtlCol="0" anchor="ctr" anchorCtr="0">
            <a:normAutofit/>
          </a:bodyPr>
          <a:lstStyle>
            <a:lvl1pPr>
              <a:buNone/>
              <a:defRPr sz="2800"/>
            </a:lvl1pPr>
          </a:lstStyle>
          <a:p>
            <a:pPr lvl="0"/>
            <a:r>
              <a:rPr>
                <a:sym typeface="+mn-ea"/>
              </a:rPr>
              <a:t>单击此处编辑标题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  <p:custDataLst>
              <p:tags r:id="rId2"/>
            </p:custDataLst>
          </p:nvPr>
        </p:nvSpPr>
        <p:spPr>
          <a:xfrm>
            <a:off x="891064" y="914400"/>
            <a:ext cx="8935194" cy="5029200"/>
          </a:xfrm>
        </p:spPr>
        <p:txBody>
          <a:bodyPr vert="eaVert" lIns="46800" tIns="46800" rIns="46800" bIns="46800"/>
          <a:lstStyle>
            <a:lvl1pPr marL="228600" indent="-228600">
              <a:spcAft>
                <a:spcPts val="1000"/>
              </a:spcAft>
              <a:defRPr spc="300"/>
            </a:lvl1pPr>
            <a:lvl2pPr marL="685800" indent="-228600">
              <a:defRPr spc="300"/>
            </a:lvl2pPr>
            <a:lvl3pPr marL="1143000" indent="-228600">
              <a:defRPr spc="300"/>
            </a:lvl3pPr>
            <a:lvl4pPr marL="1600200" indent="-228600">
              <a:defRPr spc="300"/>
            </a:lvl4pPr>
            <a:lvl5pPr marL="2057400" indent="-228600">
              <a:defRPr spc="300"/>
            </a:lvl5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>
                <a:solidFill>
                  <a:srgbClr val="000000">
                    <a:tint val="75000"/>
                  </a:srgbClr>
                </a:solidFill>
              </a:rPr>
              <a:pPr/>
              <a:t>2021/2/23</a:t>
            </a:fld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>
                <a:solidFill>
                  <a:srgbClr val="000000">
                    <a:tint val="75000"/>
                  </a:srgbClr>
                </a:solidFill>
              </a:rPr>
              <a:pPr/>
              <a:t>‹#›</a:t>
            </a:fld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5799202"/>
      </p:ext>
    </p:extLst>
  </p:cSld>
  <p:clrMapOvr>
    <a:masterClrMapping/>
  </p:clrMapOvr>
  <p:transition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1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>
                <a:solidFill>
                  <a:srgbClr val="000000">
                    <a:tint val="75000"/>
                  </a:srgbClr>
                </a:solidFill>
              </a:rPr>
              <a:pPr/>
              <a:t>2021/2/23</a:t>
            </a:fld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2"/>
            </p:custDataLst>
          </p:nvPr>
        </p:nvSpPr>
        <p:spPr/>
        <p:txBody>
          <a:bodyPr/>
          <a:lstStyle/>
          <a:p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3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>
                <a:solidFill>
                  <a:srgbClr val="000000">
                    <a:tint val="75000"/>
                  </a:srgbClr>
                </a:solidFill>
              </a:rPr>
              <a:pPr/>
              <a:t>‹#›</a:t>
            </a:fld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4"/>
            </p:custDataLst>
          </p:nvPr>
        </p:nvSpPr>
        <p:spPr>
          <a:xfrm>
            <a:off x="592873" y="774000"/>
            <a:ext cx="10692765" cy="5482800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</p:spTree>
    <p:extLst>
      <p:ext uri="{BB962C8B-B14F-4D97-AF65-F5344CB8AC3E}">
        <p14:creationId xmlns:p14="http://schemas.microsoft.com/office/powerpoint/2010/main" val="3403065089"/>
      </p:ext>
    </p:extLst>
  </p:cSld>
  <p:clrMapOvr>
    <a:masterClrMapping/>
  </p:clrMapOvr>
  <p:transition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末尾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1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>
                <a:solidFill>
                  <a:srgbClr val="000000">
                    <a:tint val="75000"/>
                  </a:srgbClr>
                </a:solidFill>
              </a:rPr>
              <a:pPr/>
              <a:t>2021/2/23</a:t>
            </a:fld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2"/>
            </p:custDataLst>
          </p:nvPr>
        </p:nvSpPr>
        <p:spPr/>
        <p:txBody>
          <a:bodyPr/>
          <a:lstStyle/>
          <a:p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3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>
                <a:solidFill>
                  <a:srgbClr val="000000">
                    <a:tint val="75000"/>
                  </a:srgbClr>
                </a:solidFill>
              </a:rPr>
              <a:pPr/>
              <a:t>‹#›</a:t>
            </a:fld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4"/>
            </p:custDataLst>
          </p:nvPr>
        </p:nvSpPr>
        <p:spPr>
          <a:xfrm>
            <a:off x="1168206" y="2484000"/>
            <a:ext cx="9549116" cy="1018800"/>
          </a:xfrm>
        </p:spPr>
        <p:txBody>
          <a:bodyPr vert="horz" lIns="90000" tIns="46800" rIns="90000" bIns="46800" rtlCol="0" anchor="t" anchorCtr="0">
            <a:normAutofit/>
          </a:bodyPr>
          <a:lstStyle>
            <a:lvl1pPr algn="ctr">
              <a:defRPr sz="6000"/>
            </a:lvl1pPr>
          </a:lstStyle>
          <a:p>
            <a:pPr lvl="0"/>
            <a:r>
              <a:rPr>
                <a:sym typeface="+mn-ea"/>
              </a:rPr>
              <a:t>单击此处编辑标题</a:t>
            </a:r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  <p:custDataLst>
              <p:tags r:id="rId5"/>
            </p:custDataLst>
          </p:nvPr>
        </p:nvSpPr>
        <p:spPr>
          <a:xfrm>
            <a:off x="1168206" y="3560400"/>
            <a:ext cx="9549116" cy="471600"/>
          </a:xfrm>
        </p:spPr>
        <p:txBody>
          <a:bodyPr lIns="90000" tIns="46800" rIns="90000" bIns="46800">
            <a:normAutofit/>
          </a:bodyPr>
          <a:lstStyle>
            <a:lvl1pPr algn="ctr">
              <a:lnSpc>
                <a:spcPct val="110000"/>
              </a:lnSpc>
              <a:buNone/>
              <a:defRPr sz="2400" spc="200"/>
            </a:lvl1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</p:spTree>
    <p:extLst>
      <p:ext uri="{BB962C8B-B14F-4D97-AF65-F5344CB8AC3E}">
        <p14:creationId xmlns:p14="http://schemas.microsoft.com/office/powerpoint/2010/main" val="1857874054"/>
      </p:ext>
    </p:extLst>
  </p:cSld>
  <p:clrMapOvr>
    <a:masterClrMapping/>
  </p:clrMapOvr>
  <p:transition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标题和四项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sz="quarter"/>
          </p:nvPr>
        </p:nvSpPr>
        <p:spPr>
          <a:xfrm>
            <a:off x="594043" y="274638"/>
            <a:ext cx="10692765" cy="1143000"/>
          </a:xfrm>
        </p:spPr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sz="quarter" idx="1"/>
          </p:nvPr>
        </p:nvSpPr>
        <p:spPr>
          <a:xfrm>
            <a:off x="816809" y="1825626"/>
            <a:ext cx="5049361" cy="2098675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  <a:p>
            <a:pPr lvl="1" fontAlgn="base"/>
            <a:r>
              <a:rPr lang="zh-CN" altLang="en-US" strike="noStrike" noProof="1" smtClean="0"/>
              <a:t>第二级</a:t>
            </a:r>
          </a:p>
          <a:p>
            <a:pPr lvl="2" fontAlgn="base"/>
            <a:r>
              <a:rPr lang="zh-CN" altLang="en-US" strike="noStrike" noProof="1" smtClean="0"/>
              <a:t>第三级</a:t>
            </a:r>
          </a:p>
          <a:p>
            <a:pPr lvl="3" fontAlgn="base"/>
            <a:r>
              <a:rPr lang="zh-CN" altLang="en-US" strike="noStrike" noProof="1" smtClean="0"/>
              <a:t>第四级</a:t>
            </a:r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内容占位符 3"/>
          <p:cNvSpPr>
            <a:spLocks noGrp="1"/>
          </p:cNvSpPr>
          <p:nvPr>
            <p:ph sz="quarter" idx="2"/>
          </p:nvPr>
        </p:nvSpPr>
        <p:spPr>
          <a:xfrm>
            <a:off x="6014680" y="1825626"/>
            <a:ext cx="5049361" cy="2098675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  <a:p>
            <a:pPr lvl="1" fontAlgn="base"/>
            <a:r>
              <a:rPr lang="zh-CN" altLang="en-US" strike="noStrike" noProof="1" smtClean="0"/>
              <a:t>第二级</a:t>
            </a:r>
          </a:p>
          <a:p>
            <a:pPr lvl="2" fontAlgn="base"/>
            <a:r>
              <a:rPr lang="zh-CN" altLang="en-US" strike="noStrike" noProof="1" smtClean="0"/>
              <a:t>第三级</a:t>
            </a:r>
          </a:p>
          <a:p>
            <a:pPr lvl="3" fontAlgn="base"/>
            <a:r>
              <a:rPr lang="zh-CN" altLang="en-US" strike="noStrike" noProof="1" smtClean="0"/>
              <a:t>第四级</a:t>
            </a:r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5" name="内容占位符 4"/>
          <p:cNvSpPr>
            <a:spLocks noGrp="1"/>
          </p:cNvSpPr>
          <p:nvPr>
            <p:ph sz="quarter" idx="3"/>
          </p:nvPr>
        </p:nvSpPr>
        <p:spPr>
          <a:xfrm>
            <a:off x="816809" y="4076701"/>
            <a:ext cx="5049361" cy="2100263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  <a:p>
            <a:pPr lvl="1" fontAlgn="base"/>
            <a:r>
              <a:rPr lang="zh-CN" altLang="en-US" strike="noStrike" noProof="1" smtClean="0"/>
              <a:t>第二级</a:t>
            </a:r>
          </a:p>
          <a:p>
            <a:pPr lvl="2" fontAlgn="base"/>
            <a:r>
              <a:rPr lang="zh-CN" altLang="en-US" strike="noStrike" noProof="1" smtClean="0"/>
              <a:t>第三级</a:t>
            </a:r>
          </a:p>
          <a:p>
            <a:pPr lvl="3" fontAlgn="base"/>
            <a:r>
              <a:rPr lang="zh-CN" altLang="en-US" strike="noStrike" noProof="1" smtClean="0"/>
              <a:t>第四级</a:t>
            </a:r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014680" y="4076701"/>
            <a:ext cx="5049361" cy="2100263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  <a:p>
            <a:pPr lvl="1" fontAlgn="base"/>
            <a:r>
              <a:rPr lang="zh-CN" altLang="en-US" strike="noStrike" noProof="1" smtClean="0"/>
              <a:t>第二级</a:t>
            </a:r>
          </a:p>
          <a:p>
            <a:pPr lvl="2" fontAlgn="base"/>
            <a:r>
              <a:rPr lang="zh-CN" altLang="en-US" strike="noStrike" noProof="1" smtClean="0"/>
              <a:t>第三级</a:t>
            </a:r>
          </a:p>
          <a:p>
            <a:pPr lvl="3" fontAlgn="base"/>
            <a:r>
              <a:rPr lang="zh-CN" altLang="en-US" strike="noStrike" noProof="1" smtClean="0"/>
              <a:t>第四级</a:t>
            </a:r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fontAlgn="base"/>
            <a:endParaRPr lang="zh-CN" altLang="en-US" noProof="1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base"/>
            <a:endParaRPr lang="zh-CN" altLang="en-US" noProof="1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/>
            <a:fld id="{9A0DB2DC-4C9A-4742-B13C-FB6460FD3503}" type="slidenum">
              <a:rPr lang="zh-CN" altLang="en-US" noProof="1">
                <a:solidFill>
                  <a:srgbClr val="000000">
                    <a:tint val="75000"/>
                  </a:srgbClr>
                </a:solidFill>
                <a:ea typeface="黑体" panose="02010609060101010101" pitchFamily="49" charset="-122"/>
                <a:cs typeface="黑体" panose="02010609060101010101" pitchFamily="49" charset="-122"/>
              </a:rPr>
              <a:pPr fontAlgn="base"/>
              <a:t>‹#›</a:t>
            </a:fld>
            <a:endParaRPr lang="zh-CN" altLang="en-US" noProof="1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66685231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938505" y="4406901"/>
            <a:ext cx="10098723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938505" y="2906713"/>
            <a:ext cx="10098723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2021/2/23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594043" y="1600201"/>
            <a:ext cx="524737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039432" y="1600201"/>
            <a:ext cx="524737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2021/2/23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594042" y="1535113"/>
            <a:ext cx="5249439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594042" y="2174875"/>
            <a:ext cx="5249439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035307" y="1535113"/>
            <a:ext cx="5251501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035307" y="2174875"/>
            <a:ext cx="5251501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2021/2/23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2021/2/23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2021/2/23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594043" y="273050"/>
            <a:ext cx="3908718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645082" y="273051"/>
            <a:ext cx="6641725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594043" y="1435101"/>
            <a:ext cx="3908718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2021/2/23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328730" y="4800600"/>
            <a:ext cx="712851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2328730" y="612775"/>
            <a:ext cx="712851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2328730" y="5367338"/>
            <a:ext cx="712851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2021/2/23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18" Type="http://schemas.openxmlformats.org/officeDocument/2006/relationships/tags" Target="../tags/tag5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17" Type="http://schemas.openxmlformats.org/officeDocument/2006/relationships/tags" Target="../tags/tag4.xml"/><Relationship Id="rId2" Type="http://schemas.openxmlformats.org/officeDocument/2006/relationships/slideLayout" Target="../slideLayouts/slideLayout13.xml"/><Relationship Id="rId16" Type="http://schemas.openxmlformats.org/officeDocument/2006/relationships/tags" Target="../tags/tag3.xml"/><Relationship Id="rId20" Type="http://schemas.openxmlformats.org/officeDocument/2006/relationships/image" Target="../media/image1.jpeg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tags" Target="../tags/tag2.xml"/><Relationship Id="rId10" Type="http://schemas.openxmlformats.org/officeDocument/2006/relationships/slideLayout" Target="../slideLayouts/slideLayout21.xml"/><Relationship Id="rId19" Type="http://schemas.openxmlformats.org/officeDocument/2006/relationships/tags" Target="../tags/tag6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tags" Target="../tags/tag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594043" y="274638"/>
            <a:ext cx="10692765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594043" y="1600201"/>
            <a:ext cx="10692765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594043" y="6356351"/>
            <a:ext cx="277219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820CF-B880-4189-942D-D702A7CBA730}" type="datetimeFigureOut">
              <a:rPr lang="zh-CN" altLang="en-US" smtClean="0"/>
              <a:t>2021/2/23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59291" y="6356351"/>
            <a:ext cx="37622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514609" y="6356351"/>
            <a:ext cx="277219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20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  <p:custDataLst>
              <p:tags r:id="rId15"/>
            </p:custDataLst>
          </p:nvPr>
        </p:nvSpPr>
        <p:spPr>
          <a:xfrm>
            <a:off x="592873" y="608400"/>
            <a:ext cx="10689257" cy="705600"/>
          </a:xfrm>
          <a:prstGeom prst="rect">
            <a:avLst/>
          </a:prstGeom>
        </p:spPr>
        <p:txBody>
          <a:bodyPr vert="horz" lIns="90170" tIns="46990" rIns="90170" bIns="46990" rtlCol="0" anchor="ctr" anchorCtr="0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16"/>
            </p:custDataLst>
          </p:nvPr>
        </p:nvSpPr>
        <p:spPr>
          <a:xfrm>
            <a:off x="592873" y="1490400"/>
            <a:ext cx="10689257" cy="4759200"/>
          </a:xfrm>
          <a:prstGeom prst="rect">
            <a:avLst/>
          </a:prstGeo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17"/>
            </p:custDataLst>
          </p:nvPr>
        </p:nvSpPr>
        <p:spPr>
          <a:xfrm>
            <a:off x="596381" y="6314400"/>
            <a:ext cx="2631094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baseline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fld id="{760FBDFE-C587-4B4C-A407-44438C67B59E}" type="datetimeFigureOut">
              <a:rPr lang="zh-CN" altLang="en-US" smtClean="0">
                <a:solidFill>
                  <a:srgbClr val="000000">
                    <a:tint val="75000"/>
                  </a:srgbClr>
                </a:solidFill>
              </a:rPr>
              <a:pPr/>
              <a:t>2021/2/23</a:t>
            </a:fld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18"/>
            </p:custDataLst>
          </p:nvPr>
        </p:nvSpPr>
        <p:spPr>
          <a:xfrm>
            <a:off x="4010956" y="6314400"/>
            <a:ext cx="3858938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000" baseline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19"/>
            </p:custDataLst>
          </p:nvPr>
        </p:nvSpPr>
        <p:spPr>
          <a:xfrm>
            <a:off x="8651036" y="6314400"/>
            <a:ext cx="2631094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000" baseline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fld id="{49AE70B2-8BF9-45C0-BB95-33D1B9D3A854}" type="slidenum">
              <a:rPr lang="zh-CN" altLang="en-US" smtClean="0">
                <a:solidFill>
                  <a:srgbClr val="000000">
                    <a:tint val="75000"/>
                  </a:srgbClr>
                </a:solidFill>
              </a:rPr>
              <a:pPr/>
              <a:t>‹#›</a:t>
            </a:fld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</p:spTree>
    <p:custDataLst>
      <p:tags r:id="rId14"/>
    </p:custDataLst>
    <p:extLst>
      <p:ext uri="{BB962C8B-B14F-4D97-AF65-F5344CB8AC3E}">
        <p14:creationId xmlns:p14="http://schemas.microsoft.com/office/powerpoint/2010/main" val="17320388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ransition/>
  <p:txStyles>
    <p:titleStyle>
      <a:lvl1pPr algn="l" defTabSz="914400" rtl="0" eaLnBrk="1" fontAlgn="auto" latinLnBrk="0" hangingPunct="1">
        <a:lnSpc>
          <a:spcPct val="100000"/>
        </a:lnSpc>
        <a:spcBef>
          <a:spcPct val="0"/>
        </a:spcBef>
        <a:buNone/>
        <a:defRPr sz="3600" b="1" u="none" strike="noStrike" kern="1200" cap="none" spc="300" normalizeH="0" baseline="0">
          <a:solidFill>
            <a:schemeClr val="tx1">
              <a:lumMod val="85000"/>
              <a:lumOff val="1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j-cs"/>
        </a:defRPr>
      </a:lvl1pPr>
    </p:titleStyle>
    <p:bodyStyle>
      <a:lvl1pPr marL="228600" indent="-228600" algn="l" defTabSz="914400" rtl="0" eaLnBrk="1" fontAlgn="auto" latinLnBrk="0" hangingPunct="1">
        <a:lnSpc>
          <a:spcPct val="130000"/>
        </a:lnSpc>
        <a:spcBef>
          <a:spcPct val="0"/>
        </a:spcBef>
        <a:spcAft>
          <a:spcPts val="1000"/>
        </a:spcAft>
        <a:buFont typeface="Arial" panose="020B0604020202020204" pitchFamily="34" charset="0"/>
        <a:buChar char="●"/>
        <a:defRPr sz="18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1pPr>
      <a:lvl2pPr marL="685800" indent="-228600" algn="l" defTabSz="914400" rtl="0" eaLnBrk="1" fontAlgn="auto" latinLnBrk="0" hangingPunct="1">
        <a:lnSpc>
          <a:spcPct val="120000"/>
        </a:lnSpc>
        <a:spcBef>
          <a:spcPct val="0"/>
        </a:spcBef>
        <a:spcAft>
          <a:spcPts val="600"/>
        </a:spcAft>
        <a:buFont typeface="Arial" panose="020B0604020202020204" pitchFamily="34" charset="0"/>
        <a:buChar char="●"/>
        <a:tabLst>
          <a:tab pos="1609725" algn="l"/>
        </a:tabLst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2pPr>
      <a:lvl3pPr marL="1143000" indent="-228600" algn="l" defTabSz="914400" rtl="0" eaLnBrk="1" fontAlgn="auto" latinLnBrk="0" hangingPunct="1">
        <a:lnSpc>
          <a:spcPct val="120000"/>
        </a:lnSpc>
        <a:spcBef>
          <a:spcPct val="0"/>
        </a:spcBef>
        <a:spcAft>
          <a:spcPts val="600"/>
        </a:spcAft>
        <a:buFont typeface="Arial" panose="020B0604020202020204" pitchFamily="34" charset="0"/>
        <a:buChar char="●"/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3pPr>
      <a:lvl4pPr marL="1600200" indent="-228600" algn="l" defTabSz="914400" rtl="0" eaLnBrk="1" fontAlgn="auto" latinLnBrk="0" hangingPunct="1">
        <a:lnSpc>
          <a:spcPct val="120000"/>
        </a:lnSpc>
        <a:spcBef>
          <a:spcPct val="0"/>
        </a:spcBef>
        <a:spcAft>
          <a:spcPts val="300"/>
        </a:spcAft>
        <a:buFont typeface="Wingdings" panose="05000000000000000000" charset="0"/>
        <a:buChar char="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4pPr>
      <a:lvl5pPr marL="2057400" indent="-228600" algn="l" defTabSz="914400" rtl="0" eaLnBrk="1" fontAlgn="auto" latinLnBrk="0" hangingPunct="1">
        <a:lnSpc>
          <a:spcPct val="120000"/>
        </a:lnSpc>
        <a:spcBef>
          <a:spcPct val="0"/>
        </a:spcBef>
        <a:spcAft>
          <a:spcPts val="300"/>
        </a:spcAft>
        <a:buFont typeface="Arial" panose="020B0604020202020204" pitchFamily="34" charset="0"/>
        <a:buChar char="•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tags" Target="../tags/tag65.xml"/><Relationship Id="rId2" Type="http://schemas.openxmlformats.org/officeDocument/2006/relationships/tags" Target="../tags/tag64.xml"/><Relationship Id="rId1" Type="http://schemas.openxmlformats.org/officeDocument/2006/relationships/tags" Target="../tags/tag63.xml"/><Relationship Id="rId4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18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18.xml"/><Relationship Id="rId5" Type="http://schemas.openxmlformats.org/officeDocument/2006/relationships/image" Target="../media/image20.png"/><Relationship Id="rId4" Type="http://schemas.openxmlformats.org/officeDocument/2006/relationships/image" Target="../media/image19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jpeg"/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18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jpeg"/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18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jpeg"/><Relationship Id="rId1" Type="http://schemas.openxmlformats.org/officeDocument/2006/relationships/slideLayout" Target="../slideLayouts/slideLayout18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jpeg"/><Relationship Id="rId2" Type="http://schemas.openxmlformats.org/officeDocument/2006/relationships/image" Target="../media/image26.jpeg"/><Relationship Id="rId1" Type="http://schemas.openxmlformats.org/officeDocument/2006/relationships/slideLayout" Target="../slideLayouts/slideLayout18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3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8.xml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zh-CN" altLang="en-US" dirty="0">
                <a:solidFill>
                  <a:srgbClr val="0070C0"/>
                </a:solidFill>
              </a:rPr>
              <a:t>第二十八讲  滑轮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  <p:custDataLst>
              <p:tags r:id="rId3"/>
            </p:custDataLst>
          </p:nvPr>
        </p:nvSpPr>
        <p:spPr>
          <a:xfrm>
            <a:off x="8648270" y="5721988"/>
            <a:ext cx="2824177" cy="772795"/>
          </a:xfrm>
        </p:spPr>
        <p:txBody>
          <a:bodyPr>
            <a:normAutofit fontScale="90000"/>
          </a:bodyPr>
          <a:lstStyle/>
          <a:p>
            <a:r>
              <a:rPr lang="zh-CN" altLang="en-US" sz="3600"/>
              <a:t>一轮系统复习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958415975"/>
      </p:ext>
    </p:extLst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89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86145" y="1700213"/>
            <a:ext cx="733271" cy="37338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2290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71827" y="1639888"/>
            <a:ext cx="733271" cy="37338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35847" name="Line 7"/>
          <p:cNvSpPr/>
          <p:nvPr/>
        </p:nvSpPr>
        <p:spPr>
          <a:xfrm flipH="1">
            <a:off x="4396535" y="2997203"/>
            <a:ext cx="140776" cy="792163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>
              <a:solidFill>
                <a:srgbClr val="000000"/>
              </a:solidFill>
            </a:endParaRPr>
          </a:p>
        </p:txBody>
      </p:sp>
      <p:sp>
        <p:nvSpPr>
          <p:cNvPr id="35848" name="Line 8"/>
          <p:cNvSpPr/>
          <p:nvPr/>
        </p:nvSpPr>
        <p:spPr>
          <a:xfrm flipH="1" flipV="1">
            <a:off x="4678085" y="2565403"/>
            <a:ext cx="0" cy="1223963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>
              <a:solidFill>
                <a:srgbClr val="000000"/>
              </a:solidFill>
            </a:endParaRPr>
          </a:p>
        </p:txBody>
      </p:sp>
      <p:sp>
        <p:nvSpPr>
          <p:cNvPr id="35849" name="Line 9"/>
          <p:cNvSpPr/>
          <p:nvPr/>
        </p:nvSpPr>
        <p:spPr>
          <a:xfrm flipH="1">
            <a:off x="4326921" y="2636838"/>
            <a:ext cx="69614" cy="1655762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>
              <a:solidFill>
                <a:srgbClr val="000000"/>
              </a:solidFill>
            </a:endParaRPr>
          </a:p>
        </p:txBody>
      </p:sp>
      <p:sp>
        <p:nvSpPr>
          <p:cNvPr id="35850" name="Line 10"/>
          <p:cNvSpPr/>
          <p:nvPr/>
        </p:nvSpPr>
        <p:spPr>
          <a:xfrm flipH="1" flipV="1">
            <a:off x="4817313" y="2205038"/>
            <a:ext cx="0" cy="2087562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>
              <a:solidFill>
                <a:srgbClr val="000000"/>
              </a:solidFill>
            </a:endParaRPr>
          </a:p>
        </p:txBody>
      </p:sp>
      <p:sp>
        <p:nvSpPr>
          <p:cNvPr id="35851" name="Line 11"/>
          <p:cNvSpPr/>
          <p:nvPr/>
        </p:nvSpPr>
        <p:spPr>
          <a:xfrm flipH="1">
            <a:off x="4045370" y="2205041"/>
            <a:ext cx="281551" cy="1800225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/>
          <a:lstStyle/>
          <a:p>
            <a:endParaRPr>
              <a:solidFill>
                <a:srgbClr val="000000"/>
              </a:solidFill>
            </a:endParaRPr>
          </a:p>
        </p:txBody>
      </p:sp>
      <p:sp>
        <p:nvSpPr>
          <p:cNvPr id="35854" name="Line 14"/>
          <p:cNvSpPr/>
          <p:nvPr/>
        </p:nvSpPr>
        <p:spPr>
          <a:xfrm flipV="1">
            <a:off x="7553933" y="2565400"/>
            <a:ext cx="140775" cy="86360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>
              <a:solidFill>
                <a:srgbClr val="000000"/>
              </a:solidFill>
            </a:endParaRPr>
          </a:p>
        </p:txBody>
      </p:sp>
      <p:sp>
        <p:nvSpPr>
          <p:cNvPr id="35855" name="Line 15"/>
          <p:cNvSpPr/>
          <p:nvPr/>
        </p:nvSpPr>
        <p:spPr>
          <a:xfrm flipH="1">
            <a:off x="7388404" y="2581278"/>
            <a:ext cx="0" cy="1133475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>
              <a:solidFill>
                <a:srgbClr val="000000"/>
              </a:solidFill>
            </a:endParaRPr>
          </a:p>
        </p:txBody>
      </p:sp>
      <p:sp>
        <p:nvSpPr>
          <p:cNvPr id="35856" name="Line 16"/>
          <p:cNvSpPr/>
          <p:nvPr/>
        </p:nvSpPr>
        <p:spPr>
          <a:xfrm flipV="1">
            <a:off x="7694708" y="2133600"/>
            <a:ext cx="102101" cy="1582738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>
              <a:solidFill>
                <a:srgbClr val="000000"/>
              </a:solidFill>
            </a:endParaRPr>
          </a:p>
        </p:txBody>
      </p:sp>
      <p:sp>
        <p:nvSpPr>
          <p:cNvPr id="35857" name="Line 17"/>
          <p:cNvSpPr/>
          <p:nvPr/>
        </p:nvSpPr>
        <p:spPr>
          <a:xfrm flipH="1">
            <a:off x="7314148" y="2133600"/>
            <a:ext cx="0" cy="217170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>
              <a:solidFill>
                <a:srgbClr val="000000"/>
              </a:solidFill>
            </a:endParaRPr>
          </a:p>
        </p:txBody>
      </p:sp>
      <p:sp>
        <p:nvSpPr>
          <p:cNvPr id="35858" name="Line 18"/>
          <p:cNvSpPr/>
          <p:nvPr/>
        </p:nvSpPr>
        <p:spPr>
          <a:xfrm flipH="1" flipV="1">
            <a:off x="7792167" y="3438528"/>
            <a:ext cx="0" cy="792163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/>
          <a:lstStyle/>
          <a:p>
            <a:endParaRPr>
              <a:solidFill>
                <a:srgbClr val="000000"/>
              </a:solidFill>
            </a:endParaRPr>
          </a:p>
        </p:txBody>
      </p:sp>
      <p:sp>
        <p:nvSpPr>
          <p:cNvPr id="35859" name="Text Box 19"/>
          <p:cNvSpPr txBox="1"/>
          <p:nvPr/>
        </p:nvSpPr>
        <p:spPr>
          <a:xfrm>
            <a:off x="3658622" y="3833813"/>
            <a:ext cx="301686" cy="369332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lstStyle/>
          <a:p>
            <a:r>
              <a:rPr lang="en-US" altLang="zh-CN" b="1" i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F</a:t>
            </a:r>
          </a:p>
        </p:txBody>
      </p:sp>
      <p:sp>
        <p:nvSpPr>
          <p:cNvPr id="35860" name="Text Box 20"/>
          <p:cNvSpPr txBox="1"/>
          <p:nvPr/>
        </p:nvSpPr>
        <p:spPr>
          <a:xfrm>
            <a:off x="7835483" y="3284538"/>
            <a:ext cx="301686" cy="369332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lstStyle/>
          <a:p>
            <a:r>
              <a:rPr lang="en-US" altLang="zh-CN" b="1" i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F</a:t>
            </a:r>
          </a:p>
        </p:txBody>
      </p:sp>
      <p:sp>
        <p:nvSpPr>
          <p:cNvPr id="8" name="圆角矩形 7"/>
          <p:cNvSpPr/>
          <p:nvPr/>
        </p:nvSpPr>
        <p:spPr>
          <a:xfrm>
            <a:off x="3520941" y="364808"/>
            <a:ext cx="5677437" cy="67674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9EEAFF">
                  <a:alpha val="100000"/>
                </a:srgbClr>
              </a:gs>
              <a:gs pos="35001">
                <a:srgbClr val="BBEFFF">
                  <a:alpha val="100000"/>
                </a:srgbClr>
              </a:gs>
              <a:gs pos="100000">
                <a:srgbClr val="E4F9FF">
                  <a:alpha val="100000"/>
                </a:srgbClr>
              </a:gs>
            </a:gsLst>
            <a:lin ang="5400000" scaled="1"/>
          </a:gradFill>
          <a:ln w="9525" cap="flat" cmpd="sng">
            <a:solidFill>
              <a:srgbClr val="46AAC5"/>
            </a:solidFill>
            <a:prstDash val="solid"/>
            <a:miter/>
            <a:headEnd type="none" w="med" len="med"/>
            <a:tailEnd type="none" w="med" len="med"/>
          </a:ln>
          <a:effectLst>
            <a:outerShdw dist="20000" dir="5400000" algn="ctr" rotWithShape="0">
              <a:srgbClr val="000000">
                <a:alpha val="37000"/>
              </a:srgbClr>
            </a:outerShdw>
          </a:effectLst>
        </p:spPr>
        <p:txBody>
          <a:bodyPr wrap="square" anchor="t">
            <a:spAutoFit/>
          </a:bodyPr>
          <a:lstStyle/>
          <a:p>
            <a:pPr>
              <a:lnSpc>
                <a:spcPct val="130000"/>
              </a:lnSpc>
            </a:pPr>
            <a:r>
              <a:rPr lang="zh-CN" altLang="en-US" sz="2600">
                <a:solidFill>
                  <a:srgbClr val="0000FF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 讨论：</a:t>
            </a:r>
            <a:r>
              <a:rPr lang="zh-CN" altLang="en-US" sz="2600">
                <a:solidFill>
                  <a:srgbClr val="00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这两种绕线方法有什么不同？</a:t>
            </a:r>
          </a:p>
        </p:txBody>
      </p:sp>
      <p:sp>
        <p:nvSpPr>
          <p:cNvPr id="100" name="文本框 99"/>
          <p:cNvSpPr txBox="1"/>
          <p:nvPr/>
        </p:nvSpPr>
        <p:spPr>
          <a:xfrm>
            <a:off x="907773" y="1588770"/>
            <a:ext cx="2751778" cy="353943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r>
              <a:rPr lang="zh-CN" altLang="en-US" sz="2800">
                <a:solidFill>
                  <a:srgbClr val="000000"/>
                </a:solidFill>
                <a:ea typeface="宋体" panose="02010600030101010101" pitchFamily="2" charset="-122"/>
              </a:rPr>
              <a:t>重物由</a:t>
            </a:r>
            <a:r>
              <a:rPr lang="en-US" sz="2800" u="sng">
                <a:solidFill>
                  <a:srgbClr val="000000"/>
                </a:solidFill>
                <a:latin typeface="宋体" panose="02010600030101010101" pitchFamily="2" charset="-122"/>
              </a:rPr>
              <a:t>   </a:t>
            </a:r>
            <a:r>
              <a:rPr lang="zh-CN" altLang="en-US" sz="2800">
                <a:solidFill>
                  <a:srgbClr val="000000"/>
                </a:solidFill>
                <a:ea typeface="宋体" panose="02010600030101010101" pitchFamily="2" charset="-122"/>
              </a:rPr>
              <a:t>段绳子承担</a:t>
            </a:r>
            <a:r>
              <a:rPr lang="en-US" sz="2800">
                <a:solidFill>
                  <a:srgbClr val="000000"/>
                </a:solidFill>
                <a:latin typeface="宋体" panose="02010600030101010101" pitchFamily="2" charset="-122"/>
              </a:rPr>
              <a:t>         </a:t>
            </a:r>
            <a:r>
              <a:rPr lang="zh-CN" altLang="en-US" sz="2800">
                <a:solidFill>
                  <a:srgbClr val="000000"/>
                </a:solidFill>
                <a:ea typeface="宋体" panose="02010600030101010101" pitchFamily="2" charset="-122"/>
              </a:rPr>
              <a:t>即</a:t>
            </a:r>
            <a:r>
              <a:rPr lang="en-US" sz="2800">
                <a:solidFill>
                  <a:srgbClr val="000000"/>
                </a:solidFill>
                <a:latin typeface="宋体" panose="02010600030101010101" pitchFamily="2" charset="-122"/>
              </a:rPr>
              <a:t>n=</a:t>
            </a:r>
            <a:r>
              <a:rPr lang="en-US" sz="2800" u="sng">
                <a:solidFill>
                  <a:srgbClr val="000000"/>
                </a:solidFill>
                <a:latin typeface="宋体" panose="02010600030101010101" pitchFamily="2" charset="-122"/>
              </a:rPr>
              <a:t>    </a:t>
            </a:r>
            <a:r>
              <a:rPr lang="zh-CN" altLang="en-US" sz="2800">
                <a:solidFill>
                  <a:srgbClr val="000000"/>
                </a:solidFill>
                <a:ea typeface="宋体" panose="02010600030101010101" pitchFamily="2" charset="-122"/>
              </a:rPr>
              <a:t>，</a:t>
            </a:r>
            <a:r>
              <a:rPr lang="en-US" sz="2800">
                <a:solidFill>
                  <a:srgbClr val="000000"/>
                </a:solidFill>
                <a:latin typeface="宋体" panose="02010600030101010101" pitchFamily="2" charset="-122"/>
              </a:rPr>
              <a:t>                   
</a:t>
            </a:r>
          </a:p>
          <a:p>
            <a:r>
              <a:rPr lang="zh-CN" altLang="en-US" sz="2800">
                <a:solidFill>
                  <a:srgbClr val="000000"/>
                </a:solidFill>
                <a:ea typeface="宋体" panose="02010600030101010101" pitchFamily="2" charset="-122"/>
              </a:rPr>
              <a:t>所以</a:t>
            </a:r>
          </a:p>
          <a:p>
            <a:r>
              <a:rPr lang="en-US" altLang="zh-CN" sz="2800">
                <a:solidFill>
                  <a:srgbClr val="000000"/>
                </a:solidFill>
                <a:ea typeface="宋体" panose="02010600030101010101" pitchFamily="2" charset="-122"/>
              </a:rPr>
              <a:t>F=</a:t>
            </a:r>
            <a:r>
              <a:rPr lang="en-US" sz="2800" u="sng">
                <a:solidFill>
                  <a:srgbClr val="000000"/>
                </a:solidFill>
                <a:latin typeface="宋体" panose="02010600030101010101" pitchFamily="2" charset="-122"/>
              </a:rPr>
              <a:t>      </a:t>
            </a:r>
            <a:r>
              <a:rPr lang="en-US" altLang="zh-CN" sz="2800">
                <a:solidFill>
                  <a:srgbClr val="000000"/>
                </a:solidFill>
                <a:ea typeface="宋体" panose="02010600030101010101" pitchFamily="2" charset="-122"/>
              </a:rPr>
              <a:t>G</a:t>
            </a:r>
          </a:p>
          <a:p>
            <a:r>
              <a:rPr lang="en-US" altLang="zh-CN" sz="2800">
                <a:solidFill>
                  <a:srgbClr val="000000"/>
                </a:solidFill>
                <a:ea typeface="宋体" panose="02010600030101010101" pitchFamily="2" charset="-122"/>
              </a:rPr>
              <a:t>s=</a:t>
            </a:r>
            <a:r>
              <a:rPr lang="en-US" sz="2800" u="sng">
                <a:solidFill>
                  <a:srgbClr val="000000"/>
                </a:solidFill>
                <a:latin typeface="宋体" panose="02010600030101010101" pitchFamily="2" charset="-122"/>
              </a:rPr>
              <a:t>      </a:t>
            </a:r>
            <a:r>
              <a:rPr lang="en-US" altLang="zh-CN" sz="2800">
                <a:solidFill>
                  <a:srgbClr val="000000"/>
                </a:solidFill>
                <a:ea typeface="宋体" panose="02010600030101010101" pitchFamily="2" charset="-122"/>
              </a:rPr>
              <a:t>h</a:t>
            </a:r>
          </a:p>
          <a:p>
            <a:r>
              <a:rPr lang="en-US" altLang="zh-CN" sz="2800">
                <a:solidFill>
                  <a:srgbClr val="000000"/>
                </a:solidFill>
                <a:ea typeface="宋体" panose="02010600030101010101" pitchFamily="2" charset="-122"/>
                <a:sym typeface="+mn-ea"/>
              </a:rPr>
              <a:t>V</a:t>
            </a:r>
            <a:r>
              <a:rPr lang="zh-CN" altLang="en-US" sz="2800" baseline="-25000">
                <a:solidFill>
                  <a:srgbClr val="000000"/>
                </a:solidFill>
                <a:ea typeface="宋体" panose="02010600030101010101" pitchFamily="2" charset="-122"/>
                <a:sym typeface="+mn-ea"/>
              </a:rPr>
              <a:t>绳</a:t>
            </a:r>
            <a:r>
              <a:rPr lang="en-US" altLang="zh-CN" sz="2800">
                <a:solidFill>
                  <a:srgbClr val="000000"/>
                </a:solidFill>
                <a:ea typeface="宋体" panose="02010600030101010101" pitchFamily="2" charset="-122"/>
                <a:sym typeface="+mn-ea"/>
              </a:rPr>
              <a:t>=____V</a:t>
            </a:r>
            <a:r>
              <a:rPr lang="zh-CN" altLang="en-US" sz="2800" baseline="-25000">
                <a:solidFill>
                  <a:srgbClr val="000000"/>
                </a:solidFill>
                <a:ea typeface="宋体" panose="02010600030101010101" pitchFamily="2" charset="-122"/>
                <a:sym typeface="+mn-ea"/>
              </a:rPr>
              <a:t>物</a:t>
            </a:r>
            <a:endParaRPr lang="zh-CN" altLang="en-US" sz="2800">
              <a:solidFill>
                <a:srgbClr val="000000"/>
              </a:solidFill>
              <a:ea typeface="宋体" panose="02010600030101010101" pitchFamily="2" charset="-122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8127863" y="1700530"/>
            <a:ext cx="2737546" cy="353943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r>
              <a:rPr lang="zh-CN" altLang="en-US" sz="2800">
                <a:solidFill>
                  <a:srgbClr val="000000"/>
                </a:solidFill>
                <a:ea typeface="宋体" panose="02010600030101010101" pitchFamily="2" charset="-122"/>
              </a:rPr>
              <a:t>重物由</a:t>
            </a:r>
            <a:r>
              <a:rPr lang="en-US" sz="2800" u="sng">
                <a:solidFill>
                  <a:srgbClr val="000000"/>
                </a:solidFill>
                <a:latin typeface="宋体" panose="02010600030101010101" pitchFamily="2" charset="-122"/>
              </a:rPr>
              <a:t>   </a:t>
            </a:r>
            <a:r>
              <a:rPr lang="zh-CN" altLang="en-US" sz="2800">
                <a:solidFill>
                  <a:srgbClr val="000000"/>
                </a:solidFill>
                <a:ea typeface="宋体" panose="02010600030101010101" pitchFamily="2" charset="-122"/>
              </a:rPr>
              <a:t>段绳子承担</a:t>
            </a:r>
            <a:r>
              <a:rPr lang="en-US" sz="2800">
                <a:solidFill>
                  <a:srgbClr val="000000"/>
                </a:solidFill>
                <a:latin typeface="宋体" panose="02010600030101010101" pitchFamily="2" charset="-122"/>
              </a:rPr>
              <a:t>         </a:t>
            </a:r>
            <a:r>
              <a:rPr lang="zh-CN" altLang="en-US" sz="2800">
                <a:solidFill>
                  <a:srgbClr val="000000"/>
                </a:solidFill>
                <a:ea typeface="宋体" panose="02010600030101010101" pitchFamily="2" charset="-122"/>
              </a:rPr>
              <a:t>即</a:t>
            </a:r>
            <a:r>
              <a:rPr lang="en-US" sz="2800">
                <a:solidFill>
                  <a:srgbClr val="000000"/>
                </a:solidFill>
                <a:latin typeface="宋体" panose="02010600030101010101" pitchFamily="2" charset="-122"/>
              </a:rPr>
              <a:t>n=</a:t>
            </a:r>
            <a:r>
              <a:rPr lang="en-US" sz="2800" u="sng">
                <a:solidFill>
                  <a:srgbClr val="000000"/>
                </a:solidFill>
                <a:latin typeface="宋体" panose="02010600030101010101" pitchFamily="2" charset="-122"/>
              </a:rPr>
              <a:t>    </a:t>
            </a:r>
            <a:r>
              <a:rPr lang="zh-CN" altLang="en-US" sz="2800">
                <a:solidFill>
                  <a:srgbClr val="000000"/>
                </a:solidFill>
                <a:ea typeface="宋体" panose="02010600030101010101" pitchFamily="2" charset="-122"/>
              </a:rPr>
              <a:t>，</a:t>
            </a:r>
            <a:r>
              <a:rPr lang="en-US" sz="2800">
                <a:solidFill>
                  <a:srgbClr val="000000"/>
                </a:solidFill>
                <a:latin typeface="宋体" panose="02010600030101010101" pitchFamily="2" charset="-122"/>
              </a:rPr>
              <a:t>                   
</a:t>
            </a:r>
          </a:p>
          <a:p>
            <a:r>
              <a:rPr lang="zh-CN" altLang="en-US" sz="2800">
                <a:solidFill>
                  <a:srgbClr val="000000"/>
                </a:solidFill>
                <a:ea typeface="宋体" panose="02010600030101010101" pitchFamily="2" charset="-122"/>
              </a:rPr>
              <a:t>所以</a:t>
            </a:r>
          </a:p>
          <a:p>
            <a:r>
              <a:rPr lang="en-US" altLang="zh-CN" sz="2800">
                <a:solidFill>
                  <a:srgbClr val="000000"/>
                </a:solidFill>
                <a:ea typeface="宋体" panose="02010600030101010101" pitchFamily="2" charset="-122"/>
              </a:rPr>
              <a:t>F=</a:t>
            </a:r>
            <a:r>
              <a:rPr lang="en-US" sz="2800" u="sng">
                <a:solidFill>
                  <a:srgbClr val="000000"/>
                </a:solidFill>
                <a:latin typeface="宋体" panose="02010600030101010101" pitchFamily="2" charset="-122"/>
              </a:rPr>
              <a:t>      </a:t>
            </a:r>
            <a:r>
              <a:rPr lang="en-US" altLang="zh-CN" sz="2800">
                <a:solidFill>
                  <a:srgbClr val="000000"/>
                </a:solidFill>
                <a:ea typeface="宋体" panose="02010600030101010101" pitchFamily="2" charset="-122"/>
              </a:rPr>
              <a:t>G</a:t>
            </a:r>
          </a:p>
          <a:p>
            <a:r>
              <a:rPr lang="en-US" altLang="zh-CN" sz="2800">
                <a:solidFill>
                  <a:srgbClr val="000000"/>
                </a:solidFill>
                <a:ea typeface="宋体" panose="02010600030101010101" pitchFamily="2" charset="-122"/>
              </a:rPr>
              <a:t>s=</a:t>
            </a:r>
            <a:r>
              <a:rPr lang="en-US" sz="2800" u="sng">
                <a:solidFill>
                  <a:srgbClr val="000000"/>
                </a:solidFill>
                <a:latin typeface="宋体" panose="02010600030101010101" pitchFamily="2" charset="-122"/>
              </a:rPr>
              <a:t>      </a:t>
            </a:r>
            <a:r>
              <a:rPr lang="en-US" altLang="zh-CN" sz="2800">
                <a:solidFill>
                  <a:srgbClr val="000000"/>
                </a:solidFill>
                <a:ea typeface="宋体" panose="02010600030101010101" pitchFamily="2" charset="-122"/>
              </a:rPr>
              <a:t>h</a:t>
            </a:r>
          </a:p>
          <a:p>
            <a:r>
              <a:rPr lang="en-US" altLang="zh-CN" sz="2800">
                <a:solidFill>
                  <a:srgbClr val="000000"/>
                </a:solidFill>
                <a:ea typeface="宋体" panose="02010600030101010101" pitchFamily="2" charset="-122"/>
                <a:sym typeface="+mn-ea"/>
              </a:rPr>
              <a:t>V</a:t>
            </a:r>
            <a:r>
              <a:rPr lang="zh-CN" altLang="en-US" sz="2800" baseline="-25000">
                <a:solidFill>
                  <a:srgbClr val="000000"/>
                </a:solidFill>
                <a:ea typeface="宋体" panose="02010600030101010101" pitchFamily="2" charset="-122"/>
                <a:sym typeface="+mn-ea"/>
              </a:rPr>
              <a:t>绳</a:t>
            </a:r>
            <a:r>
              <a:rPr lang="en-US" altLang="zh-CN" sz="2800">
                <a:solidFill>
                  <a:srgbClr val="000000"/>
                </a:solidFill>
                <a:ea typeface="宋体" panose="02010600030101010101" pitchFamily="2" charset="-122"/>
                <a:sym typeface="+mn-ea"/>
              </a:rPr>
              <a:t>=____V</a:t>
            </a:r>
            <a:r>
              <a:rPr lang="zh-CN" altLang="en-US" sz="2800" baseline="-25000">
                <a:solidFill>
                  <a:srgbClr val="000000"/>
                </a:solidFill>
                <a:ea typeface="宋体" panose="02010600030101010101" pitchFamily="2" charset="-122"/>
                <a:sym typeface="+mn-ea"/>
              </a:rPr>
              <a:t>物</a:t>
            </a:r>
            <a:endParaRPr lang="zh-CN" altLang="en-US" sz="2800">
              <a:solidFill>
                <a:srgbClr val="000000"/>
              </a:solidFill>
              <a:ea typeface="宋体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677868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58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58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358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58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358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358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1" dur="500"/>
                                        <p:tgtEl>
                                          <p:spTgt spid="358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358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1" dur="500"/>
                                        <p:tgtEl>
                                          <p:spTgt spid="358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" dur="500"/>
                                        <p:tgtEl>
                                          <p:spTgt spid="358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59" grpId="0"/>
      <p:bldP spid="35860" grpId="0"/>
      <p:bldP spid="8" grpId="0" animBg="1"/>
      <p:bldP spid="100" grpId="0"/>
      <p:bldP spid="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313" name="Group 19"/>
          <p:cNvGrpSpPr/>
          <p:nvPr/>
        </p:nvGrpSpPr>
        <p:grpSpPr>
          <a:xfrm>
            <a:off x="6845721" y="1564005"/>
            <a:ext cx="1260794" cy="3733800"/>
            <a:chOff x="1405" y="1071"/>
            <a:chExt cx="815" cy="2352"/>
          </a:xfrm>
        </p:grpSpPr>
        <p:pic>
          <p:nvPicPr>
            <p:cNvPr id="13314" name="Picture 4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746" y="1071"/>
              <a:ext cx="474" cy="2352"/>
            </a:xfrm>
            <a:prstGeom prst="rect">
              <a:avLst/>
            </a:prstGeom>
            <a:noFill/>
            <a:ln w="9525">
              <a:noFill/>
            </a:ln>
          </p:spPr>
        </p:pic>
        <p:sp>
          <p:nvSpPr>
            <p:cNvPr id="13315" name="Line 6"/>
            <p:cNvSpPr/>
            <p:nvPr/>
          </p:nvSpPr>
          <p:spPr>
            <a:xfrm flipH="1">
              <a:off x="1882" y="1888"/>
              <a:ext cx="91" cy="499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>
                <a:solidFill>
                  <a:srgbClr val="000000"/>
                </a:solidFill>
              </a:endParaRPr>
            </a:p>
          </p:txBody>
        </p:sp>
        <p:sp>
          <p:nvSpPr>
            <p:cNvPr id="13316" name="Line 7"/>
            <p:cNvSpPr/>
            <p:nvPr/>
          </p:nvSpPr>
          <p:spPr>
            <a:xfrm flipH="1" flipV="1">
              <a:off x="2064" y="1616"/>
              <a:ext cx="0" cy="771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>
                <a:solidFill>
                  <a:srgbClr val="000000"/>
                </a:solidFill>
              </a:endParaRPr>
            </a:p>
          </p:txBody>
        </p:sp>
        <p:sp>
          <p:nvSpPr>
            <p:cNvPr id="13317" name="Line 8"/>
            <p:cNvSpPr/>
            <p:nvPr/>
          </p:nvSpPr>
          <p:spPr>
            <a:xfrm flipH="1">
              <a:off x="1837" y="1661"/>
              <a:ext cx="45" cy="1043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>
                <a:solidFill>
                  <a:srgbClr val="000000"/>
                </a:solidFill>
              </a:endParaRPr>
            </a:p>
          </p:txBody>
        </p:sp>
        <p:sp>
          <p:nvSpPr>
            <p:cNvPr id="13318" name="Line 9"/>
            <p:cNvSpPr/>
            <p:nvPr/>
          </p:nvSpPr>
          <p:spPr>
            <a:xfrm flipH="1" flipV="1">
              <a:off x="2154" y="1389"/>
              <a:ext cx="0" cy="1315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>
                <a:solidFill>
                  <a:srgbClr val="000000"/>
                </a:solidFill>
              </a:endParaRPr>
            </a:p>
          </p:txBody>
        </p:sp>
        <p:sp>
          <p:nvSpPr>
            <p:cNvPr id="13319" name="Line 10"/>
            <p:cNvSpPr/>
            <p:nvPr/>
          </p:nvSpPr>
          <p:spPr>
            <a:xfrm flipH="1">
              <a:off x="1655" y="1389"/>
              <a:ext cx="182" cy="1134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</p:spPr>
          <p:txBody>
            <a:bodyPr/>
            <a:lstStyle/>
            <a:p>
              <a:endParaRPr>
                <a:solidFill>
                  <a:srgbClr val="000000"/>
                </a:solidFill>
              </a:endParaRPr>
            </a:p>
          </p:txBody>
        </p:sp>
        <p:sp>
          <p:nvSpPr>
            <p:cNvPr id="13320" name="Text Box 16"/>
            <p:cNvSpPr txBox="1"/>
            <p:nvPr/>
          </p:nvSpPr>
          <p:spPr>
            <a:xfrm>
              <a:off x="1405" y="2415"/>
              <a:ext cx="195" cy="233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anchor="t">
              <a:spAutoFit/>
            </a:bodyPr>
            <a:lstStyle/>
            <a:p>
              <a:r>
                <a:rPr lang="en-US" altLang="zh-CN" b="1" i="1">
                  <a:solidFill>
                    <a:srgbClr val="000000"/>
                  </a:solidFill>
                  <a:latin typeface="宋体" panose="02010600030101010101" pitchFamily="2" charset="-122"/>
                  <a:ea typeface="宋体" panose="02010600030101010101" pitchFamily="2" charset="-122"/>
                </a:rPr>
                <a:t>F</a:t>
              </a:r>
            </a:p>
          </p:txBody>
        </p:sp>
      </p:grpSp>
      <p:grpSp>
        <p:nvGrpSpPr>
          <p:cNvPr id="13321" name="Group 20"/>
          <p:cNvGrpSpPr/>
          <p:nvPr/>
        </p:nvGrpSpPr>
        <p:grpSpPr>
          <a:xfrm>
            <a:off x="8746040" y="1526858"/>
            <a:ext cx="965320" cy="3733800"/>
            <a:chOff x="3676" y="1033"/>
            <a:chExt cx="624" cy="2352"/>
          </a:xfrm>
        </p:grpSpPr>
        <p:pic>
          <p:nvPicPr>
            <p:cNvPr id="13322" name="Picture 5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3676" y="1033"/>
              <a:ext cx="474" cy="2352"/>
            </a:xfrm>
            <a:prstGeom prst="rect">
              <a:avLst/>
            </a:prstGeom>
            <a:noFill/>
            <a:ln w="9525">
              <a:noFill/>
            </a:ln>
          </p:spPr>
        </p:pic>
        <p:sp>
          <p:nvSpPr>
            <p:cNvPr id="13323" name="Line 11"/>
            <p:cNvSpPr/>
            <p:nvPr/>
          </p:nvSpPr>
          <p:spPr>
            <a:xfrm flipV="1">
              <a:off x="3923" y="1616"/>
              <a:ext cx="91" cy="544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>
                <a:solidFill>
                  <a:srgbClr val="000000"/>
                </a:solidFill>
              </a:endParaRPr>
            </a:p>
          </p:txBody>
        </p:sp>
        <p:sp>
          <p:nvSpPr>
            <p:cNvPr id="13324" name="Line 12"/>
            <p:cNvSpPr/>
            <p:nvPr/>
          </p:nvSpPr>
          <p:spPr>
            <a:xfrm flipH="1">
              <a:off x="3833" y="1616"/>
              <a:ext cx="0" cy="725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>
                <a:solidFill>
                  <a:srgbClr val="000000"/>
                </a:solidFill>
              </a:endParaRPr>
            </a:p>
          </p:txBody>
        </p:sp>
        <p:sp>
          <p:nvSpPr>
            <p:cNvPr id="13325" name="Line 13"/>
            <p:cNvSpPr/>
            <p:nvPr/>
          </p:nvSpPr>
          <p:spPr>
            <a:xfrm flipV="1">
              <a:off x="4014" y="1344"/>
              <a:ext cx="45" cy="997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>
                <a:solidFill>
                  <a:srgbClr val="000000"/>
                </a:solidFill>
              </a:endParaRPr>
            </a:p>
          </p:txBody>
        </p:sp>
        <p:sp>
          <p:nvSpPr>
            <p:cNvPr id="13326" name="Line 14"/>
            <p:cNvSpPr/>
            <p:nvPr/>
          </p:nvSpPr>
          <p:spPr>
            <a:xfrm flipH="1">
              <a:off x="3768" y="1354"/>
              <a:ext cx="6" cy="1356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>
                <a:solidFill>
                  <a:srgbClr val="000000"/>
                </a:solidFill>
              </a:endParaRPr>
            </a:p>
          </p:txBody>
        </p:sp>
        <p:sp>
          <p:nvSpPr>
            <p:cNvPr id="13327" name="Line 15"/>
            <p:cNvSpPr/>
            <p:nvPr/>
          </p:nvSpPr>
          <p:spPr>
            <a:xfrm flipH="1" flipV="1">
              <a:off x="4071" y="2166"/>
              <a:ext cx="0" cy="499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</p:spPr>
          <p:txBody>
            <a:bodyPr/>
            <a:lstStyle/>
            <a:p>
              <a:endParaRPr>
                <a:solidFill>
                  <a:srgbClr val="000000"/>
                </a:solidFill>
              </a:endParaRPr>
            </a:p>
          </p:txBody>
        </p:sp>
        <p:sp>
          <p:nvSpPr>
            <p:cNvPr id="13328" name="Text Box 17"/>
            <p:cNvSpPr txBox="1"/>
            <p:nvPr/>
          </p:nvSpPr>
          <p:spPr>
            <a:xfrm>
              <a:off x="4105" y="2069"/>
              <a:ext cx="195" cy="233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anchor="t">
              <a:spAutoFit/>
            </a:bodyPr>
            <a:lstStyle/>
            <a:p>
              <a:r>
                <a:rPr lang="en-US" altLang="zh-CN" b="1" i="1">
                  <a:solidFill>
                    <a:srgbClr val="000000"/>
                  </a:solidFill>
                  <a:latin typeface="宋体" panose="02010600030101010101" pitchFamily="2" charset="-122"/>
                  <a:ea typeface="宋体" panose="02010600030101010101" pitchFamily="2" charset="-122"/>
                </a:rPr>
                <a:t>F</a:t>
              </a:r>
            </a:p>
          </p:txBody>
        </p:sp>
      </p:grpSp>
      <p:sp>
        <p:nvSpPr>
          <p:cNvPr id="8" name="圆角矩形 7"/>
          <p:cNvSpPr/>
          <p:nvPr/>
        </p:nvSpPr>
        <p:spPr>
          <a:xfrm>
            <a:off x="3374285" y="413068"/>
            <a:ext cx="3998958" cy="676740"/>
          </a:xfrm>
          <a:prstGeom prst="roundRect">
            <a:avLst>
              <a:gd name="adj" fmla="val 16667"/>
            </a:avLst>
          </a:prstGeom>
          <a:noFill/>
          <a:ln w="9525">
            <a:noFill/>
          </a:ln>
        </p:spPr>
        <p:txBody>
          <a:bodyPr wrap="square" anchor="t">
            <a:spAutoFit/>
          </a:bodyPr>
          <a:lstStyle/>
          <a:p>
            <a:pPr>
              <a:lnSpc>
                <a:spcPct val="130000"/>
              </a:lnSpc>
            </a:pPr>
            <a:r>
              <a:rPr lang="zh-CN" altLang="en-US" sz="2600">
                <a:solidFill>
                  <a:srgbClr val="00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 你发现了什么规律？</a:t>
            </a:r>
          </a:p>
        </p:txBody>
      </p:sp>
      <p:pic>
        <p:nvPicPr>
          <p:cNvPr id="13330" name="Picture 2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63739" y="1612586"/>
            <a:ext cx="918909" cy="364807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3331" name="Picture 2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688267" y="1649416"/>
            <a:ext cx="891064" cy="364807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4" name="TextBox 1"/>
          <p:cNvSpPr txBox="1"/>
          <p:nvPr/>
        </p:nvSpPr>
        <p:spPr>
          <a:xfrm>
            <a:off x="2136079" y="413068"/>
            <a:ext cx="1072507" cy="544830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zh-CN" altLang="en-US" sz="2600" b="1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</a:rPr>
              <a:t>讨 论</a:t>
            </a:r>
          </a:p>
        </p:txBody>
      </p:sp>
      <p:sp>
        <p:nvSpPr>
          <p:cNvPr id="2" name="文本框 1"/>
          <p:cNvSpPr txBox="1"/>
          <p:nvPr/>
        </p:nvSpPr>
        <p:spPr>
          <a:xfrm>
            <a:off x="837848" y="1649733"/>
            <a:ext cx="2675666" cy="3969385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800">
                <a:solidFill>
                  <a:srgbClr val="000000"/>
                </a:solidFill>
              </a:rPr>
              <a:t>滑轮组：</a:t>
            </a:r>
          </a:p>
          <a:p>
            <a:pPr>
              <a:lnSpc>
                <a:spcPct val="150000"/>
              </a:lnSpc>
            </a:pPr>
            <a:r>
              <a:rPr lang="zh-CN" altLang="en-US" sz="2800">
                <a:solidFill>
                  <a:srgbClr val="000000"/>
                </a:solidFill>
              </a:rPr>
              <a:t>竖直方向</a:t>
            </a:r>
          </a:p>
          <a:p>
            <a:pPr>
              <a:lnSpc>
                <a:spcPct val="150000"/>
              </a:lnSpc>
            </a:pPr>
            <a:r>
              <a:rPr lang="en-US" altLang="zh-CN" sz="2800">
                <a:solidFill>
                  <a:srgbClr val="000000"/>
                </a:solidFill>
              </a:rPr>
              <a:t>F=1/n</a:t>
            </a:r>
            <a:r>
              <a:rPr lang="zh-CN" altLang="en-US" sz="2800">
                <a:solidFill>
                  <a:srgbClr val="000000"/>
                </a:solidFill>
              </a:rPr>
              <a:t>（</a:t>
            </a:r>
            <a:r>
              <a:rPr lang="en-US" altLang="zh-CN" sz="2800">
                <a:solidFill>
                  <a:srgbClr val="000000"/>
                </a:solidFill>
              </a:rPr>
              <a:t>G+G</a:t>
            </a:r>
            <a:r>
              <a:rPr lang="zh-CN" altLang="en-US" sz="2800" baseline="-25000">
                <a:solidFill>
                  <a:srgbClr val="000000"/>
                </a:solidFill>
              </a:rPr>
              <a:t>物</a:t>
            </a:r>
            <a:r>
              <a:rPr lang="zh-CN" altLang="en-US" sz="2800">
                <a:solidFill>
                  <a:srgbClr val="000000"/>
                </a:solidFill>
              </a:rPr>
              <a:t>）</a:t>
            </a:r>
          </a:p>
          <a:p>
            <a:pPr>
              <a:lnSpc>
                <a:spcPct val="150000"/>
              </a:lnSpc>
            </a:pPr>
            <a:r>
              <a:rPr lang="en-US" altLang="zh-CN" sz="2800">
                <a:solidFill>
                  <a:srgbClr val="000000"/>
                </a:solidFill>
              </a:rPr>
              <a:t>S=nh</a:t>
            </a:r>
          </a:p>
          <a:p>
            <a:pPr>
              <a:lnSpc>
                <a:spcPct val="150000"/>
              </a:lnSpc>
            </a:pPr>
            <a:r>
              <a:rPr lang="en-US" altLang="zh-CN" sz="2800">
                <a:solidFill>
                  <a:srgbClr val="000000"/>
                </a:solidFill>
              </a:rPr>
              <a:t>V</a:t>
            </a:r>
            <a:r>
              <a:rPr lang="zh-CN" altLang="en-US" sz="2800" baseline="-25000">
                <a:solidFill>
                  <a:srgbClr val="000000"/>
                </a:solidFill>
              </a:rPr>
              <a:t>绳</a:t>
            </a:r>
            <a:r>
              <a:rPr lang="en-US" altLang="zh-CN" sz="2800">
                <a:solidFill>
                  <a:srgbClr val="000000"/>
                </a:solidFill>
              </a:rPr>
              <a:t>=nV</a:t>
            </a:r>
            <a:r>
              <a:rPr lang="zh-CN" altLang="en-US" sz="2800" baseline="-25000">
                <a:solidFill>
                  <a:srgbClr val="000000"/>
                </a:solidFill>
              </a:rPr>
              <a:t>物</a:t>
            </a:r>
            <a:endParaRPr lang="zh-CN" altLang="en-US" sz="2800">
              <a:solidFill>
                <a:srgbClr val="000000"/>
              </a:solidFill>
            </a:endParaRPr>
          </a:p>
          <a:p>
            <a:pPr>
              <a:lnSpc>
                <a:spcPct val="150000"/>
              </a:lnSpc>
            </a:pPr>
            <a:r>
              <a:rPr lang="en-US" altLang="zh-CN" sz="2800">
                <a:solidFill>
                  <a:srgbClr val="000000"/>
                </a:solidFill>
              </a:rPr>
              <a:t>G</a:t>
            </a:r>
            <a:r>
              <a:rPr lang="zh-CN" altLang="en-US" sz="2800" baseline="-25000">
                <a:solidFill>
                  <a:srgbClr val="000000"/>
                </a:solidFill>
              </a:rPr>
              <a:t>动</a:t>
            </a:r>
            <a:r>
              <a:rPr lang="en-US" altLang="zh-CN" sz="2800">
                <a:solidFill>
                  <a:srgbClr val="000000"/>
                </a:solidFill>
              </a:rPr>
              <a:t>=nF-G</a:t>
            </a:r>
          </a:p>
        </p:txBody>
      </p:sp>
    </p:spTree>
    <p:extLst>
      <p:ext uri="{BB962C8B-B14F-4D97-AF65-F5344CB8AC3E}">
        <p14:creationId xmlns:p14="http://schemas.microsoft.com/office/powerpoint/2010/main" val="31371454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720278" y="444503"/>
            <a:ext cx="7621689" cy="138366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indent="306070"/>
            <a:r>
              <a:rPr lang="zh-CN" altLang="en-US" sz="3600" b="1">
                <a:solidFill>
                  <a:srgbClr val="000000"/>
                </a:solidFill>
                <a:ea typeface="宋体" panose="02010600030101010101" pitchFamily="2" charset="-122"/>
              </a:rPr>
              <a:t>练习</a:t>
            </a:r>
            <a:r>
              <a:rPr lang="zh-CN" altLang="en-US" sz="2400" b="1">
                <a:solidFill>
                  <a:srgbClr val="000000"/>
                </a:solidFill>
                <a:ea typeface="宋体" panose="02010600030101010101" pitchFamily="2" charset="-122"/>
              </a:rPr>
              <a:t>：</a:t>
            </a:r>
            <a:r>
              <a:rPr lang="en-US" altLang="zh-CN" sz="2400" b="1">
                <a:solidFill>
                  <a:srgbClr val="000000"/>
                </a:solidFill>
                <a:ea typeface="宋体" panose="02010600030101010101" pitchFamily="2" charset="-122"/>
              </a:rPr>
              <a:t>1</a:t>
            </a:r>
            <a:r>
              <a:rPr lang="zh-CN" altLang="en-US" sz="2400" b="1">
                <a:solidFill>
                  <a:srgbClr val="000000"/>
                </a:solidFill>
                <a:ea typeface="宋体" panose="02010600030101010101" pitchFamily="2" charset="-122"/>
              </a:rPr>
              <a:t>、利用如图所示的滑轮组匀速提升</a:t>
            </a:r>
            <a:r>
              <a:rPr lang="en-US" sz="2400" b="1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200 N</a:t>
            </a:r>
            <a:r>
              <a:rPr lang="zh-CN" altLang="en-US" sz="2400" b="1">
                <a:solidFill>
                  <a:srgbClr val="000000"/>
                </a:solidFill>
                <a:ea typeface="宋体" panose="02010600030101010101" pitchFamily="2" charset="-122"/>
              </a:rPr>
              <a:t>的重物，动滑轮重为</a:t>
            </a:r>
            <a:r>
              <a:rPr lang="en-US" sz="2400" b="1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10 N(</a:t>
            </a:r>
            <a:r>
              <a:rPr lang="zh-CN" altLang="en-US" sz="2400" b="1">
                <a:solidFill>
                  <a:srgbClr val="000000"/>
                </a:solidFill>
                <a:ea typeface="宋体" panose="02010600030101010101" pitchFamily="2" charset="-122"/>
              </a:rPr>
              <a:t>不计绳重与摩擦</a:t>
            </a:r>
            <a:r>
              <a:rPr lang="en-US" sz="2400" b="1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)</a:t>
            </a:r>
            <a:r>
              <a:rPr lang="zh-CN" altLang="en-US" sz="2400" b="1">
                <a:solidFill>
                  <a:srgbClr val="000000"/>
                </a:solidFill>
                <a:ea typeface="宋体" panose="02010600030101010101" pitchFamily="2" charset="-122"/>
              </a:rPr>
              <a:t>，则拉力</a:t>
            </a:r>
            <a:r>
              <a:rPr lang="en-US" sz="2400" b="1" i="1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F</a:t>
            </a:r>
            <a:r>
              <a:rPr lang="zh-CN" altLang="en-US" sz="2400" b="1">
                <a:solidFill>
                  <a:srgbClr val="000000"/>
                </a:solidFill>
                <a:ea typeface="宋体" panose="02010600030101010101" pitchFamily="2" charset="-122"/>
              </a:rPr>
              <a:t>的大小为</a:t>
            </a:r>
            <a:r>
              <a:rPr lang="en-US" sz="2400" b="1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(       )</a:t>
            </a:r>
            <a:endParaRPr lang="en-US" altLang="en-US" sz="2400" b="1">
              <a:solidFill>
                <a:srgbClr val="000000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pic>
        <p:nvPicPr>
          <p:cNvPr id="3" name="图片 2"/>
          <p:cNvPicPr/>
          <p:nvPr/>
        </p:nvPicPr>
        <p:blipFill>
          <a:blip r:embed="rId2"/>
          <a:stretch>
            <a:fillRect/>
          </a:stretch>
        </p:blipFill>
        <p:spPr>
          <a:xfrm>
            <a:off x="9061005" y="688343"/>
            <a:ext cx="1069277" cy="242125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02" name="文本框 101"/>
          <p:cNvSpPr txBox="1"/>
          <p:nvPr/>
        </p:nvSpPr>
        <p:spPr>
          <a:xfrm>
            <a:off x="1925689" y="1663065"/>
            <a:ext cx="4386633" cy="101473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indent="304800"/>
            <a:endParaRPr lang="en-US" sz="1200">
              <a:solidFill>
                <a:srgbClr val="000000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 indent="304800"/>
            <a:r>
              <a:rPr lang="en-US" sz="240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    A</a:t>
            </a:r>
            <a:r>
              <a:rPr lang="zh-CN" altLang="en-US" sz="2400">
                <a:solidFill>
                  <a:srgbClr val="000000"/>
                </a:solidFill>
                <a:ea typeface="宋体" panose="02010600030101010101" pitchFamily="2" charset="-122"/>
              </a:rPr>
              <a:t>．</a:t>
            </a:r>
            <a:r>
              <a:rPr lang="en-US" sz="240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70 N        B</a:t>
            </a:r>
            <a:r>
              <a:rPr lang="zh-CN" altLang="en-US" sz="2400">
                <a:solidFill>
                  <a:srgbClr val="000000"/>
                </a:solidFill>
                <a:ea typeface="宋体" panose="02010600030101010101" pitchFamily="2" charset="-122"/>
              </a:rPr>
              <a:t>．</a:t>
            </a:r>
            <a:r>
              <a:rPr lang="en-US" sz="240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100 N      </a:t>
            </a:r>
          </a:p>
          <a:p>
            <a:pPr indent="304800"/>
            <a:r>
              <a:rPr lang="en-US" sz="240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C</a:t>
            </a:r>
            <a:r>
              <a:rPr lang="zh-CN" altLang="en-US" sz="2400">
                <a:solidFill>
                  <a:srgbClr val="000000"/>
                </a:solidFill>
                <a:ea typeface="宋体" panose="02010600030101010101" pitchFamily="2" charset="-122"/>
              </a:rPr>
              <a:t>．</a:t>
            </a:r>
            <a:r>
              <a:rPr lang="en-US" sz="240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105 N     D</a:t>
            </a:r>
            <a:r>
              <a:rPr lang="zh-CN" altLang="en-US" sz="2400">
                <a:solidFill>
                  <a:srgbClr val="000000"/>
                </a:solidFill>
                <a:ea typeface="宋体" panose="02010600030101010101" pitchFamily="2" charset="-122"/>
              </a:rPr>
              <a:t>．</a:t>
            </a:r>
            <a:r>
              <a:rPr lang="en-US" sz="240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110 N</a:t>
            </a:r>
            <a:endParaRPr lang="en-US" altLang="en-US" sz="2400">
              <a:solidFill>
                <a:srgbClr val="000000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105" name="文本框 104"/>
          <p:cNvSpPr txBox="1"/>
          <p:nvPr/>
        </p:nvSpPr>
        <p:spPr>
          <a:xfrm>
            <a:off x="826710" y="3458848"/>
            <a:ext cx="7189771" cy="138366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indent="304800"/>
            <a:endParaRPr lang="en-US" sz="120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304800"/>
            <a:r>
              <a:rPr lang="en-US" sz="2400" b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zh-CN" altLang="en-US" sz="2400" b="1">
                <a:solidFill>
                  <a:srgbClr val="000000"/>
                </a:solidFill>
                <a:ea typeface="宋体" panose="02010600030101010101" pitchFamily="2" charset="-122"/>
              </a:rPr>
              <a:t>．如图中物块甲和乙处于静</a:t>
            </a:r>
            <a:r>
              <a:rPr lang="zh-CN" altLang="en-US" sz="2400" b="1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止状态．</a:t>
            </a:r>
            <a:r>
              <a:rPr lang="zh-CN" altLang="en-US" sz="2400" b="1">
                <a:solidFill>
                  <a:srgbClr val="000000"/>
                </a:solidFill>
                <a:ea typeface="宋体" panose="02010600030101010101" pitchFamily="2" charset="-122"/>
              </a:rPr>
              <a:t>已知甲重</a:t>
            </a:r>
            <a:r>
              <a:rPr lang="en-US" sz="2400" b="1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12 N</a:t>
            </a:r>
            <a:r>
              <a:rPr lang="zh-CN" altLang="en-US" sz="2400" b="1">
                <a:solidFill>
                  <a:srgbClr val="000000"/>
                </a:solidFill>
                <a:ea typeface="宋体" panose="02010600030101010101" pitchFamily="2" charset="-122"/>
              </a:rPr>
              <a:t>，乙重</a:t>
            </a:r>
            <a:r>
              <a:rPr lang="en-US" sz="2400" b="1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8 N</a:t>
            </a:r>
            <a:r>
              <a:rPr lang="zh-CN" altLang="en-US" sz="2400" b="1">
                <a:solidFill>
                  <a:srgbClr val="000000"/>
                </a:solidFill>
                <a:ea typeface="宋体" panose="02010600030101010101" pitchFamily="2" charset="-122"/>
              </a:rPr>
              <a:t>，不计绳重及一切摩擦，则甲受到地面的支持力为</a:t>
            </a:r>
            <a:r>
              <a:rPr lang="en-US" sz="2400" b="1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__</a:t>
            </a:r>
            <a:r>
              <a:rPr lang="en-US" sz="2400" b="1" u="sng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 </a:t>
            </a:r>
            <a:r>
              <a:rPr lang="en-US" sz="2400" b="1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__N.</a:t>
            </a:r>
            <a:endParaRPr lang="en-US" altLang="en-US" sz="2400" b="1">
              <a:solidFill>
                <a:srgbClr val="000000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pic>
        <p:nvPicPr>
          <p:cNvPr id="4" name="图片 3"/>
          <p:cNvPicPr/>
          <p:nvPr/>
        </p:nvPicPr>
        <p:blipFill>
          <a:blip r:embed="rId3"/>
          <a:stretch>
            <a:fillRect/>
          </a:stretch>
        </p:blipFill>
        <p:spPr>
          <a:xfrm>
            <a:off x="8635274" y="3750945"/>
            <a:ext cx="2309340" cy="1818640"/>
          </a:xfrm>
          <a:prstGeom prst="rect">
            <a:avLst/>
          </a:prstGeom>
          <a:noFill/>
          <a:ln w="9525">
            <a:noFill/>
          </a:ln>
        </p:spPr>
      </p:pic>
    </p:spTree>
    <p:extLst>
      <p:ext uri="{BB962C8B-B14F-4D97-AF65-F5344CB8AC3E}">
        <p14:creationId xmlns:p14="http://schemas.microsoft.com/office/powerpoint/2010/main" val="3510663784"/>
      </p:ext>
    </p:extLst>
  </p:cSld>
  <p:clrMapOvr>
    <a:masterClrMapping/>
  </p:clrMapOvr>
  <p:transition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文本框 107"/>
          <p:cNvSpPr txBox="1"/>
          <p:nvPr/>
        </p:nvSpPr>
        <p:spPr>
          <a:xfrm>
            <a:off x="785251" y="499748"/>
            <a:ext cx="7342613" cy="175323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indent="306070">
              <a:lnSpc>
                <a:spcPct val="150000"/>
              </a:lnSpc>
            </a:pPr>
            <a:r>
              <a:rPr lang="en-US" sz="2400" b="1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3</a:t>
            </a:r>
            <a:r>
              <a:rPr lang="zh-CN" altLang="en-US" sz="2400" b="1">
                <a:solidFill>
                  <a:srgbClr val="000000"/>
                </a:solidFill>
                <a:ea typeface="宋体" panose="02010600030101010101" pitchFamily="2" charset="-122"/>
              </a:rPr>
              <a:t>．</a:t>
            </a:r>
            <a:r>
              <a:rPr lang="zh-CN" altLang="en-US" sz="2400" b="1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如图所示，用滑轮组将重</a:t>
            </a:r>
            <a:r>
              <a:rPr lang="en-US" sz="2400" b="1" i="1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G</a:t>
            </a:r>
            <a:r>
              <a:rPr lang="zh-CN" altLang="en-US" sz="2400" b="1">
                <a:solidFill>
                  <a:srgbClr val="000000"/>
                </a:solidFill>
                <a:ea typeface="宋体" panose="02010600030101010101" pitchFamily="2" charset="-122"/>
              </a:rPr>
              <a:t>＝</a:t>
            </a:r>
            <a:r>
              <a:rPr lang="en-US" sz="2400" b="1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100 N</a:t>
            </a:r>
            <a:r>
              <a:rPr lang="zh-CN" altLang="en-US" sz="2400" b="1">
                <a:solidFill>
                  <a:srgbClr val="000000"/>
                </a:solidFill>
                <a:ea typeface="宋体" panose="02010600030101010101" pitchFamily="2" charset="-122"/>
              </a:rPr>
              <a:t>的物体匀速提升</a:t>
            </a:r>
            <a:r>
              <a:rPr lang="en-US" sz="2400" b="1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2 m</a:t>
            </a:r>
            <a:r>
              <a:rPr lang="zh-CN" altLang="en-US" sz="2400" b="1">
                <a:solidFill>
                  <a:srgbClr val="000000"/>
                </a:solidFill>
                <a:ea typeface="宋体" panose="02010600030101010101" pitchFamily="2" charset="-122"/>
              </a:rPr>
              <a:t>，拉力</a:t>
            </a:r>
            <a:r>
              <a:rPr lang="en-US" sz="2400" b="1" i="1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F</a:t>
            </a:r>
            <a:r>
              <a:rPr lang="zh-CN" altLang="en-US" sz="2400" b="1">
                <a:solidFill>
                  <a:srgbClr val="000000"/>
                </a:solidFill>
                <a:ea typeface="宋体" panose="02010600030101010101" pitchFamily="2" charset="-122"/>
              </a:rPr>
              <a:t>＝</a:t>
            </a:r>
            <a:r>
              <a:rPr lang="en-US" sz="2400" b="1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40 N</a:t>
            </a:r>
            <a:r>
              <a:rPr lang="zh-CN" altLang="en-US" sz="2400" b="1">
                <a:solidFill>
                  <a:srgbClr val="000000"/>
                </a:solidFill>
                <a:ea typeface="宋体" panose="02010600030101010101" pitchFamily="2" charset="-122"/>
              </a:rPr>
              <a:t>，不计摩擦及绳重，则绳子末端移动的距离是</a:t>
            </a:r>
            <a:r>
              <a:rPr lang="en-US" sz="2400" b="1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__</a:t>
            </a:r>
            <a:r>
              <a:rPr lang="en-US" sz="2400" b="1" u="sng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 </a:t>
            </a:r>
            <a:r>
              <a:rPr lang="en-US" sz="2400" b="1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__m</a:t>
            </a:r>
            <a:r>
              <a:rPr lang="zh-CN" altLang="en-US" sz="2400" b="1">
                <a:solidFill>
                  <a:srgbClr val="000000"/>
                </a:solidFill>
                <a:ea typeface="宋体" panose="02010600030101010101" pitchFamily="2" charset="-122"/>
              </a:rPr>
              <a:t>，动滑轮重</a:t>
            </a:r>
            <a:r>
              <a:rPr lang="en-US" sz="2400" b="1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__</a:t>
            </a:r>
            <a:r>
              <a:rPr lang="en-US" sz="2400" b="1" u="sng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    </a:t>
            </a:r>
            <a:r>
              <a:rPr lang="en-US" sz="2400" b="1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__N.</a:t>
            </a:r>
            <a:endParaRPr lang="en-US" altLang="en-US" sz="2400" b="1">
              <a:solidFill>
                <a:srgbClr val="000000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pic>
        <p:nvPicPr>
          <p:cNvPr id="2" name="图片 1"/>
          <p:cNvPicPr/>
          <p:nvPr/>
        </p:nvPicPr>
        <p:blipFill>
          <a:blip r:embed="rId2"/>
          <a:stretch>
            <a:fillRect/>
          </a:stretch>
        </p:blipFill>
        <p:spPr>
          <a:xfrm>
            <a:off x="9113603" y="407670"/>
            <a:ext cx="770399" cy="273367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09" name="文本框 108"/>
          <p:cNvSpPr txBox="1"/>
          <p:nvPr/>
        </p:nvSpPr>
        <p:spPr>
          <a:xfrm>
            <a:off x="784631" y="2990215"/>
            <a:ext cx="7254744" cy="258445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indent="306070">
              <a:lnSpc>
                <a:spcPct val="150000"/>
              </a:lnSpc>
            </a:pPr>
            <a:endParaRPr lang="en-US" sz="1200" b="1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306070">
              <a:lnSpc>
                <a:spcPct val="150000"/>
              </a:lnSpc>
            </a:pPr>
            <a:r>
              <a:rPr lang="en-US" sz="2400" b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zh-CN" altLang="en-US" sz="2400" b="1">
                <a:solidFill>
                  <a:srgbClr val="000000"/>
                </a:solidFill>
                <a:ea typeface="宋体" panose="02010600030101010101" pitchFamily="2" charset="-122"/>
              </a:rPr>
              <a:t>．如图所示，重为</a:t>
            </a:r>
            <a:r>
              <a:rPr lang="en-US" sz="2400" b="1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50 N</a:t>
            </a:r>
            <a:r>
              <a:rPr lang="zh-CN" altLang="en-US" sz="2400" b="1">
                <a:solidFill>
                  <a:srgbClr val="000000"/>
                </a:solidFill>
                <a:ea typeface="宋体" panose="02010600030101010101" pitchFamily="2" charset="-122"/>
              </a:rPr>
              <a:t>的物体在</a:t>
            </a:r>
            <a:r>
              <a:rPr lang="en-US" sz="2400" b="1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20 N</a:t>
            </a:r>
            <a:r>
              <a:rPr lang="zh-CN" altLang="en-US" sz="2400" b="1">
                <a:solidFill>
                  <a:srgbClr val="000000"/>
                </a:solidFill>
                <a:ea typeface="宋体" panose="02010600030101010101" pitchFamily="2" charset="-122"/>
              </a:rPr>
              <a:t>的拉力</a:t>
            </a:r>
            <a:r>
              <a:rPr lang="en-US" sz="2400" b="1" i="1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F</a:t>
            </a:r>
            <a:r>
              <a:rPr lang="zh-CN" altLang="en-US" sz="2400" b="1">
                <a:solidFill>
                  <a:srgbClr val="000000"/>
                </a:solidFill>
                <a:ea typeface="宋体" panose="02010600030101010101" pitchFamily="2" charset="-122"/>
              </a:rPr>
              <a:t>的作用下</a:t>
            </a:r>
            <a:r>
              <a:rPr lang="en-US" sz="2400" b="1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2 s</a:t>
            </a:r>
            <a:r>
              <a:rPr lang="zh-CN" altLang="en-US" sz="2400" b="1">
                <a:solidFill>
                  <a:srgbClr val="000000"/>
                </a:solidFill>
                <a:ea typeface="宋体" panose="02010600030101010101" pitchFamily="2" charset="-122"/>
              </a:rPr>
              <a:t>内匀速上升</a:t>
            </a:r>
            <a:r>
              <a:rPr lang="en-US" sz="2400" b="1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2 m</a:t>
            </a:r>
            <a:r>
              <a:rPr lang="zh-CN" altLang="en-US" sz="2400" b="1">
                <a:solidFill>
                  <a:srgbClr val="000000"/>
                </a:solidFill>
                <a:ea typeface="宋体" panose="02010600030101010101" pitchFamily="2" charset="-122"/>
              </a:rPr>
              <a:t>，不计绳重和摩擦，拉力</a:t>
            </a:r>
            <a:r>
              <a:rPr lang="en-US" sz="2400" b="1" i="1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F</a:t>
            </a:r>
            <a:r>
              <a:rPr lang="zh-CN" altLang="en-US" sz="2400" b="1">
                <a:solidFill>
                  <a:srgbClr val="000000"/>
                </a:solidFill>
                <a:ea typeface="宋体" panose="02010600030101010101" pitchFamily="2" charset="-122"/>
              </a:rPr>
              <a:t>移动的速度为</a:t>
            </a:r>
            <a:r>
              <a:rPr lang="en-US" sz="2400" b="1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__</a:t>
            </a:r>
            <a:r>
              <a:rPr lang="en-US" sz="2400" b="1" u="sng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  </a:t>
            </a:r>
            <a:r>
              <a:rPr lang="en-US" sz="2400" b="1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__m/s</a:t>
            </a:r>
            <a:r>
              <a:rPr lang="zh-CN" altLang="en-US" sz="2400" b="1">
                <a:solidFill>
                  <a:srgbClr val="000000"/>
                </a:solidFill>
                <a:ea typeface="宋体" panose="02010600030101010101" pitchFamily="2" charset="-122"/>
              </a:rPr>
              <a:t>，物体上升的速度为</a:t>
            </a:r>
            <a:r>
              <a:rPr lang="en-US" sz="2400" b="1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__</a:t>
            </a:r>
            <a:r>
              <a:rPr lang="en-US" sz="2400" b="1" u="sng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   </a:t>
            </a:r>
            <a:r>
              <a:rPr lang="en-US" sz="2400" b="1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__m/s</a:t>
            </a:r>
            <a:r>
              <a:rPr lang="zh-CN" altLang="en-US" sz="2400" b="1">
                <a:solidFill>
                  <a:srgbClr val="000000"/>
                </a:solidFill>
                <a:ea typeface="宋体" panose="02010600030101010101" pitchFamily="2" charset="-122"/>
              </a:rPr>
              <a:t>，若物体的重力变为</a:t>
            </a:r>
            <a:r>
              <a:rPr lang="en-US" sz="2400" b="1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80 N</a:t>
            </a:r>
            <a:r>
              <a:rPr lang="zh-CN" altLang="en-US" sz="2400" b="1">
                <a:solidFill>
                  <a:srgbClr val="000000"/>
                </a:solidFill>
                <a:ea typeface="宋体" panose="02010600030101010101" pitchFamily="2" charset="-122"/>
              </a:rPr>
              <a:t>，则拉力</a:t>
            </a:r>
            <a:r>
              <a:rPr lang="en-US" sz="2400" b="1" i="1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F</a:t>
            </a:r>
            <a:r>
              <a:rPr lang="zh-CN" altLang="en-US" sz="2400" b="1">
                <a:solidFill>
                  <a:srgbClr val="000000"/>
                </a:solidFill>
                <a:ea typeface="宋体" panose="02010600030101010101" pitchFamily="2" charset="-122"/>
              </a:rPr>
              <a:t>为</a:t>
            </a:r>
            <a:r>
              <a:rPr lang="en-US" sz="2400" b="1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__</a:t>
            </a:r>
            <a:r>
              <a:rPr lang="en-US" sz="2400" b="1" u="sng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   </a:t>
            </a:r>
            <a:r>
              <a:rPr lang="en-US" sz="2400" b="1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__N.</a:t>
            </a:r>
            <a:endParaRPr lang="en-US" altLang="en-US" sz="2400" b="1">
              <a:solidFill>
                <a:srgbClr val="000000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pic>
        <p:nvPicPr>
          <p:cNvPr id="3" name="图片 2"/>
          <p:cNvPicPr/>
          <p:nvPr/>
        </p:nvPicPr>
        <p:blipFill>
          <a:blip r:embed="rId3"/>
          <a:stretch>
            <a:fillRect/>
          </a:stretch>
        </p:blipFill>
        <p:spPr>
          <a:xfrm>
            <a:off x="9113602" y="3683003"/>
            <a:ext cx="1023486" cy="2488565"/>
          </a:xfrm>
          <a:prstGeom prst="rect">
            <a:avLst/>
          </a:prstGeom>
          <a:noFill/>
          <a:ln w="9525">
            <a:noFill/>
          </a:ln>
        </p:spPr>
      </p:pic>
    </p:spTree>
    <p:extLst>
      <p:ext uri="{BB962C8B-B14F-4D97-AF65-F5344CB8AC3E}">
        <p14:creationId xmlns:p14="http://schemas.microsoft.com/office/powerpoint/2010/main" val="2348761673"/>
      </p:ext>
    </p:extLst>
  </p:cSld>
  <p:clrMapOvr>
    <a:masterClrMapping/>
  </p:clrMapOvr>
  <p:transition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Text Box 90"/>
          <p:cNvSpPr txBox="1"/>
          <p:nvPr/>
        </p:nvSpPr>
        <p:spPr>
          <a:xfrm>
            <a:off x="2311196" y="4398966"/>
            <a:ext cx="7481223" cy="1891665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600">
                <a:solidFill>
                  <a:srgbClr val="0000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汽车重</a:t>
            </a:r>
            <a:r>
              <a:rPr lang="en-US" altLang="zh-CN" sz="2600">
                <a:solidFill>
                  <a:srgbClr val="0000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2×10</a:t>
            </a:r>
            <a:r>
              <a:rPr lang="en-US" altLang="zh-CN" sz="2600" baseline="30000">
                <a:solidFill>
                  <a:srgbClr val="0000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4 </a:t>
            </a:r>
            <a:r>
              <a:rPr lang="en-US" altLang="zh-CN" sz="2600">
                <a:solidFill>
                  <a:srgbClr val="0000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N</a:t>
            </a:r>
            <a:r>
              <a:rPr lang="zh-CN" altLang="en-US" sz="2600">
                <a:solidFill>
                  <a:srgbClr val="0000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，陷入泥中，受到的阻力为</a:t>
            </a:r>
            <a:r>
              <a:rPr lang="en-US" altLang="zh-CN" sz="2600">
                <a:solidFill>
                  <a:srgbClr val="0000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3×10</a:t>
            </a:r>
            <a:r>
              <a:rPr lang="en-US" altLang="zh-CN" sz="2600" baseline="30000">
                <a:solidFill>
                  <a:srgbClr val="0000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3 </a:t>
            </a:r>
            <a:r>
              <a:rPr lang="en-US" altLang="zh-CN" sz="2600">
                <a:solidFill>
                  <a:srgbClr val="0000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N</a:t>
            </a:r>
            <a:r>
              <a:rPr lang="zh-CN" altLang="en-US" sz="2600">
                <a:solidFill>
                  <a:srgbClr val="0000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。用如图所示装置，则至少要用多大的力才能将汽车拉出？</a:t>
            </a:r>
          </a:p>
        </p:txBody>
      </p:sp>
      <p:grpSp>
        <p:nvGrpSpPr>
          <p:cNvPr id="15362" name="组合 17555"/>
          <p:cNvGrpSpPr/>
          <p:nvPr/>
        </p:nvGrpSpPr>
        <p:grpSpPr>
          <a:xfrm>
            <a:off x="2431862" y="549275"/>
            <a:ext cx="6848506" cy="3746500"/>
            <a:chOff x="497" y="431"/>
            <a:chExt cx="4427" cy="2360"/>
          </a:xfrm>
        </p:grpSpPr>
        <p:pic>
          <p:nvPicPr>
            <p:cNvPr id="15363" name="图片 17469" descr="1keshu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3560" y="431"/>
              <a:ext cx="1364" cy="2360"/>
            </a:xfrm>
            <a:prstGeom prst="rect">
              <a:avLst/>
            </a:prstGeom>
            <a:noFill/>
            <a:ln w="9525">
              <a:noFill/>
            </a:ln>
          </p:spPr>
        </p:pic>
        <p:sp>
          <p:nvSpPr>
            <p:cNvPr id="15364" name="Text Box 91"/>
            <p:cNvSpPr txBox="1"/>
            <p:nvPr/>
          </p:nvSpPr>
          <p:spPr>
            <a:xfrm>
              <a:off x="3135" y="1650"/>
              <a:ext cx="312" cy="329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t">
              <a:spAutoFit/>
            </a:bodyPr>
            <a:lstStyle/>
            <a:p>
              <a:r>
                <a:rPr lang="en-US" altLang="zh-CN" sz="2800" b="1" i="1">
                  <a:solidFill>
                    <a:srgbClr val="000000"/>
                  </a:solidFill>
                  <a:latin typeface="宋体" panose="02010600030101010101" pitchFamily="2" charset="-122"/>
                  <a:ea typeface="宋体" panose="02010600030101010101" pitchFamily="2" charset="-122"/>
                </a:rPr>
                <a:t>F</a:t>
              </a:r>
            </a:p>
          </p:txBody>
        </p:sp>
        <p:grpSp>
          <p:nvGrpSpPr>
            <p:cNvPr id="15365" name="组合 17554"/>
            <p:cNvGrpSpPr/>
            <p:nvPr/>
          </p:nvGrpSpPr>
          <p:grpSpPr>
            <a:xfrm>
              <a:off x="497" y="1791"/>
              <a:ext cx="3687" cy="766"/>
              <a:chOff x="497" y="1791"/>
              <a:chExt cx="3687" cy="766"/>
            </a:xfrm>
          </p:grpSpPr>
          <p:grpSp>
            <p:nvGrpSpPr>
              <p:cNvPr id="15366" name="组合 17466"/>
              <p:cNvGrpSpPr/>
              <p:nvPr/>
            </p:nvGrpSpPr>
            <p:grpSpPr>
              <a:xfrm>
                <a:off x="2653" y="2018"/>
                <a:ext cx="1531" cy="255"/>
                <a:chOff x="2880" y="515"/>
                <a:chExt cx="1928" cy="315"/>
              </a:xfrm>
            </p:grpSpPr>
            <p:sp>
              <p:nvSpPr>
                <p:cNvPr id="15367" name="Line 223"/>
                <p:cNvSpPr/>
                <p:nvPr/>
              </p:nvSpPr>
              <p:spPr>
                <a:xfrm rot="5400000" flipH="1">
                  <a:off x="3589" y="204"/>
                  <a:ext cx="0" cy="624"/>
                </a:xfrm>
                <a:prstGeom prst="line">
                  <a:avLst/>
                </a:prstGeom>
                <a:ln w="28575" cap="flat" cmpd="sng">
                  <a:solidFill>
                    <a:srgbClr val="FF0000"/>
                  </a:solidFill>
                  <a:prstDash val="solid"/>
                  <a:round/>
                  <a:headEnd type="stealth" w="med" len="lg"/>
                  <a:tailEnd type="none" w="med" len="med"/>
                </a:ln>
              </p:spPr>
              <p:txBody>
                <a:bodyPr/>
                <a:lstStyle/>
                <a:p>
                  <a:endParaRPr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5368" name="Line 222"/>
                <p:cNvSpPr/>
                <p:nvPr/>
              </p:nvSpPr>
              <p:spPr>
                <a:xfrm rot="5400000" flipH="1">
                  <a:off x="3901" y="199"/>
                  <a:ext cx="0" cy="1243"/>
                </a:xfrm>
                <a:prstGeom prst="line">
                  <a:avLst/>
                </a:prstGeom>
                <a:ln w="28575" cap="flat" cmpd="sng">
                  <a:solidFill>
                    <a:srgbClr val="CC0000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  <p:txBody>
                <a:bodyPr/>
                <a:lstStyle/>
                <a:p>
                  <a:endParaRPr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5369" name="Line 236"/>
                <p:cNvSpPr/>
                <p:nvPr/>
              </p:nvSpPr>
              <p:spPr>
                <a:xfrm rot="-5400000" flipH="1" flipV="1">
                  <a:off x="3952" y="141"/>
                  <a:ext cx="141" cy="879"/>
                </a:xfrm>
                <a:prstGeom prst="line">
                  <a:avLst/>
                </a:prstGeom>
                <a:ln w="28575" cap="flat" cmpd="sng">
                  <a:solidFill>
                    <a:srgbClr val="CC0000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  <p:txBody>
                <a:bodyPr/>
                <a:lstStyle/>
                <a:p>
                  <a:endParaRPr>
                    <a:solidFill>
                      <a:srgbClr val="000000"/>
                    </a:solidFill>
                  </a:endParaRPr>
                </a:p>
              </p:txBody>
            </p:sp>
            <p:grpSp>
              <p:nvGrpSpPr>
                <p:cNvPr id="15370" name="Group 256"/>
                <p:cNvGrpSpPr/>
                <p:nvPr/>
              </p:nvGrpSpPr>
              <p:grpSpPr>
                <a:xfrm rot="5400000">
                  <a:off x="3074" y="309"/>
                  <a:ext cx="315" cy="715"/>
                  <a:chOff x="1669" y="2585"/>
                  <a:chExt cx="304" cy="634"/>
                </a:xfrm>
              </p:grpSpPr>
              <p:sp>
                <p:nvSpPr>
                  <p:cNvPr id="15371" name="Oval 224"/>
                  <p:cNvSpPr/>
                  <p:nvPr/>
                </p:nvSpPr>
                <p:spPr>
                  <a:xfrm>
                    <a:off x="1669" y="2725"/>
                    <a:ext cx="304" cy="297"/>
                  </a:xfrm>
                  <a:prstGeom prst="ellipse">
                    <a:avLst/>
                  </a:prstGeom>
                  <a:solidFill>
                    <a:srgbClr val="C0C0C0"/>
                  </a:solidFill>
                  <a:ln w="28575" cap="flat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</p:spPr>
                <p:txBody>
                  <a:bodyPr rot="10800000" vert="eaVert" anchor="t"/>
                  <a:lstStyle/>
                  <a:p>
                    <a:endParaRPr lang="zh-CN" altLang="en-US">
                      <a:solidFill>
                        <a:srgbClr val="000000"/>
                      </a:solidFill>
                      <a:ea typeface="宋体" panose="02010600030101010101" pitchFamily="2" charset="-122"/>
                    </a:endParaRPr>
                  </a:p>
                </p:txBody>
              </p:sp>
              <p:sp>
                <p:nvSpPr>
                  <p:cNvPr id="15372" name="Rectangle 225"/>
                  <p:cNvSpPr/>
                  <p:nvPr/>
                </p:nvSpPr>
                <p:spPr>
                  <a:xfrm>
                    <a:off x="1794" y="2669"/>
                    <a:ext cx="41" cy="395"/>
                  </a:xfrm>
                  <a:prstGeom prst="rect">
                    <a:avLst/>
                  </a:prstGeom>
                  <a:solidFill>
                    <a:srgbClr val="FFFFFF"/>
                  </a:solidFill>
                  <a:ln w="28575" cap="flat" cmpd="sng">
                    <a:solidFill>
                      <a:srgbClr val="000000"/>
                    </a:solidFill>
                    <a:prstDash val="solid"/>
                    <a:miter/>
                    <a:headEnd type="none" w="med" len="med"/>
                    <a:tailEnd type="none" w="med" len="med"/>
                  </a:ln>
                </p:spPr>
                <p:txBody>
                  <a:bodyPr rot="10800000" vert="eaVert" anchor="t"/>
                  <a:lstStyle/>
                  <a:p>
                    <a:endParaRPr lang="zh-CN" altLang="en-US">
                      <a:solidFill>
                        <a:srgbClr val="000000"/>
                      </a:solidFill>
                      <a:ea typeface="宋体" panose="02010600030101010101" pitchFamily="2" charset="-122"/>
                    </a:endParaRPr>
                  </a:p>
                </p:txBody>
              </p:sp>
              <p:grpSp>
                <p:nvGrpSpPr>
                  <p:cNvPr id="15373" name="Group 226"/>
                  <p:cNvGrpSpPr/>
                  <p:nvPr/>
                </p:nvGrpSpPr>
                <p:grpSpPr>
                  <a:xfrm>
                    <a:off x="1779" y="2585"/>
                    <a:ext cx="69" cy="84"/>
                    <a:chOff x="990" y="2466"/>
                    <a:chExt cx="109" cy="131"/>
                  </a:xfrm>
                </p:grpSpPr>
                <p:sp>
                  <p:nvSpPr>
                    <p:cNvPr id="15374" name="Oval 227"/>
                    <p:cNvSpPr/>
                    <p:nvPr/>
                  </p:nvSpPr>
                  <p:spPr>
                    <a:xfrm>
                      <a:off x="1023" y="2466"/>
                      <a:ext cx="76" cy="71"/>
                    </a:xfrm>
                    <a:prstGeom prst="ellipse">
                      <a:avLst/>
                    </a:prstGeom>
                    <a:solidFill>
                      <a:schemeClr val="bg1"/>
                    </a:solidFill>
                    <a:ln w="28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 rot="10800000" vert="eaVert" anchor="t"/>
                    <a:lstStyle/>
                    <a:p>
                      <a:endParaRPr lang="zh-CN" altLang="en-US">
                        <a:solidFill>
                          <a:srgbClr val="000000"/>
                        </a:solidFill>
                        <a:ea typeface="宋体" panose="02010600030101010101" pitchFamily="2" charset="-122"/>
                      </a:endParaRPr>
                    </a:p>
                  </p:txBody>
                </p:sp>
                <p:sp>
                  <p:nvSpPr>
                    <p:cNvPr id="15375" name="Rectangle 228"/>
                    <p:cNvSpPr/>
                    <p:nvPr/>
                  </p:nvSpPr>
                  <p:spPr>
                    <a:xfrm>
                      <a:off x="990" y="2490"/>
                      <a:ext cx="65" cy="60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9525">
                      <a:noFill/>
                    </a:ln>
                  </p:spPr>
                  <p:txBody>
                    <a:bodyPr rot="10800000" vert="eaVert" anchor="t"/>
                    <a:lstStyle/>
                    <a:p>
                      <a:endParaRPr lang="zh-CN" altLang="en-US">
                        <a:solidFill>
                          <a:srgbClr val="000000"/>
                        </a:solidFill>
                        <a:ea typeface="宋体" panose="02010600030101010101" pitchFamily="2" charset="-122"/>
                      </a:endParaRPr>
                    </a:p>
                  </p:txBody>
                </p:sp>
                <p:sp>
                  <p:nvSpPr>
                    <p:cNvPr id="15376" name="Line 229"/>
                    <p:cNvSpPr/>
                    <p:nvPr/>
                  </p:nvSpPr>
                  <p:spPr>
                    <a:xfrm flipH="1">
                      <a:off x="1055" y="2537"/>
                      <a:ext cx="0" cy="60"/>
                    </a:xfrm>
                    <a:prstGeom prst="line">
                      <a:avLst/>
                    </a:prstGeom>
                    <a:ln w="28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/>
                    <a:lstStyle/>
                    <a:p>
                      <a:endParaRPr>
                        <a:solidFill>
                          <a:srgbClr val="000000"/>
                        </a:solidFill>
                      </a:endParaRPr>
                    </a:p>
                  </p:txBody>
                </p:sp>
              </p:grpSp>
              <p:sp>
                <p:nvSpPr>
                  <p:cNvPr id="15377" name="Oval 230"/>
                  <p:cNvSpPr/>
                  <p:nvPr/>
                </p:nvSpPr>
                <p:spPr>
                  <a:xfrm>
                    <a:off x="1807" y="2867"/>
                    <a:ext cx="28" cy="13"/>
                  </a:xfrm>
                  <a:prstGeom prst="ellipse">
                    <a:avLst/>
                  </a:prstGeom>
                  <a:solidFill>
                    <a:srgbClr val="000000"/>
                  </a:solidFill>
                  <a:ln w="9525" cap="flat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</p:spPr>
                <p:txBody>
                  <a:bodyPr rot="10800000" vert="eaVert" anchor="t"/>
                  <a:lstStyle/>
                  <a:p>
                    <a:endParaRPr lang="zh-CN" altLang="en-US">
                      <a:solidFill>
                        <a:srgbClr val="000000"/>
                      </a:solidFill>
                      <a:ea typeface="宋体" panose="02010600030101010101" pitchFamily="2" charset="-122"/>
                    </a:endParaRPr>
                  </a:p>
                </p:txBody>
              </p:sp>
              <p:sp>
                <p:nvSpPr>
                  <p:cNvPr id="15378" name="Line 232"/>
                  <p:cNvSpPr/>
                  <p:nvPr/>
                </p:nvSpPr>
                <p:spPr>
                  <a:xfrm flipH="1">
                    <a:off x="1807" y="3163"/>
                    <a:ext cx="0" cy="56"/>
                  </a:xfrm>
                  <a:prstGeom prst="line">
                    <a:avLst/>
                  </a:prstGeom>
                  <a:ln w="9525" cap="flat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</p:spPr>
                <p:txBody>
                  <a:bodyPr/>
                  <a:lstStyle/>
                  <a:p>
                    <a:endParaRPr>
                      <a:solidFill>
                        <a:srgbClr val="000000"/>
                      </a:solidFill>
                    </a:endParaRPr>
                  </a:p>
                </p:txBody>
              </p:sp>
              <p:grpSp>
                <p:nvGrpSpPr>
                  <p:cNvPr id="15379" name="Group 237"/>
                  <p:cNvGrpSpPr/>
                  <p:nvPr/>
                </p:nvGrpSpPr>
                <p:grpSpPr>
                  <a:xfrm flipH="1" flipV="1">
                    <a:off x="1790" y="3071"/>
                    <a:ext cx="70" cy="85"/>
                    <a:chOff x="990" y="2466"/>
                    <a:chExt cx="109" cy="131"/>
                  </a:xfrm>
                </p:grpSpPr>
                <p:sp>
                  <p:nvSpPr>
                    <p:cNvPr id="15380" name="Oval 238"/>
                    <p:cNvSpPr/>
                    <p:nvPr/>
                  </p:nvSpPr>
                  <p:spPr>
                    <a:xfrm>
                      <a:off x="1023" y="2466"/>
                      <a:ext cx="76" cy="71"/>
                    </a:xfrm>
                    <a:prstGeom prst="ellipse">
                      <a:avLst/>
                    </a:prstGeom>
                    <a:solidFill>
                      <a:srgbClr val="FFF9F9"/>
                    </a:solidFill>
                    <a:ln w="28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 vert="eaVert" anchor="t"/>
                    <a:lstStyle/>
                    <a:p>
                      <a:endParaRPr lang="zh-CN" altLang="en-US">
                        <a:solidFill>
                          <a:srgbClr val="000000"/>
                        </a:solidFill>
                        <a:ea typeface="宋体" panose="02010600030101010101" pitchFamily="2" charset="-122"/>
                      </a:endParaRPr>
                    </a:p>
                  </p:txBody>
                </p:sp>
                <p:sp>
                  <p:nvSpPr>
                    <p:cNvPr id="15381" name="Rectangle 239"/>
                    <p:cNvSpPr/>
                    <p:nvPr/>
                  </p:nvSpPr>
                  <p:spPr>
                    <a:xfrm>
                      <a:off x="990" y="2490"/>
                      <a:ext cx="65" cy="60"/>
                    </a:xfrm>
                    <a:prstGeom prst="rect">
                      <a:avLst/>
                    </a:prstGeom>
                    <a:solidFill>
                      <a:srgbClr val="FFF9F9"/>
                    </a:solidFill>
                    <a:ln w="9525">
                      <a:noFill/>
                    </a:ln>
                  </p:spPr>
                  <p:txBody>
                    <a:bodyPr vert="eaVert" anchor="t"/>
                    <a:lstStyle/>
                    <a:p>
                      <a:endParaRPr lang="zh-CN" altLang="en-US">
                        <a:solidFill>
                          <a:srgbClr val="000000"/>
                        </a:solidFill>
                        <a:ea typeface="宋体" panose="02010600030101010101" pitchFamily="2" charset="-122"/>
                      </a:endParaRPr>
                    </a:p>
                  </p:txBody>
                </p:sp>
                <p:sp>
                  <p:nvSpPr>
                    <p:cNvPr id="15382" name="Line 240"/>
                    <p:cNvSpPr/>
                    <p:nvPr/>
                  </p:nvSpPr>
                  <p:spPr>
                    <a:xfrm flipH="1">
                      <a:off x="1055" y="2537"/>
                      <a:ext cx="0" cy="60"/>
                    </a:xfrm>
                    <a:prstGeom prst="line">
                      <a:avLst/>
                    </a:prstGeom>
                    <a:ln w="28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/>
                    <a:lstStyle/>
                    <a:p>
                      <a:endParaRPr>
                        <a:solidFill>
                          <a:srgbClr val="000000"/>
                        </a:solidFill>
                      </a:endParaRPr>
                    </a:p>
                  </p:txBody>
                </p:sp>
              </p:grpSp>
            </p:grpSp>
            <p:grpSp>
              <p:nvGrpSpPr>
                <p:cNvPr id="15383" name="Group 255"/>
                <p:cNvGrpSpPr/>
                <p:nvPr/>
              </p:nvGrpSpPr>
              <p:grpSpPr>
                <a:xfrm rot="5400000">
                  <a:off x="4335" y="357"/>
                  <a:ext cx="315" cy="618"/>
                  <a:chOff x="1669" y="1394"/>
                  <a:chExt cx="304" cy="552"/>
                </a:xfrm>
              </p:grpSpPr>
              <p:sp>
                <p:nvSpPr>
                  <p:cNvPr id="15384" name="Oval 233"/>
                  <p:cNvSpPr/>
                  <p:nvPr/>
                </p:nvSpPr>
                <p:spPr>
                  <a:xfrm flipV="1">
                    <a:off x="1669" y="1522"/>
                    <a:ext cx="304" cy="295"/>
                  </a:xfrm>
                  <a:prstGeom prst="ellipse">
                    <a:avLst/>
                  </a:prstGeom>
                  <a:solidFill>
                    <a:srgbClr val="C0C0C0"/>
                  </a:solidFill>
                  <a:ln w="28575" cap="flat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</p:spPr>
                <p:txBody>
                  <a:bodyPr vert="eaVert" anchor="t"/>
                  <a:lstStyle/>
                  <a:p>
                    <a:endParaRPr lang="zh-CN" altLang="en-US">
                      <a:solidFill>
                        <a:srgbClr val="000000"/>
                      </a:solidFill>
                      <a:ea typeface="宋体" panose="02010600030101010101" pitchFamily="2" charset="-122"/>
                    </a:endParaRPr>
                  </a:p>
                </p:txBody>
              </p:sp>
              <p:sp>
                <p:nvSpPr>
                  <p:cNvPr id="15385" name="Rectangle 234"/>
                  <p:cNvSpPr/>
                  <p:nvPr/>
                </p:nvSpPr>
                <p:spPr>
                  <a:xfrm flipV="1">
                    <a:off x="1794" y="1479"/>
                    <a:ext cx="46" cy="391"/>
                  </a:xfrm>
                  <a:prstGeom prst="rect">
                    <a:avLst/>
                  </a:prstGeom>
                  <a:solidFill>
                    <a:srgbClr val="FFFFFF"/>
                  </a:solidFill>
                  <a:ln w="28575" cap="flat" cmpd="sng">
                    <a:solidFill>
                      <a:srgbClr val="000000"/>
                    </a:solidFill>
                    <a:prstDash val="solid"/>
                    <a:miter/>
                    <a:headEnd type="none" w="med" len="med"/>
                    <a:tailEnd type="none" w="med" len="med"/>
                  </a:ln>
                </p:spPr>
                <p:txBody>
                  <a:bodyPr vert="eaVert" anchor="t"/>
                  <a:lstStyle/>
                  <a:p>
                    <a:endParaRPr lang="zh-CN" altLang="en-US">
                      <a:solidFill>
                        <a:srgbClr val="000000"/>
                      </a:solidFill>
                      <a:ea typeface="宋体" panose="02010600030101010101" pitchFamily="2" charset="-122"/>
                    </a:endParaRPr>
                  </a:p>
                </p:txBody>
              </p:sp>
              <p:sp>
                <p:nvSpPr>
                  <p:cNvPr id="15386" name="Oval 235"/>
                  <p:cNvSpPr/>
                  <p:nvPr/>
                </p:nvSpPr>
                <p:spPr>
                  <a:xfrm>
                    <a:off x="1794" y="1661"/>
                    <a:ext cx="28" cy="14"/>
                  </a:xfrm>
                  <a:prstGeom prst="ellipse">
                    <a:avLst/>
                  </a:prstGeom>
                  <a:solidFill>
                    <a:srgbClr val="000000"/>
                  </a:solidFill>
                  <a:ln w="9525" cap="flat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</p:spPr>
                <p:txBody>
                  <a:bodyPr rot="10800000" vert="eaVert" anchor="t"/>
                  <a:lstStyle/>
                  <a:p>
                    <a:endParaRPr lang="zh-CN" altLang="en-US">
                      <a:solidFill>
                        <a:srgbClr val="000000"/>
                      </a:solidFill>
                      <a:ea typeface="宋体" panose="02010600030101010101" pitchFamily="2" charset="-122"/>
                    </a:endParaRPr>
                  </a:p>
                </p:txBody>
              </p:sp>
              <p:grpSp>
                <p:nvGrpSpPr>
                  <p:cNvPr id="15387" name="Group 241"/>
                  <p:cNvGrpSpPr/>
                  <p:nvPr/>
                </p:nvGrpSpPr>
                <p:grpSpPr>
                  <a:xfrm flipH="1">
                    <a:off x="1790" y="1394"/>
                    <a:ext cx="70" cy="85"/>
                    <a:chOff x="990" y="2466"/>
                    <a:chExt cx="109" cy="131"/>
                  </a:xfrm>
                </p:grpSpPr>
                <p:sp>
                  <p:nvSpPr>
                    <p:cNvPr id="15388" name="Oval 242"/>
                    <p:cNvSpPr/>
                    <p:nvPr/>
                  </p:nvSpPr>
                  <p:spPr>
                    <a:xfrm>
                      <a:off x="1023" y="2466"/>
                      <a:ext cx="76" cy="71"/>
                    </a:xfrm>
                    <a:prstGeom prst="ellipse">
                      <a:avLst/>
                    </a:prstGeom>
                    <a:solidFill>
                      <a:srgbClr val="FFFFCC"/>
                    </a:solidFill>
                    <a:ln w="28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 rot="10800000" vert="eaVert" anchor="t"/>
                    <a:lstStyle/>
                    <a:p>
                      <a:endParaRPr lang="zh-CN" altLang="en-US">
                        <a:solidFill>
                          <a:srgbClr val="000000"/>
                        </a:solidFill>
                        <a:ea typeface="宋体" panose="02010600030101010101" pitchFamily="2" charset="-122"/>
                      </a:endParaRPr>
                    </a:p>
                  </p:txBody>
                </p:sp>
                <p:sp>
                  <p:nvSpPr>
                    <p:cNvPr id="15389" name="Rectangle 243"/>
                    <p:cNvSpPr/>
                    <p:nvPr/>
                  </p:nvSpPr>
                  <p:spPr>
                    <a:xfrm>
                      <a:off x="990" y="2490"/>
                      <a:ext cx="65" cy="60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9525">
                      <a:noFill/>
                    </a:ln>
                  </p:spPr>
                  <p:txBody>
                    <a:bodyPr rot="10800000" vert="eaVert" anchor="t"/>
                    <a:lstStyle/>
                    <a:p>
                      <a:endParaRPr lang="zh-CN" altLang="en-US">
                        <a:solidFill>
                          <a:srgbClr val="000000"/>
                        </a:solidFill>
                        <a:ea typeface="宋体" panose="02010600030101010101" pitchFamily="2" charset="-122"/>
                      </a:endParaRPr>
                    </a:p>
                  </p:txBody>
                </p:sp>
                <p:sp>
                  <p:nvSpPr>
                    <p:cNvPr id="15390" name="Line 244"/>
                    <p:cNvSpPr/>
                    <p:nvPr/>
                  </p:nvSpPr>
                  <p:spPr>
                    <a:xfrm flipH="1">
                      <a:off x="1055" y="2537"/>
                      <a:ext cx="0" cy="60"/>
                    </a:xfrm>
                    <a:prstGeom prst="line">
                      <a:avLst/>
                    </a:prstGeom>
                    <a:ln w="28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/>
                    <a:lstStyle/>
                    <a:p>
                      <a:endParaRPr>
                        <a:solidFill>
                          <a:srgbClr val="000000"/>
                        </a:solidFill>
                      </a:endParaRPr>
                    </a:p>
                  </p:txBody>
                </p:sp>
              </p:grpSp>
              <p:grpSp>
                <p:nvGrpSpPr>
                  <p:cNvPr id="15391" name="Group 245"/>
                  <p:cNvGrpSpPr/>
                  <p:nvPr/>
                </p:nvGrpSpPr>
                <p:grpSpPr>
                  <a:xfrm flipV="1">
                    <a:off x="1760" y="1861"/>
                    <a:ext cx="69" cy="85"/>
                    <a:chOff x="990" y="2466"/>
                    <a:chExt cx="109" cy="131"/>
                  </a:xfrm>
                </p:grpSpPr>
                <p:sp>
                  <p:nvSpPr>
                    <p:cNvPr id="15392" name="Oval 246"/>
                    <p:cNvSpPr/>
                    <p:nvPr/>
                  </p:nvSpPr>
                  <p:spPr>
                    <a:xfrm>
                      <a:off x="1023" y="2466"/>
                      <a:ext cx="76" cy="71"/>
                    </a:xfrm>
                    <a:prstGeom prst="ellipse">
                      <a:avLst/>
                    </a:prstGeom>
                    <a:solidFill>
                      <a:schemeClr val="bg1"/>
                    </a:solidFill>
                    <a:ln w="28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 vert="eaVert" anchor="t"/>
                    <a:lstStyle/>
                    <a:p>
                      <a:endParaRPr lang="zh-CN" altLang="en-US">
                        <a:solidFill>
                          <a:srgbClr val="000000"/>
                        </a:solidFill>
                        <a:ea typeface="宋体" panose="02010600030101010101" pitchFamily="2" charset="-122"/>
                      </a:endParaRPr>
                    </a:p>
                  </p:txBody>
                </p:sp>
                <p:sp>
                  <p:nvSpPr>
                    <p:cNvPr id="15393" name="Rectangle 247"/>
                    <p:cNvSpPr/>
                    <p:nvPr/>
                  </p:nvSpPr>
                  <p:spPr>
                    <a:xfrm>
                      <a:off x="990" y="2490"/>
                      <a:ext cx="65" cy="60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9525">
                      <a:noFill/>
                    </a:ln>
                  </p:spPr>
                  <p:txBody>
                    <a:bodyPr vert="eaVert" anchor="t"/>
                    <a:lstStyle/>
                    <a:p>
                      <a:endParaRPr lang="zh-CN" altLang="en-US">
                        <a:solidFill>
                          <a:srgbClr val="000000"/>
                        </a:solidFill>
                        <a:ea typeface="宋体" panose="02010600030101010101" pitchFamily="2" charset="-122"/>
                      </a:endParaRPr>
                    </a:p>
                  </p:txBody>
                </p:sp>
                <p:sp>
                  <p:nvSpPr>
                    <p:cNvPr id="15394" name="Line 248"/>
                    <p:cNvSpPr/>
                    <p:nvPr/>
                  </p:nvSpPr>
                  <p:spPr>
                    <a:xfrm flipH="1">
                      <a:off x="1055" y="2537"/>
                      <a:ext cx="0" cy="60"/>
                    </a:xfrm>
                    <a:prstGeom prst="line">
                      <a:avLst/>
                    </a:prstGeom>
                    <a:ln w="28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/>
                    <a:lstStyle/>
                    <a:p>
                      <a:endParaRPr>
                        <a:solidFill>
                          <a:srgbClr val="000000"/>
                        </a:solidFill>
                      </a:endParaRPr>
                    </a:p>
                  </p:txBody>
                </p:sp>
              </p:grpSp>
            </p:grpSp>
          </p:grpSp>
          <p:grpSp>
            <p:nvGrpSpPr>
              <p:cNvPr id="15395" name="组合 17553"/>
              <p:cNvGrpSpPr/>
              <p:nvPr/>
            </p:nvGrpSpPr>
            <p:grpSpPr>
              <a:xfrm>
                <a:off x="497" y="1791"/>
                <a:ext cx="1816" cy="766"/>
                <a:chOff x="470" y="1791"/>
                <a:chExt cx="1816" cy="766"/>
              </a:xfrm>
            </p:grpSpPr>
            <p:sp>
              <p:nvSpPr>
                <p:cNvPr id="15396" name="任意多边形 17471"/>
                <p:cNvSpPr/>
                <p:nvPr/>
              </p:nvSpPr>
              <p:spPr>
                <a:xfrm>
                  <a:off x="499" y="2273"/>
                  <a:ext cx="1787" cy="28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171" h="581">
                      <a:moveTo>
                        <a:pt x="318" y="35"/>
                      </a:moveTo>
                      <a:cubicBezTo>
                        <a:pt x="451" y="29"/>
                        <a:pt x="916" y="0"/>
                        <a:pt x="1124" y="10"/>
                      </a:cubicBezTo>
                      <a:cubicBezTo>
                        <a:pt x="1332" y="20"/>
                        <a:pt x="1396" y="85"/>
                        <a:pt x="1566" y="95"/>
                      </a:cubicBezTo>
                      <a:cubicBezTo>
                        <a:pt x="1736" y="105"/>
                        <a:pt x="1887" y="48"/>
                        <a:pt x="2142" y="72"/>
                      </a:cubicBezTo>
                      <a:cubicBezTo>
                        <a:pt x="2397" y="96"/>
                        <a:pt x="3171" y="163"/>
                        <a:pt x="3095" y="242"/>
                      </a:cubicBezTo>
                      <a:cubicBezTo>
                        <a:pt x="3019" y="321"/>
                        <a:pt x="2061" y="517"/>
                        <a:pt x="1683" y="549"/>
                      </a:cubicBezTo>
                      <a:cubicBezTo>
                        <a:pt x="1305" y="581"/>
                        <a:pt x="1039" y="455"/>
                        <a:pt x="824" y="436"/>
                      </a:cubicBezTo>
                      <a:cubicBezTo>
                        <a:pt x="609" y="417"/>
                        <a:pt x="516" y="441"/>
                        <a:pt x="395" y="436"/>
                      </a:cubicBezTo>
                      <a:cubicBezTo>
                        <a:pt x="274" y="431"/>
                        <a:pt x="158" y="440"/>
                        <a:pt x="94" y="407"/>
                      </a:cubicBezTo>
                      <a:cubicBezTo>
                        <a:pt x="30" y="374"/>
                        <a:pt x="0" y="289"/>
                        <a:pt x="8" y="237"/>
                      </a:cubicBezTo>
                      <a:cubicBezTo>
                        <a:pt x="15" y="185"/>
                        <a:pt x="86" y="128"/>
                        <a:pt x="136" y="95"/>
                      </a:cubicBezTo>
                      <a:cubicBezTo>
                        <a:pt x="186" y="62"/>
                        <a:pt x="247" y="50"/>
                        <a:pt x="309" y="39"/>
                      </a:cubicBezTo>
                    </a:path>
                  </a:pathLst>
                </a:custGeom>
                <a:gradFill rotWithShape="1">
                  <a:gsLst>
                    <a:gs pos="0">
                      <a:srgbClr val="8AAB47"/>
                    </a:gs>
                    <a:gs pos="100000">
                      <a:srgbClr val="CCFFCC"/>
                    </a:gs>
                  </a:gsLst>
                  <a:path path="shape">
                    <a:fillToRect l="50000" t="50000" r="50000" b="50000"/>
                  </a:path>
                </a:gradFill>
                <a:ln w="9525">
                  <a:noFill/>
                </a:ln>
              </p:spPr>
              <p:txBody>
                <a:bodyPr/>
                <a:lstStyle/>
                <a:p>
                  <a:endParaRPr lang="zh-CN" altLang="en-US">
                    <a:solidFill>
                      <a:srgbClr val="000000"/>
                    </a:solidFill>
                  </a:endParaRPr>
                </a:p>
              </p:txBody>
            </p:sp>
            <p:grpSp>
              <p:nvGrpSpPr>
                <p:cNvPr id="15397" name="组合 17551"/>
                <p:cNvGrpSpPr/>
                <p:nvPr/>
              </p:nvGrpSpPr>
              <p:grpSpPr>
                <a:xfrm>
                  <a:off x="470" y="1791"/>
                  <a:ext cx="1673" cy="596"/>
                  <a:chOff x="867" y="1905"/>
                  <a:chExt cx="1446" cy="482"/>
                </a:xfrm>
              </p:grpSpPr>
              <p:sp>
                <p:nvSpPr>
                  <p:cNvPr id="15398" name="矩形 17525"/>
                  <p:cNvSpPr>
                    <a:spLocks noChangeAspect="1"/>
                  </p:cNvSpPr>
                  <p:nvPr/>
                </p:nvSpPr>
                <p:spPr>
                  <a:xfrm flipH="1">
                    <a:off x="867" y="1905"/>
                    <a:ext cx="943" cy="359"/>
                  </a:xfrm>
                  <a:prstGeom prst="rect">
                    <a:avLst/>
                  </a:prstGeom>
                  <a:solidFill>
                    <a:srgbClr val="588400"/>
                  </a:solidFill>
                  <a:ln w="9525" cap="flat" cmpd="sng">
                    <a:solidFill>
                      <a:srgbClr val="000000"/>
                    </a:solidFill>
                    <a:prstDash val="solid"/>
                    <a:miter/>
                    <a:headEnd type="none" w="med" len="med"/>
                    <a:tailEnd type="none" w="med" len="med"/>
                  </a:ln>
                </p:spPr>
                <p:txBody>
                  <a:bodyPr anchor="t"/>
                  <a:lstStyle/>
                  <a:p>
                    <a:endParaRPr lang="zh-CN" altLang="en-US">
                      <a:solidFill>
                        <a:srgbClr val="000000"/>
                      </a:solidFill>
                      <a:ea typeface="宋体" panose="02010600030101010101" pitchFamily="2" charset="-122"/>
                    </a:endParaRPr>
                  </a:p>
                </p:txBody>
              </p:sp>
              <p:sp>
                <p:nvSpPr>
                  <p:cNvPr id="15399" name="矩形 17526"/>
                  <p:cNvSpPr>
                    <a:spLocks noChangeAspect="1"/>
                  </p:cNvSpPr>
                  <p:nvPr/>
                </p:nvSpPr>
                <p:spPr>
                  <a:xfrm flipH="1">
                    <a:off x="1761" y="2174"/>
                    <a:ext cx="67" cy="100"/>
                  </a:xfrm>
                  <a:prstGeom prst="rect">
                    <a:avLst/>
                  </a:prstGeom>
                  <a:solidFill>
                    <a:srgbClr val="588400"/>
                  </a:solidFill>
                  <a:ln w="9525" cap="flat" cmpd="sng">
                    <a:solidFill>
                      <a:srgbClr val="333333"/>
                    </a:solidFill>
                    <a:prstDash val="solid"/>
                    <a:miter/>
                    <a:headEnd type="none" w="med" len="med"/>
                    <a:tailEnd type="none" w="med" len="med"/>
                  </a:ln>
                </p:spPr>
                <p:txBody>
                  <a:bodyPr anchor="t"/>
                  <a:lstStyle/>
                  <a:p>
                    <a:endParaRPr lang="zh-CN" altLang="en-US">
                      <a:solidFill>
                        <a:srgbClr val="000000"/>
                      </a:solidFill>
                      <a:ea typeface="宋体" panose="02010600030101010101" pitchFamily="2" charset="-122"/>
                    </a:endParaRPr>
                  </a:p>
                </p:txBody>
              </p:sp>
              <p:sp>
                <p:nvSpPr>
                  <p:cNvPr id="15400" name="任意多边形 17527"/>
                  <p:cNvSpPr>
                    <a:spLocks noChangeAspect="1"/>
                  </p:cNvSpPr>
                  <p:nvPr/>
                </p:nvSpPr>
                <p:spPr>
                  <a:xfrm flipH="1">
                    <a:off x="1829" y="1940"/>
                    <a:ext cx="313" cy="183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966" h="874">
                        <a:moveTo>
                          <a:pt x="464" y="0"/>
                        </a:moveTo>
                        <a:lnTo>
                          <a:pt x="967" y="6"/>
                        </a:lnTo>
                        <a:lnTo>
                          <a:pt x="967" y="874"/>
                        </a:lnTo>
                        <a:lnTo>
                          <a:pt x="0" y="874"/>
                        </a:lnTo>
                        <a:lnTo>
                          <a:pt x="464" y="0"/>
                        </a:lnTo>
                        <a:close/>
                      </a:path>
                    </a:pathLst>
                  </a:custGeom>
                  <a:solidFill>
                    <a:srgbClr val="588400"/>
                  </a:solidFill>
                  <a:ln w="9525">
                    <a:noFill/>
                  </a:ln>
                </p:spPr>
                <p:txBody>
                  <a:bodyPr/>
                  <a:lstStyle/>
                  <a:p>
                    <a:endParaRPr lang="zh-CN" altLang="en-US">
                      <a:solidFill>
                        <a:srgbClr val="000000"/>
                      </a:solidFill>
                    </a:endParaRPr>
                  </a:p>
                </p:txBody>
              </p:sp>
              <p:sp>
                <p:nvSpPr>
                  <p:cNvPr id="15401" name="任意多边形 17528"/>
                  <p:cNvSpPr>
                    <a:spLocks noChangeAspect="1"/>
                  </p:cNvSpPr>
                  <p:nvPr/>
                </p:nvSpPr>
                <p:spPr>
                  <a:xfrm flipH="1">
                    <a:off x="1829" y="2116"/>
                    <a:ext cx="484" cy="16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497" h="455">
                        <a:moveTo>
                          <a:pt x="152" y="0"/>
                        </a:moveTo>
                        <a:lnTo>
                          <a:pt x="1497" y="3"/>
                        </a:lnTo>
                        <a:lnTo>
                          <a:pt x="1497" y="455"/>
                        </a:lnTo>
                        <a:lnTo>
                          <a:pt x="0" y="440"/>
                        </a:lnTo>
                        <a:lnTo>
                          <a:pt x="152" y="0"/>
                        </a:lnTo>
                        <a:close/>
                      </a:path>
                    </a:pathLst>
                  </a:custGeom>
                  <a:solidFill>
                    <a:srgbClr val="588400"/>
                  </a:solidFill>
                  <a:ln w="9525">
                    <a:noFill/>
                  </a:ln>
                </p:spPr>
                <p:txBody>
                  <a:bodyPr/>
                  <a:lstStyle/>
                  <a:p>
                    <a:endParaRPr lang="zh-CN" altLang="en-US">
                      <a:solidFill>
                        <a:srgbClr val="000000"/>
                      </a:solidFill>
                    </a:endParaRPr>
                  </a:p>
                </p:txBody>
              </p:sp>
              <p:sp>
                <p:nvSpPr>
                  <p:cNvPr id="15402" name="任意多边形 17529"/>
                  <p:cNvSpPr>
                    <a:spLocks noChangeAspect="1"/>
                  </p:cNvSpPr>
                  <p:nvPr/>
                </p:nvSpPr>
                <p:spPr>
                  <a:xfrm flipH="1">
                    <a:off x="1875" y="2004"/>
                    <a:ext cx="166" cy="98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966" h="874">
                        <a:moveTo>
                          <a:pt x="464" y="0"/>
                        </a:moveTo>
                        <a:lnTo>
                          <a:pt x="967" y="6"/>
                        </a:lnTo>
                        <a:lnTo>
                          <a:pt x="967" y="874"/>
                        </a:lnTo>
                        <a:lnTo>
                          <a:pt x="0" y="874"/>
                        </a:lnTo>
                        <a:lnTo>
                          <a:pt x="464" y="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</a:ln>
                </p:spPr>
                <p:txBody>
                  <a:bodyPr/>
                  <a:lstStyle/>
                  <a:p>
                    <a:endParaRPr lang="zh-CN" altLang="en-US">
                      <a:solidFill>
                        <a:srgbClr val="000000"/>
                      </a:solidFill>
                    </a:endParaRPr>
                  </a:p>
                </p:txBody>
              </p:sp>
              <p:grpSp>
                <p:nvGrpSpPr>
                  <p:cNvPr id="15403" name="组合 17530"/>
                  <p:cNvGrpSpPr>
                    <a:grpSpLocks noChangeAspect="1"/>
                  </p:cNvGrpSpPr>
                  <p:nvPr/>
                </p:nvGrpSpPr>
                <p:grpSpPr>
                  <a:xfrm flipH="1">
                    <a:off x="1990" y="2182"/>
                    <a:ext cx="208" cy="205"/>
                    <a:chOff x="2757" y="3484"/>
                    <a:chExt cx="1612" cy="1627"/>
                  </a:xfrm>
                </p:grpSpPr>
                <p:sp>
                  <p:nvSpPr>
                    <p:cNvPr id="15404" name="椭圆 17531"/>
                    <p:cNvSpPr>
                      <a:spLocks noChangeAspect="1"/>
                    </p:cNvSpPr>
                    <p:nvPr/>
                  </p:nvSpPr>
                  <p:spPr>
                    <a:xfrm>
                      <a:off x="2757" y="3484"/>
                      <a:ext cx="1612" cy="1627"/>
                    </a:xfrm>
                    <a:prstGeom prst="ellipse">
                      <a:avLst/>
                    </a:prstGeom>
                    <a:solidFill>
                      <a:srgbClr val="000000"/>
                    </a:solidFill>
                    <a:ln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 anchor="t"/>
                    <a:lstStyle/>
                    <a:p>
                      <a:endParaRPr lang="zh-CN" altLang="en-US">
                        <a:solidFill>
                          <a:srgbClr val="000000"/>
                        </a:solidFill>
                        <a:ea typeface="宋体" panose="02010600030101010101" pitchFamily="2" charset="-122"/>
                      </a:endParaRPr>
                    </a:p>
                  </p:txBody>
                </p:sp>
                <p:sp>
                  <p:nvSpPr>
                    <p:cNvPr id="15405" name="任意多边形 17532"/>
                    <p:cNvSpPr>
                      <a:spLocks noChangeAspect="1"/>
                    </p:cNvSpPr>
                    <p:nvPr/>
                  </p:nvSpPr>
                  <p:spPr>
                    <a:xfrm>
                      <a:off x="3437" y="4541"/>
                      <a:ext cx="280" cy="348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80" h="348">
                          <a:moveTo>
                            <a:pt x="0" y="323"/>
                          </a:moveTo>
                          <a:lnTo>
                            <a:pt x="107" y="0"/>
                          </a:lnTo>
                          <a:lnTo>
                            <a:pt x="175" y="0"/>
                          </a:lnTo>
                          <a:lnTo>
                            <a:pt x="280" y="335"/>
                          </a:lnTo>
                          <a:lnTo>
                            <a:pt x="145" y="348"/>
                          </a:lnTo>
                          <a:lnTo>
                            <a:pt x="0" y="323"/>
                          </a:lnTo>
                          <a:close/>
                        </a:path>
                      </a:pathLst>
                    </a:custGeom>
                    <a:solidFill>
                      <a:srgbClr val="969696"/>
                    </a:solidFill>
                    <a:ln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/>
                    <a:lstStyle/>
                    <a:p>
                      <a:endParaRPr lang="zh-CN" altLang="en-US">
                        <a:solidFill>
                          <a:srgbClr val="000000"/>
                        </a:solidFill>
                      </a:endParaRPr>
                    </a:p>
                  </p:txBody>
                </p:sp>
                <p:sp>
                  <p:nvSpPr>
                    <p:cNvPr id="15406" name="任意多边形 17533"/>
                    <p:cNvSpPr>
                      <a:spLocks noChangeAspect="1"/>
                    </p:cNvSpPr>
                    <p:nvPr/>
                  </p:nvSpPr>
                  <p:spPr>
                    <a:xfrm>
                      <a:off x="3419" y="3701"/>
                      <a:ext cx="290" cy="348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90" h="348">
                          <a:moveTo>
                            <a:pt x="0" y="25"/>
                          </a:moveTo>
                          <a:lnTo>
                            <a:pt x="115" y="348"/>
                          </a:lnTo>
                          <a:lnTo>
                            <a:pt x="185" y="348"/>
                          </a:lnTo>
                          <a:lnTo>
                            <a:pt x="290" y="15"/>
                          </a:lnTo>
                          <a:lnTo>
                            <a:pt x="150" y="0"/>
                          </a:lnTo>
                          <a:lnTo>
                            <a:pt x="0" y="25"/>
                          </a:lnTo>
                          <a:close/>
                        </a:path>
                      </a:pathLst>
                    </a:custGeom>
                    <a:solidFill>
                      <a:srgbClr val="969696"/>
                    </a:solidFill>
                    <a:ln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/>
                    <a:lstStyle/>
                    <a:p>
                      <a:endParaRPr lang="zh-CN" altLang="en-US">
                        <a:solidFill>
                          <a:srgbClr val="000000"/>
                        </a:solidFill>
                      </a:endParaRPr>
                    </a:p>
                  </p:txBody>
                </p:sp>
                <p:sp>
                  <p:nvSpPr>
                    <p:cNvPr id="15407" name="任意多边形 17534"/>
                    <p:cNvSpPr>
                      <a:spLocks noChangeAspect="1"/>
                    </p:cNvSpPr>
                    <p:nvPr/>
                  </p:nvSpPr>
                  <p:spPr>
                    <a:xfrm>
                      <a:off x="3804" y="4146"/>
                      <a:ext cx="348" cy="283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348" h="283">
                          <a:moveTo>
                            <a:pt x="323" y="0"/>
                          </a:moveTo>
                          <a:lnTo>
                            <a:pt x="0" y="113"/>
                          </a:lnTo>
                          <a:lnTo>
                            <a:pt x="0" y="180"/>
                          </a:lnTo>
                          <a:lnTo>
                            <a:pt x="333" y="283"/>
                          </a:lnTo>
                          <a:lnTo>
                            <a:pt x="348" y="148"/>
                          </a:lnTo>
                          <a:lnTo>
                            <a:pt x="323" y="0"/>
                          </a:lnTo>
                          <a:close/>
                        </a:path>
                      </a:pathLst>
                    </a:custGeom>
                    <a:solidFill>
                      <a:srgbClr val="969696"/>
                    </a:solidFill>
                    <a:ln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/>
                    <a:lstStyle/>
                    <a:p>
                      <a:endParaRPr lang="zh-CN" altLang="en-US">
                        <a:solidFill>
                          <a:srgbClr val="000000"/>
                        </a:solidFill>
                      </a:endParaRPr>
                    </a:p>
                  </p:txBody>
                </p:sp>
                <p:sp>
                  <p:nvSpPr>
                    <p:cNvPr id="15408" name="任意多边形 17535"/>
                    <p:cNvSpPr>
                      <a:spLocks noChangeAspect="1"/>
                    </p:cNvSpPr>
                    <p:nvPr/>
                  </p:nvSpPr>
                  <p:spPr>
                    <a:xfrm>
                      <a:off x="2977" y="4146"/>
                      <a:ext cx="347" cy="283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347" h="283">
                          <a:moveTo>
                            <a:pt x="25" y="0"/>
                          </a:moveTo>
                          <a:lnTo>
                            <a:pt x="347" y="113"/>
                          </a:lnTo>
                          <a:lnTo>
                            <a:pt x="347" y="180"/>
                          </a:lnTo>
                          <a:lnTo>
                            <a:pt x="15" y="283"/>
                          </a:lnTo>
                          <a:lnTo>
                            <a:pt x="0" y="148"/>
                          </a:lnTo>
                          <a:lnTo>
                            <a:pt x="25" y="0"/>
                          </a:lnTo>
                          <a:close/>
                        </a:path>
                      </a:pathLst>
                    </a:custGeom>
                    <a:solidFill>
                      <a:srgbClr val="969696"/>
                    </a:solidFill>
                    <a:ln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/>
                    <a:lstStyle/>
                    <a:p>
                      <a:endParaRPr lang="zh-CN" altLang="en-US">
                        <a:solidFill>
                          <a:srgbClr val="000000"/>
                        </a:solidFill>
                      </a:endParaRPr>
                    </a:p>
                  </p:txBody>
                </p:sp>
                <p:sp>
                  <p:nvSpPr>
                    <p:cNvPr id="15409" name="椭圆 17536"/>
                    <p:cNvSpPr>
                      <a:spLocks noChangeAspect="1"/>
                    </p:cNvSpPr>
                    <p:nvPr/>
                  </p:nvSpPr>
                  <p:spPr>
                    <a:xfrm>
                      <a:off x="2974" y="3696"/>
                      <a:ext cx="1165" cy="1180"/>
                    </a:xfrm>
                    <a:prstGeom prst="ellipse">
                      <a:avLst/>
                    </a:prstGeom>
                    <a:noFill/>
                    <a:ln w="9525" cap="flat" cmpd="sng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 anchor="t"/>
                    <a:lstStyle/>
                    <a:p>
                      <a:endParaRPr lang="zh-CN" altLang="en-US">
                        <a:solidFill>
                          <a:srgbClr val="000000"/>
                        </a:solidFill>
                        <a:ea typeface="宋体" panose="02010600030101010101" pitchFamily="2" charset="-122"/>
                      </a:endParaRPr>
                    </a:p>
                  </p:txBody>
                </p:sp>
                <p:grpSp>
                  <p:nvGrpSpPr>
                    <p:cNvPr id="15410" name="组合 17537"/>
                    <p:cNvGrpSpPr>
                      <a:grpSpLocks noChangeAspect="1"/>
                    </p:cNvGrpSpPr>
                    <p:nvPr/>
                  </p:nvGrpSpPr>
                  <p:grpSpPr>
                    <a:xfrm>
                      <a:off x="3339" y="4061"/>
                      <a:ext cx="443" cy="450"/>
                      <a:chOff x="3081" y="3057"/>
                      <a:chExt cx="443" cy="450"/>
                    </a:xfrm>
                  </p:grpSpPr>
                  <p:sp>
                    <p:nvSpPr>
                      <p:cNvPr id="15411" name="椭圆 17538"/>
                      <p:cNvSpPr>
                        <a:spLocks noChangeAspect="1"/>
                      </p:cNvSpPr>
                      <p:nvPr/>
                    </p:nvSpPr>
                    <p:spPr>
                      <a:xfrm>
                        <a:off x="3081" y="3057"/>
                        <a:ext cx="443" cy="450"/>
                      </a:xfrm>
                      <a:prstGeom prst="ellipse">
                        <a:avLst/>
                      </a:prstGeom>
                      <a:solidFill>
                        <a:srgbClr val="000000"/>
                      </a:solidFill>
                      <a:ln w="9525" cap="flat" cmpd="sng">
                        <a:solidFill>
                          <a:srgbClr val="C0C0C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>
                    </p:spPr>
                    <p:txBody>
                      <a:bodyPr anchor="t"/>
                      <a:lstStyle/>
                      <a:p>
                        <a:endParaRPr lang="zh-CN" altLang="en-US">
                          <a:solidFill>
                            <a:srgbClr val="000000"/>
                          </a:solidFill>
                          <a:ea typeface="宋体" panose="02010600030101010101" pitchFamily="2" charset="-122"/>
                        </a:endParaRPr>
                      </a:p>
                    </p:txBody>
                  </p:sp>
                  <p:sp>
                    <p:nvSpPr>
                      <p:cNvPr id="15412" name="椭圆 17539"/>
                      <p:cNvSpPr>
                        <a:spLocks noChangeAspect="1"/>
                      </p:cNvSpPr>
                      <p:nvPr/>
                    </p:nvSpPr>
                    <p:spPr>
                      <a:xfrm>
                        <a:off x="3174" y="3152"/>
                        <a:ext cx="250" cy="263"/>
                      </a:xfrm>
                      <a:prstGeom prst="ellipse">
                        <a:avLst/>
                      </a:prstGeom>
                      <a:solidFill>
                        <a:srgbClr val="000000"/>
                      </a:solidFill>
                      <a:ln w="9525" cap="flat" cmpd="sng">
                        <a:solidFill>
                          <a:srgbClr val="C0C0C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>
                    </p:spPr>
                    <p:txBody>
                      <a:bodyPr anchor="t"/>
                      <a:lstStyle/>
                      <a:p>
                        <a:endParaRPr lang="zh-CN" altLang="en-US">
                          <a:solidFill>
                            <a:srgbClr val="000000"/>
                          </a:solidFill>
                          <a:ea typeface="宋体" panose="02010600030101010101" pitchFamily="2" charset="-122"/>
                        </a:endParaRPr>
                      </a:p>
                    </p:txBody>
                  </p:sp>
                </p:grpSp>
              </p:grpSp>
              <p:sp>
                <p:nvSpPr>
                  <p:cNvPr id="15413" name="任意多边形 17540"/>
                  <p:cNvSpPr>
                    <a:spLocks noChangeAspect="1"/>
                  </p:cNvSpPr>
                  <p:nvPr/>
                </p:nvSpPr>
                <p:spPr>
                  <a:xfrm flipH="1">
                    <a:off x="1914" y="2022"/>
                    <a:ext cx="56" cy="8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623" h="776">
                        <a:moveTo>
                          <a:pt x="137" y="508"/>
                        </a:moveTo>
                        <a:lnTo>
                          <a:pt x="110" y="426"/>
                        </a:lnTo>
                        <a:lnTo>
                          <a:pt x="82" y="291"/>
                        </a:lnTo>
                        <a:lnTo>
                          <a:pt x="82" y="162"/>
                        </a:lnTo>
                        <a:lnTo>
                          <a:pt x="101" y="83"/>
                        </a:lnTo>
                        <a:lnTo>
                          <a:pt x="152" y="28"/>
                        </a:lnTo>
                        <a:lnTo>
                          <a:pt x="249" y="0"/>
                        </a:lnTo>
                        <a:lnTo>
                          <a:pt x="345" y="14"/>
                        </a:lnTo>
                        <a:lnTo>
                          <a:pt x="418" y="55"/>
                        </a:lnTo>
                        <a:lnTo>
                          <a:pt x="488" y="152"/>
                        </a:lnTo>
                        <a:lnTo>
                          <a:pt x="558" y="272"/>
                        </a:lnTo>
                        <a:lnTo>
                          <a:pt x="613" y="439"/>
                        </a:lnTo>
                        <a:lnTo>
                          <a:pt x="623" y="578"/>
                        </a:lnTo>
                        <a:lnTo>
                          <a:pt x="608" y="694"/>
                        </a:lnTo>
                        <a:lnTo>
                          <a:pt x="558" y="749"/>
                        </a:lnTo>
                        <a:lnTo>
                          <a:pt x="469" y="776"/>
                        </a:lnTo>
                        <a:lnTo>
                          <a:pt x="363" y="772"/>
                        </a:lnTo>
                        <a:lnTo>
                          <a:pt x="277" y="703"/>
                        </a:lnTo>
                        <a:lnTo>
                          <a:pt x="207" y="624"/>
                        </a:lnTo>
                        <a:lnTo>
                          <a:pt x="192" y="597"/>
                        </a:lnTo>
                        <a:lnTo>
                          <a:pt x="40" y="694"/>
                        </a:lnTo>
                        <a:lnTo>
                          <a:pt x="4" y="694"/>
                        </a:lnTo>
                        <a:lnTo>
                          <a:pt x="0" y="665"/>
                        </a:lnTo>
                        <a:lnTo>
                          <a:pt x="152" y="536"/>
                        </a:lnTo>
                        <a:lnTo>
                          <a:pt x="137" y="508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</a:ln>
                </p:spPr>
                <p:txBody>
                  <a:bodyPr/>
                  <a:lstStyle/>
                  <a:p>
                    <a:endParaRPr lang="zh-CN" altLang="en-US">
                      <a:solidFill>
                        <a:srgbClr val="000000"/>
                      </a:solidFill>
                    </a:endParaRPr>
                  </a:p>
                </p:txBody>
              </p:sp>
              <p:grpSp>
                <p:nvGrpSpPr>
                  <p:cNvPr id="15414" name="组合 17541"/>
                  <p:cNvGrpSpPr>
                    <a:grpSpLocks noChangeAspect="1"/>
                  </p:cNvGrpSpPr>
                  <p:nvPr/>
                </p:nvGrpSpPr>
                <p:grpSpPr>
                  <a:xfrm flipH="1">
                    <a:off x="1072" y="2188"/>
                    <a:ext cx="220" cy="199"/>
                    <a:chOff x="2757" y="3484"/>
                    <a:chExt cx="1612" cy="1627"/>
                  </a:xfrm>
                </p:grpSpPr>
                <p:sp>
                  <p:nvSpPr>
                    <p:cNvPr id="15415" name="椭圆 17542"/>
                    <p:cNvSpPr>
                      <a:spLocks noChangeAspect="1"/>
                    </p:cNvSpPr>
                    <p:nvPr/>
                  </p:nvSpPr>
                  <p:spPr>
                    <a:xfrm>
                      <a:off x="2757" y="3484"/>
                      <a:ext cx="1612" cy="1627"/>
                    </a:xfrm>
                    <a:prstGeom prst="ellipse">
                      <a:avLst/>
                    </a:prstGeom>
                    <a:solidFill>
                      <a:srgbClr val="000000"/>
                    </a:solidFill>
                    <a:ln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 anchor="t"/>
                    <a:lstStyle/>
                    <a:p>
                      <a:endParaRPr lang="zh-CN" altLang="en-US">
                        <a:solidFill>
                          <a:srgbClr val="000000"/>
                        </a:solidFill>
                        <a:ea typeface="宋体" panose="02010600030101010101" pitchFamily="2" charset="-122"/>
                      </a:endParaRPr>
                    </a:p>
                  </p:txBody>
                </p:sp>
                <p:sp>
                  <p:nvSpPr>
                    <p:cNvPr id="15416" name="任意多边形 17543"/>
                    <p:cNvSpPr>
                      <a:spLocks noChangeAspect="1"/>
                    </p:cNvSpPr>
                    <p:nvPr/>
                  </p:nvSpPr>
                  <p:spPr>
                    <a:xfrm>
                      <a:off x="3437" y="4541"/>
                      <a:ext cx="280" cy="348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80" h="348">
                          <a:moveTo>
                            <a:pt x="0" y="323"/>
                          </a:moveTo>
                          <a:lnTo>
                            <a:pt x="107" y="0"/>
                          </a:lnTo>
                          <a:lnTo>
                            <a:pt x="175" y="0"/>
                          </a:lnTo>
                          <a:lnTo>
                            <a:pt x="280" y="335"/>
                          </a:lnTo>
                          <a:lnTo>
                            <a:pt x="145" y="348"/>
                          </a:lnTo>
                          <a:lnTo>
                            <a:pt x="0" y="323"/>
                          </a:lnTo>
                          <a:close/>
                        </a:path>
                      </a:pathLst>
                    </a:custGeom>
                    <a:solidFill>
                      <a:srgbClr val="969696"/>
                    </a:solidFill>
                    <a:ln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/>
                    <a:lstStyle/>
                    <a:p>
                      <a:endParaRPr lang="zh-CN" altLang="en-US">
                        <a:solidFill>
                          <a:srgbClr val="000000"/>
                        </a:solidFill>
                      </a:endParaRPr>
                    </a:p>
                  </p:txBody>
                </p:sp>
                <p:sp>
                  <p:nvSpPr>
                    <p:cNvPr id="15417" name="任意多边形 17544"/>
                    <p:cNvSpPr>
                      <a:spLocks noChangeAspect="1"/>
                    </p:cNvSpPr>
                    <p:nvPr/>
                  </p:nvSpPr>
                  <p:spPr>
                    <a:xfrm>
                      <a:off x="3419" y="3701"/>
                      <a:ext cx="290" cy="348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90" h="348">
                          <a:moveTo>
                            <a:pt x="0" y="25"/>
                          </a:moveTo>
                          <a:lnTo>
                            <a:pt x="115" y="348"/>
                          </a:lnTo>
                          <a:lnTo>
                            <a:pt x="185" y="348"/>
                          </a:lnTo>
                          <a:lnTo>
                            <a:pt x="290" y="15"/>
                          </a:lnTo>
                          <a:lnTo>
                            <a:pt x="150" y="0"/>
                          </a:lnTo>
                          <a:lnTo>
                            <a:pt x="0" y="25"/>
                          </a:lnTo>
                          <a:close/>
                        </a:path>
                      </a:pathLst>
                    </a:custGeom>
                    <a:solidFill>
                      <a:srgbClr val="969696"/>
                    </a:solidFill>
                    <a:ln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/>
                    <a:lstStyle/>
                    <a:p>
                      <a:endParaRPr lang="zh-CN" altLang="en-US">
                        <a:solidFill>
                          <a:srgbClr val="000000"/>
                        </a:solidFill>
                      </a:endParaRPr>
                    </a:p>
                  </p:txBody>
                </p:sp>
                <p:sp>
                  <p:nvSpPr>
                    <p:cNvPr id="15418" name="任意多边形 17545"/>
                    <p:cNvSpPr>
                      <a:spLocks noChangeAspect="1"/>
                    </p:cNvSpPr>
                    <p:nvPr/>
                  </p:nvSpPr>
                  <p:spPr>
                    <a:xfrm>
                      <a:off x="3804" y="4146"/>
                      <a:ext cx="348" cy="283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348" h="283">
                          <a:moveTo>
                            <a:pt x="323" y="0"/>
                          </a:moveTo>
                          <a:lnTo>
                            <a:pt x="0" y="113"/>
                          </a:lnTo>
                          <a:lnTo>
                            <a:pt x="0" y="180"/>
                          </a:lnTo>
                          <a:lnTo>
                            <a:pt x="333" y="283"/>
                          </a:lnTo>
                          <a:lnTo>
                            <a:pt x="348" y="148"/>
                          </a:lnTo>
                          <a:lnTo>
                            <a:pt x="323" y="0"/>
                          </a:lnTo>
                          <a:close/>
                        </a:path>
                      </a:pathLst>
                    </a:custGeom>
                    <a:solidFill>
                      <a:srgbClr val="969696"/>
                    </a:solidFill>
                    <a:ln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/>
                    <a:lstStyle/>
                    <a:p>
                      <a:endParaRPr lang="zh-CN" altLang="en-US">
                        <a:solidFill>
                          <a:srgbClr val="000000"/>
                        </a:solidFill>
                      </a:endParaRPr>
                    </a:p>
                  </p:txBody>
                </p:sp>
                <p:sp>
                  <p:nvSpPr>
                    <p:cNvPr id="15419" name="任意多边形 17546"/>
                    <p:cNvSpPr>
                      <a:spLocks noChangeAspect="1"/>
                    </p:cNvSpPr>
                    <p:nvPr/>
                  </p:nvSpPr>
                  <p:spPr>
                    <a:xfrm>
                      <a:off x="2977" y="4146"/>
                      <a:ext cx="347" cy="283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347" h="283">
                          <a:moveTo>
                            <a:pt x="25" y="0"/>
                          </a:moveTo>
                          <a:lnTo>
                            <a:pt x="347" y="113"/>
                          </a:lnTo>
                          <a:lnTo>
                            <a:pt x="347" y="180"/>
                          </a:lnTo>
                          <a:lnTo>
                            <a:pt x="15" y="283"/>
                          </a:lnTo>
                          <a:lnTo>
                            <a:pt x="0" y="148"/>
                          </a:lnTo>
                          <a:lnTo>
                            <a:pt x="25" y="0"/>
                          </a:lnTo>
                          <a:close/>
                        </a:path>
                      </a:pathLst>
                    </a:custGeom>
                    <a:solidFill>
                      <a:srgbClr val="969696"/>
                    </a:solidFill>
                    <a:ln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/>
                    <a:lstStyle/>
                    <a:p>
                      <a:endParaRPr lang="zh-CN" altLang="en-US">
                        <a:solidFill>
                          <a:srgbClr val="000000"/>
                        </a:solidFill>
                      </a:endParaRPr>
                    </a:p>
                  </p:txBody>
                </p:sp>
                <p:sp>
                  <p:nvSpPr>
                    <p:cNvPr id="15420" name="椭圆 17547"/>
                    <p:cNvSpPr>
                      <a:spLocks noChangeAspect="1"/>
                    </p:cNvSpPr>
                    <p:nvPr/>
                  </p:nvSpPr>
                  <p:spPr>
                    <a:xfrm>
                      <a:off x="2974" y="3696"/>
                      <a:ext cx="1165" cy="1180"/>
                    </a:xfrm>
                    <a:prstGeom prst="ellipse">
                      <a:avLst/>
                    </a:prstGeom>
                    <a:noFill/>
                    <a:ln w="9525" cap="flat" cmpd="sng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 anchor="t"/>
                    <a:lstStyle/>
                    <a:p>
                      <a:endParaRPr lang="zh-CN" altLang="en-US">
                        <a:solidFill>
                          <a:srgbClr val="000000"/>
                        </a:solidFill>
                        <a:ea typeface="宋体" panose="02010600030101010101" pitchFamily="2" charset="-122"/>
                      </a:endParaRPr>
                    </a:p>
                  </p:txBody>
                </p:sp>
                <p:grpSp>
                  <p:nvGrpSpPr>
                    <p:cNvPr id="15421" name="组合 17548"/>
                    <p:cNvGrpSpPr>
                      <a:grpSpLocks noChangeAspect="1"/>
                    </p:cNvGrpSpPr>
                    <p:nvPr/>
                  </p:nvGrpSpPr>
                  <p:grpSpPr>
                    <a:xfrm>
                      <a:off x="3339" y="4061"/>
                      <a:ext cx="443" cy="450"/>
                      <a:chOff x="3081" y="3057"/>
                      <a:chExt cx="443" cy="450"/>
                    </a:xfrm>
                  </p:grpSpPr>
                  <p:sp>
                    <p:nvSpPr>
                      <p:cNvPr id="15422" name="椭圆 17549"/>
                      <p:cNvSpPr>
                        <a:spLocks noChangeAspect="1"/>
                      </p:cNvSpPr>
                      <p:nvPr/>
                    </p:nvSpPr>
                    <p:spPr>
                      <a:xfrm>
                        <a:off x="3081" y="3057"/>
                        <a:ext cx="443" cy="450"/>
                      </a:xfrm>
                      <a:prstGeom prst="ellipse">
                        <a:avLst/>
                      </a:prstGeom>
                      <a:solidFill>
                        <a:srgbClr val="000000"/>
                      </a:solidFill>
                      <a:ln w="9525" cap="flat" cmpd="sng">
                        <a:solidFill>
                          <a:srgbClr val="C0C0C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>
                    </p:spPr>
                    <p:txBody>
                      <a:bodyPr anchor="t"/>
                      <a:lstStyle/>
                      <a:p>
                        <a:endParaRPr lang="zh-CN" altLang="en-US">
                          <a:solidFill>
                            <a:srgbClr val="000000"/>
                          </a:solidFill>
                          <a:ea typeface="宋体" panose="02010600030101010101" pitchFamily="2" charset="-122"/>
                        </a:endParaRPr>
                      </a:p>
                    </p:txBody>
                  </p:sp>
                  <p:sp>
                    <p:nvSpPr>
                      <p:cNvPr id="15423" name="椭圆 17550"/>
                      <p:cNvSpPr>
                        <a:spLocks noChangeAspect="1"/>
                      </p:cNvSpPr>
                      <p:nvPr/>
                    </p:nvSpPr>
                    <p:spPr>
                      <a:xfrm>
                        <a:off x="3174" y="3152"/>
                        <a:ext cx="250" cy="263"/>
                      </a:xfrm>
                      <a:prstGeom prst="ellipse">
                        <a:avLst/>
                      </a:prstGeom>
                      <a:solidFill>
                        <a:srgbClr val="000000"/>
                      </a:solidFill>
                      <a:ln w="9525" cap="flat" cmpd="sng">
                        <a:solidFill>
                          <a:srgbClr val="C0C0C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>
                    </p:spPr>
                    <p:txBody>
                      <a:bodyPr anchor="t"/>
                      <a:lstStyle/>
                      <a:p>
                        <a:endParaRPr lang="zh-CN" altLang="en-US">
                          <a:solidFill>
                            <a:srgbClr val="000000"/>
                          </a:solidFill>
                          <a:ea typeface="宋体" panose="02010600030101010101" pitchFamily="2" charset="-122"/>
                        </a:endParaRPr>
                      </a:p>
                    </p:txBody>
                  </p:sp>
                </p:grpSp>
              </p:grpSp>
            </p:grpSp>
          </p:grpSp>
          <p:sp>
            <p:nvSpPr>
              <p:cNvPr id="15424" name="直接连接符 17552"/>
              <p:cNvSpPr/>
              <p:nvPr/>
            </p:nvSpPr>
            <p:spPr>
              <a:xfrm>
                <a:off x="2114" y="2132"/>
                <a:ext cx="596" cy="0"/>
              </a:xfrm>
              <a:prstGeom prst="line">
                <a:avLst/>
              </a:prstGeom>
              <a:ln w="3810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>
                  <a:solidFill>
                    <a:srgbClr val="000000"/>
                  </a:solidFill>
                </a:endParaRPr>
              </a:p>
            </p:txBody>
          </p:sp>
        </p:grpSp>
      </p:grpSp>
      <p:sp>
        <p:nvSpPr>
          <p:cNvPr id="3" name="文本框 2"/>
          <p:cNvSpPr txBox="1"/>
          <p:nvPr/>
        </p:nvSpPr>
        <p:spPr>
          <a:xfrm>
            <a:off x="1896604" y="274320"/>
            <a:ext cx="4358787" cy="193802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zh-CN" altLang="en-US" sz="2800">
                <a:solidFill>
                  <a:srgbClr val="000000"/>
                </a:solidFill>
              </a:rPr>
              <a:t>水平方向：</a:t>
            </a:r>
          </a:p>
          <a:p>
            <a:r>
              <a:rPr lang="en-US" altLang="zh-CN" sz="2800">
                <a:solidFill>
                  <a:srgbClr val="000000"/>
                </a:solidFill>
              </a:rPr>
              <a:t>F=1/n</a:t>
            </a:r>
            <a:r>
              <a:rPr lang="en-US" altLang="zh-CN" sz="3600">
                <a:solidFill>
                  <a:srgbClr val="000000"/>
                </a:solidFill>
              </a:rPr>
              <a:t>f</a:t>
            </a:r>
          </a:p>
          <a:p>
            <a:r>
              <a:rPr lang="en-US" altLang="zh-CN" sz="2800">
                <a:solidFill>
                  <a:srgbClr val="000000"/>
                </a:solidFill>
              </a:rPr>
              <a:t>S=nS'(</a:t>
            </a:r>
            <a:r>
              <a:rPr lang="zh-CN" altLang="en-US" sz="2800">
                <a:solidFill>
                  <a:srgbClr val="000000"/>
                </a:solidFill>
              </a:rPr>
              <a:t>物体水平移动距离）</a:t>
            </a:r>
          </a:p>
          <a:p>
            <a:r>
              <a:rPr lang="en-US" altLang="zh-CN" sz="2800">
                <a:solidFill>
                  <a:srgbClr val="000000"/>
                </a:solidFill>
              </a:rPr>
              <a:t>V</a:t>
            </a:r>
            <a:r>
              <a:rPr lang="zh-CN" altLang="en-US" sz="2800" baseline="-25000">
                <a:solidFill>
                  <a:srgbClr val="000000"/>
                </a:solidFill>
              </a:rPr>
              <a:t>绳</a:t>
            </a:r>
            <a:r>
              <a:rPr lang="en-US" altLang="zh-CN" sz="2800">
                <a:solidFill>
                  <a:srgbClr val="000000"/>
                </a:solidFill>
              </a:rPr>
              <a:t>=nV</a:t>
            </a:r>
            <a:r>
              <a:rPr lang="zh-CN" altLang="en-US" sz="2800" baseline="-25000">
                <a:solidFill>
                  <a:srgbClr val="000000"/>
                </a:solidFill>
              </a:rPr>
              <a:t>物</a:t>
            </a:r>
          </a:p>
        </p:txBody>
      </p:sp>
    </p:spTree>
    <p:extLst>
      <p:ext uri="{BB962C8B-B14F-4D97-AF65-F5344CB8AC3E}">
        <p14:creationId xmlns:p14="http://schemas.microsoft.com/office/powerpoint/2010/main" val="3349498621"/>
      </p:ext>
    </p:extLst>
  </p:cSld>
  <p:clrMapOvr>
    <a:masterClrMapping/>
  </p:clrMapOvr>
  <p:transition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文本框 101"/>
          <p:cNvSpPr txBox="1"/>
          <p:nvPr/>
        </p:nvSpPr>
        <p:spPr>
          <a:xfrm>
            <a:off x="963464" y="179070"/>
            <a:ext cx="9705169" cy="193802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indent="306070">
              <a:lnSpc>
                <a:spcPct val="150000"/>
              </a:lnSpc>
            </a:pPr>
            <a:r>
              <a:rPr lang="zh-CN" altLang="en-US" sz="3200" b="1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练习：</a:t>
            </a:r>
            <a:r>
              <a:rPr lang="en-US" sz="2400" b="1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1</a:t>
            </a:r>
            <a:r>
              <a:rPr lang="zh-CN" altLang="en-US" sz="2400" b="1">
                <a:solidFill>
                  <a:srgbClr val="000000"/>
                </a:solidFill>
                <a:ea typeface="宋体" panose="02010600030101010101" pitchFamily="2" charset="-122"/>
              </a:rPr>
              <a:t>．如图所示，在一水平地面上，木箱重</a:t>
            </a:r>
            <a:r>
              <a:rPr lang="en-US" sz="2400" b="1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400 N</a:t>
            </a:r>
            <a:r>
              <a:rPr lang="zh-CN" altLang="en-US" sz="2400" b="1">
                <a:solidFill>
                  <a:srgbClr val="000000"/>
                </a:solidFill>
                <a:ea typeface="宋体" panose="02010600030101010101" pitchFamily="2" charset="-122"/>
              </a:rPr>
              <a:t>，受到的摩擦力为</a:t>
            </a:r>
            <a:r>
              <a:rPr lang="en-US" sz="2400" b="1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200 N</a:t>
            </a:r>
            <a:r>
              <a:rPr lang="zh-CN" altLang="en-US" sz="2400" b="1">
                <a:solidFill>
                  <a:srgbClr val="000000"/>
                </a:solidFill>
                <a:ea typeface="宋体" panose="02010600030101010101" pitchFamily="2" charset="-122"/>
              </a:rPr>
              <a:t>，用力</a:t>
            </a:r>
            <a:r>
              <a:rPr lang="en-US" sz="2400" b="1" i="1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F</a:t>
            </a:r>
            <a:r>
              <a:rPr lang="zh-CN" altLang="en-US" sz="2400" b="1">
                <a:solidFill>
                  <a:srgbClr val="000000"/>
                </a:solidFill>
                <a:ea typeface="宋体" panose="02010600030101010101" pitchFamily="2" charset="-122"/>
              </a:rPr>
              <a:t>拉动木箱使它在</a:t>
            </a:r>
            <a:r>
              <a:rPr lang="en-US" sz="2400" b="1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2 s</a:t>
            </a:r>
            <a:r>
              <a:rPr lang="zh-CN" altLang="en-US" sz="2400" b="1">
                <a:solidFill>
                  <a:srgbClr val="000000"/>
                </a:solidFill>
                <a:ea typeface="宋体" panose="02010600030101010101" pitchFamily="2" charset="-122"/>
              </a:rPr>
              <a:t>内匀速直线运动了</a:t>
            </a:r>
            <a:r>
              <a:rPr lang="en-US" sz="2400" b="1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3 m(</a:t>
            </a:r>
            <a:r>
              <a:rPr lang="zh-CN" altLang="en-US" sz="2400" b="1">
                <a:solidFill>
                  <a:srgbClr val="000000"/>
                </a:solidFill>
                <a:ea typeface="宋体" panose="02010600030101010101" pitchFamily="2" charset="-122"/>
              </a:rPr>
              <a:t>不计滑轮重及绳与滑轮间的摩擦</a:t>
            </a:r>
            <a:r>
              <a:rPr lang="en-US" sz="2400" b="1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)</a:t>
            </a:r>
            <a:r>
              <a:rPr lang="zh-CN" altLang="en-US" sz="2400" b="1">
                <a:solidFill>
                  <a:srgbClr val="000000"/>
                </a:solidFill>
                <a:ea typeface="宋体" panose="02010600030101010101" pitchFamily="2" charset="-122"/>
              </a:rPr>
              <a:t>，下列说法正确的是</a:t>
            </a:r>
            <a:r>
              <a:rPr lang="en-US" sz="2400" b="1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(     )</a:t>
            </a:r>
            <a:endParaRPr lang="en-US" altLang="en-US" sz="2400" b="1">
              <a:solidFill>
                <a:srgbClr val="000000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pic>
        <p:nvPicPr>
          <p:cNvPr id="2" name="图片 1"/>
          <p:cNvPicPr/>
          <p:nvPr/>
        </p:nvPicPr>
        <p:blipFill>
          <a:blip r:embed="rId2"/>
          <a:stretch>
            <a:fillRect/>
          </a:stretch>
        </p:blipFill>
        <p:spPr>
          <a:xfrm>
            <a:off x="7735549" y="2068833"/>
            <a:ext cx="2667622" cy="116141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03" name="文本框 102"/>
          <p:cNvSpPr txBox="1"/>
          <p:nvPr/>
        </p:nvSpPr>
        <p:spPr>
          <a:xfrm>
            <a:off x="1711585" y="2068830"/>
            <a:ext cx="4950354" cy="193899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indent="304800"/>
            <a:r>
              <a:rPr lang="en-US" sz="240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A</a:t>
            </a:r>
            <a:r>
              <a:rPr lang="zh-CN" altLang="en-US" sz="2400">
                <a:solidFill>
                  <a:srgbClr val="000000"/>
                </a:solidFill>
                <a:ea typeface="宋体" panose="02010600030101010101" pitchFamily="2" charset="-122"/>
              </a:rPr>
              <a:t>．拉力</a:t>
            </a:r>
            <a:r>
              <a:rPr lang="en-US" sz="2400" i="1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F</a:t>
            </a:r>
            <a:r>
              <a:rPr lang="zh-CN" altLang="en-US" sz="2400">
                <a:solidFill>
                  <a:srgbClr val="000000"/>
                </a:solidFill>
                <a:ea typeface="宋体" panose="02010600030101010101" pitchFamily="2" charset="-122"/>
              </a:rPr>
              <a:t>的大小为</a:t>
            </a:r>
            <a:r>
              <a:rPr lang="en-US" sz="240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400 N    B</a:t>
            </a:r>
            <a:r>
              <a:rPr lang="zh-CN" altLang="en-US" sz="2400">
                <a:solidFill>
                  <a:srgbClr val="000000"/>
                </a:solidFill>
                <a:ea typeface="宋体" panose="02010600030101010101" pitchFamily="2" charset="-122"/>
              </a:rPr>
              <a:t>．拉力</a:t>
            </a:r>
            <a:r>
              <a:rPr lang="en-US" sz="2400" i="1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F</a:t>
            </a:r>
            <a:r>
              <a:rPr lang="zh-CN" altLang="en-US" sz="2400">
                <a:solidFill>
                  <a:srgbClr val="000000"/>
                </a:solidFill>
                <a:ea typeface="宋体" panose="02010600030101010101" pitchFamily="2" charset="-122"/>
              </a:rPr>
              <a:t>移动速度为</a:t>
            </a:r>
            <a:r>
              <a:rPr lang="en-US" sz="240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1.5 m/s    C</a:t>
            </a:r>
            <a:r>
              <a:rPr lang="zh-CN" altLang="en-US" sz="2400">
                <a:solidFill>
                  <a:srgbClr val="000000"/>
                </a:solidFill>
                <a:ea typeface="宋体" panose="02010600030101010101" pitchFamily="2" charset="-122"/>
              </a:rPr>
              <a:t>．绳自由端移动了</a:t>
            </a:r>
            <a:r>
              <a:rPr lang="en-US" sz="240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6 m    D</a:t>
            </a:r>
            <a:r>
              <a:rPr lang="zh-CN" altLang="en-US" sz="2400">
                <a:solidFill>
                  <a:srgbClr val="000000"/>
                </a:solidFill>
                <a:ea typeface="宋体" panose="02010600030101010101" pitchFamily="2" charset="-122"/>
              </a:rPr>
              <a:t>．木箱移动速度为</a:t>
            </a:r>
            <a:r>
              <a:rPr lang="en-US" sz="240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3 m/s
</a:t>
            </a:r>
            <a:endParaRPr lang="en-US" altLang="en-US" sz="2400">
              <a:solidFill>
                <a:srgbClr val="000000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735129" y="3526158"/>
            <a:ext cx="10396363" cy="230695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indent="306070">
              <a:lnSpc>
                <a:spcPct val="150000"/>
              </a:lnSpc>
            </a:pPr>
            <a:r>
              <a:rPr lang="en-US" sz="2400" b="1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2</a:t>
            </a:r>
            <a:r>
              <a:rPr lang="zh-CN" altLang="en-US" sz="2400" b="1">
                <a:solidFill>
                  <a:srgbClr val="000000"/>
                </a:solidFill>
                <a:ea typeface="宋体" panose="02010600030101010101" pitchFamily="2" charset="-122"/>
              </a:rPr>
              <a:t>．如图所示，物体</a:t>
            </a:r>
            <a:r>
              <a:rPr lang="en-US" sz="2400" b="1" i="1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A</a:t>
            </a:r>
            <a:r>
              <a:rPr lang="zh-CN" altLang="en-US" sz="2400" b="1">
                <a:solidFill>
                  <a:srgbClr val="000000"/>
                </a:solidFill>
                <a:ea typeface="宋体" panose="02010600030101010101" pitchFamily="2" charset="-122"/>
              </a:rPr>
              <a:t>的质量为</a:t>
            </a:r>
            <a:r>
              <a:rPr lang="en-US" sz="2400" b="1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5 kg.</a:t>
            </a:r>
            <a:r>
              <a:rPr lang="zh-CN" altLang="en-US" sz="2400" b="1">
                <a:solidFill>
                  <a:srgbClr val="000000"/>
                </a:solidFill>
                <a:ea typeface="宋体" panose="02010600030101010101" pitchFamily="2" charset="-122"/>
              </a:rPr>
              <a:t>在沿水平方向的拉力</a:t>
            </a:r>
            <a:r>
              <a:rPr lang="en-US" sz="2400" b="1" i="1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F</a:t>
            </a:r>
            <a:r>
              <a:rPr lang="zh-CN" altLang="en-US" sz="2400" b="1">
                <a:solidFill>
                  <a:srgbClr val="000000"/>
                </a:solidFill>
                <a:ea typeface="宋体" panose="02010600030101010101" pitchFamily="2" charset="-122"/>
              </a:rPr>
              <a:t>的作用下，物体恰好以</a:t>
            </a:r>
            <a:r>
              <a:rPr lang="en-US" sz="2400" b="1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0.1 m/s</a:t>
            </a:r>
            <a:r>
              <a:rPr lang="zh-CN" altLang="en-US" sz="2400" b="1">
                <a:solidFill>
                  <a:srgbClr val="000000"/>
                </a:solidFill>
                <a:ea typeface="宋体" panose="02010600030101010101" pitchFamily="2" charset="-122"/>
              </a:rPr>
              <a:t>的速度匀速前进．已知拉力</a:t>
            </a:r>
            <a:r>
              <a:rPr lang="en-US" sz="2400" b="1" i="1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F</a:t>
            </a:r>
            <a:r>
              <a:rPr lang="zh-CN" altLang="en-US" sz="2400" b="1">
                <a:solidFill>
                  <a:srgbClr val="000000"/>
                </a:solidFill>
                <a:ea typeface="宋体" panose="02010600030101010101" pitchFamily="2" charset="-122"/>
              </a:rPr>
              <a:t>的大小为</a:t>
            </a:r>
            <a:r>
              <a:rPr lang="en-US" sz="2400" b="1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20 N</a:t>
            </a:r>
            <a:r>
              <a:rPr lang="zh-CN" altLang="en-US" sz="2400" b="1">
                <a:solidFill>
                  <a:srgbClr val="000000"/>
                </a:solidFill>
                <a:ea typeface="宋体" panose="02010600030101010101" pitchFamily="2" charset="-122"/>
              </a:rPr>
              <a:t>，则物体</a:t>
            </a:r>
            <a:r>
              <a:rPr lang="en-US" sz="2400" b="1" i="1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A</a:t>
            </a:r>
            <a:r>
              <a:rPr lang="zh-CN" altLang="en-US" sz="2400" b="1">
                <a:solidFill>
                  <a:srgbClr val="000000"/>
                </a:solidFill>
                <a:ea typeface="宋体" panose="02010600030101010101" pitchFamily="2" charset="-122"/>
              </a:rPr>
              <a:t>受到的摩擦力为</a:t>
            </a:r>
            <a:r>
              <a:rPr lang="en-US" sz="2400" b="1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__</a:t>
            </a:r>
            <a:r>
              <a:rPr lang="en-US" sz="2400" b="1" u="sng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     </a:t>
            </a:r>
            <a:r>
              <a:rPr lang="en-US" sz="2400" b="1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__N</a:t>
            </a:r>
            <a:r>
              <a:rPr lang="zh-CN" altLang="en-US" sz="2400" b="1">
                <a:solidFill>
                  <a:srgbClr val="000000"/>
                </a:solidFill>
                <a:ea typeface="宋体" panose="02010600030101010101" pitchFamily="2" charset="-122"/>
              </a:rPr>
              <a:t>，拉力</a:t>
            </a:r>
            <a:r>
              <a:rPr lang="en-US" sz="2400" b="1" i="1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F</a:t>
            </a:r>
            <a:r>
              <a:rPr lang="zh-CN" altLang="en-US" sz="2400" b="1">
                <a:solidFill>
                  <a:srgbClr val="000000"/>
                </a:solidFill>
                <a:ea typeface="宋体" panose="02010600030101010101" pitchFamily="2" charset="-122"/>
              </a:rPr>
              <a:t>的速度为</a:t>
            </a:r>
            <a:r>
              <a:rPr lang="en-US" sz="2400" b="1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__</a:t>
            </a:r>
            <a:r>
              <a:rPr lang="en-US" sz="2400" b="1" u="sng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   </a:t>
            </a:r>
            <a:r>
              <a:rPr lang="en-US" sz="2400" b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__</a:t>
            </a:r>
            <a:r>
              <a:rPr lang="en-US" sz="2400" b="1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m/s.(</a:t>
            </a:r>
            <a:r>
              <a:rPr lang="zh-CN" altLang="en-US" sz="2400" b="1">
                <a:solidFill>
                  <a:srgbClr val="000000"/>
                </a:solidFill>
                <a:ea typeface="宋体" panose="02010600030101010101" pitchFamily="2" charset="-122"/>
              </a:rPr>
              <a:t>假设绳子足够长，滑轮重不计、绳子和滑轮间的摩擦不计</a:t>
            </a:r>
            <a:r>
              <a:rPr lang="en-US" sz="2400" b="1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)</a:t>
            </a:r>
            <a:endParaRPr lang="en-US" altLang="en-US" sz="2400" b="1">
              <a:solidFill>
                <a:srgbClr val="000000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pic>
        <p:nvPicPr>
          <p:cNvPr id="4" name="图片 3"/>
          <p:cNvPicPr/>
          <p:nvPr/>
        </p:nvPicPr>
        <p:blipFill>
          <a:blip r:embed="rId3"/>
          <a:stretch>
            <a:fillRect/>
          </a:stretch>
        </p:blipFill>
        <p:spPr>
          <a:xfrm>
            <a:off x="6780129" y="5274310"/>
            <a:ext cx="2408966" cy="1101090"/>
          </a:xfrm>
          <a:prstGeom prst="rect">
            <a:avLst/>
          </a:prstGeom>
          <a:noFill/>
          <a:ln w="9525">
            <a:noFill/>
          </a:ln>
        </p:spPr>
      </p:pic>
    </p:spTree>
    <p:extLst>
      <p:ext uri="{BB962C8B-B14F-4D97-AF65-F5344CB8AC3E}">
        <p14:creationId xmlns:p14="http://schemas.microsoft.com/office/powerpoint/2010/main" val="2291631523"/>
      </p:ext>
    </p:extLst>
  </p:cSld>
  <p:clrMapOvr>
    <a:masterClrMapping/>
  </p:clrMapOvr>
  <p:transition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TextBox 1"/>
          <p:cNvSpPr txBox="1"/>
          <p:nvPr/>
        </p:nvSpPr>
        <p:spPr>
          <a:xfrm>
            <a:off x="1053189" y="777878"/>
            <a:ext cx="9997859" cy="3091815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2600">
                <a:solidFill>
                  <a:srgbClr val="0000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3.</a:t>
            </a:r>
            <a:r>
              <a:rPr lang="zh-CN" altLang="en-US" sz="2600">
                <a:solidFill>
                  <a:srgbClr val="0000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用滑轮按图甲、乙、丙所示三种不同方式，拉着同一物体在水平面上做匀速直线运动，拉力分别是</a:t>
            </a:r>
            <a:r>
              <a:rPr lang="en-US" altLang="zh-CN" sz="2600" b="1" i="1">
                <a:solidFill>
                  <a:srgbClr val="0000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F</a:t>
            </a:r>
            <a:r>
              <a:rPr lang="en-US" altLang="zh-CN" sz="2600" b="1" baseline="-25000">
                <a:solidFill>
                  <a:srgbClr val="0000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1</a:t>
            </a:r>
            <a:r>
              <a:rPr lang="zh-CN" altLang="en-US" sz="2600" b="1">
                <a:solidFill>
                  <a:srgbClr val="0000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、</a:t>
            </a:r>
            <a:r>
              <a:rPr lang="en-US" altLang="zh-CN" sz="2600" b="1" i="1">
                <a:solidFill>
                  <a:srgbClr val="0000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F</a:t>
            </a:r>
            <a:r>
              <a:rPr lang="en-US" altLang="zh-CN" sz="2600" b="1" baseline="-25000">
                <a:solidFill>
                  <a:srgbClr val="0000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2</a:t>
            </a:r>
            <a:r>
              <a:rPr lang="zh-CN" altLang="en-US" sz="2600" b="1">
                <a:solidFill>
                  <a:srgbClr val="0000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、</a:t>
            </a:r>
            <a:r>
              <a:rPr lang="en-US" altLang="zh-CN" sz="2600" b="1" i="1">
                <a:solidFill>
                  <a:srgbClr val="0000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F</a:t>
            </a:r>
            <a:r>
              <a:rPr lang="en-US" altLang="zh-CN" sz="2600" b="1" baseline="-25000">
                <a:solidFill>
                  <a:srgbClr val="0000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3</a:t>
            </a:r>
            <a:r>
              <a:rPr lang="zh-CN" altLang="en-US" sz="2600">
                <a:solidFill>
                  <a:srgbClr val="0000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，则（       ）。</a:t>
            </a:r>
          </a:p>
          <a:p>
            <a:pPr>
              <a:lnSpc>
                <a:spcPct val="150000"/>
              </a:lnSpc>
            </a:pPr>
            <a:r>
              <a:rPr lang="en-US" altLang="zh-CN" sz="2600">
                <a:solidFill>
                  <a:srgbClr val="0000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      </a:t>
            </a:r>
            <a:r>
              <a:rPr lang="en-US" altLang="zh-CN" sz="2600" b="1">
                <a:solidFill>
                  <a:srgbClr val="0000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 A</a:t>
            </a:r>
            <a:r>
              <a:rPr lang="zh-CN" altLang="en-US" sz="2600" b="1">
                <a:solidFill>
                  <a:srgbClr val="0000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． </a:t>
            </a:r>
            <a:r>
              <a:rPr lang="en-US" altLang="zh-CN" sz="2600" b="1" i="1">
                <a:solidFill>
                  <a:srgbClr val="0000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F</a:t>
            </a:r>
            <a:r>
              <a:rPr lang="en-US" altLang="zh-CN" sz="2600" b="1" baseline="-25000">
                <a:solidFill>
                  <a:srgbClr val="0000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1</a:t>
            </a:r>
            <a:r>
              <a:rPr lang="en-US" altLang="zh-CN" sz="2600" b="1" i="1">
                <a:solidFill>
                  <a:srgbClr val="0000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&gt;F</a:t>
            </a:r>
            <a:r>
              <a:rPr lang="en-US" altLang="zh-CN" sz="2600" b="1" baseline="-25000">
                <a:solidFill>
                  <a:srgbClr val="0000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2</a:t>
            </a:r>
            <a:r>
              <a:rPr lang="en-US" altLang="zh-CN" sz="2600" b="1" i="1">
                <a:solidFill>
                  <a:srgbClr val="0000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&gt;F</a:t>
            </a:r>
            <a:r>
              <a:rPr lang="en-US" altLang="zh-CN" sz="2600" b="1" i="1" baseline="-25000">
                <a:solidFill>
                  <a:srgbClr val="0000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3</a:t>
            </a:r>
            <a:r>
              <a:rPr lang="zh-CN" altLang="en-US" sz="2600" b="1" baseline="-25000">
                <a:solidFill>
                  <a:srgbClr val="0000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 </a:t>
            </a:r>
            <a:r>
              <a:rPr lang="zh-CN" altLang="en-US" sz="2600" b="1">
                <a:solidFill>
                  <a:srgbClr val="0000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　 	           </a:t>
            </a:r>
            <a:r>
              <a:rPr lang="en-US" altLang="zh-CN" sz="2600" b="1">
                <a:solidFill>
                  <a:srgbClr val="0000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B</a:t>
            </a:r>
            <a:r>
              <a:rPr lang="zh-CN" altLang="en-US" sz="2600" b="1">
                <a:solidFill>
                  <a:srgbClr val="0000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． </a:t>
            </a:r>
            <a:r>
              <a:rPr lang="en-US" altLang="zh-CN" sz="2600" b="1" i="1">
                <a:solidFill>
                  <a:srgbClr val="0000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F</a:t>
            </a:r>
            <a:r>
              <a:rPr lang="en-US" altLang="zh-CN" sz="2600" b="1" baseline="-25000">
                <a:solidFill>
                  <a:srgbClr val="0000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2</a:t>
            </a:r>
            <a:r>
              <a:rPr lang="en-US" altLang="zh-CN" sz="2600" b="1" i="1">
                <a:solidFill>
                  <a:srgbClr val="0000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&gt;F</a:t>
            </a:r>
            <a:r>
              <a:rPr lang="en-US" altLang="zh-CN" sz="2600" b="1" baseline="-25000">
                <a:solidFill>
                  <a:srgbClr val="0000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3</a:t>
            </a:r>
            <a:r>
              <a:rPr lang="en-US" altLang="zh-CN" sz="2600" b="1" i="1">
                <a:solidFill>
                  <a:srgbClr val="0000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&gt;F</a:t>
            </a:r>
            <a:r>
              <a:rPr lang="en-US" altLang="zh-CN" sz="2600" b="1" i="1" baseline="-25000">
                <a:solidFill>
                  <a:srgbClr val="0000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1</a:t>
            </a:r>
            <a:r>
              <a:rPr lang="zh-CN" altLang="en-US" sz="2600" b="1" baseline="-25000">
                <a:solidFill>
                  <a:srgbClr val="0000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 </a:t>
            </a:r>
            <a:r>
              <a:rPr lang="zh-CN" altLang="en-US" sz="2600" b="1">
                <a:solidFill>
                  <a:srgbClr val="0000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　    </a:t>
            </a:r>
          </a:p>
          <a:p>
            <a:pPr>
              <a:lnSpc>
                <a:spcPct val="150000"/>
              </a:lnSpc>
            </a:pPr>
            <a:r>
              <a:rPr lang="en-US" altLang="zh-CN" sz="2600" b="1">
                <a:solidFill>
                  <a:srgbClr val="0000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       C</a:t>
            </a:r>
            <a:r>
              <a:rPr lang="zh-CN" altLang="en-US" sz="2600" b="1">
                <a:solidFill>
                  <a:srgbClr val="0000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． </a:t>
            </a:r>
            <a:r>
              <a:rPr lang="en-US" altLang="zh-CN" sz="2600" b="1" i="1">
                <a:solidFill>
                  <a:srgbClr val="0000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F</a:t>
            </a:r>
            <a:r>
              <a:rPr lang="en-US" altLang="zh-CN" sz="2600" b="1" baseline="-25000">
                <a:solidFill>
                  <a:srgbClr val="0000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2</a:t>
            </a:r>
            <a:r>
              <a:rPr lang="en-US" altLang="zh-CN" sz="2600" b="1" i="1">
                <a:solidFill>
                  <a:srgbClr val="0000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&gt;F</a:t>
            </a:r>
            <a:r>
              <a:rPr lang="en-US" altLang="zh-CN" sz="2600" b="1" baseline="-25000">
                <a:solidFill>
                  <a:srgbClr val="0000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1</a:t>
            </a:r>
            <a:r>
              <a:rPr lang="en-US" altLang="zh-CN" sz="2600" b="1" i="1">
                <a:solidFill>
                  <a:srgbClr val="0000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&gt;F</a:t>
            </a:r>
            <a:r>
              <a:rPr lang="en-US" altLang="zh-CN" sz="2600" b="1" i="1" baseline="-25000">
                <a:solidFill>
                  <a:srgbClr val="0000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3</a:t>
            </a:r>
            <a:r>
              <a:rPr lang="zh-CN" altLang="en-US" sz="2600" b="1" baseline="-25000">
                <a:solidFill>
                  <a:srgbClr val="0000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 </a:t>
            </a:r>
            <a:r>
              <a:rPr lang="zh-CN" altLang="en-US" sz="2600" b="1">
                <a:solidFill>
                  <a:srgbClr val="0000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　	           </a:t>
            </a:r>
            <a:r>
              <a:rPr lang="en-US" altLang="zh-CN" sz="2600" b="1">
                <a:solidFill>
                  <a:srgbClr val="0000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D</a:t>
            </a:r>
            <a:r>
              <a:rPr lang="zh-CN" altLang="en-US" sz="2600" b="1">
                <a:solidFill>
                  <a:srgbClr val="0000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． </a:t>
            </a:r>
            <a:r>
              <a:rPr lang="en-US" altLang="zh-CN" sz="2600" b="1" i="1">
                <a:solidFill>
                  <a:srgbClr val="0000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F</a:t>
            </a:r>
            <a:r>
              <a:rPr lang="en-US" altLang="zh-CN" sz="2600" b="1" baseline="-25000">
                <a:solidFill>
                  <a:srgbClr val="0000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3</a:t>
            </a:r>
            <a:r>
              <a:rPr lang="en-US" altLang="zh-CN" sz="2600" b="1" i="1">
                <a:solidFill>
                  <a:srgbClr val="0000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&gt;F</a:t>
            </a:r>
            <a:r>
              <a:rPr lang="en-US" altLang="zh-CN" sz="2600" b="1" baseline="-25000">
                <a:solidFill>
                  <a:srgbClr val="0000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1</a:t>
            </a:r>
            <a:r>
              <a:rPr lang="en-US" altLang="zh-CN" sz="2600" b="1" i="1">
                <a:solidFill>
                  <a:srgbClr val="0000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&gt;F</a:t>
            </a:r>
            <a:r>
              <a:rPr lang="en-US" altLang="zh-CN" sz="2600" b="1" i="1" baseline="-25000">
                <a:solidFill>
                  <a:srgbClr val="0000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2</a:t>
            </a:r>
            <a:r>
              <a:rPr lang="zh-CN" altLang="en-US" sz="2600" b="1" baseline="-25000">
                <a:solidFill>
                  <a:srgbClr val="0000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 </a:t>
            </a:r>
            <a:endParaRPr lang="zh-CN" altLang="en-US" sz="2600" b="1">
              <a:solidFill>
                <a:srgbClr val="000000"/>
              </a:solidFill>
              <a:latin typeface="Times New Roman" panose="02020603050405020304" pitchFamily="18" charset="0"/>
              <a:ea typeface="黑体" panose="02010609060101010101" pitchFamily="49" charset="-122"/>
            </a:endParaRPr>
          </a:p>
          <a:p>
            <a:pPr algn="just">
              <a:lnSpc>
                <a:spcPct val="150000"/>
              </a:lnSpc>
            </a:pPr>
            <a:r>
              <a:rPr lang="zh-CN" altLang="en-US" sz="2600">
                <a:solidFill>
                  <a:srgbClr val="0000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   	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307005" y="1513205"/>
            <a:ext cx="444352" cy="523220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lstStyle/>
          <a:p>
            <a:r>
              <a:rPr lang="en-US" altLang="zh-CN" sz="2800" b="1">
                <a:solidFill>
                  <a:srgbClr val="FF0000"/>
                </a:solidFill>
                <a:latin typeface="Times New Roman" panose="02020603050405020304" pitchFamily="18" charset="0"/>
                <a:ea typeface="楷体_GB2312" pitchFamily="49" charset="-122"/>
              </a:rPr>
              <a:t>D</a:t>
            </a:r>
          </a:p>
        </p:txBody>
      </p:sp>
      <p:sp>
        <p:nvSpPr>
          <p:cNvPr id="19459" name="Rectangle 89"/>
          <p:cNvSpPr/>
          <p:nvPr/>
        </p:nvSpPr>
        <p:spPr>
          <a:xfrm>
            <a:off x="1485107" y="3130034"/>
            <a:ext cx="184731" cy="369332"/>
          </a:xfrm>
          <a:prstGeom prst="rect">
            <a:avLst/>
          </a:prstGeom>
          <a:noFill/>
          <a:ln w="9525">
            <a:noFill/>
          </a:ln>
        </p:spPr>
        <p:txBody>
          <a:bodyPr wrap="none" anchor="ctr">
            <a:spAutoFit/>
          </a:bodyPr>
          <a:lstStyle/>
          <a:p>
            <a:endParaRPr lang="zh-CN" altLang="en-US">
              <a:solidFill>
                <a:srgbClr val="000000"/>
              </a:solidFill>
              <a:ea typeface="宋体" panose="02010600030101010101" pitchFamily="2" charset="-122"/>
            </a:endParaRPr>
          </a:p>
        </p:txBody>
      </p:sp>
      <p:grpSp>
        <p:nvGrpSpPr>
          <p:cNvPr id="19460" name="组合 9297"/>
          <p:cNvGrpSpPr/>
          <p:nvPr/>
        </p:nvGrpSpPr>
        <p:grpSpPr>
          <a:xfrm>
            <a:off x="7212049" y="4652966"/>
            <a:ext cx="2719601" cy="1349375"/>
            <a:chOff x="3702" y="3067"/>
            <a:chExt cx="1758" cy="850"/>
          </a:xfrm>
        </p:grpSpPr>
        <p:sp>
          <p:nvSpPr>
            <p:cNvPr id="19461" name="Rectangle 83"/>
            <p:cNvSpPr/>
            <p:nvPr/>
          </p:nvSpPr>
          <p:spPr>
            <a:xfrm flipH="1">
              <a:off x="4581" y="3719"/>
              <a:ext cx="160" cy="198"/>
            </a:xfrm>
            <a:prstGeom prst="rect">
              <a:avLst/>
            </a:prstGeom>
            <a:noFill/>
            <a:ln w="9525" cap="flat" cmpd="sng">
              <a:solidFill>
                <a:srgbClr val="FFFFFF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lIns="0" tIns="0" rIns="0" bIns="0" anchor="t"/>
            <a:lstStyle/>
            <a:p>
              <a:pPr algn="just"/>
              <a:r>
                <a:rPr lang="zh-CN" altLang="en-US" sz="2400" b="1">
                  <a:solidFill>
                    <a:srgbClr val="000000"/>
                  </a:solidFill>
                  <a:latin typeface="Times New Roman" panose="02020603050405020304" pitchFamily="18" charset="0"/>
                  <a:ea typeface="宋体" panose="02010600030101010101" pitchFamily="2" charset="-122"/>
                </a:rPr>
                <a:t>丙</a:t>
              </a:r>
              <a:endParaRPr lang="zh-CN" altLang="en-US" sz="2400" b="1">
                <a:solidFill>
                  <a:srgbClr val="000000"/>
                </a:solidFill>
                <a:ea typeface="宋体" panose="02010600030101010101" pitchFamily="2" charset="-122"/>
              </a:endParaRPr>
            </a:p>
          </p:txBody>
        </p:sp>
        <p:grpSp>
          <p:nvGrpSpPr>
            <p:cNvPr id="19462" name="组合 9294"/>
            <p:cNvGrpSpPr/>
            <p:nvPr/>
          </p:nvGrpSpPr>
          <p:grpSpPr>
            <a:xfrm>
              <a:off x="3702" y="3067"/>
              <a:ext cx="1758" cy="580"/>
              <a:chOff x="3702" y="3067"/>
              <a:chExt cx="1758" cy="580"/>
            </a:xfrm>
          </p:grpSpPr>
          <p:grpSp>
            <p:nvGrpSpPr>
              <p:cNvPr id="19463" name="Group 66"/>
              <p:cNvGrpSpPr/>
              <p:nvPr/>
            </p:nvGrpSpPr>
            <p:grpSpPr>
              <a:xfrm flipH="1">
                <a:off x="3959" y="3093"/>
                <a:ext cx="1501" cy="554"/>
                <a:chOff x="5640" y="4890"/>
                <a:chExt cx="2296" cy="900"/>
              </a:xfrm>
            </p:grpSpPr>
            <p:grpSp>
              <p:nvGrpSpPr>
                <p:cNvPr id="19464" name="Group 67"/>
                <p:cNvGrpSpPr/>
                <p:nvPr/>
              </p:nvGrpSpPr>
              <p:grpSpPr>
                <a:xfrm>
                  <a:off x="5640" y="4890"/>
                  <a:ext cx="2296" cy="855"/>
                  <a:chOff x="4034" y="10740"/>
                  <a:chExt cx="2296" cy="855"/>
                </a:xfrm>
              </p:grpSpPr>
              <p:grpSp>
                <p:nvGrpSpPr>
                  <p:cNvPr id="19465" name="Group 68"/>
                  <p:cNvGrpSpPr/>
                  <p:nvPr/>
                </p:nvGrpSpPr>
                <p:grpSpPr>
                  <a:xfrm>
                    <a:off x="4034" y="10770"/>
                    <a:ext cx="2264" cy="825"/>
                    <a:chOff x="4034" y="10770"/>
                    <a:chExt cx="2264" cy="825"/>
                  </a:xfrm>
                </p:grpSpPr>
                <p:sp>
                  <p:nvSpPr>
                    <p:cNvPr id="19466" name="Rectangle 69" descr="浅色上对角线"/>
                    <p:cNvSpPr/>
                    <p:nvPr/>
                  </p:nvSpPr>
                  <p:spPr>
                    <a:xfrm>
                      <a:off x="4034" y="10815"/>
                      <a:ext cx="2264" cy="780"/>
                    </a:xfrm>
                    <a:prstGeom prst="rect">
                      <a:avLst/>
                    </a:prstGeom>
                    <a:pattFill prst="ltUpDiag">
                      <a:fgClr>
                        <a:srgbClr val="000000"/>
                      </a:fgClr>
                      <a:bgClr>
                        <a:srgbClr val="FFFFFF"/>
                      </a:bgClr>
                    </a:pattFill>
                    <a:ln w="9525">
                      <a:noFill/>
                    </a:ln>
                  </p:spPr>
                  <p:txBody>
                    <a:bodyPr anchor="t"/>
                    <a:lstStyle/>
                    <a:p>
                      <a:endParaRPr lang="zh-CN" altLang="en-US">
                        <a:solidFill>
                          <a:srgbClr val="000000"/>
                        </a:solidFill>
                        <a:ea typeface="宋体" panose="02010600030101010101" pitchFamily="2" charset="-122"/>
                      </a:endParaRPr>
                    </a:p>
                  </p:txBody>
                </p:sp>
                <p:sp>
                  <p:nvSpPr>
                    <p:cNvPr id="19467" name="Rectangle 70"/>
                    <p:cNvSpPr/>
                    <p:nvPr/>
                  </p:nvSpPr>
                  <p:spPr>
                    <a:xfrm>
                      <a:off x="4124" y="10770"/>
                      <a:ext cx="2160" cy="735"/>
                    </a:xfrm>
                    <a:prstGeom prst="rect">
                      <a:avLst/>
                    </a:prstGeom>
                    <a:solidFill>
                      <a:srgbClr val="FFFFFF"/>
                    </a:solidFill>
                    <a:ln w="19050" cap="flat" cmpd="sng">
                      <a:solidFill>
                        <a:srgbClr val="000000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 anchor="t"/>
                    <a:lstStyle/>
                    <a:p>
                      <a:endParaRPr lang="zh-CN" altLang="en-US">
                        <a:solidFill>
                          <a:srgbClr val="000000"/>
                        </a:solidFill>
                        <a:ea typeface="宋体" panose="02010600030101010101" pitchFamily="2" charset="-122"/>
                      </a:endParaRPr>
                    </a:p>
                  </p:txBody>
                </p:sp>
              </p:grpSp>
              <p:sp>
                <p:nvSpPr>
                  <p:cNvPr id="19468" name="Rectangle 71"/>
                  <p:cNvSpPr/>
                  <p:nvPr/>
                </p:nvSpPr>
                <p:spPr>
                  <a:xfrm>
                    <a:off x="4094" y="10740"/>
                    <a:ext cx="2236" cy="75"/>
                  </a:xfrm>
                  <a:prstGeom prst="rect">
                    <a:avLst/>
                  </a:prstGeom>
                  <a:solidFill>
                    <a:srgbClr val="FFFFFF"/>
                  </a:solidFill>
                  <a:ln w="9525">
                    <a:noFill/>
                  </a:ln>
                </p:spPr>
                <p:txBody>
                  <a:bodyPr anchor="t"/>
                  <a:lstStyle/>
                  <a:p>
                    <a:endParaRPr lang="zh-CN" altLang="en-US">
                      <a:solidFill>
                        <a:srgbClr val="000000"/>
                      </a:solidFill>
                      <a:ea typeface="宋体" panose="02010600030101010101" pitchFamily="2" charset="-122"/>
                    </a:endParaRPr>
                  </a:p>
                </p:txBody>
              </p:sp>
            </p:grpSp>
            <p:sp>
              <p:nvSpPr>
                <p:cNvPr id="19469" name="Rectangle 72"/>
                <p:cNvSpPr/>
                <p:nvPr/>
              </p:nvSpPr>
              <p:spPr>
                <a:xfrm>
                  <a:off x="7860" y="4950"/>
                  <a:ext cx="60" cy="840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noFill/>
                </a:ln>
              </p:spPr>
              <p:txBody>
                <a:bodyPr anchor="t"/>
                <a:lstStyle/>
                <a:p>
                  <a:endParaRPr lang="zh-CN" altLang="en-US">
                    <a:solidFill>
                      <a:srgbClr val="000000"/>
                    </a:solidFill>
                    <a:ea typeface="宋体" panose="02010600030101010101" pitchFamily="2" charset="-122"/>
                  </a:endParaRPr>
                </a:p>
              </p:txBody>
            </p:sp>
          </p:grpSp>
          <p:sp>
            <p:nvSpPr>
              <p:cNvPr id="19470" name="Line 73"/>
              <p:cNvSpPr/>
              <p:nvPr/>
            </p:nvSpPr>
            <p:spPr>
              <a:xfrm rot="5400000" flipH="1">
                <a:off x="4928" y="2708"/>
                <a:ext cx="0" cy="954"/>
              </a:xfrm>
              <a:prstGeom prst="line">
                <a:avLst/>
              </a:prstGeom>
              <a:ln w="19050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>
                  <a:solidFill>
                    <a:srgbClr val="000000"/>
                  </a:solidFill>
                </a:endParaRPr>
              </a:p>
            </p:txBody>
          </p:sp>
          <p:sp>
            <p:nvSpPr>
              <p:cNvPr id="19471" name="Line 74"/>
              <p:cNvSpPr/>
              <p:nvPr/>
            </p:nvSpPr>
            <p:spPr>
              <a:xfrm rot="-5400000" flipH="1" flipV="1">
                <a:off x="4031" y="3124"/>
                <a:ext cx="0" cy="385"/>
              </a:xfrm>
              <a:prstGeom prst="line">
                <a:avLst/>
              </a:prstGeom>
              <a:ln w="2857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triangle" w="sm" len="lg"/>
              </a:ln>
            </p:spPr>
            <p:txBody>
              <a:bodyPr/>
              <a:lstStyle/>
              <a:p>
                <a:endParaRPr>
                  <a:solidFill>
                    <a:srgbClr val="000000"/>
                  </a:solidFill>
                </a:endParaRPr>
              </a:p>
            </p:txBody>
          </p:sp>
          <p:grpSp>
            <p:nvGrpSpPr>
              <p:cNvPr id="19472" name="组合 9290"/>
              <p:cNvGrpSpPr/>
              <p:nvPr/>
            </p:nvGrpSpPr>
            <p:grpSpPr>
              <a:xfrm>
                <a:off x="4241" y="3182"/>
                <a:ext cx="380" cy="282"/>
                <a:chOff x="4241" y="3182"/>
                <a:chExt cx="380" cy="282"/>
              </a:xfrm>
            </p:grpSpPr>
            <p:grpSp>
              <p:nvGrpSpPr>
                <p:cNvPr id="19473" name="组合 9287"/>
                <p:cNvGrpSpPr/>
                <p:nvPr/>
              </p:nvGrpSpPr>
              <p:grpSpPr>
                <a:xfrm>
                  <a:off x="4241" y="3182"/>
                  <a:ext cx="380" cy="282"/>
                  <a:chOff x="4241" y="3182"/>
                  <a:chExt cx="380" cy="282"/>
                </a:xfrm>
              </p:grpSpPr>
              <p:sp>
                <p:nvSpPr>
                  <p:cNvPr id="19474" name="Oval 77"/>
                  <p:cNvSpPr/>
                  <p:nvPr/>
                </p:nvSpPr>
                <p:spPr>
                  <a:xfrm rot="5400000" flipH="1" flipV="1">
                    <a:off x="4291" y="3169"/>
                    <a:ext cx="282" cy="297"/>
                  </a:xfrm>
                  <a:prstGeom prst="ellipse">
                    <a:avLst/>
                  </a:prstGeom>
                  <a:solidFill>
                    <a:srgbClr val="C0C0C0"/>
                  </a:solidFill>
                  <a:ln w="19050" cap="flat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</p:spPr>
                <p:txBody>
                  <a:bodyPr vert="eaVert" anchor="t"/>
                  <a:lstStyle/>
                  <a:p>
                    <a:endParaRPr lang="zh-CN" altLang="en-US">
                      <a:solidFill>
                        <a:srgbClr val="000000"/>
                      </a:solidFill>
                      <a:ea typeface="宋体" panose="02010600030101010101" pitchFamily="2" charset="-122"/>
                    </a:endParaRPr>
                  </a:p>
                </p:txBody>
              </p:sp>
              <p:sp>
                <p:nvSpPr>
                  <p:cNvPr id="19475" name="Rectangle 78"/>
                  <p:cNvSpPr/>
                  <p:nvPr/>
                </p:nvSpPr>
                <p:spPr>
                  <a:xfrm rot="5400000" flipH="1" flipV="1">
                    <a:off x="4399" y="3129"/>
                    <a:ext cx="53" cy="380"/>
                  </a:xfrm>
                  <a:prstGeom prst="rect">
                    <a:avLst/>
                  </a:prstGeom>
                  <a:solidFill>
                    <a:srgbClr val="FFFFFF"/>
                  </a:solidFill>
                  <a:ln w="19050" cap="flat" cmpd="sng">
                    <a:solidFill>
                      <a:srgbClr val="000000"/>
                    </a:solidFill>
                    <a:prstDash val="solid"/>
                    <a:miter/>
                    <a:headEnd type="none" w="med" len="med"/>
                    <a:tailEnd type="none" w="med" len="med"/>
                  </a:ln>
                </p:spPr>
                <p:txBody>
                  <a:bodyPr vert="eaVert" anchor="t"/>
                  <a:lstStyle/>
                  <a:p>
                    <a:endParaRPr lang="zh-CN" altLang="en-US">
                      <a:solidFill>
                        <a:srgbClr val="000000"/>
                      </a:solidFill>
                      <a:ea typeface="宋体" panose="02010600030101010101" pitchFamily="2" charset="-122"/>
                    </a:endParaRPr>
                  </a:p>
                </p:txBody>
              </p:sp>
            </p:grpSp>
            <p:sp>
              <p:nvSpPr>
                <p:cNvPr id="19476" name="Oval 79"/>
                <p:cNvSpPr/>
                <p:nvPr/>
              </p:nvSpPr>
              <p:spPr>
                <a:xfrm rot="5400000" flipH="1" flipV="1">
                  <a:off x="4411" y="3308"/>
                  <a:ext cx="25" cy="26"/>
                </a:xfrm>
                <a:prstGeom prst="ellipse">
                  <a:avLst/>
                </a:prstGeom>
                <a:solidFill>
                  <a:srgbClr val="000000"/>
                </a:solidFill>
                <a:ln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  <p:txBody>
                <a:bodyPr vert="eaVert" anchor="t"/>
                <a:lstStyle/>
                <a:p>
                  <a:endParaRPr lang="zh-CN" altLang="en-US">
                    <a:solidFill>
                      <a:srgbClr val="000000"/>
                    </a:solidFill>
                    <a:ea typeface="宋体" panose="02010600030101010101" pitchFamily="2" charset="-122"/>
                  </a:endParaRPr>
                </a:p>
              </p:txBody>
            </p:sp>
          </p:grpSp>
          <p:sp>
            <p:nvSpPr>
              <p:cNvPr id="19477" name="Line 80"/>
              <p:cNvSpPr/>
              <p:nvPr/>
            </p:nvSpPr>
            <p:spPr>
              <a:xfrm flipH="1">
                <a:off x="4410" y="3463"/>
                <a:ext cx="490" cy="0"/>
              </a:xfrm>
              <a:prstGeom prst="line">
                <a:avLst/>
              </a:prstGeom>
              <a:ln w="19050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>
                  <a:solidFill>
                    <a:srgbClr val="000000"/>
                  </a:solidFill>
                </a:endParaRPr>
              </a:p>
            </p:txBody>
          </p:sp>
          <p:sp>
            <p:nvSpPr>
              <p:cNvPr id="19478" name="Rectangle 86"/>
              <p:cNvSpPr/>
              <p:nvPr/>
            </p:nvSpPr>
            <p:spPr>
              <a:xfrm flipH="1">
                <a:off x="3702" y="3067"/>
                <a:ext cx="310" cy="255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lIns="0" tIns="0" rIns="0" bIns="0" anchor="t"/>
              <a:lstStyle/>
              <a:p>
                <a:pPr algn="just"/>
                <a:r>
                  <a:rPr lang="en-US" altLang="zh-CN" sz="2400" b="1" i="1">
                    <a:solidFill>
                      <a:srgbClr val="000000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rPr>
                  <a:t>F</a:t>
                </a:r>
                <a:r>
                  <a:rPr lang="en-US" altLang="zh-CN" sz="2400" b="1" baseline="-25000">
                    <a:solidFill>
                      <a:srgbClr val="000000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rPr>
                  <a:t>3</a:t>
                </a:r>
                <a:endParaRPr lang="en-US" altLang="zh-CN" sz="2400" b="1">
                  <a:solidFill>
                    <a:srgbClr val="000000"/>
                  </a:solidFill>
                  <a:ea typeface="宋体" panose="02010600030101010101" pitchFamily="2" charset="-122"/>
                </a:endParaRPr>
              </a:p>
            </p:txBody>
          </p:sp>
          <p:sp>
            <p:nvSpPr>
              <p:cNvPr id="19479" name="Rectangle 90"/>
              <p:cNvSpPr/>
              <p:nvPr/>
            </p:nvSpPr>
            <p:spPr>
              <a:xfrm>
                <a:off x="4905" y="3353"/>
                <a:ext cx="196" cy="213"/>
              </a:xfrm>
              <a:prstGeom prst="rect">
                <a:avLst/>
              </a:prstGeom>
              <a:solidFill>
                <a:srgbClr val="FFFFFF"/>
              </a:solidFill>
              <a:ln w="19050" cap="flat" cmpd="sng">
                <a:solidFill>
                  <a:srgbClr val="000000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 anchor="t"/>
              <a:lstStyle/>
              <a:p>
                <a:endParaRPr lang="zh-CN" altLang="en-US">
                  <a:solidFill>
                    <a:srgbClr val="000000"/>
                  </a:solidFill>
                  <a:ea typeface="宋体" panose="02010600030101010101" pitchFamily="2" charset="-122"/>
                </a:endParaRPr>
              </a:p>
            </p:txBody>
          </p:sp>
        </p:grpSp>
      </p:grpSp>
      <p:grpSp>
        <p:nvGrpSpPr>
          <p:cNvPr id="19480" name="组合 9296"/>
          <p:cNvGrpSpPr/>
          <p:nvPr/>
        </p:nvGrpSpPr>
        <p:grpSpPr>
          <a:xfrm>
            <a:off x="4843614" y="4652966"/>
            <a:ext cx="2236941" cy="1393825"/>
            <a:chOff x="2171" y="3067"/>
            <a:chExt cx="1446" cy="878"/>
          </a:xfrm>
        </p:grpSpPr>
        <p:sp>
          <p:nvSpPr>
            <p:cNvPr id="19481" name="Rectangle 62"/>
            <p:cNvSpPr/>
            <p:nvPr/>
          </p:nvSpPr>
          <p:spPr>
            <a:xfrm flipH="1">
              <a:off x="2767" y="3748"/>
              <a:ext cx="162" cy="197"/>
            </a:xfrm>
            <a:prstGeom prst="rect">
              <a:avLst/>
            </a:prstGeom>
            <a:noFill/>
            <a:ln w="9525" cap="flat" cmpd="sng">
              <a:solidFill>
                <a:srgbClr val="FFFFFF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lIns="0" tIns="0" rIns="0" bIns="0" anchor="t"/>
            <a:lstStyle/>
            <a:p>
              <a:pPr algn="just"/>
              <a:r>
                <a:rPr lang="zh-CN" altLang="en-US" sz="2400" b="1">
                  <a:solidFill>
                    <a:srgbClr val="000000"/>
                  </a:solidFill>
                  <a:latin typeface="Times New Roman" panose="02020603050405020304" pitchFamily="18" charset="0"/>
                  <a:ea typeface="宋体" panose="02010600030101010101" pitchFamily="2" charset="-122"/>
                </a:rPr>
                <a:t>乙</a:t>
              </a:r>
              <a:endParaRPr lang="zh-CN" altLang="en-US" sz="2400" b="1">
                <a:solidFill>
                  <a:srgbClr val="000000"/>
                </a:solidFill>
                <a:ea typeface="宋体" panose="02010600030101010101" pitchFamily="2" charset="-122"/>
              </a:endParaRPr>
            </a:p>
          </p:txBody>
        </p:sp>
        <p:grpSp>
          <p:nvGrpSpPr>
            <p:cNvPr id="19482" name="组合 9293"/>
            <p:cNvGrpSpPr/>
            <p:nvPr/>
          </p:nvGrpSpPr>
          <p:grpSpPr>
            <a:xfrm>
              <a:off x="2171" y="3067"/>
              <a:ext cx="1446" cy="596"/>
              <a:chOff x="2171" y="3067"/>
              <a:chExt cx="1446" cy="596"/>
            </a:xfrm>
          </p:grpSpPr>
          <p:sp>
            <p:nvSpPr>
              <p:cNvPr id="19483" name="直接连接符 9288"/>
              <p:cNvSpPr/>
              <p:nvPr/>
            </p:nvSpPr>
            <p:spPr>
              <a:xfrm>
                <a:off x="2993" y="3464"/>
                <a:ext cx="170" cy="0"/>
              </a:xfrm>
              <a:prstGeom prst="line">
                <a:avLst/>
              </a:prstGeom>
              <a:ln w="190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>
                  <a:solidFill>
                    <a:srgbClr val="000000"/>
                  </a:solidFill>
                </a:endParaRPr>
              </a:p>
            </p:txBody>
          </p:sp>
          <p:grpSp>
            <p:nvGrpSpPr>
              <p:cNvPr id="19484" name="Group 48"/>
              <p:cNvGrpSpPr/>
              <p:nvPr/>
            </p:nvGrpSpPr>
            <p:grpSpPr>
              <a:xfrm rot="-5400000" flipH="1" flipV="1">
                <a:off x="2035" y="3467"/>
                <a:ext cx="321" cy="60"/>
                <a:chOff x="7369" y="3110"/>
                <a:chExt cx="2053" cy="211"/>
              </a:xfrm>
            </p:grpSpPr>
            <p:sp>
              <p:nvSpPr>
                <p:cNvPr id="19485" name="Rectangle 49" descr="浅色下对角线"/>
                <p:cNvSpPr/>
                <p:nvPr/>
              </p:nvSpPr>
              <p:spPr>
                <a:xfrm>
                  <a:off x="7369" y="3110"/>
                  <a:ext cx="2021" cy="211"/>
                </a:xfrm>
                <a:prstGeom prst="rect">
                  <a:avLst/>
                </a:prstGeom>
                <a:pattFill prst="ltDnDiag">
                  <a:fgClr>
                    <a:srgbClr val="000000"/>
                  </a:fgClr>
                  <a:bgClr>
                    <a:srgbClr val="FFFFFF"/>
                  </a:bgClr>
                </a:pattFill>
                <a:ln w="9525" cap="flat" cmpd="sng">
                  <a:solidFill>
                    <a:srgbClr val="FFFFFF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 rot="10800000" vert="eaVert" anchor="t"/>
                <a:lstStyle/>
                <a:p>
                  <a:endParaRPr lang="zh-CN" altLang="en-US">
                    <a:solidFill>
                      <a:srgbClr val="000000"/>
                    </a:solidFill>
                    <a:ea typeface="宋体" panose="02010600030101010101" pitchFamily="2" charset="-122"/>
                  </a:endParaRPr>
                </a:p>
              </p:txBody>
            </p:sp>
            <p:sp>
              <p:nvSpPr>
                <p:cNvPr id="19486" name="Line 50" descr="浅色下对角线"/>
                <p:cNvSpPr/>
                <p:nvPr/>
              </p:nvSpPr>
              <p:spPr>
                <a:xfrm flipV="1">
                  <a:off x="7386" y="3114"/>
                  <a:ext cx="2036" cy="1"/>
                </a:xfrm>
                <a:prstGeom prst="line">
                  <a:avLst/>
                </a:prstGeom>
                <a:ln w="19050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  <p:txBody>
                <a:bodyPr/>
                <a:lstStyle/>
                <a:p>
                  <a:endParaRPr>
                    <a:solidFill>
                      <a:srgbClr val="000000"/>
                    </a:solidFill>
                  </a:endParaRPr>
                </a:p>
              </p:txBody>
            </p:sp>
          </p:grpSp>
          <p:sp>
            <p:nvSpPr>
              <p:cNvPr id="19487" name="Line 54"/>
              <p:cNvSpPr/>
              <p:nvPr/>
            </p:nvSpPr>
            <p:spPr>
              <a:xfrm rot="5400000" flipH="1" flipV="1">
                <a:off x="2534" y="3289"/>
                <a:ext cx="0" cy="623"/>
              </a:xfrm>
              <a:prstGeom prst="line">
                <a:avLst/>
              </a:prstGeom>
              <a:ln w="19050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>
                  <a:solidFill>
                    <a:srgbClr val="000000"/>
                  </a:solidFill>
                </a:endParaRPr>
              </a:p>
            </p:txBody>
          </p:sp>
          <p:sp>
            <p:nvSpPr>
              <p:cNvPr id="19488" name="Line 56"/>
              <p:cNvSpPr/>
              <p:nvPr/>
            </p:nvSpPr>
            <p:spPr>
              <a:xfrm flipH="1">
                <a:off x="2483" y="3322"/>
                <a:ext cx="362" cy="0"/>
              </a:xfrm>
              <a:prstGeom prst="line">
                <a:avLst/>
              </a:prstGeom>
              <a:ln w="19050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triangle" w="sm" len="lg"/>
              </a:ln>
            </p:spPr>
            <p:txBody>
              <a:bodyPr/>
              <a:lstStyle/>
              <a:p>
                <a:endParaRPr>
                  <a:solidFill>
                    <a:srgbClr val="000000"/>
                  </a:solidFill>
                </a:endParaRPr>
              </a:p>
            </p:txBody>
          </p:sp>
          <p:grpSp>
            <p:nvGrpSpPr>
              <p:cNvPr id="19489" name="Group 57"/>
              <p:cNvGrpSpPr/>
              <p:nvPr/>
            </p:nvGrpSpPr>
            <p:grpSpPr>
              <a:xfrm rot="10800000" flipH="1" flipV="1">
                <a:off x="3023" y="3575"/>
                <a:ext cx="594" cy="59"/>
                <a:chOff x="7369" y="3110"/>
                <a:chExt cx="2053" cy="211"/>
              </a:xfrm>
            </p:grpSpPr>
            <p:sp>
              <p:nvSpPr>
                <p:cNvPr id="19490" name="Rectangle 58" descr="浅色下对角线"/>
                <p:cNvSpPr/>
                <p:nvPr/>
              </p:nvSpPr>
              <p:spPr>
                <a:xfrm>
                  <a:off x="7369" y="3110"/>
                  <a:ext cx="2021" cy="211"/>
                </a:xfrm>
                <a:prstGeom prst="rect">
                  <a:avLst/>
                </a:prstGeom>
                <a:pattFill prst="ltDnDiag">
                  <a:fgClr>
                    <a:srgbClr val="000000"/>
                  </a:fgClr>
                  <a:bgClr>
                    <a:srgbClr val="FFFFFF"/>
                  </a:bgClr>
                </a:pattFill>
                <a:ln w="9525" cap="flat" cmpd="sng">
                  <a:solidFill>
                    <a:srgbClr val="FFFFFF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 anchor="t"/>
                <a:lstStyle/>
                <a:p>
                  <a:endParaRPr lang="zh-CN" altLang="en-US">
                    <a:solidFill>
                      <a:srgbClr val="000000"/>
                    </a:solidFill>
                    <a:ea typeface="宋体" panose="02010600030101010101" pitchFamily="2" charset="-122"/>
                  </a:endParaRPr>
                </a:p>
              </p:txBody>
            </p:sp>
            <p:sp>
              <p:nvSpPr>
                <p:cNvPr id="19491" name="Line 59" descr="浅色下对角线"/>
                <p:cNvSpPr/>
                <p:nvPr/>
              </p:nvSpPr>
              <p:spPr>
                <a:xfrm flipV="1">
                  <a:off x="7386" y="3114"/>
                  <a:ext cx="2036" cy="1"/>
                </a:xfrm>
                <a:prstGeom prst="line">
                  <a:avLst/>
                </a:prstGeom>
                <a:ln w="19050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  <p:txBody>
                <a:bodyPr/>
                <a:lstStyle/>
                <a:p>
                  <a:endParaRPr>
                    <a:solidFill>
                      <a:srgbClr val="000000"/>
                    </a:solidFill>
                  </a:endParaRPr>
                </a:p>
              </p:txBody>
            </p:sp>
          </p:grpSp>
          <p:sp>
            <p:nvSpPr>
              <p:cNvPr id="19492" name="Rectangle 60"/>
              <p:cNvSpPr/>
              <p:nvPr/>
            </p:nvSpPr>
            <p:spPr>
              <a:xfrm>
                <a:off x="3166" y="3361"/>
                <a:ext cx="196" cy="213"/>
              </a:xfrm>
              <a:prstGeom prst="rect">
                <a:avLst/>
              </a:prstGeom>
              <a:solidFill>
                <a:srgbClr val="FFFFFF"/>
              </a:solidFill>
              <a:ln w="19050" cap="flat" cmpd="sng">
                <a:solidFill>
                  <a:srgbClr val="000000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 anchor="t"/>
              <a:lstStyle/>
              <a:p>
                <a:endParaRPr lang="zh-CN" altLang="en-US">
                  <a:solidFill>
                    <a:srgbClr val="000000"/>
                  </a:solidFill>
                  <a:ea typeface="宋体" panose="02010600030101010101" pitchFamily="2" charset="-122"/>
                </a:endParaRPr>
              </a:p>
            </p:txBody>
          </p:sp>
          <p:sp>
            <p:nvSpPr>
              <p:cNvPr id="19493" name="Rectangle 61"/>
              <p:cNvSpPr/>
              <p:nvPr/>
            </p:nvSpPr>
            <p:spPr>
              <a:xfrm flipH="1">
                <a:off x="2341" y="3067"/>
                <a:ext cx="240" cy="255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lIns="0" tIns="0" rIns="0" bIns="0" anchor="t"/>
              <a:lstStyle/>
              <a:p>
                <a:pPr algn="just"/>
                <a:r>
                  <a:rPr lang="en-US" altLang="zh-CN" sz="2400" b="1" i="1">
                    <a:solidFill>
                      <a:srgbClr val="000000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rPr>
                  <a:t>F</a:t>
                </a:r>
                <a:r>
                  <a:rPr lang="en-US" altLang="zh-CN" sz="2400" b="1" baseline="-25000">
                    <a:solidFill>
                      <a:srgbClr val="000000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rPr>
                  <a:t>2</a:t>
                </a:r>
                <a:endParaRPr lang="en-US" altLang="zh-CN" sz="2400" b="1">
                  <a:solidFill>
                    <a:srgbClr val="000000"/>
                  </a:solidFill>
                  <a:ea typeface="宋体" panose="02010600030101010101" pitchFamily="2" charset="-122"/>
                </a:endParaRPr>
              </a:p>
            </p:txBody>
          </p:sp>
          <p:grpSp>
            <p:nvGrpSpPr>
              <p:cNvPr id="19494" name="组合 9286"/>
              <p:cNvGrpSpPr/>
              <p:nvPr/>
            </p:nvGrpSpPr>
            <p:grpSpPr>
              <a:xfrm>
                <a:off x="2653" y="3322"/>
                <a:ext cx="369" cy="282"/>
                <a:chOff x="2568" y="3322"/>
                <a:chExt cx="369" cy="282"/>
              </a:xfrm>
            </p:grpSpPr>
            <p:grpSp>
              <p:nvGrpSpPr>
                <p:cNvPr id="19495" name="组合 9285"/>
                <p:cNvGrpSpPr/>
                <p:nvPr/>
              </p:nvGrpSpPr>
              <p:grpSpPr>
                <a:xfrm>
                  <a:off x="2568" y="3322"/>
                  <a:ext cx="369" cy="282"/>
                  <a:chOff x="2568" y="3322"/>
                  <a:chExt cx="369" cy="282"/>
                </a:xfrm>
              </p:grpSpPr>
              <p:sp>
                <p:nvSpPr>
                  <p:cNvPr id="19496" name="Oval 77"/>
                  <p:cNvSpPr/>
                  <p:nvPr/>
                </p:nvSpPr>
                <p:spPr>
                  <a:xfrm rot="-5400000" flipV="1">
                    <a:off x="2605" y="3309"/>
                    <a:ext cx="282" cy="297"/>
                  </a:xfrm>
                  <a:prstGeom prst="ellipse">
                    <a:avLst/>
                  </a:prstGeom>
                  <a:solidFill>
                    <a:srgbClr val="C0C0C0"/>
                  </a:solidFill>
                  <a:ln w="19050" cap="flat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</p:spPr>
                <p:txBody>
                  <a:bodyPr rot="10800000" vert="eaVert" anchor="t"/>
                  <a:lstStyle/>
                  <a:p>
                    <a:endParaRPr lang="zh-CN" altLang="en-US">
                      <a:solidFill>
                        <a:srgbClr val="000000"/>
                      </a:solidFill>
                      <a:ea typeface="宋体" panose="02010600030101010101" pitchFamily="2" charset="-122"/>
                    </a:endParaRPr>
                  </a:p>
                </p:txBody>
              </p:sp>
              <p:sp>
                <p:nvSpPr>
                  <p:cNvPr id="19497" name="Rectangle 78"/>
                  <p:cNvSpPr/>
                  <p:nvPr/>
                </p:nvSpPr>
                <p:spPr>
                  <a:xfrm rot="-5400000" flipV="1">
                    <a:off x="2720" y="3275"/>
                    <a:ext cx="54" cy="369"/>
                  </a:xfrm>
                  <a:prstGeom prst="rect">
                    <a:avLst/>
                  </a:prstGeom>
                  <a:solidFill>
                    <a:srgbClr val="FFFFFF"/>
                  </a:solidFill>
                  <a:ln w="19050" cap="flat" cmpd="sng">
                    <a:solidFill>
                      <a:srgbClr val="000000"/>
                    </a:solidFill>
                    <a:prstDash val="solid"/>
                    <a:miter/>
                    <a:headEnd type="none" w="med" len="med"/>
                    <a:tailEnd type="none" w="med" len="med"/>
                  </a:ln>
                </p:spPr>
                <p:txBody>
                  <a:bodyPr rot="10800000" vert="eaVert" anchor="t"/>
                  <a:lstStyle/>
                  <a:p>
                    <a:endParaRPr lang="zh-CN" altLang="en-US">
                      <a:solidFill>
                        <a:srgbClr val="000000"/>
                      </a:solidFill>
                      <a:ea typeface="宋体" panose="02010600030101010101" pitchFamily="2" charset="-122"/>
                    </a:endParaRPr>
                  </a:p>
                </p:txBody>
              </p:sp>
            </p:grpSp>
            <p:sp>
              <p:nvSpPr>
                <p:cNvPr id="19498" name="Oval 79"/>
                <p:cNvSpPr/>
                <p:nvPr/>
              </p:nvSpPr>
              <p:spPr>
                <a:xfrm rot="-5400000" flipV="1">
                  <a:off x="2742" y="3448"/>
                  <a:ext cx="25" cy="26"/>
                </a:xfrm>
                <a:prstGeom prst="ellipse">
                  <a:avLst/>
                </a:prstGeom>
                <a:solidFill>
                  <a:srgbClr val="000000"/>
                </a:solidFill>
                <a:ln w="19050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  <p:txBody>
                <a:bodyPr rot="10800000" vert="eaVert" anchor="t"/>
                <a:lstStyle/>
                <a:p>
                  <a:endParaRPr lang="zh-CN" altLang="en-US">
                    <a:solidFill>
                      <a:srgbClr val="000000"/>
                    </a:solidFill>
                    <a:ea typeface="宋体" panose="02010600030101010101" pitchFamily="2" charset="-122"/>
                  </a:endParaRPr>
                </a:p>
              </p:txBody>
            </p:sp>
          </p:grpSp>
        </p:grpSp>
      </p:grpSp>
      <p:grpSp>
        <p:nvGrpSpPr>
          <p:cNvPr id="19499" name="组合 9295"/>
          <p:cNvGrpSpPr/>
          <p:nvPr/>
        </p:nvGrpSpPr>
        <p:grpSpPr>
          <a:xfrm>
            <a:off x="2125558" y="4652963"/>
            <a:ext cx="2105448" cy="1395412"/>
            <a:chOff x="414" y="3067"/>
            <a:chExt cx="1361" cy="879"/>
          </a:xfrm>
        </p:grpSpPr>
        <p:sp>
          <p:nvSpPr>
            <p:cNvPr id="19500" name="Rectangle 47"/>
            <p:cNvSpPr/>
            <p:nvPr/>
          </p:nvSpPr>
          <p:spPr>
            <a:xfrm flipH="1">
              <a:off x="1094" y="3748"/>
              <a:ext cx="161" cy="198"/>
            </a:xfrm>
            <a:prstGeom prst="rect">
              <a:avLst/>
            </a:prstGeom>
            <a:noFill/>
            <a:ln w="9525" cap="flat" cmpd="sng">
              <a:solidFill>
                <a:srgbClr val="FFFFFF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lIns="0" tIns="0" rIns="0" bIns="0" anchor="t"/>
            <a:lstStyle/>
            <a:p>
              <a:pPr algn="just"/>
              <a:r>
                <a:rPr lang="zh-CN" altLang="en-US" sz="2400" b="1">
                  <a:solidFill>
                    <a:srgbClr val="000000"/>
                  </a:solidFill>
                  <a:latin typeface="Times New Roman" panose="02020603050405020304" pitchFamily="18" charset="0"/>
                  <a:ea typeface="宋体" panose="02010600030101010101" pitchFamily="2" charset="-122"/>
                </a:rPr>
                <a:t>甲</a:t>
              </a:r>
              <a:endParaRPr lang="zh-CN" altLang="en-US" sz="2400" b="1">
                <a:solidFill>
                  <a:srgbClr val="000000"/>
                </a:solidFill>
                <a:ea typeface="宋体" panose="02010600030101010101" pitchFamily="2" charset="-122"/>
              </a:endParaRPr>
            </a:p>
          </p:txBody>
        </p:sp>
        <p:grpSp>
          <p:nvGrpSpPr>
            <p:cNvPr id="19501" name="组合 9292"/>
            <p:cNvGrpSpPr/>
            <p:nvPr/>
          </p:nvGrpSpPr>
          <p:grpSpPr>
            <a:xfrm>
              <a:off x="414" y="3067"/>
              <a:ext cx="1361" cy="595"/>
              <a:chOff x="612" y="3039"/>
              <a:chExt cx="1361" cy="595"/>
            </a:xfrm>
          </p:grpSpPr>
          <p:grpSp>
            <p:nvGrpSpPr>
              <p:cNvPr id="19502" name="Group 34"/>
              <p:cNvGrpSpPr/>
              <p:nvPr/>
            </p:nvGrpSpPr>
            <p:grpSpPr>
              <a:xfrm>
                <a:off x="612" y="3181"/>
                <a:ext cx="60" cy="320"/>
                <a:chOff x="1494" y="10746"/>
                <a:chExt cx="135" cy="520"/>
              </a:xfrm>
            </p:grpSpPr>
            <p:sp>
              <p:nvSpPr>
                <p:cNvPr id="19503" name="Rectangle 35" descr="浅色下对角线"/>
                <p:cNvSpPr/>
                <p:nvPr/>
              </p:nvSpPr>
              <p:spPr>
                <a:xfrm rot="-5400000" flipH="1" flipV="1">
                  <a:off x="1300" y="10930"/>
                  <a:ext cx="513" cy="135"/>
                </a:xfrm>
                <a:prstGeom prst="rect">
                  <a:avLst/>
                </a:prstGeom>
                <a:pattFill prst="ltDnDiag">
                  <a:fgClr>
                    <a:srgbClr val="000000"/>
                  </a:fgClr>
                  <a:bgClr>
                    <a:srgbClr val="FFFFFF"/>
                  </a:bgClr>
                </a:pattFill>
                <a:ln w="9525" cap="flat" cmpd="sng">
                  <a:solidFill>
                    <a:srgbClr val="FFFFFF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 rot="10800000" vert="eaVert" anchor="t"/>
                <a:lstStyle/>
                <a:p>
                  <a:endParaRPr lang="zh-CN" altLang="en-US">
                    <a:solidFill>
                      <a:srgbClr val="000000"/>
                    </a:solidFill>
                    <a:ea typeface="宋体" panose="02010600030101010101" pitchFamily="2" charset="-122"/>
                  </a:endParaRPr>
                </a:p>
              </p:txBody>
            </p:sp>
            <p:sp>
              <p:nvSpPr>
                <p:cNvPr id="19504" name="Line 36" descr="浅色下对角线"/>
                <p:cNvSpPr/>
                <p:nvPr/>
              </p:nvSpPr>
              <p:spPr>
                <a:xfrm rot="-5400000" flipH="1">
                  <a:off x="1360" y="11002"/>
                  <a:ext cx="517" cy="0"/>
                </a:xfrm>
                <a:prstGeom prst="line">
                  <a:avLst/>
                </a:prstGeom>
                <a:ln w="19050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  <p:txBody>
                <a:bodyPr/>
                <a:lstStyle/>
                <a:p>
                  <a:endParaRPr>
                    <a:solidFill>
                      <a:srgbClr val="000000"/>
                    </a:solidFill>
                  </a:endParaRPr>
                </a:p>
              </p:txBody>
            </p:sp>
          </p:grpSp>
          <p:sp>
            <p:nvSpPr>
              <p:cNvPr id="19505" name="Line 37"/>
              <p:cNvSpPr/>
              <p:nvPr/>
            </p:nvSpPr>
            <p:spPr>
              <a:xfrm rot="-5400000" flipH="1">
                <a:off x="1276" y="3164"/>
                <a:ext cx="0" cy="589"/>
              </a:xfrm>
              <a:prstGeom prst="line">
                <a:avLst/>
              </a:prstGeom>
              <a:ln w="19050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>
                  <a:solidFill>
                    <a:srgbClr val="000000"/>
                  </a:solidFill>
                </a:endParaRPr>
              </a:p>
            </p:txBody>
          </p:sp>
          <p:sp>
            <p:nvSpPr>
              <p:cNvPr id="19506" name="Line 43"/>
              <p:cNvSpPr/>
              <p:nvPr/>
            </p:nvSpPr>
            <p:spPr>
              <a:xfrm>
                <a:off x="995" y="3179"/>
                <a:ext cx="304" cy="0"/>
              </a:xfrm>
              <a:prstGeom prst="line">
                <a:avLst/>
              </a:prstGeom>
              <a:ln w="19050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triangle" w="sm" len="lg"/>
              </a:ln>
            </p:spPr>
            <p:txBody>
              <a:bodyPr/>
              <a:lstStyle/>
              <a:p>
                <a:endParaRPr>
                  <a:solidFill>
                    <a:srgbClr val="000000"/>
                  </a:solidFill>
                </a:endParaRPr>
              </a:p>
            </p:txBody>
          </p:sp>
          <p:sp>
            <p:nvSpPr>
              <p:cNvPr id="19507" name="Rectangle 44" descr="浅色下对角线"/>
              <p:cNvSpPr/>
              <p:nvPr/>
            </p:nvSpPr>
            <p:spPr>
              <a:xfrm rot="10800000" flipH="1" flipV="1">
                <a:off x="1357" y="3569"/>
                <a:ext cx="616" cy="65"/>
              </a:xfrm>
              <a:prstGeom prst="rect">
                <a:avLst/>
              </a:prstGeom>
              <a:pattFill prst="ltDnDiag">
                <a:fgClr>
                  <a:srgbClr val="000000"/>
                </a:fgClr>
                <a:bgClr>
                  <a:srgbClr val="FFFFFF"/>
                </a:bgClr>
              </a:pattFill>
              <a:ln w="9525" cap="flat" cmpd="sng">
                <a:solidFill>
                  <a:srgbClr val="FFFFFF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 anchor="t"/>
              <a:lstStyle/>
              <a:p>
                <a:endParaRPr lang="zh-CN" altLang="en-US">
                  <a:solidFill>
                    <a:srgbClr val="000000"/>
                  </a:solidFill>
                  <a:ea typeface="宋体" panose="02010600030101010101" pitchFamily="2" charset="-122"/>
                </a:endParaRPr>
              </a:p>
            </p:txBody>
          </p:sp>
          <p:sp>
            <p:nvSpPr>
              <p:cNvPr id="19508" name="Line 45" descr="浅色下对角线"/>
              <p:cNvSpPr/>
              <p:nvPr/>
            </p:nvSpPr>
            <p:spPr>
              <a:xfrm rot="10800000" flipH="1" flipV="1">
                <a:off x="1361" y="3571"/>
                <a:ext cx="555" cy="6"/>
              </a:xfrm>
              <a:prstGeom prst="line">
                <a:avLst/>
              </a:prstGeom>
              <a:ln w="19050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>
                  <a:solidFill>
                    <a:srgbClr val="000000"/>
                  </a:solidFill>
                </a:endParaRPr>
              </a:p>
            </p:txBody>
          </p:sp>
          <p:sp>
            <p:nvSpPr>
              <p:cNvPr id="19509" name="Rectangle 46"/>
              <p:cNvSpPr/>
              <p:nvPr/>
            </p:nvSpPr>
            <p:spPr>
              <a:xfrm>
                <a:off x="1578" y="3351"/>
                <a:ext cx="196" cy="213"/>
              </a:xfrm>
              <a:prstGeom prst="rect">
                <a:avLst/>
              </a:prstGeom>
              <a:solidFill>
                <a:srgbClr val="FFFFFF"/>
              </a:solidFill>
              <a:ln w="19050" cap="flat" cmpd="sng">
                <a:solidFill>
                  <a:srgbClr val="000000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 anchor="t"/>
              <a:lstStyle/>
              <a:p>
                <a:endParaRPr lang="zh-CN" altLang="en-US">
                  <a:solidFill>
                    <a:srgbClr val="000000"/>
                  </a:solidFill>
                  <a:ea typeface="宋体" panose="02010600030101010101" pitchFamily="2" charset="-122"/>
                </a:endParaRPr>
              </a:p>
            </p:txBody>
          </p:sp>
          <p:sp>
            <p:nvSpPr>
              <p:cNvPr id="19510" name="Rectangle 85"/>
              <p:cNvSpPr/>
              <p:nvPr/>
            </p:nvSpPr>
            <p:spPr>
              <a:xfrm flipH="1">
                <a:off x="1321" y="3039"/>
                <a:ext cx="342" cy="198"/>
              </a:xfrm>
              <a:prstGeom prst="rect">
                <a:avLst/>
              </a:prstGeom>
              <a:noFill/>
              <a:ln w="9525" cap="flat" cmpd="sng">
                <a:solidFill>
                  <a:srgbClr val="FFFFFF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 lIns="0" tIns="0" rIns="0" bIns="0" anchor="t"/>
              <a:lstStyle/>
              <a:p>
                <a:pPr algn="just"/>
                <a:r>
                  <a:rPr lang="en-US" altLang="zh-CN" sz="2400" b="1" i="1">
                    <a:solidFill>
                      <a:srgbClr val="000000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rPr>
                  <a:t>F</a:t>
                </a:r>
                <a:r>
                  <a:rPr lang="en-US" altLang="zh-CN" sz="2400" b="1" baseline="-25000">
                    <a:solidFill>
                      <a:srgbClr val="000000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rPr>
                  <a:t>1</a:t>
                </a:r>
                <a:endParaRPr lang="en-US" altLang="zh-CN" sz="2400" b="1">
                  <a:solidFill>
                    <a:srgbClr val="000000"/>
                  </a:solidFill>
                  <a:ea typeface="宋体" panose="02010600030101010101" pitchFamily="2" charset="-122"/>
                </a:endParaRPr>
              </a:p>
            </p:txBody>
          </p:sp>
          <p:grpSp>
            <p:nvGrpSpPr>
              <p:cNvPr id="19511" name="组合 9291"/>
              <p:cNvGrpSpPr/>
              <p:nvPr/>
            </p:nvGrpSpPr>
            <p:grpSpPr>
              <a:xfrm>
                <a:off x="782" y="3181"/>
                <a:ext cx="375" cy="282"/>
                <a:chOff x="782" y="3181"/>
                <a:chExt cx="375" cy="282"/>
              </a:xfrm>
            </p:grpSpPr>
            <p:grpSp>
              <p:nvGrpSpPr>
                <p:cNvPr id="19512" name="组合 9284"/>
                <p:cNvGrpSpPr/>
                <p:nvPr/>
              </p:nvGrpSpPr>
              <p:grpSpPr>
                <a:xfrm>
                  <a:off x="782" y="3181"/>
                  <a:ext cx="375" cy="282"/>
                  <a:chOff x="782" y="3181"/>
                  <a:chExt cx="375" cy="282"/>
                </a:xfrm>
              </p:grpSpPr>
              <p:sp>
                <p:nvSpPr>
                  <p:cNvPr id="19513" name="Oval 77"/>
                  <p:cNvSpPr/>
                  <p:nvPr/>
                </p:nvSpPr>
                <p:spPr>
                  <a:xfrm rot="5400000" flipH="1" flipV="1">
                    <a:off x="827" y="3168"/>
                    <a:ext cx="282" cy="297"/>
                  </a:xfrm>
                  <a:prstGeom prst="ellipse">
                    <a:avLst/>
                  </a:prstGeom>
                  <a:solidFill>
                    <a:srgbClr val="C0C0C0"/>
                  </a:solidFill>
                  <a:ln w="19050" cap="flat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</p:spPr>
                <p:txBody>
                  <a:bodyPr vert="eaVert" anchor="t"/>
                  <a:lstStyle/>
                  <a:p>
                    <a:endParaRPr lang="zh-CN" altLang="en-US">
                      <a:solidFill>
                        <a:srgbClr val="000000"/>
                      </a:solidFill>
                      <a:ea typeface="宋体" panose="02010600030101010101" pitchFamily="2" charset="-122"/>
                    </a:endParaRPr>
                  </a:p>
                </p:txBody>
              </p:sp>
              <p:sp>
                <p:nvSpPr>
                  <p:cNvPr id="19514" name="Rectangle 78"/>
                  <p:cNvSpPr/>
                  <p:nvPr/>
                </p:nvSpPr>
                <p:spPr>
                  <a:xfrm rot="5400000" flipH="1" flipV="1">
                    <a:off x="937" y="3131"/>
                    <a:ext cx="54" cy="375"/>
                  </a:xfrm>
                  <a:prstGeom prst="rect">
                    <a:avLst/>
                  </a:prstGeom>
                  <a:solidFill>
                    <a:srgbClr val="FFFFFF"/>
                  </a:solidFill>
                  <a:ln w="19050" cap="flat" cmpd="sng">
                    <a:solidFill>
                      <a:srgbClr val="000000"/>
                    </a:solidFill>
                    <a:prstDash val="solid"/>
                    <a:miter/>
                    <a:headEnd type="none" w="med" len="med"/>
                    <a:tailEnd type="none" w="med" len="med"/>
                  </a:ln>
                </p:spPr>
                <p:txBody>
                  <a:bodyPr vert="eaVert" anchor="t"/>
                  <a:lstStyle/>
                  <a:p>
                    <a:endParaRPr lang="zh-CN" altLang="en-US">
                      <a:solidFill>
                        <a:srgbClr val="000000"/>
                      </a:solidFill>
                      <a:ea typeface="宋体" panose="02010600030101010101" pitchFamily="2" charset="-122"/>
                    </a:endParaRPr>
                  </a:p>
                </p:txBody>
              </p:sp>
            </p:grpSp>
            <p:sp>
              <p:nvSpPr>
                <p:cNvPr id="19515" name="Oval 79"/>
                <p:cNvSpPr/>
                <p:nvPr/>
              </p:nvSpPr>
              <p:spPr>
                <a:xfrm rot="5400000" flipH="1" flipV="1">
                  <a:off x="947" y="3307"/>
                  <a:ext cx="25" cy="26"/>
                </a:xfrm>
                <a:prstGeom prst="ellipse">
                  <a:avLst/>
                </a:prstGeom>
                <a:solidFill>
                  <a:srgbClr val="000000"/>
                </a:solidFill>
                <a:ln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  <p:txBody>
                <a:bodyPr vert="eaVert" anchor="t"/>
                <a:lstStyle/>
                <a:p>
                  <a:endParaRPr lang="zh-CN" altLang="en-US">
                    <a:solidFill>
                      <a:srgbClr val="000000"/>
                    </a:solidFill>
                    <a:ea typeface="宋体" panose="02010600030101010101" pitchFamily="2" charset="-122"/>
                  </a:endParaRPr>
                </a:p>
              </p:txBody>
            </p:sp>
          </p:grpSp>
          <p:sp>
            <p:nvSpPr>
              <p:cNvPr id="19516" name="直接连接符 9289"/>
              <p:cNvSpPr/>
              <p:nvPr/>
            </p:nvSpPr>
            <p:spPr>
              <a:xfrm>
                <a:off x="669" y="3322"/>
                <a:ext cx="113" cy="0"/>
              </a:xfrm>
              <a:prstGeom prst="line">
                <a:avLst/>
              </a:prstGeom>
              <a:ln w="190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>
                  <a:solidFill>
                    <a:srgbClr val="000000"/>
                  </a:solidFill>
                </a:endParaRPr>
              </a:p>
            </p:txBody>
          </p:sp>
        </p:grpSp>
      </p:grpSp>
      <p:pic>
        <p:nvPicPr>
          <p:cNvPr id="19517" name="New picture"/>
          <p:cNvPicPr/>
          <p:nvPr/>
        </p:nvPicPr>
        <p:blipFill>
          <a:blip r:embed="rId2"/>
          <a:stretch>
            <a:fillRect/>
          </a:stretch>
        </p:blipFill>
        <p:spPr>
          <a:xfrm>
            <a:off x="11125922" y="11684000"/>
            <a:ext cx="346525" cy="266700"/>
          </a:xfrm>
          <a:prstGeom prst="cube">
            <a:avLst/>
          </a:prstGeom>
        </p:spPr>
      </p:pic>
    </p:spTree>
    <p:extLst>
      <p:ext uri="{BB962C8B-B14F-4D97-AF65-F5344CB8AC3E}">
        <p14:creationId xmlns:p14="http://schemas.microsoft.com/office/powerpoint/2010/main" val="168150871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41" name="组合 4112"/>
          <p:cNvGrpSpPr/>
          <p:nvPr/>
        </p:nvGrpSpPr>
        <p:grpSpPr>
          <a:xfrm>
            <a:off x="4492446" y="2292350"/>
            <a:ext cx="2840266" cy="1987550"/>
            <a:chOff x="1973" y="969"/>
            <a:chExt cx="1836" cy="1252"/>
          </a:xfrm>
        </p:grpSpPr>
        <p:pic>
          <p:nvPicPr>
            <p:cNvPr id="10242" name="图片 4109" descr="滑轮3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973" y="969"/>
              <a:ext cx="1836" cy="1252"/>
            </a:xfrm>
            <a:prstGeom prst="rect">
              <a:avLst/>
            </a:prstGeom>
            <a:noFill/>
            <a:ln w="9525">
              <a:noFill/>
            </a:ln>
          </p:spPr>
        </p:pic>
        <p:sp>
          <p:nvSpPr>
            <p:cNvPr id="10243" name="矩形 4110"/>
            <p:cNvSpPr/>
            <p:nvPr/>
          </p:nvSpPr>
          <p:spPr>
            <a:xfrm>
              <a:off x="2001" y="986"/>
              <a:ext cx="1786" cy="1207"/>
            </a:xfrm>
            <a:prstGeom prst="rect">
              <a:avLst/>
            </a:prstGeom>
            <a:noFill/>
            <a:ln w="19050" cap="flat" cmpd="sng">
              <a:solidFill>
                <a:srgbClr val="FFFFFF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anchor="t"/>
            <a:lstStyle/>
            <a:p>
              <a:endParaRPr lang="zh-CN" altLang="en-US">
                <a:solidFill>
                  <a:srgbClr val="000000"/>
                </a:solidFill>
                <a:ea typeface="宋体" panose="02010600030101010101" pitchFamily="2" charset="-122"/>
              </a:endParaRPr>
            </a:p>
          </p:txBody>
        </p:sp>
      </p:grpSp>
      <p:sp>
        <p:nvSpPr>
          <p:cNvPr id="10244" name="矩形 6"/>
          <p:cNvSpPr/>
          <p:nvPr/>
        </p:nvSpPr>
        <p:spPr>
          <a:xfrm>
            <a:off x="2883582" y="5027615"/>
            <a:ext cx="6186309" cy="492443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lstStyle/>
          <a:p>
            <a:r>
              <a:rPr lang="zh-CN" altLang="en-US" sz="2600">
                <a:solidFill>
                  <a:srgbClr val="00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这些都是滑轮，请你观察它们的结构吧。</a:t>
            </a:r>
          </a:p>
        </p:txBody>
      </p:sp>
      <p:sp>
        <p:nvSpPr>
          <p:cNvPr id="8" name="TextBox 5"/>
          <p:cNvSpPr/>
          <p:nvPr/>
        </p:nvSpPr>
        <p:spPr>
          <a:xfrm>
            <a:off x="2948555" y="5672138"/>
            <a:ext cx="5951254" cy="67643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9EEAFF">
                  <a:alpha val="100000"/>
                </a:srgbClr>
              </a:gs>
              <a:gs pos="35001">
                <a:srgbClr val="BBEFFF">
                  <a:alpha val="100000"/>
                </a:srgbClr>
              </a:gs>
              <a:gs pos="100000">
                <a:srgbClr val="E4F9FF">
                  <a:alpha val="100000"/>
                </a:srgbClr>
              </a:gs>
            </a:gsLst>
            <a:lin ang="5400000" scaled="1"/>
          </a:gradFill>
          <a:ln w="9525" cap="flat" cmpd="sng">
            <a:solidFill>
              <a:srgbClr val="46AAC5"/>
            </a:solidFill>
            <a:prstDash val="solid"/>
            <a:miter/>
            <a:headEnd type="none" w="med" len="med"/>
            <a:tailEnd type="none" w="med" len="med"/>
          </a:ln>
          <a:effectLst>
            <a:outerShdw dist="20000" dir="5400000" algn="ctr" rotWithShape="0">
              <a:srgbClr val="000000">
                <a:alpha val="37000"/>
              </a:srgbClr>
            </a:outerShdw>
          </a:effectLst>
        </p:spPr>
        <p:txBody>
          <a:bodyPr wrap="square" anchor="t">
            <a:spAutoFit/>
          </a:bodyPr>
          <a:lstStyle/>
          <a:p>
            <a:pPr>
              <a:lnSpc>
                <a:spcPct val="130000"/>
              </a:lnSpc>
            </a:pPr>
            <a:r>
              <a:rPr lang="zh-CN" altLang="en-US" sz="2600">
                <a:solidFill>
                  <a:srgbClr val="0000FF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滑轮：</a:t>
            </a:r>
            <a:r>
              <a:rPr lang="zh-CN" altLang="en-US" sz="2600">
                <a:solidFill>
                  <a:srgbClr val="00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边缘有凹槽，能绕轴转动的小轮。</a:t>
            </a:r>
          </a:p>
        </p:txBody>
      </p:sp>
      <p:pic>
        <p:nvPicPr>
          <p:cNvPr id="10246" name="图片 9" descr="zt_20100714135802473.jpg"/>
          <p:cNvPicPr>
            <a:picLocks noChangeAspect="1"/>
          </p:cNvPicPr>
          <p:nvPr/>
        </p:nvPicPr>
        <p:blipFill>
          <a:blip r:embed="rId3"/>
          <a:srcRect l="5930" t="10451"/>
          <a:stretch>
            <a:fillRect/>
          </a:stretch>
        </p:blipFill>
        <p:spPr>
          <a:xfrm>
            <a:off x="1941467" y="2274891"/>
            <a:ext cx="2455066" cy="204152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0247" name="Picture 1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366747" y="2130428"/>
            <a:ext cx="2292633" cy="2257425"/>
          </a:xfrm>
          <a:prstGeom prst="rect">
            <a:avLst/>
          </a:prstGeom>
          <a:noFill/>
          <a:ln w="9525">
            <a:noFill/>
          </a:ln>
        </p:spPr>
      </p:pic>
      <p:grpSp>
        <p:nvGrpSpPr>
          <p:cNvPr id="4114" name="组合 4113"/>
          <p:cNvGrpSpPr/>
          <p:nvPr/>
        </p:nvGrpSpPr>
        <p:grpSpPr>
          <a:xfrm>
            <a:off x="3748348" y="1257303"/>
            <a:ext cx="4429020" cy="3509963"/>
            <a:chOff x="1973" y="969"/>
            <a:chExt cx="1836" cy="1252"/>
          </a:xfrm>
        </p:grpSpPr>
        <p:pic>
          <p:nvPicPr>
            <p:cNvPr id="10249" name="图片 4114" descr="滑轮3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973" y="969"/>
              <a:ext cx="1836" cy="1252"/>
            </a:xfrm>
            <a:prstGeom prst="rect">
              <a:avLst/>
            </a:prstGeom>
            <a:noFill/>
            <a:ln w="9525">
              <a:noFill/>
            </a:ln>
          </p:spPr>
        </p:pic>
        <p:sp>
          <p:nvSpPr>
            <p:cNvPr id="10250" name="矩形 4115"/>
            <p:cNvSpPr/>
            <p:nvPr/>
          </p:nvSpPr>
          <p:spPr>
            <a:xfrm>
              <a:off x="2001" y="986"/>
              <a:ext cx="1786" cy="1207"/>
            </a:xfrm>
            <a:prstGeom prst="rect">
              <a:avLst/>
            </a:prstGeom>
            <a:noFill/>
            <a:ln w="19050" cap="flat" cmpd="sng">
              <a:solidFill>
                <a:srgbClr val="FFFFFF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anchor="t"/>
            <a:lstStyle/>
            <a:p>
              <a:endParaRPr lang="zh-CN" altLang="en-US">
                <a:solidFill>
                  <a:srgbClr val="000000"/>
                </a:solidFill>
                <a:ea typeface="宋体" panose="02010600030101010101" pitchFamily="2" charset="-122"/>
              </a:endParaRPr>
            </a:p>
          </p:txBody>
        </p:sp>
      </p:grpSp>
      <p:sp>
        <p:nvSpPr>
          <p:cNvPr id="4106" name="圆角矩形标注 11"/>
          <p:cNvSpPr/>
          <p:nvPr/>
        </p:nvSpPr>
        <p:spPr>
          <a:xfrm>
            <a:off x="8265545" y="1392238"/>
            <a:ext cx="891064" cy="469900"/>
          </a:xfrm>
          <a:prstGeom prst="wedgeRoundRectCallout">
            <a:avLst>
              <a:gd name="adj1" fmla="val -170486"/>
              <a:gd name="adj2" fmla="val 214866"/>
              <a:gd name="adj3" fmla="val 16667"/>
            </a:avLst>
          </a:prstGeom>
          <a:solidFill>
            <a:srgbClr val="4F81BD"/>
          </a:solidFill>
          <a:ln w="25400" cap="flat" cmpd="sng">
            <a:solidFill>
              <a:srgbClr val="385D8A"/>
            </a:solidFill>
            <a:prstDash val="solid"/>
            <a:miter/>
            <a:headEnd type="none" w="med" len="med"/>
            <a:tailEnd type="none" w="med" len="med"/>
          </a:ln>
        </p:spPr>
        <p:txBody>
          <a:bodyPr anchor="ctr"/>
          <a:lstStyle/>
          <a:p>
            <a:pPr algn="ctr" fontAlgn="base"/>
            <a:r>
              <a:rPr lang="zh-CN" altLang="en-US" sz="2400" b="1" noProof="1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</a:rPr>
              <a:t>凹槽</a:t>
            </a:r>
          </a:p>
        </p:txBody>
      </p:sp>
      <p:sp>
        <p:nvSpPr>
          <p:cNvPr id="4107" name="圆角矩形标注 12"/>
          <p:cNvSpPr/>
          <p:nvPr/>
        </p:nvSpPr>
        <p:spPr>
          <a:xfrm>
            <a:off x="5897110" y="4002088"/>
            <a:ext cx="609512" cy="360363"/>
          </a:xfrm>
          <a:prstGeom prst="wedgeRoundRectCallout">
            <a:avLst>
              <a:gd name="adj1" fmla="val -16245"/>
              <a:gd name="adj2" fmla="val -396255"/>
              <a:gd name="adj3" fmla="val 16667"/>
            </a:avLst>
          </a:prstGeom>
          <a:solidFill>
            <a:srgbClr val="4F81BD"/>
          </a:solidFill>
          <a:ln w="25400" cap="flat" cmpd="sng">
            <a:solidFill>
              <a:srgbClr val="385D8A"/>
            </a:solidFill>
            <a:prstDash val="solid"/>
            <a:miter/>
            <a:headEnd type="none" w="med" len="med"/>
            <a:tailEnd type="none" w="med" len="med"/>
          </a:ln>
        </p:spPr>
        <p:txBody>
          <a:bodyPr anchor="ctr"/>
          <a:lstStyle/>
          <a:p>
            <a:pPr algn="ctr" fontAlgn="base"/>
            <a:r>
              <a:rPr lang="zh-CN" altLang="en-US" sz="2400" b="1" noProof="1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</a:rPr>
              <a:t>轴</a:t>
            </a:r>
          </a:p>
        </p:txBody>
      </p:sp>
      <p:sp>
        <p:nvSpPr>
          <p:cNvPr id="4108" name="圆角矩形标注 13"/>
          <p:cNvSpPr/>
          <p:nvPr/>
        </p:nvSpPr>
        <p:spPr>
          <a:xfrm>
            <a:off x="6597894" y="1076325"/>
            <a:ext cx="891064" cy="469900"/>
          </a:xfrm>
          <a:prstGeom prst="wedgeRoundRectCallout">
            <a:avLst>
              <a:gd name="adj1" fmla="val -42708"/>
              <a:gd name="adj2" fmla="val 195269"/>
              <a:gd name="adj3" fmla="val 16667"/>
            </a:avLst>
          </a:prstGeom>
          <a:solidFill>
            <a:srgbClr val="4F81BD"/>
          </a:solidFill>
          <a:ln w="25400" cap="flat" cmpd="sng">
            <a:solidFill>
              <a:srgbClr val="385D8A"/>
            </a:solidFill>
            <a:prstDash val="solid"/>
            <a:miter/>
            <a:headEnd type="none" w="med" len="med"/>
            <a:tailEnd type="none" w="med" len="med"/>
          </a:ln>
        </p:spPr>
        <p:txBody>
          <a:bodyPr anchor="ctr"/>
          <a:lstStyle/>
          <a:p>
            <a:pPr algn="ctr" fontAlgn="base"/>
            <a:r>
              <a:rPr lang="zh-CN" altLang="en-US" sz="2400" b="1" noProof="1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</a:rPr>
              <a:t>小轮</a:t>
            </a:r>
          </a:p>
        </p:txBody>
      </p:sp>
      <p:sp>
        <p:nvSpPr>
          <p:cNvPr id="10258" name="文本框 6151"/>
          <p:cNvSpPr txBox="1"/>
          <p:nvPr/>
        </p:nvSpPr>
        <p:spPr>
          <a:xfrm>
            <a:off x="913960" y="320677"/>
            <a:ext cx="5038559" cy="646331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  <a:scene3d>
              <a:camera prst="orthographicFront"/>
              <a:lightRig rig="threePt" dir="t"/>
            </a:scene3d>
          </a:bodyPr>
          <a:lstStyle/>
          <a:p>
            <a:r>
              <a:rPr lang="zh-CN" altLang="zh-CN" sz="3600" b="1"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latin typeface="微软雅黑" panose="020B0503020204020204" pitchFamily="34" charset="-122"/>
                <a:sym typeface="宋体" panose="02010600030101010101" pitchFamily="2" charset="-122"/>
              </a:rPr>
              <a:t>考点</a:t>
            </a:r>
            <a:r>
              <a:rPr lang="en-US" altLang="zh-CN" sz="3600" b="1"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latin typeface="微软雅黑" panose="020B0503020204020204" pitchFamily="34" charset="-122"/>
                <a:sym typeface="宋体" panose="02010600030101010101" pitchFamily="2" charset="-122"/>
              </a:rPr>
              <a:t>1   </a:t>
            </a:r>
            <a:r>
              <a:rPr lang="zh-CN" altLang="zh-CN" sz="3600" b="1"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latin typeface="微软雅黑" panose="020B0503020204020204" pitchFamily="34" charset="-122"/>
                <a:sym typeface="宋体" panose="02010600030101010101" pitchFamily="2" charset="-122"/>
              </a:rPr>
              <a:t>定滑轮和动滑轮</a:t>
            </a:r>
          </a:p>
        </p:txBody>
      </p:sp>
    </p:spTree>
    <p:extLst>
      <p:ext uri="{BB962C8B-B14F-4D97-AF65-F5344CB8AC3E}">
        <p14:creationId xmlns:p14="http://schemas.microsoft.com/office/powerpoint/2010/main" val="340811709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6" grpId="0" animBg="1"/>
      <p:bldP spid="4107" grpId="0" animBg="1"/>
      <p:bldP spid="410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文本框 10241"/>
          <p:cNvSpPr txBox="1"/>
          <p:nvPr/>
        </p:nvSpPr>
        <p:spPr>
          <a:xfrm>
            <a:off x="1854838" y="784225"/>
            <a:ext cx="3994317" cy="491490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lstStyle/>
          <a:p>
            <a:pPr eaLnBrk="0" hangingPunct="0"/>
            <a:r>
              <a:rPr lang="en-US" altLang="zh-CN" sz="2600">
                <a:solidFill>
                  <a:srgbClr val="00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1.</a:t>
            </a:r>
            <a:r>
              <a:rPr lang="zh-CN" altLang="en-US" sz="2600">
                <a:solidFill>
                  <a:srgbClr val="00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滑轮的分类</a:t>
            </a:r>
          </a:p>
        </p:txBody>
      </p:sp>
      <p:sp>
        <p:nvSpPr>
          <p:cNvPr id="10243" name="文本框 10242"/>
          <p:cNvSpPr txBox="1"/>
          <p:nvPr/>
        </p:nvSpPr>
        <p:spPr>
          <a:xfrm>
            <a:off x="3274971" y="3944938"/>
            <a:ext cx="1895057" cy="491490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lstStyle/>
          <a:p>
            <a:pPr eaLnBrk="0" hangingPunct="0"/>
            <a:r>
              <a:rPr lang="zh-CN" altLang="en-US" sz="2600">
                <a:solidFill>
                  <a:srgbClr val="000000"/>
                </a:solidFill>
                <a:ea typeface="黑体" panose="02010609060101010101" pitchFamily="49" charset="-122"/>
              </a:rPr>
              <a:t>定滑轮</a:t>
            </a:r>
          </a:p>
        </p:txBody>
      </p:sp>
      <p:sp>
        <p:nvSpPr>
          <p:cNvPr id="10244" name="文本框 10243"/>
          <p:cNvSpPr/>
          <p:nvPr/>
        </p:nvSpPr>
        <p:spPr>
          <a:xfrm>
            <a:off x="2643799" y="4676775"/>
            <a:ext cx="2597388" cy="1162812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9EEAFF">
                  <a:alpha val="100000"/>
                </a:srgbClr>
              </a:gs>
              <a:gs pos="35001">
                <a:srgbClr val="BBEFFF">
                  <a:alpha val="100000"/>
                </a:srgbClr>
              </a:gs>
              <a:gs pos="100000">
                <a:srgbClr val="E4F9FF">
                  <a:alpha val="100000"/>
                </a:srgbClr>
              </a:gs>
            </a:gsLst>
            <a:lin ang="5400000" scaled="1"/>
          </a:gradFill>
          <a:ln w="9525" cap="flat" cmpd="sng">
            <a:solidFill>
              <a:srgbClr val="46AAC5"/>
            </a:solidFill>
            <a:prstDash val="solid"/>
            <a:miter/>
            <a:headEnd type="none" w="med" len="med"/>
            <a:tailEnd type="none" w="med" len="med"/>
          </a:ln>
          <a:effectLst>
            <a:outerShdw dist="20000" dir="5400000" algn="ctr" rotWithShape="0">
              <a:srgbClr val="000000">
                <a:alpha val="37000"/>
              </a:srgbClr>
            </a:outerShdw>
          </a:effectLst>
        </p:spPr>
        <p:txBody>
          <a:bodyPr wrap="square" anchor="t">
            <a:spAutoFit/>
          </a:bodyPr>
          <a:lstStyle/>
          <a:p>
            <a:pPr>
              <a:lnSpc>
                <a:spcPct val="130000"/>
              </a:lnSpc>
            </a:pPr>
            <a:r>
              <a:rPr lang="zh-CN" altLang="en-US" sz="2400">
                <a:solidFill>
                  <a:srgbClr val="00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使用时，滑轮的轴</a:t>
            </a:r>
            <a:r>
              <a:rPr lang="zh-CN" altLang="en-US" sz="240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固定不动</a:t>
            </a:r>
          </a:p>
        </p:txBody>
      </p:sp>
      <p:sp>
        <p:nvSpPr>
          <p:cNvPr id="10245" name="文本框 10244"/>
          <p:cNvSpPr txBox="1"/>
          <p:nvPr/>
        </p:nvSpPr>
        <p:spPr>
          <a:xfrm>
            <a:off x="7645203" y="3975103"/>
            <a:ext cx="1263888" cy="460375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lstStyle/>
          <a:p>
            <a:pPr eaLnBrk="0" hangingPunct="0"/>
            <a:r>
              <a:rPr lang="zh-CN" altLang="en-US" sz="2400">
                <a:solidFill>
                  <a:srgbClr val="000000"/>
                </a:solidFill>
                <a:ea typeface="黑体" panose="02010609060101010101" pitchFamily="49" charset="-122"/>
              </a:rPr>
              <a:t>动滑轮</a:t>
            </a:r>
          </a:p>
        </p:txBody>
      </p:sp>
      <p:sp>
        <p:nvSpPr>
          <p:cNvPr id="10246" name="文本框 10245"/>
          <p:cNvSpPr/>
          <p:nvPr/>
        </p:nvSpPr>
        <p:spPr>
          <a:xfrm>
            <a:off x="6928949" y="4676777"/>
            <a:ext cx="2673191" cy="1695783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9EEAFF">
                  <a:alpha val="100000"/>
                </a:srgbClr>
              </a:gs>
              <a:gs pos="35001">
                <a:srgbClr val="BBEFFF">
                  <a:alpha val="100000"/>
                </a:srgbClr>
              </a:gs>
              <a:gs pos="100000">
                <a:srgbClr val="E4F9FF">
                  <a:alpha val="100000"/>
                </a:srgbClr>
              </a:gs>
            </a:gsLst>
            <a:lin ang="5400000" scaled="1"/>
          </a:gradFill>
          <a:ln w="9525" cap="flat" cmpd="sng">
            <a:solidFill>
              <a:srgbClr val="46AAC5"/>
            </a:solidFill>
            <a:prstDash val="solid"/>
            <a:miter/>
            <a:headEnd type="none" w="med" len="med"/>
            <a:tailEnd type="none" w="med" len="med"/>
          </a:ln>
          <a:effectLst>
            <a:outerShdw dist="20000" dir="5400000" algn="ctr" rotWithShape="0">
              <a:srgbClr val="000000">
                <a:alpha val="37000"/>
              </a:srgbClr>
            </a:outerShdw>
          </a:effectLst>
        </p:spPr>
        <p:txBody>
          <a:bodyPr wrap="square" anchor="t">
            <a:spAutoFit/>
          </a:bodyPr>
          <a:lstStyle/>
          <a:p>
            <a:pPr>
              <a:lnSpc>
                <a:spcPct val="130000"/>
              </a:lnSpc>
            </a:pPr>
            <a:r>
              <a:rPr lang="zh-CN" altLang="en-US" sz="2400">
                <a:solidFill>
                  <a:srgbClr val="00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使用时，滑轮的轴</a:t>
            </a:r>
            <a:r>
              <a:rPr lang="zh-CN" altLang="en-US" sz="240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随物体一起运动</a:t>
            </a:r>
          </a:p>
        </p:txBody>
      </p:sp>
      <p:pic>
        <p:nvPicPr>
          <p:cNvPr id="10247" name="图片 10246" descr="d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20042" y="1654175"/>
            <a:ext cx="2770652" cy="2095500"/>
          </a:xfrm>
          <a:prstGeom prst="rect">
            <a:avLst/>
          </a:prstGeom>
          <a:noFill/>
          <a:ln w="22225" cap="flat" cmpd="sng">
            <a:solidFill>
              <a:schemeClr val="accent6">
                <a:lumMod val="50000"/>
              </a:schemeClr>
            </a:solidFill>
            <a:prstDash val="solid"/>
            <a:miter/>
            <a:headEnd type="none" w="med" len="med"/>
            <a:tailEnd type="none" w="med" len="med"/>
          </a:ln>
        </p:spPr>
      </p:pic>
      <p:pic>
        <p:nvPicPr>
          <p:cNvPr id="10248" name="图片 10247" descr="dd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22208" y="1628775"/>
            <a:ext cx="2684021" cy="2082800"/>
          </a:xfrm>
          <a:prstGeom prst="rect">
            <a:avLst/>
          </a:prstGeom>
          <a:noFill/>
          <a:ln w="22225" cap="flat" cmpd="sng">
            <a:solidFill>
              <a:schemeClr val="accent6">
                <a:lumMod val="50000"/>
              </a:schemeClr>
            </a:solidFill>
            <a:prstDash val="solid"/>
            <a:miter/>
            <a:headEnd type="none" w="med" len="med"/>
            <a:tailEnd type="none" w="med" len="med"/>
          </a:ln>
        </p:spPr>
      </p:pic>
      <p:sp>
        <p:nvSpPr>
          <p:cNvPr id="12296" name="直接连接符 10248"/>
          <p:cNvSpPr/>
          <p:nvPr/>
        </p:nvSpPr>
        <p:spPr>
          <a:xfrm flipH="1">
            <a:off x="5991476" y="1339850"/>
            <a:ext cx="0" cy="4603750"/>
          </a:xfrm>
          <a:prstGeom prst="line">
            <a:avLst/>
          </a:prstGeom>
          <a:ln w="31750" cap="flat" cmpd="sng">
            <a:solidFill>
              <a:srgbClr val="0000FF"/>
            </a:solidFill>
            <a:prstDash val="sysDot"/>
            <a:round/>
            <a:headEnd type="none" w="med" len="med"/>
            <a:tailEnd type="none" w="med" len="med"/>
          </a:ln>
        </p:spPr>
        <p:txBody>
          <a:bodyPr anchor="t"/>
          <a:lstStyle/>
          <a:p>
            <a:endParaRPr lang="zh-CN" altLang="en-US" sz="100">
              <a:solidFill>
                <a:srgbClr val="000000"/>
              </a:solidFill>
              <a:ea typeface="宋体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04634757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102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12" dur="1000"/>
                                        <p:tgtEl>
                                          <p:spTgt spid="102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7" dur="500"/>
                                        <p:tgtEl>
                                          <p:spTgt spid="102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22" dur="1000"/>
                                        <p:tgtEl>
                                          <p:spTgt spid="102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3" grpId="0"/>
      <p:bldP spid="10244" grpId="0" animBg="1"/>
      <p:bldP spid="10245" grpId="0"/>
      <p:bldP spid="1024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矩形 38913"/>
          <p:cNvSpPr/>
          <p:nvPr/>
        </p:nvSpPr>
        <p:spPr>
          <a:xfrm>
            <a:off x="2032739" y="1027116"/>
            <a:ext cx="7877251" cy="2011045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lstStyle/>
          <a:p>
            <a:pPr>
              <a:lnSpc>
                <a:spcPct val="160000"/>
              </a:lnSpc>
            </a:pPr>
            <a:r>
              <a:rPr lang="zh-CN" altLang="en-US" sz="2600">
                <a:solidFill>
                  <a:srgbClr val="0000FF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理论分析</a:t>
            </a:r>
          </a:p>
          <a:p>
            <a:pPr>
              <a:lnSpc>
                <a:spcPct val="160000"/>
              </a:lnSpc>
            </a:pPr>
            <a:r>
              <a:rPr lang="zh-CN" altLang="en-US" sz="2600">
                <a:solidFill>
                  <a:srgbClr val="0000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        转轴固定不动，相当于支点 </a:t>
            </a:r>
            <a:r>
              <a:rPr lang="en-US" altLang="zh-CN" sz="2600" b="1" i="1">
                <a:solidFill>
                  <a:srgbClr val="0000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O</a:t>
            </a:r>
            <a:r>
              <a:rPr lang="zh-CN" altLang="en-US" sz="2600">
                <a:solidFill>
                  <a:srgbClr val="0000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，拉力相当于动力，物体对绳子的拉力相当于阻力。</a:t>
            </a:r>
          </a:p>
        </p:txBody>
      </p:sp>
      <p:sp>
        <p:nvSpPr>
          <p:cNvPr id="38921" name="文本框 38920"/>
          <p:cNvSpPr/>
          <p:nvPr/>
        </p:nvSpPr>
        <p:spPr>
          <a:xfrm>
            <a:off x="2116896" y="3454403"/>
            <a:ext cx="4948808" cy="2096333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9EEAFF">
                  <a:alpha val="100000"/>
                </a:srgbClr>
              </a:gs>
              <a:gs pos="35001">
                <a:srgbClr val="BBEFFF">
                  <a:alpha val="100000"/>
                </a:srgbClr>
              </a:gs>
              <a:gs pos="100000">
                <a:srgbClr val="E4F9FF">
                  <a:alpha val="100000"/>
                </a:srgbClr>
              </a:gs>
            </a:gsLst>
            <a:lin ang="5400000" scaled="1"/>
          </a:gradFill>
          <a:ln w="9525" cap="flat" cmpd="sng">
            <a:solidFill>
              <a:srgbClr val="46AAC5"/>
            </a:solidFill>
            <a:prstDash val="solid"/>
            <a:miter/>
            <a:headEnd type="none" w="med" len="med"/>
            <a:tailEnd type="none" w="med" len="med"/>
          </a:ln>
          <a:effectLst>
            <a:outerShdw dist="20000" dir="5400000" algn="ctr" rotWithShape="0">
              <a:srgbClr val="000000">
                <a:alpha val="37000"/>
              </a:srgbClr>
            </a:outerShdw>
          </a:effectLst>
        </p:spPr>
        <p:txBody>
          <a:bodyPr wrap="square" anchor="t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600">
                <a:solidFill>
                  <a:srgbClr val="00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    定滑轮相当于一个</a:t>
            </a:r>
            <a:r>
              <a:rPr lang="zh-CN" altLang="en-US" sz="260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等臂杠杆</a:t>
            </a:r>
            <a:r>
              <a:rPr lang="zh-CN" altLang="en-US" sz="2600">
                <a:solidFill>
                  <a:srgbClr val="00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，因此，不省力也不费力，但可以改变力的方向。</a:t>
            </a:r>
          </a:p>
        </p:txBody>
      </p:sp>
      <p:grpSp>
        <p:nvGrpSpPr>
          <p:cNvPr id="16393" name="组合 38921"/>
          <p:cNvGrpSpPr/>
          <p:nvPr/>
        </p:nvGrpSpPr>
        <p:grpSpPr>
          <a:xfrm>
            <a:off x="7396448" y="2568578"/>
            <a:ext cx="2416392" cy="3989705"/>
            <a:chOff x="0" y="0"/>
            <a:chExt cx="1278" cy="2335"/>
          </a:xfrm>
        </p:grpSpPr>
        <p:grpSp>
          <p:nvGrpSpPr>
            <p:cNvPr id="16394" name="组合 38922"/>
            <p:cNvGrpSpPr/>
            <p:nvPr/>
          </p:nvGrpSpPr>
          <p:grpSpPr>
            <a:xfrm>
              <a:off x="0" y="0"/>
              <a:ext cx="1278" cy="2335"/>
              <a:chOff x="0" y="0"/>
              <a:chExt cx="1811" cy="1830"/>
            </a:xfrm>
          </p:grpSpPr>
          <p:sp>
            <p:nvSpPr>
              <p:cNvPr id="16395" name="矩形 38923"/>
              <p:cNvSpPr/>
              <p:nvPr/>
            </p:nvSpPr>
            <p:spPr>
              <a:xfrm>
                <a:off x="10" y="11"/>
                <a:ext cx="1801" cy="1819"/>
              </a:xfrm>
              <a:prstGeom prst="rect">
                <a:avLst/>
              </a:prstGeom>
              <a:noFill/>
              <a:ln w="57150" cap="flat" cmpd="sng">
                <a:solidFill>
                  <a:srgbClr val="111111">
                    <a:alpha val="25000"/>
                  </a:srgbClr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 anchor="t"/>
              <a:lstStyle/>
              <a:p>
                <a:endParaRPr lang="zh-CN" altLang="en-US" b="1">
                  <a:solidFill>
                    <a:srgbClr val="000000"/>
                  </a:solidFill>
                  <a:latin typeface="Times New Roman" panose="02020603050405020304" pitchFamily="18" charset="0"/>
                  <a:ea typeface="黑体" panose="02010609060101010101" pitchFamily="49" charset="-122"/>
                </a:endParaRPr>
              </a:p>
            </p:txBody>
          </p:sp>
          <p:sp>
            <p:nvSpPr>
              <p:cNvPr id="16396" name="矩形 38924"/>
              <p:cNvSpPr/>
              <p:nvPr/>
            </p:nvSpPr>
            <p:spPr>
              <a:xfrm>
                <a:off x="0" y="0"/>
                <a:ext cx="1793" cy="1811"/>
              </a:xfrm>
              <a:prstGeom prst="rect">
                <a:avLst/>
              </a:prstGeom>
              <a:gradFill rotWithShape="0">
                <a:gsLst>
                  <a:gs pos="0">
                    <a:srgbClr val="FFFFFF">
                      <a:alpha val="57999"/>
                    </a:srgbClr>
                  </a:gs>
                  <a:gs pos="50000">
                    <a:srgbClr val="FFFFFF">
                      <a:alpha val="81998"/>
                    </a:srgbClr>
                  </a:gs>
                  <a:gs pos="100000">
                    <a:srgbClr val="FFFFFF">
                      <a:alpha val="57999"/>
                    </a:srgbClr>
                  </a:gs>
                </a:gsLst>
                <a:lin ang="5400000" scaled="1"/>
              </a:gradFill>
              <a:ln w="9525">
                <a:noFill/>
              </a:ln>
            </p:spPr>
            <p:txBody>
              <a:bodyPr wrap="none" anchor="ctr"/>
              <a:lstStyle/>
              <a:p>
                <a:pPr algn="ctr"/>
                <a:endParaRPr lang="zh-CN" altLang="en-US" b="1">
                  <a:solidFill>
                    <a:srgbClr val="000000"/>
                  </a:solidFill>
                  <a:latin typeface="Times New Roman" panose="02020603050405020304" pitchFamily="18" charset="0"/>
                  <a:ea typeface="黑体" panose="02010609060101010101" pitchFamily="49" charset="-122"/>
                </a:endParaRPr>
              </a:p>
            </p:txBody>
          </p:sp>
        </p:grpSp>
        <p:pic>
          <p:nvPicPr>
            <p:cNvPr id="16397" name="图片 38925" descr="45"/>
            <p:cNvPicPr>
              <a:picLocks noChangeAspect="1"/>
            </p:cNvPicPr>
            <p:nvPr/>
          </p:nvPicPr>
          <p:blipFill>
            <a:blip r:embed="rId2"/>
            <a:srcRect r="75229"/>
            <a:stretch>
              <a:fillRect/>
            </a:stretch>
          </p:blipFill>
          <p:spPr>
            <a:xfrm>
              <a:off x="98" y="90"/>
              <a:ext cx="1028" cy="2184"/>
            </a:xfrm>
            <a:prstGeom prst="rect">
              <a:avLst/>
            </a:prstGeom>
            <a:noFill/>
            <a:ln w="9525">
              <a:noFill/>
            </a:ln>
          </p:spPr>
        </p:pic>
        <p:sp>
          <p:nvSpPr>
            <p:cNvPr id="16398" name="矩形 38926"/>
            <p:cNvSpPr/>
            <p:nvPr/>
          </p:nvSpPr>
          <p:spPr>
            <a:xfrm>
              <a:off x="422" y="779"/>
              <a:ext cx="240" cy="288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 anchor="t">
              <a:spAutoFit/>
            </a:bodyPr>
            <a:lstStyle/>
            <a:p>
              <a:r>
                <a:rPr lang="en-US" altLang="zh-CN" sz="2600" b="1" i="1">
                  <a:solidFill>
                    <a:srgbClr val="000000"/>
                  </a:solidFill>
                  <a:latin typeface="Times New Roman" panose="02020603050405020304" pitchFamily="18" charset="0"/>
                  <a:ea typeface="黑体" panose="02010609060101010101" pitchFamily="49" charset="-122"/>
                </a:rPr>
                <a:t>l</a:t>
              </a:r>
              <a:r>
                <a:rPr lang="en-US" altLang="zh-CN" sz="2600" b="1" baseline="-25000">
                  <a:solidFill>
                    <a:srgbClr val="000000"/>
                  </a:solidFill>
                  <a:latin typeface="Times New Roman" panose="02020603050405020304" pitchFamily="18" charset="0"/>
                  <a:ea typeface="黑体" panose="02010609060101010101" pitchFamily="49" charset="-122"/>
                </a:rPr>
                <a:t>2</a:t>
              </a:r>
            </a:p>
          </p:txBody>
        </p:sp>
        <p:sp>
          <p:nvSpPr>
            <p:cNvPr id="16399" name="矩形 38927"/>
            <p:cNvSpPr/>
            <p:nvPr/>
          </p:nvSpPr>
          <p:spPr>
            <a:xfrm>
              <a:off x="671" y="779"/>
              <a:ext cx="240" cy="288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 anchor="t">
              <a:spAutoFit/>
            </a:bodyPr>
            <a:lstStyle/>
            <a:p>
              <a:r>
                <a:rPr lang="en-US" altLang="zh-CN" sz="2600" b="1" i="1">
                  <a:solidFill>
                    <a:srgbClr val="000000"/>
                  </a:solidFill>
                  <a:latin typeface="Times New Roman" panose="02020603050405020304" pitchFamily="18" charset="0"/>
                  <a:ea typeface="黑体" panose="02010609060101010101" pitchFamily="49" charset="-122"/>
                </a:rPr>
                <a:t>l</a:t>
              </a:r>
              <a:r>
                <a:rPr lang="en-US" altLang="zh-CN" sz="2600" b="1" baseline="-25000">
                  <a:solidFill>
                    <a:srgbClr val="000000"/>
                  </a:solidFill>
                  <a:latin typeface="Times New Roman" panose="02020603050405020304" pitchFamily="18" charset="0"/>
                  <a:ea typeface="黑体" panose="02010609060101010101" pitchFamily="49" charset="-122"/>
                </a:rPr>
                <a:t>1</a:t>
              </a:r>
            </a:p>
          </p:txBody>
        </p:sp>
        <p:sp>
          <p:nvSpPr>
            <p:cNvPr id="16400" name="矩形 38928"/>
            <p:cNvSpPr/>
            <p:nvPr/>
          </p:nvSpPr>
          <p:spPr>
            <a:xfrm>
              <a:off x="448" y="1088"/>
              <a:ext cx="266" cy="288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 anchor="t">
              <a:spAutoFit/>
            </a:bodyPr>
            <a:lstStyle/>
            <a:p>
              <a:r>
                <a:rPr lang="en-US" altLang="zh-CN" sz="2600" b="1" i="1">
                  <a:solidFill>
                    <a:srgbClr val="000000"/>
                  </a:solidFill>
                  <a:latin typeface="Times New Roman" panose="02020603050405020304" pitchFamily="18" charset="0"/>
                  <a:ea typeface="黑体" panose="02010609060101010101" pitchFamily="49" charset="-122"/>
                </a:rPr>
                <a:t>O</a:t>
              </a:r>
            </a:p>
          </p:txBody>
        </p:sp>
        <p:sp>
          <p:nvSpPr>
            <p:cNvPr id="16401" name="矩形 38929"/>
            <p:cNvSpPr/>
            <p:nvPr/>
          </p:nvSpPr>
          <p:spPr>
            <a:xfrm>
              <a:off x="221" y="1605"/>
              <a:ext cx="322" cy="288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 anchor="t">
              <a:spAutoFit/>
            </a:bodyPr>
            <a:lstStyle/>
            <a:p>
              <a:r>
                <a:rPr lang="en-US" altLang="zh-CN" sz="2600" b="1" i="1">
                  <a:solidFill>
                    <a:srgbClr val="000000"/>
                  </a:solidFill>
                  <a:latin typeface="Times New Roman" panose="02020603050405020304" pitchFamily="18" charset="0"/>
                  <a:ea typeface="黑体" panose="02010609060101010101" pitchFamily="49" charset="-122"/>
                </a:rPr>
                <a:t>F</a:t>
              </a:r>
              <a:r>
                <a:rPr lang="en-US" altLang="zh-CN" sz="2600" b="1" baseline="-25000">
                  <a:solidFill>
                    <a:srgbClr val="000000"/>
                  </a:solidFill>
                  <a:latin typeface="Times New Roman" panose="02020603050405020304" pitchFamily="18" charset="0"/>
                  <a:ea typeface="黑体" panose="02010609060101010101" pitchFamily="49" charset="-122"/>
                </a:rPr>
                <a:t>2</a:t>
              </a:r>
            </a:p>
          </p:txBody>
        </p:sp>
        <p:sp>
          <p:nvSpPr>
            <p:cNvPr id="16402" name="矩形 38930"/>
            <p:cNvSpPr/>
            <p:nvPr/>
          </p:nvSpPr>
          <p:spPr>
            <a:xfrm>
              <a:off x="851" y="1605"/>
              <a:ext cx="322" cy="288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 anchor="t">
              <a:spAutoFit/>
            </a:bodyPr>
            <a:lstStyle/>
            <a:p>
              <a:r>
                <a:rPr lang="en-US" altLang="zh-CN" sz="2600" b="1" i="1">
                  <a:solidFill>
                    <a:srgbClr val="000000"/>
                  </a:solidFill>
                  <a:latin typeface="Times New Roman" panose="02020603050405020304" pitchFamily="18" charset="0"/>
                  <a:ea typeface="黑体" panose="02010609060101010101" pitchFamily="49" charset="-122"/>
                </a:rPr>
                <a:t>F</a:t>
              </a:r>
              <a:r>
                <a:rPr lang="en-US" altLang="zh-CN" sz="2600" b="1" baseline="-25000">
                  <a:solidFill>
                    <a:srgbClr val="000000"/>
                  </a:solidFill>
                  <a:latin typeface="Times New Roman" panose="02020603050405020304" pitchFamily="18" charset="0"/>
                  <a:ea typeface="黑体" panose="02010609060101010101" pitchFamily="49" charset="-122"/>
                </a:rPr>
                <a:t>1</a:t>
              </a:r>
            </a:p>
          </p:txBody>
        </p:sp>
      </p:grpSp>
      <p:sp>
        <p:nvSpPr>
          <p:cNvPr id="16403" name="文本框 38931"/>
          <p:cNvSpPr txBox="1"/>
          <p:nvPr/>
        </p:nvSpPr>
        <p:spPr>
          <a:xfrm>
            <a:off x="4945715" y="623891"/>
            <a:ext cx="2849548" cy="583565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lstStyle/>
          <a:p>
            <a:r>
              <a:rPr lang="zh-CN" altLang="en-US" sz="3200">
                <a:solidFill>
                  <a:srgbClr val="0000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定滑轮的实质</a:t>
            </a:r>
          </a:p>
        </p:txBody>
      </p:sp>
    </p:spTree>
    <p:extLst>
      <p:ext uri="{BB962C8B-B14F-4D97-AF65-F5344CB8AC3E}">
        <p14:creationId xmlns:p14="http://schemas.microsoft.com/office/powerpoint/2010/main" val="1869601403"/>
      </p:ext>
    </p:extLst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89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921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TextBox 1"/>
          <p:cNvSpPr txBox="1"/>
          <p:nvPr/>
        </p:nvSpPr>
        <p:spPr>
          <a:xfrm>
            <a:off x="2124012" y="1414464"/>
            <a:ext cx="7368292" cy="4893647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altLang="zh-CN" sz="2600">
                <a:solidFill>
                  <a:srgbClr val="0000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1.</a:t>
            </a:r>
            <a:r>
              <a:rPr lang="zh-CN" altLang="en-US" sz="2600">
                <a:solidFill>
                  <a:srgbClr val="0000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定滑轮左端绳子下端挂着相同的重物，若在定滑轮右端的绳子自由端分别沿三个方向用力（如图所示），力的大小分别为</a:t>
            </a:r>
            <a:r>
              <a:rPr lang="en-US" altLang="zh-CN" sz="2600" i="1">
                <a:solidFill>
                  <a:srgbClr val="0000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F</a:t>
            </a:r>
            <a:r>
              <a:rPr lang="en-US" altLang="zh-CN" sz="2600" baseline="-25000">
                <a:solidFill>
                  <a:srgbClr val="0000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1</a:t>
            </a:r>
            <a:r>
              <a:rPr lang="zh-CN" altLang="en-US" sz="2600">
                <a:solidFill>
                  <a:srgbClr val="0000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、</a:t>
            </a:r>
            <a:r>
              <a:rPr lang="en-US" altLang="zh-CN" sz="2600" i="1">
                <a:solidFill>
                  <a:srgbClr val="0000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F</a:t>
            </a:r>
            <a:r>
              <a:rPr lang="en-US" altLang="zh-CN" sz="2600" baseline="-25000">
                <a:solidFill>
                  <a:srgbClr val="0000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2</a:t>
            </a:r>
            <a:r>
              <a:rPr lang="zh-CN" altLang="en-US" sz="2600">
                <a:solidFill>
                  <a:srgbClr val="0000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、</a:t>
            </a:r>
            <a:r>
              <a:rPr lang="en-US" altLang="zh-CN" sz="2600" i="1">
                <a:solidFill>
                  <a:srgbClr val="0000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F</a:t>
            </a:r>
            <a:r>
              <a:rPr lang="en-US" altLang="zh-CN" sz="2600" baseline="-25000">
                <a:solidFill>
                  <a:srgbClr val="0000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3</a:t>
            </a:r>
            <a:r>
              <a:rPr lang="zh-CN" altLang="en-US" sz="2600">
                <a:solidFill>
                  <a:srgbClr val="0000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，则   （       ）。                               </a:t>
            </a:r>
          </a:p>
          <a:p>
            <a:pPr algn="just">
              <a:lnSpc>
                <a:spcPct val="150000"/>
              </a:lnSpc>
            </a:pPr>
            <a:r>
              <a:rPr lang="en-US" altLang="zh-CN" sz="2600">
                <a:solidFill>
                  <a:srgbClr val="0000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A</a:t>
            </a:r>
            <a:r>
              <a:rPr lang="zh-CN" altLang="en-US" sz="2600">
                <a:solidFill>
                  <a:srgbClr val="0000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．</a:t>
            </a:r>
            <a:r>
              <a:rPr lang="en-US" altLang="zh-CN" sz="2600" i="1">
                <a:solidFill>
                  <a:srgbClr val="0000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F</a:t>
            </a:r>
            <a:r>
              <a:rPr lang="en-US" altLang="zh-CN" sz="2600" baseline="-25000">
                <a:solidFill>
                  <a:srgbClr val="0000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1</a:t>
            </a:r>
            <a:r>
              <a:rPr lang="zh-CN" altLang="en-US" sz="2600">
                <a:solidFill>
                  <a:srgbClr val="0000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最大</a:t>
            </a:r>
          </a:p>
          <a:p>
            <a:pPr algn="just">
              <a:lnSpc>
                <a:spcPct val="150000"/>
              </a:lnSpc>
            </a:pPr>
            <a:r>
              <a:rPr lang="en-US" altLang="zh-CN" sz="2600">
                <a:solidFill>
                  <a:srgbClr val="0000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B</a:t>
            </a:r>
            <a:r>
              <a:rPr lang="zh-CN" altLang="en-US" sz="2600">
                <a:solidFill>
                  <a:srgbClr val="0000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．</a:t>
            </a:r>
            <a:r>
              <a:rPr lang="en-US" altLang="zh-CN" sz="2600" i="1">
                <a:solidFill>
                  <a:srgbClr val="0000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F</a:t>
            </a:r>
            <a:r>
              <a:rPr lang="en-US" altLang="zh-CN" sz="2600" baseline="-25000">
                <a:solidFill>
                  <a:srgbClr val="0000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2</a:t>
            </a:r>
            <a:r>
              <a:rPr lang="zh-CN" altLang="en-US" sz="2600">
                <a:solidFill>
                  <a:srgbClr val="0000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最大</a:t>
            </a:r>
          </a:p>
          <a:p>
            <a:pPr algn="just">
              <a:lnSpc>
                <a:spcPct val="150000"/>
              </a:lnSpc>
            </a:pPr>
            <a:r>
              <a:rPr lang="en-US" altLang="zh-CN" sz="2600">
                <a:solidFill>
                  <a:srgbClr val="0000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C</a:t>
            </a:r>
            <a:r>
              <a:rPr lang="zh-CN" altLang="en-US" sz="2600">
                <a:solidFill>
                  <a:srgbClr val="0000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．</a:t>
            </a:r>
            <a:r>
              <a:rPr lang="en-US" altLang="zh-CN" sz="2600" i="1">
                <a:solidFill>
                  <a:srgbClr val="0000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F</a:t>
            </a:r>
            <a:r>
              <a:rPr lang="en-US" altLang="zh-CN" sz="2600" baseline="-25000">
                <a:solidFill>
                  <a:srgbClr val="0000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3</a:t>
            </a:r>
            <a:r>
              <a:rPr lang="zh-CN" altLang="en-US" sz="2600">
                <a:solidFill>
                  <a:srgbClr val="0000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最大</a:t>
            </a:r>
          </a:p>
          <a:p>
            <a:pPr algn="just">
              <a:lnSpc>
                <a:spcPct val="150000"/>
              </a:lnSpc>
            </a:pPr>
            <a:r>
              <a:rPr lang="en-US" altLang="zh-CN" sz="2600">
                <a:solidFill>
                  <a:srgbClr val="0000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D</a:t>
            </a:r>
            <a:r>
              <a:rPr lang="zh-CN" altLang="en-US" sz="2600">
                <a:solidFill>
                  <a:srgbClr val="0000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．三个力一样大 </a:t>
            </a:r>
          </a:p>
        </p:txBody>
      </p:sp>
      <p:grpSp>
        <p:nvGrpSpPr>
          <p:cNvPr id="18434" name="Group 43"/>
          <p:cNvGrpSpPr/>
          <p:nvPr/>
        </p:nvGrpSpPr>
        <p:grpSpPr>
          <a:xfrm>
            <a:off x="7126965" y="3582988"/>
            <a:ext cx="2278709" cy="2501900"/>
            <a:chOff x="3878" y="2478"/>
            <a:chExt cx="1252" cy="1315"/>
          </a:xfrm>
        </p:grpSpPr>
        <p:sp>
          <p:nvSpPr>
            <p:cNvPr id="18435" name="Text Box 39"/>
            <p:cNvSpPr txBox="1"/>
            <p:nvPr/>
          </p:nvSpPr>
          <p:spPr>
            <a:xfrm>
              <a:off x="4620" y="3049"/>
              <a:ext cx="382" cy="317"/>
            </a:xfrm>
            <a:prstGeom prst="rect">
              <a:avLst/>
            </a:prstGeom>
            <a:solidFill>
              <a:srgbClr val="FFFFFF"/>
            </a:solidFill>
            <a:ln w="9525">
              <a:noFill/>
            </a:ln>
          </p:spPr>
          <p:txBody>
            <a:bodyPr anchor="t"/>
            <a:lstStyle/>
            <a:p>
              <a:pPr algn="just"/>
              <a:r>
                <a:rPr lang="en-US" altLang="zh-CN" sz="2400" b="1" i="1">
                  <a:solidFill>
                    <a:srgbClr val="000000"/>
                  </a:solidFill>
                  <a:latin typeface="Times New Roman" panose="02020603050405020304" pitchFamily="18" charset="0"/>
                  <a:ea typeface="宋体" panose="02010600030101010101" pitchFamily="2" charset="-122"/>
                </a:rPr>
                <a:t>F</a:t>
              </a:r>
              <a:r>
                <a:rPr lang="en-US" altLang="zh-CN" sz="2400" b="1" baseline="-25000">
                  <a:solidFill>
                    <a:srgbClr val="000000"/>
                  </a:solidFill>
                  <a:latin typeface="Times New Roman" panose="02020603050405020304" pitchFamily="18" charset="0"/>
                  <a:ea typeface="宋体" panose="02010600030101010101" pitchFamily="2" charset="-122"/>
                </a:rPr>
                <a:t>2</a:t>
              </a:r>
              <a:endParaRPr lang="en-US" altLang="zh-CN" sz="2400" b="1">
                <a:solidFill>
                  <a:srgbClr val="000000"/>
                </a:solidFill>
                <a:ea typeface="宋体" panose="02010600030101010101" pitchFamily="2" charset="-122"/>
              </a:endParaRPr>
            </a:p>
          </p:txBody>
        </p:sp>
        <p:grpSp>
          <p:nvGrpSpPr>
            <p:cNvPr id="18436" name="Group 16"/>
            <p:cNvGrpSpPr/>
            <p:nvPr/>
          </p:nvGrpSpPr>
          <p:grpSpPr>
            <a:xfrm>
              <a:off x="4058" y="2508"/>
              <a:ext cx="370" cy="676"/>
              <a:chOff x="4140" y="5850"/>
              <a:chExt cx="540" cy="1056"/>
            </a:xfrm>
          </p:grpSpPr>
          <p:sp>
            <p:nvSpPr>
              <p:cNvPr id="18437" name="Oval 17"/>
              <p:cNvSpPr/>
              <p:nvPr/>
            </p:nvSpPr>
            <p:spPr>
              <a:xfrm>
                <a:off x="4140" y="6120"/>
                <a:ext cx="540" cy="528"/>
              </a:xfrm>
              <a:prstGeom prst="ellipse">
                <a:avLst/>
              </a:prstGeom>
              <a:solidFill>
                <a:srgbClr val="FFFFFF"/>
              </a:solidFill>
              <a:ln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anchor="t"/>
              <a:lstStyle/>
              <a:p>
                <a:endParaRPr lang="zh-CN" altLang="en-US">
                  <a:solidFill>
                    <a:srgbClr val="000000"/>
                  </a:solidFill>
                  <a:ea typeface="宋体" panose="02010600030101010101" pitchFamily="2" charset="-122"/>
                </a:endParaRPr>
              </a:p>
            </p:txBody>
          </p:sp>
          <p:sp>
            <p:nvSpPr>
              <p:cNvPr id="18438" name="Rectangle 18"/>
              <p:cNvSpPr/>
              <p:nvPr/>
            </p:nvSpPr>
            <p:spPr>
              <a:xfrm>
                <a:off x="4350" y="6015"/>
                <a:ext cx="120" cy="720"/>
              </a:xfrm>
              <a:prstGeom prst="rect">
                <a:avLst/>
              </a:prstGeom>
              <a:solidFill>
                <a:srgbClr val="FFFFFF"/>
              </a:solidFill>
              <a:ln w="9525" cap="flat" cmpd="sng">
                <a:solidFill>
                  <a:srgbClr val="000000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 anchor="t"/>
              <a:lstStyle/>
              <a:p>
                <a:endParaRPr lang="zh-CN" altLang="en-US">
                  <a:solidFill>
                    <a:srgbClr val="000000"/>
                  </a:solidFill>
                  <a:ea typeface="宋体" panose="02010600030101010101" pitchFamily="2" charset="-122"/>
                </a:endParaRPr>
              </a:p>
            </p:txBody>
          </p:sp>
          <p:sp>
            <p:nvSpPr>
              <p:cNvPr id="18439" name="Oval 19"/>
              <p:cNvSpPr/>
              <p:nvPr/>
            </p:nvSpPr>
            <p:spPr>
              <a:xfrm>
                <a:off x="4396" y="6360"/>
                <a:ext cx="44" cy="45"/>
              </a:xfrm>
              <a:prstGeom prst="ellipse">
                <a:avLst/>
              </a:prstGeom>
              <a:solidFill>
                <a:srgbClr val="000000"/>
              </a:solidFill>
              <a:ln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anchor="t"/>
              <a:lstStyle/>
              <a:p>
                <a:endParaRPr lang="zh-CN" altLang="en-US">
                  <a:solidFill>
                    <a:srgbClr val="000000"/>
                  </a:solidFill>
                  <a:ea typeface="宋体" panose="02010600030101010101" pitchFamily="2" charset="-122"/>
                </a:endParaRPr>
              </a:p>
            </p:txBody>
          </p:sp>
          <p:sp>
            <p:nvSpPr>
              <p:cNvPr id="18440" name="Freeform 20"/>
              <p:cNvSpPr/>
              <p:nvPr/>
            </p:nvSpPr>
            <p:spPr>
              <a:xfrm flipH="1">
                <a:off x="4360" y="6735"/>
                <a:ext cx="94" cy="171"/>
              </a:xfrm>
              <a:custGeom>
                <a:avLst/>
                <a:gdLst/>
                <a:ahLst/>
                <a:cxnLst>
                  <a:cxn ang="0">
                    <a:pos x="51" y="0"/>
                  </a:cxn>
                  <a:cxn ang="0">
                    <a:pos x="51" y="135"/>
                  </a:cxn>
                  <a:cxn ang="0">
                    <a:pos x="5" y="225"/>
                  </a:cxn>
                  <a:cxn ang="0">
                    <a:pos x="81" y="285"/>
                  </a:cxn>
                  <a:cxn ang="0">
                    <a:pos x="125" y="195"/>
                  </a:cxn>
                </a:cxnLst>
                <a:rect l="l" t="t" r="r" b="b"/>
                <a:pathLst>
                  <a:path w="125" h="290">
                    <a:moveTo>
                      <a:pt x="51" y="0"/>
                    </a:moveTo>
                    <a:cubicBezTo>
                      <a:pt x="55" y="49"/>
                      <a:pt x="59" y="98"/>
                      <a:pt x="51" y="135"/>
                    </a:cubicBezTo>
                    <a:cubicBezTo>
                      <a:pt x="43" y="172"/>
                      <a:pt x="0" y="200"/>
                      <a:pt x="5" y="225"/>
                    </a:cubicBezTo>
                    <a:cubicBezTo>
                      <a:pt x="10" y="250"/>
                      <a:pt x="61" y="290"/>
                      <a:pt x="81" y="285"/>
                    </a:cubicBezTo>
                    <a:cubicBezTo>
                      <a:pt x="101" y="280"/>
                      <a:pt x="118" y="215"/>
                      <a:pt x="125" y="195"/>
                    </a:cubicBezTo>
                  </a:path>
                </a:pathLst>
              </a:custGeom>
              <a:noFill/>
              <a:ln w="19050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zh-CN" alt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18441" name="Freeform 21"/>
              <p:cNvSpPr/>
              <p:nvPr/>
            </p:nvSpPr>
            <p:spPr>
              <a:xfrm flipV="1">
                <a:off x="4374" y="5850"/>
                <a:ext cx="94" cy="171"/>
              </a:xfrm>
              <a:custGeom>
                <a:avLst/>
                <a:gdLst/>
                <a:ahLst/>
                <a:cxnLst>
                  <a:cxn ang="0">
                    <a:pos x="51" y="0"/>
                  </a:cxn>
                  <a:cxn ang="0">
                    <a:pos x="51" y="135"/>
                  </a:cxn>
                  <a:cxn ang="0">
                    <a:pos x="5" y="225"/>
                  </a:cxn>
                  <a:cxn ang="0">
                    <a:pos x="81" y="285"/>
                  </a:cxn>
                  <a:cxn ang="0">
                    <a:pos x="125" y="195"/>
                  </a:cxn>
                </a:cxnLst>
                <a:rect l="l" t="t" r="r" b="b"/>
                <a:pathLst>
                  <a:path w="125" h="290">
                    <a:moveTo>
                      <a:pt x="51" y="0"/>
                    </a:moveTo>
                    <a:cubicBezTo>
                      <a:pt x="55" y="49"/>
                      <a:pt x="59" y="98"/>
                      <a:pt x="51" y="135"/>
                    </a:cubicBezTo>
                    <a:cubicBezTo>
                      <a:pt x="43" y="172"/>
                      <a:pt x="0" y="200"/>
                      <a:pt x="5" y="225"/>
                    </a:cubicBezTo>
                    <a:cubicBezTo>
                      <a:pt x="10" y="250"/>
                      <a:pt x="61" y="290"/>
                      <a:pt x="81" y="285"/>
                    </a:cubicBezTo>
                    <a:cubicBezTo>
                      <a:pt x="101" y="280"/>
                      <a:pt x="118" y="215"/>
                      <a:pt x="125" y="195"/>
                    </a:cubicBezTo>
                  </a:path>
                </a:pathLst>
              </a:custGeom>
              <a:noFill/>
              <a:ln w="19050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zh-CN" altLang="en-US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18442" name="Line 23"/>
            <p:cNvSpPr/>
            <p:nvPr/>
          </p:nvSpPr>
          <p:spPr>
            <a:xfrm flipV="1">
              <a:off x="3878" y="2535"/>
              <a:ext cx="670" cy="0"/>
            </a:xfrm>
            <a:prstGeom prst="line">
              <a:avLst/>
            </a:prstGeom>
            <a:ln w="2857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>
                <a:solidFill>
                  <a:srgbClr val="000000"/>
                </a:solidFill>
              </a:endParaRPr>
            </a:p>
          </p:txBody>
        </p:sp>
        <p:sp>
          <p:nvSpPr>
            <p:cNvPr id="18443" name="Line 24"/>
            <p:cNvSpPr/>
            <p:nvPr/>
          </p:nvSpPr>
          <p:spPr>
            <a:xfrm flipH="1" flipV="1">
              <a:off x="3961" y="2478"/>
              <a:ext cx="91" cy="49"/>
            </a:xfrm>
            <a:prstGeom prst="line">
              <a:avLst/>
            </a:prstGeom>
            <a:ln w="2857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>
                <a:solidFill>
                  <a:srgbClr val="000000"/>
                </a:solidFill>
              </a:endParaRPr>
            </a:p>
          </p:txBody>
        </p:sp>
        <p:sp>
          <p:nvSpPr>
            <p:cNvPr id="18444" name="Line 25"/>
            <p:cNvSpPr/>
            <p:nvPr/>
          </p:nvSpPr>
          <p:spPr>
            <a:xfrm flipH="1" flipV="1">
              <a:off x="4040" y="2479"/>
              <a:ext cx="91" cy="49"/>
            </a:xfrm>
            <a:prstGeom prst="line">
              <a:avLst/>
            </a:prstGeom>
            <a:ln w="2857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>
                <a:solidFill>
                  <a:srgbClr val="000000"/>
                </a:solidFill>
              </a:endParaRPr>
            </a:p>
          </p:txBody>
        </p:sp>
        <p:sp>
          <p:nvSpPr>
            <p:cNvPr id="18445" name="Line 26"/>
            <p:cNvSpPr/>
            <p:nvPr/>
          </p:nvSpPr>
          <p:spPr>
            <a:xfrm flipH="1" flipV="1">
              <a:off x="4120" y="2480"/>
              <a:ext cx="91" cy="49"/>
            </a:xfrm>
            <a:prstGeom prst="line">
              <a:avLst/>
            </a:prstGeom>
            <a:ln w="2857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>
                <a:solidFill>
                  <a:srgbClr val="000000"/>
                </a:solidFill>
              </a:endParaRPr>
            </a:p>
          </p:txBody>
        </p:sp>
        <p:sp>
          <p:nvSpPr>
            <p:cNvPr id="18446" name="Line 27"/>
            <p:cNvSpPr/>
            <p:nvPr/>
          </p:nvSpPr>
          <p:spPr>
            <a:xfrm flipH="1" flipV="1">
              <a:off x="4200" y="2484"/>
              <a:ext cx="91" cy="49"/>
            </a:xfrm>
            <a:prstGeom prst="line">
              <a:avLst/>
            </a:prstGeom>
            <a:ln w="2857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>
                <a:solidFill>
                  <a:srgbClr val="000000"/>
                </a:solidFill>
              </a:endParaRPr>
            </a:p>
          </p:txBody>
        </p:sp>
        <p:sp>
          <p:nvSpPr>
            <p:cNvPr id="18447" name="Line 28"/>
            <p:cNvSpPr/>
            <p:nvPr/>
          </p:nvSpPr>
          <p:spPr>
            <a:xfrm flipH="1" flipV="1">
              <a:off x="4279" y="2484"/>
              <a:ext cx="91" cy="49"/>
            </a:xfrm>
            <a:prstGeom prst="line">
              <a:avLst/>
            </a:prstGeom>
            <a:ln w="2857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>
                <a:solidFill>
                  <a:srgbClr val="000000"/>
                </a:solidFill>
              </a:endParaRPr>
            </a:p>
          </p:txBody>
        </p:sp>
        <p:sp>
          <p:nvSpPr>
            <p:cNvPr id="18448" name="Line 29"/>
            <p:cNvSpPr/>
            <p:nvPr/>
          </p:nvSpPr>
          <p:spPr>
            <a:xfrm flipH="1" flipV="1">
              <a:off x="3881" y="2483"/>
              <a:ext cx="91" cy="48"/>
            </a:xfrm>
            <a:prstGeom prst="line">
              <a:avLst/>
            </a:prstGeom>
            <a:ln w="2857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>
                <a:solidFill>
                  <a:srgbClr val="000000"/>
                </a:solidFill>
              </a:endParaRPr>
            </a:p>
          </p:txBody>
        </p:sp>
        <p:sp>
          <p:nvSpPr>
            <p:cNvPr id="18449" name="Line 30"/>
            <p:cNvSpPr/>
            <p:nvPr/>
          </p:nvSpPr>
          <p:spPr>
            <a:xfrm flipH="1" flipV="1">
              <a:off x="4438" y="2484"/>
              <a:ext cx="91" cy="49"/>
            </a:xfrm>
            <a:prstGeom prst="line">
              <a:avLst/>
            </a:prstGeom>
            <a:ln w="2857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>
                <a:solidFill>
                  <a:srgbClr val="000000"/>
                </a:solidFill>
              </a:endParaRPr>
            </a:p>
          </p:txBody>
        </p:sp>
        <p:sp>
          <p:nvSpPr>
            <p:cNvPr id="18450" name="Line 31"/>
            <p:cNvSpPr/>
            <p:nvPr/>
          </p:nvSpPr>
          <p:spPr>
            <a:xfrm flipH="1" flipV="1">
              <a:off x="4359" y="2484"/>
              <a:ext cx="91" cy="49"/>
            </a:xfrm>
            <a:prstGeom prst="line">
              <a:avLst/>
            </a:prstGeom>
            <a:ln w="2857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>
                <a:solidFill>
                  <a:srgbClr val="000000"/>
                </a:solidFill>
              </a:endParaRPr>
            </a:p>
          </p:txBody>
        </p:sp>
        <p:sp>
          <p:nvSpPr>
            <p:cNvPr id="18451" name="Line 32"/>
            <p:cNvSpPr/>
            <p:nvPr/>
          </p:nvSpPr>
          <p:spPr>
            <a:xfrm flipH="1">
              <a:off x="4248" y="2519"/>
              <a:ext cx="0" cy="23"/>
            </a:xfrm>
            <a:prstGeom prst="line">
              <a:avLst/>
            </a:prstGeom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>
                <a:solidFill>
                  <a:srgbClr val="000000"/>
                </a:solidFill>
              </a:endParaRPr>
            </a:p>
          </p:txBody>
        </p:sp>
        <p:sp>
          <p:nvSpPr>
            <p:cNvPr id="18452" name="Rectangle 33"/>
            <p:cNvSpPr/>
            <p:nvPr/>
          </p:nvSpPr>
          <p:spPr>
            <a:xfrm>
              <a:off x="3937" y="3515"/>
              <a:ext cx="242" cy="278"/>
            </a:xfrm>
            <a:prstGeom prst="rect">
              <a:avLst/>
            </a:prstGeom>
            <a:solidFill>
              <a:srgbClr val="FFFFFF"/>
            </a:solidFill>
            <a:ln w="9525" cap="flat" cmpd="sng">
              <a:solidFill>
                <a:srgbClr val="000000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anchor="t"/>
            <a:lstStyle/>
            <a:p>
              <a:endParaRPr lang="zh-CN" altLang="en-US">
                <a:solidFill>
                  <a:srgbClr val="000000"/>
                </a:solidFill>
                <a:ea typeface="宋体" panose="02010600030101010101" pitchFamily="2" charset="-122"/>
              </a:endParaRPr>
            </a:p>
          </p:txBody>
        </p:sp>
        <p:sp>
          <p:nvSpPr>
            <p:cNvPr id="18453" name="Line 34"/>
            <p:cNvSpPr/>
            <p:nvPr/>
          </p:nvSpPr>
          <p:spPr>
            <a:xfrm flipH="1">
              <a:off x="4056" y="2843"/>
              <a:ext cx="0" cy="672"/>
            </a:xfrm>
            <a:prstGeom prst="line">
              <a:avLst/>
            </a:prstGeom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>
                <a:solidFill>
                  <a:srgbClr val="000000"/>
                </a:solidFill>
              </a:endParaRPr>
            </a:p>
          </p:txBody>
        </p:sp>
        <p:sp>
          <p:nvSpPr>
            <p:cNvPr id="18454" name="Line 35"/>
            <p:cNvSpPr/>
            <p:nvPr/>
          </p:nvSpPr>
          <p:spPr>
            <a:xfrm>
              <a:off x="4394" y="2748"/>
              <a:ext cx="292" cy="371"/>
            </a:xfrm>
            <a:prstGeom prst="line">
              <a:avLst/>
            </a:prstGeom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triangle" w="sm" len="lg"/>
            </a:ln>
          </p:spPr>
          <p:txBody>
            <a:bodyPr/>
            <a:lstStyle/>
            <a:p>
              <a:endParaRPr>
                <a:solidFill>
                  <a:srgbClr val="000000"/>
                </a:solidFill>
              </a:endParaRPr>
            </a:p>
          </p:txBody>
        </p:sp>
        <p:sp>
          <p:nvSpPr>
            <p:cNvPr id="18455" name="Line 36"/>
            <p:cNvSpPr/>
            <p:nvPr/>
          </p:nvSpPr>
          <p:spPr>
            <a:xfrm flipH="1">
              <a:off x="4431" y="2847"/>
              <a:ext cx="0" cy="388"/>
            </a:xfrm>
            <a:prstGeom prst="line">
              <a:avLst/>
            </a:prstGeom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triangle" w="sm" len="lg"/>
            </a:ln>
          </p:spPr>
          <p:txBody>
            <a:bodyPr/>
            <a:lstStyle/>
            <a:p>
              <a:endParaRPr>
                <a:solidFill>
                  <a:srgbClr val="000000"/>
                </a:solidFill>
              </a:endParaRPr>
            </a:p>
          </p:txBody>
        </p:sp>
        <p:sp>
          <p:nvSpPr>
            <p:cNvPr id="18456" name="Line 37"/>
            <p:cNvSpPr/>
            <p:nvPr/>
          </p:nvSpPr>
          <p:spPr>
            <a:xfrm>
              <a:off x="4311" y="2687"/>
              <a:ext cx="426" cy="108"/>
            </a:xfrm>
            <a:prstGeom prst="line">
              <a:avLst/>
            </a:prstGeom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triangle" w="sm" len="lg"/>
            </a:ln>
          </p:spPr>
          <p:txBody>
            <a:bodyPr/>
            <a:lstStyle/>
            <a:p>
              <a:endParaRPr>
                <a:solidFill>
                  <a:srgbClr val="000000"/>
                </a:solidFill>
              </a:endParaRPr>
            </a:p>
          </p:txBody>
        </p:sp>
        <p:sp>
          <p:nvSpPr>
            <p:cNvPr id="18457" name="Text Box 38"/>
            <p:cNvSpPr txBox="1"/>
            <p:nvPr/>
          </p:nvSpPr>
          <p:spPr>
            <a:xfrm>
              <a:off x="4747" y="2732"/>
              <a:ext cx="383" cy="317"/>
            </a:xfrm>
            <a:prstGeom prst="rect">
              <a:avLst/>
            </a:prstGeom>
            <a:solidFill>
              <a:srgbClr val="FFFFFF"/>
            </a:solidFill>
            <a:ln w="9525">
              <a:noFill/>
            </a:ln>
          </p:spPr>
          <p:txBody>
            <a:bodyPr anchor="t"/>
            <a:lstStyle/>
            <a:p>
              <a:pPr algn="just"/>
              <a:r>
                <a:rPr lang="en-US" altLang="zh-CN" sz="2400" b="1" i="1">
                  <a:solidFill>
                    <a:srgbClr val="000000"/>
                  </a:solidFill>
                  <a:latin typeface="Times New Roman" panose="02020603050405020304" pitchFamily="18" charset="0"/>
                  <a:ea typeface="宋体" panose="02010600030101010101" pitchFamily="2" charset="-122"/>
                </a:rPr>
                <a:t>F</a:t>
              </a:r>
              <a:r>
                <a:rPr lang="en-US" altLang="zh-CN" sz="2400" b="1" baseline="-25000">
                  <a:solidFill>
                    <a:srgbClr val="000000"/>
                  </a:solidFill>
                  <a:latin typeface="Times New Roman" panose="02020603050405020304" pitchFamily="18" charset="0"/>
                  <a:ea typeface="宋体" panose="02010600030101010101" pitchFamily="2" charset="-122"/>
                </a:rPr>
                <a:t>1</a:t>
              </a:r>
              <a:endParaRPr lang="en-US" altLang="zh-CN" sz="2400" b="1">
                <a:solidFill>
                  <a:srgbClr val="000000"/>
                </a:solidFill>
                <a:ea typeface="宋体" panose="02010600030101010101" pitchFamily="2" charset="-122"/>
              </a:endParaRPr>
            </a:p>
          </p:txBody>
        </p:sp>
        <p:sp>
          <p:nvSpPr>
            <p:cNvPr id="18458" name="Text Box 40"/>
            <p:cNvSpPr txBox="1"/>
            <p:nvPr/>
          </p:nvSpPr>
          <p:spPr>
            <a:xfrm>
              <a:off x="4364" y="3260"/>
              <a:ext cx="383" cy="318"/>
            </a:xfrm>
            <a:prstGeom prst="rect">
              <a:avLst/>
            </a:prstGeom>
            <a:solidFill>
              <a:srgbClr val="FFFFFF"/>
            </a:solidFill>
            <a:ln w="9525">
              <a:noFill/>
            </a:ln>
          </p:spPr>
          <p:txBody>
            <a:bodyPr anchor="t"/>
            <a:lstStyle/>
            <a:p>
              <a:pPr algn="just"/>
              <a:r>
                <a:rPr lang="en-US" altLang="zh-CN" sz="2400" b="1" i="1">
                  <a:solidFill>
                    <a:srgbClr val="000000"/>
                  </a:solidFill>
                  <a:latin typeface="Times New Roman" panose="02020603050405020304" pitchFamily="18" charset="0"/>
                  <a:ea typeface="宋体" panose="02010600030101010101" pitchFamily="2" charset="-122"/>
                </a:rPr>
                <a:t>F</a:t>
              </a:r>
              <a:r>
                <a:rPr lang="en-US" altLang="zh-CN" sz="2400" b="1" baseline="-25000">
                  <a:solidFill>
                    <a:srgbClr val="000000"/>
                  </a:solidFill>
                  <a:latin typeface="Times New Roman" panose="02020603050405020304" pitchFamily="18" charset="0"/>
                  <a:ea typeface="宋体" panose="02010600030101010101" pitchFamily="2" charset="-122"/>
                </a:rPr>
                <a:t>3</a:t>
              </a:r>
              <a:endParaRPr lang="en-US" altLang="zh-CN" sz="2400" b="1">
                <a:solidFill>
                  <a:srgbClr val="000000"/>
                </a:solidFill>
                <a:ea typeface="宋体" panose="02010600030101010101" pitchFamily="2" charset="-122"/>
              </a:endParaRPr>
            </a:p>
          </p:txBody>
        </p:sp>
      </p:grpSp>
      <p:sp>
        <p:nvSpPr>
          <p:cNvPr id="8" name="TextBox 7"/>
          <p:cNvSpPr txBox="1"/>
          <p:nvPr/>
        </p:nvSpPr>
        <p:spPr>
          <a:xfrm>
            <a:off x="8311956" y="2727325"/>
            <a:ext cx="498129" cy="521970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lstStyle/>
          <a:p>
            <a:r>
              <a:rPr lang="en-US" altLang="zh-CN" sz="2800" b="1">
                <a:solidFill>
                  <a:srgbClr val="FF0000"/>
                </a:solidFill>
                <a:latin typeface="Times New Roman" panose="02020603050405020304" pitchFamily="18" charset="0"/>
                <a:ea typeface="楷体_GB2312" pitchFamily="49" charset="-122"/>
              </a:rPr>
              <a:t>D</a:t>
            </a:r>
          </a:p>
        </p:txBody>
      </p:sp>
      <p:sp>
        <p:nvSpPr>
          <p:cNvPr id="5" name="文本框 7"/>
          <p:cNvSpPr txBox="1"/>
          <p:nvPr/>
        </p:nvSpPr>
        <p:spPr>
          <a:xfrm>
            <a:off x="1820804" y="768350"/>
            <a:ext cx="1154051" cy="510221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anchor="t">
            <a:spAutoFit/>
          </a:bodyPr>
          <a:lstStyle/>
          <a:p>
            <a:pPr fontAlgn="base"/>
            <a:r>
              <a:rPr lang="zh-CN" altLang="en-US" sz="2400" b="1" noProof="1">
                <a:solidFill>
                  <a:srgbClr val="000000"/>
                </a:solidFill>
                <a:latin typeface="Times New Roman" panose="02020603050405020304" pitchFamily="18" charset="0"/>
                <a:sym typeface="Times New Roman" panose="02020603050405020304" pitchFamily="18" charset="0"/>
              </a:rPr>
              <a:t>练习：</a:t>
            </a:r>
          </a:p>
        </p:txBody>
      </p:sp>
    </p:spTree>
    <p:extLst>
      <p:ext uri="{BB962C8B-B14F-4D97-AF65-F5344CB8AC3E}">
        <p14:creationId xmlns:p14="http://schemas.microsoft.com/office/powerpoint/2010/main" val="270098149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文本框 39937"/>
          <p:cNvSpPr txBox="1"/>
          <p:nvPr/>
        </p:nvSpPr>
        <p:spPr>
          <a:xfrm>
            <a:off x="2032739" y="876300"/>
            <a:ext cx="7790620" cy="1291590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600">
                <a:solidFill>
                  <a:srgbClr val="0000FF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理论分析</a:t>
            </a:r>
          </a:p>
          <a:p>
            <a:pPr>
              <a:lnSpc>
                <a:spcPct val="150000"/>
              </a:lnSpc>
            </a:pPr>
            <a:r>
              <a:rPr lang="zh-CN" altLang="en-US" sz="2600">
                <a:solidFill>
                  <a:srgbClr val="0000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支点是 A 点还是 </a:t>
            </a:r>
            <a:r>
              <a:rPr lang="zh-CN" altLang="en-US" sz="2600" i="1">
                <a:solidFill>
                  <a:srgbClr val="0000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O</a:t>
            </a:r>
            <a:r>
              <a:rPr lang="zh-CN" altLang="en-US" sz="2600">
                <a:solidFill>
                  <a:srgbClr val="0000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 点?</a:t>
            </a:r>
          </a:p>
        </p:txBody>
      </p:sp>
      <p:sp>
        <p:nvSpPr>
          <p:cNvPr id="39951" name="文本框 39950"/>
          <p:cNvSpPr/>
          <p:nvPr/>
        </p:nvSpPr>
        <p:spPr>
          <a:xfrm>
            <a:off x="5996117" y="2377761"/>
            <a:ext cx="4053102" cy="3426273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9EEAFF">
                  <a:alpha val="100000"/>
                </a:srgbClr>
              </a:gs>
              <a:gs pos="35001">
                <a:srgbClr val="BBEFFF">
                  <a:alpha val="100000"/>
                </a:srgbClr>
              </a:gs>
              <a:gs pos="100000">
                <a:srgbClr val="E4F9FF">
                  <a:alpha val="100000"/>
                </a:srgbClr>
              </a:gs>
            </a:gsLst>
            <a:lin ang="5400000" scaled="1"/>
          </a:gradFill>
          <a:ln w="9525" cap="flat" cmpd="sng">
            <a:solidFill>
              <a:srgbClr val="46AAC5"/>
            </a:solidFill>
            <a:prstDash val="solid"/>
            <a:miter/>
            <a:headEnd type="none" w="med" len="med"/>
            <a:tailEnd type="none" w="med" len="med"/>
          </a:ln>
          <a:effectLst>
            <a:outerShdw dist="20000" dir="5400000" algn="ctr" rotWithShape="0">
              <a:srgbClr val="000000">
                <a:alpha val="37000"/>
              </a:srgbClr>
            </a:outerShdw>
          </a:effectLst>
        </p:spPr>
        <p:txBody>
          <a:bodyPr wrap="square" anchor="t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600">
                <a:solidFill>
                  <a:srgbClr val="00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    动滑轮相当于</a:t>
            </a:r>
            <a:r>
              <a:rPr lang="zh-CN" altLang="en-US" sz="260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一个动力臂是阻力臂二倍的省力杠杆</a:t>
            </a:r>
            <a:r>
              <a:rPr lang="zh-CN" altLang="en-US" sz="2600">
                <a:solidFill>
                  <a:srgbClr val="00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。因此能省一半力，但费距离，且不能改变力的方向。</a:t>
            </a:r>
          </a:p>
        </p:txBody>
      </p:sp>
      <p:grpSp>
        <p:nvGrpSpPr>
          <p:cNvPr id="17423" name="组合 39951"/>
          <p:cNvGrpSpPr/>
          <p:nvPr/>
        </p:nvGrpSpPr>
        <p:grpSpPr>
          <a:xfrm>
            <a:off x="2099261" y="2338388"/>
            <a:ext cx="3732876" cy="3852862"/>
            <a:chOff x="0" y="0"/>
            <a:chExt cx="2413" cy="2427"/>
          </a:xfrm>
        </p:grpSpPr>
        <p:grpSp>
          <p:nvGrpSpPr>
            <p:cNvPr id="17424" name="组合 39952"/>
            <p:cNvGrpSpPr/>
            <p:nvPr/>
          </p:nvGrpSpPr>
          <p:grpSpPr>
            <a:xfrm>
              <a:off x="0" y="0"/>
              <a:ext cx="2413" cy="2427"/>
              <a:chOff x="0" y="0"/>
              <a:chExt cx="1811" cy="1830"/>
            </a:xfrm>
          </p:grpSpPr>
          <p:sp>
            <p:nvSpPr>
              <p:cNvPr id="17425" name="矩形 39953"/>
              <p:cNvSpPr/>
              <p:nvPr/>
            </p:nvSpPr>
            <p:spPr>
              <a:xfrm>
                <a:off x="10" y="11"/>
                <a:ext cx="1801" cy="1819"/>
              </a:xfrm>
              <a:prstGeom prst="rect">
                <a:avLst/>
              </a:prstGeom>
              <a:noFill/>
              <a:ln w="57150" cap="flat" cmpd="sng">
                <a:solidFill>
                  <a:srgbClr val="111111">
                    <a:alpha val="25000"/>
                  </a:srgbClr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 anchor="t"/>
              <a:lstStyle/>
              <a:p>
                <a:endParaRPr lang="zh-CN" altLang="en-US">
                  <a:solidFill>
                    <a:srgbClr val="000000"/>
                  </a:solidFill>
                  <a:ea typeface="宋体" panose="02010600030101010101" pitchFamily="2" charset="-122"/>
                </a:endParaRPr>
              </a:p>
            </p:txBody>
          </p:sp>
          <p:sp>
            <p:nvSpPr>
              <p:cNvPr id="17426" name="矩形 39954"/>
              <p:cNvSpPr/>
              <p:nvPr/>
            </p:nvSpPr>
            <p:spPr>
              <a:xfrm>
                <a:off x="0" y="0"/>
                <a:ext cx="1793" cy="1811"/>
              </a:xfrm>
              <a:prstGeom prst="rect">
                <a:avLst/>
              </a:prstGeom>
              <a:gradFill rotWithShape="0">
                <a:gsLst>
                  <a:gs pos="0">
                    <a:srgbClr val="FFFFFF">
                      <a:alpha val="57999"/>
                    </a:srgbClr>
                  </a:gs>
                  <a:gs pos="50000">
                    <a:srgbClr val="FFFFFF">
                      <a:alpha val="81998"/>
                    </a:srgbClr>
                  </a:gs>
                  <a:gs pos="100000">
                    <a:srgbClr val="FFFFFF">
                      <a:alpha val="57999"/>
                    </a:srgbClr>
                  </a:gs>
                </a:gsLst>
                <a:lin ang="5400000" scaled="1"/>
              </a:gradFill>
              <a:ln w="9525">
                <a:noFill/>
              </a:ln>
            </p:spPr>
            <p:txBody>
              <a:bodyPr wrap="none" anchor="ctr"/>
              <a:lstStyle/>
              <a:p>
                <a:pPr algn="ctr"/>
                <a:endParaRPr lang="zh-CN" altLang="en-US">
                  <a:solidFill>
                    <a:srgbClr val="000000"/>
                  </a:solidFill>
                  <a:ea typeface="宋体" panose="02010600030101010101" pitchFamily="2" charset="-122"/>
                </a:endParaRPr>
              </a:p>
            </p:txBody>
          </p:sp>
        </p:grpSp>
        <p:sp>
          <p:nvSpPr>
            <p:cNvPr id="17427" name="矩形 39955"/>
            <p:cNvSpPr/>
            <p:nvPr/>
          </p:nvSpPr>
          <p:spPr>
            <a:xfrm>
              <a:off x="140" y="2081"/>
              <a:ext cx="2194" cy="310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 anchor="t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zh-CN" altLang="en-US" sz="2600">
                  <a:solidFill>
                    <a:srgbClr val="000000"/>
                  </a:solidFill>
                  <a:latin typeface="Times New Roman" panose="02020603050405020304" pitchFamily="18" charset="0"/>
                  <a:ea typeface="黑体" panose="02010609060101010101" pitchFamily="49" charset="-122"/>
                </a:rPr>
                <a:t>杠杆的支点在 </a:t>
              </a:r>
              <a:r>
                <a:rPr lang="en-US" altLang="zh-CN" sz="2600" i="1">
                  <a:solidFill>
                    <a:srgbClr val="000000"/>
                  </a:solidFill>
                  <a:latin typeface="Times New Roman" panose="02020603050405020304" pitchFamily="18" charset="0"/>
                  <a:ea typeface="黑体" panose="02010609060101010101" pitchFamily="49" charset="-122"/>
                </a:rPr>
                <a:t>O</a:t>
              </a:r>
              <a:r>
                <a:rPr lang="en-US" altLang="zh-CN" sz="2600">
                  <a:solidFill>
                    <a:srgbClr val="000000"/>
                  </a:solidFill>
                  <a:latin typeface="Times New Roman" panose="02020603050405020304" pitchFamily="18" charset="0"/>
                  <a:ea typeface="黑体" panose="02010609060101010101" pitchFamily="49" charset="-122"/>
                </a:rPr>
                <a:t> </a:t>
              </a:r>
              <a:r>
                <a:rPr lang="zh-CN" altLang="en-US" sz="2600">
                  <a:solidFill>
                    <a:srgbClr val="000000"/>
                  </a:solidFill>
                  <a:latin typeface="Times New Roman" panose="02020603050405020304" pitchFamily="18" charset="0"/>
                  <a:ea typeface="黑体" panose="02010609060101010101" pitchFamily="49" charset="-122"/>
                </a:rPr>
                <a:t>点处     </a:t>
              </a:r>
            </a:p>
          </p:txBody>
        </p:sp>
        <p:pic>
          <p:nvPicPr>
            <p:cNvPr id="17428" name="图片 39956" descr="49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32" y="188"/>
              <a:ext cx="2233" cy="1653"/>
            </a:xfrm>
            <a:prstGeom prst="rect">
              <a:avLst/>
            </a:prstGeom>
            <a:noFill/>
            <a:ln w="9525">
              <a:noFill/>
            </a:ln>
          </p:spPr>
        </p:pic>
        <p:sp>
          <p:nvSpPr>
            <p:cNvPr id="17429" name="矩形 39957"/>
            <p:cNvSpPr/>
            <p:nvPr/>
          </p:nvSpPr>
          <p:spPr>
            <a:xfrm>
              <a:off x="129" y="760"/>
              <a:ext cx="275" cy="310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anchor="t">
              <a:spAutoFit/>
            </a:bodyPr>
            <a:lstStyle/>
            <a:p>
              <a:r>
                <a:rPr lang="en-US" altLang="zh-CN" sz="2600" b="1" i="1">
                  <a:solidFill>
                    <a:srgbClr val="000000"/>
                  </a:solidFill>
                  <a:latin typeface="Times New Roman" panose="02020603050405020304" pitchFamily="18" charset="0"/>
                  <a:ea typeface="黑体" panose="02010609060101010101" pitchFamily="49" charset="-122"/>
                </a:rPr>
                <a:t>O</a:t>
              </a:r>
            </a:p>
          </p:txBody>
        </p:sp>
        <p:sp>
          <p:nvSpPr>
            <p:cNvPr id="17430" name="矩形 39958"/>
            <p:cNvSpPr/>
            <p:nvPr/>
          </p:nvSpPr>
          <p:spPr>
            <a:xfrm>
              <a:off x="504" y="628"/>
              <a:ext cx="263" cy="310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anchor="t">
              <a:spAutoFit/>
            </a:bodyPr>
            <a:lstStyle/>
            <a:p>
              <a:r>
                <a:rPr lang="en-US" altLang="zh-CN" sz="2600" b="1" i="1">
                  <a:solidFill>
                    <a:srgbClr val="000000"/>
                  </a:solidFill>
                  <a:latin typeface="Times New Roman" panose="02020603050405020304" pitchFamily="18" charset="0"/>
                  <a:ea typeface="黑体" panose="02010609060101010101" pitchFamily="49" charset="-122"/>
                </a:rPr>
                <a:t>A</a:t>
              </a:r>
            </a:p>
          </p:txBody>
        </p:sp>
        <p:sp>
          <p:nvSpPr>
            <p:cNvPr id="17431" name="矩形 39959"/>
            <p:cNvSpPr/>
            <p:nvPr/>
          </p:nvSpPr>
          <p:spPr>
            <a:xfrm>
              <a:off x="735" y="260"/>
              <a:ext cx="475" cy="310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anchor="t">
              <a:spAutoFit/>
            </a:bodyPr>
            <a:lstStyle/>
            <a:p>
              <a:r>
                <a:rPr lang="en-US" altLang="zh-CN" sz="2600" b="1" i="1">
                  <a:solidFill>
                    <a:srgbClr val="000000"/>
                  </a:solidFill>
                  <a:latin typeface="Times New Roman" panose="02020603050405020304" pitchFamily="18" charset="0"/>
                  <a:ea typeface="黑体" panose="02010609060101010101" pitchFamily="49" charset="-122"/>
                </a:rPr>
                <a:t>F    </a:t>
              </a:r>
            </a:p>
          </p:txBody>
        </p:sp>
        <p:sp>
          <p:nvSpPr>
            <p:cNvPr id="17432" name="文本框 39960"/>
            <p:cNvSpPr txBox="1"/>
            <p:nvPr/>
          </p:nvSpPr>
          <p:spPr>
            <a:xfrm>
              <a:off x="1281" y="501"/>
              <a:ext cx="674" cy="290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t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zh-CN" sz="2400" b="1" i="1">
                  <a:solidFill>
                    <a:srgbClr val="FA1414"/>
                  </a:solidFill>
                  <a:latin typeface="Times New Roman" panose="02020603050405020304" pitchFamily="18" charset="0"/>
                  <a:ea typeface="宋体" panose="02010600030101010101" pitchFamily="2" charset="-122"/>
                </a:rPr>
                <a:t>l</a:t>
              </a:r>
              <a:r>
                <a:rPr lang="en-US" altLang="zh-CN" sz="2400" b="1" baseline="-25000">
                  <a:solidFill>
                    <a:srgbClr val="FA1414"/>
                  </a:solidFill>
                  <a:latin typeface="Times New Roman" panose="02020603050405020304" pitchFamily="18" charset="0"/>
                  <a:ea typeface="宋体" panose="02010600030101010101" pitchFamily="2" charset="-122"/>
                </a:rPr>
                <a:t>2 </a:t>
              </a:r>
              <a:r>
                <a:rPr lang="en-US" altLang="zh-CN" sz="2400" b="1">
                  <a:solidFill>
                    <a:srgbClr val="FA1414"/>
                  </a:solidFill>
                  <a:latin typeface="Times New Roman" panose="02020603050405020304" pitchFamily="18" charset="0"/>
                  <a:ea typeface="宋体" panose="02010600030101010101" pitchFamily="2" charset="-122"/>
                </a:rPr>
                <a:t>= </a:t>
              </a:r>
              <a:r>
                <a:rPr lang="en-US" altLang="zh-CN" sz="2400" b="1" i="1">
                  <a:solidFill>
                    <a:srgbClr val="FA1414"/>
                  </a:solidFill>
                  <a:latin typeface="Times New Roman" panose="02020603050405020304" pitchFamily="18" charset="0"/>
                  <a:ea typeface="宋体" panose="02010600030101010101" pitchFamily="2" charset="-122"/>
                </a:rPr>
                <a:t>R</a:t>
              </a:r>
            </a:p>
          </p:txBody>
        </p:sp>
        <p:sp>
          <p:nvSpPr>
            <p:cNvPr id="17433" name="文本框 39961"/>
            <p:cNvSpPr txBox="1"/>
            <p:nvPr/>
          </p:nvSpPr>
          <p:spPr>
            <a:xfrm>
              <a:off x="1449" y="197"/>
              <a:ext cx="768" cy="290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t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zh-CN" sz="2400" b="1" i="1">
                  <a:solidFill>
                    <a:srgbClr val="FA1414"/>
                  </a:solidFill>
                  <a:latin typeface="Times New Roman" panose="02020603050405020304" pitchFamily="18" charset="0"/>
                  <a:ea typeface="宋体" panose="02010600030101010101" pitchFamily="2" charset="-122"/>
                </a:rPr>
                <a:t>l</a:t>
              </a:r>
              <a:r>
                <a:rPr lang="en-US" altLang="zh-CN" sz="2400" b="1" baseline="-25000">
                  <a:solidFill>
                    <a:srgbClr val="FA1414"/>
                  </a:solidFill>
                  <a:latin typeface="Times New Roman" panose="02020603050405020304" pitchFamily="18" charset="0"/>
                  <a:ea typeface="宋体" panose="02010600030101010101" pitchFamily="2" charset="-122"/>
                </a:rPr>
                <a:t>1</a:t>
              </a:r>
              <a:r>
                <a:rPr lang="en-US" altLang="zh-CN" sz="2400" b="1">
                  <a:solidFill>
                    <a:srgbClr val="FA1414"/>
                  </a:solidFill>
                  <a:latin typeface="Times New Roman" panose="02020603050405020304" pitchFamily="18" charset="0"/>
                  <a:ea typeface="宋体" panose="02010600030101010101" pitchFamily="2" charset="-122"/>
                </a:rPr>
                <a:t>= 2</a:t>
              </a:r>
              <a:r>
                <a:rPr lang="en-US" altLang="zh-CN" sz="2400" b="1" i="1">
                  <a:solidFill>
                    <a:srgbClr val="FA1414"/>
                  </a:solidFill>
                  <a:latin typeface="Times New Roman" panose="02020603050405020304" pitchFamily="18" charset="0"/>
                  <a:ea typeface="宋体" panose="02010600030101010101" pitchFamily="2" charset="-122"/>
                </a:rPr>
                <a:t>R</a:t>
              </a:r>
            </a:p>
          </p:txBody>
        </p:sp>
        <p:sp>
          <p:nvSpPr>
            <p:cNvPr id="17434" name="矩形 39962"/>
            <p:cNvSpPr/>
            <p:nvPr/>
          </p:nvSpPr>
          <p:spPr>
            <a:xfrm>
              <a:off x="1117" y="760"/>
              <a:ext cx="275" cy="310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anchor="t">
              <a:spAutoFit/>
            </a:bodyPr>
            <a:lstStyle/>
            <a:p>
              <a:r>
                <a:rPr lang="en-US" altLang="zh-CN" sz="2600" b="1" i="1">
                  <a:solidFill>
                    <a:srgbClr val="000000"/>
                  </a:solidFill>
                  <a:latin typeface="Times New Roman" panose="02020603050405020304" pitchFamily="18" charset="0"/>
                  <a:ea typeface="黑体" panose="02010609060101010101" pitchFamily="49" charset="-122"/>
                </a:rPr>
                <a:t>O</a:t>
              </a:r>
            </a:p>
          </p:txBody>
        </p:sp>
        <p:sp>
          <p:nvSpPr>
            <p:cNvPr id="17435" name="矩形 39963"/>
            <p:cNvSpPr/>
            <p:nvPr/>
          </p:nvSpPr>
          <p:spPr>
            <a:xfrm>
              <a:off x="1615" y="1435"/>
              <a:ext cx="383" cy="310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anchor="t">
              <a:spAutoFit/>
            </a:bodyPr>
            <a:lstStyle/>
            <a:p>
              <a:r>
                <a:rPr lang="en-US" altLang="zh-CN" sz="2600" b="1" i="1">
                  <a:solidFill>
                    <a:srgbClr val="000000"/>
                  </a:solidFill>
                  <a:latin typeface="Times New Roman" panose="02020603050405020304" pitchFamily="18" charset="0"/>
                  <a:ea typeface="宋体" panose="02010600030101010101" pitchFamily="2" charset="-122"/>
                </a:rPr>
                <a:t>G  </a:t>
              </a:r>
            </a:p>
          </p:txBody>
        </p:sp>
        <p:sp>
          <p:nvSpPr>
            <p:cNvPr id="17436" name="矩形 39964"/>
            <p:cNvSpPr/>
            <p:nvPr/>
          </p:nvSpPr>
          <p:spPr>
            <a:xfrm>
              <a:off x="2064" y="202"/>
              <a:ext cx="313" cy="310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anchor="t">
              <a:spAutoFit/>
            </a:bodyPr>
            <a:lstStyle/>
            <a:p>
              <a:r>
                <a:rPr lang="en-US" altLang="zh-CN" sz="2600" b="1" i="1">
                  <a:solidFill>
                    <a:srgbClr val="000000"/>
                  </a:solidFill>
                  <a:latin typeface="Times New Roman" panose="02020603050405020304" pitchFamily="18" charset="0"/>
                  <a:ea typeface="宋体" panose="02010600030101010101" pitchFamily="2" charset="-122"/>
                </a:rPr>
                <a:t>F </a:t>
              </a:r>
            </a:p>
          </p:txBody>
        </p:sp>
        <p:sp>
          <p:nvSpPr>
            <p:cNvPr id="17437" name="矩形 39965"/>
            <p:cNvSpPr/>
            <p:nvPr/>
          </p:nvSpPr>
          <p:spPr>
            <a:xfrm>
              <a:off x="479" y="1499"/>
              <a:ext cx="383" cy="310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anchor="t">
              <a:spAutoFit/>
            </a:bodyPr>
            <a:lstStyle/>
            <a:p>
              <a:r>
                <a:rPr lang="en-US" altLang="zh-CN" sz="2600" b="1" i="1">
                  <a:solidFill>
                    <a:srgbClr val="000000"/>
                  </a:solidFill>
                  <a:latin typeface="Times New Roman" panose="02020603050405020304" pitchFamily="18" charset="0"/>
                  <a:ea typeface="宋体" panose="02010600030101010101" pitchFamily="2" charset="-122"/>
                </a:rPr>
                <a:t>G  </a:t>
              </a:r>
            </a:p>
          </p:txBody>
        </p:sp>
      </p:grpSp>
      <p:sp>
        <p:nvSpPr>
          <p:cNvPr id="17438" name="文本框 39967"/>
          <p:cNvSpPr txBox="1"/>
          <p:nvPr/>
        </p:nvSpPr>
        <p:spPr>
          <a:xfrm>
            <a:off x="4879193" y="573091"/>
            <a:ext cx="3377070" cy="583565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lstStyle/>
          <a:p>
            <a:r>
              <a:rPr lang="zh-CN" altLang="en-US" sz="3200">
                <a:solidFill>
                  <a:srgbClr val="00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动滑轮的实质</a:t>
            </a:r>
          </a:p>
        </p:txBody>
      </p:sp>
    </p:spTree>
    <p:extLst>
      <p:ext uri="{BB962C8B-B14F-4D97-AF65-F5344CB8AC3E}">
        <p14:creationId xmlns:p14="http://schemas.microsoft.com/office/powerpoint/2010/main" val="1621727283"/>
      </p:ext>
    </p:extLst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951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0" name="图片 99"/>
          <p:cNvPicPr/>
          <p:nvPr/>
        </p:nvPicPr>
        <p:blipFill>
          <a:blip r:embed="rId2"/>
          <a:stretch>
            <a:fillRect/>
          </a:stretch>
        </p:blipFill>
        <p:spPr>
          <a:xfrm>
            <a:off x="8692203" y="1828165"/>
            <a:ext cx="993784" cy="149225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01" name="文本框 100"/>
          <p:cNvSpPr txBox="1"/>
          <p:nvPr/>
        </p:nvSpPr>
        <p:spPr>
          <a:xfrm>
            <a:off x="1057521" y="607695"/>
            <a:ext cx="9507774" cy="156966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r>
              <a:rPr lang="en-US" altLang="zh-CN" sz="2400" b="1">
                <a:solidFill>
                  <a:srgbClr val="000000"/>
                </a:solidFill>
                <a:ea typeface="宋体" panose="02010600030101010101" pitchFamily="2" charset="-122"/>
              </a:rPr>
              <a:t>2</a:t>
            </a:r>
            <a:r>
              <a:rPr lang="zh-CN" altLang="en-US" sz="2400" b="1">
                <a:solidFill>
                  <a:srgbClr val="000000"/>
                </a:solidFill>
                <a:ea typeface="宋体" panose="02010600030101010101" pitchFamily="2" charset="-122"/>
              </a:rPr>
              <a:t>、用一个如图所示的动滑轮将重</a:t>
            </a:r>
            <a:r>
              <a:rPr lang="en-US" altLang="zh-CN" sz="2400" b="1">
                <a:solidFill>
                  <a:srgbClr val="000000"/>
                </a:solidFill>
                <a:ea typeface="宋体" panose="02010600030101010101" pitchFamily="2" charset="-122"/>
              </a:rPr>
              <a:t>120N</a:t>
            </a:r>
            <a:r>
              <a:rPr lang="zh-CN" altLang="en-US" sz="2400" b="1">
                <a:solidFill>
                  <a:srgbClr val="000000"/>
                </a:solidFill>
                <a:ea typeface="宋体" panose="02010600030101010101" pitchFamily="2" charset="-122"/>
              </a:rPr>
              <a:t>的物体匀速提起（动滑轮重、绳重、摩擦忽略不计），所用拉力为（    ）</a:t>
            </a:r>
            <a:r>
              <a:rPr lang="en-US" sz="2400" b="1">
                <a:solidFill>
                  <a:srgbClr val="000000"/>
                </a:solidFill>
                <a:latin typeface="宋体" panose="02010600030101010101" pitchFamily="2" charset="-122"/>
              </a:rPr>
              <a:t>A. 120N       B. 60N       C. 240N       D. 30N
</a:t>
            </a:r>
            <a:endParaRPr lang="en-US" altLang="en-US" sz="2400" b="1">
              <a:solidFill>
                <a:srgbClr val="000000"/>
              </a:solidFill>
              <a:latin typeface="宋体" panose="02010600030101010101" pitchFamily="2" charset="-122"/>
            </a:endParaRPr>
          </a:p>
        </p:txBody>
      </p:sp>
      <p:sp>
        <p:nvSpPr>
          <p:cNvPr id="104" name="文本框 103"/>
          <p:cNvSpPr txBox="1"/>
          <p:nvPr/>
        </p:nvSpPr>
        <p:spPr>
          <a:xfrm>
            <a:off x="1056900" y="3320418"/>
            <a:ext cx="7415631" cy="175323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indent="304800">
              <a:lnSpc>
                <a:spcPct val="150000"/>
              </a:lnSpc>
            </a:pPr>
            <a:r>
              <a:rPr lang="en-US" sz="2400" b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zh-CN" altLang="en-US" sz="2400" b="1">
                <a:solidFill>
                  <a:srgbClr val="000000"/>
                </a:solidFill>
                <a:ea typeface="宋体" panose="02010600030101010101" pitchFamily="2" charset="-122"/>
              </a:rPr>
              <a:t>．用图中滑轮把重</a:t>
            </a:r>
            <a:r>
              <a:rPr lang="en-US" sz="2400" b="1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300 N</a:t>
            </a:r>
            <a:r>
              <a:rPr lang="zh-CN" altLang="en-US" sz="2400" b="1">
                <a:solidFill>
                  <a:srgbClr val="000000"/>
                </a:solidFill>
                <a:ea typeface="宋体" panose="02010600030101010101" pitchFamily="2" charset="-122"/>
              </a:rPr>
              <a:t>的物体匀速提起</a:t>
            </a:r>
            <a:r>
              <a:rPr lang="en-US" sz="2400" b="1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2 m</a:t>
            </a:r>
            <a:r>
              <a:rPr lang="zh-CN" altLang="en-US" sz="2400" b="1">
                <a:solidFill>
                  <a:srgbClr val="000000"/>
                </a:solidFill>
                <a:ea typeface="宋体" panose="02010600030101010101" pitchFamily="2" charset="-122"/>
              </a:rPr>
              <a:t>时，人对绳子的拉力</a:t>
            </a:r>
            <a:r>
              <a:rPr lang="en-US" sz="2400" b="1" i="1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F</a:t>
            </a:r>
            <a:r>
              <a:rPr lang="zh-CN" altLang="en-US" sz="2400" b="1">
                <a:solidFill>
                  <a:srgbClr val="000000"/>
                </a:solidFill>
                <a:ea typeface="宋体" panose="02010600030101010101" pitchFamily="2" charset="-122"/>
              </a:rPr>
              <a:t>为</a:t>
            </a:r>
            <a:r>
              <a:rPr lang="en-US" sz="2400" b="1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160 N</a:t>
            </a:r>
            <a:r>
              <a:rPr lang="zh-CN" altLang="en-US" sz="2400" b="1">
                <a:solidFill>
                  <a:srgbClr val="000000"/>
                </a:solidFill>
                <a:ea typeface="宋体" panose="02010600030101010101" pitchFamily="2" charset="-122"/>
              </a:rPr>
              <a:t>，则动滑轮的重力为</a:t>
            </a:r>
            <a:r>
              <a:rPr lang="en-US" sz="2400" b="1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__</a:t>
            </a:r>
            <a:r>
              <a:rPr lang="en-US" sz="2400" b="1" u="sng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     </a:t>
            </a:r>
            <a:r>
              <a:rPr lang="en-US" sz="2400" b="1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__N</a:t>
            </a:r>
            <a:r>
              <a:rPr lang="zh-CN" altLang="en-US" sz="2400" b="1">
                <a:solidFill>
                  <a:srgbClr val="000000"/>
                </a:solidFill>
                <a:ea typeface="宋体" panose="02010600030101010101" pitchFamily="2" charset="-122"/>
              </a:rPr>
              <a:t>，拉力作用点移动距离为</a:t>
            </a:r>
            <a:r>
              <a:rPr lang="en-US" sz="2400" b="1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__</a:t>
            </a:r>
            <a:r>
              <a:rPr lang="en-US" sz="2400" b="1" u="sng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     </a:t>
            </a:r>
            <a:r>
              <a:rPr lang="en-US" sz="2400" b="1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__m</a:t>
            </a:r>
            <a:r>
              <a:rPr lang="zh-CN" altLang="en-US" sz="2400" b="1" u="sng">
                <a:solidFill>
                  <a:srgbClr val="000000"/>
                </a:solidFill>
                <a:ea typeface="宋体" panose="02010600030101010101" pitchFamily="2" charset="-122"/>
              </a:rPr>
              <a:t>．</a:t>
            </a:r>
            <a:r>
              <a:rPr lang="en-US" sz="2400" b="1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(</a:t>
            </a:r>
            <a:r>
              <a:rPr lang="zh-CN" altLang="en-US" sz="2400" b="1">
                <a:solidFill>
                  <a:srgbClr val="000000"/>
                </a:solidFill>
                <a:ea typeface="宋体" panose="02010600030101010101" pitchFamily="2" charset="-122"/>
              </a:rPr>
              <a:t>不计绳重和摩擦</a:t>
            </a:r>
            <a:r>
              <a:rPr lang="en-US" sz="2400" b="1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)</a:t>
            </a:r>
            <a:endParaRPr lang="en-US" altLang="en-US" sz="2400" b="1">
              <a:solidFill>
                <a:srgbClr val="000000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pic>
        <p:nvPicPr>
          <p:cNvPr id="2" name="图片 1"/>
          <p:cNvPicPr/>
          <p:nvPr/>
        </p:nvPicPr>
        <p:blipFill>
          <a:blip r:embed="rId3"/>
          <a:stretch>
            <a:fillRect/>
          </a:stretch>
        </p:blipFill>
        <p:spPr>
          <a:xfrm>
            <a:off x="9246025" y="3725545"/>
            <a:ext cx="1513571" cy="2377440"/>
          </a:xfrm>
          <a:prstGeom prst="rect">
            <a:avLst/>
          </a:prstGeom>
          <a:noFill/>
          <a:ln w="9525">
            <a:noFill/>
          </a:ln>
        </p:spPr>
      </p:pic>
    </p:spTree>
    <p:extLst>
      <p:ext uri="{BB962C8B-B14F-4D97-AF65-F5344CB8AC3E}">
        <p14:creationId xmlns:p14="http://schemas.microsoft.com/office/powerpoint/2010/main" val="2332744620"/>
      </p:ext>
    </p:extLst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3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75755" y="2058991"/>
            <a:ext cx="1197367" cy="265747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8194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42253" y="2058988"/>
            <a:ext cx="1104548" cy="318135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32775" name="Picture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51693" y="2103438"/>
            <a:ext cx="1522234" cy="31242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32776" name="Picture 8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279467" y="1627191"/>
            <a:ext cx="1169521" cy="372427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32777" name="AutoShape 9"/>
          <p:cNvSpPr/>
          <p:nvPr/>
        </p:nvSpPr>
        <p:spPr>
          <a:xfrm>
            <a:off x="4958090" y="3500441"/>
            <a:ext cx="771946" cy="358775"/>
          </a:xfrm>
          <a:prstGeom prst="rightArrow">
            <a:avLst>
              <a:gd name="adj1" fmla="val 50000"/>
              <a:gd name="adj2" fmla="val 55199"/>
            </a:avLst>
          </a:prstGeom>
          <a:solidFill>
            <a:schemeClr val="accent1"/>
          </a:solidFill>
          <a:ln w="19050" cap="flat" cmpd="sng">
            <a:solidFill>
              <a:schemeClr val="accent6">
                <a:lumMod val="50000"/>
              </a:schemeClr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/>
          <a:lstStyle/>
          <a:p>
            <a:pPr fontAlgn="base"/>
            <a:endParaRPr lang="zh-CN" altLang="en-US" noProof="1">
              <a:solidFill>
                <a:srgbClr val="000000"/>
              </a:solidFill>
            </a:endParaRPr>
          </a:p>
        </p:txBody>
      </p:sp>
      <p:sp>
        <p:nvSpPr>
          <p:cNvPr id="32778" name="AutoShape 10"/>
          <p:cNvSpPr/>
          <p:nvPr/>
        </p:nvSpPr>
        <p:spPr>
          <a:xfrm>
            <a:off x="7273927" y="3500441"/>
            <a:ext cx="771946" cy="358775"/>
          </a:xfrm>
          <a:prstGeom prst="rightArrow">
            <a:avLst>
              <a:gd name="adj1" fmla="val 50000"/>
              <a:gd name="adj2" fmla="val 55199"/>
            </a:avLst>
          </a:prstGeom>
          <a:solidFill>
            <a:schemeClr val="accent1"/>
          </a:solidFill>
          <a:ln w="19050" cap="flat" cmpd="sng">
            <a:solidFill>
              <a:schemeClr val="accent6">
                <a:lumMod val="50000"/>
              </a:schemeClr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/>
          <a:lstStyle/>
          <a:p>
            <a:pPr fontAlgn="base"/>
            <a:endParaRPr lang="zh-CN" altLang="en-US" noProof="1">
              <a:solidFill>
                <a:srgbClr val="000000"/>
              </a:solidFill>
            </a:endParaRPr>
          </a:p>
        </p:txBody>
      </p:sp>
      <p:sp>
        <p:nvSpPr>
          <p:cNvPr id="32782" name="Text Box 4"/>
          <p:cNvSpPr txBox="1"/>
          <p:nvPr/>
        </p:nvSpPr>
        <p:spPr>
          <a:xfrm>
            <a:off x="2196720" y="1304927"/>
            <a:ext cx="5216436" cy="1092607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lstStyle/>
          <a:p>
            <a:pPr marL="457200" indent="-457200">
              <a:lnSpc>
                <a:spcPct val="125000"/>
              </a:lnSpc>
              <a:buFont typeface="Wingdings" panose="05000000000000000000" charset="0"/>
              <a:buChar char=""/>
            </a:pPr>
            <a:r>
              <a:rPr lang="zh-CN" altLang="en-US" sz="2600">
                <a:solidFill>
                  <a:srgbClr val="00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定滑轮与动滑轮的组合叫滑轮组。</a:t>
            </a:r>
            <a:endParaRPr lang="en-US" altLang="zh-CN" sz="2600">
              <a:solidFill>
                <a:srgbClr val="000000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080696" y="5545138"/>
            <a:ext cx="7968523" cy="67705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9EEAFF">
                  <a:alpha val="100000"/>
                </a:srgbClr>
              </a:gs>
              <a:gs pos="35001">
                <a:srgbClr val="BBEFFF">
                  <a:alpha val="100000"/>
                </a:srgbClr>
              </a:gs>
              <a:gs pos="100000">
                <a:srgbClr val="E4F9FF">
                  <a:alpha val="100000"/>
                </a:srgbClr>
              </a:gs>
            </a:gsLst>
            <a:lin ang="5400000" scaled="1"/>
          </a:gradFill>
          <a:ln w="9525" cap="flat" cmpd="sng">
            <a:solidFill>
              <a:srgbClr val="46AAC5"/>
            </a:solidFill>
            <a:prstDash val="solid"/>
            <a:miter/>
            <a:headEnd type="none" w="med" len="med"/>
            <a:tailEnd type="none" w="med" len="med"/>
          </a:ln>
          <a:effectLst>
            <a:outerShdw dist="20000" dir="5400000" algn="ctr" rotWithShape="0">
              <a:srgbClr val="000000">
                <a:alpha val="37000"/>
              </a:srgbClr>
            </a:outerShdw>
          </a:effectLst>
        </p:spPr>
        <p:txBody>
          <a:bodyPr wrap="square" anchor="t">
            <a:spAutoFit/>
          </a:bodyPr>
          <a:lstStyle/>
          <a:p>
            <a:pPr>
              <a:lnSpc>
                <a:spcPct val="130000"/>
              </a:lnSpc>
            </a:pPr>
            <a:r>
              <a:rPr lang="zh-CN" altLang="en-US" sz="2600">
                <a:solidFill>
                  <a:srgbClr val="0000FF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结论：</a:t>
            </a:r>
            <a:r>
              <a:rPr lang="zh-CN" altLang="en-US" sz="2600">
                <a:solidFill>
                  <a:srgbClr val="00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使用滑轮组既可以省力；又可以改变力的方向。</a:t>
            </a:r>
          </a:p>
        </p:txBody>
      </p:sp>
      <p:sp>
        <p:nvSpPr>
          <p:cNvPr id="8205" name="文本框 6151"/>
          <p:cNvSpPr txBox="1"/>
          <p:nvPr/>
        </p:nvSpPr>
        <p:spPr>
          <a:xfrm>
            <a:off x="1402806" y="481332"/>
            <a:ext cx="3329758" cy="646331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  <a:scene3d>
              <a:camera prst="orthographicFront"/>
              <a:lightRig rig="threePt" dir="t"/>
            </a:scene3d>
          </a:bodyPr>
          <a:lstStyle/>
          <a:p>
            <a:r>
              <a:rPr lang="zh-CN" altLang="en-US" sz="3600" b="1">
                <a:solidFill>
                  <a:srgbClr val="000000"/>
                </a:solidFill>
                <a:latin typeface="微软雅黑" panose="020B0503020204020204" pitchFamily="34" charset="-122"/>
                <a:sym typeface="宋体" panose="02010600030101010101" pitchFamily="2" charset="-122"/>
              </a:rPr>
              <a:t>考点</a:t>
            </a:r>
            <a:r>
              <a:rPr lang="en-US" altLang="zh-CN" sz="3600" b="1">
                <a:solidFill>
                  <a:srgbClr val="000000"/>
                </a:solidFill>
                <a:latin typeface="微软雅黑" panose="020B0503020204020204" pitchFamily="34" charset="-122"/>
                <a:sym typeface="宋体" panose="02010600030101010101" pitchFamily="2" charset="-122"/>
              </a:rPr>
              <a:t>2    </a:t>
            </a:r>
            <a:r>
              <a:rPr lang="zh-CN" altLang="en-US" sz="3600" b="1">
                <a:solidFill>
                  <a:srgbClr val="000000"/>
                </a:solidFill>
                <a:latin typeface="微软雅黑" panose="020B0503020204020204" pitchFamily="34" charset="-122"/>
                <a:sym typeface="宋体" panose="02010600030101010101" pitchFamily="2" charset="-122"/>
              </a:rPr>
              <a:t>滑轮组</a:t>
            </a:r>
          </a:p>
        </p:txBody>
      </p:sp>
    </p:spTree>
    <p:extLst>
      <p:ext uri="{BB962C8B-B14F-4D97-AF65-F5344CB8AC3E}">
        <p14:creationId xmlns:p14="http://schemas.microsoft.com/office/powerpoint/2010/main" val="192505737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27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27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27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27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327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77" grpId="0" animBg="1"/>
      <p:bldP spid="32778" grpId="0" animBg="1"/>
      <p:bldP spid="32782" grpId="0"/>
      <p:bldP spid="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圆角矩形 7"/>
          <p:cNvSpPr/>
          <p:nvPr/>
        </p:nvSpPr>
        <p:spPr>
          <a:xfrm>
            <a:off x="4212751" y="238443"/>
            <a:ext cx="4517198" cy="67674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9EEAFF">
                  <a:alpha val="100000"/>
                </a:srgbClr>
              </a:gs>
              <a:gs pos="35001">
                <a:srgbClr val="BBEFFF">
                  <a:alpha val="100000"/>
                </a:srgbClr>
              </a:gs>
              <a:gs pos="100000">
                <a:srgbClr val="E4F9FF">
                  <a:alpha val="100000"/>
                </a:srgbClr>
              </a:gs>
            </a:gsLst>
            <a:lin ang="5400000" scaled="1"/>
          </a:gradFill>
          <a:ln w="9525" cap="flat" cmpd="sng">
            <a:solidFill>
              <a:srgbClr val="46AAC5"/>
            </a:solidFill>
            <a:prstDash val="solid"/>
            <a:miter/>
            <a:headEnd type="none" w="med" len="med"/>
            <a:tailEnd type="none" w="med" len="med"/>
          </a:ln>
          <a:effectLst>
            <a:outerShdw dist="20000" dir="5400000" algn="ctr" rotWithShape="0">
              <a:srgbClr val="000000">
                <a:alpha val="37000"/>
              </a:srgbClr>
            </a:outerShdw>
          </a:effectLst>
        </p:spPr>
        <p:txBody>
          <a:bodyPr wrap="square" anchor="t">
            <a:spAutoFit/>
          </a:bodyPr>
          <a:lstStyle/>
          <a:p>
            <a:pPr>
              <a:lnSpc>
                <a:spcPct val="130000"/>
              </a:lnSpc>
            </a:pPr>
            <a:r>
              <a:rPr lang="zh-CN" altLang="en-US" sz="2600">
                <a:solidFill>
                  <a:srgbClr val="00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这两种绕线方法有什么不同？</a:t>
            </a:r>
          </a:p>
        </p:txBody>
      </p:sp>
      <p:pic>
        <p:nvPicPr>
          <p:cNvPr id="33805" name="Picture 1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44815" y="1647190"/>
            <a:ext cx="1254296" cy="351663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33806" name="Picture 1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93641" y="1647193"/>
            <a:ext cx="1367535" cy="356298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4" name="TextBox 1"/>
          <p:cNvSpPr txBox="1"/>
          <p:nvPr/>
        </p:nvSpPr>
        <p:spPr>
          <a:xfrm>
            <a:off x="777826" y="304483"/>
            <a:ext cx="1072507" cy="544830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zh-CN" altLang="en-US" sz="2600" b="1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</a:rPr>
              <a:t>讨 论</a:t>
            </a:r>
          </a:p>
        </p:txBody>
      </p:sp>
      <p:sp>
        <p:nvSpPr>
          <p:cNvPr id="100" name="文本框 99"/>
          <p:cNvSpPr txBox="1"/>
          <p:nvPr/>
        </p:nvSpPr>
        <p:spPr>
          <a:xfrm>
            <a:off x="355808" y="2090422"/>
            <a:ext cx="3589007" cy="3108543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r>
              <a:rPr lang="zh-CN" altLang="en-US" sz="2800">
                <a:solidFill>
                  <a:srgbClr val="000000"/>
                </a:solidFill>
                <a:ea typeface="宋体" panose="02010600030101010101" pitchFamily="2" charset="-122"/>
              </a:rPr>
              <a:t>甲图重物由</a:t>
            </a:r>
            <a:r>
              <a:rPr lang="en-US" sz="2800" u="sng">
                <a:solidFill>
                  <a:srgbClr val="000000"/>
                </a:solidFill>
                <a:latin typeface="宋体" panose="02010600030101010101" pitchFamily="2" charset="-122"/>
              </a:rPr>
              <a:t>      </a:t>
            </a:r>
            <a:r>
              <a:rPr lang="zh-CN" altLang="en-US" sz="2800">
                <a:solidFill>
                  <a:srgbClr val="000000"/>
                </a:solidFill>
                <a:ea typeface="宋体" panose="02010600030101010101" pitchFamily="2" charset="-122"/>
              </a:rPr>
              <a:t>段绳子承担</a:t>
            </a:r>
            <a:r>
              <a:rPr lang="en-US" sz="2800">
                <a:solidFill>
                  <a:srgbClr val="000000"/>
                </a:solidFill>
                <a:latin typeface="宋体" panose="02010600030101010101" pitchFamily="2" charset="-122"/>
              </a:rPr>
              <a:t>         </a:t>
            </a:r>
            <a:r>
              <a:rPr lang="zh-CN" altLang="en-US" sz="2800">
                <a:solidFill>
                  <a:srgbClr val="000000"/>
                </a:solidFill>
                <a:ea typeface="宋体" panose="02010600030101010101" pitchFamily="2" charset="-122"/>
              </a:rPr>
              <a:t>即</a:t>
            </a:r>
            <a:r>
              <a:rPr lang="en-US" sz="2800">
                <a:solidFill>
                  <a:srgbClr val="000000"/>
                </a:solidFill>
                <a:latin typeface="宋体" panose="02010600030101010101" pitchFamily="2" charset="-122"/>
              </a:rPr>
              <a:t>n=</a:t>
            </a:r>
            <a:r>
              <a:rPr lang="en-US" sz="2800" u="sng">
                <a:solidFill>
                  <a:srgbClr val="000000"/>
                </a:solidFill>
                <a:latin typeface="宋体" panose="02010600030101010101" pitchFamily="2" charset="-122"/>
              </a:rPr>
              <a:t>       </a:t>
            </a:r>
            <a:r>
              <a:rPr lang="zh-CN" altLang="en-US" sz="2800">
                <a:solidFill>
                  <a:srgbClr val="000000"/>
                </a:solidFill>
                <a:ea typeface="宋体" panose="02010600030101010101" pitchFamily="2" charset="-122"/>
              </a:rPr>
              <a:t>，</a:t>
            </a:r>
            <a:r>
              <a:rPr lang="en-US" sz="2800">
                <a:solidFill>
                  <a:srgbClr val="000000"/>
                </a:solidFill>
                <a:latin typeface="宋体" panose="02010600030101010101" pitchFamily="2" charset="-122"/>
              </a:rPr>
              <a:t>                   
</a:t>
            </a:r>
          </a:p>
          <a:p>
            <a:r>
              <a:rPr lang="zh-CN" altLang="en-US" sz="2800">
                <a:solidFill>
                  <a:srgbClr val="000000"/>
                </a:solidFill>
                <a:ea typeface="宋体" panose="02010600030101010101" pitchFamily="2" charset="-122"/>
              </a:rPr>
              <a:t>所以</a:t>
            </a:r>
            <a:r>
              <a:rPr lang="en-US" altLang="zh-CN" sz="2800">
                <a:solidFill>
                  <a:srgbClr val="000000"/>
                </a:solidFill>
                <a:ea typeface="宋体" panose="02010600030101010101" pitchFamily="2" charset="-122"/>
              </a:rPr>
              <a:t>F=</a:t>
            </a:r>
            <a:r>
              <a:rPr lang="en-US" sz="2800" u="sng">
                <a:solidFill>
                  <a:srgbClr val="000000"/>
                </a:solidFill>
                <a:latin typeface="宋体" panose="02010600030101010101" pitchFamily="2" charset="-122"/>
              </a:rPr>
              <a:t>      </a:t>
            </a:r>
            <a:r>
              <a:rPr lang="en-US" altLang="zh-CN" sz="2800">
                <a:solidFill>
                  <a:srgbClr val="000000"/>
                </a:solidFill>
                <a:ea typeface="宋体" panose="02010600030101010101" pitchFamily="2" charset="-122"/>
              </a:rPr>
              <a:t>G</a:t>
            </a:r>
            <a:r>
              <a:rPr lang="zh-CN" altLang="en-US" sz="2800">
                <a:solidFill>
                  <a:srgbClr val="000000"/>
                </a:solidFill>
                <a:ea typeface="宋体" panose="02010600030101010101" pitchFamily="2" charset="-122"/>
              </a:rPr>
              <a:t>，</a:t>
            </a:r>
          </a:p>
          <a:p>
            <a:r>
              <a:rPr lang="zh-CN" altLang="en-US" sz="2800">
                <a:solidFill>
                  <a:srgbClr val="000000"/>
                </a:solidFill>
                <a:ea typeface="宋体" panose="02010600030101010101" pitchFamily="2" charset="-122"/>
              </a:rPr>
              <a:t>       </a:t>
            </a:r>
            <a:r>
              <a:rPr lang="en-US" altLang="zh-CN" sz="2800">
                <a:solidFill>
                  <a:srgbClr val="000000"/>
                </a:solidFill>
                <a:ea typeface="宋体" panose="02010600030101010101" pitchFamily="2" charset="-122"/>
              </a:rPr>
              <a:t>s=</a:t>
            </a:r>
            <a:r>
              <a:rPr lang="en-US" sz="2800" u="sng">
                <a:solidFill>
                  <a:srgbClr val="000000"/>
                </a:solidFill>
                <a:latin typeface="宋体" panose="02010600030101010101" pitchFamily="2" charset="-122"/>
              </a:rPr>
              <a:t>      </a:t>
            </a:r>
            <a:r>
              <a:rPr lang="en-US" altLang="zh-CN" sz="2800">
                <a:solidFill>
                  <a:srgbClr val="000000"/>
                </a:solidFill>
                <a:ea typeface="宋体" panose="02010600030101010101" pitchFamily="2" charset="-122"/>
              </a:rPr>
              <a:t>h</a:t>
            </a:r>
            <a:r>
              <a:rPr lang="zh-CN" altLang="en-US" sz="2800">
                <a:solidFill>
                  <a:srgbClr val="000000"/>
                </a:solidFill>
                <a:ea typeface="宋体" panose="02010600030101010101" pitchFamily="2" charset="-122"/>
              </a:rPr>
              <a:t>。</a:t>
            </a:r>
          </a:p>
          <a:p>
            <a:r>
              <a:rPr lang="zh-CN" altLang="en-US" sz="2800">
                <a:solidFill>
                  <a:srgbClr val="000000"/>
                </a:solidFill>
                <a:ea typeface="宋体" panose="02010600030101010101" pitchFamily="2" charset="-122"/>
              </a:rPr>
              <a:t>     </a:t>
            </a:r>
            <a:r>
              <a:rPr lang="en-US" altLang="zh-CN" sz="2800">
                <a:solidFill>
                  <a:srgbClr val="000000"/>
                </a:solidFill>
                <a:ea typeface="宋体" panose="02010600030101010101" pitchFamily="2" charset="-122"/>
              </a:rPr>
              <a:t>V</a:t>
            </a:r>
            <a:r>
              <a:rPr lang="zh-CN" altLang="en-US" sz="2800" baseline="-25000">
                <a:solidFill>
                  <a:srgbClr val="000000"/>
                </a:solidFill>
                <a:ea typeface="宋体" panose="02010600030101010101" pitchFamily="2" charset="-122"/>
              </a:rPr>
              <a:t>绳</a:t>
            </a:r>
            <a:r>
              <a:rPr lang="en-US" altLang="zh-CN" sz="2800">
                <a:solidFill>
                  <a:srgbClr val="000000"/>
                </a:solidFill>
                <a:ea typeface="宋体" panose="02010600030101010101" pitchFamily="2" charset="-122"/>
              </a:rPr>
              <a:t>=____V</a:t>
            </a:r>
            <a:r>
              <a:rPr lang="zh-CN" altLang="en-US" sz="2800" baseline="-25000">
                <a:solidFill>
                  <a:srgbClr val="000000"/>
                </a:solidFill>
                <a:ea typeface="宋体" panose="02010600030101010101" pitchFamily="2" charset="-122"/>
              </a:rPr>
              <a:t>物</a:t>
            </a:r>
          </a:p>
        </p:txBody>
      </p:sp>
      <p:sp>
        <p:nvSpPr>
          <p:cNvPr id="2" name="文本框 1"/>
          <p:cNvSpPr txBox="1"/>
          <p:nvPr/>
        </p:nvSpPr>
        <p:spPr>
          <a:xfrm>
            <a:off x="7710795" y="2021208"/>
            <a:ext cx="3378617" cy="3108543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r>
              <a:rPr lang="zh-CN" altLang="en-US" sz="2800">
                <a:solidFill>
                  <a:srgbClr val="000000"/>
                </a:solidFill>
                <a:ea typeface="宋体" panose="02010600030101010101" pitchFamily="2" charset="-122"/>
              </a:rPr>
              <a:t>乙图重物由</a:t>
            </a:r>
            <a:r>
              <a:rPr lang="en-US" sz="2800" u="sng">
                <a:solidFill>
                  <a:srgbClr val="000000"/>
                </a:solidFill>
                <a:latin typeface="宋体" panose="02010600030101010101" pitchFamily="2" charset="-122"/>
              </a:rPr>
              <a:t>      </a:t>
            </a:r>
            <a:r>
              <a:rPr lang="zh-CN" altLang="en-US" sz="2800">
                <a:solidFill>
                  <a:srgbClr val="000000"/>
                </a:solidFill>
                <a:ea typeface="宋体" panose="02010600030101010101" pitchFamily="2" charset="-122"/>
              </a:rPr>
              <a:t>段绳子承担即</a:t>
            </a:r>
            <a:r>
              <a:rPr lang="en-US" sz="2800">
                <a:solidFill>
                  <a:srgbClr val="000000"/>
                </a:solidFill>
                <a:latin typeface="宋体" panose="02010600030101010101" pitchFamily="2" charset="-122"/>
              </a:rPr>
              <a:t>n=</a:t>
            </a:r>
            <a:r>
              <a:rPr lang="en-US" sz="2800" u="sng">
                <a:solidFill>
                  <a:srgbClr val="000000"/>
                </a:solidFill>
                <a:latin typeface="宋体" panose="02010600030101010101" pitchFamily="2" charset="-122"/>
              </a:rPr>
              <a:t>       </a:t>
            </a:r>
            <a:r>
              <a:rPr lang="zh-CN" altLang="en-US" sz="2800">
                <a:solidFill>
                  <a:srgbClr val="000000"/>
                </a:solidFill>
                <a:ea typeface="宋体" panose="02010600030101010101" pitchFamily="2" charset="-122"/>
              </a:rPr>
              <a:t>，所以</a:t>
            </a:r>
            <a:r>
              <a:rPr lang="en-US" altLang="zh-CN" sz="2800">
                <a:solidFill>
                  <a:srgbClr val="000000"/>
                </a:solidFill>
                <a:ea typeface="宋体" panose="02010600030101010101" pitchFamily="2" charset="-122"/>
              </a:rPr>
              <a:t>F=</a:t>
            </a:r>
            <a:r>
              <a:rPr lang="en-US" sz="2800" u="sng">
                <a:solidFill>
                  <a:srgbClr val="000000"/>
                </a:solidFill>
                <a:latin typeface="宋体" panose="02010600030101010101" pitchFamily="2" charset="-122"/>
              </a:rPr>
              <a:t>      </a:t>
            </a:r>
            <a:r>
              <a:rPr lang="en-US" altLang="zh-CN" sz="2800">
                <a:solidFill>
                  <a:srgbClr val="000000"/>
                </a:solidFill>
                <a:ea typeface="宋体" panose="02010600030101010101" pitchFamily="2" charset="-122"/>
              </a:rPr>
              <a:t>G</a:t>
            </a:r>
            <a:r>
              <a:rPr lang="zh-CN" altLang="en-US" sz="2800">
                <a:solidFill>
                  <a:srgbClr val="000000"/>
                </a:solidFill>
                <a:ea typeface="宋体" panose="02010600030101010101" pitchFamily="2" charset="-122"/>
              </a:rPr>
              <a:t>，
</a:t>
            </a:r>
          </a:p>
          <a:p>
            <a:r>
              <a:rPr lang="zh-CN" altLang="en-US" sz="2800">
                <a:solidFill>
                  <a:srgbClr val="000000"/>
                </a:solidFill>
                <a:ea typeface="宋体" panose="02010600030101010101" pitchFamily="2" charset="-122"/>
              </a:rPr>
              <a:t>       </a:t>
            </a:r>
            <a:r>
              <a:rPr lang="en-US" altLang="zh-CN" sz="2800">
                <a:solidFill>
                  <a:srgbClr val="000000"/>
                </a:solidFill>
                <a:ea typeface="宋体" panose="02010600030101010101" pitchFamily="2" charset="-122"/>
              </a:rPr>
              <a:t>s=</a:t>
            </a:r>
            <a:r>
              <a:rPr lang="en-US" sz="2800" u="sng">
                <a:solidFill>
                  <a:srgbClr val="000000"/>
                </a:solidFill>
                <a:latin typeface="宋体" panose="02010600030101010101" pitchFamily="2" charset="-122"/>
              </a:rPr>
              <a:t>      </a:t>
            </a:r>
            <a:r>
              <a:rPr lang="en-US" altLang="zh-CN" sz="2800">
                <a:solidFill>
                  <a:srgbClr val="000000"/>
                </a:solidFill>
                <a:ea typeface="宋体" panose="02010600030101010101" pitchFamily="2" charset="-122"/>
              </a:rPr>
              <a:t>h</a:t>
            </a:r>
            <a:r>
              <a:rPr lang="zh-CN" altLang="en-US" sz="2800">
                <a:solidFill>
                  <a:srgbClr val="000000"/>
                </a:solidFill>
                <a:ea typeface="宋体" panose="02010600030101010101" pitchFamily="2" charset="-122"/>
              </a:rPr>
              <a:t>。</a:t>
            </a:r>
          </a:p>
          <a:p>
            <a:r>
              <a:rPr lang="en-US" altLang="zh-CN" sz="2800">
                <a:solidFill>
                  <a:srgbClr val="000000"/>
                </a:solidFill>
                <a:ea typeface="宋体" panose="02010600030101010101" pitchFamily="2" charset="-122"/>
                <a:sym typeface="+mn-ea"/>
              </a:rPr>
              <a:t>     V</a:t>
            </a:r>
            <a:r>
              <a:rPr lang="zh-CN" altLang="en-US" sz="2800" baseline="-25000">
                <a:solidFill>
                  <a:srgbClr val="000000"/>
                </a:solidFill>
                <a:ea typeface="宋体" panose="02010600030101010101" pitchFamily="2" charset="-122"/>
                <a:sym typeface="+mn-ea"/>
              </a:rPr>
              <a:t>绳</a:t>
            </a:r>
            <a:r>
              <a:rPr lang="en-US" altLang="zh-CN" sz="2800">
                <a:solidFill>
                  <a:srgbClr val="000000"/>
                </a:solidFill>
                <a:ea typeface="宋体" panose="02010600030101010101" pitchFamily="2" charset="-122"/>
                <a:sym typeface="+mn-ea"/>
              </a:rPr>
              <a:t>=____V</a:t>
            </a:r>
            <a:r>
              <a:rPr lang="zh-CN" altLang="en-US" sz="2800" baseline="-25000">
                <a:solidFill>
                  <a:srgbClr val="000000"/>
                </a:solidFill>
                <a:ea typeface="宋体" panose="02010600030101010101" pitchFamily="2" charset="-122"/>
                <a:sym typeface="+mn-ea"/>
              </a:rPr>
              <a:t>物</a:t>
            </a:r>
            <a:endParaRPr lang="zh-CN" altLang="en-US" sz="2800">
              <a:solidFill>
                <a:srgbClr val="000000"/>
              </a:solidFill>
              <a:ea typeface="宋体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64023683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38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338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00" grpId="0"/>
      <p:bldP spid="2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TEMPLATE_CATEGORY" val="custom"/>
  <p:tag name="KSO_WM_TEMPLATE_COLOR_TYPE" val="1"/>
  <p:tag name="KSO_WM_TEMPLATE_INDEX" val="20205081"/>
  <p:tag name="KSO_WM_TEMPLATE_MASTER_TYPE" val="0"/>
  <p:tag name="KSO_WM_TEMPLATE_SUBCATEGORY" val="19"/>
  <p:tag name="KSO_WM_TEMPLATE_THUMBS_INDEX" val="1、4、7、12、13、14、15、16、17、18、20、24、25、28、33、36、40、43、44"/>
  <p:tag name="KSO_WM_UNIT_SHOW_EDIT_AREA_INDICATION" val="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**"/>
  <p:tag name="KSO_WM_UNIT_LAYERLEVEL" val="1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**"/>
  <p:tag name="KSO_WM_UNIT_LAYERLEVEL" val="1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2**"/>
  <p:tag name="KSO_WM_UNIT_LAYERLEVEL" val="1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2**"/>
  <p:tag name="KSO_WM_UNIT_LAYERLEVEL" val="1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2**"/>
  <p:tag name="KSO_WM_UNIT_LAYERLEVEL" val="1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2**"/>
  <p:tag name="KSO_WM_UNIT_LAYERLEVEL" val="1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2**"/>
  <p:tag name="KSO_WM_UNIT_LAYERLEVEL" val="1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3**"/>
  <p:tag name="KSO_WM_UNIT_LAYERLEVEL" val="1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3**"/>
  <p:tag name="KSO_WM_UNIT_LAYERLEVEL" val="1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3**"/>
  <p:tag name="KSO_WM_UNIT_LAYERLEVEL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TEMPLATE_CATEGORY" val="custom"/>
  <p:tag name="KSO_WM_TEMPLATE_INDEX" val="20205081"/>
  <p:tag name="KSO_WM_UNIT_COMPATIBLE" val="0"/>
  <p:tag name="KSO_WM_UNIT_DIAGRAM_ISNUMVISUAL" val="0"/>
  <p:tag name="KSO_WM_UNIT_DIAGRAM_ISREFERUNIT" val="0"/>
  <p:tag name="KSO_WM_UNIT_HIGHLIGHT" val="0"/>
  <p:tag name="KSO_WM_UNIT_ID" val="_0**"/>
  <p:tag name="KSO_WM_UNIT_LAYERLEVEL" val="1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3**"/>
  <p:tag name="KSO_WM_UNIT_LAYERLEVEL" val="1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3**"/>
  <p:tag name="KSO_WM_UNIT_LAYERLEVEL" val="1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4**"/>
  <p:tag name="KSO_WM_UNIT_LAYERLEVEL" val="1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4**"/>
  <p:tag name="KSO_WM_UNIT_LAYERLEVEL" val="1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4**"/>
  <p:tag name="KSO_WM_UNIT_LAYERLEVEL" val="1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4**"/>
  <p:tag name="KSO_WM_UNIT_LAYERLEVEL" val="1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4**"/>
  <p:tag name="KSO_WM_UNIT_LAYERLEVEL" val="1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4**"/>
  <p:tag name="KSO_WM_UNIT_LAYERLEVEL" val="1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5**"/>
  <p:tag name="KSO_WM_UNIT_LAYERLEVEL" val="1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5**"/>
  <p:tag name="KSO_WM_UNIT_LAYERLEVEL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TEMPLATE_CATEGORY" val="custom"/>
  <p:tag name="KSO_WM_TEMPLATE_INDEX" val="20205081"/>
  <p:tag name="KSO_WM_UNIT_COMPATIBLE" val="0"/>
  <p:tag name="KSO_WM_UNIT_DIAGRAM_ISNUMVISUAL" val="0"/>
  <p:tag name="KSO_WM_UNIT_DIAGRAM_ISREFERUNIT" val="0"/>
  <p:tag name="KSO_WM_UNIT_HIGHLIGHT" val="0"/>
  <p:tag name="KSO_WM_UNIT_ID" val="_0**"/>
  <p:tag name="KSO_WM_UNIT_LAYERLEVEL" val="1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5**"/>
  <p:tag name="KSO_WM_UNIT_LAYERLEVEL" val="1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5**"/>
  <p:tag name="KSO_WM_UNIT_LAYERLEVEL" val="1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5**"/>
  <p:tag name="KSO_WM_UNIT_LAYERLEVEL" val="1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5**"/>
  <p:tag name="KSO_WM_UNIT_LAYERLEVEL" val="1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5**"/>
  <p:tag name="KSO_WM_UNIT_LAYERLEVEL" val="1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5**"/>
  <p:tag name="KSO_WM_UNIT_LAYERLEVEL" val="1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6**"/>
  <p:tag name="KSO_WM_UNIT_LAYERLEVEL" val="1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6**"/>
  <p:tag name="KSO_WM_UNIT_LAYERLEVEL" val="1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6**"/>
  <p:tag name="KSO_WM_UNIT_LAYERLEVEL" val="1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6**"/>
  <p:tag name="KSO_WM_UNIT_LAYERLEVEL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0**"/>
  <p:tag name="KSO_WM_UNIT_LAYERLEVEL" val="1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7**"/>
  <p:tag name="KSO_WM_UNIT_LAYERLEVEL" val="1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7**"/>
  <p:tag name="KSO_WM_UNIT_LAYERLEVEL" val="1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7**"/>
  <p:tag name="KSO_WM_UNIT_LAYERLEVEL" val="1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8**"/>
  <p:tag name="KSO_WM_UNIT_LAYERLEVEL" val="1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8**"/>
  <p:tag name="KSO_WM_UNIT_LAYERLEVEL" val="1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8**"/>
  <p:tag name="KSO_WM_UNIT_LAYERLEVEL" val="1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8**"/>
  <p:tag name="KSO_WM_UNIT_LAYERLEVEL" val="1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8**"/>
  <p:tag name="KSO_WM_UNIT_LAYERLEVEL" val="1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8**"/>
  <p:tag name="KSO_WM_UNIT_LAYERLEVEL" val="1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9**"/>
  <p:tag name="KSO_WM_UNIT_LAYERLEVEL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0**"/>
  <p:tag name="KSO_WM_UNIT_LAYERLEVEL" val="1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9**"/>
  <p:tag name="KSO_WM_UNIT_LAYERLEVEL" val="1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9**"/>
  <p:tag name="KSO_WM_UNIT_LAYERLEVEL" val="1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9**"/>
  <p:tag name="KSO_WM_UNIT_LAYERLEVEL" val="1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9**"/>
  <p:tag name="KSO_WM_UNIT_LAYERLEVEL" val="1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0**"/>
  <p:tag name="KSO_WM_UNIT_LAYERLEVEL" val="1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0**"/>
  <p:tag name="KSO_WM_UNIT_LAYERLEVEL" val="1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0**"/>
  <p:tag name="KSO_WM_UNIT_LAYERLEVEL" val="1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0**"/>
  <p:tag name="KSO_WM_UNIT_LAYERLEVEL" val="1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1**"/>
  <p:tag name="KSO_WM_UNIT_LAYERLEVEL" val="1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1**"/>
  <p:tag name="KSO_WM_UNIT_LAYERLEVEL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0**"/>
  <p:tag name="KSO_WM_UNIT_LAYERLEVEL" val="1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1**"/>
  <p:tag name="KSO_WM_UNIT_LAYERLEVEL" val="1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1**"/>
  <p:tag name="KSO_WM_UNIT_LAYERLEVEL" val="1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1**"/>
  <p:tag name="KSO_WM_UNIT_LAYERLEVEL" val="1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SLIDE_ID" val="custom20205081_1"/>
  <p:tag name="KSO_WM_SLIDE_INDEX" val="1"/>
  <p:tag name="KSO_WM_SLIDE_ITEM_CNT" val="0"/>
  <p:tag name="KSO_WM_SLIDE_LAYOUT" val="a_b"/>
  <p:tag name="KSO_WM_SLIDE_LAYOUT_CNT" val="1_1"/>
  <p:tag name="KSO_WM_SLIDE_SUBTYPE" val="defaultBlank"/>
  <p:tag name="KSO_WM_SLIDE_TYPE" val="title"/>
  <p:tag name="KSO_WM_TAG_VERSION" val="1.0"/>
  <p:tag name="KSO_WM_TEMPLATE_CATEGORY" val="custom"/>
  <p:tag name="KSO_WM_TEMPLATE_COLOR_TYPE" val="1"/>
  <p:tag name="KSO_WM_TEMPLATE_INDEX" val="20205081"/>
  <p:tag name="KSO_WM_TEMPLATE_MASTER_TYPE" val="0"/>
  <p:tag name="KSO_WM_TEMPLATE_SUBCATEGORY" val="19"/>
  <p:tag name="KSO_WM_TEMPLATE_THUMBS_INDEX" val="1、4、7、12、13、14、15、16、17、18、20、24、25、28、33、36、40、43、44"/>
  <p:tag name="KSO_WM_UNIT_SHOW_EDIT_AREA_INDICATION" val="1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TEMPLATE_CATEGORY" val="custom"/>
  <p:tag name="KSO_WM_TEMPLATE_INDEX" val="20205081"/>
  <p:tag name="KSO_WM_UNIT_COMPATIBLE" val="0"/>
  <p:tag name="KSO_WM_UNIT_DIAGRAM_ISNUMVISUAL" val="0"/>
  <p:tag name="KSO_WM_UNIT_DIAGRAM_ISREFERUNIT" val="0"/>
  <p:tag name="KSO_WM_UNIT_HIGHLIGHT" val="0"/>
  <p:tag name="KSO_WM_UNIT_ID" val="custom20205081_1*a*1"/>
  <p:tag name="KSO_WM_UNIT_INDEX" val="1"/>
  <p:tag name="KSO_WM_UNIT_ISCONTENTSTITLE" val="0"/>
  <p:tag name="KSO_WM_UNIT_ISNUMDGMTITLE" val="0"/>
  <p:tag name="KSO_WM_UNIT_LAYERLEVEL" val="1"/>
  <p:tag name="KSO_WM_UNIT_NOCLEAR" val="0"/>
  <p:tag name="KSO_WM_UNIT_PRESET_TEXT" val="空白演示"/>
  <p:tag name="KSO_WM_UNIT_SHOW_EDIT_AREA_INDICATION" val="1"/>
  <p:tag name="KSO_WM_UNIT_TYPE" val="a"/>
  <p:tag name="KSO_WM_UNIT_VALUE" val="28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TEMPLATE_CATEGORY" val="custom"/>
  <p:tag name="KSO_WM_TEMPLATE_INDEX" val="20205081"/>
  <p:tag name="KSO_WM_UNIT_COMPATIBLE" val="0"/>
  <p:tag name="KSO_WM_UNIT_DIAGRAM_ISNUMVISUAL" val="0"/>
  <p:tag name="KSO_WM_UNIT_DIAGRAM_ISREFERUNIT" val="0"/>
  <p:tag name="KSO_WM_UNIT_HIGHLIGHT" val="0"/>
  <p:tag name="KSO_WM_UNIT_ID" val="custom20205081_1*b*1"/>
  <p:tag name="KSO_WM_UNIT_INDEX" val="1"/>
  <p:tag name="KSO_WM_UNIT_ISCONTENTSTITLE" val="0"/>
  <p:tag name="KSO_WM_UNIT_ISNUMDGMTITLE" val="0"/>
  <p:tag name="KSO_WM_UNIT_LAYERLEVEL" val="1"/>
  <p:tag name="KSO_WM_UNIT_NOCLEAR" val="0"/>
  <p:tag name="KSO_WM_UNIT_PRESET_TEXT" val="单击输入您的封面副标题"/>
  <p:tag name="KSO_WM_UNIT_SHOW_EDIT_AREA_INDICATION" val="1"/>
  <p:tag name="KSO_WM_UNIT_TYPE" val="b"/>
  <p:tag name="KSO_WM_UNIT_VALUE" val="11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**"/>
  <p:tag name="KSO_WM_UNIT_LAYERLEVEL" val="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**"/>
  <p:tag name="KSO_WM_UNIT_LAYERLEVEL" val="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**"/>
  <p:tag name="KSO_WM_UNIT_LAYERLEVEL" val="1"/>
</p:tagLst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主题​​">
  <a:themeElements>
    <a:clrScheme name="新版空白演示配色">
      <a:dk1>
        <a:srgbClr val="000000"/>
      </a:dk1>
      <a:lt1>
        <a:srgbClr val="FFFFFF"/>
      </a:lt1>
      <a:dk2>
        <a:srgbClr val="0F1423"/>
      </a:dk2>
      <a:lt2>
        <a:srgbClr val="FFFFFF"/>
      </a:lt2>
      <a:accent1>
        <a:srgbClr val="6096E6"/>
      </a:accent1>
      <a:accent2>
        <a:srgbClr val="58B6E5"/>
      </a:accent2>
      <a:accent3>
        <a:srgbClr val="56CA95"/>
      </a:accent3>
      <a:accent4>
        <a:srgbClr val="FFBA55"/>
      </a:accent4>
      <a:accent5>
        <a:srgbClr val="F18870"/>
      </a:accent5>
      <a:accent6>
        <a:srgbClr val="EC5F74"/>
      </a:accent6>
      <a:hlink>
        <a:srgbClr val="0563C1"/>
      </a:hlink>
      <a:folHlink>
        <a:srgbClr val="954D72"/>
      </a:folHlink>
    </a:clrScheme>
    <a:fontScheme name="自定义 9">
      <a:majorFont>
        <a:latin typeface="Arial"/>
        <a:ea typeface="微软雅黑"/>
        <a:cs typeface="Arial"/>
      </a:majorFont>
      <a:minorFont>
        <a:latin typeface="Arial"/>
        <a:ea typeface="微软雅黑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:r="http://schemas.openxmlformats.org/officeDocument/2006/relationships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1322</Words>
  <Application>Microsoft Office PowerPoint</Application>
  <PresentationFormat>自定义</PresentationFormat>
  <Paragraphs>112</Paragraphs>
  <Slides>16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2</vt:i4>
      </vt:variant>
      <vt:variant>
        <vt:lpstr>幻灯片标题</vt:lpstr>
      </vt:variant>
      <vt:variant>
        <vt:i4>16</vt:i4>
      </vt:variant>
    </vt:vector>
  </HeadingPairs>
  <TitlesOfParts>
    <vt:vector size="18" baseType="lpstr">
      <vt:lpstr>Office 主题</vt:lpstr>
      <vt:lpstr>Office 主题​​</vt:lpstr>
      <vt:lpstr>第二十八讲  滑轮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第九讲  声与电磁波</dc:title>
  <dc:creator>Administrator</dc:creator>
  <cp:lastModifiedBy>User</cp:lastModifiedBy>
  <cp:revision>3</cp:revision>
  <dcterms:created xsi:type="dcterms:W3CDTF">2021-02-23T00:55:28Z</dcterms:created>
  <dcterms:modified xsi:type="dcterms:W3CDTF">2021-02-23T01:00:51Z</dcterms:modified>
</cp:coreProperties>
</file>