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Default Extension="avi" ContentType="video/avi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Default Extension="gif" ContentType="image/gif"/>
  <Default Extension="vml" ContentType="application/vnd.openxmlformats-officedocument.vmlDrawing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7"/>
  </p:notesMasterIdLst>
  <p:sldIdLst>
    <p:sldId id="256" r:id="rId2"/>
    <p:sldId id="289" r:id="rId3"/>
    <p:sldId id="552" r:id="rId4"/>
    <p:sldId id="553" r:id="rId5"/>
    <p:sldId id="554" r:id="rId6"/>
    <p:sldId id="555" r:id="rId7"/>
    <p:sldId id="563" r:id="rId8"/>
    <p:sldId id="556" r:id="rId9"/>
    <p:sldId id="564" r:id="rId10"/>
    <p:sldId id="557" r:id="rId11"/>
    <p:sldId id="558" r:id="rId12"/>
    <p:sldId id="559" r:id="rId13"/>
    <p:sldId id="561" r:id="rId14"/>
    <p:sldId id="562" r:id="rId15"/>
    <p:sldId id="565" r:id="rId16"/>
    <p:sldId id="578" r:id="rId17"/>
    <p:sldId id="570" r:id="rId18"/>
    <p:sldId id="572" r:id="rId19"/>
    <p:sldId id="573" r:id="rId20"/>
    <p:sldId id="576" r:id="rId21"/>
    <p:sldId id="574" r:id="rId22"/>
    <p:sldId id="566" r:id="rId23"/>
    <p:sldId id="569" r:id="rId24"/>
    <p:sldId id="568" r:id="rId25"/>
    <p:sldId id="567" r:id="rId26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000B8"/>
    <a:srgbClr val="CC00FF"/>
    <a:srgbClr val="0E98D6"/>
    <a:srgbClr val="DF5963"/>
    <a:srgbClr val="0070C0"/>
    <a:srgbClr val="FF9900"/>
    <a:srgbClr val="EAF5FB"/>
    <a:srgbClr val="009FB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6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2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DA8CE63-9043-4C7A-9E82-22BAB1B20D3B}" type="datetimeFigureOut">
              <a:rPr lang="zh-CN" altLang="en-US"/>
              <a:pPr>
                <a:defRPr/>
              </a:pPr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340F6B-31A1-4C7F-920C-36F93A117B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AD3D16DB-661D-4FBA-B34A-26F4DE60B78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9DE2F6C1-6931-4CF7-A910-61B9ECF1588E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2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slide" Target="slide21.xml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9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__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Microsoft_Office_Word_97_-_2003___2.doc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07/relationships/media" Target="../media/media1.avi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418178" y="1990191"/>
            <a:ext cx="76706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节</a:t>
            </a:r>
            <a:r>
              <a:rPr lang="en-US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密度与社会生活</a:t>
            </a:r>
          </a:p>
        </p:txBody>
      </p:sp>
      <p:sp>
        <p:nvSpPr>
          <p:cNvPr id="4100" name="文本框 4"/>
          <p:cNvSpPr txBox="1">
            <a:spLocks noChangeArrowheads="1"/>
          </p:cNvSpPr>
          <p:nvPr/>
        </p:nvSpPr>
        <p:spPr bwMode="auto">
          <a:xfrm>
            <a:off x="4657725" y="484188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 smtClean="0">
                <a:solidFill>
                  <a:srgbClr val="009FB9"/>
                </a:solidFill>
                <a:latin typeface="微软雅黑" panose="020B0503020204020204" pitchFamily="34" charset="-122"/>
              </a:rPr>
              <a:t>第六章   质量与密度</a:t>
            </a:r>
            <a:endParaRPr lang="zh-CN" altLang="en-US" sz="1600" dirty="0">
              <a:solidFill>
                <a:srgbClr val="009FB9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4101" name="组合 28"/>
          <p:cNvGrpSpPr/>
          <p:nvPr/>
        </p:nvGrpSpPr>
        <p:grpSpPr bwMode="auto">
          <a:xfrm>
            <a:off x="7535863" y="614363"/>
            <a:ext cx="2517775" cy="76200"/>
            <a:chOff x="11867" y="1528"/>
            <a:chExt cx="3966" cy="120"/>
          </a:xfrm>
        </p:grpSpPr>
        <p:cxnSp>
          <p:nvCxnSpPr>
            <p:cNvPr id="10" name="直接连接符 9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78565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81867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46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7280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0074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2868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6234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864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110" name="组合 50"/>
          <p:cNvGrpSpPr/>
          <p:nvPr/>
        </p:nvGrpSpPr>
        <p:grpSpPr bwMode="auto">
          <a:xfrm>
            <a:off x="2138363" y="614363"/>
            <a:ext cx="2517775" cy="76200"/>
            <a:chOff x="11867" y="1528"/>
            <a:chExt cx="3966" cy="120"/>
          </a:xfrm>
        </p:grpSpPr>
        <p:cxnSp>
          <p:nvCxnSpPr>
            <p:cNvPr id="52" name="直接连接符 51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25098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28400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1146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338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36607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39401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4276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5180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37" y="4156977"/>
            <a:ext cx="3566583" cy="200342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707983" y="989010"/>
            <a:ext cx="9266196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根据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密度　         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，密度变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小，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气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体密度变小而上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升。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热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空气上升后，温度低的冷空气就从四面八方流过来，从而形成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风。</a:t>
            </a:r>
            <a:endParaRPr lang="zh-CN" altLang="en-US" sz="24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55448" y="269056"/>
            <a:ext cx="4688416" cy="838200"/>
          </a:xfrm>
        </p:spPr>
        <p:txBody>
          <a:bodyPr anchor="t"/>
          <a:lstStyle/>
          <a:p>
            <a:pPr algn="l">
              <a:lnSpc>
                <a:spcPct val="125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气体受热膨胀，</a:t>
            </a:r>
            <a:r>
              <a:rPr lang="zh-CN" altLang="en-US" sz="24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体积变大。</a:t>
            </a:r>
            <a:endParaRPr lang="en-US" altLang="zh-CN" sz="2400" dirty="0" smtClean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443044" y="877657"/>
          <a:ext cx="1081616" cy="739775"/>
        </p:xfrm>
        <a:graphic>
          <a:graphicData uri="http://schemas.openxmlformats.org/presentationml/2006/ole">
            <p:oleObj spid="_x0000_s9250" r:id="rId4" imgW="431640" imgH="393480" progId="Equation.3">
              <p:embed/>
            </p:oleObj>
          </a:graphicData>
        </a:graphic>
      </p:graphicFrame>
      <p:pic>
        <p:nvPicPr>
          <p:cNvPr id="8204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472" y="2082881"/>
            <a:ext cx="3743960" cy="195897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8206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816" y="2041606"/>
            <a:ext cx="3755813" cy="200025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1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17551" y="1189231"/>
            <a:ext cx="9315449" cy="100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    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在北方的冬天连续降温后，好多家庭的太阳能水管、室外的自来水管经常发生水管冻裂的现象，是“冻”的吗？你知道原因吗？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941" y="2568339"/>
            <a:ext cx="4667260" cy="2623824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231899" y="2679922"/>
            <a:ext cx="3213101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      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查看密度表可知，冰的密度比水的小，所以一定质量的水结成冰后体积增大就把水管胀裂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了。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1268" name="文本框 7"/>
          <p:cNvSpPr txBox="1">
            <a:spLocks noChangeArrowheads="1"/>
          </p:cNvSpPr>
          <p:nvPr/>
        </p:nvSpPr>
        <p:spPr bwMode="auto">
          <a:xfrm>
            <a:off x="1555742" y="411269"/>
            <a:ext cx="321309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华文细黑" pitchFamily="2" charset="-122"/>
                <a:ea typeface="华文细黑" pitchFamily="2" charset="-122"/>
              </a:rPr>
              <a:t>3.</a:t>
            </a:r>
            <a:r>
              <a:rPr lang="zh-CN" altLang="en-US" sz="2400" b="1" dirty="0">
                <a:solidFill>
                  <a:srgbClr val="0000FF"/>
                </a:solidFill>
                <a:latin typeface="华文细黑" pitchFamily="2" charset="-122"/>
                <a:ea typeface="华文细黑" pitchFamily="2" charset="-122"/>
              </a:rPr>
              <a:t>水的反常膨胀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文本框 1"/>
          <p:cNvSpPr txBox="1">
            <a:spLocks noChangeArrowheads="1"/>
          </p:cNvSpPr>
          <p:nvPr/>
        </p:nvSpPr>
        <p:spPr bwMode="auto">
          <a:xfrm>
            <a:off x="806449" y="425283"/>
            <a:ext cx="8987256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       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水不简单地遵循“热胀冷缩”的规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律。水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结冰时体积膨胀了，反而是“热缩冷胀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”。我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们称之为：</a:t>
            </a:r>
            <a:r>
              <a:rPr lang="zh-CN" altLang="en-US" sz="24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水的反常膨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胀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zh-CN" altLang="en-US" sz="24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337" name="文本框 99"/>
          <p:cNvSpPr txBox="1">
            <a:spLocks noChangeArrowheads="1"/>
          </p:cNvSpPr>
          <p:nvPr/>
        </p:nvSpPr>
        <p:spPr bwMode="auto">
          <a:xfrm>
            <a:off x="1042783" y="1519546"/>
            <a:ext cx="9076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下图是水的体积随温度变化图像，分析图像你能得到哪些发现？</a:t>
            </a:r>
          </a:p>
        </p:txBody>
      </p: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2338915" y="3908371"/>
            <a:ext cx="579331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℃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之间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热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缩冷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胀。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4℃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以上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热胀冷缩。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4℃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时体积最小，密度最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大。</a:t>
            </a:r>
            <a:endParaRPr lang="zh-CN" altLang="en-US" sz="2400" dirty="0"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 bwMode="auto">
          <a:xfrm>
            <a:off x="2735677" y="1927287"/>
            <a:ext cx="4370057" cy="1715335"/>
            <a:chOff x="1250" y="5144"/>
            <a:chExt cx="5163" cy="2699"/>
          </a:xfrm>
        </p:grpSpPr>
        <p:grpSp>
          <p:nvGrpSpPr>
            <p:cNvPr id="14" name="Group 74" descr="www.xkb1.com              新课标第一网不用注册，免费下载！"/>
            <p:cNvGrpSpPr/>
            <p:nvPr/>
          </p:nvGrpSpPr>
          <p:grpSpPr bwMode="auto">
            <a:xfrm>
              <a:off x="1250" y="5144"/>
              <a:ext cx="5163" cy="2699"/>
              <a:chOff x="285" y="494"/>
              <a:chExt cx="3182" cy="1672"/>
            </a:xfrm>
          </p:grpSpPr>
          <p:grpSp>
            <p:nvGrpSpPr>
              <p:cNvPr id="16" name="Group 75"/>
              <p:cNvGrpSpPr/>
              <p:nvPr/>
            </p:nvGrpSpPr>
            <p:grpSpPr bwMode="auto">
              <a:xfrm>
                <a:off x="285" y="494"/>
                <a:ext cx="3182" cy="1502"/>
                <a:chOff x="285" y="494"/>
                <a:chExt cx="3182" cy="1502"/>
              </a:xfrm>
            </p:grpSpPr>
            <p:sp>
              <p:nvSpPr>
                <p:cNvPr id="18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2798" y="1528"/>
                  <a:ext cx="669" cy="4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/>
                <a:lstStyle/>
                <a:p>
                  <a:pPr algn="ctr"/>
                  <a:r>
                    <a:rPr lang="zh-CN" altLang="en-US" sz="2000" dirty="0">
                      <a:latin typeface="华文细黑" pitchFamily="2" charset="-122"/>
                      <a:ea typeface="华文细黑" pitchFamily="2" charset="-122"/>
                    </a:rPr>
                    <a:t>温度</a:t>
                  </a:r>
                </a:p>
                <a:p>
                  <a:pPr algn="ctr"/>
                  <a:endParaRPr lang="zh-CN" altLang="en-US" sz="2000" dirty="0">
                    <a:latin typeface="华文细黑" pitchFamily="2" charset="-122"/>
                    <a:ea typeface="华文细黑" pitchFamily="2" charset="-122"/>
                  </a:endParaRPr>
                </a:p>
              </p:txBody>
            </p:sp>
            <p:sp>
              <p:nvSpPr>
                <p:cNvPr id="19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285" y="494"/>
                  <a:ext cx="285" cy="7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/>
                <a:lstStyle/>
                <a:p>
                  <a:r>
                    <a:rPr lang="zh-CN" altLang="en-US" sz="2000" dirty="0">
                      <a:latin typeface="华文细黑" pitchFamily="2" charset="-122"/>
                      <a:ea typeface="华文细黑" pitchFamily="2" charset="-122"/>
                    </a:rPr>
                    <a:t>体积</a:t>
                  </a:r>
                </a:p>
                <a:p>
                  <a:endParaRPr lang="zh-CN" altLang="en-US" sz="2000" dirty="0">
                    <a:latin typeface="华文细黑" pitchFamily="2" charset="-122"/>
                    <a:ea typeface="华文细黑" pitchFamily="2" charset="-122"/>
                  </a:endParaRPr>
                </a:p>
              </p:txBody>
            </p:sp>
            <p:grpSp>
              <p:nvGrpSpPr>
                <p:cNvPr id="20" name="Group 78"/>
                <p:cNvGrpSpPr/>
                <p:nvPr/>
              </p:nvGrpSpPr>
              <p:grpSpPr bwMode="auto">
                <a:xfrm>
                  <a:off x="360" y="592"/>
                  <a:ext cx="3053" cy="1404"/>
                  <a:chOff x="0" y="0"/>
                  <a:chExt cx="6172" cy="4212"/>
                </a:xfrm>
              </p:grpSpPr>
              <p:sp>
                <p:nvSpPr>
                  <p:cNvPr id="21" name="Line 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5" y="0"/>
                    <a:ext cx="0" cy="421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0" y="2808"/>
                    <a:ext cx="617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未知"/>
                  <p:cNvSpPr>
                    <a:spLocks noChangeArrowheads="1"/>
                  </p:cNvSpPr>
                  <p:nvPr/>
                </p:nvSpPr>
                <p:spPr bwMode="auto">
                  <a:xfrm>
                    <a:off x="515" y="936"/>
                    <a:ext cx="4628" cy="1404"/>
                  </a:xfrm>
                  <a:custGeom>
                    <a:avLst/>
                    <a:gdLst>
                      <a:gd name="T0" fmla="*/ 0 w 1620"/>
                      <a:gd name="T1" fmla="*/ 0 h 468"/>
                      <a:gd name="T2" fmla="*/ 720 w 1620"/>
                      <a:gd name="T3" fmla="*/ 468 h 468"/>
                      <a:gd name="T4" fmla="*/ 1620 w 1620"/>
                      <a:gd name="T5" fmla="*/ 0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20" h="468">
                        <a:moveTo>
                          <a:pt x="0" y="0"/>
                        </a:moveTo>
                        <a:cubicBezTo>
                          <a:pt x="225" y="234"/>
                          <a:pt x="450" y="468"/>
                          <a:pt x="720" y="468"/>
                        </a:cubicBezTo>
                        <a:cubicBezTo>
                          <a:pt x="990" y="468"/>
                          <a:pt x="1305" y="234"/>
                          <a:pt x="1620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7" name="Line 82"/>
              <p:cNvSpPr>
                <a:spLocks noChangeShapeType="1"/>
              </p:cNvSpPr>
              <p:nvPr/>
            </p:nvSpPr>
            <p:spPr bwMode="auto">
              <a:xfrm>
                <a:off x="1615" y="762"/>
                <a:ext cx="1" cy="14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"/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5" name="文本框 2"/>
            <p:cNvSpPr txBox="1">
              <a:spLocks noChangeArrowheads="1"/>
            </p:cNvSpPr>
            <p:nvPr/>
          </p:nvSpPr>
          <p:spPr bwMode="auto">
            <a:xfrm>
              <a:off x="3410" y="6946"/>
              <a:ext cx="1446" cy="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>
                  <a:latin typeface="华文细黑" pitchFamily="2" charset="-122"/>
                  <a:ea typeface="华文细黑" pitchFamily="2" charset="-122"/>
                </a:rPr>
                <a:t>4℃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  <p:bldP spid="12" grpId="0" build="allAtOnce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4" descr="C:\Users\Administrator\Desktop\12104002.jpg12104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784" y="1310553"/>
            <a:ext cx="6505791" cy="40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文本框 99"/>
          <p:cNvSpPr txBox="1">
            <a:spLocks noChangeArrowheads="1"/>
          </p:cNvSpPr>
          <p:nvPr/>
        </p:nvSpPr>
        <p:spPr bwMode="auto">
          <a:xfrm>
            <a:off x="855133" y="591387"/>
            <a:ext cx="7651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细黑" pitchFamily="2" charset="-122"/>
                <a:ea typeface="华文细黑" pitchFamily="2" charset="-122"/>
              </a:rPr>
              <a:t>水的反常膨胀在冬天对水中生物有何意义吗？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657478" y="1310553"/>
            <a:ext cx="35686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       4℃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水的密度最大，因而在水的最下层，即最下层的水温最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高。即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使水面结冰后，水底温度仍为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4℃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，利于生物存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活。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1" name="对象 53250"/>
          <p:cNvGraphicFramePr>
            <a:graphicFrameLocks/>
          </p:cNvGraphicFramePr>
          <p:nvPr/>
        </p:nvGraphicFramePr>
        <p:xfrm>
          <a:off x="1663224" y="1443092"/>
          <a:ext cx="2023533" cy="828675"/>
        </p:xfrm>
        <a:graphic>
          <a:graphicData uri="http://schemas.openxmlformats.org/presentationml/2006/ole">
            <p:oleObj spid="_x0000_s34821" r:id="rId3" imgW="774360" imgH="469800" progId="">
              <p:embed/>
            </p:oleObj>
          </a:graphicData>
        </a:graphic>
      </p:graphicFrame>
      <p:sp>
        <p:nvSpPr>
          <p:cNvPr id="53252" name="文本框 53251"/>
          <p:cNvSpPr txBox="1">
            <a:spLocks noChangeArrowheads="1"/>
          </p:cNvSpPr>
          <p:nvPr/>
        </p:nvSpPr>
        <p:spPr bwMode="auto">
          <a:xfrm>
            <a:off x="892599" y="1626598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解：</a:t>
            </a:r>
          </a:p>
        </p:txBody>
      </p:sp>
      <p:graphicFrame>
        <p:nvGraphicFramePr>
          <p:cNvPr id="53253" name="对象 53252"/>
          <p:cNvGraphicFramePr>
            <a:graphicFrameLocks/>
          </p:cNvGraphicFramePr>
          <p:nvPr/>
        </p:nvGraphicFramePr>
        <p:xfrm>
          <a:off x="1648549" y="2528297"/>
          <a:ext cx="7183967" cy="431800"/>
        </p:xfrm>
        <a:graphic>
          <a:graphicData uri="http://schemas.openxmlformats.org/presentationml/2006/ole">
            <p:oleObj spid="_x0000_s34820" r:id="rId4" imgW="3197624" imgH="253780" progId="">
              <p:embed/>
            </p:oleObj>
          </a:graphicData>
        </a:graphic>
      </p:graphicFrame>
      <p:graphicFrame>
        <p:nvGraphicFramePr>
          <p:cNvPr id="53254" name="对象 53253"/>
          <p:cNvGraphicFramePr>
            <a:graphicFrameLocks/>
          </p:cNvGraphicFramePr>
          <p:nvPr/>
        </p:nvGraphicFramePr>
        <p:xfrm>
          <a:off x="1648551" y="3191872"/>
          <a:ext cx="3722975" cy="431800"/>
        </p:xfrm>
        <a:graphic>
          <a:graphicData uri="http://schemas.openxmlformats.org/presentationml/2006/ole">
            <p:oleObj spid="_x0000_s34819" r:id="rId5" imgW="1484611" imgH="253780" progId="">
              <p:embed/>
            </p:oleObj>
          </a:graphicData>
        </a:graphic>
      </p:graphicFrame>
      <p:graphicFrame>
        <p:nvGraphicFramePr>
          <p:cNvPr id="53255" name="对象 53254"/>
          <p:cNvGraphicFramePr>
            <a:graphicFrameLocks/>
          </p:cNvGraphicFramePr>
          <p:nvPr/>
        </p:nvGraphicFramePr>
        <p:xfrm>
          <a:off x="1568849" y="3745911"/>
          <a:ext cx="1960124" cy="828675"/>
        </p:xfrm>
        <a:graphic>
          <a:graphicData uri="http://schemas.openxmlformats.org/presentationml/2006/ole">
            <p:oleObj spid="_x0000_s34818" r:id="rId6" imgW="774364" imgH="469696" progId="">
              <p:embed/>
            </p:oleObj>
          </a:graphicData>
        </a:graphic>
      </p:graphicFrame>
      <p:graphicFrame>
        <p:nvGraphicFramePr>
          <p:cNvPr id="53256" name="对象 53255"/>
          <p:cNvGraphicFramePr>
            <a:graphicFrameLocks/>
          </p:cNvGraphicFramePr>
          <p:nvPr/>
        </p:nvGraphicFramePr>
        <p:xfrm>
          <a:off x="3957834" y="3795122"/>
          <a:ext cx="4922406" cy="827088"/>
        </p:xfrm>
        <a:graphic>
          <a:graphicData uri="http://schemas.openxmlformats.org/presentationml/2006/ole">
            <p:oleObj spid="_x0000_s34817" r:id="rId7" imgW="2247900" imgH="469900" progId="">
              <p:embed/>
            </p:oleObj>
          </a:graphicData>
        </a:graphic>
      </p:graphicFrame>
      <p:sp>
        <p:nvSpPr>
          <p:cNvPr id="53257" name="文本框 53256"/>
          <p:cNvSpPr txBox="1">
            <a:spLocks noChangeArrowheads="1"/>
          </p:cNvSpPr>
          <p:nvPr/>
        </p:nvSpPr>
        <p:spPr bwMode="auto">
          <a:xfrm>
            <a:off x="1362515" y="4841286"/>
            <a:ext cx="31662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答：水的体积为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0.9m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1180886" y="918573"/>
            <a:ext cx="64135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1m</a:t>
            </a:r>
            <a:r>
              <a:rPr lang="en-US" altLang="zh-CN" sz="2400" baseline="300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的冰完全熔化成水，体积多大？</a:t>
            </a:r>
          </a:p>
        </p:txBody>
      </p:sp>
      <p:grpSp>
        <p:nvGrpSpPr>
          <p:cNvPr id="10" name="组合 3"/>
          <p:cNvGrpSpPr/>
          <p:nvPr/>
        </p:nvGrpSpPr>
        <p:grpSpPr>
          <a:xfrm>
            <a:off x="1180886" y="363301"/>
            <a:ext cx="1764754" cy="500062"/>
            <a:chOff x="1076" y="1998"/>
            <a:chExt cx="2699" cy="788"/>
          </a:xfrm>
          <a:solidFill>
            <a:srgbClr val="0070C0"/>
          </a:solidFill>
        </p:grpSpPr>
        <p:sp>
          <p:nvSpPr>
            <p:cNvPr id="11" name="流程图: 文档 10"/>
            <p:cNvSpPr/>
            <p:nvPr/>
          </p:nvSpPr>
          <p:spPr>
            <a:xfrm>
              <a:off x="1076" y="2070"/>
              <a:ext cx="2632" cy="716"/>
            </a:xfrm>
            <a:prstGeom prst="flowChartDocumen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2" name="文本框 4101"/>
            <p:cNvSpPr txBox="1"/>
            <p:nvPr/>
          </p:nvSpPr>
          <p:spPr>
            <a:xfrm>
              <a:off x="1077" y="1998"/>
              <a:ext cx="2698" cy="7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r>
                <a:rPr lang="zh-CN" altLang="en-US" sz="2300" b="1" noProof="1">
                  <a:solidFill>
                    <a:srgbClr val="D6F5F5"/>
                  </a:solidFill>
                  <a:latin typeface="宋体" panose="02010600030101010101" pitchFamily="2" charset="-122"/>
                  <a:ea typeface="幼圆" pitchFamily="49" charset="-122"/>
                </a:rPr>
                <a:t>典例与精析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charRg st="11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276920" y="1397501"/>
            <a:ext cx="7315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en-US" altLang="zh-CN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．温度</a:t>
            </a:r>
            <a:r>
              <a:rPr lang="zh-CN" altLang="en-US" sz="24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能改变物质的密</a:t>
            </a:r>
            <a:r>
              <a:rPr lang="zh-CN" altLang="en-US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度。</a:t>
            </a:r>
            <a:endParaRPr lang="zh-CN" altLang="en-US" sz="2400" dirty="0"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978468" y="2354981"/>
            <a:ext cx="9091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．气体</a:t>
            </a:r>
            <a:r>
              <a:rPr lang="zh-CN" altLang="en-US" sz="24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的热胀冷缩最为显著，它的密度受温度的影响也最</a:t>
            </a:r>
            <a:r>
              <a:rPr lang="zh-CN" altLang="en-US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大。</a:t>
            </a:r>
            <a:endParaRPr lang="zh-CN" altLang="en-US" sz="2400" dirty="0"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78468" y="3273091"/>
            <a:ext cx="8348131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．固体</a:t>
            </a:r>
            <a:r>
              <a:rPr lang="zh-CN" altLang="en-US" sz="24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、液体的热胀冷缩不像气体那样明显，因而密度受温度的影响比较</a:t>
            </a:r>
            <a:r>
              <a:rPr lang="zh-CN" altLang="en-US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小。</a:t>
            </a:r>
            <a:endParaRPr lang="zh-CN" altLang="en-US" sz="2400" dirty="0"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978469" y="431956"/>
            <a:ext cx="1683976" cy="454371"/>
            <a:chOff x="1076" y="2070"/>
            <a:chExt cx="2698" cy="716"/>
          </a:xfrm>
          <a:solidFill>
            <a:srgbClr val="0070C0"/>
          </a:solidFill>
        </p:grpSpPr>
        <p:sp>
          <p:nvSpPr>
            <p:cNvPr id="3" name="流程图: 文档 2"/>
            <p:cNvSpPr/>
            <p:nvPr/>
          </p:nvSpPr>
          <p:spPr>
            <a:xfrm>
              <a:off x="1076" y="2070"/>
              <a:ext cx="2632" cy="716"/>
            </a:xfrm>
            <a:prstGeom prst="flowChartDocumen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4" name="文本框 4101"/>
            <p:cNvSpPr txBox="1"/>
            <p:nvPr/>
          </p:nvSpPr>
          <p:spPr>
            <a:xfrm>
              <a:off x="1076" y="2070"/>
              <a:ext cx="2698" cy="7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r>
                <a:rPr lang="zh-CN" altLang="en-US" sz="2300" b="1" noProof="1">
                  <a:solidFill>
                    <a:srgbClr val="D6F5F5"/>
                  </a:solidFill>
                  <a:latin typeface="宋体" panose="02010600030101010101" pitchFamily="2" charset="-122"/>
                  <a:ea typeface="幼圆" pitchFamily="49" charset="-122"/>
                </a:rPr>
                <a:t>归纳与小结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ldLvl="0"/>
      <p:bldP spid="10244" grpId="0"/>
      <p:bldP spid="102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74684" y="1642478"/>
            <a:ext cx="8518565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2400" spc="-15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体育锻炼用的一个实心铅球的质量是</a:t>
            </a:r>
            <a:r>
              <a:rPr lang="en-US" altLang="zh-CN" sz="2400" spc="-15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 kg</a:t>
            </a:r>
            <a:r>
              <a:rPr lang="zh-CN" altLang="en-US" sz="2400" spc="-15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，经测量</a:t>
            </a:r>
            <a:r>
              <a:rPr lang="zh-CN" altLang="en-US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知道它的体积是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0.57 dm</a:t>
            </a:r>
            <a:r>
              <a:rPr lang="en-US" altLang="zh-CN" sz="2400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。这个铅球是用铅制造的吗？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要想知道制造铅球的材料是否为纯铅，可以先求出它的密度，再与纯铅的密度进行比较。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929731" y="4225533"/>
          <a:ext cx="5664199" cy="789251"/>
        </p:xfrm>
        <a:graphic>
          <a:graphicData uri="http://schemas.openxmlformats.org/presentationml/2006/ole">
            <p:oleObj spid="_x0000_s38914" name="Equation" r:id="rId3" imgW="50901600" imgH="9448800" progId="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634311" y="4225389"/>
          <a:ext cx="1188427" cy="787813"/>
        </p:xfrm>
        <a:graphic>
          <a:graphicData uri="http://schemas.openxmlformats.org/presentationml/2006/ole">
            <p:oleObj spid="_x0000_s38913" name="Equation" r:id="rId4" imgW="10668000" imgH="9448800" progId="Equation.3">
              <p:embed/>
            </p:oleObj>
          </a:graphicData>
        </a:graphic>
      </p:graphicFrame>
      <p:sp>
        <p:nvSpPr>
          <p:cNvPr id="8" name="矩形 7"/>
          <p:cNvSpPr/>
          <p:nvPr/>
        </p:nvSpPr>
        <p:spPr>
          <a:xfrm>
            <a:off x="911184" y="5124452"/>
            <a:ext cx="8588415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由于铅的密度是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11.3×10</a:t>
            </a:r>
            <a:r>
              <a:rPr lang="en-US" altLang="zh-CN" sz="2400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 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kg/m</a:t>
            </a:r>
            <a:r>
              <a:rPr lang="en-US" altLang="zh-CN" sz="2400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，可知这个铅球不是纯铅制成的。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WordArt 4">
            <a:hlinkClick r:id="rId5" action="ppaction://hlinksldjump"/>
          </p:cNvPr>
          <p:cNvSpPr>
            <a:spLocks noChangeArrowheads="1" noChangeShapeType="1"/>
          </p:cNvSpPr>
          <p:nvPr/>
        </p:nvSpPr>
        <p:spPr bwMode="auto">
          <a:xfrm>
            <a:off x="475508" y="902018"/>
            <a:ext cx="1850969" cy="1134586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>
              <a:defRPr/>
            </a:pPr>
            <a:r>
              <a:rPr lang="zh-CN" altLang="en-US" sz="3600" dirty="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学以致用</a:t>
            </a:r>
          </a:p>
        </p:txBody>
      </p:sp>
      <p:sp>
        <p:nvSpPr>
          <p:cNvPr id="18" name="TextBox 2"/>
          <p:cNvSpPr txBox="1"/>
          <p:nvPr/>
        </p:nvSpPr>
        <p:spPr bwMode="auto">
          <a:xfrm>
            <a:off x="475508" y="135724"/>
            <a:ext cx="526297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二、密度与物质鉴别</a:t>
            </a:r>
            <a:endParaRPr lang="zh-CN" altLang="en-US" sz="4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00992" y="3634008"/>
            <a:ext cx="241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此铅球的密度为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846446" y="381130"/>
            <a:ext cx="9344301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67995"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利用密度鉴别物品</a:t>
            </a:r>
          </a:p>
          <a:p>
            <a:pPr indent="467995">
              <a:lnSpc>
                <a:spcPct val="130000"/>
              </a:lnSpc>
              <a:spcBef>
                <a:spcPts val="0"/>
              </a:spcBef>
            </a:pPr>
            <a:r>
              <a:rPr lang="zh-CN" altLang="en-US" sz="2400" dirty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密度是物质的一种特性，人们可以根据密度来鉴别不同的物</a:t>
            </a:r>
            <a:r>
              <a:rPr lang="zh-CN" altLang="en-US" sz="2400" dirty="0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质。</a:t>
            </a:r>
            <a:endParaRPr lang="zh-CN" altLang="en-US" sz="2400" dirty="0"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68" y="1398336"/>
            <a:ext cx="3120813" cy="1717959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12" y="1398336"/>
            <a:ext cx="3146897" cy="1705073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5" name="Picture 7" descr="1852485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96"/>
          <a:stretch>
            <a:fillRect/>
          </a:stretch>
        </p:blipFill>
        <p:spPr bwMode="auto">
          <a:xfrm>
            <a:off x="1576698" y="3005939"/>
            <a:ext cx="3251200" cy="237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一壶八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3181" y="3450531"/>
            <a:ext cx="3035300" cy="202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6439740" y="5379182"/>
            <a:ext cx="138218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银制品</a:t>
            </a: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2481574" y="5379182"/>
            <a:ext cx="144144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不锈钢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96385" y="1055647"/>
            <a:ext cx="5247216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   （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）勘探队员在野外勘探时，通过对样品密度等信息的采集，可以确定矿藏和种类及其经济价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值。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09601" y="2787609"/>
            <a:ext cx="9255124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   （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）在麦场上，人们利用风力来扬场，对饱满的麦粒与瘪粒、草屑进行分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拣。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791634" y="251932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 sz="240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5611" name="Picture 11" descr="20088212234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6315" y="3672807"/>
            <a:ext cx="4645948" cy="24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 descr="k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1" y="644485"/>
            <a:ext cx="3573433" cy="21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76365" y="322223"/>
            <a:ext cx="4123266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华文细黑" pitchFamily="2" charset="-122"/>
                <a:ea typeface="华文细黑" pitchFamily="2" charset="-122"/>
              </a:rPr>
              <a:t>　 </a:t>
            </a:r>
            <a:r>
              <a:rPr lang="en-US" altLang="zh-CN" sz="2400" b="1" dirty="0">
                <a:solidFill>
                  <a:srgbClr val="0000FF"/>
                </a:solidFill>
                <a:latin typeface="华文细黑" pitchFamily="2" charset="-122"/>
                <a:ea typeface="华文细黑" pitchFamily="2" charset="-122"/>
              </a:rPr>
              <a:t>2.</a:t>
            </a:r>
            <a:r>
              <a:rPr lang="zh-CN" altLang="en-US" sz="2400" b="1" dirty="0">
                <a:solidFill>
                  <a:srgbClr val="0000FF"/>
                </a:solidFill>
                <a:latin typeface="华文细黑" pitchFamily="2" charset="-122"/>
                <a:ea typeface="华文细黑" pitchFamily="2" charset="-122"/>
              </a:rPr>
              <a:t>密度在生活中的应用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11266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915721" y="466152"/>
            <a:ext cx="52790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3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）商业中鉴别牛奶、酒等的浓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度。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36449" y="3647574"/>
            <a:ext cx="538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   （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4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）农业生产中配制盐水选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种。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44039" name="Picture 7" descr="FJ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6404" y="1177563"/>
            <a:ext cx="3960251" cy="21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183b750e9d13e5d17acbe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1628" y="1177563"/>
            <a:ext cx="3782483" cy="202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 descr="200711151058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1628" y="3374664"/>
            <a:ext cx="3777894" cy="21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89552" y="1601283"/>
            <a:ext cx="8725898" cy="259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通过学习知道温度对密度的影响，知道密度对社会生产、生活的重要作用。</a:t>
            </a:r>
          </a:p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正确理解密度是物质的一种特性，能运用密度鉴别物质。</a:t>
            </a:r>
          </a:p>
        </p:txBody>
      </p:sp>
      <p:pic>
        <p:nvPicPr>
          <p:cNvPr id="10" name="Picture 3" descr="E:\导入资料\负责系列\2016-2017\全练\教师素材2016.2.20\教师素材\5化学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15450" y="2398713"/>
            <a:ext cx="2112963" cy="205898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14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学 习 目 标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7" name="直接连接符 16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8" name="图片 17" descr="标题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盐水选种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1344" y="563479"/>
            <a:ext cx="5463822" cy="4470400"/>
          </a:xfrm>
          <a:prstGeom prst="rect">
            <a:avLst/>
          </a:prstGeom>
        </p:spPr>
      </p:pic>
      <p:pic>
        <p:nvPicPr>
          <p:cNvPr id="3" name="Picture 3" descr="点击画面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437" y="5033879"/>
            <a:ext cx="2568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62939" y="623513"/>
            <a:ext cx="5586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5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）根据不同需求来选择合适的材</a:t>
            </a:r>
            <a:r>
              <a:rPr lang="zh-CN" altLang="en-US" sz="2400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料。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43007" y="1085178"/>
            <a:ext cx="47370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>
              <a:buFont typeface="Wingdings" panose="05000000000000000000" pitchFamily="2" charset="2"/>
              <a:buNone/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 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交通工具、航空器材中，常采用高强度、低密度的合金材料、玻璃钢等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复合材料。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600370" y="3132893"/>
            <a:ext cx="4654549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在产品包装中，常采用密度小的泡沫塑料作填充物，防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震、便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于运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输、价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格低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廉。</a:t>
            </a:r>
            <a:endParaRPr lang="zh-CN" altLang="en-US" sz="24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6630" name="Picture 6" descr="0903302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432" y="2379876"/>
            <a:ext cx="4267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730c2de8682f2a24b80e2d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217530"/>
            <a:ext cx="4340466" cy="187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1162939" y="4843030"/>
            <a:ext cx="6186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）水的密度变化保护了冬季的水下生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物。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  <p:bldP spid="266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087861" y="1955321"/>
            <a:ext cx="522816" cy="2677656"/>
          </a:xfrm>
          <a:prstGeom prst="rect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密度与社会生活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53683" y="1655001"/>
            <a:ext cx="2749549" cy="461665"/>
          </a:xfrm>
          <a:prstGeom prst="rect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密度与温度的关系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188834" y="542464"/>
            <a:ext cx="4341283" cy="46166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一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般物体：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温度升高密度降低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2470" y="2794148"/>
            <a:ext cx="2321982" cy="46166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水：反常膨胀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8834" y="1151093"/>
            <a:ext cx="4226981" cy="830997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2400">
                <a:latin typeface="华文细黑" pitchFamily="2" charset="-122"/>
                <a:ea typeface="华文细黑" pitchFamily="2" charset="-122"/>
              </a:rPr>
              <a:t>相同条件下，气体密度变化最大，液体次之，固体最小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51569" y="4390613"/>
            <a:ext cx="1633842" cy="830997"/>
          </a:xfrm>
          <a:prstGeom prst="rect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密度与物质鉴别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846999" y="3384510"/>
            <a:ext cx="4181974" cy="46166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原理：密度是物质的一</a:t>
            </a:r>
            <a:r>
              <a:rPr lang="zh-CN" altLang="en-US" sz="2400" dirty="0" smtClean="0">
                <a:latin typeface="华文细黑" pitchFamily="2" charset="-122"/>
                <a:ea typeface="华文细黑" pitchFamily="2" charset="-122"/>
              </a:rPr>
              <a:t>种特性</a:t>
            </a:r>
            <a:endParaRPr lang="zh-CN" altLang="en-US" sz="24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847000" y="3965287"/>
            <a:ext cx="4599292" cy="46166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方法：测密度并与密度表作比较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4781549" y="607383"/>
            <a:ext cx="383286" cy="2578464"/>
          </a:xfrm>
          <a:prstGeom prst="leftBrace">
            <a:avLst>
              <a:gd name="adj1" fmla="val 69711"/>
              <a:gd name="adj2" fmla="val 50000"/>
            </a:avLst>
          </a:prstGeom>
          <a:ln w="127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3678083" y="3829878"/>
            <a:ext cx="427567" cy="1815158"/>
          </a:xfrm>
          <a:prstGeom prst="leftBrace">
            <a:avLst>
              <a:gd name="adj1" fmla="val 56170"/>
              <a:gd name="adj2" fmla="val 50000"/>
            </a:avLst>
          </a:prstGeom>
          <a:ln w="127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1611845" y="1871322"/>
            <a:ext cx="339724" cy="2934789"/>
          </a:xfrm>
          <a:prstGeom prst="leftBrace">
            <a:avLst>
              <a:gd name="adj1" fmla="val 41978"/>
              <a:gd name="adj2" fmla="val 50000"/>
            </a:avLst>
          </a:prstGeom>
          <a:ln w="127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076702" y="5183371"/>
            <a:ext cx="2176267" cy="46166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zh-CN" sz="2400" dirty="0">
                <a:latin typeface="华文细黑" pitchFamily="2" charset="-122"/>
                <a:ea typeface="华文细黑" pitchFamily="2" charset="-122"/>
              </a:rPr>
              <a:t>生活中的应用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846999" y="4506624"/>
            <a:ext cx="3035300" cy="46166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华文细黑" pitchFamily="2" charset="-122"/>
                <a:ea typeface="华文细黑" pitchFamily="2" charset="-122"/>
              </a:rPr>
              <a:t>可靠性：不完全可靠</a:t>
            </a:r>
          </a:p>
        </p:txBody>
      </p:sp>
      <p:sp>
        <p:nvSpPr>
          <p:cNvPr id="14" name="矩形 13"/>
          <p:cNvSpPr/>
          <p:nvPr/>
        </p:nvSpPr>
        <p:spPr>
          <a:xfrm>
            <a:off x="5182470" y="2161319"/>
            <a:ext cx="1415772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风的形成</a:t>
            </a:r>
          </a:p>
        </p:txBody>
      </p:sp>
      <p:sp>
        <p:nvSpPr>
          <p:cNvPr id="15" name="矩形 14"/>
          <p:cNvSpPr/>
          <p:nvPr/>
        </p:nvSpPr>
        <p:spPr>
          <a:xfrm>
            <a:off x="4076702" y="3780620"/>
            <a:ext cx="1409694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利用密度鉴别物品</a:t>
            </a:r>
          </a:p>
        </p:txBody>
      </p:sp>
      <p:sp>
        <p:nvSpPr>
          <p:cNvPr id="17" name="左大括号 16"/>
          <p:cNvSpPr/>
          <p:nvPr/>
        </p:nvSpPr>
        <p:spPr>
          <a:xfrm>
            <a:off x="5539400" y="3518900"/>
            <a:ext cx="307600" cy="1287211"/>
          </a:xfrm>
          <a:prstGeom prst="leftBrace">
            <a:avLst>
              <a:gd name="adj1" fmla="val 47447"/>
              <a:gd name="adj2" fmla="val 50000"/>
            </a:avLst>
          </a:prstGeom>
          <a:ln w="127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9324" y="80016"/>
            <a:ext cx="3496087" cy="1003300"/>
            <a:chOff x="402739" y="21978"/>
            <a:chExt cx="3496087" cy="1003300"/>
          </a:xfrm>
        </p:grpSpPr>
        <p:sp>
          <p:nvSpPr>
            <p:cNvPr id="19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小 结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1" name="直接连接符 20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2" name="图片 21" descr="标题2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  <p:bldP spid="3" grpId="0" animBg="1"/>
      <p:bldP spid="14" grpId="0" animBg="1"/>
      <p:bldP spid="1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314575" y="1706728"/>
            <a:ext cx="441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24601" name="Text Box 46"/>
          <p:cNvSpPr txBox="1">
            <a:spLocks noChangeArrowheads="1"/>
          </p:cNvSpPr>
          <p:nvPr/>
        </p:nvSpPr>
        <p:spPr bwMode="auto">
          <a:xfrm>
            <a:off x="2314575" y="4830928"/>
            <a:ext cx="662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5629275" y="935203"/>
            <a:ext cx="1063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AC</a:t>
            </a:r>
          </a:p>
        </p:txBody>
      </p:sp>
      <p:sp>
        <p:nvSpPr>
          <p:cNvPr id="15" name="文本框 2"/>
          <p:cNvSpPr txBox="1">
            <a:spLocks noChangeArrowheads="1"/>
          </p:cNvSpPr>
          <p:nvPr/>
        </p:nvSpPr>
        <p:spPr bwMode="auto">
          <a:xfrm>
            <a:off x="7132638" y="2864236"/>
            <a:ext cx="1063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文本框 2"/>
          <p:cNvSpPr txBox="1">
            <a:spLocks noChangeArrowheads="1"/>
          </p:cNvSpPr>
          <p:nvPr/>
        </p:nvSpPr>
        <p:spPr bwMode="auto">
          <a:xfrm>
            <a:off x="6846888" y="4738853"/>
            <a:ext cx="1063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A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1347" y="897544"/>
            <a:ext cx="8675687" cy="5373779"/>
            <a:chOff x="431347" y="957704"/>
            <a:chExt cx="8675687" cy="5373779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431347" y="957704"/>
              <a:ext cx="8675687" cy="5373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．一定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质量的水结成冰后，则（   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　    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</a:p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．密度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减少了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B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．密度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增大了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．体积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增大了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D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．体积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减小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了</a:t>
              </a:r>
              <a:endPara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．野战部队行军时携带的压缩饼干与平常的饼干相比，主要的优点是在质量相等的情况下，压缩饼干的（    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　  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</a:p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．密度大、体积大       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．密度小、体积小</a:t>
              </a:r>
            </a:p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．密度大、体积小       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．密度一样、体积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小</a:t>
              </a:r>
              <a:endPara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．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某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钢瓶中装有氧气，瓶内气体密度为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8kg/cm</a:t>
              </a:r>
              <a:r>
                <a:rPr lang="en-US" altLang="zh-CN" sz="2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，在一次急救中用去了其中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的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zh-C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，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则剩余气体的密度为（      ）    </a:t>
              </a:r>
            </a:p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．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kg/cm</a:t>
              </a:r>
              <a:r>
                <a:rPr lang="en-US" altLang="zh-CN" sz="2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B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．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kg/cm</a:t>
              </a:r>
              <a:r>
                <a:rPr lang="en-US" altLang="zh-CN" sz="2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</a:p>
            <a:p>
              <a:pPr indent="457200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．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kg/cm</a:t>
              </a:r>
              <a:r>
                <a:rPr lang="en-US" altLang="zh-CN" sz="2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D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． 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kg/cm</a:t>
              </a:r>
              <a:r>
                <a:rPr lang="en-US" altLang="zh-CN" sz="2400" b="1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对象 1"/>
            <p:cNvGraphicFramePr>
              <a:graphicFrameLocks/>
            </p:cNvGraphicFramePr>
            <p:nvPr/>
          </p:nvGraphicFramePr>
          <p:xfrm>
            <a:off x="3031080" y="4691207"/>
            <a:ext cx="287173" cy="757093"/>
          </p:xfrm>
          <a:graphic>
            <a:graphicData uri="http://schemas.openxmlformats.org/presentationml/2006/ole">
              <p:oleObj spid="_x0000_s40961" name="Equation" r:id="rId3" imgW="3352800" imgH="8839200" progId="">
                <p:embed/>
              </p:oleObj>
            </a:graphicData>
          </a:graphic>
        </p:graphicFrame>
      </p:grpSp>
      <p:grpSp>
        <p:nvGrpSpPr>
          <p:cNvPr id="18" name="组合 17"/>
          <p:cNvGrpSpPr/>
          <p:nvPr/>
        </p:nvGrpSpPr>
        <p:grpSpPr>
          <a:xfrm>
            <a:off x="167734" y="-42530"/>
            <a:ext cx="3496087" cy="1003300"/>
            <a:chOff x="402739" y="21978"/>
            <a:chExt cx="3496087" cy="1003300"/>
          </a:xfrm>
        </p:grpSpPr>
        <p:sp>
          <p:nvSpPr>
            <p:cNvPr id="19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练 习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1" name="直接连接符 20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2" name="图片 21" descr="标题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65986" y="384660"/>
            <a:ext cx="8882814" cy="345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建筑物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内遭遇火灾时，受困人员应采取弯腰甚至匍匐的姿势撤离火场，这样能够有效避免吸入有害物质或被灼伤，这是因为与房间内其他空气相比较，含有毒有害物质的气体（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  <a:p>
            <a:pPr indent="457200">
              <a:lnSpc>
                <a:spcPct val="13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．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温度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较低，密度较大，而大量集聚在房间的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下方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3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．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温度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较低，密度较小，而大量集聚在房间的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下方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3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．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温度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较高，密度较大，而大量集聚在房间的是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上方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3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．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温度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较高，密度较小，而大量集聚在房间的上方 </a:t>
            </a:r>
            <a:endParaRPr 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156744" y="1421648"/>
            <a:ext cx="477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5986" y="3798444"/>
            <a:ext cx="86742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5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．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寒冷的冬天，裸露在室外的自来水管爆裂，其原因是水管中的水由液态变成固态时，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减小，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增大所导致的。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753560" y="4381624"/>
            <a:ext cx="95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密度</a:t>
            </a:r>
            <a:endParaRPr lang="zh-CN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759411" y="4362512"/>
            <a:ext cx="95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体积</a:t>
            </a:r>
            <a:endParaRPr lang="zh-CN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254417" y="1309688"/>
            <a:ext cx="441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683983" y="403225"/>
          <a:ext cx="8515350" cy="2092325"/>
        </p:xfrm>
        <a:graphic>
          <a:graphicData uri="http://schemas.openxmlformats.org/presentationml/2006/ole">
            <p:oleObj spid="_x0000_s48130" name="Document" r:id="rId3" imgW="8539579" imgH="2098668" progId="Word.Document.8">
              <p:embed/>
            </p:oleObj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683983" y="2408238"/>
          <a:ext cx="8961437" cy="3336925"/>
        </p:xfrm>
        <a:graphic>
          <a:graphicData uri="http://schemas.openxmlformats.org/presentationml/2006/ole">
            <p:oleObj spid="_x0000_s48129" name="Document" r:id="rId4" imgW="9027132" imgH="3357796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733" y="1584326"/>
            <a:ext cx="7998581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34097" y="4561115"/>
            <a:ext cx="8923562" cy="141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    </a:t>
            </a:r>
            <a:r>
              <a:rPr lang="en-US" altLang="zh-CN" sz="2400" b="1" dirty="0" err="1">
                <a:latin typeface="宋体" panose="02010600030101010101" pitchFamily="2" charset="-122"/>
              </a:rPr>
              <a:t>小小鲜花上放置了一个比花儿大了那么多的一个叫做“全碳气凝胶”的固体，为何花儿没有被压</a:t>
            </a:r>
            <a:r>
              <a:rPr lang="zh-CN" altLang="en-US" sz="2400" b="1" dirty="0">
                <a:latin typeface="宋体" panose="02010600030101010101" pitchFamily="2" charset="-122"/>
              </a:rPr>
              <a:t>瘪</a:t>
            </a:r>
            <a:r>
              <a:rPr lang="en-US" altLang="zh-CN" sz="2400" b="1" dirty="0">
                <a:latin typeface="宋体" panose="02010600030101010101" pitchFamily="2" charset="-122"/>
              </a:rPr>
              <a:t>？“</a:t>
            </a:r>
            <a:r>
              <a:rPr lang="en-US" altLang="zh-CN" sz="2400" b="1" dirty="0" err="1">
                <a:latin typeface="宋体" panose="02010600030101010101" pitchFamily="2" charset="-122"/>
              </a:rPr>
              <a:t>全碳气凝胶”这种物质具有什么特性</a:t>
            </a:r>
            <a:r>
              <a:rPr lang="zh-CN" altLang="en-US" sz="2400" b="1" dirty="0">
                <a:latin typeface="宋体" panose="02010600030101010101" pitchFamily="2" charset="-122"/>
              </a:rPr>
              <a:t>？</a:t>
            </a:r>
          </a:p>
        </p:txBody>
      </p:sp>
      <p:grpSp>
        <p:nvGrpSpPr>
          <p:cNvPr id="9" name="组合 26"/>
          <p:cNvGrpSpPr/>
          <p:nvPr/>
        </p:nvGrpSpPr>
        <p:grpSpPr bwMode="auto">
          <a:xfrm>
            <a:off x="337270" y="-6667"/>
            <a:ext cx="3334390" cy="1003300"/>
            <a:chOff x="852" y="365"/>
            <a:chExt cx="5250" cy="1580"/>
          </a:xfrm>
        </p:grpSpPr>
        <p:sp>
          <p:nvSpPr>
            <p:cNvPr id="13" name="TextBox 2"/>
            <p:cNvSpPr txBox="1"/>
            <p:nvPr/>
          </p:nvSpPr>
          <p:spPr>
            <a:xfrm>
              <a:off x="2253" y="794"/>
              <a:ext cx="3849" cy="10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新 课 引 入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pic>
          <p:nvPicPr>
            <p:cNvPr id="14" name="图片 14" descr="标题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" y="365"/>
              <a:ext cx="1580" cy="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直接连接符 14"/>
            <p:cNvCxnSpPr/>
            <p:nvPr/>
          </p:nvCxnSpPr>
          <p:spPr>
            <a:xfrm>
              <a:off x="1160" y="1879"/>
              <a:ext cx="4744" cy="0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61663" y="2958700"/>
            <a:ext cx="9736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     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）乒乓球不小心压瘪了，但是没有裂口，你能让它恢复原状吗？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58" y="4159225"/>
            <a:ext cx="3829473" cy="215455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35" y="4159860"/>
            <a:ext cx="3898053" cy="215392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784311" y="3533603"/>
            <a:ext cx="291465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用热水烫</a:t>
            </a:r>
          </a:p>
        </p:txBody>
      </p:sp>
      <p:sp>
        <p:nvSpPr>
          <p:cNvPr id="6149" name="文本框 7"/>
          <p:cNvSpPr txBox="1">
            <a:spLocks noChangeArrowheads="1"/>
          </p:cNvSpPr>
          <p:nvPr/>
        </p:nvSpPr>
        <p:spPr bwMode="auto">
          <a:xfrm>
            <a:off x="577437" y="2356810"/>
            <a:ext cx="5664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华文细黑" pitchFamily="2" charset="-122"/>
                <a:ea typeface="华文细黑" pitchFamily="2" charset="-122"/>
              </a:rPr>
              <a:t>1.</a:t>
            </a:r>
            <a:r>
              <a:rPr lang="zh-CN" altLang="en-US" sz="2400" b="1" dirty="0">
                <a:solidFill>
                  <a:srgbClr val="0000FF"/>
                </a:solidFill>
                <a:latin typeface="华文细黑" pitchFamily="2" charset="-122"/>
                <a:ea typeface="华文细黑" pitchFamily="2" charset="-122"/>
              </a:rPr>
              <a:t>温度对物体密度的影响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725223" y="1791625"/>
            <a:ext cx="1728969" cy="500062"/>
            <a:chOff x="1076" y="1998"/>
            <a:chExt cx="2699" cy="788"/>
          </a:xfrm>
          <a:solidFill>
            <a:srgbClr val="0070C0"/>
          </a:solidFill>
        </p:grpSpPr>
        <p:sp>
          <p:nvSpPr>
            <p:cNvPr id="18" name="流程图: 文档 17"/>
            <p:cNvSpPr/>
            <p:nvPr/>
          </p:nvSpPr>
          <p:spPr>
            <a:xfrm>
              <a:off x="1076" y="2070"/>
              <a:ext cx="2632" cy="716"/>
            </a:xfrm>
            <a:prstGeom prst="flowChartDocumen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9" name="文本框 4101"/>
            <p:cNvSpPr txBox="1"/>
            <p:nvPr/>
          </p:nvSpPr>
          <p:spPr>
            <a:xfrm>
              <a:off x="1077" y="1998"/>
              <a:ext cx="2698" cy="7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r>
                <a:rPr lang="zh-CN" altLang="en-US" sz="2300" b="1" noProof="1">
                  <a:solidFill>
                    <a:srgbClr val="D6F5F5"/>
                  </a:solidFill>
                  <a:latin typeface="宋体" panose="02010600030101010101" pitchFamily="2" charset="-122"/>
                  <a:ea typeface="幼圆" pitchFamily="49" charset="-122"/>
                </a:rPr>
                <a:t>观察与思考</a:t>
              </a:r>
              <a:endParaRPr lang="zh-CN" altLang="en-US" noProof="1"/>
            </a:p>
          </p:txBody>
        </p:sp>
      </p:grpSp>
      <p:sp>
        <p:nvSpPr>
          <p:cNvPr id="20" name="TextBox 2"/>
          <p:cNvSpPr txBox="1"/>
          <p:nvPr/>
        </p:nvSpPr>
        <p:spPr bwMode="auto">
          <a:xfrm>
            <a:off x="728843" y="981712"/>
            <a:ext cx="413446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一、密度与温度</a:t>
            </a:r>
            <a:endParaRPr lang="zh-CN" altLang="en-US" sz="4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02739" y="-108647"/>
            <a:ext cx="3496087" cy="1003300"/>
            <a:chOff x="402739" y="21978"/>
            <a:chExt cx="3496087" cy="1003300"/>
          </a:xfrm>
        </p:grpSpPr>
        <p:sp>
          <p:nvSpPr>
            <p:cNvPr id="12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自 主 探 究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4" name="直接连接符 13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" name="图片 14" descr="标题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0" y="1011513"/>
            <a:ext cx="3478953" cy="195580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921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393" y="992373"/>
            <a:ext cx="3478107" cy="195707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867290" y="3108649"/>
            <a:ext cx="1028276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  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你认为乒乓球变得完好的原因是什么？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  乒乓球里的气体受热膨胀，质量是否改变？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  乒乓球内气体的密度如何变化？</a:t>
            </a:r>
          </a:p>
        </p:txBody>
      </p:sp>
      <p:sp>
        <p:nvSpPr>
          <p:cNvPr id="3" name="右箭头 2"/>
          <p:cNvSpPr/>
          <p:nvPr/>
        </p:nvSpPr>
        <p:spPr>
          <a:xfrm>
            <a:off x="5603484" y="1772719"/>
            <a:ext cx="1151467" cy="433387"/>
          </a:xfrm>
          <a:prstGeom prst="rightArrow">
            <a:avLst/>
          </a:prstGeom>
          <a:solidFill>
            <a:schemeClr val="bg1"/>
          </a:solidFill>
          <a:ln w="28575" cmpd="sng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937287" y="3232474"/>
            <a:ext cx="28744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空气受热膨胀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6937287" y="3719839"/>
            <a:ext cx="15705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不变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6965711" y="4354837"/>
            <a:ext cx="15705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变小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82688" y="5329561"/>
            <a:ext cx="5083023" cy="460375"/>
          </a:xfrm>
          <a:prstGeom prst="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 noProof="1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  <a:cs typeface="+mn-ea"/>
              </a:rPr>
              <a:t>由此可见，物质的密度受温度影</a:t>
            </a:r>
            <a:r>
              <a:rPr lang="zh-CN" altLang="en-US" sz="2400" b="1" noProof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  <a:cs typeface="+mn-ea"/>
              </a:rPr>
              <a:t>响。</a:t>
            </a:r>
            <a:endParaRPr lang="zh-CN" altLang="en-US" sz="2400" b="1" noProof="1">
              <a:solidFill>
                <a:srgbClr val="FF0000"/>
              </a:solidFill>
              <a:latin typeface="华文细黑" pitchFamily="2" charset="-122"/>
              <a:ea typeface="华文细黑" pitchFamily="2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34" y="1816678"/>
            <a:ext cx="3380316" cy="273050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17" y="1816678"/>
            <a:ext cx="3344333" cy="273050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0243" name="文本框 11"/>
          <p:cNvSpPr txBox="1"/>
          <p:nvPr/>
        </p:nvSpPr>
        <p:spPr>
          <a:xfrm>
            <a:off x="960536" y="789346"/>
            <a:ext cx="9290369" cy="646331"/>
          </a:xfrm>
          <a:prstGeom prst="rect">
            <a:avLst/>
          </a:prstGeom>
          <a:noFill/>
          <a:ln w="9525">
            <a:noFill/>
          </a:ln>
          <a:effectLst>
            <a:outerShdw blurRad="50800" dist="50800" dir="5400000" sx="26000" sy="26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noProof="1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）观察锥形瓶口绷紧的气球先后在冷水和热水中的形状变</a:t>
            </a:r>
            <a:r>
              <a:rPr lang="zh-CN" altLang="en-US" sz="2400" noProof="1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化。</a:t>
            </a:r>
            <a:endParaRPr lang="zh-CN" altLang="en-US" sz="2400" noProof="1"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92705" y="4873523"/>
            <a:ext cx="8189080" cy="646331"/>
          </a:xfrm>
          <a:prstGeom prst="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362710" indent="-1362710">
              <a:lnSpc>
                <a:spcPct val="150000"/>
              </a:lnSpc>
            </a:pPr>
            <a:r>
              <a:rPr lang="zh-CN" altLang="en-US" sz="2400" noProof="1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  <a:cs typeface="+mn-ea"/>
              </a:rPr>
              <a:t>【总结】一定质量的气体温度升高时体积膨胀，密度变</a:t>
            </a:r>
            <a:r>
              <a:rPr lang="zh-CN" altLang="en-US" sz="2400" noProof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  <a:cs typeface="+mn-ea"/>
              </a:rPr>
              <a:t>小。</a:t>
            </a:r>
            <a:endParaRPr lang="zh-CN" altLang="en-US" sz="2400" noProof="1">
              <a:solidFill>
                <a:srgbClr val="FF0000"/>
              </a:solidFill>
              <a:latin typeface="华文细黑" pitchFamily="2" charset="-122"/>
              <a:ea typeface="华文细黑" pitchFamily="2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点击画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681" y="4613353"/>
            <a:ext cx="2568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.4-7气体的热胀冷缩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2333" y="802216"/>
            <a:ext cx="6096000" cy="3390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116813" y="1126538"/>
            <a:ext cx="8549701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    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做一个风车，如果把风车放在点燃的酒精灯附近，风车能转动起来，你知道是什么推动了风车吗？</a:t>
            </a:r>
          </a:p>
        </p:txBody>
      </p:sp>
      <p:pic>
        <p:nvPicPr>
          <p:cNvPr id="33802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833" y="2581449"/>
            <a:ext cx="4099681" cy="2828496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9219" name="文本框 7"/>
          <p:cNvSpPr txBox="1">
            <a:spLocks noChangeArrowheads="1"/>
          </p:cNvSpPr>
          <p:nvPr/>
        </p:nvSpPr>
        <p:spPr bwMode="auto">
          <a:xfrm>
            <a:off x="1530773" y="570492"/>
            <a:ext cx="2714656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7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．风</a:t>
            </a:r>
            <a:r>
              <a:rPr lang="zh-CN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的形成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08314" y="2557313"/>
            <a:ext cx="4169230" cy="2876769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纸风车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087" y="689512"/>
            <a:ext cx="5953777" cy="4763022"/>
          </a:xfrm>
          <a:prstGeom prst="rect">
            <a:avLst/>
          </a:prstGeom>
        </p:spPr>
      </p:pic>
      <p:pic>
        <p:nvPicPr>
          <p:cNvPr id="11" name="Picture 3" descr="点击画面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3057" y="5452534"/>
            <a:ext cx="2568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1045</Words>
  <Application>WPS 演示</Application>
  <PresentationFormat>自定义</PresentationFormat>
  <Paragraphs>105</Paragraphs>
  <Slides>25</Slides>
  <Notes>2</Notes>
  <HiddenSlides>1</HiddenSlides>
  <MMClips>3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29" baseType="lpstr">
      <vt:lpstr>自定义设计方案</vt:lpstr>
      <vt:lpstr>Microsoft 公式 3.0</vt:lpstr>
      <vt:lpstr>Equation</vt:lpstr>
      <vt:lpstr>Document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气体受热膨胀，体积变大。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27</cp:revision>
  <dcterms:created xsi:type="dcterms:W3CDTF">2018-03-01T02:03:00Z</dcterms:created>
  <dcterms:modified xsi:type="dcterms:W3CDTF">2019-09-19T13:54:08Z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