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7"/>
  </p:handoutMasterIdLst>
  <p:sldIdLst>
    <p:sldId id="280" r:id="rId3"/>
    <p:sldId id="281" r:id="rId5"/>
    <p:sldId id="301" r:id="rId6"/>
    <p:sldId id="282" r:id="rId7"/>
    <p:sldId id="283" r:id="rId8"/>
    <p:sldId id="284" r:id="rId9"/>
    <p:sldId id="285" r:id="rId10"/>
    <p:sldId id="286" r:id="rId11"/>
    <p:sldId id="287" r:id="rId12"/>
    <p:sldId id="288" r:id="rId13"/>
    <p:sldId id="289" r:id="rId14"/>
    <p:sldId id="290" r:id="rId15"/>
    <p:sldId id="292" r:id="rId16"/>
    <p:sldId id="295" r:id="rId17"/>
    <p:sldId id="294" r:id="rId18"/>
    <p:sldId id="296" r:id="rId19"/>
    <p:sldId id="297" r:id="rId20"/>
    <p:sldId id="298" r:id="rId21"/>
    <p:sldId id="299" r:id="rId22"/>
    <p:sldId id="300" r:id="rId23"/>
    <p:sldId id="291" r:id="rId24"/>
    <p:sldId id="302" r:id="rId25"/>
    <p:sldId id="268" r:id="rId26"/>
  </p:sldIdLst>
  <p:sldSz cx="12192000" cy="6858000"/>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E6FBFE"/>
    <a:srgbClr val="57D2E3"/>
    <a:srgbClr val="21B1C5"/>
    <a:srgbClr val="B2F3FC"/>
    <a:srgbClr val="4BCFE1"/>
    <a:srgbClr val="5BADF7"/>
    <a:srgbClr val="6A56AD"/>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60" autoAdjust="0"/>
  </p:normalViewPr>
  <p:slideViewPr>
    <p:cSldViewPr snapToGrid="0">
      <p:cViewPr varScale="1">
        <p:scale>
          <a:sx n="67" d="100"/>
          <a:sy n="67" d="100"/>
        </p:scale>
        <p:origin x="-828" y="-108"/>
      </p:cViewPr>
      <p:guideLst>
        <p:guide orient="horz" pos="2160"/>
        <p:guide pos="3840"/>
      </p:guideLst>
    </p:cSldViewPr>
  </p:slideViewPr>
  <p:notesTextViewPr>
    <p:cViewPr>
      <p:scale>
        <a:sx n="1" d="1"/>
        <a:sy n="1" d="1"/>
      </p:scale>
      <p:origin x="0" y="0"/>
    </p:cViewPr>
  </p:notesTextViewPr>
  <p:gridSpacing cx="72004" cy="72004"/>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handoutMaster" Target="handoutMasters/handoutMaster1.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buFontTx/>
              <a:buNone/>
              <a:defRPr sz="1200"/>
            </a:lvl1pPr>
          </a:lstStyle>
          <a:p>
            <a:pPr>
              <a:defRPr/>
            </a:pPr>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0" hangingPunct="0">
              <a:buFontTx/>
              <a:buNone/>
              <a:defRPr sz="1200"/>
            </a:lvl1pPr>
          </a:lstStyle>
          <a:p>
            <a:pPr>
              <a:defRPr/>
            </a:pPr>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0" hangingPunct="0">
              <a:buFontTx/>
              <a:buNone/>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lstStyle>
            <a:lvl1pPr algn="r" eaLnBrk="0" hangingPunct="0">
              <a:defRPr sz="1200"/>
            </a:lvl1pPr>
          </a:lstStyle>
          <a:p>
            <a:fld id="{B7612D26-FC39-4D2E-8196-7DFB91CEE8D0}" type="slidenum">
              <a:rPr lang="zh-CN" altLang="en-US"/>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buFontTx/>
              <a:buNone/>
              <a:defRPr sz="1200"/>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buFontTx/>
              <a:buNone/>
              <a:defRPr sz="1200"/>
            </a:lvl1pPr>
          </a:lstStyle>
          <a:p>
            <a:pPr>
              <a:defRPr/>
            </a:pPr>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buFontTx/>
              <a:buNone/>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lstStyle>
            <a:lvl1pPr algn="r" eaLnBrk="0" hangingPunct="0">
              <a:defRPr sz="1200"/>
            </a:lvl1pPr>
          </a:lstStyle>
          <a:p>
            <a:fld id="{DBF78434-8F63-4620-85C1-B7F5B4CF4B9E}" type="slidenum">
              <a:rPr lang="zh-CN" altLang="en-US"/>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8194" name="备注占位符 2"/>
          <p:cNvSpPr>
            <a:spLocks noGrp="1" noChangeArrowheads="1"/>
          </p:cNvSpPr>
          <p:nvPr>
            <p:ph type="body" idx="4294967295"/>
          </p:nvPr>
        </p:nvSpPr>
        <p:spPr bwMode="auto">
          <a:noFill/>
        </p:spPr>
        <p:txBody>
          <a:bodyPr wrap="square" numCol="1" anchor="t" anchorCtr="0" compatLnSpc="1"/>
          <a:lstStyle/>
          <a:p>
            <a:endParaRPr lang="zh-CN" altLang="en-US" smtClean="0"/>
          </a:p>
        </p:txBody>
      </p:sp>
      <p:sp>
        <p:nvSpPr>
          <p:cNvPr id="8195" name="灯片编号占位符 3"/>
          <p:cNvSpPr>
            <a:spLocks noGrp="1" noChangeArrowheads="1"/>
          </p:cNvSpPr>
          <p:nvPr>
            <p:ph type="sldNum" sz="quarter" idx="5"/>
          </p:nvPr>
        </p:nvSpPr>
        <p:spPr bwMode="auto">
          <a:noFill/>
          <a:ln>
            <a:miter lim="800000"/>
          </a:ln>
        </p:spPr>
        <p:txBody>
          <a:bodyPr/>
          <a:lstStyle/>
          <a:p>
            <a:pPr eaLnBrk="1" hangingPunct="1"/>
            <a:fld id="{04DC8B2C-91BF-437F-8A7B-4076D321CF49}" type="slidenum">
              <a:rPr lang="zh-CN" altLang="en-US"/>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bwMode="auto">
          <a:noFill/>
          <a:ln>
            <a:solidFill>
              <a:srgbClr val="000000"/>
            </a:solidFill>
            <a:miter lim="800000"/>
          </a:ln>
        </p:spPr>
      </p:sp>
      <p:sp>
        <p:nvSpPr>
          <p:cNvPr id="25603"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25604" name="灯片编号占位符 3"/>
          <p:cNvSpPr txBox="1">
            <a:spLocks noGrp="1"/>
          </p:cNvSpPr>
          <p:nvPr/>
        </p:nvSpPr>
        <p:spPr bwMode="auto">
          <a:xfrm>
            <a:off x="3884613" y="8685213"/>
            <a:ext cx="2971800" cy="458787"/>
          </a:xfrm>
          <a:prstGeom prst="rect">
            <a:avLst/>
          </a:prstGeom>
          <a:noFill/>
          <a:ln w="9525">
            <a:noFill/>
            <a:miter lim="800000"/>
          </a:ln>
        </p:spPr>
        <p:txBody>
          <a:bodyPr anchor="b"/>
          <a:lstStyle/>
          <a:p>
            <a:pPr algn="r" eaLnBrk="0" hangingPunct="0">
              <a:buFontTx/>
              <a:buNone/>
            </a:pPr>
            <a:fld id="{EC9DDC58-7772-4442-B30A-78BB2B7910A1}" type="slidenum">
              <a:rPr lang="zh-CN" altLang="en-US" sz="1200"/>
            </a:fld>
            <a:endParaRPr lang="en-US" altLang="zh-CN"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幻灯片图像占位符 1"/>
          <p:cNvSpPr>
            <a:spLocks noGrp="1" noRot="1" noChangeAspect="1" noChangeArrowheads="1" noTextEdit="1"/>
          </p:cNvSpPr>
          <p:nvPr>
            <p:ph type="sldImg" idx="4294967295"/>
          </p:nvPr>
        </p:nvSpPr>
        <p:spPr bwMode="auto">
          <a:ln>
            <a:solidFill>
              <a:srgbClr val="000000"/>
            </a:solidFill>
            <a:miter lim="800000"/>
          </a:ln>
        </p:spPr>
      </p:sp>
      <p:sp>
        <p:nvSpPr>
          <p:cNvPr id="11266" name="备注占位符 2"/>
          <p:cNvSpPr>
            <a:spLocks noGrp="1" noChangeArrowheads="1"/>
          </p:cNvSpPr>
          <p:nvPr>
            <p:ph type="body" idx="4294967295"/>
          </p:nvPr>
        </p:nvSpPr>
        <p:spPr bwMode="auto">
          <a:noFill/>
        </p:spPr>
        <p:txBody>
          <a:bodyPr wrap="square" numCol="1" anchor="t" anchorCtr="0" compatLnSpc="1"/>
          <a:lstStyle/>
          <a:p>
            <a:pPr eaLnBrk="1" hangingPunct="1">
              <a:spcBef>
                <a:spcPct val="0"/>
              </a:spcBef>
            </a:pPr>
            <a:endParaRPr lang="zh-CN" altLang="en-US" smtClean="0"/>
          </a:p>
        </p:txBody>
      </p:sp>
      <p:sp>
        <p:nvSpPr>
          <p:cNvPr id="11267" name="灯片编号占位符 3"/>
          <p:cNvSpPr>
            <a:spLocks noGrp="1" noChangeArrowheads="1"/>
          </p:cNvSpPr>
          <p:nvPr>
            <p:ph type="sldNum" sz="quarter" idx="5"/>
          </p:nvPr>
        </p:nvSpPr>
        <p:spPr bwMode="auto">
          <a:noFill/>
          <a:ln>
            <a:miter lim="800000"/>
          </a:ln>
        </p:spPr>
        <p:txBody>
          <a:bodyPr/>
          <a:lstStyle/>
          <a:p>
            <a:pPr eaLnBrk="1" hangingPunct="1"/>
            <a:fld id="{D7F1FF3E-56EC-4EBD-89C0-0DE6BF91F11C}" type="slidenum">
              <a:rPr lang="zh-CN" altLang="en-US"/>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grpSp>
        <p:nvGrpSpPr>
          <p:cNvPr id="7" name="组合 1"/>
          <p:cNvGrpSpPr/>
          <p:nvPr userDrawn="1"/>
        </p:nvGrpSpPr>
        <p:grpSpPr bwMode="auto">
          <a:xfrm>
            <a:off x="0" y="876300"/>
            <a:ext cx="8143875" cy="3740150"/>
            <a:chOff x="-1" y="869694"/>
            <a:chExt cx="8144452" cy="3740406"/>
          </a:xfrm>
        </p:grpSpPr>
        <p:sp>
          <p:nvSpPr>
            <p:cNvPr id="8" name="矩形 14"/>
            <p:cNvSpPr>
              <a:spLocks noChangeArrowheads="1"/>
            </p:cNvSpPr>
            <p:nvPr/>
          </p:nvSpPr>
          <p:spPr bwMode="auto">
            <a:xfrm rot="10800000">
              <a:off x="-1" y="869694"/>
              <a:ext cx="8144452" cy="3740406"/>
            </a:xfrm>
            <a:prstGeom prst="rect">
              <a:avLst/>
            </a:prstGeom>
            <a:gradFill flip="none" rotWithShape="1">
              <a:gsLst>
                <a:gs pos="917">
                  <a:schemeClr val="bg1"/>
                </a:gs>
                <a:gs pos="37000">
                  <a:srgbClr val="E6FBFE">
                    <a:alpha val="80000"/>
                  </a:srgbClr>
                </a:gs>
                <a:gs pos="100000">
                  <a:srgbClr val="57D2E3"/>
                </a:gs>
              </a:gsLst>
              <a:lin ang="0" scaled="1"/>
              <a:tileRect/>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endParaRPr lang="zh-CN" altLang="en-US" dirty="0" smtClean="0"/>
            </a:p>
          </p:txBody>
        </p:sp>
        <p:pic>
          <p:nvPicPr>
            <p:cNvPr id="9" name="图片 28"/>
            <p:cNvPicPr>
              <a:picLocks noChangeAspect="1" noChangeArrowheads="1"/>
            </p:cNvPicPr>
            <p:nvPr/>
          </p:nvPicPr>
          <p:blipFill>
            <a:blip r:embed="rId2"/>
            <a:srcRect l="368" t="9363" r="29749" b="-82"/>
            <a:stretch>
              <a:fillRect/>
            </a:stretch>
          </p:blipFill>
          <p:spPr bwMode="auto">
            <a:xfrm>
              <a:off x="0" y="869694"/>
              <a:ext cx="8144450" cy="3336546"/>
            </a:xfrm>
            <a:prstGeom prst="rect">
              <a:avLst/>
            </a:prstGeom>
            <a:noFill/>
            <a:ln w="9525">
              <a:noFill/>
              <a:miter lim="800000"/>
              <a:headEnd/>
              <a:tailEnd/>
            </a:ln>
          </p:spPr>
        </p:pic>
      </p:grpSp>
      <p:sp>
        <p:nvSpPr>
          <p:cNvPr id="10" name="矩形 14"/>
          <p:cNvSpPr>
            <a:spLocks noChangeArrowheads="1"/>
          </p:cNvSpPr>
          <p:nvPr/>
        </p:nvSpPr>
        <p:spPr bwMode="auto">
          <a:xfrm>
            <a:off x="6531" y="1536700"/>
            <a:ext cx="8144451" cy="2298699"/>
          </a:xfrm>
          <a:prstGeom prst="rect">
            <a:avLst/>
          </a:prstGeom>
          <a:gradFill>
            <a:gsLst>
              <a:gs pos="917">
                <a:schemeClr val="bg1">
                  <a:alpha val="28000"/>
                </a:schemeClr>
              </a:gs>
              <a:gs pos="31000">
                <a:srgbClr val="E6FBFE">
                  <a:alpha val="80000"/>
                </a:srgbClr>
              </a:gs>
              <a:gs pos="79000">
                <a:srgbClr val="57D2E3"/>
              </a:gs>
            </a:gsLst>
            <a:lin ang="0" scaled="1"/>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endParaRPr lang="zh-CN" altLang="en-US"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矩形 14"/>
          <p:cNvSpPr>
            <a:spLocks noChangeArrowheads="1"/>
          </p:cNvSpPr>
          <p:nvPr/>
        </p:nvSpPr>
        <p:spPr bwMode="auto">
          <a:xfrm>
            <a:off x="-2" y="171611"/>
            <a:ext cx="12192001" cy="521785"/>
          </a:xfrm>
          <a:prstGeom prst="rect">
            <a:avLst/>
          </a:prstGeom>
          <a:gradFill flip="none" rotWithShape="1">
            <a:gsLst>
              <a:gs pos="917">
                <a:schemeClr val="bg1"/>
              </a:gs>
              <a:gs pos="37000">
                <a:srgbClr val="E6FBFE">
                  <a:alpha val="80000"/>
                </a:srgbClr>
              </a:gs>
              <a:gs pos="100000">
                <a:srgbClr val="57D2E3"/>
              </a:gs>
            </a:gsLst>
            <a:lin ang="10800000" scaled="1"/>
            <a:tileRect/>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endParaRPr lang="zh-CN" altLang="en-US" smtClean="0"/>
          </a:p>
        </p:txBody>
      </p:sp>
      <p:pic>
        <p:nvPicPr>
          <p:cNvPr id="3" name="图片 21"/>
          <p:cNvPicPr>
            <a:picLocks noChangeAspect="1" noChangeArrowheads="1"/>
          </p:cNvPicPr>
          <p:nvPr userDrawn="1"/>
        </p:nvPicPr>
        <p:blipFill>
          <a:blip r:embed="rId2"/>
          <a:srcRect l="-2669" t="12558" r="-10663" b="70840"/>
          <a:stretch>
            <a:fillRect/>
          </a:stretch>
        </p:blipFill>
        <p:spPr bwMode="auto">
          <a:xfrm>
            <a:off x="2233613" y="182563"/>
            <a:ext cx="9958387" cy="509587"/>
          </a:xfrm>
          <a:prstGeom prst="rect">
            <a:avLst/>
          </a:prstGeom>
          <a:noFill/>
          <a:ln w="9525">
            <a:noFill/>
            <a:miter lim="800000"/>
            <a:headEnd/>
            <a:tailEnd/>
          </a:ln>
        </p:spPr>
      </p:pic>
      <p:pic>
        <p:nvPicPr>
          <p:cNvPr id="7" name="图片 28"/>
          <p:cNvPicPr>
            <a:picLocks noChangeAspect="1" noChangeArrowheads="1"/>
          </p:cNvPicPr>
          <p:nvPr userDrawn="1"/>
        </p:nvPicPr>
        <p:blipFill>
          <a:blip r:embed="rId3" cstate="print"/>
          <a:srcRect/>
          <a:stretch>
            <a:fillRect/>
          </a:stretch>
        </p:blipFill>
        <p:spPr bwMode="auto">
          <a:xfrm>
            <a:off x="11339513" y="252413"/>
            <a:ext cx="523875" cy="363537"/>
          </a:xfrm>
          <a:prstGeom prst="rect">
            <a:avLst/>
          </a:prstGeom>
          <a:noFill/>
          <a:ln w="9525">
            <a:noFill/>
            <a:miter lim="800000"/>
            <a:headEnd/>
            <a:tailEnd/>
          </a:ln>
        </p:spPr>
      </p:pic>
      <p:sp>
        <p:nvSpPr>
          <p:cNvPr id="8" name="矩形 8"/>
          <p:cNvSpPr>
            <a:spLocks noChangeArrowheads="1"/>
          </p:cNvSpPr>
          <p:nvPr/>
        </p:nvSpPr>
        <p:spPr bwMode="auto">
          <a:xfrm>
            <a:off x="7618413" y="280988"/>
            <a:ext cx="3708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defRPr/>
            </a:pP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北京师范大学</a:t>
            </a:r>
            <a:r>
              <a:rPr lang="zh-CN"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出版社 </a:t>
            </a:r>
            <a:r>
              <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九</a:t>
            </a:r>
            <a:r>
              <a:rPr lang="zh-CN"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年级</a:t>
            </a:r>
            <a:r>
              <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a:t>
            </a:r>
            <a:r>
              <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全一</a:t>
            </a:r>
            <a:r>
              <a:rPr lang="zh-CN"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册</a:t>
            </a:r>
            <a:r>
              <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endPar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grpSp>
        <p:nvGrpSpPr>
          <p:cNvPr id="2" name="组合 2"/>
          <p:cNvGrpSpPr/>
          <p:nvPr userDrawn="1"/>
        </p:nvGrpSpPr>
        <p:grpSpPr bwMode="auto">
          <a:xfrm>
            <a:off x="0" y="839788"/>
            <a:ext cx="12192000" cy="3122612"/>
            <a:chOff x="0" y="839788"/>
            <a:chExt cx="12192000" cy="3122612"/>
          </a:xfrm>
        </p:grpSpPr>
        <p:sp>
          <p:nvSpPr>
            <p:cNvPr id="3" name="矩形 14"/>
            <p:cNvSpPr>
              <a:spLocks noChangeArrowheads="1"/>
            </p:cNvSpPr>
            <p:nvPr/>
          </p:nvSpPr>
          <p:spPr bwMode="auto">
            <a:xfrm>
              <a:off x="0" y="840303"/>
              <a:ext cx="12192000" cy="3120789"/>
            </a:xfrm>
            <a:prstGeom prst="rect">
              <a:avLst/>
            </a:prstGeom>
            <a:solidFill>
              <a:srgbClr val="57D2E3"/>
            </a:solidFill>
            <a:ln>
              <a:noFill/>
            </a:ln>
            <a:effectLst>
              <a:reflection blurRad="6350" stA="50000" endA="300" endPos="55000" dir="5400000" sy="-100000" algn="bl" rotWithShape="0"/>
            </a:effectLst>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endParaRPr lang="zh-CN" altLang="en-US" smtClean="0"/>
            </a:p>
          </p:txBody>
        </p:sp>
        <p:pic>
          <p:nvPicPr>
            <p:cNvPr id="4" name="图片 28"/>
            <p:cNvPicPr>
              <a:picLocks noChangeAspect="1" noChangeArrowheads="1"/>
            </p:cNvPicPr>
            <p:nvPr/>
          </p:nvPicPr>
          <p:blipFill>
            <a:blip r:embed="rId2"/>
            <a:srcRect t="9363" b="14136"/>
            <a:stretch>
              <a:fillRect/>
            </a:stretch>
          </p:blipFill>
          <p:spPr bwMode="auto">
            <a:xfrm>
              <a:off x="280416" y="839788"/>
              <a:ext cx="11640122" cy="3122612"/>
            </a:xfrm>
            <a:prstGeom prst="rect">
              <a:avLst/>
            </a:prstGeom>
            <a:noFill/>
            <a:ln w="9525">
              <a:noFill/>
              <a:miter lim="800000"/>
              <a:headEnd/>
              <a:tailEnd/>
            </a:ln>
          </p:spPr>
        </p:pic>
      </p:grpSp>
      <p:sp>
        <p:nvSpPr>
          <p:cNvPr id="5" name="矩形 14"/>
          <p:cNvSpPr>
            <a:spLocks noChangeArrowheads="1"/>
          </p:cNvSpPr>
          <p:nvPr/>
        </p:nvSpPr>
        <p:spPr bwMode="auto">
          <a:xfrm>
            <a:off x="5078" y="2157354"/>
            <a:ext cx="12192001" cy="1356797"/>
          </a:xfrm>
          <a:prstGeom prst="rect">
            <a:avLst/>
          </a:prstGeom>
          <a:gradFill>
            <a:gsLst>
              <a:gs pos="917">
                <a:schemeClr val="bg1"/>
              </a:gs>
              <a:gs pos="37000">
                <a:srgbClr val="E6FBFE">
                  <a:alpha val="80000"/>
                </a:srgbClr>
              </a:gs>
              <a:gs pos="100000">
                <a:srgbClr val="57D2E3"/>
              </a:gs>
            </a:gsLst>
            <a:lin ang="10800000" scaled="1"/>
          </a:grad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endParaRPr lang="zh-CN" altLang="en-US" smtClean="0"/>
          </a:p>
        </p:txBody>
      </p:sp>
      <p:sp>
        <p:nvSpPr>
          <p:cNvPr id="7" name="矩形 8"/>
          <p:cNvSpPr>
            <a:spLocks noChangeArrowheads="1"/>
          </p:cNvSpPr>
          <p:nvPr/>
        </p:nvSpPr>
        <p:spPr bwMode="auto">
          <a:xfrm>
            <a:off x="2222500" y="2435860"/>
            <a:ext cx="777049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buFontTx/>
              <a:buNone/>
              <a:defRPr/>
            </a:pPr>
            <a:r>
              <a:rPr lang="zh-CN" altLang="en-US" sz="5400" b="1" spc="6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rPr>
              <a:t>谢谢观看！</a:t>
            </a:r>
            <a:endParaRPr lang="zh-CN" altLang="en-US" sz="5400" b="1" spc="600" dirty="0" smtClean="0">
              <a:solidFill>
                <a:schemeClr val="tx1">
                  <a:lumMod val="75000"/>
                  <a:lumOff val="25000"/>
                </a:schemeClr>
              </a:solidFill>
              <a:latin typeface="微软雅黑" panose="020B0503020204020204" pitchFamily="34" charset="-122"/>
              <a:ea typeface="微软雅黑" panose="020B0503020204020204" pitchFamily="34" charset="-122"/>
              <a:sym typeface="+mn-ea"/>
            </a:endParaRPr>
          </a:p>
        </p:txBody>
      </p:sp>
    </p:spTree>
  </p:cSld>
  <p:clrMapOvr>
    <a:masterClrMapping/>
  </p:clrMapOvr>
</p:sldLayout>
</file>

<file path=ppt/slideMasters/_rels/slideMaster1.xml.rels><?xml version="1.0" encoding="UTF-8" standalone="yes"?>
<Relationships xmlns="http://schemas.openxmlformats.org/package/2006/relationships"><Relationship Id="rId4" Type="http://schemas.openxmlformats.org/officeDocument/2006/relationships/theme" Target="../theme/theme1.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marL="914400" indent="-914400" algn="l" rtl="0" eaLnBrk="0" fontAlgn="base" hangingPunct="0">
        <a:lnSpc>
          <a:spcPct val="90000"/>
        </a:lnSpc>
        <a:spcBef>
          <a:spcPct val="0"/>
        </a:spcBef>
        <a:spcAft>
          <a:spcPct val="0"/>
        </a:spcAft>
        <a:defRPr sz="4400">
          <a:solidFill>
            <a:schemeClr val="tx1"/>
          </a:solidFill>
          <a:latin typeface="+mj-lt"/>
          <a:ea typeface="+mj-ea"/>
          <a:cs typeface="+mj-cs"/>
          <a:sym typeface="Calibri Light" pitchFamily="34" charset="0"/>
        </a:defRPr>
      </a:lvl1pPr>
      <a:lvl2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2pPr>
      <a:lvl3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3pPr>
      <a:lvl4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4pPr>
      <a:lvl5pPr marL="914400" indent="-914400" algn="l" rtl="0" eaLnBrk="0" fontAlgn="base" hangingPunct="0">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5pPr>
      <a:lvl6pPr marL="13716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6pPr>
      <a:lvl7pPr marL="18288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7pPr>
      <a:lvl8pPr marL="22860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8pPr>
      <a:lvl9pPr marL="2743200" indent="-914400" algn="l" rtl="0" fontAlgn="base">
        <a:lnSpc>
          <a:spcPct val="90000"/>
        </a:lnSpc>
        <a:spcBef>
          <a:spcPct val="0"/>
        </a:spcBef>
        <a:spcAft>
          <a:spcPct val="0"/>
        </a:spcAft>
        <a:defRPr sz="4400">
          <a:solidFill>
            <a:schemeClr val="tx1"/>
          </a:solidFill>
          <a:latin typeface="Calibri Light" pitchFamily="34" charset="0"/>
          <a:ea typeface="宋体" panose="02010600030101010101" pitchFamily="2" charset="-122"/>
          <a:sym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a:solidFill>
            <a:schemeClr val="tx1"/>
          </a:solidFill>
          <a:latin typeface="+mn-lt"/>
          <a:ea typeface="+mn-ea"/>
          <a:cs typeface="+mn-cs"/>
          <a:sym typeface="Calibri" panose="020F050202020403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6pPr>
      <a:lvl7pPr marL="29718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7pPr>
      <a:lvl8pPr marL="34290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8pPr>
      <a:lvl9pPr marL="3886200" indent="-228600" algn="l" rtl="0" fontAlgn="base">
        <a:lnSpc>
          <a:spcPct val="90000"/>
        </a:lnSpc>
        <a:spcBef>
          <a:spcPts val="500"/>
        </a:spcBef>
        <a:spcAft>
          <a:spcPct val="0"/>
        </a:spcAft>
        <a:buFont typeface="Arial" panose="020B0604020202020204" pitchFamily="34" charset="0"/>
        <a:buChar char="•"/>
        <a:defRPr>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jpeg"/><Relationship Id="rId1" Type="http://schemas.openxmlformats.org/officeDocument/2006/relationships/hyperlink" Target="http://image.jike.com/detail?did=-8659372262889796296&amp;pos=70&amp;num=36&amp;q=%E7%94%B5%E9%93%83%E7%9A%84%E5%B7%A5%E4%BD%9C%E5%8E%9F%E7%90%86&amp;fm=QH360" TargetMode="External"/></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9.jpe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20.png"/><Relationship Id="rId2" Type="http://schemas.openxmlformats.org/officeDocument/2006/relationships/hyperlink" Target="https://baike.so.com/doc/5429977.html" TargetMode="External"/><Relationship Id="rId1" Type="http://schemas.openxmlformats.org/officeDocument/2006/relationships/hyperlink" Target="https://baike.so.com/doc/10038630.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1.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5.jpeg"/><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hyperlink" Target="http://image.jike.com/detail?did=-7249226579112277370&amp;pos=30&amp;num=36&amp;q=%E7%94%B5%E7%A3%81%E9%93%81%E7%9A%84%E7%A3%81%E6%80%A7%E5%BC%BA%E5%BC%B1&amp;fm=QH360" TargetMode="Externa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14"/>
          <p:cNvSpPr>
            <a:spLocks noChangeArrowheads="1"/>
          </p:cNvSpPr>
          <p:nvPr/>
        </p:nvSpPr>
        <p:spPr bwMode="auto">
          <a:xfrm>
            <a:off x="4942" y="837127"/>
            <a:ext cx="12192000" cy="6017698"/>
          </a:xfrm>
          <a:prstGeom prst="rect">
            <a:avLst/>
          </a:prstGeom>
          <a:noFill/>
          <a:ln>
            <a:noFill/>
          </a:ln>
          <a:effectLst>
            <a:reflection blurRad="6350" stA="50000" endA="300" endPos="55000" dir="5400000" sy="-100000" algn="bl" rotWithShape="0"/>
          </a:effec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endParaRPr lang="zh-CN" altLang="en-US" dirty="0" smtClean="0"/>
          </a:p>
        </p:txBody>
      </p:sp>
      <p:sp>
        <p:nvSpPr>
          <p:cNvPr id="30" name="TextBox 4"/>
          <p:cNvSpPr txBox="1">
            <a:spLocks noChangeArrowheads="1"/>
          </p:cNvSpPr>
          <p:nvPr/>
        </p:nvSpPr>
        <p:spPr bwMode="auto">
          <a:xfrm>
            <a:off x="574675" y="6103938"/>
            <a:ext cx="68405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zh-CN" sz="2000">
              <a:solidFill>
                <a:srgbClr val="262626"/>
              </a:solidFill>
              <a:latin typeface="黑体" panose="02010609060101010101" pitchFamily="49" charset="-122"/>
              <a:ea typeface="黑体" panose="02010609060101010101" pitchFamily="49" charset="-122"/>
              <a:sym typeface="宋体" panose="02010600030101010101" pitchFamily="2" charset="-122"/>
            </a:endParaRPr>
          </a:p>
        </p:txBody>
      </p:sp>
      <p:grpSp>
        <p:nvGrpSpPr>
          <p:cNvPr id="7171" name="组合 8"/>
          <p:cNvGrpSpPr/>
          <p:nvPr/>
        </p:nvGrpSpPr>
        <p:grpSpPr bwMode="auto">
          <a:xfrm>
            <a:off x="708025" y="1987550"/>
            <a:ext cx="6910388" cy="1343025"/>
            <a:chOff x="1178398" y="2105678"/>
            <a:chExt cx="3548062" cy="1343576"/>
          </a:xfrm>
        </p:grpSpPr>
        <p:sp>
          <p:nvSpPr>
            <p:cNvPr id="25" name="矩形 24"/>
            <p:cNvSpPr>
              <a:spLocks noChangeArrowheads="1"/>
            </p:cNvSpPr>
            <p:nvPr/>
          </p:nvSpPr>
          <p:spPr bwMode="auto">
            <a:xfrm>
              <a:off x="1704128" y="2105678"/>
              <a:ext cx="2496603" cy="54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lnSpc>
                  <a:spcPct val="150000"/>
                </a:lnSpc>
              </a:pPr>
              <a:r>
                <a:rPr lang="zh-CN" altLang="en-US" sz="20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第十四章 </a:t>
              </a:r>
              <a:r>
                <a:rPr lang="en-US" altLang="zh-CN" sz="20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 </a:t>
              </a:r>
              <a:r>
                <a:rPr lang="zh-CN" altLang="en-US" sz="20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rPr>
                <a:t>磁现象 </a:t>
              </a:r>
              <a:endParaRPr lang="zh-CN" altLang="en-US" sz="2000" b="1">
                <a:solidFill>
                  <a:srgbClr val="262626"/>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7173" name="TextBox 2"/>
            <p:cNvSpPr txBox="1">
              <a:spLocks noChangeArrowheads="1"/>
            </p:cNvSpPr>
            <p:nvPr/>
          </p:nvSpPr>
          <p:spPr bwMode="auto">
            <a:xfrm>
              <a:off x="1178398" y="2625004"/>
              <a:ext cx="3548062" cy="824250"/>
            </a:xfrm>
            <a:prstGeom prst="rect">
              <a:avLst/>
            </a:prstGeom>
            <a:noFill/>
            <a:ln w="9525">
              <a:noFill/>
              <a:miter lim="800000"/>
            </a:ln>
          </p:spPr>
          <p:txBody>
            <a:bodyPr>
              <a:spAutoFit/>
            </a:bodyPr>
            <a:lstStyle/>
            <a:p>
              <a:pPr algn="ctr"/>
              <a:r>
                <a:rPr lang="zh-CN" altLang="en-US" sz="4800" b="1">
                  <a:solidFill>
                    <a:srgbClr val="262626"/>
                  </a:solidFill>
                  <a:latin typeface="微软雅黑" panose="020B0503020204020204" pitchFamily="34" charset="-122"/>
                  <a:ea typeface="微软雅黑" panose="020B0503020204020204" pitchFamily="34" charset="-122"/>
                  <a:sym typeface="宋体" panose="02010600030101010101" pitchFamily="2" charset="-122"/>
                </a:rPr>
                <a:t> 第四节 电磁铁及其应用</a:t>
              </a:r>
              <a:endParaRPr lang="zh-CN" altLang="en-US" sz="4800" b="1">
                <a:solidFill>
                  <a:srgbClr val="262626"/>
                </a:solidFill>
                <a:latin typeface="微软雅黑" panose="020B0503020204020204" pitchFamily="34" charset="-122"/>
                <a:ea typeface="微软雅黑" panose="020B0503020204020204" pitchFamily="34" charset="-122"/>
                <a:sym typeface="宋体" panose="02010600030101010101" pitchFamily="2" charset="-122"/>
              </a:endParaRPr>
            </a:p>
          </p:txBody>
        </p:sp>
      </p:grpSp>
      <p:sp>
        <p:nvSpPr>
          <p:cNvPr id="20" name="矩形 8"/>
          <p:cNvSpPr>
            <a:spLocks noChangeArrowheads="1"/>
          </p:cNvSpPr>
          <p:nvPr/>
        </p:nvSpPr>
        <p:spPr bwMode="auto">
          <a:xfrm>
            <a:off x="7618413" y="280988"/>
            <a:ext cx="3708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defRPr/>
            </a:pP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mn-ea"/>
              </a:rPr>
              <a:t>北京师范大学</a:t>
            </a:r>
            <a:r>
              <a:rPr lang="zh-CN"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出版社 </a:t>
            </a:r>
            <a:r>
              <a:rPr lang="zh-CN" altLang="en-US" sz="1600" b="1" dirty="0">
                <a:solidFill>
                  <a:schemeClr val="tx1">
                    <a:lumMod val="85000"/>
                    <a:lumOff val="15000"/>
                  </a:schemeClr>
                </a:solidFill>
                <a:latin typeface="微软雅黑" panose="020B0503020204020204" pitchFamily="34" charset="-122"/>
                <a:ea typeface="微软雅黑" panose="020B0503020204020204" pitchFamily="34" charset="-122"/>
                <a:sym typeface="+mn-ea"/>
              </a:rPr>
              <a:t>九</a:t>
            </a:r>
            <a:r>
              <a:rPr lang="zh-CN"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年级</a:t>
            </a:r>
            <a:r>
              <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en-US"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a:t>
            </a:r>
            <a:r>
              <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r>
              <a:rPr lang="zh-CN" altLang="en-US"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全一</a:t>
            </a:r>
            <a:r>
              <a:rPr lang="zh-CN" altLang="zh-CN" sz="1600"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册</a:t>
            </a:r>
            <a:r>
              <a:rPr lang="en-US" altLang="zh-CN"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rPr>
              <a:t>    </a:t>
            </a:r>
            <a:endParaRPr lang="zh-CN" altLang="en-US" sz="1600" b="1" dirty="0" smtClean="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pic>
        <p:nvPicPr>
          <p:cNvPr id="7175" name="图片 1"/>
          <p:cNvPicPr>
            <a:picLocks noChangeAspect="1" noChangeArrowheads="1"/>
          </p:cNvPicPr>
          <p:nvPr/>
        </p:nvPicPr>
        <p:blipFill>
          <a:blip r:embed="rId1"/>
          <a:srcRect/>
          <a:stretch>
            <a:fillRect/>
          </a:stretch>
        </p:blipFill>
        <p:spPr bwMode="auto">
          <a:xfrm>
            <a:off x="8029575" y="877888"/>
            <a:ext cx="4162425" cy="5980112"/>
          </a:xfrm>
          <a:prstGeom prst="rect">
            <a:avLst/>
          </a:prstGeom>
          <a:noFill/>
          <a:ln w="9525">
            <a:noFill/>
            <a:miter lim="800000"/>
            <a:headEnd/>
            <a:tailEnd/>
          </a:ln>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文本框 22529"/>
          <p:cNvSpPr txBox="1">
            <a:spLocks noChangeArrowheads="1"/>
          </p:cNvSpPr>
          <p:nvPr/>
        </p:nvSpPr>
        <p:spPr bwMode="auto">
          <a:xfrm>
            <a:off x="1584325" y="1579563"/>
            <a:ext cx="7416800" cy="579437"/>
          </a:xfrm>
          <a:prstGeom prst="rect">
            <a:avLst/>
          </a:prstGeom>
          <a:noFill/>
          <a:ln w="9525">
            <a:noFill/>
            <a:miter lim="800000"/>
          </a:ln>
        </p:spPr>
        <p:txBody>
          <a:bodyPr>
            <a:spAutoFit/>
          </a:bodyPr>
          <a:lstStyle/>
          <a:p>
            <a:pPr eaLnBrk="0" hangingPunct="0">
              <a:spcBef>
                <a:spcPct val="50000"/>
              </a:spcBef>
            </a:pPr>
            <a:r>
              <a:rPr lang="zh-CN" altLang="zh-CN" sz="3200" noProof="1">
                <a:latin typeface="微软雅黑" panose="020B0503020204020204" pitchFamily="34" charset="-122"/>
                <a:ea typeface="微软雅黑" panose="020B0503020204020204" pitchFamily="34" charset="-122"/>
                <a:sym typeface="+mn-ea"/>
              </a:rPr>
              <a:t>3</a:t>
            </a:r>
            <a:r>
              <a:rPr lang="zh-CN" altLang="en-US" sz="3200" noProof="1">
                <a:latin typeface="微软雅黑" panose="020B0503020204020204" pitchFamily="34" charset="-122"/>
                <a:ea typeface="微软雅黑" panose="020B0503020204020204" pitchFamily="34" charset="-122"/>
                <a:sym typeface="+mn-ea"/>
              </a:rPr>
              <a:t>、电磁铁的优点：</a:t>
            </a:r>
            <a:endParaRPr lang="zh-CN" altLang="en-US" sz="3200" noProof="1">
              <a:latin typeface="微软雅黑" panose="020B0503020204020204" pitchFamily="34" charset="-122"/>
              <a:ea typeface="微软雅黑" panose="020B0503020204020204" pitchFamily="34" charset="-122"/>
              <a:sym typeface="+mn-ea"/>
            </a:endParaRPr>
          </a:p>
        </p:txBody>
      </p:sp>
      <p:sp>
        <p:nvSpPr>
          <p:cNvPr id="22531" name="矩形 22530"/>
          <p:cNvSpPr>
            <a:spLocks noChangeArrowheads="1"/>
          </p:cNvSpPr>
          <p:nvPr/>
        </p:nvSpPr>
        <p:spPr bwMode="auto">
          <a:xfrm>
            <a:off x="1985963" y="2501900"/>
            <a:ext cx="6940550" cy="2444750"/>
          </a:xfrm>
          <a:prstGeom prst="rect">
            <a:avLst/>
          </a:prstGeom>
          <a:noFill/>
          <a:ln w="9525">
            <a:noFill/>
            <a:miter lim="800000"/>
          </a:ln>
        </p:spPr>
        <p:txBody>
          <a:bodyPr wrap="none">
            <a:spAutoFit/>
          </a:bodyPr>
          <a:lstStyle/>
          <a:p>
            <a:pPr eaLnBrk="0" hangingPunct="0">
              <a:lnSpc>
                <a:spcPct val="150000"/>
              </a:lnSpc>
              <a:spcBef>
                <a:spcPct val="50000"/>
              </a:spcBef>
            </a:pPr>
            <a:r>
              <a:rPr lang="zh-CN" altLang="en-US" sz="2800" noProof="1">
                <a:latin typeface="微软雅黑" panose="020B0503020204020204" pitchFamily="34" charset="-122"/>
                <a:ea typeface="微软雅黑" panose="020B0503020204020204" pitchFamily="34" charset="-122"/>
                <a:sym typeface="+mn-ea"/>
              </a:rPr>
              <a:t>磁性有无，可用电流通断来控制</a:t>
            </a:r>
            <a:endParaRPr lang="zh-CN" altLang="en-US" sz="2800" noProof="1">
              <a:latin typeface="微软雅黑" panose="020B0503020204020204" pitchFamily="34" charset="-122"/>
              <a:ea typeface="微软雅黑" panose="020B0503020204020204" pitchFamily="34" charset="-122"/>
              <a:sym typeface="+mn-ea"/>
            </a:endParaRPr>
          </a:p>
          <a:p>
            <a:pPr eaLnBrk="0" hangingPunct="0">
              <a:lnSpc>
                <a:spcPct val="150000"/>
              </a:lnSpc>
              <a:spcBef>
                <a:spcPct val="50000"/>
              </a:spcBef>
            </a:pPr>
            <a:r>
              <a:rPr lang="zh-CN" altLang="en-US" sz="2800" noProof="1">
                <a:latin typeface="微软雅黑" panose="020B0503020204020204" pitchFamily="34" charset="-122"/>
                <a:ea typeface="微软雅黑" panose="020B0503020204020204" pitchFamily="34" charset="-122"/>
                <a:sym typeface="+mn-ea"/>
              </a:rPr>
              <a:t>磁性强弱，可用电流大小和线圈匝数来控制</a:t>
            </a:r>
            <a:endParaRPr lang="zh-CN" altLang="en-US" sz="2800" noProof="1">
              <a:latin typeface="微软雅黑" panose="020B0503020204020204" pitchFamily="34" charset="-122"/>
              <a:ea typeface="微软雅黑" panose="020B0503020204020204" pitchFamily="34" charset="-122"/>
              <a:sym typeface="+mn-ea"/>
            </a:endParaRPr>
          </a:p>
          <a:p>
            <a:pPr eaLnBrk="0" hangingPunct="0">
              <a:lnSpc>
                <a:spcPct val="150000"/>
              </a:lnSpc>
              <a:spcBef>
                <a:spcPct val="50000"/>
              </a:spcBef>
            </a:pPr>
            <a:r>
              <a:rPr lang="zh-CN" altLang="en-US" sz="2800" noProof="1">
                <a:latin typeface="微软雅黑" panose="020B0503020204020204" pitchFamily="34" charset="-122"/>
                <a:ea typeface="微软雅黑" panose="020B0503020204020204" pitchFamily="34" charset="-122"/>
                <a:sym typeface="+mn-ea"/>
              </a:rPr>
              <a:t>磁极变换，可用线圈电流方向来控制。</a:t>
            </a:r>
            <a:endParaRPr lang="zh-CN" altLang="en-US" sz="2800" noProof="1">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Effect transition="in" filter="wipe(left)">
                                      <p:cBhvr>
                                        <p:cTn id="7" dur="500"/>
                                        <p:tgtEl>
                                          <p:spTgt spid="22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Effect transition="in" filter="blinds(horizontal)">
                                      <p:cBhvr>
                                        <p:cTn id="12" dur="500"/>
                                        <p:tgtEl>
                                          <p:spTgt spid="22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2531">
                                            <p:txEl>
                                              <p:charRg st="35" end="51"/>
                                            </p:txEl>
                                          </p:spTgt>
                                        </p:tgtEl>
                                        <p:attrNameLst>
                                          <p:attrName>style.visibility</p:attrName>
                                        </p:attrNameLst>
                                      </p:cBhvr>
                                      <p:to>
                                        <p:strVal val="visible"/>
                                      </p:to>
                                    </p:set>
                                    <p:animEffect transition="in" filter="blinds(horizontal)">
                                      <p:cBhvr>
                                        <p:cTn id="17" dur="500"/>
                                        <p:tgtEl>
                                          <p:spTgt spid="22531">
                                            <p:txEl>
                                              <p:charRg st="35" end="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allAtOnce"/>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a:spLocks noChangeArrowheads="1"/>
          </p:cNvSpPr>
          <p:nvPr/>
        </p:nvSpPr>
        <p:spPr bwMode="auto">
          <a:xfrm>
            <a:off x="1022350" y="1155700"/>
            <a:ext cx="8140700" cy="519113"/>
          </a:xfrm>
          <a:prstGeom prst="rect">
            <a:avLst/>
          </a:prstGeom>
          <a:noFill/>
          <a:ln w="9525">
            <a:noFill/>
            <a:miter lim="800000"/>
          </a:ln>
        </p:spPr>
        <p:txBody>
          <a:bodyPr>
            <a:spAutoFit/>
          </a:bodyPr>
          <a:lstStyle/>
          <a:p>
            <a:pPr eaLnBrk="0" hangingPunct="0"/>
            <a:r>
              <a:rPr lang="en-US" altLang="zh-CN" sz="2800" b="1">
                <a:latin typeface="微软雅黑" panose="020B0503020204020204" pitchFamily="34" charset="-122"/>
                <a:ea typeface="微软雅黑" panose="020B0503020204020204" pitchFamily="34" charset="-122"/>
                <a:sym typeface="宋体" panose="02010600030101010101" pitchFamily="2" charset="-122"/>
              </a:rPr>
              <a:t>二</a:t>
            </a:r>
            <a:r>
              <a:rPr lang="zh-CN" altLang="en-US" sz="2800" b="1">
                <a:latin typeface="微软雅黑" panose="020B0503020204020204" pitchFamily="34" charset="-122"/>
                <a:ea typeface="微软雅黑" panose="020B0503020204020204" pitchFamily="34" charset="-122"/>
                <a:sym typeface="宋体" panose="02010600030101010101" pitchFamily="2" charset="-122"/>
              </a:rPr>
              <a:t>、</a:t>
            </a:r>
            <a:r>
              <a:rPr lang="en-US" sz="2800" b="1">
                <a:latin typeface="微软雅黑" panose="020B0503020204020204" pitchFamily="34" charset="-122"/>
                <a:ea typeface="微软雅黑" panose="020B0503020204020204" pitchFamily="34" charset="-122"/>
                <a:sym typeface="宋体" panose="02010600030101010101" pitchFamily="2" charset="-122"/>
              </a:rPr>
              <a:t>电磁铁的应用</a:t>
            </a:r>
            <a:endParaRPr lang="en-US" sz="2800" b="1">
              <a:latin typeface="微软雅黑" panose="020B0503020204020204" pitchFamily="34" charset="-122"/>
              <a:ea typeface="微软雅黑" panose="020B0503020204020204" pitchFamily="34" charset="-122"/>
              <a:sym typeface="宋体" panose="02010600030101010101" pitchFamily="2" charset="-122"/>
            </a:endParaRPr>
          </a:p>
        </p:txBody>
      </p:sp>
      <p:pic>
        <p:nvPicPr>
          <p:cNvPr id="19462" name="Picture 6" descr="电磁铁2"/>
          <p:cNvPicPr>
            <a:picLocks noChangeAspect="1" noChangeArrowheads="1"/>
          </p:cNvPicPr>
          <p:nvPr/>
        </p:nvPicPr>
        <p:blipFill>
          <a:blip r:embed="rId1"/>
          <a:srcRect/>
          <a:stretch>
            <a:fillRect/>
          </a:stretch>
        </p:blipFill>
        <p:spPr bwMode="auto">
          <a:xfrm>
            <a:off x="280988" y="2449513"/>
            <a:ext cx="3848100" cy="3171825"/>
          </a:xfrm>
          <a:prstGeom prst="rect">
            <a:avLst/>
          </a:prstGeom>
          <a:noFill/>
        </p:spPr>
      </p:pic>
      <p:pic>
        <p:nvPicPr>
          <p:cNvPr id="19463" name="Picture 7" descr="电铃实物"/>
          <p:cNvPicPr>
            <a:picLocks noChangeAspect="1" noChangeArrowheads="1"/>
          </p:cNvPicPr>
          <p:nvPr/>
        </p:nvPicPr>
        <p:blipFill>
          <a:blip r:embed="rId2"/>
          <a:srcRect/>
          <a:stretch>
            <a:fillRect/>
          </a:stretch>
        </p:blipFill>
        <p:spPr bwMode="auto">
          <a:xfrm>
            <a:off x="8397875" y="2492375"/>
            <a:ext cx="2959100" cy="3113088"/>
          </a:xfrm>
          <a:prstGeom prst="rect">
            <a:avLst/>
          </a:prstGeom>
          <a:noFill/>
        </p:spPr>
      </p:pic>
      <p:pic>
        <p:nvPicPr>
          <p:cNvPr id="19465" name="Picture 9" descr="16111043755"/>
          <p:cNvPicPr>
            <a:picLocks noChangeAspect="1" noChangeArrowheads="1"/>
          </p:cNvPicPr>
          <p:nvPr/>
        </p:nvPicPr>
        <p:blipFill>
          <a:blip r:embed="rId3"/>
          <a:srcRect/>
          <a:stretch>
            <a:fillRect/>
          </a:stretch>
        </p:blipFill>
        <p:spPr bwMode="auto">
          <a:xfrm>
            <a:off x="4098925" y="2176463"/>
            <a:ext cx="4146550" cy="3775075"/>
          </a:xfrm>
          <a:prstGeom prst="rect">
            <a:avLst/>
          </a:prstGeom>
          <a:noFill/>
        </p:spPr>
      </p:pic>
      <p:sp>
        <p:nvSpPr>
          <p:cNvPr id="19466" name="Rectangle 10"/>
          <p:cNvSpPr>
            <a:spLocks noChangeArrowheads="1"/>
          </p:cNvSpPr>
          <p:nvPr/>
        </p:nvSpPr>
        <p:spPr bwMode="auto">
          <a:xfrm>
            <a:off x="1600200" y="5746750"/>
            <a:ext cx="1098550" cy="457200"/>
          </a:xfrm>
          <a:prstGeom prst="rect">
            <a:avLst/>
          </a:prstGeom>
          <a:noFill/>
          <a:ln w="9525">
            <a:noFill/>
            <a:miter lim="800000"/>
          </a:ln>
          <a:effectLst/>
        </p:spPr>
        <p:txBody>
          <a:bodyPr wrap="none">
            <a:spAutoFit/>
          </a:bodyPr>
          <a:lstStyle/>
          <a:p>
            <a:r>
              <a:rPr lang="zh-CN" altLang="en-US" sz="2400" b="1" noProof="1">
                <a:solidFill>
                  <a:srgbClr val="FF0000"/>
                </a:solidFill>
                <a:ea typeface="微软雅黑" panose="020B0503020204020204" pitchFamily="34" charset="-122"/>
                <a:sym typeface="宋体" panose="02010600030101010101" pitchFamily="2" charset="-122"/>
              </a:rPr>
              <a:t>电磁铁</a:t>
            </a:r>
            <a:endParaRPr lang="zh-CN" altLang="en-US" sz="2400" b="1">
              <a:solidFill>
                <a:srgbClr val="FF0000"/>
              </a:solidFill>
              <a:ea typeface="微软雅黑" panose="020B0503020204020204" pitchFamily="34" charset="-122"/>
              <a:sym typeface="宋体" panose="02010600030101010101" pitchFamily="2" charset="-122"/>
            </a:endParaRPr>
          </a:p>
        </p:txBody>
      </p:sp>
      <p:sp>
        <p:nvSpPr>
          <p:cNvPr id="19467" name="Rectangle 11"/>
          <p:cNvSpPr>
            <a:spLocks noChangeArrowheads="1"/>
          </p:cNvSpPr>
          <p:nvPr/>
        </p:nvSpPr>
        <p:spPr bwMode="auto">
          <a:xfrm>
            <a:off x="5334000" y="5775325"/>
            <a:ext cx="1708150" cy="457200"/>
          </a:xfrm>
          <a:prstGeom prst="rect">
            <a:avLst/>
          </a:prstGeom>
          <a:noFill/>
          <a:ln w="9525">
            <a:noFill/>
            <a:miter lim="800000"/>
          </a:ln>
          <a:effectLst/>
        </p:spPr>
        <p:txBody>
          <a:bodyPr wrap="none">
            <a:spAutoFit/>
          </a:bodyPr>
          <a:lstStyle/>
          <a:p>
            <a:r>
              <a:rPr lang="zh-CN" altLang="en-US" sz="2400" b="1">
                <a:solidFill>
                  <a:srgbClr val="FF0000"/>
                </a:solidFill>
                <a:ea typeface="微软雅黑" panose="020B0503020204020204" pitchFamily="34" charset="-122"/>
                <a:sym typeface="宋体" panose="02010600030101010101" pitchFamily="2" charset="-122"/>
              </a:rPr>
              <a:t>电磁继电器</a:t>
            </a:r>
            <a:endParaRPr lang="zh-CN" altLang="en-US" sz="2400" b="1">
              <a:solidFill>
                <a:srgbClr val="FF0000"/>
              </a:solidFill>
              <a:ea typeface="微软雅黑" panose="020B0503020204020204" pitchFamily="34" charset="-122"/>
              <a:sym typeface="宋体" panose="02010600030101010101" pitchFamily="2" charset="-122"/>
            </a:endParaRPr>
          </a:p>
        </p:txBody>
      </p:sp>
      <p:sp>
        <p:nvSpPr>
          <p:cNvPr id="19468" name="Rectangle 12"/>
          <p:cNvSpPr>
            <a:spLocks noChangeArrowheads="1"/>
          </p:cNvSpPr>
          <p:nvPr/>
        </p:nvSpPr>
        <p:spPr bwMode="auto">
          <a:xfrm>
            <a:off x="9750425" y="5807075"/>
            <a:ext cx="793750" cy="457200"/>
          </a:xfrm>
          <a:prstGeom prst="rect">
            <a:avLst/>
          </a:prstGeom>
          <a:noFill/>
          <a:ln w="9525">
            <a:noFill/>
            <a:miter lim="800000"/>
          </a:ln>
          <a:effectLst/>
        </p:spPr>
        <p:txBody>
          <a:bodyPr wrap="none">
            <a:spAutoFit/>
          </a:bodyPr>
          <a:lstStyle/>
          <a:p>
            <a:r>
              <a:rPr lang="zh-CN" altLang="en-US" sz="2400" b="1">
                <a:solidFill>
                  <a:srgbClr val="FF0000"/>
                </a:solidFill>
                <a:ea typeface="微软雅黑" panose="020B0503020204020204" pitchFamily="34" charset="-122"/>
                <a:sym typeface="宋体" panose="02010600030101010101" pitchFamily="2" charset="-122"/>
              </a:rPr>
              <a:t>电铃</a:t>
            </a:r>
            <a:endParaRPr lang="zh-CN" altLang="en-US" sz="2400" b="1">
              <a:solidFill>
                <a:srgbClr val="FF0000"/>
              </a:solidFill>
              <a:ea typeface="微软雅黑" panose="020B0503020204020204" pitchFamily="34" charset="-122"/>
              <a:sym typeface="宋体" panose="02010600030101010101" pitchFamily="2" charset="-122"/>
            </a:endParaRPr>
          </a:p>
        </p:txBody>
      </p:sp>
      <p:pic>
        <p:nvPicPr>
          <p:cNvPr id="19469" name="Picture 13" descr="电磁继电器3"/>
          <p:cNvPicPr>
            <a:picLocks noChangeAspect="1" noChangeArrowheads="1"/>
          </p:cNvPicPr>
          <p:nvPr/>
        </p:nvPicPr>
        <p:blipFill>
          <a:blip r:embed="rId4"/>
          <a:srcRect/>
          <a:stretch>
            <a:fillRect/>
          </a:stretch>
        </p:blipFill>
        <p:spPr bwMode="auto">
          <a:xfrm>
            <a:off x="4348163" y="2471738"/>
            <a:ext cx="3865562" cy="310832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图片 24577" descr="get?name=T1jNWhBgZ71RCvBVdK">
            <a:hlinkClick r:id="rId1"/>
          </p:cNvPr>
          <p:cNvPicPr>
            <a:picLocks noChangeAspect="1" noChangeArrowheads="1"/>
          </p:cNvPicPr>
          <p:nvPr/>
        </p:nvPicPr>
        <p:blipFill>
          <a:blip r:embed="rId2"/>
          <a:srcRect/>
          <a:stretch>
            <a:fillRect/>
          </a:stretch>
        </p:blipFill>
        <p:spPr bwMode="auto">
          <a:xfrm>
            <a:off x="431800" y="1482725"/>
            <a:ext cx="5473700" cy="5184775"/>
          </a:xfrm>
          <a:prstGeom prst="rect">
            <a:avLst/>
          </a:prstGeom>
          <a:noFill/>
          <a:ln w="9525">
            <a:noFill/>
            <a:miter lim="800000"/>
            <a:headEnd/>
            <a:tailEnd/>
          </a:ln>
        </p:spPr>
      </p:pic>
      <p:sp>
        <p:nvSpPr>
          <p:cNvPr id="2" name="文本框 1"/>
          <p:cNvSpPr txBox="1">
            <a:spLocks noChangeArrowheads="1"/>
          </p:cNvSpPr>
          <p:nvPr/>
        </p:nvSpPr>
        <p:spPr bwMode="auto">
          <a:xfrm>
            <a:off x="6257925" y="1747838"/>
            <a:ext cx="5262563" cy="3940175"/>
          </a:xfrm>
          <a:prstGeom prst="rect">
            <a:avLst/>
          </a:prstGeom>
          <a:noFill/>
          <a:ln w="9525">
            <a:noFill/>
            <a:miter lim="800000"/>
          </a:ln>
        </p:spPr>
        <p:txBody>
          <a:bodyPr>
            <a:spAutoFit/>
          </a:bodyPr>
          <a:lstStyle/>
          <a:p>
            <a:pPr eaLnBrk="0" hangingPunct="0">
              <a:lnSpc>
                <a:spcPct val="150000"/>
              </a:lnSpc>
            </a:pPr>
            <a:r>
              <a:rPr lang="zh-CN" altLang="en-US" sz="2800">
                <a:solidFill>
                  <a:srgbClr val="FF0000"/>
                </a:solidFill>
                <a:latin typeface="微软雅黑" panose="020B0503020204020204" pitchFamily="34" charset="-122"/>
                <a:ea typeface="微软雅黑" panose="020B0503020204020204" pitchFamily="34" charset="-122"/>
              </a:rPr>
              <a:t>工作原理：</a:t>
            </a:r>
            <a:endParaRPr lang="zh-CN" altLang="en-US" sz="2800">
              <a:solidFill>
                <a:srgbClr val="FF0000"/>
              </a:solidFill>
              <a:latin typeface="微软雅黑" panose="020B0503020204020204" pitchFamily="34" charset="-122"/>
              <a:ea typeface="微软雅黑" panose="020B0503020204020204" pitchFamily="34" charset="-122"/>
            </a:endParaRPr>
          </a:p>
          <a:p>
            <a:pPr eaLnBrk="0" hangingPunct="0">
              <a:lnSpc>
                <a:spcPct val="150000"/>
              </a:lnSpc>
            </a:pPr>
            <a:r>
              <a:rPr lang="zh-CN" altLang="en-US" sz="2800">
                <a:latin typeface="微软雅黑" panose="020B0503020204020204" pitchFamily="34" charset="-122"/>
                <a:ea typeface="微软雅黑" panose="020B0503020204020204" pitchFamily="34" charset="-122"/>
              </a:rPr>
              <a:t>          闭合开关，电磁铁有磁性将衔铁吸下，敲击铃碗，衔铁下来后电路断开，电磁铁没有磁性，衔铁上去，有接通，这样反复敲打，发出铃声。</a:t>
            </a:r>
            <a:endParaRPr lang="zh-CN" altLang="en-US" sz="2800">
              <a:latin typeface="微软雅黑" panose="020B0503020204020204" pitchFamily="34" charset="-122"/>
              <a:ea typeface="微软雅黑" panose="020B0503020204020204" pitchFamily="34" charset="-122"/>
            </a:endParaRPr>
          </a:p>
        </p:txBody>
      </p:sp>
      <p:sp>
        <p:nvSpPr>
          <p:cNvPr id="20484" name="Rectangle 4"/>
          <p:cNvSpPr>
            <a:spLocks noChangeArrowheads="1"/>
          </p:cNvSpPr>
          <p:nvPr/>
        </p:nvSpPr>
        <p:spPr bwMode="auto">
          <a:xfrm>
            <a:off x="1604963" y="1033463"/>
            <a:ext cx="1449387" cy="519112"/>
          </a:xfrm>
          <a:prstGeom prst="rect">
            <a:avLst/>
          </a:prstGeom>
          <a:noFill/>
          <a:ln w="9525">
            <a:noFill/>
            <a:miter lim="800000"/>
          </a:ln>
          <a:effectLst/>
        </p:spPr>
        <p:txBody>
          <a:bodyPr wrap="none">
            <a:spAutoFit/>
          </a:bodyPr>
          <a:lstStyle/>
          <a:p>
            <a:r>
              <a:rPr lang="en-US" altLang="zh-CN" sz="2800" b="1">
                <a:ea typeface="微软雅黑" panose="020B0503020204020204" pitchFamily="34" charset="-122"/>
                <a:sym typeface="宋体" panose="02010600030101010101" pitchFamily="2" charset="-122"/>
              </a:rPr>
              <a:t>1</a:t>
            </a:r>
            <a:r>
              <a:rPr lang="zh-CN" altLang="en-US" sz="2800" b="1">
                <a:ea typeface="微软雅黑" panose="020B0503020204020204" pitchFamily="34" charset="-122"/>
                <a:sym typeface="宋体" panose="02010600030101010101" pitchFamily="2" charset="-122"/>
              </a:rPr>
              <a:t>、电铃</a:t>
            </a:r>
            <a:endParaRPr lang="zh-CN" altLang="en-US" sz="2800" b="1">
              <a:ea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图片 1" descr="14-24-1"/>
          <p:cNvPicPr>
            <a:picLocks noChangeAspect="1" noChangeArrowheads="1"/>
          </p:cNvPicPr>
          <p:nvPr/>
        </p:nvPicPr>
        <p:blipFill>
          <a:blip r:embed="rId1"/>
          <a:srcRect/>
          <a:stretch>
            <a:fillRect/>
          </a:stretch>
        </p:blipFill>
        <p:spPr bwMode="auto">
          <a:xfrm>
            <a:off x="885825" y="2336800"/>
            <a:ext cx="3055938" cy="2597150"/>
          </a:xfrm>
          <a:prstGeom prst="rect">
            <a:avLst/>
          </a:prstGeom>
          <a:noFill/>
          <a:ln w="9525">
            <a:noFill/>
            <a:miter lim="800000"/>
            <a:headEnd/>
            <a:tailEnd/>
          </a:ln>
        </p:spPr>
      </p:pic>
      <p:pic>
        <p:nvPicPr>
          <p:cNvPr id="22531" name="图片 2" descr="14-24-2"/>
          <p:cNvPicPr>
            <a:picLocks noChangeAspect="1" noChangeArrowheads="1"/>
          </p:cNvPicPr>
          <p:nvPr/>
        </p:nvPicPr>
        <p:blipFill>
          <a:blip r:embed="rId2"/>
          <a:srcRect/>
          <a:stretch>
            <a:fillRect/>
          </a:stretch>
        </p:blipFill>
        <p:spPr bwMode="auto">
          <a:xfrm>
            <a:off x="4492625" y="2441575"/>
            <a:ext cx="2894013" cy="2454275"/>
          </a:xfrm>
          <a:prstGeom prst="rect">
            <a:avLst/>
          </a:prstGeom>
          <a:noFill/>
          <a:ln w="9525">
            <a:noFill/>
            <a:miter lim="800000"/>
            <a:headEnd/>
            <a:tailEnd/>
          </a:ln>
        </p:spPr>
      </p:pic>
      <p:sp>
        <p:nvSpPr>
          <p:cNvPr id="22532" name="文本框 25601"/>
          <p:cNvSpPr txBox="1">
            <a:spLocks noChangeArrowheads="1"/>
          </p:cNvSpPr>
          <p:nvPr/>
        </p:nvSpPr>
        <p:spPr bwMode="auto">
          <a:xfrm>
            <a:off x="711200" y="1439863"/>
            <a:ext cx="5603875" cy="519112"/>
          </a:xfrm>
          <a:prstGeom prst="rect">
            <a:avLst/>
          </a:prstGeom>
          <a:noFill/>
          <a:ln w="9525">
            <a:noFill/>
            <a:miter lim="800000"/>
          </a:ln>
        </p:spPr>
        <p:txBody>
          <a:bodyPr>
            <a:spAutoFit/>
          </a:bodyPr>
          <a:lstStyle/>
          <a:p>
            <a:pPr eaLnBrk="0" hangingPunct="0">
              <a:spcBef>
                <a:spcPct val="50000"/>
              </a:spcBef>
            </a:pPr>
            <a:r>
              <a:rPr lang="en-US" altLang="zh-CN" sz="2800" b="1">
                <a:latin typeface="微软雅黑" panose="020B0503020204020204" pitchFamily="34" charset="-122"/>
                <a:ea typeface="微软雅黑" panose="020B0503020204020204" pitchFamily="34" charset="-122"/>
              </a:rPr>
              <a:t>2</a:t>
            </a:r>
            <a:r>
              <a:rPr lang="zh-CN" altLang="en-US" sz="2800" b="1">
                <a:latin typeface="微软雅黑" panose="020B0503020204020204" pitchFamily="34" charset="-122"/>
                <a:ea typeface="微软雅黑" panose="020B0503020204020204" pitchFamily="34" charset="-122"/>
              </a:rPr>
              <a:t>、电磁继电器</a:t>
            </a:r>
            <a:endParaRPr lang="zh-CN" altLang="en-US" sz="2800" b="1">
              <a:latin typeface="微软雅黑" panose="020B0503020204020204" pitchFamily="34" charset="-122"/>
              <a:ea typeface="微软雅黑" panose="020B0503020204020204" pitchFamily="34" charset="-122"/>
            </a:endParaRPr>
          </a:p>
        </p:txBody>
      </p:sp>
      <p:sp>
        <p:nvSpPr>
          <p:cNvPr id="22534" name="文本框 3"/>
          <p:cNvSpPr txBox="1">
            <a:spLocks noChangeArrowheads="1"/>
          </p:cNvSpPr>
          <p:nvPr/>
        </p:nvSpPr>
        <p:spPr bwMode="auto">
          <a:xfrm>
            <a:off x="0" y="5397500"/>
            <a:ext cx="12192000" cy="519113"/>
          </a:xfrm>
          <a:prstGeom prst="rect">
            <a:avLst/>
          </a:prstGeom>
          <a:noFill/>
          <a:ln w="9525">
            <a:noFill/>
            <a:miter lim="800000"/>
          </a:ln>
        </p:spPr>
        <p:txBody>
          <a:bodyPr>
            <a:spAutoFit/>
          </a:bodyPr>
          <a:lstStyle/>
          <a:p>
            <a:pPr algn="ctr"/>
            <a:r>
              <a:rPr lang="zh-CN" altLang="en-US" sz="2800">
                <a:latin typeface="微软雅黑" panose="020B0503020204020204" pitchFamily="34" charset="-122"/>
                <a:ea typeface="微软雅黑" panose="020B0503020204020204" pitchFamily="34" charset="-122"/>
              </a:rPr>
              <a:t>利用电磁铁，就可以利用低压电路控制高压电路了</a:t>
            </a:r>
            <a:endParaRPr lang="zh-CN" altLang="en-US" sz="2800">
              <a:latin typeface="微软雅黑" panose="020B0503020204020204" pitchFamily="34" charset="-122"/>
              <a:ea typeface="微软雅黑" panose="020B0503020204020204" pitchFamily="34" charset="-122"/>
            </a:endParaRPr>
          </a:p>
        </p:txBody>
      </p:sp>
      <p:pic>
        <p:nvPicPr>
          <p:cNvPr id="22535" name="Picture 7" descr="电磁继电器2"/>
          <p:cNvPicPr>
            <a:picLocks noChangeAspect="1" noChangeArrowheads="1"/>
          </p:cNvPicPr>
          <p:nvPr/>
        </p:nvPicPr>
        <p:blipFill>
          <a:blip r:embed="rId3"/>
          <a:srcRect/>
          <a:stretch>
            <a:fillRect/>
          </a:stretch>
        </p:blipFill>
        <p:spPr bwMode="auto">
          <a:xfrm>
            <a:off x="7932738" y="2352675"/>
            <a:ext cx="3087687" cy="263683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4" name="图片 2"/>
          <p:cNvPicPr>
            <a:picLocks noChangeAspect="1" noChangeArrowheads="1"/>
          </p:cNvPicPr>
          <p:nvPr/>
        </p:nvPicPr>
        <p:blipFill>
          <a:blip r:embed="rId1"/>
          <a:srcRect/>
          <a:stretch>
            <a:fillRect/>
          </a:stretch>
        </p:blipFill>
        <p:spPr bwMode="auto">
          <a:xfrm>
            <a:off x="0" y="1584325"/>
            <a:ext cx="6346825" cy="4440238"/>
          </a:xfrm>
          <a:prstGeom prst="rect">
            <a:avLst/>
          </a:prstGeom>
          <a:noFill/>
          <a:ln w="9525">
            <a:noFill/>
            <a:miter lim="800000"/>
            <a:headEnd/>
            <a:tailEnd/>
          </a:ln>
        </p:spPr>
      </p:pic>
      <p:sp>
        <p:nvSpPr>
          <p:cNvPr id="27652" name="Rectangle 4"/>
          <p:cNvSpPr>
            <a:spLocks noChangeArrowheads="1"/>
          </p:cNvSpPr>
          <p:nvPr/>
        </p:nvSpPr>
        <p:spPr bwMode="auto">
          <a:xfrm>
            <a:off x="5583238" y="1260475"/>
            <a:ext cx="5822950" cy="5278438"/>
          </a:xfrm>
          <a:prstGeom prst="rect">
            <a:avLst/>
          </a:prstGeom>
          <a:noFill/>
          <a:ln w="9525">
            <a:noFill/>
            <a:miter lim="800000"/>
          </a:ln>
          <a:effectLst/>
        </p:spPr>
        <p:txBody>
          <a:bodyPr anchor="ctr">
            <a:spAutoFit/>
          </a:bodyPr>
          <a:lstStyle/>
          <a:p>
            <a:pPr indent="249555">
              <a:lnSpc>
                <a:spcPct val="135000"/>
              </a:lnSpc>
            </a:pPr>
            <a:r>
              <a:rPr lang="zh-CN" altLang="en-US" sz="2800">
                <a:solidFill>
                  <a:srgbClr val="FF0000"/>
                </a:solidFill>
                <a:latin typeface="微软雅黑" panose="020B0503020204020204" pitchFamily="34" charset="-122"/>
                <a:ea typeface="微软雅黑" panose="020B0503020204020204" pitchFamily="34" charset="-122"/>
              </a:rPr>
              <a:t>工作原理</a:t>
            </a:r>
            <a:r>
              <a:rPr lang="en-US" altLang="zh-CN" sz="2800">
                <a:latin typeface="微软雅黑" panose="020B0503020204020204" pitchFamily="34" charset="-122"/>
                <a:ea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rPr>
              <a:t>闭合低压控制电路中的开关</a:t>
            </a:r>
            <a:r>
              <a:rPr lang="en-US" altLang="zh-CN" sz="2800">
                <a:latin typeface="微软雅黑" panose="020B0503020204020204" pitchFamily="34" charset="-122"/>
                <a:ea typeface="微软雅黑" panose="020B0503020204020204" pitchFamily="34" charset="-122"/>
              </a:rPr>
              <a:t>S</a:t>
            </a:r>
            <a:r>
              <a:rPr lang="zh-CN" altLang="en-US" sz="2800">
                <a:latin typeface="微软雅黑" panose="020B0503020204020204" pitchFamily="34" charset="-122"/>
                <a:ea typeface="微软雅黑" panose="020B0503020204020204" pitchFamily="34" charset="-122"/>
              </a:rPr>
              <a:t>，电流通过电磁铁</a:t>
            </a:r>
            <a:r>
              <a:rPr lang="en-US" altLang="zh-CN" sz="2800">
                <a:latin typeface="微软雅黑" panose="020B0503020204020204" pitchFamily="34" charset="-122"/>
                <a:ea typeface="微软雅黑" panose="020B0503020204020204" pitchFamily="34" charset="-122"/>
              </a:rPr>
              <a:t>A</a:t>
            </a:r>
            <a:r>
              <a:rPr lang="zh-CN" altLang="en-US" sz="2800">
                <a:latin typeface="微软雅黑" panose="020B0503020204020204" pitchFamily="34" charset="-122"/>
                <a:ea typeface="微软雅黑" panose="020B0503020204020204" pitchFamily="34" charset="-122"/>
              </a:rPr>
              <a:t>的线圈产生磁场，从而对衔铁</a:t>
            </a:r>
            <a:r>
              <a:rPr lang="en-US" altLang="zh-CN" sz="2800">
                <a:latin typeface="微软雅黑" panose="020B0503020204020204" pitchFamily="34" charset="-122"/>
                <a:ea typeface="微软雅黑" panose="020B0503020204020204" pitchFamily="34" charset="-122"/>
              </a:rPr>
              <a:t>B</a:t>
            </a:r>
            <a:r>
              <a:rPr lang="zh-CN" altLang="en-US" sz="2800">
                <a:latin typeface="微软雅黑" panose="020B0503020204020204" pitchFamily="34" charset="-122"/>
                <a:ea typeface="微软雅黑" panose="020B0503020204020204" pitchFamily="34" charset="-122"/>
              </a:rPr>
              <a:t>产生引力，使动、静触点</a:t>
            </a:r>
            <a:r>
              <a:rPr lang="en-US" altLang="zh-CN" sz="2800">
                <a:latin typeface="微软雅黑" panose="020B0503020204020204" pitchFamily="34" charset="-122"/>
                <a:ea typeface="微软雅黑" panose="020B0503020204020204" pitchFamily="34" charset="-122"/>
              </a:rPr>
              <a:t>D</a:t>
            </a:r>
            <a:r>
              <a:rPr lang="zh-CN" altLang="en-US" sz="2800">
                <a:latin typeface="微软雅黑" panose="020B0503020204020204" pitchFamily="34" charset="-122"/>
                <a:ea typeface="微软雅黑" panose="020B0503020204020204" pitchFamily="34" charset="-122"/>
              </a:rPr>
              <a:t>与</a:t>
            </a:r>
            <a:r>
              <a:rPr lang="en-US" altLang="zh-CN" sz="2800">
                <a:latin typeface="微软雅黑" panose="020B0503020204020204" pitchFamily="34" charset="-122"/>
                <a:ea typeface="微软雅黑" panose="020B0503020204020204" pitchFamily="34" charset="-122"/>
              </a:rPr>
              <a:t>E</a:t>
            </a:r>
            <a:r>
              <a:rPr lang="zh-CN" altLang="en-US" sz="2800">
                <a:latin typeface="微软雅黑" panose="020B0503020204020204" pitchFamily="34" charset="-122"/>
                <a:ea typeface="微软雅黑" panose="020B0503020204020204" pitchFamily="34" charset="-122"/>
              </a:rPr>
              <a:t>接触，工作电路闭合，电动机工作</a:t>
            </a:r>
            <a:r>
              <a:rPr lang="en-US" altLang="zh-CN" sz="2800">
                <a:latin typeface="微软雅黑" panose="020B0503020204020204" pitchFamily="34" charset="-122"/>
                <a:ea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rPr>
              <a:t>当断开低压开关</a:t>
            </a:r>
            <a:r>
              <a:rPr lang="en-US" altLang="zh-CN" sz="2800">
                <a:latin typeface="微软雅黑" panose="020B0503020204020204" pitchFamily="34" charset="-122"/>
                <a:ea typeface="微软雅黑" panose="020B0503020204020204" pitchFamily="34" charset="-122"/>
              </a:rPr>
              <a:t>S</a:t>
            </a:r>
            <a:r>
              <a:rPr lang="zh-CN" altLang="en-US" sz="2800">
                <a:latin typeface="微软雅黑" panose="020B0503020204020204" pitchFamily="34" charset="-122"/>
                <a:ea typeface="微软雅黑" panose="020B0503020204020204" pitchFamily="34" charset="-122"/>
              </a:rPr>
              <a:t>时，线圈中的电流消失，衔铁</a:t>
            </a:r>
            <a:r>
              <a:rPr lang="en-US" altLang="zh-CN" sz="2800">
                <a:latin typeface="微软雅黑" panose="020B0503020204020204" pitchFamily="34" charset="-122"/>
                <a:ea typeface="微软雅黑" panose="020B0503020204020204" pitchFamily="34" charset="-122"/>
              </a:rPr>
              <a:t>B</a:t>
            </a:r>
            <a:r>
              <a:rPr lang="zh-CN" altLang="en-US" sz="2800">
                <a:latin typeface="微软雅黑" panose="020B0503020204020204" pitchFamily="34" charset="-122"/>
                <a:ea typeface="微软雅黑" panose="020B0503020204020204" pitchFamily="34" charset="-122"/>
              </a:rPr>
              <a:t>在弹簧</a:t>
            </a:r>
            <a:r>
              <a:rPr lang="en-US" altLang="zh-CN" sz="2800">
                <a:latin typeface="微软雅黑" panose="020B0503020204020204" pitchFamily="34" charset="-122"/>
                <a:ea typeface="微软雅黑" panose="020B0503020204020204" pitchFamily="34" charset="-122"/>
              </a:rPr>
              <a:t>C</a:t>
            </a:r>
            <a:r>
              <a:rPr lang="zh-CN" altLang="en-US" sz="2800">
                <a:latin typeface="微软雅黑" panose="020B0503020204020204" pitchFamily="34" charset="-122"/>
                <a:ea typeface="微软雅黑" panose="020B0503020204020204" pitchFamily="34" charset="-122"/>
              </a:rPr>
              <a:t>的作用下，使动、静触点</a:t>
            </a:r>
            <a:r>
              <a:rPr lang="en-US" altLang="zh-CN" sz="2800">
                <a:latin typeface="微软雅黑" panose="020B0503020204020204" pitchFamily="34" charset="-122"/>
                <a:ea typeface="微软雅黑" panose="020B0503020204020204" pitchFamily="34" charset="-122"/>
              </a:rPr>
              <a:t>D</a:t>
            </a:r>
            <a:r>
              <a:rPr lang="zh-CN" altLang="en-US" sz="2800">
                <a:latin typeface="微软雅黑" panose="020B0503020204020204" pitchFamily="34" charset="-122"/>
                <a:ea typeface="微软雅黑" panose="020B0503020204020204" pitchFamily="34" charset="-122"/>
              </a:rPr>
              <a:t>、</a:t>
            </a:r>
            <a:r>
              <a:rPr lang="en-US" altLang="zh-CN" sz="2800">
                <a:latin typeface="微软雅黑" panose="020B0503020204020204" pitchFamily="34" charset="-122"/>
                <a:ea typeface="微软雅黑" panose="020B0503020204020204" pitchFamily="34" charset="-122"/>
              </a:rPr>
              <a:t>E</a:t>
            </a:r>
            <a:r>
              <a:rPr lang="zh-CN" altLang="en-US" sz="2800">
                <a:latin typeface="微软雅黑" panose="020B0503020204020204" pitchFamily="34" charset="-122"/>
                <a:ea typeface="微软雅黑" panose="020B0503020204020204" pitchFamily="34" charset="-122"/>
              </a:rPr>
              <a:t>脱开，工作电路断开，电动机停止工作</a:t>
            </a:r>
            <a:r>
              <a:rPr lang="en-US" altLang="zh-CN" sz="2800">
                <a:latin typeface="微软雅黑" panose="020B0503020204020204" pitchFamily="34" charset="-122"/>
                <a:ea typeface="微软雅黑" panose="020B0503020204020204" pitchFamily="34" charset="-122"/>
              </a:rPr>
              <a:t>. </a:t>
            </a:r>
            <a:endParaRPr lang="en-US" altLang="zh-CN" sz="2800">
              <a:latin typeface="微软雅黑" panose="020B0503020204020204" pitchFamily="34" charset="-122"/>
              <a:ea typeface="微软雅黑" panose="020B0503020204020204" pitchFamily="34" charset="-122"/>
            </a:endParaRPr>
          </a:p>
        </p:txBody>
      </p:sp>
      <p:sp>
        <p:nvSpPr>
          <p:cNvPr id="27655" name="Oval 7"/>
          <p:cNvSpPr>
            <a:spLocks noChangeArrowheads="1"/>
          </p:cNvSpPr>
          <p:nvPr/>
        </p:nvSpPr>
        <p:spPr bwMode="auto">
          <a:xfrm rot="-962176">
            <a:off x="4819650" y="5548313"/>
            <a:ext cx="820738" cy="457200"/>
          </a:xfrm>
          <a:prstGeom prst="ellipse">
            <a:avLst/>
          </a:prstGeom>
          <a:solidFill>
            <a:schemeClr val="bg1"/>
          </a:solidFill>
          <a:ln w="9525">
            <a:noFill/>
            <a:round/>
          </a:ln>
          <a:effectLst/>
        </p:spPr>
        <p:txBody>
          <a:bodyPr wrap="none" anchor="ctr"/>
          <a:lstStyle/>
          <a:p>
            <a:endParaRPr lang="zh-CN" altLang="en-US"/>
          </a:p>
        </p:txBody>
      </p:sp>
      <p:sp>
        <p:nvSpPr>
          <p:cNvPr id="27656" name="文本框 25601"/>
          <p:cNvSpPr txBox="1">
            <a:spLocks noChangeArrowheads="1"/>
          </p:cNvSpPr>
          <p:nvPr/>
        </p:nvSpPr>
        <p:spPr bwMode="auto">
          <a:xfrm>
            <a:off x="681038" y="1190625"/>
            <a:ext cx="5603875" cy="519113"/>
          </a:xfrm>
          <a:prstGeom prst="rect">
            <a:avLst/>
          </a:prstGeom>
          <a:noFill/>
          <a:ln w="9525">
            <a:noFill/>
            <a:miter lim="800000"/>
          </a:ln>
        </p:spPr>
        <p:txBody>
          <a:bodyPr>
            <a:spAutoFit/>
          </a:bodyPr>
          <a:lstStyle/>
          <a:p>
            <a:pPr eaLnBrk="0" hangingPunct="0">
              <a:spcBef>
                <a:spcPct val="50000"/>
              </a:spcBef>
            </a:pPr>
            <a:r>
              <a:rPr lang="en-US" altLang="zh-CN" sz="2800" b="1">
                <a:latin typeface="微软雅黑" panose="020B0503020204020204" pitchFamily="34" charset="-122"/>
                <a:ea typeface="微软雅黑" panose="020B0503020204020204" pitchFamily="34" charset="-122"/>
              </a:rPr>
              <a:t>2</a:t>
            </a:r>
            <a:r>
              <a:rPr lang="zh-CN" altLang="en-US" sz="2800" b="1">
                <a:latin typeface="微软雅黑" panose="020B0503020204020204" pitchFamily="34" charset="-122"/>
                <a:ea typeface="微软雅黑" panose="020B0503020204020204" pitchFamily="34" charset="-122"/>
              </a:rPr>
              <a:t>、电磁继电器</a:t>
            </a:r>
            <a:endParaRPr lang="zh-CN" altLang="en-US" sz="2800" b="1">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图片 1"/>
          <p:cNvPicPr>
            <a:picLocks noChangeAspect="1" noChangeArrowheads="1"/>
          </p:cNvPicPr>
          <p:nvPr/>
        </p:nvPicPr>
        <p:blipFill>
          <a:blip r:embed="rId1"/>
          <a:srcRect/>
          <a:stretch>
            <a:fillRect/>
          </a:stretch>
        </p:blipFill>
        <p:spPr bwMode="auto">
          <a:xfrm>
            <a:off x="7805738" y="1731963"/>
            <a:ext cx="4248150" cy="4198937"/>
          </a:xfrm>
          <a:prstGeom prst="rect">
            <a:avLst/>
          </a:prstGeom>
          <a:noFill/>
          <a:ln w="9525">
            <a:noFill/>
            <a:miter lim="800000"/>
            <a:headEnd/>
            <a:tailEnd/>
          </a:ln>
        </p:spPr>
      </p:pic>
      <p:sp>
        <p:nvSpPr>
          <p:cNvPr id="24579" name="文本框 2"/>
          <p:cNvSpPr txBox="1">
            <a:spLocks noChangeArrowheads="1"/>
          </p:cNvSpPr>
          <p:nvPr/>
        </p:nvSpPr>
        <p:spPr bwMode="auto">
          <a:xfrm>
            <a:off x="854075" y="1233488"/>
            <a:ext cx="4451350" cy="519112"/>
          </a:xfrm>
          <a:prstGeom prst="rect">
            <a:avLst/>
          </a:prstGeom>
          <a:noFill/>
          <a:ln w="9525">
            <a:noFill/>
            <a:miter lim="800000"/>
          </a:ln>
        </p:spPr>
        <p:txBody>
          <a:bodyPr>
            <a:spAutoFit/>
          </a:bodyPr>
          <a:lstStyle/>
          <a:p>
            <a:r>
              <a:rPr lang="en-US" altLang="zh-CN" sz="2800" b="1">
                <a:latin typeface="微软雅黑" panose="020B0503020204020204" pitchFamily="34" charset="-122"/>
                <a:ea typeface="微软雅黑" panose="020B0503020204020204" pitchFamily="34" charset="-122"/>
              </a:rPr>
              <a:t>3</a:t>
            </a:r>
            <a:r>
              <a:rPr lang="zh-CN" altLang="en-US" sz="2800" b="1">
                <a:latin typeface="微软雅黑" panose="020B0503020204020204" pitchFamily="34" charset="-122"/>
                <a:ea typeface="微软雅黑" panose="020B0503020204020204" pitchFamily="34" charset="-122"/>
              </a:rPr>
              <a:t>、电磁阀控制车门</a:t>
            </a:r>
            <a:endParaRPr lang="zh-CN" altLang="en-US" sz="2800" b="1">
              <a:latin typeface="微软雅黑" panose="020B0503020204020204" pitchFamily="34" charset="-122"/>
              <a:ea typeface="微软雅黑" panose="020B0503020204020204" pitchFamily="34" charset="-122"/>
            </a:endParaRPr>
          </a:p>
        </p:txBody>
      </p:sp>
      <p:sp>
        <p:nvSpPr>
          <p:cNvPr id="24580" name="文本框 3"/>
          <p:cNvSpPr txBox="1">
            <a:spLocks noChangeArrowheads="1"/>
          </p:cNvSpPr>
          <p:nvPr/>
        </p:nvSpPr>
        <p:spPr bwMode="auto">
          <a:xfrm>
            <a:off x="217488" y="2111375"/>
            <a:ext cx="7881937" cy="3905250"/>
          </a:xfrm>
          <a:prstGeom prst="rect">
            <a:avLst/>
          </a:prstGeom>
          <a:noFill/>
          <a:ln w="9525">
            <a:noFill/>
            <a:miter lim="800000"/>
          </a:ln>
        </p:spPr>
        <p:txBody>
          <a:bodyPr>
            <a:spAutoFit/>
          </a:bodyPr>
          <a:lstStyle/>
          <a:p>
            <a:pPr>
              <a:lnSpc>
                <a:spcPct val="150000"/>
              </a:lnSpc>
            </a:pPr>
            <a:r>
              <a:rPr lang="zh-CN" altLang="en-US" sz="2400">
                <a:latin typeface="微软雅黑" panose="020B0503020204020204" pitchFamily="34" charset="-122"/>
                <a:ea typeface="微软雅黑" panose="020B0503020204020204" pitchFamily="34" charset="-122"/>
              </a:rPr>
              <a:t>       电磁阀里有密闭的腔，在不同位置开有通孔，每个孔连接不同的油管，腔中间是活塞，两面是两块电磁铁，哪面的磁铁线圈通电阀体就会被吸引到哪边，通过控制阀体的移动来开启或关闭不同的排油孔，而进油孔是常开的，液压油就会进入不同的排油管，然后通过油的压力来推动油缸的活塞，活塞又带动活塞杆，活塞杆带动机械装置。这样通过控制电磁铁的电流通断就控制了机械运动。</a:t>
            </a:r>
            <a:endParaRPr lang="zh-CN" altLang="en-US" sz="240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6" name="Picture 4" descr="磁悬浮列车"/>
          <p:cNvPicPr>
            <a:picLocks noChangeAspect="1" noChangeArrowheads="1"/>
          </p:cNvPicPr>
          <p:nvPr/>
        </p:nvPicPr>
        <p:blipFill>
          <a:blip r:embed="rId1"/>
          <a:srcRect/>
          <a:stretch>
            <a:fillRect/>
          </a:stretch>
        </p:blipFill>
        <p:spPr bwMode="auto">
          <a:xfrm>
            <a:off x="1695450" y="2184400"/>
            <a:ext cx="8499475" cy="3714750"/>
          </a:xfrm>
          <a:prstGeom prst="rect">
            <a:avLst/>
          </a:prstGeom>
          <a:noFill/>
        </p:spPr>
      </p:pic>
      <p:sp>
        <p:nvSpPr>
          <p:cNvPr id="28677" name="Rectangle 5"/>
          <p:cNvSpPr>
            <a:spLocks noChangeArrowheads="1"/>
          </p:cNvSpPr>
          <p:nvPr/>
        </p:nvSpPr>
        <p:spPr bwMode="auto">
          <a:xfrm>
            <a:off x="968375" y="1189038"/>
            <a:ext cx="2516188" cy="519112"/>
          </a:xfrm>
          <a:prstGeom prst="rect">
            <a:avLst/>
          </a:prstGeom>
          <a:noFill/>
          <a:ln w="9525">
            <a:noFill/>
            <a:miter lim="800000"/>
          </a:ln>
          <a:effectLst/>
        </p:spPr>
        <p:txBody>
          <a:bodyPr wrap="none">
            <a:spAutoFit/>
          </a:bodyPr>
          <a:lstStyle/>
          <a:p>
            <a:r>
              <a:rPr lang="en-US" altLang="zh-CN" sz="2800" b="1">
                <a:ea typeface="微软雅黑" panose="020B0503020204020204" pitchFamily="34" charset="-122"/>
              </a:rPr>
              <a:t>4</a:t>
            </a:r>
            <a:r>
              <a:rPr lang="zh-CN" altLang="en-US" sz="2800" b="1">
                <a:ea typeface="微软雅黑" panose="020B0503020204020204" pitchFamily="34" charset="-122"/>
              </a:rPr>
              <a:t>、磁悬浮列车</a:t>
            </a:r>
            <a:endParaRPr lang="zh-CN" altLang="en-US" sz="2800" b="1">
              <a:ea typeface="微软雅黑" panose="020B0503020204020204"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41325" y="1616075"/>
            <a:ext cx="6457950" cy="4271963"/>
          </a:xfrm>
          <a:prstGeom prst="rect">
            <a:avLst/>
          </a:prstGeom>
          <a:solidFill>
            <a:srgbClr val="FFFFFF"/>
          </a:solidFill>
          <a:ln w="9525">
            <a:noFill/>
            <a:miter lim="800000"/>
          </a:ln>
          <a:effectLst/>
        </p:spPr>
        <p:txBody>
          <a:bodyPr lIns="0" tIns="0" rIns="0" bIns="0" anchor="ctr">
            <a:spAutoFit/>
          </a:bodyPr>
          <a:lstStyle/>
          <a:p>
            <a:pPr indent="249555">
              <a:lnSpc>
                <a:spcPct val="130000"/>
              </a:lnSpc>
            </a:pPr>
            <a:r>
              <a:rPr lang="zh-CN" altLang="en-US" sz="2400">
                <a:solidFill>
                  <a:srgbClr val="FF0000"/>
                </a:solidFill>
                <a:latin typeface="微软雅黑" panose="020B0503020204020204" pitchFamily="34" charset="-122"/>
                <a:ea typeface="微软雅黑" panose="020B0503020204020204" pitchFamily="34" charset="-122"/>
              </a:rPr>
              <a:t>工作原理</a:t>
            </a:r>
            <a:r>
              <a:rPr lang="en-US" altLang="zh-CN" sz="2400">
                <a:latin typeface="微软雅黑" panose="020B0503020204020204" pitchFamily="34" charset="-122"/>
                <a:ea typeface="微软雅黑" panose="020B0503020204020204" pitchFamily="34" charset="-122"/>
              </a:rPr>
              <a:t>--</a:t>
            </a:r>
            <a:r>
              <a:rPr lang="zh-CN" altLang="en-US" sz="2400">
                <a:latin typeface="微软雅黑" panose="020B0503020204020204" pitchFamily="34" charset="-122"/>
                <a:ea typeface="微软雅黑" panose="020B0503020204020204" pitchFamily="34" charset="-122"/>
              </a:rPr>
              <a:t>由于磁铁有同性相斥和异性相吸两种形式，故磁悬浮列车也有两种相应的形式：一种是利用磁铁同性相斥原理而设计的电磁运行系统的磁悬浮列车，它利用车上超导体电磁铁形成的</a:t>
            </a:r>
            <a:r>
              <a:rPr lang="zh-CN" altLang="en-US" sz="2400">
                <a:latin typeface="微软雅黑" panose="020B0503020204020204" pitchFamily="34" charset="-122"/>
                <a:ea typeface="微软雅黑" panose="020B0503020204020204" pitchFamily="34" charset="-122"/>
                <a:hlinkClick r:id="rId1"/>
              </a:rPr>
              <a:t>磁场</a:t>
            </a:r>
            <a:r>
              <a:rPr lang="zh-CN" altLang="en-US" sz="2400">
                <a:latin typeface="微软雅黑" panose="020B0503020204020204" pitchFamily="34" charset="-122"/>
                <a:ea typeface="微软雅黑" panose="020B0503020204020204" pitchFamily="34" charset="-122"/>
              </a:rPr>
              <a:t>与轨道上</a:t>
            </a:r>
            <a:r>
              <a:rPr lang="zh-CN" altLang="en-US" sz="2400">
                <a:latin typeface="微软雅黑" panose="020B0503020204020204" pitchFamily="34" charset="-122"/>
                <a:ea typeface="微软雅黑" panose="020B0503020204020204" pitchFamily="34" charset="-122"/>
                <a:hlinkClick r:id="rId2"/>
              </a:rPr>
              <a:t>线圈</a:t>
            </a:r>
            <a:r>
              <a:rPr lang="zh-CN" altLang="en-US" sz="2400">
                <a:latin typeface="微软雅黑" panose="020B0503020204020204" pitchFamily="34" charset="-122"/>
                <a:ea typeface="微软雅黑" panose="020B0503020204020204" pitchFamily="34" charset="-122"/>
              </a:rPr>
              <a:t>形成的磁场之间所产生的相斥力，使车体悬浮运行的铁路；另一种则是利用磁铁异性相吸原理而设计的电动力运行系统的磁悬浮列车使电磁铁和导轨间保持</a:t>
            </a:r>
            <a:r>
              <a:rPr lang="en-US" altLang="zh-CN" sz="2400">
                <a:latin typeface="微软雅黑" panose="020B0503020204020204" pitchFamily="34" charset="-122"/>
                <a:ea typeface="微软雅黑" panose="020B0503020204020204" pitchFamily="34" charset="-122"/>
              </a:rPr>
              <a:t>10—15</a:t>
            </a:r>
            <a:r>
              <a:rPr lang="zh-CN" altLang="en-US" sz="2400">
                <a:latin typeface="微软雅黑" panose="020B0503020204020204" pitchFamily="34" charset="-122"/>
                <a:ea typeface="微软雅黑" panose="020B0503020204020204" pitchFamily="34" charset="-122"/>
              </a:rPr>
              <a:t>毫米的间隙，从而使车体悬浮于车道的导轨面上运行 </a:t>
            </a:r>
            <a:endParaRPr lang="zh-CN" altLang="en-US" sz="2400">
              <a:latin typeface="微软雅黑" panose="020B0503020204020204" pitchFamily="34" charset="-122"/>
              <a:ea typeface="微软雅黑" panose="020B0503020204020204" pitchFamily="34" charset="-122"/>
            </a:endParaRPr>
          </a:p>
        </p:txBody>
      </p:sp>
      <p:pic>
        <p:nvPicPr>
          <p:cNvPr id="29702" name="Picture 6" descr="磁悬浮列车2"/>
          <p:cNvPicPr>
            <a:picLocks noChangeAspect="1" noChangeArrowheads="1"/>
          </p:cNvPicPr>
          <p:nvPr/>
        </p:nvPicPr>
        <p:blipFill>
          <a:blip r:embed="rId3"/>
          <a:srcRect/>
          <a:stretch>
            <a:fillRect/>
          </a:stretch>
        </p:blipFill>
        <p:spPr bwMode="auto">
          <a:xfrm>
            <a:off x="6902450" y="1327150"/>
            <a:ext cx="4970463" cy="4687888"/>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1243013" y="1997075"/>
            <a:ext cx="9448800" cy="1630363"/>
          </a:xfrm>
          <a:prstGeom prst="rect">
            <a:avLst/>
          </a:prstGeom>
          <a:noFill/>
          <a:ln w="9525">
            <a:noFill/>
            <a:miter lim="800000"/>
          </a:ln>
          <a:effectLst/>
        </p:spPr>
        <p:txBody>
          <a:bodyPr>
            <a:spAutoFit/>
          </a:bodyPr>
          <a:lstStyle/>
          <a:p>
            <a:pPr>
              <a:lnSpc>
                <a:spcPct val="120000"/>
              </a:lnSpc>
              <a:spcBef>
                <a:spcPct val="50000"/>
              </a:spcBef>
              <a:buFontTx/>
              <a:buNone/>
            </a:pPr>
            <a:r>
              <a:rPr kumimoji="1" lang="en-US" altLang="zh-CN" sz="2800">
                <a:latin typeface="微软雅黑" panose="020B0503020204020204" pitchFamily="34" charset="-122"/>
                <a:ea typeface="微软雅黑" panose="020B0503020204020204" pitchFamily="34" charset="-122"/>
              </a:rPr>
              <a:t>1</a:t>
            </a:r>
            <a:r>
              <a:rPr kumimoji="1" lang="zh-CN" altLang="en-US" sz="2800">
                <a:latin typeface="微软雅黑" panose="020B0503020204020204" pitchFamily="34" charset="-122"/>
                <a:ea typeface="微软雅黑" panose="020B0503020204020204" pitchFamily="34" charset="-122"/>
              </a:rPr>
              <a:t>。电磁继电器的结构如右图所示，其中</a:t>
            </a:r>
            <a:r>
              <a:rPr kumimoji="1" lang="en-US" altLang="zh-CN" sz="2800">
                <a:latin typeface="微软雅黑" panose="020B0503020204020204" pitchFamily="34" charset="-122"/>
                <a:ea typeface="微软雅黑" panose="020B0503020204020204" pitchFamily="34" charset="-122"/>
              </a:rPr>
              <a:t>A</a:t>
            </a:r>
            <a:r>
              <a:rPr kumimoji="1" lang="zh-CN" altLang="en-US" sz="2800">
                <a:latin typeface="微软雅黑" panose="020B0503020204020204" pitchFamily="34" charset="-122"/>
                <a:ea typeface="微软雅黑" panose="020B0503020204020204" pitchFamily="34" charset="-122"/>
              </a:rPr>
              <a:t>是</a:t>
            </a:r>
            <a:r>
              <a:rPr kumimoji="1" lang="en-US" altLang="zh-CN" sz="2800">
                <a:latin typeface="微软雅黑" panose="020B0503020204020204" pitchFamily="34" charset="-122"/>
                <a:ea typeface="微软雅黑" panose="020B0503020204020204" pitchFamily="34" charset="-122"/>
              </a:rPr>
              <a:t>________,B</a:t>
            </a:r>
            <a:r>
              <a:rPr kumimoji="1" lang="zh-CN" altLang="en-US" sz="2800">
                <a:latin typeface="微软雅黑" panose="020B0503020204020204" pitchFamily="34" charset="-122"/>
                <a:ea typeface="微软雅黑" panose="020B0503020204020204" pitchFamily="34" charset="-122"/>
              </a:rPr>
              <a:t>是</a:t>
            </a:r>
            <a:r>
              <a:rPr kumimoji="1" lang="en-US" altLang="zh-CN" sz="2800">
                <a:latin typeface="微软雅黑" panose="020B0503020204020204" pitchFamily="34" charset="-122"/>
                <a:ea typeface="微软雅黑" panose="020B0503020204020204" pitchFamily="34" charset="-122"/>
              </a:rPr>
              <a:t>________</a:t>
            </a:r>
            <a:r>
              <a:rPr kumimoji="1" lang="zh-CN" altLang="en-US" sz="2800">
                <a:latin typeface="微软雅黑" panose="020B0503020204020204" pitchFamily="34" charset="-122"/>
                <a:ea typeface="微软雅黑" panose="020B0503020204020204" pitchFamily="34" charset="-122"/>
              </a:rPr>
              <a:t>，</a:t>
            </a:r>
            <a:r>
              <a:rPr kumimoji="1" lang="en-US" altLang="zh-CN" sz="2800">
                <a:latin typeface="微软雅黑" panose="020B0503020204020204" pitchFamily="34" charset="-122"/>
                <a:ea typeface="微软雅黑" panose="020B0503020204020204" pitchFamily="34" charset="-122"/>
              </a:rPr>
              <a:t>C</a:t>
            </a:r>
            <a:r>
              <a:rPr kumimoji="1" lang="zh-CN" altLang="en-US" sz="2800">
                <a:latin typeface="微软雅黑" panose="020B0503020204020204" pitchFamily="34" charset="-122"/>
                <a:ea typeface="微软雅黑" panose="020B0503020204020204" pitchFamily="34" charset="-122"/>
              </a:rPr>
              <a:t>是</a:t>
            </a:r>
            <a:r>
              <a:rPr kumimoji="1" lang="en-US" altLang="zh-CN" sz="2800">
                <a:latin typeface="微软雅黑" panose="020B0503020204020204" pitchFamily="34" charset="-122"/>
                <a:ea typeface="微软雅黑" panose="020B0503020204020204" pitchFamily="34" charset="-122"/>
              </a:rPr>
              <a:t>________</a:t>
            </a:r>
            <a:r>
              <a:rPr kumimoji="1" lang="zh-CN" altLang="en-US" sz="2800">
                <a:latin typeface="微软雅黑" panose="020B0503020204020204" pitchFamily="34" charset="-122"/>
                <a:ea typeface="微软雅黑" panose="020B0503020204020204" pitchFamily="34" charset="-122"/>
              </a:rPr>
              <a:t>。它利用</a:t>
            </a:r>
            <a:r>
              <a:rPr kumimoji="1" lang="en-US" altLang="zh-CN" sz="2800">
                <a:latin typeface="微软雅黑" panose="020B0503020204020204" pitchFamily="34" charset="-122"/>
                <a:ea typeface="微软雅黑" panose="020B0503020204020204" pitchFamily="34" charset="-122"/>
              </a:rPr>
              <a:t>________</a:t>
            </a:r>
            <a:r>
              <a:rPr kumimoji="1" lang="zh-CN" altLang="en-US" sz="2800">
                <a:latin typeface="微软雅黑" panose="020B0503020204020204" pitchFamily="34" charset="-122"/>
                <a:ea typeface="微软雅黑" panose="020B0503020204020204" pitchFamily="34" charset="-122"/>
              </a:rPr>
              <a:t>对衔铁的吸放，代替开关去控制电路的通断。</a:t>
            </a:r>
            <a:endParaRPr kumimoji="1" lang="zh-CN" altLang="en-US" sz="2800">
              <a:latin typeface="微软雅黑" panose="020B0503020204020204" pitchFamily="34" charset="-122"/>
              <a:ea typeface="微软雅黑" panose="020B0503020204020204" pitchFamily="34" charset="-122"/>
            </a:endParaRPr>
          </a:p>
        </p:txBody>
      </p:sp>
      <p:sp>
        <p:nvSpPr>
          <p:cNvPr id="30724" name="Text Box 4"/>
          <p:cNvSpPr txBox="1">
            <a:spLocks noChangeArrowheads="1"/>
          </p:cNvSpPr>
          <p:nvPr/>
        </p:nvSpPr>
        <p:spPr bwMode="auto">
          <a:xfrm>
            <a:off x="6137275" y="2560638"/>
            <a:ext cx="1930400" cy="519112"/>
          </a:xfrm>
          <a:prstGeom prst="rect">
            <a:avLst/>
          </a:prstGeom>
          <a:noFill/>
          <a:ln w="9525">
            <a:noFill/>
            <a:miter lim="800000"/>
          </a:ln>
          <a:effectLst/>
        </p:spPr>
        <p:txBody>
          <a:bodyPr>
            <a:spAutoFit/>
          </a:bodyPr>
          <a:lstStyle/>
          <a:p>
            <a:pPr>
              <a:spcBef>
                <a:spcPct val="50000"/>
              </a:spcBef>
              <a:buFontTx/>
              <a:buNone/>
            </a:pPr>
            <a:r>
              <a:rPr kumimoji="1" lang="zh-CN" altLang="en-US" sz="2800" b="1">
                <a:solidFill>
                  <a:srgbClr val="FF0000"/>
                </a:solidFill>
                <a:latin typeface="Times New Roman" panose="02020603050405020304" pitchFamily="18" charset="0"/>
                <a:ea typeface="微软雅黑" panose="020B0503020204020204" pitchFamily="34" charset="-122"/>
              </a:rPr>
              <a:t>电磁铁</a:t>
            </a:r>
            <a:endParaRPr kumimoji="1" lang="zh-CN" altLang="en-US" sz="2800" b="1">
              <a:solidFill>
                <a:srgbClr val="FF0000"/>
              </a:solidFill>
              <a:latin typeface="Times New Roman" panose="02020603050405020304" pitchFamily="18" charset="0"/>
              <a:ea typeface="微软雅黑" panose="020B0503020204020204" pitchFamily="34" charset="-122"/>
            </a:endParaRPr>
          </a:p>
        </p:txBody>
      </p:sp>
      <p:sp>
        <p:nvSpPr>
          <p:cNvPr id="30725" name="Rectangle 5"/>
          <p:cNvSpPr>
            <a:spLocks noChangeArrowheads="1"/>
          </p:cNvSpPr>
          <p:nvPr/>
        </p:nvSpPr>
        <p:spPr bwMode="auto">
          <a:xfrm>
            <a:off x="3770313" y="2582863"/>
            <a:ext cx="895350" cy="519112"/>
          </a:xfrm>
          <a:prstGeom prst="rect">
            <a:avLst/>
          </a:prstGeom>
          <a:noFill/>
          <a:ln w="9525">
            <a:noFill/>
            <a:miter lim="800000"/>
          </a:ln>
          <a:effectLst/>
        </p:spPr>
        <p:txBody>
          <a:bodyPr wrap="none">
            <a:spAutoFit/>
          </a:bodyPr>
          <a:lstStyle/>
          <a:p>
            <a:pPr>
              <a:spcBef>
                <a:spcPct val="50000"/>
              </a:spcBef>
              <a:buFontTx/>
              <a:buNone/>
            </a:pPr>
            <a:r>
              <a:rPr kumimoji="1" lang="zh-CN" altLang="en-US" sz="2800" b="1">
                <a:solidFill>
                  <a:srgbClr val="FF0000"/>
                </a:solidFill>
                <a:latin typeface="Times New Roman" panose="02020603050405020304" pitchFamily="18" charset="0"/>
                <a:ea typeface="微软雅黑" panose="020B0503020204020204" pitchFamily="34" charset="-122"/>
              </a:rPr>
              <a:t>触点</a:t>
            </a:r>
            <a:endParaRPr kumimoji="1" lang="zh-CN" altLang="en-US" sz="2800" b="1">
              <a:solidFill>
                <a:srgbClr val="FF0000"/>
              </a:solidFill>
              <a:latin typeface="Times New Roman" panose="02020603050405020304" pitchFamily="18" charset="0"/>
              <a:ea typeface="微软雅黑" panose="020B0503020204020204" pitchFamily="34" charset="-122"/>
            </a:endParaRPr>
          </a:p>
        </p:txBody>
      </p:sp>
      <p:sp>
        <p:nvSpPr>
          <p:cNvPr id="30726" name="Rectangle 6"/>
          <p:cNvSpPr>
            <a:spLocks noChangeArrowheads="1"/>
          </p:cNvSpPr>
          <p:nvPr/>
        </p:nvSpPr>
        <p:spPr bwMode="auto">
          <a:xfrm>
            <a:off x="1665288" y="2576513"/>
            <a:ext cx="895350" cy="519112"/>
          </a:xfrm>
          <a:prstGeom prst="rect">
            <a:avLst/>
          </a:prstGeom>
          <a:noFill/>
          <a:ln w="9525">
            <a:noFill/>
            <a:miter lim="800000"/>
          </a:ln>
          <a:effectLst/>
        </p:spPr>
        <p:txBody>
          <a:bodyPr wrap="none">
            <a:spAutoFit/>
          </a:bodyPr>
          <a:lstStyle/>
          <a:p>
            <a:pPr>
              <a:buFontTx/>
              <a:buNone/>
            </a:pPr>
            <a:r>
              <a:rPr kumimoji="1" lang="zh-CN" altLang="en-US" sz="2800" b="1">
                <a:solidFill>
                  <a:srgbClr val="FF0000"/>
                </a:solidFill>
                <a:latin typeface="Times New Roman" panose="02020603050405020304" pitchFamily="18" charset="0"/>
                <a:ea typeface="微软雅黑" panose="020B0503020204020204" pitchFamily="34" charset="-122"/>
              </a:rPr>
              <a:t>衔铁</a:t>
            </a:r>
            <a:endParaRPr kumimoji="1" lang="zh-CN" altLang="en-US" sz="2800" b="1">
              <a:solidFill>
                <a:srgbClr val="FF0000"/>
              </a:solidFill>
              <a:latin typeface="Times New Roman" panose="02020603050405020304" pitchFamily="18" charset="0"/>
              <a:ea typeface="微软雅黑" panose="020B0503020204020204" pitchFamily="34" charset="-122"/>
            </a:endParaRPr>
          </a:p>
        </p:txBody>
      </p:sp>
      <p:sp>
        <p:nvSpPr>
          <p:cNvPr id="30727" name="Text Box 7"/>
          <p:cNvSpPr txBox="1">
            <a:spLocks noChangeArrowheads="1"/>
          </p:cNvSpPr>
          <p:nvPr/>
        </p:nvSpPr>
        <p:spPr bwMode="auto">
          <a:xfrm>
            <a:off x="8123238" y="2070100"/>
            <a:ext cx="1930400" cy="519113"/>
          </a:xfrm>
          <a:prstGeom prst="rect">
            <a:avLst/>
          </a:prstGeom>
          <a:noFill/>
          <a:ln w="9525">
            <a:noFill/>
            <a:miter lim="800000"/>
          </a:ln>
          <a:effectLst/>
        </p:spPr>
        <p:txBody>
          <a:bodyPr>
            <a:spAutoFit/>
          </a:bodyPr>
          <a:lstStyle/>
          <a:p>
            <a:pPr>
              <a:spcBef>
                <a:spcPct val="50000"/>
              </a:spcBef>
              <a:buFontTx/>
              <a:buNone/>
            </a:pPr>
            <a:r>
              <a:rPr kumimoji="1" lang="zh-CN" altLang="en-US" sz="2800" b="1">
                <a:solidFill>
                  <a:srgbClr val="FF0000"/>
                </a:solidFill>
                <a:latin typeface="Times New Roman" panose="02020603050405020304" pitchFamily="18" charset="0"/>
                <a:ea typeface="微软雅黑" panose="020B0503020204020204" pitchFamily="34" charset="-122"/>
              </a:rPr>
              <a:t>电磁铁</a:t>
            </a:r>
            <a:endParaRPr kumimoji="1" lang="zh-CN" altLang="en-US" sz="2800" b="1">
              <a:solidFill>
                <a:srgbClr val="FF0000"/>
              </a:solidFill>
              <a:latin typeface="Times New Roman" panose="02020603050405020304" pitchFamily="18" charset="0"/>
              <a:ea typeface="微软雅黑" panose="020B0503020204020204" pitchFamily="34" charset="-122"/>
            </a:endParaRPr>
          </a:p>
        </p:txBody>
      </p:sp>
      <p:grpSp>
        <p:nvGrpSpPr>
          <p:cNvPr id="30728" name="Group 8"/>
          <p:cNvGrpSpPr/>
          <p:nvPr/>
        </p:nvGrpSpPr>
        <p:grpSpPr bwMode="auto">
          <a:xfrm>
            <a:off x="5791200" y="3505200"/>
            <a:ext cx="4090988" cy="2305050"/>
            <a:chOff x="2736" y="2208"/>
            <a:chExt cx="1933" cy="1452"/>
          </a:xfrm>
        </p:grpSpPr>
        <p:grpSp>
          <p:nvGrpSpPr>
            <p:cNvPr id="30729" name="Group 9"/>
            <p:cNvGrpSpPr/>
            <p:nvPr/>
          </p:nvGrpSpPr>
          <p:grpSpPr bwMode="auto">
            <a:xfrm>
              <a:off x="2736" y="2208"/>
              <a:ext cx="1778" cy="1452"/>
              <a:chOff x="2112" y="2130"/>
              <a:chExt cx="1778" cy="1452"/>
            </a:xfrm>
          </p:grpSpPr>
          <p:sp>
            <p:nvSpPr>
              <p:cNvPr id="30730" name="Rectangle 10"/>
              <p:cNvSpPr>
                <a:spLocks noChangeArrowheads="1"/>
              </p:cNvSpPr>
              <p:nvPr/>
            </p:nvSpPr>
            <p:spPr bwMode="auto">
              <a:xfrm>
                <a:off x="3774" y="2383"/>
                <a:ext cx="116" cy="365"/>
              </a:xfrm>
              <a:prstGeom prst="rect">
                <a:avLst/>
              </a:prstGeom>
              <a:noFill/>
              <a:ln w="9525">
                <a:noFill/>
                <a:miter lim="800000"/>
              </a:ln>
              <a:effectLst/>
            </p:spPr>
            <p:txBody>
              <a:bodyPr wrap="none">
                <a:spAutoFit/>
              </a:bodyPr>
              <a:lstStyle/>
              <a:p>
                <a:pPr>
                  <a:buFontTx/>
                  <a:buNone/>
                </a:pPr>
                <a:endParaRPr kumimoji="1" lang="zh-CN" altLang="en-US" sz="3200" b="1">
                  <a:solidFill>
                    <a:srgbClr val="0000FF"/>
                  </a:solidFill>
                  <a:latin typeface="Times New Roman" panose="02020603050405020304" pitchFamily="18" charset="0"/>
                </a:endParaRPr>
              </a:p>
            </p:txBody>
          </p:sp>
          <p:grpSp>
            <p:nvGrpSpPr>
              <p:cNvPr id="30731" name="Group 11"/>
              <p:cNvGrpSpPr/>
              <p:nvPr/>
            </p:nvGrpSpPr>
            <p:grpSpPr bwMode="auto">
              <a:xfrm>
                <a:off x="2112" y="2130"/>
                <a:ext cx="1661" cy="1452"/>
                <a:chOff x="2112" y="2130"/>
                <a:chExt cx="1661" cy="1452"/>
              </a:xfrm>
            </p:grpSpPr>
            <p:sp>
              <p:nvSpPr>
                <p:cNvPr id="30732" name="Rectangle 12"/>
                <p:cNvSpPr>
                  <a:spLocks noChangeArrowheads="1"/>
                </p:cNvSpPr>
                <p:nvPr/>
              </p:nvSpPr>
              <p:spPr bwMode="auto">
                <a:xfrm>
                  <a:off x="3112" y="2540"/>
                  <a:ext cx="231" cy="39"/>
                </a:xfrm>
                <a:prstGeom prst="rect">
                  <a:avLst/>
                </a:prstGeom>
                <a:solidFill>
                  <a:srgbClr val="00FFFF"/>
                </a:solidFill>
                <a:ln w="9525">
                  <a:solidFill>
                    <a:srgbClr val="00FFFF"/>
                  </a:solidFill>
                  <a:miter lim="800000"/>
                </a:ln>
                <a:effectLst/>
              </p:spPr>
              <p:txBody>
                <a:bodyPr wrap="none" anchor="ctr"/>
                <a:lstStyle/>
                <a:p>
                  <a:endParaRPr lang="zh-CN" altLang="en-US"/>
                </a:p>
              </p:txBody>
            </p:sp>
            <p:sp>
              <p:nvSpPr>
                <p:cNvPr id="30733" name="Rectangle 13"/>
                <p:cNvSpPr>
                  <a:spLocks noChangeArrowheads="1"/>
                </p:cNvSpPr>
                <p:nvPr/>
              </p:nvSpPr>
              <p:spPr bwMode="auto">
                <a:xfrm>
                  <a:off x="2112" y="2509"/>
                  <a:ext cx="999" cy="77"/>
                </a:xfrm>
                <a:prstGeom prst="rect">
                  <a:avLst/>
                </a:prstGeom>
                <a:gradFill rotWithShape="0">
                  <a:gsLst>
                    <a:gs pos="0">
                      <a:srgbClr val="993300"/>
                    </a:gs>
                    <a:gs pos="100000">
                      <a:srgbClr val="993300">
                        <a:gamma/>
                        <a:shade val="46275"/>
                        <a:invGamma/>
                      </a:srgbClr>
                    </a:gs>
                  </a:gsLst>
                  <a:lin ang="5400000" scaled="1"/>
                </a:gradFill>
                <a:ln w="9525">
                  <a:solidFill>
                    <a:schemeClr val="tx1"/>
                  </a:solidFill>
                  <a:miter lim="800000"/>
                </a:ln>
                <a:effectLst/>
              </p:spPr>
              <p:txBody>
                <a:bodyPr wrap="none" anchor="ctr"/>
                <a:lstStyle/>
                <a:p>
                  <a:endParaRPr lang="zh-CN" altLang="en-US"/>
                </a:p>
              </p:txBody>
            </p:sp>
            <p:grpSp>
              <p:nvGrpSpPr>
                <p:cNvPr id="30734" name="Group 14"/>
                <p:cNvGrpSpPr/>
                <p:nvPr/>
              </p:nvGrpSpPr>
              <p:grpSpPr bwMode="auto">
                <a:xfrm>
                  <a:off x="2112" y="2400"/>
                  <a:ext cx="1008" cy="960"/>
                  <a:chOff x="2400" y="2112"/>
                  <a:chExt cx="1008" cy="960"/>
                </a:xfrm>
              </p:grpSpPr>
              <p:grpSp>
                <p:nvGrpSpPr>
                  <p:cNvPr id="30735" name="Group 15"/>
                  <p:cNvGrpSpPr/>
                  <p:nvPr/>
                </p:nvGrpSpPr>
                <p:grpSpPr bwMode="auto">
                  <a:xfrm>
                    <a:off x="2400" y="2112"/>
                    <a:ext cx="1008" cy="960"/>
                    <a:chOff x="2400" y="2112"/>
                    <a:chExt cx="1008" cy="960"/>
                  </a:xfrm>
                </p:grpSpPr>
                <p:grpSp>
                  <p:nvGrpSpPr>
                    <p:cNvPr id="30736" name="Group 16"/>
                    <p:cNvGrpSpPr/>
                    <p:nvPr/>
                  </p:nvGrpSpPr>
                  <p:grpSpPr bwMode="auto">
                    <a:xfrm>
                      <a:off x="2400" y="2112"/>
                      <a:ext cx="1008" cy="960"/>
                      <a:chOff x="2400" y="2112"/>
                      <a:chExt cx="1008" cy="960"/>
                    </a:xfrm>
                  </p:grpSpPr>
                  <p:sp>
                    <p:nvSpPr>
                      <p:cNvPr id="30737" name="Line 17"/>
                      <p:cNvSpPr>
                        <a:spLocks noChangeShapeType="1"/>
                      </p:cNvSpPr>
                      <p:nvPr/>
                    </p:nvSpPr>
                    <p:spPr bwMode="auto">
                      <a:xfrm flipV="1">
                        <a:off x="2584" y="2956"/>
                        <a:ext cx="0" cy="115"/>
                      </a:xfrm>
                      <a:prstGeom prst="line">
                        <a:avLst/>
                      </a:prstGeom>
                      <a:noFill/>
                      <a:ln w="28575">
                        <a:solidFill>
                          <a:srgbClr val="FF6600"/>
                        </a:solidFill>
                        <a:round/>
                      </a:ln>
                      <a:effectLst/>
                    </p:spPr>
                    <p:txBody>
                      <a:bodyPr wrap="none"/>
                      <a:lstStyle/>
                      <a:p>
                        <a:endParaRPr lang="zh-CN" altLang="en-US"/>
                      </a:p>
                    </p:txBody>
                  </p:sp>
                  <p:grpSp>
                    <p:nvGrpSpPr>
                      <p:cNvPr id="30738" name="Group 18"/>
                      <p:cNvGrpSpPr/>
                      <p:nvPr/>
                    </p:nvGrpSpPr>
                    <p:grpSpPr bwMode="auto">
                      <a:xfrm>
                        <a:off x="2400" y="2112"/>
                        <a:ext cx="1008" cy="960"/>
                        <a:chOff x="2400" y="2112"/>
                        <a:chExt cx="1008" cy="960"/>
                      </a:xfrm>
                    </p:grpSpPr>
                    <p:sp>
                      <p:nvSpPr>
                        <p:cNvPr id="30739" name="Line 19"/>
                        <p:cNvSpPr>
                          <a:spLocks noChangeShapeType="1"/>
                        </p:cNvSpPr>
                        <p:nvPr/>
                      </p:nvSpPr>
                      <p:spPr bwMode="auto">
                        <a:xfrm>
                          <a:off x="2507" y="2874"/>
                          <a:ext cx="77" cy="38"/>
                        </a:xfrm>
                        <a:prstGeom prst="line">
                          <a:avLst/>
                        </a:prstGeom>
                        <a:noFill/>
                        <a:ln w="28575">
                          <a:solidFill>
                            <a:srgbClr val="FF6600"/>
                          </a:solidFill>
                          <a:round/>
                        </a:ln>
                        <a:effectLst/>
                      </p:spPr>
                      <p:txBody>
                        <a:bodyPr wrap="none"/>
                        <a:lstStyle/>
                        <a:p>
                          <a:endParaRPr lang="zh-CN" altLang="en-US"/>
                        </a:p>
                      </p:txBody>
                    </p:sp>
                    <p:grpSp>
                      <p:nvGrpSpPr>
                        <p:cNvPr id="30740" name="Group 20"/>
                        <p:cNvGrpSpPr/>
                        <p:nvPr/>
                      </p:nvGrpSpPr>
                      <p:grpSpPr bwMode="auto">
                        <a:xfrm>
                          <a:off x="2523" y="2744"/>
                          <a:ext cx="115" cy="115"/>
                          <a:chOff x="1296" y="3523"/>
                          <a:chExt cx="115" cy="115"/>
                        </a:xfrm>
                      </p:grpSpPr>
                      <p:sp>
                        <p:nvSpPr>
                          <p:cNvPr id="30741" name="Line 21"/>
                          <p:cNvSpPr>
                            <a:spLocks noChangeShapeType="1"/>
                          </p:cNvSpPr>
                          <p:nvPr/>
                        </p:nvSpPr>
                        <p:spPr bwMode="auto">
                          <a:xfrm>
                            <a:off x="1296" y="3523"/>
                            <a:ext cx="115" cy="77"/>
                          </a:xfrm>
                          <a:prstGeom prst="line">
                            <a:avLst/>
                          </a:prstGeom>
                          <a:noFill/>
                          <a:ln w="28575">
                            <a:solidFill>
                              <a:srgbClr val="FF6600"/>
                            </a:solidFill>
                            <a:round/>
                          </a:ln>
                          <a:effectLst/>
                        </p:spPr>
                        <p:txBody>
                          <a:bodyPr wrap="none"/>
                          <a:lstStyle/>
                          <a:p>
                            <a:endParaRPr lang="zh-CN" altLang="en-US"/>
                          </a:p>
                        </p:txBody>
                      </p:sp>
                      <p:sp>
                        <p:nvSpPr>
                          <p:cNvPr id="30742" name="Line 22"/>
                          <p:cNvSpPr>
                            <a:spLocks noChangeShapeType="1"/>
                          </p:cNvSpPr>
                          <p:nvPr/>
                        </p:nvSpPr>
                        <p:spPr bwMode="auto">
                          <a:xfrm flipH="1">
                            <a:off x="1296" y="3600"/>
                            <a:ext cx="115" cy="38"/>
                          </a:xfrm>
                          <a:prstGeom prst="line">
                            <a:avLst/>
                          </a:prstGeom>
                          <a:noFill/>
                          <a:ln w="28575">
                            <a:solidFill>
                              <a:srgbClr val="FF6600"/>
                            </a:solidFill>
                            <a:round/>
                          </a:ln>
                          <a:effectLst/>
                        </p:spPr>
                        <p:txBody>
                          <a:bodyPr wrap="none"/>
                          <a:lstStyle/>
                          <a:p>
                            <a:endParaRPr lang="zh-CN" altLang="en-US"/>
                          </a:p>
                        </p:txBody>
                      </p:sp>
                    </p:grpSp>
                    <p:grpSp>
                      <p:nvGrpSpPr>
                        <p:cNvPr id="30743" name="Group 23"/>
                        <p:cNvGrpSpPr/>
                        <p:nvPr/>
                      </p:nvGrpSpPr>
                      <p:grpSpPr bwMode="auto">
                        <a:xfrm>
                          <a:off x="2517" y="2504"/>
                          <a:ext cx="115" cy="230"/>
                          <a:chOff x="1152" y="2880"/>
                          <a:chExt cx="144" cy="288"/>
                        </a:xfrm>
                      </p:grpSpPr>
                      <p:sp>
                        <p:nvSpPr>
                          <p:cNvPr id="30744" name="Line 24"/>
                          <p:cNvSpPr>
                            <a:spLocks noChangeShapeType="1"/>
                          </p:cNvSpPr>
                          <p:nvPr/>
                        </p:nvSpPr>
                        <p:spPr bwMode="auto">
                          <a:xfrm flipH="1">
                            <a:off x="1152" y="2976"/>
                            <a:ext cx="144" cy="48"/>
                          </a:xfrm>
                          <a:prstGeom prst="line">
                            <a:avLst/>
                          </a:prstGeom>
                          <a:noFill/>
                          <a:ln w="28575">
                            <a:solidFill>
                              <a:srgbClr val="FF6600"/>
                            </a:solidFill>
                            <a:round/>
                          </a:ln>
                          <a:effectLst/>
                        </p:spPr>
                        <p:txBody>
                          <a:bodyPr wrap="none"/>
                          <a:lstStyle/>
                          <a:p>
                            <a:endParaRPr lang="zh-CN" altLang="en-US"/>
                          </a:p>
                        </p:txBody>
                      </p:sp>
                      <p:grpSp>
                        <p:nvGrpSpPr>
                          <p:cNvPr id="30745" name="Group 25"/>
                          <p:cNvGrpSpPr/>
                          <p:nvPr/>
                        </p:nvGrpSpPr>
                        <p:grpSpPr bwMode="auto">
                          <a:xfrm>
                            <a:off x="1152" y="2880"/>
                            <a:ext cx="144" cy="288"/>
                            <a:chOff x="1152" y="2592"/>
                            <a:chExt cx="144" cy="288"/>
                          </a:xfrm>
                        </p:grpSpPr>
                        <p:sp>
                          <p:nvSpPr>
                            <p:cNvPr id="30746" name="Line 26"/>
                            <p:cNvSpPr>
                              <a:spLocks noChangeShapeType="1"/>
                            </p:cNvSpPr>
                            <p:nvPr/>
                          </p:nvSpPr>
                          <p:spPr bwMode="auto">
                            <a:xfrm>
                              <a:off x="1152" y="2592"/>
                              <a:ext cx="144" cy="96"/>
                            </a:xfrm>
                            <a:prstGeom prst="line">
                              <a:avLst/>
                            </a:prstGeom>
                            <a:noFill/>
                            <a:ln w="28575">
                              <a:solidFill>
                                <a:srgbClr val="FF6600"/>
                              </a:solidFill>
                              <a:round/>
                            </a:ln>
                            <a:effectLst/>
                          </p:spPr>
                          <p:txBody>
                            <a:bodyPr wrap="none"/>
                            <a:lstStyle/>
                            <a:p>
                              <a:endParaRPr lang="zh-CN" altLang="en-US"/>
                            </a:p>
                          </p:txBody>
                        </p:sp>
                        <p:sp>
                          <p:nvSpPr>
                            <p:cNvPr id="30747" name="Line 27"/>
                            <p:cNvSpPr>
                              <a:spLocks noChangeShapeType="1"/>
                            </p:cNvSpPr>
                            <p:nvPr/>
                          </p:nvSpPr>
                          <p:spPr bwMode="auto">
                            <a:xfrm>
                              <a:off x="1152" y="2736"/>
                              <a:ext cx="144" cy="96"/>
                            </a:xfrm>
                            <a:prstGeom prst="line">
                              <a:avLst/>
                            </a:prstGeom>
                            <a:noFill/>
                            <a:ln w="28575">
                              <a:solidFill>
                                <a:srgbClr val="FF6600"/>
                              </a:solidFill>
                              <a:round/>
                            </a:ln>
                            <a:effectLst/>
                          </p:spPr>
                          <p:txBody>
                            <a:bodyPr wrap="none"/>
                            <a:lstStyle/>
                            <a:p>
                              <a:endParaRPr lang="zh-CN" altLang="en-US"/>
                            </a:p>
                          </p:txBody>
                        </p:sp>
                        <p:sp>
                          <p:nvSpPr>
                            <p:cNvPr id="30748" name="Line 28"/>
                            <p:cNvSpPr>
                              <a:spLocks noChangeShapeType="1"/>
                            </p:cNvSpPr>
                            <p:nvPr/>
                          </p:nvSpPr>
                          <p:spPr bwMode="auto">
                            <a:xfrm flipH="1">
                              <a:off x="1152" y="2832"/>
                              <a:ext cx="144" cy="48"/>
                            </a:xfrm>
                            <a:prstGeom prst="line">
                              <a:avLst/>
                            </a:prstGeom>
                            <a:noFill/>
                            <a:ln w="28575">
                              <a:solidFill>
                                <a:srgbClr val="FF6600"/>
                              </a:solidFill>
                              <a:round/>
                            </a:ln>
                            <a:effectLst/>
                          </p:spPr>
                          <p:txBody>
                            <a:bodyPr wrap="none"/>
                            <a:lstStyle/>
                            <a:p>
                              <a:endParaRPr lang="zh-CN" altLang="en-US"/>
                            </a:p>
                          </p:txBody>
                        </p:sp>
                      </p:grpSp>
                    </p:grpSp>
                    <p:sp>
                      <p:nvSpPr>
                        <p:cNvPr id="30749" name="Line 29"/>
                        <p:cNvSpPr>
                          <a:spLocks noChangeShapeType="1"/>
                        </p:cNvSpPr>
                        <p:nvPr/>
                      </p:nvSpPr>
                      <p:spPr bwMode="auto">
                        <a:xfrm flipV="1">
                          <a:off x="2535" y="2450"/>
                          <a:ext cx="77" cy="38"/>
                        </a:xfrm>
                        <a:prstGeom prst="line">
                          <a:avLst/>
                        </a:prstGeom>
                        <a:noFill/>
                        <a:ln w="28575">
                          <a:solidFill>
                            <a:srgbClr val="FF6600"/>
                          </a:solidFill>
                          <a:round/>
                        </a:ln>
                        <a:effectLst/>
                      </p:spPr>
                      <p:txBody>
                        <a:bodyPr wrap="none"/>
                        <a:lstStyle/>
                        <a:p>
                          <a:endParaRPr lang="zh-CN" altLang="en-US"/>
                        </a:p>
                      </p:txBody>
                    </p:sp>
                    <p:sp>
                      <p:nvSpPr>
                        <p:cNvPr id="30750" name="Line 30"/>
                        <p:cNvSpPr>
                          <a:spLocks noChangeShapeType="1"/>
                        </p:cNvSpPr>
                        <p:nvPr/>
                      </p:nvSpPr>
                      <p:spPr bwMode="auto">
                        <a:xfrm>
                          <a:off x="2601" y="2288"/>
                          <a:ext cx="0" cy="192"/>
                        </a:xfrm>
                        <a:prstGeom prst="line">
                          <a:avLst/>
                        </a:prstGeom>
                        <a:noFill/>
                        <a:ln w="28575">
                          <a:solidFill>
                            <a:srgbClr val="FF6600"/>
                          </a:solidFill>
                          <a:round/>
                        </a:ln>
                        <a:effectLst/>
                      </p:spPr>
                      <p:txBody>
                        <a:bodyPr wrap="none"/>
                        <a:lstStyle/>
                        <a:p>
                          <a:endParaRPr lang="zh-CN" altLang="en-US"/>
                        </a:p>
                      </p:txBody>
                    </p:sp>
                    <p:sp>
                      <p:nvSpPr>
                        <p:cNvPr id="30751" name="Rectangle 31"/>
                        <p:cNvSpPr>
                          <a:spLocks noChangeArrowheads="1"/>
                        </p:cNvSpPr>
                        <p:nvPr/>
                      </p:nvSpPr>
                      <p:spPr bwMode="auto">
                        <a:xfrm>
                          <a:off x="2703" y="2112"/>
                          <a:ext cx="81" cy="950"/>
                        </a:xfrm>
                        <a:prstGeom prst="rect">
                          <a:avLst/>
                        </a:prstGeom>
                        <a:solidFill>
                          <a:srgbClr val="0000FF">
                            <a:alpha val="50000"/>
                          </a:srgbClr>
                        </a:solidFill>
                        <a:ln w="9525">
                          <a:solidFill>
                            <a:srgbClr val="993366"/>
                          </a:solidFill>
                          <a:miter lim="800000"/>
                        </a:ln>
                        <a:effectLst/>
                      </p:spPr>
                      <p:txBody>
                        <a:bodyPr wrap="none" anchor="ctr"/>
                        <a:lstStyle/>
                        <a:p>
                          <a:endParaRPr lang="zh-CN" altLang="en-US"/>
                        </a:p>
                      </p:txBody>
                    </p:sp>
                    <p:sp>
                      <p:nvSpPr>
                        <p:cNvPr id="30752" name="Rectangle 32"/>
                        <p:cNvSpPr>
                          <a:spLocks noChangeArrowheads="1"/>
                        </p:cNvSpPr>
                        <p:nvPr/>
                      </p:nvSpPr>
                      <p:spPr bwMode="auto">
                        <a:xfrm>
                          <a:off x="2400" y="3024"/>
                          <a:ext cx="1008" cy="48"/>
                        </a:xfrm>
                        <a:prstGeom prst="rect">
                          <a:avLst/>
                        </a:prstGeom>
                        <a:solidFill>
                          <a:srgbClr val="0000FF">
                            <a:alpha val="50000"/>
                          </a:srgbClr>
                        </a:solidFill>
                        <a:ln w="9525">
                          <a:solidFill>
                            <a:srgbClr val="993366"/>
                          </a:solidFill>
                          <a:miter lim="800000"/>
                        </a:ln>
                        <a:effectLst/>
                      </p:spPr>
                      <p:txBody>
                        <a:bodyPr wrap="none" anchor="ctr"/>
                        <a:lstStyle/>
                        <a:p>
                          <a:endParaRPr lang="zh-CN" altLang="en-US"/>
                        </a:p>
                      </p:txBody>
                    </p:sp>
                    <p:sp>
                      <p:nvSpPr>
                        <p:cNvPr id="30753" name="Line 33"/>
                        <p:cNvSpPr>
                          <a:spLocks noChangeShapeType="1"/>
                        </p:cNvSpPr>
                        <p:nvPr/>
                      </p:nvSpPr>
                      <p:spPr bwMode="auto">
                        <a:xfrm>
                          <a:off x="2584" y="2904"/>
                          <a:ext cx="0" cy="77"/>
                        </a:xfrm>
                        <a:prstGeom prst="line">
                          <a:avLst/>
                        </a:prstGeom>
                        <a:noFill/>
                        <a:ln w="28575">
                          <a:solidFill>
                            <a:srgbClr val="FF6600"/>
                          </a:solidFill>
                          <a:round/>
                        </a:ln>
                        <a:effectLst/>
                      </p:spPr>
                      <p:txBody>
                        <a:bodyPr wrap="none"/>
                        <a:lstStyle/>
                        <a:p>
                          <a:endParaRPr lang="zh-CN" altLang="en-US"/>
                        </a:p>
                      </p:txBody>
                    </p:sp>
                  </p:grpSp>
                </p:grpSp>
                <p:sp>
                  <p:nvSpPr>
                    <p:cNvPr id="30754" name="Oval 34"/>
                    <p:cNvSpPr>
                      <a:spLocks noChangeArrowheads="1"/>
                    </p:cNvSpPr>
                    <p:nvPr/>
                  </p:nvSpPr>
                  <p:spPr bwMode="auto">
                    <a:xfrm>
                      <a:off x="2718" y="2226"/>
                      <a:ext cx="48" cy="48"/>
                    </a:xfrm>
                    <a:prstGeom prst="ellipse">
                      <a:avLst/>
                    </a:prstGeom>
                    <a:solidFill>
                      <a:schemeClr val="accent1"/>
                    </a:solidFill>
                    <a:ln w="9525">
                      <a:solidFill>
                        <a:schemeClr val="tx1"/>
                      </a:solidFill>
                      <a:round/>
                    </a:ln>
                    <a:effectLst/>
                  </p:spPr>
                  <p:txBody>
                    <a:bodyPr wrap="none" anchor="ctr"/>
                    <a:lstStyle/>
                    <a:p>
                      <a:endParaRPr lang="zh-CN" altLang="en-US"/>
                    </a:p>
                  </p:txBody>
                </p:sp>
              </p:grpSp>
              <p:sp>
                <p:nvSpPr>
                  <p:cNvPr id="30755" name="Line 35"/>
                  <p:cNvSpPr>
                    <a:spLocks noChangeShapeType="1"/>
                  </p:cNvSpPr>
                  <p:nvPr/>
                </p:nvSpPr>
                <p:spPr bwMode="auto">
                  <a:xfrm flipH="1">
                    <a:off x="2496" y="2466"/>
                    <a:ext cx="96" cy="48"/>
                  </a:xfrm>
                  <a:prstGeom prst="line">
                    <a:avLst/>
                  </a:prstGeom>
                  <a:noFill/>
                  <a:ln w="9525">
                    <a:solidFill>
                      <a:srgbClr val="FF0000"/>
                    </a:solidFill>
                    <a:round/>
                  </a:ln>
                  <a:effectLst/>
                </p:spPr>
                <p:txBody>
                  <a:bodyPr wrap="none"/>
                  <a:lstStyle/>
                  <a:p>
                    <a:endParaRPr lang="zh-CN" altLang="en-US"/>
                  </a:p>
                </p:txBody>
              </p:sp>
            </p:grpSp>
            <p:grpSp>
              <p:nvGrpSpPr>
                <p:cNvPr id="30756" name="Group 36"/>
                <p:cNvGrpSpPr/>
                <p:nvPr/>
              </p:nvGrpSpPr>
              <p:grpSpPr bwMode="auto">
                <a:xfrm>
                  <a:off x="3350" y="2130"/>
                  <a:ext cx="423" cy="1452"/>
                  <a:chOff x="3638" y="1842"/>
                  <a:chExt cx="423" cy="1452"/>
                </a:xfrm>
              </p:grpSpPr>
              <p:grpSp>
                <p:nvGrpSpPr>
                  <p:cNvPr id="30757" name="Group 37"/>
                  <p:cNvGrpSpPr/>
                  <p:nvPr/>
                </p:nvGrpSpPr>
                <p:grpSpPr bwMode="auto">
                  <a:xfrm>
                    <a:off x="3638" y="1842"/>
                    <a:ext cx="423" cy="840"/>
                    <a:chOff x="3638" y="1842"/>
                    <a:chExt cx="423" cy="840"/>
                  </a:xfrm>
                </p:grpSpPr>
                <p:grpSp>
                  <p:nvGrpSpPr>
                    <p:cNvPr id="30758" name="Group 38"/>
                    <p:cNvGrpSpPr/>
                    <p:nvPr/>
                  </p:nvGrpSpPr>
                  <p:grpSpPr bwMode="auto">
                    <a:xfrm>
                      <a:off x="3840" y="2442"/>
                      <a:ext cx="192" cy="240"/>
                      <a:chOff x="3858" y="2478"/>
                      <a:chExt cx="192" cy="240"/>
                    </a:xfrm>
                  </p:grpSpPr>
                  <p:sp>
                    <p:nvSpPr>
                      <p:cNvPr id="30759" name="Line 39"/>
                      <p:cNvSpPr>
                        <a:spLocks noChangeShapeType="1"/>
                      </p:cNvSpPr>
                      <p:nvPr/>
                    </p:nvSpPr>
                    <p:spPr bwMode="auto">
                      <a:xfrm>
                        <a:off x="3858" y="2478"/>
                        <a:ext cx="0" cy="240"/>
                      </a:xfrm>
                      <a:prstGeom prst="line">
                        <a:avLst/>
                      </a:prstGeom>
                      <a:noFill/>
                      <a:ln w="28575">
                        <a:solidFill>
                          <a:schemeClr val="tx1"/>
                        </a:solidFill>
                        <a:round/>
                      </a:ln>
                      <a:effectLst/>
                    </p:spPr>
                    <p:txBody>
                      <a:bodyPr wrap="none"/>
                      <a:lstStyle/>
                      <a:p>
                        <a:endParaRPr lang="zh-CN" altLang="en-US"/>
                      </a:p>
                    </p:txBody>
                  </p:sp>
                  <p:sp>
                    <p:nvSpPr>
                      <p:cNvPr id="30760" name="Line 40"/>
                      <p:cNvSpPr>
                        <a:spLocks noChangeShapeType="1"/>
                      </p:cNvSpPr>
                      <p:nvPr/>
                    </p:nvSpPr>
                    <p:spPr bwMode="auto">
                      <a:xfrm>
                        <a:off x="3858" y="2718"/>
                        <a:ext cx="192" cy="0"/>
                      </a:xfrm>
                      <a:prstGeom prst="line">
                        <a:avLst/>
                      </a:prstGeom>
                      <a:noFill/>
                      <a:ln w="28575">
                        <a:solidFill>
                          <a:schemeClr val="tx1"/>
                        </a:solidFill>
                        <a:round/>
                      </a:ln>
                      <a:effectLst/>
                    </p:spPr>
                    <p:txBody>
                      <a:bodyPr wrap="none"/>
                      <a:lstStyle/>
                      <a:p>
                        <a:endParaRPr lang="zh-CN" altLang="en-US"/>
                      </a:p>
                    </p:txBody>
                  </p:sp>
                </p:grpSp>
                <p:sp>
                  <p:nvSpPr>
                    <p:cNvPr id="30761" name="Line 41"/>
                    <p:cNvSpPr>
                      <a:spLocks noChangeShapeType="1"/>
                    </p:cNvSpPr>
                    <p:nvPr/>
                  </p:nvSpPr>
                  <p:spPr bwMode="auto">
                    <a:xfrm flipV="1">
                      <a:off x="3858" y="1842"/>
                      <a:ext cx="0" cy="240"/>
                    </a:xfrm>
                    <a:prstGeom prst="line">
                      <a:avLst/>
                    </a:prstGeom>
                    <a:noFill/>
                    <a:ln w="28575">
                      <a:solidFill>
                        <a:schemeClr val="tx1"/>
                      </a:solidFill>
                      <a:round/>
                    </a:ln>
                    <a:effectLst/>
                  </p:spPr>
                  <p:txBody>
                    <a:bodyPr wrap="none"/>
                    <a:lstStyle/>
                    <a:p>
                      <a:endParaRPr lang="zh-CN" altLang="en-US"/>
                    </a:p>
                  </p:txBody>
                </p:sp>
                <p:grpSp>
                  <p:nvGrpSpPr>
                    <p:cNvPr id="30762" name="Group 42"/>
                    <p:cNvGrpSpPr/>
                    <p:nvPr/>
                  </p:nvGrpSpPr>
                  <p:grpSpPr bwMode="auto">
                    <a:xfrm>
                      <a:off x="3638" y="2015"/>
                      <a:ext cx="423" cy="493"/>
                      <a:chOff x="3638" y="2030"/>
                      <a:chExt cx="423" cy="493"/>
                    </a:xfrm>
                  </p:grpSpPr>
                  <p:sp>
                    <p:nvSpPr>
                      <p:cNvPr id="30763" name="Rectangle 43"/>
                      <p:cNvSpPr>
                        <a:spLocks noChangeArrowheads="1"/>
                      </p:cNvSpPr>
                      <p:nvPr/>
                    </p:nvSpPr>
                    <p:spPr bwMode="auto">
                      <a:xfrm>
                        <a:off x="3822" y="2137"/>
                        <a:ext cx="62" cy="71"/>
                      </a:xfrm>
                      <a:prstGeom prst="rect">
                        <a:avLst/>
                      </a:prstGeom>
                      <a:solidFill>
                        <a:srgbClr val="FF00FF"/>
                      </a:solidFill>
                      <a:ln w="12700">
                        <a:solidFill>
                          <a:srgbClr val="800000"/>
                        </a:solidFill>
                        <a:miter lim="800000"/>
                      </a:ln>
                      <a:effectLst/>
                    </p:spPr>
                    <p:txBody>
                      <a:bodyPr wrap="none" anchor="ctr"/>
                      <a:lstStyle/>
                      <a:p>
                        <a:endParaRPr lang="zh-CN" altLang="en-US"/>
                      </a:p>
                    </p:txBody>
                  </p:sp>
                  <p:grpSp>
                    <p:nvGrpSpPr>
                      <p:cNvPr id="30764" name="Group 44"/>
                      <p:cNvGrpSpPr/>
                      <p:nvPr/>
                    </p:nvGrpSpPr>
                    <p:grpSpPr bwMode="auto">
                      <a:xfrm>
                        <a:off x="3638" y="2030"/>
                        <a:ext cx="423" cy="493"/>
                        <a:chOff x="3638" y="2030"/>
                        <a:chExt cx="423" cy="493"/>
                      </a:xfrm>
                    </p:grpSpPr>
                    <p:sp>
                      <p:nvSpPr>
                        <p:cNvPr id="30765" name="Rectangle 45"/>
                        <p:cNvSpPr>
                          <a:spLocks noChangeArrowheads="1"/>
                        </p:cNvSpPr>
                        <p:nvPr/>
                      </p:nvSpPr>
                      <p:spPr bwMode="auto">
                        <a:xfrm>
                          <a:off x="3816" y="2408"/>
                          <a:ext cx="61" cy="70"/>
                        </a:xfrm>
                        <a:prstGeom prst="rect">
                          <a:avLst/>
                        </a:prstGeom>
                        <a:solidFill>
                          <a:srgbClr val="FF00FF"/>
                        </a:solidFill>
                        <a:ln w="12700">
                          <a:solidFill>
                            <a:srgbClr val="800000"/>
                          </a:solidFill>
                          <a:miter lim="800000"/>
                        </a:ln>
                        <a:effectLst/>
                      </p:spPr>
                      <p:txBody>
                        <a:bodyPr wrap="none" anchor="ctr"/>
                        <a:lstStyle/>
                        <a:p>
                          <a:endParaRPr lang="zh-CN" altLang="en-US"/>
                        </a:p>
                      </p:txBody>
                    </p:sp>
                    <p:sp>
                      <p:nvSpPr>
                        <p:cNvPr id="30766" name="Rectangle 46"/>
                        <p:cNvSpPr>
                          <a:spLocks noChangeArrowheads="1"/>
                        </p:cNvSpPr>
                        <p:nvPr/>
                      </p:nvSpPr>
                      <p:spPr bwMode="auto">
                        <a:xfrm>
                          <a:off x="3638" y="2232"/>
                          <a:ext cx="423" cy="71"/>
                        </a:xfrm>
                        <a:prstGeom prst="rect">
                          <a:avLst/>
                        </a:prstGeom>
                        <a:solidFill>
                          <a:srgbClr val="FF00FF"/>
                        </a:solidFill>
                        <a:ln w="12700">
                          <a:solidFill>
                            <a:srgbClr val="800000"/>
                          </a:solidFill>
                          <a:miter lim="800000"/>
                        </a:ln>
                        <a:effectLst/>
                      </p:spPr>
                      <p:txBody>
                        <a:bodyPr wrap="none" anchor="ctr"/>
                        <a:lstStyle/>
                        <a:p>
                          <a:endParaRPr lang="zh-CN" altLang="en-US"/>
                        </a:p>
                      </p:txBody>
                    </p:sp>
                    <p:sp>
                      <p:nvSpPr>
                        <p:cNvPr id="30767" name="Rectangle 47"/>
                        <p:cNvSpPr>
                          <a:spLocks noChangeArrowheads="1"/>
                        </p:cNvSpPr>
                        <p:nvPr/>
                      </p:nvSpPr>
                      <p:spPr bwMode="auto">
                        <a:xfrm>
                          <a:off x="3822" y="2282"/>
                          <a:ext cx="62" cy="70"/>
                        </a:xfrm>
                        <a:prstGeom prst="rect">
                          <a:avLst/>
                        </a:prstGeom>
                        <a:solidFill>
                          <a:srgbClr val="FF00FF"/>
                        </a:solidFill>
                        <a:ln w="12700">
                          <a:solidFill>
                            <a:srgbClr val="800000"/>
                          </a:solidFill>
                          <a:miter lim="800000"/>
                        </a:ln>
                        <a:effectLst/>
                      </p:spPr>
                      <p:txBody>
                        <a:bodyPr wrap="none" anchor="ctr"/>
                        <a:lstStyle/>
                        <a:p>
                          <a:endParaRPr lang="zh-CN" altLang="en-US"/>
                        </a:p>
                      </p:txBody>
                    </p:sp>
                    <p:sp>
                      <p:nvSpPr>
                        <p:cNvPr id="30768" name="Rectangle 48"/>
                        <p:cNvSpPr>
                          <a:spLocks noChangeArrowheads="1"/>
                        </p:cNvSpPr>
                        <p:nvPr/>
                      </p:nvSpPr>
                      <p:spPr bwMode="auto">
                        <a:xfrm>
                          <a:off x="3756" y="2467"/>
                          <a:ext cx="174" cy="56"/>
                        </a:xfrm>
                        <a:prstGeom prst="rect">
                          <a:avLst/>
                        </a:prstGeom>
                        <a:solidFill>
                          <a:srgbClr val="FF00FF"/>
                        </a:solidFill>
                        <a:ln w="12700">
                          <a:solidFill>
                            <a:srgbClr val="800000"/>
                          </a:solidFill>
                          <a:miter lim="800000"/>
                        </a:ln>
                        <a:effectLst/>
                      </p:spPr>
                      <p:txBody>
                        <a:bodyPr wrap="none" anchor="ctr"/>
                        <a:lstStyle/>
                        <a:p>
                          <a:endParaRPr lang="zh-CN" altLang="en-US"/>
                        </a:p>
                      </p:txBody>
                    </p:sp>
                    <p:grpSp>
                      <p:nvGrpSpPr>
                        <p:cNvPr id="30769" name="Group 49"/>
                        <p:cNvGrpSpPr/>
                        <p:nvPr/>
                      </p:nvGrpSpPr>
                      <p:grpSpPr bwMode="auto">
                        <a:xfrm>
                          <a:off x="3762" y="2030"/>
                          <a:ext cx="174" cy="130"/>
                          <a:chOff x="3906" y="1680"/>
                          <a:chExt cx="174" cy="130"/>
                        </a:xfrm>
                      </p:grpSpPr>
                      <p:sp>
                        <p:nvSpPr>
                          <p:cNvPr id="30770" name="Rectangle 50"/>
                          <p:cNvSpPr>
                            <a:spLocks noChangeArrowheads="1"/>
                          </p:cNvSpPr>
                          <p:nvPr/>
                        </p:nvSpPr>
                        <p:spPr bwMode="auto">
                          <a:xfrm>
                            <a:off x="3966" y="1740"/>
                            <a:ext cx="62" cy="70"/>
                          </a:xfrm>
                          <a:prstGeom prst="rect">
                            <a:avLst/>
                          </a:prstGeom>
                          <a:solidFill>
                            <a:srgbClr val="FF00FF"/>
                          </a:solidFill>
                          <a:ln w="12700">
                            <a:solidFill>
                              <a:srgbClr val="800000"/>
                            </a:solidFill>
                            <a:miter lim="800000"/>
                          </a:ln>
                          <a:effectLst/>
                        </p:spPr>
                        <p:txBody>
                          <a:bodyPr wrap="none" anchor="ctr"/>
                          <a:lstStyle/>
                          <a:p>
                            <a:endParaRPr lang="zh-CN" altLang="en-US"/>
                          </a:p>
                        </p:txBody>
                      </p:sp>
                      <p:sp>
                        <p:nvSpPr>
                          <p:cNvPr id="30771" name="Rectangle 51"/>
                          <p:cNvSpPr>
                            <a:spLocks noChangeArrowheads="1"/>
                          </p:cNvSpPr>
                          <p:nvPr/>
                        </p:nvSpPr>
                        <p:spPr bwMode="auto">
                          <a:xfrm>
                            <a:off x="3906" y="1680"/>
                            <a:ext cx="174" cy="56"/>
                          </a:xfrm>
                          <a:prstGeom prst="rect">
                            <a:avLst/>
                          </a:prstGeom>
                          <a:solidFill>
                            <a:srgbClr val="FF00FF"/>
                          </a:solidFill>
                          <a:ln w="12700">
                            <a:solidFill>
                              <a:srgbClr val="800000"/>
                            </a:solidFill>
                            <a:miter lim="800000"/>
                          </a:ln>
                          <a:effectLst/>
                        </p:spPr>
                        <p:txBody>
                          <a:bodyPr wrap="none" anchor="ctr"/>
                          <a:lstStyle/>
                          <a:p>
                            <a:endParaRPr lang="zh-CN" altLang="en-US"/>
                          </a:p>
                        </p:txBody>
                      </p:sp>
                    </p:grpSp>
                  </p:grpSp>
                </p:grpSp>
                <p:sp>
                  <p:nvSpPr>
                    <p:cNvPr id="30772" name="Line 52"/>
                    <p:cNvSpPr>
                      <a:spLocks noChangeShapeType="1"/>
                    </p:cNvSpPr>
                    <p:nvPr/>
                  </p:nvSpPr>
                  <p:spPr bwMode="auto">
                    <a:xfrm>
                      <a:off x="3858" y="1842"/>
                      <a:ext cx="144" cy="0"/>
                    </a:xfrm>
                    <a:prstGeom prst="line">
                      <a:avLst/>
                    </a:prstGeom>
                    <a:noFill/>
                    <a:ln w="28575">
                      <a:solidFill>
                        <a:schemeClr val="tx1"/>
                      </a:solidFill>
                      <a:round/>
                    </a:ln>
                    <a:effectLst/>
                  </p:spPr>
                  <p:txBody>
                    <a:bodyPr wrap="none"/>
                    <a:lstStyle/>
                    <a:p>
                      <a:endParaRPr lang="zh-CN" altLang="en-US"/>
                    </a:p>
                  </p:txBody>
                </p:sp>
              </p:grpSp>
              <p:sp>
                <p:nvSpPr>
                  <p:cNvPr id="30773" name="Line 53"/>
                  <p:cNvSpPr>
                    <a:spLocks noChangeShapeType="1"/>
                  </p:cNvSpPr>
                  <p:nvPr/>
                </p:nvSpPr>
                <p:spPr bwMode="auto">
                  <a:xfrm>
                    <a:off x="3714" y="2286"/>
                    <a:ext cx="0" cy="1008"/>
                  </a:xfrm>
                  <a:prstGeom prst="line">
                    <a:avLst/>
                  </a:prstGeom>
                  <a:noFill/>
                  <a:ln w="9525">
                    <a:solidFill>
                      <a:schemeClr val="tx1"/>
                    </a:solidFill>
                    <a:round/>
                  </a:ln>
                  <a:effectLst/>
                </p:spPr>
                <p:txBody>
                  <a:bodyPr wrap="none"/>
                  <a:lstStyle/>
                  <a:p>
                    <a:endParaRPr lang="zh-CN" altLang="en-US"/>
                  </a:p>
                </p:txBody>
              </p:sp>
            </p:grpSp>
            <p:grpSp>
              <p:nvGrpSpPr>
                <p:cNvPr id="30774" name="Group 54"/>
                <p:cNvGrpSpPr/>
                <p:nvPr/>
              </p:nvGrpSpPr>
              <p:grpSpPr bwMode="auto">
                <a:xfrm>
                  <a:off x="2592" y="2659"/>
                  <a:ext cx="691" cy="923"/>
                  <a:chOff x="2592" y="2659"/>
                  <a:chExt cx="691" cy="923"/>
                </a:xfrm>
              </p:grpSpPr>
              <p:sp>
                <p:nvSpPr>
                  <p:cNvPr id="30775" name="Rectangle 55"/>
                  <p:cNvSpPr>
                    <a:spLocks noChangeArrowheads="1"/>
                  </p:cNvSpPr>
                  <p:nvPr/>
                </p:nvSpPr>
                <p:spPr bwMode="auto">
                  <a:xfrm>
                    <a:off x="2687" y="2784"/>
                    <a:ext cx="289" cy="408"/>
                  </a:xfrm>
                  <a:prstGeom prst="rect">
                    <a:avLst/>
                  </a:prstGeom>
                  <a:gradFill rotWithShape="0">
                    <a:gsLst>
                      <a:gs pos="0">
                        <a:srgbClr val="808000"/>
                      </a:gs>
                      <a:gs pos="100000">
                        <a:srgbClr val="808000">
                          <a:gamma/>
                          <a:shade val="46275"/>
                          <a:invGamma/>
                        </a:srgbClr>
                      </a:gs>
                    </a:gsLst>
                    <a:lin ang="0" scaled="1"/>
                  </a:gradFill>
                  <a:ln w="38100">
                    <a:solidFill>
                      <a:srgbClr val="99CC00"/>
                    </a:solidFill>
                    <a:miter lim="800000"/>
                  </a:ln>
                  <a:effectLst/>
                </p:spPr>
                <p:txBody>
                  <a:bodyPr wrap="none" anchor="ctr"/>
                  <a:lstStyle/>
                  <a:p>
                    <a:endParaRPr lang="zh-CN" altLang="en-US"/>
                  </a:p>
                </p:txBody>
              </p:sp>
              <p:sp>
                <p:nvSpPr>
                  <p:cNvPr id="30776" name="Rectangle 56"/>
                  <p:cNvSpPr>
                    <a:spLocks noChangeArrowheads="1"/>
                  </p:cNvSpPr>
                  <p:nvPr/>
                </p:nvSpPr>
                <p:spPr bwMode="auto">
                  <a:xfrm>
                    <a:off x="2592" y="2746"/>
                    <a:ext cx="461" cy="38"/>
                  </a:xfrm>
                  <a:prstGeom prst="rect">
                    <a:avLst/>
                  </a:prstGeom>
                  <a:gradFill rotWithShape="0">
                    <a:gsLst>
                      <a:gs pos="0">
                        <a:schemeClr val="accent1"/>
                      </a:gs>
                      <a:gs pos="100000">
                        <a:schemeClr val="accent1">
                          <a:gamma/>
                          <a:shade val="46275"/>
                          <a:invGamma/>
                        </a:schemeClr>
                      </a:gs>
                    </a:gsLst>
                    <a:lin ang="0" scaled="1"/>
                  </a:gradFill>
                  <a:ln w="19050">
                    <a:solidFill>
                      <a:srgbClr val="0000FF"/>
                    </a:solidFill>
                    <a:miter lim="800000"/>
                  </a:ln>
                  <a:effectLst/>
                </p:spPr>
                <p:txBody>
                  <a:bodyPr wrap="none" anchor="ctr"/>
                  <a:lstStyle/>
                  <a:p>
                    <a:pPr algn="ctr">
                      <a:buFontTx/>
                      <a:buNone/>
                    </a:pPr>
                    <a:endParaRPr kumimoji="1" lang="zh-CN" altLang="en-US" sz="2400">
                      <a:latin typeface="Times New Roman" panose="02020603050405020304" pitchFamily="18" charset="0"/>
                    </a:endParaRPr>
                  </a:p>
                </p:txBody>
              </p:sp>
              <p:sp>
                <p:nvSpPr>
                  <p:cNvPr id="30777" name="Rectangle 57"/>
                  <p:cNvSpPr>
                    <a:spLocks noChangeArrowheads="1"/>
                  </p:cNvSpPr>
                  <p:nvPr/>
                </p:nvSpPr>
                <p:spPr bwMode="auto">
                  <a:xfrm>
                    <a:off x="2611" y="3192"/>
                    <a:ext cx="461" cy="38"/>
                  </a:xfrm>
                  <a:prstGeom prst="rect">
                    <a:avLst/>
                  </a:prstGeom>
                  <a:gradFill rotWithShape="0">
                    <a:gsLst>
                      <a:gs pos="0">
                        <a:schemeClr val="accent1"/>
                      </a:gs>
                      <a:gs pos="100000">
                        <a:schemeClr val="accent1">
                          <a:gamma/>
                          <a:shade val="46275"/>
                          <a:invGamma/>
                        </a:schemeClr>
                      </a:gs>
                    </a:gsLst>
                    <a:lin ang="0" scaled="1"/>
                  </a:gradFill>
                  <a:ln w="19050">
                    <a:solidFill>
                      <a:srgbClr val="0000FF"/>
                    </a:solidFill>
                    <a:miter lim="800000"/>
                  </a:ln>
                  <a:effectLst/>
                </p:spPr>
                <p:txBody>
                  <a:bodyPr wrap="none" anchor="ctr"/>
                  <a:lstStyle/>
                  <a:p>
                    <a:endParaRPr lang="zh-CN" altLang="en-US"/>
                  </a:p>
                </p:txBody>
              </p:sp>
              <p:sp>
                <p:nvSpPr>
                  <p:cNvPr id="30778" name="Rectangle 58"/>
                  <p:cNvSpPr>
                    <a:spLocks noChangeArrowheads="1"/>
                  </p:cNvSpPr>
                  <p:nvPr/>
                </p:nvSpPr>
                <p:spPr bwMode="auto">
                  <a:xfrm>
                    <a:off x="2708" y="3230"/>
                    <a:ext cx="230" cy="77"/>
                  </a:xfrm>
                  <a:prstGeom prst="rect">
                    <a:avLst/>
                  </a:prstGeom>
                  <a:gradFill rotWithShape="0">
                    <a:gsLst>
                      <a:gs pos="0">
                        <a:schemeClr val="accent1"/>
                      </a:gs>
                      <a:gs pos="100000">
                        <a:schemeClr val="accent1">
                          <a:gamma/>
                          <a:shade val="46275"/>
                          <a:invGamma/>
                        </a:schemeClr>
                      </a:gs>
                    </a:gsLst>
                    <a:lin ang="0" scaled="1"/>
                  </a:gradFill>
                  <a:ln w="9525">
                    <a:solidFill>
                      <a:srgbClr val="0000FF"/>
                    </a:solidFill>
                    <a:miter lim="800000"/>
                  </a:ln>
                  <a:effectLst/>
                </p:spPr>
                <p:txBody>
                  <a:bodyPr wrap="none" anchor="ctr"/>
                  <a:lstStyle/>
                  <a:p>
                    <a:endParaRPr lang="zh-CN" altLang="en-US"/>
                  </a:p>
                </p:txBody>
              </p:sp>
              <p:sp>
                <p:nvSpPr>
                  <p:cNvPr id="30779" name="Rectangle 59"/>
                  <p:cNvSpPr>
                    <a:spLocks noChangeArrowheads="1"/>
                  </p:cNvSpPr>
                  <p:nvPr/>
                </p:nvSpPr>
                <p:spPr bwMode="auto">
                  <a:xfrm>
                    <a:off x="2700" y="2659"/>
                    <a:ext cx="231" cy="77"/>
                  </a:xfrm>
                  <a:prstGeom prst="rect">
                    <a:avLst/>
                  </a:prstGeom>
                  <a:gradFill rotWithShape="0">
                    <a:gsLst>
                      <a:gs pos="0">
                        <a:schemeClr val="accent1"/>
                      </a:gs>
                      <a:gs pos="100000">
                        <a:schemeClr val="accent1">
                          <a:gamma/>
                          <a:shade val="46275"/>
                          <a:invGamma/>
                        </a:schemeClr>
                      </a:gs>
                    </a:gsLst>
                    <a:lin ang="0" scaled="1"/>
                  </a:gradFill>
                  <a:ln w="9525">
                    <a:solidFill>
                      <a:srgbClr val="0000FF"/>
                    </a:solidFill>
                    <a:miter lim="800000"/>
                  </a:ln>
                  <a:effectLst/>
                </p:spPr>
                <p:txBody>
                  <a:bodyPr wrap="none" anchor="ctr"/>
                  <a:lstStyle/>
                  <a:p>
                    <a:endParaRPr lang="zh-CN" altLang="en-US"/>
                  </a:p>
                </p:txBody>
              </p:sp>
              <p:grpSp>
                <p:nvGrpSpPr>
                  <p:cNvPr id="30780" name="Group 60"/>
                  <p:cNvGrpSpPr/>
                  <p:nvPr/>
                </p:nvGrpSpPr>
                <p:grpSpPr bwMode="auto">
                  <a:xfrm>
                    <a:off x="2687" y="3009"/>
                    <a:ext cx="307" cy="77"/>
                    <a:chOff x="1824" y="2688"/>
                    <a:chExt cx="384" cy="96"/>
                  </a:xfrm>
                </p:grpSpPr>
                <p:sp>
                  <p:nvSpPr>
                    <p:cNvPr id="30781" name="Line 61"/>
                    <p:cNvSpPr>
                      <a:spLocks noChangeShapeType="1"/>
                    </p:cNvSpPr>
                    <p:nvPr/>
                  </p:nvSpPr>
                  <p:spPr bwMode="auto">
                    <a:xfrm>
                      <a:off x="1824" y="2688"/>
                      <a:ext cx="384" cy="0"/>
                    </a:xfrm>
                    <a:prstGeom prst="line">
                      <a:avLst/>
                    </a:prstGeom>
                    <a:noFill/>
                    <a:ln w="28575">
                      <a:solidFill>
                        <a:srgbClr val="0000FF"/>
                      </a:solidFill>
                      <a:round/>
                    </a:ln>
                    <a:effectLst/>
                  </p:spPr>
                  <p:txBody>
                    <a:bodyPr wrap="none"/>
                    <a:lstStyle/>
                    <a:p>
                      <a:endParaRPr lang="zh-CN" altLang="en-US"/>
                    </a:p>
                  </p:txBody>
                </p:sp>
                <p:sp>
                  <p:nvSpPr>
                    <p:cNvPr id="30782" name="Line 62"/>
                    <p:cNvSpPr>
                      <a:spLocks noChangeShapeType="1"/>
                    </p:cNvSpPr>
                    <p:nvPr/>
                  </p:nvSpPr>
                  <p:spPr bwMode="auto">
                    <a:xfrm>
                      <a:off x="1824" y="2736"/>
                      <a:ext cx="384" cy="0"/>
                    </a:xfrm>
                    <a:prstGeom prst="line">
                      <a:avLst/>
                    </a:prstGeom>
                    <a:noFill/>
                    <a:ln w="28575">
                      <a:solidFill>
                        <a:srgbClr val="0000FF"/>
                      </a:solidFill>
                      <a:round/>
                    </a:ln>
                    <a:effectLst/>
                  </p:spPr>
                  <p:txBody>
                    <a:bodyPr wrap="none"/>
                    <a:lstStyle/>
                    <a:p>
                      <a:endParaRPr lang="zh-CN" altLang="en-US"/>
                    </a:p>
                  </p:txBody>
                </p:sp>
                <p:sp>
                  <p:nvSpPr>
                    <p:cNvPr id="30783" name="Line 63"/>
                    <p:cNvSpPr>
                      <a:spLocks noChangeShapeType="1"/>
                    </p:cNvSpPr>
                    <p:nvPr/>
                  </p:nvSpPr>
                  <p:spPr bwMode="auto">
                    <a:xfrm>
                      <a:off x="1824" y="2784"/>
                      <a:ext cx="384" cy="0"/>
                    </a:xfrm>
                    <a:prstGeom prst="line">
                      <a:avLst/>
                    </a:prstGeom>
                    <a:noFill/>
                    <a:ln w="28575">
                      <a:solidFill>
                        <a:srgbClr val="0000FF"/>
                      </a:solidFill>
                      <a:round/>
                    </a:ln>
                    <a:effectLst/>
                  </p:spPr>
                  <p:txBody>
                    <a:bodyPr wrap="none"/>
                    <a:lstStyle/>
                    <a:p>
                      <a:endParaRPr lang="zh-CN" altLang="en-US"/>
                    </a:p>
                  </p:txBody>
                </p:sp>
              </p:grpSp>
              <p:sp>
                <p:nvSpPr>
                  <p:cNvPr id="30784" name="Line 64"/>
                  <p:cNvSpPr>
                    <a:spLocks noChangeShapeType="1"/>
                  </p:cNvSpPr>
                  <p:nvPr/>
                </p:nvSpPr>
                <p:spPr bwMode="auto">
                  <a:xfrm>
                    <a:off x="2976" y="2862"/>
                    <a:ext cx="307" cy="0"/>
                  </a:xfrm>
                  <a:prstGeom prst="line">
                    <a:avLst/>
                  </a:prstGeom>
                  <a:noFill/>
                  <a:ln w="28575">
                    <a:solidFill>
                      <a:srgbClr val="0000FF"/>
                    </a:solidFill>
                    <a:round/>
                  </a:ln>
                  <a:effectLst/>
                </p:spPr>
                <p:txBody>
                  <a:bodyPr wrap="none"/>
                  <a:lstStyle/>
                  <a:p>
                    <a:endParaRPr lang="zh-CN" altLang="en-US"/>
                  </a:p>
                </p:txBody>
              </p:sp>
              <p:sp>
                <p:nvSpPr>
                  <p:cNvPr id="30785" name="Line 65"/>
                  <p:cNvSpPr>
                    <a:spLocks noChangeShapeType="1"/>
                  </p:cNvSpPr>
                  <p:nvPr/>
                </p:nvSpPr>
                <p:spPr bwMode="auto">
                  <a:xfrm>
                    <a:off x="3168" y="3120"/>
                    <a:ext cx="0" cy="384"/>
                  </a:xfrm>
                  <a:prstGeom prst="line">
                    <a:avLst/>
                  </a:prstGeom>
                  <a:noFill/>
                  <a:ln w="28575">
                    <a:solidFill>
                      <a:srgbClr val="0000FF"/>
                    </a:solidFill>
                    <a:round/>
                  </a:ln>
                  <a:effectLst/>
                </p:spPr>
                <p:txBody>
                  <a:bodyPr wrap="none"/>
                  <a:lstStyle/>
                  <a:p>
                    <a:endParaRPr lang="zh-CN" altLang="en-US"/>
                  </a:p>
                </p:txBody>
              </p:sp>
              <p:sp>
                <p:nvSpPr>
                  <p:cNvPr id="30786" name="Line 66"/>
                  <p:cNvSpPr>
                    <a:spLocks noChangeShapeType="1"/>
                  </p:cNvSpPr>
                  <p:nvPr/>
                </p:nvSpPr>
                <p:spPr bwMode="auto">
                  <a:xfrm>
                    <a:off x="2688" y="3120"/>
                    <a:ext cx="480" cy="0"/>
                  </a:xfrm>
                  <a:prstGeom prst="line">
                    <a:avLst/>
                  </a:prstGeom>
                  <a:noFill/>
                  <a:ln w="28575">
                    <a:solidFill>
                      <a:srgbClr val="0000FF"/>
                    </a:solidFill>
                    <a:round/>
                  </a:ln>
                  <a:effectLst/>
                </p:spPr>
                <p:txBody>
                  <a:bodyPr wrap="none"/>
                  <a:lstStyle/>
                  <a:p>
                    <a:endParaRPr lang="zh-CN" altLang="en-US"/>
                  </a:p>
                </p:txBody>
              </p:sp>
              <p:grpSp>
                <p:nvGrpSpPr>
                  <p:cNvPr id="30787" name="Group 67"/>
                  <p:cNvGrpSpPr/>
                  <p:nvPr/>
                </p:nvGrpSpPr>
                <p:grpSpPr bwMode="auto">
                  <a:xfrm>
                    <a:off x="2687" y="2894"/>
                    <a:ext cx="307" cy="77"/>
                    <a:chOff x="1824" y="2688"/>
                    <a:chExt cx="384" cy="96"/>
                  </a:xfrm>
                </p:grpSpPr>
                <p:sp>
                  <p:nvSpPr>
                    <p:cNvPr id="30788" name="Line 68"/>
                    <p:cNvSpPr>
                      <a:spLocks noChangeShapeType="1"/>
                    </p:cNvSpPr>
                    <p:nvPr/>
                  </p:nvSpPr>
                  <p:spPr bwMode="auto">
                    <a:xfrm>
                      <a:off x="1824" y="2688"/>
                      <a:ext cx="384" cy="0"/>
                    </a:xfrm>
                    <a:prstGeom prst="line">
                      <a:avLst/>
                    </a:prstGeom>
                    <a:noFill/>
                    <a:ln w="28575">
                      <a:solidFill>
                        <a:srgbClr val="0000FF"/>
                      </a:solidFill>
                      <a:round/>
                    </a:ln>
                    <a:effectLst/>
                  </p:spPr>
                  <p:txBody>
                    <a:bodyPr wrap="none"/>
                    <a:lstStyle/>
                    <a:p>
                      <a:endParaRPr lang="zh-CN" altLang="en-US"/>
                    </a:p>
                  </p:txBody>
                </p:sp>
                <p:sp>
                  <p:nvSpPr>
                    <p:cNvPr id="30789" name="Line 69"/>
                    <p:cNvSpPr>
                      <a:spLocks noChangeShapeType="1"/>
                    </p:cNvSpPr>
                    <p:nvPr/>
                  </p:nvSpPr>
                  <p:spPr bwMode="auto">
                    <a:xfrm>
                      <a:off x="1824" y="2736"/>
                      <a:ext cx="384" cy="0"/>
                    </a:xfrm>
                    <a:prstGeom prst="line">
                      <a:avLst/>
                    </a:prstGeom>
                    <a:noFill/>
                    <a:ln w="28575">
                      <a:solidFill>
                        <a:srgbClr val="0000FF"/>
                      </a:solidFill>
                      <a:round/>
                    </a:ln>
                    <a:effectLst/>
                  </p:spPr>
                  <p:txBody>
                    <a:bodyPr wrap="none"/>
                    <a:lstStyle/>
                    <a:p>
                      <a:endParaRPr lang="zh-CN" altLang="en-US"/>
                    </a:p>
                  </p:txBody>
                </p:sp>
                <p:sp>
                  <p:nvSpPr>
                    <p:cNvPr id="30790" name="Line 70"/>
                    <p:cNvSpPr>
                      <a:spLocks noChangeShapeType="1"/>
                    </p:cNvSpPr>
                    <p:nvPr/>
                  </p:nvSpPr>
                  <p:spPr bwMode="auto">
                    <a:xfrm>
                      <a:off x="1824" y="2784"/>
                      <a:ext cx="384" cy="0"/>
                    </a:xfrm>
                    <a:prstGeom prst="line">
                      <a:avLst/>
                    </a:prstGeom>
                    <a:noFill/>
                    <a:ln w="28575">
                      <a:solidFill>
                        <a:srgbClr val="0000FF"/>
                      </a:solidFill>
                      <a:round/>
                    </a:ln>
                    <a:effectLst/>
                  </p:spPr>
                  <p:txBody>
                    <a:bodyPr wrap="none"/>
                    <a:lstStyle/>
                    <a:p>
                      <a:endParaRPr lang="zh-CN" altLang="en-US"/>
                    </a:p>
                  </p:txBody>
                </p:sp>
              </p:grpSp>
              <p:sp>
                <p:nvSpPr>
                  <p:cNvPr id="30791" name="Line 71"/>
                  <p:cNvSpPr>
                    <a:spLocks noChangeShapeType="1"/>
                  </p:cNvSpPr>
                  <p:nvPr/>
                </p:nvSpPr>
                <p:spPr bwMode="auto">
                  <a:xfrm>
                    <a:off x="3282" y="2862"/>
                    <a:ext cx="0" cy="720"/>
                  </a:xfrm>
                  <a:prstGeom prst="line">
                    <a:avLst/>
                  </a:prstGeom>
                  <a:noFill/>
                  <a:ln w="28575">
                    <a:solidFill>
                      <a:srgbClr val="0000FF"/>
                    </a:solidFill>
                    <a:round/>
                  </a:ln>
                  <a:effectLst/>
                </p:spPr>
                <p:txBody>
                  <a:bodyPr wrap="none"/>
                  <a:lstStyle/>
                  <a:p>
                    <a:endParaRPr lang="zh-CN" altLang="en-US"/>
                  </a:p>
                </p:txBody>
              </p:sp>
            </p:grpSp>
          </p:grpSp>
        </p:grpSp>
        <p:sp>
          <p:nvSpPr>
            <p:cNvPr id="30792" name="Text Box 72"/>
            <p:cNvSpPr txBox="1">
              <a:spLocks noChangeArrowheads="1"/>
            </p:cNvSpPr>
            <p:nvPr/>
          </p:nvSpPr>
          <p:spPr bwMode="auto">
            <a:xfrm>
              <a:off x="3600" y="2880"/>
              <a:ext cx="384" cy="365"/>
            </a:xfrm>
            <a:prstGeom prst="rect">
              <a:avLst/>
            </a:prstGeom>
            <a:noFill/>
            <a:ln w="9525">
              <a:noFill/>
              <a:miter lim="800000"/>
            </a:ln>
            <a:effectLst/>
          </p:spPr>
          <p:txBody>
            <a:bodyPr>
              <a:spAutoFit/>
            </a:bodyPr>
            <a:lstStyle/>
            <a:p>
              <a:pPr>
                <a:spcBef>
                  <a:spcPct val="50000"/>
                </a:spcBef>
                <a:buFontTx/>
                <a:buNone/>
              </a:pPr>
              <a:r>
                <a:rPr kumimoji="1" lang="en-US" altLang="zh-CN" sz="3200" b="1">
                  <a:solidFill>
                    <a:srgbClr val="FF03FF"/>
                  </a:solidFill>
                  <a:latin typeface="Times New Roman" panose="02020603050405020304" pitchFamily="18" charset="0"/>
                </a:rPr>
                <a:t>A</a:t>
              </a:r>
              <a:endParaRPr kumimoji="1" lang="en-US" altLang="zh-CN" sz="3200" b="1">
                <a:solidFill>
                  <a:srgbClr val="FF03FF"/>
                </a:solidFill>
                <a:latin typeface="Times New Roman" panose="02020603050405020304" pitchFamily="18" charset="0"/>
              </a:endParaRPr>
            </a:p>
          </p:txBody>
        </p:sp>
        <p:sp>
          <p:nvSpPr>
            <p:cNvPr id="30793" name="Rectangle 73"/>
            <p:cNvSpPr>
              <a:spLocks noChangeArrowheads="1"/>
            </p:cNvSpPr>
            <p:nvPr/>
          </p:nvSpPr>
          <p:spPr bwMode="auto">
            <a:xfrm>
              <a:off x="4368" y="2448"/>
              <a:ext cx="301" cy="365"/>
            </a:xfrm>
            <a:prstGeom prst="rect">
              <a:avLst/>
            </a:prstGeom>
            <a:noFill/>
            <a:ln w="9525">
              <a:noFill/>
              <a:miter lim="800000"/>
            </a:ln>
            <a:effectLst/>
          </p:spPr>
          <p:txBody>
            <a:bodyPr wrap="none">
              <a:spAutoFit/>
            </a:bodyPr>
            <a:lstStyle/>
            <a:p>
              <a:pPr>
                <a:buFontTx/>
                <a:buNone/>
              </a:pPr>
              <a:r>
                <a:rPr kumimoji="1" lang="en-US" altLang="zh-CN" sz="3200" b="1">
                  <a:solidFill>
                    <a:srgbClr val="FF03FF"/>
                  </a:solidFill>
                  <a:latin typeface="Times New Roman" panose="02020603050405020304" pitchFamily="18" charset="0"/>
                </a:rPr>
                <a:t>C</a:t>
              </a:r>
              <a:endParaRPr kumimoji="1" lang="en-US" altLang="zh-CN" sz="3200" b="1">
                <a:solidFill>
                  <a:srgbClr val="FF03FF"/>
                </a:solidFill>
                <a:latin typeface="Times New Roman" panose="02020603050405020304" pitchFamily="18" charset="0"/>
              </a:endParaRPr>
            </a:p>
          </p:txBody>
        </p:sp>
        <p:sp>
          <p:nvSpPr>
            <p:cNvPr id="30794" name="Rectangle 74"/>
            <p:cNvSpPr>
              <a:spLocks noChangeArrowheads="1"/>
            </p:cNvSpPr>
            <p:nvPr/>
          </p:nvSpPr>
          <p:spPr bwMode="auto">
            <a:xfrm>
              <a:off x="3265" y="2275"/>
              <a:ext cx="287" cy="365"/>
            </a:xfrm>
            <a:prstGeom prst="rect">
              <a:avLst/>
            </a:prstGeom>
            <a:noFill/>
            <a:ln w="9525">
              <a:noFill/>
              <a:miter lim="800000"/>
            </a:ln>
            <a:effectLst/>
          </p:spPr>
          <p:txBody>
            <a:bodyPr wrap="none">
              <a:spAutoFit/>
            </a:bodyPr>
            <a:lstStyle/>
            <a:p>
              <a:pPr>
                <a:buFontTx/>
                <a:buNone/>
              </a:pPr>
              <a:r>
                <a:rPr kumimoji="1" lang="en-US" altLang="zh-CN" sz="3200" b="1">
                  <a:solidFill>
                    <a:srgbClr val="FF03FF"/>
                  </a:solidFill>
                  <a:latin typeface="Times New Roman" panose="02020603050405020304" pitchFamily="18" charset="0"/>
                </a:rPr>
                <a:t>B</a:t>
              </a:r>
              <a:endParaRPr kumimoji="1" lang="en-US" altLang="zh-CN" sz="3200" b="1">
                <a:solidFill>
                  <a:srgbClr val="FF03FF"/>
                </a:solidFill>
                <a:latin typeface="Times New Roman" panose="02020603050405020304" pitchFamily="18" charset="0"/>
              </a:endParaRPr>
            </a:p>
          </p:txBody>
        </p:sp>
      </p:grpSp>
      <p:sp>
        <p:nvSpPr>
          <p:cNvPr id="30795" name="Rectangle 75"/>
          <p:cNvSpPr>
            <a:spLocks noChangeArrowheads="1"/>
          </p:cNvSpPr>
          <p:nvPr/>
        </p:nvSpPr>
        <p:spPr bwMode="auto">
          <a:xfrm>
            <a:off x="1130300" y="1150938"/>
            <a:ext cx="1606550" cy="519112"/>
          </a:xfrm>
          <a:prstGeom prst="rect">
            <a:avLst/>
          </a:prstGeom>
          <a:noFill/>
          <a:ln w="9525">
            <a:noFill/>
            <a:miter lim="800000"/>
          </a:ln>
          <a:effectLst/>
        </p:spPr>
        <p:txBody>
          <a:bodyPr wrap="none">
            <a:spAutoFit/>
          </a:bodyPr>
          <a:lstStyle/>
          <a:p>
            <a:r>
              <a:rPr kumimoji="1" lang="zh-CN" altLang="en-US" sz="2800" b="1">
                <a:ea typeface="微软雅黑" panose="020B0503020204020204" pitchFamily="34" charset="-122"/>
              </a:rPr>
              <a:t>课堂练习</a:t>
            </a:r>
            <a:endParaRPr kumimoji="1" lang="zh-CN" altLang="en-US" sz="2800" b="1">
              <a:ea typeface="微软雅黑" panose="020B0503020204020204" pitchFamily="34" charset="-122"/>
            </a:endParaRPr>
          </a:p>
        </p:txBody>
      </p:sp>
      <p:sp>
        <p:nvSpPr>
          <p:cNvPr id="30796" name="矩形 4"/>
          <p:cNvSpPr>
            <a:spLocks noChangeArrowheads="1"/>
          </p:cNvSpPr>
          <p:nvPr/>
        </p:nvSpPr>
        <p:spPr bwMode="auto">
          <a:xfrm>
            <a:off x="4184650" y="187325"/>
            <a:ext cx="1674813" cy="550863"/>
          </a:xfrm>
          <a:prstGeom prst="rect">
            <a:avLst/>
          </a:prstGeom>
          <a:noFill/>
          <a:ln w="9525">
            <a:noFill/>
            <a:miter lim="800000"/>
          </a:ln>
        </p:spPr>
        <p:txBody>
          <a:bodyPr anchor="ctr"/>
          <a:lstStyle/>
          <a:p>
            <a:pPr algn="ctr" eaLnBrk="0" hangingPunct="0"/>
            <a:r>
              <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rPr>
              <a:t>运用巩固</a:t>
            </a:r>
            <a:endPar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0727"/>
                                        </p:tgtEl>
                                        <p:attrNameLst>
                                          <p:attrName>style.visibility</p:attrName>
                                        </p:attrNameLst>
                                      </p:cBhvr>
                                      <p:to>
                                        <p:strVal val="visible"/>
                                      </p:to>
                                    </p:set>
                                    <p:anim calcmode="lin" valueType="num">
                                      <p:cBhvr>
                                        <p:cTn id="7" dur="500" fill="hold"/>
                                        <p:tgtEl>
                                          <p:spTgt spid="30727"/>
                                        </p:tgtEl>
                                        <p:attrNameLst>
                                          <p:attrName>ppt_w</p:attrName>
                                        </p:attrNameLst>
                                      </p:cBhvr>
                                      <p:tavLst>
                                        <p:tav tm="0">
                                          <p:val>
                                            <p:fltVal val="0"/>
                                          </p:val>
                                        </p:tav>
                                        <p:tav tm="100000">
                                          <p:val>
                                            <p:strVal val="#ppt_w"/>
                                          </p:val>
                                        </p:tav>
                                      </p:tavLst>
                                    </p:anim>
                                    <p:anim calcmode="lin" valueType="num">
                                      <p:cBhvr>
                                        <p:cTn id="8" dur="500" fill="hold"/>
                                        <p:tgtEl>
                                          <p:spTgt spid="3072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0726"/>
                                        </p:tgtEl>
                                        <p:attrNameLst>
                                          <p:attrName>style.visibility</p:attrName>
                                        </p:attrNameLst>
                                      </p:cBhvr>
                                      <p:to>
                                        <p:strVal val="visible"/>
                                      </p:to>
                                    </p:set>
                                    <p:anim calcmode="lin" valueType="num">
                                      <p:cBhvr>
                                        <p:cTn id="13" dur="500" fill="hold"/>
                                        <p:tgtEl>
                                          <p:spTgt spid="30726"/>
                                        </p:tgtEl>
                                        <p:attrNameLst>
                                          <p:attrName>ppt_w</p:attrName>
                                        </p:attrNameLst>
                                      </p:cBhvr>
                                      <p:tavLst>
                                        <p:tav tm="0">
                                          <p:val>
                                            <p:fltVal val="0"/>
                                          </p:val>
                                        </p:tav>
                                        <p:tav tm="100000">
                                          <p:val>
                                            <p:strVal val="#ppt_w"/>
                                          </p:val>
                                        </p:tav>
                                      </p:tavLst>
                                    </p:anim>
                                    <p:anim calcmode="lin" valueType="num">
                                      <p:cBhvr>
                                        <p:cTn id="14" dur="500" fill="hold"/>
                                        <p:tgtEl>
                                          <p:spTgt spid="30726"/>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0725"/>
                                        </p:tgtEl>
                                        <p:attrNameLst>
                                          <p:attrName>style.visibility</p:attrName>
                                        </p:attrNameLst>
                                      </p:cBhvr>
                                      <p:to>
                                        <p:strVal val="visible"/>
                                      </p:to>
                                    </p:set>
                                    <p:anim calcmode="lin" valueType="num">
                                      <p:cBhvr>
                                        <p:cTn id="19" dur="500" fill="hold"/>
                                        <p:tgtEl>
                                          <p:spTgt spid="30725"/>
                                        </p:tgtEl>
                                        <p:attrNameLst>
                                          <p:attrName>ppt_w</p:attrName>
                                        </p:attrNameLst>
                                      </p:cBhvr>
                                      <p:tavLst>
                                        <p:tav tm="0">
                                          <p:val>
                                            <p:fltVal val="0"/>
                                          </p:val>
                                        </p:tav>
                                        <p:tav tm="100000">
                                          <p:val>
                                            <p:strVal val="#ppt_w"/>
                                          </p:val>
                                        </p:tav>
                                      </p:tavLst>
                                    </p:anim>
                                    <p:anim calcmode="lin" valueType="num">
                                      <p:cBhvr>
                                        <p:cTn id="20" dur="500" fill="hold"/>
                                        <p:tgtEl>
                                          <p:spTgt spid="30725"/>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0724"/>
                                        </p:tgtEl>
                                        <p:attrNameLst>
                                          <p:attrName>style.visibility</p:attrName>
                                        </p:attrNameLst>
                                      </p:cBhvr>
                                      <p:to>
                                        <p:strVal val="visible"/>
                                      </p:to>
                                    </p:set>
                                    <p:anim calcmode="lin" valueType="num">
                                      <p:cBhvr>
                                        <p:cTn id="25" dur="500" fill="hold"/>
                                        <p:tgtEl>
                                          <p:spTgt spid="30724"/>
                                        </p:tgtEl>
                                        <p:attrNameLst>
                                          <p:attrName>ppt_w</p:attrName>
                                        </p:attrNameLst>
                                      </p:cBhvr>
                                      <p:tavLst>
                                        <p:tav tm="0">
                                          <p:val>
                                            <p:fltVal val="0"/>
                                          </p:val>
                                        </p:tav>
                                        <p:tav tm="100000">
                                          <p:val>
                                            <p:strVal val="#ppt_w"/>
                                          </p:val>
                                        </p:tav>
                                      </p:tavLst>
                                    </p:anim>
                                    <p:anim calcmode="lin" valueType="num">
                                      <p:cBhvr>
                                        <p:cTn id="26" dur="500" fill="hold"/>
                                        <p:tgtEl>
                                          <p:spTgt spid="3072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autoUpdateAnimBg="0"/>
      <p:bldP spid="30725" grpId="0" autoUpdateAnimBg="0"/>
      <p:bldP spid="30726" grpId="0" autoUpdateAnimBg="0"/>
      <p:bldP spid="3072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1019175" y="1141413"/>
            <a:ext cx="11172825" cy="519112"/>
          </a:xfrm>
          <a:prstGeom prst="rect">
            <a:avLst/>
          </a:prstGeom>
          <a:noFill/>
          <a:ln w="9525">
            <a:noFill/>
            <a:miter lim="800000"/>
          </a:ln>
          <a:effectLst/>
        </p:spPr>
        <p:txBody>
          <a:bodyPr>
            <a:spAutoFit/>
          </a:bodyPr>
          <a:lstStyle/>
          <a:p>
            <a:pPr>
              <a:spcBef>
                <a:spcPct val="50000"/>
              </a:spcBef>
              <a:buFontTx/>
              <a:buNone/>
            </a:pPr>
            <a:r>
              <a:rPr kumimoji="1" lang="en-US" altLang="zh-CN" sz="2800">
                <a:latin typeface="微软雅黑" panose="020B0503020204020204" pitchFamily="34" charset="-122"/>
                <a:ea typeface="微软雅黑" panose="020B0503020204020204" pitchFamily="34" charset="-122"/>
              </a:rPr>
              <a:t>2.</a:t>
            </a:r>
            <a:r>
              <a:rPr kumimoji="1" lang="zh-CN" altLang="en-US" sz="2800">
                <a:latin typeface="微软雅黑" panose="020B0503020204020204" pitchFamily="34" charset="-122"/>
                <a:ea typeface="微软雅黑" panose="020B0503020204020204" pitchFamily="34" charset="-122"/>
              </a:rPr>
              <a:t>用电磁继电器控制高电压、强电流的开关，其主要优点是   </a:t>
            </a:r>
            <a:r>
              <a:rPr kumimoji="1" lang="en-US" altLang="zh-CN" sz="2800">
                <a:latin typeface="微软雅黑" panose="020B0503020204020204" pitchFamily="34" charset="-122"/>
                <a:ea typeface="微软雅黑" panose="020B0503020204020204" pitchFamily="34" charset="-122"/>
              </a:rPr>
              <a:t>(      )</a:t>
            </a:r>
            <a:endParaRPr kumimoji="1" lang="en-US" altLang="zh-CN" sz="2800">
              <a:latin typeface="微软雅黑" panose="020B0503020204020204" pitchFamily="34" charset="-122"/>
              <a:ea typeface="微软雅黑" panose="020B0503020204020204" pitchFamily="34" charset="-122"/>
            </a:endParaRPr>
          </a:p>
        </p:txBody>
      </p:sp>
      <p:sp>
        <p:nvSpPr>
          <p:cNvPr id="31748" name="Rectangle 4"/>
          <p:cNvSpPr>
            <a:spLocks noChangeArrowheads="1"/>
          </p:cNvSpPr>
          <p:nvPr/>
        </p:nvSpPr>
        <p:spPr bwMode="auto">
          <a:xfrm>
            <a:off x="10818813" y="1117600"/>
            <a:ext cx="496887" cy="641350"/>
          </a:xfrm>
          <a:prstGeom prst="rect">
            <a:avLst/>
          </a:prstGeom>
          <a:noFill/>
          <a:ln w="9525">
            <a:noFill/>
            <a:miter lim="800000"/>
          </a:ln>
          <a:effectLst/>
        </p:spPr>
        <p:txBody>
          <a:bodyPr wrap="none">
            <a:spAutoFit/>
          </a:bodyPr>
          <a:lstStyle/>
          <a:p>
            <a:pPr>
              <a:buFontTx/>
              <a:buNone/>
            </a:pPr>
            <a:r>
              <a:rPr kumimoji="1" lang="en-US" altLang="zh-CN" sz="3600" b="1">
                <a:solidFill>
                  <a:srgbClr val="FF0000"/>
                </a:solidFill>
                <a:latin typeface="微软雅黑" panose="020B0503020204020204" pitchFamily="34" charset="-122"/>
                <a:ea typeface="微软雅黑" panose="020B0503020204020204" pitchFamily="34" charset="-122"/>
              </a:rPr>
              <a:t>B</a:t>
            </a:r>
            <a:endParaRPr kumimoji="1" lang="en-US" altLang="zh-CN" sz="3600" b="1">
              <a:solidFill>
                <a:srgbClr val="FF0000"/>
              </a:solidFill>
              <a:latin typeface="微软雅黑" panose="020B0503020204020204" pitchFamily="34" charset="-122"/>
              <a:ea typeface="微软雅黑" panose="020B0503020204020204" pitchFamily="34" charset="-122"/>
            </a:endParaRPr>
          </a:p>
        </p:txBody>
      </p:sp>
      <p:sp>
        <p:nvSpPr>
          <p:cNvPr id="31749" name="Rectangle 5"/>
          <p:cNvSpPr>
            <a:spLocks noChangeArrowheads="1"/>
          </p:cNvSpPr>
          <p:nvPr/>
        </p:nvSpPr>
        <p:spPr bwMode="auto">
          <a:xfrm>
            <a:off x="1136650" y="3729038"/>
            <a:ext cx="9956800" cy="2759075"/>
          </a:xfrm>
          <a:prstGeom prst="rect">
            <a:avLst/>
          </a:prstGeom>
          <a:noFill/>
          <a:ln w="9525">
            <a:noFill/>
            <a:miter lim="800000"/>
          </a:ln>
          <a:effectLst/>
        </p:spPr>
        <p:txBody>
          <a:bodyPr>
            <a:spAutoFit/>
          </a:bodyPr>
          <a:lstStyle/>
          <a:p>
            <a:pPr>
              <a:lnSpc>
                <a:spcPct val="125000"/>
              </a:lnSpc>
              <a:buFontTx/>
              <a:buNone/>
            </a:pPr>
            <a:r>
              <a:rPr kumimoji="1" lang="en-US" altLang="zh-CN" sz="2800">
                <a:latin typeface="微软雅黑" panose="020B0503020204020204" pitchFamily="34" charset="-122"/>
                <a:ea typeface="微软雅黑" panose="020B0503020204020204" pitchFamily="34" charset="-122"/>
              </a:rPr>
              <a:t>3.</a:t>
            </a:r>
            <a:r>
              <a:rPr kumimoji="1" lang="zh-CN" altLang="en-US" sz="2800">
                <a:latin typeface="微软雅黑" panose="020B0503020204020204" pitchFamily="34" charset="-122"/>
                <a:ea typeface="微软雅黑" panose="020B0503020204020204" pitchFamily="34" charset="-122"/>
              </a:rPr>
              <a:t>关于电磁继电器的衔铁的选用，下列说法中正确的是  </a:t>
            </a:r>
            <a:r>
              <a:rPr kumimoji="1" lang="en-US" altLang="zh-CN" sz="2800">
                <a:latin typeface="微软雅黑" panose="020B0503020204020204" pitchFamily="34" charset="-122"/>
                <a:ea typeface="微软雅黑" panose="020B0503020204020204" pitchFamily="34" charset="-122"/>
              </a:rPr>
              <a:t>(      )</a:t>
            </a:r>
            <a:endParaRPr kumimoji="1" lang="en-US" altLang="zh-CN" sz="2800">
              <a:latin typeface="微软雅黑" panose="020B0503020204020204" pitchFamily="34" charset="-122"/>
              <a:ea typeface="微软雅黑" panose="020B0503020204020204" pitchFamily="34" charset="-122"/>
            </a:endParaRPr>
          </a:p>
          <a:p>
            <a:pPr>
              <a:lnSpc>
                <a:spcPct val="125000"/>
              </a:lnSpc>
              <a:buFontTx/>
              <a:buNone/>
            </a:pPr>
            <a:r>
              <a:rPr kumimoji="1" lang="en-US" altLang="zh-CN" sz="2800">
                <a:latin typeface="微软雅黑" panose="020B0503020204020204" pitchFamily="34" charset="-122"/>
                <a:ea typeface="微软雅黑" panose="020B0503020204020204" pitchFamily="34" charset="-122"/>
              </a:rPr>
              <a:t>A.</a:t>
            </a:r>
            <a:r>
              <a:rPr kumimoji="1" lang="zh-CN" altLang="en-US" sz="2800">
                <a:latin typeface="微软雅黑" panose="020B0503020204020204" pitchFamily="34" charset="-122"/>
                <a:ea typeface="微软雅黑" panose="020B0503020204020204" pitchFamily="34" charset="-122"/>
              </a:rPr>
              <a:t>应选用软铁材料</a:t>
            </a:r>
            <a:endParaRPr kumimoji="1" lang="zh-CN" altLang="en-US" sz="2800">
              <a:latin typeface="微软雅黑" panose="020B0503020204020204" pitchFamily="34" charset="-122"/>
              <a:ea typeface="微软雅黑" panose="020B0503020204020204" pitchFamily="34" charset="-122"/>
            </a:endParaRPr>
          </a:p>
          <a:p>
            <a:pPr>
              <a:lnSpc>
                <a:spcPct val="125000"/>
              </a:lnSpc>
              <a:buFontTx/>
              <a:buNone/>
            </a:pPr>
            <a:r>
              <a:rPr kumimoji="1" lang="en-US" altLang="zh-CN" sz="2800">
                <a:latin typeface="微软雅黑" panose="020B0503020204020204" pitchFamily="34" charset="-122"/>
                <a:ea typeface="微软雅黑" panose="020B0503020204020204" pitchFamily="34" charset="-122"/>
              </a:rPr>
              <a:t>B.</a:t>
            </a:r>
            <a:r>
              <a:rPr kumimoji="1" lang="zh-CN" altLang="en-US" sz="2800">
                <a:latin typeface="微软雅黑" panose="020B0503020204020204" pitchFamily="34" charset="-122"/>
                <a:ea typeface="微软雅黑" panose="020B0503020204020204" pitchFamily="34" charset="-122"/>
              </a:rPr>
              <a:t>应选用钢棒</a:t>
            </a:r>
            <a:endParaRPr kumimoji="1" lang="zh-CN" altLang="en-US" sz="2800">
              <a:latin typeface="微软雅黑" panose="020B0503020204020204" pitchFamily="34" charset="-122"/>
              <a:ea typeface="微软雅黑" panose="020B0503020204020204" pitchFamily="34" charset="-122"/>
            </a:endParaRPr>
          </a:p>
          <a:p>
            <a:pPr>
              <a:lnSpc>
                <a:spcPct val="125000"/>
              </a:lnSpc>
              <a:buFontTx/>
              <a:buNone/>
            </a:pPr>
            <a:r>
              <a:rPr kumimoji="1" lang="en-US" altLang="zh-CN" sz="2800">
                <a:latin typeface="微软雅黑" panose="020B0503020204020204" pitchFamily="34" charset="-122"/>
                <a:ea typeface="微软雅黑" panose="020B0503020204020204" pitchFamily="34" charset="-122"/>
              </a:rPr>
              <a:t>C.</a:t>
            </a:r>
            <a:r>
              <a:rPr kumimoji="1" lang="zh-CN" altLang="en-US" sz="2800">
                <a:latin typeface="微软雅黑" panose="020B0503020204020204" pitchFamily="34" charset="-122"/>
                <a:ea typeface="微软雅黑" panose="020B0503020204020204" pitchFamily="34" charset="-122"/>
              </a:rPr>
              <a:t>以上两种材料都可以使用</a:t>
            </a:r>
            <a:endParaRPr kumimoji="1" lang="zh-CN" altLang="en-US" sz="2800">
              <a:latin typeface="微软雅黑" panose="020B0503020204020204" pitchFamily="34" charset="-122"/>
              <a:ea typeface="微软雅黑" panose="020B0503020204020204" pitchFamily="34" charset="-122"/>
            </a:endParaRPr>
          </a:p>
          <a:p>
            <a:pPr>
              <a:lnSpc>
                <a:spcPct val="125000"/>
              </a:lnSpc>
              <a:buFontTx/>
              <a:buNone/>
            </a:pPr>
            <a:r>
              <a:rPr kumimoji="1" lang="en-US" altLang="zh-CN" sz="2800">
                <a:latin typeface="微软雅黑" panose="020B0503020204020204" pitchFamily="34" charset="-122"/>
                <a:ea typeface="微软雅黑" panose="020B0503020204020204" pitchFamily="34" charset="-122"/>
              </a:rPr>
              <a:t>D.</a:t>
            </a:r>
            <a:r>
              <a:rPr kumimoji="1" lang="zh-CN" altLang="en-US" sz="2800">
                <a:latin typeface="微软雅黑" panose="020B0503020204020204" pitchFamily="34" charset="-122"/>
                <a:ea typeface="微软雅黑" panose="020B0503020204020204" pitchFamily="34" charset="-122"/>
              </a:rPr>
              <a:t>以上两种材料都不行</a:t>
            </a:r>
            <a:endParaRPr kumimoji="1" lang="zh-CN" altLang="en-US" sz="2800">
              <a:latin typeface="微软雅黑" panose="020B0503020204020204" pitchFamily="34" charset="-122"/>
              <a:ea typeface="微软雅黑" panose="020B0503020204020204" pitchFamily="34" charset="-122"/>
            </a:endParaRPr>
          </a:p>
        </p:txBody>
      </p:sp>
      <p:sp>
        <p:nvSpPr>
          <p:cNvPr id="31750" name="Rectangle 6"/>
          <p:cNvSpPr>
            <a:spLocks noChangeArrowheads="1"/>
          </p:cNvSpPr>
          <p:nvPr/>
        </p:nvSpPr>
        <p:spPr bwMode="auto">
          <a:xfrm>
            <a:off x="1404938" y="2073275"/>
            <a:ext cx="1943100" cy="519113"/>
          </a:xfrm>
          <a:prstGeom prst="rect">
            <a:avLst/>
          </a:prstGeom>
          <a:noFill/>
          <a:ln w="9525">
            <a:noFill/>
            <a:miter lim="800000"/>
          </a:ln>
          <a:effectLst/>
        </p:spPr>
        <p:txBody>
          <a:bodyPr wrap="none">
            <a:spAutoFit/>
          </a:bodyPr>
          <a:lstStyle/>
          <a:p>
            <a:pPr>
              <a:buFontTx/>
              <a:buNone/>
            </a:pPr>
            <a:r>
              <a:rPr kumimoji="1" lang="en-US" altLang="zh-CN" sz="2800">
                <a:latin typeface="微软雅黑" panose="020B0503020204020204" pitchFamily="34" charset="-122"/>
                <a:ea typeface="微软雅黑" panose="020B0503020204020204" pitchFamily="34" charset="-122"/>
              </a:rPr>
              <a:t>A.</a:t>
            </a:r>
            <a:r>
              <a:rPr kumimoji="1" lang="zh-CN" altLang="en-US" sz="2800">
                <a:latin typeface="微软雅黑" panose="020B0503020204020204" pitchFamily="34" charset="-122"/>
                <a:ea typeface="微软雅黑" panose="020B0503020204020204" pitchFamily="34" charset="-122"/>
              </a:rPr>
              <a:t>节约用电</a:t>
            </a:r>
            <a:endParaRPr kumimoji="1" lang="zh-CN" altLang="en-US" sz="2800">
              <a:latin typeface="微软雅黑" panose="020B0503020204020204" pitchFamily="34" charset="-122"/>
              <a:ea typeface="微软雅黑" panose="020B0503020204020204" pitchFamily="34" charset="-122"/>
            </a:endParaRPr>
          </a:p>
        </p:txBody>
      </p:sp>
      <p:sp>
        <p:nvSpPr>
          <p:cNvPr id="31751" name="Rectangle 7"/>
          <p:cNvSpPr>
            <a:spLocks noChangeArrowheads="1"/>
          </p:cNvSpPr>
          <p:nvPr/>
        </p:nvSpPr>
        <p:spPr bwMode="auto">
          <a:xfrm>
            <a:off x="4976813" y="2120900"/>
            <a:ext cx="1916112" cy="519113"/>
          </a:xfrm>
          <a:prstGeom prst="rect">
            <a:avLst/>
          </a:prstGeom>
          <a:noFill/>
          <a:ln w="9525">
            <a:noFill/>
            <a:miter lim="800000"/>
          </a:ln>
          <a:effectLst/>
        </p:spPr>
        <p:txBody>
          <a:bodyPr wrap="none">
            <a:spAutoFit/>
          </a:bodyPr>
          <a:lstStyle/>
          <a:p>
            <a:pPr>
              <a:buFontTx/>
              <a:buNone/>
            </a:pPr>
            <a:r>
              <a:rPr kumimoji="1" lang="en-US" altLang="zh-CN" sz="2800">
                <a:latin typeface="微软雅黑" panose="020B0503020204020204" pitchFamily="34" charset="-122"/>
                <a:ea typeface="微软雅黑" panose="020B0503020204020204" pitchFamily="34" charset="-122"/>
              </a:rPr>
              <a:t>B.</a:t>
            </a:r>
            <a:r>
              <a:rPr kumimoji="1" lang="zh-CN" altLang="en-US" sz="2800">
                <a:latin typeface="微软雅黑" panose="020B0503020204020204" pitchFamily="34" charset="-122"/>
                <a:ea typeface="微软雅黑" panose="020B0503020204020204" pitchFamily="34" charset="-122"/>
              </a:rPr>
              <a:t>安全用电</a:t>
            </a:r>
            <a:endParaRPr kumimoji="1" lang="zh-CN" altLang="en-US" sz="2800">
              <a:latin typeface="微软雅黑" panose="020B0503020204020204" pitchFamily="34" charset="-122"/>
              <a:ea typeface="微软雅黑" panose="020B0503020204020204" pitchFamily="34" charset="-122"/>
            </a:endParaRPr>
          </a:p>
        </p:txBody>
      </p:sp>
      <p:sp>
        <p:nvSpPr>
          <p:cNvPr id="31752" name="Rectangle 8"/>
          <p:cNvSpPr>
            <a:spLocks noChangeArrowheads="1"/>
          </p:cNvSpPr>
          <p:nvPr/>
        </p:nvSpPr>
        <p:spPr bwMode="auto">
          <a:xfrm>
            <a:off x="1365250" y="2774950"/>
            <a:ext cx="5532438" cy="519113"/>
          </a:xfrm>
          <a:prstGeom prst="rect">
            <a:avLst/>
          </a:prstGeom>
          <a:noFill/>
          <a:ln w="9525">
            <a:noFill/>
            <a:miter lim="800000"/>
          </a:ln>
          <a:effectLst/>
        </p:spPr>
        <p:txBody>
          <a:bodyPr wrap="none">
            <a:spAutoFit/>
          </a:bodyPr>
          <a:lstStyle/>
          <a:p>
            <a:pPr>
              <a:buFontTx/>
              <a:buNone/>
            </a:pPr>
            <a:r>
              <a:rPr kumimoji="1" lang="en-US" altLang="zh-CN" sz="2800">
                <a:latin typeface="微软雅黑" panose="020B0503020204020204" pitchFamily="34" charset="-122"/>
                <a:ea typeface="微软雅黑" panose="020B0503020204020204" pitchFamily="34" charset="-122"/>
              </a:rPr>
              <a:t>C.</a:t>
            </a:r>
            <a:r>
              <a:rPr kumimoji="1" lang="zh-CN" altLang="en-US" sz="2800">
                <a:latin typeface="微软雅黑" panose="020B0503020204020204" pitchFamily="34" charset="-122"/>
                <a:ea typeface="微软雅黑" panose="020B0503020204020204" pitchFamily="34" charset="-122"/>
              </a:rPr>
              <a:t>保护用电器              </a:t>
            </a:r>
            <a:r>
              <a:rPr kumimoji="1" lang="en-US" altLang="zh-CN" sz="2800">
                <a:latin typeface="微软雅黑" panose="020B0503020204020204" pitchFamily="34" charset="-122"/>
                <a:ea typeface="微软雅黑" panose="020B0503020204020204" pitchFamily="34" charset="-122"/>
              </a:rPr>
              <a:t>D.</a:t>
            </a:r>
            <a:r>
              <a:rPr kumimoji="1" lang="zh-CN" altLang="en-US" sz="2800">
                <a:latin typeface="微软雅黑" panose="020B0503020204020204" pitchFamily="34" charset="-122"/>
                <a:ea typeface="微软雅黑" panose="020B0503020204020204" pitchFamily="34" charset="-122"/>
              </a:rPr>
              <a:t>操作简单</a:t>
            </a:r>
            <a:endParaRPr kumimoji="1" lang="zh-CN" altLang="en-US" sz="2800">
              <a:latin typeface="微软雅黑" panose="020B0503020204020204" pitchFamily="34" charset="-122"/>
              <a:ea typeface="微软雅黑" panose="020B0503020204020204" pitchFamily="34" charset="-122"/>
            </a:endParaRPr>
          </a:p>
        </p:txBody>
      </p:sp>
      <p:sp>
        <p:nvSpPr>
          <p:cNvPr id="31753" name="Rectangle 9"/>
          <p:cNvSpPr>
            <a:spLocks noChangeArrowheads="1"/>
          </p:cNvSpPr>
          <p:nvPr/>
        </p:nvSpPr>
        <p:spPr bwMode="auto">
          <a:xfrm>
            <a:off x="10086975" y="3768725"/>
            <a:ext cx="528638" cy="641350"/>
          </a:xfrm>
          <a:prstGeom prst="rect">
            <a:avLst/>
          </a:prstGeom>
          <a:noFill/>
          <a:ln w="9525">
            <a:noFill/>
            <a:miter lim="800000"/>
          </a:ln>
          <a:effectLst/>
        </p:spPr>
        <p:txBody>
          <a:bodyPr wrap="none">
            <a:spAutoFit/>
          </a:bodyPr>
          <a:lstStyle/>
          <a:p>
            <a:pPr>
              <a:buFontTx/>
              <a:buNone/>
            </a:pPr>
            <a:r>
              <a:rPr kumimoji="1" lang="en-US" altLang="zh-CN" sz="3600" b="1">
                <a:solidFill>
                  <a:srgbClr val="FF0000"/>
                </a:solidFill>
                <a:latin typeface="微软雅黑" panose="020B0503020204020204" pitchFamily="34" charset="-122"/>
                <a:ea typeface="微软雅黑" panose="020B0503020204020204" pitchFamily="34" charset="-122"/>
              </a:rPr>
              <a:t>A</a:t>
            </a:r>
            <a:endParaRPr kumimoji="1" lang="en-US" altLang="zh-CN" sz="3600" b="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p:cTn id="7" dur="500" fill="hold"/>
                                        <p:tgtEl>
                                          <p:spTgt spid="31748"/>
                                        </p:tgtEl>
                                        <p:attrNameLst>
                                          <p:attrName>ppt_w</p:attrName>
                                        </p:attrNameLst>
                                      </p:cBhvr>
                                      <p:tavLst>
                                        <p:tav tm="0">
                                          <p:val>
                                            <p:fltVal val="0"/>
                                          </p:val>
                                        </p:tav>
                                        <p:tav tm="100000">
                                          <p:val>
                                            <p:strVal val="#ppt_w"/>
                                          </p:val>
                                        </p:tav>
                                      </p:tavLst>
                                    </p:anim>
                                    <p:anim calcmode="lin" valueType="num">
                                      <p:cBhvr>
                                        <p:cTn id="8" dur="500" fill="hold"/>
                                        <p:tgtEl>
                                          <p:spTgt spid="3174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37" fill="hold" grpId="0" nodeType="clickEffect">
                                  <p:stCondLst>
                                    <p:cond delay="0"/>
                                  </p:stCondLst>
                                  <p:childTnLst>
                                    <p:set>
                                      <p:cBhvr>
                                        <p:cTn id="12" dur="1" fill="hold">
                                          <p:stCondLst>
                                            <p:cond delay="0"/>
                                          </p:stCondLst>
                                        </p:cTn>
                                        <p:tgtEl>
                                          <p:spTgt spid="31749"/>
                                        </p:tgtEl>
                                        <p:attrNameLst>
                                          <p:attrName>style.visibility</p:attrName>
                                        </p:attrNameLst>
                                      </p:cBhvr>
                                      <p:to>
                                        <p:strVal val="visible"/>
                                      </p:to>
                                    </p:set>
                                    <p:animEffect transition="in" filter="barn(outVertical)">
                                      <p:cBhvr>
                                        <p:cTn id="13" dur="500"/>
                                        <p:tgtEl>
                                          <p:spTgt spid="31749"/>
                                        </p:tgtEl>
                                      </p:cBhvr>
                                    </p:animEffect>
                                  </p:childTnLst>
                                </p:cTn>
                              </p:par>
                            </p:childTnLst>
                          </p:cTn>
                        </p:par>
                      </p:childTnLst>
                    </p:cTn>
                  </p:par>
                  <p:par>
                    <p:cTn id="14" fill="hold">
                      <p:stCondLst>
                        <p:cond delay="indefinite"/>
                      </p:stCondLst>
                      <p:childTnLst>
                        <p:par>
                          <p:cTn id="15" fill="hold">
                            <p:stCondLst>
                              <p:cond delay="0"/>
                            </p:stCondLst>
                            <p:childTnLst>
                              <p:par>
                                <p:cTn id="16" presetID="23" presetClass="entr" presetSubtype="16" fill="hold" grpId="0" nodeType="clickEffect">
                                  <p:stCondLst>
                                    <p:cond delay="0"/>
                                  </p:stCondLst>
                                  <p:childTnLst>
                                    <p:set>
                                      <p:cBhvr>
                                        <p:cTn id="17" dur="1" fill="hold">
                                          <p:stCondLst>
                                            <p:cond delay="0"/>
                                          </p:stCondLst>
                                        </p:cTn>
                                        <p:tgtEl>
                                          <p:spTgt spid="31753"/>
                                        </p:tgtEl>
                                        <p:attrNameLst>
                                          <p:attrName>style.visibility</p:attrName>
                                        </p:attrNameLst>
                                      </p:cBhvr>
                                      <p:to>
                                        <p:strVal val="visible"/>
                                      </p:to>
                                    </p:set>
                                    <p:anim calcmode="lin" valueType="num">
                                      <p:cBhvr>
                                        <p:cTn id="18" dur="500" fill="hold"/>
                                        <p:tgtEl>
                                          <p:spTgt spid="31753"/>
                                        </p:tgtEl>
                                        <p:attrNameLst>
                                          <p:attrName>ppt_w</p:attrName>
                                        </p:attrNameLst>
                                      </p:cBhvr>
                                      <p:tavLst>
                                        <p:tav tm="0">
                                          <p:val>
                                            <p:fltVal val="0"/>
                                          </p:val>
                                        </p:tav>
                                        <p:tav tm="100000">
                                          <p:val>
                                            <p:strVal val="#ppt_w"/>
                                          </p:val>
                                        </p:tav>
                                      </p:tavLst>
                                    </p:anim>
                                    <p:anim calcmode="lin" valueType="num">
                                      <p:cBhvr>
                                        <p:cTn id="19" dur="500" fill="hold"/>
                                        <p:tgtEl>
                                          <p:spTgt spid="3175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utoUpdateAnimBg="0"/>
      <p:bldP spid="31749" grpId="0" autoUpdateAnimBg="0"/>
      <p:bldP spid="3175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5"/>
          <p:cNvSpPr>
            <a:spLocks noChangeArrowheads="1"/>
          </p:cNvSpPr>
          <p:nvPr/>
        </p:nvSpPr>
        <p:spPr bwMode="auto">
          <a:xfrm>
            <a:off x="1422400" y="2905125"/>
            <a:ext cx="9644063" cy="2139950"/>
          </a:xfrm>
          <a:prstGeom prst="rect">
            <a:avLst/>
          </a:prstGeom>
          <a:noFill/>
          <a:ln w="9525">
            <a:noFill/>
            <a:miter lim="800000"/>
          </a:ln>
          <a:effectLst/>
        </p:spPr>
        <p:txBody>
          <a:bodyPr wrap="none" anchor="ctr">
            <a:spAutoFit/>
          </a:bodyPr>
          <a:lstStyle/>
          <a:p>
            <a:pPr indent="266700">
              <a:lnSpc>
                <a:spcPct val="160000"/>
              </a:lnSpc>
            </a:pPr>
            <a:r>
              <a:rPr lang="en-US" altLang="zh-CN" sz="2800">
                <a:latin typeface="微软雅黑" panose="020B0503020204020204" pitchFamily="34" charset="-122"/>
                <a:ea typeface="微软雅黑" panose="020B0503020204020204" pitchFamily="34" charset="-122"/>
              </a:rPr>
              <a:t>1. </a:t>
            </a:r>
            <a:r>
              <a:rPr lang="zh-CN" altLang="en-US" sz="2800">
                <a:latin typeface="微软雅黑" panose="020B0503020204020204" pitchFamily="34" charset="-122"/>
                <a:ea typeface="微软雅黑" panose="020B0503020204020204" pitchFamily="34" charset="-122"/>
              </a:rPr>
              <a:t>磁体具有什么性质？</a:t>
            </a:r>
            <a:endParaRPr lang="zh-CN" altLang="en-US" sz="2800">
              <a:latin typeface="微软雅黑" panose="020B0503020204020204" pitchFamily="34" charset="-122"/>
              <a:ea typeface="微软雅黑" panose="020B0503020204020204" pitchFamily="34" charset="-122"/>
            </a:endParaRPr>
          </a:p>
          <a:p>
            <a:pPr indent="266700">
              <a:lnSpc>
                <a:spcPct val="160000"/>
              </a:lnSpc>
            </a:pPr>
            <a:r>
              <a:rPr lang="en-US" altLang="zh-CN" sz="2800">
                <a:latin typeface="微软雅黑" panose="020B0503020204020204" pitchFamily="34" charset="-122"/>
                <a:ea typeface="微软雅黑" panose="020B0503020204020204" pitchFamily="34" charset="-122"/>
              </a:rPr>
              <a:t>2. </a:t>
            </a:r>
            <a:r>
              <a:rPr lang="zh-CN" altLang="en-US" sz="2800">
                <a:latin typeface="微软雅黑" panose="020B0503020204020204" pitchFamily="34" charset="-122"/>
                <a:ea typeface="微软雅黑" panose="020B0503020204020204" pitchFamily="34" charset="-122"/>
              </a:rPr>
              <a:t>奥斯特发现了什么？</a:t>
            </a:r>
            <a:endParaRPr lang="zh-CN" altLang="en-US" sz="2800">
              <a:latin typeface="微软雅黑" panose="020B0503020204020204" pitchFamily="34" charset="-122"/>
              <a:ea typeface="微软雅黑" panose="020B0503020204020204" pitchFamily="34" charset="-122"/>
            </a:endParaRPr>
          </a:p>
          <a:p>
            <a:pPr indent="266700">
              <a:lnSpc>
                <a:spcPct val="160000"/>
              </a:lnSpc>
            </a:pPr>
            <a:r>
              <a:rPr lang="en-US" altLang="zh-CN" sz="2800">
                <a:latin typeface="微软雅黑" panose="020B0503020204020204" pitchFamily="34" charset="-122"/>
                <a:ea typeface="微软雅黑" panose="020B0503020204020204" pitchFamily="34" charset="-122"/>
              </a:rPr>
              <a:t>3. </a:t>
            </a:r>
            <a:r>
              <a:rPr lang="zh-CN" altLang="en-US" sz="2800">
                <a:latin typeface="微软雅黑" panose="020B0503020204020204" pitchFamily="34" charset="-122"/>
                <a:ea typeface="微软雅黑" panose="020B0503020204020204" pitchFamily="34" charset="-122"/>
              </a:rPr>
              <a:t>什么是螺线管</a:t>
            </a:r>
            <a:r>
              <a:rPr lang="en-US" altLang="zh-CN" sz="2800">
                <a:latin typeface="微软雅黑" panose="020B0503020204020204" pitchFamily="34" charset="-122"/>
                <a:ea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rPr>
              <a:t>它的磁性很强吗？如何让它的磁性增强呢？</a:t>
            </a:r>
            <a:endParaRPr lang="zh-CN" altLang="en-US" sz="2800">
              <a:latin typeface="微软雅黑" panose="020B0503020204020204" pitchFamily="34" charset="-122"/>
              <a:ea typeface="微软雅黑" panose="020B0503020204020204" pitchFamily="34" charset="-122"/>
            </a:endParaRPr>
          </a:p>
        </p:txBody>
      </p:sp>
      <p:sp>
        <p:nvSpPr>
          <p:cNvPr id="9222" name="Rectangle 6"/>
          <p:cNvSpPr>
            <a:spLocks noChangeArrowheads="1"/>
          </p:cNvSpPr>
          <p:nvPr/>
        </p:nvSpPr>
        <p:spPr bwMode="auto">
          <a:xfrm>
            <a:off x="1425575" y="1385888"/>
            <a:ext cx="1606550" cy="774700"/>
          </a:xfrm>
          <a:prstGeom prst="rect">
            <a:avLst/>
          </a:prstGeom>
          <a:noFill/>
          <a:ln w="9525">
            <a:noFill/>
            <a:miter lim="800000"/>
          </a:ln>
          <a:effectLst/>
        </p:spPr>
        <p:txBody>
          <a:bodyPr wrap="none">
            <a:spAutoFit/>
          </a:bodyPr>
          <a:lstStyle/>
          <a:p>
            <a:pPr>
              <a:lnSpc>
                <a:spcPct val="160000"/>
              </a:lnSpc>
            </a:pPr>
            <a:r>
              <a:rPr lang="zh-CN" altLang="en-US" sz="2800" b="1">
                <a:latin typeface="微软雅黑" panose="020B0503020204020204" pitchFamily="34" charset="-122"/>
                <a:ea typeface="微软雅黑" panose="020B0503020204020204" pitchFamily="34" charset="-122"/>
              </a:rPr>
              <a:t>温故知新</a:t>
            </a:r>
            <a:endParaRPr lang="zh-CN" altLang="en-US" sz="2800" b="1">
              <a:latin typeface="微软雅黑" panose="020B0503020204020204" pitchFamily="34" charset="-122"/>
              <a:ea typeface="微软雅黑" panose="020B0503020204020204" pitchFamily="34" charset="-122"/>
            </a:endParaRPr>
          </a:p>
        </p:txBody>
      </p:sp>
      <p:sp>
        <p:nvSpPr>
          <p:cNvPr id="9223" name="矩形 4"/>
          <p:cNvSpPr>
            <a:spLocks noChangeArrowheads="1"/>
          </p:cNvSpPr>
          <p:nvPr/>
        </p:nvSpPr>
        <p:spPr bwMode="auto">
          <a:xfrm>
            <a:off x="4324350" y="263525"/>
            <a:ext cx="1674813" cy="550863"/>
          </a:xfrm>
          <a:prstGeom prst="rect">
            <a:avLst/>
          </a:prstGeom>
          <a:noFill/>
          <a:ln w="9525">
            <a:noFill/>
            <a:miter lim="800000"/>
          </a:ln>
        </p:spPr>
        <p:txBody>
          <a:bodyPr anchor="ctr"/>
          <a:lstStyle/>
          <a:p>
            <a:pPr algn="ctr" eaLnBrk="0" hangingPunct="0"/>
            <a:r>
              <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rPr>
              <a:t>复习旧课</a:t>
            </a:r>
            <a:endPar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108075" y="1725613"/>
            <a:ext cx="10058400" cy="3511550"/>
          </a:xfrm>
          <a:prstGeom prst="rect">
            <a:avLst/>
          </a:prstGeom>
          <a:noFill/>
          <a:ln w="9525">
            <a:noFill/>
            <a:miter lim="800000"/>
          </a:ln>
          <a:effectLst/>
        </p:spPr>
        <p:txBody>
          <a:bodyPr>
            <a:spAutoFit/>
          </a:bodyPr>
          <a:lstStyle/>
          <a:p>
            <a:pPr>
              <a:spcBef>
                <a:spcPct val="50000"/>
              </a:spcBef>
              <a:buFontTx/>
              <a:buNone/>
            </a:pPr>
            <a:r>
              <a:rPr kumimoji="1" lang="en-US" altLang="zh-CN" sz="2800">
                <a:latin typeface="微软雅黑" panose="020B0503020204020204" pitchFamily="34" charset="-122"/>
                <a:ea typeface="微软雅黑" panose="020B0503020204020204" pitchFamily="34" charset="-122"/>
              </a:rPr>
              <a:t>4.</a:t>
            </a:r>
            <a:r>
              <a:rPr kumimoji="1" lang="zh-CN" altLang="en-US" sz="2800">
                <a:latin typeface="微软雅黑" panose="020B0503020204020204" pitchFamily="34" charset="-122"/>
                <a:ea typeface="微软雅黑" panose="020B0503020204020204" pitchFamily="34" charset="-122"/>
              </a:rPr>
              <a:t>下列叙述中正确的是  </a:t>
            </a:r>
            <a:r>
              <a:rPr kumimoji="1" lang="en-US" altLang="zh-CN" sz="2800">
                <a:latin typeface="微软雅黑" panose="020B0503020204020204" pitchFamily="34" charset="-122"/>
                <a:ea typeface="微软雅黑" panose="020B0503020204020204" pitchFamily="34" charset="-122"/>
              </a:rPr>
              <a:t>(     )</a:t>
            </a:r>
            <a:endParaRPr kumimoji="1" lang="en-US" altLang="zh-CN" sz="2800">
              <a:latin typeface="微软雅黑" panose="020B0503020204020204" pitchFamily="34" charset="-122"/>
              <a:ea typeface="微软雅黑" panose="020B0503020204020204" pitchFamily="34" charset="-122"/>
            </a:endParaRPr>
          </a:p>
          <a:p>
            <a:pPr>
              <a:spcBef>
                <a:spcPct val="50000"/>
              </a:spcBef>
              <a:buFontTx/>
              <a:buNone/>
            </a:pPr>
            <a:r>
              <a:rPr kumimoji="1" lang="en-US" altLang="zh-CN" sz="2800">
                <a:latin typeface="微软雅黑" panose="020B0503020204020204" pitchFamily="34" charset="-122"/>
                <a:ea typeface="微软雅黑" panose="020B0503020204020204" pitchFamily="34" charset="-122"/>
              </a:rPr>
              <a:t>A.</a:t>
            </a:r>
            <a:r>
              <a:rPr kumimoji="1" lang="zh-CN" altLang="en-US" sz="2800">
                <a:latin typeface="微软雅黑" panose="020B0503020204020204" pitchFamily="34" charset="-122"/>
                <a:ea typeface="微软雅黑" panose="020B0503020204020204" pitchFamily="34" charset="-122"/>
              </a:rPr>
              <a:t>话筒的作用是把声音直接送往受话方的听筒</a:t>
            </a:r>
            <a:endParaRPr kumimoji="1" lang="zh-CN" altLang="en-US" sz="2800">
              <a:latin typeface="微软雅黑" panose="020B0503020204020204" pitchFamily="34" charset="-122"/>
              <a:ea typeface="微软雅黑" panose="020B0503020204020204" pitchFamily="34" charset="-122"/>
            </a:endParaRPr>
          </a:p>
          <a:p>
            <a:pPr>
              <a:spcBef>
                <a:spcPct val="50000"/>
              </a:spcBef>
              <a:buFontTx/>
              <a:buNone/>
            </a:pPr>
            <a:r>
              <a:rPr kumimoji="1" lang="en-US" altLang="zh-CN" sz="2800">
                <a:latin typeface="微软雅黑" panose="020B0503020204020204" pitchFamily="34" charset="-122"/>
                <a:ea typeface="微软雅黑" panose="020B0503020204020204" pitchFamily="34" charset="-122"/>
              </a:rPr>
              <a:t>B.</a:t>
            </a:r>
            <a:r>
              <a:rPr kumimoji="1" lang="zh-CN" altLang="en-US" sz="2800">
                <a:latin typeface="微软雅黑" panose="020B0503020204020204" pitchFamily="34" charset="-122"/>
                <a:ea typeface="微软雅黑" panose="020B0503020204020204" pitchFamily="34" charset="-122"/>
              </a:rPr>
              <a:t>话筒的作用是把忽强忽弱的电流转化为忽高忽低的声音</a:t>
            </a:r>
            <a:endParaRPr kumimoji="1" lang="zh-CN" altLang="en-US" sz="2800">
              <a:latin typeface="微软雅黑" panose="020B0503020204020204" pitchFamily="34" charset="-122"/>
              <a:ea typeface="微软雅黑" panose="020B0503020204020204" pitchFamily="34" charset="-122"/>
            </a:endParaRPr>
          </a:p>
          <a:p>
            <a:pPr>
              <a:spcBef>
                <a:spcPct val="50000"/>
              </a:spcBef>
              <a:buFontTx/>
              <a:buNone/>
            </a:pPr>
            <a:r>
              <a:rPr kumimoji="1" lang="en-US" altLang="zh-CN" sz="2800">
                <a:latin typeface="微软雅黑" panose="020B0503020204020204" pitchFamily="34" charset="-122"/>
                <a:ea typeface="微软雅黑" panose="020B0503020204020204" pitchFamily="34" charset="-122"/>
              </a:rPr>
              <a:t>C.</a:t>
            </a:r>
            <a:r>
              <a:rPr kumimoji="1" lang="zh-CN" altLang="en-US" sz="2800">
                <a:latin typeface="微软雅黑" panose="020B0503020204020204" pitchFamily="34" charset="-122"/>
                <a:ea typeface="微软雅黑" panose="020B0503020204020204" pitchFamily="34" charset="-122"/>
              </a:rPr>
              <a:t>当忽强忽弱的电流通过听筒里的螺线管时，听筒的振动膜就振动发声</a:t>
            </a:r>
            <a:endParaRPr kumimoji="1" lang="zh-CN" altLang="en-US" sz="2800">
              <a:latin typeface="微软雅黑" panose="020B0503020204020204" pitchFamily="34" charset="-122"/>
              <a:ea typeface="微软雅黑" panose="020B0503020204020204" pitchFamily="34" charset="-122"/>
            </a:endParaRPr>
          </a:p>
          <a:p>
            <a:pPr>
              <a:spcBef>
                <a:spcPct val="50000"/>
              </a:spcBef>
              <a:buFontTx/>
              <a:buNone/>
            </a:pPr>
            <a:r>
              <a:rPr kumimoji="1" lang="en-US" altLang="zh-CN" sz="2800">
                <a:latin typeface="微软雅黑" panose="020B0503020204020204" pitchFamily="34" charset="-122"/>
                <a:ea typeface="微软雅黑" panose="020B0503020204020204" pitchFamily="34" charset="-122"/>
              </a:rPr>
              <a:t>D.</a:t>
            </a:r>
            <a:r>
              <a:rPr kumimoji="1" lang="zh-CN" altLang="en-US" sz="2800">
                <a:latin typeface="微软雅黑" panose="020B0503020204020204" pitchFamily="34" charset="-122"/>
                <a:ea typeface="微软雅黑" panose="020B0503020204020204" pitchFamily="34" charset="-122"/>
              </a:rPr>
              <a:t>最简单的电话装置是由话筒和听筒并联后接上电池而成</a:t>
            </a:r>
            <a:endParaRPr kumimoji="1" lang="zh-CN" altLang="en-US" sz="2800">
              <a:latin typeface="微软雅黑" panose="020B0503020204020204" pitchFamily="34" charset="-122"/>
              <a:ea typeface="微软雅黑" panose="020B0503020204020204" pitchFamily="34" charset="-122"/>
            </a:endParaRPr>
          </a:p>
        </p:txBody>
      </p:sp>
      <p:sp>
        <p:nvSpPr>
          <p:cNvPr id="32771" name="Rectangle 3"/>
          <p:cNvSpPr>
            <a:spLocks noChangeArrowheads="1"/>
          </p:cNvSpPr>
          <p:nvPr/>
        </p:nvSpPr>
        <p:spPr bwMode="auto">
          <a:xfrm>
            <a:off x="5032375" y="1724025"/>
            <a:ext cx="477838" cy="579438"/>
          </a:xfrm>
          <a:prstGeom prst="rect">
            <a:avLst/>
          </a:prstGeom>
          <a:noFill/>
          <a:ln w="9525">
            <a:noFill/>
            <a:miter lim="800000"/>
          </a:ln>
          <a:effectLst/>
        </p:spPr>
        <p:txBody>
          <a:bodyPr wrap="none">
            <a:spAutoFit/>
          </a:bodyPr>
          <a:lstStyle/>
          <a:p>
            <a:pPr>
              <a:buFontTx/>
              <a:buNone/>
            </a:pPr>
            <a:r>
              <a:rPr kumimoji="1" lang="en-US" altLang="zh-CN" sz="3200" b="1">
                <a:solidFill>
                  <a:srgbClr val="FF0000"/>
                </a:solidFill>
                <a:latin typeface="Times New Roman" panose="02020603050405020304" pitchFamily="18" charset="0"/>
              </a:rPr>
              <a:t>C</a:t>
            </a:r>
            <a:endParaRPr kumimoji="1" lang="en-US" altLang="zh-CN" sz="3200" b="1">
              <a:solidFill>
                <a:srgbClr val="FF0000"/>
              </a:solidFill>
              <a:latin typeface="Times New Roman" panose="02020603050405020304" pitchFamily="18"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2771"/>
                                        </p:tgtEl>
                                        <p:attrNameLst>
                                          <p:attrName>style.visibility</p:attrName>
                                        </p:attrNameLst>
                                      </p:cBhvr>
                                      <p:to>
                                        <p:strVal val="visible"/>
                                      </p:to>
                                    </p:set>
                                    <p:anim calcmode="lin" valueType="num">
                                      <p:cBhvr>
                                        <p:cTn id="7" dur="500" fill="hold"/>
                                        <p:tgtEl>
                                          <p:spTgt spid="32771"/>
                                        </p:tgtEl>
                                        <p:attrNameLst>
                                          <p:attrName>ppt_w</p:attrName>
                                        </p:attrNameLst>
                                      </p:cBhvr>
                                      <p:tavLst>
                                        <p:tav tm="0">
                                          <p:val>
                                            <p:fltVal val="0"/>
                                          </p:val>
                                        </p:tav>
                                        <p:tav tm="100000">
                                          <p:val>
                                            <p:strVal val="#ppt_w"/>
                                          </p:val>
                                        </p:tav>
                                      </p:tavLst>
                                    </p:anim>
                                    <p:anim calcmode="lin" valueType="num">
                                      <p:cBhvr>
                                        <p:cTn id="8" dur="500" fill="hold"/>
                                        <p:tgtEl>
                                          <p:spTgt spid="3277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图片 25602" descr="菁优网"/>
          <p:cNvPicPr>
            <a:picLocks noChangeAspect="1" noChangeArrowheads="1"/>
          </p:cNvPicPr>
          <p:nvPr/>
        </p:nvPicPr>
        <p:blipFill>
          <a:blip r:embed="rId1"/>
          <a:srcRect/>
          <a:stretch>
            <a:fillRect/>
          </a:stretch>
        </p:blipFill>
        <p:spPr bwMode="auto">
          <a:xfrm>
            <a:off x="5483225" y="2667000"/>
            <a:ext cx="5256213" cy="3629025"/>
          </a:xfrm>
          <a:prstGeom prst="rect">
            <a:avLst/>
          </a:prstGeom>
          <a:noFill/>
          <a:ln w="9525">
            <a:noFill/>
            <a:miter lim="800000"/>
            <a:headEnd/>
            <a:tailEnd/>
          </a:ln>
        </p:spPr>
      </p:pic>
      <p:sp>
        <p:nvSpPr>
          <p:cNvPr id="21507" name="文本框 25601"/>
          <p:cNvSpPr txBox="1">
            <a:spLocks noChangeArrowheads="1"/>
          </p:cNvSpPr>
          <p:nvPr/>
        </p:nvSpPr>
        <p:spPr bwMode="auto">
          <a:xfrm>
            <a:off x="714375" y="1241425"/>
            <a:ext cx="9940925" cy="2016125"/>
          </a:xfrm>
          <a:prstGeom prst="rect">
            <a:avLst/>
          </a:prstGeom>
          <a:noFill/>
          <a:ln w="9525">
            <a:noFill/>
            <a:miter lim="800000"/>
          </a:ln>
        </p:spPr>
        <p:txBody>
          <a:bodyPr>
            <a:spAutoFit/>
          </a:bodyPr>
          <a:lstStyle/>
          <a:p>
            <a:pPr eaLnBrk="0" hangingPunct="0">
              <a:lnSpc>
                <a:spcPct val="150000"/>
              </a:lnSpc>
              <a:spcBef>
                <a:spcPct val="50000"/>
              </a:spcBef>
            </a:pPr>
            <a:r>
              <a:rPr lang="zh-CN" altLang="en-US" sz="2800">
                <a:latin typeface="微软雅黑" panose="020B0503020204020204" pitchFamily="34" charset="-122"/>
                <a:ea typeface="微软雅黑" panose="020B0503020204020204" pitchFamily="34" charset="-122"/>
              </a:rPr>
              <a:t>       </a:t>
            </a:r>
            <a:r>
              <a:rPr lang="en-US" altLang="zh-CN" sz="2800">
                <a:latin typeface="微软雅黑" panose="020B0503020204020204" pitchFamily="34" charset="-122"/>
                <a:ea typeface="微软雅黑" panose="020B0503020204020204" pitchFamily="34" charset="-122"/>
              </a:rPr>
              <a:t>5</a:t>
            </a:r>
            <a:r>
              <a:rPr lang="zh-CN" altLang="en-US" sz="2800">
                <a:latin typeface="微软雅黑" panose="020B0503020204020204" pitchFamily="34" charset="-122"/>
                <a:ea typeface="微软雅黑" panose="020B0503020204020204" pitchFamily="34" charset="-122"/>
              </a:rPr>
              <a:t>、如图如图所示是一种水位自动报警器原理图，水位没有到金属块</a:t>
            </a:r>
            <a:r>
              <a:rPr lang="en-US" altLang="zh-CN" sz="2800">
                <a:latin typeface="微软雅黑" panose="020B0503020204020204" pitchFamily="34" charset="-122"/>
                <a:ea typeface="微软雅黑" panose="020B0503020204020204" pitchFamily="34" charset="-122"/>
              </a:rPr>
              <a:t>A</a:t>
            </a:r>
            <a:r>
              <a:rPr lang="zh-CN" altLang="en-US" sz="2800">
                <a:latin typeface="微软雅黑" panose="020B0503020204020204" pitchFamily="34" charset="-122"/>
                <a:ea typeface="微软雅黑" panose="020B0503020204020204" pitchFamily="34" charset="-122"/>
              </a:rPr>
              <a:t>时， </a:t>
            </a:r>
            <a:r>
              <a:rPr lang="en-US" altLang="zh-CN" sz="2800">
                <a:latin typeface="微软雅黑" panose="020B0503020204020204" pitchFamily="34" charset="-122"/>
                <a:ea typeface="微软雅黑" panose="020B0503020204020204" pitchFamily="34" charset="-122"/>
              </a:rPr>
              <a:t>____</a:t>
            </a:r>
            <a:r>
              <a:rPr lang="zh-CN" altLang="en-US" sz="2800">
                <a:latin typeface="微软雅黑" panose="020B0503020204020204" pitchFamily="34" charset="-122"/>
                <a:ea typeface="微软雅黑" panose="020B0503020204020204" pitchFamily="34" charset="-122"/>
              </a:rPr>
              <a:t>灯亮，水位到达金属块</a:t>
            </a:r>
            <a:r>
              <a:rPr lang="en-US" altLang="zh-CN" sz="2800">
                <a:latin typeface="微软雅黑" panose="020B0503020204020204" pitchFamily="34" charset="-122"/>
                <a:ea typeface="微软雅黑" panose="020B0503020204020204" pitchFamily="34" charset="-122"/>
              </a:rPr>
              <a:t>A</a:t>
            </a:r>
            <a:r>
              <a:rPr lang="zh-CN" altLang="en-US" sz="2800">
                <a:latin typeface="微软雅黑" panose="020B0503020204020204" pitchFamily="34" charset="-122"/>
                <a:ea typeface="微软雅黑" panose="020B0503020204020204" pitchFamily="34" charset="-122"/>
              </a:rPr>
              <a:t>时，</a:t>
            </a:r>
            <a:r>
              <a:rPr lang="zh-CN" altLang="en-US" sz="2800" u="sng">
                <a:latin typeface="微软雅黑" panose="020B0503020204020204" pitchFamily="34" charset="-122"/>
                <a:ea typeface="微软雅黑" panose="020B0503020204020204" pitchFamily="34" charset="-122"/>
              </a:rPr>
              <a:t> </a:t>
            </a:r>
            <a:r>
              <a:rPr lang="en-US" altLang="zh-CN" sz="2800">
                <a:latin typeface="微软雅黑" panose="020B0503020204020204" pitchFamily="34" charset="-122"/>
                <a:ea typeface="微软雅黑" panose="020B0503020204020204" pitchFamily="34" charset="-122"/>
              </a:rPr>
              <a:t>_____</a:t>
            </a:r>
            <a:r>
              <a:rPr lang="zh-CN" altLang="en-US" sz="2800">
                <a:latin typeface="微软雅黑" panose="020B0503020204020204" pitchFamily="34" charset="-122"/>
                <a:ea typeface="微软雅黑" panose="020B0503020204020204" pitchFamily="34" charset="-122"/>
              </a:rPr>
              <a:t>灯亮（水能导电）</a:t>
            </a:r>
            <a:endParaRPr lang="zh-CN" altLang="en-US" sz="2800">
              <a:latin typeface="微软雅黑" panose="020B0503020204020204" pitchFamily="34" charset="-122"/>
              <a:ea typeface="微软雅黑" panose="020B0503020204020204" pitchFamily="34" charset="-122"/>
            </a:endParaRPr>
          </a:p>
        </p:txBody>
      </p:sp>
      <p:sp>
        <p:nvSpPr>
          <p:cNvPr id="25604" name="文本框 25603"/>
          <p:cNvSpPr txBox="1">
            <a:spLocks noChangeArrowheads="1"/>
          </p:cNvSpPr>
          <p:nvPr/>
        </p:nvSpPr>
        <p:spPr bwMode="auto">
          <a:xfrm>
            <a:off x="3663950" y="1995488"/>
            <a:ext cx="647700" cy="519112"/>
          </a:xfrm>
          <a:prstGeom prst="rect">
            <a:avLst/>
          </a:prstGeom>
          <a:noFill/>
          <a:ln w="9525">
            <a:noFill/>
            <a:miter lim="800000"/>
          </a:ln>
        </p:spPr>
        <p:txBody>
          <a:bodyPr>
            <a:spAutoFit/>
          </a:bodyPr>
          <a:lstStyle/>
          <a:p>
            <a:pPr eaLnBrk="0" hangingPunct="0">
              <a:spcBef>
                <a:spcPct val="50000"/>
              </a:spcBef>
            </a:pPr>
            <a:r>
              <a:rPr lang="zh-CN" altLang="en-US" sz="2800" b="1">
                <a:solidFill>
                  <a:srgbClr val="FF0000"/>
                </a:solidFill>
                <a:latin typeface="微软雅黑" panose="020B0503020204020204" pitchFamily="34" charset="-122"/>
                <a:ea typeface="微软雅黑" panose="020B0503020204020204" pitchFamily="34" charset="-122"/>
              </a:rPr>
              <a:t>绿</a:t>
            </a:r>
            <a:endParaRPr lang="zh-CN" altLang="en-US" sz="2800" b="1">
              <a:solidFill>
                <a:srgbClr val="FF0000"/>
              </a:solidFill>
              <a:latin typeface="微软雅黑" panose="020B0503020204020204" pitchFamily="34" charset="-122"/>
              <a:ea typeface="微软雅黑" panose="020B0503020204020204" pitchFamily="34" charset="-122"/>
            </a:endParaRPr>
          </a:p>
        </p:txBody>
      </p:sp>
      <p:sp>
        <p:nvSpPr>
          <p:cNvPr id="21509" name="文本框 25604"/>
          <p:cNvSpPr txBox="1">
            <a:spLocks noChangeArrowheads="1"/>
          </p:cNvSpPr>
          <p:nvPr/>
        </p:nvSpPr>
        <p:spPr bwMode="auto">
          <a:xfrm>
            <a:off x="9021763" y="2009775"/>
            <a:ext cx="647700" cy="519113"/>
          </a:xfrm>
          <a:prstGeom prst="rect">
            <a:avLst/>
          </a:prstGeom>
          <a:noFill/>
          <a:ln w="9525">
            <a:noFill/>
            <a:miter lim="800000"/>
          </a:ln>
        </p:spPr>
        <p:txBody>
          <a:bodyPr>
            <a:spAutoFit/>
          </a:bodyPr>
          <a:lstStyle/>
          <a:p>
            <a:pPr eaLnBrk="0" hangingPunct="0">
              <a:spcBef>
                <a:spcPct val="50000"/>
              </a:spcBef>
            </a:pPr>
            <a:r>
              <a:rPr lang="zh-CN" altLang="en-US" sz="2800" b="1">
                <a:solidFill>
                  <a:srgbClr val="FF0000"/>
                </a:solidFill>
                <a:latin typeface="微软雅黑" panose="020B0503020204020204" pitchFamily="34" charset="-122"/>
                <a:ea typeface="微软雅黑" panose="020B0503020204020204" pitchFamily="34" charset="-122"/>
              </a:rPr>
              <a:t>红</a:t>
            </a:r>
            <a:endParaRPr lang="zh-CN" altLang="en-US" sz="2800" b="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linds(horizontal)">
                                      <p:cBhvr>
                                        <p:cTn id="7" dur="500"/>
                                        <p:tgtEl>
                                          <p:spTgt spid="2560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blinds(horizontal)">
                                      <p:cBhvr>
                                        <p:cTn id="12"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P spid="2150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4"/>
          <p:cNvSpPr>
            <a:spLocks noChangeArrowheads="1"/>
          </p:cNvSpPr>
          <p:nvPr/>
        </p:nvSpPr>
        <p:spPr bwMode="auto">
          <a:xfrm>
            <a:off x="717550" y="1770063"/>
            <a:ext cx="11122025" cy="4281487"/>
          </a:xfrm>
          <a:prstGeom prst="rect">
            <a:avLst/>
          </a:prstGeom>
          <a:noFill/>
          <a:ln w="9525">
            <a:noFill/>
            <a:miter lim="800000"/>
          </a:ln>
          <a:effectLst/>
        </p:spPr>
        <p:txBody>
          <a:bodyPr anchor="ctr">
            <a:spAutoFit/>
          </a:bodyPr>
          <a:lstStyle/>
          <a:p>
            <a:pPr indent="266700">
              <a:lnSpc>
                <a:spcPct val="140000"/>
              </a:lnSpc>
            </a:pPr>
            <a:endParaRPr lang="zh-CN" altLang="en-US" sz="2800">
              <a:latin typeface="微软雅黑" panose="020B0503020204020204" pitchFamily="34" charset="-122"/>
              <a:ea typeface="微软雅黑" panose="020B0503020204020204" pitchFamily="34" charset="-122"/>
            </a:endParaRPr>
          </a:p>
          <a:p>
            <a:pPr indent="266700">
              <a:lnSpc>
                <a:spcPct val="140000"/>
              </a:lnSpc>
            </a:pPr>
            <a:r>
              <a:rPr lang="en-US" altLang="zh-CN" sz="2800">
                <a:latin typeface="微软雅黑" panose="020B0503020204020204" pitchFamily="34" charset="-122"/>
                <a:ea typeface="微软雅黑" panose="020B0503020204020204" pitchFamily="34" charset="-122"/>
              </a:rPr>
              <a:t>1.</a:t>
            </a:r>
            <a:r>
              <a:rPr lang="zh-CN" altLang="en-US" sz="2800">
                <a:latin typeface="微软雅黑" panose="020B0503020204020204" pitchFamily="34" charset="-122"/>
                <a:ea typeface="微软雅黑" panose="020B0503020204020204" pitchFamily="34" charset="-122"/>
              </a:rPr>
              <a:t>本节课主要学习了电磁铁及其磁性强弱的影响因素</a:t>
            </a:r>
            <a:r>
              <a:rPr lang="en-US" altLang="zh-CN" sz="2800">
                <a:latin typeface="微软雅黑" panose="020B0503020204020204" pitchFamily="34" charset="-122"/>
                <a:ea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rPr>
              <a:t>使用电磁继电器控制电路等。</a:t>
            </a:r>
            <a:endParaRPr lang="zh-CN" altLang="en-US" sz="2800">
              <a:latin typeface="微软雅黑" panose="020B0503020204020204" pitchFamily="34" charset="-122"/>
              <a:ea typeface="微软雅黑" panose="020B0503020204020204" pitchFamily="34" charset="-122"/>
            </a:endParaRPr>
          </a:p>
          <a:p>
            <a:pPr indent="266700">
              <a:lnSpc>
                <a:spcPct val="140000"/>
              </a:lnSpc>
            </a:pPr>
            <a:r>
              <a:rPr lang="en-US" altLang="zh-CN" sz="2800">
                <a:latin typeface="微软雅黑" panose="020B0503020204020204" pitchFamily="34" charset="-122"/>
                <a:ea typeface="微软雅黑" panose="020B0503020204020204" pitchFamily="34" charset="-122"/>
              </a:rPr>
              <a:t>2.</a:t>
            </a:r>
            <a:r>
              <a:rPr lang="zh-CN" altLang="en-US" sz="2800">
                <a:latin typeface="微软雅黑" panose="020B0503020204020204" pitchFamily="34" charset="-122"/>
                <a:ea typeface="微软雅黑" panose="020B0503020204020204" pitchFamily="34" charset="-122"/>
              </a:rPr>
              <a:t>电磁铁磁性强弱与通过电流的大小、线圈的匝数有关。</a:t>
            </a:r>
            <a:endParaRPr lang="zh-CN" altLang="en-US" sz="2800">
              <a:latin typeface="微软雅黑" panose="020B0503020204020204" pitchFamily="34" charset="-122"/>
              <a:ea typeface="微软雅黑" panose="020B0503020204020204" pitchFamily="34" charset="-122"/>
            </a:endParaRPr>
          </a:p>
          <a:p>
            <a:pPr indent="266700">
              <a:lnSpc>
                <a:spcPct val="140000"/>
              </a:lnSpc>
            </a:pPr>
            <a:r>
              <a:rPr lang="en-US" altLang="zh-CN" sz="2800">
                <a:latin typeface="微软雅黑" panose="020B0503020204020204" pitchFamily="34" charset="-122"/>
                <a:ea typeface="微软雅黑" panose="020B0503020204020204" pitchFamily="34" charset="-122"/>
              </a:rPr>
              <a:t>3.</a:t>
            </a:r>
            <a:r>
              <a:rPr lang="zh-CN" altLang="en-US" sz="2800">
                <a:latin typeface="微软雅黑" panose="020B0503020204020204" pitchFamily="34" charset="-122"/>
                <a:ea typeface="微软雅黑" panose="020B0503020204020204" pitchFamily="34" charset="-122"/>
              </a:rPr>
              <a:t>电磁铁和普通磁铁相比可以从磁性的强弱、磁极的改变等方面说明。</a:t>
            </a:r>
            <a:endParaRPr lang="zh-CN" altLang="en-US" sz="2800">
              <a:latin typeface="微软雅黑" panose="020B0503020204020204" pitchFamily="34" charset="-122"/>
              <a:ea typeface="微软雅黑" panose="020B0503020204020204" pitchFamily="34" charset="-122"/>
            </a:endParaRPr>
          </a:p>
          <a:p>
            <a:pPr indent="266700">
              <a:lnSpc>
                <a:spcPct val="140000"/>
              </a:lnSpc>
            </a:pPr>
            <a:r>
              <a:rPr lang="en-US" altLang="zh-CN" sz="2800">
                <a:latin typeface="微软雅黑" panose="020B0503020204020204" pitchFamily="34" charset="-122"/>
                <a:ea typeface="微软雅黑" panose="020B0503020204020204" pitchFamily="34" charset="-122"/>
              </a:rPr>
              <a:t>4.</a:t>
            </a:r>
            <a:r>
              <a:rPr lang="zh-CN" altLang="en-US" sz="2800">
                <a:latin typeface="微软雅黑" panose="020B0503020204020204" pitchFamily="34" charset="-122"/>
                <a:ea typeface="微软雅黑" panose="020B0503020204020204" pitchFamily="34" charset="-122"/>
              </a:rPr>
              <a:t>电磁继电器可用于低电压、弱电流控制高电压、强电流</a:t>
            </a:r>
            <a:r>
              <a:rPr lang="en-US" altLang="zh-CN" sz="2800">
                <a:latin typeface="微软雅黑" panose="020B0503020204020204" pitchFamily="34" charset="-122"/>
                <a:ea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rPr>
              <a:t>实行远距离控制等。</a:t>
            </a:r>
            <a:endParaRPr lang="zh-CN" altLang="en-US" sz="2800">
              <a:latin typeface="微软雅黑" panose="020B0503020204020204" pitchFamily="34" charset="-122"/>
              <a:ea typeface="微软雅黑" panose="020B0503020204020204" pitchFamily="34" charset="-122"/>
            </a:endParaRPr>
          </a:p>
        </p:txBody>
      </p:sp>
      <p:sp>
        <p:nvSpPr>
          <p:cNvPr id="34821" name="Rectangle 5"/>
          <p:cNvSpPr>
            <a:spLocks noChangeArrowheads="1"/>
          </p:cNvSpPr>
          <p:nvPr/>
        </p:nvSpPr>
        <p:spPr bwMode="auto">
          <a:xfrm>
            <a:off x="995363" y="1141413"/>
            <a:ext cx="1606550" cy="519112"/>
          </a:xfrm>
          <a:prstGeom prst="rect">
            <a:avLst/>
          </a:prstGeom>
          <a:noFill/>
          <a:ln w="9525">
            <a:noFill/>
            <a:miter lim="800000"/>
          </a:ln>
          <a:effectLst/>
        </p:spPr>
        <p:txBody>
          <a:bodyPr wrap="none">
            <a:spAutoFit/>
          </a:bodyPr>
          <a:lstStyle/>
          <a:p>
            <a:r>
              <a:rPr lang="zh-CN" altLang="en-US" sz="2800" b="1">
                <a:ea typeface="微软雅黑" panose="020B0503020204020204" pitchFamily="34" charset="-122"/>
              </a:rPr>
              <a:t>课堂小结</a:t>
            </a:r>
            <a:endParaRPr lang="zh-CN" altLang="en-US" sz="2800" b="1">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blinds(horizontal)">
                                      <p:cBhvr>
                                        <p:cTn id="7" dur="500"/>
                                        <p:tgtEl>
                                          <p:spTgt spid="34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ChangeArrowheads="1"/>
          </p:cNvSpPr>
          <p:nvPr/>
        </p:nvSpPr>
        <p:spPr bwMode="auto">
          <a:xfrm>
            <a:off x="2524125" y="2643188"/>
            <a:ext cx="7196138" cy="2016125"/>
          </a:xfrm>
          <a:prstGeom prst="rect">
            <a:avLst/>
          </a:prstGeom>
          <a:noFill/>
          <a:ln w="9525">
            <a:noFill/>
            <a:miter lim="800000"/>
          </a:ln>
          <a:effectLst/>
        </p:spPr>
        <p:txBody>
          <a:bodyPr anchor="ctr">
            <a:spAutoFit/>
          </a:bodyPr>
          <a:lstStyle/>
          <a:p>
            <a:pPr indent="266700">
              <a:lnSpc>
                <a:spcPct val="150000"/>
              </a:lnSpc>
            </a:pPr>
            <a:r>
              <a:rPr lang="zh-CN" altLang="en-US" sz="2800">
                <a:latin typeface="微软雅黑" panose="020B0503020204020204" pitchFamily="34" charset="-122"/>
                <a:ea typeface="微软雅黑" panose="020B0503020204020204" pitchFamily="34" charset="-122"/>
              </a:rPr>
              <a:t>       桌上有一堆大头针</a:t>
            </a:r>
            <a:r>
              <a:rPr lang="en-US" altLang="zh-CN" sz="2800">
                <a:latin typeface="微软雅黑" panose="020B0503020204020204" pitchFamily="34" charset="-122"/>
                <a:ea typeface="微软雅黑" panose="020B0503020204020204" pitchFamily="34" charset="-122"/>
              </a:rPr>
              <a:t>,</a:t>
            </a:r>
            <a:r>
              <a:rPr lang="zh-CN" altLang="en-US" sz="2800">
                <a:latin typeface="微软雅黑" panose="020B0503020204020204" pitchFamily="34" charset="-122"/>
                <a:ea typeface="微软雅黑" panose="020B0503020204020204" pitchFamily="34" charset="-122"/>
              </a:rPr>
              <a:t>请同学们想一想用什么方法能快速地把大头针捡起来放到盒子里而又不被扎到手</a:t>
            </a:r>
            <a:r>
              <a:rPr lang="en-US" altLang="zh-CN" sz="2800">
                <a:latin typeface="微软雅黑" panose="020B0503020204020204" pitchFamily="34" charset="-122"/>
                <a:ea typeface="微软雅黑" panose="020B0503020204020204" pitchFamily="34" charset="-122"/>
              </a:rPr>
              <a:t>?</a:t>
            </a:r>
            <a:endParaRPr lang="en-US" altLang="zh-CN" sz="2800">
              <a:latin typeface="微软雅黑" panose="020B0503020204020204" pitchFamily="34" charset="-122"/>
              <a:ea typeface="微软雅黑" panose="020B0503020204020204" pitchFamily="34" charset="-122"/>
            </a:endParaRPr>
          </a:p>
        </p:txBody>
      </p:sp>
      <p:sp>
        <p:nvSpPr>
          <p:cNvPr id="33797" name="Rectangle 5"/>
          <p:cNvSpPr>
            <a:spLocks noChangeArrowheads="1"/>
          </p:cNvSpPr>
          <p:nvPr/>
        </p:nvSpPr>
        <p:spPr bwMode="auto">
          <a:xfrm>
            <a:off x="1179513" y="1244600"/>
            <a:ext cx="1708150" cy="733425"/>
          </a:xfrm>
          <a:prstGeom prst="rect">
            <a:avLst/>
          </a:prstGeom>
          <a:noFill/>
          <a:ln w="9525">
            <a:noFill/>
            <a:miter lim="800000"/>
          </a:ln>
          <a:effectLst/>
        </p:spPr>
        <p:txBody>
          <a:bodyPr wrap="none">
            <a:spAutoFit/>
          </a:bodyPr>
          <a:lstStyle/>
          <a:p>
            <a:pPr>
              <a:lnSpc>
                <a:spcPct val="150000"/>
              </a:lnSpc>
            </a:pPr>
            <a:r>
              <a:rPr lang="zh-CN" altLang="en-US" sz="2800" b="1">
                <a:latin typeface="微软雅黑" panose="020B0503020204020204" pitchFamily="34" charset="-122"/>
                <a:ea typeface="微软雅黑" panose="020B0503020204020204" pitchFamily="34" charset="-122"/>
              </a:rPr>
              <a:t>设置情景</a:t>
            </a:r>
            <a:r>
              <a:rPr lang="en-US" altLang="zh-CN" sz="2800" b="1">
                <a:latin typeface="微软雅黑" panose="020B0503020204020204" pitchFamily="34" charset="-122"/>
                <a:ea typeface="微软雅黑" panose="020B0503020204020204" pitchFamily="34" charset="-122"/>
              </a:rPr>
              <a:t>:</a:t>
            </a:r>
            <a:endParaRPr lang="zh-CN" altLang="en-US" sz="2800" b="1">
              <a:latin typeface="微软雅黑" panose="020B0503020204020204" pitchFamily="34" charset="-122"/>
              <a:ea typeface="微软雅黑" panose="020B0503020204020204" pitchFamily="34" charset="-122"/>
            </a:endParaRPr>
          </a:p>
        </p:txBody>
      </p:sp>
      <p:sp>
        <p:nvSpPr>
          <p:cNvPr id="33799" name="矩形 4"/>
          <p:cNvSpPr>
            <a:spLocks noChangeArrowheads="1"/>
          </p:cNvSpPr>
          <p:nvPr/>
        </p:nvSpPr>
        <p:spPr bwMode="auto">
          <a:xfrm>
            <a:off x="4294188" y="247650"/>
            <a:ext cx="1674812" cy="550863"/>
          </a:xfrm>
          <a:prstGeom prst="rect">
            <a:avLst/>
          </a:prstGeom>
          <a:noFill/>
          <a:ln w="9525">
            <a:noFill/>
            <a:miter lim="800000"/>
          </a:ln>
        </p:spPr>
        <p:txBody>
          <a:bodyPr anchor="ctr"/>
          <a:lstStyle/>
          <a:p>
            <a:pPr algn="ctr" eaLnBrk="0" hangingPunct="0"/>
            <a:r>
              <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rPr>
              <a:t>激发学习动机</a:t>
            </a:r>
            <a:endPar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文本框 1"/>
          <p:cNvSpPr txBox="1">
            <a:spLocks noChangeArrowheads="1"/>
          </p:cNvSpPr>
          <p:nvPr/>
        </p:nvSpPr>
        <p:spPr bwMode="auto">
          <a:xfrm>
            <a:off x="419100" y="1127125"/>
            <a:ext cx="9959975" cy="519113"/>
          </a:xfrm>
          <a:prstGeom prst="rect">
            <a:avLst/>
          </a:prstGeom>
          <a:noFill/>
          <a:ln w="9525">
            <a:noFill/>
            <a:miter lim="800000"/>
          </a:ln>
        </p:spPr>
        <p:txBody>
          <a:bodyPr>
            <a:spAutoFit/>
          </a:bodyPr>
          <a:lstStyle/>
          <a:p>
            <a:pPr algn="ctr" eaLnBrk="0" hangingPunct="0"/>
            <a:r>
              <a:rPr lang="zh-CN" altLang="en-US" sz="2800">
                <a:latin typeface="微软雅黑" panose="020B0503020204020204" pitchFamily="34" charset="-122"/>
                <a:ea typeface="微软雅黑" panose="020B0503020204020204" pitchFamily="34" charset="-122"/>
              </a:rPr>
              <a:t>生活中的大型的吸盘是怎样的呢？</a:t>
            </a:r>
            <a:endParaRPr lang="zh-CN" altLang="en-US" sz="2800">
              <a:latin typeface="微软雅黑" panose="020B0503020204020204" pitchFamily="34" charset="-122"/>
              <a:ea typeface="微软雅黑" panose="020B0503020204020204" pitchFamily="34" charset="-122"/>
            </a:endParaRPr>
          </a:p>
        </p:txBody>
      </p:sp>
      <p:pic>
        <p:nvPicPr>
          <p:cNvPr id="12293" name="Picture 5" descr="电磁铁2"/>
          <p:cNvPicPr>
            <a:picLocks noChangeAspect="1" noChangeArrowheads="1"/>
          </p:cNvPicPr>
          <p:nvPr/>
        </p:nvPicPr>
        <p:blipFill>
          <a:blip r:embed="rId1"/>
          <a:srcRect/>
          <a:stretch>
            <a:fillRect/>
          </a:stretch>
        </p:blipFill>
        <p:spPr bwMode="auto">
          <a:xfrm>
            <a:off x="823913" y="2185988"/>
            <a:ext cx="4714875" cy="3636962"/>
          </a:xfrm>
          <a:prstGeom prst="rect">
            <a:avLst/>
          </a:prstGeom>
          <a:noFill/>
        </p:spPr>
      </p:pic>
      <p:pic>
        <p:nvPicPr>
          <p:cNvPr id="12294" name="Picture 6" descr="电磁铁"/>
          <p:cNvPicPr>
            <a:picLocks noChangeAspect="1" noChangeArrowheads="1"/>
          </p:cNvPicPr>
          <p:nvPr/>
        </p:nvPicPr>
        <p:blipFill>
          <a:blip r:embed="rId2"/>
          <a:srcRect/>
          <a:stretch>
            <a:fillRect/>
          </a:stretch>
        </p:blipFill>
        <p:spPr bwMode="auto">
          <a:xfrm>
            <a:off x="6202363" y="2168525"/>
            <a:ext cx="5181600" cy="357505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文本框 17409"/>
          <p:cNvSpPr txBox="1">
            <a:spLocks noChangeArrowheads="1"/>
          </p:cNvSpPr>
          <p:nvPr/>
        </p:nvSpPr>
        <p:spPr bwMode="auto">
          <a:xfrm>
            <a:off x="3690938" y="1154113"/>
            <a:ext cx="6624637" cy="519112"/>
          </a:xfrm>
          <a:prstGeom prst="rect">
            <a:avLst/>
          </a:prstGeom>
          <a:noFill/>
          <a:ln w="9525">
            <a:noFill/>
            <a:miter lim="800000"/>
          </a:ln>
        </p:spPr>
        <p:txBody>
          <a:bodyPr>
            <a:spAutoFit/>
          </a:bodyPr>
          <a:lstStyle/>
          <a:p>
            <a:pPr eaLnBrk="0" hangingPunct="0">
              <a:spcBef>
                <a:spcPct val="50000"/>
              </a:spcBef>
            </a:pPr>
            <a:r>
              <a:rPr lang="zh-CN" altLang="en-US" sz="2800" b="1" noProof="1">
                <a:latin typeface="微软雅黑" panose="020B0503020204020204" pitchFamily="34" charset="-122"/>
                <a:ea typeface="微软雅黑" panose="020B0503020204020204" pitchFamily="34" charset="-122"/>
                <a:sym typeface="+mn-ea"/>
              </a:rPr>
              <a:t>一、电磁铁：</a:t>
            </a:r>
            <a:endParaRPr lang="zh-CN" altLang="en-US" sz="2800" b="1" noProof="1">
              <a:latin typeface="微软雅黑" panose="020B0503020204020204" pitchFamily="34" charset="-122"/>
              <a:ea typeface="微软雅黑" panose="020B0503020204020204" pitchFamily="34" charset="-122"/>
              <a:sym typeface="+mn-ea"/>
            </a:endParaRPr>
          </a:p>
        </p:txBody>
      </p:sp>
      <p:sp>
        <p:nvSpPr>
          <p:cNvPr id="17411" name="文本框 17410"/>
          <p:cNvSpPr txBox="1">
            <a:spLocks noChangeArrowheads="1"/>
          </p:cNvSpPr>
          <p:nvPr/>
        </p:nvSpPr>
        <p:spPr bwMode="auto">
          <a:xfrm>
            <a:off x="1677988" y="1784350"/>
            <a:ext cx="9196387" cy="519113"/>
          </a:xfrm>
          <a:prstGeom prst="rect">
            <a:avLst/>
          </a:prstGeom>
          <a:noFill/>
          <a:ln w="9525">
            <a:noFill/>
            <a:miter lim="800000"/>
          </a:ln>
        </p:spPr>
        <p:txBody>
          <a:bodyPr>
            <a:spAutoFit/>
          </a:bodyPr>
          <a:lstStyle/>
          <a:p>
            <a:pPr eaLnBrk="0" hangingPunct="0">
              <a:spcBef>
                <a:spcPct val="50000"/>
              </a:spcBef>
            </a:pPr>
            <a:r>
              <a:rPr lang="zh-CN" altLang="en-US" sz="2800" noProof="1">
                <a:latin typeface="微软雅黑" panose="020B0503020204020204" pitchFamily="34" charset="-122"/>
                <a:ea typeface="微软雅黑" panose="020B0503020204020204" pitchFamily="34" charset="-122"/>
                <a:sym typeface="+mn-ea"/>
              </a:rPr>
              <a:t>1、定义：内部带有</a:t>
            </a:r>
            <a:r>
              <a:rPr lang="zh-CN" altLang="en-US" sz="2800" noProof="1">
                <a:solidFill>
                  <a:srgbClr val="FF0000"/>
                </a:solidFill>
                <a:latin typeface="微软雅黑" panose="020B0503020204020204" pitchFamily="34" charset="-122"/>
                <a:ea typeface="微软雅黑" panose="020B0503020204020204" pitchFamily="34" charset="-122"/>
                <a:sym typeface="+mn-ea"/>
              </a:rPr>
              <a:t>铁芯</a:t>
            </a:r>
            <a:r>
              <a:rPr lang="zh-CN" altLang="en-US" sz="2800" noProof="1">
                <a:latin typeface="微软雅黑" panose="020B0503020204020204" pitchFamily="34" charset="-122"/>
                <a:ea typeface="微软雅黑" panose="020B0503020204020204" pitchFamily="34" charset="-122"/>
                <a:sym typeface="+mn-ea"/>
              </a:rPr>
              <a:t>的通电螺线管。</a:t>
            </a:r>
            <a:endParaRPr lang="zh-CN" altLang="en-US" sz="2800" noProof="1">
              <a:latin typeface="微软雅黑" panose="020B0503020204020204" pitchFamily="34" charset="-122"/>
              <a:ea typeface="微软雅黑" panose="020B0503020204020204" pitchFamily="34" charset="-122"/>
              <a:sym typeface="+mn-ea"/>
            </a:endParaRPr>
          </a:p>
        </p:txBody>
      </p:sp>
      <p:sp>
        <p:nvSpPr>
          <p:cNvPr id="13316" name="矩形标注 17411"/>
          <p:cNvSpPr>
            <a:spLocks noChangeArrowheads="1"/>
          </p:cNvSpPr>
          <p:nvPr/>
        </p:nvSpPr>
        <p:spPr bwMode="auto">
          <a:xfrm>
            <a:off x="2041525" y="2803525"/>
            <a:ext cx="6326188" cy="557213"/>
          </a:xfrm>
          <a:prstGeom prst="wedgeRectCallout">
            <a:avLst>
              <a:gd name="adj1" fmla="val 15847"/>
              <a:gd name="adj2" fmla="val -154560"/>
            </a:avLst>
          </a:prstGeom>
          <a:solidFill>
            <a:schemeClr val="bg2"/>
          </a:solidFill>
          <a:ln w="9525">
            <a:solidFill>
              <a:srgbClr val="CC99FF"/>
            </a:solidFill>
            <a:miter lim="800000"/>
          </a:ln>
        </p:spPr>
        <p:txBody>
          <a:bodyPr/>
          <a:lstStyle/>
          <a:p>
            <a:pPr algn="ctr" eaLnBrk="0" hangingPunct="0"/>
            <a:r>
              <a:rPr lang="zh-CN" altLang="en-US" sz="2800" noProof="1">
                <a:latin typeface="微软雅黑" panose="020B0503020204020204" pitchFamily="34" charset="-122"/>
                <a:ea typeface="微软雅黑" panose="020B0503020204020204" pitchFamily="34" charset="-122"/>
                <a:sym typeface="+mn-ea"/>
              </a:rPr>
              <a:t>注：铁芯使通电螺线管的磁性</a:t>
            </a:r>
            <a:r>
              <a:rPr lang="zh-CN" altLang="en-US" sz="2800" noProof="1">
                <a:solidFill>
                  <a:srgbClr val="FF0000"/>
                </a:solidFill>
                <a:latin typeface="微软雅黑" panose="020B0503020204020204" pitchFamily="34" charset="-122"/>
                <a:ea typeface="微软雅黑" panose="020B0503020204020204" pitchFamily="34" charset="-122"/>
                <a:sym typeface="+mn-ea"/>
              </a:rPr>
              <a:t>增强</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pic>
        <p:nvPicPr>
          <p:cNvPr id="17413" name="图片 17412" descr="get?name=T1sexIBgYy1RCvBVdK">
            <a:hlinkClick r:id="rId1"/>
          </p:cNvPr>
          <p:cNvPicPr>
            <a:picLocks noChangeAspect="1" noChangeArrowheads="1"/>
          </p:cNvPicPr>
          <p:nvPr/>
        </p:nvPicPr>
        <p:blipFill>
          <a:blip r:embed="rId2"/>
          <a:srcRect/>
          <a:stretch>
            <a:fillRect/>
          </a:stretch>
        </p:blipFill>
        <p:spPr bwMode="auto">
          <a:xfrm>
            <a:off x="2447925" y="3632200"/>
            <a:ext cx="5768975" cy="2970213"/>
          </a:xfrm>
          <a:prstGeom prst="rect">
            <a:avLst/>
          </a:prstGeom>
          <a:noFill/>
          <a:ln w="9525">
            <a:noFill/>
            <a:miter lim="800000"/>
            <a:headEnd/>
            <a:tailEnd/>
          </a:ln>
        </p:spPr>
      </p:pic>
      <p:sp>
        <p:nvSpPr>
          <p:cNvPr id="13318" name="Rectangle 6"/>
          <p:cNvSpPr>
            <a:spLocks noChangeArrowheads="1"/>
          </p:cNvSpPr>
          <p:nvPr/>
        </p:nvSpPr>
        <p:spPr bwMode="auto">
          <a:xfrm>
            <a:off x="620713" y="1079500"/>
            <a:ext cx="1606550" cy="519113"/>
          </a:xfrm>
          <a:prstGeom prst="rect">
            <a:avLst/>
          </a:prstGeom>
          <a:noFill/>
          <a:ln w="9525">
            <a:noFill/>
            <a:miter lim="800000"/>
          </a:ln>
          <a:effectLst/>
        </p:spPr>
        <p:txBody>
          <a:bodyPr wrap="none">
            <a:spAutoFit/>
          </a:bodyPr>
          <a:lstStyle/>
          <a:p>
            <a:r>
              <a:rPr lang="zh-CN" altLang="en-US" sz="2800" b="1">
                <a:ea typeface="微软雅黑" panose="020B0503020204020204" pitchFamily="34" charset="-122"/>
                <a:sym typeface="+mn-ea"/>
              </a:rPr>
              <a:t>知识讲解</a:t>
            </a:r>
            <a:endParaRPr lang="zh-CN" altLang="en-US" sz="2800" b="1">
              <a:ea typeface="微软雅黑" panose="020B0503020204020204" pitchFamily="34" charset="-122"/>
              <a:sym typeface="+mn-ea"/>
            </a:endParaRPr>
          </a:p>
        </p:txBody>
      </p:sp>
      <p:sp>
        <p:nvSpPr>
          <p:cNvPr id="13319" name="矩形 4"/>
          <p:cNvSpPr>
            <a:spLocks noChangeArrowheads="1"/>
          </p:cNvSpPr>
          <p:nvPr/>
        </p:nvSpPr>
        <p:spPr bwMode="auto">
          <a:xfrm>
            <a:off x="4138613" y="187325"/>
            <a:ext cx="1674812" cy="550863"/>
          </a:xfrm>
          <a:prstGeom prst="rect">
            <a:avLst/>
          </a:prstGeom>
          <a:noFill/>
          <a:ln w="9525">
            <a:noFill/>
            <a:miter lim="800000"/>
          </a:ln>
        </p:spPr>
        <p:txBody>
          <a:bodyPr anchor="ctr"/>
          <a:lstStyle/>
          <a:p>
            <a:pPr algn="ctr" eaLnBrk="0" hangingPunct="0"/>
            <a:r>
              <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rPr>
              <a:t>讲授新知识</a:t>
            </a:r>
            <a:endParaRPr lang="zh-CN" altLang="en-US" b="1">
              <a:solidFill>
                <a:srgbClr val="C00000"/>
              </a:solidFill>
              <a:latin typeface="微软雅黑" panose="020B0503020204020204" pitchFamily="34" charset="-122"/>
              <a:ea typeface="微软雅黑" panose="020B0503020204020204" pitchFamily="34" charset="-122"/>
              <a:sym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blinds(horizontal)">
                                      <p:cBhvr>
                                        <p:cTn id="7" dur="500"/>
                                        <p:tgtEl>
                                          <p:spTgt spid="174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7413"/>
                                        </p:tgtEl>
                                        <p:attrNameLst>
                                          <p:attrName>style.visibility</p:attrName>
                                        </p:attrNameLst>
                                      </p:cBhvr>
                                      <p:to>
                                        <p:strVal val="visible"/>
                                      </p:to>
                                    </p:set>
                                    <p:animEffect transition="in" filter="blinds(horizontal)">
                                      <p:cBhvr>
                                        <p:cTn id="12" dur="500"/>
                                        <p:tgtEl>
                                          <p:spTgt spid="174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316"/>
                                        </p:tgtEl>
                                        <p:attrNameLst>
                                          <p:attrName>style.visibility</p:attrName>
                                        </p:attrNameLst>
                                      </p:cBhvr>
                                      <p:to>
                                        <p:strVal val="visible"/>
                                      </p:to>
                                    </p:set>
                                    <p:animEffect transition="in" filter="blinds(horizontal)">
                                      <p:cBhvr>
                                        <p:cTn id="17" dur="500"/>
                                        <p:tgtEl>
                                          <p:spTgt spid="133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3316"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文本框 2"/>
          <p:cNvSpPr txBox="1">
            <a:spLocks noChangeArrowheads="1"/>
          </p:cNvSpPr>
          <p:nvPr/>
        </p:nvSpPr>
        <p:spPr bwMode="auto">
          <a:xfrm>
            <a:off x="449263" y="1055688"/>
            <a:ext cx="11169650" cy="519112"/>
          </a:xfrm>
          <a:prstGeom prst="rect">
            <a:avLst/>
          </a:prstGeom>
          <a:noFill/>
          <a:ln w="9525">
            <a:noFill/>
            <a:miter lim="800000"/>
          </a:ln>
        </p:spPr>
        <p:txBody>
          <a:bodyPr>
            <a:spAutoFit/>
          </a:bodyPr>
          <a:lstStyle/>
          <a:p>
            <a:pPr algn="ctr" eaLnBrk="0" hangingPunct="0"/>
            <a:r>
              <a:rPr lang="zh-CN" altLang="en-US" sz="2800" noProof="1">
                <a:latin typeface="微软雅黑" panose="020B0503020204020204" pitchFamily="34" charset="-122"/>
                <a:ea typeface="微软雅黑" panose="020B0503020204020204" pitchFamily="34" charset="-122"/>
                <a:sym typeface="宋体" panose="02010600030101010101" pitchFamily="2" charset="-122"/>
              </a:rPr>
              <a:t>研究电磁铁的磁性强弱与哪些因素有关？</a:t>
            </a:r>
            <a:endParaRPr lang="zh-CN" altLang="en-US" sz="2800" noProof="1">
              <a:latin typeface="微软雅黑" panose="020B0503020204020204" pitchFamily="34" charset="-122"/>
              <a:ea typeface="微软雅黑" panose="020B0503020204020204" pitchFamily="34" charset="-122"/>
              <a:sym typeface="宋体" panose="02010600030101010101" pitchFamily="2" charset="-122"/>
            </a:endParaRPr>
          </a:p>
        </p:txBody>
      </p:sp>
      <p:pic>
        <p:nvPicPr>
          <p:cNvPr id="14341" name="Picture 5" descr="电磁铁3"/>
          <p:cNvPicPr>
            <a:picLocks noChangeAspect="1" noChangeArrowheads="1"/>
          </p:cNvPicPr>
          <p:nvPr/>
        </p:nvPicPr>
        <p:blipFill>
          <a:blip r:embed="rId1"/>
          <a:srcRect/>
          <a:stretch>
            <a:fillRect/>
          </a:stretch>
        </p:blipFill>
        <p:spPr bwMode="auto">
          <a:xfrm>
            <a:off x="650875" y="1974850"/>
            <a:ext cx="5064125" cy="4068763"/>
          </a:xfrm>
          <a:prstGeom prst="rect">
            <a:avLst/>
          </a:prstGeom>
          <a:noFill/>
        </p:spPr>
      </p:pic>
      <p:pic>
        <p:nvPicPr>
          <p:cNvPr id="14342" name="Picture 6" descr="大型电磁铁"/>
          <p:cNvPicPr>
            <a:picLocks noChangeAspect="1" noChangeArrowheads="1"/>
          </p:cNvPicPr>
          <p:nvPr/>
        </p:nvPicPr>
        <p:blipFill>
          <a:blip r:embed="rId2"/>
          <a:srcRect/>
          <a:stretch>
            <a:fillRect/>
          </a:stretch>
        </p:blipFill>
        <p:spPr bwMode="auto">
          <a:xfrm>
            <a:off x="6088063" y="1981200"/>
            <a:ext cx="5270500" cy="408781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500" fill="hold"/>
                                        <p:tgtEl>
                                          <p:spTgt spid="14340"/>
                                        </p:tgtEl>
                                        <p:attrNameLst>
                                          <p:attrName>ppt_x</p:attrName>
                                        </p:attrNameLst>
                                      </p:cBhvr>
                                      <p:tavLst>
                                        <p:tav tm="0">
                                          <p:val>
                                            <p:strVal val="#ppt_x"/>
                                          </p:val>
                                        </p:tav>
                                        <p:tav tm="100000">
                                          <p:val>
                                            <p:strVal val="#ppt_x"/>
                                          </p:val>
                                        </p:tav>
                                      </p:tavLst>
                                    </p:anim>
                                    <p:anim calcmode="lin" valueType="num">
                                      <p:cBhvr>
                                        <p:cTn id="8" dur="5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文本框 20481"/>
          <p:cNvSpPr txBox="1"/>
          <p:nvPr/>
        </p:nvSpPr>
        <p:spPr>
          <a:xfrm>
            <a:off x="565150" y="1871663"/>
            <a:ext cx="1252538" cy="531812"/>
          </a:xfrm>
          <a:prstGeom prst="rect">
            <a:avLst/>
          </a:prstGeom>
          <a:solidFill>
            <a:schemeClr val="bg1">
              <a:alpha val="50000"/>
            </a:schemeClr>
          </a:solidFill>
          <a:ln w="12700" cap="sq" cmpd="sng">
            <a:solidFill>
              <a:srgbClr val="FFFF00"/>
            </a:solidFill>
            <a:prstDash val="solid"/>
            <a:miter/>
            <a:headEnd type="none" w="med" len="med"/>
            <a:tailEnd type="none" w="med" len="med"/>
          </a:ln>
        </p:spPr>
        <p:txBody>
          <a:bodyPr>
            <a:spAutoFit/>
          </a:bodyPr>
          <a:lstStyle/>
          <a:p>
            <a:pPr algn="ctr" eaLnBrk="0" hangingPunct="0"/>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实验</a:t>
            </a:r>
            <a:endPar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15363" name="文本框 20482"/>
          <p:cNvSpPr txBox="1">
            <a:spLocks noChangeArrowheads="1"/>
          </p:cNvSpPr>
          <p:nvPr/>
        </p:nvSpPr>
        <p:spPr bwMode="auto">
          <a:xfrm>
            <a:off x="0" y="950913"/>
            <a:ext cx="8582025" cy="519112"/>
          </a:xfrm>
          <a:prstGeom prst="rect">
            <a:avLst/>
          </a:prstGeom>
          <a:noFill/>
          <a:ln w="9525">
            <a:noFill/>
            <a:miter lim="800000"/>
          </a:ln>
        </p:spPr>
        <p:txBody>
          <a:bodyPr>
            <a:spAutoFit/>
          </a:bodyPr>
          <a:lstStyle/>
          <a:p>
            <a:pPr algn="ctr" eaLnBrk="0" hangingPunct="0">
              <a:spcBef>
                <a:spcPct val="50000"/>
              </a:spcBef>
            </a:pPr>
            <a:r>
              <a:rPr lang="zh-CN" altLang="en-US" sz="2800" noProof="1">
                <a:latin typeface="微软雅黑" panose="020B0503020204020204" pitchFamily="34" charset="-122"/>
                <a:ea typeface="微软雅黑" panose="020B0503020204020204" pitchFamily="34" charset="-122"/>
                <a:sym typeface="+mn-ea"/>
              </a:rPr>
              <a:t>研究电磁铁的磁性强弱跟电流的关系</a:t>
            </a:r>
            <a:endParaRPr lang="zh-CN" altLang="en-US" sz="2800" noProof="1">
              <a:latin typeface="微软雅黑" panose="020B0503020204020204" pitchFamily="34" charset="-122"/>
              <a:ea typeface="微软雅黑" panose="020B0503020204020204" pitchFamily="34" charset="-122"/>
              <a:sym typeface="+mn-ea"/>
            </a:endParaRPr>
          </a:p>
        </p:txBody>
      </p:sp>
      <p:sp>
        <p:nvSpPr>
          <p:cNvPr id="20545" name="矩形 20544"/>
          <p:cNvSpPr/>
          <p:nvPr/>
        </p:nvSpPr>
        <p:spPr>
          <a:xfrm>
            <a:off x="1887538" y="1876425"/>
            <a:ext cx="1606550" cy="519113"/>
          </a:xfrm>
          <a:prstGeom prst="rect">
            <a:avLst/>
          </a:prstGeom>
          <a:noFill/>
          <a:ln w="9525">
            <a:noFill/>
          </a:ln>
        </p:spPr>
        <p:txBody>
          <a:bodyPr wrap="none">
            <a:spAutoFit/>
          </a:bodyPr>
          <a:lstStyle/>
          <a:p>
            <a:pPr eaLnBrk="0" hangingPunct="0">
              <a:spcBef>
                <a:spcPct val="50000"/>
              </a:spcBef>
            </a:pP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改变电流</a:t>
            </a:r>
            <a:endPar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nvGrpSpPr>
          <p:cNvPr id="20587" name="组合 20586"/>
          <p:cNvGrpSpPr/>
          <p:nvPr/>
        </p:nvGrpSpPr>
        <p:grpSpPr bwMode="auto">
          <a:xfrm>
            <a:off x="547688" y="4754563"/>
            <a:ext cx="11029950" cy="1365250"/>
            <a:chOff x="86" y="-192"/>
            <a:chExt cx="5647" cy="860"/>
          </a:xfrm>
        </p:grpSpPr>
        <p:sp>
          <p:nvSpPr>
            <p:cNvPr id="15366" name="文本框 20587"/>
            <p:cNvSpPr txBox="1">
              <a:spLocks noChangeArrowheads="1"/>
            </p:cNvSpPr>
            <p:nvPr/>
          </p:nvSpPr>
          <p:spPr bwMode="auto">
            <a:xfrm>
              <a:off x="86" y="323"/>
              <a:ext cx="5647" cy="345"/>
            </a:xfrm>
            <a:prstGeom prst="rect">
              <a:avLst/>
            </a:prstGeom>
            <a:noFill/>
            <a:ln w="28575" cap="sq">
              <a:solidFill>
                <a:srgbClr val="FFFF00"/>
              </a:solidFill>
              <a:miter lim="800000"/>
            </a:ln>
          </p:spPr>
          <p:txBody>
            <a:bodyPr>
              <a:spAutoFit/>
            </a:bodyPr>
            <a:lstStyle/>
            <a:p>
              <a:pPr eaLnBrk="0" hangingPunct="0">
                <a:spcBef>
                  <a:spcPct val="50000"/>
                </a:spcBef>
              </a:pP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   线圈的匝数相同时，通过电磁铁的电流越</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a:t>
              </a: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电磁铁的磁性</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_____</a:t>
              </a: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a:t>
              </a:r>
              <a:endPar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sp>
          <p:nvSpPr>
            <p:cNvPr id="20589" name="文本框 20588"/>
            <p:cNvSpPr txBox="1"/>
            <p:nvPr/>
          </p:nvSpPr>
          <p:spPr>
            <a:xfrm>
              <a:off x="86" y="-192"/>
              <a:ext cx="642" cy="335"/>
            </a:xfrm>
            <a:prstGeom prst="rect">
              <a:avLst/>
            </a:prstGeom>
            <a:solidFill>
              <a:schemeClr val="accent1">
                <a:alpha val="50000"/>
              </a:schemeClr>
            </a:solidFill>
            <a:ln w="12700" cap="sq" cmpd="sng">
              <a:solidFill>
                <a:srgbClr val="FFFF00"/>
              </a:solidFill>
              <a:prstDash val="solid"/>
              <a:miter/>
              <a:headEnd type="none" w="med" len="med"/>
              <a:tailEnd type="none" w="med" len="med"/>
            </a:ln>
          </p:spPr>
          <p:txBody>
            <a:bodyPr>
              <a:spAutoFit/>
            </a:bodyPr>
            <a:lstStyle/>
            <a:p>
              <a:pPr algn="ctr" eaLnBrk="0" hangingPunct="0">
                <a:spcBef>
                  <a:spcPct val="50000"/>
                </a:spcBef>
              </a:pP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结论</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1</a:t>
              </a:r>
              <a:endPar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grpSp>
        <p:nvGrpSpPr>
          <p:cNvPr id="20590" name="组合 20589"/>
          <p:cNvGrpSpPr/>
          <p:nvPr/>
        </p:nvGrpSpPr>
        <p:grpSpPr bwMode="auto">
          <a:xfrm>
            <a:off x="563563" y="2687638"/>
            <a:ext cx="4267200" cy="1808162"/>
            <a:chOff x="-26" y="34"/>
            <a:chExt cx="2688" cy="1139"/>
          </a:xfrm>
        </p:grpSpPr>
        <p:sp>
          <p:nvSpPr>
            <p:cNvPr id="15369" name="文本框 20590"/>
            <p:cNvSpPr txBox="1">
              <a:spLocks noChangeArrowheads="1"/>
            </p:cNvSpPr>
            <p:nvPr/>
          </p:nvSpPr>
          <p:spPr bwMode="auto">
            <a:xfrm>
              <a:off x="-26" y="559"/>
              <a:ext cx="2688" cy="614"/>
            </a:xfrm>
            <a:prstGeom prst="rect">
              <a:avLst/>
            </a:prstGeom>
            <a:noFill/>
            <a:ln w="28575" cap="sq">
              <a:solidFill>
                <a:srgbClr val="FFCC00"/>
              </a:solidFill>
              <a:miter lim="800000"/>
            </a:ln>
          </p:spPr>
          <p:txBody>
            <a:bodyPr>
              <a:spAutoFit/>
            </a:bodyPr>
            <a:lstStyle/>
            <a:p>
              <a:pPr eaLnBrk="0" hangingPunct="0">
                <a:spcBef>
                  <a:spcPct val="50000"/>
                </a:spcBef>
              </a:pPr>
              <a:r>
                <a:rPr lang="zh-CN" altLang="en-US" sz="2800">
                  <a:latin typeface="微软雅黑" panose="020B0503020204020204" pitchFamily="34" charset="-122"/>
                  <a:ea typeface="微软雅黑" panose="020B0503020204020204" pitchFamily="34" charset="-122"/>
                </a:rPr>
                <a:t>增大电流弹簧测力计的示数</a:t>
              </a:r>
              <a:r>
                <a:rPr lang="en-US" altLang="zh-CN" sz="2800">
                  <a:latin typeface="微软雅黑" panose="020B0503020204020204" pitchFamily="34" charset="-122"/>
                  <a:ea typeface="微软雅黑" panose="020B0503020204020204" pitchFamily="34" charset="-122"/>
                </a:rPr>
                <a:t>_____</a:t>
              </a:r>
              <a:r>
                <a:rPr lang="zh-CN" altLang="en-US" sz="2800">
                  <a:latin typeface="微软雅黑" panose="020B0503020204020204" pitchFamily="34" charset="-122"/>
                  <a:ea typeface="微软雅黑" panose="020B0503020204020204" pitchFamily="34" charset="-122"/>
                </a:rPr>
                <a:t>。</a:t>
              </a:r>
              <a:endParaRPr lang="en-US" altLang="zh-CN" sz="2800">
                <a:latin typeface="微软雅黑" panose="020B0503020204020204" pitchFamily="34" charset="-122"/>
                <a:ea typeface="微软雅黑" panose="020B0503020204020204" pitchFamily="34" charset="-122"/>
              </a:endParaRPr>
            </a:p>
          </p:txBody>
        </p:sp>
        <p:sp>
          <p:nvSpPr>
            <p:cNvPr id="20592" name="文本框 20591"/>
            <p:cNvSpPr txBox="1"/>
            <p:nvPr/>
          </p:nvSpPr>
          <p:spPr>
            <a:xfrm>
              <a:off x="-26" y="34"/>
              <a:ext cx="790" cy="335"/>
            </a:xfrm>
            <a:prstGeom prst="rect">
              <a:avLst/>
            </a:prstGeom>
            <a:solidFill>
              <a:srgbClr val="008080">
                <a:alpha val="50000"/>
              </a:srgbClr>
            </a:solidFill>
            <a:ln w="12700" cap="sq" cmpd="sng">
              <a:solidFill>
                <a:srgbClr val="FFCC00"/>
              </a:solidFill>
              <a:prstDash val="solid"/>
              <a:miter/>
              <a:headEnd type="none" w="med" len="med"/>
              <a:tailEnd type="none" w="med" len="med"/>
            </a:ln>
          </p:spPr>
          <p:txBody>
            <a:bodyPr>
              <a:spAutoFit/>
            </a:bodyPr>
            <a:lstStyle/>
            <a:p>
              <a:pPr algn="ctr" eaLnBrk="0" hangingPunct="0"/>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现象</a:t>
              </a:r>
              <a:endPar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sp>
        <p:nvSpPr>
          <p:cNvPr id="20593" name="矩形 20592"/>
          <p:cNvSpPr>
            <a:spLocks noChangeArrowheads="1"/>
          </p:cNvSpPr>
          <p:nvPr/>
        </p:nvSpPr>
        <p:spPr bwMode="auto">
          <a:xfrm>
            <a:off x="10183813" y="5553075"/>
            <a:ext cx="895350" cy="519113"/>
          </a:xfrm>
          <a:prstGeom prst="rect">
            <a:avLst/>
          </a:prstGeom>
          <a:noFill/>
          <a:ln w="9525">
            <a:noFill/>
            <a:miter lim="800000"/>
          </a:ln>
        </p:spPr>
        <p:txBody>
          <a:bodyPr wrap="none">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越强</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sp>
        <p:nvSpPr>
          <p:cNvPr id="20594" name="矩形 20593"/>
          <p:cNvSpPr>
            <a:spLocks noChangeArrowheads="1"/>
          </p:cNvSpPr>
          <p:nvPr/>
        </p:nvSpPr>
        <p:spPr bwMode="auto">
          <a:xfrm>
            <a:off x="7480300" y="5594350"/>
            <a:ext cx="539750" cy="519113"/>
          </a:xfrm>
          <a:prstGeom prst="rect">
            <a:avLst/>
          </a:prstGeom>
          <a:noFill/>
          <a:ln w="9525">
            <a:noFill/>
            <a:miter lim="800000"/>
          </a:ln>
        </p:spPr>
        <p:txBody>
          <a:bodyPr wrap="none">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大</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sp>
        <p:nvSpPr>
          <p:cNvPr id="20596" name="矩形 20595"/>
          <p:cNvSpPr>
            <a:spLocks noChangeArrowheads="1"/>
          </p:cNvSpPr>
          <p:nvPr/>
        </p:nvSpPr>
        <p:spPr bwMode="auto">
          <a:xfrm>
            <a:off x="992188" y="3941763"/>
            <a:ext cx="895350" cy="519112"/>
          </a:xfrm>
          <a:prstGeom prst="rect">
            <a:avLst/>
          </a:prstGeom>
          <a:noFill/>
          <a:ln w="9525">
            <a:noFill/>
            <a:miter lim="800000"/>
          </a:ln>
        </p:spPr>
        <p:txBody>
          <a:bodyPr wrap="none">
            <a:spAutoFit/>
          </a:bodyPr>
          <a:lstStyle/>
          <a:p>
            <a:pPr eaLnBrk="0" hangingPunct="0"/>
            <a:r>
              <a:rPr lang="zh-CN" altLang="en-US" sz="2800">
                <a:solidFill>
                  <a:srgbClr val="FF0000"/>
                </a:solidFill>
                <a:latin typeface="微软雅黑" panose="020B0503020204020204" pitchFamily="34" charset="-122"/>
                <a:ea typeface="微软雅黑" panose="020B0503020204020204" pitchFamily="34" charset="-122"/>
              </a:rPr>
              <a:t>增大</a:t>
            </a:r>
            <a:endParaRPr lang="zh-CN" altLang="en-US" sz="2800">
              <a:solidFill>
                <a:srgbClr val="FF0000"/>
              </a:solidFill>
              <a:latin typeface="微软雅黑" panose="020B0503020204020204" pitchFamily="34" charset="-122"/>
              <a:ea typeface="微软雅黑" panose="020B0503020204020204" pitchFamily="34" charset="-122"/>
            </a:endParaRPr>
          </a:p>
        </p:txBody>
      </p:sp>
      <p:pic>
        <p:nvPicPr>
          <p:cNvPr id="15375" name="图片 1"/>
          <p:cNvPicPr>
            <a:picLocks noChangeAspect="1" noChangeArrowheads="1"/>
          </p:cNvPicPr>
          <p:nvPr/>
        </p:nvPicPr>
        <p:blipFill>
          <a:blip r:embed="rId1"/>
          <a:srcRect t="3719" r="11687"/>
          <a:stretch>
            <a:fillRect/>
          </a:stretch>
        </p:blipFill>
        <p:spPr bwMode="auto">
          <a:xfrm>
            <a:off x="5881688" y="1530350"/>
            <a:ext cx="5322887" cy="3949700"/>
          </a:xfrm>
          <a:prstGeom prst="rect">
            <a:avLst/>
          </a:prstGeom>
          <a:noFill/>
          <a:ln w="9525">
            <a:noFill/>
            <a:miter lim="800000"/>
            <a:headEnd/>
            <a:tailEnd/>
          </a:ln>
        </p:spPr>
      </p:pic>
      <p:sp>
        <p:nvSpPr>
          <p:cNvPr id="15373" name="直接连接符 20594"/>
          <p:cNvSpPr>
            <a:spLocks noChangeShapeType="1"/>
          </p:cNvSpPr>
          <p:nvPr/>
        </p:nvSpPr>
        <p:spPr bwMode="auto">
          <a:xfrm>
            <a:off x="508000" y="1525588"/>
            <a:ext cx="8383588" cy="30162"/>
          </a:xfrm>
          <a:prstGeom prst="line">
            <a:avLst/>
          </a:prstGeom>
          <a:noFill/>
          <a:ln w="38100" cap="sq" cmpd="dbl">
            <a:solidFill>
              <a:srgbClr val="FF00FF"/>
            </a:solidFill>
            <a:round/>
          </a:ln>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20545"/>
                                        </p:tgtEl>
                                        <p:attrNameLst>
                                          <p:attrName>style.visibility</p:attrName>
                                        </p:attrNameLst>
                                      </p:cBhvr>
                                      <p:to>
                                        <p:strVal val="visible"/>
                                      </p:to>
                                    </p:set>
                                    <p:anim calcmode="lin" valueType="num">
                                      <p:cBhvr>
                                        <p:cTn id="12" dur="500" fill="hold"/>
                                        <p:tgtEl>
                                          <p:spTgt spid="20545"/>
                                        </p:tgtEl>
                                        <p:attrNameLst>
                                          <p:attrName>ppt_w</p:attrName>
                                        </p:attrNameLst>
                                      </p:cBhvr>
                                      <p:tavLst>
                                        <p:tav tm="0">
                                          <p:val>
                                            <p:fltVal val="0"/>
                                          </p:val>
                                        </p:tav>
                                        <p:tav tm="100000">
                                          <p:val>
                                            <p:strVal val="#ppt_w"/>
                                          </p:val>
                                        </p:tav>
                                      </p:tavLst>
                                    </p:anim>
                                    <p:anim calcmode="lin" valueType="num">
                                      <p:cBhvr>
                                        <p:cTn id="13" dur="500" fill="hold"/>
                                        <p:tgtEl>
                                          <p:spTgt spid="20545"/>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nodeType="clickEffect">
                                  <p:stCondLst>
                                    <p:cond delay="0"/>
                                  </p:stCondLst>
                                  <p:childTnLst>
                                    <p:set>
                                      <p:cBhvr>
                                        <p:cTn id="17" dur="1" fill="hold">
                                          <p:stCondLst>
                                            <p:cond delay="0"/>
                                          </p:stCondLst>
                                        </p:cTn>
                                        <p:tgtEl>
                                          <p:spTgt spid="20590"/>
                                        </p:tgtEl>
                                        <p:attrNameLst>
                                          <p:attrName>style.visibility</p:attrName>
                                        </p:attrNameLst>
                                      </p:cBhvr>
                                      <p:to>
                                        <p:strVal val="visible"/>
                                      </p:to>
                                    </p:set>
                                    <p:animEffect transition="in" filter="barn(outVertical)">
                                      <p:cBhvr>
                                        <p:cTn id="18" dur="500"/>
                                        <p:tgtEl>
                                          <p:spTgt spid="20590"/>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20596"/>
                                        </p:tgtEl>
                                        <p:attrNameLst>
                                          <p:attrName>style.visibility</p:attrName>
                                        </p:attrNameLst>
                                      </p:cBhvr>
                                      <p:to>
                                        <p:strVal val="visible"/>
                                      </p:to>
                                    </p:set>
                                    <p:anim calcmode="lin" valueType="num">
                                      <p:cBhvr>
                                        <p:cTn id="23" dur="500" fill="hold"/>
                                        <p:tgtEl>
                                          <p:spTgt spid="20596"/>
                                        </p:tgtEl>
                                        <p:attrNameLst>
                                          <p:attrName>ppt_w</p:attrName>
                                        </p:attrNameLst>
                                      </p:cBhvr>
                                      <p:tavLst>
                                        <p:tav tm="0">
                                          <p:val>
                                            <p:fltVal val="0"/>
                                          </p:val>
                                        </p:tav>
                                        <p:tav tm="100000">
                                          <p:val>
                                            <p:strVal val="#ppt_w"/>
                                          </p:val>
                                        </p:tav>
                                      </p:tavLst>
                                    </p:anim>
                                    <p:anim calcmode="lin" valueType="num">
                                      <p:cBhvr>
                                        <p:cTn id="24" dur="500" fill="hold"/>
                                        <p:tgtEl>
                                          <p:spTgt spid="20596"/>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20587"/>
                                        </p:tgtEl>
                                        <p:attrNameLst>
                                          <p:attrName>style.visibility</p:attrName>
                                        </p:attrNameLst>
                                      </p:cBhvr>
                                      <p:to>
                                        <p:strVal val="visible"/>
                                      </p:to>
                                    </p:set>
                                    <p:animEffect transition="in" filter="wipe(down)">
                                      <p:cBhvr>
                                        <p:cTn id="29" dur="580">
                                          <p:stCondLst>
                                            <p:cond delay="0"/>
                                          </p:stCondLst>
                                        </p:cTn>
                                        <p:tgtEl>
                                          <p:spTgt spid="20587"/>
                                        </p:tgtEl>
                                      </p:cBhvr>
                                    </p:animEffect>
                                    <p:anim calcmode="lin" valueType="num">
                                      <p:cBhvr>
                                        <p:cTn id="30" dur="1822" tmFilter="0,0; 0.14,0.36; 0.43,0.73; 0.71,0.91; 1.0,1.0">
                                          <p:stCondLst>
                                            <p:cond delay="0"/>
                                          </p:stCondLst>
                                        </p:cTn>
                                        <p:tgtEl>
                                          <p:spTgt spid="20587"/>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20587"/>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20587"/>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20587"/>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20587"/>
                                        </p:tgtEl>
                                        <p:attrNameLst>
                                          <p:attrName>ppt_y</p:attrName>
                                        </p:attrNameLst>
                                      </p:cBhvr>
                                      <p:tavLst>
                                        <p:tav tm="0" fmla="#ppt_y-sin(pi*$)/81">
                                          <p:val>
                                            <p:fltVal val="0"/>
                                          </p:val>
                                        </p:tav>
                                        <p:tav tm="100000">
                                          <p:val>
                                            <p:fltVal val="1"/>
                                          </p:val>
                                        </p:tav>
                                      </p:tavLst>
                                    </p:anim>
                                    <p:animScale>
                                      <p:cBhvr>
                                        <p:cTn id="35" dur="26">
                                          <p:stCondLst>
                                            <p:cond delay="650"/>
                                          </p:stCondLst>
                                        </p:cTn>
                                        <p:tgtEl>
                                          <p:spTgt spid="20587"/>
                                        </p:tgtEl>
                                      </p:cBhvr>
                                      <p:to x="100000" y="60000"/>
                                    </p:animScale>
                                    <p:animScale>
                                      <p:cBhvr>
                                        <p:cTn id="36" dur="166" decel="50000">
                                          <p:stCondLst>
                                            <p:cond delay="676"/>
                                          </p:stCondLst>
                                        </p:cTn>
                                        <p:tgtEl>
                                          <p:spTgt spid="20587"/>
                                        </p:tgtEl>
                                      </p:cBhvr>
                                      <p:to x="100000" y="100000"/>
                                    </p:animScale>
                                    <p:animScale>
                                      <p:cBhvr>
                                        <p:cTn id="37" dur="26">
                                          <p:stCondLst>
                                            <p:cond delay="1312"/>
                                          </p:stCondLst>
                                        </p:cTn>
                                        <p:tgtEl>
                                          <p:spTgt spid="20587"/>
                                        </p:tgtEl>
                                      </p:cBhvr>
                                      <p:to x="100000" y="80000"/>
                                    </p:animScale>
                                    <p:animScale>
                                      <p:cBhvr>
                                        <p:cTn id="38" dur="166" decel="50000">
                                          <p:stCondLst>
                                            <p:cond delay="1338"/>
                                          </p:stCondLst>
                                        </p:cTn>
                                        <p:tgtEl>
                                          <p:spTgt spid="20587"/>
                                        </p:tgtEl>
                                      </p:cBhvr>
                                      <p:to x="100000" y="100000"/>
                                    </p:animScale>
                                    <p:animScale>
                                      <p:cBhvr>
                                        <p:cTn id="39" dur="26">
                                          <p:stCondLst>
                                            <p:cond delay="1642"/>
                                          </p:stCondLst>
                                        </p:cTn>
                                        <p:tgtEl>
                                          <p:spTgt spid="20587"/>
                                        </p:tgtEl>
                                      </p:cBhvr>
                                      <p:to x="100000" y="90000"/>
                                    </p:animScale>
                                    <p:animScale>
                                      <p:cBhvr>
                                        <p:cTn id="40" dur="166" decel="50000">
                                          <p:stCondLst>
                                            <p:cond delay="1668"/>
                                          </p:stCondLst>
                                        </p:cTn>
                                        <p:tgtEl>
                                          <p:spTgt spid="20587"/>
                                        </p:tgtEl>
                                      </p:cBhvr>
                                      <p:to x="100000" y="100000"/>
                                    </p:animScale>
                                    <p:animScale>
                                      <p:cBhvr>
                                        <p:cTn id="41" dur="26">
                                          <p:stCondLst>
                                            <p:cond delay="1808"/>
                                          </p:stCondLst>
                                        </p:cTn>
                                        <p:tgtEl>
                                          <p:spTgt spid="20587"/>
                                        </p:tgtEl>
                                      </p:cBhvr>
                                      <p:to x="100000" y="95000"/>
                                    </p:animScale>
                                    <p:animScale>
                                      <p:cBhvr>
                                        <p:cTn id="42" dur="166" decel="50000">
                                          <p:stCondLst>
                                            <p:cond delay="1834"/>
                                          </p:stCondLst>
                                        </p:cTn>
                                        <p:tgtEl>
                                          <p:spTgt spid="20587"/>
                                        </p:tgtEl>
                                      </p:cBhvr>
                                      <p:to x="100000" y="100000"/>
                                    </p:animScale>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grpId="0" nodeType="clickEffect">
                                  <p:stCondLst>
                                    <p:cond delay="0"/>
                                  </p:stCondLst>
                                  <p:childTnLst>
                                    <p:set>
                                      <p:cBhvr>
                                        <p:cTn id="46" dur="1" fill="hold">
                                          <p:stCondLst>
                                            <p:cond delay="0"/>
                                          </p:stCondLst>
                                        </p:cTn>
                                        <p:tgtEl>
                                          <p:spTgt spid="20594"/>
                                        </p:tgtEl>
                                        <p:attrNameLst>
                                          <p:attrName>style.visibility</p:attrName>
                                        </p:attrNameLst>
                                      </p:cBhvr>
                                      <p:to>
                                        <p:strVal val="visible"/>
                                      </p:to>
                                    </p:set>
                                    <p:anim calcmode="lin" valueType="num">
                                      <p:cBhvr>
                                        <p:cTn id="47" dur="500" fill="hold"/>
                                        <p:tgtEl>
                                          <p:spTgt spid="20594"/>
                                        </p:tgtEl>
                                        <p:attrNameLst>
                                          <p:attrName>ppt_w</p:attrName>
                                        </p:attrNameLst>
                                      </p:cBhvr>
                                      <p:tavLst>
                                        <p:tav tm="0">
                                          <p:val>
                                            <p:fltVal val="0"/>
                                          </p:val>
                                        </p:tav>
                                        <p:tav tm="100000">
                                          <p:val>
                                            <p:strVal val="#ppt_w"/>
                                          </p:val>
                                        </p:tav>
                                      </p:tavLst>
                                    </p:anim>
                                    <p:anim calcmode="lin" valueType="num">
                                      <p:cBhvr>
                                        <p:cTn id="48" dur="500" fill="hold"/>
                                        <p:tgtEl>
                                          <p:spTgt spid="20594"/>
                                        </p:tgtEl>
                                        <p:attrNameLst>
                                          <p:attrName>ppt_h</p:attrName>
                                        </p:attrNameLst>
                                      </p:cBhvr>
                                      <p:tavLst>
                                        <p:tav tm="0">
                                          <p:val>
                                            <p:fltVal val="0"/>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16" fill="hold" grpId="0" nodeType="clickEffect">
                                  <p:stCondLst>
                                    <p:cond delay="0"/>
                                  </p:stCondLst>
                                  <p:childTnLst>
                                    <p:set>
                                      <p:cBhvr>
                                        <p:cTn id="52" dur="1" fill="hold">
                                          <p:stCondLst>
                                            <p:cond delay="0"/>
                                          </p:stCondLst>
                                        </p:cTn>
                                        <p:tgtEl>
                                          <p:spTgt spid="20593"/>
                                        </p:tgtEl>
                                        <p:attrNameLst>
                                          <p:attrName>style.visibility</p:attrName>
                                        </p:attrNameLst>
                                      </p:cBhvr>
                                      <p:to>
                                        <p:strVal val="visible"/>
                                      </p:to>
                                    </p:set>
                                    <p:anim calcmode="lin" valueType="num">
                                      <p:cBhvr>
                                        <p:cTn id="53" dur="500" fill="hold"/>
                                        <p:tgtEl>
                                          <p:spTgt spid="20593"/>
                                        </p:tgtEl>
                                        <p:attrNameLst>
                                          <p:attrName>ppt_w</p:attrName>
                                        </p:attrNameLst>
                                      </p:cBhvr>
                                      <p:tavLst>
                                        <p:tav tm="0">
                                          <p:val>
                                            <p:fltVal val="0"/>
                                          </p:val>
                                        </p:tav>
                                        <p:tav tm="100000">
                                          <p:val>
                                            <p:strVal val="#ppt_w"/>
                                          </p:val>
                                        </p:tav>
                                      </p:tavLst>
                                    </p:anim>
                                    <p:anim calcmode="lin" valueType="num">
                                      <p:cBhvr>
                                        <p:cTn id="54" dur="500" fill="hold"/>
                                        <p:tgtEl>
                                          <p:spTgt spid="2059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bldLvl="0" animBg="1"/>
      <p:bldP spid="20545" grpId="0"/>
      <p:bldP spid="20593" grpId="0"/>
      <p:bldP spid="20594" grpId="0"/>
      <p:bldP spid="2059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04" name="矩形 19503"/>
          <p:cNvSpPr/>
          <p:nvPr/>
        </p:nvSpPr>
        <p:spPr>
          <a:xfrm>
            <a:off x="2114550" y="1585913"/>
            <a:ext cx="2330450" cy="531812"/>
          </a:xfrm>
          <a:prstGeom prst="rect">
            <a:avLst/>
          </a:prstGeom>
          <a:noFill/>
          <a:ln w="12700" cap="sq" cmpd="sng">
            <a:solidFill>
              <a:srgbClr val="FFFF00"/>
            </a:solidFill>
            <a:prstDash val="solid"/>
            <a:miter/>
            <a:headEnd type="none" w="med" len="med"/>
            <a:tailEnd type="none" w="med" len="med"/>
          </a:ln>
        </p:spPr>
        <p:txBody>
          <a:bodyPr wrap="none">
            <a:spAutoFit/>
          </a:bodyPr>
          <a:lstStyle/>
          <a:p>
            <a:pPr eaLnBrk="0" hangingPunct="0">
              <a:spcBef>
                <a:spcPct val="50000"/>
              </a:spcBef>
              <a:defRPr/>
            </a:pPr>
            <a:r>
              <a:rPr lang="zh-CN" altLang="en-US" sz="2800" noProof="1">
                <a:latin typeface="微软雅黑" panose="020B0503020204020204" pitchFamily="34" charset="-122"/>
                <a:ea typeface="微软雅黑" panose="020B0503020204020204" pitchFamily="34" charset="-122"/>
                <a:cs typeface="+mn-ea"/>
                <a:sym typeface="+mn-ea"/>
              </a:rPr>
              <a:t>改变线圈匝数</a:t>
            </a:r>
            <a:endParaRPr lang="zh-CN" altLang="en-US" sz="2800" noProof="1">
              <a:latin typeface="微软雅黑" panose="020B0503020204020204" pitchFamily="34" charset="-122"/>
              <a:ea typeface="微软雅黑" panose="020B0503020204020204" pitchFamily="34" charset="-122"/>
              <a:sym typeface="+mn-ea"/>
            </a:endParaRPr>
          </a:p>
        </p:txBody>
      </p:sp>
      <p:sp>
        <p:nvSpPr>
          <p:cNvPr id="19505" name="文本框 19504"/>
          <p:cNvSpPr txBox="1"/>
          <p:nvPr/>
        </p:nvSpPr>
        <p:spPr>
          <a:xfrm>
            <a:off x="792163" y="1589088"/>
            <a:ext cx="1219200" cy="531812"/>
          </a:xfrm>
          <a:prstGeom prst="rect">
            <a:avLst/>
          </a:prstGeom>
          <a:solidFill>
            <a:schemeClr val="bg1">
              <a:alpha val="50000"/>
            </a:schemeClr>
          </a:solidFill>
          <a:ln w="12700" cap="sq" cmpd="sng">
            <a:solidFill>
              <a:srgbClr val="FFFF00"/>
            </a:solidFill>
            <a:prstDash val="solid"/>
            <a:miter/>
            <a:headEnd type="none" w="med" len="med"/>
            <a:tailEnd type="none" w="med" len="med"/>
          </a:ln>
        </p:spPr>
        <p:txBody>
          <a:bodyPr>
            <a:spAutoFit/>
          </a:bodyPr>
          <a:lstStyle/>
          <a:p>
            <a:pPr algn="ctr" eaLnBrk="0" hangingPunct="0">
              <a:spcBef>
                <a:spcPct val="50000"/>
              </a:spcBef>
              <a:defRPr/>
            </a:pPr>
            <a:r>
              <a:rPr lang="zh-CN" altLang="en-US" sz="2800" noProof="1">
                <a:latin typeface="微软雅黑" panose="020B0503020204020204" pitchFamily="34" charset="-122"/>
                <a:ea typeface="微软雅黑" panose="020B0503020204020204" pitchFamily="34" charset="-122"/>
                <a:cs typeface="+mn-ea"/>
                <a:sym typeface="+mn-ea"/>
              </a:rPr>
              <a:t>实验</a:t>
            </a:r>
            <a:endParaRPr lang="zh-CN" altLang="en-US" sz="2800" noProof="1">
              <a:latin typeface="微软雅黑" panose="020B0503020204020204" pitchFamily="34" charset="-122"/>
              <a:ea typeface="微软雅黑" panose="020B0503020204020204" pitchFamily="34" charset="-122"/>
              <a:sym typeface="+mn-ea"/>
            </a:endParaRPr>
          </a:p>
        </p:txBody>
      </p:sp>
      <p:grpSp>
        <p:nvGrpSpPr>
          <p:cNvPr id="16388" name="组合 19547"/>
          <p:cNvGrpSpPr/>
          <p:nvPr/>
        </p:nvGrpSpPr>
        <p:grpSpPr bwMode="auto">
          <a:xfrm>
            <a:off x="808038" y="2232025"/>
            <a:ext cx="4570412" cy="2557463"/>
            <a:chOff x="92" y="37"/>
            <a:chExt cx="3426" cy="1611"/>
          </a:xfrm>
        </p:grpSpPr>
        <p:sp>
          <p:nvSpPr>
            <p:cNvPr id="19549" name="文本框 19548"/>
            <p:cNvSpPr txBox="1"/>
            <p:nvPr/>
          </p:nvSpPr>
          <p:spPr>
            <a:xfrm>
              <a:off x="92" y="37"/>
              <a:ext cx="768" cy="335"/>
            </a:xfrm>
            <a:prstGeom prst="rect">
              <a:avLst/>
            </a:prstGeom>
            <a:solidFill>
              <a:srgbClr val="339966">
                <a:alpha val="50000"/>
              </a:srgbClr>
            </a:solidFill>
            <a:ln w="12700" cap="sq" cmpd="sng">
              <a:solidFill>
                <a:srgbClr val="FFFF00"/>
              </a:solidFill>
              <a:prstDash val="solid"/>
              <a:miter/>
              <a:headEnd type="none" w="med" len="med"/>
              <a:tailEnd type="none" w="med" len="med"/>
            </a:ln>
          </p:spPr>
          <p:txBody>
            <a:bodyPr>
              <a:spAutoFit/>
            </a:bodyPr>
            <a:lstStyle/>
            <a:p>
              <a:pPr algn="ctr" eaLnBrk="0" hangingPunct="0">
                <a:spcBef>
                  <a:spcPct val="50000"/>
                </a:spcBef>
                <a:defRPr/>
              </a:pPr>
              <a:r>
                <a:rPr lang="zh-CN" altLang="en-US" sz="2800" noProof="1">
                  <a:latin typeface="微软雅黑" panose="020B0503020204020204" pitchFamily="34" charset="-122"/>
                  <a:ea typeface="微软雅黑" panose="020B0503020204020204" pitchFamily="34" charset="-122"/>
                  <a:cs typeface="+mn-ea"/>
                  <a:sym typeface="+mn-ea"/>
                </a:rPr>
                <a:t>现象</a:t>
              </a:r>
              <a:endParaRPr lang="zh-CN" altLang="en-US" sz="2800" noProof="1">
                <a:latin typeface="微软雅黑" panose="020B0503020204020204" pitchFamily="34" charset="-122"/>
                <a:ea typeface="微软雅黑" panose="020B0503020204020204" pitchFamily="34" charset="-122"/>
                <a:sym typeface="+mn-ea"/>
              </a:endParaRPr>
            </a:p>
          </p:txBody>
        </p:sp>
        <p:sp>
          <p:nvSpPr>
            <p:cNvPr id="16390" name="文本框 19549"/>
            <p:cNvSpPr txBox="1">
              <a:spLocks noChangeArrowheads="1"/>
            </p:cNvSpPr>
            <p:nvPr/>
          </p:nvSpPr>
          <p:spPr bwMode="auto">
            <a:xfrm>
              <a:off x="92" y="495"/>
              <a:ext cx="3426" cy="1153"/>
            </a:xfrm>
            <a:prstGeom prst="rect">
              <a:avLst/>
            </a:prstGeom>
            <a:noFill/>
            <a:ln w="28575" cap="sq">
              <a:solidFill>
                <a:srgbClr val="FFFF00"/>
              </a:solidFill>
              <a:miter lim="800000"/>
            </a:ln>
          </p:spPr>
          <p:txBody>
            <a:bodyPr>
              <a:spAutoFit/>
            </a:bodyPr>
            <a:lstStyle/>
            <a:p>
              <a:pPr eaLnBrk="0" hangingPunct="0">
                <a:spcBef>
                  <a:spcPct val="50000"/>
                </a:spcBef>
              </a:pP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匝数越</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______,</a:t>
              </a:r>
              <a:endPar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endParaRPr>
            </a:p>
            <a:p>
              <a:pPr eaLnBrk="0" hangingPunct="0">
                <a:spcBef>
                  <a:spcPct val="50000"/>
                </a:spcBef>
              </a:pP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弹簧测力计的示数越</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______,</a:t>
              </a:r>
              <a:endPar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endParaRPr>
            </a:p>
            <a:p>
              <a:pPr eaLnBrk="0" hangingPunct="0">
                <a:spcBef>
                  <a:spcPct val="50000"/>
                </a:spcBef>
              </a:pP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磁性越</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______</a:t>
              </a: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a:t>
              </a:r>
              <a:endPar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sp>
        <p:nvSpPr>
          <p:cNvPr id="19551" name="矩形 19550"/>
          <p:cNvSpPr>
            <a:spLocks noChangeArrowheads="1"/>
          </p:cNvSpPr>
          <p:nvPr/>
        </p:nvSpPr>
        <p:spPr bwMode="auto">
          <a:xfrm>
            <a:off x="2290763" y="2941638"/>
            <a:ext cx="544512" cy="522287"/>
          </a:xfrm>
          <a:prstGeom prst="rect">
            <a:avLst/>
          </a:prstGeom>
          <a:noFill/>
          <a:ln w="9525">
            <a:noFill/>
            <a:miter lim="800000"/>
          </a:ln>
        </p:spPr>
        <p:txBody>
          <a:bodyPr wrap="none">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多</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sp>
        <p:nvSpPr>
          <p:cNvPr id="19552" name="矩形 19551"/>
          <p:cNvSpPr>
            <a:spLocks noChangeArrowheads="1"/>
          </p:cNvSpPr>
          <p:nvPr/>
        </p:nvSpPr>
        <p:spPr bwMode="auto">
          <a:xfrm>
            <a:off x="4210050" y="3505200"/>
            <a:ext cx="544513" cy="523875"/>
          </a:xfrm>
          <a:prstGeom prst="rect">
            <a:avLst/>
          </a:prstGeom>
          <a:noFill/>
          <a:ln w="9525">
            <a:noFill/>
            <a:miter lim="800000"/>
          </a:ln>
        </p:spPr>
        <p:txBody>
          <a:bodyPr wrap="none">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大</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grpSp>
        <p:nvGrpSpPr>
          <p:cNvPr id="16393" name="组合 19552"/>
          <p:cNvGrpSpPr/>
          <p:nvPr/>
        </p:nvGrpSpPr>
        <p:grpSpPr bwMode="auto">
          <a:xfrm>
            <a:off x="763588" y="5021263"/>
            <a:ext cx="10404475" cy="1274762"/>
            <a:chOff x="20" y="12"/>
            <a:chExt cx="4924" cy="803"/>
          </a:xfrm>
        </p:grpSpPr>
        <p:sp>
          <p:nvSpPr>
            <p:cNvPr id="19554" name="文本框 19553"/>
            <p:cNvSpPr txBox="1"/>
            <p:nvPr/>
          </p:nvSpPr>
          <p:spPr>
            <a:xfrm>
              <a:off x="20" y="12"/>
              <a:ext cx="796" cy="335"/>
            </a:xfrm>
            <a:prstGeom prst="rect">
              <a:avLst/>
            </a:prstGeom>
            <a:solidFill>
              <a:srgbClr val="339966">
                <a:alpha val="50000"/>
              </a:srgbClr>
            </a:solidFill>
            <a:ln w="12700" cap="sq" cmpd="sng">
              <a:solidFill>
                <a:srgbClr val="FFFF00"/>
              </a:solidFill>
              <a:prstDash val="solid"/>
              <a:miter/>
              <a:headEnd type="none" w="med" len="med"/>
              <a:tailEnd type="none" w="med" len="med"/>
            </a:ln>
          </p:spPr>
          <p:txBody>
            <a:bodyPr>
              <a:spAutoFit/>
            </a:bodyPr>
            <a:lstStyle/>
            <a:p>
              <a:pPr algn="ctr" eaLnBrk="0" hangingPunct="0">
                <a:spcBef>
                  <a:spcPct val="50000"/>
                </a:spcBef>
                <a:defRPr/>
              </a:pPr>
              <a:r>
                <a:rPr lang="zh-CN" altLang="en-US" sz="2800" noProof="1">
                  <a:latin typeface="微软雅黑" panose="020B0503020204020204" pitchFamily="34" charset="-122"/>
                  <a:ea typeface="微软雅黑" panose="020B0503020204020204" pitchFamily="34" charset="-122"/>
                  <a:cs typeface="+mn-ea"/>
                  <a:sym typeface="+mn-ea"/>
                </a:rPr>
                <a:t>结论</a:t>
              </a:r>
              <a:r>
                <a:rPr lang="en-US" altLang="zh-CN" sz="2800" noProof="1">
                  <a:latin typeface="微软雅黑" panose="020B0503020204020204" pitchFamily="34" charset="-122"/>
                  <a:ea typeface="微软雅黑" panose="020B0503020204020204" pitchFamily="34" charset="-122"/>
                  <a:cs typeface="+mn-ea"/>
                  <a:sym typeface="+mn-ea"/>
                </a:rPr>
                <a:t>2</a:t>
              </a:r>
              <a:endParaRPr lang="en-US" altLang="zh-CN" sz="2800" noProof="1">
                <a:latin typeface="微软雅黑" panose="020B0503020204020204" pitchFamily="34" charset="-122"/>
                <a:ea typeface="微软雅黑" panose="020B0503020204020204" pitchFamily="34" charset="-122"/>
                <a:sym typeface="+mn-ea"/>
              </a:endParaRPr>
            </a:p>
          </p:txBody>
        </p:sp>
        <p:sp>
          <p:nvSpPr>
            <p:cNvPr id="16395" name="矩形 19554"/>
            <p:cNvSpPr>
              <a:spLocks noChangeArrowheads="1"/>
            </p:cNvSpPr>
            <p:nvPr/>
          </p:nvSpPr>
          <p:spPr bwMode="auto">
            <a:xfrm>
              <a:off x="48" y="470"/>
              <a:ext cx="4896" cy="345"/>
            </a:xfrm>
            <a:prstGeom prst="rect">
              <a:avLst/>
            </a:prstGeom>
            <a:noFill/>
            <a:ln w="28575" cap="sq">
              <a:solidFill>
                <a:srgbClr val="FFFF00"/>
              </a:solidFill>
              <a:miter lim="800000"/>
            </a:ln>
          </p:spPr>
          <p:txBody>
            <a:bodyPr>
              <a:spAutoFit/>
            </a:bodyPr>
            <a:lstStyle/>
            <a:p>
              <a:pPr eaLnBrk="0" hangingPunct="0"/>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当电流一定时，电磁铁线圈的匝数</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______,</a:t>
              </a: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磁性</a:t>
              </a:r>
              <a:r>
                <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rPr>
                <a:t>______</a:t>
              </a:r>
              <a:r>
                <a:rPr lang="zh-CN" altLang="en-US" sz="2800" noProof="1">
                  <a:latin typeface="微软雅黑" panose="020B0503020204020204" pitchFamily="34" charset="-122"/>
                  <a:ea typeface="微软雅黑" panose="020B0503020204020204" pitchFamily="34" charset="-122"/>
                  <a:cs typeface="宋体" panose="02010600030101010101" pitchFamily="2" charset="-122"/>
                  <a:sym typeface="+mn-ea"/>
                </a:rPr>
                <a:t>。</a:t>
              </a:r>
              <a:endParaRPr lang="zh-CN" altLang="zh-CN" sz="2800" noProof="1">
                <a:latin typeface="微软雅黑" panose="020B0503020204020204" pitchFamily="34" charset="-122"/>
                <a:ea typeface="微软雅黑" panose="020B0503020204020204" pitchFamily="34" charset="-122"/>
                <a:cs typeface="宋体" panose="02010600030101010101" pitchFamily="2" charset="-122"/>
                <a:sym typeface="+mn-ea"/>
              </a:endParaRPr>
            </a:p>
          </p:txBody>
        </p:sp>
      </p:grpSp>
      <p:sp>
        <p:nvSpPr>
          <p:cNvPr id="19556" name="矩形 19555"/>
          <p:cNvSpPr>
            <a:spLocks noChangeArrowheads="1"/>
          </p:cNvSpPr>
          <p:nvPr/>
        </p:nvSpPr>
        <p:spPr bwMode="auto">
          <a:xfrm>
            <a:off x="6380163" y="5768975"/>
            <a:ext cx="895350" cy="519113"/>
          </a:xfrm>
          <a:prstGeom prst="rect">
            <a:avLst/>
          </a:prstGeom>
          <a:noFill/>
          <a:ln w="9525">
            <a:noFill/>
            <a:miter lim="800000"/>
          </a:ln>
        </p:spPr>
        <p:txBody>
          <a:bodyPr wrap="none">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越多</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sp>
        <p:nvSpPr>
          <p:cNvPr id="19557" name="矩形 19556"/>
          <p:cNvSpPr>
            <a:spLocks noChangeArrowheads="1"/>
          </p:cNvSpPr>
          <p:nvPr/>
        </p:nvSpPr>
        <p:spPr bwMode="auto">
          <a:xfrm>
            <a:off x="8110538" y="5764213"/>
            <a:ext cx="895350" cy="519112"/>
          </a:xfrm>
          <a:prstGeom prst="rect">
            <a:avLst/>
          </a:prstGeom>
          <a:noFill/>
          <a:ln w="9525">
            <a:noFill/>
            <a:miter lim="800000"/>
          </a:ln>
        </p:spPr>
        <p:txBody>
          <a:bodyPr wrap="none">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越强</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grpSp>
        <p:nvGrpSpPr>
          <p:cNvPr id="16398" name="组合 19557"/>
          <p:cNvGrpSpPr/>
          <p:nvPr/>
        </p:nvGrpSpPr>
        <p:grpSpPr bwMode="auto">
          <a:xfrm>
            <a:off x="839788" y="920750"/>
            <a:ext cx="6729412" cy="571500"/>
            <a:chOff x="0" y="0"/>
            <a:chExt cx="4848" cy="360"/>
          </a:xfrm>
        </p:grpSpPr>
        <p:sp>
          <p:nvSpPr>
            <p:cNvPr id="16399" name="文本框 19558"/>
            <p:cNvSpPr txBox="1">
              <a:spLocks noChangeArrowheads="1"/>
            </p:cNvSpPr>
            <p:nvPr/>
          </p:nvSpPr>
          <p:spPr bwMode="auto">
            <a:xfrm>
              <a:off x="0" y="0"/>
              <a:ext cx="4848" cy="327"/>
            </a:xfrm>
            <a:prstGeom prst="rect">
              <a:avLst/>
            </a:prstGeom>
            <a:noFill/>
            <a:ln w="9525">
              <a:noFill/>
              <a:miter lim="800000"/>
            </a:ln>
          </p:spPr>
          <p:txBody>
            <a:bodyPr>
              <a:spAutoFit/>
            </a:bodyPr>
            <a:lstStyle/>
            <a:p>
              <a:pPr eaLnBrk="0" hangingPunct="0">
                <a:spcBef>
                  <a:spcPct val="50000"/>
                </a:spcBef>
              </a:pPr>
              <a:r>
                <a:rPr lang="zh-CN" altLang="en-US" sz="2800" noProof="1">
                  <a:latin typeface="微软雅黑" panose="020B0503020204020204" pitchFamily="34" charset="-122"/>
                  <a:ea typeface="微软雅黑" panose="020B0503020204020204" pitchFamily="34" charset="-122"/>
                  <a:sym typeface="+mn-ea"/>
                </a:rPr>
                <a:t>研究电磁铁的磁性跟线圈匝数的关系</a:t>
              </a:r>
              <a:endParaRPr lang="zh-CN" altLang="en-US" sz="2800" noProof="1">
                <a:latin typeface="微软雅黑" panose="020B0503020204020204" pitchFamily="34" charset="-122"/>
                <a:ea typeface="微软雅黑" panose="020B0503020204020204" pitchFamily="34" charset="-122"/>
                <a:sym typeface="+mn-ea"/>
              </a:endParaRPr>
            </a:p>
          </p:txBody>
        </p:sp>
        <p:sp>
          <p:nvSpPr>
            <p:cNvPr id="16400" name="直接连接符 19559"/>
            <p:cNvSpPr>
              <a:spLocks noChangeShapeType="1"/>
            </p:cNvSpPr>
            <p:nvPr/>
          </p:nvSpPr>
          <p:spPr bwMode="auto">
            <a:xfrm>
              <a:off x="384" y="360"/>
              <a:ext cx="4176" cy="0"/>
            </a:xfrm>
            <a:prstGeom prst="line">
              <a:avLst/>
            </a:prstGeom>
            <a:noFill/>
            <a:ln w="9525">
              <a:noFill/>
              <a:round/>
            </a:ln>
          </p:spPr>
          <p:txBody>
            <a:bodyPr/>
            <a:lstStyle/>
            <a:p>
              <a:endParaRPr lang="zh-CN" altLang="en-US"/>
            </a:p>
          </p:txBody>
        </p:sp>
      </p:grpSp>
      <p:pic>
        <p:nvPicPr>
          <p:cNvPr id="16402" name="图片 1"/>
          <p:cNvPicPr>
            <a:picLocks noChangeAspect="1" noChangeArrowheads="1"/>
          </p:cNvPicPr>
          <p:nvPr/>
        </p:nvPicPr>
        <p:blipFill>
          <a:blip r:embed="rId1"/>
          <a:srcRect t="3719"/>
          <a:stretch>
            <a:fillRect/>
          </a:stretch>
        </p:blipFill>
        <p:spPr bwMode="auto">
          <a:xfrm>
            <a:off x="5630863" y="1417638"/>
            <a:ext cx="6026150" cy="3700462"/>
          </a:xfrm>
          <a:prstGeom prst="rect">
            <a:avLst/>
          </a:prstGeom>
          <a:noFill/>
          <a:ln w="9525">
            <a:noFill/>
            <a:miter lim="800000"/>
            <a:headEnd/>
            <a:tailEnd/>
          </a:ln>
        </p:spPr>
      </p:pic>
      <p:sp>
        <p:nvSpPr>
          <p:cNvPr id="3" name="矩形 2"/>
          <p:cNvSpPr>
            <a:spLocks noChangeArrowheads="1"/>
          </p:cNvSpPr>
          <p:nvPr/>
        </p:nvSpPr>
        <p:spPr bwMode="auto">
          <a:xfrm>
            <a:off x="2149475" y="4160838"/>
            <a:ext cx="519113" cy="523875"/>
          </a:xfrm>
          <a:prstGeom prst="rect">
            <a:avLst/>
          </a:prstGeom>
          <a:noFill/>
          <a:ln w="9525">
            <a:noFill/>
            <a:miter lim="800000"/>
          </a:ln>
        </p:spPr>
        <p:txBody>
          <a:bodyPr>
            <a:spAutoFit/>
          </a:bodyPr>
          <a:lstStyle/>
          <a:p>
            <a:pPr eaLnBrk="0" hangingPunct="0"/>
            <a:r>
              <a:rPr lang="zh-CN" altLang="en-US" sz="2800" noProof="1">
                <a:solidFill>
                  <a:srgbClr val="FF0000"/>
                </a:solidFill>
                <a:latin typeface="微软雅黑" panose="020B0503020204020204" pitchFamily="34" charset="-122"/>
                <a:ea typeface="微软雅黑" panose="020B0503020204020204" pitchFamily="34" charset="-122"/>
                <a:sym typeface="+mn-ea"/>
              </a:rPr>
              <a:t>强</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sp>
        <p:nvSpPr>
          <p:cNvPr id="16401" name="直接连接符 19561"/>
          <p:cNvSpPr>
            <a:spLocks noChangeShapeType="1"/>
          </p:cNvSpPr>
          <p:nvPr/>
        </p:nvSpPr>
        <p:spPr bwMode="auto">
          <a:xfrm flipV="1">
            <a:off x="763588" y="1427163"/>
            <a:ext cx="8034337" cy="7937"/>
          </a:xfrm>
          <a:prstGeom prst="line">
            <a:avLst/>
          </a:prstGeom>
          <a:noFill/>
          <a:ln w="38100" cap="sq" cmpd="dbl">
            <a:solidFill>
              <a:srgbClr val="FF00FF"/>
            </a:solidFill>
            <a:round/>
          </a:ln>
        </p:spPr>
        <p:txBody>
          <a:bodyPr/>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505"/>
                                        </p:tgtEl>
                                        <p:attrNameLst>
                                          <p:attrName>style.visibility</p:attrName>
                                        </p:attrNameLst>
                                      </p:cBhvr>
                                      <p:to>
                                        <p:strVal val="visible"/>
                                      </p:to>
                                    </p:set>
                                    <p:animEffect transition="in" filter="dissolve">
                                      <p:cBhvr>
                                        <p:cTn id="7" dur="500"/>
                                        <p:tgtEl>
                                          <p:spTgt spid="1950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9504"/>
                                        </p:tgtEl>
                                        <p:attrNameLst>
                                          <p:attrName>style.visibility</p:attrName>
                                        </p:attrNameLst>
                                      </p:cBhvr>
                                      <p:to>
                                        <p:strVal val="visible"/>
                                      </p:to>
                                    </p:set>
                                    <p:anim calcmode="lin" valueType="num">
                                      <p:cBhvr>
                                        <p:cTn id="12" dur="500" fill="hold"/>
                                        <p:tgtEl>
                                          <p:spTgt spid="19504"/>
                                        </p:tgtEl>
                                        <p:attrNameLst>
                                          <p:attrName>ppt_w</p:attrName>
                                        </p:attrNameLst>
                                      </p:cBhvr>
                                      <p:tavLst>
                                        <p:tav tm="0">
                                          <p:val>
                                            <p:fltVal val="0"/>
                                          </p:val>
                                        </p:tav>
                                        <p:tav tm="100000">
                                          <p:val>
                                            <p:strVal val="#ppt_w"/>
                                          </p:val>
                                        </p:tav>
                                      </p:tavLst>
                                    </p:anim>
                                    <p:anim calcmode="lin" valueType="num">
                                      <p:cBhvr>
                                        <p:cTn id="13" dur="500" fill="hold"/>
                                        <p:tgtEl>
                                          <p:spTgt spid="19504"/>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37" fill="hold" nodeType="clickEffect">
                                  <p:stCondLst>
                                    <p:cond delay="0"/>
                                  </p:stCondLst>
                                  <p:childTnLst>
                                    <p:set>
                                      <p:cBhvr>
                                        <p:cTn id="17" dur="1" fill="hold">
                                          <p:stCondLst>
                                            <p:cond delay="0"/>
                                          </p:stCondLst>
                                        </p:cTn>
                                        <p:tgtEl>
                                          <p:spTgt spid="16388"/>
                                        </p:tgtEl>
                                        <p:attrNameLst>
                                          <p:attrName>style.visibility</p:attrName>
                                        </p:attrNameLst>
                                      </p:cBhvr>
                                      <p:to>
                                        <p:strVal val="visible"/>
                                      </p:to>
                                    </p:set>
                                    <p:animEffect transition="in" filter="barn(outVertical)">
                                      <p:cBhvr>
                                        <p:cTn id="18" dur="500"/>
                                        <p:tgtEl>
                                          <p:spTgt spid="16388"/>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9551"/>
                                        </p:tgtEl>
                                        <p:attrNameLst>
                                          <p:attrName>style.visibility</p:attrName>
                                        </p:attrNameLst>
                                      </p:cBhvr>
                                      <p:to>
                                        <p:strVal val="visible"/>
                                      </p:to>
                                    </p:set>
                                    <p:anim calcmode="lin" valueType="num">
                                      <p:cBhvr>
                                        <p:cTn id="23" dur="500" fill="hold"/>
                                        <p:tgtEl>
                                          <p:spTgt spid="19551"/>
                                        </p:tgtEl>
                                        <p:attrNameLst>
                                          <p:attrName>ppt_w</p:attrName>
                                        </p:attrNameLst>
                                      </p:cBhvr>
                                      <p:tavLst>
                                        <p:tav tm="0">
                                          <p:val>
                                            <p:fltVal val="0"/>
                                          </p:val>
                                        </p:tav>
                                        <p:tav tm="100000">
                                          <p:val>
                                            <p:strVal val="#ppt_w"/>
                                          </p:val>
                                        </p:tav>
                                      </p:tavLst>
                                    </p:anim>
                                    <p:anim calcmode="lin" valueType="num">
                                      <p:cBhvr>
                                        <p:cTn id="24" dur="500" fill="hold"/>
                                        <p:tgtEl>
                                          <p:spTgt spid="19551"/>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9552"/>
                                        </p:tgtEl>
                                        <p:attrNameLst>
                                          <p:attrName>style.visibility</p:attrName>
                                        </p:attrNameLst>
                                      </p:cBhvr>
                                      <p:to>
                                        <p:strVal val="visible"/>
                                      </p:to>
                                    </p:set>
                                    <p:anim calcmode="lin" valueType="num">
                                      <p:cBhvr>
                                        <p:cTn id="29" dur="500" fill="hold"/>
                                        <p:tgtEl>
                                          <p:spTgt spid="19552"/>
                                        </p:tgtEl>
                                        <p:attrNameLst>
                                          <p:attrName>ppt_w</p:attrName>
                                        </p:attrNameLst>
                                      </p:cBhvr>
                                      <p:tavLst>
                                        <p:tav tm="0">
                                          <p:val>
                                            <p:fltVal val="0"/>
                                          </p:val>
                                        </p:tav>
                                        <p:tav tm="100000">
                                          <p:val>
                                            <p:strVal val="#ppt_w"/>
                                          </p:val>
                                        </p:tav>
                                      </p:tavLst>
                                    </p:anim>
                                    <p:anim calcmode="lin" valueType="num">
                                      <p:cBhvr>
                                        <p:cTn id="30" dur="500" fill="hold"/>
                                        <p:tgtEl>
                                          <p:spTgt spid="19552"/>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 calcmode="lin" valueType="num">
                                      <p:cBhvr>
                                        <p:cTn id="35" dur="500" fill="hold"/>
                                        <p:tgtEl>
                                          <p:spTgt spid="3"/>
                                        </p:tgtEl>
                                        <p:attrNameLst>
                                          <p:attrName>ppt_w</p:attrName>
                                        </p:attrNameLst>
                                      </p:cBhvr>
                                      <p:tavLst>
                                        <p:tav tm="0">
                                          <p:val>
                                            <p:fltVal val="0"/>
                                          </p:val>
                                        </p:tav>
                                        <p:tav tm="100000">
                                          <p:val>
                                            <p:strVal val="#ppt_w"/>
                                          </p:val>
                                        </p:tav>
                                      </p:tavLst>
                                    </p:anim>
                                    <p:anim calcmode="lin" valueType="num">
                                      <p:cBhvr>
                                        <p:cTn id="36" dur="500" fill="hold"/>
                                        <p:tgtEl>
                                          <p:spTgt spid="3"/>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nodeType="clickEffect">
                                  <p:stCondLst>
                                    <p:cond delay="0"/>
                                  </p:stCondLst>
                                  <p:childTnLst>
                                    <p:set>
                                      <p:cBhvr>
                                        <p:cTn id="40" dur="1" fill="hold">
                                          <p:stCondLst>
                                            <p:cond delay="0"/>
                                          </p:stCondLst>
                                        </p:cTn>
                                        <p:tgtEl>
                                          <p:spTgt spid="16393"/>
                                        </p:tgtEl>
                                        <p:attrNameLst>
                                          <p:attrName>style.visibility</p:attrName>
                                        </p:attrNameLst>
                                      </p:cBhvr>
                                      <p:to>
                                        <p:strVal val="visible"/>
                                      </p:to>
                                    </p:set>
                                    <p:anim calcmode="lin" valueType="num">
                                      <p:cBhvr>
                                        <p:cTn id="41" dur="500" fill="hold"/>
                                        <p:tgtEl>
                                          <p:spTgt spid="16393"/>
                                        </p:tgtEl>
                                        <p:attrNameLst>
                                          <p:attrName>ppt_w</p:attrName>
                                        </p:attrNameLst>
                                      </p:cBhvr>
                                      <p:tavLst>
                                        <p:tav tm="0">
                                          <p:val>
                                            <p:fltVal val="0"/>
                                          </p:val>
                                        </p:tav>
                                        <p:tav tm="100000">
                                          <p:val>
                                            <p:strVal val="#ppt_w"/>
                                          </p:val>
                                        </p:tav>
                                      </p:tavLst>
                                    </p:anim>
                                    <p:anim calcmode="lin" valueType="num">
                                      <p:cBhvr>
                                        <p:cTn id="42" dur="500" fill="hold"/>
                                        <p:tgtEl>
                                          <p:spTgt spid="16393"/>
                                        </p:tgtEl>
                                        <p:attrNameLst>
                                          <p:attrName>ppt_h</p:attrName>
                                        </p:attrNameLst>
                                      </p:cBhvr>
                                      <p:tavLst>
                                        <p:tav tm="0">
                                          <p:val>
                                            <p:fltVal val="0"/>
                                          </p:val>
                                        </p:tav>
                                        <p:tav tm="100000">
                                          <p:val>
                                            <p:strVal val="#ppt_h"/>
                                          </p:val>
                                        </p:tav>
                                      </p:tavLst>
                                    </p:anim>
                                    <p:animEffect transition="in" filter="fade">
                                      <p:cBhvr>
                                        <p:cTn id="43" dur="500"/>
                                        <p:tgtEl>
                                          <p:spTgt spid="16393"/>
                                        </p:tgtEl>
                                      </p:cBhvr>
                                    </p:animEffect>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p:stCondLst>
                                    <p:cond delay="0"/>
                                  </p:stCondLst>
                                  <p:childTnLst>
                                    <p:set>
                                      <p:cBhvr>
                                        <p:cTn id="47" dur="1" fill="hold">
                                          <p:stCondLst>
                                            <p:cond delay="0"/>
                                          </p:stCondLst>
                                        </p:cTn>
                                        <p:tgtEl>
                                          <p:spTgt spid="19556"/>
                                        </p:tgtEl>
                                        <p:attrNameLst>
                                          <p:attrName>style.visibility</p:attrName>
                                        </p:attrNameLst>
                                      </p:cBhvr>
                                      <p:to>
                                        <p:strVal val="visible"/>
                                      </p:to>
                                    </p:set>
                                    <p:anim calcmode="lin" valueType="num">
                                      <p:cBhvr>
                                        <p:cTn id="48" dur="500" fill="hold"/>
                                        <p:tgtEl>
                                          <p:spTgt spid="19556"/>
                                        </p:tgtEl>
                                        <p:attrNameLst>
                                          <p:attrName>ppt_w</p:attrName>
                                        </p:attrNameLst>
                                      </p:cBhvr>
                                      <p:tavLst>
                                        <p:tav tm="0">
                                          <p:val>
                                            <p:fltVal val="0"/>
                                          </p:val>
                                        </p:tav>
                                        <p:tav tm="100000">
                                          <p:val>
                                            <p:strVal val="#ppt_w"/>
                                          </p:val>
                                        </p:tav>
                                      </p:tavLst>
                                    </p:anim>
                                    <p:anim calcmode="lin" valueType="num">
                                      <p:cBhvr>
                                        <p:cTn id="49" dur="500" fill="hold"/>
                                        <p:tgtEl>
                                          <p:spTgt spid="19556"/>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3" presetClass="entr" presetSubtype="16" fill="hold" grpId="0" nodeType="clickEffect">
                                  <p:stCondLst>
                                    <p:cond delay="0"/>
                                  </p:stCondLst>
                                  <p:childTnLst>
                                    <p:set>
                                      <p:cBhvr>
                                        <p:cTn id="53" dur="1" fill="hold">
                                          <p:stCondLst>
                                            <p:cond delay="0"/>
                                          </p:stCondLst>
                                        </p:cTn>
                                        <p:tgtEl>
                                          <p:spTgt spid="19557"/>
                                        </p:tgtEl>
                                        <p:attrNameLst>
                                          <p:attrName>style.visibility</p:attrName>
                                        </p:attrNameLst>
                                      </p:cBhvr>
                                      <p:to>
                                        <p:strVal val="visible"/>
                                      </p:to>
                                    </p:set>
                                    <p:anim calcmode="lin" valueType="num">
                                      <p:cBhvr>
                                        <p:cTn id="54" dur="500" fill="hold"/>
                                        <p:tgtEl>
                                          <p:spTgt spid="19557"/>
                                        </p:tgtEl>
                                        <p:attrNameLst>
                                          <p:attrName>ppt_w</p:attrName>
                                        </p:attrNameLst>
                                      </p:cBhvr>
                                      <p:tavLst>
                                        <p:tav tm="0">
                                          <p:val>
                                            <p:fltVal val="0"/>
                                          </p:val>
                                        </p:tav>
                                        <p:tav tm="100000">
                                          <p:val>
                                            <p:strVal val="#ppt_w"/>
                                          </p:val>
                                        </p:tav>
                                      </p:tavLst>
                                    </p:anim>
                                    <p:anim calcmode="lin" valueType="num">
                                      <p:cBhvr>
                                        <p:cTn id="55" dur="500" fill="hold"/>
                                        <p:tgtEl>
                                          <p:spTgt spid="1955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04" grpId="0" bldLvl="0" animBg="1"/>
      <p:bldP spid="19505" grpId="0" bldLvl="0" animBg="1"/>
      <p:bldP spid="19551" grpId="0"/>
      <p:bldP spid="19552" grpId="0"/>
      <p:bldP spid="19556" grpId="0"/>
      <p:bldP spid="19557"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文本框 21505"/>
          <p:cNvSpPr txBox="1">
            <a:spLocks noChangeArrowheads="1"/>
          </p:cNvSpPr>
          <p:nvPr/>
        </p:nvSpPr>
        <p:spPr bwMode="auto">
          <a:xfrm>
            <a:off x="1930400" y="1273175"/>
            <a:ext cx="6624638" cy="519113"/>
          </a:xfrm>
          <a:prstGeom prst="rect">
            <a:avLst/>
          </a:prstGeom>
          <a:noFill/>
          <a:ln w="9525">
            <a:noFill/>
            <a:miter lim="800000"/>
          </a:ln>
        </p:spPr>
        <p:txBody>
          <a:bodyPr>
            <a:spAutoFit/>
          </a:bodyPr>
          <a:lstStyle/>
          <a:p>
            <a:pPr eaLnBrk="0" hangingPunct="0">
              <a:spcBef>
                <a:spcPct val="50000"/>
              </a:spcBef>
            </a:pPr>
            <a:r>
              <a:rPr lang="zh-CN" altLang="en-US" sz="2800" noProof="1">
                <a:latin typeface="微软雅黑" panose="020B0503020204020204" pitchFamily="34" charset="-122"/>
                <a:ea typeface="微软雅黑" panose="020B0503020204020204" pitchFamily="34" charset="-122"/>
                <a:sym typeface="+mn-ea"/>
              </a:rPr>
              <a:t>一、电磁铁：</a:t>
            </a:r>
            <a:endParaRPr lang="zh-CN" altLang="en-US" sz="2800" noProof="1">
              <a:latin typeface="微软雅黑" panose="020B0503020204020204" pitchFamily="34" charset="-122"/>
              <a:ea typeface="微软雅黑" panose="020B0503020204020204" pitchFamily="34" charset="-122"/>
              <a:sym typeface="+mn-ea"/>
            </a:endParaRPr>
          </a:p>
        </p:txBody>
      </p:sp>
      <p:sp>
        <p:nvSpPr>
          <p:cNvPr id="17411" name="文本框 21506"/>
          <p:cNvSpPr txBox="1">
            <a:spLocks noChangeArrowheads="1"/>
          </p:cNvSpPr>
          <p:nvPr/>
        </p:nvSpPr>
        <p:spPr bwMode="auto">
          <a:xfrm>
            <a:off x="1930400" y="2209800"/>
            <a:ext cx="8410575" cy="1374775"/>
          </a:xfrm>
          <a:prstGeom prst="rect">
            <a:avLst/>
          </a:prstGeom>
          <a:noFill/>
          <a:ln w="9525">
            <a:noFill/>
            <a:miter lim="800000"/>
          </a:ln>
        </p:spPr>
        <p:txBody>
          <a:bodyPr>
            <a:spAutoFit/>
          </a:bodyPr>
          <a:lstStyle/>
          <a:p>
            <a:pPr eaLnBrk="0" hangingPunct="0">
              <a:lnSpc>
                <a:spcPct val="150000"/>
              </a:lnSpc>
            </a:pPr>
            <a:r>
              <a:rPr lang="zh-CN" altLang="en-US" sz="2800" noProof="1">
                <a:latin typeface="微软雅黑" panose="020B0503020204020204" pitchFamily="34" charset="-122"/>
                <a:ea typeface="微软雅黑" panose="020B0503020204020204" pitchFamily="34" charset="-122"/>
                <a:sym typeface="+mn-ea"/>
              </a:rPr>
              <a:t>1、定义：内部带有</a:t>
            </a:r>
            <a:r>
              <a:rPr lang="zh-CN" altLang="en-US" sz="2800" noProof="1">
                <a:solidFill>
                  <a:srgbClr val="FF0000"/>
                </a:solidFill>
                <a:latin typeface="微软雅黑" panose="020B0503020204020204" pitchFamily="34" charset="-122"/>
                <a:ea typeface="微软雅黑" panose="020B0503020204020204" pitchFamily="34" charset="-122"/>
                <a:sym typeface="+mn-ea"/>
              </a:rPr>
              <a:t>铁芯</a:t>
            </a:r>
            <a:r>
              <a:rPr lang="zh-CN" altLang="en-US" sz="2800" noProof="1">
                <a:latin typeface="微软雅黑" panose="020B0503020204020204" pitchFamily="34" charset="-122"/>
                <a:ea typeface="微软雅黑" panose="020B0503020204020204" pitchFamily="34" charset="-122"/>
                <a:sym typeface="+mn-ea"/>
              </a:rPr>
              <a:t>的通电螺线管称为电</a:t>
            </a:r>
            <a:endParaRPr lang="zh-CN" altLang="zh-CN" sz="2800" noProof="1">
              <a:latin typeface="微软雅黑" panose="020B0503020204020204" pitchFamily="34" charset="-122"/>
              <a:ea typeface="微软雅黑" panose="020B0503020204020204" pitchFamily="34" charset="-122"/>
              <a:sym typeface="+mn-ea"/>
            </a:endParaRPr>
          </a:p>
          <a:p>
            <a:pPr eaLnBrk="0" hangingPunct="0">
              <a:lnSpc>
                <a:spcPct val="150000"/>
              </a:lnSpc>
            </a:pPr>
            <a:r>
              <a:rPr lang="zh-CN" altLang="zh-CN" sz="2800" noProof="1">
                <a:latin typeface="微软雅黑" panose="020B0503020204020204" pitchFamily="34" charset="-122"/>
                <a:ea typeface="微软雅黑" panose="020B0503020204020204" pitchFamily="34" charset="-122"/>
                <a:sym typeface="+mn-ea"/>
              </a:rPr>
              <a:t>                </a:t>
            </a:r>
            <a:r>
              <a:rPr lang="zh-CN" altLang="en-US" sz="2800" noProof="1">
                <a:latin typeface="微软雅黑" panose="020B0503020204020204" pitchFamily="34" charset="-122"/>
                <a:ea typeface="微软雅黑" panose="020B0503020204020204" pitchFamily="34" charset="-122"/>
                <a:sym typeface="+mn-ea"/>
              </a:rPr>
              <a:t>磁铁。</a:t>
            </a:r>
            <a:endParaRPr lang="zh-CN" altLang="en-US" sz="2800" noProof="1">
              <a:latin typeface="微软雅黑" panose="020B0503020204020204" pitchFamily="34" charset="-122"/>
              <a:ea typeface="微软雅黑" panose="020B0503020204020204" pitchFamily="34" charset="-122"/>
              <a:sym typeface="+mn-ea"/>
            </a:endParaRPr>
          </a:p>
        </p:txBody>
      </p:sp>
      <p:sp>
        <p:nvSpPr>
          <p:cNvPr id="17412" name="矩形标注 21507"/>
          <p:cNvSpPr>
            <a:spLocks noChangeArrowheads="1"/>
          </p:cNvSpPr>
          <p:nvPr/>
        </p:nvSpPr>
        <p:spPr bwMode="auto">
          <a:xfrm>
            <a:off x="2451100" y="3859213"/>
            <a:ext cx="7129463" cy="525462"/>
          </a:xfrm>
          <a:prstGeom prst="wedgeRectCallout">
            <a:avLst>
              <a:gd name="adj1" fmla="val 19093"/>
              <a:gd name="adj2" fmla="val -207403"/>
            </a:avLst>
          </a:prstGeom>
          <a:solidFill>
            <a:schemeClr val="bg2"/>
          </a:solidFill>
          <a:ln w="9525">
            <a:solidFill>
              <a:srgbClr val="CC99FF"/>
            </a:solidFill>
            <a:miter lim="800000"/>
          </a:ln>
        </p:spPr>
        <p:txBody>
          <a:bodyPr/>
          <a:lstStyle/>
          <a:p>
            <a:pPr algn="ctr" eaLnBrk="0" hangingPunct="0"/>
            <a:r>
              <a:rPr lang="zh-CN" altLang="en-US" sz="2800" noProof="1">
                <a:latin typeface="微软雅黑" panose="020B0503020204020204" pitchFamily="34" charset="-122"/>
                <a:ea typeface="微软雅黑" panose="020B0503020204020204" pitchFamily="34" charset="-122"/>
                <a:sym typeface="+mn-ea"/>
              </a:rPr>
              <a:t>注：铁芯使通电螺线管的磁性</a:t>
            </a:r>
            <a:r>
              <a:rPr lang="zh-CN" altLang="en-US" sz="2800" noProof="1">
                <a:solidFill>
                  <a:srgbClr val="FF0000"/>
                </a:solidFill>
                <a:latin typeface="微软雅黑" panose="020B0503020204020204" pitchFamily="34" charset="-122"/>
                <a:ea typeface="微软雅黑" panose="020B0503020204020204" pitchFamily="34" charset="-122"/>
                <a:sym typeface="+mn-ea"/>
              </a:rPr>
              <a:t>增强</a:t>
            </a:r>
            <a:endParaRPr lang="zh-CN" altLang="en-US" sz="2800" noProof="1">
              <a:solidFill>
                <a:srgbClr val="FF0000"/>
              </a:solidFill>
              <a:latin typeface="微软雅黑" panose="020B0503020204020204" pitchFamily="34" charset="-122"/>
              <a:ea typeface="微软雅黑" panose="020B0503020204020204" pitchFamily="34" charset="-122"/>
              <a:sym typeface="+mn-ea"/>
            </a:endParaRPr>
          </a:p>
        </p:txBody>
      </p:sp>
      <p:sp>
        <p:nvSpPr>
          <p:cNvPr id="21509" name="文本框 21508"/>
          <p:cNvSpPr txBox="1">
            <a:spLocks noChangeArrowheads="1"/>
          </p:cNvSpPr>
          <p:nvPr/>
        </p:nvSpPr>
        <p:spPr bwMode="auto">
          <a:xfrm>
            <a:off x="1930400" y="4587875"/>
            <a:ext cx="8410575" cy="1374775"/>
          </a:xfrm>
          <a:prstGeom prst="rect">
            <a:avLst/>
          </a:prstGeom>
          <a:noFill/>
          <a:ln w="9525">
            <a:noFill/>
            <a:miter lim="800000"/>
          </a:ln>
        </p:spPr>
        <p:txBody>
          <a:bodyPr>
            <a:spAutoFit/>
          </a:bodyPr>
          <a:lstStyle/>
          <a:p>
            <a:pPr eaLnBrk="0" hangingPunct="0">
              <a:lnSpc>
                <a:spcPct val="150000"/>
              </a:lnSpc>
            </a:pPr>
            <a:r>
              <a:rPr lang="zh-CN" altLang="zh-CN" sz="2800" noProof="1">
                <a:latin typeface="微软雅黑" panose="020B0503020204020204" pitchFamily="34" charset="-122"/>
                <a:ea typeface="微软雅黑" panose="020B0503020204020204" pitchFamily="34" charset="-122"/>
                <a:sym typeface="+mn-ea"/>
              </a:rPr>
              <a:t>2</a:t>
            </a:r>
            <a:r>
              <a:rPr lang="zh-CN" altLang="en-US" sz="2800" noProof="1">
                <a:latin typeface="微软雅黑" panose="020B0503020204020204" pitchFamily="34" charset="-122"/>
                <a:ea typeface="微软雅黑" panose="020B0503020204020204" pitchFamily="34" charset="-122"/>
                <a:sym typeface="+mn-ea"/>
              </a:rPr>
              <a:t>、电磁铁通电时才有磁性，通过电磁铁的</a:t>
            </a:r>
            <a:r>
              <a:rPr lang="zh-CN" altLang="en-US" sz="2800" noProof="1">
                <a:solidFill>
                  <a:srgbClr val="FF0000"/>
                </a:solidFill>
                <a:latin typeface="微软雅黑" panose="020B0503020204020204" pitchFamily="34" charset="-122"/>
                <a:ea typeface="微软雅黑" panose="020B0503020204020204" pitchFamily="34" charset="-122"/>
                <a:sym typeface="+mn-ea"/>
              </a:rPr>
              <a:t>电流</a:t>
            </a:r>
            <a:r>
              <a:rPr lang="zh-CN" altLang="en-US" sz="2800" noProof="1">
                <a:latin typeface="微软雅黑" panose="020B0503020204020204" pitchFamily="34" charset="-122"/>
                <a:ea typeface="微软雅黑" panose="020B0503020204020204" pitchFamily="34" charset="-122"/>
                <a:sym typeface="+mn-ea"/>
              </a:rPr>
              <a:t>越大，电磁铁线圈的</a:t>
            </a:r>
            <a:r>
              <a:rPr lang="zh-CN" altLang="en-US" sz="2800" noProof="1">
                <a:solidFill>
                  <a:srgbClr val="FF0000"/>
                </a:solidFill>
                <a:latin typeface="微软雅黑" panose="020B0503020204020204" pitchFamily="34" charset="-122"/>
                <a:ea typeface="微软雅黑" panose="020B0503020204020204" pitchFamily="34" charset="-122"/>
                <a:sym typeface="+mn-ea"/>
              </a:rPr>
              <a:t>匝数</a:t>
            </a:r>
            <a:r>
              <a:rPr lang="zh-CN" altLang="en-US" sz="2800" noProof="1">
                <a:latin typeface="微软雅黑" panose="020B0503020204020204" pitchFamily="34" charset="-122"/>
                <a:ea typeface="微软雅黑" panose="020B0503020204020204" pitchFamily="34" charset="-122"/>
                <a:sym typeface="+mn-ea"/>
              </a:rPr>
              <a:t>越多，磁性越强。</a:t>
            </a:r>
            <a:endParaRPr lang="zh-CN" altLang="en-US" sz="2800" noProof="1">
              <a:latin typeface="微软雅黑" panose="020B0503020204020204" pitchFamily="34" charset="-122"/>
              <a:ea typeface="微软雅黑" panose="020B0503020204020204" pitchFamily="34" charset="-122"/>
              <a:sym typeface="+mn-ea"/>
            </a:endParaRPr>
          </a:p>
        </p:txBody>
      </p:sp>
      <p:sp>
        <p:nvSpPr>
          <p:cNvPr id="17414" name="文本框 1"/>
          <p:cNvSpPr txBox="1">
            <a:spLocks noChangeArrowheads="1"/>
          </p:cNvSpPr>
          <p:nvPr/>
        </p:nvSpPr>
        <p:spPr bwMode="auto">
          <a:xfrm>
            <a:off x="787400" y="1258888"/>
            <a:ext cx="1957388" cy="519112"/>
          </a:xfrm>
          <a:prstGeom prst="rect">
            <a:avLst/>
          </a:prstGeom>
          <a:noFill/>
          <a:ln w="9525">
            <a:noFill/>
            <a:miter lim="800000"/>
          </a:ln>
        </p:spPr>
        <p:txBody>
          <a:bodyPr>
            <a:spAutoFit/>
          </a:bodyPr>
          <a:lstStyle/>
          <a:p>
            <a:pPr eaLnBrk="0" hangingPunct="0"/>
            <a:r>
              <a:rPr lang="zh-CN" altLang="en-US" sz="2800" b="1">
                <a:latin typeface="微软雅黑" panose="020B0503020204020204" pitchFamily="34" charset="-122"/>
                <a:ea typeface="微软雅黑" panose="020B0503020204020204" pitchFamily="34" charset="-122"/>
              </a:rPr>
              <a:t>总结：</a:t>
            </a:r>
            <a:endParaRPr lang="zh-CN" altLang="en-US" sz="2800" b="1">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blinds(horizontal)">
                                      <p:cBhvr>
                                        <p:cTn id="7" dur="500"/>
                                        <p:tgtEl>
                                          <p:spTgt spid="21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Lst>
  </p:timing>
</p:sld>
</file>

<file path=ppt/theme/theme1.xml><?xml version="1.0" encoding="utf-8"?>
<a:theme xmlns:a="http://schemas.openxmlformats.org/drawingml/2006/main" name="Office 主题">
  <a:themeElements>
    <a:clrScheme name="">
      <a:dk1>
        <a:srgbClr val="000000"/>
      </a:dk1>
      <a:lt1>
        <a:srgbClr val="FFFFFF"/>
      </a:lt1>
      <a:dk2>
        <a:srgbClr val="44546A"/>
      </a:dk2>
      <a:lt2>
        <a:srgbClr val="E7E6E6"/>
      </a:lt2>
      <a:accent1>
        <a:srgbClr val="5B9BD5"/>
      </a:accent1>
      <a:accent2>
        <a:srgbClr val="ED7D31"/>
      </a:accent2>
      <a:accent3>
        <a:srgbClr val="FFFFFF"/>
      </a:accent3>
      <a:accent4>
        <a:srgbClr val="000000"/>
      </a:accent4>
      <a:accent5>
        <a:srgbClr val="B5CBE7"/>
      </a:accent5>
      <a:accent6>
        <a:srgbClr val="D7712B"/>
      </a:accent6>
      <a:hlink>
        <a:srgbClr val="0563C1"/>
      </a:hlink>
      <a:folHlink>
        <a:srgbClr val="954F72"/>
      </a:folHlink>
    </a:clrScheme>
    <a:fontScheme name="Office 主题">
      <a:majorFont>
        <a:latin typeface="Calibri Light"/>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1847</Words>
  <Application>WPS 演示</Application>
  <PresentationFormat>自定义</PresentationFormat>
  <Paragraphs>185</Paragraphs>
  <Slides>23</Slides>
  <Notes>3</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23</vt:i4>
      </vt:variant>
    </vt:vector>
  </HeadingPairs>
  <TitlesOfParts>
    <vt:vector size="35" baseType="lpstr">
      <vt:lpstr>Arial</vt:lpstr>
      <vt:lpstr>宋体</vt:lpstr>
      <vt:lpstr>Wingdings</vt:lpstr>
      <vt:lpstr>Calibri Light</vt:lpstr>
      <vt:lpstr>Calibri</vt:lpstr>
      <vt:lpstr>微软雅黑</vt:lpstr>
      <vt:lpstr>黑体</vt:lpstr>
      <vt:lpstr/>
      <vt:lpstr>Arial Unicode MS</vt:lpstr>
      <vt:lpstr>Times New Roman</vt:lpstr>
      <vt:lpstr>RomanS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陈志磊</dc:creator>
  <cp:lastModifiedBy>Administrator</cp:lastModifiedBy>
  <cp:revision>426</cp:revision>
  <dcterms:created xsi:type="dcterms:W3CDTF">2013-07-01T03:05:00Z</dcterms:created>
  <dcterms:modified xsi:type="dcterms:W3CDTF">2018-04-30T13:21:35Z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2052-10.1.0.7346</vt:lpwstr>
  </property>
</Properties>
</file>