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37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4" d="100"/>
          <a:sy n="144" d="100"/>
        </p:scale>
        <p:origin x="-684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image" Target="../media/image16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288054-51CC-40EC-B3E7-6095A42702A4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F61EA1-C864-455C-A732-72EC755546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564396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8194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8195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2114FC02-6692-4174-9C97-ADA88BA94B01}" type="slidenum">
              <a:rPr sz="1200">
                <a:solidFill>
                  <a:prstClr val="black"/>
                </a:solidFill>
              </a:rPr>
              <a:pPr algn="r"/>
              <a:t>4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28674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28675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E6368B97-33EB-4C88-B5DE-2939C2442C80}" type="slidenum">
              <a:rPr sz="1200">
                <a:solidFill>
                  <a:prstClr val="black"/>
                </a:solidFill>
              </a:rPr>
              <a:pPr algn="r"/>
              <a:t>15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31746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31747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36CC71C6-1B79-4A11-BEFD-C5C8320C44B7}" type="slidenum">
              <a:rPr sz="1200">
                <a:solidFill>
                  <a:prstClr val="black"/>
                </a:solidFill>
              </a:rPr>
              <a:pPr algn="r"/>
              <a:t>17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35842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35843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10DCE9CF-66DE-41E6-8724-3194EFD8392A}" type="slidenum">
              <a:rPr sz="1200">
                <a:solidFill>
                  <a:prstClr val="black"/>
                </a:solidFill>
              </a:rPr>
              <a:pPr algn="r"/>
              <a:t>20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10242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10243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D95E0FFA-5BAC-4C07-8E0A-56E2582D948D}" type="slidenum">
              <a:rPr sz="1200">
                <a:solidFill>
                  <a:prstClr val="black"/>
                </a:solidFill>
              </a:rPr>
              <a:pPr algn="r"/>
              <a:t>5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12290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12291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04AA8902-3815-4715-A72D-27DAD2E6234C}" type="slidenum">
              <a:rPr sz="1200">
                <a:solidFill>
                  <a:prstClr val="black"/>
                </a:solidFill>
              </a:rPr>
              <a:pPr algn="r"/>
              <a:t>6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14338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14339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A7122877-3831-42C3-90C8-802642323F17}" type="slidenum">
              <a:rPr sz="1200">
                <a:solidFill>
                  <a:prstClr val="black"/>
                </a:solidFill>
              </a:rPr>
              <a:pPr algn="r"/>
              <a:t>7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16386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16387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0951124B-B6CE-4413-B94B-311128403DFE}" type="slidenum">
              <a:rPr sz="1200">
                <a:solidFill>
                  <a:prstClr val="black"/>
                </a:solidFill>
              </a:rPr>
              <a:pPr algn="r"/>
              <a:t>8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18434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18435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2E5C8A2F-08D5-4F7C-8B50-D08A4E290143}" type="slidenum">
              <a:rPr sz="1200">
                <a:solidFill>
                  <a:prstClr val="black"/>
                </a:solidFill>
              </a:rPr>
              <a:pPr algn="r"/>
              <a:t>9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20482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20483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34CF949B-A648-47F2-8588-1B3DD7FF9783}" type="slidenum">
              <a:rPr sz="1200">
                <a:solidFill>
                  <a:prstClr val="black"/>
                </a:solidFill>
              </a:rPr>
              <a:pPr algn="r"/>
              <a:t>10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22530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22531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D082FE9D-2805-4475-B6F3-AF06D70220E8}" type="slidenum">
              <a:rPr sz="1200">
                <a:solidFill>
                  <a:prstClr val="black"/>
                </a:solidFill>
              </a:rPr>
              <a:pPr algn="r"/>
              <a:t>11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24578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69F56671-BEF1-44FC-B650-D069B9203E4A}" type="slidenum">
              <a:rPr sz="1200">
                <a:solidFill>
                  <a:prstClr val="black"/>
                </a:solidFill>
              </a:rPr>
              <a:pPr algn="r"/>
              <a:t>12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自定义版式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74777723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30499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ransition/>
  <p:txStyles>
    <p:titleStyle>
      <a:lvl1pPr marL="0" indent="0" algn="ctr" defTabSz="914400" rtl="0" eaLnBrk="0" fontAlgn="base" hangingPunct="0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sz="4400" kern="1200">
          <a:solidFill>
            <a:schemeClr val="tx1"/>
          </a:solidFill>
          <a:latin typeface="Calibri" pitchFamily="34" charset="0"/>
          <a:ea typeface="宋体" pitchFamily="2" charset="-122"/>
          <a:cs typeface="+mj-cs"/>
        </a:defRPr>
      </a:lvl1pPr>
    </p:titleStyle>
    <p:bodyStyle>
      <a:lvl1pPr marL="342900" indent="-3429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Microsoft_Word_97_-_2003___1.doc"/><Relationship Id="rId3" Type="http://schemas.openxmlformats.org/officeDocument/2006/relationships/notesSlide" Target="../notesSlides/notesSlide7.xml"/><Relationship Id="rId7" Type="http://schemas.openxmlformats.org/officeDocument/2006/relationships/oleObject" Target="../embeddings/oleObject1.bin"/><Relationship Id="rId12" Type="http://schemas.openxmlformats.org/officeDocument/2006/relationships/image" Target="../media/image17.e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9.png"/><Relationship Id="rId11" Type="http://schemas.openxmlformats.org/officeDocument/2006/relationships/oleObject" Target="../embeddings/Microsoft_Word_97_-_2003___2.doc"/><Relationship Id="rId5" Type="http://schemas.openxmlformats.org/officeDocument/2006/relationships/image" Target="../media/image9.png"/><Relationship Id="rId10" Type="http://schemas.openxmlformats.org/officeDocument/2006/relationships/oleObject" Target="../embeddings/oleObject2.bin"/><Relationship Id="rId4" Type="http://schemas.openxmlformats.org/officeDocument/2006/relationships/image" Target="../media/image18.png"/><Relationship Id="rId9" Type="http://schemas.openxmlformats.org/officeDocument/2006/relationships/image" Target="../media/image16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7" Type="http://schemas.openxmlformats.org/officeDocument/2006/relationships/image" Target="../media/image1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9.png"/><Relationship Id="rId5" Type="http://schemas.openxmlformats.org/officeDocument/2006/relationships/image" Target="../media/image7.png"/><Relationship Id="rId4" Type="http://schemas.openxmlformats.org/officeDocument/2006/relationships/slide" Target="slide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Relationship Id="rId6" Type="http://schemas.openxmlformats.org/officeDocument/2006/relationships/slide" Target="slide2.xml"/><Relationship Id="rId5" Type="http://schemas.openxmlformats.org/officeDocument/2006/relationships/slide" Target="slide21.xml"/><Relationship Id="rId4" Type="http://schemas.openxmlformats.org/officeDocument/2006/relationships/slide" Target="slide1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2.xml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slide" Target="slide3.xml"/><Relationship Id="rId4" Type="http://schemas.openxmlformats.org/officeDocument/2006/relationships/image" Target="../media/image3.png"/><Relationship Id="rId9" Type="http://schemas.openxmlformats.org/officeDocument/2006/relationships/slide" Target="slide3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2.emf"/><Relationship Id="rId4" Type="http://schemas.openxmlformats.org/officeDocument/2006/relationships/oleObject" Target="../embeddings/Microsoft_Word_97_-_2003___3.doc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25.emf"/><Relationship Id="rId4" Type="http://schemas.openxmlformats.org/officeDocument/2006/relationships/oleObject" Target="../embeddings/Microsoft_Word_97_-_2003___4.doc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6.emf"/><Relationship Id="rId5" Type="http://schemas.openxmlformats.org/officeDocument/2006/relationships/oleObject" Target="../embeddings/Microsoft_Word_97_-_2003___5.doc"/><Relationship Id="rId4" Type="http://schemas.openxmlformats.org/officeDocument/2006/relationships/oleObject" Target="../embeddings/oleObject5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4.xml"/><Relationship Id="rId1" Type="http://schemas.openxmlformats.org/officeDocument/2006/relationships/slideLayout" Target="../slideLayouts/slideLayout12.xml"/><Relationship Id="rId6" Type="http://schemas.openxmlformats.org/officeDocument/2006/relationships/slide" Target="slide10.xml"/><Relationship Id="rId5" Type="http://schemas.openxmlformats.org/officeDocument/2006/relationships/image" Target="../media/image7.png"/><Relationship Id="rId4" Type="http://schemas.openxmlformats.org/officeDocument/2006/relationships/slide" Target="slide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7" Type="http://schemas.openxmlformats.org/officeDocument/2006/relationships/image" Target="../media/image28.e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Microsoft_Word_97_-_2003___6.doc"/><Relationship Id="rId5" Type="http://schemas.openxmlformats.org/officeDocument/2006/relationships/oleObject" Target="../embeddings/oleObject6.bin"/><Relationship Id="rId4" Type="http://schemas.openxmlformats.org/officeDocument/2006/relationships/image" Target="../media/image7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slide" Target="slide32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png"/><Relationship Id="rId5" Type="http://schemas.openxmlformats.org/officeDocument/2006/relationships/slide" Target="slide2.xml"/><Relationship Id="rId4" Type="http://schemas.openxmlformats.org/officeDocument/2006/relationships/slide" Target="slide33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" Target="slide31.xml"/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" Target="slide3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slide" Target="slide3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3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9.png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7.png"/><Relationship Id="rId4" Type="http://schemas.openxmlformats.org/officeDocument/2006/relationships/slide" Target="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文本框 6"/>
          <p:cNvSpPr/>
          <p:nvPr/>
        </p:nvSpPr>
        <p:spPr>
          <a:xfrm>
            <a:off x="1474788" y="1690688"/>
            <a:ext cx="6157912" cy="10156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ctr">
              <a:lnSpc>
                <a:spcPct val="150000"/>
              </a:lnSpc>
            </a:pPr>
            <a:r>
              <a:rPr sz="4000" b="1" kern="0" dirty="0">
                <a:solidFill>
                  <a:srgbClr val="0070C0"/>
                </a:solidFill>
                <a:latin typeface="Times New Roman" pitchFamily="18" charset="0"/>
                <a:ea typeface="黑体" pitchFamily="49" charset="-122"/>
                <a:sym typeface="Times New Roman" pitchFamily="18" charset="0"/>
              </a:rPr>
              <a:t>第</a:t>
            </a:r>
            <a:r>
              <a:rPr lang="en-US" altLang="zh-CN" sz="4000" b="1" kern="0" dirty="0">
                <a:solidFill>
                  <a:srgbClr val="0070C0"/>
                </a:solidFill>
                <a:latin typeface="Times New Roman" pitchFamily="18" charset="0"/>
                <a:ea typeface="黑体" pitchFamily="49" charset="-122"/>
                <a:sym typeface="Times New Roman" pitchFamily="18" charset="0"/>
              </a:rPr>
              <a:t>6</a:t>
            </a:r>
            <a:r>
              <a:rPr sz="4000" b="1" kern="0" dirty="0" smtClean="0">
                <a:solidFill>
                  <a:srgbClr val="0070C0"/>
                </a:solidFill>
                <a:latin typeface="Times New Roman" pitchFamily="18" charset="0"/>
                <a:ea typeface="黑体" pitchFamily="49" charset="-122"/>
                <a:sym typeface="Times New Roman" pitchFamily="18" charset="0"/>
              </a:rPr>
              <a:t>课时 质量与密度</a:t>
            </a:r>
            <a:endParaRPr sz="4000" b="1" kern="0" dirty="0">
              <a:solidFill>
                <a:srgbClr val="0070C0"/>
              </a:solidFill>
              <a:latin typeface="Times New Roman" pitchFamily="18" charset="0"/>
              <a:ea typeface="黑体" pitchFamily="49" charset="-122"/>
              <a:sym typeface="Times New Roman" pitchFamily="18" charset="0"/>
            </a:endParaRPr>
          </a:p>
        </p:txBody>
      </p:sp>
      <p:sp>
        <p:nvSpPr>
          <p:cNvPr id="4098" name="Text Box 22"/>
          <p:cNvSpPr txBox="1">
            <a:spLocks noChangeArrowheads="1"/>
          </p:cNvSpPr>
          <p:nvPr/>
        </p:nvSpPr>
        <p:spPr bwMode="auto">
          <a:xfrm>
            <a:off x="6227763" y="411163"/>
            <a:ext cx="2449513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539750" indent="-539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marL="540385" indent="-540385" algn="ctr">
              <a:lnSpc>
                <a:spcPct val="150000"/>
              </a:lnSpc>
            </a:pPr>
            <a:r>
              <a:rPr sz="3000" b="1" kern="0">
                <a:solidFill>
                  <a:srgbClr val="7030A0"/>
                </a:solidFill>
                <a:latin typeface="宋体" pitchFamily="2" charset="-122"/>
              </a:rPr>
              <a:t>基础梳理篇</a:t>
            </a:r>
            <a:endParaRPr altLang="zh-CN" sz="3000" b="1" kern="0">
              <a:solidFill>
                <a:srgbClr val="7030A0"/>
              </a:solidFill>
              <a:latin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04229085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Picture 8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692275" y="1027113"/>
            <a:ext cx="6432550" cy="3740150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19458" name="Picture 6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61540"/>
          <a:stretch>
            <a:fillRect/>
          </a:stretch>
        </p:blipFill>
        <p:spPr>
          <a:xfrm>
            <a:off x="1476375" y="1127125"/>
            <a:ext cx="233363" cy="3532188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19459" name="Picture 9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47738" y="2343150"/>
            <a:ext cx="455612" cy="1071563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19460" name="矩形 2"/>
          <p:cNvSpPr/>
          <p:nvPr/>
        </p:nvSpPr>
        <p:spPr>
          <a:xfrm>
            <a:off x="5965825" y="1012825"/>
            <a:ext cx="803275" cy="4619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质量</a:t>
            </a:r>
            <a:endParaRPr kern="0">
              <a:solidFill>
                <a:prstClr val="black"/>
              </a:solidFill>
            </a:endParaRPr>
          </a:p>
        </p:txBody>
      </p:sp>
      <p:sp>
        <p:nvSpPr>
          <p:cNvPr id="19461" name="矩形 15"/>
          <p:cNvSpPr>
            <a:spLocks noChangeArrowheads="1"/>
          </p:cNvSpPr>
          <p:nvPr/>
        </p:nvSpPr>
        <p:spPr bwMode="auto">
          <a:xfrm>
            <a:off x="539750" y="614363"/>
            <a:ext cx="6985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知识点</a:t>
            </a:r>
            <a:r>
              <a:rPr lang="en-US" altLang="zh-CN" sz="2400" b="1" kern="0">
                <a:solidFill>
                  <a:srgbClr val="E46C0A"/>
                </a:solidFill>
                <a:latin typeface="Times New Roman" pitchFamily="18" charset="0"/>
              </a:rPr>
              <a:t>3   </a:t>
            </a:r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密度</a:t>
            </a:r>
          </a:p>
        </p:txBody>
      </p:sp>
      <p:sp>
        <p:nvSpPr>
          <p:cNvPr id="19462" name="矩形 6"/>
          <p:cNvSpPr/>
          <p:nvPr/>
        </p:nvSpPr>
        <p:spPr>
          <a:xfrm>
            <a:off x="2184400" y="1533525"/>
            <a:ext cx="803275" cy="4619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体积</a:t>
            </a:r>
            <a:endParaRPr kern="0">
              <a:solidFill>
                <a:prstClr val="black"/>
              </a:solidFill>
            </a:endParaRPr>
          </a:p>
        </p:txBody>
      </p:sp>
      <p:sp>
        <p:nvSpPr>
          <p:cNvPr id="19463" name="矩形 7"/>
          <p:cNvSpPr/>
          <p:nvPr/>
        </p:nvSpPr>
        <p:spPr>
          <a:xfrm>
            <a:off x="4778375" y="2389188"/>
            <a:ext cx="801688" cy="4619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特性</a:t>
            </a:r>
            <a:endParaRPr kern="0">
              <a:solidFill>
                <a:prstClr val="black"/>
              </a:solidFill>
            </a:endParaRPr>
          </a:p>
        </p:txBody>
      </p:sp>
      <p:graphicFrame>
        <p:nvGraphicFramePr>
          <p:cNvPr id="19464" name="对象 1"/>
          <p:cNvGraphicFramePr>
            <a:graphicFrameLocks noChangeAspect="1"/>
          </p:cNvGraphicFramePr>
          <p:nvPr/>
        </p:nvGraphicFramePr>
        <p:xfrm>
          <a:off x="3427413" y="3440113"/>
          <a:ext cx="17526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r:id="rId8" imgW="1752600" imgH="1041400" progId="Word.Document.8">
                  <p:embed/>
                </p:oleObj>
              </mc:Choice>
              <mc:Fallback>
                <p:oleObj r:id="rId8" imgW="1752600" imgH="1041400" progId="Word.Documen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427413" y="3440113"/>
                        <a:ext cx="1752600" cy="10414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 lim="800000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5" name="对象 11"/>
          <p:cNvGraphicFramePr>
            <a:graphicFrameLocks noChangeAspect="1"/>
          </p:cNvGraphicFramePr>
          <p:nvPr/>
        </p:nvGraphicFramePr>
        <p:xfrm>
          <a:off x="6145213" y="3376613"/>
          <a:ext cx="17399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r:id="rId11" imgW="1739900" imgH="1028700" progId="Word.Document.8">
                  <p:embed/>
                </p:oleObj>
              </mc:Choice>
              <mc:Fallback>
                <p:oleObj r:id="rId11" imgW="1739900" imgH="1028700" progId="Word.Documen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6145213" y="3376613"/>
                        <a:ext cx="1739900" cy="10287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 lim="800000"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6" name="矩形 12"/>
          <p:cNvSpPr/>
          <p:nvPr/>
        </p:nvSpPr>
        <p:spPr>
          <a:xfrm>
            <a:off x="2244725" y="4197350"/>
            <a:ext cx="1103313" cy="4619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lang="en-US" altLang="zh-CN" sz="2400" b="1" i="1" kern="0">
                <a:solidFill>
                  <a:srgbClr val="C00000"/>
                </a:solidFill>
                <a:latin typeface="Times New Roman" pitchFamily="18" charset="0"/>
              </a:rPr>
              <a:t>m</a:t>
            </a:r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＝</a:t>
            </a:r>
            <a:r>
              <a:rPr lang="en-US" altLang="zh-CN" sz="2400" b="1" i="1" kern="0">
                <a:solidFill>
                  <a:srgbClr val="C00000"/>
                </a:solidFill>
                <a:latin typeface="Times New Roman" pitchFamily="18" charset="0"/>
              </a:rPr>
              <a:t>ρV</a:t>
            </a:r>
            <a:endParaRPr ker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059828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 fill="hold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 fill="hold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 fill="hold"/>
                                        <p:tgtEl>
                                          <p:spTgt spid="19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 fill="hold"/>
                                        <p:tgtEl>
                                          <p:spTgt spid="19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0" grpId="0"/>
      <p:bldP spid="19462" grpId="0"/>
      <p:bldP spid="19463" grpId="0"/>
      <p:bldP spid="1946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Picture 2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692275" y="1196975"/>
            <a:ext cx="6921500" cy="2598738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21506" name="矩形 2"/>
          <p:cNvSpPr/>
          <p:nvPr/>
        </p:nvSpPr>
        <p:spPr>
          <a:xfrm>
            <a:off x="3419475" y="1355725"/>
            <a:ext cx="954088" cy="4619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lang="en-US" altLang="zh-CN" sz="2400" b="1" kern="0">
                <a:solidFill>
                  <a:srgbClr val="C00000"/>
                </a:solidFill>
                <a:latin typeface="Times New Roman" pitchFamily="18" charset="0"/>
              </a:rPr>
              <a:t>kg/m</a:t>
            </a:r>
            <a:r>
              <a:rPr lang="en-US" altLang="zh-CN" sz="2400" b="1" kern="0" baseline="30000">
                <a:solidFill>
                  <a:srgbClr val="C00000"/>
                </a:solidFill>
                <a:latin typeface="Times New Roman" pitchFamily="18" charset="0"/>
              </a:rPr>
              <a:t>3</a:t>
            </a:r>
            <a:endParaRPr kern="0">
              <a:solidFill>
                <a:prstClr val="black"/>
              </a:solidFill>
            </a:endParaRPr>
          </a:p>
        </p:txBody>
      </p:sp>
      <p:pic>
        <p:nvPicPr>
          <p:cNvPr id="21507" name="Picture 7" descr="C:\Users\Administrator\Desktop\习题课件\返回框.png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01013" y="4122738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21508" name="矩形 6"/>
          <p:cNvSpPr/>
          <p:nvPr/>
        </p:nvSpPr>
        <p:spPr>
          <a:xfrm>
            <a:off x="7388225" y="1322388"/>
            <a:ext cx="1071563" cy="4619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lang="en-US" altLang="zh-CN" sz="2400" b="1" kern="0">
                <a:solidFill>
                  <a:srgbClr val="C00000"/>
                </a:solidFill>
                <a:latin typeface="Times New Roman" pitchFamily="18" charset="0"/>
              </a:rPr>
              <a:t> g/cm</a:t>
            </a:r>
            <a:r>
              <a:rPr lang="en-US" altLang="zh-CN" sz="2400" b="1" kern="0" baseline="30000">
                <a:solidFill>
                  <a:srgbClr val="C00000"/>
                </a:solidFill>
                <a:latin typeface="Times New Roman" pitchFamily="18" charset="0"/>
              </a:rPr>
              <a:t>3</a:t>
            </a:r>
            <a:r>
              <a:rPr lang="en-US" altLang="zh-CN" sz="2400" b="1" kern="0">
                <a:solidFill>
                  <a:srgbClr val="C00000"/>
                </a:solidFill>
                <a:latin typeface="Times New Roman" pitchFamily="18" charset="0"/>
              </a:rPr>
              <a:t> </a:t>
            </a:r>
            <a:endParaRPr kern="0">
              <a:solidFill>
                <a:prstClr val="black"/>
              </a:solidFill>
            </a:endParaRPr>
          </a:p>
        </p:txBody>
      </p:sp>
      <p:sp>
        <p:nvSpPr>
          <p:cNvPr id="21509" name="矩形 7"/>
          <p:cNvSpPr/>
          <p:nvPr/>
        </p:nvSpPr>
        <p:spPr>
          <a:xfrm>
            <a:off x="5508625" y="3203575"/>
            <a:ext cx="2211388" cy="46037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lang="en-US" altLang="zh-CN" sz="2400" b="1" kern="0">
                <a:solidFill>
                  <a:srgbClr val="C00000"/>
                </a:solidFill>
                <a:latin typeface="Times New Roman" pitchFamily="18" charset="0"/>
              </a:rPr>
              <a:t>1.0× 10</a:t>
            </a:r>
            <a:r>
              <a:rPr lang="en-US" altLang="zh-CN" sz="2400" b="1" kern="0" baseline="30000">
                <a:solidFill>
                  <a:srgbClr val="C00000"/>
                </a:solidFill>
                <a:latin typeface="Times New Roman" pitchFamily="18" charset="0"/>
              </a:rPr>
              <a:t>3</a:t>
            </a:r>
            <a:r>
              <a:rPr lang="en-US" altLang="zh-CN" sz="2400" b="1" kern="0">
                <a:solidFill>
                  <a:srgbClr val="C00000"/>
                </a:solidFill>
                <a:latin typeface="Times New Roman" pitchFamily="18" charset="0"/>
              </a:rPr>
              <a:t> kg/m</a:t>
            </a:r>
            <a:r>
              <a:rPr lang="en-US" altLang="zh-CN" sz="2400" b="1" kern="0" baseline="30000">
                <a:solidFill>
                  <a:srgbClr val="C00000"/>
                </a:solidFill>
                <a:latin typeface="Times New Roman" pitchFamily="18" charset="0"/>
              </a:rPr>
              <a:t>3</a:t>
            </a:r>
            <a:endParaRPr kern="0">
              <a:solidFill>
                <a:prstClr val="black"/>
              </a:solidFill>
            </a:endParaRPr>
          </a:p>
        </p:txBody>
      </p:sp>
      <p:pic>
        <p:nvPicPr>
          <p:cNvPr id="21510" name="Picture 6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61540"/>
          <a:stretch>
            <a:fillRect/>
          </a:stretch>
        </p:blipFill>
        <p:spPr>
          <a:xfrm>
            <a:off x="1516063" y="1244600"/>
            <a:ext cx="176212" cy="2654300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21511" name="Picture 9"/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47738" y="2074863"/>
            <a:ext cx="455612" cy="1069975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79071399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 fill="hold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/>
      <p:bldP spid="21508" grpId="0"/>
      <p:bldP spid="2150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53" name="组合 2"/>
          <p:cNvGrpSpPr/>
          <p:nvPr/>
        </p:nvGrpSpPr>
        <p:grpSpPr>
          <a:xfrm>
            <a:off x="2517775" y="195263"/>
            <a:ext cx="4235450" cy="2008187"/>
            <a:chOff x="1847662" y="1504750"/>
            <a:chExt cx="5448676" cy="2584754"/>
          </a:xfrm>
        </p:grpSpPr>
        <p:grpSp>
          <p:nvGrpSpPr>
            <p:cNvPr id="23554" name="组合 2"/>
            <p:cNvGrpSpPr>
              <a:grpSpLocks noGrp="1" noChangeAspect="1"/>
            </p:cNvGrpSpPr>
            <p:nvPr/>
          </p:nvGrpSpPr>
          <p:grpSpPr>
            <a:xfrm>
              <a:off x="1531891" y="1379981"/>
              <a:ext cx="2667917" cy="2596667"/>
              <a:chOff x="3295850" y="1908877"/>
              <a:chExt cx="3738030" cy="4660916"/>
            </a:xfrm>
          </p:grpSpPr>
        </p:grpSp>
        <p:sp>
          <p:nvSpPr>
            <p:cNvPr id="23555" name="圆角矩形 4"/>
            <p:cNvSpPr/>
            <p:nvPr/>
          </p:nvSpPr>
          <p:spPr>
            <a:xfrm>
              <a:off x="3321077" y="1888926"/>
              <a:ext cx="4147992" cy="1004251"/>
            </a:xfrm>
            <a:prstGeom prst="roundRect">
              <a:avLst>
                <a:gd name="adj" fmla="val 9976"/>
              </a:avLst>
            </a:prstGeom>
            <a:solidFill>
              <a:srgbClr val="FFB850"/>
            </a:solidFill>
            <a:ln w="25400">
              <a:gradFill flip="none" rotWithShape="1">
                <a:gsLst>
                  <a:gs pos="88000">
                    <a:schemeClr val="bg1"/>
                  </a:gs>
                  <a:gs pos="0">
                    <a:schemeClr val="bg1">
                      <a:lumMod val="75000"/>
                    </a:schemeClr>
                  </a:gs>
                  <a:gs pos="71000">
                    <a:schemeClr val="bg1">
                      <a:lumMod val="85000"/>
                    </a:schemeClr>
                  </a:gs>
                  <a:gs pos="55000">
                    <a:schemeClr val="bg1"/>
                  </a:gs>
                  <a:gs pos="37000">
                    <a:schemeClr val="bg1">
                      <a:lumMod val="85000"/>
                    </a:schemeClr>
                  </a:gs>
                  <a:gs pos="22000">
                    <a:schemeClr val="bg1"/>
                  </a:gs>
                  <a:gs pos="100000">
                    <a:schemeClr val="bg1">
                      <a:lumMod val="75000"/>
                    </a:schemeClr>
                  </a:gs>
                </a:gsLst>
                <a:lin ang="1200000" scaled="0"/>
              </a:gradFill>
            </a:ln>
            <a:effectLst>
              <a:outerShdw blurRad="101600" dist="508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zh-CN" altLang="en-US" sz="1015" b="1">
                <a:solidFill>
                  <a:prstClr val="white"/>
                </a:solidFill>
              </a:endParaRPr>
            </a:p>
          </p:txBody>
        </p:sp>
        <p:grpSp>
          <p:nvGrpSpPr>
            <p:cNvPr id="23556" name="组合 4"/>
            <p:cNvGrpSpPr/>
            <p:nvPr/>
          </p:nvGrpSpPr>
          <p:grpSpPr>
            <a:xfrm>
              <a:off x="3471676" y="2283134"/>
              <a:ext cx="118508" cy="118509"/>
              <a:chOff x="4486616" y="3001075"/>
              <a:chExt cx="274695" cy="274699"/>
            </a:xfrm>
          </p:grpSpPr>
          <p:sp>
            <p:nvSpPr>
              <p:cNvPr id="23557" name="椭圆 25"/>
              <p:cNvSpPr/>
              <p:nvPr/>
            </p:nvSpPr>
            <p:spPr>
              <a:xfrm rot="16200000">
                <a:off x="4485528" y="3001392"/>
                <a:ext cx="274702" cy="274561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7000">
                    <a:srgbClr val="A6A6A6"/>
                  </a:gs>
                  <a:gs pos="35001">
                    <a:srgbClr val="F2F2F2"/>
                  </a:gs>
                  <a:gs pos="55000">
                    <a:srgbClr val="A6A6A6"/>
                  </a:gs>
                  <a:gs pos="75000">
                    <a:srgbClr val="F2F2F2"/>
                  </a:gs>
                  <a:gs pos="100000">
                    <a:srgbClr val="A6A6A6"/>
                  </a:gs>
                </a:gsLst>
                <a:lin ang="2700000" scaled="1"/>
              </a:gradFill>
              <a:ln w="25400">
                <a:noFill/>
                <a:miter lim="800000"/>
              </a:ln>
              <a:effectLst>
                <a:outerShdw blurRad="12700" dist="12700" dir="2700000" algn="tl">
                  <a:srgbClr val="000000">
                    <a:alpha val="39999"/>
                  </a:srgbClr>
                </a:outerShdw>
              </a:effectLst>
            </p:spPr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23558" name="椭圆 26"/>
              <p:cNvSpPr/>
              <p:nvPr/>
            </p:nvSpPr>
            <p:spPr>
              <a:xfrm>
                <a:off x="4387220" y="2759656"/>
                <a:ext cx="466047" cy="491021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12700" dist="127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015" b="1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23559" name="组合 5"/>
            <p:cNvGrpSpPr/>
            <p:nvPr/>
          </p:nvGrpSpPr>
          <p:grpSpPr>
            <a:xfrm>
              <a:off x="3172171" y="2283134"/>
              <a:ext cx="118508" cy="118509"/>
              <a:chOff x="4486616" y="3001075"/>
              <a:chExt cx="274695" cy="274699"/>
            </a:xfrm>
          </p:grpSpPr>
          <p:sp>
            <p:nvSpPr>
              <p:cNvPr id="23560" name="椭圆 23"/>
              <p:cNvSpPr/>
              <p:nvPr/>
            </p:nvSpPr>
            <p:spPr>
              <a:xfrm rot="16200000">
                <a:off x="4488632" y="3001392"/>
                <a:ext cx="274702" cy="274561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7000">
                    <a:srgbClr val="A6A6A6"/>
                  </a:gs>
                  <a:gs pos="35001">
                    <a:srgbClr val="F2F2F2"/>
                  </a:gs>
                  <a:gs pos="55000">
                    <a:srgbClr val="A6A6A6"/>
                  </a:gs>
                  <a:gs pos="75000">
                    <a:srgbClr val="F2F2F2"/>
                  </a:gs>
                  <a:gs pos="100000">
                    <a:srgbClr val="A6A6A6"/>
                  </a:gs>
                </a:gsLst>
                <a:lin ang="2700000" scaled="1"/>
              </a:gradFill>
              <a:ln w="25400">
                <a:noFill/>
                <a:miter lim="800000"/>
              </a:ln>
              <a:effectLst>
                <a:outerShdw blurRad="12700" dist="12700" dir="2700000" algn="tl">
                  <a:srgbClr val="000000">
                    <a:alpha val="39999"/>
                  </a:srgbClr>
                </a:outerShdw>
              </a:effectLst>
            </p:spPr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23561" name="椭圆 24"/>
              <p:cNvSpPr/>
              <p:nvPr/>
            </p:nvSpPr>
            <p:spPr>
              <a:xfrm>
                <a:off x="4387220" y="2759656"/>
                <a:ext cx="466047" cy="491021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12700" dist="127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015" b="1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23562" name="组合 6"/>
            <p:cNvGrpSpPr>
              <a:grpSpLocks noGrp="1" noChangeAspect="1"/>
            </p:cNvGrpSpPr>
            <p:nvPr/>
          </p:nvGrpSpPr>
          <p:grpSpPr>
            <a:xfrm>
              <a:off x="3202082" y="2161737"/>
              <a:ext cx="361529" cy="235113"/>
              <a:chOff x="4318304" y="3089060"/>
              <a:chExt cx="384317" cy="61430"/>
            </a:xfrm>
          </p:grpSpPr>
        </p:grpSp>
        <p:sp>
          <p:nvSpPr>
            <p:cNvPr id="23563" name="文本框 16"/>
            <p:cNvSpPr/>
            <p:nvPr/>
          </p:nvSpPr>
          <p:spPr>
            <a:xfrm>
              <a:off x="3960320" y="2044671"/>
              <a:ext cx="2919972" cy="653268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algn="ctr"/>
              <a:r>
                <a:rPr sz="2700" b="1" kern="0">
                  <a:solidFill>
                    <a:prstClr val="white"/>
                  </a:solidFill>
                  <a:latin typeface="黑体" pitchFamily="49" charset="-122"/>
                  <a:ea typeface="黑体" pitchFamily="49" charset="-122"/>
                </a:rPr>
                <a:t>重点突破</a:t>
              </a:r>
            </a:p>
          </p:txBody>
        </p:sp>
        <p:grpSp>
          <p:nvGrpSpPr>
            <p:cNvPr id="23564" name="组合 9"/>
            <p:cNvGrpSpPr>
              <a:grpSpLocks noGrp="1" noChangeAspect="1"/>
            </p:cNvGrpSpPr>
            <p:nvPr/>
          </p:nvGrpSpPr>
          <p:grpSpPr>
            <a:xfrm>
              <a:off x="2292908" y="2072845"/>
              <a:ext cx="647360" cy="550720"/>
              <a:chOff x="3108756" y="2110160"/>
              <a:chExt cx="745081" cy="698920"/>
            </a:xfrm>
          </p:grpSpPr>
        </p:grpSp>
        <p:grpSp>
          <p:nvGrpSpPr>
            <p:cNvPr id="23565" name="组合 9"/>
            <p:cNvGrpSpPr/>
            <p:nvPr/>
          </p:nvGrpSpPr>
          <p:grpSpPr>
            <a:xfrm>
              <a:off x="3709827" y="2081394"/>
              <a:ext cx="663073" cy="571160"/>
              <a:chOff x="4946438" y="2775191"/>
              <a:chExt cx="884098" cy="761546"/>
            </a:xfrm>
          </p:grpSpPr>
          <p:sp>
            <p:nvSpPr>
              <p:cNvPr id="23566" name="椭圆 11"/>
              <p:cNvSpPr/>
              <p:nvPr/>
            </p:nvSpPr>
            <p:spPr>
              <a:xfrm>
                <a:off x="4990474" y="2774608"/>
                <a:ext cx="743374" cy="743755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23567" name="文本框 28"/>
              <p:cNvSpPr/>
              <p:nvPr/>
            </p:nvSpPr>
            <p:spPr>
              <a:xfrm>
                <a:off x="4946438" y="2824081"/>
                <a:ext cx="884098" cy="712656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  <p:txBody>
              <a:bodyPr anchor="t" anchorCtr="0">
                <a:spAutoFit/>
              </a:bodyPr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r>
                  <a:rPr lang="en-US" altLang="zh-CN" sz="2100" b="1" kern="0">
                    <a:solidFill>
                      <a:srgbClr val="FFB850"/>
                    </a:solidFill>
                    <a:latin typeface="Impact" pitchFamily="34" charset="0"/>
                  </a:rPr>
                  <a:t>02</a:t>
                </a:r>
                <a:endParaRPr sz="2100" b="1" kern="0">
                  <a:solidFill>
                    <a:srgbClr val="FFB850"/>
                  </a:solidFill>
                  <a:latin typeface="Impact" pitchFamily="34" charset="0"/>
                </a:endParaRPr>
              </a:p>
            </p:txBody>
          </p:sp>
        </p:grpSp>
      </p:grpSp>
      <p:sp>
        <p:nvSpPr>
          <p:cNvPr id="23568" name="矩形 1">
            <a:hlinkClick r:id="rId3" action="ppaction://hlinksldjump"/>
          </p:cNvPr>
          <p:cNvSpPr/>
          <p:nvPr/>
        </p:nvSpPr>
        <p:spPr>
          <a:xfrm>
            <a:off x="1471613" y="1563688"/>
            <a:ext cx="6326187" cy="461962"/>
          </a:xfrm>
          <a:prstGeom prst="rect">
            <a:avLst/>
          </a:prstGeom>
          <a:solidFill>
            <a:srgbClr val="E56666"/>
          </a:solidFill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lang="en-US" altLang="zh-CN"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·1 </a:t>
            </a:r>
            <a:r>
              <a:rPr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质量和密度的理解</a:t>
            </a:r>
            <a:r>
              <a:rPr lang="en-US" altLang="zh-CN"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[</a:t>
            </a:r>
            <a:r>
              <a:rPr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高频考点</a:t>
            </a:r>
            <a:r>
              <a:rPr lang="en-US" altLang="zh-CN"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]</a:t>
            </a:r>
            <a:endParaRPr sz="2400" b="1" kern="0">
              <a:solidFill>
                <a:prstClr val="white"/>
              </a:solidFill>
              <a:latin typeface="隶书" pitchFamily="49" charset="-122"/>
              <a:ea typeface="隶书" pitchFamily="49" charset="-122"/>
            </a:endParaRPr>
          </a:p>
        </p:txBody>
      </p:sp>
      <p:sp>
        <p:nvSpPr>
          <p:cNvPr id="23569" name="矩形 2">
            <a:hlinkClick r:id="rId4" action="ppaction://hlinksldjump"/>
          </p:cNvPr>
          <p:cNvSpPr/>
          <p:nvPr/>
        </p:nvSpPr>
        <p:spPr>
          <a:xfrm>
            <a:off x="1485900" y="2305050"/>
            <a:ext cx="6326188" cy="461963"/>
          </a:xfrm>
          <a:prstGeom prst="rect">
            <a:avLst/>
          </a:prstGeom>
          <a:solidFill>
            <a:srgbClr val="00B7CA"/>
          </a:solidFill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lang="en-US" altLang="zh-CN"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·2 </a:t>
            </a:r>
            <a:r>
              <a:rPr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天平与质量的测量</a:t>
            </a:r>
            <a:r>
              <a:rPr lang="en-US" altLang="zh-CN"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[</a:t>
            </a:r>
            <a:r>
              <a:rPr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高频考点</a:t>
            </a:r>
            <a:r>
              <a:rPr lang="en-US" altLang="zh-CN"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]</a:t>
            </a:r>
            <a:endParaRPr sz="2400" b="1" kern="0">
              <a:solidFill>
                <a:prstClr val="white"/>
              </a:solidFill>
              <a:latin typeface="隶书" pitchFamily="49" charset="-122"/>
              <a:ea typeface="隶书" pitchFamily="49" charset="-122"/>
            </a:endParaRPr>
          </a:p>
        </p:txBody>
      </p:sp>
      <p:sp>
        <p:nvSpPr>
          <p:cNvPr id="23570" name="矩形 3">
            <a:hlinkClick r:id="rId5" action="ppaction://hlinksldjump"/>
          </p:cNvPr>
          <p:cNvSpPr/>
          <p:nvPr/>
        </p:nvSpPr>
        <p:spPr>
          <a:xfrm>
            <a:off x="1458913" y="3067050"/>
            <a:ext cx="6326187" cy="461963"/>
          </a:xfrm>
          <a:prstGeom prst="rect">
            <a:avLst/>
          </a:prstGeom>
          <a:solidFill>
            <a:srgbClr val="EF9F9F"/>
          </a:solidFill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lang="en-US" altLang="zh-CN"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·3 </a:t>
            </a:r>
            <a:r>
              <a:rPr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密度计算</a:t>
            </a:r>
            <a:r>
              <a:rPr lang="en-US" altLang="zh-CN" sz="2400" b="1" kern="0">
                <a:solidFill>
                  <a:srgbClr val="FFFFFF"/>
                </a:solidFill>
                <a:latin typeface="隶书" pitchFamily="49" charset="-122"/>
                <a:ea typeface="隶书" pitchFamily="49" charset="-122"/>
              </a:rPr>
              <a:t>[</a:t>
            </a:r>
            <a:r>
              <a:rPr sz="2400" b="1" kern="0">
                <a:solidFill>
                  <a:srgbClr val="FFFFFF"/>
                </a:solidFill>
                <a:latin typeface="隶书" pitchFamily="49" charset="-122"/>
                <a:ea typeface="隶书" pitchFamily="49" charset="-122"/>
              </a:rPr>
              <a:t>高频考点</a:t>
            </a:r>
            <a:r>
              <a:rPr lang="en-US" altLang="zh-CN" sz="2400" b="1" kern="0">
                <a:solidFill>
                  <a:srgbClr val="FFFFFF"/>
                </a:solidFill>
                <a:latin typeface="隶书" pitchFamily="49" charset="-122"/>
                <a:ea typeface="隶书" pitchFamily="49" charset="-122"/>
              </a:rPr>
              <a:t>]</a:t>
            </a:r>
            <a:endParaRPr sz="2400" b="1" kern="0">
              <a:solidFill>
                <a:prstClr val="white"/>
              </a:solidFill>
              <a:latin typeface="隶书" pitchFamily="49" charset="-122"/>
              <a:ea typeface="隶书" pitchFamily="49" charset="-122"/>
            </a:endParaRPr>
          </a:p>
        </p:txBody>
      </p:sp>
      <p:pic>
        <p:nvPicPr>
          <p:cNvPr id="23571" name="Picture 7" descr="C:\Users\Administrator\Desktop\习题课件\返回框.png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72450" y="4146550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80652592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5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5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5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5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8" grpId="0" animBg="1"/>
      <p:bldP spid="23569" grpId="0" animBg="1"/>
      <p:bldP spid="2357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ext Box 22"/>
          <p:cNvSpPr txBox="1">
            <a:spLocks noChangeArrowheads="1"/>
          </p:cNvSpPr>
          <p:nvPr/>
        </p:nvSpPr>
        <p:spPr bwMode="auto">
          <a:xfrm>
            <a:off x="468313" y="1058863"/>
            <a:ext cx="8115300" cy="334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539750" indent="-539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marL="357505" indent="-354965" algn="just">
              <a:lnSpc>
                <a:spcPct val="150000"/>
              </a:lnSpc>
            </a:pP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【典例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1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】关于质量和密度，下列说法正确的是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　　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)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725805" indent="-35433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A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．从地球带到太空中的铅笔能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悬浮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于舱内，是由于质量变小了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725805" indent="-35433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B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．同种物质的状态发生变化，质量和密度均不变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725805" indent="-35433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C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．水从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0 </a:t>
            </a:r>
            <a:r>
              <a:rPr altLang="zh-CN" sz="2400" b="1" kern="0">
                <a:solidFill>
                  <a:prstClr val="black"/>
                </a:solidFill>
                <a:latin typeface="宋体" pitchFamily="2" charset="-122"/>
              </a:rPr>
              <a:t>℃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升高到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4 </a:t>
            </a:r>
            <a:r>
              <a:rPr altLang="zh-CN" sz="2400" b="1" kern="0">
                <a:solidFill>
                  <a:prstClr val="black"/>
                </a:solidFill>
                <a:latin typeface="宋体" pitchFamily="2" charset="-122"/>
              </a:rPr>
              <a:t>℃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的过程中，密度逐渐变小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725805" indent="-35433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D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．氧气罐中的氧气用去一半，密度减小一半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25602" name="矩形 15"/>
          <p:cNvSpPr>
            <a:spLocks noChangeArrowheads="1"/>
          </p:cNvSpPr>
          <p:nvPr/>
        </p:nvSpPr>
        <p:spPr bwMode="auto">
          <a:xfrm>
            <a:off x="539750" y="614363"/>
            <a:ext cx="6985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重点</a:t>
            </a:r>
            <a:r>
              <a:rPr lang="en-US" altLang="zh-CN" sz="2400" b="1" kern="0">
                <a:solidFill>
                  <a:srgbClr val="E46C0A"/>
                </a:solidFill>
                <a:latin typeface="Times New Roman" pitchFamily="18" charset="0"/>
              </a:rPr>
              <a:t>1   </a:t>
            </a:r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质量和密度的理解</a:t>
            </a:r>
            <a:r>
              <a:rPr lang="en-US" altLang="zh-CN" sz="2400" b="1" kern="0">
                <a:solidFill>
                  <a:srgbClr val="953735"/>
                </a:solidFill>
                <a:latin typeface="Times New Roman" pitchFamily="18" charset="0"/>
              </a:rPr>
              <a:t>【</a:t>
            </a:r>
            <a:r>
              <a:rPr sz="2400" b="1" kern="0">
                <a:solidFill>
                  <a:srgbClr val="953735"/>
                </a:solidFill>
                <a:latin typeface="Times New Roman" pitchFamily="18" charset="0"/>
              </a:rPr>
              <a:t>高频考点</a:t>
            </a:r>
            <a:r>
              <a:rPr lang="en-US" altLang="zh-CN" sz="2400" b="1" kern="0">
                <a:solidFill>
                  <a:srgbClr val="953735"/>
                </a:solidFill>
                <a:latin typeface="Times New Roman" pitchFamily="18" charset="0"/>
              </a:rPr>
              <a:t>】</a:t>
            </a:r>
            <a:endParaRPr sz="2400" b="1" kern="0">
              <a:solidFill>
                <a:srgbClr val="953735"/>
              </a:solidFill>
              <a:latin typeface="Times New Roman" pitchFamily="18" charset="0"/>
            </a:endParaRPr>
          </a:p>
        </p:txBody>
      </p:sp>
      <p:sp>
        <p:nvSpPr>
          <p:cNvPr id="25603" name="矩形 5"/>
          <p:cNvSpPr/>
          <p:nvPr/>
        </p:nvSpPr>
        <p:spPr>
          <a:xfrm>
            <a:off x="7118350" y="1169988"/>
            <a:ext cx="406400" cy="4619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lang="en-US" altLang="zh-CN" sz="2400" b="1" kern="0">
                <a:solidFill>
                  <a:srgbClr val="C00000"/>
                </a:solidFill>
                <a:latin typeface="Times New Roman" pitchFamily="18" charset="0"/>
              </a:rPr>
              <a:t>D</a:t>
            </a:r>
            <a:endParaRPr ker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48236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25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矩形 3"/>
          <p:cNvSpPr>
            <a:spLocks noChangeArrowheads="1"/>
          </p:cNvSpPr>
          <p:nvPr/>
        </p:nvSpPr>
        <p:spPr bwMode="auto">
          <a:xfrm>
            <a:off x="360363" y="717550"/>
            <a:ext cx="8459788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7505" indent="-354965" algn="just">
              <a:lnSpc>
                <a:spcPct val="150000"/>
              </a:lnSpc>
            </a:pP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【典例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】</a:t>
            </a:r>
            <a:r>
              <a:rPr altLang="zh-CN" sz="2400" b="1" kern="0">
                <a:solidFill>
                  <a:prstClr val="black"/>
                </a:solidFill>
                <a:latin typeface="宋体" pitchFamily="2" charset="-122"/>
                <a:ea typeface="Times New Roman" panose="02020603050405020304"/>
              </a:rPr>
              <a:t> 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铝的密度是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2.7×10</a:t>
            </a:r>
            <a:r>
              <a:rPr lang="en-US" altLang="zh-CN" sz="2400" b="1" kern="0" baseline="30000">
                <a:solidFill>
                  <a:prstClr val="black"/>
                </a:solidFill>
                <a:latin typeface="Times New Roman"/>
              </a:rPr>
              <a:t>3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 kg/m</a:t>
            </a:r>
            <a:r>
              <a:rPr lang="en-US" altLang="zh-CN" sz="2400" b="1" kern="0" baseline="30000">
                <a:solidFill>
                  <a:prstClr val="black"/>
                </a:solidFill>
                <a:latin typeface="Times New Roman"/>
              </a:rPr>
              <a:t>3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，它表示的物理意义是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_________________________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；若将一铝块切去一半，则剩余部分的质量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、密度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。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 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后两空均填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变大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变小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或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不变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”)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07552488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矩形 9"/>
          <p:cNvSpPr/>
          <p:nvPr/>
        </p:nvSpPr>
        <p:spPr>
          <a:xfrm>
            <a:off x="828675" y="771525"/>
            <a:ext cx="7488238" cy="230822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>
              <a:lnSpc>
                <a:spcPct val="150000"/>
              </a:lnSpc>
            </a:pPr>
            <a:r>
              <a:rPr lang="en-US" altLang="zh-CN" sz="2400" b="1" kern="0">
                <a:solidFill>
                  <a:srgbClr val="00B050"/>
                </a:solidFill>
                <a:latin typeface="Times New Roman" pitchFamily="18" charset="0"/>
              </a:rPr>
              <a:t>【</a:t>
            </a:r>
            <a:r>
              <a:rPr sz="2400" b="1" kern="0">
                <a:solidFill>
                  <a:srgbClr val="00B050"/>
                </a:solidFill>
                <a:latin typeface="Times New Roman" pitchFamily="18" charset="0"/>
              </a:rPr>
              <a:t>方法点拨</a:t>
            </a:r>
            <a:r>
              <a:rPr lang="en-US" altLang="zh-CN" sz="2400" b="1" kern="0">
                <a:solidFill>
                  <a:srgbClr val="00B050"/>
                </a:solidFill>
                <a:latin typeface="Times New Roman" pitchFamily="18" charset="0"/>
              </a:rPr>
              <a:t>】</a:t>
            </a:r>
            <a:r>
              <a:rPr lang="en-US" altLang="zh-CN" sz="2400" b="1" kern="0">
                <a:solidFill>
                  <a:srgbClr val="C00000"/>
                </a:solidFill>
                <a:latin typeface="Times New Roman" pitchFamily="18" charset="0"/>
              </a:rPr>
              <a:t>(1) </a:t>
            </a:r>
            <a:r>
              <a:rPr sz="2400" b="1" kern="0">
                <a:solidFill>
                  <a:srgbClr val="C00000"/>
                </a:solidFill>
                <a:latin typeface="Times New Roman" pitchFamily="18" charset="0"/>
              </a:rPr>
              <a:t>质量是物体的一种属性，它不随物体的状态、位置、形状的改变而改变。</a:t>
            </a:r>
          </a:p>
          <a:p>
            <a:pPr>
              <a:lnSpc>
                <a:spcPct val="150000"/>
              </a:lnSpc>
            </a:pPr>
            <a:r>
              <a:rPr lang="en-US" altLang="zh-CN" sz="2400" b="1" kern="0">
                <a:solidFill>
                  <a:srgbClr val="C00000"/>
                </a:solidFill>
                <a:latin typeface="Times New Roman" pitchFamily="18" charset="0"/>
              </a:rPr>
              <a:t>(2) </a:t>
            </a:r>
            <a:r>
              <a:rPr sz="2400" b="1" kern="0">
                <a:solidFill>
                  <a:srgbClr val="C00000"/>
                </a:solidFill>
                <a:latin typeface="Times New Roman" pitchFamily="18" charset="0"/>
              </a:rPr>
              <a:t>密度是物质的特性，物质的密度跟物体的质量、体积无关，跟温度、状态有关。</a:t>
            </a:r>
            <a:endParaRPr sz="2400" b="1" kern="0">
              <a:solidFill>
                <a:srgbClr val="C00000"/>
              </a:solidFill>
              <a:latin typeface="Times New Roman" pitchFamily="18" charset="0"/>
              <a:ea typeface="Times New Roman" pitchFamily="18" charset="0"/>
            </a:endParaRPr>
          </a:p>
        </p:txBody>
      </p:sp>
      <p:pic>
        <p:nvPicPr>
          <p:cNvPr id="27650" name="Picture 7" descr="C:\Users\Administrator\Desktop\习题课件\返回框.pn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50225" y="4075113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27651" name="矩形 3"/>
          <p:cNvSpPr>
            <a:spLocks noChangeArrowheads="1"/>
          </p:cNvSpPr>
          <p:nvPr/>
        </p:nvSpPr>
        <p:spPr bwMode="auto">
          <a:xfrm>
            <a:off x="755650" y="3074988"/>
            <a:ext cx="7488238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lang="en-US" altLang="zh-CN" sz="2400" b="1" kern="0">
                <a:solidFill>
                  <a:srgbClr val="00B050"/>
                </a:solidFill>
                <a:latin typeface="Times New Roman" pitchFamily="18" charset="0"/>
              </a:rPr>
              <a:t>【</a:t>
            </a:r>
            <a:r>
              <a:rPr sz="2400" b="1" kern="0">
                <a:solidFill>
                  <a:srgbClr val="00B050"/>
                </a:solidFill>
                <a:latin typeface="Times New Roman" pitchFamily="18" charset="0"/>
              </a:rPr>
              <a:t>答案</a:t>
            </a:r>
            <a:r>
              <a:rPr lang="en-US" altLang="zh-CN" sz="2400" b="1" kern="0">
                <a:solidFill>
                  <a:srgbClr val="00B050"/>
                </a:solidFill>
                <a:latin typeface="Times New Roman" pitchFamily="18" charset="0"/>
              </a:rPr>
              <a:t>】</a:t>
            </a: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1 m</a:t>
            </a:r>
            <a:r>
              <a:rPr lang="en-US" altLang="zh-CN" sz="2400" b="1" kern="0" baseline="30000">
                <a:solidFill>
                  <a:srgbClr val="C00000"/>
                </a:solidFill>
                <a:latin typeface="Times New Roman"/>
              </a:rPr>
              <a:t>3</a:t>
            </a: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铝的质量为</a:t>
            </a: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2.7× 10</a:t>
            </a:r>
            <a:r>
              <a:rPr lang="en-US" altLang="zh-CN" sz="2400" b="1" kern="0" baseline="30000">
                <a:solidFill>
                  <a:srgbClr val="C00000"/>
                </a:solidFill>
                <a:latin typeface="Times New Roman"/>
              </a:rPr>
              <a:t>3</a:t>
            </a: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 kg</a:t>
            </a: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；变小；不变</a:t>
            </a:r>
            <a:r>
              <a:rPr altLang="zh-CN" sz="2400" b="1" kern="0">
                <a:solidFill>
                  <a:srgbClr val="C00000"/>
                </a:solidFill>
                <a:latin typeface="宋体" pitchFamily="2" charset="-122"/>
                <a:ea typeface="Times New Roman" panose="02020603050405020304"/>
              </a:rPr>
              <a:t> 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132281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276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 fill="hold"/>
                                        <p:tgtEl>
                                          <p:spTgt spid="276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  <p:cond evt="onBegin" delay="0">
                          <p:tn val="10"/>
                        </p:cond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ext Box 22"/>
          <p:cNvSpPr txBox="1">
            <a:spLocks noChangeArrowheads="1"/>
          </p:cNvSpPr>
          <p:nvPr/>
        </p:nvSpPr>
        <p:spPr bwMode="auto">
          <a:xfrm>
            <a:off x="488950" y="1058863"/>
            <a:ext cx="8115300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539750" indent="-539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marL="357505" indent="-354965" algn="just">
              <a:lnSpc>
                <a:spcPct val="150000"/>
              </a:lnSpc>
            </a:pP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【典例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3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】小明利用天平测一小石块的质量时：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29698" name="矩形 15"/>
          <p:cNvSpPr>
            <a:spLocks noChangeArrowheads="1"/>
          </p:cNvSpPr>
          <p:nvPr/>
        </p:nvSpPr>
        <p:spPr bwMode="auto">
          <a:xfrm>
            <a:off x="539750" y="614363"/>
            <a:ext cx="6985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重点</a:t>
            </a:r>
            <a:r>
              <a:rPr lang="en-US" altLang="zh-CN" sz="2400" b="1" kern="0">
                <a:solidFill>
                  <a:srgbClr val="E46C0A"/>
                </a:solidFill>
                <a:latin typeface="Times New Roman" pitchFamily="18" charset="0"/>
              </a:rPr>
              <a:t>2   </a:t>
            </a:r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天平与质量的测量</a:t>
            </a:r>
            <a:r>
              <a:rPr lang="en-US" altLang="zh-CN" sz="2400" b="1" kern="0">
                <a:solidFill>
                  <a:srgbClr val="953735"/>
                </a:solidFill>
                <a:latin typeface="Times New Roman" pitchFamily="18" charset="0"/>
              </a:rPr>
              <a:t>【</a:t>
            </a:r>
            <a:r>
              <a:rPr sz="2400" b="1" kern="0">
                <a:solidFill>
                  <a:srgbClr val="953735"/>
                </a:solidFill>
                <a:latin typeface="Times New Roman" pitchFamily="18" charset="0"/>
              </a:rPr>
              <a:t>高频考点</a:t>
            </a:r>
            <a:r>
              <a:rPr lang="en-US" altLang="zh-CN" sz="2400" b="1" kern="0">
                <a:solidFill>
                  <a:srgbClr val="953735"/>
                </a:solidFill>
                <a:latin typeface="Times New Roman" pitchFamily="18" charset="0"/>
              </a:rPr>
              <a:t>】</a:t>
            </a:r>
            <a:endParaRPr sz="2400" b="1" kern="0">
              <a:solidFill>
                <a:srgbClr val="953735"/>
              </a:solidFill>
              <a:latin typeface="Times New Roman" pitchFamily="18" charset="0"/>
            </a:endParaRPr>
          </a:p>
        </p:txBody>
      </p:sp>
      <p:pic>
        <p:nvPicPr>
          <p:cNvPr id="29699" name="Picture 6" descr="图+170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635250" y="1708150"/>
            <a:ext cx="3808413" cy="2860675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642093687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矩形 3"/>
          <p:cNvSpPr>
            <a:spLocks noChangeArrowheads="1"/>
          </p:cNvSpPr>
          <p:nvPr/>
        </p:nvSpPr>
        <p:spPr bwMode="auto">
          <a:xfrm>
            <a:off x="468313" y="700088"/>
            <a:ext cx="8278813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7505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(1)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他应将天平放在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工作台上，游码移至标尺左端的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 0”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刻度线处。接着，若发现指针左右摆动的幅度如图甲所示，则他应将平衡螺母向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______( 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填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左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或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右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调节，从而使天平横梁在水平位置平衡。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(2)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他测量小石块质量时的情形如图乙所示，其中违反操作规定的是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____________________________________________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30722" name="矩形 2"/>
          <p:cNvSpPr>
            <a:spLocks noChangeArrowheads="1"/>
          </p:cNvSpPr>
          <p:nvPr/>
        </p:nvSpPr>
        <p:spPr bwMode="auto">
          <a:xfrm>
            <a:off x="3275013" y="652463"/>
            <a:ext cx="803275" cy="56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水平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30723" name="矩形 4"/>
          <p:cNvSpPr>
            <a:spLocks noChangeArrowheads="1"/>
          </p:cNvSpPr>
          <p:nvPr/>
        </p:nvSpPr>
        <p:spPr bwMode="auto">
          <a:xfrm>
            <a:off x="4932363" y="1766888"/>
            <a:ext cx="493713" cy="56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右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30724" name="矩形 5"/>
          <p:cNvSpPr>
            <a:spLocks noChangeArrowheads="1"/>
          </p:cNvSpPr>
          <p:nvPr/>
        </p:nvSpPr>
        <p:spPr bwMode="auto">
          <a:xfrm>
            <a:off x="2268538" y="3405188"/>
            <a:ext cx="6372225" cy="56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物体放在了天平的右盘里，砝码放在了左盘里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9656291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30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 fill="hold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2" grpId="0"/>
      <p:bldP spid="30723" grpId="0"/>
      <p:bldP spid="3072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矩形 3"/>
          <p:cNvSpPr>
            <a:spLocks noChangeArrowheads="1"/>
          </p:cNvSpPr>
          <p:nvPr/>
        </p:nvSpPr>
        <p:spPr bwMode="auto">
          <a:xfrm>
            <a:off x="612775" y="958850"/>
            <a:ext cx="7991475" cy="168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7505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(3)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规范操作后，经调节天平再次平衡后，所用砝码和游码位置如图丙所示，那么小明所称量物体的质量是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________g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32770" name="矩形 2"/>
          <p:cNvSpPr>
            <a:spLocks noChangeArrowheads="1"/>
          </p:cNvSpPr>
          <p:nvPr/>
        </p:nvSpPr>
        <p:spPr bwMode="auto">
          <a:xfrm>
            <a:off x="1395413" y="2046288"/>
            <a:ext cx="800100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27.4 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5375254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矩形 3"/>
          <p:cNvSpPr>
            <a:spLocks noChangeArrowheads="1"/>
          </p:cNvSpPr>
          <p:nvPr/>
        </p:nvSpPr>
        <p:spPr bwMode="auto">
          <a:xfrm>
            <a:off x="612775" y="700088"/>
            <a:ext cx="7991475" cy="389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7505" indent="-354965" algn="just">
              <a:lnSpc>
                <a:spcPct val="150000"/>
              </a:lnSpc>
            </a:pP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【典例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4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】要测一根大头针的质量，下列测量方法中正确的是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　　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)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725805" indent="-35433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A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．把一根大头针放在天平左盘中仔细测量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725805" indent="-35433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B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．将一根大头针放在容器里测出总质量，再减去容器质量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725805" indent="-35433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C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．测出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100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根大头针的质量，然后求平均值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725805" indent="-35433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D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．多次测量同一根大头针的质量，然后求平均值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8678683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1" name="组合 56"/>
          <p:cNvGrpSpPr/>
          <p:nvPr/>
        </p:nvGrpSpPr>
        <p:grpSpPr>
          <a:xfrm>
            <a:off x="3568700" y="-561975"/>
            <a:ext cx="1755775" cy="1755775"/>
            <a:chOff x="2894659" y="1465288"/>
            <a:chExt cx="1727827" cy="1727827"/>
          </a:xfrm>
        </p:grpSpPr>
        <p:grpSp>
          <p:nvGrpSpPr>
            <p:cNvPr id="5122" name="组合 57"/>
            <p:cNvGrpSpPr>
              <a:grpSpLocks noGrp="1" noChangeAspect="1"/>
            </p:cNvGrpSpPr>
            <p:nvPr/>
          </p:nvGrpSpPr>
          <p:grpSpPr>
            <a:xfrm>
              <a:off x="2804310" y="1456286"/>
              <a:ext cx="1856504" cy="1856409"/>
              <a:chOff x="1827622" y="1343919"/>
              <a:chExt cx="2304000" cy="2304000"/>
            </a:xfrm>
          </p:grpSpPr>
        </p:grpSp>
        <p:sp>
          <p:nvSpPr>
            <p:cNvPr id="5123" name="流程图: 联系 32"/>
            <p:cNvSpPr/>
            <p:nvPr/>
          </p:nvSpPr>
          <p:spPr>
            <a:xfrm>
              <a:off x="2894659" y="1465288"/>
              <a:ext cx="1727827" cy="1727827"/>
            </a:xfrm>
            <a:prstGeom prst="flowChartConnector">
              <a:avLst/>
            </a:prstGeom>
            <a:noFill/>
            <a:ln w="3175">
              <a:solidFill>
                <a:srgbClr val="00B7CA"/>
              </a:solidFill>
              <a:round/>
            </a:ln>
          </p:spPr>
          <p:txBody>
            <a:bodyPr anchor="ctr" anchorCtr="0"/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algn="ctr"/>
              <a:endParaRPr b="1" kern="0">
                <a:solidFill>
                  <a:srgbClr val="FFFFFF"/>
                </a:solidFill>
              </a:endParaRPr>
            </a:p>
          </p:txBody>
        </p:sp>
      </p:grpSp>
      <p:pic>
        <p:nvPicPr>
          <p:cNvPr id="5124" name="组合 6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48025" y="666750"/>
            <a:ext cx="658813" cy="660400"/>
          </a:xfrm>
          <a:prstGeom prst="rect">
            <a:avLst/>
          </a:prstGeom>
          <a:noFill/>
          <a:ln>
            <a:miter lim="800000"/>
          </a:ln>
        </p:spPr>
      </p:pic>
      <p:pic>
        <p:nvPicPr>
          <p:cNvPr id="5125" name="组合 64"/>
          <p:cNvPicPr>
            <a:picLocks noGrp="1"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49813" y="325438"/>
            <a:ext cx="658812" cy="658812"/>
          </a:xfrm>
          <a:prstGeom prst="rect">
            <a:avLst/>
          </a:prstGeom>
          <a:noFill/>
          <a:ln>
            <a:miter lim="800000"/>
          </a:ln>
        </p:spPr>
      </p:pic>
      <p:pic>
        <p:nvPicPr>
          <p:cNvPr id="5126" name="组合 67"/>
          <p:cNvPicPr>
            <a:picLocks noGrp="1"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83025" y="736600"/>
            <a:ext cx="612775" cy="612775"/>
          </a:xfrm>
          <a:prstGeom prst="rect">
            <a:avLst/>
          </a:prstGeom>
          <a:noFill/>
          <a:ln>
            <a:miter lim="800000"/>
          </a:ln>
        </p:spPr>
      </p:pic>
      <p:pic>
        <p:nvPicPr>
          <p:cNvPr id="5127" name="组合 70"/>
          <p:cNvPicPr>
            <a:picLocks noGrp="1"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86263" y="762000"/>
            <a:ext cx="769937" cy="769938"/>
          </a:xfrm>
          <a:prstGeom prst="rect">
            <a:avLst/>
          </a:prstGeom>
          <a:noFill/>
          <a:ln>
            <a:miter lim="800000"/>
          </a:ln>
        </p:spPr>
      </p:pic>
      <p:pic>
        <p:nvPicPr>
          <p:cNvPr id="5128" name="组合 73"/>
          <p:cNvPicPr>
            <a:picLocks noGrp="1"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62300" y="185738"/>
            <a:ext cx="585788" cy="569912"/>
          </a:xfrm>
          <a:prstGeom prst="rect">
            <a:avLst/>
          </a:prstGeom>
          <a:noFill/>
          <a:ln>
            <a:miter lim="800000"/>
          </a:ln>
        </p:spPr>
      </p:pic>
      <p:pic>
        <p:nvPicPr>
          <p:cNvPr id="5129" name="组合 76"/>
          <p:cNvPicPr>
            <a:picLocks noGrp="1"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559175" y="1103313"/>
            <a:ext cx="601663" cy="601662"/>
          </a:xfrm>
          <a:prstGeom prst="rect">
            <a:avLst/>
          </a:prstGeom>
          <a:noFill/>
          <a:ln>
            <a:miter lim="800000"/>
          </a:ln>
        </p:spPr>
      </p:pic>
      <p:sp>
        <p:nvSpPr>
          <p:cNvPr id="5130" name="文本框 131"/>
          <p:cNvSpPr/>
          <p:nvPr/>
        </p:nvSpPr>
        <p:spPr>
          <a:xfrm>
            <a:off x="3757613" y="101600"/>
            <a:ext cx="1414462" cy="769938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sz="4400" b="1" kern="0">
                <a:solidFill>
                  <a:srgbClr val="C00000"/>
                </a:solidFill>
                <a:latin typeface="华文隶书" pitchFamily="2" charset="-122"/>
                <a:ea typeface="华文隶书" pitchFamily="2" charset="-122"/>
              </a:rPr>
              <a:t>目录</a:t>
            </a:r>
          </a:p>
        </p:txBody>
      </p:sp>
      <p:grpSp>
        <p:nvGrpSpPr>
          <p:cNvPr id="5131" name="组合 130"/>
          <p:cNvGrpSpPr/>
          <p:nvPr/>
        </p:nvGrpSpPr>
        <p:grpSpPr>
          <a:xfrm>
            <a:off x="2425700" y="2097088"/>
            <a:ext cx="4235450" cy="2008187"/>
            <a:chOff x="1847662" y="1504750"/>
            <a:chExt cx="5448676" cy="2584754"/>
          </a:xfrm>
        </p:grpSpPr>
        <p:grpSp>
          <p:nvGrpSpPr>
            <p:cNvPr id="5132" name="组合 2"/>
            <p:cNvGrpSpPr>
              <a:grpSpLocks noGrp="1" noChangeAspect="1"/>
            </p:cNvGrpSpPr>
            <p:nvPr/>
          </p:nvGrpSpPr>
          <p:grpSpPr>
            <a:xfrm>
              <a:off x="1531891" y="1379981"/>
              <a:ext cx="2667917" cy="2596667"/>
              <a:chOff x="3295850" y="1908877"/>
              <a:chExt cx="3738030" cy="4660916"/>
            </a:xfrm>
          </p:grpSpPr>
        </p:grpSp>
        <p:sp>
          <p:nvSpPr>
            <p:cNvPr id="5133" name="圆角矩形 132"/>
            <p:cNvSpPr/>
            <p:nvPr/>
          </p:nvSpPr>
          <p:spPr>
            <a:xfrm>
              <a:off x="3321077" y="1888926"/>
              <a:ext cx="4147992" cy="1004251"/>
            </a:xfrm>
            <a:prstGeom prst="roundRect">
              <a:avLst>
                <a:gd name="adj" fmla="val 9976"/>
              </a:avLst>
            </a:prstGeom>
            <a:solidFill>
              <a:srgbClr val="FFB850"/>
            </a:solidFill>
            <a:ln w="25400">
              <a:gradFill flip="none" rotWithShape="1">
                <a:gsLst>
                  <a:gs pos="88000">
                    <a:schemeClr val="bg1"/>
                  </a:gs>
                  <a:gs pos="0">
                    <a:schemeClr val="bg1">
                      <a:lumMod val="75000"/>
                    </a:schemeClr>
                  </a:gs>
                  <a:gs pos="71000">
                    <a:schemeClr val="bg1">
                      <a:lumMod val="85000"/>
                    </a:schemeClr>
                  </a:gs>
                  <a:gs pos="55000">
                    <a:schemeClr val="bg1"/>
                  </a:gs>
                  <a:gs pos="37000">
                    <a:schemeClr val="bg1">
                      <a:lumMod val="85000"/>
                    </a:schemeClr>
                  </a:gs>
                  <a:gs pos="22000">
                    <a:schemeClr val="bg1"/>
                  </a:gs>
                  <a:gs pos="100000">
                    <a:schemeClr val="bg1">
                      <a:lumMod val="75000"/>
                    </a:schemeClr>
                  </a:gs>
                </a:gsLst>
                <a:lin ang="1200000" scaled="0"/>
              </a:gradFill>
            </a:ln>
            <a:effectLst>
              <a:outerShdw blurRad="101600" dist="508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zh-CN" altLang="en-US" sz="1015" b="1">
                <a:solidFill>
                  <a:prstClr val="white"/>
                </a:solidFill>
              </a:endParaRPr>
            </a:p>
          </p:txBody>
        </p:sp>
        <p:grpSp>
          <p:nvGrpSpPr>
            <p:cNvPr id="5134" name="组合 4"/>
            <p:cNvGrpSpPr/>
            <p:nvPr/>
          </p:nvGrpSpPr>
          <p:grpSpPr>
            <a:xfrm>
              <a:off x="3471676" y="2283134"/>
              <a:ext cx="118508" cy="118509"/>
              <a:chOff x="4486616" y="3001075"/>
              <a:chExt cx="274695" cy="274699"/>
            </a:xfrm>
          </p:grpSpPr>
          <p:sp>
            <p:nvSpPr>
              <p:cNvPr id="5135" name="椭圆 153"/>
              <p:cNvSpPr/>
              <p:nvPr/>
            </p:nvSpPr>
            <p:spPr>
              <a:xfrm rot="16200000">
                <a:off x="4485528" y="3001392"/>
                <a:ext cx="274702" cy="274561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7000">
                    <a:srgbClr val="A6A6A6"/>
                  </a:gs>
                  <a:gs pos="35001">
                    <a:srgbClr val="F2F2F2"/>
                  </a:gs>
                  <a:gs pos="55000">
                    <a:srgbClr val="A6A6A6"/>
                  </a:gs>
                  <a:gs pos="75000">
                    <a:srgbClr val="F2F2F2"/>
                  </a:gs>
                  <a:gs pos="100000">
                    <a:srgbClr val="A6A6A6"/>
                  </a:gs>
                </a:gsLst>
                <a:lin ang="2700000" scaled="1"/>
              </a:gradFill>
              <a:ln w="25400">
                <a:noFill/>
                <a:miter lim="800000"/>
              </a:ln>
              <a:effectLst>
                <a:outerShdw blurRad="12700" dist="12700" dir="2700000" algn="tl">
                  <a:srgbClr val="000000">
                    <a:alpha val="39999"/>
                  </a:srgbClr>
                </a:outerShdw>
              </a:effectLst>
            </p:spPr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5136" name="椭圆 154"/>
              <p:cNvSpPr/>
              <p:nvPr/>
            </p:nvSpPr>
            <p:spPr>
              <a:xfrm>
                <a:off x="4387220" y="2759656"/>
                <a:ext cx="466047" cy="491021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12700" dist="127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015" b="1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5137" name="组合 5"/>
            <p:cNvGrpSpPr/>
            <p:nvPr/>
          </p:nvGrpSpPr>
          <p:grpSpPr>
            <a:xfrm>
              <a:off x="3172171" y="2283134"/>
              <a:ext cx="118508" cy="118509"/>
              <a:chOff x="4486616" y="3001075"/>
              <a:chExt cx="274695" cy="274699"/>
            </a:xfrm>
          </p:grpSpPr>
          <p:sp>
            <p:nvSpPr>
              <p:cNvPr id="5138" name="椭圆 151"/>
              <p:cNvSpPr/>
              <p:nvPr/>
            </p:nvSpPr>
            <p:spPr>
              <a:xfrm rot="16200000">
                <a:off x="4488632" y="3001392"/>
                <a:ext cx="274702" cy="274561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7000">
                    <a:srgbClr val="A6A6A6"/>
                  </a:gs>
                  <a:gs pos="35001">
                    <a:srgbClr val="F2F2F2"/>
                  </a:gs>
                  <a:gs pos="55000">
                    <a:srgbClr val="A6A6A6"/>
                  </a:gs>
                  <a:gs pos="75000">
                    <a:srgbClr val="F2F2F2"/>
                  </a:gs>
                  <a:gs pos="100000">
                    <a:srgbClr val="A6A6A6"/>
                  </a:gs>
                </a:gsLst>
                <a:lin ang="2700000" scaled="1"/>
              </a:gradFill>
              <a:ln w="25400">
                <a:noFill/>
                <a:miter lim="800000"/>
              </a:ln>
              <a:effectLst>
                <a:outerShdw blurRad="12700" dist="12700" dir="2700000" algn="tl">
                  <a:srgbClr val="000000">
                    <a:alpha val="39999"/>
                  </a:srgbClr>
                </a:outerShdw>
              </a:effectLst>
            </p:spPr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5139" name="椭圆 152"/>
              <p:cNvSpPr/>
              <p:nvPr/>
            </p:nvSpPr>
            <p:spPr>
              <a:xfrm>
                <a:off x="4387220" y="2759656"/>
                <a:ext cx="466047" cy="491021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12700" dist="127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015" b="1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5140" name="组合 6"/>
            <p:cNvGrpSpPr>
              <a:grpSpLocks noGrp="1" noChangeAspect="1"/>
            </p:cNvGrpSpPr>
            <p:nvPr/>
          </p:nvGrpSpPr>
          <p:grpSpPr>
            <a:xfrm>
              <a:off x="3202082" y="2161737"/>
              <a:ext cx="361529" cy="235113"/>
              <a:chOff x="4318304" y="3089060"/>
              <a:chExt cx="384317" cy="61430"/>
            </a:xfrm>
          </p:grpSpPr>
        </p:grpSp>
        <p:sp>
          <p:nvSpPr>
            <p:cNvPr id="5141" name="文本框 16">
              <a:hlinkClick r:id="rId8" action="ppaction://hlinksldjump"/>
            </p:cNvPr>
            <p:cNvSpPr/>
            <p:nvPr/>
          </p:nvSpPr>
          <p:spPr>
            <a:xfrm>
              <a:off x="3960320" y="2044671"/>
              <a:ext cx="2919972" cy="653268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algn="ctr"/>
              <a:r>
                <a:rPr sz="2700" b="1" kern="0">
                  <a:solidFill>
                    <a:prstClr val="white"/>
                  </a:solidFill>
                  <a:latin typeface="黑体" pitchFamily="49" charset="-122"/>
                  <a:ea typeface="黑体" pitchFamily="49" charset="-122"/>
                </a:rPr>
                <a:t>重点突破</a:t>
              </a:r>
            </a:p>
          </p:txBody>
        </p:sp>
        <p:grpSp>
          <p:nvGrpSpPr>
            <p:cNvPr id="5142" name="组合 137"/>
            <p:cNvGrpSpPr>
              <a:grpSpLocks noGrp="1" noChangeAspect="1"/>
            </p:cNvGrpSpPr>
            <p:nvPr/>
          </p:nvGrpSpPr>
          <p:grpSpPr>
            <a:xfrm>
              <a:off x="2292908" y="2072845"/>
              <a:ext cx="647360" cy="550720"/>
              <a:chOff x="3108756" y="2110160"/>
              <a:chExt cx="745081" cy="698920"/>
            </a:xfrm>
          </p:grpSpPr>
        </p:grpSp>
        <p:grpSp>
          <p:nvGrpSpPr>
            <p:cNvPr id="5143" name="组合 9"/>
            <p:cNvGrpSpPr/>
            <p:nvPr/>
          </p:nvGrpSpPr>
          <p:grpSpPr>
            <a:xfrm>
              <a:off x="3709827" y="2081394"/>
              <a:ext cx="663073" cy="571160"/>
              <a:chOff x="4946438" y="2775191"/>
              <a:chExt cx="884098" cy="761546"/>
            </a:xfrm>
          </p:grpSpPr>
          <p:sp>
            <p:nvSpPr>
              <p:cNvPr id="5144" name="椭圆 139"/>
              <p:cNvSpPr/>
              <p:nvPr/>
            </p:nvSpPr>
            <p:spPr>
              <a:xfrm>
                <a:off x="4990474" y="2774608"/>
                <a:ext cx="743374" cy="743755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5145" name="文本框 28"/>
              <p:cNvSpPr/>
              <p:nvPr/>
            </p:nvSpPr>
            <p:spPr>
              <a:xfrm>
                <a:off x="4946438" y="2824081"/>
                <a:ext cx="884098" cy="712656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  <p:txBody>
              <a:bodyPr anchor="t" anchorCtr="0">
                <a:spAutoFit/>
              </a:bodyPr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r>
                  <a:rPr lang="en-US" altLang="zh-CN" sz="2100" b="1" kern="0">
                    <a:solidFill>
                      <a:srgbClr val="FFB850"/>
                    </a:solidFill>
                    <a:latin typeface="Impact" pitchFamily="34" charset="0"/>
                  </a:rPr>
                  <a:t>02</a:t>
                </a:r>
                <a:endParaRPr sz="2100" b="1" kern="0">
                  <a:solidFill>
                    <a:srgbClr val="FFB850"/>
                  </a:solidFill>
                  <a:latin typeface="Impact" pitchFamily="34" charset="0"/>
                </a:endParaRPr>
              </a:p>
            </p:txBody>
          </p:sp>
        </p:grpSp>
      </p:grpSp>
      <p:grpSp>
        <p:nvGrpSpPr>
          <p:cNvPr id="5146" name="组合 159"/>
          <p:cNvGrpSpPr/>
          <p:nvPr/>
        </p:nvGrpSpPr>
        <p:grpSpPr>
          <a:xfrm>
            <a:off x="2425700" y="3222625"/>
            <a:ext cx="4449763" cy="2085975"/>
            <a:chOff x="2000534" y="2474331"/>
            <a:chExt cx="5723839" cy="2584754"/>
          </a:xfrm>
        </p:grpSpPr>
        <p:grpSp>
          <p:nvGrpSpPr>
            <p:cNvPr id="5147" name="组合 31"/>
            <p:cNvGrpSpPr>
              <a:grpSpLocks noGrp="1" noChangeAspect="1"/>
            </p:cNvGrpSpPr>
            <p:nvPr/>
          </p:nvGrpSpPr>
          <p:grpSpPr>
            <a:xfrm>
              <a:off x="1684793" y="2368687"/>
              <a:ext cx="2695413" cy="2568248"/>
              <a:chOff x="3295850" y="1895995"/>
              <a:chExt cx="3725149" cy="4660916"/>
            </a:xfrm>
          </p:grpSpPr>
        </p:grpSp>
        <p:sp>
          <p:nvSpPr>
            <p:cNvPr id="5148" name="圆角矩形 161"/>
            <p:cNvSpPr/>
            <p:nvPr/>
          </p:nvSpPr>
          <p:spPr>
            <a:xfrm>
              <a:off x="3465772" y="2871970"/>
              <a:ext cx="4147968" cy="994810"/>
            </a:xfrm>
            <a:prstGeom prst="roundRect">
              <a:avLst>
                <a:gd name="adj" fmla="val 9976"/>
              </a:avLst>
            </a:prstGeom>
            <a:solidFill>
              <a:srgbClr val="01ACBE"/>
            </a:solidFill>
            <a:ln w="25400">
              <a:gradFill flip="none" rotWithShape="1">
                <a:gsLst>
                  <a:gs pos="88000">
                    <a:schemeClr val="bg1"/>
                  </a:gs>
                  <a:gs pos="0">
                    <a:schemeClr val="bg1">
                      <a:lumMod val="75000"/>
                    </a:schemeClr>
                  </a:gs>
                  <a:gs pos="71000">
                    <a:schemeClr val="bg1">
                      <a:lumMod val="85000"/>
                    </a:schemeClr>
                  </a:gs>
                  <a:gs pos="55000">
                    <a:schemeClr val="bg1"/>
                  </a:gs>
                  <a:gs pos="37000">
                    <a:schemeClr val="bg1">
                      <a:lumMod val="85000"/>
                    </a:schemeClr>
                  </a:gs>
                  <a:gs pos="22000">
                    <a:schemeClr val="bg1"/>
                  </a:gs>
                  <a:gs pos="100000">
                    <a:schemeClr val="bg1">
                      <a:lumMod val="75000"/>
                    </a:schemeClr>
                  </a:gs>
                </a:gsLst>
                <a:lin ang="1200000" scaled="0"/>
              </a:gradFill>
            </a:ln>
            <a:effectLst>
              <a:outerShdw blurRad="101600" dist="508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zh-CN" altLang="en-US" sz="1015" b="1">
                <a:solidFill>
                  <a:prstClr val="white"/>
                </a:solidFill>
              </a:endParaRPr>
            </a:p>
          </p:txBody>
        </p:sp>
        <p:grpSp>
          <p:nvGrpSpPr>
            <p:cNvPr id="5149" name="组合 33"/>
            <p:cNvGrpSpPr/>
            <p:nvPr/>
          </p:nvGrpSpPr>
          <p:grpSpPr>
            <a:xfrm>
              <a:off x="3616363" y="3263182"/>
              <a:ext cx="118508" cy="118509"/>
              <a:chOff x="4486616" y="3001075"/>
              <a:chExt cx="274695" cy="274699"/>
            </a:xfrm>
          </p:grpSpPr>
          <p:sp>
            <p:nvSpPr>
              <p:cNvPr id="5150" name="椭圆 178"/>
              <p:cNvSpPr/>
              <p:nvPr/>
            </p:nvSpPr>
            <p:spPr>
              <a:xfrm rot="16200000">
                <a:off x="4485761" y="3000483"/>
                <a:ext cx="273579" cy="274534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7000">
                    <a:srgbClr val="A6A6A6"/>
                  </a:gs>
                  <a:gs pos="35001">
                    <a:srgbClr val="F2F2F2"/>
                  </a:gs>
                  <a:gs pos="55000">
                    <a:srgbClr val="A6A6A6"/>
                  </a:gs>
                  <a:gs pos="75000">
                    <a:srgbClr val="F2F2F2"/>
                  </a:gs>
                  <a:gs pos="100000">
                    <a:srgbClr val="A6A6A6"/>
                  </a:gs>
                </a:gsLst>
                <a:lin ang="2700000" scaled="1"/>
              </a:gradFill>
              <a:ln w="25400">
                <a:noFill/>
                <a:miter lim="800000"/>
              </a:ln>
              <a:effectLst>
                <a:outerShdw blurRad="12700" dist="12700" dir="2700000" algn="tl">
                  <a:srgbClr val="000000">
                    <a:alpha val="39999"/>
                  </a:srgbClr>
                </a:outerShdw>
              </a:effectLst>
            </p:spPr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5151" name="椭圆 179"/>
              <p:cNvSpPr/>
              <p:nvPr/>
            </p:nvSpPr>
            <p:spPr>
              <a:xfrm>
                <a:off x="4390939" y="2764996"/>
                <a:ext cx="448668" cy="495325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12700" dist="127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015" b="1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5152" name="组合 34"/>
            <p:cNvGrpSpPr/>
            <p:nvPr/>
          </p:nvGrpSpPr>
          <p:grpSpPr>
            <a:xfrm>
              <a:off x="3316858" y="3263182"/>
              <a:ext cx="118508" cy="118509"/>
              <a:chOff x="4486616" y="3001075"/>
              <a:chExt cx="274695" cy="274699"/>
            </a:xfrm>
          </p:grpSpPr>
          <p:sp>
            <p:nvSpPr>
              <p:cNvPr id="5153" name="椭圆 176"/>
              <p:cNvSpPr/>
              <p:nvPr/>
            </p:nvSpPr>
            <p:spPr>
              <a:xfrm rot="16200000">
                <a:off x="4488931" y="3000483"/>
                <a:ext cx="273579" cy="274534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7000">
                    <a:srgbClr val="A6A6A6"/>
                  </a:gs>
                  <a:gs pos="35001">
                    <a:srgbClr val="F2F2F2"/>
                  </a:gs>
                  <a:gs pos="55000">
                    <a:srgbClr val="A6A6A6"/>
                  </a:gs>
                  <a:gs pos="75000">
                    <a:srgbClr val="F2F2F2"/>
                  </a:gs>
                  <a:gs pos="100000">
                    <a:srgbClr val="A6A6A6"/>
                  </a:gs>
                </a:gsLst>
                <a:lin ang="2700000" scaled="1"/>
              </a:gradFill>
              <a:ln w="25400">
                <a:noFill/>
                <a:miter lim="800000"/>
              </a:ln>
              <a:effectLst>
                <a:outerShdw blurRad="12700" dist="12700" dir="2700000" algn="tl">
                  <a:srgbClr val="000000">
                    <a:alpha val="39999"/>
                  </a:srgbClr>
                </a:outerShdw>
              </a:effectLst>
            </p:spPr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5154" name="椭圆 177"/>
              <p:cNvSpPr/>
              <p:nvPr/>
            </p:nvSpPr>
            <p:spPr>
              <a:xfrm>
                <a:off x="4390939" y="2764996"/>
                <a:ext cx="448668" cy="495325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12700" dist="127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015" b="1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5155" name="组合 35"/>
            <p:cNvGrpSpPr>
              <a:grpSpLocks noGrp="1" noChangeAspect="1"/>
            </p:cNvGrpSpPr>
            <p:nvPr/>
          </p:nvGrpSpPr>
          <p:grpSpPr>
            <a:xfrm>
              <a:off x="3346774" y="3147881"/>
              <a:ext cx="361523" cy="227756"/>
              <a:chOff x="4312849" y="3104300"/>
              <a:chExt cx="384317" cy="61430"/>
            </a:xfrm>
          </p:grpSpPr>
        </p:grpSp>
        <p:grpSp>
          <p:nvGrpSpPr>
            <p:cNvPr id="5156" name="组合 36"/>
            <p:cNvGrpSpPr/>
            <p:nvPr/>
          </p:nvGrpSpPr>
          <p:grpSpPr>
            <a:xfrm>
              <a:off x="3731804" y="3056740"/>
              <a:ext cx="674163" cy="552077"/>
              <a:chOff x="4777361" y="2784157"/>
              <a:chExt cx="898883" cy="736101"/>
            </a:xfrm>
          </p:grpSpPr>
          <p:sp>
            <p:nvSpPr>
              <p:cNvPr id="5157" name="椭圆 172"/>
              <p:cNvSpPr/>
              <p:nvPr/>
            </p:nvSpPr>
            <p:spPr>
              <a:xfrm>
                <a:off x="4881330" y="2783955"/>
                <a:ext cx="735134" cy="737001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5158" name="文本框 41"/>
              <p:cNvSpPr/>
              <p:nvPr/>
            </p:nvSpPr>
            <p:spPr>
              <a:xfrm>
                <a:off x="4777361" y="2821067"/>
                <a:ext cx="898883" cy="690947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  <p:txBody>
              <a:bodyPr anchor="t" anchorCtr="0">
                <a:spAutoFit/>
              </a:bodyPr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r>
                  <a:rPr lang="en-US" altLang="zh-CN" sz="2100" b="1" kern="0">
                    <a:solidFill>
                      <a:srgbClr val="01ACBE"/>
                    </a:solidFill>
                    <a:latin typeface="Impact" pitchFamily="34" charset="0"/>
                  </a:rPr>
                  <a:t>03</a:t>
                </a:r>
                <a:endParaRPr sz="2100" b="1" kern="0">
                  <a:solidFill>
                    <a:srgbClr val="01ACBE"/>
                  </a:solidFill>
                  <a:latin typeface="Impact" pitchFamily="34" charset="0"/>
                </a:endParaRPr>
              </a:p>
            </p:txBody>
          </p:sp>
        </p:grpSp>
        <p:grpSp>
          <p:nvGrpSpPr>
            <p:cNvPr id="5159" name="组合 166"/>
            <p:cNvGrpSpPr>
              <a:grpSpLocks noGrp="1" noChangeAspect="1"/>
            </p:cNvGrpSpPr>
            <p:nvPr/>
          </p:nvGrpSpPr>
          <p:grpSpPr>
            <a:xfrm>
              <a:off x="2434145" y="3056739"/>
              <a:ext cx="623455" cy="497016"/>
              <a:chOff x="9404083" y="1238855"/>
              <a:chExt cx="801342" cy="665020"/>
            </a:xfrm>
          </p:grpSpPr>
        </p:grpSp>
        <p:sp>
          <p:nvSpPr>
            <p:cNvPr id="5160" name="文本框 47">
              <a:hlinkClick r:id="rId9" action="ppaction://hlinksldjump"/>
            </p:cNvPr>
            <p:cNvSpPr/>
            <p:nvPr/>
          </p:nvSpPr>
          <p:spPr>
            <a:xfrm>
              <a:off x="4051919" y="3037104"/>
              <a:ext cx="3672454" cy="572054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algn="ctr"/>
              <a:r>
                <a:rPr sz="2400" b="1" kern="0">
                  <a:solidFill>
                    <a:prstClr val="white"/>
                  </a:solidFill>
                  <a:latin typeface="Times New Roman" pitchFamily="18" charset="0"/>
                  <a:ea typeface="黑体" pitchFamily="49" charset="-122"/>
                </a:rPr>
                <a:t>福建</a:t>
              </a:r>
              <a:r>
                <a:rPr lang="en-US" altLang="zh-CN" sz="2400" b="1" kern="0">
                  <a:solidFill>
                    <a:prstClr val="white"/>
                  </a:solidFill>
                  <a:latin typeface="Times New Roman" pitchFamily="18" charset="0"/>
                  <a:ea typeface="黑体" pitchFamily="49" charset="-122"/>
                </a:rPr>
                <a:t>4</a:t>
              </a:r>
              <a:r>
                <a:rPr sz="2400" b="1" kern="0">
                  <a:solidFill>
                    <a:prstClr val="white"/>
                  </a:solidFill>
                  <a:latin typeface="Times New Roman" pitchFamily="18" charset="0"/>
                  <a:ea typeface="黑体" pitchFamily="49" charset="-122"/>
                </a:rPr>
                <a:t>年中考聚焦</a:t>
              </a:r>
            </a:p>
          </p:txBody>
        </p:sp>
      </p:grpSp>
      <p:grpSp>
        <p:nvGrpSpPr>
          <p:cNvPr id="5161" name="组合 184"/>
          <p:cNvGrpSpPr/>
          <p:nvPr/>
        </p:nvGrpSpPr>
        <p:grpSpPr>
          <a:xfrm>
            <a:off x="2425700" y="987425"/>
            <a:ext cx="4192588" cy="1992313"/>
            <a:chOff x="1851755" y="1505713"/>
            <a:chExt cx="5440491" cy="2584754"/>
          </a:xfrm>
        </p:grpSpPr>
        <p:grpSp>
          <p:nvGrpSpPr>
            <p:cNvPr id="5162" name="组合 81"/>
            <p:cNvGrpSpPr>
              <a:grpSpLocks noGrp="1" noChangeAspect="1"/>
            </p:cNvGrpSpPr>
            <p:nvPr/>
          </p:nvGrpSpPr>
          <p:grpSpPr>
            <a:xfrm>
              <a:off x="1533189" y="1385529"/>
              <a:ext cx="2664226" cy="2591900"/>
              <a:chOff x="3295850" y="1895995"/>
              <a:chExt cx="3725149" cy="4660916"/>
            </a:xfrm>
          </p:grpSpPr>
        </p:grpSp>
        <p:grpSp>
          <p:nvGrpSpPr>
            <p:cNvPr id="5163" name="组合 82"/>
            <p:cNvGrpSpPr/>
            <p:nvPr/>
          </p:nvGrpSpPr>
          <p:grpSpPr>
            <a:xfrm>
              <a:off x="2302897" y="1980707"/>
              <a:ext cx="4989349" cy="751080"/>
              <a:chOff x="2302897" y="1980707"/>
              <a:chExt cx="4989349" cy="751080"/>
            </a:xfrm>
          </p:grpSpPr>
          <p:sp>
            <p:nvSpPr>
              <p:cNvPr id="5164" name="圆角矩形 187"/>
              <p:cNvSpPr/>
              <p:nvPr/>
            </p:nvSpPr>
            <p:spPr>
              <a:xfrm>
                <a:off x="3316286" y="1899715"/>
                <a:ext cx="4150195" cy="1006268"/>
              </a:xfrm>
              <a:prstGeom prst="roundRect">
                <a:avLst>
                  <a:gd name="adj" fmla="val 9976"/>
                </a:avLst>
              </a:prstGeom>
              <a:solidFill>
                <a:srgbClr val="00B0F0"/>
              </a:solidFill>
              <a:ln w="25400">
                <a:gradFill flip="none" rotWithShape="1">
                  <a:gsLst>
                    <a:gs pos="88000">
                      <a:schemeClr val="bg1"/>
                    </a:gs>
                    <a:gs pos="0">
                      <a:schemeClr val="bg1">
                        <a:lumMod val="75000"/>
                      </a:schemeClr>
                    </a:gs>
                    <a:gs pos="71000">
                      <a:schemeClr val="bg1">
                        <a:lumMod val="85000"/>
                      </a:schemeClr>
                    </a:gs>
                    <a:gs pos="55000">
                      <a:schemeClr val="bg1"/>
                    </a:gs>
                    <a:gs pos="37000">
                      <a:schemeClr val="bg1">
                        <a:lumMod val="85000"/>
                      </a:schemeClr>
                    </a:gs>
                    <a:gs pos="22000">
                      <a:schemeClr val="bg1"/>
                    </a:gs>
                    <a:gs pos="100000">
                      <a:schemeClr val="bg1">
                        <a:lumMod val="75000"/>
                      </a:schemeClr>
                    </a:gs>
                  </a:gsLst>
                  <a:lin ang="1200000" scaled="0"/>
                </a:gradFill>
              </a:ln>
              <a:effectLst>
                <a:outerShdw blurRad="101600" dist="508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015" b="1">
                  <a:solidFill>
                    <a:prstClr val="white"/>
                  </a:solidFill>
                </a:endParaRPr>
              </a:p>
            </p:txBody>
          </p:sp>
          <p:grpSp>
            <p:nvGrpSpPr>
              <p:cNvPr id="5165" name="组合 84"/>
              <p:cNvGrpSpPr/>
              <p:nvPr/>
            </p:nvGrpSpPr>
            <p:grpSpPr>
              <a:xfrm>
                <a:off x="3467584" y="2294564"/>
                <a:ext cx="118508" cy="118509"/>
                <a:chOff x="4486616" y="3001075"/>
                <a:chExt cx="274695" cy="274699"/>
              </a:xfrm>
            </p:grpSpPr>
            <p:sp>
              <p:nvSpPr>
                <p:cNvPr id="5166" name="椭圆 200"/>
                <p:cNvSpPr/>
                <p:nvPr/>
              </p:nvSpPr>
              <p:spPr>
                <a:xfrm rot="16200000">
                  <a:off x="4484837" y="3000957"/>
                  <a:ext cx="276891" cy="27695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7000">
                      <a:srgbClr val="A6A6A6"/>
                    </a:gs>
                    <a:gs pos="35001">
                      <a:srgbClr val="F2F2F2"/>
                    </a:gs>
                    <a:gs pos="55000">
                      <a:srgbClr val="A6A6A6"/>
                    </a:gs>
                    <a:gs pos="75000">
                      <a:srgbClr val="F2F2F2"/>
                    </a:gs>
                    <a:gs pos="100000">
                      <a:srgbClr val="A6A6A6"/>
                    </a:gs>
                  </a:gsLst>
                  <a:lin ang="2700000" scaled="1"/>
                </a:gradFill>
                <a:ln w="25400">
                  <a:noFill/>
                  <a:miter lim="800000"/>
                </a:ln>
                <a:effectLst>
                  <a:outerShdw blurRad="12700" dist="12700" dir="2700000" algn="tl">
                    <a:srgbClr val="000000">
                      <a:alpha val="39999"/>
                    </a:srgbClr>
                  </a:outerShdw>
                </a:effectLst>
              </p:spPr>
              <p:txBody>
                <a:bodyPr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5pPr>
                </a:lstStyle>
                <a:p>
                  <a:pPr algn="ctr"/>
                  <a:endParaRPr sz="1000" b="1" kern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167" name="椭圆 201"/>
                <p:cNvSpPr/>
                <p:nvPr/>
              </p:nvSpPr>
              <p:spPr>
                <a:xfrm>
                  <a:off x="4385233" y="2756459"/>
                  <a:ext cx="469760" cy="494401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noFill/>
                </a:ln>
                <a:effectLst>
                  <a:innerShdw blurRad="12700" dist="12700" dir="13500000">
                    <a:prstClr val="black">
                      <a:alpha val="50000"/>
                    </a:prstClr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zh-CN" altLang="en-US" sz="1015" b="1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5168" name="组合 85"/>
              <p:cNvGrpSpPr/>
              <p:nvPr/>
            </p:nvGrpSpPr>
            <p:grpSpPr>
              <a:xfrm>
                <a:off x="3168079" y="2294564"/>
                <a:ext cx="118508" cy="118509"/>
                <a:chOff x="4486616" y="3001075"/>
                <a:chExt cx="274695" cy="274699"/>
              </a:xfrm>
            </p:grpSpPr>
            <p:sp>
              <p:nvSpPr>
                <p:cNvPr id="5169" name="椭圆 198"/>
                <p:cNvSpPr/>
                <p:nvPr/>
              </p:nvSpPr>
              <p:spPr>
                <a:xfrm rot="16200000">
                  <a:off x="4479537" y="3008122"/>
                  <a:ext cx="276891" cy="262624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7000">
                      <a:srgbClr val="A6A6A6"/>
                    </a:gs>
                    <a:gs pos="35001">
                      <a:srgbClr val="F2F2F2"/>
                    </a:gs>
                    <a:gs pos="55000">
                      <a:srgbClr val="A6A6A6"/>
                    </a:gs>
                    <a:gs pos="75000">
                      <a:srgbClr val="F2F2F2"/>
                    </a:gs>
                    <a:gs pos="100000">
                      <a:srgbClr val="A6A6A6"/>
                    </a:gs>
                  </a:gsLst>
                  <a:lin ang="2700000" scaled="1"/>
                </a:gradFill>
                <a:ln w="25400">
                  <a:noFill/>
                  <a:miter lim="800000"/>
                </a:ln>
                <a:effectLst>
                  <a:outerShdw blurRad="12700" dist="12700" dir="2700000" algn="tl">
                    <a:srgbClr val="000000">
                      <a:alpha val="39999"/>
                    </a:srgbClr>
                  </a:outerShdw>
                </a:effectLst>
              </p:spPr>
              <p:txBody>
                <a:bodyPr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5pPr>
                </a:lstStyle>
                <a:p>
                  <a:pPr algn="ctr"/>
                  <a:endParaRPr sz="1000" b="1" kern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170" name="椭圆 199"/>
                <p:cNvSpPr/>
                <p:nvPr/>
              </p:nvSpPr>
              <p:spPr>
                <a:xfrm>
                  <a:off x="4385233" y="2756459"/>
                  <a:ext cx="469760" cy="494401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noFill/>
                </a:ln>
                <a:effectLst>
                  <a:innerShdw blurRad="12700" dist="12700" dir="13500000">
                    <a:prstClr val="black">
                      <a:alpha val="50000"/>
                    </a:prstClr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zh-CN" altLang="en-US" sz="1015" b="1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5171" name="组合 86"/>
              <p:cNvGrpSpPr>
                <a:grpSpLocks noGrp="1" noChangeAspect="1"/>
              </p:cNvGrpSpPr>
              <p:nvPr/>
            </p:nvGrpSpPr>
            <p:grpSpPr>
              <a:xfrm>
                <a:off x="3197698" y="2171864"/>
                <a:ext cx="362117" cy="236685"/>
                <a:chOff x="4312849" y="3104300"/>
                <a:chExt cx="384317" cy="61430"/>
              </a:xfrm>
            </p:grpSpPr>
          </p:grpSp>
          <p:grpSp>
            <p:nvGrpSpPr>
              <p:cNvPr id="5172" name="组合 87"/>
              <p:cNvGrpSpPr/>
              <p:nvPr/>
            </p:nvGrpSpPr>
            <p:grpSpPr>
              <a:xfrm>
                <a:off x="3635164" y="2097014"/>
                <a:ext cx="630643" cy="550614"/>
                <a:chOff x="4846885" y="2796017"/>
                <a:chExt cx="840857" cy="734151"/>
              </a:xfrm>
            </p:grpSpPr>
            <p:sp>
              <p:nvSpPr>
                <p:cNvPr id="5173" name="椭圆 194"/>
                <p:cNvSpPr/>
                <p:nvPr/>
              </p:nvSpPr>
              <p:spPr>
                <a:xfrm>
                  <a:off x="4902566" y="2795742"/>
                  <a:ext cx="722379" cy="755172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5pPr>
                </a:lstStyle>
                <a:p>
                  <a:pPr algn="ctr"/>
                  <a:endParaRPr sz="1000" b="1" kern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174" name="文本框 18"/>
                <p:cNvSpPr/>
                <p:nvPr/>
              </p:nvSpPr>
              <p:spPr>
                <a:xfrm>
                  <a:off x="4846885" y="2811166"/>
                  <a:ext cx="840857" cy="719002"/>
                </a:xfrm>
                <a:prstGeom prst="rect">
                  <a:avLst/>
                </a:prstGeom>
                <a:noFill/>
                <a:ln>
                  <a:noFill/>
                  <a:miter lim="800000"/>
                </a:ln>
              </p:spPr>
              <p:txBody>
                <a:bodyPr anchor="t" anchorCtr="0">
                  <a:spAutoFit/>
                </a:bodyPr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5pPr>
                </a:lstStyle>
                <a:p>
                  <a:pPr algn="ctr"/>
                  <a:r>
                    <a:rPr lang="en-US" altLang="zh-CN" sz="2100" b="1" kern="0">
                      <a:solidFill>
                        <a:srgbClr val="00B0F0"/>
                      </a:solidFill>
                      <a:latin typeface="Impact" pitchFamily="34" charset="0"/>
                    </a:rPr>
                    <a:t>01</a:t>
                  </a:r>
                  <a:endParaRPr sz="2100" b="1" kern="0">
                    <a:solidFill>
                      <a:srgbClr val="00B0F0"/>
                    </a:solidFill>
                    <a:latin typeface="Impact" pitchFamily="34" charset="0"/>
                  </a:endParaRPr>
                </a:p>
              </p:txBody>
            </p:sp>
          </p:grpSp>
          <p:sp>
            <p:nvSpPr>
              <p:cNvPr id="5175" name="文本框 24">
                <a:hlinkClick r:id="rId10" action="ppaction://hlinksldjump"/>
              </p:cNvPr>
              <p:cNvSpPr/>
              <p:nvPr/>
            </p:nvSpPr>
            <p:spPr>
              <a:xfrm>
                <a:off x="4035549" y="2014039"/>
                <a:ext cx="2629911" cy="659085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  <p:txBody>
              <a:bodyPr anchor="t" anchorCtr="0">
                <a:spAutoFit/>
              </a:bodyPr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r>
                  <a:rPr sz="2700" b="1" kern="0">
                    <a:solidFill>
                      <a:prstClr val="white"/>
                    </a:solidFill>
                    <a:latin typeface="黑体" pitchFamily="49" charset="-122"/>
                    <a:ea typeface="黑体" pitchFamily="49" charset="-122"/>
                  </a:rPr>
                  <a:t>知识梳理</a:t>
                </a:r>
              </a:p>
            </p:txBody>
          </p:sp>
          <p:sp>
            <p:nvSpPr>
              <p:cNvPr id="5176" name="KSO_Shape"/>
              <p:cNvSpPr/>
              <p:nvPr/>
            </p:nvSpPr>
            <p:spPr>
              <a:xfrm>
                <a:off x="2302898" y="2098867"/>
                <a:ext cx="558262" cy="533428"/>
              </a:xfrm>
              <a:custGeom>
                <a:avLst/>
                <a:gdLst/>
                <a:ahLst/>
                <a:cxnLst/>
                <a:rect l="l" t="t" r="r" b="b"/>
                <a:pathLst>
                  <a:path w="1889279" h="1810503">
                    <a:moveTo>
                      <a:pt x="1408636" y="1462945"/>
                    </a:moveTo>
                    <a:cubicBezTo>
                      <a:pt x="1471912" y="1494489"/>
                      <a:pt x="1528819" y="1532588"/>
                      <a:pt x="1575786" y="1578162"/>
                    </a:cubicBezTo>
                    <a:cubicBezTo>
                      <a:pt x="1467281" y="1672800"/>
                      <a:pt x="1335058" y="1742507"/>
                      <a:pt x="1188886" y="1779443"/>
                    </a:cubicBezTo>
                    <a:cubicBezTo>
                      <a:pt x="1278166" y="1700386"/>
                      <a:pt x="1353810" y="1592053"/>
                      <a:pt x="1408636" y="1462945"/>
                    </a:cubicBezTo>
                    <a:close/>
                    <a:moveTo>
                      <a:pt x="494888" y="1445849"/>
                    </a:moveTo>
                    <a:cubicBezTo>
                      <a:pt x="556747" y="1590569"/>
                      <a:pt x="643865" y="1709702"/>
                      <a:pt x="747068" y="1790925"/>
                    </a:cubicBezTo>
                    <a:cubicBezTo>
                      <a:pt x="576321" y="1756303"/>
                      <a:pt x="422614" y="1677538"/>
                      <a:pt x="300900" y="1566189"/>
                    </a:cubicBezTo>
                    <a:cubicBezTo>
                      <a:pt x="355309" y="1517036"/>
                      <a:pt x="421005" y="1476420"/>
                      <a:pt x="494888" y="1445849"/>
                    </a:cubicBezTo>
                    <a:close/>
                    <a:moveTo>
                      <a:pt x="900586" y="1355871"/>
                    </a:moveTo>
                    <a:lnTo>
                      <a:pt x="900586" y="1808904"/>
                    </a:lnTo>
                    <a:lnTo>
                      <a:pt x="884222" y="1808113"/>
                    </a:lnTo>
                    <a:cubicBezTo>
                      <a:pt x="745280" y="1742581"/>
                      <a:pt x="627378" y="1604992"/>
                      <a:pt x="551037" y="1423344"/>
                    </a:cubicBezTo>
                    <a:cubicBezTo>
                      <a:pt x="655969" y="1381011"/>
                      <a:pt x="774745" y="1357337"/>
                      <a:pt x="900586" y="1355871"/>
                    </a:cubicBezTo>
                    <a:close/>
                    <a:moveTo>
                      <a:pt x="953521" y="1355186"/>
                    </a:moveTo>
                    <a:cubicBezTo>
                      <a:pt x="1099660" y="1356509"/>
                      <a:pt x="1236550" y="1386650"/>
                      <a:pt x="1354036" y="1440083"/>
                    </a:cubicBezTo>
                    <a:cubicBezTo>
                      <a:pt x="1283551" y="1605630"/>
                      <a:pt x="1178611" y="1734316"/>
                      <a:pt x="1054486" y="1804443"/>
                    </a:cubicBezTo>
                    <a:lnTo>
                      <a:pt x="953521" y="1810503"/>
                    </a:lnTo>
                    <a:close/>
                    <a:moveTo>
                      <a:pt x="1517159" y="931303"/>
                    </a:moveTo>
                    <a:lnTo>
                      <a:pt x="1889279" y="931303"/>
                    </a:lnTo>
                    <a:cubicBezTo>
                      <a:pt x="1883282" y="1167646"/>
                      <a:pt x="1781715" y="1381244"/>
                      <a:pt x="1618873" y="1536894"/>
                    </a:cubicBezTo>
                    <a:cubicBezTo>
                      <a:pt x="1566437" y="1485571"/>
                      <a:pt x="1502786" y="1442774"/>
                      <a:pt x="1431939" y="1407715"/>
                    </a:cubicBezTo>
                    <a:cubicBezTo>
                      <a:pt x="1485774" y="1266553"/>
                      <a:pt x="1516428" y="1104135"/>
                      <a:pt x="1517159" y="931303"/>
                    </a:cubicBezTo>
                    <a:close/>
                    <a:moveTo>
                      <a:pt x="953521" y="931303"/>
                    </a:moveTo>
                    <a:lnTo>
                      <a:pt x="1456842" y="931303"/>
                    </a:lnTo>
                    <a:cubicBezTo>
                      <a:pt x="1456123" y="1096196"/>
                      <a:pt x="1427268" y="1250986"/>
                      <a:pt x="1375819" y="1384691"/>
                    </a:cubicBezTo>
                    <a:cubicBezTo>
                      <a:pt x="1251537" y="1327928"/>
                      <a:pt x="1107288" y="1296191"/>
                      <a:pt x="953521" y="1294902"/>
                    </a:cubicBezTo>
                    <a:close/>
                    <a:moveTo>
                      <a:pt x="448568" y="931303"/>
                    </a:moveTo>
                    <a:lnTo>
                      <a:pt x="900586" y="931303"/>
                    </a:lnTo>
                    <a:lnTo>
                      <a:pt x="900586" y="1295603"/>
                    </a:lnTo>
                    <a:cubicBezTo>
                      <a:pt x="766605" y="1297053"/>
                      <a:pt x="640053" y="1322469"/>
                      <a:pt x="528061" y="1368046"/>
                    </a:cubicBezTo>
                    <a:cubicBezTo>
                      <a:pt x="478984" y="1238632"/>
                      <a:pt x="450499" y="1089843"/>
                      <a:pt x="448568" y="931303"/>
                    </a:cubicBezTo>
                    <a:close/>
                    <a:moveTo>
                      <a:pt x="0" y="931303"/>
                    </a:moveTo>
                    <a:lnTo>
                      <a:pt x="388264" y="931303"/>
                    </a:lnTo>
                    <a:cubicBezTo>
                      <a:pt x="390220" y="1097785"/>
                      <a:pt x="420532" y="1254193"/>
                      <a:pt x="473139" y="1390578"/>
                    </a:cubicBezTo>
                    <a:cubicBezTo>
                      <a:pt x="391203" y="1423988"/>
                      <a:pt x="318506" y="1469260"/>
                      <a:pt x="258353" y="1524144"/>
                    </a:cubicBezTo>
                    <a:cubicBezTo>
                      <a:pt x="102364" y="1370026"/>
                      <a:pt x="5849" y="1161456"/>
                      <a:pt x="0" y="931303"/>
                    </a:cubicBezTo>
                    <a:close/>
                    <a:moveTo>
                      <a:pt x="536834" y="421694"/>
                    </a:moveTo>
                    <a:cubicBezTo>
                      <a:pt x="646682" y="464986"/>
                      <a:pt x="770110" y="489176"/>
                      <a:pt x="900586" y="490537"/>
                    </a:cubicBezTo>
                    <a:lnTo>
                      <a:pt x="900586" y="875390"/>
                    </a:lnTo>
                    <a:lnTo>
                      <a:pt x="448805" y="875390"/>
                    </a:lnTo>
                    <a:cubicBezTo>
                      <a:pt x="451150" y="709592"/>
                      <a:pt x="482649" y="554587"/>
                      <a:pt x="536834" y="421694"/>
                    </a:cubicBezTo>
                    <a:close/>
                    <a:moveTo>
                      <a:pt x="1356131" y="409527"/>
                    </a:moveTo>
                    <a:cubicBezTo>
                      <a:pt x="1415590" y="544412"/>
                      <a:pt x="1451132" y="703874"/>
                      <a:pt x="1455052" y="875390"/>
                    </a:cubicBezTo>
                    <a:lnTo>
                      <a:pt x="953521" y="875390"/>
                    </a:lnTo>
                    <a:lnTo>
                      <a:pt x="953521" y="491238"/>
                    </a:lnTo>
                    <a:cubicBezTo>
                      <a:pt x="1099303" y="490092"/>
                      <a:pt x="1236528" y="461431"/>
                      <a:pt x="1356131" y="409527"/>
                    </a:cubicBezTo>
                    <a:close/>
                    <a:moveTo>
                      <a:pt x="271202" y="273767"/>
                    </a:moveTo>
                    <a:cubicBezTo>
                      <a:pt x="330895" y="324894"/>
                      <a:pt x="401533" y="367494"/>
                      <a:pt x="480768" y="398692"/>
                    </a:cubicBezTo>
                    <a:cubicBezTo>
                      <a:pt x="424147" y="539118"/>
                      <a:pt x="390867" y="701724"/>
                      <a:pt x="388496" y="875390"/>
                    </a:cubicBezTo>
                    <a:lnTo>
                      <a:pt x="238" y="875390"/>
                    </a:lnTo>
                    <a:cubicBezTo>
                      <a:pt x="7162" y="640451"/>
                      <a:pt x="108645" y="428248"/>
                      <a:pt x="271202" y="273767"/>
                    </a:cubicBezTo>
                    <a:close/>
                    <a:moveTo>
                      <a:pt x="1605567" y="261436"/>
                    </a:moveTo>
                    <a:cubicBezTo>
                      <a:pt x="1775300" y="417133"/>
                      <a:pt x="1881942" y="634296"/>
                      <a:pt x="1889035" y="875390"/>
                    </a:cubicBezTo>
                    <a:lnTo>
                      <a:pt x="1515364" y="875390"/>
                    </a:lnTo>
                    <a:cubicBezTo>
                      <a:pt x="1511419" y="696081"/>
                      <a:pt x="1474168" y="529014"/>
                      <a:pt x="1413107" y="386152"/>
                    </a:cubicBezTo>
                    <a:cubicBezTo>
                      <a:pt x="1485941" y="353453"/>
                      <a:pt x="1551126" y="311628"/>
                      <a:pt x="1605567" y="261436"/>
                    </a:cubicBezTo>
                    <a:close/>
                    <a:moveTo>
                      <a:pt x="748157" y="19413"/>
                    </a:moveTo>
                    <a:cubicBezTo>
                      <a:pt x="649482" y="96557"/>
                      <a:pt x="565491" y="208310"/>
                      <a:pt x="504779" y="344256"/>
                    </a:cubicBezTo>
                    <a:cubicBezTo>
                      <a:pt x="432706" y="315858"/>
                      <a:pt x="368354" y="277545"/>
                      <a:pt x="313920" y="231604"/>
                    </a:cubicBezTo>
                    <a:cubicBezTo>
                      <a:pt x="434240" y="127070"/>
                      <a:pt x="583275" y="52667"/>
                      <a:pt x="748157" y="19413"/>
                    </a:cubicBezTo>
                    <a:close/>
                    <a:moveTo>
                      <a:pt x="1137621" y="18543"/>
                    </a:moveTo>
                    <a:cubicBezTo>
                      <a:pt x="1297904" y="50310"/>
                      <a:pt x="1443338" y="120918"/>
                      <a:pt x="1562575" y="219802"/>
                    </a:cubicBezTo>
                    <a:cubicBezTo>
                      <a:pt x="1512842" y="265093"/>
                      <a:pt x="1453308" y="302843"/>
                      <a:pt x="1386970" y="332857"/>
                    </a:cubicBezTo>
                    <a:cubicBezTo>
                      <a:pt x="1323718" y="199817"/>
                      <a:pt x="1237626" y="91674"/>
                      <a:pt x="1137621" y="18543"/>
                    </a:cubicBezTo>
                    <a:close/>
                    <a:moveTo>
                      <a:pt x="900586" y="1702"/>
                    </a:moveTo>
                    <a:lnTo>
                      <a:pt x="900586" y="430269"/>
                    </a:lnTo>
                    <a:cubicBezTo>
                      <a:pt x="778345" y="428899"/>
                      <a:pt x="662774" y="406468"/>
                      <a:pt x="560047" y="366408"/>
                    </a:cubicBezTo>
                    <a:cubicBezTo>
                      <a:pt x="637783" y="193348"/>
                      <a:pt x="753999" y="63227"/>
                      <a:pt x="890213" y="2203"/>
                    </a:cubicBezTo>
                    <a:close/>
                    <a:moveTo>
                      <a:pt x="953521" y="0"/>
                    </a:moveTo>
                    <a:lnTo>
                      <a:pt x="981035" y="1330"/>
                    </a:lnTo>
                    <a:cubicBezTo>
                      <a:pt x="1124068" y="53565"/>
                      <a:pt x="1247786" y="180867"/>
                      <a:pt x="1332000" y="354889"/>
                    </a:cubicBezTo>
                    <a:cubicBezTo>
                      <a:pt x="1219743" y="403080"/>
                      <a:pt x="1090709" y="429800"/>
                      <a:pt x="953521" y="430954"/>
                    </a:cubicBezTo>
                    <a:close/>
                  </a:path>
                </a:pathLst>
              </a:custGeom>
              <a:solidFill>
                <a:schemeClr val="bg1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lang="zh-CN" altLang="en-US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lang="zh-CN" altLang="en-US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lang="zh-CN" altLang="en-US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lang="zh-CN" altLang="en-US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>
                  <a:solidFill>
                    <a:srgbClr val="FFFFFF"/>
                  </a:solidFill>
                  <a:ea typeface="宋体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1459804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 fill="hold"/>
                                        <p:tgtEl>
                                          <p:spTgt spid="51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 fill="hold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 fill="hold"/>
                                        <p:tgtEl>
                                          <p:spTgt spid="5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矩形 9"/>
          <p:cNvSpPr/>
          <p:nvPr/>
        </p:nvSpPr>
        <p:spPr>
          <a:xfrm>
            <a:off x="828675" y="1058863"/>
            <a:ext cx="7488238" cy="1684337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>
              <a:lnSpc>
                <a:spcPct val="150000"/>
              </a:lnSpc>
            </a:pPr>
            <a:r>
              <a:rPr lang="en-US" altLang="zh-CN" sz="2400" b="1" kern="0">
                <a:solidFill>
                  <a:srgbClr val="00B050"/>
                </a:solidFill>
                <a:latin typeface="Times New Roman" pitchFamily="18" charset="0"/>
              </a:rPr>
              <a:t>【</a:t>
            </a:r>
            <a:r>
              <a:rPr sz="2400" b="1" kern="0">
                <a:solidFill>
                  <a:srgbClr val="00B050"/>
                </a:solidFill>
                <a:latin typeface="Times New Roman" pitchFamily="18" charset="0"/>
              </a:rPr>
              <a:t>方法点拨</a:t>
            </a:r>
            <a:r>
              <a:rPr lang="en-US" altLang="zh-CN" sz="2400" b="1" kern="0">
                <a:solidFill>
                  <a:srgbClr val="00B050"/>
                </a:solidFill>
                <a:latin typeface="Times New Roman" pitchFamily="18" charset="0"/>
              </a:rPr>
              <a:t>】</a:t>
            </a:r>
            <a:r>
              <a:rPr sz="2400" b="1" kern="0">
                <a:solidFill>
                  <a:srgbClr val="C00000"/>
                </a:solidFill>
                <a:latin typeface="Times New Roman" pitchFamily="18" charset="0"/>
              </a:rPr>
              <a:t>微小物体可以采用累积法进行测量：测出规格相同的多个微小物体的总质量，再除以总个数即可。注意被测物体数量要适当。</a:t>
            </a:r>
            <a:endParaRPr sz="2400" b="1" kern="0">
              <a:solidFill>
                <a:srgbClr val="C00000"/>
              </a:solidFill>
              <a:latin typeface="Times New Roman" pitchFamily="18" charset="0"/>
              <a:ea typeface="Times New Roman" pitchFamily="18" charset="0"/>
            </a:endParaRPr>
          </a:p>
        </p:txBody>
      </p:sp>
      <p:pic>
        <p:nvPicPr>
          <p:cNvPr id="34818" name="Picture 7" descr="C:\Users\Administrator\Desktop\习题课件\返回框.pn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50225" y="4146550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34819" name="矩形 4"/>
          <p:cNvSpPr/>
          <p:nvPr/>
        </p:nvSpPr>
        <p:spPr>
          <a:xfrm>
            <a:off x="828675" y="2787650"/>
            <a:ext cx="7488238" cy="5762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>
              <a:lnSpc>
                <a:spcPct val="150000"/>
              </a:lnSpc>
            </a:pPr>
            <a:r>
              <a:rPr lang="en-US" altLang="zh-CN" sz="2400" b="1" kern="0">
                <a:solidFill>
                  <a:srgbClr val="00B050"/>
                </a:solidFill>
                <a:latin typeface="Times New Roman" pitchFamily="18" charset="0"/>
              </a:rPr>
              <a:t>【</a:t>
            </a:r>
            <a:r>
              <a:rPr sz="2400" b="1" kern="0">
                <a:solidFill>
                  <a:srgbClr val="00B050"/>
                </a:solidFill>
                <a:latin typeface="Times New Roman" pitchFamily="18" charset="0"/>
              </a:rPr>
              <a:t>答案</a:t>
            </a:r>
            <a:r>
              <a:rPr lang="en-US" altLang="zh-CN" sz="2400" b="1" kern="0">
                <a:solidFill>
                  <a:srgbClr val="00B050"/>
                </a:solidFill>
                <a:latin typeface="Times New Roman" pitchFamily="18" charset="0"/>
              </a:rPr>
              <a:t>】</a:t>
            </a:r>
            <a:r>
              <a:rPr lang="en-US" altLang="zh-CN" sz="2400" b="1" kern="0">
                <a:solidFill>
                  <a:srgbClr val="C00000"/>
                </a:solidFill>
                <a:latin typeface="Times New Roman" pitchFamily="18" charset="0"/>
              </a:rPr>
              <a:t>C</a:t>
            </a:r>
            <a:endParaRPr sz="2400" b="1" kern="0">
              <a:solidFill>
                <a:srgbClr val="C00000"/>
              </a:solidFill>
              <a:latin typeface="Times New Roman" pitchFamily="18" charset="0"/>
              <a:ea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658963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348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  <p:cond evt="onBegin" delay="0">
                          <p:tn val="7"/>
                        </p:cond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矩形 5"/>
          <p:cNvSpPr>
            <a:spLocks noChangeArrowheads="1"/>
          </p:cNvSpPr>
          <p:nvPr/>
        </p:nvSpPr>
        <p:spPr bwMode="auto">
          <a:xfrm>
            <a:off x="565150" y="1270000"/>
            <a:ext cx="8023225" cy="168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7505" indent="-354965" algn="just">
              <a:lnSpc>
                <a:spcPct val="150000"/>
              </a:lnSpc>
            </a:pP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【典例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5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】一个质量为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60 kg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的宇航员从地球进入太空后，质量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填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变大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变小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或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不变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。如果人的密度和水的密度相等，那么宇航员的体积是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________m</a:t>
            </a:r>
            <a:r>
              <a:rPr lang="en-US" altLang="zh-CN" sz="2400" b="1" kern="0" baseline="30000">
                <a:solidFill>
                  <a:prstClr val="black"/>
                </a:solidFill>
                <a:latin typeface="Times New Roman"/>
              </a:rPr>
              <a:t>3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36866" name="矩形 15"/>
          <p:cNvSpPr>
            <a:spLocks noChangeArrowheads="1"/>
          </p:cNvSpPr>
          <p:nvPr/>
        </p:nvSpPr>
        <p:spPr bwMode="auto">
          <a:xfrm>
            <a:off x="539750" y="741363"/>
            <a:ext cx="6985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重点</a:t>
            </a:r>
            <a:r>
              <a:rPr lang="en-US" altLang="zh-CN" sz="2400" b="1" kern="0">
                <a:solidFill>
                  <a:srgbClr val="E46C0A"/>
                </a:solidFill>
                <a:latin typeface="Times New Roman" pitchFamily="18" charset="0"/>
              </a:rPr>
              <a:t>3   </a:t>
            </a:r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密度计算</a:t>
            </a:r>
            <a:r>
              <a:rPr lang="en-US" altLang="zh-CN" sz="2400" b="1" kern="0">
                <a:solidFill>
                  <a:srgbClr val="953735"/>
                </a:solidFill>
                <a:latin typeface="Times New Roman" pitchFamily="18" charset="0"/>
              </a:rPr>
              <a:t>【</a:t>
            </a:r>
            <a:r>
              <a:rPr sz="2400" b="1" kern="0">
                <a:solidFill>
                  <a:srgbClr val="953735"/>
                </a:solidFill>
                <a:latin typeface="Times New Roman" pitchFamily="18" charset="0"/>
              </a:rPr>
              <a:t>高频考点</a:t>
            </a:r>
            <a:r>
              <a:rPr lang="en-US" altLang="zh-CN" sz="2400" b="1" kern="0">
                <a:solidFill>
                  <a:srgbClr val="953735"/>
                </a:solidFill>
                <a:latin typeface="Times New Roman" pitchFamily="18" charset="0"/>
              </a:rPr>
              <a:t>】</a:t>
            </a:r>
            <a:endParaRPr sz="2400" b="1" kern="0">
              <a:solidFill>
                <a:srgbClr val="953735"/>
              </a:solidFill>
              <a:latin typeface="Times New Roman" pitchFamily="18" charset="0"/>
            </a:endParaRPr>
          </a:p>
        </p:txBody>
      </p:sp>
      <p:sp>
        <p:nvSpPr>
          <p:cNvPr id="36867" name="矩形 6"/>
          <p:cNvSpPr>
            <a:spLocks noChangeArrowheads="1"/>
          </p:cNvSpPr>
          <p:nvPr/>
        </p:nvSpPr>
        <p:spPr bwMode="auto">
          <a:xfrm>
            <a:off x="1824038" y="1779588"/>
            <a:ext cx="803275" cy="56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不变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36868" name="矩形 7"/>
          <p:cNvSpPr>
            <a:spLocks noChangeArrowheads="1"/>
          </p:cNvSpPr>
          <p:nvPr/>
        </p:nvSpPr>
        <p:spPr bwMode="auto">
          <a:xfrm>
            <a:off x="6867525" y="2339975"/>
            <a:ext cx="800100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0.06 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8786277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36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36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/>
      <p:bldP spid="3686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矩形 5"/>
          <p:cNvSpPr>
            <a:spLocks noChangeArrowheads="1"/>
          </p:cNvSpPr>
          <p:nvPr/>
        </p:nvSpPr>
        <p:spPr bwMode="auto">
          <a:xfrm>
            <a:off x="565150" y="665163"/>
            <a:ext cx="8023225" cy="334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7505" indent="-354965" algn="just">
              <a:lnSpc>
                <a:spcPct val="150000"/>
              </a:lnSpc>
            </a:pP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【典例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6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】小明在校运会上获得一块奖牌，他想知道这块奖牌是否是由纯铜制成的。他用天平和量杯分别测出该奖牌的质量和体积为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14 g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和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 cm</a:t>
            </a:r>
            <a:r>
              <a:rPr lang="en-US" altLang="zh-CN" sz="2400" b="1" kern="0" baseline="30000">
                <a:solidFill>
                  <a:prstClr val="black"/>
                </a:solidFill>
                <a:latin typeface="Times New Roman"/>
              </a:rPr>
              <a:t>3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，并算出它的密度为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 kg/m</a:t>
            </a:r>
            <a:r>
              <a:rPr lang="en-US" altLang="zh-CN" sz="2400" b="1" kern="0" baseline="30000">
                <a:solidFill>
                  <a:prstClr val="black"/>
                </a:solidFill>
                <a:latin typeface="Times New Roman"/>
              </a:rPr>
              <a:t>3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 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，小明通过查密度表知道，铜的密度为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8.9×10</a:t>
            </a:r>
            <a:r>
              <a:rPr lang="en-US" altLang="zh-CN" sz="2400" b="1" kern="0" baseline="30000">
                <a:solidFill>
                  <a:prstClr val="black"/>
                </a:solidFill>
                <a:latin typeface="Times New Roman"/>
              </a:rPr>
              <a:t>3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 kg/m</a:t>
            </a:r>
            <a:r>
              <a:rPr lang="en-US" altLang="zh-CN" sz="2400" b="1" kern="0" baseline="30000">
                <a:solidFill>
                  <a:prstClr val="black"/>
                </a:solidFill>
                <a:latin typeface="Times New Roman"/>
              </a:rPr>
              <a:t>3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，可以判断出该奖牌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填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是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或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不是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由纯铜制成。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54535264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8913" name="对象 1"/>
          <p:cNvGraphicFramePr>
            <a:graphicFrameLocks noChangeAspect="1"/>
          </p:cNvGraphicFramePr>
          <p:nvPr/>
        </p:nvGraphicFramePr>
        <p:xfrm>
          <a:off x="939800" y="771525"/>
          <a:ext cx="7188200" cy="3924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r:id="rId4" imgW="7188200" imgH="3924300" progId="Word.Document.8">
                  <p:embed/>
                </p:oleObj>
              </mc:Choice>
              <mc:Fallback>
                <p:oleObj r:id="rId4" imgW="7188200" imgH="3924300" progId="Word.Documen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39800" y="771525"/>
                        <a:ext cx="7188200" cy="39243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 lim="800000"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914" name="矩形 2"/>
          <p:cNvSpPr>
            <a:spLocks noChangeArrowheads="1"/>
          </p:cNvSpPr>
          <p:nvPr/>
        </p:nvSpPr>
        <p:spPr bwMode="auto">
          <a:xfrm>
            <a:off x="827088" y="3508375"/>
            <a:ext cx="5119688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lang="en-US" altLang="zh-CN" sz="2400" b="1" kern="0">
                <a:solidFill>
                  <a:srgbClr val="00B050"/>
                </a:solidFill>
                <a:latin typeface="Times New Roman" pitchFamily="18" charset="0"/>
              </a:rPr>
              <a:t>【</a:t>
            </a:r>
            <a:r>
              <a:rPr sz="2400" b="1" kern="0">
                <a:solidFill>
                  <a:srgbClr val="00B050"/>
                </a:solidFill>
                <a:latin typeface="Times New Roman" pitchFamily="18" charset="0"/>
              </a:rPr>
              <a:t>答案</a:t>
            </a:r>
            <a:r>
              <a:rPr lang="en-US" altLang="zh-CN" sz="2400" b="1" kern="0">
                <a:solidFill>
                  <a:srgbClr val="00B050"/>
                </a:solidFill>
                <a:latin typeface="Times New Roman" pitchFamily="18" charset="0"/>
              </a:rPr>
              <a:t>】</a:t>
            </a: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 7× 10</a:t>
            </a:r>
            <a:r>
              <a:rPr lang="en-US" altLang="zh-CN" sz="2400" b="1" kern="0" baseline="30000">
                <a:solidFill>
                  <a:srgbClr val="C00000"/>
                </a:solidFill>
                <a:latin typeface="Times New Roman"/>
              </a:rPr>
              <a:t>3</a:t>
            </a: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；不是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1673691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38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  <p:cond evt="onBegin" delay="0">
                          <p:tn val="7"/>
                        </p:cond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389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矩形 5"/>
          <p:cNvSpPr>
            <a:spLocks noChangeArrowheads="1"/>
          </p:cNvSpPr>
          <p:nvPr/>
        </p:nvSpPr>
        <p:spPr bwMode="auto">
          <a:xfrm>
            <a:off x="565150" y="700088"/>
            <a:ext cx="8023225" cy="3900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7505" indent="-354965" algn="just">
              <a:lnSpc>
                <a:spcPct val="150000"/>
              </a:lnSpc>
            </a:pP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【典例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7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】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a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、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b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是两个由同种材料制成的金属球，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a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的质量为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81 g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，体积为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30 cm</a:t>
            </a:r>
            <a:r>
              <a:rPr lang="en-US" altLang="zh-CN" sz="2400" b="1" kern="0" baseline="30000">
                <a:solidFill>
                  <a:prstClr val="black"/>
                </a:solidFill>
                <a:latin typeface="Times New Roman"/>
              </a:rPr>
              <a:t>3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，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b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的质量为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54 g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，体积为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25 cm</a:t>
            </a:r>
            <a:r>
              <a:rPr lang="en-US" altLang="zh-CN" sz="2400" b="1" kern="0" baseline="30000">
                <a:solidFill>
                  <a:prstClr val="black"/>
                </a:solidFill>
                <a:latin typeface="Times New Roman"/>
              </a:rPr>
              <a:t>3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。如果其中有一个球是实心的，有一个空心的，那么，这个实心球应该是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填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a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或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b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，这种金属的密度是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__________kg/m</a:t>
            </a:r>
            <a:r>
              <a:rPr lang="en-US" altLang="zh-CN" sz="2400" b="1" kern="0" baseline="30000">
                <a:solidFill>
                  <a:prstClr val="black"/>
                </a:solidFill>
                <a:latin typeface="Times New Roman"/>
              </a:rPr>
              <a:t>3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。用这种材料制成的空心球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c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，体积为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50 cm</a:t>
            </a:r>
            <a:r>
              <a:rPr lang="en-US" altLang="zh-CN" sz="2400" b="1" kern="0" baseline="30000">
                <a:solidFill>
                  <a:prstClr val="black"/>
                </a:solidFill>
                <a:latin typeface="Times New Roman"/>
              </a:rPr>
              <a:t>3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，给球的空心部分灌满水后球的总质量为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118 g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，则该空心球的质量为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________g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39938" name="矩形 3"/>
          <p:cNvSpPr>
            <a:spLocks noChangeArrowheads="1"/>
          </p:cNvSpPr>
          <p:nvPr/>
        </p:nvSpPr>
        <p:spPr bwMode="auto">
          <a:xfrm>
            <a:off x="3513138" y="2284413"/>
            <a:ext cx="338138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lang="en-US" altLang="zh-CN" sz="2400" b="1" i="1" kern="0">
                <a:solidFill>
                  <a:srgbClr val="C00000"/>
                </a:solidFill>
                <a:latin typeface="Times New Roman"/>
              </a:rPr>
              <a:t>a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39939" name="矩形 4"/>
          <p:cNvSpPr>
            <a:spLocks noChangeArrowheads="1"/>
          </p:cNvSpPr>
          <p:nvPr/>
        </p:nvSpPr>
        <p:spPr bwMode="auto">
          <a:xfrm>
            <a:off x="1524000" y="2860675"/>
            <a:ext cx="1366838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2.7× 10</a:t>
            </a:r>
            <a:r>
              <a:rPr lang="en-US" altLang="zh-CN" sz="2400" b="1" kern="0" baseline="30000">
                <a:solidFill>
                  <a:srgbClr val="C00000"/>
                </a:solidFill>
                <a:latin typeface="Times New Roman"/>
              </a:rPr>
              <a:t>3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39940" name="矩形 6"/>
          <p:cNvSpPr>
            <a:spLocks noChangeArrowheads="1"/>
          </p:cNvSpPr>
          <p:nvPr/>
        </p:nvSpPr>
        <p:spPr bwMode="auto">
          <a:xfrm>
            <a:off x="4211638" y="3940175"/>
            <a:ext cx="646113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108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9175175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39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39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 fill="hold"/>
                                        <p:tgtEl>
                                          <p:spTgt spid="39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8" grpId="0"/>
      <p:bldP spid="39939" grpId="0"/>
      <p:bldP spid="39940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矩形 5"/>
          <p:cNvSpPr>
            <a:spLocks noChangeArrowheads="1"/>
          </p:cNvSpPr>
          <p:nvPr/>
        </p:nvSpPr>
        <p:spPr bwMode="auto">
          <a:xfrm>
            <a:off x="565150" y="838200"/>
            <a:ext cx="8023225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7505" indent="-354965" algn="just">
              <a:lnSpc>
                <a:spcPct val="150000"/>
              </a:lnSpc>
            </a:pP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【典例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8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】【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2020·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福州模拟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·2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分】小明利用天平和量杯测量某种液体的密度，根据数据绘出的图像如图所示，则量杯的质量是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________g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，若液体的</a:t>
            </a:r>
            <a:endParaRPr lang="en-US" altLang="zh-CN" sz="2400" b="1" kern="0">
              <a:solidFill>
                <a:prstClr val="black"/>
              </a:solidFill>
              <a:latin typeface="Times New Roman"/>
            </a:endParaRPr>
          </a:p>
          <a:p>
            <a:pPr marL="357505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	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体积为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120 cm</a:t>
            </a:r>
            <a:r>
              <a:rPr lang="en-US" altLang="zh-CN" sz="2400" b="1" kern="0" baseline="30000">
                <a:solidFill>
                  <a:prstClr val="black"/>
                </a:solidFill>
                <a:latin typeface="Times New Roman"/>
              </a:rPr>
              <a:t>3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，则液体与量杯的</a:t>
            </a:r>
            <a:endParaRPr lang="en-US" altLang="zh-CN" sz="2400" b="1" kern="0">
              <a:solidFill>
                <a:prstClr val="black"/>
              </a:solidFill>
              <a:latin typeface="Times New Roman"/>
            </a:endParaRPr>
          </a:p>
          <a:p>
            <a:pPr marL="357505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	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总质量为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________g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40962" name="矩形 4"/>
          <p:cNvSpPr>
            <a:spLocks noChangeArrowheads="1"/>
          </p:cNvSpPr>
          <p:nvPr/>
        </p:nvSpPr>
        <p:spPr bwMode="auto">
          <a:xfrm>
            <a:off x="3276600" y="1924050"/>
            <a:ext cx="492125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20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40963" name="Picture 4" descr="图+172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867400" y="2000250"/>
            <a:ext cx="2838450" cy="2428875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40964" name="矩形 6"/>
          <p:cNvSpPr>
            <a:spLocks noChangeArrowheads="1"/>
          </p:cNvSpPr>
          <p:nvPr/>
        </p:nvSpPr>
        <p:spPr bwMode="auto">
          <a:xfrm>
            <a:off x="2490788" y="3003550"/>
            <a:ext cx="646113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140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9962851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40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40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2" grpId="0"/>
      <p:bldP spid="4096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矩形 4"/>
          <p:cNvSpPr>
            <a:spLocks noChangeArrowheads="1"/>
          </p:cNvSpPr>
          <p:nvPr/>
        </p:nvSpPr>
        <p:spPr bwMode="auto">
          <a:xfrm>
            <a:off x="565150" y="647700"/>
            <a:ext cx="802322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7505" indent="-354965" algn="just">
              <a:lnSpc>
                <a:spcPct val="150000"/>
              </a:lnSpc>
            </a:pP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【典例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9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】在量筒内装入适量的水，如图甲所示，求：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(1)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量筒内水的质量；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41986" name="Picture 5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872038" y="1276350"/>
            <a:ext cx="3725862" cy="2719388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41987" name="矩形 5"/>
          <p:cNvSpPr>
            <a:spLocks noChangeArrowheads="1"/>
          </p:cNvSpPr>
          <p:nvPr/>
        </p:nvSpPr>
        <p:spPr bwMode="auto">
          <a:xfrm>
            <a:off x="755650" y="1924050"/>
            <a:ext cx="3821113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解：</a:t>
            </a: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(1)</a:t>
            </a: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由图可知水的体积</a:t>
            </a:r>
            <a:endParaRPr lang="en-US" altLang="zh-CN" sz="2400" b="1" kern="0">
              <a:solidFill>
                <a:srgbClr val="C00000"/>
              </a:solidFill>
              <a:latin typeface="Times New Roman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 b="1" i="1" kern="0">
                <a:solidFill>
                  <a:srgbClr val="C00000"/>
                </a:solidFill>
                <a:latin typeface="Times New Roman"/>
              </a:rPr>
              <a:t>V</a:t>
            </a:r>
            <a:r>
              <a:rPr altLang="zh-CN" sz="2400" b="1" kern="0" baseline="-25000">
                <a:solidFill>
                  <a:srgbClr val="C00000"/>
                </a:solidFill>
                <a:latin typeface="Times New Roman"/>
              </a:rPr>
              <a:t>水</a:t>
            </a: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＝</a:t>
            </a: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50 mL</a:t>
            </a: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＝</a:t>
            </a: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50 cm</a:t>
            </a:r>
            <a:r>
              <a:rPr lang="en-US" altLang="zh-CN" sz="2400" b="1" kern="0" baseline="30000">
                <a:solidFill>
                  <a:srgbClr val="C00000"/>
                </a:solidFill>
                <a:latin typeface="Times New Roman"/>
              </a:rPr>
              <a:t>3</a:t>
            </a: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，</a:t>
            </a:r>
            <a:endParaRPr lang="en-US" altLang="zh-CN" sz="2400" b="1" kern="0">
              <a:solidFill>
                <a:srgbClr val="C00000"/>
              </a:solidFill>
              <a:latin typeface="Times New Roman"/>
            </a:endParaRPr>
          </a:p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水的质量</a:t>
            </a:r>
            <a:r>
              <a:rPr lang="en-US" altLang="zh-CN" sz="2400" b="1" i="1" kern="0">
                <a:solidFill>
                  <a:srgbClr val="C00000"/>
                </a:solidFill>
                <a:latin typeface="Times New Roman"/>
              </a:rPr>
              <a:t>m</a:t>
            </a:r>
            <a:r>
              <a:rPr altLang="zh-CN" sz="2400" b="1" kern="0" baseline="-25000">
                <a:solidFill>
                  <a:srgbClr val="C00000"/>
                </a:solidFill>
                <a:latin typeface="Times New Roman"/>
              </a:rPr>
              <a:t>水</a:t>
            </a: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＝</a:t>
            </a:r>
            <a:r>
              <a:rPr lang="en-US" altLang="zh-CN" sz="2400" b="1" i="1" kern="0">
                <a:solidFill>
                  <a:srgbClr val="C00000"/>
                </a:solidFill>
                <a:latin typeface="Times New Roman"/>
              </a:rPr>
              <a:t>ρ</a:t>
            </a:r>
            <a:r>
              <a:rPr altLang="zh-CN" sz="2400" b="1" kern="0" baseline="-25000">
                <a:solidFill>
                  <a:srgbClr val="C00000"/>
                </a:solidFill>
                <a:latin typeface="Times New Roman"/>
              </a:rPr>
              <a:t>水</a:t>
            </a:r>
            <a:r>
              <a:rPr altLang="zh-CN" sz="2400" b="1" kern="0">
                <a:solidFill>
                  <a:srgbClr val="C00000"/>
                </a:solidFill>
                <a:latin typeface="宋体" pitchFamily="2" charset="-122"/>
                <a:ea typeface="Times New Roman" panose="02020603050405020304"/>
              </a:rPr>
              <a:t> </a:t>
            </a:r>
            <a:r>
              <a:rPr lang="en-US" altLang="zh-CN" sz="2400" b="1" i="1" kern="0">
                <a:solidFill>
                  <a:srgbClr val="C00000"/>
                </a:solidFill>
                <a:latin typeface="宋体" pitchFamily="2" charset="-122"/>
                <a:ea typeface="Times New Roman" panose="02020603050405020304"/>
              </a:rPr>
              <a:t>V</a:t>
            </a:r>
            <a:r>
              <a:rPr altLang="zh-CN" sz="2400" b="1" kern="0" baseline="-25000">
                <a:solidFill>
                  <a:srgbClr val="C00000"/>
                </a:solidFill>
                <a:latin typeface="Times New Roman"/>
              </a:rPr>
              <a:t>水</a:t>
            </a: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＝</a:t>
            </a:r>
            <a:endParaRPr lang="en-US" altLang="zh-CN" sz="2400" b="1" kern="0">
              <a:solidFill>
                <a:srgbClr val="C00000"/>
              </a:solidFill>
              <a:latin typeface="Times New Roman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1 g/cm</a:t>
            </a:r>
            <a:r>
              <a:rPr lang="en-US" altLang="zh-CN" sz="2400" b="1" kern="0" baseline="30000">
                <a:solidFill>
                  <a:srgbClr val="C00000"/>
                </a:solidFill>
                <a:latin typeface="Times New Roman"/>
              </a:rPr>
              <a:t>3</a:t>
            </a: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× 50 cm</a:t>
            </a:r>
            <a:r>
              <a:rPr lang="en-US" altLang="zh-CN" sz="2400" b="1" kern="0" baseline="30000">
                <a:solidFill>
                  <a:srgbClr val="C00000"/>
                </a:solidFill>
                <a:latin typeface="Times New Roman"/>
              </a:rPr>
              <a:t>3</a:t>
            </a: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＝</a:t>
            </a: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50 g</a:t>
            </a: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；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9948014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41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矩形 4"/>
          <p:cNvSpPr>
            <a:spLocks noChangeArrowheads="1"/>
          </p:cNvSpPr>
          <p:nvPr/>
        </p:nvSpPr>
        <p:spPr bwMode="auto">
          <a:xfrm>
            <a:off x="565150" y="647700"/>
            <a:ext cx="8023225" cy="111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7505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(2)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将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10 g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盐完全溶解在量筒内的水中，液面升高后的位置如图乙所示，则盐水的密度为多少？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graphicFrame>
        <p:nvGraphicFramePr>
          <p:cNvPr id="43010" name="对象 1"/>
          <p:cNvGraphicFramePr>
            <a:graphicFrameLocks noChangeAspect="1"/>
          </p:cNvGraphicFramePr>
          <p:nvPr/>
        </p:nvGraphicFramePr>
        <p:xfrm>
          <a:off x="1169988" y="1995488"/>
          <a:ext cx="7073900" cy="203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" r:id="rId4" imgW="7073900" imgH="2032000" progId="Word.Document.8">
                  <p:embed/>
                </p:oleObj>
              </mc:Choice>
              <mc:Fallback>
                <p:oleObj r:id="rId4" imgW="7073900" imgH="2032000" progId="Word.Documen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169988" y="1995488"/>
                        <a:ext cx="7073900" cy="20320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 lim="800000"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1981266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43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矩形 4"/>
          <p:cNvSpPr>
            <a:spLocks noChangeArrowheads="1"/>
          </p:cNvSpPr>
          <p:nvPr/>
        </p:nvSpPr>
        <p:spPr bwMode="auto">
          <a:xfrm>
            <a:off x="565150" y="647700"/>
            <a:ext cx="8023225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7505" indent="-354965" algn="just">
              <a:lnSpc>
                <a:spcPct val="150000"/>
              </a:lnSpc>
            </a:pP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【典例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10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】如图所示是脱蜡铸造小狗挂饰的做法，先用蜡制作挂饰的实心模型，测得蜡模质量为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3.6 g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，在蜡模上浇注耐火泥，待泥浆干燥后，加热使蜡熔化流出，制成小狗形状的模穴，最后将熔成液体的锡倒入模穴内，待锡冷却凝固后取出金属成品，制作出的小狗挂饰的质量是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29.2 g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。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已知：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ρ</a:t>
            </a:r>
            <a:r>
              <a:rPr altLang="zh-CN" sz="2400" b="1" kern="0" baseline="-25000">
                <a:solidFill>
                  <a:prstClr val="black"/>
                </a:solidFill>
                <a:latin typeface="Times New Roman"/>
              </a:rPr>
              <a:t>蜡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＝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0.9×10</a:t>
            </a:r>
            <a:r>
              <a:rPr lang="en-US" altLang="zh-CN" sz="2400" b="1" kern="0" baseline="30000">
                <a:solidFill>
                  <a:prstClr val="black"/>
                </a:solidFill>
                <a:latin typeface="Times New Roman"/>
              </a:rPr>
              <a:t>3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 kg/m</a:t>
            </a:r>
            <a:r>
              <a:rPr lang="en-US" altLang="zh-CN" sz="2400" b="1" kern="0" baseline="30000">
                <a:solidFill>
                  <a:prstClr val="black"/>
                </a:solidFill>
                <a:latin typeface="Times New Roman"/>
              </a:rPr>
              <a:t>3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求：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52992762"/>
      </p:ext>
    </p:extLst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7" name="Picture 2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809750" y="555625"/>
            <a:ext cx="5562600" cy="1679575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45058" name="矩形 6"/>
          <p:cNvSpPr>
            <a:spLocks noChangeArrowheads="1"/>
          </p:cNvSpPr>
          <p:nvPr/>
        </p:nvSpPr>
        <p:spPr bwMode="auto">
          <a:xfrm>
            <a:off x="565150" y="2139950"/>
            <a:ext cx="8023225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7505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(1)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蜡模的体积是多大？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graphicFrame>
        <p:nvGraphicFramePr>
          <p:cNvPr id="45059" name="对象 1"/>
          <p:cNvGraphicFramePr>
            <a:graphicFrameLocks noChangeAspect="1"/>
          </p:cNvGraphicFramePr>
          <p:nvPr/>
        </p:nvGraphicFramePr>
        <p:xfrm>
          <a:off x="1169988" y="2716213"/>
          <a:ext cx="7073900" cy="203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" r:id="rId5" imgW="7073900" imgH="2032000" progId="Word.Document.8">
                  <p:embed/>
                </p:oleObj>
              </mc:Choice>
              <mc:Fallback>
                <p:oleObj r:id="rId5" imgW="7073900" imgH="2032000" progId="Word.Documen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169988" y="2716213"/>
                        <a:ext cx="7073900" cy="20320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 lim="800000"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8578580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45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5" name="组合 5"/>
          <p:cNvGrpSpPr/>
          <p:nvPr/>
        </p:nvGrpSpPr>
        <p:grpSpPr>
          <a:xfrm>
            <a:off x="2425700" y="279400"/>
            <a:ext cx="4192588" cy="1992313"/>
            <a:chOff x="1851755" y="1505713"/>
            <a:chExt cx="5440491" cy="2584754"/>
          </a:xfrm>
        </p:grpSpPr>
        <p:grpSp>
          <p:nvGrpSpPr>
            <p:cNvPr id="6146" name="组合 81"/>
            <p:cNvGrpSpPr>
              <a:grpSpLocks noGrp="1" noChangeAspect="1"/>
            </p:cNvGrpSpPr>
            <p:nvPr/>
          </p:nvGrpSpPr>
          <p:grpSpPr>
            <a:xfrm>
              <a:off x="1533189" y="1385529"/>
              <a:ext cx="2664226" cy="2591900"/>
              <a:chOff x="3295850" y="1895995"/>
              <a:chExt cx="3725149" cy="4660916"/>
            </a:xfrm>
          </p:grpSpPr>
        </p:grpSp>
        <p:grpSp>
          <p:nvGrpSpPr>
            <p:cNvPr id="6147" name="组合 82"/>
            <p:cNvGrpSpPr/>
            <p:nvPr/>
          </p:nvGrpSpPr>
          <p:grpSpPr>
            <a:xfrm>
              <a:off x="2302897" y="1980707"/>
              <a:ext cx="4989349" cy="751080"/>
              <a:chOff x="2302897" y="1980707"/>
              <a:chExt cx="4989349" cy="751080"/>
            </a:xfrm>
          </p:grpSpPr>
          <p:sp>
            <p:nvSpPr>
              <p:cNvPr id="6148" name="圆角矩形 8"/>
              <p:cNvSpPr/>
              <p:nvPr/>
            </p:nvSpPr>
            <p:spPr>
              <a:xfrm>
                <a:off x="3316286" y="1899715"/>
                <a:ext cx="4150195" cy="1006268"/>
              </a:xfrm>
              <a:prstGeom prst="roundRect">
                <a:avLst>
                  <a:gd name="adj" fmla="val 9976"/>
                </a:avLst>
              </a:prstGeom>
              <a:solidFill>
                <a:srgbClr val="00B0F0"/>
              </a:solidFill>
              <a:ln w="25400">
                <a:gradFill flip="none" rotWithShape="1">
                  <a:gsLst>
                    <a:gs pos="88000">
                      <a:schemeClr val="bg1"/>
                    </a:gs>
                    <a:gs pos="0">
                      <a:schemeClr val="bg1">
                        <a:lumMod val="75000"/>
                      </a:schemeClr>
                    </a:gs>
                    <a:gs pos="71000">
                      <a:schemeClr val="bg1">
                        <a:lumMod val="85000"/>
                      </a:schemeClr>
                    </a:gs>
                    <a:gs pos="55000">
                      <a:schemeClr val="bg1"/>
                    </a:gs>
                    <a:gs pos="37000">
                      <a:schemeClr val="bg1">
                        <a:lumMod val="85000"/>
                      </a:schemeClr>
                    </a:gs>
                    <a:gs pos="22000">
                      <a:schemeClr val="bg1"/>
                    </a:gs>
                    <a:gs pos="100000">
                      <a:schemeClr val="bg1">
                        <a:lumMod val="75000"/>
                      </a:schemeClr>
                    </a:gs>
                  </a:gsLst>
                  <a:lin ang="1200000" scaled="0"/>
                </a:gradFill>
              </a:ln>
              <a:effectLst>
                <a:outerShdw blurRad="101600" dist="508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015" b="1">
                  <a:solidFill>
                    <a:prstClr val="white"/>
                  </a:solidFill>
                </a:endParaRPr>
              </a:p>
            </p:txBody>
          </p:sp>
          <p:grpSp>
            <p:nvGrpSpPr>
              <p:cNvPr id="6149" name="组合 84"/>
              <p:cNvGrpSpPr/>
              <p:nvPr/>
            </p:nvGrpSpPr>
            <p:grpSpPr>
              <a:xfrm>
                <a:off x="3467584" y="2294564"/>
                <a:ext cx="118508" cy="118509"/>
                <a:chOff x="4486616" y="3001075"/>
                <a:chExt cx="274695" cy="274699"/>
              </a:xfrm>
            </p:grpSpPr>
            <p:sp>
              <p:nvSpPr>
                <p:cNvPr id="6150" name="椭圆 21"/>
                <p:cNvSpPr/>
                <p:nvPr/>
              </p:nvSpPr>
              <p:spPr>
                <a:xfrm rot="16200000">
                  <a:off x="4484837" y="3000957"/>
                  <a:ext cx="276891" cy="27695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7000">
                      <a:srgbClr val="A6A6A6"/>
                    </a:gs>
                    <a:gs pos="35001">
                      <a:srgbClr val="F2F2F2"/>
                    </a:gs>
                    <a:gs pos="55000">
                      <a:srgbClr val="A6A6A6"/>
                    </a:gs>
                    <a:gs pos="75000">
                      <a:srgbClr val="F2F2F2"/>
                    </a:gs>
                    <a:gs pos="100000">
                      <a:srgbClr val="A6A6A6"/>
                    </a:gs>
                  </a:gsLst>
                  <a:lin ang="2700000" scaled="1"/>
                </a:gradFill>
                <a:ln w="25400">
                  <a:noFill/>
                  <a:miter lim="800000"/>
                </a:ln>
                <a:effectLst>
                  <a:outerShdw blurRad="12700" dist="12700" dir="2700000" algn="tl">
                    <a:srgbClr val="000000">
                      <a:alpha val="39999"/>
                    </a:srgbClr>
                  </a:outerShdw>
                </a:effectLst>
              </p:spPr>
              <p:txBody>
                <a:bodyPr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5pPr>
                </a:lstStyle>
                <a:p>
                  <a:pPr algn="ctr"/>
                  <a:endParaRPr sz="1000" b="1" kern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151" name="椭圆 22"/>
                <p:cNvSpPr/>
                <p:nvPr/>
              </p:nvSpPr>
              <p:spPr>
                <a:xfrm>
                  <a:off x="4385233" y="2756459"/>
                  <a:ext cx="469760" cy="494401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noFill/>
                </a:ln>
                <a:effectLst>
                  <a:innerShdw blurRad="12700" dist="12700" dir="13500000">
                    <a:prstClr val="black">
                      <a:alpha val="50000"/>
                    </a:prstClr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zh-CN" altLang="en-US" sz="1015" b="1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6152" name="组合 85"/>
              <p:cNvGrpSpPr/>
              <p:nvPr/>
            </p:nvGrpSpPr>
            <p:grpSpPr>
              <a:xfrm>
                <a:off x="3168079" y="2294564"/>
                <a:ext cx="118508" cy="118509"/>
                <a:chOff x="4486616" y="3001075"/>
                <a:chExt cx="274695" cy="274699"/>
              </a:xfrm>
            </p:grpSpPr>
            <p:sp>
              <p:nvSpPr>
                <p:cNvPr id="6153" name="椭圆 19"/>
                <p:cNvSpPr/>
                <p:nvPr/>
              </p:nvSpPr>
              <p:spPr>
                <a:xfrm rot="16200000">
                  <a:off x="4479537" y="3008122"/>
                  <a:ext cx="276891" cy="262624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7000">
                      <a:srgbClr val="A6A6A6"/>
                    </a:gs>
                    <a:gs pos="35001">
                      <a:srgbClr val="F2F2F2"/>
                    </a:gs>
                    <a:gs pos="55000">
                      <a:srgbClr val="A6A6A6"/>
                    </a:gs>
                    <a:gs pos="75000">
                      <a:srgbClr val="F2F2F2"/>
                    </a:gs>
                    <a:gs pos="100000">
                      <a:srgbClr val="A6A6A6"/>
                    </a:gs>
                  </a:gsLst>
                  <a:lin ang="2700000" scaled="1"/>
                </a:gradFill>
                <a:ln w="25400">
                  <a:noFill/>
                  <a:miter lim="800000"/>
                </a:ln>
                <a:effectLst>
                  <a:outerShdw blurRad="12700" dist="12700" dir="2700000" algn="tl">
                    <a:srgbClr val="000000">
                      <a:alpha val="39999"/>
                    </a:srgbClr>
                  </a:outerShdw>
                </a:effectLst>
              </p:spPr>
              <p:txBody>
                <a:bodyPr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5pPr>
                </a:lstStyle>
                <a:p>
                  <a:pPr algn="ctr"/>
                  <a:endParaRPr sz="1000" b="1" kern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154" name="椭圆 20"/>
                <p:cNvSpPr/>
                <p:nvPr/>
              </p:nvSpPr>
              <p:spPr>
                <a:xfrm>
                  <a:off x="4385233" y="2756459"/>
                  <a:ext cx="469760" cy="494401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noFill/>
                </a:ln>
                <a:effectLst>
                  <a:innerShdw blurRad="12700" dist="12700" dir="13500000">
                    <a:prstClr val="black">
                      <a:alpha val="50000"/>
                    </a:prstClr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zh-CN" altLang="en-US" sz="1015" b="1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6155" name="组合 86"/>
              <p:cNvGrpSpPr>
                <a:grpSpLocks noGrp="1" noChangeAspect="1"/>
              </p:cNvGrpSpPr>
              <p:nvPr/>
            </p:nvGrpSpPr>
            <p:grpSpPr>
              <a:xfrm>
                <a:off x="3197698" y="2171864"/>
                <a:ext cx="362117" cy="236685"/>
                <a:chOff x="4312849" y="3104300"/>
                <a:chExt cx="384317" cy="61430"/>
              </a:xfrm>
            </p:grpSpPr>
          </p:grpSp>
          <p:grpSp>
            <p:nvGrpSpPr>
              <p:cNvPr id="6156" name="组合 87"/>
              <p:cNvGrpSpPr/>
              <p:nvPr/>
            </p:nvGrpSpPr>
            <p:grpSpPr>
              <a:xfrm>
                <a:off x="3635164" y="2097014"/>
                <a:ext cx="630643" cy="550614"/>
                <a:chOff x="4846885" y="2796017"/>
                <a:chExt cx="840857" cy="734151"/>
              </a:xfrm>
            </p:grpSpPr>
            <p:sp>
              <p:nvSpPr>
                <p:cNvPr id="6157" name="椭圆 15"/>
                <p:cNvSpPr/>
                <p:nvPr/>
              </p:nvSpPr>
              <p:spPr>
                <a:xfrm>
                  <a:off x="4902566" y="2795742"/>
                  <a:ext cx="722379" cy="755172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5pPr>
                </a:lstStyle>
                <a:p>
                  <a:pPr algn="ctr"/>
                  <a:endParaRPr sz="1000" b="1" kern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158" name="文本框 18"/>
                <p:cNvSpPr/>
                <p:nvPr/>
              </p:nvSpPr>
              <p:spPr>
                <a:xfrm>
                  <a:off x="4846885" y="2811166"/>
                  <a:ext cx="840857" cy="719002"/>
                </a:xfrm>
                <a:prstGeom prst="rect">
                  <a:avLst/>
                </a:prstGeom>
                <a:noFill/>
                <a:ln>
                  <a:noFill/>
                  <a:miter lim="800000"/>
                </a:ln>
              </p:spPr>
              <p:txBody>
                <a:bodyPr anchor="t" anchorCtr="0">
                  <a:spAutoFit/>
                </a:bodyPr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5pPr>
                </a:lstStyle>
                <a:p>
                  <a:pPr algn="ctr"/>
                  <a:r>
                    <a:rPr lang="en-US" altLang="zh-CN" sz="2100" b="1" kern="0">
                      <a:solidFill>
                        <a:srgbClr val="00B0F0"/>
                      </a:solidFill>
                      <a:latin typeface="Impact" pitchFamily="34" charset="0"/>
                    </a:rPr>
                    <a:t>01</a:t>
                  </a:r>
                  <a:endParaRPr sz="2100" b="1" kern="0">
                    <a:solidFill>
                      <a:srgbClr val="00B0F0"/>
                    </a:solidFill>
                    <a:latin typeface="Impact" pitchFamily="34" charset="0"/>
                  </a:endParaRPr>
                </a:p>
              </p:txBody>
            </p:sp>
          </p:grpSp>
          <p:sp>
            <p:nvSpPr>
              <p:cNvPr id="6159" name="文本框 24"/>
              <p:cNvSpPr/>
              <p:nvPr/>
            </p:nvSpPr>
            <p:spPr>
              <a:xfrm>
                <a:off x="4035549" y="2014039"/>
                <a:ext cx="2629911" cy="659085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  <p:txBody>
              <a:bodyPr anchor="t" anchorCtr="0">
                <a:spAutoFit/>
              </a:bodyPr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r>
                  <a:rPr sz="2700" b="1" kern="0">
                    <a:solidFill>
                      <a:prstClr val="white"/>
                    </a:solidFill>
                    <a:latin typeface="黑体" pitchFamily="49" charset="-122"/>
                    <a:ea typeface="黑体" pitchFamily="49" charset="-122"/>
                  </a:rPr>
                  <a:t>知识梳理</a:t>
                </a:r>
              </a:p>
            </p:txBody>
          </p:sp>
          <p:sp>
            <p:nvSpPr>
              <p:cNvPr id="6160" name="KSO_Shape"/>
              <p:cNvSpPr/>
              <p:nvPr/>
            </p:nvSpPr>
            <p:spPr>
              <a:xfrm>
                <a:off x="2302898" y="2098867"/>
                <a:ext cx="558262" cy="533428"/>
              </a:xfrm>
              <a:custGeom>
                <a:avLst/>
                <a:gdLst/>
                <a:ahLst/>
                <a:cxnLst/>
                <a:rect l="l" t="t" r="r" b="b"/>
                <a:pathLst>
                  <a:path w="1889279" h="1810503">
                    <a:moveTo>
                      <a:pt x="1408636" y="1462945"/>
                    </a:moveTo>
                    <a:cubicBezTo>
                      <a:pt x="1471912" y="1494489"/>
                      <a:pt x="1528819" y="1532588"/>
                      <a:pt x="1575786" y="1578162"/>
                    </a:cubicBezTo>
                    <a:cubicBezTo>
                      <a:pt x="1467281" y="1672800"/>
                      <a:pt x="1335058" y="1742507"/>
                      <a:pt x="1188886" y="1779443"/>
                    </a:cubicBezTo>
                    <a:cubicBezTo>
                      <a:pt x="1278166" y="1700386"/>
                      <a:pt x="1353810" y="1592053"/>
                      <a:pt x="1408636" y="1462945"/>
                    </a:cubicBezTo>
                    <a:close/>
                    <a:moveTo>
                      <a:pt x="494888" y="1445849"/>
                    </a:moveTo>
                    <a:cubicBezTo>
                      <a:pt x="556747" y="1590569"/>
                      <a:pt x="643865" y="1709702"/>
                      <a:pt x="747068" y="1790925"/>
                    </a:cubicBezTo>
                    <a:cubicBezTo>
                      <a:pt x="576321" y="1756303"/>
                      <a:pt x="422614" y="1677538"/>
                      <a:pt x="300900" y="1566189"/>
                    </a:cubicBezTo>
                    <a:cubicBezTo>
                      <a:pt x="355309" y="1517036"/>
                      <a:pt x="421005" y="1476420"/>
                      <a:pt x="494888" y="1445849"/>
                    </a:cubicBezTo>
                    <a:close/>
                    <a:moveTo>
                      <a:pt x="900586" y="1355871"/>
                    </a:moveTo>
                    <a:lnTo>
                      <a:pt x="900586" y="1808904"/>
                    </a:lnTo>
                    <a:lnTo>
                      <a:pt x="884222" y="1808113"/>
                    </a:lnTo>
                    <a:cubicBezTo>
                      <a:pt x="745280" y="1742581"/>
                      <a:pt x="627378" y="1604992"/>
                      <a:pt x="551037" y="1423344"/>
                    </a:cubicBezTo>
                    <a:cubicBezTo>
                      <a:pt x="655969" y="1381011"/>
                      <a:pt x="774745" y="1357337"/>
                      <a:pt x="900586" y="1355871"/>
                    </a:cubicBezTo>
                    <a:close/>
                    <a:moveTo>
                      <a:pt x="953521" y="1355186"/>
                    </a:moveTo>
                    <a:cubicBezTo>
                      <a:pt x="1099660" y="1356509"/>
                      <a:pt x="1236550" y="1386650"/>
                      <a:pt x="1354036" y="1440083"/>
                    </a:cubicBezTo>
                    <a:cubicBezTo>
                      <a:pt x="1283551" y="1605630"/>
                      <a:pt x="1178611" y="1734316"/>
                      <a:pt x="1054486" y="1804443"/>
                    </a:cubicBezTo>
                    <a:lnTo>
                      <a:pt x="953521" y="1810503"/>
                    </a:lnTo>
                    <a:close/>
                    <a:moveTo>
                      <a:pt x="1517159" y="931303"/>
                    </a:moveTo>
                    <a:lnTo>
                      <a:pt x="1889279" y="931303"/>
                    </a:lnTo>
                    <a:cubicBezTo>
                      <a:pt x="1883282" y="1167646"/>
                      <a:pt x="1781715" y="1381244"/>
                      <a:pt x="1618873" y="1536894"/>
                    </a:cubicBezTo>
                    <a:cubicBezTo>
                      <a:pt x="1566437" y="1485571"/>
                      <a:pt x="1502786" y="1442774"/>
                      <a:pt x="1431939" y="1407715"/>
                    </a:cubicBezTo>
                    <a:cubicBezTo>
                      <a:pt x="1485774" y="1266553"/>
                      <a:pt x="1516428" y="1104135"/>
                      <a:pt x="1517159" y="931303"/>
                    </a:cubicBezTo>
                    <a:close/>
                    <a:moveTo>
                      <a:pt x="953521" y="931303"/>
                    </a:moveTo>
                    <a:lnTo>
                      <a:pt x="1456842" y="931303"/>
                    </a:lnTo>
                    <a:cubicBezTo>
                      <a:pt x="1456123" y="1096196"/>
                      <a:pt x="1427268" y="1250986"/>
                      <a:pt x="1375819" y="1384691"/>
                    </a:cubicBezTo>
                    <a:cubicBezTo>
                      <a:pt x="1251537" y="1327928"/>
                      <a:pt x="1107288" y="1296191"/>
                      <a:pt x="953521" y="1294902"/>
                    </a:cubicBezTo>
                    <a:close/>
                    <a:moveTo>
                      <a:pt x="448568" y="931303"/>
                    </a:moveTo>
                    <a:lnTo>
                      <a:pt x="900586" y="931303"/>
                    </a:lnTo>
                    <a:lnTo>
                      <a:pt x="900586" y="1295603"/>
                    </a:lnTo>
                    <a:cubicBezTo>
                      <a:pt x="766605" y="1297053"/>
                      <a:pt x="640053" y="1322469"/>
                      <a:pt x="528061" y="1368046"/>
                    </a:cubicBezTo>
                    <a:cubicBezTo>
                      <a:pt x="478984" y="1238632"/>
                      <a:pt x="450499" y="1089843"/>
                      <a:pt x="448568" y="931303"/>
                    </a:cubicBezTo>
                    <a:close/>
                    <a:moveTo>
                      <a:pt x="0" y="931303"/>
                    </a:moveTo>
                    <a:lnTo>
                      <a:pt x="388264" y="931303"/>
                    </a:lnTo>
                    <a:cubicBezTo>
                      <a:pt x="390220" y="1097785"/>
                      <a:pt x="420532" y="1254193"/>
                      <a:pt x="473139" y="1390578"/>
                    </a:cubicBezTo>
                    <a:cubicBezTo>
                      <a:pt x="391203" y="1423988"/>
                      <a:pt x="318506" y="1469260"/>
                      <a:pt x="258353" y="1524144"/>
                    </a:cubicBezTo>
                    <a:cubicBezTo>
                      <a:pt x="102364" y="1370026"/>
                      <a:pt x="5849" y="1161456"/>
                      <a:pt x="0" y="931303"/>
                    </a:cubicBezTo>
                    <a:close/>
                    <a:moveTo>
                      <a:pt x="536834" y="421694"/>
                    </a:moveTo>
                    <a:cubicBezTo>
                      <a:pt x="646682" y="464986"/>
                      <a:pt x="770110" y="489176"/>
                      <a:pt x="900586" y="490537"/>
                    </a:cubicBezTo>
                    <a:lnTo>
                      <a:pt x="900586" y="875390"/>
                    </a:lnTo>
                    <a:lnTo>
                      <a:pt x="448805" y="875390"/>
                    </a:lnTo>
                    <a:cubicBezTo>
                      <a:pt x="451150" y="709592"/>
                      <a:pt x="482649" y="554587"/>
                      <a:pt x="536834" y="421694"/>
                    </a:cubicBezTo>
                    <a:close/>
                    <a:moveTo>
                      <a:pt x="1356131" y="409527"/>
                    </a:moveTo>
                    <a:cubicBezTo>
                      <a:pt x="1415590" y="544412"/>
                      <a:pt x="1451132" y="703874"/>
                      <a:pt x="1455052" y="875390"/>
                    </a:cubicBezTo>
                    <a:lnTo>
                      <a:pt x="953521" y="875390"/>
                    </a:lnTo>
                    <a:lnTo>
                      <a:pt x="953521" y="491238"/>
                    </a:lnTo>
                    <a:cubicBezTo>
                      <a:pt x="1099303" y="490092"/>
                      <a:pt x="1236528" y="461431"/>
                      <a:pt x="1356131" y="409527"/>
                    </a:cubicBezTo>
                    <a:close/>
                    <a:moveTo>
                      <a:pt x="271202" y="273767"/>
                    </a:moveTo>
                    <a:cubicBezTo>
                      <a:pt x="330895" y="324894"/>
                      <a:pt x="401533" y="367494"/>
                      <a:pt x="480768" y="398692"/>
                    </a:cubicBezTo>
                    <a:cubicBezTo>
                      <a:pt x="424147" y="539118"/>
                      <a:pt x="390867" y="701724"/>
                      <a:pt x="388496" y="875390"/>
                    </a:cubicBezTo>
                    <a:lnTo>
                      <a:pt x="238" y="875390"/>
                    </a:lnTo>
                    <a:cubicBezTo>
                      <a:pt x="7162" y="640451"/>
                      <a:pt x="108645" y="428248"/>
                      <a:pt x="271202" y="273767"/>
                    </a:cubicBezTo>
                    <a:close/>
                    <a:moveTo>
                      <a:pt x="1605567" y="261436"/>
                    </a:moveTo>
                    <a:cubicBezTo>
                      <a:pt x="1775300" y="417133"/>
                      <a:pt x="1881942" y="634296"/>
                      <a:pt x="1889035" y="875390"/>
                    </a:cubicBezTo>
                    <a:lnTo>
                      <a:pt x="1515364" y="875390"/>
                    </a:lnTo>
                    <a:cubicBezTo>
                      <a:pt x="1511419" y="696081"/>
                      <a:pt x="1474168" y="529014"/>
                      <a:pt x="1413107" y="386152"/>
                    </a:cubicBezTo>
                    <a:cubicBezTo>
                      <a:pt x="1485941" y="353453"/>
                      <a:pt x="1551126" y="311628"/>
                      <a:pt x="1605567" y="261436"/>
                    </a:cubicBezTo>
                    <a:close/>
                    <a:moveTo>
                      <a:pt x="748157" y="19413"/>
                    </a:moveTo>
                    <a:cubicBezTo>
                      <a:pt x="649482" y="96557"/>
                      <a:pt x="565491" y="208310"/>
                      <a:pt x="504779" y="344256"/>
                    </a:cubicBezTo>
                    <a:cubicBezTo>
                      <a:pt x="432706" y="315858"/>
                      <a:pt x="368354" y="277545"/>
                      <a:pt x="313920" y="231604"/>
                    </a:cubicBezTo>
                    <a:cubicBezTo>
                      <a:pt x="434240" y="127070"/>
                      <a:pt x="583275" y="52667"/>
                      <a:pt x="748157" y="19413"/>
                    </a:cubicBezTo>
                    <a:close/>
                    <a:moveTo>
                      <a:pt x="1137621" y="18543"/>
                    </a:moveTo>
                    <a:cubicBezTo>
                      <a:pt x="1297904" y="50310"/>
                      <a:pt x="1443338" y="120918"/>
                      <a:pt x="1562575" y="219802"/>
                    </a:cubicBezTo>
                    <a:cubicBezTo>
                      <a:pt x="1512842" y="265093"/>
                      <a:pt x="1453308" y="302843"/>
                      <a:pt x="1386970" y="332857"/>
                    </a:cubicBezTo>
                    <a:cubicBezTo>
                      <a:pt x="1323718" y="199817"/>
                      <a:pt x="1237626" y="91674"/>
                      <a:pt x="1137621" y="18543"/>
                    </a:cubicBezTo>
                    <a:close/>
                    <a:moveTo>
                      <a:pt x="900586" y="1702"/>
                    </a:moveTo>
                    <a:lnTo>
                      <a:pt x="900586" y="430269"/>
                    </a:lnTo>
                    <a:cubicBezTo>
                      <a:pt x="778345" y="428899"/>
                      <a:pt x="662774" y="406468"/>
                      <a:pt x="560047" y="366408"/>
                    </a:cubicBezTo>
                    <a:cubicBezTo>
                      <a:pt x="637783" y="193348"/>
                      <a:pt x="753999" y="63227"/>
                      <a:pt x="890213" y="2203"/>
                    </a:cubicBezTo>
                    <a:close/>
                    <a:moveTo>
                      <a:pt x="953521" y="0"/>
                    </a:moveTo>
                    <a:lnTo>
                      <a:pt x="981035" y="1330"/>
                    </a:lnTo>
                    <a:cubicBezTo>
                      <a:pt x="1124068" y="53565"/>
                      <a:pt x="1247786" y="180867"/>
                      <a:pt x="1332000" y="354889"/>
                    </a:cubicBezTo>
                    <a:cubicBezTo>
                      <a:pt x="1219743" y="403080"/>
                      <a:pt x="1090709" y="429800"/>
                      <a:pt x="953521" y="430954"/>
                    </a:cubicBezTo>
                    <a:close/>
                  </a:path>
                </a:pathLst>
              </a:custGeom>
              <a:solidFill>
                <a:schemeClr val="bg1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lang="zh-CN" altLang="en-US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lang="zh-CN" altLang="en-US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lang="zh-CN" altLang="en-US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lang="zh-CN" altLang="en-US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>
                  <a:solidFill>
                    <a:srgbClr val="FFFFFF"/>
                  </a:solidFill>
                  <a:ea typeface="宋体"/>
                </a:endParaRPr>
              </a:p>
            </p:txBody>
          </p:sp>
        </p:grpSp>
      </p:grpSp>
      <p:sp>
        <p:nvSpPr>
          <p:cNvPr id="6161" name="矩形 1">
            <a:hlinkClick r:id="rId2" action="ppaction://hlinksldjump"/>
          </p:cNvPr>
          <p:cNvSpPr/>
          <p:nvPr/>
        </p:nvSpPr>
        <p:spPr>
          <a:xfrm>
            <a:off x="1835150" y="1685925"/>
            <a:ext cx="5788025" cy="460375"/>
          </a:xfrm>
          <a:prstGeom prst="rect">
            <a:avLst/>
          </a:prstGeom>
          <a:solidFill>
            <a:srgbClr val="E56666"/>
          </a:solidFill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lang="en-US" altLang="zh-CN"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·1 </a:t>
            </a:r>
            <a:r>
              <a:rPr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质量</a:t>
            </a:r>
          </a:p>
        </p:txBody>
      </p:sp>
      <p:sp>
        <p:nvSpPr>
          <p:cNvPr id="6162" name="矩形 2">
            <a:hlinkClick r:id="rId3" action="ppaction://hlinksldjump"/>
          </p:cNvPr>
          <p:cNvSpPr/>
          <p:nvPr/>
        </p:nvSpPr>
        <p:spPr>
          <a:xfrm>
            <a:off x="1835150" y="2284413"/>
            <a:ext cx="5788025" cy="461962"/>
          </a:xfrm>
          <a:prstGeom prst="rect">
            <a:avLst/>
          </a:prstGeom>
          <a:solidFill>
            <a:srgbClr val="00B7CA"/>
          </a:solidFill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lang="en-US" altLang="zh-CN"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·2 </a:t>
            </a:r>
            <a:r>
              <a:rPr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天平和量筒的使用</a:t>
            </a:r>
          </a:p>
        </p:txBody>
      </p:sp>
      <p:pic>
        <p:nvPicPr>
          <p:cNvPr id="6163" name="Picture 7" descr="C:\Users\Administrator\Desktop\习题课件\返回框.png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01013" y="4130675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6164" name="矩形 27">
            <a:hlinkClick r:id="rId6" action="ppaction://hlinksldjump"/>
          </p:cNvPr>
          <p:cNvSpPr/>
          <p:nvPr/>
        </p:nvSpPr>
        <p:spPr>
          <a:xfrm>
            <a:off x="1835150" y="2859088"/>
            <a:ext cx="5788025" cy="460375"/>
          </a:xfrm>
          <a:prstGeom prst="rect">
            <a:avLst/>
          </a:prstGeom>
          <a:solidFill>
            <a:srgbClr val="FFC000"/>
          </a:solidFill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lang="en-US" altLang="zh-CN"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·3 </a:t>
            </a:r>
            <a:r>
              <a:rPr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密度</a:t>
            </a:r>
          </a:p>
        </p:txBody>
      </p:sp>
    </p:spTree>
    <p:extLst>
      <p:ext uri="{BB962C8B-B14F-4D97-AF65-F5344CB8AC3E}">
        <p14:creationId xmlns:p14="http://schemas.microsoft.com/office/powerpoint/2010/main" val="291570011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1" grpId="0" animBg="1"/>
      <p:bldP spid="6162" grpId="0" animBg="1"/>
      <p:bldP spid="6164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矩形 4"/>
          <p:cNvSpPr>
            <a:spLocks noChangeArrowheads="1"/>
          </p:cNvSpPr>
          <p:nvPr/>
        </p:nvSpPr>
        <p:spPr bwMode="auto">
          <a:xfrm>
            <a:off x="565150" y="647700"/>
            <a:ext cx="8023225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7505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(2)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小狗挂饰的密度是多大？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46082" name="Picture 7" descr="C:\Users\Administrator\Desktop\习题课件\返回框.pn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50225" y="4146550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  <p:graphicFrame>
        <p:nvGraphicFramePr>
          <p:cNvPr id="46083" name="对象 1"/>
          <p:cNvGraphicFramePr>
            <a:graphicFrameLocks noChangeAspect="1"/>
          </p:cNvGraphicFramePr>
          <p:nvPr/>
        </p:nvGraphicFramePr>
        <p:xfrm>
          <a:off x="971550" y="1498600"/>
          <a:ext cx="7073900" cy="203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2" r:id="rId6" imgW="7073900" imgH="2032000" progId="Word.Document.8">
                  <p:embed/>
                </p:oleObj>
              </mc:Choice>
              <mc:Fallback>
                <p:oleObj r:id="rId6" imgW="7073900" imgH="2032000" progId="Word.Documen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971550" y="1498600"/>
                        <a:ext cx="7073900" cy="20320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 lim="800000"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4925011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46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105" name="组合 27"/>
          <p:cNvGrpSpPr/>
          <p:nvPr/>
        </p:nvGrpSpPr>
        <p:grpSpPr>
          <a:xfrm>
            <a:off x="2425700" y="269875"/>
            <a:ext cx="4449763" cy="2085975"/>
            <a:chOff x="2000534" y="2474331"/>
            <a:chExt cx="5723839" cy="2584754"/>
          </a:xfrm>
        </p:grpSpPr>
        <p:grpSp>
          <p:nvGrpSpPr>
            <p:cNvPr id="47106" name="组合 31"/>
            <p:cNvGrpSpPr>
              <a:grpSpLocks noGrp="1" noChangeAspect="1"/>
            </p:cNvGrpSpPr>
            <p:nvPr/>
          </p:nvGrpSpPr>
          <p:grpSpPr>
            <a:xfrm>
              <a:off x="1684793" y="2368687"/>
              <a:ext cx="2695413" cy="2568248"/>
              <a:chOff x="3295850" y="1895995"/>
              <a:chExt cx="3725149" cy="4660916"/>
            </a:xfrm>
          </p:grpSpPr>
        </p:grpSp>
        <p:sp>
          <p:nvSpPr>
            <p:cNvPr id="47107" name="圆角矩形 29"/>
            <p:cNvSpPr/>
            <p:nvPr/>
          </p:nvSpPr>
          <p:spPr>
            <a:xfrm>
              <a:off x="3465772" y="2871970"/>
              <a:ext cx="4147968" cy="994810"/>
            </a:xfrm>
            <a:prstGeom prst="roundRect">
              <a:avLst>
                <a:gd name="adj" fmla="val 9976"/>
              </a:avLst>
            </a:prstGeom>
            <a:solidFill>
              <a:srgbClr val="01ACBE"/>
            </a:solidFill>
            <a:ln w="25400">
              <a:gradFill flip="none" rotWithShape="1">
                <a:gsLst>
                  <a:gs pos="88000">
                    <a:schemeClr val="bg1"/>
                  </a:gs>
                  <a:gs pos="0">
                    <a:schemeClr val="bg1">
                      <a:lumMod val="75000"/>
                    </a:schemeClr>
                  </a:gs>
                  <a:gs pos="71000">
                    <a:schemeClr val="bg1">
                      <a:lumMod val="85000"/>
                    </a:schemeClr>
                  </a:gs>
                  <a:gs pos="55000">
                    <a:schemeClr val="bg1"/>
                  </a:gs>
                  <a:gs pos="37000">
                    <a:schemeClr val="bg1">
                      <a:lumMod val="85000"/>
                    </a:schemeClr>
                  </a:gs>
                  <a:gs pos="22000">
                    <a:schemeClr val="bg1"/>
                  </a:gs>
                  <a:gs pos="100000">
                    <a:schemeClr val="bg1">
                      <a:lumMod val="75000"/>
                    </a:schemeClr>
                  </a:gs>
                </a:gsLst>
                <a:lin ang="1200000" scaled="0"/>
              </a:gradFill>
            </a:ln>
            <a:effectLst>
              <a:outerShdw blurRad="101600" dist="508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zh-CN" altLang="en-US" sz="1015" b="1">
                <a:solidFill>
                  <a:prstClr val="white"/>
                </a:solidFill>
              </a:endParaRPr>
            </a:p>
          </p:txBody>
        </p:sp>
        <p:grpSp>
          <p:nvGrpSpPr>
            <p:cNvPr id="47108" name="组合 33"/>
            <p:cNvGrpSpPr/>
            <p:nvPr/>
          </p:nvGrpSpPr>
          <p:grpSpPr>
            <a:xfrm>
              <a:off x="3616363" y="3263182"/>
              <a:ext cx="118508" cy="118509"/>
              <a:chOff x="4486616" y="3001075"/>
              <a:chExt cx="274695" cy="274699"/>
            </a:xfrm>
          </p:grpSpPr>
          <p:sp>
            <p:nvSpPr>
              <p:cNvPr id="47109" name="椭圆 46"/>
              <p:cNvSpPr/>
              <p:nvPr/>
            </p:nvSpPr>
            <p:spPr>
              <a:xfrm rot="16200000">
                <a:off x="4485761" y="3000483"/>
                <a:ext cx="273579" cy="274534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7000">
                    <a:srgbClr val="A6A6A6"/>
                  </a:gs>
                  <a:gs pos="35001">
                    <a:srgbClr val="F2F2F2"/>
                  </a:gs>
                  <a:gs pos="55000">
                    <a:srgbClr val="A6A6A6"/>
                  </a:gs>
                  <a:gs pos="75000">
                    <a:srgbClr val="F2F2F2"/>
                  </a:gs>
                  <a:gs pos="100000">
                    <a:srgbClr val="A6A6A6"/>
                  </a:gs>
                </a:gsLst>
                <a:lin ang="2700000" scaled="1"/>
              </a:gradFill>
              <a:ln w="25400">
                <a:noFill/>
                <a:miter lim="800000"/>
              </a:ln>
              <a:effectLst>
                <a:outerShdw blurRad="12700" dist="12700" dir="2700000" algn="tl">
                  <a:srgbClr val="000000">
                    <a:alpha val="39999"/>
                  </a:srgbClr>
                </a:outerShdw>
              </a:effectLst>
            </p:spPr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47110" name="椭圆 47"/>
              <p:cNvSpPr/>
              <p:nvPr/>
            </p:nvSpPr>
            <p:spPr>
              <a:xfrm>
                <a:off x="4390939" y="2764996"/>
                <a:ext cx="448668" cy="495325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12700" dist="127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015" b="1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47111" name="组合 34"/>
            <p:cNvGrpSpPr/>
            <p:nvPr/>
          </p:nvGrpSpPr>
          <p:grpSpPr>
            <a:xfrm>
              <a:off x="3316858" y="3263182"/>
              <a:ext cx="118508" cy="118509"/>
              <a:chOff x="4486616" y="3001075"/>
              <a:chExt cx="274695" cy="274699"/>
            </a:xfrm>
          </p:grpSpPr>
          <p:sp>
            <p:nvSpPr>
              <p:cNvPr id="47112" name="椭圆 44"/>
              <p:cNvSpPr/>
              <p:nvPr/>
            </p:nvSpPr>
            <p:spPr>
              <a:xfrm rot="16200000">
                <a:off x="4488931" y="3000483"/>
                <a:ext cx="273579" cy="274534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7000">
                    <a:srgbClr val="A6A6A6"/>
                  </a:gs>
                  <a:gs pos="35001">
                    <a:srgbClr val="F2F2F2"/>
                  </a:gs>
                  <a:gs pos="55000">
                    <a:srgbClr val="A6A6A6"/>
                  </a:gs>
                  <a:gs pos="75000">
                    <a:srgbClr val="F2F2F2"/>
                  </a:gs>
                  <a:gs pos="100000">
                    <a:srgbClr val="A6A6A6"/>
                  </a:gs>
                </a:gsLst>
                <a:lin ang="2700000" scaled="1"/>
              </a:gradFill>
              <a:ln w="25400">
                <a:noFill/>
                <a:miter lim="800000"/>
              </a:ln>
              <a:effectLst>
                <a:outerShdw blurRad="12700" dist="12700" dir="2700000" algn="tl">
                  <a:srgbClr val="000000">
                    <a:alpha val="39999"/>
                  </a:srgbClr>
                </a:outerShdw>
              </a:effectLst>
            </p:spPr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47113" name="椭圆 45"/>
              <p:cNvSpPr/>
              <p:nvPr/>
            </p:nvSpPr>
            <p:spPr>
              <a:xfrm>
                <a:off x="4390939" y="2764996"/>
                <a:ext cx="448668" cy="495325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12700" dist="127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015" b="1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47114" name="组合 35"/>
            <p:cNvGrpSpPr>
              <a:grpSpLocks noGrp="1" noChangeAspect="1"/>
            </p:cNvGrpSpPr>
            <p:nvPr/>
          </p:nvGrpSpPr>
          <p:grpSpPr>
            <a:xfrm>
              <a:off x="3346774" y="3147881"/>
              <a:ext cx="361523" cy="227756"/>
              <a:chOff x="4312849" y="3104300"/>
              <a:chExt cx="384317" cy="61430"/>
            </a:xfrm>
          </p:grpSpPr>
        </p:grpSp>
        <p:grpSp>
          <p:nvGrpSpPr>
            <p:cNvPr id="47115" name="组合 36"/>
            <p:cNvGrpSpPr/>
            <p:nvPr/>
          </p:nvGrpSpPr>
          <p:grpSpPr>
            <a:xfrm>
              <a:off x="3731804" y="3056740"/>
              <a:ext cx="674163" cy="552077"/>
              <a:chOff x="4777361" y="2784157"/>
              <a:chExt cx="898883" cy="736101"/>
            </a:xfrm>
          </p:grpSpPr>
          <p:sp>
            <p:nvSpPr>
              <p:cNvPr id="47116" name="椭圆 40"/>
              <p:cNvSpPr/>
              <p:nvPr/>
            </p:nvSpPr>
            <p:spPr>
              <a:xfrm>
                <a:off x="4881330" y="2783955"/>
                <a:ext cx="735134" cy="737001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47117" name="文本框 41"/>
              <p:cNvSpPr/>
              <p:nvPr/>
            </p:nvSpPr>
            <p:spPr>
              <a:xfrm>
                <a:off x="4777361" y="2821067"/>
                <a:ext cx="898883" cy="690947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  <p:txBody>
              <a:bodyPr anchor="t" anchorCtr="0">
                <a:spAutoFit/>
              </a:bodyPr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r>
                  <a:rPr lang="en-US" altLang="zh-CN" sz="2100" b="1" kern="0">
                    <a:solidFill>
                      <a:srgbClr val="01ACBE"/>
                    </a:solidFill>
                    <a:latin typeface="Impact" pitchFamily="34" charset="0"/>
                  </a:rPr>
                  <a:t>03</a:t>
                </a:r>
                <a:endParaRPr sz="2100" b="1" kern="0">
                  <a:solidFill>
                    <a:srgbClr val="01ACBE"/>
                  </a:solidFill>
                  <a:latin typeface="Impact" pitchFamily="34" charset="0"/>
                </a:endParaRPr>
              </a:p>
            </p:txBody>
          </p:sp>
        </p:grpSp>
        <p:grpSp>
          <p:nvGrpSpPr>
            <p:cNvPr id="47118" name="组合 34"/>
            <p:cNvGrpSpPr>
              <a:grpSpLocks noGrp="1" noChangeAspect="1"/>
            </p:cNvGrpSpPr>
            <p:nvPr/>
          </p:nvGrpSpPr>
          <p:grpSpPr>
            <a:xfrm>
              <a:off x="2434145" y="3056739"/>
              <a:ext cx="623455" cy="497016"/>
              <a:chOff x="9404083" y="1238855"/>
              <a:chExt cx="801342" cy="665020"/>
            </a:xfrm>
          </p:grpSpPr>
        </p:grpSp>
        <p:sp>
          <p:nvSpPr>
            <p:cNvPr id="47119" name="文本框 47"/>
            <p:cNvSpPr/>
            <p:nvPr/>
          </p:nvSpPr>
          <p:spPr>
            <a:xfrm>
              <a:off x="4051919" y="3037104"/>
              <a:ext cx="3672454" cy="572054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algn="ctr"/>
              <a:r>
                <a:rPr sz="2400" b="1" kern="0">
                  <a:solidFill>
                    <a:prstClr val="white"/>
                  </a:solidFill>
                  <a:latin typeface="黑体" pitchFamily="49" charset="-122"/>
                  <a:ea typeface="黑体" pitchFamily="49" charset="-122"/>
                </a:rPr>
                <a:t>福建</a:t>
              </a:r>
              <a:r>
                <a:rPr lang="en-US" altLang="zh-CN" sz="2400" b="1" kern="0">
                  <a:solidFill>
                    <a:prstClr val="white"/>
                  </a:solidFill>
                  <a:latin typeface="黑体" pitchFamily="49" charset="-122"/>
                  <a:ea typeface="黑体" pitchFamily="49" charset="-122"/>
                </a:rPr>
                <a:t>4</a:t>
              </a:r>
              <a:r>
                <a:rPr sz="2400" b="1" kern="0">
                  <a:solidFill>
                    <a:prstClr val="white"/>
                  </a:solidFill>
                  <a:latin typeface="黑体" pitchFamily="49" charset="-122"/>
                  <a:ea typeface="黑体" pitchFamily="49" charset="-122"/>
                </a:rPr>
                <a:t>年中考聚焦</a:t>
              </a:r>
            </a:p>
          </p:txBody>
        </p:sp>
      </p:grpSp>
      <p:grpSp>
        <p:nvGrpSpPr>
          <p:cNvPr id="47120" name="组合 1"/>
          <p:cNvGrpSpPr/>
          <p:nvPr/>
        </p:nvGrpSpPr>
        <p:grpSpPr>
          <a:xfrm>
            <a:off x="1592263" y="1924050"/>
            <a:ext cx="542925" cy="547688"/>
            <a:chOff x="1153731" y="1592014"/>
            <a:chExt cx="543166" cy="547688"/>
          </a:xfrm>
        </p:grpSpPr>
        <p:pic>
          <p:nvPicPr>
            <p:cNvPr id="47121" name="Picture 2">
              <a:hlinkClick r:id="rId2" action="ppaction://hlinksldjump"/>
            </p:cNvPr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153731" y="1592014"/>
              <a:ext cx="543166" cy="547688"/>
            </a:xfrm>
            <a:prstGeom prst="rect">
              <a:avLst/>
            </a:prstGeom>
            <a:noFill/>
            <a:ln>
              <a:noFill/>
              <a:miter lim="800000"/>
            </a:ln>
          </p:spPr>
        </p:pic>
        <p:sp>
          <p:nvSpPr>
            <p:cNvPr id="47122" name="矩形 53">
              <a:hlinkClick r:id="rId2" action="ppaction://hlinksldjump"/>
            </p:cNvPr>
            <p:cNvSpPr/>
            <p:nvPr/>
          </p:nvSpPr>
          <p:spPr>
            <a:xfrm>
              <a:off x="1258553" y="1642814"/>
              <a:ext cx="387522" cy="461963"/>
            </a:xfrm>
            <a:prstGeom prst="rect">
              <a:avLst/>
            </a:prstGeom>
            <a:noFill/>
            <a:ln>
              <a:noFill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algn="just"/>
              <a:r>
                <a:rPr lang="en-US" altLang="zh-CN" sz="2400" b="1" kern="0">
                  <a:solidFill>
                    <a:prstClr val="black"/>
                  </a:solidFill>
                  <a:latin typeface="Times New Roman"/>
                </a:rPr>
                <a:t>1</a:t>
              </a:r>
              <a:endParaRPr altLang="zh-CN" sz="1000" kern="0">
                <a:solidFill>
                  <a:prstClr val="black"/>
                </a:solidFill>
                <a:latin typeface="宋体" pitchFamily="2" charset="-122"/>
              </a:endParaRPr>
            </a:p>
          </p:txBody>
        </p:sp>
      </p:grpSp>
      <p:grpSp>
        <p:nvGrpSpPr>
          <p:cNvPr id="47123" name="组合 1"/>
          <p:cNvGrpSpPr/>
          <p:nvPr/>
        </p:nvGrpSpPr>
        <p:grpSpPr>
          <a:xfrm>
            <a:off x="2843213" y="1924050"/>
            <a:ext cx="542925" cy="547688"/>
            <a:chOff x="1153731" y="1592014"/>
            <a:chExt cx="543166" cy="547688"/>
          </a:xfrm>
        </p:grpSpPr>
        <p:pic>
          <p:nvPicPr>
            <p:cNvPr id="47124" name="Picture 2">
              <a:hlinkClick r:id="rId2" action="ppaction://hlinksldjump"/>
            </p:cNvPr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153731" y="1592014"/>
              <a:ext cx="543166" cy="547688"/>
            </a:xfrm>
            <a:prstGeom prst="rect">
              <a:avLst/>
            </a:prstGeom>
            <a:noFill/>
            <a:ln>
              <a:noFill/>
              <a:miter lim="800000"/>
            </a:ln>
          </p:spPr>
        </p:pic>
        <p:sp>
          <p:nvSpPr>
            <p:cNvPr id="47125" name="矩形 32">
              <a:hlinkClick r:id="rId4" action="ppaction://hlinksldjump"/>
            </p:cNvPr>
            <p:cNvSpPr/>
            <p:nvPr/>
          </p:nvSpPr>
          <p:spPr>
            <a:xfrm>
              <a:off x="1258553" y="1642814"/>
              <a:ext cx="387522" cy="461963"/>
            </a:xfrm>
            <a:prstGeom prst="rect">
              <a:avLst/>
            </a:prstGeom>
            <a:noFill/>
            <a:ln>
              <a:noFill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algn="just"/>
              <a:r>
                <a:rPr lang="en-US" altLang="zh-CN" sz="2400" b="1" kern="0">
                  <a:solidFill>
                    <a:prstClr val="black"/>
                  </a:solidFill>
                  <a:latin typeface="Times New Roman"/>
                </a:rPr>
                <a:t>2</a:t>
              </a:r>
              <a:endParaRPr altLang="zh-CN" sz="1000" kern="0">
                <a:solidFill>
                  <a:prstClr val="black"/>
                </a:solidFill>
                <a:latin typeface="宋体" pitchFamily="2" charset="-122"/>
              </a:endParaRPr>
            </a:p>
          </p:txBody>
        </p:sp>
      </p:grpSp>
      <p:pic>
        <p:nvPicPr>
          <p:cNvPr id="47126" name="Picture 7" descr="C:\Users\Administrator\Desktop\习题课件\返回框.png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99450" y="4133850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1876271542"/>
      </p:ext>
    </p:extLst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矩形 4"/>
          <p:cNvSpPr>
            <a:spLocks noChangeArrowheads="1"/>
          </p:cNvSpPr>
          <p:nvPr/>
        </p:nvSpPr>
        <p:spPr bwMode="auto">
          <a:xfrm>
            <a:off x="565150" y="555625"/>
            <a:ext cx="8023225" cy="397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7505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1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．【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2018·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福建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·2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分】很多同学知道自己的身高和体重，却不知道自己的体积。某同学身高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170 cm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，体重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60 kg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，他的体积约为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 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　　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)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-190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A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0.006 m</a:t>
            </a:r>
            <a:r>
              <a:rPr lang="en-US" altLang="zh-CN" sz="2400" b="1" kern="0" baseline="30000">
                <a:solidFill>
                  <a:prstClr val="black"/>
                </a:solidFill>
                <a:latin typeface="Times New Roman"/>
              </a:rPr>
              <a:t>3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　　　　　　</a:t>
            </a:r>
            <a:endParaRPr lang="en-US" altLang="zh-CN" sz="2400" b="1" kern="0">
              <a:solidFill>
                <a:prstClr val="black"/>
              </a:solidFill>
              <a:latin typeface="Times New Roman"/>
            </a:endParaRPr>
          </a:p>
          <a:p>
            <a:pPr marL="357505" indent="-190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B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0.06 m</a:t>
            </a:r>
            <a:r>
              <a:rPr lang="en-US" altLang="zh-CN" sz="2400" b="1" kern="0" baseline="30000">
                <a:solidFill>
                  <a:prstClr val="black"/>
                </a:solidFill>
                <a:latin typeface="Times New Roman"/>
              </a:rPr>
              <a:t>3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-190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C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0.6 m</a:t>
            </a:r>
            <a:r>
              <a:rPr lang="en-US" altLang="zh-CN" sz="2400" b="1" kern="0" baseline="30000">
                <a:solidFill>
                  <a:prstClr val="black"/>
                </a:solidFill>
                <a:latin typeface="Times New Roman"/>
              </a:rPr>
              <a:t>3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  </a:t>
            </a:r>
          </a:p>
          <a:p>
            <a:pPr marL="357505" indent="-190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D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6 m</a:t>
            </a:r>
            <a:r>
              <a:rPr lang="en-US" altLang="zh-CN" sz="2400" b="1" kern="0" baseline="30000">
                <a:solidFill>
                  <a:prstClr val="black"/>
                </a:solidFill>
                <a:latin typeface="Times New Roman"/>
              </a:rPr>
              <a:t>3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 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48130" name="矩形 3"/>
          <p:cNvSpPr>
            <a:spLocks noChangeArrowheads="1"/>
          </p:cNvSpPr>
          <p:nvPr/>
        </p:nvSpPr>
        <p:spPr bwMode="auto">
          <a:xfrm>
            <a:off x="3203575" y="1635125"/>
            <a:ext cx="390525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B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48131" name="Picture 7" descr="C:\Users\Administrator\Desktop\习题课件\返回框.pn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50225" y="4146550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342267896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48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0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矩形 4"/>
          <p:cNvSpPr>
            <a:spLocks noChangeArrowheads="1"/>
          </p:cNvSpPr>
          <p:nvPr/>
        </p:nvSpPr>
        <p:spPr bwMode="auto">
          <a:xfrm>
            <a:off x="560388" y="555625"/>
            <a:ext cx="8023225" cy="334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7505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．【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2020·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三明模拟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·3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分】</a:t>
            </a:r>
            <a:r>
              <a:rPr altLang="zh-CN" sz="2400" b="1" kern="0">
                <a:solidFill>
                  <a:prstClr val="black"/>
                </a:solidFill>
                <a:latin typeface="宋体" pitchFamily="2" charset="-122"/>
                <a:ea typeface="Times New Roman" panose="02020603050405020304"/>
              </a:rPr>
              <a:t> 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某同学调节托盘天平平衡时，发现指针指在分度盘的右侧。要使天平平衡，应将横梁右端的平衡螺母向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填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左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或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右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移动；当他用天平测物体质量时，发现指针偏向分度盘的左侧，这时应该在天平右盘中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填</a:t>
            </a:r>
            <a:endParaRPr lang="en-US" altLang="zh-CN" sz="2400" b="1" kern="0">
              <a:solidFill>
                <a:prstClr val="black"/>
              </a:solidFill>
              <a:latin typeface="Times New Roman"/>
            </a:endParaRPr>
          </a:p>
          <a:p>
            <a:pPr marL="357505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	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增加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或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减少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砝码；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49154" name="矩形 3"/>
          <p:cNvSpPr>
            <a:spLocks noChangeArrowheads="1"/>
          </p:cNvSpPr>
          <p:nvPr/>
        </p:nvSpPr>
        <p:spPr bwMode="auto">
          <a:xfrm>
            <a:off x="3789363" y="1589088"/>
            <a:ext cx="495300" cy="56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左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49155" name="Picture 5" descr="图+174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219700" y="2859088"/>
            <a:ext cx="2647950" cy="1600200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49156" name="矩形 6"/>
          <p:cNvSpPr>
            <a:spLocks noChangeArrowheads="1"/>
          </p:cNvSpPr>
          <p:nvPr/>
        </p:nvSpPr>
        <p:spPr bwMode="auto">
          <a:xfrm>
            <a:off x="3768725" y="2716213"/>
            <a:ext cx="803275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增加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5890066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49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49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4" grpId="0"/>
      <p:bldP spid="49156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矩形 4"/>
          <p:cNvSpPr>
            <a:spLocks noChangeArrowheads="1"/>
          </p:cNvSpPr>
          <p:nvPr/>
        </p:nvSpPr>
        <p:spPr bwMode="auto">
          <a:xfrm>
            <a:off x="565150" y="1033463"/>
            <a:ext cx="8023225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7505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	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当他在天平右盘中放入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50 g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、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20 g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和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5 g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的砝码各一个，并将游码拨到如图所示的位置时，指针恰好指在分度盘的中央，则被测物体的质量为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50178" name="矩形 3"/>
          <p:cNvSpPr>
            <a:spLocks noChangeArrowheads="1"/>
          </p:cNvSpPr>
          <p:nvPr/>
        </p:nvSpPr>
        <p:spPr bwMode="auto">
          <a:xfrm>
            <a:off x="5413375" y="2079625"/>
            <a:ext cx="1030288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78.4  g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50179" name="Picture 7" descr="C:\Users\Administrator\Desktop\习题课件\返回框.pn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50225" y="4146550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50180" name="New picture"/>
          <p:cNvPicPr/>
          <p:nvPr/>
        </p:nvPicPr>
        <p:blipFill>
          <a:blip r:embed="rId4"/>
          <a:stretch>
            <a:fillRect/>
          </a:stretch>
        </p:blipFill>
        <p:spPr>
          <a:xfrm>
            <a:off x="11518900" y="12623800"/>
            <a:ext cx="342900" cy="254000"/>
          </a:xfrm>
          <a:prstGeom prst="cube">
            <a:avLst/>
          </a:prstGeom>
        </p:spPr>
      </p:pic>
    </p:spTree>
    <p:extLst>
      <p:ext uri="{BB962C8B-B14F-4D97-AF65-F5344CB8AC3E}">
        <p14:creationId xmlns:p14="http://schemas.microsoft.com/office/powerpoint/2010/main" val="166372012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50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9" name="Picture 8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895475" y="915988"/>
            <a:ext cx="6102350" cy="3892550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7170" name="矩形 15"/>
          <p:cNvSpPr>
            <a:spLocks noChangeArrowheads="1"/>
          </p:cNvSpPr>
          <p:nvPr/>
        </p:nvSpPr>
        <p:spPr bwMode="auto">
          <a:xfrm>
            <a:off x="539750" y="563563"/>
            <a:ext cx="6985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知识点</a:t>
            </a:r>
            <a:r>
              <a:rPr lang="en-US" altLang="zh-CN" sz="2400" b="1" kern="0">
                <a:solidFill>
                  <a:srgbClr val="E46C0A"/>
                </a:solidFill>
                <a:latin typeface="Times New Roman" pitchFamily="18" charset="0"/>
              </a:rPr>
              <a:t>1    </a:t>
            </a:r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质量</a:t>
            </a:r>
          </a:p>
        </p:txBody>
      </p:sp>
      <p:sp>
        <p:nvSpPr>
          <p:cNvPr id="7171" name="矩形 1"/>
          <p:cNvSpPr/>
          <p:nvPr/>
        </p:nvSpPr>
        <p:spPr>
          <a:xfrm>
            <a:off x="5307013" y="884238"/>
            <a:ext cx="803275" cy="4619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物质</a:t>
            </a:r>
            <a:endParaRPr kern="0">
              <a:solidFill>
                <a:prstClr val="black"/>
              </a:solidFill>
            </a:endParaRPr>
          </a:p>
        </p:txBody>
      </p:sp>
      <p:sp>
        <p:nvSpPr>
          <p:cNvPr id="7172" name="矩形 11"/>
          <p:cNvSpPr/>
          <p:nvPr/>
        </p:nvSpPr>
        <p:spPr>
          <a:xfrm>
            <a:off x="7032625" y="2500313"/>
            <a:ext cx="803275" cy="4619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形状</a:t>
            </a:r>
            <a:endParaRPr kern="0">
              <a:solidFill>
                <a:prstClr val="black"/>
              </a:solidFill>
            </a:endParaRPr>
          </a:p>
        </p:txBody>
      </p:sp>
      <p:sp>
        <p:nvSpPr>
          <p:cNvPr id="7173" name="矩形 12"/>
          <p:cNvSpPr/>
          <p:nvPr/>
        </p:nvSpPr>
        <p:spPr>
          <a:xfrm>
            <a:off x="2125663" y="2955925"/>
            <a:ext cx="803275" cy="4619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状态</a:t>
            </a:r>
            <a:endParaRPr kern="0">
              <a:solidFill>
                <a:prstClr val="black"/>
              </a:solidFill>
            </a:endParaRPr>
          </a:p>
        </p:txBody>
      </p:sp>
      <p:pic>
        <p:nvPicPr>
          <p:cNvPr id="7174" name="Picture 6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61540"/>
          <a:stretch>
            <a:fillRect/>
          </a:stretch>
        </p:blipFill>
        <p:spPr>
          <a:xfrm>
            <a:off x="1722438" y="1128713"/>
            <a:ext cx="234950" cy="3532187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7175" name="Picture 7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331913" y="2454275"/>
            <a:ext cx="407987" cy="838200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7176" name="矩形 9"/>
          <p:cNvSpPr/>
          <p:nvPr/>
        </p:nvSpPr>
        <p:spPr>
          <a:xfrm>
            <a:off x="3125788" y="3749675"/>
            <a:ext cx="509587" cy="4619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lang="en-US" altLang="zh-CN" sz="2400" b="1" kern="0">
                <a:solidFill>
                  <a:srgbClr val="C00000"/>
                </a:solidFill>
                <a:latin typeface="Times New Roman" pitchFamily="18" charset="0"/>
              </a:rPr>
              <a:t>kg</a:t>
            </a:r>
            <a:endParaRPr kern="0">
              <a:solidFill>
                <a:prstClr val="black"/>
              </a:solidFill>
            </a:endParaRPr>
          </a:p>
        </p:txBody>
      </p:sp>
      <p:sp>
        <p:nvSpPr>
          <p:cNvPr id="7177" name="矩形 10"/>
          <p:cNvSpPr/>
          <p:nvPr/>
        </p:nvSpPr>
        <p:spPr>
          <a:xfrm>
            <a:off x="3994150" y="4214813"/>
            <a:ext cx="593725" cy="4619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lang="en-US" altLang="zh-CN" sz="2400" b="1" kern="0">
                <a:solidFill>
                  <a:srgbClr val="C00000"/>
                </a:solidFill>
                <a:latin typeface="Times New Roman" pitchFamily="18" charset="0"/>
              </a:rPr>
              <a:t>10</a:t>
            </a:r>
            <a:r>
              <a:rPr lang="en-US" altLang="zh-CN" sz="2400" b="1" kern="0" baseline="30000">
                <a:solidFill>
                  <a:srgbClr val="C00000"/>
                </a:solidFill>
                <a:latin typeface="Times New Roman" pitchFamily="18" charset="0"/>
              </a:rPr>
              <a:t>3</a:t>
            </a:r>
            <a:endParaRPr kern="0">
              <a:solidFill>
                <a:prstClr val="black"/>
              </a:solidFill>
            </a:endParaRPr>
          </a:p>
        </p:txBody>
      </p:sp>
      <p:sp>
        <p:nvSpPr>
          <p:cNvPr id="7178" name="矩形 13"/>
          <p:cNvSpPr/>
          <p:nvPr/>
        </p:nvSpPr>
        <p:spPr>
          <a:xfrm>
            <a:off x="5708650" y="4256088"/>
            <a:ext cx="593725" cy="4619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lang="en-US" altLang="zh-CN" sz="2400" b="1" kern="0">
                <a:solidFill>
                  <a:srgbClr val="C00000"/>
                </a:solidFill>
                <a:latin typeface="Times New Roman" pitchFamily="18" charset="0"/>
              </a:rPr>
              <a:t>10</a:t>
            </a:r>
            <a:r>
              <a:rPr lang="en-US" altLang="zh-CN" sz="2400" b="1" kern="0" baseline="30000">
                <a:solidFill>
                  <a:srgbClr val="C00000"/>
                </a:solidFill>
                <a:latin typeface="Times New Roman" pitchFamily="18" charset="0"/>
              </a:rPr>
              <a:t>3</a:t>
            </a:r>
            <a:endParaRPr kern="0">
              <a:solidFill>
                <a:prstClr val="black"/>
              </a:solidFill>
            </a:endParaRPr>
          </a:p>
        </p:txBody>
      </p:sp>
      <p:sp>
        <p:nvSpPr>
          <p:cNvPr id="7179" name="矩形 14"/>
          <p:cNvSpPr/>
          <p:nvPr/>
        </p:nvSpPr>
        <p:spPr>
          <a:xfrm>
            <a:off x="6570663" y="4256088"/>
            <a:ext cx="595312" cy="4619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lang="en-US" altLang="zh-CN" sz="2400" b="1" kern="0">
                <a:solidFill>
                  <a:srgbClr val="C00000"/>
                </a:solidFill>
                <a:latin typeface="Times New Roman" pitchFamily="18" charset="0"/>
              </a:rPr>
              <a:t>10</a:t>
            </a:r>
            <a:r>
              <a:rPr lang="en-US" altLang="zh-CN" sz="2400" b="1" kern="0" baseline="30000">
                <a:solidFill>
                  <a:srgbClr val="C00000"/>
                </a:solidFill>
                <a:latin typeface="Times New Roman" pitchFamily="18" charset="0"/>
              </a:rPr>
              <a:t>6</a:t>
            </a:r>
            <a:endParaRPr ker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38358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 fill="hold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 fill="hold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 fill="hold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 fill="hold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 fill="hold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/>
      <p:bldP spid="7172" grpId="0"/>
      <p:bldP spid="7173" grpId="0"/>
      <p:bldP spid="7176" grpId="0"/>
      <p:bldP spid="7177" grpId="0"/>
      <p:bldP spid="7178" grpId="0"/>
      <p:bldP spid="717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7" name="Picture 6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61540"/>
          <a:stretch>
            <a:fillRect/>
          </a:stretch>
        </p:blipFill>
        <p:spPr>
          <a:xfrm>
            <a:off x="1187450" y="804863"/>
            <a:ext cx="193675" cy="2919412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9218" name="Picture 7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19138" y="1827213"/>
            <a:ext cx="407987" cy="838200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9219" name="Picture 9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403350" y="627063"/>
            <a:ext cx="6400800" cy="3683000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9220" name="矩形 13"/>
          <p:cNvSpPr/>
          <p:nvPr/>
        </p:nvSpPr>
        <p:spPr>
          <a:xfrm>
            <a:off x="4021138" y="581025"/>
            <a:ext cx="803275" cy="4619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天平</a:t>
            </a:r>
            <a:endParaRPr kern="0">
              <a:solidFill>
                <a:prstClr val="black"/>
              </a:solidFill>
            </a:endParaRPr>
          </a:p>
        </p:txBody>
      </p:sp>
      <p:pic>
        <p:nvPicPr>
          <p:cNvPr id="9221" name="Picture 7" descr="C:\Users\Administrator\Desktop\习题课件\返回框.png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01013" y="4122738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313690225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5" name="Picture 10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27088" y="2260600"/>
            <a:ext cx="536575" cy="1008063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11266" name="Picture 6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61540"/>
          <a:stretch>
            <a:fillRect/>
          </a:stretch>
        </p:blipFill>
        <p:spPr>
          <a:xfrm>
            <a:off x="1416050" y="1106488"/>
            <a:ext cx="234950" cy="3532187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11267" name="Picture 11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639888" y="958850"/>
            <a:ext cx="5895975" cy="3989388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11268" name="矩形 15"/>
          <p:cNvSpPr>
            <a:spLocks noChangeArrowheads="1"/>
          </p:cNvSpPr>
          <p:nvPr/>
        </p:nvSpPr>
        <p:spPr bwMode="auto">
          <a:xfrm>
            <a:off x="539750" y="614363"/>
            <a:ext cx="6985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知识点</a:t>
            </a:r>
            <a:r>
              <a:rPr lang="en-US" altLang="zh-CN" sz="2400" b="1" kern="0">
                <a:solidFill>
                  <a:srgbClr val="E46C0A"/>
                </a:solidFill>
                <a:latin typeface="Times New Roman" pitchFamily="18" charset="0"/>
              </a:rPr>
              <a:t>2   </a:t>
            </a:r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天平和量筒的使用</a:t>
            </a:r>
          </a:p>
        </p:txBody>
      </p:sp>
      <p:sp>
        <p:nvSpPr>
          <p:cNvPr id="11269" name="矩形 4"/>
          <p:cNvSpPr/>
          <p:nvPr/>
        </p:nvSpPr>
        <p:spPr>
          <a:xfrm>
            <a:off x="3708400" y="1000125"/>
            <a:ext cx="1422400" cy="4619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称量量程</a:t>
            </a:r>
            <a:endParaRPr sz="2400" kern="0">
              <a:solidFill>
                <a:prstClr val="black"/>
              </a:solidFill>
            </a:endParaRPr>
          </a:p>
        </p:txBody>
      </p:sp>
      <p:sp>
        <p:nvSpPr>
          <p:cNvPr id="11270" name="矩形 5"/>
          <p:cNvSpPr/>
          <p:nvPr/>
        </p:nvSpPr>
        <p:spPr>
          <a:xfrm>
            <a:off x="3913188" y="2359025"/>
            <a:ext cx="803275" cy="4619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水平</a:t>
            </a:r>
            <a:endParaRPr kern="0">
              <a:solidFill>
                <a:prstClr val="black"/>
              </a:solidFill>
            </a:endParaRPr>
          </a:p>
        </p:txBody>
      </p:sp>
      <p:sp>
        <p:nvSpPr>
          <p:cNvPr id="11271" name="矩形 6"/>
          <p:cNvSpPr/>
          <p:nvPr/>
        </p:nvSpPr>
        <p:spPr>
          <a:xfrm>
            <a:off x="3949700" y="2922588"/>
            <a:ext cx="1422400" cy="4619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零刻度线</a:t>
            </a:r>
            <a:endParaRPr kern="0">
              <a:solidFill>
                <a:prstClr val="black"/>
              </a:solidFill>
            </a:endParaRPr>
          </a:p>
        </p:txBody>
      </p:sp>
      <p:sp>
        <p:nvSpPr>
          <p:cNvPr id="11272" name="矩形 10"/>
          <p:cNvSpPr/>
          <p:nvPr/>
        </p:nvSpPr>
        <p:spPr>
          <a:xfrm>
            <a:off x="3721100" y="3863975"/>
            <a:ext cx="1422400" cy="4619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平衡螺母</a:t>
            </a:r>
            <a:endParaRPr kern="0">
              <a:solidFill>
                <a:prstClr val="black"/>
              </a:solidFill>
            </a:endParaRPr>
          </a:p>
        </p:txBody>
      </p:sp>
      <p:sp>
        <p:nvSpPr>
          <p:cNvPr id="11273" name="矩形 13"/>
          <p:cNvSpPr/>
          <p:nvPr/>
        </p:nvSpPr>
        <p:spPr>
          <a:xfrm>
            <a:off x="5856288" y="1023938"/>
            <a:ext cx="803275" cy="4619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标尺</a:t>
            </a:r>
            <a:endParaRPr ker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568357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 fill="hold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 fill="hold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 fill="hold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9" grpId="0"/>
      <p:bldP spid="11270" grpId="0"/>
      <p:bldP spid="11271" grpId="0"/>
      <p:bldP spid="11272" grpId="0"/>
      <p:bldP spid="1127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12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833563" y="915988"/>
            <a:ext cx="6738937" cy="3384550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13314" name="Picture 10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69950" y="2139950"/>
            <a:ext cx="647700" cy="1219200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13315" name="Picture 6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61540"/>
          <a:stretch>
            <a:fillRect/>
          </a:stretch>
        </p:blipFill>
        <p:spPr>
          <a:xfrm>
            <a:off x="1628775" y="1196975"/>
            <a:ext cx="193675" cy="2919413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13316" name="矩形 2"/>
          <p:cNvSpPr/>
          <p:nvPr/>
        </p:nvSpPr>
        <p:spPr>
          <a:xfrm>
            <a:off x="2987675" y="987425"/>
            <a:ext cx="493713" cy="4619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左</a:t>
            </a:r>
            <a:endParaRPr kern="0">
              <a:solidFill>
                <a:prstClr val="black"/>
              </a:solidFill>
            </a:endParaRPr>
          </a:p>
        </p:txBody>
      </p:sp>
      <p:sp>
        <p:nvSpPr>
          <p:cNvPr id="13317" name="矩形 6"/>
          <p:cNvSpPr/>
          <p:nvPr/>
        </p:nvSpPr>
        <p:spPr>
          <a:xfrm>
            <a:off x="5148263" y="1000125"/>
            <a:ext cx="493712" cy="4619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右</a:t>
            </a:r>
            <a:endParaRPr ker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092862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/>
      <p:bldP spid="133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矩形 9"/>
          <p:cNvSpPr/>
          <p:nvPr/>
        </p:nvSpPr>
        <p:spPr>
          <a:xfrm>
            <a:off x="828675" y="1058863"/>
            <a:ext cx="7488238" cy="279241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>
              <a:lnSpc>
                <a:spcPct val="150000"/>
              </a:lnSpc>
            </a:pPr>
            <a:r>
              <a:rPr lang="en-US" altLang="zh-CN" sz="2400" b="1" kern="0">
                <a:solidFill>
                  <a:srgbClr val="00B050"/>
                </a:solidFill>
                <a:latin typeface="Times New Roman" pitchFamily="18" charset="0"/>
              </a:rPr>
              <a:t>【</a:t>
            </a:r>
            <a:r>
              <a:rPr sz="2400" b="1" kern="0">
                <a:solidFill>
                  <a:srgbClr val="00B050"/>
                </a:solidFill>
                <a:latin typeface="Times New Roman" pitchFamily="18" charset="0"/>
              </a:rPr>
              <a:t>易错提醒</a:t>
            </a:r>
            <a:r>
              <a:rPr lang="en-US" altLang="zh-CN" sz="2400" b="1" kern="0">
                <a:solidFill>
                  <a:srgbClr val="00B050"/>
                </a:solidFill>
                <a:latin typeface="Times New Roman" pitchFamily="18" charset="0"/>
              </a:rPr>
              <a:t>】</a:t>
            </a:r>
            <a:r>
              <a:rPr lang="en-US" altLang="zh-CN" sz="2400" b="1" kern="0">
                <a:solidFill>
                  <a:srgbClr val="C00000"/>
                </a:solidFill>
                <a:latin typeface="Times New Roman" pitchFamily="18" charset="0"/>
              </a:rPr>
              <a:t>(1) </a:t>
            </a:r>
            <a:r>
              <a:rPr sz="2400" b="1" kern="0">
                <a:solidFill>
                  <a:srgbClr val="C00000"/>
                </a:solidFill>
                <a:latin typeface="Times New Roman" pitchFamily="18" charset="0"/>
              </a:rPr>
              <a:t>被测物体的质量不能超过天平的量程。</a:t>
            </a:r>
          </a:p>
          <a:p>
            <a:pPr>
              <a:lnSpc>
                <a:spcPct val="150000"/>
              </a:lnSpc>
            </a:pPr>
            <a:r>
              <a:rPr lang="en-US" altLang="zh-CN" sz="2400" b="1" kern="0">
                <a:solidFill>
                  <a:srgbClr val="C00000"/>
                </a:solidFill>
                <a:latin typeface="Times New Roman" pitchFamily="18" charset="0"/>
              </a:rPr>
              <a:t>(2) </a:t>
            </a:r>
            <a:r>
              <a:rPr sz="2400" b="1" kern="0">
                <a:solidFill>
                  <a:srgbClr val="C00000"/>
                </a:solidFill>
                <a:latin typeface="Times New Roman" pitchFamily="18" charset="0"/>
              </a:rPr>
              <a:t>天平和砝码应保持干燥、清洁，加减砝码时，必须用镊子夹取。</a:t>
            </a:r>
          </a:p>
          <a:p>
            <a:pPr>
              <a:lnSpc>
                <a:spcPct val="150000"/>
              </a:lnSpc>
            </a:pPr>
            <a:r>
              <a:rPr lang="en-US" altLang="zh-CN" sz="2400" b="1" kern="0">
                <a:solidFill>
                  <a:srgbClr val="C00000"/>
                </a:solidFill>
                <a:latin typeface="Times New Roman" pitchFamily="18" charset="0"/>
              </a:rPr>
              <a:t>(3) </a:t>
            </a:r>
            <a:r>
              <a:rPr sz="2400" b="1" kern="0">
                <a:solidFill>
                  <a:srgbClr val="C00000"/>
                </a:solidFill>
                <a:latin typeface="Times New Roman" pitchFamily="18" charset="0"/>
              </a:rPr>
              <a:t>潮湿的物体或化学药品不能直接放到天平的托盘中。</a:t>
            </a:r>
          </a:p>
          <a:p>
            <a:pPr>
              <a:lnSpc>
                <a:spcPct val="150000"/>
              </a:lnSpc>
            </a:pPr>
            <a:r>
              <a:rPr lang="en-US" altLang="zh-CN" sz="2400" b="1" kern="0">
                <a:solidFill>
                  <a:srgbClr val="C00000"/>
                </a:solidFill>
                <a:latin typeface="Times New Roman" pitchFamily="18" charset="0"/>
              </a:rPr>
              <a:t>(4) </a:t>
            </a:r>
            <a:r>
              <a:rPr sz="2400" b="1" kern="0">
                <a:solidFill>
                  <a:srgbClr val="C00000"/>
                </a:solidFill>
                <a:latin typeface="Times New Roman" pitchFamily="18" charset="0"/>
              </a:rPr>
              <a:t>测量过程中不能通过调节平衡螺母使天平平衡。</a:t>
            </a:r>
            <a:endParaRPr sz="2400" b="1" kern="0">
              <a:solidFill>
                <a:srgbClr val="C00000"/>
              </a:solidFill>
              <a:latin typeface="Times New Roman" pitchFamily="18" charset="0"/>
              <a:ea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123059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153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 fill="hold"/>
                                        <p:tgtEl>
                                          <p:spTgt spid="153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 fill="hold"/>
                                        <p:tgtEl>
                                          <p:spTgt spid="153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 fill="hold"/>
                                        <p:tgtEl>
                                          <p:spTgt spid="153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425575" y="411163"/>
            <a:ext cx="6088063" cy="4125912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17410" name="矩形 2"/>
          <p:cNvSpPr/>
          <p:nvPr/>
        </p:nvSpPr>
        <p:spPr>
          <a:xfrm>
            <a:off x="3624263" y="365125"/>
            <a:ext cx="803275" cy="4619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量程</a:t>
            </a:r>
            <a:endParaRPr kern="0">
              <a:solidFill>
                <a:prstClr val="black"/>
              </a:solidFill>
            </a:endParaRPr>
          </a:p>
        </p:txBody>
      </p:sp>
      <p:sp>
        <p:nvSpPr>
          <p:cNvPr id="17411" name="矩形 3"/>
          <p:cNvSpPr/>
          <p:nvPr/>
        </p:nvSpPr>
        <p:spPr>
          <a:xfrm>
            <a:off x="2649538" y="3995738"/>
            <a:ext cx="1058862" cy="4619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lang="en-US" altLang="zh-CN" sz="2400" b="1" kern="0">
                <a:solidFill>
                  <a:srgbClr val="C00000"/>
                </a:solidFill>
                <a:latin typeface="Times New Roman" pitchFamily="18" charset="0"/>
              </a:rPr>
              <a:t>1×10</a:t>
            </a:r>
            <a:r>
              <a:rPr lang="en-US" altLang="zh-CN" sz="2400" b="1" kern="0" baseline="30000">
                <a:solidFill>
                  <a:srgbClr val="C00000"/>
                </a:solidFill>
                <a:latin typeface="Times New Roman" pitchFamily="18" charset="0"/>
              </a:rPr>
              <a:t>3</a:t>
            </a:r>
            <a:endParaRPr kern="0">
              <a:solidFill>
                <a:prstClr val="black"/>
              </a:solidFill>
            </a:endParaRPr>
          </a:p>
        </p:txBody>
      </p:sp>
      <p:sp>
        <p:nvSpPr>
          <p:cNvPr id="17412" name="矩形 6"/>
          <p:cNvSpPr/>
          <p:nvPr/>
        </p:nvSpPr>
        <p:spPr>
          <a:xfrm>
            <a:off x="2293938" y="1347788"/>
            <a:ext cx="803275" cy="4619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相平</a:t>
            </a:r>
            <a:endParaRPr kern="0">
              <a:solidFill>
                <a:prstClr val="black"/>
              </a:solidFill>
            </a:endParaRPr>
          </a:p>
        </p:txBody>
      </p:sp>
      <p:pic>
        <p:nvPicPr>
          <p:cNvPr id="17413" name="Picture 7" descr="C:\Users\Administrator\Desktop\习题课件\返回框.png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01013" y="4122738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17414" name="矩形 9"/>
          <p:cNvSpPr/>
          <p:nvPr/>
        </p:nvSpPr>
        <p:spPr>
          <a:xfrm>
            <a:off x="4249738" y="3995738"/>
            <a:ext cx="1058862" cy="4619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lang="en-US" altLang="zh-CN" sz="2400" b="1" kern="0">
                <a:solidFill>
                  <a:srgbClr val="C00000"/>
                </a:solidFill>
                <a:latin typeface="Times New Roman" pitchFamily="18" charset="0"/>
              </a:rPr>
              <a:t>1×10</a:t>
            </a:r>
            <a:r>
              <a:rPr lang="en-US" altLang="zh-CN" sz="2400" b="1" kern="0" baseline="30000">
                <a:solidFill>
                  <a:srgbClr val="C00000"/>
                </a:solidFill>
                <a:latin typeface="Times New Roman" pitchFamily="18" charset="0"/>
              </a:rPr>
              <a:t>6</a:t>
            </a:r>
            <a:endParaRPr ker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458403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 fill="hold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 fill="hold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/>
      <p:bldP spid="17411" grpId="0"/>
      <p:bldP spid="17412" grpId="0"/>
      <p:bldP spid="17414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自定义设计方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r="http://schemas.openxmlformats.org/officeDocument/2006/relationships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652</Words>
  <Application>Microsoft Office PowerPoint</Application>
  <PresentationFormat>全屏显示(16:9)</PresentationFormat>
  <Paragraphs>132</Paragraphs>
  <Slides>34</Slides>
  <Notes>12</Notes>
  <HiddenSlides>0</HiddenSlides>
  <MMClips>0</MMClips>
  <ScaleCrop>false</ScaleCrop>
  <HeadingPairs>
    <vt:vector size="6" baseType="variant">
      <vt:variant>
        <vt:lpstr>主题</vt:lpstr>
      </vt:variant>
      <vt:variant>
        <vt:i4>2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34</vt:i4>
      </vt:variant>
    </vt:vector>
  </HeadingPairs>
  <TitlesOfParts>
    <vt:vector size="37" baseType="lpstr">
      <vt:lpstr>Office 主题</vt:lpstr>
      <vt:lpstr>2_自定义设计方案</vt:lpstr>
      <vt:lpstr>Microsoft Word 97 - 2003 文档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User</cp:lastModifiedBy>
  <cp:revision>6</cp:revision>
  <dcterms:created xsi:type="dcterms:W3CDTF">2021-03-14T01:54:00Z</dcterms:created>
  <dcterms:modified xsi:type="dcterms:W3CDTF">2021-03-14T01:57:36Z</dcterms:modified>
</cp:coreProperties>
</file>