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  <p:ext uri="{1BD7E111-0CB8-44D6-8891-C1BB2F81B7CC}">
      <p1710:readonlyRecommended xmlns="" xmlns:p1710="http://schemas.microsoft.com/office/powerpoint/2017/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-636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image" Target="../media/image9.emf"/><Relationship Id="rId4" Type="http://schemas.openxmlformats.org/officeDocument/2006/relationships/image" Target="../media/image12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image" Target="../media/image13.emf"/><Relationship Id="rId4" Type="http://schemas.openxmlformats.org/officeDocument/2006/relationships/image" Target="../media/image16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image" Target="../media/image17.emf"/><Relationship Id="rId4" Type="http://schemas.openxmlformats.org/officeDocument/2006/relationships/image" Target="../media/image20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22.emf"/><Relationship Id="rId1" Type="http://schemas.openxmlformats.org/officeDocument/2006/relationships/image" Target="../media/image21.emf"/><Relationship Id="rId4" Type="http://schemas.openxmlformats.org/officeDocument/2006/relationships/image" Target="../media/image2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ct val="0"/>
              </a:spcBef>
              <a:spcAft>
                <a:spcPct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62328F7-BC3A-4A97-BA31-447B042BE539}" type="datetimeFigureOut">
              <a:rPr lang="zh-CN" altLang="en-US" smtClean="0"/>
              <a:t>2021/10/10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80CF457-CED9-4625-94D5-5F17B3C1EF6D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288596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328F7-BC3A-4A97-BA31-447B042BE539}" type="datetimeFigureOut">
              <a:rPr lang="zh-CN" altLang="en-US" smtClean="0"/>
              <a:t>2021/10/10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F457-CED9-4625-94D5-5F17B3C1EF6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524909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328F7-BC3A-4A97-BA31-447B042BE539}" type="datetimeFigureOut">
              <a:rPr lang="zh-CN" altLang="en-US" smtClean="0"/>
              <a:t>2021/10/10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F457-CED9-4625-94D5-5F17B3C1EF6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3645860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328F7-BC3A-4A97-BA31-447B042BE539}" type="datetimeFigureOut">
              <a:rPr lang="zh-CN" altLang="en-US" smtClean="0"/>
              <a:t>2021/10/10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F457-CED9-4625-94D5-5F17B3C1EF6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662268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ct val="0"/>
              </a:spcBef>
              <a:spcAft>
                <a:spcPct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62328F7-BC3A-4A97-BA31-447B042BE539}" type="datetimeFigureOut">
              <a:rPr lang="zh-CN" altLang="en-US" smtClean="0"/>
              <a:t>2021/10/10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80CF457-CED9-4625-94D5-5F17B3C1EF6D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</a:ln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722945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328F7-BC3A-4A97-BA31-447B042BE539}" type="datetimeFigureOut">
              <a:rPr lang="zh-CN" altLang="en-US" smtClean="0"/>
              <a:t>2021/10/10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F457-CED9-4625-94D5-5F17B3C1EF6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268993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ct val="0"/>
              </a:spcBef>
              <a:spcAft>
                <a:spcPct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ct val="0"/>
              </a:spcBef>
              <a:spcAft>
                <a:spcPct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328F7-BC3A-4A97-BA31-447B042BE539}" type="datetimeFigureOut">
              <a:rPr lang="zh-CN" altLang="en-US" smtClean="0"/>
              <a:t>2021/10/10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F457-CED9-4625-94D5-5F17B3C1EF6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87590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328F7-BC3A-4A97-BA31-447B042BE539}" type="datetimeFigureOut">
              <a:rPr lang="zh-CN" altLang="en-US" smtClean="0"/>
              <a:t>2021/10/10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F457-CED9-4625-94D5-5F17B3C1EF6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893636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328F7-BC3A-4A97-BA31-447B042BE539}" type="datetimeFigureOut">
              <a:rPr lang="zh-CN" altLang="en-US" smtClean="0"/>
              <a:t>2021/10/10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CF457-CED9-4625-94D5-5F17B3C1EF6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596781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62328F7-BC3A-4A97-BA31-447B042BE539}" type="datetimeFigureOut">
              <a:rPr lang="zh-CN" altLang="en-US" smtClean="0"/>
              <a:t>2021/10/10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80CF457-CED9-4625-94D5-5F17B3C1EF6D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5532495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62328F7-BC3A-4A97-BA31-447B042BE539}" type="datetimeFigureOut">
              <a:rPr lang="zh-CN" altLang="en-US" smtClean="0"/>
              <a:t>2021/10/10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80CF457-CED9-4625-94D5-5F17B3C1EF6D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3889686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162328F7-BC3A-4A97-BA31-447B042BE539}" type="datetimeFigureOut">
              <a:rPr lang="zh-CN" altLang="en-US" smtClean="0"/>
              <a:t>2021/10/10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780CF457-CED9-4625-94D5-5F17B3C1EF6D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38087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9="http://schemas.microsoft.com/office/powerpoint/2015/09/main"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2.emf"/><Relationship Id="rId11" Type="http://schemas.openxmlformats.org/officeDocument/2006/relationships/image" Target="../media/image25.png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24.emf"/><Relationship Id="rId4" Type="http://schemas.openxmlformats.org/officeDocument/2006/relationships/image" Target="../media/image21.emf"/><Relationship Id="rId9" Type="http://schemas.openxmlformats.org/officeDocument/2006/relationships/oleObject" Target="../embeddings/oleObject18.bin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2.emf"/><Relationship Id="rId4" Type="http://schemas.openxmlformats.org/officeDocument/2006/relationships/image" Target="../media/image9.emf"/><Relationship Id="rId9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e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6.emf"/><Relationship Id="rId4" Type="http://schemas.openxmlformats.org/officeDocument/2006/relationships/image" Target="../media/image13.emf"/><Relationship Id="rId9" Type="http://schemas.openxmlformats.org/officeDocument/2006/relationships/oleObject" Target="../embeddings/oleObject1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e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emf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20.emf"/><Relationship Id="rId4" Type="http://schemas.openxmlformats.org/officeDocument/2006/relationships/image" Target="../media/image17.emf"/><Relationship Id="rId9" Type="http://schemas.openxmlformats.org/officeDocument/2006/relationships/oleObject" Target="../embeddings/oleObject1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31EAA176-99E9-4801-AA7C-A37C8E060F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8170" y="1788454"/>
            <a:ext cx="9812216" cy="2098226"/>
          </a:xfrm>
        </p:spPr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3.4</a:t>
            </a:r>
            <a:r>
              <a:rPr lang="zh-CN" altLang="en-US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活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动</a:t>
            </a:r>
            <a:r>
              <a:rPr lang="en-US" altLang="zh-CN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:</a:t>
            </a:r>
            <a:r>
              <a:rPr lang="zh-CN" altLang="en-US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电</a:t>
            </a:r>
            <a:r>
              <a:rPr lang="zh-CN" altLang="en-US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路创新设计</a:t>
            </a:r>
          </a:p>
        </p:txBody>
      </p:sp>
    </p:spTree>
    <p:extLst>
      <p:ext uri="{BB962C8B-B14F-4D97-AF65-F5344CB8AC3E}">
        <p14:creationId xmlns:p14="http://schemas.microsoft.com/office/powerpoint/2010/main" val="3433861197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4D09B426-0D41-4391-8495-EA29F6634877}"/>
              </a:ext>
            </a:extLst>
          </p:cNvPr>
          <p:cNvSpPr/>
          <p:nvPr/>
        </p:nvSpPr>
        <p:spPr>
          <a:xfrm>
            <a:off x="704849" y="511201"/>
            <a:ext cx="10848975" cy="29535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zh-CN" sz="32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．为保证司乘人员的安全，轿车上设有安全带未系提示系统．当人坐在座椅上时，开关</a:t>
            </a:r>
            <a:r>
              <a:rPr lang="en-US" altLang="zh-CN" sz="3200" i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zh-CN" altLang="zh-CN" sz="32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自动闭合．若未系安全带，则开关</a:t>
            </a:r>
            <a:r>
              <a:rPr lang="en-US" altLang="zh-CN" sz="3200" i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断开，仪表盘上的指示灯亮；若系上安全带，则开关</a:t>
            </a:r>
            <a:r>
              <a:rPr lang="en-US" altLang="zh-CN" sz="3200" i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闭合，指示灯灭．图中设计最合理的电路图是</a:t>
            </a:r>
          </a:p>
        </p:txBody>
      </p:sp>
      <p:graphicFrame>
        <p:nvGraphicFramePr>
          <p:cNvPr id="6" name="对象 5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A5C56914-CDFA-4033-A8C7-7D360D79C7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9275578"/>
              </p:ext>
            </p:extLst>
          </p:nvPr>
        </p:nvGraphicFramePr>
        <p:xfrm>
          <a:off x="969861" y="3879500"/>
          <a:ext cx="2260086" cy="142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Visio" r:id="rId3" imgW="1343099" imgH="847658" progId="Visio.Drawing.15">
                  <p:embed/>
                </p:oleObj>
              </mc:Choice>
              <mc:Fallback>
                <p:oleObj name="Visio" r:id="rId3" imgW="1343099" imgH="847658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969861" y="3879500"/>
                        <a:ext cx="2260086" cy="14206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30F1869F-457D-4408-B07C-F3D41A3C35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0654580"/>
              </p:ext>
            </p:extLst>
          </p:nvPr>
        </p:nvGraphicFramePr>
        <p:xfrm>
          <a:off x="3845223" y="3879500"/>
          <a:ext cx="2179369" cy="145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Visio" r:id="rId5" imgW="1276530" imgH="866889" progId="Visio.Drawing.15">
                  <p:embed/>
                </p:oleObj>
              </mc:Choice>
              <mc:Fallback>
                <p:oleObj name="Visio" r:id="rId5" imgW="1276530" imgH="866889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845223" y="3879500"/>
                        <a:ext cx="2179369" cy="14529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E5807FFF-7DCD-462F-BC02-E9E4D01088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8056011"/>
              </p:ext>
            </p:extLst>
          </p:nvPr>
        </p:nvGraphicFramePr>
        <p:xfrm>
          <a:off x="6639868" y="3879500"/>
          <a:ext cx="2179369" cy="15497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Visio" r:id="rId7" imgW="1276530" imgH="914400" progId="Visio.Drawing.15">
                  <p:embed/>
                </p:oleObj>
              </mc:Choice>
              <mc:Fallback>
                <p:oleObj name="Visio" r:id="rId7" imgW="1276530" imgH="914400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6639868" y="3879500"/>
                        <a:ext cx="2179369" cy="15497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A866CFE5-A122-42C5-9D00-CB227AF5C5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2111885"/>
              </p:ext>
            </p:extLst>
          </p:nvPr>
        </p:nvGraphicFramePr>
        <p:xfrm>
          <a:off x="9434513" y="3879500"/>
          <a:ext cx="2195512" cy="142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Visio" r:id="rId9" imgW="1295442" imgH="847658" progId="Visio.Drawing.15">
                  <p:embed/>
                </p:oleObj>
              </mc:Choice>
              <mc:Fallback>
                <p:oleObj name="Visio" r:id="rId9" imgW="1295442" imgH="847658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9434513" y="3879500"/>
                        <a:ext cx="2195512" cy="14206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表格 9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42B36C69-E3E7-4C7E-AA29-CBEF793669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7811956"/>
              </p:ext>
            </p:extLst>
          </p:nvPr>
        </p:nvGraphicFramePr>
        <p:xfrm>
          <a:off x="904875" y="5740532"/>
          <a:ext cx="11196000" cy="548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99000">
                  <a:extLst>
                    <a:ext uri="{9D8B030D-6E8A-4147-A177-3AD203B41FA5}">
                      <a16:col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val="2256003034"/>
                    </a:ext>
                  </a:extLst>
                </a:gridCol>
                <a:gridCol w="2799000">
                  <a:extLst>
                    <a:ext uri="{9D8B030D-6E8A-4147-A177-3AD203B41FA5}">
                      <a16:col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val="545389004"/>
                    </a:ext>
                  </a:extLst>
                </a:gridCol>
                <a:gridCol w="2799000">
                  <a:extLst>
                    <a:ext uri="{9D8B030D-6E8A-4147-A177-3AD203B41FA5}">
                      <a16:col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val="338913327"/>
                    </a:ext>
                  </a:extLst>
                </a:gridCol>
                <a:gridCol w="2799000">
                  <a:extLst>
                    <a:ext uri="{9D8B030D-6E8A-4147-A177-3AD203B41FA5}">
                      <a16:col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val="16975279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eaLnBrk="0" hangingPunct="0">
                        <a:spcAft>
                          <a:spcPct val="0"/>
                        </a:spcAft>
                      </a:pPr>
                      <a:r>
                        <a:rPr lang="en-US" sz="3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zh-CN" sz="3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．</a:t>
                      </a:r>
                      <a:endParaRPr lang="zh-CN" sz="3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spcAft>
                          <a:spcPct val="0"/>
                        </a:spcAft>
                      </a:pPr>
                      <a:r>
                        <a:rPr lang="en-US" sz="3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zh-CN" sz="3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．</a:t>
                      </a:r>
                      <a:endParaRPr lang="zh-CN" sz="3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spcAft>
                          <a:spcPct val="0"/>
                        </a:spcAft>
                      </a:pPr>
                      <a:r>
                        <a:rPr lang="en-US" sz="3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zh-CN" sz="3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．</a:t>
                      </a:r>
                      <a:endParaRPr lang="zh-CN" sz="3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spcAft>
                          <a:spcPct val="0"/>
                        </a:spcAft>
                      </a:pPr>
                      <a:r>
                        <a:rPr lang="en-US" sz="3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zh-CN" sz="3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．</a:t>
                      </a:r>
                      <a:endParaRPr lang="zh-CN" sz="3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val="3096991537"/>
                  </a:ext>
                </a:extLst>
              </a:tr>
            </a:tbl>
          </a:graphicData>
        </a:graphic>
      </p:graphicFrame>
      <p:pic>
        <p:nvPicPr>
          <p:cNvPr id="11" name="New picture" hidden="1"/>
          <p:cNvPicPr/>
          <p:nvPr/>
        </p:nvPicPr>
        <p:blipFill>
          <a:blip r:embed="rId11"/>
          <a:stretch>
            <a:fillRect/>
          </a:stretch>
        </p:blipFill>
        <p:spPr>
          <a:xfrm>
            <a:off x="10287000" y="10744200"/>
            <a:ext cx="266700" cy="304800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val="3964945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12CDB511-484D-4EFE-828E-E23299C1E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177" y="175848"/>
            <a:ext cx="9601200" cy="791308"/>
          </a:xfrm>
        </p:spPr>
        <p:txBody>
          <a:bodyPr/>
          <a:lstStyle/>
          <a:p>
            <a:r>
              <a:rPr lang="zh-CN" altLang="en-US"/>
              <a:t>一、改进小彩灯的连接电路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A3CC241A-20F9-4E40-8284-8AC7EB254D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4592" y="685801"/>
            <a:ext cx="11139854" cy="573258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3200"/>
              <a:t>1</a:t>
            </a:r>
            <a:r>
              <a:rPr lang="zh-CN" altLang="en-US" sz="3200"/>
              <a:t>．彩灯已成为人们过节必备的装饰品，起到了美化环境、渲染气氛的作用。如图甲所示是小彩灯的电路，不足之处是什么？如何改进该电路？</a:t>
            </a:r>
            <a:endParaRPr lang="en-US" altLang="zh-CN" sz="3200"/>
          </a:p>
          <a:p>
            <a:pPr marL="0" indent="0">
              <a:lnSpc>
                <a:spcPct val="150000"/>
              </a:lnSpc>
              <a:buNone/>
            </a:pPr>
            <a:endParaRPr lang="en-US" altLang="zh-CN" sz="3200"/>
          </a:p>
          <a:p>
            <a:pPr marL="0" indent="0">
              <a:lnSpc>
                <a:spcPct val="150000"/>
              </a:lnSpc>
              <a:buNone/>
            </a:pPr>
            <a:endParaRPr lang="en-US" altLang="zh-CN" sz="3200"/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3200"/>
              <a:t>2.</a:t>
            </a:r>
            <a:r>
              <a:rPr lang="zh-CN" altLang="en-US" sz="3200"/>
              <a:t>如图乙所示是某同学改进后的电路，该电路相比甲电路有何优点，不足的地方是什么？如何改进小彩灯的电路？</a:t>
            </a:r>
            <a:endParaRPr lang="en-US" altLang="zh-CN" sz="3200"/>
          </a:p>
          <a:p>
            <a:pPr marL="0" indent="0">
              <a:lnSpc>
                <a:spcPct val="150000"/>
              </a:lnSpc>
              <a:buNone/>
            </a:pPr>
            <a:endParaRPr lang="zh-CN" altLang="en-US" sz="3200"/>
          </a:p>
        </p:txBody>
      </p:sp>
      <p:pic>
        <p:nvPicPr>
          <p:cNvPr id="4" name="图片 3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50FAFD62-CDFD-448F-B5FD-5FF28DD46FB5}"/>
              </a:ext>
            </a:extLst>
          </p:cNvPr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84796" y="2854935"/>
            <a:ext cx="3941351" cy="1797661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7691A8DD-F4D5-40F1-B135-2E86D8D9D629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5500515" y="2854935"/>
            <a:ext cx="1587782" cy="1797661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C99AA781-CBE3-4042-98F6-586D7890C8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62666" y="3014431"/>
            <a:ext cx="3586981" cy="1478667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852693EA-72E3-4912-B1A7-67D4396A05DB}"/>
              </a:ext>
            </a:extLst>
          </p:cNvPr>
          <p:cNvSpPr/>
          <p:nvPr/>
        </p:nvSpPr>
        <p:spPr>
          <a:xfrm>
            <a:off x="2678326" y="4512148"/>
            <a:ext cx="595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/>
              <a:t>甲</a:t>
            </a:r>
          </a:p>
        </p:txBody>
      </p:sp>
      <p:sp>
        <p:nvSpPr>
          <p:cNvPr id="8" name="矩形 7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944EA823-D991-45FB-9DE9-01AFB8A8938D}"/>
              </a:ext>
            </a:extLst>
          </p:cNvPr>
          <p:cNvSpPr/>
          <p:nvPr/>
        </p:nvSpPr>
        <p:spPr>
          <a:xfrm>
            <a:off x="5996888" y="4528496"/>
            <a:ext cx="595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/>
              <a:t>乙</a:t>
            </a:r>
          </a:p>
        </p:txBody>
      </p:sp>
      <p:sp>
        <p:nvSpPr>
          <p:cNvPr id="9" name="矩形 8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52524FFE-B9B8-4713-98EF-2E578D1AADB1}"/>
              </a:ext>
            </a:extLst>
          </p:cNvPr>
          <p:cNvSpPr/>
          <p:nvPr/>
        </p:nvSpPr>
        <p:spPr>
          <a:xfrm>
            <a:off x="9315450" y="4437326"/>
            <a:ext cx="595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/>
              <a:t>丙</a:t>
            </a:r>
          </a:p>
        </p:txBody>
      </p:sp>
    </p:spTree>
    <p:extLst>
      <p:ext uri="{BB962C8B-B14F-4D97-AF65-F5344CB8AC3E}">
        <p14:creationId xmlns:p14="http://schemas.microsoft.com/office/powerpoint/2010/main" val="12843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F5F54EB0-2188-4A67-8B22-99FB2111B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49" y="66675"/>
            <a:ext cx="9601200" cy="723900"/>
          </a:xfrm>
        </p:spPr>
        <p:txBody>
          <a:bodyPr>
            <a:normAutofit fontScale="90000"/>
          </a:bodyPr>
          <a:lstStyle/>
          <a:p>
            <a:r>
              <a:rPr lang="zh-CN" altLang="en-US"/>
              <a:t>二、回答问题正确显示器</a:t>
            </a:r>
            <a:br>
              <a:rPr lang="zh-CN" altLang="en-US"/>
            </a:br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067826BA-25DB-4194-9E88-86D485FA8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49" y="790575"/>
            <a:ext cx="11191875" cy="6067425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zh-CN" altLang="en-US" sz="2800"/>
              <a:t>如图所示是一个同学制作的回答问</a:t>
            </a:r>
            <a:endParaRPr lang="en-US" altLang="zh-CN" sz="2800"/>
          </a:p>
          <a:p>
            <a:pPr marL="0" inden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zh-CN" altLang="en-US" sz="2800"/>
              <a:t>题正确显示器。左排曲别针表示问</a:t>
            </a:r>
            <a:endParaRPr lang="en-US" altLang="zh-CN" sz="2800"/>
          </a:p>
          <a:p>
            <a:pPr marL="0" inden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zh-CN" altLang="en-US" sz="2800"/>
              <a:t>题，右排曲别针表示相应的答案。</a:t>
            </a:r>
            <a:endParaRPr lang="en-US" altLang="zh-CN" sz="2800"/>
          </a:p>
          <a:p>
            <a:pPr marL="0" inden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zh-CN" altLang="en-US" sz="2800"/>
              <a:t>把干电池和小灯泡连接起来，并留出两个接线头</a:t>
            </a:r>
            <a:r>
              <a:rPr lang="en-US" altLang="zh-CN" sz="2800"/>
              <a:t>A</a:t>
            </a:r>
            <a:r>
              <a:rPr lang="zh-CN" altLang="en-US" sz="2800"/>
              <a:t>和</a:t>
            </a:r>
            <a:r>
              <a:rPr lang="en-US" altLang="zh-CN" sz="2800"/>
              <a:t>B</a:t>
            </a:r>
            <a:r>
              <a:rPr lang="zh-CN" altLang="en-US" sz="2800"/>
              <a:t>。提问者把接线头</a:t>
            </a:r>
            <a:r>
              <a:rPr lang="en-US" altLang="zh-CN" sz="2800"/>
              <a:t>A</a:t>
            </a:r>
            <a:r>
              <a:rPr lang="zh-CN" altLang="en-US" sz="2800"/>
              <a:t>与左排的一个曲别针接触，表示提出一个问题，要求回答者把接线头</a:t>
            </a:r>
            <a:r>
              <a:rPr lang="en-US" altLang="zh-CN" sz="2800"/>
              <a:t>B</a:t>
            </a:r>
            <a:r>
              <a:rPr lang="zh-CN" altLang="en-US" sz="2800"/>
              <a:t>与右排的一个曲别针接触，表示选出一个答案。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2800"/>
              <a:t>1</a:t>
            </a:r>
            <a:r>
              <a:rPr lang="zh-CN" altLang="en-US" sz="2800"/>
              <a:t>．它是利用电路</a:t>
            </a:r>
            <a:r>
              <a:rPr lang="en-US" altLang="zh-CN" sz="2800"/>
              <a:t>______</a:t>
            </a:r>
            <a:r>
              <a:rPr lang="zh-CN" altLang="en-US" sz="2800"/>
              <a:t>的原理制成的，回答正确时灯泡</a:t>
            </a:r>
            <a:r>
              <a:rPr lang="en-US" altLang="zh-CN" sz="2800"/>
              <a:t>______</a:t>
            </a:r>
            <a:r>
              <a:rPr lang="zh-CN" altLang="en-US" sz="2800"/>
              <a:t>，回答错误时灯泡</a:t>
            </a:r>
            <a:r>
              <a:rPr lang="en-US" altLang="zh-CN" sz="2800"/>
              <a:t>______</a:t>
            </a:r>
            <a:r>
              <a:rPr lang="zh-CN" altLang="en-US" sz="2800"/>
              <a:t>．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2800"/>
              <a:t>2</a:t>
            </a:r>
            <a:r>
              <a:rPr lang="zh-CN" altLang="en-US" sz="2800"/>
              <a:t>．请你用笔画线代替导线在将硬纸板后面的电路连接完整．</a:t>
            </a:r>
          </a:p>
        </p:txBody>
      </p:sp>
      <p:graphicFrame>
        <p:nvGraphicFramePr>
          <p:cNvPr id="5" name="对象 4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92785860-310C-44CB-BA5D-1392E5FA06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8617066"/>
              </p:ext>
            </p:extLst>
          </p:nvPr>
        </p:nvGraphicFramePr>
        <p:xfrm>
          <a:off x="7343776" y="66675"/>
          <a:ext cx="3476208" cy="27380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Visio" r:id="rId3" imgW="1971856" imgH="1552433" progId="Visio.Drawing.15">
                  <p:embed/>
                </p:oleObj>
              </mc:Choice>
              <mc:Fallback>
                <p:oleObj name="Visio" r:id="rId3" imgW="1971856" imgH="1552433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7343776" y="66675"/>
                        <a:ext cx="3476208" cy="273802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68780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DA500B1E-A874-4E17-9153-93B932B61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0" y="57150"/>
            <a:ext cx="5218617" cy="895350"/>
          </a:xfrm>
        </p:spPr>
        <p:txBody>
          <a:bodyPr/>
          <a:lstStyle/>
          <a:p>
            <a:r>
              <a:rPr lang="zh-CN" altLang="en-US"/>
              <a:t>三、病房呼叫电路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F1CD4B38-F19C-4EB9-A550-3ABB35ACB3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900" y="2886074"/>
            <a:ext cx="11239500" cy="39624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200"/>
              <a:t>细心的小明在病房发现每张病床的床头都有一个如图甲所示按钮，按下按钮后，值班护士就会过来看护病人，则该按钮相当于一个</a:t>
            </a:r>
            <a:r>
              <a:rPr lang="en-US" altLang="zh-CN" sz="3200"/>
              <a:t>______</a:t>
            </a:r>
            <a:r>
              <a:rPr lang="zh-CN" altLang="en-US" sz="3200"/>
              <a:t>。按下按钮后，为什么值班护士马上就知道哪个病床需要看护呢？小明又对护士值班室进行了查看，在值班室的墙壁上看到了一些与床号相对于的指示灯，如图乙所示。小明根据观察到的现象画出了如图丙所示的电路，请你就此电路进行评价：</a:t>
            </a:r>
            <a:r>
              <a:rPr lang="en-US" altLang="zh-CN" sz="3200"/>
              <a:t>____________________________________</a:t>
            </a:r>
            <a:r>
              <a:rPr lang="zh-CN" altLang="en-US" sz="3200"/>
              <a:t>。请在图丁的虚线框内画出你改进后的电路。</a:t>
            </a:r>
          </a:p>
        </p:txBody>
      </p:sp>
      <p:pic>
        <p:nvPicPr>
          <p:cNvPr id="2052" name="图片 6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D36FD556-A3C6-4C8D-8772-031A3E782F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88068" y="755145"/>
            <a:ext cx="2410454" cy="1572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图片 5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B7069050-C382-44B8-9A35-FAD2E37DF5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94805" y="755144"/>
            <a:ext cx="1981475" cy="1572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对象 4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98A5F9F5-B431-43D2-B3A8-D03F4DE826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2594588"/>
              </p:ext>
            </p:extLst>
          </p:nvPr>
        </p:nvGraphicFramePr>
        <p:xfrm>
          <a:off x="5942517" y="388267"/>
          <a:ext cx="2586037" cy="200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Visio" r:id="rId5" imgW="1504982" imgH="1171563" progId="Visio.Drawing.15">
                  <p:embed/>
                </p:oleObj>
              </mc:Choice>
              <mc:Fallback>
                <p:oleObj name="Visio" r:id="rId5" imgW="1504982" imgH="1171563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5942517" y="388267"/>
                        <a:ext cx="2586037" cy="20089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矩形 7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276CF7BC-C002-4040-A568-7E8FA1143145}"/>
              </a:ext>
            </a:extLst>
          </p:cNvPr>
          <p:cNvSpPr/>
          <p:nvPr/>
        </p:nvSpPr>
        <p:spPr>
          <a:xfrm>
            <a:off x="8658225" y="57150"/>
            <a:ext cx="3116563" cy="2270917"/>
          </a:xfrm>
          <a:prstGeom prst="rect">
            <a:avLst/>
          </a:prstGeom>
          <a:noFill/>
          <a:ln cap="sq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/>
          </a:p>
        </p:txBody>
      </p:sp>
      <p:sp>
        <p:nvSpPr>
          <p:cNvPr id="9" name="矩形 8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68AD856A-1D2F-45B5-A314-2075DDACD0DC}"/>
              </a:ext>
            </a:extLst>
          </p:cNvPr>
          <p:cNvSpPr/>
          <p:nvPr/>
        </p:nvSpPr>
        <p:spPr>
          <a:xfrm>
            <a:off x="2078251" y="2340147"/>
            <a:ext cx="595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/>
              <a:t>甲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651BD719-2CF4-49C9-98D7-084901799F5F}"/>
              </a:ext>
            </a:extLst>
          </p:cNvPr>
          <p:cNvSpPr/>
          <p:nvPr/>
        </p:nvSpPr>
        <p:spPr>
          <a:xfrm>
            <a:off x="4488025" y="2356495"/>
            <a:ext cx="595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/>
              <a:t>乙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8A0D0426-A3A3-4049-8112-C4409BC5500B}"/>
              </a:ext>
            </a:extLst>
          </p:cNvPr>
          <p:cNvSpPr/>
          <p:nvPr/>
        </p:nvSpPr>
        <p:spPr>
          <a:xfrm>
            <a:off x="6938018" y="2265325"/>
            <a:ext cx="595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/>
              <a:t>丙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784DE2F8-C537-41F3-B412-34F348B33B54}"/>
              </a:ext>
            </a:extLst>
          </p:cNvPr>
          <p:cNvSpPr/>
          <p:nvPr/>
        </p:nvSpPr>
        <p:spPr>
          <a:xfrm>
            <a:off x="10113749" y="2226738"/>
            <a:ext cx="595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/>
              <a:t>丁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63380E68-96F5-492B-87EB-064F40B8EB0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31519" y="223787"/>
            <a:ext cx="2699545" cy="2041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407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E3EEBCBC-F337-4034-988E-2699B11D0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575" y="266700"/>
            <a:ext cx="10182225" cy="857250"/>
          </a:xfrm>
        </p:spPr>
        <p:txBody>
          <a:bodyPr/>
          <a:lstStyle/>
          <a:p>
            <a:r>
              <a:rPr lang="zh-CN" altLang="en-US"/>
              <a:t>四、为值班室设计提醒电路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455CA658-9094-4E51-8DAE-89C849584A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575" y="1123950"/>
            <a:ext cx="10601325" cy="306705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3200"/>
              <a:t>某学校前后门各装有一个开关，值班室有红、绿灯各一盏，共用一个电源。要求有人按前门开关时，红灯亮，有人按后门开关时，绿灯亮。请你设计一个符合要求的电路图画在图框内。</a:t>
            </a:r>
          </a:p>
        </p:txBody>
      </p:sp>
      <p:sp>
        <p:nvSpPr>
          <p:cNvPr id="4" name="矩形 3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A19D946A-6402-4B66-AEB0-2D499298F390}"/>
              </a:ext>
            </a:extLst>
          </p:cNvPr>
          <p:cNvSpPr/>
          <p:nvPr/>
        </p:nvSpPr>
        <p:spPr>
          <a:xfrm>
            <a:off x="4033837" y="3514725"/>
            <a:ext cx="4481513" cy="306705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0190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06420903-B94C-4973-BE5B-FA5DCD990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385" y="654050"/>
            <a:ext cx="10999177" cy="3419636"/>
          </a:xfrm>
        </p:spPr>
        <p:txBody>
          <a:bodyPr>
            <a:normAutofit/>
          </a:bodyPr>
          <a:lstStyle/>
          <a:p>
            <a:pPr marL="0" indent="0">
              <a:lnSpc>
                <a:spcPct val="130000"/>
              </a:lnSpc>
              <a:buNone/>
            </a:pPr>
            <a:r>
              <a:rPr lang="zh-CN" altLang="en-US" sz="3200"/>
              <a:t>有一个养牛场，为了防止牛跑出栅栏，要设计一个报警电路。要求：用细导线把养殖场围住，合上开关值班室的灯亮，铃不响；当有牛跑出养殖场碰断细导线，电铃就会响起来。现有以下器材：电源、电铃、灯泡、开关各一个、导线若干，请按照要求设计出这个报警电路。</a:t>
            </a:r>
          </a:p>
        </p:txBody>
      </p:sp>
      <p:grpSp>
        <p:nvGrpSpPr>
          <p:cNvPr id="4" name="Group 22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BCACBE2F-3DA7-4D73-A96D-702C786176E1}"/>
              </a:ext>
            </a:extLst>
          </p:cNvPr>
          <p:cNvGrpSpPr/>
          <p:nvPr/>
        </p:nvGrpSpPr>
        <p:grpSpPr>
          <a:xfrm>
            <a:off x="2766558" y="4073686"/>
            <a:ext cx="7053411" cy="2656336"/>
            <a:chOff x="2472" y="3022"/>
            <a:chExt cx="3197" cy="1204"/>
          </a:xfrm>
        </p:grpSpPr>
        <p:sp>
          <p:nvSpPr>
            <p:cNvPr id="5" name="Rectangle 18">
              <a:extLst>
                <a:ext uri="{FF2B5EF4-FFF2-40B4-BE49-F238E27FC236}">
  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B621A2F0-A2E2-4F32-A222-808EDD81B9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3022"/>
              <a:ext cx="3130" cy="1179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dashDot"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3200"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6" name="Line 19">
              <a:extLst>
                <a:ext uri="{FF2B5EF4-FFF2-40B4-BE49-F238E27FC236}">
  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9BB2A768-E73B-42A7-91F9-01D78A9CE3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59" y="3022"/>
              <a:ext cx="0" cy="117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 sz="3200"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sp>
          <p:nvSpPr>
            <p:cNvPr id="7" name="Text Box 20">
              <a:extLst>
                <a:ext uri="{FF2B5EF4-FFF2-40B4-BE49-F238E27FC236}">
  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6B1D823C-F0FE-43D3-87E3-BF3FFC0B59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43" y="3961"/>
              <a:ext cx="674" cy="265"/>
            </a:xfrm>
            <a:prstGeom prst="rect">
              <a:avLst/>
            </a:prstGeom>
            <a:noFill/>
            <a:ln w="28575">
              <a:noFill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zh-CN" altLang="en-US" sz="3200">
                  <a:latin typeface="楷体" panose="02010609060101010101" pitchFamily="49" charset="-122"/>
                  <a:ea typeface="楷体" panose="02010609060101010101" pitchFamily="49" charset="-122"/>
                </a:rPr>
                <a:t>养殖场</a:t>
              </a:r>
            </a:p>
          </p:txBody>
        </p:sp>
        <p:sp>
          <p:nvSpPr>
            <p:cNvPr id="8" name="Text Box 21">
              <a:extLst>
                <a:ext uri="{FF2B5EF4-FFF2-40B4-BE49-F238E27FC236}">
  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54B8903A-9B06-4FD3-AA37-A1FC6AD9A2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95" y="3961"/>
              <a:ext cx="674" cy="265"/>
            </a:xfrm>
            <a:prstGeom prst="rect">
              <a:avLst/>
            </a:prstGeom>
            <a:noFill/>
            <a:ln w="28575">
              <a:noFill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zh-CN" altLang="en-US" sz="3200">
                  <a:latin typeface="楷体" panose="02010609060101010101" pitchFamily="49" charset="-122"/>
                  <a:ea typeface="楷体" panose="02010609060101010101" pitchFamily="49" charset="-122"/>
                </a:rPr>
                <a:t>值班室</a:t>
              </a:r>
            </a:p>
          </p:txBody>
        </p:sp>
      </p:grpSp>
      <p:sp>
        <p:nvSpPr>
          <p:cNvPr id="9" name="标题 1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E26261CA-9ABE-419D-8C64-F0E6B78CF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0" y="57150"/>
            <a:ext cx="5671955" cy="895350"/>
          </a:xfrm>
        </p:spPr>
        <p:txBody>
          <a:bodyPr/>
          <a:lstStyle/>
          <a:p>
            <a:r>
              <a:rPr lang="zh-CN" altLang="en-US"/>
              <a:t>五、设计报警电路</a:t>
            </a:r>
          </a:p>
        </p:txBody>
      </p:sp>
    </p:spTree>
    <p:extLst>
      <p:ext uri="{BB962C8B-B14F-4D97-AF65-F5344CB8AC3E}">
        <p14:creationId xmlns:p14="http://schemas.microsoft.com/office/powerpoint/2010/main" val="770392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14468D20-1DC7-4E7C-B45E-E7ECCDC7433E}"/>
              </a:ext>
            </a:extLst>
          </p:cNvPr>
          <p:cNvSpPr/>
          <p:nvPr/>
        </p:nvSpPr>
        <p:spPr>
          <a:xfrm>
            <a:off x="714375" y="537975"/>
            <a:ext cx="10972800" cy="2214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．新型公交车后门左右扶杆上各装有一个相当于开关的按钮，当乘客按下任一个按钮时，铃声响起，提醒司机有乘客要下车．下图中符合要求的电路是（</a:t>
            </a:r>
            <a:r>
              <a:rPr lang="en-US" altLang="zh-CN" sz="32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lang="zh-CN" altLang="zh-CN" sz="32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</a:p>
        </p:txBody>
      </p:sp>
      <p:graphicFrame>
        <p:nvGraphicFramePr>
          <p:cNvPr id="6" name="对象 5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77EECE12-BA7D-443F-9B66-6BF953139C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2033221"/>
              </p:ext>
            </p:extLst>
          </p:nvPr>
        </p:nvGraphicFramePr>
        <p:xfrm>
          <a:off x="1059906" y="3209990"/>
          <a:ext cx="2069934" cy="14540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Visio" r:id="rId3" imgW="1152470" imgH="809574" progId="Visio.Drawing.15">
                  <p:embed/>
                </p:oleObj>
              </mc:Choice>
              <mc:Fallback>
                <p:oleObj name="Visio" r:id="rId3" imgW="1152470" imgH="809574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059906" y="3209990"/>
                        <a:ext cx="2069934" cy="14540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BF491295-9558-4938-B62B-8620EBBC1E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9117452"/>
              </p:ext>
            </p:extLst>
          </p:nvPr>
        </p:nvGraphicFramePr>
        <p:xfrm>
          <a:off x="3767723" y="3209990"/>
          <a:ext cx="2138362" cy="13856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Visio" r:id="rId5" imgW="1190672" imgH="771490" progId="Visio.Drawing.15">
                  <p:embed/>
                </p:oleObj>
              </mc:Choice>
              <mc:Fallback>
                <p:oleObj name="Visio" r:id="rId5" imgW="1190672" imgH="771490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767723" y="3209990"/>
                        <a:ext cx="2138362" cy="13856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A11DFB6A-4121-4E6B-8AEC-F55A94149F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9745223"/>
              </p:ext>
            </p:extLst>
          </p:nvPr>
        </p:nvGraphicFramePr>
        <p:xfrm>
          <a:off x="6543968" y="3209990"/>
          <a:ext cx="2138362" cy="13856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Visio" r:id="rId7" imgW="1190672" imgH="771490" progId="Visio.Drawing.15">
                  <p:embed/>
                </p:oleObj>
              </mc:Choice>
              <mc:Fallback>
                <p:oleObj name="Visio" r:id="rId7" imgW="1190672" imgH="771490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6543968" y="3209990"/>
                        <a:ext cx="2138362" cy="13856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83F2B868-E849-471F-8E23-ED31561EE9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8885048"/>
              </p:ext>
            </p:extLst>
          </p:nvPr>
        </p:nvGraphicFramePr>
        <p:xfrm>
          <a:off x="9320213" y="3209990"/>
          <a:ext cx="2138362" cy="14711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Visio" r:id="rId9" imgW="1190672" imgH="819001" progId="Visio.Drawing.15">
                  <p:embed/>
                </p:oleObj>
              </mc:Choice>
              <mc:Fallback>
                <p:oleObj name="Visio" r:id="rId9" imgW="1190672" imgH="819001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9320213" y="3209990"/>
                        <a:ext cx="2138362" cy="147119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表格 9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3BBFF88D-68B7-440F-A7D6-1FEB71E26A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849847"/>
              </p:ext>
            </p:extLst>
          </p:nvPr>
        </p:nvGraphicFramePr>
        <p:xfrm>
          <a:off x="904875" y="4778507"/>
          <a:ext cx="11196000" cy="548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99000">
                  <a:extLst>
                    <a:ext uri="{9D8B030D-6E8A-4147-A177-3AD203B41FA5}">
                      <a16:col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val="2256003034"/>
                    </a:ext>
                  </a:extLst>
                </a:gridCol>
                <a:gridCol w="2799000">
                  <a:extLst>
                    <a:ext uri="{9D8B030D-6E8A-4147-A177-3AD203B41FA5}">
                      <a16:col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val="545389004"/>
                    </a:ext>
                  </a:extLst>
                </a:gridCol>
                <a:gridCol w="2799000">
                  <a:extLst>
                    <a:ext uri="{9D8B030D-6E8A-4147-A177-3AD203B41FA5}">
                      <a16:col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val="338913327"/>
                    </a:ext>
                  </a:extLst>
                </a:gridCol>
                <a:gridCol w="2799000">
                  <a:extLst>
                    <a:ext uri="{9D8B030D-6E8A-4147-A177-3AD203B41FA5}">
                      <a16:col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val="16975279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eaLnBrk="0" hangingPunct="0">
                        <a:spcAft>
                          <a:spcPct val="0"/>
                        </a:spcAft>
                      </a:pPr>
                      <a:r>
                        <a:rPr lang="en-US" sz="3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zh-CN" sz="3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．</a:t>
                      </a:r>
                      <a:endParaRPr lang="zh-CN" sz="3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spcAft>
                          <a:spcPct val="0"/>
                        </a:spcAft>
                      </a:pPr>
                      <a:r>
                        <a:rPr lang="en-US" sz="3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zh-CN" sz="3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．</a:t>
                      </a:r>
                      <a:endParaRPr lang="zh-CN" sz="3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spcAft>
                          <a:spcPct val="0"/>
                        </a:spcAft>
                      </a:pPr>
                      <a:r>
                        <a:rPr lang="en-US" sz="3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zh-CN" sz="3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．</a:t>
                      </a:r>
                      <a:endParaRPr lang="zh-CN" sz="3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spcAft>
                          <a:spcPct val="0"/>
                        </a:spcAft>
                      </a:pPr>
                      <a:r>
                        <a:rPr lang="en-US" sz="3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zh-CN" sz="3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．</a:t>
                      </a:r>
                      <a:endParaRPr lang="zh-CN" sz="3600" kern="1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val="30969915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4005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F74064F4-7F27-4A26-BE70-0A40CFC4883A}"/>
              </a:ext>
            </a:extLst>
          </p:cNvPr>
          <p:cNvSpPr/>
          <p:nvPr/>
        </p:nvSpPr>
        <p:spPr>
          <a:xfrm>
            <a:off x="714375" y="461775"/>
            <a:ext cx="10896600" cy="2214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．教室里投影仪的灯泡，发光时温度很高，必须用风扇降温．使用投影仪时，首先要打开风扇，待确认风扇正常运转后，再通电让灯泡发光，下列电路中符合要求的是（</a:t>
            </a:r>
            <a:r>
              <a:rPr lang="en-US" altLang="zh-CN" sz="32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lang="zh-CN" altLang="zh-CN" sz="32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</a:p>
        </p:txBody>
      </p:sp>
      <p:graphicFrame>
        <p:nvGraphicFramePr>
          <p:cNvPr id="6" name="对象 5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4CA85E0F-F61B-4763-9BEF-10EB382385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7142782"/>
              </p:ext>
            </p:extLst>
          </p:nvPr>
        </p:nvGraphicFramePr>
        <p:xfrm>
          <a:off x="924563" y="2949106"/>
          <a:ext cx="2452687" cy="17769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Visio" r:id="rId3" imgW="933474" imgH="676090" progId="Visio.Drawing.15">
                  <p:embed/>
                </p:oleObj>
              </mc:Choice>
              <mc:Fallback>
                <p:oleObj name="Visio" r:id="rId3" imgW="933474" imgH="676090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924563" y="2949106"/>
                        <a:ext cx="2452687" cy="17769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EF092C70-B0D3-4678-917B-3932B1A059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0796085"/>
              </p:ext>
            </p:extLst>
          </p:nvPr>
        </p:nvGraphicFramePr>
        <p:xfrm>
          <a:off x="3669138" y="2949106"/>
          <a:ext cx="2452687" cy="17769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Visio" r:id="rId5" imgW="933474" imgH="676090" progId="Visio.Drawing.15">
                  <p:embed/>
                </p:oleObj>
              </mc:Choice>
              <mc:Fallback>
                <p:oleObj name="Visio" r:id="rId5" imgW="933474" imgH="676090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669138" y="2949106"/>
                        <a:ext cx="2452687" cy="17769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AE2ABA14-52E1-4147-81DC-1A16FCBE75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1221286"/>
              </p:ext>
            </p:extLst>
          </p:nvPr>
        </p:nvGraphicFramePr>
        <p:xfrm>
          <a:off x="6413713" y="2949106"/>
          <a:ext cx="2452687" cy="17769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Visio" r:id="rId7" imgW="933474" imgH="676090" progId="Visio.Drawing.15">
                  <p:embed/>
                </p:oleObj>
              </mc:Choice>
              <mc:Fallback>
                <p:oleObj name="Visio" r:id="rId7" imgW="933474" imgH="676090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6413713" y="2949106"/>
                        <a:ext cx="2452687" cy="17769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3C11F9CC-4696-45C3-9DF3-D4A2BEDFC8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7217558"/>
              </p:ext>
            </p:extLst>
          </p:nvPr>
        </p:nvGraphicFramePr>
        <p:xfrm>
          <a:off x="9158288" y="2949106"/>
          <a:ext cx="2452687" cy="17769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Visio" r:id="rId9" imgW="933474" imgH="676090" progId="Visio.Drawing.15">
                  <p:embed/>
                </p:oleObj>
              </mc:Choice>
              <mc:Fallback>
                <p:oleObj name="Visio" r:id="rId9" imgW="933474" imgH="676090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9158288" y="2949106"/>
                        <a:ext cx="2452687" cy="17769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表格 9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F53C9F17-99C5-402D-962D-FD7823646E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2065161"/>
              </p:ext>
            </p:extLst>
          </p:nvPr>
        </p:nvGraphicFramePr>
        <p:xfrm>
          <a:off x="904875" y="4778507"/>
          <a:ext cx="11196000" cy="548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99000">
                  <a:extLst>
                    <a:ext uri="{9D8B030D-6E8A-4147-A177-3AD203B41FA5}">
                      <a16:col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val="2256003034"/>
                    </a:ext>
                  </a:extLst>
                </a:gridCol>
                <a:gridCol w="2799000">
                  <a:extLst>
                    <a:ext uri="{9D8B030D-6E8A-4147-A177-3AD203B41FA5}">
                      <a16:col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val="545389004"/>
                    </a:ext>
                  </a:extLst>
                </a:gridCol>
                <a:gridCol w="2799000">
                  <a:extLst>
                    <a:ext uri="{9D8B030D-6E8A-4147-A177-3AD203B41FA5}">
                      <a16:col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val="338913327"/>
                    </a:ext>
                  </a:extLst>
                </a:gridCol>
                <a:gridCol w="2799000">
                  <a:extLst>
                    <a:ext uri="{9D8B030D-6E8A-4147-A177-3AD203B41FA5}">
                      <a16:col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val="16975279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eaLnBrk="0" hangingPunct="0">
                        <a:spcAft>
                          <a:spcPct val="0"/>
                        </a:spcAft>
                      </a:pPr>
                      <a:r>
                        <a:rPr lang="en-US" sz="3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zh-CN" sz="3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．</a:t>
                      </a:r>
                      <a:endParaRPr lang="zh-CN" sz="3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spcAft>
                          <a:spcPct val="0"/>
                        </a:spcAft>
                      </a:pPr>
                      <a:r>
                        <a:rPr lang="en-US" sz="3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zh-CN" sz="3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．</a:t>
                      </a:r>
                      <a:endParaRPr lang="zh-CN" sz="3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spcAft>
                          <a:spcPct val="0"/>
                        </a:spcAft>
                      </a:pPr>
                      <a:r>
                        <a:rPr lang="en-US" sz="3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zh-CN" sz="3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．</a:t>
                      </a:r>
                      <a:endParaRPr lang="zh-CN" sz="3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spcAft>
                          <a:spcPct val="0"/>
                        </a:spcAft>
                      </a:pPr>
                      <a:r>
                        <a:rPr lang="en-US" sz="3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zh-CN" sz="3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．</a:t>
                      </a:r>
                      <a:endParaRPr lang="zh-CN" sz="3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val="30969915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4813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BEF5D180-34A2-42A7-A0EE-A1227915F8AB}"/>
              </a:ext>
            </a:extLst>
          </p:cNvPr>
          <p:cNvSpPr/>
          <p:nvPr/>
        </p:nvSpPr>
        <p:spPr>
          <a:xfrm>
            <a:off x="733425" y="341552"/>
            <a:ext cx="10858500" cy="3692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lnSpc>
                <a:spcPct val="150000"/>
              </a:lnSpc>
              <a:spcAft>
                <a:spcPct val="0"/>
              </a:spcAft>
            </a:pPr>
            <a:r>
              <a:rPr lang="en-US" altLang="zh-CN" sz="32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zh-CN" sz="32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．为了生活方便，卧室里的同一个照明灯通常用</a:t>
            </a:r>
            <a:r>
              <a:rPr lang="en-US" altLang="zh-CN" sz="32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个开关控制．一个安装在进门处，另一个在床头附近，操作任意一个开关均可以开灯、关灯．如图所示是小明用电池作为电源设计的四个电路模型，能满足要求的是（其中</a:t>
            </a:r>
            <a:r>
              <a:rPr lang="en-US" altLang="zh-CN" sz="3200" i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zh-CN" sz="32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图中的</a:t>
            </a:r>
            <a:r>
              <a:rPr lang="en-US" altLang="zh-CN" sz="3200" i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3200" i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32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及</a:t>
            </a:r>
            <a:r>
              <a:rPr lang="en-US" altLang="zh-CN" sz="3200" i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zh-CN" sz="32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图中的</a:t>
            </a:r>
            <a:r>
              <a:rPr lang="en-US" altLang="zh-CN" sz="3200" i="1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en-US" altLang="zh-CN" sz="3200" kern="100" baseline="-25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32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为单刀双掷开关）（</a:t>
            </a:r>
            <a:r>
              <a:rPr lang="en-US" altLang="zh-CN" sz="32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lang="zh-CN" altLang="zh-CN" sz="3200" kern="1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</a:p>
        </p:txBody>
      </p:sp>
      <p:graphicFrame>
        <p:nvGraphicFramePr>
          <p:cNvPr id="6" name="对象 5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24ACA5DE-1893-4777-B139-E96232A8D2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1854100"/>
              </p:ext>
            </p:extLst>
          </p:nvPr>
        </p:nvGraphicFramePr>
        <p:xfrm>
          <a:off x="1090612" y="4068802"/>
          <a:ext cx="2005013" cy="15997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Visio" r:id="rId3" imgW="895273" imgH="714552" progId="Visio.Drawing.15">
                  <p:embed/>
                </p:oleObj>
              </mc:Choice>
              <mc:Fallback>
                <p:oleObj name="Visio" r:id="rId3" imgW="895273" imgH="714552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090612" y="4068802"/>
                        <a:ext cx="2005013" cy="15997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10F17F5F-A226-4D06-AE0D-C7DBF58EC9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9882421"/>
              </p:ext>
            </p:extLst>
          </p:nvPr>
        </p:nvGraphicFramePr>
        <p:xfrm>
          <a:off x="3889307" y="4068802"/>
          <a:ext cx="1962353" cy="15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Visio" r:id="rId5" imgW="876361" imgH="676090" progId="Visio.Drawing.15">
                  <p:embed/>
                </p:oleObj>
              </mc:Choice>
              <mc:Fallback>
                <p:oleObj name="Visio" r:id="rId5" imgW="876361" imgH="676090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889307" y="4068802"/>
                        <a:ext cx="1962353" cy="15144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F6BA90CF-4020-4E77-8DDD-284DB6CF35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2704143"/>
              </p:ext>
            </p:extLst>
          </p:nvPr>
        </p:nvGraphicFramePr>
        <p:xfrm>
          <a:off x="6645342" y="4068802"/>
          <a:ext cx="2005013" cy="1685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Visio" r:id="rId7" imgW="895273" imgH="752636" progId="Visio.Drawing.15">
                  <p:embed/>
                </p:oleObj>
              </mc:Choice>
              <mc:Fallback>
                <p:oleObj name="Visio" r:id="rId7" imgW="895273" imgH="752636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6645342" y="4068802"/>
                        <a:ext cx="2005013" cy="1685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D506F10A-E9F7-4284-AD08-C540B3A4A6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5954442"/>
              </p:ext>
            </p:extLst>
          </p:nvPr>
        </p:nvGraphicFramePr>
        <p:xfrm>
          <a:off x="9444038" y="4068802"/>
          <a:ext cx="2005013" cy="15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Visio" r:id="rId9" imgW="895273" imgH="676090" progId="Visio.Drawing.15">
                  <p:embed/>
                </p:oleObj>
              </mc:Choice>
              <mc:Fallback>
                <p:oleObj name="Visio" r:id="rId9" imgW="895273" imgH="676090" progId="Visio.Drawing.15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9444038" y="4068802"/>
                        <a:ext cx="2005013" cy="15144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表格 9">
            <a:extLst>
              <a:ext uri="{FF2B5EF4-FFF2-40B4-BE49-F238E27FC236}">
                <a16:creation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id="{8DDC777D-1910-4391-AA71-D3A3E11F73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2766161"/>
              </p:ext>
            </p:extLst>
          </p:nvPr>
        </p:nvGraphicFramePr>
        <p:xfrm>
          <a:off x="904875" y="5740532"/>
          <a:ext cx="11196000" cy="548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99000">
                  <a:extLst>
                    <a:ext uri="{9D8B030D-6E8A-4147-A177-3AD203B41FA5}">
                      <a16:col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val="2256003034"/>
                    </a:ext>
                  </a:extLst>
                </a:gridCol>
                <a:gridCol w="2799000">
                  <a:extLst>
                    <a:ext uri="{9D8B030D-6E8A-4147-A177-3AD203B41FA5}">
                      <a16:col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val="545389004"/>
                    </a:ext>
                  </a:extLst>
                </a:gridCol>
                <a:gridCol w="2799000">
                  <a:extLst>
                    <a:ext uri="{9D8B030D-6E8A-4147-A177-3AD203B41FA5}">
                      <a16:col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val="338913327"/>
                    </a:ext>
                  </a:extLst>
                </a:gridCol>
                <a:gridCol w="2799000">
                  <a:extLst>
                    <a:ext uri="{9D8B030D-6E8A-4147-A177-3AD203B41FA5}">
                      <a16:col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val="16975279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eaLnBrk="0" hangingPunct="0">
                        <a:spcAft>
                          <a:spcPct val="0"/>
                        </a:spcAft>
                      </a:pPr>
                      <a:r>
                        <a:rPr lang="en-US" sz="3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zh-CN" sz="3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．</a:t>
                      </a:r>
                      <a:endParaRPr lang="zh-CN" sz="3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spcAft>
                          <a:spcPct val="0"/>
                        </a:spcAft>
                      </a:pPr>
                      <a:r>
                        <a:rPr lang="en-US" sz="3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zh-CN" sz="3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．</a:t>
                      </a:r>
                      <a:endParaRPr lang="zh-CN" sz="3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spcAft>
                          <a:spcPct val="0"/>
                        </a:spcAft>
                      </a:pPr>
                      <a:r>
                        <a:rPr lang="en-US" sz="3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zh-CN" sz="3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．</a:t>
                      </a:r>
                      <a:endParaRPr lang="zh-CN" sz="3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spcAft>
                          <a:spcPct val="0"/>
                        </a:spcAft>
                      </a:pPr>
                      <a:r>
                        <a:rPr lang="en-US" sz="3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zh-CN" sz="3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．</a:t>
                      </a:r>
                      <a:endParaRPr lang="zh-CN" sz="3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a16="http://schemas.microsoft.com/office/drawing/2014/main" val="30969915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3657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1.7601 Service Pack 1"/>
  <p:tag name="AS_RELEASE_DATE" val="2020.05.14"/>
  <p:tag name="AS_TITLE" val="Aspose.Slides for .NET 4.0 Client Profile"/>
  <p:tag name="AS_VERSION" val="20.5"/>
</p:tagLst>
</file>

<file path=ppt/theme/theme1.xml><?xml version="1.0" encoding="utf-8"?>
<a:theme xmlns:a="http://schemas.openxmlformats.org/drawingml/2006/main" name="剪切">
  <a:themeElements>
    <a:clrScheme name="剪切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剪切">
      <a:majorFont>
        <a:latin typeface="Franklin Gothic Book"/>
        <a:ea typeface="Arial"/>
        <a:cs typeface="Arial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Arial"/>
        <a:cs typeface="Arial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剪切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r="http://schemas.openxmlformats.org/officeDocument/2006/relationships"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裁剪</Template>
  <TotalTime>107</TotalTime>
  <Words>1163</Words>
  <Application>Microsoft Office PowerPoint</Application>
  <PresentationFormat>自定义</PresentationFormat>
  <Paragraphs>48</Paragraphs>
  <Slides>10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2" baseType="lpstr">
      <vt:lpstr>剪切</vt:lpstr>
      <vt:lpstr>Visio</vt:lpstr>
      <vt:lpstr>3.4活动:电路创新设计</vt:lpstr>
      <vt:lpstr>一、改进小彩灯的连接电路</vt:lpstr>
      <vt:lpstr>二、回答问题正确显示器 </vt:lpstr>
      <vt:lpstr>三、病房呼叫电路</vt:lpstr>
      <vt:lpstr>四、为值班室设计提醒电路</vt:lpstr>
      <vt:lpstr>五、设计报警电路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3.4活动:电路创新设计</dc:title>
  <cp:lastModifiedBy>User</cp:lastModifiedBy>
  <cp:revision>1</cp:revision>
  <dcterms:created xsi:type="dcterms:W3CDTF">2019-09-18T07:07:47Z</dcterms:created>
  <dcterms:modified xsi:type="dcterms:W3CDTF">2021-10-10T01:35:55Z</dcterms:modified>
</cp:coreProperties>
</file>