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2.xml" ContentType="application/vnd.openxmlformats-officedocument.presentationml.tags+xml"/>
  <Override PartName="/ppt/tags/tag18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760.xml" ContentType="application/vnd.openxmlformats-officedocument.presentationml.tags+xml"/>
  <Override PartName="/ppt/tags/tag178.xml" ContentType="application/vnd.openxmlformats-officedocument.presentationml.tags+xml"/>
  <Override PartName="/ppt/tags/tag181.xml" ContentType="application/vnd.openxmlformats-officedocument.presentationml.tags+xml"/>
  <Override PartName="/ppt/tags/tag183.xml" ContentType="application/vnd.openxmlformats-officedocument.presentationml.tags+xml"/>
  <Override PartName="/ppt/tags/tag185.xml" ContentType="application/vnd.openxmlformats-officedocument.presentationml.tags+xml"/>
  <Override PartName="/ppt/tags/tag18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234" r:id="rId2"/>
    <p:sldId id="481" r:id="rId3"/>
    <p:sldId id="2184" r:id="rId4"/>
    <p:sldId id="2185" r:id="rId5"/>
    <p:sldId id="2137" r:id="rId6"/>
    <p:sldId id="2015" r:id="rId7"/>
    <p:sldId id="2016" r:id="rId8"/>
    <p:sldId id="2077" r:id="rId9"/>
    <p:sldId id="2205" r:id="rId10"/>
    <p:sldId id="2206" r:id="rId11"/>
    <p:sldId id="2207" r:id="rId12"/>
    <p:sldId id="2208" r:id="rId13"/>
    <p:sldId id="2169" r:id="rId14"/>
    <p:sldId id="2209" r:id="rId15"/>
    <p:sldId id="2080" r:id="rId16"/>
    <p:sldId id="2062" r:id="rId17"/>
    <p:sldId id="2082" r:id="rId18"/>
    <p:sldId id="2220" r:id="rId19"/>
    <p:sldId id="2121" r:id="rId20"/>
    <p:sldId id="2210" r:id="rId21"/>
    <p:sldId id="2122" r:id="rId22"/>
    <p:sldId id="2211" r:id="rId23"/>
    <p:sldId id="2213" r:id="rId24"/>
    <p:sldId id="2215" r:id="rId25"/>
    <p:sldId id="2216" r:id="rId26"/>
    <p:sldId id="2217" r:id="rId27"/>
    <p:sldId id="2218" r:id="rId28"/>
    <p:sldId id="2219" r:id="rId29"/>
  </p:sldIdLst>
  <p:sldSz cx="12192000" cy="6858000"/>
  <p:notesSz cx="6858000" cy="9144000"/>
  <p:custDataLst>
    <p:tags r:id="rId3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410" userDrawn="1">
          <p15:clr>
            <a:srgbClr val="A4A3A4"/>
          </p15:clr>
        </p15:guide>
        <p15:guide id="2" pos="37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作者" initials="作" lastIdx="0" clrIdx="1"/>
  <p:cmAuthor id="3" name="lenovo" initials="l"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2" d="100"/>
          <a:sy n="82" d="100"/>
        </p:scale>
        <p:origin x="691" y="53"/>
      </p:cViewPr>
      <p:guideLst>
        <p:guide orient="horz" pos="2410"/>
        <p:guide pos="373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150" y="1122363"/>
            <a:ext cx="91449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150" y="3602038"/>
            <a:ext cx="91449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2024/10/7</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83" y="6356350"/>
            <a:ext cx="2743470" cy="365125"/>
          </a:xfrm>
        </p:spPr>
        <p:txBody>
          <a:bodyPr/>
          <a:lstStyle/>
          <a:p>
            <a:fld id="{AC1B7B3F-A56B-4310-A966-BD55D80449F1}" type="datetimeFigureOut">
              <a:rPr lang="zh-CN" altLang="en-US" smtClean="0"/>
              <a:t>2024/10/7</a:t>
            </a:fld>
            <a:endParaRPr lang="zh-CN" altLang="en-US"/>
          </a:p>
        </p:txBody>
      </p:sp>
      <p:sp>
        <p:nvSpPr>
          <p:cNvPr id="5" name="页脚占位符 4"/>
          <p:cNvSpPr>
            <a:spLocks noGrp="1"/>
          </p:cNvSpPr>
          <p:nvPr>
            <p:ph type="ftr" sz="quarter" idx="11"/>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nvPr>
        </p:nvSpPr>
        <p:spPr>
          <a:xfrm>
            <a:off x="8611448" y="6356350"/>
            <a:ext cx="2743470" cy="365125"/>
          </a:xfrm>
        </p:spPr>
        <p:txBody>
          <a:bodyPr/>
          <a:lstStyle/>
          <a:p>
            <a:fld id="{73127340-2293-49D2-96F1-6E7BF0C8FD9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83" y="6356350"/>
            <a:ext cx="2743470" cy="365125"/>
          </a:xfrm>
        </p:spPr>
        <p:txBody>
          <a:bodyPr/>
          <a:lstStyle/>
          <a:p>
            <a:fld id="{82F288E0-7875-42C4-84C8-98DBBD3BF4D2}" type="datetimeFigureOut">
              <a:rPr lang="zh-CN" altLang="en-US" smtClean="0"/>
              <a:t>2024/10/7</a:t>
            </a:fld>
            <a:endParaRPr lang="zh-CN" altLang="en-US"/>
          </a:p>
        </p:txBody>
      </p:sp>
      <p:sp>
        <p:nvSpPr>
          <p:cNvPr id="3" name="页脚占位符 2"/>
          <p:cNvSpPr>
            <a:spLocks noGrp="1"/>
          </p:cNvSpPr>
          <p:nvPr>
            <p:ph type="ftr" sz="quarter" idx="11"/>
          </p:nvPr>
        </p:nvSpPr>
        <p:spPr>
          <a:xfrm>
            <a:off x="4038998" y="6356350"/>
            <a:ext cx="4115205" cy="365125"/>
          </a:xfrm>
        </p:spPr>
        <p:txBody>
          <a:bodyPr/>
          <a:lstStyle/>
          <a:p>
            <a:endParaRPr lang="zh-CN" altLang="en-US"/>
          </a:p>
        </p:txBody>
      </p:sp>
      <p:sp>
        <p:nvSpPr>
          <p:cNvPr id="4" name="灯片编号占位符 3"/>
          <p:cNvSpPr>
            <a:spLocks noGrp="1"/>
          </p:cNvSpPr>
          <p:nvPr>
            <p:ph type="sldNum" sz="quarter" idx="12"/>
          </p:nvPr>
        </p:nvSpPr>
        <p:spPr>
          <a:xfrm>
            <a:off x="8611448" y="6356350"/>
            <a:ext cx="274347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测验">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5.xml"/><Relationship Id="rId17"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sp>
        <p:nvSpPr>
          <p:cNvPr id="10" name="矩形 9"/>
          <p:cNvSpPr/>
          <p:nvPr userDrawn="1"/>
        </p:nvSpPr>
        <p:spPr>
          <a:xfrm flipV="1">
            <a:off x="617281" y="721269"/>
            <a:ext cx="11575920" cy="288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5" descr="图片1"/>
          <p:cNvPicPr>
            <a:picLocks noChangeAspect="1"/>
          </p:cNvPicPr>
          <p:nvPr userDrawn="1">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0" y="0"/>
            <a:ext cx="12190095" cy="6858000"/>
          </a:xfrm>
          <a:prstGeom prst="rect">
            <a:avLst/>
          </a:prstGeom>
        </p:spPr>
      </p:pic>
      <p:sp>
        <p:nvSpPr>
          <p:cNvPr id="4" name="矩形: 圆角 3"/>
          <p:cNvSpPr/>
          <p:nvPr userDrawn="1">
            <p:custDataLst>
              <p:tags r:id="rId10"/>
            </p:custDataLst>
          </p:nvPr>
        </p:nvSpPr>
        <p:spPr>
          <a:xfrm>
            <a:off x="218440" y="184785"/>
            <a:ext cx="11774805" cy="6495415"/>
          </a:xfrm>
          <a:prstGeom prst="roundRect">
            <a:avLst>
              <a:gd name="adj" fmla="val 2577"/>
            </a:avLst>
          </a:prstGeom>
          <a:solidFill>
            <a:schemeClr val="bg1"/>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0" y="0"/>
            <a:ext cx="12190730" cy="6858000"/>
            <a:chOff x="0" y="0"/>
            <a:chExt cx="12192635" cy="6858000"/>
          </a:xfrm>
        </p:grpSpPr>
        <p:grpSp>
          <p:nvGrpSpPr>
            <p:cNvPr id="3" name="组合 2"/>
            <p:cNvGrpSpPr/>
            <p:nvPr/>
          </p:nvGrpSpPr>
          <p:grpSpPr>
            <a:xfrm>
              <a:off x="0" y="0"/>
              <a:ext cx="12192635" cy="6858000"/>
              <a:chOff x="0" y="0"/>
              <a:chExt cx="12192635" cy="6858000"/>
            </a:xfrm>
          </p:grpSpPr>
          <p:sp>
            <p:nvSpPr>
              <p:cNvPr id="5" name="矩形 4"/>
              <p:cNvSpPr/>
              <p:nvPr>
                <p:custDataLst>
                  <p:tags r:id="rId12"/>
                </p:custDataLst>
              </p:nvPr>
            </p:nvSpPr>
            <p:spPr>
              <a:xfrm>
                <a:off x="0" y="0"/>
                <a:ext cx="12192635" cy="6858000"/>
              </a:xfrm>
              <a:prstGeom prst="rect">
                <a:avLst/>
              </a:prstGeom>
              <a:solidFill>
                <a:srgbClr val="9CE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25" descr="图片1"/>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0" y="0"/>
                <a:ext cx="12192000" cy="6858000"/>
              </a:xfrm>
              <a:prstGeom prst="rect">
                <a:avLst/>
              </a:prstGeom>
            </p:spPr>
          </p:pic>
        </p:grpSp>
        <p:sp>
          <p:nvSpPr>
            <p:cNvPr id="8" name="圆角矩形 77"/>
            <p:cNvSpPr/>
            <p:nvPr>
              <p:custDataLst>
                <p:tags r:id="rId11"/>
              </p:custDataLst>
            </p:nvPr>
          </p:nvSpPr>
          <p:spPr>
            <a:xfrm>
              <a:off x="80023" y="109220"/>
              <a:ext cx="12007821" cy="6666230"/>
            </a:xfrm>
            <a:prstGeom prst="roundRect">
              <a:avLst>
                <a:gd name="adj" fmla="val 6612"/>
              </a:avLst>
            </a:prstGeom>
            <a:solidFill>
              <a:schemeClr val="bg1"/>
            </a:solidFill>
            <a:ln w="50800">
              <a:solidFill>
                <a:srgbClr val="3CA8F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grpSp>
      <p:pic>
        <p:nvPicPr>
          <p:cNvPr id="11" name="图片 1073743875" descr="学科网 zxxk.com"/>
          <p:cNvPicPr>
            <a:picLocks noChangeAspect="1"/>
          </p:cNvPicPr>
          <p:nvPr/>
        </p:nvPicPr>
        <p:blipFill>
          <a:blip r:embed="rId16" r:link="rId17"/>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image" Target="../media/image2.sv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image" Target="../media/image1.png"/><Relationship Id="rId2" Type="http://schemas.openxmlformats.org/officeDocument/2006/relationships/tags" Target="../tags/tag8.xml"/><Relationship Id="rId16"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image" Target="../media/image4.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5.xml"/><Relationship Id="rId7" Type="http://schemas.openxmlformats.org/officeDocument/2006/relationships/tags" Target="../tags/tag89.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10" Type="http://schemas.openxmlformats.org/officeDocument/2006/relationships/image" Target="../media/image16.svg"/><Relationship Id="rId4" Type="http://schemas.openxmlformats.org/officeDocument/2006/relationships/tags" Target="../tags/tag86.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2.xml"/><Relationship Id="rId7" Type="http://schemas.openxmlformats.org/officeDocument/2006/relationships/slideLayout" Target="../slideLayouts/slideLayout7.xml"/><Relationship Id="rId12" Type="http://schemas.openxmlformats.org/officeDocument/2006/relationships/image" Target="../media/image18.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17.png"/><Relationship Id="rId5" Type="http://schemas.openxmlformats.org/officeDocument/2006/relationships/tags" Target="../tags/tag94.xml"/><Relationship Id="rId10" Type="http://schemas.openxmlformats.org/officeDocument/2006/relationships/image" Target="../media/image11.png"/><Relationship Id="rId4" Type="http://schemas.openxmlformats.org/officeDocument/2006/relationships/tags" Target="../tags/tag93.xml"/><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16.svg"/><Relationship Id="rId5" Type="http://schemas.openxmlformats.org/officeDocument/2006/relationships/tags" Target="../tags/tag100.xml"/><Relationship Id="rId10" Type="http://schemas.openxmlformats.org/officeDocument/2006/relationships/image" Target="../media/image15.png"/><Relationship Id="rId4" Type="http://schemas.openxmlformats.org/officeDocument/2006/relationships/tags" Target="../tags/tag99.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slideLayout" Target="../slideLayouts/slideLayout7.xml"/><Relationship Id="rId2" Type="http://schemas.openxmlformats.org/officeDocument/2006/relationships/tags" Target="../tags/tag104.xml"/><Relationship Id="rId16" Type="http://schemas.openxmlformats.org/officeDocument/2006/relationships/tags" Target="../tags/tag118.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1.xml"/><Relationship Id="rId7"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27.xml"/><Relationship Id="rId7" Type="http://schemas.openxmlformats.org/officeDocument/2006/relationships/tags" Target="../tags/tag13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image" Target="../media/image21.svg"/><Relationship Id="rId5" Type="http://schemas.openxmlformats.org/officeDocument/2006/relationships/tags" Target="../tags/tag129.xml"/><Relationship Id="rId10" Type="http://schemas.openxmlformats.org/officeDocument/2006/relationships/image" Target="../media/image20.png"/><Relationship Id="rId4" Type="http://schemas.openxmlformats.org/officeDocument/2006/relationships/tags" Target="../tags/tag128.xml"/><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134.xml"/><Relationship Id="rId7" Type="http://schemas.openxmlformats.org/officeDocument/2006/relationships/slideLayout" Target="../slideLayouts/slideLayout7.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10" Type="http://schemas.openxmlformats.org/officeDocument/2006/relationships/image" Target="../media/image21.svg"/><Relationship Id="rId4" Type="http://schemas.openxmlformats.org/officeDocument/2006/relationships/tags" Target="../tags/tag135.xml"/><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5" Type="http://schemas.openxmlformats.org/officeDocument/2006/relationships/tags" Target="../tags/tag142.xml"/><Relationship Id="rId10" Type="http://schemas.openxmlformats.org/officeDocument/2006/relationships/image" Target="../media/image21.svg"/><Relationship Id="rId4" Type="http://schemas.openxmlformats.org/officeDocument/2006/relationships/tags" Target="../tags/tag141.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image" Target="../media/image25.svg"/><Relationship Id="rId3" Type="http://schemas.openxmlformats.org/officeDocument/2006/relationships/tags" Target="../tags/tag147.xml"/><Relationship Id="rId7" Type="http://schemas.openxmlformats.org/officeDocument/2006/relationships/tags" Target="../tags/tag149.xml"/><Relationship Id="rId12" Type="http://schemas.openxmlformats.org/officeDocument/2006/relationships/image" Target="../media/image24.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48.xml"/><Relationship Id="rId11" Type="http://schemas.openxmlformats.org/officeDocument/2006/relationships/slideLayout" Target="../slideLayouts/slideLayout7.xml"/><Relationship Id="rId5" Type="http://schemas.openxmlformats.org/officeDocument/2006/relationships/video" Target="../media/media1.mp4"/><Relationship Id="rId10" Type="http://schemas.openxmlformats.org/officeDocument/2006/relationships/tags" Target="../tags/tag152.xml"/><Relationship Id="rId4" Type="http://schemas.microsoft.com/office/2007/relationships/media" Target="../media/media1.mp4"/><Relationship Id="rId9" Type="http://schemas.openxmlformats.org/officeDocument/2006/relationships/tags" Target="../tags/tag151.xml"/><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18" Type="http://schemas.openxmlformats.org/officeDocument/2006/relationships/tags" Target="../tags/tag170.xml"/><Relationship Id="rId3" Type="http://schemas.openxmlformats.org/officeDocument/2006/relationships/tags" Target="../tags/tag155.xml"/><Relationship Id="rId21" Type="http://schemas.openxmlformats.org/officeDocument/2006/relationships/image" Target="../media/image27.wmf"/><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tags" Target="../tags/tag169.xml"/><Relationship Id="rId2" Type="http://schemas.openxmlformats.org/officeDocument/2006/relationships/tags" Target="../tags/tag154.xml"/><Relationship Id="rId16" Type="http://schemas.openxmlformats.org/officeDocument/2006/relationships/tags" Target="../tags/tag168.xml"/><Relationship Id="rId20" Type="http://schemas.openxmlformats.org/officeDocument/2006/relationships/oleObject" Target="../embeddings/oleObject2.bin"/><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tags" Target="../tags/tag167.xml"/><Relationship Id="rId10" Type="http://schemas.openxmlformats.org/officeDocument/2006/relationships/tags" Target="../tags/tag162.xml"/><Relationship Id="rId19" Type="http://schemas.openxmlformats.org/officeDocument/2006/relationships/slideLayout" Target="../slideLayouts/slideLayout7.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s>
</file>

<file path=ppt/slides/_rels/slide2.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tags" Target="../tags/tag3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slideLayout" Target="../slideLayouts/slideLayout1.xml"/><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1.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74.xml"/><Relationship Id="rId7" Type="http://schemas.openxmlformats.org/officeDocument/2006/relationships/tags" Target="../tags/tag1760.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7.xml"/><Relationship Id="rId5" Type="http://schemas.openxmlformats.org/officeDocument/2006/relationships/tags" Target="../tags/tag176.xml"/><Relationship Id="rId10" Type="http://schemas.openxmlformats.org/officeDocument/2006/relationships/image" Target="../media/image29.png"/><Relationship Id="rId4" Type="http://schemas.openxmlformats.org/officeDocument/2006/relationships/tags" Target="../tags/tag175.xml"/><Relationship Id="rId9" Type="http://schemas.openxmlformats.org/officeDocument/2006/relationships/tags" Target="../tags/tag17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79.xml"/><Relationship Id="rId6" Type="http://schemas.openxmlformats.org/officeDocument/2006/relationships/image" Target="../media/image29.png"/><Relationship Id="rId5" Type="http://schemas.openxmlformats.org/officeDocument/2006/relationships/tags" Target="../tags/tag18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80.xml"/><Relationship Id="rId6" Type="http://schemas.openxmlformats.org/officeDocument/2006/relationships/image" Target="../media/image29.png"/><Relationship Id="rId5" Type="http://schemas.openxmlformats.org/officeDocument/2006/relationships/tags" Target="../tags/tag18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82.xml"/><Relationship Id="rId6" Type="http://schemas.openxmlformats.org/officeDocument/2006/relationships/image" Target="../media/image29.png"/><Relationship Id="rId5" Type="http://schemas.openxmlformats.org/officeDocument/2006/relationships/tags" Target="../tags/tag18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84.xml"/><Relationship Id="rId5" Type="http://schemas.openxmlformats.org/officeDocument/2006/relationships/image" Target="../media/image29.png"/><Relationship Id="rId4" Type="http://schemas.openxmlformats.org/officeDocument/2006/relationships/tags" Target="../tags/tag187.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tags" Target="../tags/tag38.xml"/><Relationship Id="rId7" Type="http://schemas.openxmlformats.org/officeDocument/2006/relationships/image" Target="../media/image5.gi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7.xml"/><Relationship Id="rId5" Type="http://schemas.openxmlformats.org/officeDocument/2006/relationships/tags" Target="../tags/tag40.xml"/><Relationship Id="rId4" Type="http://schemas.openxmlformats.org/officeDocument/2006/relationships/tags" Target="../tags/tag39.xml"/></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tags" Target="../tags/tag43.xml"/><Relationship Id="rId7" Type="http://schemas.openxmlformats.org/officeDocument/2006/relationships/image" Target="../media/image7.gif"/><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7.xml"/><Relationship Id="rId5" Type="http://schemas.openxmlformats.org/officeDocument/2006/relationships/tags" Target="../tags/tag45.xml"/><Relationship Id="rId4" Type="http://schemas.openxmlformats.org/officeDocument/2006/relationships/tags" Target="../tags/tag44.xml"/></Relationships>
</file>

<file path=ppt/slides/_rels/slide5.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oleObject" Target="../embeddings/oleObject1.bin"/><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11.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7.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13.png"/><Relationship Id="rId5" Type="http://schemas.openxmlformats.org/officeDocument/2006/relationships/tags" Target="../tags/tag71.xml"/><Relationship Id="rId10" Type="http://schemas.openxmlformats.org/officeDocument/2006/relationships/image" Target="../media/image11.png"/><Relationship Id="rId4" Type="http://schemas.openxmlformats.org/officeDocument/2006/relationships/tags" Target="../tags/tag70.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10" Type="http://schemas.openxmlformats.org/officeDocument/2006/relationships/image" Target="../media/image14.png"/><Relationship Id="rId4" Type="http://schemas.openxmlformats.org/officeDocument/2006/relationships/tags" Target="../tags/tag78.xml"/><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图片 25"/>
          <p:cNvPicPr>
            <a:picLocks noChangeAspect="1"/>
          </p:cNvPicPr>
          <p:nvPr>
            <p:custDataLst>
              <p:tags r:id="rId1"/>
            </p:custDataLst>
          </p:nvPr>
        </p:nvPicPr>
        <p:blipFill>
          <a:blip r:embed="rId17">
            <a:extLst>
              <a:ext uri="{96DAC541-7B7A-43D3-8B79-37D633B846F1}">
                <asvg:svgBlip xmlns:asvg="http://schemas.microsoft.com/office/drawing/2016/SVG/main" r:embed="rId18"/>
              </a:ext>
            </a:extLst>
          </a:blip>
          <a:stretch>
            <a:fillRect/>
          </a:stretch>
        </p:blipFill>
        <p:spPr>
          <a:xfrm>
            <a:off x="953" y="536"/>
            <a:ext cx="12190095" cy="6856928"/>
          </a:xfrm>
          <a:prstGeom prst="rect">
            <a:avLst/>
          </a:prstGeom>
        </p:spPr>
      </p:pic>
      <p:sp>
        <p:nvSpPr>
          <p:cNvPr id="43" name="五角星 88"/>
          <p:cNvSpPr/>
          <p:nvPr/>
        </p:nvSpPr>
        <p:spPr>
          <a:xfrm rot="1920000">
            <a:off x="10408292" y="595867"/>
            <a:ext cx="782833" cy="782833"/>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19"/>
          <a:stretch>
            <a:fillRect/>
          </a:stretch>
        </p:blipFill>
        <p:spPr>
          <a:xfrm>
            <a:off x="703898" y="476250"/>
            <a:ext cx="10675620" cy="5942965"/>
          </a:xfrm>
          <a:prstGeom prst="rect">
            <a:avLst/>
          </a:prstGeom>
        </p:spPr>
      </p:pic>
      <p:grpSp>
        <p:nvGrpSpPr>
          <p:cNvPr id="3" name="组合 2"/>
          <p:cNvGrpSpPr/>
          <p:nvPr/>
        </p:nvGrpSpPr>
        <p:grpSpPr>
          <a:xfrm>
            <a:off x="953" y="536"/>
            <a:ext cx="12189460" cy="2549762"/>
            <a:chOff x="0" y="0"/>
            <a:chExt cx="19199" cy="4016"/>
          </a:xfrm>
        </p:grpSpPr>
        <p:grpSp>
          <p:nvGrpSpPr>
            <p:cNvPr id="4" name="组合 3"/>
            <p:cNvGrpSpPr/>
            <p:nvPr/>
          </p:nvGrpSpPr>
          <p:grpSpPr>
            <a:xfrm>
              <a:off x="14531" y="0"/>
              <a:ext cx="4669" cy="4017"/>
              <a:chOff x="14792" y="0"/>
              <a:chExt cx="4408" cy="3792"/>
            </a:xfrm>
          </p:grpSpPr>
          <p:grpSp>
            <p:nvGrpSpPr>
              <p:cNvPr id="10" name="组合 9"/>
              <p:cNvGrpSpPr/>
              <p:nvPr/>
            </p:nvGrpSpPr>
            <p:grpSpPr>
              <a:xfrm>
                <a:off x="14792" y="0"/>
                <a:ext cx="4408" cy="3792"/>
                <a:chOff x="14792" y="0"/>
                <a:chExt cx="4408" cy="3792"/>
              </a:xfrm>
            </p:grpSpPr>
            <p:sp>
              <p:nvSpPr>
                <p:cNvPr id="12" name="Google Shape;9;p2"/>
                <p:cNvSpPr/>
                <p:nvPr>
                  <p:custDataLst>
                    <p:tags r:id="rId14"/>
                  </p:custDataLst>
                </p:nvPr>
              </p:nvSpPr>
              <p:spPr>
                <a:xfrm rot="10800000" flipV="1">
                  <a:off x="14792" y="0"/>
                  <a:ext cx="4408" cy="3792"/>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3CA8F0"/>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sp>
              <p:nvSpPr>
                <p:cNvPr id="13" name="Google Shape;9;p2"/>
                <p:cNvSpPr/>
                <p:nvPr>
                  <p:custDataLst>
                    <p:tags r:id="rId15"/>
                  </p:custDataLst>
                </p:nvPr>
              </p:nvSpPr>
              <p:spPr>
                <a:xfrm rot="10800000" flipV="1">
                  <a:off x="15719" y="0"/>
                  <a:ext cx="3481" cy="299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A3E9FE"/>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sp>
            <p:nvSpPr>
              <p:cNvPr id="11" name="Google Shape;9;p2"/>
              <p:cNvSpPr/>
              <p:nvPr>
                <p:custDataLst>
                  <p:tags r:id="rId13"/>
                </p:custDataLst>
              </p:nvPr>
            </p:nvSpPr>
            <p:spPr>
              <a:xfrm rot="10800000" flipV="1">
                <a:off x="16336" y="0"/>
                <a:ext cx="2864" cy="246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70C1F5"/>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grpSp>
          <p:nvGrpSpPr>
            <p:cNvPr id="5" name="组合 4"/>
            <p:cNvGrpSpPr/>
            <p:nvPr/>
          </p:nvGrpSpPr>
          <p:grpSpPr>
            <a:xfrm flipH="1">
              <a:off x="0" y="0"/>
              <a:ext cx="4669" cy="4017"/>
              <a:chOff x="14792" y="0"/>
              <a:chExt cx="4408" cy="3792"/>
            </a:xfrm>
          </p:grpSpPr>
          <p:grpSp>
            <p:nvGrpSpPr>
              <p:cNvPr id="6" name="组合 5"/>
              <p:cNvGrpSpPr/>
              <p:nvPr/>
            </p:nvGrpSpPr>
            <p:grpSpPr>
              <a:xfrm>
                <a:off x="14792" y="0"/>
                <a:ext cx="4408" cy="3792"/>
                <a:chOff x="14792" y="0"/>
                <a:chExt cx="4408" cy="3792"/>
              </a:xfrm>
            </p:grpSpPr>
            <p:sp>
              <p:nvSpPr>
                <p:cNvPr id="8" name="Google Shape;9;p2"/>
                <p:cNvSpPr/>
                <p:nvPr>
                  <p:custDataLst>
                    <p:tags r:id="rId11"/>
                  </p:custDataLst>
                </p:nvPr>
              </p:nvSpPr>
              <p:spPr>
                <a:xfrm rot="10800000" flipV="1">
                  <a:off x="14792" y="0"/>
                  <a:ext cx="4408" cy="3792"/>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3CA8F0"/>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sp>
              <p:nvSpPr>
                <p:cNvPr id="9" name="Google Shape;9;p2"/>
                <p:cNvSpPr/>
                <p:nvPr>
                  <p:custDataLst>
                    <p:tags r:id="rId12"/>
                  </p:custDataLst>
                </p:nvPr>
              </p:nvSpPr>
              <p:spPr>
                <a:xfrm rot="10800000" flipV="1">
                  <a:off x="15719" y="0"/>
                  <a:ext cx="3481" cy="299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A3E9FE"/>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sp>
            <p:nvSpPr>
              <p:cNvPr id="7" name="Google Shape;9;p2"/>
              <p:cNvSpPr/>
              <p:nvPr>
                <p:custDataLst>
                  <p:tags r:id="rId10"/>
                </p:custDataLst>
              </p:nvPr>
            </p:nvSpPr>
            <p:spPr>
              <a:xfrm rot="10800000" flipV="1">
                <a:off x="16336" y="0"/>
                <a:ext cx="2864" cy="2465"/>
              </a:xfrm>
              <a:custGeom>
                <a:avLst/>
                <a:gdLst/>
                <a:ahLst/>
                <a:cxnLst/>
                <a:rect l="l" t="t" r="r" b="b"/>
                <a:pathLst>
                  <a:path w="70451" h="60603" extrusionOk="0">
                    <a:moveTo>
                      <a:pt x="227" y="0"/>
                    </a:moveTo>
                    <a:lnTo>
                      <a:pt x="1" y="60222"/>
                    </a:lnTo>
                    <a:cubicBezTo>
                      <a:pt x="592" y="60484"/>
                      <a:pt x="1209" y="60603"/>
                      <a:pt x="1830" y="60603"/>
                    </a:cubicBezTo>
                    <a:cubicBezTo>
                      <a:pt x="3974" y="60603"/>
                      <a:pt x="6155" y="59182"/>
                      <a:pt x="7383" y="57317"/>
                    </a:cubicBezTo>
                    <a:cubicBezTo>
                      <a:pt x="8966" y="54912"/>
                      <a:pt x="9407" y="51959"/>
                      <a:pt x="10026" y="49149"/>
                    </a:cubicBezTo>
                    <a:cubicBezTo>
                      <a:pt x="10645" y="46339"/>
                      <a:pt x="11597" y="43398"/>
                      <a:pt x="13836" y="41588"/>
                    </a:cubicBezTo>
                    <a:cubicBezTo>
                      <a:pt x="18253" y="38040"/>
                      <a:pt x="25694" y="40350"/>
                      <a:pt x="29671" y="36314"/>
                    </a:cubicBezTo>
                    <a:cubicBezTo>
                      <a:pt x="32148" y="33802"/>
                      <a:pt x="32219" y="29837"/>
                      <a:pt x="33684" y="26634"/>
                    </a:cubicBezTo>
                    <a:cubicBezTo>
                      <a:pt x="35898" y="21753"/>
                      <a:pt x="41173" y="19026"/>
                      <a:pt x="46316" y="17526"/>
                    </a:cubicBezTo>
                    <a:cubicBezTo>
                      <a:pt x="51460" y="16026"/>
                      <a:pt x="56913" y="15347"/>
                      <a:pt x="61663" y="12883"/>
                    </a:cubicBezTo>
                    <a:cubicBezTo>
                      <a:pt x="66414" y="10406"/>
                      <a:pt x="70450" y="5394"/>
                      <a:pt x="69593" y="107"/>
                    </a:cubicBezTo>
                    <a:lnTo>
                      <a:pt x="227" y="0"/>
                    </a:lnTo>
                    <a:close/>
                  </a:path>
                </a:pathLst>
              </a:custGeom>
              <a:solidFill>
                <a:srgbClr val="70C1F5"/>
              </a:solidFill>
              <a:ln>
                <a:noFill/>
              </a:ln>
              <a:effectLst>
                <a:outerShdw blurRad="50800" dist="38100" dir="5400000" algn="t" rotWithShape="0">
                  <a:prstClr val="black">
                    <a:alpha val="40000"/>
                  </a:prstClr>
                </a:outerShdw>
              </a:effectLst>
            </p:spPr>
            <p:txBody>
              <a:bodyPr spcFirstLastPara="1" wrap="square" lIns="91410" tIns="91410" rIns="91410" bIns="91410" anchor="ctr" anchorCtr="0">
                <a:noAutofit/>
              </a:bodyPr>
              <a:lstStyle/>
              <a:p>
                <a:pPr marL="0" lvl="0" indent="0" algn="l" rtl="0">
                  <a:spcBef>
                    <a:spcPct val="0"/>
                  </a:spcBef>
                  <a:spcAft>
                    <a:spcPct val="0"/>
                  </a:spcAft>
                  <a:buNone/>
                </a:pPr>
                <a:endParaRPr/>
              </a:p>
            </p:txBody>
          </p:sp>
        </p:grpSp>
      </p:grpSp>
      <p:grpSp>
        <p:nvGrpSpPr>
          <p:cNvPr id="14" name="组合 13"/>
          <p:cNvGrpSpPr/>
          <p:nvPr/>
        </p:nvGrpSpPr>
        <p:grpSpPr>
          <a:xfrm>
            <a:off x="953" y="4849495"/>
            <a:ext cx="12190095" cy="2008505"/>
            <a:chOff x="0" y="8055"/>
            <a:chExt cx="19200" cy="2745"/>
          </a:xfrm>
        </p:grpSpPr>
        <p:sp>
          <p:nvSpPr>
            <p:cNvPr id="15" name="任意多边形: 形状 55"/>
            <p:cNvSpPr/>
            <p:nvPr>
              <p:custDataLst>
                <p:tags r:id="rId5"/>
              </p:custDataLst>
            </p:nvPr>
          </p:nvSpPr>
          <p:spPr>
            <a:xfrm>
              <a:off x="10540" y="8055"/>
              <a:ext cx="8660" cy="2584"/>
            </a:xfrm>
            <a:custGeom>
              <a:avLst/>
              <a:gdLst>
                <a:gd name="connsiteX0" fmla="*/ 5487406 w 5487406"/>
                <a:gd name="connsiteY0" fmla="*/ 0 h 1796383"/>
                <a:gd name="connsiteX1" fmla="*/ 5487406 w 5487406"/>
                <a:gd name="connsiteY1" fmla="*/ 1796383 h 1796383"/>
                <a:gd name="connsiteX2" fmla="*/ 0 w 5487406"/>
                <a:gd name="connsiteY2" fmla="*/ 1796383 h 1796383"/>
                <a:gd name="connsiteX3" fmla="*/ 0 w 5487406"/>
                <a:gd name="connsiteY3" fmla="*/ 319771 h 1796383"/>
                <a:gd name="connsiteX4" fmla="*/ 143354 w 5487406"/>
                <a:gd name="connsiteY4" fmla="*/ 352672 h 1796383"/>
                <a:gd name="connsiteX5" fmla="*/ 1775977 w 5487406"/>
                <a:gd name="connsiteY5" fmla="*/ 674445 h 1796383"/>
                <a:gd name="connsiteX6" fmla="*/ 4106178 w 5487406"/>
                <a:gd name="connsiteY6" fmla="*/ 93103 h 1796383"/>
                <a:gd name="connsiteX7" fmla="*/ 5006077 w 5487406"/>
                <a:gd name="connsiteY7" fmla="*/ 25626 h 1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7406" h="1796383">
                  <a:moveTo>
                    <a:pt x="5487406" y="0"/>
                  </a:moveTo>
                  <a:lnTo>
                    <a:pt x="5487406" y="1796383"/>
                  </a:lnTo>
                  <a:lnTo>
                    <a:pt x="0" y="1796383"/>
                  </a:lnTo>
                  <a:lnTo>
                    <a:pt x="0" y="319771"/>
                  </a:lnTo>
                  <a:lnTo>
                    <a:pt x="143354" y="352672"/>
                  </a:lnTo>
                  <a:cubicBezTo>
                    <a:pt x="725977" y="499805"/>
                    <a:pt x="1245105" y="683097"/>
                    <a:pt x="1775977" y="674445"/>
                  </a:cubicBezTo>
                  <a:cubicBezTo>
                    <a:pt x="2625373" y="660604"/>
                    <a:pt x="3116470" y="176152"/>
                    <a:pt x="4106178" y="93103"/>
                  </a:cubicBezTo>
                  <a:cubicBezTo>
                    <a:pt x="4353605" y="72341"/>
                    <a:pt x="4666648" y="46965"/>
                    <a:pt x="5006077" y="25626"/>
                  </a:cubicBezTo>
                  <a:close/>
                </a:path>
              </a:pathLst>
            </a:custGeom>
            <a:solidFill>
              <a:srgbClr val="3CA8F0"/>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6" name="任意多边形: 形状 51"/>
            <p:cNvSpPr/>
            <p:nvPr>
              <p:custDataLst>
                <p:tags r:id="rId6"/>
              </p:custDataLst>
            </p:nvPr>
          </p:nvSpPr>
          <p:spPr>
            <a:xfrm>
              <a:off x="0" y="8275"/>
              <a:ext cx="8138" cy="1765"/>
            </a:xfrm>
            <a:custGeom>
              <a:avLst/>
              <a:gdLst>
                <a:gd name="connsiteX0" fmla="*/ 0 w 5167645"/>
                <a:gd name="connsiteY0" fmla="*/ 0 h 1120718"/>
                <a:gd name="connsiteX1" fmla="*/ 198130 w 5167645"/>
                <a:gd name="connsiteY1" fmla="*/ 27862 h 1120718"/>
                <a:gd name="connsiteX2" fmla="*/ 1167602 w 5167645"/>
                <a:gd name="connsiteY2" fmla="*/ 136605 h 1120718"/>
                <a:gd name="connsiteX3" fmla="*/ 2418289 w 5167645"/>
                <a:gd name="connsiteY3" fmla="*/ 98505 h 1120718"/>
                <a:gd name="connsiteX4" fmla="*/ 3531705 w 5167645"/>
                <a:gd name="connsiteY4" fmla="*/ 568405 h 1120718"/>
                <a:gd name="connsiteX5" fmla="*/ 4645121 w 5167645"/>
                <a:gd name="connsiteY5" fmla="*/ 428705 h 1120718"/>
                <a:gd name="connsiteX6" fmla="*/ 5143918 w 5167645"/>
                <a:gd name="connsiteY6" fmla="*/ 508477 h 1120718"/>
                <a:gd name="connsiteX7" fmla="*/ 5167645 w 5167645"/>
                <a:gd name="connsiteY7" fmla="*/ 513278 h 1120718"/>
                <a:gd name="connsiteX8" fmla="*/ 5167645 w 5167645"/>
                <a:gd name="connsiteY8" fmla="*/ 1120718 h 1120718"/>
                <a:gd name="connsiteX9" fmla="*/ 0 w 5167645"/>
                <a:gd name="connsiteY9" fmla="*/ 1120718 h 112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7645" h="1120718">
                  <a:moveTo>
                    <a:pt x="0" y="0"/>
                  </a:moveTo>
                  <a:lnTo>
                    <a:pt x="198130" y="27862"/>
                  </a:lnTo>
                  <a:cubicBezTo>
                    <a:pt x="543530" y="75222"/>
                    <a:pt x="914668" y="120730"/>
                    <a:pt x="1167602" y="136605"/>
                  </a:cubicBezTo>
                  <a:cubicBezTo>
                    <a:pt x="1673470" y="168355"/>
                    <a:pt x="2024272" y="26538"/>
                    <a:pt x="2418289" y="98505"/>
                  </a:cubicBezTo>
                  <a:cubicBezTo>
                    <a:pt x="2812306" y="170472"/>
                    <a:pt x="3160566" y="513372"/>
                    <a:pt x="3531705" y="568405"/>
                  </a:cubicBezTo>
                  <a:cubicBezTo>
                    <a:pt x="3902843" y="623438"/>
                    <a:pt x="4118917" y="369438"/>
                    <a:pt x="4645121" y="428705"/>
                  </a:cubicBezTo>
                  <a:cubicBezTo>
                    <a:pt x="4776672" y="443522"/>
                    <a:pt x="4951278" y="471832"/>
                    <a:pt x="5143918" y="508477"/>
                  </a:cubicBezTo>
                  <a:lnTo>
                    <a:pt x="5167645" y="513278"/>
                  </a:lnTo>
                  <a:lnTo>
                    <a:pt x="5167645" y="1120718"/>
                  </a:lnTo>
                  <a:lnTo>
                    <a:pt x="0" y="1120718"/>
                  </a:lnTo>
                  <a:close/>
                </a:path>
              </a:pathLst>
            </a:custGeom>
            <a:solidFill>
              <a:srgbClr val="3CA8F0"/>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7" name="云形 16"/>
            <p:cNvSpPr/>
            <p:nvPr>
              <p:custDataLst>
                <p:tags r:id="rId7"/>
              </p:custDataLst>
            </p:nvPr>
          </p:nvSpPr>
          <p:spPr>
            <a:xfrm>
              <a:off x="7926" y="8235"/>
              <a:ext cx="3348" cy="1282"/>
            </a:xfrm>
            <a:prstGeom prst="cloud">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Light" charset="0"/>
                <a:cs typeface="思源黑体 CN Light" charset="0"/>
              </a:endParaRPr>
            </a:p>
          </p:txBody>
        </p:sp>
        <p:sp>
          <p:nvSpPr>
            <p:cNvPr id="18" name="任意多边形: 形状 39"/>
            <p:cNvSpPr/>
            <p:nvPr>
              <p:custDataLst>
                <p:tags r:id="rId8"/>
              </p:custDataLst>
            </p:nvPr>
          </p:nvSpPr>
          <p:spPr>
            <a:xfrm flipH="1">
              <a:off x="0" y="8629"/>
              <a:ext cx="19200" cy="2171"/>
            </a:xfrm>
            <a:custGeom>
              <a:avLst/>
              <a:gdLst>
                <a:gd name="connsiteX0" fmla="*/ 916360 w 12192000"/>
                <a:gd name="connsiteY0" fmla="*/ 92 h 1404878"/>
                <a:gd name="connsiteX1" fmla="*/ 534260 w 12192000"/>
                <a:gd name="connsiteY1" fmla="*/ 25953 h 1404878"/>
                <a:gd name="connsiteX2" fmla="*/ 162377 w 12192000"/>
                <a:gd name="connsiteY2" fmla="*/ 106167 h 1404878"/>
                <a:gd name="connsiteX3" fmla="*/ 0 w 12192000"/>
                <a:gd name="connsiteY3" fmla="*/ 154512 h 1404878"/>
                <a:gd name="connsiteX4" fmla="*/ 0 w 12192000"/>
                <a:gd name="connsiteY4" fmla="*/ 1404878 h 1404878"/>
                <a:gd name="connsiteX5" fmla="*/ 12192000 w 12192000"/>
                <a:gd name="connsiteY5" fmla="*/ 1404878 h 1404878"/>
                <a:gd name="connsiteX6" fmla="*/ 12192000 w 12192000"/>
                <a:gd name="connsiteY6" fmla="*/ 278293 h 1404878"/>
                <a:gd name="connsiteX7" fmla="*/ 12056436 w 12192000"/>
                <a:gd name="connsiteY7" fmla="*/ 255281 h 1404878"/>
                <a:gd name="connsiteX8" fmla="*/ 10768138 w 12192000"/>
                <a:gd name="connsiteY8" fmla="*/ 105719 h 1404878"/>
                <a:gd name="connsiteX9" fmla="*/ 8758652 w 12192000"/>
                <a:gd name="connsiteY9" fmla="*/ 544433 h 1404878"/>
                <a:gd name="connsiteX10" fmla="*/ 6396988 w 12192000"/>
                <a:gd name="connsiteY10" fmla="*/ 145603 h 1404878"/>
                <a:gd name="connsiteX11" fmla="*/ 3807444 w 12192000"/>
                <a:gd name="connsiteY11" fmla="*/ 464667 h 1404878"/>
                <a:gd name="connsiteX12" fmla="*/ 916360 w 12192000"/>
                <a:gd name="connsiteY12" fmla="*/ 92 h 140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404878">
                  <a:moveTo>
                    <a:pt x="916360" y="92"/>
                  </a:moveTo>
                  <a:cubicBezTo>
                    <a:pt x="784637" y="-947"/>
                    <a:pt x="656832" y="6843"/>
                    <a:pt x="534260" y="25953"/>
                  </a:cubicBezTo>
                  <a:cubicBezTo>
                    <a:pt x="411688" y="45064"/>
                    <a:pt x="287282" y="72224"/>
                    <a:pt x="162377" y="106167"/>
                  </a:cubicBezTo>
                  <a:lnTo>
                    <a:pt x="0" y="154512"/>
                  </a:lnTo>
                  <a:lnTo>
                    <a:pt x="0" y="1404878"/>
                  </a:lnTo>
                  <a:lnTo>
                    <a:pt x="12192000" y="1404878"/>
                  </a:lnTo>
                  <a:lnTo>
                    <a:pt x="12192000" y="278293"/>
                  </a:lnTo>
                  <a:lnTo>
                    <a:pt x="12056436" y="255281"/>
                  </a:lnTo>
                  <a:cubicBezTo>
                    <a:pt x="11602834" y="175515"/>
                    <a:pt x="11151391" y="92425"/>
                    <a:pt x="10768138" y="105719"/>
                  </a:cubicBezTo>
                  <a:cubicBezTo>
                    <a:pt x="10001633" y="132307"/>
                    <a:pt x="9487177" y="537785"/>
                    <a:pt x="8758652" y="544433"/>
                  </a:cubicBezTo>
                  <a:cubicBezTo>
                    <a:pt x="8030127" y="551080"/>
                    <a:pt x="7222189" y="158897"/>
                    <a:pt x="6396988" y="145603"/>
                  </a:cubicBezTo>
                  <a:cubicBezTo>
                    <a:pt x="5571787" y="132308"/>
                    <a:pt x="4784565" y="484608"/>
                    <a:pt x="3807444" y="464667"/>
                  </a:cubicBezTo>
                  <a:cubicBezTo>
                    <a:pt x="2952463" y="447218"/>
                    <a:pt x="1838419" y="7363"/>
                    <a:pt x="916360" y="92"/>
                  </a:cubicBezTo>
                  <a:close/>
                </a:path>
              </a:pathLst>
            </a:custGeom>
            <a:solidFill>
              <a:srgbClr val="70C1F5"/>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sp>
          <p:nvSpPr>
            <p:cNvPr id="19" name="任意多边形: 形状 38"/>
            <p:cNvSpPr/>
            <p:nvPr>
              <p:custDataLst>
                <p:tags r:id="rId9"/>
              </p:custDataLst>
            </p:nvPr>
          </p:nvSpPr>
          <p:spPr>
            <a:xfrm>
              <a:off x="0" y="9393"/>
              <a:ext cx="19200" cy="1407"/>
            </a:xfrm>
            <a:custGeom>
              <a:avLst/>
              <a:gdLst>
                <a:gd name="connsiteX0" fmla="*/ 593947 w 12192000"/>
                <a:gd name="connsiteY0" fmla="*/ 73 h 893607"/>
                <a:gd name="connsiteX1" fmla="*/ 3048420 w 12192000"/>
                <a:gd name="connsiteY1" fmla="*/ 368345 h 893607"/>
                <a:gd name="connsiteX2" fmla="*/ 5246890 w 12192000"/>
                <a:gd name="connsiteY2" fmla="*/ 115421 h 893607"/>
                <a:gd name="connsiteX3" fmla="*/ 7251895 w 12192000"/>
                <a:gd name="connsiteY3" fmla="*/ 431576 h 893607"/>
                <a:gd name="connsiteX4" fmla="*/ 8957909 w 12192000"/>
                <a:gd name="connsiteY4" fmla="*/ 83805 h 893607"/>
                <a:gd name="connsiteX5" fmla="*/ 11156380 w 12192000"/>
                <a:gd name="connsiteY5" fmla="*/ 305114 h 893607"/>
                <a:gd name="connsiteX6" fmla="*/ 12186363 w 12192000"/>
                <a:gd name="connsiteY6" fmla="*/ 3778 h 893607"/>
                <a:gd name="connsiteX7" fmla="*/ 12192000 w 12192000"/>
                <a:gd name="connsiteY7" fmla="*/ 1605 h 893607"/>
                <a:gd name="connsiteX8" fmla="*/ 12192000 w 12192000"/>
                <a:gd name="connsiteY8" fmla="*/ 893607 h 893607"/>
                <a:gd name="connsiteX9" fmla="*/ 0 w 12192000"/>
                <a:gd name="connsiteY9" fmla="*/ 893607 h 893607"/>
                <a:gd name="connsiteX10" fmla="*/ 0 w 12192000"/>
                <a:gd name="connsiteY10" fmla="*/ 73622 h 893607"/>
                <a:gd name="connsiteX11" fmla="*/ 112435 w 12192000"/>
                <a:gd name="connsiteY11" fmla="*/ 47958 h 893607"/>
                <a:gd name="connsiteX12" fmla="*/ 269553 w 12192000"/>
                <a:gd name="connsiteY12" fmla="*/ 20574 h 893607"/>
                <a:gd name="connsiteX13" fmla="*/ 593947 w 12192000"/>
                <a:gd name="connsiteY13" fmla="*/ 73 h 89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893606">
                  <a:moveTo>
                    <a:pt x="593947" y="73"/>
                  </a:moveTo>
                  <a:cubicBezTo>
                    <a:pt x="1376758" y="5837"/>
                    <a:pt x="2322558" y="354514"/>
                    <a:pt x="3048420" y="368345"/>
                  </a:cubicBezTo>
                  <a:cubicBezTo>
                    <a:pt x="3877975" y="384153"/>
                    <a:pt x="4546312" y="104882"/>
                    <a:pt x="5246890" y="115421"/>
                  </a:cubicBezTo>
                  <a:cubicBezTo>
                    <a:pt x="5947470" y="125959"/>
                    <a:pt x="6633392" y="436846"/>
                    <a:pt x="7251895" y="431576"/>
                  </a:cubicBezTo>
                  <a:cubicBezTo>
                    <a:pt x="7870399" y="426307"/>
                    <a:pt x="8307161" y="104882"/>
                    <a:pt x="8957909" y="83805"/>
                  </a:cubicBezTo>
                  <a:cubicBezTo>
                    <a:pt x="9608656" y="62728"/>
                    <a:pt x="10490976" y="347269"/>
                    <a:pt x="11156380" y="305114"/>
                  </a:cubicBezTo>
                  <a:cubicBezTo>
                    <a:pt x="11489082" y="284037"/>
                    <a:pt x="11859891" y="133205"/>
                    <a:pt x="12186363" y="3778"/>
                  </a:cubicBezTo>
                  <a:lnTo>
                    <a:pt x="12192000" y="1605"/>
                  </a:lnTo>
                  <a:lnTo>
                    <a:pt x="12192000" y="893607"/>
                  </a:lnTo>
                  <a:lnTo>
                    <a:pt x="0" y="893607"/>
                  </a:lnTo>
                  <a:lnTo>
                    <a:pt x="0" y="73622"/>
                  </a:lnTo>
                  <a:lnTo>
                    <a:pt x="112435" y="47958"/>
                  </a:lnTo>
                  <a:cubicBezTo>
                    <a:pt x="165102" y="37318"/>
                    <a:pt x="217522" y="28148"/>
                    <a:pt x="269553" y="20574"/>
                  </a:cubicBezTo>
                  <a:cubicBezTo>
                    <a:pt x="373614" y="5425"/>
                    <a:pt x="482117" y="-750"/>
                    <a:pt x="593947" y="73"/>
                  </a:cubicBezTo>
                  <a:close/>
                </a:path>
              </a:pathLst>
            </a:custGeom>
            <a:solidFill>
              <a:srgbClr val="C4F5FE"/>
            </a:solidFill>
            <a:ln>
              <a:noFill/>
            </a:ln>
            <a:effectLst>
              <a:outerShdw blurRad="190500" dist="38100" dir="16200000"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ea typeface="思源黑体 CN Light" charset="0"/>
                <a:cs typeface="思源黑体 CN Light" charset="0"/>
              </a:endParaRPr>
            </a:p>
          </p:txBody>
        </p:sp>
      </p:grpSp>
      <p:sp>
        <p:nvSpPr>
          <p:cNvPr id="21" name="文本框 20"/>
          <p:cNvSpPr txBox="1"/>
          <p:nvPr>
            <p:custDataLst>
              <p:tags r:id="rId2"/>
            </p:custDataLst>
          </p:nvPr>
        </p:nvSpPr>
        <p:spPr>
          <a:xfrm>
            <a:off x="4223385" y="4364990"/>
            <a:ext cx="3479800" cy="344170"/>
          </a:xfrm>
          <a:prstGeom prst="rect">
            <a:avLst/>
          </a:prstGeom>
          <a:noFill/>
        </p:spPr>
        <p:txBody>
          <a:bodyPr wrap="square" lIns="68550" tIns="34274" rIns="68550" bIns="34274" rtlCol="0">
            <a:spAutoFit/>
            <a:scene3d>
              <a:camera prst="orthographicFront"/>
              <a:lightRig rig="threePt" dir="t"/>
            </a:scene3d>
          </a:bodyPr>
          <a:lstStyle/>
          <a:p>
            <a:pPr algn="dist"/>
            <a:r>
              <a:rPr lang="zh-CN" altLang="en-US">
                <a:solidFill>
                  <a:schemeClr val="tx1"/>
                </a:solidFill>
                <a:effectLst>
                  <a:outerShdw blurRad="38100" dist="19050" dir="2700000" algn="tl" rotWithShape="0">
                    <a:schemeClr val="dk1">
                      <a:alpha val="40000"/>
                    </a:schemeClr>
                  </a:outerShdw>
                </a:effectLst>
                <a:latin typeface="微软雅黑" panose="020B0503020204020204" charset="-122"/>
                <a:ea typeface="微软雅黑"/>
                <a:cs typeface="微软雅黑" panose="020B0503020204020204" charset="-122"/>
                <a:sym typeface="微软雅黑" panose="020B0503020204020204" charset="-122"/>
              </a:rPr>
              <a:t>北师大版八年级上册  </a:t>
            </a:r>
          </a:p>
        </p:txBody>
      </p:sp>
      <p:sp>
        <p:nvSpPr>
          <p:cNvPr id="20" name="文本框 19"/>
          <p:cNvSpPr txBox="1"/>
          <p:nvPr>
            <p:custDataLst>
              <p:tags r:id="rId3"/>
            </p:custDataLst>
          </p:nvPr>
        </p:nvSpPr>
        <p:spPr>
          <a:xfrm>
            <a:off x="308233" y="1611807"/>
            <a:ext cx="11049635" cy="1005019"/>
          </a:xfrm>
          <a:prstGeom prst="rect">
            <a:avLst/>
          </a:prstGeom>
          <a:noFill/>
        </p:spPr>
        <p:txBody>
          <a:bodyPr wrap="square" rtlCol="0">
            <a:spAutoFit/>
          </a:bodyPr>
          <a:lstStyle/>
          <a:p>
            <a:pPr marL="0" marR="0" indent="0" algn="ctr" defTabSz="914400" rtl="0" eaLnBrk="1" fontAlgn="auto" latinLnBrk="0" hangingPunct="1">
              <a:lnSpc>
                <a:spcPct val="120000"/>
              </a:lnSpc>
              <a:spcBef>
                <a:spcPct val="0"/>
              </a:spcBef>
              <a:spcAft>
                <a:spcPct val="0"/>
              </a:spcAft>
              <a:buClrTx/>
              <a:buSzTx/>
              <a:buFontTx/>
              <a:buNone/>
              <a:defRPr/>
            </a:pPr>
            <a:r>
              <a:rPr lang="en-US" sz="5400" b="1" kern="100" dirty="0">
                <a:solidFill>
                  <a:srgbClr val="0070C0"/>
                </a:solidFill>
                <a:effectLst>
                  <a:outerShdw blurRad="38100" dist="38100" dir="2700000" algn="tl">
                    <a:srgbClr val="000000">
                      <a:alpha val="43137"/>
                    </a:srgbClr>
                  </a:outerShdw>
                </a:effectLst>
                <a:latin typeface="+mj-ea"/>
                <a:ea typeface="+mj-ea"/>
                <a:cs typeface="+mn-ea"/>
                <a:sym typeface="+mn-lt"/>
              </a:rPr>
              <a:t>2</a:t>
            </a:r>
            <a:r>
              <a:rPr lang="en-US" altLang="zh-CN" sz="5400" b="1" kern="100" dirty="0">
                <a:solidFill>
                  <a:srgbClr val="0070C0"/>
                </a:solidFill>
                <a:effectLst>
                  <a:outerShdw blurRad="38100" dist="38100" dir="2700000" algn="tl">
                    <a:srgbClr val="000000">
                      <a:alpha val="43137"/>
                    </a:srgbClr>
                  </a:outerShdw>
                </a:effectLst>
                <a:latin typeface="+mj-ea"/>
                <a:ea typeface="+mj-ea"/>
                <a:cs typeface="+mn-ea"/>
                <a:sym typeface="+mn-lt"/>
              </a:rPr>
              <a:t>.4</a:t>
            </a:r>
            <a:r>
              <a:rPr lang="en-US" sz="5400" b="1" kern="100" dirty="0">
                <a:solidFill>
                  <a:srgbClr val="0070C0"/>
                </a:solidFill>
                <a:effectLst>
                  <a:outerShdw blurRad="38100" dist="38100" dir="2700000" algn="tl">
                    <a:srgbClr val="000000">
                      <a:alpha val="43137"/>
                    </a:srgbClr>
                  </a:outerShdw>
                </a:effectLst>
                <a:latin typeface="+mj-ea"/>
                <a:ea typeface="+mj-ea"/>
                <a:cs typeface="+mn-ea"/>
                <a:sym typeface="+mn-lt"/>
              </a:rPr>
              <a:t>  </a:t>
            </a:r>
            <a:r>
              <a:rPr sz="5400" b="1" kern="100" dirty="0">
                <a:solidFill>
                  <a:srgbClr val="0070C0"/>
                </a:solidFill>
                <a:effectLst>
                  <a:outerShdw blurRad="38100" dist="38100" dir="2700000" algn="tl">
                    <a:srgbClr val="000000">
                      <a:alpha val="43137"/>
                    </a:srgbClr>
                  </a:outerShdw>
                </a:effectLst>
                <a:latin typeface="+mj-ea"/>
                <a:ea typeface="+mj-ea"/>
                <a:cs typeface="+mn-ea"/>
                <a:sym typeface="+mn-lt"/>
              </a:rPr>
              <a:t> </a:t>
            </a:r>
            <a:r>
              <a:rPr lang="zh-CN" sz="5400" b="1" kern="100" dirty="0">
                <a:solidFill>
                  <a:srgbClr val="0070C0"/>
                </a:solidFill>
                <a:effectLst>
                  <a:outerShdw blurRad="38100" dist="38100" dir="2700000" algn="tl">
                    <a:srgbClr val="000000">
                      <a:alpha val="43137"/>
                    </a:srgbClr>
                  </a:outerShdw>
                </a:effectLst>
                <a:latin typeface="+mj-ea"/>
                <a:ea typeface="+mj-ea"/>
                <a:cs typeface="+mn-ea"/>
                <a:sym typeface="+mn-lt"/>
              </a:rPr>
              <a:t>平均速度</a:t>
            </a:r>
          </a:p>
        </p:txBody>
      </p:sp>
      <p:sp>
        <p:nvSpPr>
          <p:cNvPr id="44" name="文本框 43"/>
          <p:cNvSpPr txBox="1"/>
          <p:nvPr>
            <p:custDataLst>
              <p:tags r:id="rId4"/>
            </p:custDataLst>
          </p:nvPr>
        </p:nvSpPr>
        <p:spPr>
          <a:xfrm>
            <a:off x="5117555" y="3161338"/>
            <a:ext cx="1430992" cy="436245"/>
          </a:xfrm>
          <a:prstGeom prst="rect">
            <a:avLst/>
          </a:prstGeom>
          <a:noFill/>
        </p:spPr>
        <p:txBody>
          <a:bodyPr wrap="square" lIns="68565" tIns="34282" rIns="68565" bIns="34282" rtlCol="0">
            <a:spAutoFit/>
          </a:bodyPr>
          <a:lstStyle/>
          <a:p>
            <a:pPr algn="ctr"/>
            <a:r>
              <a:rPr lang="zh-CN" altLang="en-US" sz="2400" b="1" u="sng">
                <a:solidFill>
                  <a:srgbClr val="036EB8"/>
                </a:solidFill>
                <a:latin typeface="微软雅黑" panose="020B0503020204020204" charset="-122"/>
                <a:ea typeface="微软雅黑"/>
                <a:cs typeface="微软雅黑" panose="020B0503020204020204" charset="-122"/>
                <a:sym typeface="微软雅黑" panose="020B0503020204020204" charset="-122"/>
              </a:rPr>
              <a:t>第二课时</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2405" y="907415"/>
            <a:ext cx="647065" cy="647065"/>
          </a:xfrm>
          <a:prstGeom prst="rect">
            <a:avLst/>
          </a:prstGeom>
        </p:spPr>
      </p:pic>
      <p:sp>
        <p:nvSpPr>
          <p:cNvPr id="17" name="文本框 16"/>
          <p:cNvSpPr txBox="1"/>
          <p:nvPr>
            <p:custDataLst>
              <p:tags r:id="rId2"/>
            </p:custDataLst>
          </p:nvPr>
        </p:nvSpPr>
        <p:spPr>
          <a:xfrm>
            <a:off x="818515" y="1052830"/>
            <a:ext cx="2098675" cy="610870"/>
          </a:xfrm>
          <a:prstGeom prst="rect">
            <a:avLst/>
          </a:prstGeom>
          <a:noFill/>
        </p:spPr>
        <p:txBody>
          <a:bodyPr wrap="square" rtlCol="0">
            <a:noAutofit/>
          </a:bodyPr>
          <a:lstStyle/>
          <a:p>
            <a:r>
              <a:rPr lang="zh-CN" altLang="en-US" sz="3200" b="1">
                <a:latin typeface="微软雅黑" panose="020B0503020204020204" charset="-122"/>
                <a:ea typeface="微软雅黑"/>
              </a:rPr>
              <a:t>交流讨论</a:t>
            </a:r>
            <a:endParaRPr lang="zh-CN" altLang="en-US" sz="3200">
              <a:latin typeface="微软雅黑" panose="020B0503020204020204" charset="-122"/>
              <a:ea typeface="微软雅黑"/>
            </a:endParaRPr>
          </a:p>
        </p:txBody>
      </p:sp>
      <p:sp>
        <p:nvSpPr>
          <p:cNvPr id="4" name="文本框 3"/>
          <p:cNvSpPr txBox="1"/>
          <p:nvPr/>
        </p:nvSpPr>
        <p:spPr>
          <a:xfrm>
            <a:off x="839470" y="1701165"/>
            <a:ext cx="10822940" cy="1644650"/>
          </a:xfrm>
          <a:prstGeom prst="rect">
            <a:avLst/>
          </a:prstGeom>
          <a:noFill/>
        </p:spPr>
        <p:txBody>
          <a:bodyPr wrap="square" rtlCol="0" anchor="t">
            <a:noAutofit/>
          </a:bodyPr>
          <a:lstStyle/>
          <a:p>
            <a:pPr indent="720090">
              <a:lnSpc>
                <a:spcPct val="120000"/>
              </a:lnSpc>
            </a:pPr>
            <a:r>
              <a:rPr lang="zh-CN" altLang="en-US" sz="2800">
                <a:latin typeface="宋体" panose="02010600030101010101" pitchFamily="2" charset="-122"/>
                <a:cs typeface="宋体" panose="02010600030101010101" pitchFamily="2" charset="-122"/>
              </a:rPr>
              <a:t>下表是刘翔在雅典奥运会男子</a:t>
            </a:r>
            <a:r>
              <a:rPr lang="zh-CN" altLang="en-US" sz="2800">
                <a:latin typeface="+mn-lt"/>
                <a:cs typeface="+mn-lt"/>
              </a:rPr>
              <a:t>110m</a:t>
            </a:r>
            <a:r>
              <a:rPr lang="zh-CN" altLang="en-US" sz="2800">
                <a:latin typeface="宋体" panose="02010600030101010101" pitchFamily="2" charset="-122"/>
                <a:cs typeface="宋体" panose="02010600030101010101" pitchFamily="2" charset="-122"/>
              </a:rPr>
              <a:t>栏决赛夺冠过程中，跨栏以及冲过终点的时刻表。根据表中提供的信息，你认为刘翔在各阶段的平均速度相同吗?他冲过终点时的速度是</a:t>
            </a:r>
            <a:r>
              <a:rPr lang="zh-CN" altLang="en-US" sz="2800">
                <a:latin typeface="+mn-lt"/>
                <a:cs typeface="+mn-lt"/>
              </a:rPr>
              <a:t>8.52m/s</a:t>
            </a:r>
            <a:r>
              <a:rPr lang="zh-CN" altLang="en-US" sz="2800">
                <a:latin typeface="宋体" panose="02010600030101010101" pitchFamily="2" charset="-122"/>
                <a:cs typeface="宋体" panose="02010600030101010101" pitchFamily="2" charset="-122"/>
              </a:rPr>
              <a:t>吗?</a:t>
            </a:r>
          </a:p>
        </p:txBody>
      </p:sp>
      <p:graphicFrame>
        <p:nvGraphicFramePr>
          <p:cNvPr id="6" name="表格 5"/>
          <p:cNvGraphicFramePr>
            <a:graphicFrameLocks noGrp="1"/>
          </p:cNvGraphicFramePr>
          <p:nvPr>
            <p:custDataLst>
              <p:tags r:id="rId3"/>
            </p:custDataLst>
          </p:nvPr>
        </p:nvGraphicFramePr>
        <p:xfrm>
          <a:off x="982980" y="3492500"/>
          <a:ext cx="10364510" cy="1807845"/>
        </p:xfrm>
        <a:graphic>
          <a:graphicData uri="http://schemas.openxmlformats.org/drawingml/2006/table">
            <a:tbl>
              <a:tblPr firstRow="1" bandRow="1">
                <a:tableStyleId>{5C22544A-7EE6-4342-B048-85BDC9FD1C3A}</a:tableStyleId>
              </a:tblPr>
              <a:tblGrid>
                <a:gridCol w="1143635">
                  <a:extLst>
                    <a:ext uri="{9D8B030D-6E8A-4147-A177-3AD203B41FA5}">
                      <a16:colId xmlns:a16="http://schemas.microsoft.com/office/drawing/2014/main" val="20000"/>
                    </a:ext>
                  </a:extLst>
                </a:gridCol>
                <a:gridCol w="756000">
                  <a:extLst>
                    <a:ext uri="{9D8B030D-6E8A-4147-A177-3AD203B41FA5}">
                      <a16:colId xmlns:a16="http://schemas.microsoft.com/office/drawing/2014/main" val="20001"/>
                    </a:ext>
                  </a:extLst>
                </a:gridCol>
                <a:gridCol w="756000">
                  <a:extLst>
                    <a:ext uri="{9D8B030D-6E8A-4147-A177-3AD203B41FA5}">
                      <a16:colId xmlns:a16="http://schemas.microsoft.com/office/drawing/2014/main" val="20002"/>
                    </a:ext>
                  </a:extLst>
                </a:gridCol>
                <a:gridCol w="756000">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gridCol w="756350">
                  <a:extLst>
                    <a:ext uri="{9D8B030D-6E8A-4147-A177-3AD203B41FA5}">
                      <a16:colId xmlns:a16="http://schemas.microsoft.com/office/drawing/2014/main" val="20005"/>
                    </a:ext>
                  </a:extLst>
                </a:gridCol>
                <a:gridCol w="756000">
                  <a:extLst>
                    <a:ext uri="{9D8B030D-6E8A-4147-A177-3AD203B41FA5}">
                      <a16:colId xmlns:a16="http://schemas.microsoft.com/office/drawing/2014/main" val="20006"/>
                    </a:ext>
                  </a:extLst>
                </a:gridCol>
                <a:gridCol w="756000">
                  <a:extLst>
                    <a:ext uri="{9D8B030D-6E8A-4147-A177-3AD203B41FA5}">
                      <a16:colId xmlns:a16="http://schemas.microsoft.com/office/drawing/2014/main" val="20007"/>
                    </a:ext>
                  </a:extLst>
                </a:gridCol>
                <a:gridCol w="756000">
                  <a:extLst>
                    <a:ext uri="{9D8B030D-6E8A-4147-A177-3AD203B41FA5}">
                      <a16:colId xmlns:a16="http://schemas.microsoft.com/office/drawing/2014/main" val="20008"/>
                    </a:ext>
                  </a:extLst>
                </a:gridCol>
                <a:gridCol w="756000">
                  <a:extLst>
                    <a:ext uri="{9D8B030D-6E8A-4147-A177-3AD203B41FA5}">
                      <a16:colId xmlns:a16="http://schemas.microsoft.com/office/drawing/2014/main" val="20009"/>
                    </a:ext>
                  </a:extLst>
                </a:gridCol>
                <a:gridCol w="756000">
                  <a:extLst>
                    <a:ext uri="{9D8B030D-6E8A-4147-A177-3AD203B41FA5}">
                      <a16:colId xmlns:a16="http://schemas.microsoft.com/office/drawing/2014/main" val="20010"/>
                    </a:ext>
                  </a:extLst>
                </a:gridCol>
                <a:gridCol w="756000">
                  <a:extLst>
                    <a:ext uri="{9D8B030D-6E8A-4147-A177-3AD203B41FA5}">
                      <a16:colId xmlns:a16="http://schemas.microsoft.com/office/drawing/2014/main" val="20011"/>
                    </a:ext>
                  </a:extLst>
                </a:gridCol>
                <a:gridCol w="904875">
                  <a:extLst>
                    <a:ext uri="{9D8B030D-6E8A-4147-A177-3AD203B41FA5}">
                      <a16:colId xmlns:a16="http://schemas.microsoft.com/office/drawing/2014/main" val="20012"/>
                    </a:ext>
                  </a:extLst>
                </a:gridCol>
              </a:tblGrid>
              <a:tr h="604520">
                <a:tc>
                  <a:txBody>
                    <a:bodyPr/>
                    <a:lstStyle/>
                    <a:p>
                      <a:pPr algn="ctr">
                        <a:buNone/>
                      </a:pPr>
                      <a:r>
                        <a:rPr lang="zh-CN" altLang="en-US" sz="2000"/>
                        <a:t>时间</a:t>
                      </a:r>
                      <a:r>
                        <a:rPr lang="en-US" altLang="zh-CN" sz="2000" i="1"/>
                        <a:t>t</a:t>
                      </a:r>
                      <a:r>
                        <a:rPr lang="en-US" altLang="zh-CN" sz="2000"/>
                        <a:t>/s</a:t>
                      </a:r>
                    </a:p>
                  </a:txBody>
                  <a:tcPr anchor="ctr"/>
                </a:tc>
                <a:tc>
                  <a:txBody>
                    <a:bodyPr/>
                    <a:lstStyle/>
                    <a:p>
                      <a:pPr algn="ctr">
                        <a:buNone/>
                      </a:pPr>
                      <a:r>
                        <a:rPr lang="en-US" altLang="zh-CN" sz="2000"/>
                        <a:t>0</a:t>
                      </a:r>
                    </a:p>
                  </a:txBody>
                  <a:tcPr anchor="ctr"/>
                </a:tc>
                <a:tc>
                  <a:txBody>
                    <a:bodyPr/>
                    <a:lstStyle/>
                    <a:p>
                      <a:pPr algn="ctr">
                        <a:buNone/>
                      </a:pPr>
                      <a:r>
                        <a:rPr lang="en-US" altLang="zh-CN" sz="2000"/>
                        <a:t>2.1</a:t>
                      </a:r>
                    </a:p>
                  </a:txBody>
                  <a:tcPr anchor="ctr"/>
                </a:tc>
                <a:tc>
                  <a:txBody>
                    <a:bodyPr/>
                    <a:lstStyle/>
                    <a:p>
                      <a:pPr algn="ctr">
                        <a:buNone/>
                      </a:pPr>
                      <a:r>
                        <a:rPr lang="en-US" altLang="zh-CN" sz="2000"/>
                        <a:t>3.3</a:t>
                      </a:r>
                    </a:p>
                  </a:txBody>
                  <a:tcPr anchor="ctr"/>
                </a:tc>
                <a:tc>
                  <a:txBody>
                    <a:bodyPr/>
                    <a:lstStyle/>
                    <a:p>
                      <a:pPr algn="ctr">
                        <a:buNone/>
                      </a:pPr>
                      <a:r>
                        <a:rPr lang="en-US" altLang="zh-CN" sz="2000"/>
                        <a:t>4.3</a:t>
                      </a:r>
                    </a:p>
                  </a:txBody>
                  <a:tcPr anchor="ctr"/>
                </a:tc>
                <a:tc>
                  <a:txBody>
                    <a:bodyPr/>
                    <a:lstStyle/>
                    <a:p>
                      <a:pPr algn="ctr">
                        <a:buNone/>
                      </a:pPr>
                      <a:r>
                        <a:rPr lang="en-US" altLang="zh-CN" sz="2000"/>
                        <a:t>5.2</a:t>
                      </a:r>
                    </a:p>
                  </a:txBody>
                  <a:tcPr anchor="ctr"/>
                </a:tc>
                <a:tc>
                  <a:txBody>
                    <a:bodyPr/>
                    <a:lstStyle/>
                    <a:p>
                      <a:pPr algn="ctr">
                        <a:buNone/>
                      </a:pPr>
                      <a:r>
                        <a:rPr lang="en-US" altLang="zh-CN" sz="2000"/>
                        <a:t>6.2</a:t>
                      </a:r>
                    </a:p>
                  </a:txBody>
                  <a:tcPr anchor="ctr"/>
                </a:tc>
                <a:tc>
                  <a:txBody>
                    <a:bodyPr/>
                    <a:lstStyle/>
                    <a:p>
                      <a:pPr algn="ctr">
                        <a:buNone/>
                      </a:pPr>
                      <a:r>
                        <a:rPr lang="en-US" altLang="zh-CN" sz="2000"/>
                        <a:t>7.3</a:t>
                      </a:r>
                    </a:p>
                  </a:txBody>
                  <a:tcPr anchor="ctr"/>
                </a:tc>
                <a:tc>
                  <a:txBody>
                    <a:bodyPr/>
                    <a:lstStyle/>
                    <a:p>
                      <a:pPr algn="ctr">
                        <a:buNone/>
                      </a:pPr>
                      <a:r>
                        <a:rPr lang="en-US" altLang="zh-CN" sz="2000"/>
                        <a:t>8.3</a:t>
                      </a:r>
                    </a:p>
                  </a:txBody>
                  <a:tcPr anchor="ctr"/>
                </a:tc>
                <a:tc>
                  <a:txBody>
                    <a:bodyPr/>
                    <a:lstStyle/>
                    <a:p>
                      <a:pPr algn="ctr">
                        <a:buNone/>
                      </a:pPr>
                      <a:r>
                        <a:rPr lang="en-US" altLang="zh-CN" sz="2000"/>
                        <a:t>9.3</a:t>
                      </a:r>
                    </a:p>
                  </a:txBody>
                  <a:tcPr anchor="ctr"/>
                </a:tc>
                <a:tc>
                  <a:txBody>
                    <a:bodyPr/>
                    <a:lstStyle/>
                    <a:p>
                      <a:pPr algn="ctr">
                        <a:buNone/>
                      </a:pPr>
                      <a:r>
                        <a:rPr lang="en-US" altLang="zh-CN" sz="2000"/>
                        <a:t>10.3</a:t>
                      </a:r>
                    </a:p>
                  </a:txBody>
                  <a:tcPr anchor="ctr"/>
                </a:tc>
                <a:tc>
                  <a:txBody>
                    <a:bodyPr/>
                    <a:lstStyle/>
                    <a:p>
                      <a:pPr algn="ctr">
                        <a:buNone/>
                      </a:pPr>
                      <a:r>
                        <a:rPr lang="en-US" altLang="zh-CN" sz="2000"/>
                        <a:t>11.3</a:t>
                      </a:r>
                    </a:p>
                  </a:txBody>
                  <a:tcPr anchor="ctr"/>
                </a:tc>
                <a:tc>
                  <a:txBody>
                    <a:bodyPr/>
                    <a:lstStyle/>
                    <a:p>
                      <a:pPr algn="ctr">
                        <a:buNone/>
                      </a:pPr>
                      <a:r>
                        <a:rPr lang="en-US" altLang="zh-CN" sz="2000"/>
                        <a:t>12.91</a:t>
                      </a:r>
                    </a:p>
                  </a:txBody>
                  <a:tcPr anchor="ctr"/>
                </a:tc>
                <a:extLst>
                  <a:ext uri="{0D108BD9-81ED-4DB2-BD59-A6C34878D82A}">
                    <a16:rowId xmlns:a16="http://schemas.microsoft.com/office/drawing/2014/main" val="10000"/>
                  </a:ext>
                </a:extLst>
              </a:tr>
              <a:tr h="577215">
                <a:tc>
                  <a:txBody>
                    <a:bodyPr/>
                    <a:lstStyle/>
                    <a:p>
                      <a:pPr algn="ctr">
                        <a:buNone/>
                      </a:pPr>
                      <a:r>
                        <a:rPr lang="zh-CN" altLang="en-US" sz="2000"/>
                        <a:t>栏数</a:t>
                      </a:r>
                    </a:p>
                  </a:txBody>
                  <a:tcPr anchor="ctr"/>
                </a:tc>
                <a:tc>
                  <a:txBody>
                    <a:bodyPr/>
                    <a:lstStyle/>
                    <a:p>
                      <a:pPr algn="ctr">
                        <a:buNone/>
                      </a:pPr>
                      <a:r>
                        <a:rPr lang="en-US" altLang="zh-CN" sz="2000"/>
                        <a:t>0</a:t>
                      </a:r>
                    </a:p>
                  </a:txBody>
                  <a:tcPr anchor="ctr"/>
                </a:tc>
                <a:tc>
                  <a:txBody>
                    <a:bodyPr/>
                    <a:lstStyle/>
                    <a:p>
                      <a:pPr algn="ctr">
                        <a:buNone/>
                      </a:pPr>
                      <a:r>
                        <a:rPr lang="en-US" altLang="zh-CN" sz="2000"/>
                        <a:t>1</a:t>
                      </a:r>
                    </a:p>
                  </a:txBody>
                  <a:tcPr anchor="ctr"/>
                </a:tc>
                <a:tc>
                  <a:txBody>
                    <a:bodyPr/>
                    <a:lstStyle/>
                    <a:p>
                      <a:pPr algn="ctr">
                        <a:buNone/>
                      </a:pPr>
                      <a:r>
                        <a:rPr lang="en-US" altLang="zh-CN" sz="2000"/>
                        <a:t>2</a:t>
                      </a:r>
                    </a:p>
                  </a:txBody>
                  <a:tcPr anchor="ctr"/>
                </a:tc>
                <a:tc>
                  <a:txBody>
                    <a:bodyPr/>
                    <a:lstStyle/>
                    <a:p>
                      <a:pPr algn="ctr">
                        <a:buNone/>
                      </a:pPr>
                      <a:r>
                        <a:rPr lang="en-US" altLang="zh-CN" sz="2000"/>
                        <a:t>3</a:t>
                      </a:r>
                    </a:p>
                  </a:txBody>
                  <a:tcPr anchor="ctr"/>
                </a:tc>
                <a:tc>
                  <a:txBody>
                    <a:bodyPr/>
                    <a:lstStyle/>
                    <a:p>
                      <a:pPr algn="ctr">
                        <a:buNone/>
                      </a:pPr>
                      <a:r>
                        <a:rPr lang="en-US" altLang="zh-CN" sz="2000"/>
                        <a:t>4</a:t>
                      </a:r>
                    </a:p>
                  </a:txBody>
                  <a:tcPr anchor="ctr"/>
                </a:tc>
                <a:tc>
                  <a:txBody>
                    <a:bodyPr/>
                    <a:lstStyle/>
                    <a:p>
                      <a:pPr algn="ctr">
                        <a:buNone/>
                      </a:pPr>
                      <a:r>
                        <a:rPr lang="en-US" altLang="zh-CN" sz="2000"/>
                        <a:t>5</a:t>
                      </a:r>
                    </a:p>
                  </a:txBody>
                  <a:tcPr anchor="ctr"/>
                </a:tc>
                <a:tc>
                  <a:txBody>
                    <a:bodyPr/>
                    <a:lstStyle/>
                    <a:p>
                      <a:pPr algn="ctr">
                        <a:buNone/>
                      </a:pPr>
                      <a:r>
                        <a:rPr lang="en-US" altLang="zh-CN" sz="2000"/>
                        <a:t>6</a:t>
                      </a:r>
                    </a:p>
                  </a:txBody>
                  <a:tcPr anchor="ctr"/>
                </a:tc>
                <a:tc>
                  <a:txBody>
                    <a:bodyPr/>
                    <a:lstStyle/>
                    <a:p>
                      <a:pPr algn="ctr">
                        <a:buNone/>
                      </a:pPr>
                      <a:r>
                        <a:rPr lang="en-US" altLang="zh-CN" sz="2000"/>
                        <a:t>7</a:t>
                      </a:r>
                    </a:p>
                  </a:txBody>
                  <a:tcPr anchor="ctr"/>
                </a:tc>
                <a:tc>
                  <a:txBody>
                    <a:bodyPr/>
                    <a:lstStyle/>
                    <a:p>
                      <a:pPr algn="ctr">
                        <a:buNone/>
                      </a:pPr>
                      <a:r>
                        <a:rPr lang="en-US" altLang="zh-CN" sz="2000"/>
                        <a:t>8</a:t>
                      </a:r>
                    </a:p>
                  </a:txBody>
                  <a:tcPr anchor="ctr"/>
                </a:tc>
                <a:tc>
                  <a:txBody>
                    <a:bodyPr/>
                    <a:lstStyle/>
                    <a:p>
                      <a:pPr algn="ctr">
                        <a:buNone/>
                      </a:pPr>
                      <a:r>
                        <a:rPr lang="en-US" altLang="zh-CN" sz="2000"/>
                        <a:t>9</a:t>
                      </a:r>
                    </a:p>
                  </a:txBody>
                  <a:tcPr anchor="ctr"/>
                </a:tc>
                <a:tc>
                  <a:txBody>
                    <a:bodyPr/>
                    <a:lstStyle/>
                    <a:p>
                      <a:pPr algn="ctr">
                        <a:buNone/>
                      </a:pPr>
                      <a:r>
                        <a:rPr lang="en-US" altLang="zh-CN" sz="2000"/>
                        <a:t>10</a:t>
                      </a:r>
                    </a:p>
                  </a:txBody>
                  <a:tcPr anchor="ctr"/>
                </a:tc>
                <a:tc>
                  <a:txBody>
                    <a:bodyPr/>
                    <a:lstStyle/>
                    <a:p>
                      <a:pPr algn="ctr">
                        <a:buNone/>
                      </a:pPr>
                      <a:r>
                        <a:rPr lang="zh-CN" altLang="en-US" sz="2000"/>
                        <a:t>终点</a:t>
                      </a:r>
                    </a:p>
                  </a:txBody>
                  <a:tcPr anchor="ctr"/>
                </a:tc>
                <a:extLst>
                  <a:ext uri="{0D108BD9-81ED-4DB2-BD59-A6C34878D82A}">
                    <a16:rowId xmlns:a16="http://schemas.microsoft.com/office/drawing/2014/main" val="10001"/>
                  </a:ext>
                </a:extLst>
              </a:tr>
              <a:tr h="626110">
                <a:tc>
                  <a:txBody>
                    <a:bodyPr/>
                    <a:lstStyle/>
                    <a:p>
                      <a:pPr algn="ctr">
                        <a:buNone/>
                      </a:pPr>
                      <a:r>
                        <a:rPr lang="zh-CN" altLang="en-US" sz="2000"/>
                        <a:t>距离</a:t>
                      </a:r>
                      <a:r>
                        <a:rPr lang="en-US" altLang="zh-CN" sz="2000" i="1"/>
                        <a:t>s</a:t>
                      </a:r>
                      <a:r>
                        <a:rPr lang="en-US" altLang="zh-CN" sz="2000"/>
                        <a:t>/m</a:t>
                      </a:r>
                    </a:p>
                  </a:txBody>
                  <a:tcPr anchor="ctr"/>
                </a:tc>
                <a:tc>
                  <a:txBody>
                    <a:bodyPr/>
                    <a:lstStyle/>
                    <a:p>
                      <a:pPr algn="ctr">
                        <a:buNone/>
                      </a:pPr>
                      <a:r>
                        <a:rPr lang="en-US" altLang="zh-CN" sz="2000"/>
                        <a:t>0</a:t>
                      </a:r>
                    </a:p>
                  </a:txBody>
                  <a:tcPr anchor="ctr"/>
                </a:tc>
                <a:tc>
                  <a:txBody>
                    <a:bodyPr/>
                    <a:lstStyle/>
                    <a:p>
                      <a:pPr algn="ctr">
                        <a:buNone/>
                      </a:pPr>
                      <a:r>
                        <a:rPr lang="en-US" altLang="zh-CN" sz="2000"/>
                        <a:t>13.72</a:t>
                      </a:r>
                    </a:p>
                  </a:txBody>
                  <a:tcPr anchor="ctr"/>
                </a:tc>
                <a:tc>
                  <a:txBody>
                    <a:bodyPr/>
                    <a:lstStyle/>
                    <a:p>
                      <a:pPr algn="ctr">
                        <a:buNone/>
                      </a:pPr>
                      <a:r>
                        <a:rPr lang="en-US" altLang="zh-CN" sz="2000"/>
                        <a:t>22.86</a:t>
                      </a:r>
                    </a:p>
                  </a:txBody>
                  <a:tcPr anchor="ctr"/>
                </a:tc>
                <a:tc>
                  <a:txBody>
                    <a:bodyPr/>
                    <a:lstStyle/>
                    <a:p>
                      <a:pPr algn="ctr">
                        <a:buNone/>
                      </a:pPr>
                      <a:r>
                        <a:rPr lang="en-US" altLang="zh-CN" sz="2000"/>
                        <a:t>32.00</a:t>
                      </a:r>
                    </a:p>
                  </a:txBody>
                  <a:tcPr anchor="ctr"/>
                </a:tc>
                <a:tc>
                  <a:txBody>
                    <a:bodyPr/>
                    <a:lstStyle/>
                    <a:p>
                      <a:pPr algn="ctr">
                        <a:buNone/>
                      </a:pPr>
                      <a:r>
                        <a:rPr lang="en-US" altLang="zh-CN" sz="2000"/>
                        <a:t>41.14</a:t>
                      </a:r>
                    </a:p>
                  </a:txBody>
                  <a:tcPr anchor="ctr"/>
                </a:tc>
                <a:tc>
                  <a:txBody>
                    <a:bodyPr/>
                    <a:lstStyle/>
                    <a:p>
                      <a:pPr algn="ctr">
                        <a:buNone/>
                      </a:pPr>
                      <a:r>
                        <a:rPr lang="en-US" altLang="zh-CN" sz="2000"/>
                        <a:t>50.28</a:t>
                      </a:r>
                    </a:p>
                  </a:txBody>
                  <a:tcPr anchor="ctr"/>
                </a:tc>
                <a:tc>
                  <a:txBody>
                    <a:bodyPr/>
                    <a:lstStyle/>
                    <a:p>
                      <a:pPr algn="ctr">
                        <a:buNone/>
                      </a:pPr>
                      <a:r>
                        <a:rPr lang="en-US" altLang="zh-CN" sz="2000"/>
                        <a:t>59.42</a:t>
                      </a:r>
                    </a:p>
                  </a:txBody>
                  <a:tcPr anchor="ctr"/>
                </a:tc>
                <a:tc>
                  <a:txBody>
                    <a:bodyPr/>
                    <a:lstStyle/>
                    <a:p>
                      <a:pPr algn="ctr">
                        <a:buNone/>
                      </a:pPr>
                      <a:r>
                        <a:rPr lang="en-US" altLang="zh-CN" sz="2000"/>
                        <a:t>68.56</a:t>
                      </a:r>
                    </a:p>
                  </a:txBody>
                  <a:tcPr anchor="ctr"/>
                </a:tc>
                <a:tc>
                  <a:txBody>
                    <a:bodyPr/>
                    <a:lstStyle/>
                    <a:p>
                      <a:pPr algn="ctr">
                        <a:buNone/>
                      </a:pPr>
                      <a:r>
                        <a:rPr lang="en-US" altLang="zh-CN" sz="2000"/>
                        <a:t>77.70</a:t>
                      </a:r>
                    </a:p>
                  </a:txBody>
                  <a:tcPr anchor="ctr"/>
                </a:tc>
                <a:tc>
                  <a:txBody>
                    <a:bodyPr/>
                    <a:lstStyle/>
                    <a:p>
                      <a:pPr algn="ctr">
                        <a:buNone/>
                      </a:pPr>
                      <a:r>
                        <a:rPr lang="en-US" altLang="zh-CN" sz="2000"/>
                        <a:t>86.84</a:t>
                      </a:r>
                    </a:p>
                  </a:txBody>
                  <a:tcPr anchor="ctr"/>
                </a:tc>
                <a:tc>
                  <a:txBody>
                    <a:bodyPr/>
                    <a:lstStyle/>
                    <a:p>
                      <a:pPr algn="ctr">
                        <a:buNone/>
                      </a:pPr>
                      <a:r>
                        <a:rPr lang="en-US" altLang="zh-CN" sz="2000"/>
                        <a:t>95.98</a:t>
                      </a:r>
                    </a:p>
                  </a:txBody>
                  <a:tcPr anchor="ctr"/>
                </a:tc>
                <a:tc>
                  <a:txBody>
                    <a:bodyPr/>
                    <a:lstStyle/>
                    <a:p>
                      <a:pPr algn="ctr">
                        <a:buNone/>
                      </a:pPr>
                      <a:r>
                        <a:rPr lang="en-US" altLang="zh-CN" sz="2000"/>
                        <a:t>110.00</a:t>
                      </a:r>
                    </a:p>
                  </a:txBody>
                  <a:tcPr anchor="ctr"/>
                </a:tc>
                <a:extLst>
                  <a:ext uri="{0D108BD9-81ED-4DB2-BD59-A6C34878D82A}">
                    <a16:rowId xmlns:a16="http://schemas.microsoft.com/office/drawing/2014/main" val="10002"/>
                  </a:ext>
                </a:extLst>
              </a:tr>
            </a:tbl>
          </a:graphicData>
        </a:graphic>
      </p:graphicFrame>
      <p:sp>
        <p:nvSpPr>
          <p:cNvPr id="8" name="矩形 7"/>
          <p:cNvSpPr/>
          <p:nvPr>
            <p:custDataLst>
              <p:tags r:id="rId4"/>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2405" y="907415"/>
            <a:ext cx="647065" cy="647065"/>
          </a:xfrm>
          <a:prstGeom prst="rect">
            <a:avLst/>
          </a:prstGeom>
        </p:spPr>
      </p:pic>
      <p:sp>
        <p:nvSpPr>
          <p:cNvPr id="17" name="文本框 16"/>
          <p:cNvSpPr txBox="1"/>
          <p:nvPr>
            <p:custDataLst>
              <p:tags r:id="rId2"/>
            </p:custDataLst>
          </p:nvPr>
        </p:nvSpPr>
        <p:spPr>
          <a:xfrm>
            <a:off x="818515" y="1052830"/>
            <a:ext cx="2098675" cy="610870"/>
          </a:xfrm>
          <a:prstGeom prst="rect">
            <a:avLst/>
          </a:prstGeom>
          <a:noFill/>
        </p:spPr>
        <p:txBody>
          <a:bodyPr wrap="square" rtlCol="0">
            <a:noAutofit/>
          </a:bodyPr>
          <a:lstStyle/>
          <a:p>
            <a:r>
              <a:rPr lang="zh-CN" altLang="en-US" sz="3200" b="1">
                <a:latin typeface="微软雅黑" panose="020B0503020204020204" charset="-122"/>
                <a:ea typeface="微软雅黑"/>
              </a:rPr>
              <a:t>交流讨论</a:t>
            </a:r>
            <a:endParaRPr lang="zh-CN" altLang="en-US" sz="3200">
              <a:latin typeface="微软雅黑" panose="020B0503020204020204" charset="-122"/>
              <a:ea typeface="微软雅黑"/>
            </a:endParaRPr>
          </a:p>
        </p:txBody>
      </p:sp>
      <p:grpSp>
        <p:nvGrpSpPr>
          <p:cNvPr id="5" name="组合 4"/>
          <p:cNvGrpSpPr/>
          <p:nvPr/>
        </p:nvGrpSpPr>
        <p:grpSpPr>
          <a:xfrm>
            <a:off x="839470" y="1412875"/>
            <a:ext cx="7894320" cy="970280"/>
            <a:chOff x="1322" y="2225"/>
            <a:chExt cx="12432" cy="1528"/>
          </a:xfrm>
        </p:grpSpPr>
        <p:sp>
          <p:nvSpPr>
            <p:cNvPr id="15" name="文本框 14"/>
            <p:cNvSpPr txBox="1"/>
            <p:nvPr/>
          </p:nvSpPr>
          <p:spPr>
            <a:xfrm>
              <a:off x="1322" y="2648"/>
              <a:ext cx="12433" cy="108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解：由平均速度公式</a:t>
              </a:r>
              <a:r>
                <a:rPr lang="en-US" altLang="zh-CN" sz="2800">
                  <a:solidFill>
                    <a:srgbClr val="FF0000"/>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可得：</a:t>
              </a:r>
              <a:r>
                <a:rPr lang="en-US" altLang="zh-CN" sz="2800">
                  <a:solidFill>
                    <a:srgbClr val="FF0000"/>
                  </a:solidFill>
                  <a:latin typeface="微软雅黑" panose="020B0503020204020204" charset="-122"/>
                  <a:ea typeface="微软雅黑"/>
                </a:rPr>
                <a:t>    </a:t>
              </a:r>
            </a:p>
          </p:txBody>
        </p:sp>
        <p:pic>
          <p:nvPicPr>
            <p:cNvPr id="3" name="图片 2" descr="图片1"/>
            <p:cNvPicPr>
              <a:picLocks noChangeAspect="1"/>
            </p:cNvPicPr>
            <p:nvPr/>
          </p:nvPicPr>
          <p:blipFill>
            <a:blip r:embed="rId10"/>
            <a:stretch>
              <a:fillRect/>
            </a:stretch>
          </p:blipFill>
          <p:spPr>
            <a:xfrm>
              <a:off x="3930" y="2225"/>
              <a:ext cx="5855" cy="1528"/>
            </a:xfrm>
            <a:prstGeom prst="rect">
              <a:avLst/>
            </a:prstGeom>
          </p:spPr>
        </p:pic>
      </p:grpSp>
      <p:grpSp>
        <p:nvGrpSpPr>
          <p:cNvPr id="21" name="组合 20"/>
          <p:cNvGrpSpPr/>
          <p:nvPr/>
        </p:nvGrpSpPr>
        <p:grpSpPr>
          <a:xfrm>
            <a:off x="1559560" y="2385060"/>
            <a:ext cx="7894320" cy="1593850"/>
            <a:chOff x="2456" y="3756"/>
            <a:chExt cx="12432" cy="2510"/>
          </a:xfrm>
        </p:grpSpPr>
        <p:sp>
          <p:nvSpPr>
            <p:cNvPr id="7" name="文本框 6"/>
            <p:cNvSpPr txBox="1"/>
            <p:nvPr/>
          </p:nvSpPr>
          <p:spPr>
            <a:xfrm>
              <a:off x="2456" y="3756"/>
              <a:ext cx="12433" cy="108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刘翔在</a:t>
              </a:r>
              <a:r>
                <a:rPr lang="en-US" altLang="zh-CN" sz="2800">
                  <a:solidFill>
                    <a:srgbClr val="FF0000"/>
                  </a:solidFill>
                  <a:latin typeface="微软雅黑" panose="020B0503020204020204" charset="-122"/>
                  <a:ea typeface="微软雅黑"/>
                </a:rPr>
                <a:t>0-1</a:t>
              </a:r>
              <a:r>
                <a:rPr lang="zh-CN" altLang="en-US" sz="2800">
                  <a:solidFill>
                    <a:srgbClr val="FF0000"/>
                  </a:solidFill>
                  <a:latin typeface="微软雅黑" panose="020B0503020204020204" charset="-122"/>
                  <a:ea typeface="微软雅黑"/>
                </a:rPr>
                <a:t>栏的平均速度为</a:t>
              </a:r>
            </a:p>
          </p:txBody>
        </p:sp>
        <p:grpSp>
          <p:nvGrpSpPr>
            <p:cNvPr id="13" name="组合 12"/>
            <p:cNvGrpSpPr/>
            <p:nvPr/>
          </p:nvGrpSpPr>
          <p:grpSpPr>
            <a:xfrm>
              <a:off x="3703" y="4606"/>
              <a:ext cx="7651" cy="1660"/>
              <a:chOff x="4004" y="6585"/>
              <a:chExt cx="7651" cy="1660"/>
            </a:xfrm>
          </p:grpSpPr>
          <mc:AlternateContent xmlns:mc="http://schemas.openxmlformats.org/markup-compatibility/2006" xmlns:a14="http://schemas.microsoft.com/office/drawing/2010/main">
            <mc:Choice Requires="a14">
              <p:sp>
                <p:nvSpPr>
                  <p:cNvPr id="8" name="文本框 7"/>
                  <p:cNvSpPr txBox="1"/>
                  <p:nvPr/>
                </p:nvSpPr>
                <p:spPr>
                  <a:xfrm>
                    <a:off x="4004" y="6585"/>
                    <a:ext cx="7651" cy="1660"/>
                  </a:xfrm>
                  <a:prstGeom prst="rect">
                    <a:avLst/>
                  </a:prstGeom>
                  <a:noFill/>
                </p:spPr>
                <p:txBody>
                  <a:bodyPr wrap="none" rtlCol="0" anchor="t">
                    <a:spAutoFit/>
                  </a:bodyPr>
                  <a:lstStyle/>
                  <a:p>
                    <a:pPr algn="l">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𝑣</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1</m:t>
                          </m:r>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1</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𝑡</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1</m:t>
                              </m:r>
                            </m:den>
                          </m:f>
                          <m:r>
                            <a:rPr lang="en-US" altLang="zh-CN" sz="2800" i="1">
                              <a:solidFill>
                                <a:srgbClr val="FF0000"/>
                              </a:solidFill>
                              <a:latin typeface="Cambria Math" panose="02040503050406030204"/>
                              <a:ea typeface="微软雅黑" panose="020B0503020204020204" charset="-122"/>
                              <a:cs typeface="Cambria Math" panose="02040503050406030204" charset="0"/>
                            </a:rPr>
                            <m:t> =</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a:solidFill>
                                    <a:srgbClr val="FF0000"/>
                                  </a:solidFill>
                                  <a:latin typeface="Cambria Math" panose="02040503050406030204"/>
                                  <a:ea typeface="微软雅黑" panose="020B0503020204020204" charset="-122"/>
                                  <a:cs typeface="Cambria Math" panose="02040503050406030204" charset="0"/>
                                </a:rPr>
                                <m:t>13.72</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m:t>
                              </m:r>
                            </m:num>
                            <m:den>
                              <m:r>
                                <a:rPr lang="en-US" altLang="zh-CN" sz="2800">
                                  <a:solidFill>
                                    <a:srgbClr val="FF0000"/>
                                  </a:solidFill>
                                  <a:latin typeface="Cambria Math" panose="02040503050406030204"/>
                                  <a:ea typeface="微软雅黑" panose="020B0503020204020204" charset="-122"/>
                                  <a:cs typeface="Cambria Math" panose="02040503050406030204" charset="0"/>
                                </a:rPr>
                                <m:t>2.1</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s</m:t>
                              </m:r>
                            </m:den>
                          </m:f>
                          <m:r>
                            <a:rPr lang="en-US" altLang="zh-CN" sz="2800">
                              <a:solidFill>
                                <a:srgbClr val="FF0000"/>
                              </a:solidFill>
                              <a:latin typeface="Cambria Math" panose="02040503050406030204"/>
                              <a:ea typeface="微软雅黑" panose="020B0503020204020204" charset="-122"/>
                              <a:cs typeface="Cambria Math" panose="02040503050406030204" charset="0"/>
                            </a:rPr>
                            <m:t>≈6.53</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m:t>
                          </m:r>
                          <m:r>
                            <a:rPr lang="en-US" altLang="zh-CN" sz="2800">
                              <a:solidFill>
                                <a:srgbClr val="FF0000"/>
                              </a:solidFill>
                              <a:latin typeface="Cambria Math" panose="02040503050406030204"/>
                              <a:ea typeface="微软雅黑" panose="020B0503020204020204" charset="-122"/>
                              <a:cs typeface="Cambria Math" panose="02040503050406030204" charset="0"/>
                            </a:rPr>
                            <m:t>/</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s</m:t>
                          </m:r>
                        </m:oMath>
                      </m:oMathPara>
                    </a14:m>
                    <a:endParaRPr lang="en-US" altLang="zh-CN" sz="2800">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8" name="文本框 7"/>
                  <p:cNvSpPr txBox="1">
                    <a:spLocks noRot="1" noChangeAspect="1" noMove="1" noResize="1" noEditPoints="1" noAdjustHandles="1" noChangeArrowheads="1" noChangeShapeType="1" noTextEdit="1"/>
                  </p:cNvSpPr>
                  <p:nvPr/>
                </p:nvSpPr>
                <p:spPr>
                  <a:xfrm>
                    <a:off x="4004" y="6585"/>
                    <a:ext cx="7651" cy="1660"/>
                  </a:xfrm>
                  <a:prstGeom prst="rect">
                    <a:avLst/>
                  </a:prstGeom>
                  <a:blipFill rotWithShape="1">
                    <a:blip r:embed="rId11"/>
                    <a:stretch>
                      <a:fillRect/>
                    </a:stretch>
                  </a:blipFill>
                </p:spPr>
                <p:txBody>
                  <a:bodyPr/>
                  <a:lstStyle/>
                  <a:p>
                    <a:r>
                      <a:rPr lang="zh-CN" altLang="en-US">
                        <a:noFill/>
                      </a:rPr>
                      <a:t> </a:t>
                    </a:r>
                  </a:p>
                </p:txBody>
              </p:sp>
            </mc:Fallback>
          </mc:AlternateContent>
          <p:cxnSp>
            <p:nvCxnSpPr>
              <p:cNvPr id="11" name="直接连接符 10"/>
              <p:cNvCxnSpPr/>
              <p:nvPr/>
            </p:nvCxnSpPr>
            <p:spPr>
              <a:xfrm>
                <a:off x="4271" y="7328"/>
                <a:ext cx="413"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grpSp>
      </p:grpSp>
      <p:grpSp>
        <p:nvGrpSpPr>
          <p:cNvPr id="22" name="组合 21"/>
          <p:cNvGrpSpPr/>
          <p:nvPr/>
        </p:nvGrpSpPr>
        <p:grpSpPr>
          <a:xfrm>
            <a:off x="1559560" y="4150360"/>
            <a:ext cx="8912225" cy="1649095"/>
            <a:chOff x="2456" y="6536"/>
            <a:chExt cx="14035" cy="2597"/>
          </a:xfrm>
        </p:grpSpPr>
        <p:sp>
          <p:nvSpPr>
            <p:cNvPr id="9" name="文本框 8"/>
            <p:cNvSpPr txBox="1"/>
            <p:nvPr/>
          </p:nvSpPr>
          <p:spPr>
            <a:xfrm>
              <a:off x="2456" y="6536"/>
              <a:ext cx="12433" cy="108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刘翔在</a:t>
              </a:r>
              <a:r>
                <a:rPr lang="en-US" altLang="zh-CN" sz="2800">
                  <a:solidFill>
                    <a:srgbClr val="FF0000"/>
                  </a:solidFill>
                  <a:latin typeface="微软雅黑" panose="020B0503020204020204" charset="-122"/>
                  <a:ea typeface="微软雅黑"/>
                </a:rPr>
                <a:t>1-2</a:t>
              </a:r>
              <a:r>
                <a:rPr lang="zh-CN" altLang="en-US" sz="2800">
                  <a:solidFill>
                    <a:srgbClr val="FF0000"/>
                  </a:solidFill>
                  <a:latin typeface="微软雅黑" panose="020B0503020204020204" charset="-122"/>
                  <a:ea typeface="微软雅黑"/>
                </a:rPr>
                <a:t>栏的平均速度为</a:t>
              </a:r>
            </a:p>
          </p:txBody>
        </p:sp>
        <p:grpSp>
          <p:nvGrpSpPr>
            <p:cNvPr id="10" name="组合 9"/>
            <p:cNvGrpSpPr/>
            <p:nvPr/>
          </p:nvGrpSpPr>
          <p:grpSpPr>
            <a:xfrm>
              <a:off x="3817" y="7473"/>
              <a:ext cx="12674" cy="1660"/>
              <a:chOff x="4117" y="6534"/>
              <a:chExt cx="12674" cy="1660"/>
            </a:xfrm>
          </p:grpSpPr>
          <mc:AlternateContent xmlns:mc="http://schemas.openxmlformats.org/markup-compatibility/2006" xmlns:a14="http://schemas.microsoft.com/office/drawing/2010/main">
            <mc:Choice Requires="a14">
              <p:sp>
                <p:nvSpPr>
                  <p:cNvPr id="12" name="文本框 11"/>
                  <p:cNvSpPr txBox="1"/>
                  <p:nvPr/>
                </p:nvSpPr>
                <p:spPr>
                  <a:xfrm>
                    <a:off x="4117" y="6534"/>
                    <a:ext cx="12674" cy="1660"/>
                  </a:xfrm>
                  <a:prstGeom prst="rect">
                    <a:avLst/>
                  </a:prstGeom>
                  <a:noFill/>
                </p:spPr>
                <p:txBody>
                  <a:bodyPr wrap="none" rtlCol="0" anchor="t">
                    <a:spAutoFit/>
                  </a:bodyPr>
                  <a:lstStyle/>
                  <a:p>
                    <a:pPr algn="l">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𝑣</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2</m:t>
                          </m:r>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2</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𝑡</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2</m:t>
                              </m:r>
                            </m:den>
                          </m:f>
                          <m:r>
                            <a:rPr lang="en-US" altLang="zh-CN" sz="2800" i="1">
                              <a:solidFill>
                                <a:srgbClr val="FF0000"/>
                              </a:solidFill>
                              <a:latin typeface="Cambria Math" panose="02040503050406030204"/>
                              <a:ea typeface="微软雅黑" panose="020B0503020204020204" charset="-122"/>
                              <a:cs typeface="Cambria Math" panose="02040503050406030204" charset="0"/>
                            </a:rPr>
                            <m:t> =</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a:solidFill>
                                    <a:srgbClr val="FF0000"/>
                                  </a:solidFill>
                                  <a:latin typeface="Cambria Math" panose="02040503050406030204"/>
                                  <a:ea typeface="微软雅黑" panose="020B0503020204020204" charset="-122"/>
                                  <a:cs typeface="Cambria Math" panose="02040503050406030204" charset="0"/>
                                </a:rPr>
                                <m:t>22.86</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m:t>
                              </m:r>
                              <m:r>
                                <a:rPr lang="en-US" altLang="zh-CN" sz="2800">
                                  <a:solidFill>
                                    <a:srgbClr val="FF0000"/>
                                  </a:solidFill>
                                  <a:latin typeface="Cambria Math" panose="02040503050406030204"/>
                                  <a:ea typeface="微软雅黑" panose="020B0503020204020204" charset="-122"/>
                                  <a:cs typeface="Cambria Math" panose="02040503050406030204" charset="0"/>
                                </a:rPr>
                                <m:t>−13.72</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m:t>
                              </m:r>
                            </m:num>
                            <m:den>
                              <m:r>
                                <a:rPr lang="en-US" altLang="zh-CN" sz="2800">
                                  <a:solidFill>
                                    <a:srgbClr val="FF0000"/>
                                  </a:solidFill>
                                  <a:latin typeface="Cambria Math" panose="02040503050406030204"/>
                                  <a:ea typeface="微软雅黑" panose="020B0503020204020204" charset="-122"/>
                                  <a:cs typeface="Cambria Math" panose="02040503050406030204" charset="0"/>
                                </a:rPr>
                                <m:t>3.3</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s</m:t>
                              </m:r>
                              <m:r>
                                <a:rPr lang="en-US" altLang="zh-CN" sz="2800">
                                  <a:solidFill>
                                    <a:srgbClr val="FF0000"/>
                                  </a:solidFill>
                                  <a:latin typeface="Cambria Math" panose="02040503050406030204"/>
                                  <a:ea typeface="微软雅黑" panose="020B0503020204020204" charset="-122"/>
                                  <a:cs typeface="Cambria Math" panose="02040503050406030204" charset="0"/>
                                </a:rPr>
                                <m:t>−2.1</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s</m:t>
                              </m:r>
                              <m:r>
                                <a:rPr lang="en-US" altLang="zh-CN" sz="2800">
                                  <a:solidFill>
                                    <a:srgbClr val="FF0000"/>
                                  </a:solidFill>
                                  <a:latin typeface="Cambria Math" panose="02040503050406030204"/>
                                  <a:ea typeface="微软雅黑" panose="020B0503020204020204" charset="-122"/>
                                  <a:cs typeface="Cambria Math" panose="02040503050406030204" charset="0"/>
                                </a:rPr>
                                <m:t> </m:t>
                              </m:r>
                            </m:den>
                          </m:f>
                          <m:r>
                            <a:rPr lang="en-US" altLang="zh-CN" sz="2800">
                              <a:solidFill>
                                <a:srgbClr val="FF0000"/>
                              </a:solidFill>
                              <a:latin typeface="Cambria Math" panose="02040503050406030204"/>
                              <a:ea typeface="微软雅黑" panose="020B0503020204020204" charset="-122"/>
                              <a:cs typeface="Cambria Math" panose="02040503050406030204" charset="0"/>
                            </a:rPr>
                            <m:t> =</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a:solidFill>
                                    <a:srgbClr val="FF0000"/>
                                  </a:solidFill>
                                  <a:latin typeface="Cambria Math" panose="02040503050406030204"/>
                                  <a:ea typeface="微软雅黑" panose="020B0503020204020204" charset="-122"/>
                                  <a:cs typeface="Cambria Math" panose="02040503050406030204" charset="0"/>
                                </a:rPr>
                                <m:t>9.14</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m:t>
                              </m:r>
                            </m:num>
                            <m:den>
                              <m:r>
                                <a:rPr lang="en-US" altLang="zh-CN" sz="2800">
                                  <a:solidFill>
                                    <a:srgbClr val="FF0000"/>
                                  </a:solidFill>
                                  <a:latin typeface="Cambria Math" panose="02040503050406030204"/>
                                  <a:ea typeface="微软雅黑" panose="020B0503020204020204" charset="-122"/>
                                  <a:cs typeface="Cambria Math" panose="02040503050406030204" charset="0"/>
                                </a:rPr>
                                <m:t>1.2</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s</m:t>
                              </m:r>
                            </m:den>
                          </m:f>
                          <m:r>
                            <a:rPr lang="en-US" altLang="zh-CN" sz="2800">
                              <a:solidFill>
                                <a:srgbClr val="FF0000"/>
                              </a:solidFill>
                              <a:latin typeface="Cambria Math" panose="02040503050406030204"/>
                              <a:ea typeface="微软雅黑" panose="020B0503020204020204" charset="-122"/>
                              <a:cs typeface="Cambria Math" panose="02040503050406030204" charset="0"/>
                            </a:rPr>
                            <m:t> ≈7.62</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m:t>
                          </m:r>
                          <m:r>
                            <a:rPr lang="en-US" altLang="zh-CN" sz="2800">
                              <a:solidFill>
                                <a:srgbClr val="FF0000"/>
                              </a:solidFill>
                              <a:latin typeface="Cambria Math" panose="02040503050406030204"/>
                              <a:ea typeface="微软雅黑" panose="020B0503020204020204" charset="-122"/>
                              <a:cs typeface="Cambria Math" panose="02040503050406030204" charset="0"/>
                            </a:rPr>
                            <m:t>/</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s</m:t>
                          </m:r>
                        </m:oMath>
                      </m:oMathPara>
                    </a14:m>
                    <a:endParaRPr lang="en-US" altLang="zh-CN" sz="2800">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2" name="文本框 11"/>
                  <p:cNvSpPr txBox="1">
                    <a:spLocks noRot="1" noChangeAspect="1" noMove="1" noResize="1" noEditPoints="1" noAdjustHandles="1" noChangeArrowheads="1" noChangeShapeType="1" noTextEdit="1"/>
                  </p:cNvSpPr>
                  <p:nvPr/>
                </p:nvSpPr>
                <p:spPr>
                  <a:xfrm>
                    <a:off x="4117" y="6534"/>
                    <a:ext cx="12674" cy="1660"/>
                  </a:xfrm>
                  <a:prstGeom prst="rect">
                    <a:avLst/>
                  </a:prstGeom>
                  <a:blipFill rotWithShape="1">
                    <a:blip r:embed="rId12"/>
                    <a:stretch>
                      <a:fillRect/>
                    </a:stretch>
                  </a:blipFill>
                </p:spPr>
                <p:txBody>
                  <a:bodyPr/>
                  <a:lstStyle/>
                  <a:p>
                    <a:r>
                      <a:rPr lang="zh-CN" altLang="en-US">
                        <a:noFill/>
                      </a:rPr>
                      <a:t> </a:t>
                    </a:r>
                  </a:p>
                </p:txBody>
              </p:sp>
            </mc:Fallback>
          </mc:AlternateContent>
          <p:cxnSp>
            <p:nvCxnSpPr>
              <p:cNvPr id="14" name="直接连接符 13"/>
              <p:cNvCxnSpPr/>
              <p:nvPr/>
            </p:nvCxnSpPr>
            <p:spPr>
              <a:xfrm>
                <a:off x="4271" y="7328"/>
                <a:ext cx="413"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grpSp>
      </p:grpSp>
      <p:sp>
        <p:nvSpPr>
          <p:cNvPr id="18" name="文本框 17"/>
          <p:cNvSpPr txBox="1"/>
          <p:nvPr/>
        </p:nvSpPr>
        <p:spPr>
          <a:xfrm>
            <a:off x="1559560" y="5915660"/>
            <a:ext cx="7894955" cy="68580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刘翔在</a:t>
            </a:r>
            <a:r>
              <a:rPr lang="zh-CN" sz="2800">
                <a:solidFill>
                  <a:srgbClr val="FF0000"/>
                </a:solidFill>
                <a:latin typeface="微软雅黑" panose="020B0503020204020204" charset="-122"/>
                <a:ea typeface="微软雅黑"/>
              </a:rPr>
              <a:t>各阶段的平均速度不相同。</a:t>
            </a:r>
          </a:p>
        </p:txBody>
      </p:sp>
      <p:sp>
        <p:nvSpPr>
          <p:cNvPr id="20" name="矩形 19"/>
          <p:cNvSpPr/>
          <p:nvPr>
            <p:custDataLst>
              <p:tags r:id="rId3"/>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custDataLst>
              <p:tags r:id="rId2"/>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
        <p:nvSpPr>
          <p:cNvPr id="14" name="文本框 13"/>
          <p:cNvSpPr txBox="1"/>
          <p:nvPr/>
        </p:nvSpPr>
        <p:spPr>
          <a:xfrm>
            <a:off x="1415415" y="3615690"/>
            <a:ext cx="9636125" cy="1457960"/>
          </a:xfrm>
          <a:prstGeom prst="rect">
            <a:avLst/>
          </a:prstGeom>
          <a:noFill/>
        </p:spPr>
        <p:txBody>
          <a:bodyPr wrap="square" rtlCol="0">
            <a:noAutofit/>
          </a:bodyPr>
          <a:lstStyle/>
          <a:p>
            <a:pPr>
              <a:lnSpc>
                <a:spcPct val="150000"/>
              </a:lnSpc>
            </a:pPr>
            <a:r>
              <a:rPr lang="zh-CN" altLang="en-US" sz="2800">
                <a:solidFill>
                  <a:srgbClr val="FF0000"/>
                </a:solidFill>
                <a:latin typeface="微软雅黑" panose="020B0503020204020204" charset="-122"/>
                <a:ea typeface="微软雅黑"/>
              </a:rPr>
              <a:t>则他全程的平均速度是</a:t>
            </a:r>
            <a:r>
              <a:rPr lang="en-US" altLang="zh-CN" sz="2800">
                <a:solidFill>
                  <a:srgbClr val="FF0000"/>
                </a:solidFill>
                <a:latin typeface="微软雅黑" panose="020B0503020204020204" charset="-122"/>
                <a:ea typeface="微软雅黑"/>
              </a:rPr>
              <a:t>8.52m/s</a:t>
            </a:r>
            <a:r>
              <a:rPr lang="zh-CN" altLang="en-US" sz="2800">
                <a:solidFill>
                  <a:srgbClr val="FF0000"/>
                </a:solidFill>
                <a:latin typeface="微软雅黑" panose="020B0503020204020204" charset="-122"/>
                <a:ea typeface="微软雅黑"/>
              </a:rPr>
              <a:t>，但是他的速度一直在变化，所以冲过终点时的速度不是</a:t>
            </a:r>
            <a:r>
              <a:rPr lang="en-US" altLang="zh-CN" sz="2800">
                <a:solidFill>
                  <a:srgbClr val="FF0000"/>
                </a:solidFill>
                <a:latin typeface="微软雅黑" panose="020B0503020204020204" charset="-122"/>
                <a:ea typeface="微软雅黑"/>
              </a:rPr>
              <a:t>8.52m/s</a:t>
            </a:r>
            <a:r>
              <a:rPr lang="zh-CN" altLang="en-US" sz="2800">
                <a:solidFill>
                  <a:srgbClr val="FF0000"/>
                </a:solidFill>
                <a:latin typeface="微软雅黑" panose="020B0503020204020204" charset="-122"/>
                <a:ea typeface="微软雅黑"/>
              </a:rPr>
              <a:t>。</a:t>
            </a:r>
          </a:p>
        </p:txBody>
      </p:sp>
      <p:grpSp>
        <p:nvGrpSpPr>
          <p:cNvPr id="2" name="组合 1"/>
          <p:cNvGrpSpPr/>
          <p:nvPr/>
        </p:nvGrpSpPr>
        <p:grpSpPr>
          <a:xfrm>
            <a:off x="1415415" y="1825625"/>
            <a:ext cx="6005830" cy="2185035"/>
            <a:chOff x="2229" y="2875"/>
            <a:chExt cx="9458" cy="3441"/>
          </a:xfrm>
        </p:grpSpPr>
        <p:sp>
          <p:nvSpPr>
            <p:cNvPr id="12" name="文本框 11"/>
            <p:cNvSpPr txBox="1"/>
            <p:nvPr>
              <p:custDataLst>
                <p:tags r:id="rId4"/>
              </p:custDataLst>
            </p:nvPr>
          </p:nvSpPr>
          <p:spPr>
            <a:xfrm>
              <a:off x="2229" y="2875"/>
              <a:ext cx="9129" cy="1063"/>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他全程的平均速度为</a:t>
              </a:r>
            </a:p>
          </p:txBody>
        </p:sp>
        <p:pic>
          <p:nvPicPr>
            <p:cNvPr id="37" name="图片 36" descr="图片2"/>
            <p:cNvPicPr>
              <a:picLocks noChangeAspect="1"/>
            </p:cNvPicPr>
            <p:nvPr/>
          </p:nvPicPr>
          <p:blipFill>
            <a:blip r:embed="rId9"/>
            <a:stretch>
              <a:fillRect/>
            </a:stretch>
          </p:blipFill>
          <p:spPr>
            <a:xfrm>
              <a:off x="3249" y="3926"/>
              <a:ext cx="8438" cy="2390"/>
            </a:xfrm>
            <a:prstGeom prst="rect">
              <a:avLst/>
            </a:prstGeom>
          </p:spPr>
        </p:pic>
      </p:grpSp>
      <p:pic>
        <p:nvPicPr>
          <p:cNvPr id="16" name="图片 15"/>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405" y="907415"/>
            <a:ext cx="647065" cy="647065"/>
          </a:xfrm>
          <a:prstGeom prst="rect">
            <a:avLst/>
          </a:prstGeom>
        </p:spPr>
      </p:pic>
      <p:sp>
        <p:nvSpPr>
          <p:cNvPr id="17" name="文本框 16"/>
          <p:cNvSpPr txBox="1"/>
          <p:nvPr>
            <p:custDataLst>
              <p:tags r:id="rId3"/>
            </p:custDataLst>
          </p:nvPr>
        </p:nvSpPr>
        <p:spPr>
          <a:xfrm>
            <a:off x="818515" y="1052830"/>
            <a:ext cx="2098675" cy="610870"/>
          </a:xfrm>
          <a:prstGeom prst="rect">
            <a:avLst/>
          </a:prstGeom>
          <a:noFill/>
        </p:spPr>
        <p:txBody>
          <a:bodyPr wrap="square" rtlCol="0">
            <a:noAutofit/>
          </a:bodyPr>
          <a:lstStyle/>
          <a:p>
            <a:r>
              <a:rPr lang="zh-CN" altLang="en-US" sz="3200" b="1">
                <a:latin typeface="微软雅黑" panose="020B0503020204020204" charset="-122"/>
                <a:ea typeface="微软雅黑"/>
              </a:rPr>
              <a:t>交流讨论</a:t>
            </a:r>
            <a:endParaRPr lang="zh-CN" altLang="en-US" sz="3200">
              <a:latin typeface="微软雅黑" panose="020B0503020204020204" charset="-122"/>
              <a:ea typeface="微软雅黑"/>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1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1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custDataLst>
              <p:tags r:id="rId2"/>
            </p:custDataLst>
          </p:nvPr>
        </p:nvGrpSpPr>
        <p:grpSpPr>
          <a:xfrm>
            <a:off x="366650" y="1312257"/>
            <a:ext cx="295322" cy="210471"/>
            <a:chOff x="435463" y="1226414"/>
            <a:chExt cx="295380" cy="210512"/>
          </a:xfrm>
        </p:grpSpPr>
        <p:sp>
          <p:nvSpPr>
            <p:cNvPr id="9" name="矩形 8"/>
            <p:cNvSpPr/>
            <p:nvPr>
              <p:custDataLst>
                <p:tags r:id="rId12"/>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13"/>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custDataLst>
              <p:tags r:id="rId3"/>
            </p:custDataLst>
          </p:nvPr>
        </p:nvSpPr>
        <p:spPr>
          <a:xfrm>
            <a:off x="814705" y="1052830"/>
            <a:ext cx="4054475" cy="86741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想一想</a:t>
            </a:r>
          </a:p>
        </p:txBody>
      </p:sp>
      <p:sp>
        <p:nvSpPr>
          <p:cNvPr id="2" name="矩形 1"/>
          <p:cNvSpPr/>
          <p:nvPr>
            <p:custDataLst>
              <p:tags r:id="rId4"/>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
        <p:nvSpPr>
          <p:cNvPr id="5" name="文本框 4"/>
          <p:cNvSpPr txBox="1"/>
          <p:nvPr/>
        </p:nvSpPr>
        <p:spPr>
          <a:xfrm>
            <a:off x="814705" y="1854835"/>
            <a:ext cx="10338435" cy="1073150"/>
          </a:xfrm>
          <a:prstGeom prst="rect">
            <a:avLst/>
          </a:prstGeom>
          <a:noFill/>
        </p:spPr>
        <p:txBody>
          <a:bodyPr wrap="square" rtlCol="0">
            <a:noAutofit/>
          </a:bodyPr>
          <a:lstStyle/>
          <a:p>
            <a:pPr>
              <a:lnSpc>
                <a:spcPct val="120000"/>
              </a:lnSpc>
            </a:pPr>
            <a:r>
              <a:rPr lang="zh-CN" sz="3200">
                <a:latin typeface="宋体" panose="02010600030101010101" pitchFamily="2" charset="-122"/>
                <a:cs typeface="宋体" panose="02010600030101010101" pitchFamily="2" charset="-122"/>
              </a:rPr>
              <a:t>刘翔</a:t>
            </a:r>
            <a:r>
              <a:rPr lang="zh-CN" altLang="en-US" sz="3200">
                <a:latin typeface="宋体" panose="02010600030101010101" pitchFamily="2" charset="-122"/>
                <a:cs typeface="宋体" panose="02010600030101010101" pitchFamily="2" charset="-122"/>
              </a:rPr>
              <a:t>全程的平均速度等于前后半程平均速度的平均值吗？</a:t>
            </a:r>
          </a:p>
        </p:txBody>
      </p:sp>
      <p:grpSp>
        <p:nvGrpSpPr>
          <p:cNvPr id="23" name="组合 22"/>
          <p:cNvGrpSpPr/>
          <p:nvPr/>
        </p:nvGrpSpPr>
        <p:grpSpPr>
          <a:xfrm>
            <a:off x="2889250" y="2940685"/>
            <a:ext cx="2891155" cy="1310640"/>
            <a:chOff x="4384" y="4631"/>
            <a:chExt cx="4553" cy="2064"/>
          </a:xfrm>
        </p:grpSpPr>
        <p:grpSp>
          <p:nvGrpSpPr>
            <p:cNvPr id="102407" name="组合 102406"/>
            <p:cNvGrpSpPr/>
            <p:nvPr/>
          </p:nvGrpSpPr>
          <p:grpSpPr>
            <a:xfrm>
              <a:off x="4384" y="5304"/>
              <a:ext cx="908" cy="920"/>
              <a:chOff x="-52" y="38"/>
              <a:chExt cx="363" cy="368"/>
            </a:xfrm>
          </p:grpSpPr>
          <p:sp>
            <p:nvSpPr>
              <p:cNvPr id="102408" name="Line 14"/>
              <p:cNvSpPr/>
              <p:nvPr>
                <p:custDataLst>
                  <p:tags r:id="rId10"/>
                </p:custDataLst>
              </p:nvPr>
            </p:nvSpPr>
            <p:spPr>
              <a:xfrm>
                <a:off x="10" y="48"/>
                <a:ext cx="227" cy="0"/>
              </a:xfrm>
              <a:prstGeom prst="line">
                <a:avLst/>
              </a:prstGeom>
              <a:ln w="38100" cap="flat" cmpd="sng">
                <a:solidFill>
                  <a:srgbClr val="FF0000"/>
                </a:solidFill>
                <a:prstDash val="solid"/>
                <a:headEnd type="none" w="med" len="med"/>
                <a:tailEnd type="none" w="med" len="med"/>
              </a:ln>
            </p:spPr>
            <p:txBody>
              <a:bodyPr/>
              <a:lstStyle/>
              <a:p>
                <a:endParaRPr/>
              </a:p>
            </p:txBody>
          </p:sp>
          <p:sp>
            <p:nvSpPr>
              <p:cNvPr id="102409" name="Text Box 15"/>
              <p:cNvSpPr txBox="1"/>
              <p:nvPr>
                <p:custDataLst>
                  <p:tags r:id="rId11"/>
                </p:custDataLst>
              </p:nvPr>
            </p:nvSpPr>
            <p:spPr>
              <a:xfrm>
                <a:off x="-52" y="38"/>
                <a:ext cx="363" cy="368"/>
              </a:xfrm>
              <a:prstGeom prst="rect">
                <a:avLst/>
              </a:prstGeom>
              <a:noFill/>
              <a:ln w="9525">
                <a:noFill/>
              </a:ln>
            </p:spPr>
            <p:txBody>
              <a:bodyPr>
                <a:spAutoFit/>
              </a:bodyPr>
              <a:lstStyle/>
              <a:p>
                <a:pPr>
                  <a:spcBef>
                    <a:spcPct val="50000"/>
                  </a:spcBef>
                </a:pPr>
                <a:r>
                  <a:rPr lang="en-US" altLang="zh-CN" sz="3200" b="1" i="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V</a:t>
                </a:r>
              </a:p>
            </p:txBody>
          </p:sp>
        </p:grpSp>
        <p:grpSp>
          <p:nvGrpSpPr>
            <p:cNvPr id="102410" name="组合 102409"/>
            <p:cNvGrpSpPr/>
            <p:nvPr/>
          </p:nvGrpSpPr>
          <p:grpSpPr>
            <a:xfrm>
              <a:off x="5649" y="4984"/>
              <a:ext cx="1013" cy="1113"/>
              <a:chOff x="0" y="0"/>
              <a:chExt cx="405" cy="445"/>
            </a:xfrm>
          </p:grpSpPr>
          <p:sp>
            <p:nvSpPr>
              <p:cNvPr id="102411" name="Text Box 17"/>
              <p:cNvSpPr txBox="1"/>
              <p:nvPr>
                <p:custDataLst>
                  <p:tags r:id="rId8"/>
                </p:custDataLst>
              </p:nvPr>
            </p:nvSpPr>
            <p:spPr>
              <a:xfrm>
                <a:off x="0" y="0"/>
                <a:ext cx="405" cy="445"/>
              </a:xfrm>
              <a:prstGeom prst="rect">
                <a:avLst/>
              </a:prstGeom>
              <a:noFill/>
              <a:ln w="9525">
                <a:noFill/>
              </a:ln>
            </p:spPr>
            <p:txBody>
              <a:bodyPr wrap="square">
                <a:spAutoFit/>
              </a:bodyPr>
              <a:lstStyle/>
              <a:p>
                <a:pPr>
                  <a:spcBef>
                    <a:spcPct val="50000"/>
                  </a:spcBef>
                </a:pPr>
                <a:r>
                  <a:rPr lang="en-US" altLang="zh-CN" sz="40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102412" name="Line 18"/>
              <p:cNvSpPr/>
              <p:nvPr>
                <p:custDataLst>
                  <p:tags r:id="rId9"/>
                </p:custDataLst>
              </p:nvPr>
            </p:nvSpPr>
            <p:spPr>
              <a:xfrm flipH="1">
                <a:off x="0" y="106"/>
                <a:ext cx="272" cy="272"/>
              </a:xfrm>
              <a:prstGeom prst="line">
                <a:avLst/>
              </a:prstGeom>
              <a:ln w="57150" cap="flat" cmpd="sng">
                <a:solidFill>
                  <a:srgbClr val="FF0000"/>
                </a:solidFill>
                <a:prstDash val="solid"/>
                <a:headEnd type="none" w="med" len="med"/>
                <a:tailEnd type="none" w="med" len="med"/>
              </a:ln>
            </p:spPr>
            <p:txBody>
              <a:bodyPr/>
              <a:lstStyle/>
              <a:p>
                <a:endParaRPr/>
              </a:p>
            </p:txBody>
          </p:sp>
        </p:grpSp>
        <p:grpSp>
          <p:nvGrpSpPr>
            <p:cNvPr id="102413" name="组合 102412"/>
            <p:cNvGrpSpPr/>
            <p:nvPr/>
          </p:nvGrpSpPr>
          <p:grpSpPr>
            <a:xfrm>
              <a:off x="6669" y="4631"/>
              <a:ext cx="2268" cy="2065"/>
              <a:chOff x="45" y="86"/>
              <a:chExt cx="907" cy="826"/>
            </a:xfrm>
          </p:grpSpPr>
          <p:sp>
            <p:nvSpPr>
              <p:cNvPr id="102414" name="Text Box 20"/>
              <p:cNvSpPr txBox="1"/>
              <p:nvPr>
                <p:custDataLst>
                  <p:tags r:id="rId5"/>
                </p:custDataLst>
              </p:nvPr>
            </p:nvSpPr>
            <p:spPr>
              <a:xfrm>
                <a:off x="52" y="86"/>
                <a:ext cx="900" cy="368"/>
              </a:xfrm>
              <a:prstGeom prst="rect">
                <a:avLst/>
              </a:prstGeom>
              <a:noFill/>
              <a:ln w="9525">
                <a:noFill/>
              </a:ln>
            </p:spPr>
            <p:txBody>
              <a:bodyPr wrap="square">
                <a:spAutoFit/>
              </a:bodyPr>
              <a:lstStyle/>
              <a:p>
                <a:pPr>
                  <a:spcBef>
                    <a:spcPct val="50000"/>
                  </a:spcBef>
                </a:pPr>
                <a:r>
                  <a:rPr lang="en-US" altLang="zh-CN" sz="3200" b="1" i="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V</a:t>
                </a:r>
                <a:r>
                  <a:rPr lang="en-US" altLang="zh-CN" sz="3200" b="1" i="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1</a:t>
                </a:r>
                <a:r>
                  <a:rPr lang="en-US" altLang="zh-CN" sz="3200" b="1" i="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+V</a:t>
                </a:r>
                <a:r>
                  <a:rPr lang="en-US" altLang="zh-CN" sz="3200" b="1" i="1" baseline="-2500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2</a:t>
                </a:r>
              </a:p>
            </p:txBody>
          </p:sp>
          <p:grpSp>
            <p:nvGrpSpPr>
              <p:cNvPr id="102415" name="组合 102414"/>
              <p:cNvGrpSpPr/>
              <p:nvPr/>
            </p:nvGrpSpPr>
            <p:grpSpPr>
              <a:xfrm>
                <a:off x="45" y="499"/>
                <a:ext cx="816" cy="413"/>
                <a:chOff x="0" y="0"/>
                <a:chExt cx="816" cy="413"/>
              </a:xfrm>
            </p:grpSpPr>
            <p:sp>
              <p:nvSpPr>
                <p:cNvPr id="102416" name="Line 22"/>
                <p:cNvSpPr/>
                <p:nvPr>
                  <p:custDataLst>
                    <p:tags r:id="rId6"/>
                  </p:custDataLst>
                </p:nvPr>
              </p:nvSpPr>
              <p:spPr>
                <a:xfrm>
                  <a:off x="0" y="0"/>
                  <a:ext cx="816" cy="0"/>
                </a:xfrm>
                <a:prstGeom prst="line">
                  <a:avLst/>
                </a:prstGeom>
                <a:ln w="38100" cap="flat" cmpd="sng">
                  <a:solidFill>
                    <a:srgbClr val="FF0000"/>
                  </a:solidFill>
                  <a:prstDash val="solid"/>
                  <a:headEnd type="none" w="med" len="med"/>
                  <a:tailEnd type="none" w="med" len="med"/>
                </a:ln>
              </p:spPr>
              <p:txBody>
                <a:bodyPr/>
                <a:lstStyle/>
                <a:p>
                  <a:endParaRPr/>
                </a:p>
              </p:txBody>
            </p:sp>
            <p:sp>
              <p:nvSpPr>
                <p:cNvPr id="102417" name="Text Box 23"/>
                <p:cNvSpPr txBox="1"/>
                <p:nvPr>
                  <p:custDataLst>
                    <p:tags r:id="rId7"/>
                  </p:custDataLst>
                </p:nvPr>
              </p:nvSpPr>
              <p:spPr>
                <a:xfrm>
                  <a:off x="223" y="45"/>
                  <a:ext cx="290" cy="368"/>
                </a:xfrm>
                <a:prstGeom prst="rect">
                  <a:avLst/>
                </a:prstGeom>
                <a:noFill/>
                <a:ln w="9525">
                  <a:noFill/>
                </a:ln>
              </p:spPr>
              <p:txBody>
                <a:bodyPr wrap="square">
                  <a:spAutoFit/>
                </a:bodyPr>
                <a:lstStyle/>
                <a:p>
                  <a:pPr>
                    <a:spcBef>
                      <a:spcPct val="50000"/>
                    </a:spcBef>
                  </a:pPr>
                  <a:r>
                    <a:rPr lang="en-US" altLang="zh-CN" sz="3200" b="1">
                      <a:solidFill>
                        <a:srgbClr val="FF0000"/>
                      </a:solidFill>
                      <a:latin typeface="Times New Roman" panose="02020603050405020304" pitchFamily="18" charset="0"/>
                      <a:ea typeface="楷体" panose="02010609060101010101" pitchFamily="49" charset="-122"/>
                      <a:cs typeface="Times New Roman" panose="02020603050405020304" pitchFamily="18" charset="0"/>
                    </a:rPr>
                    <a:t>2</a:t>
                  </a:r>
                </a:p>
              </p:txBody>
            </p:sp>
          </p:grpSp>
        </p:grpSp>
      </p:grpSp>
      <p:sp>
        <p:nvSpPr>
          <p:cNvPr id="102402" name="Text Box 4"/>
          <p:cNvSpPr txBox="1"/>
          <p:nvPr/>
        </p:nvSpPr>
        <p:spPr>
          <a:xfrm>
            <a:off x="911225" y="4581525"/>
            <a:ext cx="6363335" cy="583565"/>
          </a:xfrm>
          <a:prstGeom prst="rect">
            <a:avLst/>
          </a:prstGeom>
          <a:noFill/>
          <a:ln w="9525">
            <a:noFill/>
          </a:ln>
        </p:spPr>
        <p:txBody>
          <a:bodyPr wrap="square">
            <a:spAutoFit/>
          </a:bodyPr>
          <a:lstStyle/>
          <a:p>
            <a:r>
              <a:rPr lang="zh-CN" altLang="en-US" sz="3200">
                <a:solidFill>
                  <a:schemeClr val="tx1"/>
                </a:solidFill>
                <a:effectLst/>
                <a:latin typeface="微软雅黑" panose="020B0503020204020204" charset="-122"/>
                <a:ea typeface="微软雅黑"/>
              </a:rPr>
              <a:t>平均速度</a:t>
            </a:r>
            <a:r>
              <a:rPr lang="zh-CN" altLang="en-US" sz="3200">
                <a:solidFill>
                  <a:srgbClr val="FF0000"/>
                </a:solidFill>
                <a:effectLst/>
                <a:latin typeface="微软雅黑" panose="020B0503020204020204" charset="-122"/>
                <a:ea typeface="微软雅黑"/>
              </a:rPr>
              <a:t>不是</a:t>
            </a:r>
            <a:r>
              <a:rPr lang="zh-CN" altLang="en-US" sz="3200">
                <a:solidFill>
                  <a:schemeClr val="tx1"/>
                </a:solidFill>
                <a:effectLst/>
                <a:latin typeface="微软雅黑" panose="020B0503020204020204" charset="-122"/>
                <a:ea typeface="微软雅黑"/>
              </a:rPr>
              <a:t>速度的平均值。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par>
                          <p:cTn id="12" fill="hold" nodeType="afterGroup">
                            <p:stCondLst>
                              <p:cond delay="5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102402"/>
                                        </p:tgtEl>
                                        <p:attrNameLst>
                                          <p:attrName>style.visibility</p:attrName>
                                        </p:attrNameLst>
                                      </p:cBhvr>
                                      <p:to>
                                        <p:strVal val="visible"/>
                                      </p:to>
                                    </p:set>
                                    <p:anim calcmode="discrete" valueType="clr">
                                      <p:cBhvr override="childStyle">
                                        <p:cTn id="15" dur="80"/>
                                        <p:tgtEl>
                                          <p:spTgt spid="10240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02402"/>
                                        </p:tgtEl>
                                        <p:attrNameLst>
                                          <p:attrName>fillcolor</p:attrName>
                                        </p:attrNameLst>
                                      </p:cBhvr>
                                      <p:tavLst>
                                        <p:tav tm="0">
                                          <p:val>
                                            <p:clrVal>
                                              <a:schemeClr val="accent2"/>
                                            </p:clrVal>
                                          </p:val>
                                        </p:tav>
                                        <p:tav tm="50000">
                                          <p:val>
                                            <p:clrVal>
                                              <a:schemeClr val="hlink"/>
                                            </p:clrVal>
                                          </p:val>
                                        </p:tav>
                                      </p:tavLst>
                                    </p:anim>
                                    <p:set>
                                      <p:cBhvr>
                                        <p:cTn id="17" dur="80"/>
                                        <p:tgtEl>
                                          <p:spTgt spid="1024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240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79425" y="908685"/>
            <a:ext cx="1856105" cy="807720"/>
            <a:chOff x="641" y="1545"/>
            <a:chExt cx="2923" cy="1272"/>
          </a:xfrm>
        </p:grpSpPr>
        <p:pic>
          <p:nvPicPr>
            <p:cNvPr id="3" name="图片 2" descr="卫星"/>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 y="1545"/>
              <a:ext cx="1112" cy="1112"/>
            </a:xfrm>
            <a:prstGeom prst="rect">
              <a:avLst/>
            </a:prstGeom>
          </p:spPr>
        </p:pic>
        <p:sp>
          <p:nvSpPr>
            <p:cNvPr id="4" name="文本框 3"/>
            <p:cNvSpPr txBox="1"/>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8" name="文本框 7"/>
          <p:cNvSpPr txBox="1"/>
          <p:nvPr>
            <p:custDataLst>
              <p:tags r:id="rId2"/>
            </p:custDataLst>
          </p:nvPr>
        </p:nvSpPr>
        <p:spPr>
          <a:xfrm>
            <a:off x="5375910" y="1412875"/>
            <a:ext cx="1901825" cy="65278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瞬时速度</a:t>
            </a:r>
          </a:p>
        </p:txBody>
      </p:sp>
      <p:sp>
        <p:nvSpPr>
          <p:cNvPr id="9" name="文本框 8"/>
          <p:cNvSpPr txBox="1"/>
          <p:nvPr/>
        </p:nvSpPr>
        <p:spPr>
          <a:xfrm>
            <a:off x="1127760" y="2205355"/>
            <a:ext cx="2202180" cy="1758950"/>
          </a:xfrm>
          <a:prstGeom prst="rect">
            <a:avLst/>
          </a:prstGeom>
          <a:noFill/>
        </p:spPr>
        <p:txBody>
          <a:bodyPr wrap="square" rtlCol="0">
            <a:noAutofit/>
          </a:bodyPr>
          <a:lstStyle/>
          <a:p>
            <a:pPr>
              <a:lnSpc>
                <a:spcPct val="150000"/>
              </a:lnSpc>
            </a:pPr>
            <a:r>
              <a:rPr lang="en-US" altLang="zh-CN" sz="2800">
                <a:latin typeface="微软雅黑" panose="020B0503020204020204" charset="-122"/>
                <a:ea typeface="微软雅黑"/>
              </a:rPr>
              <a:t>1.</a:t>
            </a:r>
            <a:r>
              <a:rPr lang="zh-CN" altLang="en-US" sz="2800">
                <a:latin typeface="微软雅黑" panose="020B0503020204020204" charset="-122"/>
                <a:ea typeface="微软雅黑"/>
              </a:rPr>
              <a:t>概念：</a:t>
            </a:r>
            <a:endParaRPr lang="en-US" altLang="zh-CN"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2.</a:t>
            </a:r>
            <a:r>
              <a:rPr lang="zh-CN" altLang="en-US" sz="2800">
                <a:latin typeface="微软雅黑" panose="020B0503020204020204" charset="-122"/>
                <a:ea typeface="微软雅黑"/>
              </a:rPr>
              <a:t>物理意义：</a:t>
            </a:r>
          </a:p>
        </p:txBody>
      </p:sp>
      <p:sp>
        <p:nvSpPr>
          <p:cNvPr id="11" name="文本框 10"/>
          <p:cNvSpPr txBox="1"/>
          <p:nvPr/>
        </p:nvSpPr>
        <p:spPr>
          <a:xfrm>
            <a:off x="2639695" y="2277110"/>
            <a:ext cx="6879590" cy="61150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运动物体在某一时刻的速度。</a:t>
            </a:r>
            <a:r>
              <a:rPr lang="en-US" altLang="zh-CN" sz="2800">
                <a:solidFill>
                  <a:schemeClr val="tx1"/>
                </a:solidFill>
                <a:latin typeface="微软雅黑" panose="020B0503020204020204" charset="-122"/>
                <a:ea typeface="微软雅黑"/>
              </a:rPr>
              <a:t> </a:t>
            </a:r>
            <a:r>
              <a:rPr lang="en-US" altLang="zh-CN" sz="2800">
                <a:solidFill>
                  <a:srgbClr val="FF0000"/>
                </a:solidFill>
                <a:latin typeface="微软雅黑" panose="020B0503020204020204" charset="-122"/>
                <a:ea typeface="微软雅黑"/>
              </a:rPr>
              <a:t>                       </a:t>
            </a:r>
          </a:p>
        </p:txBody>
      </p:sp>
      <p:sp>
        <p:nvSpPr>
          <p:cNvPr id="12" name="文本框 11"/>
          <p:cNvSpPr txBox="1"/>
          <p:nvPr/>
        </p:nvSpPr>
        <p:spPr>
          <a:xfrm>
            <a:off x="3288030" y="2929255"/>
            <a:ext cx="7898765" cy="117792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反映物体在运动过程中的某一时刻或者经过某一位置时运动的快慢。</a:t>
            </a:r>
            <a:r>
              <a:rPr lang="en-US" altLang="zh-CN" sz="2800">
                <a:solidFill>
                  <a:srgbClr val="FF0000"/>
                </a:solidFill>
                <a:latin typeface="微软雅黑" panose="020B0503020204020204" charset="-122"/>
                <a:ea typeface="微软雅黑"/>
              </a:rPr>
              <a:t>            </a:t>
            </a:r>
          </a:p>
        </p:txBody>
      </p:sp>
      <p:sp>
        <p:nvSpPr>
          <p:cNvPr id="13" name="文本框 12"/>
          <p:cNvSpPr txBox="1"/>
          <p:nvPr/>
        </p:nvSpPr>
        <p:spPr>
          <a:xfrm>
            <a:off x="1271270" y="4221480"/>
            <a:ext cx="9631680" cy="1129665"/>
          </a:xfrm>
          <a:prstGeom prst="rect">
            <a:avLst/>
          </a:prstGeom>
          <a:noFill/>
          <a:ln>
            <a:solidFill>
              <a:srgbClr val="036EB8"/>
            </a:solidFill>
            <a:prstDash val="dash"/>
          </a:ln>
        </p:spPr>
        <p:txBody>
          <a:bodyPr wrap="square" rtlCol="0">
            <a:noAutofit/>
          </a:bodyPr>
          <a:lstStyle/>
          <a:p>
            <a:pPr>
              <a:lnSpc>
                <a:spcPct val="120000"/>
              </a:lnSpc>
            </a:pPr>
            <a:r>
              <a:rPr lang="zh-CN" altLang="en-US" sz="2800">
                <a:latin typeface="微软雅黑" panose="020B0503020204020204" charset="-122"/>
                <a:ea typeface="微软雅黑"/>
              </a:rPr>
              <a:t>做</a:t>
            </a:r>
            <a:r>
              <a:rPr lang="zh-CN" altLang="en-US" sz="2800">
                <a:solidFill>
                  <a:srgbClr val="FF0000"/>
                </a:solidFill>
                <a:latin typeface="微软雅黑" panose="020B0503020204020204" charset="-122"/>
                <a:ea typeface="微软雅黑"/>
              </a:rPr>
              <a:t>匀速直线运动</a:t>
            </a:r>
            <a:r>
              <a:rPr lang="zh-CN" altLang="en-US" sz="2800">
                <a:latin typeface="微软雅黑" panose="020B0503020204020204" charset="-122"/>
                <a:ea typeface="微软雅黑"/>
              </a:rPr>
              <a:t>的物体，在运动过程中速度保持不变，所以它</a:t>
            </a:r>
            <a:r>
              <a:rPr lang="zh-CN" altLang="en-US" sz="2800">
                <a:solidFill>
                  <a:srgbClr val="FF0000"/>
                </a:solidFill>
                <a:latin typeface="微软雅黑" panose="020B0503020204020204" charset="-122"/>
                <a:ea typeface="微软雅黑"/>
              </a:rPr>
              <a:t>任意时刻</a:t>
            </a:r>
            <a:r>
              <a:rPr lang="zh-CN" altLang="en-US" sz="2800">
                <a:latin typeface="微软雅黑" panose="020B0503020204020204" charset="-122"/>
                <a:ea typeface="微软雅黑"/>
              </a:rPr>
              <a:t>的瞬时速度都</a:t>
            </a:r>
            <a:r>
              <a:rPr lang="zh-CN" altLang="en-US" sz="2800">
                <a:solidFill>
                  <a:srgbClr val="FF0000"/>
                </a:solidFill>
                <a:latin typeface="微软雅黑" panose="020B0503020204020204" charset="-122"/>
                <a:ea typeface="微软雅黑"/>
              </a:rPr>
              <a:t>相等</a:t>
            </a:r>
            <a:r>
              <a:rPr lang="zh-CN" altLang="en-US" sz="2800">
                <a:latin typeface="微软雅黑" panose="020B0503020204020204" charset="-122"/>
                <a:ea typeface="微软雅黑"/>
              </a:rPr>
              <a:t>，且等于平均速度。</a:t>
            </a:r>
          </a:p>
        </p:txBody>
      </p:sp>
      <p:sp>
        <p:nvSpPr>
          <p:cNvPr id="15" name="矩形 14"/>
          <p:cNvSpPr/>
          <p:nvPr>
            <p:custDataLst>
              <p:tags r:id="rId3"/>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7"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18" dur="8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20" dur="80"/>
                                        <p:tgtEl>
                                          <p:spTgt spid="9">
                                            <p:txEl>
                                              <p:pRg st="1" end="1"/>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3"/>
                                        </p:tgtEl>
                                        <p:attrNameLst>
                                          <p:attrName>style.visibility</p:attrName>
                                        </p:attrNameLst>
                                      </p:cBhvr>
                                      <p:to>
                                        <p:strVal val="visible"/>
                                      </p:to>
                                    </p:set>
                                    <p:anim calcmode="discrete" valueType="clr">
                                      <p:cBhvr override="childStyle">
                                        <p:cTn id="2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3"/>
                                        </p:tgtEl>
                                        <p:attrNameLst>
                                          <p:attrName>fillcolor</p:attrName>
                                        </p:attrNameLst>
                                      </p:cBhvr>
                                      <p:tavLst>
                                        <p:tav tm="0">
                                          <p:val>
                                            <p:clrVal>
                                              <a:schemeClr val="accent2"/>
                                            </p:clrVal>
                                          </p:val>
                                        </p:tav>
                                        <p:tav tm="50000">
                                          <p:val>
                                            <p:clrVal>
                                              <a:schemeClr val="hlink"/>
                                            </p:clrVal>
                                          </p:val>
                                        </p:tav>
                                      </p:tavLst>
                                    </p:anim>
                                    <p:set>
                                      <p:cBhvr>
                                        <p:cTn id="31"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0" name="图片 99"/>
          <p:cNvPicPr>
            <a:picLocks noChangeAspect="1"/>
          </p:cNvPicPr>
          <p:nvPr>
            <p:custDataLst>
              <p:tags r:id="rId2"/>
            </p:custDataLst>
          </p:nvPr>
        </p:nvPicPr>
        <p:blipFill>
          <a:blip r:embed="rId9"/>
          <a:stretch>
            <a:fillRect/>
          </a:stretch>
        </p:blipFill>
        <p:spPr>
          <a:xfrm>
            <a:off x="1703070" y="2277110"/>
            <a:ext cx="4255770" cy="2887345"/>
          </a:xfrm>
          <a:prstGeom prst="rect">
            <a:avLst/>
          </a:prstGeom>
          <a:noFill/>
          <a:ln w="9525">
            <a:noFill/>
          </a:ln>
        </p:spPr>
      </p:pic>
      <p:sp>
        <p:nvSpPr>
          <p:cNvPr id="2" name="文本框 1"/>
          <p:cNvSpPr txBox="1"/>
          <p:nvPr/>
        </p:nvSpPr>
        <p:spPr>
          <a:xfrm>
            <a:off x="6239510" y="2500630"/>
            <a:ext cx="5036820" cy="2258695"/>
          </a:xfrm>
          <a:prstGeom prst="rect">
            <a:avLst/>
          </a:prstGeom>
          <a:noFill/>
        </p:spPr>
        <p:txBody>
          <a:bodyPr wrap="square" rtlCol="0">
            <a:noAutofit/>
          </a:bodyPr>
          <a:lstStyle/>
          <a:p>
            <a:pPr>
              <a:lnSpc>
                <a:spcPct val="120000"/>
              </a:lnSpc>
            </a:pPr>
            <a:r>
              <a:rPr lang="zh-CN" altLang="en-US" sz="2800">
                <a:latin typeface="宋体" panose="02010600030101010101" pitchFamily="2" charset="-122"/>
              </a:rPr>
              <a:t>在交通管理中，警察需要测定汽车是否超速行驶。如图所示，雷达测速仪测出的车速是汽车行驶全程的平均速度吗？</a:t>
            </a:r>
          </a:p>
        </p:txBody>
      </p:sp>
      <p:sp>
        <p:nvSpPr>
          <p:cNvPr id="5" name="文本框 4"/>
          <p:cNvSpPr txBox="1"/>
          <p:nvPr/>
        </p:nvSpPr>
        <p:spPr>
          <a:xfrm>
            <a:off x="1630680" y="5309235"/>
            <a:ext cx="9411970" cy="111950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不是，雷达测速仪测出的是汽车在极短时间内运动的速度，即</a:t>
            </a:r>
            <a:r>
              <a:rPr lang="zh-CN" altLang="en-US" sz="2800">
                <a:solidFill>
                  <a:srgbClr val="FF0000"/>
                </a:solidFill>
                <a:latin typeface="微软雅黑" panose="020B0503020204020204" charset="-122"/>
                <a:ea typeface="微软雅黑"/>
              </a:rPr>
              <a:t>瞬时速度</a:t>
            </a:r>
            <a:r>
              <a:rPr lang="zh-CN" altLang="en-US" sz="2800">
                <a:latin typeface="微软雅黑" panose="020B0503020204020204" charset="-122"/>
                <a:ea typeface="微软雅黑"/>
              </a:rPr>
              <a:t>。</a:t>
            </a:r>
          </a:p>
        </p:txBody>
      </p:sp>
      <p:grpSp>
        <p:nvGrpSpPr>
          <p:cNvPr id="3" name="组合 2"/>
          <p:cNvGrpSpPr/>
          <p:nvPr/>
        </p:nvGrpSpPr>
        <p:grpSpPr>
          <a:xfrm>
            <a:off x="479425" y="908685"/>
            <a:ext cx="1856105" cy="807720"/>
            <a:chOff x="641" y="1545"/>
            <a:chExt cx="2923" cy="1272"/>
          </a:xfrm>
        </p:grpSpPr>
        <p:pic>
          <p:nvPicPr>
            <p:cNvPr id="4" name="图片 3" descr="卫星"/>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 y="1545"/>
              <a:ext cx="1112" cy="1112"/>
            </a:xfrm>
            <a:prstGeom prst="rect">
              <a:avLst/>
            </a:prstGeom>
          </p:spPr>
        </p:pic>
        <p:sp>
          <p:nvSpPr>
            <p:cNvPr id="6" name="文本框 5"/>
            <p:cNvSpPr txBox="1"/>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8" name="文本框 7"/>
          <p:cNvSpPr txBox="1"/>
          <p:nvPr>
            <p:custDataLst>
              <p:tags r:id="rId3"/>
            </p:custDataLst>
          </p:nvPr>
        </p:nvSpPr>
        <p:spPr>
          <a:xfrm>
            <a:off x="5375910" y="1412875"/>
            <a:ext cx="1901825" cy="65278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瞬时速度</a:t>
            </a:r>
          </a:p>
        </p:txBody>
      </p:sp>
      <p:sp>
        <p:nvSpPr>
          <p:cNvPr id="9" name="矩形 8"/>
          <p:cNvSpPr/>
          <p:nvPr>
            <p:custDataLst>
              <p:tags r:id="rId4"/>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4"/>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5"/>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6"/>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https://photo-static-api.fotomore.com/creative/vcg/veer/400/new/VCG41N494436485.jpg?uid=386&amp;timestamp=1701933971&amp;sign=1dcf7a3760bee95af18ca13ae8f83b13"/>
          <p:cNvPicPr>
            <a:picLocks noChangeAspect="1"/>
          </p:cNvPicPr>
          <p:nvPr/>
        </p:nvPicPr>
        <p:blipFill>
          <a:blip r:embed="rId8"/>
          <a:stretch>
            <a:fillRect/>
          </a:stretch>
        </p:blipFill>
        <p:spPr>
          <a:xfrm>
            <a:off x="839470" y="2277110"/>
            <a:ext cx="5049520" cy="3366135"/>
          </a:xfrm>
          <a:prstGeom prst="rect">
            <a:avLst/>
          </a:prstGeom>
        </p:spPr>
      </p:pic>
      <p:sp>
        <p:nvSpPr>
          <p:cNvPr id="7" name="文本框 6"/>
          <p:cNvSpPr txBox="1"/>
          <p:nvPr/>
        </p:nvSpPr>
        <p:spPr>
          <a:xfrm>
            <a:off x="6096000" y="3429000"/>
            <a:ext cx="5135245" cy="741045"/>
          </a:xfrm>
          <a:prstGeom prst="rect">
            <a:avLst/>
          </a:prstGeom>
          <a:noFill/>
        </p:spPr>
        <p:txBody>
          <a:bodyPr wrap="square" rtlCol="0">
            <a:noAutofit/>
          </a:bodyPr>
          <a:lstStyle/>
          <a:p>
            <a:pPr>
              <a:lnSpc>
                <a:spcPct val="120000"/>
              </a:lnSpc>
            </a:pPr>
            <a:r>
              <a:rPr lang="zh-CN" altLang="en-US" sz="3200">
                <a:latin typeface="宋体" panose="02010600030101010101" pitchFamily="2" charset="-122"/>
              </a:rPr>
              <a:t>汽车速度计上显示的速度：</a:t>
            </a:r>
          </a:p>
        </p:txBody>
      </p:sp>
      <p:sp>
        <p:nvSpPr>
          <p:cNvPr id="8" name="文本框 7"/>
          <p:cNvSpPr txBox="1"/>
          <p:nvPr/>
        </p:nvSpPr>
        <p:spPr>
          <a:xfrm>
            <a:off x="7392035" y="4170045"/>
            <a:ext cx="2129790" cy="692150"/>
          </a:xfrm>
          <a:prstGeom prst="rect">
            <a:avLst/>
          </a:prstGeom>
          <a:noFill/>
        </p:spPr>
        <p:txBody>
          <a:bodyPr wrap="square" rtlCol="0">
            <a:noAutofit/>
          </a:bodyPr>
          <a:lstStyle/>
          <a:p>
            <a:pPr>
              <a:lnSpc>
                <a:spcPct val="120000"/>
              </a:lnSpc>
            </a:pPr>
            <a:r>
              <a:rPr lang="zh-CN" altLang="en-US" sz="3200">
                <a:solidFill>
                  <a:srgbClr val="FF0000"/>
                </a:solidFill>
                <a:latin typeface="微软雅黑" panose="020B0503020204020204" charset="-122"/>
                <a:ea typeface="微软雅黑"/>
              </a:rPr>
              <a:t>瞬时速度</a:t>
            </a:r>
          </a:p>
        </p:txBody>
      </p:sp>
      <p:sp>
        <p:nvSpPr>
          <p:cNvPr id="9" name="文本框 8"/>
          <p:cNvSpPr txBox="1"/>
          <p:nvPr/>
        </p:nvSpPr>
        <p:spPr>
          <a:xfrm>
            <a:off x="2279650" y="5661660"/>
            <a:ext cx="2002155" cy="631190"/>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汽车速度计</a:t>
            </a:r>
          </a:p>
        </p:txBody>
      </p:sp>
      <p:grpSp>
        <p:nvGrpSpPr>
          <p:cNvPr id="2" name="组合 1"/>
          <p:cNvGrpSpPr/>
          <p:nvPr/>
        </p:nvGrpSpPr>
        <p:grpSpPr>
          <a:xfrm>
            <a:off x="479425" y="908685"/>
            <a:ext cx="1856105" cy="807720"/>
            <a:chOff x="641" y="1545"/>
            <a:chExt cx="2923" cy="1272"/>
          </a:xfrm>
        </p:grpSpPr>
        <p:pic>
          <p:nvPicPr>
            <p:cNvPr id="4" name="图片 3" descr="卫星"/>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 y="1545"/>
              <a:ext cx="1112" cy="1112"/>
            </a:xfrm>
            <a:prstGeom prst="rect">
              <a:avLst/>
            </a:prstGeom>
          </p:spPr>
        </p:pic>
        <p:sp>
          <p:nvSpPr>
            <p:cNvPr id="5" name="文本框 4"/>
            <p:cNvSpPr txBox="1"/>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10" name="文本框 9"/>
          <p:cNvSpPr txBox="1"/>
          <p:nvPr>
            <p:custDataLst>
              <p:tags r:id="rId2"/>
            </p:custDataLst>
          </p:nvPr>
        </p:nvSpPr>
        <p:spPr>
          <a:xfrm>
            <a:off x="5375910" y="1412875"/>
            <a:ext cx="1901825" cy="65278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瞬时速度</a:t>
            </a:r>
          </a:p>
        </p:txBody>
      </p:sp>
      <p:sp>
        <p:nvSpPr>
          <p:cNvPr id="11" name="矩形 10"/>
          <p:cNvSpPr/>
          <p:nvPr>
            <p:custDataLst>
              <p:tags r:id="rId3"/>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custDataLst>
              <p:tags r:id="rId2"/>
            </p:custDataLst>
          </p:nvPr>
        </p:nvSpPr>
        <p:spPr>
          <a:xfrm>
            <a:off x="2711450" y="1844675"/>
            <a:ext cx="6617970" cy="760730"/>
          </a:xfrm>
          <a:prstGeom prst="rect">
            <a:avLst/>
          </a:prstGeom>
          <a:noFill/>
        </p:spPr>
        <p:txBody>
          <a:bodyPr wrap="square" rtlCol="0">
            <a:noAutofit/>
          </a:bodyPr>
          <a:lstStyle/>
          <a:p>
            <a:pPr>
              <a:lnSpc>
                <a:spcPct val="120000"/>
              </a:lnSpc>
            </a:pPr>
            <a:r>
              <a:rPr lang="zh-CN" altLang="en-US" sz="3200">
                <a:latin typeface="微软雅黑" panose="020B0503020204020204" charset="-122"/>
                <a:ea typeface="微软雅黑"/>
              </a:rPr>
              <a:t>平均速度与瞬时速度的区别与联系</a:t>
            </a:r>
          </a:p>
        </p:txBody>
      </p:sp>
      <p:graphicFrame>
        <p:nvGraphicFramePr>
          <p:cNvPr id="7" name="表格 6"/>
          <p:cNvGraphicFramePr>
            <a:graphicFrameLocks noGrp="1"/>
          </p:cNvGraphicFramePr>
          <p:nvPr>
            <p:custDataLst>
              <p:tags r:id="rId3"/>
            </p:custDataLst>
          </p:nvPr>
        </p:nvGraphicFramePr>
        <p:xfrm>
          <a:off x="1127125" y="2708910"/>
          <a:ext cx="10031730" cy="3261360"/>
        </p:xfrm>
        <a:graphic>
          <a:graphicData uri="http://schemas.openxmlformats.org/drawingml/2006/table">
            <a:tbl>
              <a:tblPr firstRow="1" bandRow="1">
                <a:tableStyleId>{5C22544A-7EE6-4342-B048-85BDC9FD1C3A}</a:tableStyleId>
              </a:tblPr>
              <a:tblGrid>
                <a:gridCol w="941705">
                  <a:extLst>
                    <a:ext uri="{9D8B030D-6E8A-4147-A177-3AD203B41FA5}">
                      <a16:colId xmlns:a16="http://schemas.microsoft.com/office/drawing/2014/main" val="20000"/>
                    </a:ext>
                  </a:extLst>
                </a:gridCol>
                <a:gridCol w="4312285">
                  <a:extLst>
                    <a:ext uri="{9D8B030D-6E8A-4147-A177-3AD203B41FA5}">
                      <a16:colId xmlns:a16="http://schemas.microsoft.com/office/drawing/2014/main" val="20001"/>
                    </a:ext>
                  </a:extLst>
                </a:gridCol>
                <a:gridCol w="4777740">
                  <a:extLst>
                    <a:ext uri="{9D8B030D-6E8A-4147-A177-3AD203B41FA5}">
                      <a16:colId xmlns:a16="http://schemas.microsoft.com/office/drawing/2014/main" val="20002"/>
                    </a:ext>
                  </a:extLst>
                </a:gridCol>
              </a:tblGrid>
              <a:tr h="518160">
                <a:tc>
                  <a:txBody>
                    <a:bodyPr/>
                    <a:lstStyle/>
                    <a:p>
                      <a:pPr algn="ctr">
                        <a:buNone/>
                      </a:pPr>
                      <a:endParaRPr lang="zh-CN" altLang="en-US" sz="2800"/>
                    </a:p>
                  </a:txBody>
                  <a:tcPr/>
                </a:tc>
                <a:tc>
                  <a:txBody>
                    <a:bodyPr/>
                    <a:lstStyle/>
                    <a:p>
                      <a:pPr algn="ctr">
                        <a:buNone/>
                      </a:pPr>
                      <a:r>
                        <a:rPr lang="zh-CN" altLang="en-US" sz="2800"/>
                        <a:t>平均速度</a:t>
                      </a:r>
                    </a:p>
                  </a:txBody>
                  <a:tcPr/>
                </a:tc>
                <a:tc>
                  <a:txBody>
                    <a:bodyPr/>
                    <a:lstStyle/>
                    <a:p>
                      <a:pPr algn="ctr">
                        <a:buNone/>
                      </a:pPr>
                      <a:r>
                        <a:rPr lang="zh-CN" altLang="en-US" sz="2800"/>
                        <a:t>瞬时速度</a:t>
                      </a:r>
                    </a:p>
                  </a:txBody>
                  <a:tcPr/>
                </a:tc>
                <a:extLst>
                  <a:ext uri="{0D108BD9-81ED-4DB2-BD59-A6C34878D82A}">
                    <a16:rowId xmlns:a16="http://schemas.microsoft.com/office/drawing/2014/main" val="10000"/>
                  </a:ext>
                </a:extLst>
              </a:tr>
              <a:tr h="381000">
                <a:tc>
                  <a:txBody>
                    <a:bodyPr/>
                    <a:lstStyle/>
                    <a:p>
                      <a:pPr algn="ctr">
                        <a:lnSpc>
                          <a:spcPct val="120000"/>
                        </a:lnSpc>
                        <a:buNone/>
                      </a:pPr>
                      <a:endParaRPr lang="zh-CN" altLang="en-US" sz="2800"/>
                    </a:p>
                    <a:p>
                      <a:pPr algn="ctr">
                        <a:lnSpc>
                          <a:spcPct val="120000"/>
                        </a:lnSpc>
                        <a:buNone/>
                      </a:pPr>
                      <a:r>
                        <a:rPr lang="zh-CN" altLang="en-US" sz="2800"/>
                        <a:t>区别</a:t>
                      </a:r>
                    </a:p>
                  </a:txBody>
                  <a:tcPr/>
                </a:tc>
                <a:tc>
                  <a:txBody>
                    <a:bodyPr/>
                    <a:lstStyle/>
                    <a:p>
                      <a:pPr algn="l">
                        <a:buNone/>
                      </a:pPr>
                      <a:r>
                        <a:rPr lang="zh-CN" altLang="en-US" sz="2800"/>
                        <a:t>平均速度与某一段时间或某一段路程相对应，反映的是物体的整体运动情况。</a:t>
                      </a:r>
                      <a:r>
                        <a:rPr lang="en-US" altLang="zh-CN" sz="2800"/>
                        <a:t>        </a:t>
                      </a:r>
                    </a:p>
                  </a:txBody>
                  <a:tcPr/>
                </a:tc>
                <a:tc>
                  <a:txBody>
                    <a:bodyPr/>
                    <a:lstStyle/>
                    <a:p>
                      <a:pPr algn="l">
                        <a:buNone/>
                      </a:pPr>
                      <a:r>
                        <a:rPr lang="zh-CN" altLang="en-US" sz="2800"/>
                        <a:t>瞬时速度与某一时刻或某一位置相对应，如汽车速度计显示的速度，子弹或炮弹冲出枪口或炮口时的速度。</a:t>
                      </a:r>
                    </a:p>
                  </a:txBody>
                  <a:tcPr/>
                </a:tc>
                <a:extLst>
                  <a:ext uri="{0D108BD9-81ED-4DB2-BD59-A6C34878D82A}">
                    <a16:rowId xmlns:a16="http://schemas.microsoft.com/office/drawing/2014/main" val="10001"/>
                  </a:ext>
                </a:extLst>
              </a:tr>
              <a:tr h="381000">
                <a:tc>
                  <a:txBody>
                    <a:bodyPr/>
                    <a:lstStyle/>
                    <a:p>
                      <a:pPr algn="ctr">
                        <a:lnSpc>
                          <a:spcPct val="160000"/>
                        </a:lnSpc>
                        <a:buNone/>
                      </a:pPr>
                      <a:r>
                        <a:rPr lang="zh-CN" altLang="en-US" sz="2800"/>
                        <a:t>联系</a:t>
                      </a:r>
                    </a:p>
                  </a:txBody>
                  <a:tcPr/>
                </a:tc>
                <a:tc gridSpan="2">
                  <a:txBody>
                    <a:bodyPr/>
                    <a:lstStyle/>
                    <a:p>
                      <a:pPr algn="l">
                        <a:buNone/>
                      </a:pPr>
                      <a:r>
                        <a:rPr lang="zh-CN" altLang="en-US" sz="2800"/>
                        <a:t>瞬时速度可以看成是物体在一段极短时间内或路程内的平均速度。</a:t>
                      </a:r>
                    </a:p>
                  </a:txBody>
                  <a:tcPr/>
                </a:tc>
                <a:tc hMerge="1">
                  <a:txBody>
                    <a:bodyPr/>
                    <a:lstStyle/>
                    <a:p>
                      <a:endParaRPr/>
                    </a:p>
                  </a:txBody>
                  <a:tcPr/>
                </a:tc>
                <a:extLst>
                  <a:ext uri="{0D108BD9-81ED-4DB2-BD59-A6C34878D82A}">
                    <a16:rowId xmlns:a16="http://schemas.microsoft.com/office/drawing/2014/main" val="10002"/>
                  </a:ext>
                </a:extLst>
              </a:tr>
            </a:tbl>
          </a:graphicData>
        </a:graphic>
      </p:graphicFrame>
      <p:grpSp>
        <p:nvGrpSpPr>
          <p:cNvPr id="3" name="组合 2"/>
          <p:cNvGrpSpPr/>
          <p:nvPr/>
        </p:nvGrpSpPr>
        <p:grpSpPr>
          <a:xfrm>
            <a:off x="479425" y="908685"/>
            <a:ext cx="1856105" cy="807720"/>
            <a:chOff x="641" y="1545"/>
            <a:chExt cx="2923" cy="1272"/>
          </a:xfrm>
        </p:grpSpPr>
        <p:pic>
          <p:nvPicPr>
            <p:cNvPr id="2" name="图片 1" descr="卫星"/>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 y="1545"/>
              <a:ext cx="1112" cy="1112"/>
            </a:xfrm>
            <a:prstGeom prst="rect">
              <a:avLst/>
            </a:prstGeom>
          </p:spPr>
        </p:pic>
        <p:sp>
          <p:nvSpPr>
            <p:cNvPr id="6" name="文本框 5"/>
            <p:cNvSpPr txBox="1"/>
            <p:nvPr/>
          </p:nvSpPr>
          <p:spPr>
            <a:xfrm>
              <a:off x="1548" y="1771"/>
              <a:ext cx="2016" cy="1047"/>
            </a:xfrm>
            <a:prstGeom prst="rect">
              <a:avLst/>
            </a:prstGeom>
            <a:noFill/>
          </p:spPr>
          <p:txBody>
            <a:bodyPr wrap="square" rtlCol="0">
              <a:noAutofit/>
            </a:bodyPr>
            <a:lstStyle/>
            <a:p>
              <a:pPr>
                <a:lnSpc>
                  <a:spcPct val="120000"/>
                </a:lnSpc>
              </a:pPr>
              <a:r>
                <a:rPr lang="zh-CN" altLang="en-US" sz="2800" b="1">
                  <a:latin typeface="微软雅黑" panose="020B0503020204020204" charset="-122"/>
                  <a:ea typeface="微软雅黑"/>
                </a:rPr>
                <a:t>科学窗</a:t>
              </a:r>
            </a:p>
          </p:txBody>
        </p:sp>
      </p:grpSp>
      <p:sp>
        <p:nvSpPr>
          <p:cNvPr id="9" name="矩形 8"/>
          <p:cNvSpPr/>
          <p:nvPr>
            <p:custDataLst>
              <p:tags r:id="rId4"/>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custDataLst>
              <p:tags r:id="rId2"/>
            </p:custDataLst>
          </p:nvPr>
        </p:nvSpPr>
        <p:spPr>
          <a:xfrm>
            <a:off x="4583430" y="1557020"/>
            <a:ext cx="2934335" cy="663575"/>
          </a:xfrm>
          <a:prstGeom prst="rect">
            <a:avLst/>
          </a:prstGeom>
          <a:noFill/>
        </p:spPr>
        <p:txBody>
          <a:bodyPr wrap="square" rtlCol="0">
            <a:noAutofit/>
          </a:bodyPr>
          <a:lstStyle/>
          <a:p>
            <a:pPr>
              <a:lnSpc>
                <a:spcPct val="120000"/>
              </a:lnSpc>
            </a:pPr>
            <a:r>
              <a:rPr lang="zh-CN" sz="2800">
                <a:latin typeface="微软雅黑" panose="020B0503020204020204" charset="-122"/>
                <a:ea typeface="微软雅黑"/>
              </a:rPr>
              <a:t>列车的运行速度</a:t>
            </a:r>
          </a:p>
        </p:txBody>
      </p:sp>
      <p:pic>
        <p:nvPicPr>
          <p:cNvPr id="4" name="图片 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3525" y="908685"/>
            <a:ext cx="690880" cy="690880"/>
          </a:xfrm>
          <a:prstGeom prst="rect">
            <a:avLst/>
          </a:prstGeom>
        </p:spPr>
      </p:pic>
      <p:sp>
        <p:nvSpPr>
          <p:cNvPr id="7" name="文本框 6"/>
          <p:cNvSpPr txBox="1"/>
          <p:nvPr>
            <p:custDataLst>
              <p:tags r:id="rId3"/>
            </p:custDataLst>
          </p:nvPr>
        </p:nvSpPr>
        <p:spPr>
          <a:xfrm>
            <a:off x="911225" y="1052830"/>
            <a:ext cx="2145665" cy="575945"/>
          </a:xfrm>
          <a:prstGeom prst="rect">
            <a:avLst/>
          </a:prstGeom>
          <a:noFill/>
        </p:spPr>
        <p:txBody>
          <a:bodyPr wrap="square" rtlCol="0">
            <a:noAutofit/>
          </a:bodyPr>
          <a:lstStyle/>
          <a:p>
            <a:r>
              <a:rPr lang="zh-CN" altLang="en-US" sz="3200" b="1">
                <a:solidFill>
                  <a:schemeClr val="tx1"/>
                </a:solidFill>
                <a:latin typeface="微软雅黑" panose="020B0503020204020204" charset="-122"/>
                <a:ea typeface="微软雅黑"/>
              </a:rPr>
              <a:t>拓展阅读</a:t>
            </a:r>
            <a:endParaRPr lang="zh-CN" altLang="en-US" sz="3200">
              <a:solidFill>
                <a:schemeClr val="tx1"/>
              </a:solidFill>
              <a:latin typeface="微软雅黑" panose="020B0503020204020204" charset="-122"/>
              <a:ea typeface="微软雅黑"/>
            </a:endParaRPr>
          </a:p>
        </p:txBody>
      </p:sp>
      <p:pic>
        <p:nvPicPr>
          <p:cNvPr id="3" name="一口气看完全球最快火车速度对比.1218053756">
            <a:hlinkClick r:id="" action="ppaction://media"/>
          </p:cNvPr>
          <p:cNvPicPr/>
          <p:nvPr>
            <a:videoFile r:link="rId5"/>
            <p:custDataLst>
              <p:tags r:id="rId6"/>
            </p:custDataLst>
            <p:extLst>
              <p:ext uri="{DAA4B4D4-6D71-4841-9C94-3DE7FCFB9230}">
                <p14:media xmlns:p14="http://schemas.microsoft.com/office/powerpoint/2010/main" r:embed="rId4"/>
              </p:ext>
            </p:extLst>
          </p:nvPr>
        </p:nvPicPr>
        <p:blipFill>
          <a:blip r:embed="rId14"/>
          <a:stretch>
            <a:fillRect/>
          </a:stretch>
        </p:blipFill>
        <p:spPr>
          <a:xfrm>
            <a:off x="2495550" y="2220595"/>
            <a:ext cx="7092950" cy="3999230"/>
          </a:xfrm>
          <a:prstGeom prst="rect">
            <a:avLst/>
          </a:prstGeom>
        </p:spPr>
      </p:pic>
      <p:sp>
        <p:nvSpPr>
          <p:cNvPr id="9" name="矩形 8"/>
          <p:cNvSpPr/>
          <p:nvPr>
            <p:custDataLst>
              <p:tags r:id="rId7"/>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spTree>
  </p:cSld>
  <p:clrMapOvr>
    <a:masterClrMapping/>
  </p:clrMapOvr>
  <mc:AlternateContent xmlns:mc="http://schemas.openxmlformats.org/markup-compatibility/2006" xmlns:p14="http://schemas.microsoft.com/office/powerpoint/2010/main">
    <mc:Choice Requires="p14">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等腰三角形 75"/>
          <p:cNvSpPr/>
          <p:nvPr>
            <p:custDataLst>
              <p:tags r:id="rId1"/>
            </p:custDataLst>
          </p:nvPr>
        </p:nvSpPr>
        <p:spPr>
          <a:xfrm rot="5400000">
            <a:off x="2604535" y="451365"/>
            <a:ext cx="175894" cy="151633"/>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77" name="等腰三角形 76"/>
          <p:cNvSpPr/>
          <p:nvPr>
            <p:custDataLst>
              <p:tags r:id="rId2"/>
            </p:custDataLst>
          </p:nvPr>
        </p:nvSpPr>
        <p:spPr>
          <a:xfrm rot="5400000">
            <a:off x="2879443" y="451365"/>
            <a:ext cx="175894" cy="151633"/>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78" name="等腰三角形 77"/>
          <p:cNvSpPr/>
          <p:nvPr>
            <p:custDataLst>
              <p:tags r:id="rId3"/>
            </p:custDataLst>
          </p:nvPr>
        </p:nvSpPr>
        <p:spPr>
          <a:xfrm rot="5400000">
            <a:off x="3154351" y="451365"/>
            <a:ext cx="175894" cy="15163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custDataLst>
              <p:tags r:id="rId4"/>
            </p:custDataLst>
          </p:nvPr>
        </p:nvSpPr>
        <p:spPr>
          <a:xfrm>
            <a:off x="3441389" y="216765"/>
            <a:ext cx="868680" cy="460375"/>
          </a:xfrm>
          <a:prstGeom prst="rect">
            <a:avLst/>
          </a:prstGeom>
        </p:spPr>
        <p:txBody>
          <a:bodyPr wrap="none">
            <a:spAutoFit/>
          </a:bodyPr>
          <a:lstStyle/>
          <a:p>
            <a:pPr>
              <a:defRPr/>
            </a:pPr>
            <a:r>
              <a:rPr lang="zh-CN" altLang="en-US" sz="2400" b="1" spc="300">
                <a:solidFill>
                  <a:srgbClr val="00A0E9"/>
                </a:solidFill>
                <a:latin typeface="微软雅黑" panose="020B0503020204020204" charset="-122"/>
                <a:ea typeface="微软雅黑"/>
                <a:cs typeface="+mn-ea"/>
                <a:sym typeface="+mn-lt"/>
              </a:rPr>
              <a:t>小结</a:t>
            </a:r>
            <a:endParaRPr lang="zh-CN" altLang="en-US" sz="3200" b="1" spc="300">
              <a:solidFill>
                <a:srgbClr val="00A0E9"/>
              </a:solidFill>
              <a:latin typeface="微软雅黑" panose="020B0503020204020204" charset="-122"/>
              <a:ea typeface="微软雅黑"/>
              <a:cs typeface="+mn-ea"/>
              <a:sym typeface="+mn-lt"/>
            </a:endParaRPr>
          </a:p>
        </p:txBody>
      </p:sp>
      <p:sp>
        <p:nvSpPr>
          <p:cNvPr id="80" name="文本框 79"/>
          <p:cNvSpPr txBox="1"/>
          <p:nvPr>
            <p:custDataLst>
              <p:tags r:id="rId5"/>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sp>
        <p:nvSpPr>
          <p:cNvPr id="4" name="矩形 3"/>
          <p:cNvSpPr/>
          <p:nvPr>
            <p:custDataLst>
              <p:tags r:id="rId6"/>
            </p:custDataLst>
          </p:nvPr>
        </p:nvSpPr>
        <p:spPr>
          <a:xfrm>
            <a:off x="695325" y="915670"/>
            <a:ext cx="853440" cy="5655945"/>
          </a:xfrm>
          <a:prstGeom prst="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auto">
              <a:buClrTx/>
              <a:buSzTx/>
              <a:buFontTx/>
            </a:pPr>
            <a:r>
              <a:rPr lang="zh-CN" altLang="en-US" sz="4000">
                <a:sym typeface="+mn-ea"/>
              </a:rPr>
              <a:t>平均速度与瞬时速度</a:t>
            </a:r>
          </a:p>
        </p:txBody>
      </p:sp>
      <p:sp>
        <p:nvSpPr>
          <p:cNvPr id="26" name="左大括号 25"/>
          <p:cNvSpPr/>
          <p:nvPr>
            <p:custDataLst>
              <p:tags r:id="rId7"/>
            </p:custDataLst>
          </p:nvPr>
        </p:nvSpPr>
        <p:spPr>
          <a:xfrm>
            <a:off x="1846580" y="2682240"/>
            <a:ext cx="697865" cy="273685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15" name="文本框 14"/>
          <p:cNvSpPr txBox="1"/>
          <p:nvPr>
            <p:custDataLst>
              <p:tags r:id="rId8"/>
            </p:custDataLst>
          </p:nvPr>
        </p:nvSpPr>
        <p:spPr>
          <a:xfrm>
            <a:off x="5231765" y="978535"/>
            <a:ext cx="5970905" cy="1007110"/>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概念：某段路程的平均速度就是这段路程与通过这段路程所用时间的比</a:t>
            </a:r>
          </a:p>
        </p:txBody>
      </p:sp>
      <p:sp>
        <p:nvSpPr>
          <p:cNvPr id="21" name="文本框 20"/>
          <p:cNvSpPr txBox="1"/>
          <p:nvPr>
            <p:custDataLst>
              <p:tags r:id="rId9"/>
            </p:custDataLst>
          </p:nvPr>
        </p:nvSpPr>
        <p:spPr>
          <a:xfrm>
            <a:off x="2639695" y="2421255"/>
            <a:ext cx="1849755" cy="60198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平均速度</a:t>
            </a:r>
          </a:p>
        </p:txBody>
      </p:sp>
      <p:sp>
        <p:nvSpPr>
          <p:cNvPr id="3" name="左大括号 2"/>
          <p:cNvSpPr/>
          <p:nvPr>
            <p:custDataLst>
              <p:tags r:id="rId10"/>
            </p:custDataLst>
          </p:nvPr>
        </p:nvSpPr>
        <p:spPr>
          <a:xfrm>
            <a:off x="4655820" y="1458595"/>
            <a:ext cx="503555" cy="2616835"/>
          </a:xfrm>
          <a:prstGeom prst="leftBrace">
            <a:avLst>
              <a:gd name="adj1" fmla="val 8333"/>
              <a:gd name="adj2" fmla="val 49623"/>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14" name="文本框 13"/>
          <p:cNvSpPr txBox="1"/>
          <p:nvPr>
            <p:custDataLst>
              <p:tags r:id="rId11"/>
            </p:custDataLst>
          </p:nvPr>
        </p:nvSpPr>
        <p:spPr>
          <a:xfrm>
            <a:off x="5231130" y="2222500"/>
            <a:ext cx="5972175" cy="1016000"/>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物理意义：表示物体在某一段时间内（或某一段路程内）运动的快慢程度</a:t>
            </a:r>
          </a:p>
        </p:txBody>
      </p:sp>
      <p:sp>
        <p:nvSpPr>
          <p:cNvPr id="18" name="文本框 17"/>
          <p:cNvSpPr txBox="1"/>
          <p:nvPr>
            <p:custDataLst>
              <p:tags r:id="rId12"/>
            </p:custDataLst>
          </p:nvPr>
        </p:nvSpPr>
        <p:spPr>
          <a:xfrm>
            <a:off x="5222875" y="4516120"/>
            <a:ext cx="5797550" cy="554990"/>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概念：运动物体在某一时刻的速度</a:t>
            </a:r>
          </a:p>
        </p:txBody>
      </p:sp>
      <p:sp>
        <p:nvSpPr>
          <p:cNvPr id="19" name="文本框 18"/>
          <p:cNvSpPr txBox="1"/>
          <p:nvPr>
            <p:custDataLst>
              <p:tags r:id="rId13"/>
            </p:custDataLst>
          </p:nvPr>
        </p:nvSpPr>
        <p:spPr>
          <a:xfrm>
            <a:off x="5233670" y="5244465"/>
            <a:ext cx="6509385" cy="1014730"/>
          </a:xfrm>
          <a:prstGeom prst="rect">
            <a:avLst/>
          </a:prstGeom>
          <a:noFill/>
          <a:ln>
            <a:solidFill>
              <a:srgbClr val="036EB8"/>
            </a:solidFill>
          </a:ln>
        </p:spPr>
        <p:txBody>
          <a:bodyPr wrap="square" rtlCol="0">
            <a:noAutofit/>
          </a:bodyPr>
          <a:lstStyle/>
          <a:p>
            <a:pPr lvl="0" algn="l" fontAlgn="auto">
              <a:buClrTx/>
              <a:buSzTx/>
              <a:buFontTx/>
            </a:pPr>
            <a:r>
              <a:rPr lang="zh-CN" altLang="en-US" sz="2800">
                <a:solidFill>
                  <a:schemeClr val="tx1"/>
                </a:solidFill>
                <a:latin typeface="微软雅黑" panose="020B0503020204020204" charset="-122"/>
                <a:ea typeface="微软雅黑"/>
                <a:sym typeface="+mn-ea"/>
              </a:rPr>
              <a:t>物理意义：反映物体在运动过程中的某一时刻或经过某一位置时运动的快慢</a:t>
            </a:r>
            <a:endParaRPr lang="en-US" altLang="zh-CN" sz="2800">
              <a:solidFill>
                <a:schemeClr val="tx1"/>
              </a:solidFill>
              <a:latin typeface="微软雅黑" panose="020B0503020204020204" charset="-122"/>
              <a:ea typeface="微软雅黑"/>
              <a:sym typeface="+mn-ea"/>
            </a:endParaRPr>
          </a:p>
        </p:txBody>
      </p:sp>
      <p:sp>
        <p:nvSpPr>
          <p:cNvPr id="20" name="左大括号 19"/>
          <p:cNvSpPr/>
          <p:nvPr>
            <p:custDataLst>
              <p:tags r:id="rId14"/>
            </p:custDataLst>
          </p:nvPr>
        </p:nvSpPr>
        <p:spPr>
          <a:xfrm>
            <a:off x="4766310" y="4857115"/>
            <a:ext cx="393065" cy="1092200"/>
          </a:xfrm>
          <a:prstGeom prst="leftBrace">
            <a:avLst>
              <a:gd name="adj1" fmla="val 8333"/>
              <a:gd name="adj2" fmla="val 52267"/>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5" name="文本框 4"/>
          <p:cNvSpPr txBox="1"/>
          <p:nvPr>
            <p:custDataLst>
              <p:tags r:id="rId15"/>
            </p:custDataLst>
          </p:nvPr>
        </p:nvSpPr>
        <p:spPr>
          <a:xfrm>
            <a:off x="2679700" y="5117465"/>
            <a:ext cx="1849755" cy="60198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瞬时速度</a:t>
            </a:r>
          </a:p>
        </p:txBody>
      </p:sp>
      <p:grpSp>
        <p:nvGrpSpPr>
          <p:cNvPr id="13" name="组合 12"/>
          <p:cNvGrpSpPr/>
          <p:nvPr/>
        </p:nvGrpSpPr>
        <p:grpSpPr>
          <a:xfrm>
            <a:off x="5223104" y="3342005"/>
            <a:ext cx="2388006" cy="968375"/>
            <a:chOff x="6775" y="4869"/>
            <a:chExt cx="3761" cy="1525"/>
          </a:xfrm>
        </p:grpSpPr>
        <p:grpSp>
          <p:nvGrpSpPr>
            <p:cNvPr id="8" name="组合 7"/>
            <p:cNvGrpSpPr/>
            <p:nvPr/>
          </p:nvGrpSpPr>
          <p:grpSpPr>
            <a:xfrm>
              <a:off x="6775" y="5009"/>
              <a:ext cx="3761" cy="1378"/>
              <a:chOff x="12644" y="5593"/>
              <a:chExt cx="3273" cy="1242"/>
            </a:xfrm>
          </p:grpSpPr>
          <p:sp>
            <p:nvSpPr>
              <p:cNvPr id="9" name="文本框 8"/>
              <p:cNvSpPr txBox="1"/>
              <p:nvPr>
                <p:custDataLst>
                  <p:tags r:id="rId17"/>
                </p:custDataLst>
              </p:nvPr>
            </p:nvSpPr>
            <p:spPr>
              <a:xfrm>
                <a:off x="12644" y="5593"/>
                <a:ext cx="2978" cy="1242"/>
              </a:xfrm>
              <a:prstGeom prst="rect">
                <a:avLst/>
              </a:prstGeom>
              <a:noFill/>
              <a:ln>
                <a:solidFill>
                  <a:srgbClr val="036EB8"/>
                </a:solidFill>
              </a:ln>
            </p:spPr>
            <p:txBody>
              <a:bodyPr wrap="square" rtlCol="0">
                <a:noAutofit/>
              </a:bodyPr>
              <a:lstStyle/>
              <a:p>
                <a:pPr lvl="0" algn="l" fontAlgn="auto">
                  <a:buClrTx/>
                  <a:buSzTx/>
                  <a:buFontTx/>
                </a:pPr>
                <a:endParaRPr lang="zh-CN" altLang="en-US" sz="2800">
                  <a:solidFill>
                    <a:schemeClr val="tx1"/>
                  </a:solidFill>
                  <a:latin typeface="微软雅黑" panose="020B0503020204020204" charset="-122"/>
                  <a:ea typeface="微软雅黑"/>
                  <a:sym typeface="+mn-ea"/>
                </a:endParaRPr>
              </a:p>
            </p:txBody>
          </p:sp>
          <p:sp>
            <p:nvSpPr>
              <p:cNvPr id="18456" name="文本框 4"/>
              <p:cNvSpPr txBox="1">
                <a:spLocks noChangeArrowheads="1"/>
              </p:cNvSpPr>
              <p:nvPr>
                <p:custDataLst>
                  <p:tags r:id="rId18"/>
                </p:custDataLst>
              </p:nvPr>
            </p:nvSpPr>
            <p:spPr bwMode="auto">
              <a:xfrm>
                <a:off x="12655" y="5795"/>
                <a:ext cx="3262"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14:hiddenLine>
                </a:ext>
              </a:extLst>
            </p:spPr>
            <p:txBody>
              <a:bodyPr lIns="108000" tIns="36000" bIns="36000">
                <a:spAutoFit/>
              </a:bodyPr>
              <a:lstStyle>
                <a:lvl1pPr>
                  <a:lnSpc>
                    <a:spcPct val="90000"/>
                  </a:lnSpc>
                  <a:spcBef>
                    <a:spcPts val="1000"/>
                  </a:spcBef>
                  <a:buFont typeface="Arial" panose="020B0604020202020204" pitchFamily="34" charset="0"/>
                  <a:buChar char="•"/>
                  <a:defRPr sz="2800">
                    <a:solidFill>
                      <a:schemeClr val="tx1"/>
                    </a:solidFill>
                    <a:latin typeface="Calibri"/>
                    <a:ea typeface="微软雅黑"/>
                  </a:defRPr>
                </a:lvl1pPr>
                <a:lvl2pPr marL="742950" indent="-285750">
                  <a:lnSpc>
                    <a:spcPct val="90000"/>
                  </a:lnSpc>
                  <a:spcBef>
                    <a:spcPts val="500"/>
                  </a:spcBef>
                  <a:buFont typeface="Arial" panose="020B0604020202020204" pitchFamily="34" charset="0"/>
                  <a:buChar char="•"/>
                  <a:defRPr sz="2400">
                    <a:solidFill>
                      <a:schemeClr val="tx1"/>
                    </a:solidFill>
                    <a:latin typeface="Calibri"/>
                    <a:ea typeface="微软雅黑"/>
                  </a:defRPr>
                </a:lvl2pPr>
                <a:lvl3pPr marL="1143000" indent="-228600">
                  <a:lnSpc>
                    <a:spcPct val="90000"/>
                  </a:lnSpc>
                  <a:spcBef>
                    <a:spcPts val="500"/>
                  </a:spcBef>
                  <a:buFont typeface="Arial" panose="020B0604020202020204" pitchFamily="34" charset="0"/>
                  <a:buChar char="•"/>
                  <a:defRPr sz="2000">
                    <a:solidFill>
                      <a:schemeClr val="tx1"/>
                    </a:solidFill>
                    <a:latin typeface="Calibri"/>
                    <a:ea typeface="微软雅黑"/>
                  </a:defRPr>
                </a:lvl3pPr>
                <a:lvl4pPr marL="1600200" indent="-228600">
                  <a:lnSpc>
                    <a:spcPct val="90000"/>
                  </a:lnSpc>
                  <a:spcBef>
                    <a:spcPts val="500"/>
                  </a:spcBef>
                  <a:buFont typeface="Arial" panose="020B0604020202020204" pitchFamily="34" charset="0"/>
                  <a:buChar char="•"/>
                  <a:defRPr>
                    <a:solidFill>
                      <a:schemeClr val="tx1"/>
                    </a:solidFill>
                    <a:latin typeface="Calibri"/>
                    <a:ea typeface="微软雅黑"/>
                  </a:defRPr>
                </a:lvl4pPr>
                <a:lvl5pPr marL="2057400" indent="-228600">
                  <a:lnSpc>
                    <a:spcPct val="90000"/>
                  </a:lnSpc>
                  <a:spcBef>
                    <a:spcPts val="500"/>
                  </a:spcBef>
                  <a:buFont typeface="Arial" panose="020B0604020202020204" pitchFamily="34" charset="0"/>
                  <a:buChar char="•"/>
                  <a:defRPr>
                    <a:solidFill>
                      <a:schemeClr val="tx1"/>
                    </a:solidFill>
                    <a:latin typeface="Calibri"/>
                    <a:ea typeface="微软雅黑"/>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a:ea typeface="微软雅黑"/>
                  </a:defRPr>
                </a:lvl9pPr>
              </a:lstStyle>
              <a:p>
                <a:pPr eaLnBrk="1" hangingPunct="1">
                  <a:lnSpc>
                    <a:spcPct val="100000"/>
                  </a:lnSpc>
                  <a:spcBef>
                    <a:spcPct val="0"/>
                  </a:spcBef>
                  <a:buFont typeface="Arial" panose="020B0604020202020204" pitchFamily="34" charset="0"/>
                  <a:buNone/>
                </a:pPr>
                <a:r>
                  <a:rPr lang="zh-CN" altLang="en-US">
                    <a:latin typeface="Arial" panose="020B0604020202020204" pitchFamily="34" charset="0"/>
                  </a:rPr>
                  <a:t>公式：</a:t>
                </a:r>
              </a:p>
            </p:txBody>
          </p:sp>
        </p:grpSp>
        <p:graphicFrame>
          <p:nvGraphicFramePr>
            <p:cNvPr id="7" name="对象 6">
              <a:hlinkClick r:id="" action="ppaction://ole?verb=0"/>
            </p:cNvPr>
            <p:cNvGraphicFramePr>
              <a:graphicFrameLocks noChangeAspect="1"/>
            </p:cNvGraphicFramePr>
            <p:nvPr>
              <p:custDataLst>
                <p:tags r:id="rId16"/>
              </p:custDataLst>
            </p:nvPr>
          </p:nvGraphicFramePr>
          <p:xfrm>
            <a:off x="8490" y="4869"/>
            <a:ext cx="1377" cy="1525"/>
          </p:xfrm>
          <a:graphic>
            <a:graphicData uri="http://schemas.openxmlformats.org/presentationml/2006/ole">
              <mc:AlternateContent xmlns:mc="http://schemas.openxmlformats.org/markup-compatibility/2006">
                <mc:Choice xmlns:v="urn:schemas-microsoft-com:vml" Requires="v">
                  <p:oleObj r:id="rId20" imgW="355600" imgH="393700" progId="Equation.KSEE3">
                    <p:embed/>
                  </p:oleObj>
                </mc:Choice>
                <mc:Fallback>
                  <p:oleObj r:id="rId20" imgW="355600" imgH="393700" progId="Equation.KSEE3">
                    <p:embed/>
                    <p:pic>
                      <p:nvPicPr>
                        <p:cNvPr id="0" name="OLE substitute image"/>
                        <p:cNvPicPr/>
                        <p:nvPr/>
                      </p:nvPicPr>
                      <p:blipFill>
                        <a:blip r:embed="rId21"/>
                        <a:stretch>
                          <a:fillRect/>
                        </a:stretch>
                      </p:blipFill>
                      <p:spPr>
                        <a:xfrm>
                          <a:off x="8490" y="4869"/>
                          <a:ext cx="1377" cy="1525"/>
                        </a:xfrm>
                        <a:prstGeom prst="rect">
                          <a:avLst/>
                        </a:prstGeom>
                      </p:spPr>
                    </p:pic>
                  </p:oleObj>
                </mc:Fallback>
              </mc:AlternateContent>
            </a:graphicData>
          </a:graphic>
        </p:graphicFrame>
      </p:gr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500"/>
                                        <p:tgtEl>
                                          <p:spTgt spid="26"/>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15" grpId="0" animBg="1"/>
      <p:bldP spid="21" grpId="0" animBg="1"/>
      <p:bldP spid="3" grpId="0" animBg="1"/>
      <p:bldP spid="14" grpId="0" animBg="1"/>
      <p:bldP spid="18" grpId="0" animBg="1"/>
      <p:bldP spid="19" grpId="0" animBg="1"/>
      <p:bldP spid="20"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custDataLst>
              <p:tags r:id="rId1"/>
            </p:custDataLst>
          </p:nvPr>
        </p:nvSpPr>
        <p:spPr>
          <a:xfrm>
            <a:off x="551180" y="1124585"/>
            <a:ext cx="11049635" cy="903605"/>
          </a:xfrm>
          <a:prstGeom prst="rect">
            <a:avLst/>
          </a:prstGeom>
          <a:noFill/>
        </p:spPr>
        <p:txBody>
          <a:bodyPr wrap="square" rtlCol="0">
            <a:spAutoFit/>
          </a:bodyPr>
          <a:lstStyle/>
          <a:p>
            <a:pPr marL="0" marR="0" indent="0" algn="ctr" defTabSz="914400" rtl="0" eaLnBrk="1" fontAlgn="auto" latinLnBrk="0" hangingPunct="1">
              <a:lnSpc>
                <a:spcPct val="120000"/>
              </a:lnSpc>
              <a:spcBef>
                <a:spcPct val="0"/>
              </a:spcBef>
              <a:spcAft>
                <a:spcPct val="0"/>
              </a:spcAft>
              <a:buClrTx/>
              <a:buSzTx/>
              <a:buFontTx/>
              <a:buNone/>
              <a:defRPr/>
            </a:pPr>
            <a:r>
              <a:rPr lang="zh-CN" sz="4400" b="1" kern="100">
                <a:solidFill>
                  <a:schemeClr val="tx1"/>
                </a:solidFill>
                <a:latin typeface="+mj-ea"/>
                <a:ea typeface="+mj-ea"/>
                <a:cs typeface="+mn-ea"/>
                <a:sym typeface="+mn-lt"/>
              </a:rPr>
              <a:t>第</a:t>
            </a:r>
            <a:r>
              <a:rPr lang="en-US" altLang="zh-CN" sz="4400" b="1" kern="100">
                <a:solidFill>
                  <a:schemeClr val="tx1"/>
                </a:solidFill>
                <a:latin typeface="+mj-ea"/>
                <a:ea typeface="+mj-ea"/>
                <a:cs typeface="+mn-ea"/>
                <a:sym typeface="+mn-lt"/>
              </a:rPr>
              <a:t>4</a:t>
            </a:r>
            <a:r>
              <a:rPr lang="zh-CN" altLang="en-US" sz="4400" b="1" kern="100">
                <a:solidFill>
                  <a:schemeClr val="tx1"/>
                </a:solidFill>
                <a:latin typeface="+mj-ea"/>
                <a:ea typeface="+mj-ea"/>
                <a:cs typeface="+mn-ea"/>
                <a:sym typeface="+mn-lt"/>
              </a:rPr>
              <a:t>节</a:t>
            </a:r>
            <a:r>
              <a:rPr lang="en-US" sz="4400" b="1" kern="100">
                <a:solidFill>
                  <a:schemeClr val="tx1"/>
                </a:solidFill>
                <a:latin typeface="+mj-ea"/>
                <a:ea typeface="+mj-ea"/>
                <a:cs typeface="+mn-ea"/>
                <a:sym typeface="+mn-lt"/>
              </a:rPr>
              <a:t>  </a:t>
            </a:r>
            <a:r>
              <a:rPr sz="4400" b="1" kern="100">
                <a:solidFill>
                  <a:schemeClr val="tx1"/>
                </a:solidFill>
                <a:latin typeface="+mj-ea"/>
                <a:ea typeface="+mj-ea"/>
                <a:cs typeface="+mn-ea"/>
                <a:sym typeface="+mn-lt"/>
              </a:rPr>
              <a:t> </a:t>
            </a:r>
            <a:r>
              <a:rPr lang="zh-CN" sz="4400" b="1" kern="100">
                <a:solidFill>
                  <a:schemeClr val="tx1"/>
                </a:solidFill>
                <a:latin typeface="+mj-ea"/>
                <a:ea typeface="+mj-ea"/>
                <a:cs typeface="+mn-ea"/>
                <a:sym typeface="+mn-lt"/>
              </a:rPr>
              <a:t>平均速度</a:t>
            </a:r>
          </a:p>
        </p:txBody>
      </p:sp>
      <p:sp>
        <p:nvSpPr>
          <p:cNvPr id="43" name="文本框 42"/>
          <p:cNvSpPr txBox="1"/>
          <p:nvPr>
            <p:custDataLst>
              <p:tags r:id="rId2"/>
            </p:custDataLst>
          </p:nvPr>
        </p:nvSpPr>
        <p:spPr>
          <a:xfrm>
            <a:off x="869950" y="130810"/>
            <a:ext cx="3479800" cy="344170"/>
          </a:xfrm>
          <a:prstGeom prst="rect">
            <a:avLst/>
          </a:prstGeom>
          <a:noFill/>
        </p:spPr>
        <p:txBody>
          <a:bodyPr wrap="square" lIns="68550" tIns="34274" rIns="68550" bIns="34274" rtlCol="0">
            <a:spAutoFit/>
          </a:bodyPr>
          <a:lstStyle/>
          <a:p>
            <a:pPr algn="dist"/>
            <a:r>
              <a:rPr lang="zh-CN" altLang="en-US">
                <a:solidFill>
                  <a:schemeClr val="bg1"/>
                </a:solidFill>
                <a:latin typeface="微软雅黑" panose="020B0503020204020204" charset="-122"/>
                <a:ea typeface="微软雅黑"/>
                <a:cs typeface="微软雅黑" panose="020B0503020204020204" charset="-122"/>
                <a:sym typeface="微软雅黑" panose="020B0503020204020204" charset="-122"/>
              </a:rPr>
              <a:t>北师大版八年级上册  第二章</a:t>
            </a:r>
          </a:p>
        </p:txBody>
      </p:sp>
      <p:grpSp>
        <p:nvGrpSpPr>
          <p:cNvPr id="49" name="组合 48"/>
          <p:cNvGrpSpPr/>
          <p:nvPr/>
        </p:nvGrpSpPr>
        <p:grpSpPr>
          <a:xfrm>
            <a:off x="6644363" y="3216656"/>
            <a:ext cx="3128454" cy="614045"/>
            <a:chOff x="6474413" y="3006593"/>
            <a:chExt cx="3129758" cy="614301"/>
          </a:xfrm>
        </p:grpSpPr>
        <p:sp>
          <p:nvSpPr>
            <p:cNvPr id="4" name="文本框 3"/>
            <p:cNvSpPr txBox="1"/>
            <p:nvPr>
              <p:custDataLst>
                <p:tags r:id="rId12"/>
              </p:custDataLst>
            </p:nvPr>
          </p:nvSpPr>
          <p:spPr>
            <a:xfrm>
              <a:off x="7394371" y="3006593"/>
              <a:ext cx="2209800" cy="614301"/>
            </a:xfrm>
            <a:prstGeom prst="rect">
              <a:avLst/>
            </a:prstGeom>
            <a:noFill/>
          </p:spPr>
          <p:txBody>
            <a:bodyPr wrap="square" rtlCol="0">
              <a:spAutoFit/>
            </a:bodyPr>
            <a:lstStyle/>
            <a:p>
              <a:r>
                <a:rPr lang="zh-CN" altLang="en-US" sz="3400">
                  <a:solidFill>
                    <a:srgbClr val="006EB8"/>
                  </a:solidFill>
                  <a:uFill>
                    <a:solidFill>
                      <a:srgbClr val="FE970E"/>
                    </a:solidFill>
                  </a:uFill>
                  <a:latin typeface="微软雅黑" panose="020B0503020204020204" charset="-122"/>
                  <a:ea typeface="微软雅黑"/>
                  <a:sym typeface="+mn-ea"/>
                </a:rPr>
                <a:t>课程讲授</a:t>
              </a:r>
              <a:endParaRPr lang="zh-CN" altLang="en-US" sz="3400" b="0" u="none" baseline="0">
                <a:solidFill>
                  <a:srgbClr val="006EB8"/>
                </a:solidFill>
                <a:uFill>
                  <a:solidFill>
                    <a:srgbClr val="FE970E"/>
                  </a:solidFill>
                </a:uFill>
                <a:latin typeface="微软雅黑" panose="020B0503020204020204" charset="-122"/>
                <a:ea typeface="微软雅黑"/>
                <a:sym typeface="+mn-ea"/>
              </a:endParaRPr>
            </a:p>
          </p:txBody>
        </p:sp>
        <p:grpSp>
          <p:nvGrpSpPr>
            <p:cNvPr id="23" name="组合 22"/>
            <p:cNvGrpSpPr/>
            <p:nvPr/>
          </p:nvGrpSpPr>
          <p:grpSpPr>
            <a:xfrm>
              <a:off x="6474413" y="3177377"/>
              <a:ext cx="670290" cy="273984"/>
              <a:chOff x="1775533" y="2742578"/>
              <a:chExt cx="898801" cy="367390"/>
            </a:xfrm>
          </p:grpSpPr>
          <p:sp>
            <p:nvSpPr>
              <p:cNvPr id="24" name="燕尾形 23"/>
              <p:cNvSpPr/>
              <p:nvPr userDrawn="1">
                <p:custDataLst>
                  <p:tags r:id="rId13"/>
                </p:custDataLst>
              </p:nvPr>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sp>
            <p:nvSpPr>
              <p:cNvPr id="25" name="燕尾形 24"/>
              <p:cNvSpPr/>
              <p:nvPr userDrawn="1">
                <p:custDataLst>
                  <p:tags r:id="rId14"/>
                </p:custDataLst>
              </p:nvPr>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grpSp>
      </p:grpSp>
      <p:grpSp>
        <p:nvGrpSpPr>
          <p:cNvPr id="48" name="组合 47"/>
          <p:cNvGrpSpPr/>
          <p:nvPr/>
        </p:nvGrpSpPr>
        <p:grpSpPr>
          <a:xfrm>
            <a:off x="2564097" y="3216656"/>
            <a:ext cx="3128454" cy="614045"/>
            <a:chOff x="2392445" y="3006593"/>
            <a:chExt cx="3129758" cy="614301"/>
          </a:xfrm>
        </p:grpSpPr>
        <p:sp>
          <p:nvSpPr>
            <p:cNvPr id="2" name="文本框 1"/>
            <p:cNvSpPr txBox="1"/>
            <p:nvPr>
              <p:custDataLst>
                <p:tags r:id="rId9"/>
              </p:custDataLst>
            </p:nvPr>
          </p:nvSpPr>
          <p:spPr>
            <a:xfrm>
              <a:off x="3312403" y="3006593"/>
              <a:ext cx="2209800" cy="614301"/>
            </a:xfrm>
            <a:prstGeom prst="rect">
              <a:avLst/>
            </a:prstGeom>
            <a:noFill/>
          </p:spPr>
          <p:txBody>
            <a:bodyPr wrap="square" rtlCol="0">
              <a:spAutoFit/>
            </a:bodyPr>
            <a:lstStyle/>
            <a:p>
              <a:r>
                <a:rPr lang="zh-CN" altLang="en-US" sz="3400" b="0" u="none" baseline="0">
                  <a:solidFill>
                    <a:srgbClr val="006EB8"/>
                  </a:solidFill>
                  <a:uFill>
                    <a:solidFill>
                      <a:srgbClr val="FE970E"/>
                    </a:solidFill>
                  </a:uFill>
                  <a:latin typeface="微软雅黑" panose="020B0503020204020204" charset="-122"/>
                  <a:ea typeface="微软雅黑"/>
                </a:rPr>
                <a:t>课程导入</a:t>
              </a:r>
            </a:p>
          </p:txBody>
        </p:sp>
        <p:grpSp>
          <p:nvGrpSpPr>
            <p:cNvPr id="7" name="组合 6"/>
            <p:cNvGrpSpPr/>
            <p:nvPr/>
          </p:nvGrpSpPr>
          <p:grpSpPr>
            <a:xfrm>
              <a:off x="2392445" y="3177377"/>
              <a:ext cx="670290" cy="273984"/>
              <a:chOff x="1775533" y="2742578"/>
              <a:chExt cx="898801" cy="367390"/>
            </a:xfrm>
          </p:grpSpPr>
          <p:sp>
            <p:nvSpPr>
              <p:cNvPr id="8" name="燕尾形 7"/>
              <p:cNvSpPr/>
              <p:nvPr userDrawn="1">
                <p:custDataLst>
                  <p:tags r:id="rId10"/>
                </p:custDataLst>
              </p:nvPr>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sp>
            <p:nvSpPr>
              <p:cNvPr id="9" name="燕尾形 8"/>
              <p:cNvSpPr/>
              <p:nvPr userDrawn="1">
                <p:custDataLst>
                  <p:tags r:id="rId11"/>
                </p:custDataLst>
              </p:nvPr>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grpSp>
      </p:grpSp>
      <p:grpSp>
        <p:nvGrpSpPr>
          <p:cNvPr id="50" name="组合 49"/>
          <p:cNvGrpSpPr/>
          <p:nvPr/>
        </p:nvGrpSpPr>
        <p:grpSpPr>
          <a:xfrm>
            <a:off x="2564231" y="4355272"/>
            <a:ext cx="3128628" cy="614045"/>
            <a:chOff x="2503744" y="4443137"/>
            <a:chExt cx="3129758" cy="614301"/>
          </a:xfrm>
        </p:grpSpPr>
        <p:sp>
          <p:nvSpPr>
            <p:cNvPr id="32" name="文本框 31"/>
            <p:cNvSpPr txBox="1"/>
            <p:nvPr>
              <p:custDataLst>
                <p:tags r:id="rId6"/>
              </p:custDataLst>
            </p:nvPr>
          </p:nvSpPr>
          <p:spPr>
            <a:xfrm>
              <a:off x="3423702" y="4443137"/>
              <a:ext cx="2209800" cy="614301"/>
            </a:xfrm>
            <a:prstGeom prst="rect">
              <a:avLst/>
            </a:prstGeom>
            <a:noFill/>
          </p:spPr>
          <p:txBody>
            <a:bodyPr wrap="square" rtlCol="0">
              <a:spAutoFit/>
            </a:bodyPr>
            <a:lstStyle/>
            <a:p>
              <a:r>
                <a:rPr lang="zh-CN" altLang="en-US" sz="3400" b="0" u="none" baseline="0">
                  <a:solidFill>
                    <a:srgbClr val="006EB8"/>
                  </a:solidFill>
                  <a:uFill>
                    <a:solidFill>
                      <a:srgbClr val="FE970E"/>
                    </a:solidFill>
                  </a:uFill>
                  <a:latin typeface="微软雅黑" panose="020B0503020204020204" charset="-122"/>
                  <a:ea typeface="微软雅黑"/>
                </a:rPr>
                <a:t>本课小结</a:t>
              </a:r>
            </a:p>
          </p:txBody>
        </p:sp>
        <p:grpSp>
          <p:nvGrpSpPr>
            <p:cNvPr id="34" name="组合 33"/>
            <p:cNvGrpSpPr/>
            <p:nvPr/>
          </p:nvGrpSpPr>
          <p:grpSpPr>
            <a:xfrm>
              <a:off x="2503744" y="4613921"/>
              <a:ext cx="670290" cy="273984"/>
              <a:chOff x="1775533" y="2742578"/>
              <a:chExt cx="898801" cy="367390"/>
            </a:xfrm>
          </p:grpSpPr>
          <p:sp>
            <p:nvSpPr>
              <p:cNvPr id="35" name="燕尾形 34"/>
              <p:cNvSpPr/>
              <p:nvPr userDrawn="1">
                <p:custDataLst>
                  <p:tags r:id="rId7"/>
                </p:custDataLst>
              </p:nvPr>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sp>
            <p:nvSpPr>
              <p:cNvPr id="36" name="燕尾形 35"/>
              <p:cNvSpPr/>
              <p:nvPr userDrawn="1">
                <p:custDataLst>
                  <p:tags r:id="rId8"/>
                </p:custDataLst>
              </p:nvPr>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grpSp>
      </p:grpSp>
      <p:grpSp>
        <p:nvGrpSpPr>
          <p:cNvPr id="47" name="组合 46"/>
          <p:cNvGrpSpPr/>
          <p:nvPr/>
        </p:nvGrpSpPr>
        <p:grpSpPr>
          <a:xfrm>
            <a:off x="6647952" y="4355216"/>
            <a:ext cx="3128454" cy="614045"/>
            <a:chOff x="6478002" y="4443137"/>
            <a:chExt cx="3129758" cy="614301"/>
          </a:xfrm>
        </p:grpSpPr>
        <p:sp>
          <p:nvSpPr>
            <p:cNvPr id="33" name="文本框 32"/>
            <p:cNvSpPr txBox="1"/>
            <p:nvPr>
              <p:custDataLst>
                <p:tags r:id="rId3"/>
              </p:custDataLst>
            </p:nvPr>
          </p:nvSpPr>
          <p:spPr>
            <a:xfrm>
              <a:off x="7397960" y="4443137"/>
              <a:ext cx="2209800" cy="614301"/>
            </a:xfrm>
            <a:prstGeom prst="rect">
              <a:avLst/>
            </a:prstGeom>
            <a:noFill/>
          </p:spPr>
          <p:txBody>
            <a:bodyPr wrap="square" rtlCol="0">
              <a:spAutoFit/>
            </a:bodyPr>
            <a:lstStyle/>
            <a:p>
              <a:r>
                <a:rPr lang="zh-CN" altLang="en-US" sz="3400" b="0" u="none" baseline="0">
                  <a:solidFill>
                    <a:srgbClr val="006EB8"/>
                  </a:solidFill>
                  <a:uFill>
                    <a:solidFill>
                      <a:srgbClr val="FE970E"/>
                    </a:solidFill>
                  </a:uFill>
                  <a:latin typeface="微软雅黑" panose="020B0503020204020204" charset="-122"/>
                  <a:ea typeface="微软雅黑"/>
                </a:rPr>
                <a:t>习题练习</a:t>
              </a:r>
            </a:p>
          </p:txBody>
        </p:sp>
        <p:grpSp>
          <p:nvGrpSpPr>
            <p:cNvPr id="37" name="组合 36"/>
            <p:cNvGrpSpPr/>
            <p:nvPr/>
          </p:nvGrpSpPr>
          <p:grpSpPr>
            <a:xfrm>
              <a:off x="6478002" y="4613921"/>
              <a:ext cx="670290" cy="273984"/>
              <a:chOff x="1775533" y="2742578"/>
              <a:chExt cx="898801" cy="367390"/>
            </a:xfrm>
          </p:grpSpPr>
          <p:sp>
            <p:nvSpPr>
              <p:cNvPr id="38" name="燕尾形 37"/>
              <p:cNvSpPr/>
              <p:nvPr userDrawn="1">
                <p:custDataLst>
                  <p:tags r:id="rId4"/>
                </p:custDataLst>
              </p:nvPr>
            </p:nvSpPr>
            <p:spPr>
              <a:xfrm>
                <a:off x="1775533" y="2742578"/>
                <a:ext cx="409487" cy="367390"/>
              </a:xfrm>
              <a:prstGeom prst="chevron">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sp>
            <p:nvSpPr>
              <p:cNvPr id="39" name="燕尾形 38"/>
              <p:cNvSpPr/>
              <p:nvPr userDrawn="1">
                <p:custDataLst>
                  <p:tags r:id="rId5"/>
                </p:custDataLst>
              </p:nvPr>
            </p:nvSpPr>
            <p:spPr>
              <a:xfrm>
                <a:off x="2116165" y="2742578"/>
                <a:ext cx="558169" cy="367390"/>
              </a:xfrm>
              <a:prstGeom prst="chevron">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a:endParaRPr>
              </a:p>
            </p:txBody>
          </p:sp>
        </p:grpSp>
      </p:grpSp>
      <p:sp>
        <p:nvSpPr>
          <p:cNvPr id="44" name="文本框 43"/>
          <p:cNvSpPr txBox="1"/>
          <p:nvPr/>
        </p:nvSpPr>
        <p:spPr>
          <a:xfrm>
            <a:off x="5379175" y="2441248"/>
            <a:ext cx="1430992" cy="436245"/>
          </a:xfrm>
          <a:prstGeom prst="rect">
            <a:avLst/>
          </a:prstGeom>
          <a:noFill/>
        </p:spPr>
        <p:txBody>
          <a:bodyPr wrap="square" lIns="68565" tIns="34282" rIns="68565" bIns="34282" rtlCol="0">
            <a:spAutoFit/>
          </a:bodyPr>
          <a:lstStyle/>
          <a:p>
            <a:pPr algn="ctr"/>
            <a:r>
              <a:rPr lang="zh-CN" altLang="en-US" sz="2400" b="1" u="sng">
                <a:solidFill>
                  <a:srgbClr val="036EB8"/>
                </a:solidFill>
                <a:latin typeface="微软雅黑" panose="020B0503020204020204" charset="-122"/>
                <a:ea typeface="微软雅黑"/>
                <a:cs typeface="微软雅黑" panose="020B0503020204020204" charset="-122"/>
                <a:sym typeface="微软雅黑" panose="020B0503020204020204" charset="-122"/>
              </a:rPr>
              <a:t>第二课时</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5415" y="1557020"/>
            <a:ext cx="9101455" cy="3782060"/>
          </a:xfrm>
          <a:prstGeom prst="rect">
            <a:avLst/>
          </a:prstGeom>
          <a:noFill/>
        </p:spPr>
        <p:txBody>
          <a:bodyPr wrap="square" rtlCol="0" anchor="t">
            <a:noAutofit/>
          </a:bodyPr>
          <a:lstStyle/>
          <a:p>
            <a:pPr>
              <a:lnSpc>
                <a:spcPct val="150000"/>
              </a:lnSpc>
            </a:pPr>
            <a:r>
              <a:rPr lang="zh-CN" altLang="en-US" sz="2800">
                <a:latin typeface="微软雅黑" panose="020B0503020204020204" charset="-122"/>
                <a:ea typeface="微软雅黑"/>
              </a:rPr>
              <a:t>1.</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小明家到学校有一条500m长的平直马路。有一次他从学校回家,开始以</a:t>
            </a:r>
            <a:r>
              <a:rPr lang="en-US" altLang="zh-CN" sz="2800">
                <a:latin typeface="微软雅黑" panose="020B0503020204020204" charset="-122"/>
                <a:ea typeface="微软雅黑"/>
              </a:rPr>
              <a:t>1</a:t>
            </a:r>
            <a:r>
              <a:rPr lang="zh-CN" altLang="en-US" sz="2800">
                <a:latin typeface="微软雅黑" panose="020B0503020204020204" charset="-122"/>
                <a:ea typeface="微软雅黑"/>
              </a:rPr>
              <a:t>m/</a:t>
            </a:r>
            <a:r>
              <a:rPr lang="en-US" altLang="zh-CN" sz="2800">
                <a:latin typeface="微软雅黑" panose="020B0503020204020204" charset="-122"/>
                <a:ea typeface="微软雅黑"/>
              </a:rPr>
              <a:t>s</a:t>
            </a:r>
            <a:r>
              <a:rPr lang="zh-CN" altLang="en-US" sz="2800">
                <a:latin typeface="微软雅黑" panose="020B0503020204020204" charset="-122"/>
                <a:ea typeface="微软雅黑"/>
              </a:rPr>
              <a:t>的速度行走,当走了一半路程时突然下起了大雨,他马上以5m/s的速度跑回家。小明在前一半路程中所用的时间是</a:t>
            </a:r>
            <a:r>
              <a:rPr lang="zh-CN" altLang="en-US" sz="2800" u="sng">
                <a:latin typeface="微软雅黑" panose="020B0503020204020204" charset="-122"/>
                <a:ea typeface="微软雅黑"/>
              </a:rPr>
              <a:t> </a:t>
            </a:r>
            <a:r>
              <a:rPr lang="en-US" altLang="zh-CN" sz="2800" u="sng">
                <a:latin typeface="微软雅黑" panose="020B0503020204020204" charset="-122"/>
                <a:ea typeface="微软雅黑"/>
              </a:rPr>
              <a:t>            </a:t>
            </a:r>
            <a:r>
              <a:rPr lang="en-US" altLang="zh-CN" sz="2800">
                <a:latin typeface="微软雅黑" panose="020B0503020204020204" charset="-122"/>
                <a:ea typeface="微软雅黑"/>
              </a:rPr>
              <a:t>s</a:t>
            </a:r>
            <a:r>
              <a:rPr lang="zh-CN" altLang="en-US" sz="2800">
                <a:latin typeface="微软雅黑" panose="020B0503020204020204" charset="-122"/>
                <a:ea typeface="微软雅黑"/>
              </a:rPr>
              <a:t>，他从学校到家整个过程的平均速度是</a:t>
            </a:r>
            <a:r>
              <a:rPr lang="zh-CN" altLang="en-US" sz="2800" u="sng">
                <a:latin typeface="微软雅黑" panose="020B0503020204020204" charset="-122"/>
                <a:ea typeface="微软雅黑"/>
                <a:sym typeface="+mn-ea"/>
              </a:rPr>
              <a:t> </a:t>
            </a:r>
            <a:r>
              <a:rPr lang="en-US" altLang="zh-CN" sz="2800" u="sng">
                <a:latin typeface="微软雅黑" panose="020B0503020204020204" charset="-122"/>
                <a:ea typeface="微软雅黑"/>
                <a:sym typeface="+mn-ea"/>
              </a:rPr>
              <a:t>            </a:t>
            </a:r>
            <a:r>
              <a:rPr lang="en-US" altLang="zh-CN" sz="2800">
                <a:latin typeface="微软雅黑" panose="020B0503020204020204" charset="-122"/>
                <a:ea typeface="微软雅黑"/>
                <a:sym typeface="+mn-ea"/>
              </a:rPr>
              <a:t>m/s</a:t>
            </a:r>
            <a:r>
              <a:rPr lang="zh-CN" altLang="en-US" sz="2800">
                <a:latin typeface="微软雅黑" panose="020B0503020204020204" charset="-122"/>
                <a:ea typeface="微软雅黑"/>
                <a:sym typeface="+mn-ea"/>
              </a:rPr>
              <a:t>。</a:t>
            </a:r>
          </a:p>
        </p:txBody>
      </p:sp>
      <p:sp>
        <p:nvSpPr>
          <p:cNvPr id="5" name="文本框 4"/>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
        <p:nvSpPr>
          <p:cNvPr id="7" name="文本框 6"/>
          <p:cNvSpPr txBox="1"/>
          <p:nvPr/>
        </p:nvSpPr>
        <p:spPr>
          <a:xfrm>
            <a:off x="5087620" y="3573145"/>
            <a:ext cx="991870" cy="55245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250</a:t>
            </a:r>
          </a:p>
        </p:txBody>
      </p:sp>
      <p:sp>
        <p:nvSpPr>
          <p:cNvPr id="8" name="文本框 7"/>
          <p:cNvSpPr txBox="1"/>
          <p:nvPr/>
        </p:nvSpPr>
        <p:spPr>
          <a:xfrm>
            <a:off x="3935730" y="4221480"/>
            <a:ext cx="991870" cy="55245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1.67</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
        <p:nvSpPr>
          <p:cNvPr id="15362" name="TextBox 8"/>
          <p:cNvSpPr/>
          <p:nvPr>
            <p:custDataLst>
              <p:tags r:id="rId2"/>
            </p:custDataLst>
          </p:nvPr>
        </p:nvSpPr>
        <p:spPr>
          <a:xfrm>
            <a:off x="774065" y="1125220"/>
            <a:ext cx="10273665" cy="3789680"/>
          </a:xfrm>
          <a:prstGeom prst="rect">
            <a:avLst/>
          </a:prstGeom>
          <a:noFill/>
          <a:ln w="9525">
            <a:noFill/>
          </a:ln>
        </p:spPr>
        <p:txBody>
          <a:bodyPr wrap="square">
            <a:noAutofit/>
          </a:bodyPr>
          <a:lstStyle/>
          <a:p>
            <a:pPr eaLnBrk="0" hangingPunct="0">
              <a:lnSpc>
                <a:spcPct val="150000"/>
              </a:lnSpc>
            </a:pPr>
            <a:r>
              <a:rPr lang="en-US" altLang="zh-CN" sz="2800">
                <a:latin typeface="微软雅黑" panose="020B0503020204020204" charset="-122"/>
                <a:ea typeface="微软雅黑"/>
                <a:cs typeface="Times New Roman" panose="02020603050405020304" pitchFamily="18" charset="0"/>
              </a:rPr>
              <a:t>2. </a:t>
            </a:r>
            <a:r>
              <a:rPr sz="2800">
                <a:latin typeface="Times New Roman" panose="02020603050405020304" pitchFamily="18" charset="0"/>
                <a:ea typeface="微软雅黑"/>
                <a:cs typeface="Times New Roman" panose="02020603050405020304" pitchFamily="18" charset="0"/>
              </a:rPr>
              <a:t>小明从家到学校，前一半路程的平均速度为4m/s．后一半路程的平均速度为6m/s．他整</a:t>
            </a:r>
            <a:r>
              <a:rPr lang="zh-CN" sz="2800">
                <a:latin typeface="Times New Roman" panose="02020603050405020304" pitchFamily="18" charset="0"/>
                <a:ea typeface="微软雅黑"/>
                <a:cs typeface="Times New Roman" panose="02020603050405020304" pitchFamily="18" charset="0"/>
              </a:rPr>
              <a:t>个</a:t>
            </a:r>
            <a:r>
              <a:rPr sz="2800">
                <a:latin typeface="Times New Roman" panose="02020603050405020304" pitchFamily="18" charset="0"/>
                <a:ea typeface="微软雅黑"/>
                <a:cs typeface="Times New Roman" panose="02020603050405020304" pitchFamily="18" charset="0"/>
              </a:rPr>
              <a:t>过程的平均速度是</a:t>
            </a:r>
            <a:r>
              <a:rPr lang="zh-CN" sz="2800">
                <a:solidFill>
                  <a:srgbClr val="000000"/>
                </a:solidFill>
                <a:latin typeface="微软雅黑" panose="020B0503020204020204" charset="-122"/>
                <a:ea typeface="微软雅黑"/>
                <a:cs typeface="微软雅黑" panose="020B0503020204020204" charset="-122"/>
                <a:sym typeface="+mn-ea"/>
              </a:rPr>
              <a:t>（</a:t>
            </a:r>
            <a:r>
              <a:rPr lang="en-US" altLang="zh-CN" sz="2800">
                <a:solidFill>
                  <a:srgbClr val="000000"/>
                </a:solidFill>
                <a:latin typeface="微软雅黑" panose="020B0503020204020204" charset="-122"/>
                <a:ea typeface="微软雅黑"/>
                <a:cs typeface="微软雅黑" panose="020B0503020204020204" charset="-122"/>
                <a:sym typeface="+mn-ea"/>
              </a:rPr>
              <a:t>       </a:t>
            </a:r>
            <a:r>
              <a:rPr lang="zh-CN" sz="2800">
                <a:solidFill>
                  <a:srgbClr val="000000"/>
                </a:solidFill>
                <a:latin typeface="微软雅黑" panose="020B0503020204020204" charset="-122"/>
                <a:ea typeface="微软雅黑"/>
                <a:cs typeface="微软雅黑" panose="020B0503020204020204" charset="-122"/>
                <a:sym typeface="+mn-ea"/>
              </a:rPr>
              <a:t>）</a:t>
            </a:r>
            <a:endParaRPr sz="2800">
              <a:latin typeface="Times New Roman" panose="02020603050405020304" pitchFamily="18" charset="0"/>
              <a:ea typeface="微软雅黑"/>
              <a:cs typeface="Times New Roman" panose="02020603050405020304" pitchFamily="18" charset="0"/>
            </a:endParaRPr>
          </a:p>
          <a:p>
            <a:pPr eaLnBrk="0" hangingPunct="0">
              <a:lnSpc>
                <a:spcPct val="150000"/>
              </a:lnSpc>
            </a:pPr>
            <a:r>
              <a:rPr lang="en-US" sz="2800">
                <a:latin typeface="微软雅黑" panose="020B0503020204020204" charset="-122"/>
                <a:ea typeface="微软雅黑"/>
                <a:cs typeface="Times New Roman" panose="02020603050405020304" pitchFamily="18" charset="0"/>
              </a:rPr>
              <a:t>  </a:t>
            </a:r>
            <a:r>
              <a:rPr sz="2800">
                <a:latin typeface="微软雅黑" panose="020B0503020204020204" charset="-122"/>
                <a:ea typeface="微软雅黑"/>
                <a:cs typeface="Times New Roman" panose="02020603050405020304" pitchFamily="18" charset="0"/>
              </a:rPr>
              <a:t>A. 5km/h	</a:t>
            </a:r>
            <a:r>
              <a:rPr lang="en-US" sz="2800">
                <a:latin typeface="微软雅黑" panose="020B0503020204020204" charset="-122"/>
                <a:ea typeface="微软雅黑"/>
                <a:cs typeface="Times New Roman" panose="02020603050405020304" pitchFamily="18" charset="0"/>
              </a:rPr>
              <a:t>     </a:t>
            </a:r>
            <a:r>
              <a:rPr sz="2800">
                <a:latin typeface="微软雅黑" panose="020B0503020204020204" charset="-122"/>
                <a:ea typeface="微软雅黑"/>
                <a:cs typeface="Times New Roman" panose="02020603050405020304" pitchFamily="18" charset="0"/>
              </a:rPr>
              <a:t>B. 5m/s	</a:t>
            </a:r>
            <a:r>
              <a:rPr lang="en-US" sz="2800">
                <a:latin typeface="微软雅黑" panose="020B0503020204020204" charset="-122"/>
                <a:ea typeface="微软雅黑"/>
                <a:cs typeface="Times New Roman" panose="02020603050405020304" pitchFamily="18" charset="0"/>
              </a:rPr>
              <a:t>      </a:t>
            </a:r>
            <a:r>
              <a:rPr sz="2800">
                <a:latin typeface="微软雅黑" panose="020B0503020204020204" charset="-122"/>
                <a:ea typeface="微软雅黑"/>
                <a:cs typeface="Times New Roman" panose="02020603050405020304" pitchFamily="18" charset="0"/>
              </a:rPr>
              <a:t>C. 4.8m/s</a:t>
            </a:r>
            <a:r>
              <a:rPr lang="en-US" sz="2800">
                <a:latin typeface="微软雅黑" panose="020B0503020204020204" charset="-122"/>
                <a:ea typeface="微软雅黑"/>
                <a:cs typeface="Times New Roman" panose="02020603050405020304" pitchFamily="18" charset="0"/>
              </a:rPr>
              <a:t>  </a:t>
            </a:r>
            <a:r>
              <a:rPr sz="2800">
                <a:latin typeface="微软雅黑" panose="020B0503020204020204" charset="-122"/>
                <a:ea typeface="微软雅黑"/>
                <a:cs typeface="Times New Roman" panose="02020603050405020304" pitchFamily="18" charset="0"/>
              </a:rPr>
              <a:t>	D. 5.6m/s</a:t>
            </a:r>
          </a:p>
        </p:txBody>
      </p:sp>
      <p:sp>
        <p:nvSpPr>
          <p:cNvPr id="14340" name="矩形 5"/>
          <p:cNvSpPr/>
          <p:nvPr>
            <p:custDataLst>
              <p:tags r:id="rId3"/>
            </p:custDataLst>
          </p:nvPr>
        </p:nvSpPr>
        <p:spPr>
          <a:xfrm>
            <a:off x="8472041" y="1845338"/>
            <a:ext cx="488847" cy="681990"/>
          </a:xfrm>
          <a:prstGeom prst="rect">
            <a:avLst/>
          </a:prstGeom>
          <a:noFill/>
          <a:ln w="9525">
            <a:noFill/>
          </a:ln>
        </p:spPr>
        <p:txBody>
          <a:bodyPr wrap="square">
            <a:spAutoFit/>
          </a:bodyPr>
          <a:lstStyle/>
          <a:p>
            <a:pPr marL="0" indent="0">
              <a:lnSpc>
                <a:spcPct val="120000"/>
              </a:lnSpc>
            </a:pPr>
            <a:r>
              <a:rPr lang="en-US" altLang="zh-CN" sz="3200">
                <a:solidFill>
                  <a:srgbClr val="FF0000"/>
                </a:solidFill>
                <a:latin typeface="Times New Roman" panose="02020603050405020304" pitchFamily="18" charset="0"/>
                <a:ea typeface="微软雅黑"/>
                <a:cs typeface="Times New Roman" panose="02020603050405020304" pitchFamily="18" charset="0"/>
              </a:rPr>
              <a:t>C</a:t>
            </a:r>
          </a:p>
        </p:txBody>
      </p:sp>
      <p:sp>
        <p:nvSpPr>
          <p:cNvPr id="3" name="文本框 2"/>
          <p:cNvSpPr txBox="1"/>
          <p:nvPr/>
        </p:nvSpPr>
        <p:spPr>
          <a:xfrm>
            <a:off x="842010" y="3371215"/>
            <a:ext cx="1149350" cy="62801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解析：</a:t>
            </a:r>
          </a:p>
        </p:txBody>
      </p:sp>
      <p:grpSp>
        <p:nvGrpSpPr>
          <p:cNvPr id="29" name="组合 28"/>
          <p:cNvGrpSpPr/>
          <p:nvPr/>
        </p:nvGrpSpPr>
        <p:grpSpPr>
          <a:xfrm>
            <a:off x="1562059" y="3874879"/>
            <a:ext cx="8009492" cy="1609708"/>
            <a:chOff x="679" y="2982"/>
            <a:chExt cx="12067" cy="1862"/>
          </a:xfrm>
        </p:grpSpPr>
        <mc:AlternateContent xmlns:mc="http://schemas.openxmlformats.org/markup-compatibility/2006" xmlns:a14="http://schemas.microsoft.com/office/drawing/2010/main">
          <mc:Choice Requires="a14">
            <p:sp>
              <p:nvSpPr>
                <p:cNvPr id="10" name="文本框 9"/>
                <p:cNvSpPr txBox="1"/>
                <p:nvPr>
                  <p:custDataLst>
                    <p:tags r:id="rId4"/>
                  </p:custDataLst>
                </p:nvPr>
              </p:nvSpPr>
              <p:spPr>
                <a:xfrm>
                  <a:off x="679" y="2982"/>
                  <a:ext cx="12067" cy="1862"/>
                </a:xfrm>
                <a:prstGeom prst="rect">
                  <a:avLst/>
                </a:prstGeom>
                <a:noFill/>
              </p:spPr>
              <p:txBody>
                <a:bodyPr wrap="square" rtlCol="0" anchor="t">
                  <a:noAutofit/>
                </a:bodyPr>
                <a:lstStyle/>
                <a:p>
                  <a:pPr algn="l">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𝑣</m:t>
                        </m:r>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 </m:t>
                            </m:r>
                            <m:r>
                              <a:rPr lang="en-US" altLang="zh-CN" sz="2800" i="1">
                                <a:solidFill>
                                  <a:srgbClr val="FF0000"/>
                                </a:solidFill>
                                <a:latin typeface="Cambria Math" panose="02040503050406030204"/>
                                <a:ea typeface="微软雅黑" panose="020B0503020204020204" charset="-122"/>
                                <a:cs typeface="Cambria Math" panose="02040503050406030204" charset="0"/>
                              </a:rPr>
                              <m:t>𝑠</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总</m:t>
                            </m:r>
                            <m:r>
                              <a:rPr lang="en-US" altLang="zh-CN" sz="2800" i="1">
                                <a:solidFill>
                                  <a:srgbClr val="FF0000"/>
                                </a:solidFill>
                                <a:latin typeface="Cambria Math" panose="02040503050406030204"/>
                                <a:ea typeface="微软雅黑" panose="020B0503020204020204" charset="-122"/>
                                <a:cs typeface="Cambria Math" panose="02040503050406030204" charset="0"/>
                              </a:rPr>
                              <m:t> </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𝑡</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总</m:t>
                            </m:r>
                          </m:den>
                        </m:f>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2</m:t>
                            </m:r>
                            <m:r>
                              <a:rPr lang="en-US" altLang="zh-CN" sz="2800" i="1">
                                <a:solidFill>
                                  <a:srgbClr val="FF0000"/>
                                </a:solidFill>
                                <a:latin typeface="Cambria Math" panose="02040503050406030204"/>
                                <a:ea typeface="微软雅黑" panose="020B0503020204020204" charset="-122"/>
                                <a:cs typeface="Cambria Math" panose="02040503050406030204" charset="0"/>
                              </a:rPr>
                              <m:t>𝑠</m:t>
                            </m:r>
                          </m:num>
                          <m:den>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𝑣</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1</m:t>
                                </m:r>
                              </m:den>
                            </m:f>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𝑣</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2</m:t>
                                </m:r>
                              </m:den>
                            </m:f>
                          </m:den>
                        </m:f>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2</m:t>
                            </m:r>
                            <m:r>
                              <a:rPr lang="en-US" altLang="zh-CN" sz="2800" i="1">
                                <a:solidFill>
                                  <a:srgbClr val="FF0000"/>
                                </a:solidFill>
                                <a:latin typeface="Cambria Math" panose="02040503050406030204"/>
                                <a:ea typeface="微软雅黑" panose="020B0503020204020204" charset="-122"/>
                                <a:cs typeface="Cambria Math" panose="02040503050406030204" charset="0"/>
                              </a:rPr>
                              <m:t>𝑠</m:t>
                            </m:r>
                          </m:num>
                          <m:den>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4</m:t>
                                </m:r>
                                <m:r>
                                  <a:rPr lang="en-US" altLang="zh-CN" sz="2800" i="1">
                                    <a:solidFill>
                                      <a:srgbClr val="FF0000"/>
                                    </a:solidFill>
                                    <a:latin typeface="Cambria Math" panose="02040503050406030204"/>
                                    <a:ea typeface="微软雅黑" panose="020B0503020204020204" charset="-122"/>
                                    <a:cs typeface="Cambria Math" panose="02040503050406030204" charset="0"/>
                                  </a:rPr>
                                  <m:t>𝑚</m:t>
                                </m:r>
                                <m:r>
                                  <a:rPr lang="en-US" altLang="zh-CN" sz="2800" i="1">
                                    <a:solidFill>
                                      <a:srgbClr val="FF0000"/>
                                    </a:solidFill>
                                    <a:latin typeface="Cambria Math" panose="02040503050406030204"/>
                                    <a:ea typeface="微软雅黑" panose="020B0503020204020204" charset="-122"/>
                                    <a:cs typeface="Cambria Math" panose="02040503050406030204" charset="0"/>
                                  </a:rPr>
                                  <m:t>/</m:t>
                                </m:r>
                                <m:r>
                                  <a:rPr lang="en-US" altLang="zh-CN" sz="2800" i="1">
                                    <a:solidFill>
                                      <a:srgbClr val="FF0000"/>
                                    </a:solidFill>
                                    <a:latin typeface="Cambria Math" panose="02040503050406030204"/>
                                    <a:ea typeface="微软雅黑" panose="020B0503020204020204" charset="-122"/>
                                    <a:cs typeface="Cambria Math" panose="02040503050406030204" charset="0"/>
                                  </a:rPr>
                                  <m:t>𝑠</m:t>
                                </m:r>
                              </m:den>
                            </m:f>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6</m:t>
                                </m:r>
                                <m:r>
                                  <a:rPr lang="en-US" altLang="zh-CN" sz="2800" i="1">
                                    <a:solidFill>
                                      <a:srgbClr val="FF0000"/>
                                    </a:solidFill>
                                    <a:latin typeface="Cambria Math" panose="02040503050406030204"/>
                                    <a:ea typeface="微软雅黑" panose="020B0503020204020204" charset="-122"/>
                                    <a:cs typeface="Cambria Math" panose="02040503050406030204" charset="0"/>
                                  </a:rPr>
                                  <m:t>𝑚</m:t>
                                </m:r>
                                <m:r>
                                  <a:rPr lang="en-US" altLang="zh-CN" sz="2800" i="1">
                                    <a:solidFill>
                                      <a:srgbClr val="FF0000"/>
                                    </a:solidFill>
                                    <a:latin typeface="Cambria Math" panose="02040503050406030204"/>
                                    <a:ea typeface="微软雅黑" panose="020B0503020204020204" charset="-122"/>
                                    <a:cs typeface="Cambria Math" panose="02040503050406030204" charset="0"/>
                                  </a:rPr>
                                  <m:t>/</m:t>
                                </m:r>
                                <m:r>
                                  <a:rPr lang="en-US" altLang="zh-CN" sz="2800" i="1">
                                    <a:solidFill>
                                      <a:srgbClr val="FF0000"/>
                                    </a:solidFill>
                                    <a:latin typeface="Cambria Math" panose="02040503050406030204"/>
                                    <a:ea typeface="微软雅黑" panose="020B0503020204020204" charset="-122"/>
                                    <a:cs typeface="Cambria Math" panose="02040503050406030204" charset="0"/>
                                  </a:rPr>
                                  <m:t>𝑠</m:t>
                                </m:r>
                              </m:den>
                            </m:f>
                          </m:den>
                        </m:f>
                        <m:r>
                          <a:rPr lang="en-US" altLang="zh-CN" sz="2800" i="1">
                            <a:solidFill>
                              <a:srgbClr val="FF0000"/>
                            </a:solidFill>
                            <a:latin typeface="Cambria Math" panose="02040503050406030204"/>
                            <a:ea typeface="微软雅黑" panose="020B0503020204020204" charset="-122"/>
                            <a:cs typeface="Cambria Math" panose="02040503050406030204" charset="0"/>
                          </a:rPr>
                          <m:t>=4.8</m:t>
                        </m:r>
                        <m:r>
                          <a:rPr lang="en-US" altLang="zh-CN" sz="2800" i="1">
                            <a:solidFill>
                              <a:srgbClr val="FF0000"/>
                            </a:solidFill>
                            <a:latin typeface="Cambria Math" panose="02040503050406030204"/>
                            <a:ea typeface="微软雅黑" panose="020B0503020204020204" charset="-122"/>
                            <a:cs typeface="Cambria Math" panose="02040503050406030204" charset="0"/>
                          </a:rPr>
                          <m:t>𝑚</m:t>
                        </m:r>
                        <m:r>
                          <a:rPr lang="en-US" altLang="zh-CN" sz="2800" i="1">
                            <a:solidFill>
                              <a:srgbClr val="FF0000"/>
                            </a:solidFill>
                            <a:latin typeface="Cambria Math" panose="02040503050406030204"/>
                            <a:ea typeface="微软雅黑" panose="020B0503020204020204" charset="-122"/>
                            <a:cs typeface="Cambria Math" panose="02040503050406030204" charset="0"/>
                          </a:rPr>
                          <m:t>/</m:t>
                        </m:r>
                        <m:r>
                          <a:rPr lang="en-US" altLang="zh-CN" sz="2800" i="1">
                            <a:solidFill>
                              <a:srgbClr val="FF0000"/>
                            </a:solidFill>
                            <a:latin typeface="Cambria Math" panose="02040503050406030204"/>
                            <a:ea typeface="微软雅黑" panose="020B0503020204020204" charset="-122"/>
                            <a:cs typeface="Cambria Math" panose="02040503050406030204" charset="0"/>
                          </a:rPr>
                          <m:t>𝑠</m:t>
                        </m:r>
                      </m:oMath>
                    </m:oMathPara>
                  </a14:m>
                  <a:endParaRPr lang="zh-CN" altLang="en-US" sz="2800" i="1">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0" name="文本框 9"/>
                <p:cNvSpPr txBox="1">
                  <a:spLocks noRot="1" noChangeAspect="1" noMove="1" noResize="1" noEditPoints="1" noAdjustHandles="1" noChangeArrowheads="1" noChangeShapeType="1" noTextEdit="1"/>
                </p:cNvSpPr>
                <p:nvPr>
                  <p:custDataLst>
                    <p:tags r:id="rId7"/>
                  </p:custDataLst>
                </p:nvPr>
              </p:nvSpPr>
              <p:spPr>
                <a:xfrm>
                  <a:off x="679" y="2982"/>
                  <a:ext cx="12067" cy="1862"/>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custDataLst>
                    <p:tags r:id="rId5"/>
                  </p:custDataLst>
                </p:nvPr>
              </p:nvSpPr>
              <p:spPr>
                <a:xfrm>
                  <a:off x="912" y="3275"/>
                  <a:ext cx="1542" cy="900"/>
                </a:xfrm>
                <a:prstGeom prst="rect">
                  <a:avLst/>
                </a:prstGeom>
                <a:noFill/>
              </p:spPr>
              <p:txBody>
                <a:bodyPr wrap="square" rtlCol="0">
                  <a:noAutofit/>
                </a:bodyPr>
                <a:lstStyle/>
                <a:p>
                  <a:pPr>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m:t>
                        </m:r>
                      </m:oMath>
                    </m:oMathPara>
                  </a14:m>
                  <a:endParaRPr lang="en-US" altLang="zh-CN" sz="2800" i="1">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27" name="文本框 26"/>
                <p:cNvSpPr txBox="1">
                  <a:spLocks noRot="1" noChangeAspect="1" noMove="1" noResize="1" noEditPoints="1" noAdjustHandles="1" noChangeArrowheads="1" noChangeShapeType="1" noTextEdit="1"/>
                </p:cNvSpPr>
                <p:nvPr>
                  <p:custDataLst>
                    <p:tags r:id="rId9"/>
                  </p:custDataLst>
                </p:nvPr>
              </p:nvSpPr>
              <p:spPr>
                <a:xfrm>
                  <a:off x="912" y="3275"/>
                  <a:ext cx="1542" cy="900"/>
                </a:xfrm>
                <a:prstGeom prst="rect">
                  <a:avLst/>
                </a:prstGeom>
                <a:blipFill rotWithShape="1">
                  <a:blip r:embed="rId10"/>
                  <a:stretch>
                    <a:fillRect/>
                  </a:stretch>
                </a:blipFill>
              </p:spPr>
              <p:txBody>
                <a:bodyPr/>
                <a:lstStyle/>
                <a:p>
                  <a:r>
                    <a:rPr lang="zh-CN" altLang="en-US">
                      <a:noFill/>
                    </a:rPr>
                    <a:t> </a:t>
                  </a:r>
                </a:p>
              </p:txBody>
            </p:sp>
          </mc:Fallback>
        </mc:AlternateContent>
      </p:grpSp>
      <p:sp>
        <p:nvSpPr>
          <p:cNvPr id="7" name="文本框 6"/>
          <p:cNvSpPr txBox="1"/>
          <p:nvPr/>
        </p:nvSpPr>
        <p:spPr>
          <a:xfrm>
            <a:off x="1991360" y="3364865"/>
            <a:ext cx="6470650" cy="63436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设全程路程为</a:t>
            </a:r>
            <a:r>
              <a:rPr lang="en-US" altLang="zh-CN" sz="2800">
                <a:solidFill>
                  <a:srgbClr val="FF0000"/>
                </a:solidFill>
                <a:latin typeface="微软雅黑" panose="020B0503020204020204" charset="-122"/>
                <a:ea typeface="微软雅黑"/>
              </a:rPr>
              <a:t>2s</a:t>
            </a:r>
            <a:r>
              <a:rPr lang="zh-CN" altLang="en-US" sz="2800">
                <a:solidFill>
                  <a:srgbClr val="FF0000"/>
                </a:solidFill>
                <a:latin typeface="微软雅黑" panose="020B0503020204020204" charset="-122"/>
                <a:ea typeface="微软雅黑"/>
              </a:rPr>
              <a:t>，则一半路程为</a:t>
            </a:r>
            <a:r>
              <a:rPr lang="en-US" altLang="zh-CN" sz="2800">
                <a:solidFill>
                  <a:srgbClr val="FF0000"/>
                </a:solidFill>
                <a:latin typeface="微软雅黑" panose="020B0503020204020204" charset="-122"/>
                <a:ea typeface="微软雅黑"/>
              </a:rPr>
              <a:t>s</a:t>
            </a:r>
            <a:r>
              <a:rPr lang="zh-CN" altLang="en-US" sz="2800">
                <a:solidFill>
                  <a:srgbClr val="FF0000"/>
                </a:solidFill>
                <a:latin typeface="微软雅黑" panose="020B0503020204020204" charset="-122"/>
                <a:ea typeface="微软雅黑"/>
              </a:rPr>
              <a:t>。</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pul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wipe(left)">
                                      <p:cBhvr>
                                        <p:cTn id="1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67080" y="981075"/>
            <a:ext cx="10403840" cy="2300605"/>
          </a:xfrm>
          <a:prstGeom prst="rect">
            <a:avLst/>
          </a:prstGeom>
          <a:noFill/>
        </p:spPr>
        <p:txBody>
          <a:bodyPr wrap="square" rtlCol="0" anchor="t">
            <a:noAutofit/>
          </a:bodyPr>
          <a:lstStyle/>
          <a:p>
            <a:pPr>
              <a:lnSpc>
                <a:spcPct val="120000"/>
              </a:lnSpc>
            </a:pPr>
            <a:r>
              <a:rPr lang="zh-CN" altLang="en-US" sz="2400">
                <a:latin typeface="微软雅黑" panose="020B0503020204020204" charset="-122"/>
                <a:ea typeface="微软雅黑"/>
              </a:rPr>
              <a:t>3.</a:t>
            </a:r>
            <a:r>
              <a:rPr lang="en-US" altLang="zh-CN" sz="2400">
                <a:latin typeface="微软雅黑" panose="020B0503020204020204" charset="-122"/>
                <a:ea typeface="微软雅黑"/>
              </a:rPr>
              <a:t> </a:t>
            </a:r>
            <a:r>
              <a:rPr lang="zh-CN" altLang="en-US" sz="2400">
                <a:latin typeface="微软雅黑" panose="020B0503020204020204" charset="-122"/>
                <a:ea typeface="微软雅黑"/>
              </a:rPr>
              <a:t>复兴号动车组是由我国自主研制、具有完全自主知识产权、达到世界先进水平的新一代高速列车，具有安全、高速、舒适等特点，受到广大乘客的青睐。由北京南开往上海虹桥的G1次复兴号CR400列车的时刻表如下表所示，请你计算列车由北京南到上海虹桥的平均速度，并比较列车从北京南到天津南、从天津南到南京南，哪段运行的平均速度较大。</a:t>
            </a:r>
          </a:p>
        </p:txBody>
      </p:sp>
      <p:graphicFrame>
        <p:nvGraphicFramePr>
          <p:cNvPr id="7" name="表格 6"/>
          <p:cNvGraphicFramePr>
            <a:graphicFrameLocks noGrp="1"/>
          </p:cNvGraphicFramePr>
          <p:nvPr/>
        </p:nvGraphicFramePr>
        <p:xfrm>
          <a:off x="1919605" y="3933190"/>
          <a:ext cx="9622155" cy="1905000"/>
        </p:xfrm>
        <a:graphic>
          <a:graphicData uri="http://schemas.openxmlformats.org/drawingml/2006/table">
            <a:tbl>
              <a:tblPr firstRow="1" bandRow="1">
                <a:tableStyleId>{5C22544A-7EE6-4342-B048-85BDC9FD1C3A}</a:tableStyleId>
              </a:tblPr>
              <a:tblGrid>
                <a:gridCol w="1640078">
                  <a:extLst>
                    <a:ext uri="{9D8B030D-6E8A-4147-A177-3AD203B41FA5}">
                      <a16:colId xmlns:a16="http://schemas.microsoft.com/office/drawing/2014/main" val="20000"/>
                    </a:ext>
                  </a:extLst>
                </a:gridCol>
                <a:gridCol w="1640078">
                  <a:extLst>
                    <a:ext uri="{9D8B030D-6E8A-4147-A177-3AD203B41FA5}">
                      <a16:colId xmlns:a16="http://schemas.microsoft.com/office/drawing/2014/main" val="20001"/>
                    </a:ext>
                  </a:extLst>
                </a:gridCol>
                <a:gridCol w="1640078">
                  <a:extLst>
                    <a:ext uri="{9D8B030D-6E8A-4147-A177-3AD203B41FA5}">
                      <a16:colId xmlns:a16="http://schemas.microsoft.com/office/drawing/2014/main" val="20002"/>
                    </a:ext>
                  </a:extLst>
                </a:gridCol>
                <a:gridCol w="1640078">
                  <a:extLst>
                    <a:ext uri="{9D8B030D-6E8A-4147-A177-3AD203B41FA5}">
                      <a16:colId xmlns:a16="http://schemas.microsoft.com/office/drawing/2014/main" val="20003"/>
                    </a:ext>
                  </a:extLst>
                </a:gridCol>
                <a:gridCol w="1640078">
                  <a:extLst>
                    <a:ext uri="{9D8B030D-6E8A-4147-A177-3AD203B41FA5}">
                      <a16:colId xmlns:a16="http://schemas.microsoft.com/office/drawing/2014/main" val="20004"/>
                    </a:ext>
                  </a:extLst>
                </a:gridCol>
              </a:tblGrid>
              <a:tr h="0">
                <a:tc>
                  <a:txBody>
                    <a:bodyPr/>
                    <a:lstStyle/>
                    <a:p>
                      <a:pPr algn="ctr">
                        <a:buNone/>
                      </a:pPr>
                      <a:r>
                        <a:rPr lang="zh-CN" altLang="en-US" sz="2400"/>
                        <a:t>站次</a:t>
                      </a:r>
                    </a:p>
                  </a:txBody>
                  <a:tcPr/>
                </a:tc>
                <a:tc>
                  <a:txBody>
                    <a:bodyPr/>
                    <a:lstStyle/>
                    <a:p>
                      <a:pPr algn="ctr">
                        <a:buNone/>
                      </a:pPr>
                      <a:r>
                        <a:rPr lang="zh-CN" altLang="en-US" sz="2400"/>
                        <a:t>站名</a:t>
                      </a:r>
                    </a:p>
                  </a:txBody>
                  <a:tcPr/>
                </a:tc>
                <a:tc>
                  <a:txBody>
                    <a:bodyPr/>
                    <a:lstStyle/>
                    <a:p>
                      <a:pPr algn="ctr">
                        <a:buNone/>
                      </a:pPr>
                      <a:r>
                        <a:rPr lang="zh-CN" altLang="en-US" sz="2400"/>
                        <a:t>到达时间</a:t>
                      </a:r>
                    </a:p>
                  </a:txBody>
                  <a:tcPr/>
                </a:tc>
                <a:tc>
                  <a:txBody>
                    <a:bodyPr/>
                    <a:lstStyle/>
                    <a:p>
                      <a:pPr algn="ctr">
                        <a:buNone/>
                      </a:pPr>
                      <a:r>
                        <a:rPr lang="zh-CN" altLang="en-US" sz="2400"/>
                        <a:t>开车时间</a:t>
                      </a:r>
                    </a:p>
                  </a:txBody>
                  <a:tcPr/>
                </a:tc>
                <a:tc>
                  <a:txBody>
                    <a:bodyPr/>
                    <a:lstStyle/>
                    <a:p>
                      <a:pPr algn="ctr">
                        <a:buNone/>
                      </a:pPr>
                      <a:r>
                        <a:rPr lang="zh-CN" altLang="en-US" sz="2400"/>
                        <a:t>里程</a:t>
                      </a:r>
                    </a:p>
                  </a:txBody>
                  <a:tcPr/>
                </a:tc>
                <a:extLst>
                  <a:ext uri="{0D108BD9-81ED-4DB2-BD59-A6C34878D82A}">
                    <a16:rowId xmlns:a16="http://schemas.microsoft.com/office/drawing/2014/main" val="10000"/>
                  </a:ext>
                </a:extLst>
              </a:tr>
              <a:tr h="381000">
                <a:tc>
                  <a:txBody>
                    <a:bodyPr/>
                    <a:lstStyle/>
                    <a:p>
                      <a:pPr algn="ctr">
                        <a:buNone/>
                      </a:pPr>
                      <a:r>
                        <a:rPr lang="en-US" altLang="zh-CN" sz="2400"/>
                        <a:t>1</a:t>
                      </a:r>
                    </a:p>
                  </a:txBody>
                  <a:tcPr/>
                </a:tc>
                <a:tc>
                  <a:txBody>
                    <a:bodyPr/>
                    <a:lstStyle/>
                    <a:p>
                      <a:pPr algn="ctr">
                        <a:buNone/>
                      </a:pPr>
                      <a:r>
                        <a:rPr lang="zh-CN" altLang="en-US" sz="2400"/>
                        <a:t>北京南</a:t>
                      </a:r>
                    </a:p>
                  </a:txBody>
                  <a:tcPr/>
                </a:tc>
                <a:tc>
                  <a:txBody>
                    <a:bodyPr/>
                    <a:lstStyle/>
                    <a:p>
                      <a:pPr algn="ctr">
                        <a:buNone/>
                      </a:pPr>
                      <a:r>
                        <a:rPr lang="en-US" altLang="zh-CN" sz="2400"/>
                        <a:t>—</a:t>
                      </a:r>
                    </a:p>
                  </a:txBody>
                  <a:tcPr/>
                </a:tc>
                <a:tc>
                  <a:txBody>
                    <a:bodyPr/>
                    <a:lstStyle/>
                    <a:p>
                      <a:pPr algn="ctr">
                        <a:buNone/>
                      </a:pPr>
                      <a:r>
                        <a:rPr lang="en-US" altLang="zh-CN" sz="2400"/>
                        <a:t>07:00</a:t>
                      </a:r>
                    </a:p>
                  </a:txBody>
                  <a:tcPr/>
                </a:tc>
                <a:tc>
                  <a:txBody>
                    <a:bodyPr/>
                    <a:lstStyle/>
                    <a:p>
                      <a:pPr algn="ctr">
                        <a:buNone/>
                      </a:pPr>
                      <a:r>
                        <a:rPr lang="en-US" altLang="zh-CN" sz="2400"/>
                        <a:t>0</a:t>
                      </a:r>
                    </a:p>
                  </a:txBody>
                  <a:tcPr/>
                </a:tc>
                <a:extLst>
                  <a:ext uri="{0D108BD9-81ED-4DB2-BD59-A6C34878D82A}">
                    <a16:rowId xmlns:a16="http://schemas.microsoft.com/office/drawing/2014/main" val="10001"/>
                  </a:ext>
                </a:extLst>
              </a:tr>
              <a:tr h="381000">
                <a:tc>
                  <a:txBody>
                    <a:bodyPr/>
                    <a:lstStyle/>
                    <a:p>
                      <a:pPr algn="ctr">
                        <a:buNone/>
                      </a:pPr>
                      <a:r>
                        <a:rPr lang="en-US" altLang="zh-CN" sz="2400"/>
                        <a:t>2</a:t>
                      </a:r>
                    </a:p>
                  </a:txBody>
                  <a:tcPr/>
                </a:tc>
                <a:tc>
                  <a:txBody>
                    <a:bodyPr/>
                    <a:lstStyle/>
                    <a:p>
                      <a:pPr algn="ctr">
                        <a:buNone/>
                      </a:pPr>
                      <a:r>
                        <a:rPr lang="zh-CN" altLang="en-US" sz="2400"/>
                        <a:t>天津南</a:t>
                      </a:r>
                    </a:p>
                  </a:txBody>
                  <a:tcPr/>
                </a:tc>
                <a:tc>
                  <a:txBody>
                    <a:bodyPr/>
                    <a:lstStyle/>
                    <a:p>
                      <a:pPr algn="ctr">
                        <a:buNone/>
                      </a:pPr>
                      <a:r>
                        <a:rPr lang="en-US" altLang="zh-CN" sz="2400"/>
                        <a:t>07:31</a:t>
                      </a:r>
                    </a:p>
                  </a:txBody>
                  <a:tcPr/>
                </a:tc>
                <a:tc>
                  <a:txBody>
                    <a:bodyPr/>
                    <a:lstStyle/>
                    <a:p>
                      <a:pPr algn="ctr">
                        <a:buNone/>
                      </a:pPr>
                      <a:r>
                        <a:rPr lang="en-US" altLang="zh-CN" sz="2400"/>
                        <a:t>07:33</a:t>
                      </a:r>
                    </a:p>
                  </a:txBody>
                  <a:tcPr/>
                </a:tc>
                <a:tc>
                  <a:txBody>
                    <a:bodyPr/>
                    <a:lstStyle/>
                    <a:p>
                      <a:pPr algn="ctr">
                        <a:buNone/>
                      </a:pPr>
                      <a:r>
                        <a:rPr lang="en-US" altLang="zh-CN" sz="2400"/>
                        <a:t>117km</a:t>
                      </a:r>
                    </a:p>
                  </a:txBody>
                  <a:tcPr/>
                </a:tc>
                <a:extLst>
                  <a:ext uri="{0D108BD9-81ED-4DB2-BD59-A6C34878D82A}">
                    <a16:rowId xmlns:a16="http://schemas.microsoft.com/office/drawing/2014/main" val="10002"/>
                  </a:ext>
                </a:extLst>
              </a:tr>
              <a:tr h="381000">
                <a:tc>
                  <a:txBody>
                    <a:bodyPr/>
                    <a:lstStyle/>
                    <a:p>
                      <a:pPr algn="ctr">
                        <a:buNone/>
                      </a:pPr>
                      <a:r>
                        <a:rPr lang="en-US" altLang="zh-CN" sz="2400"/>
                        <a:t>3</a:t>
                      </a:r>
                    </a:p>
                  </a:txBody>
                  <a:tcPr/>
                </a:tc>
                <a:tc>
                  <a:txBody>
                    <a:bodyPr/>
                    <a:lstStyle/>
                    <a:p>
                      <a:pPr algn="ctr">
                        <a:buNone/>
                      </a:pPr>
                      <a:r>
                        <a:rPr lang="zh-CN" altLang="en-US" sz="2400"/>
                        <a:t>南京南</a:t>
                      </a:r>
                    </a:p>
                  </a:txBody>
                  <a:tcPr/>
                </a:tc>
                <a:tc>
                  <a:txBody>
                    <a:bodyPr/>
                    <a:lstStyle/>
                    <a:p>
                      <a:pPr algn="ctr">
                        <a:buNone/>
                      </a:pPr>
                      <a:r>
                        <a:rPr lang="en-US" altLang="zh-CN" sz="2400"/>
                        <a:t>10:24</a:t>
                      </a:r>
                    </a:p>
                  </a:txBody>
                  <a:tcPr/>
                </a:tc>
                <a:tc>
                  <a:txBody>
                    <a:bodyPr/>
                    <a:lstStyle/>
                    <a:p>
                      <a:pPr algn="ctr">
                        <a:buNone/>
                      </a:pPr>
                      <a:r>
                        <a:rPr lang="en-US" altLang="zh-CN" sz="2400"/>
                        <a:t>10:26</a:t>
                      </a:r>
                    </a:p>
                  </a:txBody>
                  <a:tcPr/>
                </a:tc>
                <a:tc>
                  <a:txBody>
                    <a:bodyPr/>
                    <a:lstStyle/>
                    <a:p>
                      <a:pPr algn="ctr">
                        <a:buNone/>
                      </a:pPr>
                      <a:r>
                        <a:rPr lang="en-US" altLang="zh-CN" sz="2400"/>
                        <a:t>1023km</a:t>
                      </a:r>
                    </a:p>
                  </a:txBody>
                  <a:tcPr/>
                </a:tc>
                <a:extLst>
                  <a:ext uri="{0D108BD9-81ED-4DB2-BD59-A6C34878D82A}">
                    <a16:rowId xmlns:a16="http://schemas.microsoft.com/office/drawing/2014/main" val="10003"/>
                  </a:ext>
                </a:extLst>
              </a:tr>
              <a:tr h="381000">
                <a:tc>
                  <a:txBody>
                    <a:bodyPr/>
                    <a:lstStyle/>
                    <a:p>
                      <a:pPr algn="ctr">
                        <a:buNone/>
                      </a:pPr>
                      <a:r>
                        <a:rPr lang="en-US" altLang="zh-CN" sz="2400"/>
                        <a:t>4</a:t>
                      </a:r>
                    </a:p>
                  </a:txBody>
                  <a:tcPr/>
                </a:tc>
                <a:tc>
                  <a:txBody>
                    <a:bodyPr/>
                    <a:lstStyle/>
                    <a:p>
                      <a:pPr algn="ctr">
                        <a:buNone/>
                      </a:pPr>
                      <a:r>
                        <a:rPr lang="zh-CN" altLang="en-US" sz="2400"/>
                        <a:t>上海虹桥</a:t>
                      </a:r>
                    </a:p>
                  </a:txBody>
                  <a:tcPr/>
                </a:tc>
                <a:tc>
                  <a:txBody>
                    <a:bodyPr/>
                    <a:lstStyle/>
                    <a:p>
                      <a:pPr algn="ctr">
                        <a:buNone/>
                      </a:pPr>
                      <a:r>
                        <a:rPr lang="en-US" altLang="zh-CN" sz="2400"/>
                        <a:t>11:29</a:t>
                      </a:r>
                    </a:p>
                  </a:txBody>
                  <a:tcPr/>
                </a:tc>
                <a:tc>
                  <a:txBody>
                    <a:bodyPr/>
                    <a:lstStyle/>
                    <a:p>
                      <a:pPr algn="ctr">
                        <a:buNone/>
                      </a:pPr>
                      <a:r>
                        <a:rPr lang="en-US" altLang="zh-CN" sz="2400"/>
                        <a:t>—</a:t>
                      </a:r>
                    </a:p>
                  </a:txBody>
                  <a:tcPr/>
                </a:tc>
                <a:tc>
                  <a:txBody>
                    <a:bodyPr/>
                    <a:lstStyle/>
                    <a:p>
                      <a:pPr algn="ctr">
                        <a:buNone/>
                      </a:pPr>
                      <a:r>
                        <a:rPr lang="en-US" altLang="zh-CN" sz="2400"/>
                        <a:t>1318km</a:t>
                      </a:r>
                    </a:p>
                  </a:txBody>
                  <a:tcPr/>
                </a:tc>
                <a:extLst>
                  <a:ext uri="{0D108BD9-81ED-4DB2-BD59-A6C34878D82A}">
                    <a16:rowId xmlns:a16="http://schemas.microsoft.com/office/drawing/2014/main" val="10004"/>
                  </a:ext>
                </a:extLst>
              </a:tr>
            </a:tbl>
          </a:graphicData>
        </a:graphic>
      </p:graphicFrame>
      <p:sp>
        <p:nvSpPr>
          <p:cNvPr id="5" name="文本框 4"/>
          <p:cNvSpPr txBox="1"/>
          <p:nvPr/>
        </p:nvSpPr>
        <p:spPr>
          <a:xfrm>
            <a:off x="4122420" y="3337560"/>
            <a:ext cx="4444365" cy="678815"/>
          </a:xfrm>
          <a:prstGeom prst="rect">
            <a:avLst/>
          </a:prstGeom>
          <a:noFill/>
        </p:spPr>
        <p:txBody>
          <a:bodyPr wrap="square" rtlCol="0">
            <a:noAutofit/>
          </a:bodyPr>
          <a:lstStyle/>
          <a:p>
            <a:pPr>
              <a:lnSpc>
                <a:spcPct val="120000"/>
              </a:lnSpc>
            </a:pPr>
            <a:r>
              <a:rPr lang="en-US" altLang="zh-CN" sz="2400" b="1">
                <a:latin typeface="宋体" panose="02010600030101010101" pitchFamily="2" charset="-122"/>
                <a:cs typeface="宋体" panose="02010600030101010101" pitchFamily="2" charset="-122"/>
              </a:rPr>
              <a:t>G1</a:t>
            </a:r>
            <a:r>
              <a:rPr lang="zh-CN" altLang="en-US" sz="2400" b="1">
                <a:latin typeface="宋体" panose="02010600030101010101" pitchFamily="2" charset="-122"/>
                <a:cs typeface="宋体" panose="02010600030101010101" pitchFamily="2" charset="-122"/>
              </a:rPr>
              <a:t>次列车时刻表（</a:t>
            </a:r>
            <a:r>
              <a:rPr lang="en-US" altLang="zh-CN" sz="2400" b="1">
                <a:latin typeface="宋体" panose="02010600030101010101" pitchFamily="2" charset="-122"/>
                <a:cs typeface="宋体" panose="02010600030101010101" pitchFamily="2" charset="-122"/>
              </a:rPr>
              <a:t>2023</a:t>
            </a:r>
            <a:r>
              <a:rPr lang="zh-CN" altLang="en-US" sz="2400" b="1">
                <a:latin typeface="宋体" panose="02010600030101010101" pitchFamily="2" charset="-122"/>
                <a:cs typeface="宋体" panose="02010600030101010101" pitchFamily="2" charset="-122"/>
              </a:rPr>
              <a:t>年）</a:t>
            </a:r>
          </a:p>
        </p:txBody>
      </p:sp>
      <p:sp>
        <p:nvSpPr>
          <p:cNvPr id="6" name="文本框 5"/>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pull/>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7555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grpSp>
        <p:nvGrpSpPr>
          <p:cNvPr id="8" name="组合 7"/>
          <p:cNvGrpSpPr/>
          <p:nvPr/>
        </p:nvGrpSpPr>
        <p:grpSpPr>
          <a:xfrm>
            <a:off x="1055370" y="974090"/>
            <a:ext cx="10048240" cy="1974850"/>
            <a:chOff x="1662" y="1534"/>
            <a:chExt cx="15824" cy="3110"/>
          </a:xfrm>
        </p:grpSpPr>
        <p:sp>
          <p:nvSpPr>
            <p:cNvPr id="4" name="矩形 5"/>
            <p:cNvSpPr/>
            <p:nvPr/>
          </p:nvSpPr>
          <p:spPr>
            <a:xfrm>
              <a:off x="1662" y="1534"/>
              <a:ext cx="15825" cy="2277"/>
            </a:xfrm>
            <a:prstGeom prst="rect">
              <a:avLst/>
            </a:prstGeom>
            <a:noFill/>
            <a:ln w="9525">
              <a:noFill/>
            </a:ln>
          </p:spPr>
          <p:txBody>
            <a:bodyPr>
              <a:noAutofit/>
            </a:bodyPr>
            <a:lstStyle/>
            <a:p>
              <a:pPr>
                <a:lnSpc>
                  <a:spcPct val="200000"/>
                </a:lnSpc>
              </a:pPr>
              <a:r>
                <a:rPr lang="zh-CN" altLang="en-US" sz="2800">
                  <a:solidFill>
                    <a:srgbClr val="FF0000"/>
                  </a:solidFill>
                  <a:latin typeface="微软雅黑" panose="020B0503020204020204" charset="-122"/>
                  <a:ea typeface="微软雅黑"/>
                </a:rPr>
                <a:t>解：</a:t>
              </a:r>
              <a:r>
                <a:rPr lang="zh-CN" altLang="en-US" sz="2800">
                  <a:solidFill>
                    <a:srgbClr val="FF0000"/>
                  </a:solidFill>
                  <a:latin typeface="微软雅黑" panose="020B0503020204020204" charset="-122"/>
                  <a:ea typeface="微软雅黑"/>
                  <a:sym typeface="+mn-ea"/>
                </a:rPr>
                <a:t>列车由北京南到上海虹桥通过的路程</a:t>
              </a:r>
              <a:r>
                <a:rPr lang="en-US" altLang="zh-CN" sz="2800" i="1">
                  <a:solidFill>
                    <a:srgbClr val="FF0000"/>
                  </a:solidFill>
                  <a:latin typeface="Times New Roman" panose="02020603050405020304" pitchFamily="18" charset="0"/>
                </a:rPr>
                <a:t>s</a:t>
              </a:r>
              <a:r>
                <a:rPr lang="en-US" altLang="zh-CN" sz="2800">
                  <a:solidFill>
                    <a:srgbClr val="FF0000"/>
                  </a:solidFill>
                  <a:latin typeface="Times New Roman" panose="02020603050405020304" pitchFamily="18" charset="0"/>
                </a:rPr>
                <a:t>=1318km</a:t>
              </a:r>
              <a:r>
                <a:rPr lang="zh-CN" altLang="en-US" sz="2800">
                  <a:solidFill>
                    <a:srgbClr val="FF0000"/>
                  </a:solidFill>
                  <a:latin typeface="Times New Roman" panose="02020603050405020304" pitchFamily="18" charset="0"/>
                </a:rPr>
                <a:t>，</a:t>
              </a:r>
            </a:p>
            <a:p>
              <a:pPr>
                <a:lnSpc>
                  <a:spcPct val="200000"/>
                </a:lnSpc>
              </a:pPr>
              <a:r>
                <a:rPr lang="en-US" altLang="zh-CN" sz="2800">
                  <a:solidFill>
                    <a:srgbClr val="FF0000"/>
                  </a:solidFill>
                  <a:latin typeface="Times New Roman" panose="02020603050405020304" pitchFamily="18" charset="0"/>
                </a:rPr>
                <a:t>        </a:t>
              </a:r>
              <a:r>
                <a:rPr lang="zh-CN" altLang="en-US" sz="2800">
                  <a:solidFill>
                    <a:srgbClr val="FF0000"/>
                  </a:solidFill>
                  <a:latin typeface="微软雅黑" panose="020B0503020204020204" charset="-122"/>
                  <a:ea typeface="微软雅黑"/>
                </a:rPr>
                <a:t>运动的时间</a:t>
              </a:r>
              <a:r>
                <a:rPr lang="en-US" altLang="zh-CN" sz="2800" i="1">
                  <a:solidFill>
                    <a:srgbClr val="FF0000"/>
                  </a:solidFill>
                  <a:latin typeface="Times New Roman" panose="02020603050405020304" pitchFamily="18" charset="0"/>
                </a:rPr>
                <a:t>t</a:t>
              </a:r>
              <a:r>
                <a:rPr lang="en-US" altLang="zh-CN" sz="2800">
                  <a:solidFill>
                    <a:srgbClr val="FF0000"/>
                  </a:solidFill>
                  <a:latin typeface="Times New Roman" panose="02020603050405020304" pitchFamily="18" charset="0"/>
                </a:rPr>
                <a:t>=11:29-07:00=4h29min=           </a:t>
              </a:r>
              <a:r>
                <a:rPr lang="zh-CN" altLang="en-US" sz="2800">
                  <a:solidFill>
                    <a:srgbClr val="FF0000"/>
                  </a:solidFill>
                  <a:latin typeface="Times New Roman" panose="02020603050405020304" pitchFamily="18" charset="0"/>
                </a:rPr>
                <a:t>，</a:t>
              </a:r>
              <a:endParaRPr lang="en-US" altLang="zh-CN" sz="2800">
                <a:solidFill>
                  <a:srgbClr val="FF0000"/>
                </a:solidFill>
                <a:latin typeface="Times New Roman" panose="02020603050405020304" pitchFamily="18" charset="0"/>
              </a:endParaRPr>
            </a:p>
            <a:p>
              <a:pPr>
                <a:lnSpc>
                  <a:spcPct val="200000"/>
                </a:lnSpc>
              </a:pPr>
              <a:r>
                <a:rPr lang="en-US" altLang="zh-CN" sz="2800">
                  <a:solidFill>
                    <a:srgbClr val="FF0000"/>
                  </a:solidFill>
                  <a:latin typeface="Times New Roman" panose="02020603050405020304" pitchFamily="18" charset="0"/>
                </a:rPr>
                <a:t>  </a:t>
              </a:r>
              <a:endParaRPr lang="zh-CN" altLang="en-US" sz="2800">
                <a:solidFill>
                  <a:srgbClr val="FF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p:cNvSpPr txBox="1"/>
                <p:nvPr/>
              </p:nvSpPr>
              <p:spPr>
                <a:xfrm>
                  <a:off x="11528" y="2792"/>
                  <a:ext cx="1870" cy="1852"/>
                </a:xfrm>
                <a:prstGeom prst="rect">
                  <a:avLst/>
                </a:prstGeom>
                <a:noFill/>
              </p:spPr>
              <p:txBody>
                <a:bodyPr wrap="none" rtlCol="0" anchor="t">
                  <a:noAutofit/>
                </a:bodyPr>
                <a:lstStyle/>
                <a:p>
                  <a:pPr algn="l">
                    <a:lnSpc>
                      <a:spcPct val="120000"/>
                    </a:lnSpc>
                  </a:pPr>
                  <a14:m>
                    <m:oMathPara xmlns:m="http://schemas.openxmlformats.org/officeDocument/2006/math">
                      <m:oMathParaPr>
                        <m:jc m:val="centerGroup"/>
                      </m:oMathParaPr>
                      <m:oMath xmlns:m="http://schemas.openxmlformats.org/officeDocument/2006/math">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269</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60</m:t>
                            </m:r>
                          </m:den>
                        </m:f>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h</m:t>
                        </m:r>
                      </m:oMath>
                    </m:oMathPara>
                  </a14:m>
                  <a:endParaRPr lang="en-US" altLang="zh-CN" sz="2800">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7" name="文本框 6"/>
                <p:cNvSpPr txBox="1">
                  <a:spLocks noRot="1" noChangeAspect="1" noMove="1" noResize="1" noEditPoints="1" noAdjustHandles="1" noChangeArrowheads="1" noChangeShapeType="1" noTextEdit="1"/>
                </p:cNvSpPr>
                <p:nvPr/>
              </p:nvSpPr>
              <p:spPr>
                <a:xfrm>
                  <a:off x="11528" y="2792"/>
                  <a:ext cx="1870" cy="1852"/>
                </a:xfrm>
                <a:prstGeom prst="rect">
                  <a:avLst/>
                </a:prstGeom>
                <a:blipFill rotWithShape="1">
                  <a:blip r:embed="rId3"/>
                  <a:stretch>
                    <a:fillRect/>
                  </a:stretch>
                </a:blipFill>
              </p:spPr>
              <p:txBody>
                <a:bodyPr/>
                <a:lstStyle/>
                <a:p>
                  <a:r>
                    <a:rPr lang="zh-CN" altLang="en-US">
                      <a:noFill/>
                    </a:rPr>
                    <a:t> </a:t>
                  </a:r>
                </a:p>
              </p:txBody>
            </p:sp>
          </mc:Fallback>
        </mc:AlternateContent>
      </p:grpSp>
      <p:grpSp>
        <p:nvGrpSpPr>
          <p:cNvPr id="13" name="组合 12"/>
          <p:cNvGrpSpPr/>
          <p:nvPr/>
        </p:nvGrpSpPr>
        <p:grpSpPr>
          <a:xfrm>
            <a:off x="1266190" y="2924810"/>
            <a:ext cx="7633970" cy="2533650"/>
            <a:chOff x="1994" y="4606"/>
            <a:chExt cx="12022" cy="3990"/>
          </a:xfrm>
        </p:grpSpPr>
        <p:grpSp>
          <p:nvGrpSpPr>
            <p:cNvPr id="9" name="组合 8"/>
            <p:cNvGrpSpPr/>
            <p:nvPr/>
          </p:nvGrpSpPr>
          <p:grpSpPr>
            <a:xfrm>
              <a:off x="1994" y="4606"/>
              <a:ext cx="12022" cy="3990"/>
              <a:chOff x="1869" y="5032"/>
              <a:chExt cx="12022" cy="3990"/>
            </a:xfrm>
          </p:grpSpPr>
          <mc:AlternateContent xmlns:mc="http://schemas.openxmlformats.org/markup-compatibility/2006" xmlns:a14="http://schemas.microsoft.com/office/drawing/2010/main">
            <mc:Choice Requires="a14">
              <p:sp>
                <p:nvSpPr>
                  <p:cNvPr id="10" name="文本框 9"/>
                  <p:cNvSpPr txBox="1"/>
                  <p:nvPr/>
                </p:nvSpPr>
                <p:spPr>
                  <a:xfrm>
                    <a:off x="1869" y="6393"/>
                    <a:ext cx="12022" cy="2629"/>
                  </a:xfrm>
                  <a:prstGeom prst="rect">
                    <a:avLst/>
                  </a:prstGeom>
                  <a:noFill/>
                </p:spPr>
                <p:txBody>
                  <a:bodyPr wrap="square" rtlCol="0" anchor="t">
                    <a:noAutofit/>
                  </a:bodyPr>
                  <a:lstStyle/>
                  <a:p>
                    <a:pPr algn="l"/>
                    <a14:m>
                      <m:oMathPara xmlns:m="http://schemas.openxmlformats.org/officeDocument/2006/math">
                        <m:oMathParaPr>
                          <m:jc m:val="centerGroup"/>
                        </m:oMathParaPr>
                        <m:oMath xmlns:m="http://schemas.openxmlformats.org/officeDocument/2006/math">
                          <m:r>
                            <a:rPr lang="en-US" altLang="zh-CN" sz="3200" i="1">
                              <a:solidFill>
                                <a:srgbClr val="F53009"/>
                              </a:solidFill>
                              <a:latin typeface="Cambria Math" panose="02040503050406030204"/>
                              <a:cs typeface="Cambria Math" panose="02040503050406030204" charset="0"/>
                            </a:rPr>
                            <m:t>𝑣</m:t>
                          </m:r>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i="1">
                                  <a:solidFill>
                                    <a:srgbClr val="F53009"/>
                                  </a:solidFill>
                                  <a:latin typeface="Cambria Math" panose="02040503050406030204"/>
                                  <a:cs typeface="Cambria Math" panose="02040503050406030204" charset="0"/>
                                </a:rPr>
                                <m:t>𝑠</m:t>
                              </m:r>
                            </m:num>
                            <m:den>
                              <m:r>
                                <a:rPr lang="en-US" altLang="zh-CN" sz="3200" i="1">
                                  <a:solidFill>
                                    <a:srgbClr val="F53009"/>
                                  </a:solidFill>
                                  <a:latin typeface="Cambria Math" panose="02040503050406030204"/>
                                  <a:cs typeface="Cambria Math" panose="02040503050406030204" charset="0"/>
                                </a:rPr>
                                <m:t>𝑡</m:t>
                              </m:r>
                            </m:den>
                          </m:f>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a:solidFill>
                                    <a:srgbClr val="F53009"/>
                                  </a:solidFill>
                                  <a:latin typeface="Cambria Math" panose="02040503050406030204"/>
                                  <a:cs typeface="Cambria Math" panose="02040503050406030204" charset="0"/>
                                </a:rPr>
                                <m:t>1318</m:t>
                              </m:r>
                              <m:r>
                                <m:rPr>
                                  <m:sty m:val="p"/>
                                </m:rPr>
                                <a:rPr lang="en-US" altLang="zh-CN" sz="3200">
                                  <a:solidFill>
                                    <a:srgbClr val="F53009"/>
                                  </a:solidFill>
                                  <a:latin typeface="Cambria Math" panose="02040503050406030204"/>
                                  <a:cs typeface="Cambria Math" panose="02040503050406030204" charset="0"/>
                                </a:rPr>
                                <m:t>km</m:t>
                              </m:r>
                            </m:num>
                            <m:den>
                              <m:f>
                                <m:fPr>
                                  <m:ctrlPr>
                                    <a:rPr lang="en-US" altLang="zh-CN" sz="3200" i="1">
                                      <a:solidFill>
                                        <a:srgbClr val="FF0000"/>
                                      </a:solidFill>
                                      <a:latin typeface="Cambria Math" panose="02040503050406030204" pitchFamily="18" charset="0"/>
                                      <a:cs typeface="Cambria Math" panose="02040503050406030204" charset="0"/>
                                    </a:rPr>
                                  </m:ctrlPr>
                                </m:fPr>
                                <m:num>
                                  <m:r>
                                    <a:rPr lang="en-US" altLang="zh-CN" sz="3200">
                                      <a:solidFill>
                                        <a:srgbClr val="FF0000"/>
                                      </a:solidFill>
                                      <a:latin typeface="Cambria Math" panose="02040503050406030204"/>
                                      <a:cs typeface="Cambria Math" panose="02040503050406030204" charset="0"/>
                                    </a:rPr>
                                    <m:t>269</m:t>
                                  </m:r>
                                </m:num>
                                <m:den>
                                  <m:r>
                                    <a:rPr lang="en-US" altLang="zh-CN" sz="3200">
                                      <a:solidFill>
                                        <a:srgbClr val="FF0000"/>
                                      </a:solidFill>
                                      <a:latin typeface="Cambria Math" panose="02040503050406030204"/>
                                      <a:cs typeface="Cambria Math" panose="02040503050406030204" charset="0"/>
                                    </a:rPr>
                                    <m:t>60</m:t>
                                  </m:r>
                                </m:den>
                              </m:f>
                              <m:r>
                                <m:rPr>
                                  <m:sty m:val="p"/>
                                </m:rPr>
                                <a:rPr lang="en-US" altLang="zh-CN" sz="3200">
                                  <a:solidFill>
                                    <a:srgbClr val="F53009"/>
                                  </a:solidFill>
                                  <a:latin typeface="Cambria Math" panose="02040503050406030204"/>
                                  <a:cs typeface="Cambria Math" panose="02040503050406030204" charset="0"/>
                                </a:rPr>
                                <m:t>h</m:t>
                              </m:r>
                            </m:den>
                          </m:f>
                          <m:r>
                            <a:rPr lang="en-US" altLang="zh-CN" sz="3200">
                              <a:solidFill>
                                <a:srgbClr val="F53009"/>
                              </a:solidFill>
                              <a:latin typeface="Cambria Math" panose="02040503050406030204"/>
                              <a:cs typeface="Cambria Math" panose="02040503050406030204" charset="0"/>
                            </a:rPr>
                            <m:t>≈294</m:t>
                          </m:r>
                          <m:r>
                            <m:rPr>
                              <m:sty m:val="p"/>
                            </m:rPr>
                            <a:rPr lang="en-US" altLang="zh-CN" sz="3200">
                              <a:solidFill>
                                <a:srgbClr val="F53009"/>
                              </a:solidFill>
                              <a:latin typeface="Cambria Math" panose="02040503050406030204"/>
                              <a:cs typeface="Cambria Math" panose="02040503050406030204" charset="0"/>
                            </a:rPr>
                            <m:t>km</m:t>
                          </m:r>
                          <m:r>
                            <a:rPr lang="en-US" altLang="zh-CN" sz="3200">
                              <a:solidFill>
                                <a:srgbClr val="F53009"/>
                              </a:solidFill>
                              <a:latin typeface="Cambria Math" panose="02040503050406030204"/>
                              <a:cs typeface="Cambria Math" panose="02040503050406030204" charset="0"/>
                            </a:rPr>
                            <m:t>/</m:t>
                          </m:r>
                          <m:r>
                            <m:rPr>
                              <m:sty m:val="p"/>
                            </m:rPr>
                            <a:rPr lang="en-US" altLang="zh-CN" sz="3200">
                              <a:solidFill>
                                <a:srgbClr val="F53009"/>
                              </a:solidFill>
                              <a:latin typeface="Cambria Math" panose="02040503050406030204"/>
                              <a:cs typeface="Cambria Math" panose="02040503050406030204" charset="0"/>
                            </a:rPr>
                            <m:t>h</m:t>
                          </m:r>
                        </m:oMath>
                      </m:oMathPara>
                    </a14:m>
                    <a:endParaRPr lang="en-US" altLang="zh-CN" sz="3200">
                      <a:solidFill>
                        <a:srgbClr val="F53009"/>
                      </a:solidFill>
                      <a:latin typeface="Cambria Math" panose="02040503050406030204" charset="0"/>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0" name="文本框 9"/>
                  <p:cNvSpPr txBox="1">
                    <a:spLocks noRot="1" noChangeAspect="1" noMove="1" noResize="1" noEditPoints="1" noAdjustHandles="1" noChangeArrowheads="1" noChangeShapeType="1" noTextEdit="1"/>
                  </p:cNvSpPr>
                  <p:nvPr/>
                </p:nvSpPr>
                <p:spPr>
                  <a:xfrm>
                    <a:off x="1869" y="6393"/>
                    <a:ext cx="12022" cy="2629"/>
                  </a:xfrm>
                  <a:prstGeom prst="rect">
                    <a:avLst/>
                  </a:prstGeom>
                  <a:blipFill rotWithShape="1">
                    <a:blip r:embed="rId4"/>
                    <a:stretch>
                      <a:fillRect/>
                    </a:stretch>
                  </a:blipFill>
                </p:spPr>
                <p:txBody>
                  <a:bodyPr/>
                  <a:lstStyle/>
                  <a:p>
                    <a:r>
                      <a:rPr lang="zh-CN" altLang="en-US">
                        <a:noFill/>
                      </a:rPr>
                      <a:t> </a:t>
                    </a:r>
                  </a:p>
                </p:txBody>
              </p:sp>
            </mc:Fallback>
          </mc:AlternateContent>
          <p:sp>
            <p:nvSpPr>
              <p:cNvPr id="11" name="矩形 5"/>
              <p:cNvSpPr/>
              <p:nvPr/>
            </p:nvSpPr>
            <p:spPr>
              <a:xfrm>
                <a:off x="2608" y="5032"/>
                <a:ext cx="10545" cy="1245"/>
              </a:xfrm>
              <a:prstGeom prst="rect">
                <a:avLst/>
              </a:prstGeom>
              <a:noFill/>
              <a:ln w="9525">
                <a:noFill/>
              </a:ln>
            </p:spPr>
            <p:txBody>
              <a:bodyPr>
                <a:noAutofit/>
              </a:bodyPr>
              <a:lstStyle/>
              <a:p>
                <a:pPr marL="0" indent="0">
                  <a:lnSpc>
                    <a:spcPct val="150000"/>
                  </a:lnSpc>
                </a:pPr>
                <a:r>
                  <a:rPr lang="zh-CN" altLang="en-US" sz="2800">
                    <a:solidFill>
                      <a:srgbClr val="FF0000"/>
                    </a:solidFill>
                    <a:latin typeface="微软雅黑" panose="020B0503020204020204" charset="-122"/>
                    <a:ea typeface="微软雅黑"/>
                  </a:rPr>
                  <a:t>则列车由北京南到上海虹桥的平均速度为</a:t>
                </a:r>
              </a:p>
            </p:txBody>
          </p:sp>
        </p:grpSp>
        <mc:AlternateContent xmlns:mc="http://schemas.openxmlformats.org/markup-compatibility/2006" xmlns:a14="http://schemas.microsoft.com/office/drawing/2010/main">
          <mc:Choice Requires="a14">
            <p:sp>
              <p:nvSpPr>
                <p:cNvPr id="27" name="文本框 26"/>
                <p:cNvSpPr txBox="1"/>
                <p:nvPr>
                  <p:custDataLst>
                    <p:tags r:id="rId1"/>
                  </p:custDataLst>
                </p:nvPr>
              </p:nvSpPr>
              <p:spPr>
                <a:xfrm>
                  <a:off x="3363" y="6081"/>
                  <a:ext cx="1612" cy="1225"/>
                </a:xfrm>
                <a:prstGeom prst="rect">
                  <a:avLst/>
                </a:prstGeom>
                <a:noFill/>
              </p:spPr>
              <p:txBody>
                <a:bodyPr wrap="square" rtlCol="0">
                  <a:noAutofit/>
                </a:bodyPr>
                <a:lstStyle/>
                <a:p>
                  <a:pPr>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m:t>
                        </m:r>
                      </m:oMath>
                    </m:oMathPara>
                  </a14:m>
                  <a:endParaRPr lang="en-US" altLang="zh-CN" sz="2800" i="1">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27" name="文本框 26"/>
                <p:cNvSpPr txBox="1">
                  <a:spLocks noRot="1" noChangeAspect="1" noMove="1" noResize="1" noEditPoints="1" noAdjustHandles="1" noChangeArrowheads="1" noChangeShapeType="1" noTextEdit="1"/>
                </p:cNvSpPr>
                <p:nvPr>
                  <p:custDataLst>
                    <p:tags r:id="rId5"/>
                  </p:custDataLst>
                </p:nvPr>
              </p:nvSpPr>
              <p:spPr>
                <a:xfrm>
                  <a:off x="3363" y="6081"/>
                  <a:ext cx="1612" cy="1225"/>
                </a:xfrm>
                <a:prstGeom prst="rect">
                  <a:avLst/>
                </a:prstGeom>
                <a:blipFill rotWithShape="1">
                  <a:blip r:embed="rId6"/>
                  <a:stretch>
                    <a:fillRect/>
                  </a:stretch>
                </a:blipFill>
              </p:spPr>
              <p:txBody>
                <a:bodyPr/>
                <a:lstStyle/>
                <a:p>
                  <a:r>
                    <a:rPr lang="zh-CN"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7555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mc:AlternateContent xmlns:mc="http://schemas.openxmlformats.org/markup-compatibility/2006" xmlns:a14="http://schemas.microsoft.com/office/drawing/2010/main">
        <mc:Choice Requires="a14">
          <p:sp>
            <p:nvSpPr>
              <p:cNvPr id="14340" name="矩形 5"/>
              <p:cNvSpPr/>
              <p:nvPr/>
            </p:nvSpPr>
            <p:spPr>
              <a:xfrm>
                <a:off x="911225" y="1124585"/>
                <a:ext cx="10177780" cy="1771650"/>
              </a:xfrm>
              <a:prstGeom prst="rect">
                <a:avLst/>
              </a:prstGeom>
              <a:noFill/>
              <a:ln w="9525">
                <a:noFill/>
              </a:ln>
            </p:spPr>
            <p:txBody>
              <a:bodyPr>
                <a:noAutofit/>
              </a:bodyPr>
              <a:lstStyle/>
              <a:p>
                <a:pPr marL="0" indent="0">
                  <a:lnSpc>
                    <a:spcPct val="150000"/>
                  </a:lnSpc>
                </a:pPr>
                <a:r>
                  <a:rPr lang="en-US" altLang="zh-CN" sz="2800">
                    <a:solidFill>
                      <a:srgbClr val="FF0000"/>
                    </a:solidFill>
                    <a:latin typeface="Times New Roman" panose="02020603050405020304" pitchFamily="18" charset="0"/>
                  </a:rPr>
                  <a:t>        </a:t>
                </a:r>
                <a:r>
                  <a:rPr lang="zh-CN" altLang="en-US" sz="2800">
                    <a:solidFill>
                      <a:srgbClr val="FF0000"/>
                    </a:solidFill>
                    <a:latin typeface="微软雅黑" panose="020B0503020204020204" charset="-122"/>
                    <a:ea typeface="微软雅黑"/>
                    <a:cs typeface="微软雅黑" panose="020B0503020204020204" charset="-122"/>
                  </a:rPr>
                  <a:t>列车从北京南到天津南通过的路程</a:t>
                </a:r>
                <a:r>
                  <a:rPr lang="en-US" altLang="zh-CN" sz="2800" i="1">
                    <a:solidFill>
                      <a:srgbClr val="FF0000"/>
                    </a:solidFill>
                    <a:latin typeface="+mn-lt"/>
                    <a:ea typeface="微软雅黑"/>
                    <a:cs typeface="+mn-lt"/>
                  </a:rPr>
                  <a:t>s</a:t>
                </a:r>
                <a:r>
                  <a:rPr lang="en-US" altLang="zh-CN" sz="2800" baseline="-25000">
                    <a:solidFill>
                      <a:srgbClr val="FF0000"/>
                    </a:solidFill>
                    <a:latin typeface="+mn-lt"/>
                    <a:ea typeface="微软雅黑"/>
                    <a:cs typeface="+mn-lt"/>
                  </a:rPr>
                  <a:t>1</a:t>
                </a:r>
                <a:r>
                  <a:rPr lang="en-US" altLang="zh-CN" sz="2800">
                    <a:solidFill>
                      <a:srgbClr val="FF0000"/>
                    </a:solidFill>
                    <a:latin typeface="+mn-lt"/>
                    <a:ea typeface="微软雅黑"/>
                    <a:cs typeface="+mn-lt"/>
                  </a:rPr>
                  <a:t>=117km</a:t>
                </a:r>
                <a:r>
                  <a:rPr lang="zh-CN" altLang="en-US" sz="2800">
                    <a:solidFill>
                      <a:srgbClr val="FF0000"/>
                    </a:solidFill>
                    <a:latin typeface="微软雅黑" panose="020B0503020204020204" charset="-122"/>
                    <a:ea typeface="微软雅黑"/>
                    <a:cs typeface="微软雅黑" panose="020B0503020204020204" charset="-122"/>
                  </a:rPr>
                  <a:t>，</a:t>
                </a:r>
              </a:p>
              <a:p>
                <a:pPr marL="0" indent="0">
                  <a:lnSpc>
                    <a:spcPct val="150000"/>
                  </a:lnSpc>
                </a:pPr>
                <a:r>
                  <a:rPr lang="en-US" altLang="zh-CN" sz="2800">
                    <a:solidFill>
                      <a:srgbClr val="FF0000"/>
                    </a:solidFill>
                    <a:latin typeface="微软雅黑" panose="020B0503020204020204" charset="-122"/>
                    <a:ea typeface="微软雅黑"/>
                    <a:cs typeface="微软雅黑" panose="020B0503020204020204" charset="-122"/>
                  </a:rPr>
                  <a:t>       </a:t>
                </a:r>
                <a:r>
                  <a:rPr lang="zh-CN" altLang="en-US" sz="2800">
                    <a:solidFill>
                      <a:srgbClr val="FF0000"/>
                    </a:solidFill>
                    <a:latin typeface="微软雅黑" panose="020B0503020204020204" charset="-122"/>
                    <a:ea typeface="微软雅黑"/>
                    <a:cs typeface="微软雅黑" panose="020B0503020204020204" charset="-122"/>
                  </a:rPr>
                  <a:t>运动的时间</a:t>
                </a:r>
                <a:r>
                  <a:rPr lang="en-US" altLang="zh-CN" sz="2800" i="1">
                    <a:solidFill>
                      <a:srgbClr val="FF0000"/>
                    </a:solidFill>
                    <a:latin typeface="+mn-lt"/>
                    <a:ea typeface="微软雅黑"/>
                    <a:cs typeface="+mn-lt"/>
                  </a:rPr>
                  <a:t>t</a:t>
                </a:r>
                <a:r>
                  <a:rPr lang="en-US" altLang="zh-CN" sz="2800" baseline="-25000">
                    <a:solidFill>
                      <a:srgbClr val="FF0000"/>
                    </a:solidFill>
                    <a:latin typeface="+mn-lt"/>
                    <a:ea typeface="微软雅黑"/>
                    <a:cs typeface="+mn-lt"/>
                  </a:rPr>
                  <a:t>1</a:t>
                </a:r>
                <a:r>
                  <a:rPr lang="en-US" altLang="zh-CN" sz="2800">
                    <a:solidFill>
                      <a:srgbClr val="FF0000"/>
                    </a:solidFill>
                    <a:latin typeface="+mn-lt"/>
                    <a:ea typeface="微软雅黑"/>
                    <a:cs typeface="+mn-lt"/>
                  </a:rPr>
                  <a:t>=07:31-07:00=31min= </a:t>
                </a:r>
                <a14:m>
                  <m:oMath xmlns:m="http://schemas.openxmlformats.org/officeDocument/2006/math">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MS Mincho" panose="02020609040205080304" charset="-128"/>
                            <a:cs typeface="Cambria Math" panose="02040503050406030204" charset="0"/>
                          </a:rPr>
                          <m:t>31</m:t>
                        </m:r>
                      </m:num>
                      <m:den>
                        <m:r>
                          <a:rPr lang="en-US" altLang="zh-CN" sz="2800" i="1">
                            <a:solidFill>
                              <a:srgbClr val="FF0000"/>
                            </a:solidFill>
                            <a:latin typeface="Cambria Math" panose="02040503050406030204"/>
                            <a:ea typeface="MS Mincho" panose="02020609040205080304" charset="-128"/>
                            <a:cs typeface="Cambria Math" panose="02040503050406030204" charset="0"/>
                          </a:rPr>
                          <m:t>60</m:t>
                        </m:r>
                      </m:den>
                    </m:f>
                  </m:oMath>
                </a14:m>
                <a:r>
                  <a:rPr lang="en-US" altLang="zh-CN" sz="2800">
                    <a:solidFill>
                      <a:srgbClr val="FF0000"/>
                    </a:solidFill>
                    <a:latin typeface="+mn-lt"/>
                    <a:ea typeface="微软雅黑"/>
                    <a:cs typeface="+mn-lt"/>
                  </a:rPr>
                  <a:t>h</a:t>
                </a:r>
                <a:r>
                  <a:rPr lang="zh-CN" altLang="en-US" sz="2800">
                    <a:solidFill>
                      <a:srgbClr val="FF0000"/>
                    </a:solidFill>
                    <a:latin typeface="微软雅黑" panose="020B0503020204020204" charset="-122"/>
                    <a:ea typeface="微软雅黑"/>
                    <a:cs typeface="微软雅黑" panose="020B0503020204020204" charset="-122"/>
                  </a:rPr>
                  <a:t>，</a:t>
                </a:r>
                <a:endParaRPr lang="en-US" altLang="zh-CN" sz="2800">
                  <a:solidFill>
                    <a:srgbClr val="FF0000"/>
                  </a:solidFill>
                  <a:latin typeface="微软雅黑" panose="020B0503020204020204" charset="-122"/>
                  <a:ea typeface="微软雅黑"/>
                  <a:cs typeface="微软雅黑" panose="020B0503020204020204" charset="-122"/>
                </a:endParaRPr>
              </a:p>
              <a:p>
                <a:pPr marL="0" indent="0">
                  <a:lnSpc>
                    <a:spcPct val="150000"/>
                  </a:lnSpc>
                </a:pPr>
                <a:r>
                  <a:rPr lang="en-US" altLang="zh-CN" sz="2800">
                    <a:solidFill>
                      <a:srgbClr val="FF0000"/>
                    </a:solidFill>
                    <a:latin typeface="微软雅黑" panose="020B0503020204020204" charset="-122"/>
                    <a:ea typeface="微软雅黑"/>
                    <a:cs typeface="微软雅黑" panose="020B0503020204020204" charset="-122"/>
                  </a:rPr>
                  <a:t>  </a:t>
                </a:r>
                <a:endParaRPr lang="zh-CN" altLang="en-US" sz="2800">
                  <a:solidFill>
                    <a:srgbClr val="FF0000"/>
                  </a:solidFill>
                  <a:latin typeface="微软雅黑" panose="020B0503020204020204" charset="-122"/>
                  <a:ea typeface="微软雅黑"/>
                  <a:cs typeface="微软雅黑" panose="020B0503020204020204" charset="-122"/>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4340" name="矩形 5"/>
              <p:cNvSpPr>
                <a:spLocks noRot="1" noChangeAspect="1" noMove="1" noResize="1" noEditPoints="1" noAdjustHandles="1" noChangeArrowheads="1" noChangeShapeType="1" noTextEdit="1"/>
              </p:cNvSpPr>
              <p:nvPr/>
            </p:nvSpPr>
            <p:spPr>
              <a:xfrm>
                <a:off x="911225" y="1124585"/>
                <a:ext cx="10177780" cy="1771650"/>
              </a:xfrm>
              <a:prstGeom prst="rect">
                <a:avLst/>
              </a:prstGeom>
              <a:blipFill rotWithShape="1">
                <a:blip r:embed="rId3"/>
                <a:stretch>
                  <a:fillRect b="-26165"/>
                </a:stretch>
              </a:blipFill>
              <a:ln w="9525">
                <a:noFill/>
              </a:ln>
            </p:spPr>
            <p:txBody>
              <a:bodyPr/>
              <a:lstStyle/>
              <a:p>
                <a:r>
                  <a:rPr lang="zh-CN" altLang="en-US">
                    <a:noFill/>
                  </a:rPr>
                  <a:t> </a:t>
                </a:r>
              </a:p>
            </p:txBody>
          </p:sp>
        </mc:Fallback>
      </mc:AlternateContent>
      <p:grpSp>
        <p:nvGrpSpPr>
          <p:cNvPr id="4" name="组合 3"/>
          <p:cNvGrpSpPr/>
          <p:nvPr/>
        </p:nvGrpSpPr>
        <p:grpSpPr>
          <a:xfrm>
            <a:off x="1415415" y="2924810"/>
            <a:ext cx="7564120" cy="2463800"/>
            <a:chOff x="2229" y="4606"/>
            <a:chExt cx="11912" cy="3880"/>
          </a:xfrm>
        </p:grpSpPr>
        <p:grpSp>
          <p:nvGrpSpPr>
            <p:cNvPr id="5" name="组合 4"/>
            <p:cNvGrpSpPr/>
            <p:nvPr/>
          </p:nvGrpSpPr>
          <p:grpSpPr>
            <a:xfrm>
              <a:off x="2229" y="4606"/>
              <a:ext cx="11912" cy="3881"/>
              <a:chOff x="2217" y="3922"/>
              <a:chExt cx="11912" cy="3881"/>
            </a:xfrm>
          </p:grpSpPr>
          <mc:AlternateContent xmlns:mc="http://schemas.openxmlformats.org/markup-compatibility/2006" xmlns:a14="http://schemas.microsoft.com/office/drawing/2010/main">
            <mc:Choice Requires="a14">
              <p:sp>
                <p:nvSpPr>
                  <p:cNvPr id="14" name="文本框 13"/>
                  <p:cNvSpPr txBox="1"/>
                  <p:nvPr/>
                </p:nvSpPr>
                <p:spPr>
                  <a:xfrm>
                    <a:off x="2217" y="5283"/>
                    <a:ext cx="11912" cy="2520"/>
                  </a:xfrm>
                  <a:prstGeom prst="rect">
                    <a:avLst/>
                  </a:prstGeom>
                  <a:noFill/>
                </p:spPr>
                <p:txBody>
                  <a:bodyPr wrap="square" rtlCol="0" anchor="t">
                    <a:noAutofit/>
                  </a:bodyPr>
                  <a:lstStyle/>
                  <a:p>
                    <a:pPr algn="l"/>
                    <a14:m>
                      <m:oMathPara xmlns:m="http://schemas.openxmlformats.org/officeDocument/2006/math">
                        <m:oMathParaPr>
                          <m:jc m:val="centerGroup"/>
                        </m:oMathParaPr>
                        <m:oMath xmlns:m="http://schemas.openxmlformats.org/officeDocument/2006/math">
                          <m:r>
                            <a:rPr lang="en-US" altLang="zh-CN" sz="3200" i="1">
                              <a:solidFill>
                                <a:srgbClr val="F53009"/>
                              </a:solidFill>
                              <a:latin typeface="Cambria Math" panose="02040503050406030204"/>
                              <a:cs typeface="Cambria Math" panose="02040503050406030204" charset="0"/>
                            </a:rPr>
                            <m:t>𝑣</m:t>
                          </m:r>
                          <m:r>
                            <a:rPr lang="en-US" altLang="zh-CN" sz="3200" i="1" baseline="-25000">
                              <a:solidFill>
                                <a:srgbClr val="F53009"/>
                              </a:solidFill>
                              <a:latin typeface="Cambria Math" panose="02040503050406030204"/>
                              <a:cs typeface="Cambria Math" panose="02040503050406030204" charset="0"/>
                            </a:rPr>
                            <m:t>1</m:t>
                          </m:r>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i="1">
                                  <a:solidFill>
                                    <a:srgbClr val="F53009"/>
                                  </a:solidFill>
                                  <a:latin typeface="Cambria Math" panose="02040503050406030204"/>
                                  <a:cs typeface="Cambria Math" panose="02040503050406030204" charset="0"/>
                                </a:rPr>
                                <m:t>𝑠</m:t>
                              </m:r>
                              <m:r>
                                <a:rPr lang="en-US" altLang="zh-CN" sz="3200" i="1" baseline="-25000">
                                  <a:solidFill>
                                    <a:srgbClr val="F53009"/>
                                  </a:solidFill>
                                  <a:latin typeface="Cambria Math" panose="02040503050406030204"/>
                                  <a:cs typeface="Cambria Math" panose="02040503050406030204" charset="0"/>
                                </a:rPr>
                                <m:t>1</m:t>
                              </m:r>
                            </m:num>
                            <m:den>
                              <m:r>
                                <a:rPr lang="en-US" altLang="zh-CN" sz="3200" i="1">
                                  <a:solidFill>
                                    <a:srgbClr val="F53009"/>
                                  </a:solidFill>
                                  <a:latin typeface="Cambria Math" panose="02040503050406030204"/>
                                  <a:cs typeface="Cambria Math" panose="02040503050406030204" charset="0"/>
                                </a:rPr>
                                <m:t>𝑡</m:t>
                              </m:r>
                              <m:r>
                                <a:rPr lang="en-US" altLang="zh-CN" sz="3200" i="1" baseline="-25000">
                                  <a:solidFill>
                                    <a:srgbClr val="F53009"/>
                                  </a:solidFill>
                                  <a:latin typeface="Cambria Math" panose="02040503050406030204"/>
                                  <a:cs typeface="Cambria Math" panose="02040503050406030204" charset="0"/>
                                </a:rPr>
                                <m:t>1</m:t>
                              </m:r>
                            </m:den>
                          </m:f>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a:solidFill>
                                    <a:srgbClr val="F53009"/>
                                  </a:solidFill>
                                  <a:latin typeface="Cambria Math" panose="02040503050406030204"/>
                                  <a:cs typeface="Cambria Math" panose="02040503050406030204" charset="0"/>
                                </a:rPr>
                                <m:t>117</m:t>
                              </m:r>
                              <m:r>
                                <m:rPr>
                                  <m:sty m:val="p"/>
                                </m:rPr>
                                <a:rPr lang="en-US" altLang="zh-CN" sz="3200">
                                  <a:solidFill>
                                    <a:srgbClr val="F53009"/>
                                  </a:solidFill>
                                  <a:latin typeface="Cambria Math" panose="02040503050406030204"/>
                                  <a:cs typeface="Cambria Math" panose="02040503050406030204" charset="0"/>
                                </a:rPr>
                                <m:t>km</m:t>
                              </m:r>
                            </m:num>
                            <m:den>
                              <m:f>
                                <m:fPr>
                                  <m:ctrlPr>
                                    <a:rPr lang="en-US" altLang="zh-CN" sz="3200" i="1">
                                      <a:solidFill>
                                        <a:srgbClr val="FF0000"/>
                                      </a:solidFill>
                                      <a:latin typeface="Cambria Math" panose="02040503050406030204" pitchFamily="18" charset="0"/>
                                      <a:cs typeface="Cambria Math" panose="02040503050406030204" charset="0"/>
                                    </a:rPr>
                                  </m:ctrlPr>
                                </m:fPr>
                                <m:num>
                                  <m:r>
                                    <a:rPr lang="en-US" altLang="zh-CN" sz="3200">
                                      <a:solidFill>
                                        <a:srgbClr val="FF0000"/>
                                      </a:solidFill>
                                      <a:latin typeface="Cambria Math" panose="02040503050406030204"/>
                                      <a:cs typeface="Cambria Math" panose="02040503050406030204" charset="0"/>
                                    </a:rPr>
                                    <m:t>31</m:t>
                                  </m:r>
                                </m:num>
                                <m:den>
                                  <m:r>
                                    <a:rPr lang="en-US" altLang="zh-CN" sz="3200">
                                      <a:solidFill>
                                        <a:srgbClr val="FF0000"/>
                                      </a:solidFill>
                                      <a:latin typeface="Cambria Math" panose="02040503050406030204"/>
                                      <a:cs typeface="Cambria Math" panose="02040503050406030204" charset="0"/>
                                    </a:rPr>
                                    <m:t>60</m:t>
                                  </m:r>
                                </m:den>
                              </m:f>
                              <m:r>
                                <m:rPr>
                                  <m:sty m:val="p"/>
                                </m:rPr>
                                <a:rPr lang="en-US" altLang="zh-CN" sz="3200">
                                  <a:solidFill>
                                    <a:srgbClr val="F53009"/>
                                  </a:solidFill>
                                  <a:latin typeface="Cambria Math" panose="02040503050406030204"/>
                                  <a:cs typeface="Cambria Math" panose="02040503050406030204" charset="0"/>
                                </a:rPr>
                                <m:t>h</m:t>
                              </m:r>
                            </m:den>
                          </m:f>
                          <m:r>
                            <a:rPr lang="en-US" altLang="zh-CN" sz="3200">
                              <a:solidFill>
                                <a:srgbClr val="F53009"/>
                              </a:solidFill>
                              <a:latin typeface="Cambria Math" panose="02040503050406030204"/>
                              <a:cs typeface="Cambria Math" panose="02040503050406030204" charset="0"/>
                            </a:rPr>
                            <m:t>≈226</m:t>
                          </m:r>
                          <m:r>
                            <m:rPr>
                              <m:sty m:val="p"/>
                            </m:rPr>
                            <a:rPr lang="en-US" altLang="zh-CN" sz="3200">
                              <a:solidFill>
                                <a:srgbClr val="F53009"/>
                              </a:solidFill>
                              <a:latin typeface="Cambria Math" panose="02040503050406030204"/>
                              <a:cs typeface="Cambria Math" panose="02040503050406030204" charset="0"/>
                            </a:rPr>
                            <m:t>km</m:t>
                          </m:r>
                          <m:r>
                            <a:rPr lang="en-US" altLang="zh-CN" sz="3200">
                              <a:solidFill>
                                <a:srgbClr val="F53009"/>
                              </a:solidFill>
                              <a:latin typeface="Cambria Math" panose="02040503050406030204"/>
                              <a:cs typeface="Cambria Math" panose="02040503050406030204" charset="0"/>
                            </a:rPr>
                            <m:t>/</m:t>
                          </m:r>
                          <m:r>
                            <m:rPr>
                              <m:sty m:val="p"/>
                            </m:rPr>
                            <a:rPr lang="en-US" altLang="zh-CN" sz="3200">
                              <a:solidFill>
                                <a:srgbClr val="F53009"/>
                              </a:solidFill>
                              <a:latin typeface="Cambria Math" panose="02040503050406030204"/>
                              <a:cs typeface="Cambria Math" panose="02040503050406030204" charset="0"/>
                            </a:rPr>
                            <m:t>h</m:t>
                          </m:r>
                        </m:oMath>
                      </m:oMathPara>
                    </a14:m>
                    <a:endParaRPr lang="en-US" altLang="zh-CN" sz="3200">
                      <a:solidFill>
                        <a:srgbClr val="F53009"/>
                      </a:solidFill>
                      <a:latin typeface="Cambria Math" panose="02040503050406030204" charset="0"/>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4" name="文本框 13"/>
                  <p:cNvSpPr txBox="1">
                    <a:spLocks noRot="1" noChangeAspect="1" noMove="1" noResize="1" noEditPoints="1" noAdjustHandles="1" noChangeArrowheads="1" noChangeShapeType="1" noTextEdit="1"/>
                  </p:cNvSpPr>
                  <p:nvPr/>
                </p:nvSpPr>
                <p:spPr>
                  <a:xfrm>
                    <a:off x="2217" y="5283"/>
                    <a:ext cx="11912" cy="2520"/>
                  </a:xfrm>
                  <a:prstGeom prst="rect">
                    <a:avLst/>
                  </a:prstGeom>
                  <a:blipFill rotWithShape="1">
                    <a:blip r:embed="rId4"/>
                    <a:stretch>
                      <a:fillRect/>
                    </a:stretch>
                  </a:blipFill>
                </p:spPr>
                <p:txBody>
                  <a:bodyPr/>
                  <a:lstStyle/>
                  <a:p>
                    <a:r>
                      <a:rPr lang="zh-CN" altLang="en-US">
                        <a:noFill/>
                      </a:rPr>
                      <a:t> </a:t>
                    </a:r>
                  </a:p>
                </p:txBody>
              </p:sp>
            </mc:Fallback>
          </mc:AlternateContent>
          <p:sp>
            <p:nvSpPr>
              <p:cNvPr id="3" name="矩形 5"/>
              <p:cNvSpPr/>
              <p:nvPr/>
            </p:nvSpPr>
            <p:spPr>
              <a:xfrm>
                <a:off x="2561" y="3922"/>
                <a:ext cx="6700" cy="1183"/>
              </a:xfrm>
              <a:prstGeom prst="rect">
                <a:avLst/>
              </a:prstGeom>
              <a:noFill/>
              <a:ln w="9525">
                <a:noFill/>
              </a:ln>
            </p:spPr>
            <p:txBody>
              <a:bodyPr>
                <a:noAutofit/>
              </a:bodyPr>
              <a:lstStyle/>
              <a:p>
                <a:pPr marL="0" indent="0">
                  <a:lnSpc>
                    <a:spcPct val="150000"/>
                  </a:lnSpc>
                </a:pPr>
                <a:r>
                  <a:rPr lang="zh-CN" altLang="en-US" sz="2800">
                    <a:solidFill>
                      <a:srgbClr val="FF0000"/>
                    </a:solidFill>
                    <a:latin typeface="微软雅黑" panose="020B0503020204020204" charset="-122"/>
                    <a:ea typeface="微软雅黑"/>
                  </a:rPr>
                  <a:t>则这段平均速度为</a:t>
                </a:r>
              </a:p>
            </p:txBody>
          </p:sp>
        </p:grpSp>
        <mc:AlternateContent xmlns:mc="http://schemas.openxmlformats.org/markup-compatibility/2006" xmlns:a14="http://schemas.microsoft.com/office/drawing/2010/main">
          <mc:Choice Requires="a14">
            <p:sp>
              <p:nvSpPr>
                <p:cNvPr id="27" name="文本框 26"/>
                <p:cNvSpPr txBox="1"/>
                <p:nvPr>
                  <p:custDataLst>
                    <p:tags r:id="rId1"/>
                  </p:custDataLst>
                </p:nvPr>
              </p:nvSpPr>
              <p:spPr>
                <a:xfrm>
                  <a:off x="3476" y="6081"/>
                  <a:ext cx="1612" cy="1225"/>
                </a:xfrm>
                <a:prstGeom prst="rect">
                  <a:avLst/>
                </a:prstGeom>
                <a:noFill/>
              </p:spPr>
              <p:txBody>
                <a:bodyPr wrap="square" rtlCol="0">
                  <a:noAutofit/>
                </a:bodyPr>
                <a:lstStyle/>
                <a:p>
                  <a:pPr>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m:t>
                        </m:r>
                      </m:oMath>
                    </m:oMathPara>
                  </a14:m>
                  <a:endParaRPr lang="en-US" altLang="zh-CN" sz="2800" i="1">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27" name="文本框 26"/>
                <p:cNvSpPr txBox="1">
                  <a:spLocks noRot="1" noChangeAspect="1" noMove="1" noResize="1" noEditPoints="1" noAdjustHandles="1" noChangeArrowheads="1" noChangeShapeType="1" noTextEdit="1"/>
                </p:cNvSpPr>
                <p:nvPr>
                  <p:custDataLst>
                    <p:tags r:id="rId5"/>
                  </p:custDataLst>
                </p:nvPr>
              </p:nvSpPr>
              <p:spPr>
                <a:xfrm>
                  <a:off x="3476" y="6081"/>
                  <a:ext cx="1612" cy="1225"/>
                </a:xfrm>
                <a:prstGeom prst="rect">
                  <a:avLst/>
                </a:prstGeom>
                <a:blipFill rotWithShape="1">
                  <a:blip r:embed="rId6"/>
                  <a:stretch>
                    <a:fillRect/>
                  </a:stretch>
                </a:blipFill>
              </p:spPr>
              <p:txBody>
                <a:bodyPr/>
                <a:lstStyle/>
                <a:p>
                  <a:r>
                    <a:rPr lang="zh-CN"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left)">
                                      <p:cBhvr>
                                        <p:cTn id="7" dur="500"/>
                                        <p:tgtEl>
                                          <p:spTgt spid="1434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7555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mc:AlternateContent xmlns:mc="http://schemas.openxmlformats.org/markup-compatibility/2006" xmlns:a14="http://schemas.microsoft.com/office/drawing/2010/main">
        <mc:Choice Requires="a14">
          <p:sp>
            <p:nvSpPr>
              <p:cNvPr id="14340" name="矩形 5"/>
              <p:cNvSpPr/>
              <p:nvPr/>
            </p:nvSpPr>
            <p:spPr>
              <a:xfrm>
                <a:off x="911225" y="1124585"/>
                <a:ext cx="10177780" cy="1771650"/>
              </a:xfrm>
              <a:prstGeom prst="rect">
                <a:avLst/>
              </a:prstGeom>
              <a:noFill/>
              <a:ln w="9525">
                <a:noFill/>
              </a:ln>
            </p:spPr>
            <p:txBody>
              <a:bodyPr>
                <a:noAutofit/>
              </a:bodyPr>
              <a:lstStyle/>
              <a:p>
                <a:pPr marL="0" indent="0">
                  <a:lnSpc>
                    <a:spcPct val="150000"/>
                  </a:lnSpc>
                </a:pPr>
                <a:r>
                  <a:rPr lang="en-US" altLang="zh-CN" sz="2800">
                    <a:solidFill>
                      <a:srgbClr val="FF0000"/>
                    </a:solidFill>
                    <a:latin typeface="Times New Roman" panose="02020603050405020304" pitchFamily="18" charset="0"/>
                  </a:rPr>
                  <a:t>        </a:t>
                </a:r>
                <a:r>
                  <a:rPr lang="zh-CN" altLang="en-US" sz="2800">
                    <a:solidFill>
                      <a:srgbClr val="FF0000"/>
                    </a:solidFill>
                    <a:latin typeface="微软雅黑" panose="020B0503020204020204" charset="-122"/>
                    <a:ea typeface="微软雅黑"/>
                    <a:cs typeface="微软雅黑" panose="020B0503020204020204" charset="-122"/>
                  </a:rPr>
                  <a:t>列车从天津南到南京南通过的路程</a:t>
                </a:r>
                <a:r>
                  <a:rPr lang="en-US" altLang="zh-CN" sz="2800" i="1">
                    <a:solidFill>
                      <a:srgbClr val="FF0000"/>
                    </a:solidFill>
                    <a:latin typeface="+mn-lt"/>
                    <a:ea typeface="微软雅黑"/>
                    <a:cs typeface="+mn-lt"/>
                  </a:rPr>
                  <a:t>s</a:t>
                </a:r>
                <a:r>
                  <a:rPr lang="en-US" altLang="zh-CN" sz="2800" baseline="-25000">
                    <a:solidFill>
                      <a:srgbClr val="FF0000"/>
                    </a:solidFill>
                    <a:latin typeface="+mn-lt"/>
                    <a:ea typeface="微软雅黑"/>
                    <a:cs typeface="+mn-lt"/>
                  </a:rPr>
                  <a:t>2</a:t>
                </a:r>
                <a:r>
                  <a:rPr lang="en-US" altLang="zh-CN" sz="2800">
                    <a:solidFill>
                      <a:srgbClr val="FF0000"/>
                    </a:solidFill>
                    <a:latin typeface="+mn-lt"/>
                    <a:ea typeface="微软雅黑"/>
                    <a:cs typeface="+mn-lt"/>
                  </a:rPr>
                  <a:t>=1023km-117km=906km</a:t>
                </a:r>
                <a:r>
                  <a:rPr lang="zh-CN" altLang="en-US" sz="2800">
                    <a:solidFill>
                      <a:srgbClr val="FF0000"/>
                    </a:solidFill>
                    <a:latin typeface="微软雅黑" panose="020B0503020204020204" charset="-122"/>
                    <a:ea typeface="微软雅黑"/>
                    <a:cs typeface="微软雅黑" panose="020B0503020204020204" charset="-122"/>
                  </a:rPr>
                  <a:t>，</a:t>
                </a:r>
              </a:p>
              <a:p>
                <a:pPr marL="0" indent="0">
                  <a:lnSpc>
                    <a:spcPct val="150000"/>
                  </a:lnSpc>
                </a:pPr>
                <a:r>
                  <a:rPr lang="en-US" altLang="zh-CN" sz="2800">
                    <a:solidFill>
                      <a:srgbClr val="FF0000"/>
                    </a:solidFill>
                    <a:latin typeface="微软雅黑" panose="020B0503020204020204" charset="-122"/>
                    <a:ea typeface="微软雅黑"/>
                    <a:cs typeface="微软雅黑" panose="020B0503020204020204" charset="-122"/>
                  </a:rPr>
                  <a:t>        </a:t>
                </a:r>
                <a:r>
                  <a:rPr lang="zh-CN" altLang="en-US" sz="2800">
                    <a:solidFill>
                      <a:srgbClr val="FF0000"/>
                    </a:solidFill>
                    <a:latin typeface="微软雅黑" panose="020B0503020204020204" charset="-122"/>
                    <a:ea typeface="微软雅黑"/>
                    <a:cs typeface="微软雅黑" panose="020B0503020204020204" charset="-122"/>
                  </a:rPr>
                  <a:t>运动的时间</a:t>
                </a:r>
                <a:r>
                  <a:rPr lang="en-US" altLang="zh-CN" sz="2800" i="1">
                    <a:solidFill>
                      <a:srgbClr val="FF0000"/>
                    </a:solidFill>
                    <a:latin typeface="+mn-lt"/>
                    <a:ea typeface="微软雅黑"/>
                    <a:cs typeface="+mn-lt"/>
                  </a:rPr>
                  <a:t>t</a:t>
                </a:r>
                <a:r>
                  <a:rPr lang="en-US" altLang="zh-CN" sz="2800" baseline="-25000">
                    <a:solidFill>
                      <a:srgbClr val="FF0000"/>
                    </a:solidFill>
                    <a:latin typeface="+mn-lt"/>
                    <a:ea typeface="微软雅黑"/>
                    <a:cs typeface="+mn-lt"/>
                  </a:rPr>
                  <a:t>2</a:t>
                </a:r>
                <a:r>
                  <a:rPr lang="en-US" altLang="zh-CN" sz="2800">
                    <a:solidFill>
                      <a:srgbClr val="FF0000"/>
                    </a:solidFill>
                    <a:latin typeface="+mn-lt"/>
                    <a:ea typeface="微软雅黑"/>
                    <a:cs typeface="+mn-lt"/>
                  </a:rPr>
                  <a:t>=10:24-07:33=2h51min= </a:t>
                </a:r>
                <a14:m>
                  <m:oMath xmlns:m="http://schemas.openxmlformats.org/officeDocument/2006/math">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MS Mincho" panose="02020609040205080304" charset="-128"/>
                            <a:cs typeface="Cambria Math" panose="02040503050406030204" charset="0"/>
                          </a:rPr>
                          <m:t>171</m:t>
                        </m:r>
                      </m:num>
                      <m:den>
                        <m:r>
                          <a:rPr lang="en-US" altLang="zh-CN" sz="2800" i="1">
                            <a:solidFill>
                              <a:srgbClr val="FF0000"/>
                            </a:solidFill>
                            <a:latin typeface="Cambria Math" panose="02040503050406030204"/>
                            <a:ea typeface="MS Mincho" panose="02020609040205080304" charset="-128"/>
                            <a:cs typeface="Cambria Math" panose="02040503050406030204" charset="0"/>
                          </a:rPr>
                          <m:t>60</m:t>
                        </m:r>
                      </m:den>
                    </m:f>
                  </m:oMath>
                </a14:m>
                <a:r>
                  <a:rPr lang="en-US" altLang="zh-CN" sz="2800">
                    <a:solidFill>
                      <a:srgbClr val="FF0000"/>
                    </a:solidFill>
                    <a:latin typeface="+mn-lt"/>
                    <a:ea typeface="微软雅黑"/>
                    <a:cs typeface="+mn-lt"/>
                  </a:rPr>
                  <a:t>h</a:t>
                </a:r>
                <a:r>
                  <a:rPr lang="zh-CN" altLang="en-US" sz="2800">
                    <a:solidFill>
                      <a:srgbClr val="FF0000"/>
                    </a:solidFill>
                    <a:latin typeface="微软雅黑" panose="020B0503020204020204" charset="-122"/>
                    <a:ea typeface="微软雅黑"/>
                    <a:cs typeface="微软雅黑" panose="020B0503020204020204" charset="-122"/>
                  </a:rPr>
                  <a:t>，</a:t>
                </a:r>
                <a:endParaRPr lang="en-US" altLang="zh-CN" sz="2800">
                  <a:solidFill>
                    <a:srgbClr val="FF0000"/>
                  </a:solidFill>
                  <a:latin typeface="微软雅黑" panose="020B0503020204020204" charset="-122"/>
                  <a:ea typeface="微软雅黑"/>
                  <a:cs typeface="微软雅黑" panose="020B0503020204020204" charset="-122"/>
                </a:endParaRPr>
              </a:p>
              <a:p>
                <a:pPr marL="0" indent="0">
                  <a:lnSpc>
                    <a:spcPct val="150000"/>
                  </a:lnSpc>
                </a:pPr>
                <a:r>
                  <a:rPr lang="en-US" altLang="zh-CN" sz="2800">
                    <a:solidFill>
                      <a:srgbClr val="FF0000"/>
                    </a:solidFill>
                    <a:latin typeface="微软雅黑" panose="020B0503020204020204" charset="-122"/>
                    <a:ea typeface="微软雅黑"/>
                    <a:cs typeface="微软雅黑" panose="020B0503020204020204" charset="-122"/>
                  </a:rPr>
                  <a:t>  </a:t>
                </a:r>
                <a:endParaRPr lang="zh-CN" altLang="en-US" sz="2800">
                  <a:solidFill>
                    <a:srgbClr val="FF0000"/>
                  </a:solidFill>
                  <a:latin typeface="微软雅黑" panose="020B0503020204020204" charset="-122"/>
                  <a:ea typeface="微软雅黑"/>
                  <a:cs typeface="微软雅黑" panose="020B0503020204020204" charset="-122"/>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4340" name="矩形 5"/>
              <p:cNvSpPr>
                <a:spLocks noRot="1" noChangeAspect="1" noMove="1" noResize="1" noEditPoints="1" noAdjustHandles="1" noChangeArrowheads="1" noChangeShapeType="1" noTextEdit="1"/>
              </p:cNvSpPr>
              <p:nvPr/>
            </p:nvSpPr>
            <p:spPr>
              <a:xfrm>
                <a:off x="911225" y="1124585"/>
                <a:ext cx="10177780" cy="1771650"/>
              </a:xfrm>
              <a:prstGeom prst="rect">
                <a:avLst/>
              </a:prstGeom>
              <a:blipFill rotWithShape="1">
                <a:blip r:embed="rId3"/>
                <a:stretch>
                  <a:fillRect r="-1373" b="-26201"/>
                </a:stretch>
              </a:blipFill>
              <a:ln w="9525">
                <a:noFill/>
              </a:ln>
            </p:spPr>
            <p:txBody>
              <a:bodyPr/>
              <a:lstStyle/>
              <a:p>
                <a:r>
                  <a:rPr lang="zh-CN" altLang="en-US">
                    <a:noFill/>
                  </a:rPr>
                  <a:t> </a:t>
                </a:r>
              </a:p>
            </p:txBody>
          </p:sp>
        </mc:Fallback>
      </mc:AlternateContent>
      <p:sp>
        <p:nvSpPr>
          <p:cNvPr id="2" name="矩形 5"/>
          <p:cNvSpPr/>
          <p:nvPr/>
        </p:nvSpPr>
        <p:spPr>
          <a:xfrm>
            <a:off x="1705610" y="5445125"/>
            <a:ext cx="8464550" cy="881380"/>
          </a:xfrm>
          <a:prstGeom prst="rect">
            <a:avLst/>
          </a:prstGeom>
          <a:noFill/>
          <a:ln w="9525">
            <a:noFill/>
          </a:ln>
        </p:spPr>
        <p:txBody>
          <a:bodyPr>
            <a:noAutofit/>
          </a:bodyPr>
          <a:lstStyle/>
          <a:p>
            <a:pPr marL="0" indent="0">
              <a:lnSpc>
                <a:spcPct val="150000"/>
              </a:lnSpc>
            </a:pPr>
            <a:r>
              <a:rPr lang="en-US" altLang="zh-CN" sz="2800">
                <a:solidFill>
                  <a:srgbClr val="FF0000"/>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列车从天津南到南京南这段运行的平均速度较大。</a:t>
            </a:r>
          </a:p>
        </p:txBody>
      </p:sp>
      <p:grpSp>
        <p:nvGrpSpPr>
          <p:cNvPr id="4" name="组合 3"/>
          <p:cNvGrpSpPr/>
          <p:nvPr/>
        </p:nvGrpSpPr>
        <p:grpSpPr>
          <a:xfrm>
            <a:off x="1631315" y="2896235"/>
            <a:ext cx="9592310" cy="2346960"/>
            <a:chOff x="2569" y="4561"/>
            <a:chExt cx="15106" cy="3696"/>
          </a:xfrm>
        </p:grpSpPr>
        <p:grpSp>
          <p:nvGrpSpPr>
            <p:cNvPr id="5" name="组合 4"/>
            <p:cNvGrpSpPr/>
            <p:nvPr/>
          </p:nvGrpSpPr>
          <p:grpSpPr>
            <a:xfrm>
              <a:off x="2569" y="4561"/>
              <a:ext cx="15106" cy="3697"/>
              <a:chOff x="2444" y="3922"/>
              <a:chExt cx="15106" cy="3697"/>
            </a:xfrm>
          </p:grpSpPr>
          <mc:AlternateContent xmlns:mc="http://schemas.openxmlformats.org/markup-compatibility/2006" xmlns:a14="http://schemas.microsoft.com/office/drawing/2010/main">
            <mc:Choice Requires="a14">
              <p:sp>
                <p:nvSpPr>
                  <p:cNvPr id="14" name="文本框 13"/>
                  <p:cNvSpPr txBox="1"/>
                  <p:nvPr/>
                </p:nvSpPr>
                <p:spPr>
                  <a:xfrm>
                    <a:off x="2444" y="5283"/>
                    <a:ext cx="15106" cy="2336"/>
                  </a:xfrm>
                  <a:prstGeom prst="rect">
                    <a:avLst/>
                  </a:prstGeom>
                  <a:noFill/>
                </p:spPr>
                <p:txBody>
                  <a:bodyPr wrap="square" rtlCol="0" anchor="t">
                    <a:noAutofit/>
                  </a:bodyPr>
                  <a:lstStyle/>
                  <a:p>
                    <a:pPr algn="l"/>
                    <a14:m>
                      <m:oMathPara xmlns:m="http://schemas.openxmlformats.org/officeDocument/2006/math">
                        <m:oMathParaPr>
                          <m:jc m:val="centerGroup"/>
                        </m:oMathParaPr>
                        <m:oMath xmlns:m="http://schemas.openxmlformats.org/officeDocument/2006/math">
                          <m:r>
                            <a:rPr lang="en-US" altLang="zh-CN" sz="3200" i="1">
                              <a:solidFill>
                                <a:srgbClr val="F53009"/>
                              </a:solidFill>
                              <a:latin typeface="Cambria Math" panose="02040503050406030204"/>
                              <a:cs typeface="Cambria Math" panose="02040503050406030204" charset="0"/>
                            </a:rPr>
                            <m:t>𝑣</m:t>
                          </m:r>
                          <m:r>
                            <a:rPr lang="en-US" altLang="zh-CN" sz="3200" i="1" baseline="-25000">
                              <a:solidFill>
                                <a:srgbClr val="F53009"/>
                              </a:solidFill>
                              <a:latin typeface="Cambria Math" panose="02040503050406030204"/>
                              <a:cs typeface="Cambria Math" panose="02040503050406030204" charset="0"/>
                            </a:rPr>
                            <m:t>2</m:t>
                          </m:r>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i="1">
                                  <a:solidFill>
                                    <a:srgbClr val="F53009"/>
                                  </a:solidFill>
                                  <a:latin typeface="Cambria Math" panose="02040503050406030204"/>
                                  <a:cs typeface="Cambria Math" panose="02040503050406030204" charset="0"/>
                                </a:rPr>
                                <m:t>𝑠</m:t>
                              </m:r>
                              <m:r>
                                <a:rPr lang="en-US" altLang="zh-CN" sz="3200" i="1" baseline="-25000">
                                  <a:solidFill>
                                    <a:srgbClr val="F53009"/>
                                  </a:solidFill>
                                  <a:latin typeface="Cambria Math" panose="02040503050406030204"/>
                                  <a:cs typeface="Cambria Math" panose="02040503050406030204" charset="0"/>
                                </a:rPr>
                                <m:t>2</m:t>
                              </m:r>
                            </m:num>
                            <m:den>
                              <m:r>
                                <a:rPr lang="en-US" altLang="zh-CN" sz="3200" i="1">
                                  <a:solidFill>
                                    <a:srgbClr val="F53009"/>
                                  </a:solidFill>
                                  <a:latin typeface="Cambria Math" panose="02040503050406030204"/>
                                  <a:cs typeface="Cambria Math" panose="02040503050406030204" charset="0"/>
                                </a:rPr>
                                <m:t>𝑡</m:t>
                              </m:r>
                              <m:r>
                                <a:rPr lang="en-US" altLang="zh-CN" sz="3200" i="1" baseline="-25000">
                                  <a:solidFill>
                                    <a:srgbClr val="F53009"/>
                                  </a:solidFill>
                                  <a:latin typeface="Cambria Math" panose="02040503050406030204"/>
                                  <a:cs typeface="Cambria Math" panose="02040503050406030204" charset="0"/>
                                </a:rPr>
                                <m:t>2</m:t>
                              </m:r>
                            </m:den>
                          </m:f>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a:solidFill>
                                    <a:srgbClr val="F53009"/>
                                  </a:solidFill>
                                  <a:latin typeface="Cambria Math" panose="02040503050406030204"/>
                                  <a:cs typeface="Cambria Math" panose="02040503050406030204" charset="0"/>
                                </a:rPr>
                                <m:t>906</m:t>
                              </m:r>
                              <m:r>
                                <m:rPr>
                                  <m:sty m:val="p"/>
                                </m:rPr>
                                <a:rPr lang="en-US" altLang="zh-CN" sz="3200">
                                  <a:solidFill>
                                    <a:srgbClr val="F53009"/>
                                  </a:solidFill>
                                  <a:latin typeface="Cambria Math" panose="02040503050406030204"/>
                                  <a:cs typeface="Cambria Math" panose="02040503050406030204" charset="0"/>
                                </a:rPr>
                                <m:t>km</m:t>
                              </m:r>
                            </m:num>
                            <m:den>
                              <m:f>
                                <m:fPr>
                                  <m:ctrlPr>
                                    <a:rPr lang="en-US" altLang="zh-CN" sz="3200" i="1">
                                      <a:solidFill>
                                        <a:srgbClr val="FF0000"/>
                                      </a:solidFill>
                                      <a:latin typeface="Cambria Math" panose="02040503050406030204" pitchFamily="18" charset="0"/>
                                      <a:cs typeface="Cambria Math" panose="02040503050406030204" charset="0"/>
                                    </a:rPr>
                                  </m:ctrlPr>
                                </m:fPr>
                                <m:num>
                                  <m:r>
                                    <a:rPr lang="en-US" altLang="zh-CN" sz="3200">
                                      <a:solidFill>
                                        <a:srgbClr val="FF0000"/>
                                      </a:solidFill>
                                      <a:latin typeface="Cambria Math" panose="02040503050406030204"/>
                                      <a:cs typeface="Cambria Math" panose="02040503050406030204" charset="0"/>
                                    </a:rPr>
                                    <m:t>171</m:t>
                                  </m:r>
                                </m:num>
                                <m:den>
                                  <m:r>
                                    <a:rPr lang="en-US" altLang="zh-CN" sz="3200">
                                      <a:solidFill>
                                        <a:srgbClr val="FF0000"/>
                                      </a:solidFill>
                                      <a:latin typeface="Cambria Math" panose="02040503050406030204"/>
                                      <a:cs typeface="Cambria Math" panose="02040503050406030204" charset="0"/>
                                    </a:rPr>
                                    <m:t>60</m:t>
                                  </m:r>
                                </m:den>
                              </m:f>
                              <m:r>
                                <m:rPr>
                                  <m:sty m:val="p"/>
                                </m:rPr>
                                <a:rPr lang="en-US" altLang="zh-CN" sz="3200">
                                  <a:solidFill>
                                    <a:srgbClr val="F53009"/>
                                  </a:solidFill>
                                  <a:latin typeface="Cambria Math" panose="02040503050406030204"/>
                                  <a:cs typeface="Cambria Math" panose="02040503050406030204" charset="0"/>
                                </a:rPr>
                                <m:t>h</m:t>
                              </m:r>
                            </m:den>
                          </m:f>
                          <m:r>
                            <a:rPr lang="en-US" altLang="zh-CN" sz="3200">
                              <a:solidFill>
                                <a:srgbClr val="F53009"/>
                              </a:solidFill>
                              <a:latin typeface="Cambria Math" panose="02040503050406030204"/>
                              <a:cs typeface="Cambria Math" panose="02040503050406030204" charset="0"/>
                            </a:rPr>
                            <m:t>≈318</m:t>
                          </m:r>
                          <m:r>
                            <m:rPr>
                              <m:sty m:val="p"/>
                            </m:rPr>
                            <a:rPr lang="en-US" altLang="zh-CN" sz="3200">
                              <a:solidFill>
                                <a:srgbClr val="F53009"/>
                              </a:solidFill>
                              <a:latin typeface="Cambria Math" panose="02040503050406030204"/>
                              <a:cs typeface="Cambria Math" panose="02040503050406030204" charset="0"/>
                            </a:rPr>
                            <m:t>km</m:t>
                          </m:r>
                          <m:r>
                            <a:rPr lang="en-US" altLang="zh-CN" sz="3200">
                              <a:solidFill>
                                <a:srgbClr val="F53009"/>
                              </a:solidFill>
                              <a:latin typeface="Cambria Math" panose="02040503050406030204"/>
                              <a:cs typeface="Cambria Math" panose="02040503050406030204" charset="0"/>
                            </a:rPr>
                            <m:t>/</m:t>
                          </m:r>
                          <m:r>
                            <m:rPr>
                              <m:sty m:val="p"/>
                            </m:rPr>
                            <a:rPr lang="en-US" altLang="zh-CN" sz="3200">
                              <a:solidFill>
                                <a:srgbClr val="F53009"/>
                              </a:solidFill>
                              <a:latin typeface="Cambria Math" panose="02040503050406030204"/>
                              <a:cs typeface="Cambria Math" panose="02040503050406030204" charset="0"/>
                            </a:rPr>
                            <m:t>h</m:t>
                          </m:r>
                          <m:r>
                            <a:rPr lang="en-US" altLang="zh-CN" sz="3200">
                              <a:solidFill>
                                <a:srgbClr val="F53009"/>
                              </a:solidFill>
                              <a:latin typeface="Cambria Math" panose="02040503050406030204"/>
                              <a:cs typeface="Cambria Math" panose="02040503050406030204" charset="0"/>
                            </a:rPr>
                            <m:t> &gt;</m:t>
                          </m:r>
                          <m:r>
                            <a:rPr lang="en-US" altLang="zh-CN" sz="3200" i="1">
                              <a:solidFill>
                                <a:srgbClr val="F53009"/>
                              </a:solidFill>
                              <a:latin typeface="Cambria Math" panose="02040503050406030204"/>
                              <a:cs typeface="Cambria Math" panose="02040503050406030204" charset="0"/>
                            </a:rPr>
                            <m:t>𝑣</m:t>
                          </m:r>
                          <m:r>
                            <a:rPr lang="en-US" altLang="zh-CN" sz="3200" i="1" baseline="-25000">
                              <a:solidFill>
                                <a:srgbClr val="F53009"/>
                              </a:solidFill>
                              <a:latin typeface="Cambria Math" panose="02040503050406030204"/>
                              <a:cs typeface="Cambria Math" panose="02040503050406030204" charset="0"/>
                            </a:rPr>
                            <m:t>1</m:t>
                          </m:r>
                          <m:r>
                            <a:rPr lang="en-US" altLang="zh-CN" sz="3200">
                              <a:solidFill>
                                <a:srgbClr val="F53009"/>
                              </a:solidFill>
                              <a:latin typeface="Cambria Math" panose="02040503050406030204"/>
                              <a:cs typeface="Cambria Math" panose="02040503050406030204" charset="0"/>
                            </a:rPr>
                            <m:t> = 226</m:t>
                          </m:r>
                          <m:r>
                            <m:rPr>
                              <m:sty m:val="p"/>
                            </m:rPr>
                            <a:rPr lang="en-US" altLang="zh-CN" sz="3200">
                              <a:solidFill>
                                <a:srgbClr val="F53009"/>
                              </a:solidFill>
                              <a:latin typeface="Cambria Math" panose="02040503050406030204"/>
                              <a:cs typeface="Cambria Math" panose="02040503050406030204" charset="0"/>
                            </a:rPr>
                            <m:t>km</m:t>
                          </m:r>
                          <m:r>
                            <a:rPr lang="en-US" altLang="zh-CN" sz="3200">
                              <a:solidFill>
                                <a:srgbClr val="F53009"/>
                              </a:solidFill>
                              <a:latin typeface="Cambria Math" panose="02040503050406030204"/>
                              <a:cs typeface="Cambria Math" panose="02040503050406030204" charset="0"/>
                            </a:rPr>
                            <m:t>/</m:t>
                          </m:r>
                          <m:r>
                            <m:rPr>
                              <m:sty m:val="p"/>
                            </m:rPr>
                            <a:rPr lang="en-US" altLang="zh-CN" sz="3200">
                              <a:solidFill>
                                <a:srgbClr val="F53009"/>
                              </a:solidFill>
                              <a:latin typeface="Cambria Math" panose="02040503050406030204"/>
                              <a:cs typeface="Cambria Math" panose="02040503050406030204" charset="0"/>
                            </a:rPr>
                            <m:t>h</m:t>
                          </m:r>
                        </m:oMath>
                      </m:oMathPara>
                    </a14:m>
                    <a:endParaRPr lang="en-US" altLang="zh-CN" sz="3200">
                      <a:solidFill>
                        <a:srgbClr val="F53009"/>
                      </a:solidFill>
                      <a:latin typeface="Cambria Math" panose="02040503050406030204" charset="0"/>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4" name="文本框 13"/>
                  <p:cNvSpPr txBox="1">
                    <a:spLocks noRot="1" noChangeAspect="1" noMove="1" noResize="1" noEditPoints="1" noAdjustHandles="1" noChangeArrowheads="1" noChangeShapeType="1" noTextEdit="1"/>
                  </p:cNvSpPr>
                  <p:nvPr/>
                </p:nvSpPr>
                <p:spPr>
                  <a:xfrm>
                    <a:off x="2444" y="5283"/>
                    <a:ext cx="15106" cy="2336"/>
                  </a:xfrm>
                  <a:prstGeom prst="rect">
                    <a:avLst/>
                  </a:prstGeom>
                  <a:blipFill rotWithShape="1">
                    <a:blip r:embed="rId4"/>
                    <a:stretch>
                      <a:fillRect/>
                    </a:stretch>
                  </a:blipFill>
                </p:spPr>
                <p:txBody>
                  <a:bodyPr/>
                  <a:lstStyle/>
                  <a:p>
                    <a:r>
                      <a:rPr lang="zh-CN" altLang="en-US">
                        <a:noFill/>
                      </a:rPr>
                      <a:t> </a:t>
                    </a:r>
                  </a:p>
                </p:txBody>
              </p:sp>
            </mc:Fallback>
          </mc:AlternateContent>
          <p:sp>
            <p:nvSpPr>
              <p:cNvPr id="3" name="矩形 5"/>
              <p:cNvSpPr/>
              <p:nvPr/>
            </p:nvSpPr>
            <p:spPr>
              <a:xfrm>
                <a:off x="2561" y="3922"/>
                <a:ext cx="6700" cy="1183"/>
              </a:xfrm>
              <a:prstGeom prst="rect">
                <a:avLst/>
              </a:prstGeom>
              <a:noFill/>
              <a:ln w="9525">
                <a:noFill/>
              </a:ln>
            </p:spPr>
            <p:txBody>
              <a:bodyPr>
                <a:noAutofit/>
              </a:bodyPr>
              <a:lstStyle/>
              <a:p>
                <a:pPr marL="0" indent="0">
                  <a:lnSpc>
                    <a:spcPct val="150000"/>
                  </a:lnSpc>
                </a:pPr>
                <a:r>
                  <a:rPr lang="zh-CN" altLang="en-US" sz="2800">
                    <a:solidFill>
                      <a:srgbClr val="FF0000"/>
                    </a:solidFill>
                    <a:latin typeface="微软雅黑" panose="020B0503020204020204" charset="-122"/>
                    <a:ea typeface="微软雅黑"/>
                  </a:rPr>
                  <a:t>则这段平均速度为</a:t>
                </a:r>
              </a:p>
            </p:txBody>
          </p:sp>
        </p:grpSp>
        <mc:AlternateContent xmlns:mc="http://schemas.openxmlformats.org/markup-compatibility/2006" xmlns:a14="http://schemas.microsoft.com/office/drawing/2010/main">
          <mc:Choice Requires="a14">
            <p:sp>
              <p:nvSpPr>
                <p:cNvPr id="27" name="文本框 26"/>
                <p:cNvSpPr txBox="1"/>
                <p:nvPr>
                  <p:custDataLst>
                    <p:tags r:id="rId1"/>
                  </p:custDataLst>
                </p:nvPr>
              </p:nvSpPr>
              <p:spPr>
                <a:xfrm>
                  <a:off x="2796" y="6081"/>
                  <a:ext cx="1612" cy="1225"/>
                </a:xfrm>
                <a:prstGeom prst="rect">
                  <a:avLst/>
                </a:prstGeom>
                <a:noFill/>
              </p:spPr>
              <p:txBody>
                <a:bodyPr wrap="square" rtlCol="0">
                  <a:noAutofit/>
                </a:bodyPr>
                <a:lstStyle/>
                <a:p>
                  <a:pPr>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m:t>
                        </m:r>
                      </m:oMath>
                    </m:oMathPara>
                  </a14:m>
                  <a:endParaRPr lang="en-US" altLang="zh-CN" sz="2800" i="1">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27" name="文本框 26"/>
                <p:cNvSpPr txBox="1">
                  <a:spLocks noRot="1" noChangeAspect="1" noMove="1" noResize="1" noEditPoints="1" noAdjustHandles="1" noChangeArrowheads="1" noChangeShapeType="1" noTextEdit="1"/>
                </p:cNvSpPr>
                <p:nvPr>
                  <p:custDataLst>
                    <p:tags r:id="rId5"/>
                  </p:custDataLst>
                </p:nvPr>
              </p:nvSpPr>
              <p:spPr>
                <a:xfrm>
                  <a:off x="2796" y="6081"/>
                  <a:ext cx="1612" cy="1225"/>
                </a:xfrm>
                <a:prstGeom prst="rect">
                  <a:avLst/>
                </a:prstGeom>
                <a:blipFill rotWithShape="1">
                  <a:blip r:embed="rId6"/>
                  <a:stretch>
                    <a:fillRect/>
                  </a:stretch>
                </a:blipFill>
              </p:spPr>
              <p:txBody>
                <a:bodyPr/>
                <a:lstStyle/>
                <a:p>
                  <a:r>
                    <a:rPr lang="zh-CN" alt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linds(horizontal)">
                                      <p:cBhvr>
                                        <p:cTn id="7" dur="500"/>
                                        <p:tgtEl>
                                          <p:spTgt spid="1434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39470" y="1124585"/>
            <a:ext cx="10448290" cy="4672330"/>
          </a:xfrm>
          <a:prstGeom prst="rect">
            <a:avLst/>
          </a:prstGeom>
          <a:noFill/>
        </p:spPr>
        <p:txBody>
          <a:bodyPr wrap="square" rtlCol="0" anchor="t">
            <a:noAutofit/>
          </a:bodyPr>
          <a:lstStyle/>
          <a:p>
            <a:pPr>
              <a:lnSpc>
                <a:spcPct val="120000"/>
              </a:lnSpc>
            </a:pPr>
            <a:r>
              <a:rPr lang="zh-CN" altLang="en-US" sz="2800">
                <a:latin typeface="微软雅黑" panose="020B0503020204020204" charset="-122"/>
                <a:ea typeface="微软雅黑"/>
              </a:rPr>
              <a:t>4.“超速”驾车是严重的违法行为。目前检测超速的方式有两种：定点测速、区间测速。“定点测速”就是在一个固定的地方设置测速设备，如果车辆超速通过就会触发拍照；“区间测速”是在某一路段的两端各布设一个监控点，基于车辆先后通过两个监控点的时间来计算车辆在该路段上的平均速度，依据该路段上的限速标准判定车辆是否超速违法。某监控点A、B相距66km,</a:t>
            </a:r>
            <a:r>
              <a:rPr lang="zh-CN" altLang="en-US" sz="2800">
                <a:latin typeface="微软雅黑" panose="020B0503020204020204" charset="-122"/>
                <a:ea typeface="微软雅黑"/>
                <a:sym typeface="+mn-ea"/>
              </a:rPr>
              <a:t>全程限速100km /h,一辆客车通过监控点A、B的速度分别为80km/h和90km/h</a:t>
            </a:r>
            <a:r>
              <a:rPr lang="en-US" altLang="zh-CN" sz="2800">
                <a:latin typeface="微软雅黑" panose="020B0503020204020204" charset="-122"/>
                <a:ea typeface="微软雅黑"/>
                <a:sym typeface="+mn-ea"/>
              </a:rPr>
              <a:t>,</a:t>
            </a:r>
            <a:r>
              <a:rPr lang="zh-CN" altLang="en-US" sz="2800">
                <a:latin typeface="微软雅黑" panose="020B0503020204020204" charset="-122"/>
                <a:ea typeface="微软雅黑"/>
                <a:sym typeface="+mn-ea"/>
              </a:rPr>
              <a:t>从监控点A行驶到监控点B的时间为30 min。</a:t>
            </a:r>
            <a:endParaRPr lang="zh-CN" altLang="en-US" sz="2800">
              <a:latin typeface="微软雅黑" panose="020B0503020204020204" charset="-122"/>
              <a:ea typeface="微软雅黑"/>
            </a:endParaRPr>
          </a:p>
          <a:p>
            <a:pPr>
              <a:lnSpc>
                <a:spcPct val="120000"/>
              </a:lnSpc>
            </a:pPr>
            <a:endParaRPr lang="zh-CN" altLang="en-US" sz="2800">
              <a:latin typeface="微软雅黑" panose="020B0503020204020204" charset="-122"/>
              <a:ea typeface="微软雅黑"/>
            </a:endParaRPr>
          </a:p>
        </p:txBody>
      </p:sp>
      <p:sp>
        <p:nvSpPr>
          <p:cNvPr id="6" name="文本框 5"/>
          <p:cNvSpPr txBox="1"/>
          <p:nvPr/>
        </p:nvSpPr>
        <p:spPr>
          <a:xfrm>
            <a:off x="77555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pull/>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7760" y="1124585"/>
            <a:ext cx="10468610" cy="1257300"/>
          </a:xfrm>
          <a:prstGeom prst="rect">
            <a:avLst/>
          </a:prstGeom>
          <a:noFill/>
        </p:spPr>
        <p:txBody>
          <a:bodyPr wrap="square" rtlCol="0" anchor="t">
            <a:noAutofit/>
          </a:bodyPr>
          <a:lstStyle/>
          <a:p>
            <a:pPr>
              <a:lnSpc>
                <a:spcPct val="120000"/>
              </a:lnSpc>
            </a:pPr>
            <a:r>
              <a:rPr lang="zh-CN" altLang="en-US" sz="2800">
                <a:latin typeface="微软雅黑" panose="020B0503020204020204" charset="-122"/>
                <a:ea typeface="微软雅黑"/>
              </a:rPr>
              <a:t>(1)采用“定点测速”,该客车通过监控点A、B时会不会被判超速?</a:t>
            </a:r>
          </a:p>
          <a:p>
            <a:pPr>
              <a:lnSpc>
                <a:spcPct val="120000"/>
              </a:lnSpc>
            </a:pPr>
            <a:endParaRPr lang="zh-CN" altLang="en-US" sz="2800">
              <a:latin typeface="微软雅黑" panose="020B0503020204020204" charset="-122"/>
              <a:ea typeface="微软雅黑"/>
            </a:endParaRPr>
          </a:p>
        </p:txBody>
      </p:sp>
      <p:sp>
        <p:nvSpPr>
          <p:cNvPr id="4" name="矩形 5"/>
          <p:cNvSpPr/>
          <p:nvPr/>
        </p:nvSpPr>
        <p:spPr>
          <a:xfrm>
            <a:off x="1199515" y="2061210"/>
            <a:ext cx="10601325" cy="2265680"/>
          </a:xfrm>
          <a:prstGeom prst="rect">
            <a:avLst/>
          </a:prstGeom>
          <a:noFill/>
          <a:ln w="9525">
            <a:noFill/>
          </a:ln>
        </p:spPr>
        <p:txBody>
          <a:bodyPr>
            <a:noAutofit/>
          </a:bodyPr>
          <a:lstStyle/>
          <a:p>
            <a:pPr marL="0" indent="0">
              <a:lnSpc>
                <a:spcPct val="150000"/>
              </a:lnSpc>
            </a:pPr>
            <a:r>
              <a:rPr lang="zh-CN" altLang="en-US" sz="2800">
                <a:solidFill>
                  <a:srgbClr val="FF0000"/>
                </a:solidFill>
                <a:latin typeface="微软雅黑" panose="020B0503020204020204" charset="-122"/>
                <a:ea typeface="微软雅黑"/>
              </a:rPr>
              <a:t>解：（</a:t>
            </a:r>
            <a:r>
              <a:rPr lang="en-US" altLang="zh-CN" sz="2800">
                <a:solidFill>
                  <a:srgbClr val="FF0000"/>
                </a:solidFill>
                <a:latin typeface="微软雅黑" panose="020B0503020204020204" charset="-122"/>
                <a:ea typeface="微软雅黑"/>
              </a:rPr>
              <a:t>1</a:t>
            </a:r>
            <a:r>
              <a:rPr lang="zh-CN" altLang="en-US" sz="2800">
                <a:solidFill>
                  <a:srgbClr val="FF0000"/>
                </a:solidFill>
                <a:latin typeface="微软雅黑" panose="020B0503020204020204" charset="-122"/>
                <a:ea typeface="微软雅黑"/>
              </a:rPr>
              <a:t>）客车在</a:t>
            </a:r>
            <a:r>
              <a:rPr lang="en-US" altLang="zh-CN" sz="2800">
                <a:solidFill>
                  <a:srgbClr val="FF0000"/>
                </a:solidFill>
                <a:latin typeface="微软雅黑" panose="020B0503020204020204" charset="-122"/>
                <a:ea typeface="微软雅黑"/>
              </a:rPr>
              <a:t>A</a:t>
            </a:r>
            <a:r>
              <a:rPr lang="zh-CN" altLang="en-US" sz="2800">
                <a:solidFill>
                  <a:srgbClr val="FF0000"/>
                </a:solidFill>
                <a:latin typeface="微软雅黑" panose="020B0503020204020204" charset="-122"/>
                <a:ea typeface="微软雅黑"/>
              </a:rPr>
              <a:t>点的速度为</a:t>
            </a:r>
            <a:r>
              <a:rPr lang="en-US" altLang="zh-CN" sz="2800">
                <a:solidFill>
                  <a:srgbClr val="FF0000"/>
                </a:solidFill>
                <a:latin typeface="微软雅黑" panose="020B0503020204020204" charset="-122"/>
                <a:ea typeface="微软雅黑"/>
              </a:rPr>
              <a:t> </a:t>
            </a:r>
            <a:r>
              <a:rPr lang="en-US" altLang="zh-CN" sz="2800" i="1">
                <a:solidFill>
                  <a:srgbClr val="FF0000"/>
                </a:solidFill>
                <a:latin typeface="+mn-lt"/>
                <a:ea typeface="微软雅黑"/>
                <a:cs typeface="+mn-lt"/>
              </a:rPr>
              <a:t>v</a:t>
            </a:r>
            <a:r>
              <a:rPr lang="en-US" altLang="zh-CN" sz="2800" baseline="-25000">
                <a:solidFill>
                  <a:srgbClr val="FF0000"/>
                </a:solidFill>
                <a:latin typeface="+mn-lt"/>
                <a:ea typeface="微软雅黑"/>
                <a:cs typeface="+mn-lt"/>
              </a:rPr>
              <a:t>A</a:t>
            </a:r>
            <a:r>
              <a:rPr lang="en-US" altLang="zh-CN" sz="2800">
                <a:solidFill>
                  <a:srgbClr val="FF0000"/>
                </a:solidFill>
                <a:latin typeface="+mn-lt"/>
                <a:ea typeface="微软雅黑"/>
                <a:cs typeface="+mn-lt"/>
              </a:rPr>
              <a:t>=80km/h &lt; 100km/h</a:t>
            </a:r>
            <a:endParaRPr lang="zh-CN" altLang="en-US" sz="2800">
              <a:solidFill>
                <a:srgbClr val="FF0000"/>
              </a:solidFill>
              <a:latin typeface="微软雅黑" panose="020B0503020204020204" charset="-122"/>
              <a:ea typeface="微软雅黑"/>
            </a:endParaRPr>
          </a:p>
          <a:p>
            <a:pPr marL="0" indent="0">
              <a:lnSpc>
                <a:spcPct val="150000"/>
              </a:lnSpc>
            </a:pPr>
            <a:r>
              <a:rPr lang="zh-CN" altLang="en-US" sz="2800">
                <a:solidFill>
                  <a:srgbClr val="FF0000"/>
                </a:solidFill>
                <a:latin typeface="微软雅黑" panose="020B0503020204020204" charset="-122"/>
                <a:ea typeface="微软雅黑"/>
                <a:sym typeface="+mn-ea"/>
              </a:rPr>
              <a:t>客车在</a:t>
            </a:r>
            <a:r>
              <a:rPr lang="en-US" altLang="zh-CN" sz="2800">
                <a:solidFill>
                  <a:srgbClr val="FF0000"/>
                </a:solidFill>
                <a:latin typeface="微软雅黑" panose="020B0503020204020204" charset="-122"/>
                <a:ea typeface="微软雅黑"/>
                <a:sym typeface="+mn-ea"/>
              </a:rPr>
              <a:t>B</a:t>
            </a:r>
            <a:r>
              <a:rPr lang="zh-CN" altLang="en-US" sz="2800">
                <a:solidFill>
                  <a:srgbClr val="FF0000"/>
                </a:solidFill>
                <a:latin typeface="微软雅黑" panose="020B0503020204020204" charset="-122"/>
                <a:ea typeface="微软雅黑"/>
                <a:sym typeface="+mn-ea"/>
              </a:rPr>
              <a:t>点的速度为</a:t>
            </a:r>
            <a:r>
              <a:rPr lang="en-US" altLang="zh-CN" sz="2800">
                <a:solidFill>
                  <a:srgbClr val="FF0000"/>
                </a:solidFill>
                <a:latin typeface="微软雅黑" panose="020B0503020204020204" charset="-122"/>
                <a:ea typeface="微软雅黑"/>
                <a:sym typeface="+mn-ea"/>
              </a:rPr>
              <a:t> </a:t>
            </a:r>
            <a:r>
              <a:rPr lang="en-US" altLang="zh-CN" sz="2800" i="1">
                <a:solidFill>
                  <a:srgbClr val="FF0000"/>
                </a:solidFill>
                <a:latin typeface="+mn-lt"/>
                <a:ea typeface="微软雅黑"/>
                <a:cs typeface="+mn-lt"/>
                <a:sym typeface="+mn-ea"/>
              </a:rPr>
              <a:t>v</a:t>
            </a:r>
            <a:r>
              <a:rPr lang="en-US" altLang="zh-CN" sz="2800" baseline="-25000">
                <a:solidFill>
                  <a:srgbClr val="FF0000"/>
                </a:solidFill>
                <a:latin typeface="+mn-lt"/>
                <a:ea typeface="微软雅黑"/>
                <a:cs typeface="+mn-lt"/>
                <a:sym typeface="+mn-ea"/>
              </a:rPr>
              <a:t>B</a:t>
            </a:r>
            <a:r>
              <a:rPr lang="en-US" altLang="zh-CN" sz="2800">
                <a:solidFill>
                  <a:srgbClr val="FF0000"/>
                </a:solidFill>
                <a:latin typeface="+mn-lt"/>
                <a:ea typeface="微软雅黑"/>
                <a:cs typeface="+mn-lt"/>
                <a:sym typeface="+mn-ea"/>
              </a:rPr>
              <a:t>=90km/h &lt; 100km/h</a:t>
            </a:r>
          </a:p>
          <a:p>
            <a:pPr marL="0" indent="0">
              <a:lnSpc>
                <a:spcPct val="150000"/>
              </a:lnSpc>
            </a:pPr>
            <a:r>
              <a:rPr lang="zh-CN" altLang="en-US" sz="2800">
                <a:solidFill>
                  <a:srgbClr val="FF0000"/>
                </a:solidFill>
                <a:latin typeface="+mn-lt"/>
                <a:ea typeface="微软雅黑"/>
                <a:cs typeface="+mn-lt"/>
                <a:sym typeface="+mn-ea"/>
              </a:rPr>
              <a:t>两点速度都小于允许通过的最大速度，所以不会被判超速。</a:t>
            </a:r>
            <a:endParaRPr lang="zh-CN" altLang="en-US" sz="2800">
              <a:solidFill>
                <a:srgbClr val="FF0000"/>
              </a:solidFill>
              <a:latin typeface="+mn-lt"/>
              <a:ea typeface="微软雅黑"/>
              <a:cs typeface="+mn-lt"/>
            </a:endParaRPr>
          </a:p>
          <a:p>
            <a:pPr marL="0" indent="0">
              <a:lnSpc>
                <a:spcPct val="150000"/>
              </a:lnSpc>
            </a:pPr>
            <a:endParaRPr lang="zh-CN" altLang="en-US" sz="2800">
              <a:solidFill>
                <a:srgbClr val="FF0000"/>
              </a:solidFill>
              <a:latin typeface="微软雅黑" panose="020B0503020204020204" charset="-122"/>
              <a:ea typeface="微软雅黑"/>
            </a:endParaRPr>
          </a:p>
          <a:p>
            <a:pPr marL="0" indent="0">
              <a:lnSpc>
                <a:spcPct val="150000"/>
              </a:lnSpc>
            </a:pPr>
            <a:r>
              <a:rPr lang="en-US" altLang="zh-CN" sz="2800">
                <a:solidFill>
                  <a:srgbClr val="FF0000"/>
                </a:solidFill>
                <a:latin typeface="微软雅黑" panose="020B0503020204020204" charset="-122"/>
                <a:ea typeface="微软雅黑"/>
              </a:rPr>
              <a:t>         </a:t>
            </a:r>
          </a:p>
        </p:txBody>
      </p:sp>
      <p:sp>
        <p:nvSpPr>
          <p:cNvPr id="6" name="文本框 5"/>
          <p:cNvSpPr txBox="1"/>
          <p:nvPr/>
        </p:nvSpPr>
        <p:spPr>
          <a:xfrm>
            <a:off x="77555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7760" y="1268730"/>
            <a:ext cx="9975850" cy="700405"/>
          </a:xfrm>
          <a:prstGeom prst="rect">
            <a:avLst/>
          </a:prstGeom>
          <a:noFill/>
        </p:spPr>
        <p:txBody>
          <a:bodyPr wrap="square" rtlCol="0" anchor="t">
            <a:noAutofit/>
          </a:bodyPr>
          <a:lstStyle/>
          <a:p>
            <a:pPr>
              <a:lnSpc>
                <a:spcPct val="120000"/>
              </a:lnSpc>
            </a:pPr>
            <a:r>
              <a:rPr lang="zh-CN" altLang="en-US" sz="2800">
                <a:latin typeface="微软雅黑" panose="020B0503020204020204" charset="-122"/>
                <a:ea typeface="微软雅黑"/>
              </a:rPr>
              <a:t>(2)采用“区间测速”,该客车在该路段会不会被判超速?</a:t>
            </a:r>
          </a:p>
        </p:txBody>
      </p:sp>
      <p:grpSp>
        <p:nvGrpSpPr>
          <p:cNvPr id="7" name="组合 6"/>
          <p:cNvGrpSpPr/>
          <p:nvPr/>
        </p:nvGrpSpPr>
        <p:grpSpPr>
          <a:xfrm>
            <a:off x="1199515" y="2061210"/>
            <a:ext cx="9613900" cy="3961765"/>
            <a:chOff x="1889" y="3246"/>
            <a:chExt cx="15140" cy="6239"/>
          </a:xfrm>
        </p:grpSpPr>
        <p:sp>
          <p:nvSpPr>
            <p:cNvPr id="4" name="矩形 5"/>
            <p:cNvSpPr/>
            <p:nvPr/>
          </p:nvSpPr>
          <p:spPr>
            <a:xfrm>
              <a:off x="1889" y="3246"/>
              <a:ext cx="15140" cy="3719"/>
            </a:xfrm>
            <a:prstGeom prst="rect">
              <a:avLst/>
            </a:prstGeom>
            <a:noFill/>
            <a:ln w="9525">
              <a:noFill/>
            </a:ln>
          </p:spPr>
          <p:txBody>
            <a:bodyPr>
              <a:noAutofit/>
            </a:bodyPr>
            <a:lstStyle/>
            <a:p>
              <a:pPr marL="0" indent="0">
                <a:lnSpc>
                  <a:spcPct val="150000"/>
                </a:lnSpc>
              </a:pPr>
              <a:r>
                <a:rPr lang="zh-CN" altLang="en-US" sz="2800">
                  <a:solidFill>
                    <a:srgbClr val="FF0000"/>
                  </a:solidFill>
                  <a:latin typeface="微软雅黑" panose="020B0503020204020204" charset="-122"/>
                  <a:ea typeface="微软雅黑"/>
                </a:rPr>
                <a:t>解：（</a:t>
              </a:r>
              <a:r>
                <a:rPr lang="en-US" altLang="zh-CN" sz="2800">
                  <a:solidFill>
                    <a:srgbClr val="FF0000"/>
                  </a:solidFill>
                  <a:latin typeface="微软雅黑" panose="020B0503020204020204" charset="-122"/>
                  <a:ea typeface="微软雅黑"/>
                </a:rPr>
                <a:t>2</a:t>
              </a:r>
              <a:r>
                <a:rPr lang="zh-CN" altLang="en-US" sz="2800">
                  <a:solidFill>
                    <a:srgbClr val="FF0000"/>
                  </a:solidFill>
                  <a:latin typeface="微软雅黑" panose="020B0503020204020204" charset="-122"/>
                  <a:ea typeface="微软雅黑"/>
                </a:rPr>
                <a:t>）采用区间测速时，</a:t>
              </a:r>
              <a:r>
                <a:rPr lang="en-US" altLang="zh-CN" sz="2800">
                  <a:solidFill>
                    <a:srgbClr val="FF0000"/>
                  </a:solidFill>
                  <a:latin typeface="微软雅黑" panose="020B0503020204020204" charset="-122"/>
                  <a:ea typeface="微软雅黑"/>
                </a:rPr>
                <a:t>A</a:t>
              </a:r>
              <a:r>
                <a:rPr lang="zh-CN" altLang="en-US" sz="2800">
                  <a:solidFill>
                    <a:srgbClr val="FF0000"/>
                  </a:solidFill>
                  <a:latin typeface="微软雅黑" panose="020B0503020204020204" charset="-122"/>
                  <a:ea typeface="微软雅黑"/>
                </a:rPr>
                <a:t>、</a:t>
              </a:r>
              <a:r>
                <a:rPr lang="en-US" altLang="zh-CN" sz="2800">
                  <a:solidFill>
                    <a:srgbClr val="FF0000"/>
                  </a:solidFill>
                  <a:latin typeface="微软雅黑" panose="020B0503020204020204" charset="-122"/>
                  <a:ea typeface="微软雅黑"/>
                </a:rPr>
                <a:t>B</a:t>
              </a:r>
              <a:r>
                <a:rPr lang="zh-CN" altLang="en-US" sz="2800">
                  <a:solidFill>
                    <a:srgbClr val="FF0000"/>
                  </a:solidFill>
                  <a:latin typeface="微软雅黑" panose="020B0503020204020204" charset="-122"/>
                  <a:ea typeface="微软雅黑"/>
                </a:rPr>
                <a:t>两点间的距离</a:t>
              </a:r>
              <a:r>
                <a:rPr lang="en-US" altLang="zh-CN" sz="2800">
                  <a:solidFill>
                    <a:srgbClr val="FF0000"/>
                  </a:solidFill>
                  <a:latin typeface="微软雅黑" panose="020B0503020204020204" charset="-122"/>
                  <a:ea typeface="微软雅黑"/>
                </a:rPr>
                <a:t> </a:t>
              </a:r>
              <a:r>
                <a:rPr lang="en-US" altLang="zh-CN" sz="2800" i="1">
                  <a:solidFill>
                    <a:srgbClr val="FF0000"/>
                  </a:solidFill>
                  <a:latin typeface="+mn-lt"/>
                  <a:ea typeface="微软雅黑"/>
                  <a:cs typeface="+mn-lt"/>
                </a:rPr>
                <a:t>s </a:t>
              </a:r>
              <a:r>
                <a:rPr lang="en-US" altLang="zh-CN" sz="2800">
                  <a:solidFill>
                    <a:srgbClr val="FF0000"/>
                  </a:solidFill>
                  <a:latin typeface="+mn-lt"/>
                  <a:ea typeface="微软雅黑"/>
                  <a:cs typeface="+mn-lt"/>
                </a:rPr>
                <a:t>= 66km</a:t>
              </a:r>
              <a:r>
                <a:rPr lang="zh-CN" altLang="en-US" sz="2800">
                  <a:solidFill>
                    <a:srgbClr val="FF0000"/>
                  </a:solidFill>
                  <a:latin typeface="微软雅黑" panose="020B0503020204020204" charset="-122"/>
                  <a:ea typeface="微软雅黑"/>
                </a:rPr>
                <a:t>，</a:t>
              </a:r>
            </a:p>
            <a:p>
              <a:pPr marL="0" indent="0">
                <a:lnSpc>
                  <a:spcPct val="150000"/>
                </a:lnSpc>
              </a:pPr>
              <a:r>
                <a:rPr lang="zh-CN" altLang="en-US" sz="2800">
                  <a:solidFill>
                    <a:srgbClr val="FF0000"/>
                  </a:solidFill>
                  <a:latin typeface="微软雅黑" panose="020B0503020204020204" charset="-122"/>
                  <a:ea typeface="微软雅黑"/>
                </a:rPr>
                <a:t>客车从</a:t>
              </a:r>
              <a:r>
                <a:rPr lang="en-US" altLang="zh-CN" sz="2800">
                  <a:solidFill>
                    <a:srgbClr val="FF0000"/>
                  </a:solidFill>
                  <a:latin typeface="微软雅黑" panose="020B0503020204020204" charset="-122"/>
                  <a:ea typeface="微软雅黑"/>
                </a:rPr>
                <a:t>A</a:t>
              </a:r>
              <a:r>
                <a:rPr lang="zh-CN" altLang="en-US" sz="2800">
                  <a:solidFill>
                    <a:srgbClr val="FF0000"/>
                  </a:solidFill>
                  <a:latin typeface="微软雅黑" panose="020B0503020204020204" charset="-122"/>
                  <a:ea typeface="微软雅黑"/>
                </a:rPr>
                <a:t>点行驶到</a:t>
              </a:r>
              <a:r>
                <a:rPr lang="en-US" altLang="zh-CN" sz="2800">
                  <a:solidFill>
                    <a:srgbClr val="FF0000"/>
                  </a:solidFill>
                  <a:latin typeface="微软雅黑" panose="020B0503020204020204" charset="-122"/>
                  <a:ea typeface="微软雅黑"/>
                  <a:sym typeface="+mn-ea"/>
                </a:rPr>
                <a:t>B</a:t>
              </a:r>
              <a:r>
                <a:rPr lang="zh-CN" altLang="en-US" sz="2800">
                  <a:solidFill>
                    <a:srgbClr val="FF0000"/>
                  </a:solidFill>
                  <a:latin typeface="微软雅黑" panose="020B0503020204020204" charset="-122"/>
                  <a:ea typeface="微软雅黑"/>
                  <a:sym typeface="+mn-ea"/>
                </a:rPr>
                <a:t>点经过的时间为</a:t>
              </a:r>
              <a:r>
                <a:rPr lang="en-US" altLang="zh-CN" sz="2800">
                  <a:solidFill>
                    <a:srgbClr val="FF0000"/>
                  </a:solidFill>
                  <a:latin typeface="微软雅黑" panose="020B0503020204020204" charset="-122"/>
                  <a:ea typeface="微软雅黑"/>
                  <a:sym typeface="+mn-ea"/>
                </a:rPr>
                <a:t> </a:t>
              </a:r>
              <a:r>
                <a:rPr lang="en-US" altLang="zh-CN" sz="2800" i="1">
                  <a:solidFill>
                    <a:srgbClr val="FF0000"/>
                  </a:solidFill>
                  <a:latin typeface="+mn-lt"/>
                  <a:ea typeface="微软雅黑"/>
                  <a:cs typeface="+mn-lt"/>
                  <a:sym typeface="+mn-ea"/>
                </a:rPr>
                <a:t>t </a:t>
              </a:r>
              <a:r>
                <a:rPr lang="en-US" altLang="zh-CN" sz="2800">
                  <a:solidFill>
                    <a:srgbClr val="FF0000"/>
                  </a:solidFill>
                  <a:latin typeface="+mn-lt"/>
                  <a:ea typeface="微软雅黑"/>
                  <a:cs typeface="+mn-lt"/>
                  <a:sym typeface="+mn-ea"/>
                </a:rPr>
                <a:t>= 30min = 0.5h</a:t>
              </a:r>
            </a:p>
            <a:p>
              <a:pPr marL="0" indent="0">
                <a:lnSpc>
                  <a:spcPct val="150000"/>
                </a:lnSpc>
              </a:pPr>
              <a:r>
                <a:rPr lang="zh-CN" altLang="en-US" sz="2800">
                  <a:solidFill>
                    <a:srgbClr val="FF0000"/>
                  </a:solidFill>
                  <a:latin typeface="+mn-lt"/>
                  <a:ea typeface="微软雅黑"/>
                  <a:cs typeface="+mn-lt"/>
                  <a:sym typeface="+mn-ea"/>
                </a:rPr>
                <a:t>则客车经过这个区间的平均速度为</a:t>
              </a:r>
            </a:p>
            <a:p>
              <a:pPr marL="0" indent="0">
                <a:lnSpc>
                  <a:spcPct val="150000"/>
                </a:lnSpc>
              </a:pPr>
              <a:endParaRPr lang="zh-CN" altLang="en-US" sz="2800">
                <a:solidFill>
                  <a:srgbClr val="FF0000"/>
                </a:solidFill>
                <a:latin typeface="微软雅黑" panose="020B0503020204020204" charset="-122"/>
                <a:ea typeface="微软雅黑"/>
              </a:endParaRPr>
            </a:p>
            <a:p>
              <a:pPr marL="0" indent="0">
                <a:lnSpc>
                  <a:spcPct val="150000"/>
                </a:lnSpc>
              </a:pPr>
              <a:r>
                <a:rPr lang="en-US" altLang="zh-CN" sz="2800">
                  <a:solidFill>
                    <a:srgbClr val="FF0000"/>
                  </a:solidFill>
                  <a:latin typeface="微软雅黑" panose="020B0503020204020204" charset="-122"/>
                  <a:ea typeface="微软雅黑"/>
                </a:rPr>
                <a:t>         </a:t>
              </a:r>
            </a:p>
          </p:txBody>
        </p:sp>
        <p:grpSp>
          <p:nvGrpSpPr>
            <p:cNvPr id="2" name="组合 1"/>
            <p:cNvGrpSpPr/>
            <p:nvPr/>
          </p:nvGrpSpPr>
          <p:grpSpPr>
            <a:xfrm>
              <a:off x="3136" y="6421"/>
              <a:ext cx="12127" cy="2629"/>
              <a:chOff x="4165" y="8236"/>
              <a:chExt cx="12127" cy="2629"/>
            </a:xfrm>
          </p:grpSpPr>
          <mc:AlternateContent xmlns:mc="http://schemas.openxmlformats.org/markup-compatibility/2006" xmlns:a14="http://schemas.microsoft.com/office/drawing/2010/main">
            <mc:Choice Requires="a14">
              <p:sp>
                <p:nvSpPr>
                  <p:cNvPr id="10" name="文本框 9"/>
                  <p:cNvSpPr txBox="1"/>
                  <p:nvPr/>
                </p:nvSpPr>
                <p:spPr>
                  <a:xfrm>
                    <a:off x="4270" y="8236"/>
                    <a:ext cx="12022" cy="2629"/>
                  </a:xfrm>
                  <a:prstGeom prst="rect">
                    <a:avLst/>
                  </a:prstGeom>
                  <a:noFill/>
                </p:spPr>
                <p:txBody>
                  <a:bodyPr wrap="square" rtlCol="0" anchor="t">
                    <a:noAutofit/>
                  </a:bodyPr>
                  <a:lstStyle/>
                  <a:p>
                    <a:pPr algn="l"/>
                    <a14:m>
                      <m:oMathPara xmlns:m="http://schemas.openxmlformats.org/officeDocument/2006/math">
                        <m:oMathParaPr>
                          <m:jc m:val="centerGroup"/>
                        </m:oMathParaPr>
                        <m:oMath xmlns:m="http://schemas.openxmlformats.org/officeDocument/2006/math">
                          <m:r>
                            <a:rPr lang="en-US" altLang="zh-CN" sz="3200" i="1">
                              <a:solidFill>
                                <a:srgbClr val="F53009"/>
                              </a:solidFill>
                              <a:latin typeface="Cambria Math" panose="02040503050406030204"/>
                              <a:cs typeface="Cambria Math" panose="02040503050406030204" charset="0"/>
                            </a:rPr>
                            <m:t>𝑣</m:t>
                          </m:r>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i="1">
                                  <a:solidFill>
                                    <a:srgbClr val="F53009"/>
                                  </a:solidFill>
                                  <a:latin typeface="Cambria Math" panose="02040503050406030204"/>
                                  <a:cs typeface="Cambria Math" panose="02040503050406030204" charset="0"/>
                                </a:rPr>
                                <m:t>𝑠</m:t>
                              </m:r>
                            </m:num>
                            <m:den>
                              <m:r>
                                <a:rPr lang="en-US" altLang="zh-CN" sz="3200" i="1">
                                  <a:solidFill>
                                    <a:srgbClr val="F53009"/>
                                  </a:solidFill>
                                  <a:latin typeface="Cambria Math" panose="02040503050406030204"/>
                                  <a:cs typeface="Cambria Math" panose="02040503050406030204" charset="0"/>
                                </a:rPr>
                                <m:t>𝑡</m:t>
                              </m:r>
                            </m:den>
                          </m:f>
                          <m:r>
                            <a:rPr lang="en-US" altLang="zh-CN" sz="3200" i="1">
                              <a:solidFill>
                                <a:srgbClr val="F53009"/>
                              </a:solidFill>
                              <a:latin typeface="Cambria Math" panose="02040503050406030204"/>
                              <a:cs typeface="Cambria Math" panose="02040503050406030204" charset="0"/>
                            </a:rPr>
                            <m:t>=</m:t>
                          </m:r>
                          <m:f>
                            <m:fPr>
                              <m:ctrlPr>
                                <a:rPr lang="en-US" altLang="zh-CN" sz="3200" i="1">
                                  <a:solidFill>
                                    <a:srgbClr val="F53009"/>
                                  </a:solidFill>
                                  <a:latin typeface="Cambria Math" panose="02040503050406030204" pitchFamily="18" charset="0"/>
                                  <a:cs typeface="Cambria Math" panose="02040503050406030204" charset="0"/>
                                </a:rPr>
                              </m:ctrlPr>
                            </m:fPr>
                            <m:num>
                              <m:r>
                                <a:rPr lang="en-US" altLang="zh-CN" sz="3200">
                                  <a:solidFill>
                                    <a:srgbClr val="F53009"/>
                                  </a:solidFill>
                                  <a:latin typeface="Cambria Math" panose="02040503050406030204"/>
                                  <a:cs typeface="Cambria Math" panose="02040503050406030204" charset="0"/>
                                </a:rPr>
                                <m:t>66</m:t>
                              </m:r>
                              <m:r>
                                <m:rPr>
                                  <m:sty m:val="p"/>
                                </m:rPr>
                                <a:rPr lang="en-US" altLang="zh-CN" sz="3200">
                                  <a:solidFill>
                                    <a:srgbClr val="F53009"/>
                                  </a:solidFill>
                                  <a:latin typeface="Cambria Math" panose="02040503050406030204"/>
                                  <a:cs typeface="Cambria Math" panose="02040503050406030204" charset="0"/>
                                </a:rPr>
                                <m:t>km</m:t>
                              </m:r>
                            </m:num>
                            <m:den>
                              <m:r>
                                <a:rPr lang="en-US" altLang="zh-CN" sz="3200">
                                  <a:solidFill>
                                    <a:srgbClr val="F53009"/>
                                  </a:solidFill>
                                  <a:latin typeface="Cambria Math" panose="02040503050406030204"/>
                                  <a:cs typeface="Cambria Math" panose="02040503050406030204" charset="0"/>
                                </a:rPr>
                                <m:t>0.5</m:t>
                              </m:r>
                              <m:r>
                                <m:rPr>
                                  <m:sty m:val="p"/>
                                </m:rPr>
                                <a:rPr lang="en-US" altLang="zh-CN" sz="3200">
                                  <a:solidFill>
                                    <a:srgbClr val="F53009"/>
                                  </a:solidFill>
                                  <a:latin typeface="Cambria Math" panose="02040503050406030204"/>
                                  <a:cs typeface="Cambria Math" panose="02040503050406030204" charset="0"/>
                                </a:rPr>
                                <m:t>h</m:t>
                              </m:r>
                            </m:den>
                          </m:f>
                          <m:r>
                            <a:rPr lang="en-US" altLang="zh-CN" sz="3200">
                              <a:solidFill>
                                <a:srgbClr val="F53009"/>
                              </a:solidFill>
                              <a:latin typeface="Cambria Math" panose="02040503050406030204"/>
                              <a:cs typeface="Cambria Math" panose="02040503050406030204" charset="0"/>
                            </a:rPr>
                            <m:t>=132</m:t>
                          </m:r>
                          <m:r>
                            <m:rPr>
                              <m:sty m:val="p"/>
                            </m:rPr>
                            <a:rPr lang="en-US" altLang="zh-CN" sz="3200">
                              <a:solidFill>
                                <a:srgbClr val="F53009"/>
                              </a:solidFill>
                              <a:latin typeface="Cambria Math" panose="02040503050406030204"/>
                              <a:cs typeface="Cambria Math" panose="02040503050406030204" charset="0"/>
                            </a:rPr>
                            <m:t>km</m:t>
                          </m:r>
                          <m:r>
                            <a:rPr lang="en-US" altLang="zh-CN" sz="3200">
                              <a:solidFill>
                                <a:srgbClr val="F53009"/>
                              </a:solidFill>
                              <a:latin typeface="Cambria Math" panose="02040503050406030204"/>
                              <a:cs typeface="Cambria Math" panose="02040503050406030204" charset="0"/>
                            </a:rPr>
                            <m:t>/</m:t>
                          </m:r>
                          <m:r>
                            <m:rPr>
                              <m:sty m:val="p"/>
                            </m:rPr>
                            <a:rPr lang="en-US" altLang="zh-CN" sz="3200">
                              <a:solidFill>
                                <a:srgbClr val="F53009"/>
                              </a:solidFill>
                              <a:latin typeface="Cambria Math" panose="02040503050406030204"/>
                              <a:cs typeface="Cambria Math" panose="02040503050406030204" charset="0"/>
                            </a:rPr>
                            <m:t>h</m:t>
                          </m:r>
                          <m:r>
                            <a:rPr lang="en-US" altLang="zh-CN" sz="3200">
                              <a:solidFill>
                                <a:srgbClr val="F53009"/>
                              </a:solidFill>
                              <a:latin typeface="Cambria Math" panose="02040503050406030204"/>
                              <a:cs typeface="Cambria Math" panose="02040503050406030204" charset="0"/>
                            </a:rPr>
                            <m:t> &gt; 100</m:t>
                          </m:r>
                          <m:r>
                            <m:rPr>
                              <m:sty m:val="p"/>
                            </m:rPr>
                            <a:rPr lang="en-US" altLang="zh-CN" sz="3200">
                              <a:solidFill>
                                <a:srgbClr val="F53009"/>
                              </a:solidFill>
                              <a:latin typeface="Cambria Math" panose="02040503050406030204"/>
                              <a:cs typeface="Cambria Math" panose="02040503050406030204" charset="0"/>
                            </a:rPr>
                            <m:t>km</m:t>
                          </m:r>
                          <m:r>
                            <a:rPr lang="en-US" altLang="zh-CN" sz="3200">
                              <a:solidFill>
                                <a:srgbClr val="F53009"/>
                              </a:solidFill>
                              <a:latin typeface="Cambria Math" panose="02040503050406030204"/>
                              <a:cs typeface="Cambria Math" panose="02040503050406030204" charset="0"/>
                            </a:rPr>
                            <m:t>/</m:t>
                          </m:r>
                          <m:r>
                            <m:rPr>
                              <m:sty m:val="p"/>
                            </m:rPr>
                            <a:rPr lang="en-US" altLang="zh-CN" sz="3200">
                              <a:solidFill>
                                <a:srgbClr val="F53009"/>
                              </a:solidFill>
                              <a:latin typeface="Cambria Math" panose="02040503050406030204"/>
                              <a:cs typeface="Cambria Math" panose="02040503050406030204" charset="0"/>
                            </a:rPr>
                            <m:t>h</m:t>
                          </m:r>
                        </m:oMath>
                      </m:oMathPara>
                    </a14:m>
                    <a:endParaRPr lang="en-US" altLang="zh-CN" sz="3200">
                      <a:solidFill>
                        <a:srgbClr val="F53009"/>
                      </a:solidFill>
                      <a:latin typeface="Cambria Math" panose="02040503050406030204" charset="0"/>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10" name="文本框 9"/>
                  <p:cNvSpPr txBox="1">
                    <a:spLocks noRot="1" noChangeAspect="1" noMove="1" noResize="1" noEditPoints="1" noAdjustHandles="1" noChangeArrowheads="1" noChangeShapeType="1" noTextEdit="1"/>
                  </p:cNvSpPr>
                  <p:nvPr/>
                </p:nvSpPr>
                <p:spPr>
                  <a:xfrm>
                    <a:off x="4270" y="8236"/>
                    <a:ext cx="12022" cy="2629"/>
                  </a:xfrm>
                  <a:prstGeom prst="rect">
                    <a:avLst/>
                  </a:prstGeo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custDataLst>
                      <p:tags r:id="rId1"/>
                    </p:custDataLst>
                  </p:nvPr>
                </p:nvSpPr>
                <p:spPr>
                  <a:xfrm>
                    <a:off x="4165" y="8349"/>
                    <a:ext cx="1612" cy="1225"/>
                  </a:xfrm>
                  <a:prstGeom prst="rect">
                    <a:avLst/>
                  </a:prstGeom>
                  <a:noFill/>
                </p:spPr>
                <p:txBody>
                  <a:bodyPr wrap="square" rtlCol="0">
                    <a:noAutofit/>
                  </a:bodyPr>
                  <a:lstStyle/>
                  <a:p>
                    <a:pPr>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m:t>
                          </m:r>
                        </m:oMath>
                      </m:oMathPara>
                    </a14:m>
                    <a:endParaRPr lang="en-US" altLang="zh-CN" sz="2800" i="1">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27" name="文本框 26"/>
                  <p:cNvSpPr txBox="1">
                    <a:spLocks noRot="1" noChangeAspect="1" noMove="1" noResize="1" noEditPoints="1" noAdjustHandles="1" noChangeArrowheads="1" noChangeShapeType="1" noTextEdit="1"/>
                  </p:cNvSpPr>
                  <p:nvPr>
                    <p:custDataLst>
                      <p:tags r:id="rId4"/>
                    </p:custDataLst>
                  </p:nvPr>
                </p:nvSpPr>
                <p:spPr>
                  <a:xfrm>
                    <a:off x="4165" y="8349"/>
                    <a:ext cx="1612" cy="1225"/>
                  </a:xfrm>
                  <a:prstGeom prst="rect">
                    <a:avLst/>
                  </a:prstGeom>
                  <a:blipFill rotWithShape="1">
                    <a:blip r:embed="rId5"/>
                    <a:stretch>
                      <a:fillRect/>
                    </a:stretch>
                  </a:blipFill>
                </p:spPr>
                <p:txBody>
                  <a:bodyPr/>
                  <a:lstStyle/>
                  <a:p>
                    <a:r>
                      <a:rPr lang="zh-CN" altLang="en-US">
                        <a:noFill/>
                      </a:rPr>
                      <a:t> </a:t>
                    </a:r>
                  </a:p>
                </p:txBody>
              </p:sp>
            </mc:Fallback>
          </mc:AlternateContent>
        </p:grpSp>
        <p:sp>
          <p:nvSpPr>
            <p:cNvPr id="5" name="文本框 4"/>
            <p:cNvSpPr txBox="1"/>
            <p:nvPr/>
          </p:nvSpPr>
          <p:spPr>
            <a:xfrm>
              <a:off x="2002" y="8235"/>
              <a:ext cx="10691" cy="1250"/>
            </a:xfrm>
            <a:prstGeom prst="rect">
              <a:avLst/>
            </a:prstGeom>
            <a:noFill/>
          </p:spPr>
          <p:txBody>
            <a:bodyPr wrap="square" rtlCol="0">
              <a:noAutofit/>
            </a:bodyPr>
            <a:lstStyle/>
            <a:p>
              <a:pPr>
                <a:lnSpc>
                  <a:spcPct val="120000"/>
                </a:lnSpc>
              </a:pPr>
              <a:r>
                <a:rPr lang="en-US" altLang="zh-CN" sz="2800">
                  <a:solidFill>
                    <a:srgbClr val="FF0000"/>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该客车在该路段会被判超速。</a:t>
              </a:r>
            </a:p>
          </p:txBody>
        </p:sp>
      </p:grpSp>
      <p:sp>
        <p:nvSpPr>
          <p:cNvPr id="6" name="文本框 5"/>
          <p:cNvSpPr txBox="1"/>
          <p:nvPr/>
        </p:nvSpPr>
        <p:spPr>
          <a:xfrm>
            <a:off x="77555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习题练习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课程导入</a:t>
            </a:r>
          </a:p>
        </p:txBody>
      </p:sp>
      <p:sp>
        <p:nvSpPr>
          <p:cNvPr id="11" name="文本框 10"/>
          <p:cNvSpPr txBox="1"/>
          <p:nvPr>
            <p:custDataLst>
              <p:tags r:id="rId2"/>
            </p:custDataLst>
          </p:nvPr>
        </p:nvSpPr>
        <p:spPr>
          <a:xfrm>
            <a:off x="774065" y="1052830"/>
            <a:ext cx="10379075" cy="1393825"/>
          </a:xfrm>
          <a:prstGeom prst="rect">
            <a:avLst/>
          </a:prstGeom>
          <a:noFill/>
        </p:spPr>
        <p:txBody>
          <a:bodyPr wrap="square" rtlCol="0">
            <a:noAutofit/>
          </a:bodyPr>
          <a:lstStyle/>
          <a:p>
            <a:pPr>
              <a:lnSpc>
                <a:spcPct val="120000"/>
              </a:lnSpc>
            </a:pPr>
            <a:r>
              <a:rPr lang="zh-CN" altLang="en-US" sz="3200">
                <a:latin typeface="宋体" panose="02010600030101010101" pitchFamily="2" charset="-122"/>
              </a:rPr>
              <a:t>生活中，这些运动的物体速度改变了吗？</a:t>
            </a:r>
          </a:p>
        </p:txBody>
      </p:sp>
      <p:sp>
        <p:nvSpPr>
          <p:cNvPr id="3" name="文本框 2"/>
          <p:cNvSpPr txBox="1"/>
          <p:nvPr/>
        </p:nvSpPr>
        <p:spPr>
          <a:xfrm>
            <a:off x="7607935" y="5085080"/>
            <a:ext cx="2691130" cy="522605"/>
          </a:xfrm>
          <a:prstGeom prst="rect">
            <a:avLst/>
          </a:prstGeom>
          <a:noFill/>
        </p:spPr>
        <p:txBody>
          <a:bodyPr wrap="square" rtlCol="0">
            <a:noAutofit/>
          </a:bodyPr>
          <a:lstStyle/>
          <a:p>
            <a:pPr>
              <a:lnSpc>
                <a:spcPct val="120000"/>
              </a:lnSpc>
            </a:pPr>
            <a:r>
              <a:rPr lang="zh-CN" altLang="en-US" sz="2400">
                <a:latin typeface="微软雅黑" panose="020B0503020204020204" charset="-122"/>
                <a:ea typeface="微软雅黑"/>
              </a:rPr>
              <a:t>游泳池中的运动员</a:t>
            </a:r>
          </a:p>
        </p:txBody>
      </p:sp>
      <p:sp>
        <p:nvSpPr>
          <p:cNvPr id="5" name="文本框 4"/>
          <p:cNvSpPr txBox="1"/>
          <p:nvPr/>
        </p:nvSpPr>
        <p:spPr>
          <a:xfrm>
            <a:off x="1837055" y="5085080"/>
            <a:ext cx="3343275" cy="532130"/>
          </a:xfrm>
          <a:prstGeom prst="rect">
            <a:avLst/>
          </a:prstGeom>
          <a:noFill/>
        </p:spPr>
        <p:txBody>
          <a:bodyPr wrap="square" rtlCol="0">
            <a:noAutofit/>
          </a:bodyPr>
          <a:lstStyle/>
          <a:p>
            <a:pPr>
              <a:lnSpc>
                <a:spcPct val="120000"/>
              </a:lnSpc>
            </a:pPr>
            <a:r>
              <a:rPr lang="en-US" altLang="zh-CN" sz="2400">
                <a:latin typeface="微软雅黑" panose="020B0503020204020204" charset="-122"/>
                <a:ea typeface="微软雅黑"/>
              </a:rPr>
              <a:t>100m</a:t>
            </a:r>
            <a:r>
              <a:rPr lang="zh-CN" altLang="en-US" sz="2400">
                <a:latin typeface="微软雅黑" panose="020B0503020204020204" charset="-122"/>
                <a:ea typeface="微软雅黑"/>
              </a:rPr>
              <a:t>跑道上的运动员</a:t>
            </a:r>
          </a:p>
        </p:txBody>
      </p:sp>
      <p:pic>
        <p:nvPicPr>
          <p:cNvPr id="101" name="图片 100"/>
          <p:cNvPicPr>
            <a:picLocks noChangeAspect="1"/>
          </p:cNvPicPr>
          <p:nvPr/>
        </p:nvPicPr>
        <p:blipFill>
          <a:blip r:embed="rId7"/>
          <a:stretch>
            <a:fillRect/>
          </a:stretch>
        </p:blipFill>
        <p:spPr>
          <a:xfrm>
            <a:off x="6311900" y="2061210"/>
            <a:ext cx="5185410" cy="2908300"/>
          </a:xfrm>
          <a:prstGeom prst="rect">
            <a:avLst/>
          </a:prstGeom>
          <a:noFill/>
          <a:ln w="9525">
            <a:noFill/>
          </a:ln>
        </p:spPr>
      </p:pic>
      <p:pic>
        <p:nvPicPr>
          <p:cNvPr id="108" name="图片 107"/>
          <p:cNvPicPr>
            <a:picLocks noChangeAspect="1"/>
          </p:cNvPicPr>
          <p:nvPr/>
        </p:nvPicPr>
        <p:blipFill>
          <a:blip r:embed="rId8"/>
          <a:stretch>
            <a:fillRect/>
          </a:stretch>
        </p:blipFill>
        <p:spPr>
          <a:xfrm>
            <a:off x="911860" y="2061210"/>
            <a:ext cx="5194300" cy="2908300"/>
          </a:xfrm>
          <a:prstGeom prst="rect">
            <a:avLst/>
          </a:prstGeom>
          <a:noFill/>
          <a:ln w="9525">
            <a:noFill/>
          </a:ln>
        </p:spPr>
      </p:pic>
      <p:grpSp>
        <p:nvGrpSpPr>
          <p:cNvPr id="21" name="组合 20"/>
          <p:cNvGrpSpPr/>
          <p:nvPr>
            <p:custDataLst>
              <p:tags r:id="rId3"/>
            </p:custDataLst>
          </p:nvPr>
        </p:nvGrpSpPr>
        <p:grpSpPr>
          <a:xfrm>
            <a:off x="366015" y="1312257"/>
            <a:ext cx="295322" cy="210471"/>
            <a:chOff x="435463" y="1226414"/>
            <a:chExt cx="295380" cy="210512"/>
          </a:xfrm>
        </p:grpSpPr>
        <p:sp>
          <p:nvSpPr>
            <p:cNvPr id="22" name="矩形 21"/>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课程导入</a:t>
            </a:r>
          </a:p>
        </p:txBody>
      </p:sp>
      <p:pic>
        <p:nvPicPr>
          <p:cNvPr id="103" name="图片 102"/>
          <p:cNvPicPr>
            <a:picLocks noChangeAspect="1"/>
          </p:cNvPicPr>
          <p:nvPr/>
        </p:nvPicPr>
        <p:blipFill>
          <a:blip r:embed="rId7"/>
          <a:stretch>
            <a:fillRect/>
          </a:stretch>
        </p:blipFill>
        <p:spPr>
          <a:xfrm>
            <a:off x="6384290" y="1988820"/>
            <a:ext cx="5281295" cy="2971165"/>
          </a:xfrm>
          <a:prstGeom prst="rect">
            <a:avLst/>
          </a:prstGeom>
          <a:noFill/>
          <a:ln w="9525">
            <a:noFill/>
          </a:ln>
        </p:spPr>
      </p:pic>
      <p:pic>
        <p:nvPicPr>
          <p:cNvPr id="109" name="图片 108"/>
          <p:cNvPicPr>
            <a:picLocks noChangeAspect="1"/>
          </p:cNvPicPr>
          <p:nvPr/>
        </p:nvPicPr>
        <p:blipFill>
          <a:blip r:embed="rId8"/>
          <a:stretch>
            <a:fillRect/>
          </a:stretch>
        </p:blipFill>
        <p:spPr>
          <a:xfrm>
            <a:off x="911860" y="1988820"/>
            <a:ext cx="5264150" cy="2957195"/>
          </a:xfrm>
          <a:prstGeom prst="rect">
            <a:avLst/>
          </a:prstGeom>
          <a:noFill/>
          <a:ln w="9525">
            <a:noFill/>
          </a:ln>
        </p:spPr>
      </p:pic>
      <p:sp>
        <p:nvSpPr>
          <p:cNvPr id="2" name="文本框 1"/>
          <p:cNvSpPr txBox="1"/>
          <p:nvPr>
            <p:custDataLst>
              <p:tags r:id="rId2"/>
            </p:custDataLst>
          </p:nvPr>
        </p:nvSpPr>
        <p:spPr>
          <a:xfrm>
            <a:off x="774065" y="1052830"/>
            <a:ext cx="10379075" cy="1393825"/>
          </a:xfrm>
          <a:prstGeom prst="rect">
            <a:avLst/>
          </a:prstGeom>
          <a:noFill/>
        </p:spPr>
        <p:txBody>
          <a:bodyPr wrap="square" rtlCol="0">
            <a:noAutofit/>
          </a:bodyPr>
          <a:lstStyle/>
          <a:p>
            <a:pPr>
              <a:lnSpc>
                <a:spcPct val="120000"/>
              </a:lnSpc>
            </a:pPr>
            <a:r>
              <a:rPr lang="zh-CN" altLang="en-US" sz="3200">
                <a:latin typeface="宋体" panose="02010600030101010101" pitchFamily="2" charset="-122"/>
              </a:rPr>
              <a:t>生活中，这些运动的物体速度改变了吗？</a:t>
            </a:r>
          </a:p>
        </p:txBody>
      </p:sp>
      <p:sp>
        <p:nvSpPr>
          <p:cNvPr id="6" name="文本框 5"/>
          <p:cNvSpPr txBox="1"/>
          <p:nvPr/>
        </p:nvSpPr>
        <p:spPr>
          <a:xfrm>
            <a:off x="2423160" y="5013325"/>
            <a:ext cx="2402205" cy="503555"/>
          </a:xfrm>
          <a:prstGeom prst="rect">
            <a:avLst/>
          </a:prstGeom>
          <a:noFill/>
        </p:spPr>
        <p:txBody>
          <a:bodyPr wrap="square" rtlCol="0">
            <a:noAutofit/>
          </a:bodyPr>
          <a:lstStyle/>
          <a:p>
            <a:pPr>
              <a:lnSpc>
                <a:spcPct val="120000"/>
              </a:lnSpc>
            </a:pPr>
            <a:r>
              <a:rPr lang="zh-CN" altLang="en-US" sz="2400">
                <a:latin typeface="微软雅黑" panose="020B0503020204020204" charset="-122"/>
                <a:ea typeface="微软雅黑"/>
              </a:rPr>
              <a:t>正在降落的飞机</a:t>
            </a:r>
          </a:p>
        </p:txBody>
      </p:sp>
      <p:sp>
        <p:nvSpPr>
          <p:cNvPr id="7" name="文本框 6"/>
          <p:cNvSpPr txBox="1"/>
          <p:nvPr/>
        </p:nvSpPr>
        <p:spPr>
          <a:xfrm>
            <a:off x="7317740" y="5013325"/>
            <a:ext cx="3413760" cy="539750"/>
          </a:xfrm>
          <a:prstGeom prst="rect">
            <a:avLst/>
          </a:prstGeom>
          <a:noFill/>
        </p:spPr>
        <p:txBody>
          <a:bodyPr wrap="square" rtlCol="0">
            <a:noAutofit/>
          </a:bodyPr>
          <a:lstStyle/>
          <a:p>
            <a:pPr>
              <a:lnSpc>
                <a:spcPct val="120000"/>
              </a:lnSpc>
            </a:pPr>
            <a:r>
              <a:rPr lang="zh-CN" altLang="en-US" sz="2400">
                <a:latin typeface="微软雅黑" panose="020B0503020204020204" charset="-122"/>
                <a:ea typeface="微软雅黑"/>
              </a:rPr>
              <a:t>平直公路上行驶的汽车</a:t>
            </a:r>
          </a:p>
        </p:txBody>
      </p:sp>
      <p:grpSp>
        <p:nvGrpSpPr>
          <p:cNvPr id="21" name="组合 20"/>
          <p:cNvGrpSpPr/>
          <p:nvPr>
            <p:custDataLst>
              <p:tags r:id="rId3"/>
            </p:custDataLst>
          </p:nvPr>
        </p:nvGrpSpPr>
        <p:grpSpPr>
          <a:xfrm>
            <a:off x="366015" y="1312257"/>
            <a:ext cx="295322" cy="210471"/>
            <a:chOff x="435463" y="1226414"/>
            <a:chExt cx="295380" cy="210512"/>
          </a:xfrm>
        </p:grpSpPr>
        <p:sp>
          <p:nvSpPr>
            <p:cNvPr id="22" name="矩形 21"/>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课程导入</a:t>
            </a:r>
          </a:p>
        </p:txBody>
      </p:sp>
      <p:sp>
        <p:nvSpPr>
          <p:cNvPr id="3" name="文本框 2"/>
          <p:cNvSpPr txBox="1"/>
          <p:nvPr/>
        </p:nvSpPr>
        <p:spPr>
          <a:xfrm>
            <a:off x="839470" y="3789045"/>
            <a:ext cx="7765415" cy="852805"/>
          </a:xfrm>
          <a:prstGeom prst="rect">
            <a:avLst/>
          </a:prstGeom>
          <a:noFill/>
        </p:spPr>
        <p:txBody>
          <a:bodyPr wrap="square" rtlCol="0">
            <a:noAutofit/>
          </a:bodyPr>
          <a:lstStyle/>
          <a:p>
            <a:pPr>
              <a:lnSpc>
                <a:spcPct val="120000"/>
              </a:lnSpc>
            </a:pPr>
            <a:r>
              <a:rPr lang="zh-CN" altLang="en-US" sz="2800">
                <a:latin typeface="微软雅黑" panose="020B0503020204020204" charset="-122"/>
                <a:ea typeface="微软雅黑"/>
              </a:rPr>
              <a:t>可以用</a:t>
            </a:r>
            <a:r>
              <a:rPr lang="zh-CN" altLang="en-US" sz="2800">
                <a:solidFill>
                  <a:srgbClr val="FF0000"/>
                </a:solidFill>
                <a:latin typeface="微软雅黑" panose="020B0503020204020204" charset="-122"/>
                <a:ea typeface="微软雅黑"/>
              </a:rPr>
              <a:t>平均速度</a:t>
            </a:r>
            <a:r>
              <a:rPr lang="zh-CN" altLang="en-US" sz="2800">
                <a:latin typeface="微软雅黑" panose="020B0503020204020204" charset="-122"/>
                <a:ea typeface="微软雅黑"/>
              </a:rPr>
              <a:t>来描述这些物体运动的快慢。</a:t>
            </a:r>
          </a:p>
        </p:txBody>
      </p:sp>
      <p:sp>
        <p:nvSpPr>
          <p:cNvPr id="5" name="文本框 4"/>
          <p:cNvSpPr txBox="1"/>
          <p:nvPr>
            <p:custDataLst>
              <p:tags r:id="rId2"/>
            </p:custDataLst>
          </p:nvPr>
        </p:nvSpPr>
        <p:spPr>
          <a:xfrm>
            <a:off x="839470" y="1988820"/>
            <a:ext cx="8230870" cy="1111250"/>
          </a:xfrm>
          <a:prstGeom prst="rect">
            <a:avLst/>
          </a:prstGeom>
          <a:noFill/>
          <a:ln w="12700">
            <a:solidFill>
              <a:srgbClr val="036EB8"/>
            </a:solidFill>
            <a:prstDash val="dashDot"/>
          </a:ln>
        </p:spPr>
        <p:txBody>
          <a:bodyPr wrap="square" rtlCol="0" anchor="t">
            <a:noAutofit/>
          </a:bodyPr>
          <a:lstStyle/>
          <a:p>
            <a:pPr>
              <a:lnSpc>
                <a:spcPct val="120000"/>
              </a:lnSpc>
            </a:pPr>
            <a:r>
              <a:rPr lang="zh-CN" altLang="en-US" sz="2800">
                <a:latin typeface="宋体" panose="02010600030101010101" pitchFamily="2" charset="-122"/>
                <a:sym typeface="+mn-ea"/>
              </a:rPr>
              <a:t>这些物体的运动，都可以看作是直线运动，但它们的速度是变化的。那么如何描述它们运动的快慢呢？</a:t>
            </a:r>
            <a:endParaRPr lang="zh-CN" altLang="en-US" sz="2800">
              <a:latin typeface="宋体" panose="02010600030101010101" pitchFamily="2" charset="-122"/>
            </a:endParaRPr>
          </a:p>
          <a:p>
            <a:pPr>
              <a:lnSpc>
                <a:spcPct val="120000"/>
              </a:lnSpc>
            </a:pPr>
            <a:endParaRPr lang="zh-CN" altLang="en-US" sz="2800">
              <a:latin typeface="宋体" panose="02010600030101010101" pitchFamily="2" charset="-122"/>
              <a:sym typeface="+mn-ea"/>
            </a:endParaRPr>
          </a:p>
        </p:txBody>
      </p:sp>
      <p:pic>
        <p:nvPicPr>
          <p:cNvPr id="8" name="图片 7"/>
          <p:cNvPicPr>
            <a:picLocks noChangeAspect="1"/>
          </p:cNvPicPr>
          <p:nvPr>
            <p:custDataLst>
              <p:tags r:id="rId3"/>
            </p:custDataLst>
          </p:nvPr>
        </p:nvPicPr>
        <p:blipFill>
          <a:blip r:embed="rId5">
            <a:extLst>
              <a:ext uri="{96DAC541-7B7A-43D3-8B79-37D633B846F1}">
                <asvg:svgBlip xmlns:asvg="http://schemas.microsoft.com/office/drawing/2016/SVG/main" r:embed="rId6"/>
              </a:ext>
            </a:extLst>
          </a:blip>
          <a:stretch>
            <a:fillRect/>
          </a:stretch>
        </p:blipFill>
        <p:spPr>
          <a:xfrm rot="1320000">
            <a:off x="9221470" y="1802130"/>
            <a:ext cx="1625600" cy="162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3"/>
                                        </p:tgtEl>
                                        <p:attrNameLst>
                                          <p:attrName>style.visibility</p:attrName>
                                        </p:attrNameLst>
                                      </p:cBhvr>
                                      <p:to>
                                        <p:strVal val="visible"/>
                                      </p:to>
                                    </p:set>
                                    <p:anim calcmode="discrete" valueType="clr">
                                      <p:cBhvr override="childStyle">
                                        <p:cTn id="15"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
                                        </p:tgtEl>
                                        <p:attrNameLst>
                                          <p:attrName>fillcolor</p:attrName>
                                        </p:attrNameLst>
                                      </p:cBhvr>
                                      <p:tavLst>
                                        <p:tav tm="0">
                                          <p:val>
                                            <p:clrVal>
                                              <a:schemeClr val="accent2"/>
                                            </p:clrVal>
                                          </p:val>
                                        </p:tav>
                                        <p:tav tm="50000">
                                          <p:val>
                                            <p:clrVal>
                                              <a:schemeClr val="hlink"/>
                                            </p:clrVal>
                                          </p:val>
                                        </p:tav>
                                      </p:tavLst>
                                    </p:anim>
                                    <p:set>
                                      <p:cBhvr>
                                        <p:cTn id="17"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文本框 6"/>
          <p:cNvSpPr txBox="1"/>
          <p:nvPr/>
        </p:nvSpPr>
        <p:spPr>
          <a:xfrm>
            <a:off x="839470" y="1124585"/>
            <a:ext cx="3745230" cy="4553585"/>
          </a:xfrm>
          <a:prstGeom prst="rect">
            <a:avLst/>
          </a:prstGeom>
          <a:noFill/>
        </p:spPr>
        <p:txBody>
          <a:bodyPr wrap="square" rtlCol="0">
            <a:noAutofit/>
          </a:bodyPr>
          <a:lstStyle/>
          <a:p>
            <a:pPr>
              <a:lnSpc>
                <a:spcPct val="300000"/>
              </a:lnSpc>
            </a:pPr>
            <a:r>
              <a:rPr lang="en-US" altLang="zh-CN" sz="2800" b="1">
                <a:latin typeface="微软雅黑" panose="020B0503020204020204" charset="-122"/>
                <a:ea typeface="微软雅黑"/>
              </a:rPr>
              <a:t>1.</a:t>
            </a:r>
            <a:r>
              <a:rPr lang="zh-CN" altLang="en-US" sz="2800" b="1">
                <a:latin typeface="微软雅黑" panose="020B0503020204020204" charset="-122"/>
                <a:ea typeface="微软雅黑"/>
              </a:rPr>
              <a:t>概念：</a:t>
            </a:r>
            <a:endParaRPr lang="en-US" altLang="zh-CN" sz="2800" b="1">
              <a:latin typeface="微软雅黑" panose="020B0503020204020204" charset="-122"/>
              <a:ea typeface="微软雅黑"/>
            </a:endParaRPr>
          </a:p>
          <a:p>
            <a:pPr>
              <a:lnSpc>
                <a:spcPct val="300000"/>
              </a:lnSpc>
            </a:pPr>
            <a:r>
              <a:rPr lang="en-US" altLang="zh-CN" sz="2800" b="1">
                <a:latin typeface="微软雅黑" panose="020B0503020204020204" charset="-122"/>
                <a:ea typeface="微软雅黑"/>
              </a:rPr>
              <a:t>2.</a:t>
            </a:r>
            <a:r>
              <a:rPr lang="zh-CN" altLang="en-US" sz="2800" b="1">
                <a:latin typeface="微软雅黑" panose="020B0503020204020204" charset="-122"/>
                <a:ea typeface="微软雅黑"/>
              </a:rPr>
              <a:t>物理意义：</a:t>
            </a:r>
          </a:p>
          <a:p>
            <a:pPr>
              <a:lnSpc>
                <a:spcPct val="300000"/>
              </a:lnSpc>
            </a:pPr>
            <a:r>
              <a:rPr lang="en-US" altLang="zh-CN" sz="2800" b="1">
                <a:latin typeface="微软雅黑" panose="020B0503020204020204" charset="-122"/>
                <a:ea typeface="微软雅黑"/>
              </a:rPr>
              <a:t>3.</a:t>
            </a:r>
            <a:r>
              <a:rPr lang="zh-CN" altLang="en-US" sz="2800" b="1">
                <a:latin typeface="微软雅黑" panose="020B0503020204020204" charset="-122"/>
                <a:ea typeface="微软雅黑"/>
              </a:rPr>
              <a:t>计算公式：</a:t>
            </a:r>
            <a:endParaRPr lang="zh-CN" altLang="en-US" sz="2800">
              <a:latin typeface="微软雅黑" panose="020B0503020204020204" charset="-122"/>
              <a:ea typeface="微软雅黑"/>
            </a:endParaRPr>
          </a:p>
          <a:p>
            <a:pPr>
              <a:lnSpc>
                <a:spcPct val="300000"/>
              </a:lnSpc>
            </a:pPr>
            <a:endParaRPr lang="zh-CN" altLang="en-US" sz="2800">
              <a:latin typeface="微软雅黑" panose="020B0503020204020204" charset="-122"/>
              <a:ea typeface="微软雅黑"/>
            </a:endParaRPr>
          </a:p>
        </p:txBody>
      </p:sp>
      <p:pic>
        <p:nvPicPr>
          <p:cNvPr id="17" name="图片 16"/>
          <p:cNvPicPr>
            <a:picLocks noChangeAspect="1"/>
          </p:cNvPicPr>
          <p:nvPr/>
        </p:nvPicPr>
        <p:blipFill>
          <a:blip r:embed="rId12"/>
          <a:stretch>
            <a:fillRect/>
          </a:stretch>
        </p:blipFill>
        <p:spPr>
          <a:xfrm>
            <a:off x="1129665" y="4048125"/>
            <a:ext cx="4065905" cy="1060450"/>
          </a:xfrm>
          <a:prstGeom prst="rect">
            <a:avLst/>
          </a:prstGeom>
        </p:spPr>
      </p:pic>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custDataLst>
              <p:tags r:id="rId2"/>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grpSp>
        <p:nvGrpSpPr>
          <p:cNvPr id="6" name="组合 5"/>
          <p:cNvGrpSpPr/>
          <p:nvPr>
            <p:custDataLst>
              <p:tags r:id="rId3"/>
            </p:custDataLst>
          </p:nvPr>
        </p:nvGrpSpPr>
        <p:grpSpPr>
          <a:xfrm>
            <a:off x="342520" y="1168112"/>
            <a:ext cx="295322" cy="210471"/>
            <a:chOff x="435463" y="1226414"/>
            <a:chExt cx="295380" cy="210512"/>
          </a:xfrm>
        </p:grpSpPr>
        <p:sp>
          <p:nvSpPr>
            <p:cNvPr id="9" name="矩形 8"/>
            <p:cNvSpPr/>
            <p:nvPr>
              <p:custDataLst>
                <p:tags r:id="rId6"/>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7"/>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90575" y="908685"/>
            <a:ext cx="1975485" cy="679450"/>
          </a:xfrm>
          <a:prstGeom prst="rect">
            <a:avLst/>
          </a:prstGeom>
          <a:noFill/>
        </p:spPr>
        <p:txBody>
          <a:bodyPr wrap="square" rtlCol="0">
            <a:noAutofit/>
          </a:bodyPr>
          <a:lstStyle/>
          <a:p>
            <a:pPr>
              <a:lnSpc>
                <a:spcPct val="120000"/>
              </a:lnSpc>
            </a:pPr>
            <a:r>
              <a:rPr lang="zh-CN" altLang="en-US" sz="3200" b="1">
                <a:latin typeface="微软雅黑" panose="020B0503020204020204" charset="-122"/>
                <a:ea typeface="微软雅黑"/>
              </a:rPr>
              <a:t>平均速度</a:t>
            </a:r>
          </a:p>
        </p:txBody>
      </p:sp>
      <p:sp>
        <p:nvSpPr>
          <p:cNvPr id="8" name="文本框 7"/>
          <p:cNvSpPr txBox="1"/>
          <p:nvPr/>
        </p:nvSpPr>
        <p:spPr>
          <a:xfrm>
            <a:off x="2207895" y="1760220"/>
            <a:ext cx="9004300" cy="1164590"/>
          </a:xfrm>
          <a:prstGeom prst="rect">
            <a:avLst/>
          </a:prstGeom>
          <a:noFill/>
        </p:spPr>
        <p:txBody>
          <a:bodyPr wrap="square" rtlCol="0">
            <a:noAutofit/>
          </a:bodyPr>
          <a:lstStyle/>
          <a:p>
            <a:pPr>
              <a:lnSpc>
                <a:spcPct val="120000"/>
              </a:lnSpc>
            </a:pPr>
            <a:r>
              <a:rPr lang="zh-CN" altLang="en-US" sz="2800">
                <a:solidFill>
                  <a:schemeClr val="tx1"/>
                </a:solidFill>
                <a:latin typeface="微软雅黑" panose="020B0503020204020204" charset="-122"/>
                <a:ea typeface="微软雅黑"/>
              </a:rPr>
              <a:t>某段路程的平均速度等于这段路程与通过这段路程所用时间的比。</a:t>
            </a:r>
            <a:r>
              <a:rPr lang="en-US" altLang="zh-CN" sz="2800">
                <a:solidFill>
                  <a:schemeClr val="tx1"/>
                </a:solidFill>
                <a:latin typeface="微软雅黑" panose="020B0503020204020204" charset="-122"/>
                <a:ea typeface="微软雅黑"/>
              </a:rPr>
              <a:t>               </a:t>
            </a:r>
            <a:r>
              <a:rPr lang="en-US" altLang="zh-CN" sz="2800">
                <a:solidFill>
                  <a:srgbClr val="FF0000"/>
                </a:solidFill>
                <a:latin typeface="微软雅黑" panose="020B0503020204020204" charset="-122"/>
                <a:ea typeface="微软雅黑"/>
              </a:rPr>
              <a:t>         </a:t>
            </a:r>
          </a:p>
        </p:txBody>
      </p:sp>
      <p:sp>
        <p:nvSpPr>
          <p:cNvPr id="10" name="文本框 9"/>
          <p:cNvSpPr txBox="1"/>
          <p:nvPr/>
        </p:nvSpPr>
        <p:spPr>
          <a:xfrm>
            <a:off x="2927985" y="3042285"/>
            <a:ext cx="7205345" cy="1125855"/>
          </a:xfrm>
          <a:prstGeom prst="rect">
            <a:avLst/>
          </a:prstGeom>
          <a:noFill/>
        </p:spPr>
        <p:txBody>
          <a:bodyPr wrap="square" rtlCol="0">
            <a:noAutofit/>
          </a:bodyPr>
          <a:lstStyle/>
          <a:p>
            <a:pPr>
              <a:lnSpc>
                <a:spcPct val="120000"/>
              </a:lnSpc>
            </a:pPr>
            <a:r>
              <a:rPr lang="zh-CN" altLang="en-US" sz="2800">
                <a:solidFill>
                  <a:schemeClr val="tx1"/>
                </a:solidFill>
                <a:latin typeface="微软雅黑" panose="020B0503020204020204" charset="-122"/>
                <a:ea typeface="微软雅黑"/>
              </a:rPr>
              <a:t>表示物体在某一段时间内（或某一段路程内）运动的快慢程度。</a:t>
            </a:r>
            <a:r>
              <a:rPr lang="en-US" altLang="zh-CN" sz="2800">
                <a:solidFill>
                  <a:schemeClr val="tx1"/>
                </a:solidFill>
                <a:latin typeface="微软雅黑" panose="020B0503020204020204" charset="-122"/>
                <a:ea typeface="微软雅黑"/>
              </a:rPr>
              <a:t>     </a:t>
            </a:r>
            <a:r>
              <a:rPr lang="en-US" altLang="zh-CN" sz="2800">
                <a:solidFill>
                  <a:srgbClr val="FF0000"/>
                </a:solidFill>
                <a:latin typeface="微软雅黑" panose="020B0503020204020204" charset="-122"/>
                <a:ea typeface="微软雅黑"/>
              </a:rPr>
              <a:t>         </a:t>
            </a:r>
          </a:p>
        </p:txBody>
      </p:sp>
      <p:grpSp>
        <p:nvGrpSpPr>
          <p:cNvPr id="18" name="组合 17"/>
          <p:cNvGrpSpPr/>
          <p:nvPr/>
        </p:nvGrpSpPr>
        <p:grpSpPr>
          <a:xfrm>
            <a:off x="4416425" y="4448175"/>
            <a:ext cx="6900545" cy="521970"/>
            <a:chOff x="6955" y="7005"/>
            <a:chExt cx="10867" cy="822"/>
          </a:xfrm>
        </p:grpSpPr>
        <p:sp>
          <p:nvSpPr>
            <p:cNvPr id="15" name="文本框 14"/>
            <p:cNvSpPr txBox="1"/>
            <p:nvPr>
              <p:custDataLst>
                <p:tags r:id="rId4"/>
              </p:custDataLst>
            </p:nvPr>
          </p:nvSpPr>
          <p:spPr>
            <a:xfrm>
              <a:off x="7350" y="7005"/>
              <a:ext cx="10472" cy="822"/>
            </a:xfrm>
            <a:prstGeom prst="rect">
              <a:avLst/>
            </a:prstGeom>
            <a:noFill/>
          </p:spPr>
          <p:txBody>
            <a:bodyPr wrap="none" rtlCol="0">
              <a:spAutoFit/>
            </a:bodyPr>
            <a:lstStyle/>
            <a:p>
              <a:pPr algn="l"/>
              <a:r>
                <a:rPr lang="zh-CN" altLang="en-US" sz="2800" spc="300">
                  <a:solidFill>
                    <a:schemeClr val="tx1"/>
                  </a:solidFill>
                  <a:uFillTx/>
                  <a:latin typeface="微软雅黑" panose="020B0503020204020204" charset="-122"/>
                  <a:ea typeface="微软雅黑"/>
                  <a:cs typeface="微软雅黑" panose="020B0503020204020204" charset="-122"/>
                  <a:sym typeface="+mn-ea"/>
                </a:rPr>
                <a:t>表示平均速度,</a:t>
              </a:r>
              <a:r>
                <a:rPr sz="2800" i="1" spc="300">
                  <a:solidFill>
                    <a:schemeClr val="tx1"/>
                  </a:solidFill>
                  <a:uFillTx/>
                  <a:latin typeface="Times New Roman" panose="02020603050405020304" pitchFamily="18" charset="0"/>
                  <a:ea typeface="微软雅黑"/>
                  <a:cs typeface="Times New Roman" panose="02020603050405020304" pitchFamily="18" charset="0"/>
                  <a:sym typeface="+mn-ea"/>
                </a:rPr>
                <a:t>s</a:t>
              </a:r>
              <a:r>
                <a:rPr lang="zh-CN" altLang="en-US" sz="2800" spc="300">
                  <a:solidFill>
                    <a:schemeClr val="tx1"/>
                  </a:solidFill>
                  <a:uFillTx/>
                  <a:latin typeface="微软雅黑" panose="020B0503020204020204" charset="-122"/>
                  <a:ea typeface="微软雅黑"/>
                  <a:cs typeface="微软雅黑" panose="020B0503020204020204" charset="-122"/>
                  <a:sym typeface="+mn-ea"/>
                </a:rPr>
                <a:t>表示路程,</a:t>
              </a:r>
              <a:r>
                <a:rPr sz="2800" i="1" spc="300">
                  <a:solidFill>
                    <a:schemeClr val="tx1"/>
                  </a:solidFill>
                  <a:uFillTx/>
                  <a:latin typeface="Times New Roman" panose="02020603050405020304" pitchFamily="18" charset="0"/>
                  <a:ea typeface="微软雅黑"/>
                  <a:cs typeface="Times New Roman" panose="02020603050405020304" pitchFamily="18" charset="0"/>
                  <a:sym typeface="+mn-ea"/>
                </a:rPr>
                <a:t>t</a:t>
              </a:r>
              <a:r>
                <a:rPr lang="zh-CN" altLang="en-US" sz="2800" spc="300">
                  <a:solidFill>
                    <a:schemeClr val="tx1"/>
                  </a:solidFill>
                  <a:uFillTx/>
                  <a:latin typeface="微软雅黑" panose="020B0503020204020204" charset="-122"/>
                  <a:ea typeface="微软雅黑"/>
                  <a:cs typeface="微软雅黑" panose="020B0503020204020204" charset="-122"/>
                  <a:sym typeface="+mn-ea"/>
                </a:rPr>
                <a:t>表示时间。</a:t>
              </a:r>
              <a:endParaRPr lang="en-US" altLang="zh-CN" sz="2800" spc="300">
                <a:solidFill>
                  <a:schemeClr val="tx1"/>
                </a:solidFill>
                <a:uFillTx/>
                <a:latin typeface="微软雅黑" panose="020B0503020204020204" charset="-122"/>
                <a:ea typeface="微软雅黑"/>
                <a:cs typeface="微软雅黑" panose="020B0503020204020204" charset="-122"/>
                <a:sym typeface="+mn-ea"/>
              </a:endParaRPr>
            </a:p>
          </p:txBody>
        </p:sp>
        <p:graphicFrame>
          <p:nvGraphicFramePr>
            <p:cNvPr id="16" name="对象 15">
              <a:hlinkClick r:id="" action="ppaction://ole?verb=0"/>
            </p:cNvPr>
            <p:cNvGraphicFramePr>
              <a:graphicFrameLocks noChangeAspect="1"/>
            </p:cNvGraphicFramePr>
            <p:nvPr>
              <p:custDataLst>
                <p:tags r:id="rId5"/>
              </p:custDataLst>
            </p:nvPr>
          </p:nvGraphicFramePr>
          <p:xfrm>
            <a:off x="6955" y="7079"/>
            <a:ext cx="396" cy="748"/>
          </p:xfrm>
          <a:graphic>
            <a:graphicData uri="http://schemas.openxmlformats.org/presentationml/2006/ole">
              <mc:AlternateContent xmlns:mc="http://schemas.openxmlformats.org/markup-compatibility/2006">
                <mc:Choice xmlns:v="urn:schemas-microsoft-com:vml" Requires="v">
                  <p:oleObj r:id="rId13" imgW="114300" imgH="215900" progId="Equation.KSEE3">
                    <p:embed/>
                  </p:oleObj>
                </mc:Choice>
                <mc:Fallback>
                  <p:oleObj r:id="rId13" imgW="114300" imgH="215900" progId="Equation.KSEE3">
                    <p:embed/>
                    <p:pic>
                      <p:nvPicPr>
                        <p:cNvPr id="0" name="OLE substitute image"/>
                        <p:cNvPicPr/>
                        <p:nvPr/>
                      </p:nvPicPr>
                      <p:blipFill>
                        <a:blip r:embed="rId14"/>
                        <a:stretch>
                          <a:fillRect/>
                        </a:stretch>
                      </p:blipFill>
                      <p:spPr>
                        <a:xfrm>
                          <a:off x="6955" y="7079"/>
                          <a:ext cx="396" cy="748"/>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18"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20" dur="80"/>
                                        <p:tgtEl>
                                          <p:spTgt spid="7">
                                            <p:txEl>
                                              <p:pRg st="1" end="1"/>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29"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7">
                                            <p:txEl>
                                              <p:pRg st="2" end="2"/>
                                            </p:txEl>
                                          </p:spTgt>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6"/>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7"/>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8"/>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custDataLst>
              <p:tags r:id="rId2"/>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grpSp>
        <p:nvGrpSpPr>
          <p:cNvPr id="7" name="组合 6"/>
          <p:cNvGrpSpPr/>
          <p:nvPr>
            <p:custDataLst>
              <p:tags r:id="rId3"/>
            </p:custDataLst>
          </p:nvPr>
        </p:nvGrpSpPr>
        <p:grpSpPr>
          <a:xfrm>
            <a:off x="342520" y="1168112"/>
            <a:ext cx="295322" cy="210471"/>
            <a:chOff x="435463" y="1226414"/>
            <a:chExt cx="295380" cy="210512"/>
          </a:xfrm>
        </p:grpSpPr>
        <p:sp>
          <p:nvSpPr>
            <p:cNvPr id="8" name="矩形 7"/>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790575" y="908685"/>
            <a:ext cx="1975485" cy="679450"/>
          </a:xfrm>
          <a:prstGeom prst="rect">
            <a:avLst/>
          </a:prstGeom>
          <a:noFill/>
        </p:spPr>
        <p:txBody>
          <a:bodyPr wrap="square" rtlCol="0">
            <a:noAutofit/>
          </a:bodyPr>
          <a:lstStyle/>
          <a:p>
            <a:pPr>
              <a:lnSpc>
                <a:spcPct val="120000"/>
              </a:lnSpc>
            </a:pPr>
            <a:r>
              <a:rPr lang="zh-CN" altLang="en-US" sz="3200" b="1">
                <a:latin typeface="微软雅黑" panose="020B0503020204020204" charset="-122"/>
                <a:ea typeface="微软雅黑"/>
              </a:rPr>
              <a:t>例题</a:t>
            </a:r>
          </a:p>
        </p:txBody>
      </p:sp>
      <p:sp>
        <p:nvSpPr>
          <p:cNvPr id="14" name="文本框 13"/>
          <p:cNvSpPr txBox="1"/>
          <p:nvPr/>
        </p:nvSpPr>
        <p:spPr>
          <a:xfrm>
            <a:off x="839470" y="1588135"/>
            <a:ext cx="11017250" cy="4006850"/>
          </a:xfrm>
          <a:prstGeom prst="rect">
            <a:avLst/>
          </a:prstGeom>
          <a:noFill/>
        </p:spPr>
        <p:txBody>
          <a:bodyPr wrap="square" rtlCol="0" anchor="t">
            <a:noAutofit/>
          </a:bodyPr>
          <a:lstStyle/>
          <a:p>
            <a:pPr indent="720090">
              <a:lnSpc>
                <a:spcPct val="125000"/>
              </a:lnSpc>
            </a:pPr>
            <a:r>
              <a:rPr lang="zh-CN" altLang="en-US" sz="2800">
                <a:latin typeface="宋体" panose="02010600030101010101" pitchFamily="2" charset="-122"/>
                <a:cs typeface="宋体" panose="02010600030101010101" pitchFamily="2" charset="-122"/>
              </a:rPr>
              <a:t>2023年5月，大连湾海底隧道正式通车。它是我国北方地区首条大型跨海沉管隧道，对于解决城市交通不畅、拓展城市发展空间、推动大连湾两岸一体化发展具有重要意义。大连湾海底隧道全长</a:t>
            </a:r>
            <a:r>
              <a:rPr lang="zh-CN" altLang="en-US" sz="2800">
                <a:latin typeface="+mn-lt"/>
                <a:cs typeface="+mn-lt"/>
              </a:rPr>
              <a:t>5.1km</a:t>
            </a:r>
            <a:r>
              <a:rPr lang="zh-CN" altLang="en-US" sz="2800">
                <a:latin typeface="宋体" panose="02010600030101010101" pitchFamily="2" charset="-122"/>
                <a:cs typeface="宋体" panose="02010600030101010101" pitchFamily="2" charset="-122"/>
              </a:rPr>
              <a:t>,其中海底沉管隧道段长</a:t>
            </a:r>
            <a:r>
              <a:rPr lang="zh-CN" altLang="en-US" sz="2800">
                <a:latin typeface="+mn-lt"/>
                <a:cs typeface="+mn-lt"/>
              </a:rPr>
              <a:t>3km</a:t>
            </a:r>
            <a:r>
              <a:rPr lang="zh-CN" altLang="en-US" sz="2800">
                <a:latin typeface="宋体" panose="02010600030101010101" pitchFamily="2" charset="-122"/>
                <a:cs typeface="宋体" panose="02010600030101010101" pitchFamily="2" charset="-122"/>
              </a:rPr>
              <a:t>,设计速度为</a:t>
            </a:r>
            <a:r>
              <a:rPr lang="zh-CN" altLang="en-US" sz="2800">
                <a:latin typeface="+mn-lt"/>
                <a:cs typeface="+mn-lt"/>
              </a:rPr>
              <a:t>60km/h</a:t>
            </a:r>
            <a:r>
              <a:rPr lang="zh-CN" altLang="en-US" sz="2800">
                <a:latin typeface="宋体" panose="02010600030101010101" pitchFamily="2" charset="-122"/>
                <a:cs typeface="宋体" panose="02010600030101010101" pitchFamily="2" charset="-122"/>
              </a:rPr>
              <a:t>。</a:t>
            </a:r>
          </a:p>
          <a:p>
            <a:pPr indent="720090">
              <a:lnSpc>
                <a:spcPct val="125000"/>
              </a:lnSpc>
            </a:pPr>
            <a:r>
              <a:rPr lang="zh-CN" altLang="en-US" sz="2800">
                <a:latin typeface="宋体" panose="02010600030101010101" pitchFamily="2" charset="-122"/>
                <a:cs typeface="宋体" panose="02010600030101010101" pitchFamily="2" charset="-122"/>
                <a:sym typeface="+mn-ea"/>
              </a:rPr>
              <a:t>某汽车从人民东路开始，经过</a:t>
            </a:r>
            <a:r>
              <a:rPr lang="zh-CN" altLang="en-US" sz="2800">
                <a:latin typeface="+mn-lt"/>
                <a:cs typeface="+mn-lt"/>
                <a:sym typeface="+mn-ea"/>
              </a:rPr>
              <a:t>3min</a:t>
            </a:r>
            <a:r>
              <a:rPr lang="zh-CN" altLang="en-US" sz="2800">
                <a:latin typeface="宋体" panose="02010600030101010101" pitchFamily="2" charset="-122"/>
                <a:cs typeface="宋体" panose="02010600030101010101" pitchFamily="2" charset="-122"/>
                <a:sym typeface="+mn-ea"/>
              </a:rPr>
              <a:t>行驶</a:t>
            </a:r>
            <a:r>
              <a:rPr lang="zh-CN" altLang="en-US" sz="2800">
                <a:latin typeface="+mn-lt"/>
                <a:cs typeface="+mn-lt"/>
                <a:sym typeface="+mn-ea"/>
              </a:rPr>
              <a:t>2.1km</a:t>
            </a:r>
            <a:r>
              <a:rPr lang="zh-CN" altLang="en-US" sz="2800">
                <a:latin typeface="宋体" panose="02010600030101010101" pitchFamily="2" charset="-122"/>
                <a:cs typeface="宋体" panose="02010600030101010101" pitchFamily="2" charset="-122"/>
                <a:sym typeface="+mn-ea"/>
              </a:rPr>
              <a:t>后，进入海底沉管隧道段，再经过</a:t>
            </a:r>
            <a:r>
              <a:rPr lang="zh-CN" altLang="en-US" sz="2800">
                <a:latin typeface="+mn-lt"/>
                <a:cs typeface="+mn-lt"/>
                <a:sym typeface="+mn-ea"/>
              </a:rPr>
              <a:t>4min</a:t>
            </a:r>
            <a:r>
              <a:rPr lang="zh-CN" altLang="en-US" sz="2800">
                <a:latin typeface="宋体" panose="02010600030101010101" pitchFamily="2" charset="-122"/>
                <a:cs typeface="宋体" panose="02010600030101010101" pitchFamily="2" charset="-122"/>
                <a:sym typeface="+mn-ea"/>
              </a:rPr>
              <a:t>驶出海底沉管隧道。求汽车在海底沉管隧道段和全程的平均速度各是多少。</a:t>
            </a:r>
            <a:endParaRPr lang="zh-CN" altLang="en-US" sz="2800">
              <a:latin typeface="宋体" panose="02010600030101010101" pitchFamily="2" charset="-122"/>
              <a:cs typeface="宋体" panose="02010600030101010101" pitchFamily="2" charset="-122"/>
            </a:endParaRPr>
          </a:p>
          <a:p>
            <a:pPr indent="720090">
              <a:lnSpc>
                <a:spcPct val="125000"/>
              </a:lnSpc>
            </a:pPr>
            <a:endParaRPr lang="zh-CN" altLang="en-US" sz="2800">
              <a:latin typeface="宋体" panose="02010600030101010101" pitchFamily="2" charset="-122"/>
              <a:cs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839470" y="1628775"/>
            <a:ext cx="11257280" cy="2223770"/>
            <a:chOff x="1322" y="2565"/>
            <a:chExt cx="17728" cy="3502"/>
          </a:xfrm>
        </p:grpSpPr>
        <p:sp>
          <p:nvSpPr>
            <p:cNvPr id="12" name="文本框 11"/>
            <p:cNvSpPr txBox="1"/>
            <p:nvPr/>
          </p:nvSpPr>
          <p:spPr>
            <a:xfrm>
              <a:off x="1322" y="2565"/>
              <a:ext cx="17729" cy="3503"/>
            </a:xfrm>
            <a:prstGeom prst="rect">
              <a:avLst/>
            </a:prstGeom>
            <a:noFill/>
          </p:spPr>
          <p:txBody>
            <a:bodyPr wrap="square" rtlCol="0">
              <a:noAutofit/>
            </a:bodyPr>
            <a:lstStyle/>
            <a:p>
              <a:pPr>
                <a:lnSpc>
                  <a:spcPct val="150000"/>
                </a:lnSpc>
              </a:pPr>
              <a:r>
                <a:rPr lang="zh-CN" altLang="en-US" sz="2800">
                  <a:solidFill>
                    <a:srgbClr val="FF0000"/>
                  </a:solidFill>
                  <a:latin typeface="微软雅黑" panose="020B0503020204020204" charset="-122"/>
                  <a:ea typeface="微软雅黑"/>
                </a:rPr>
                <a:t>解：</a:t>
              </a:r>
              <a:r>
                <a:rPr lang="en-US" altLang="zh-CN" sz="2800">
                  <a:solidFill>
                    <a:srgbClr val="FF0000"/>
                  </a:solidFill>
                  <a:latin typeface="微软雅黑" panose="020B0503020204020204" charset="-122"/>
                  <a:ea typeface="微软雅黑"/>
                </a:rPr>
                <a:t> </a:t>
              </a:r>
              <a:r>
                <a:rPr lang="zh-CN" altLang="en-US" sz="2800">
                  <a:solidFill>
                    <a:srgbClr val="FF0000"/>
                  </a:solidFill>
                  <a:latin typeface="微软雅黑" panose="020B0503020204020204" charset="-122"/>
                  <a:ea typeface="微软雅黑"/>
                </a:rPr>
                <a:t>由题意可知，汽车在海底沉管隧道段的路程</a:t>
              </a:r>
              <a:r>
                <a:rPr lang="en-US" altLang="zh-CN" sz="2800">
                  <a:solidFill>
                    <a:srgbClr val="FF0000"/>
                  </a:solidFill>
                  <a:latin typeface="微软雅黑" panose="020B0503020204020204" charset="-122"/>
                  <a:ea typeface="微软雅黑"/>
                </a:rPr>
                <a:t> </a:t>
              </a:r>
              <a:r>
                <a:rPr lang="en-US" altLang="zh-CN" sz="2800" i="1">
                  <a:solidFill>
                    <a:srgbClr val="FF0000"/>
                  </a:solidFill>
                  <a:latin typeface="+mn-lt"/>
                  <a:ea typeface="微软雅黑"/>
                  <a:cs typeface="+mn-lt"/>
                </a:rPr>
                <a:t>s</a:t>
              </a:r>
              <a:r>
                <a:rPr lang="en-US" altLang="zh-CN" sz="2800" baseline="-25000">
                  <a:solidFill>
                    <a:srgbClr val="FF0000"/>
                  </a:solidFill>
                  <a:latin typeface="+mn-lt"/>
                  <a:ea typeface="微软雅黑"/>
                  <a:cs typeface="+mn-lt"/>
                </a:rPr>
                <a:t>1</a:t>
              </a:r>
              <a:r>
                <a:rPr lang="en-US" altLang="zh-CN" sz="2800">
                  <a:solidFill>
                    <a:srgbClr val="FF0000"/>
                  </a:solidFill>
                  <a:latin typeface="+mn-lt"/>
                  <a:ea typeface="微软雅黑"/>
                  <a:cs typeface="+mn-lt"/>
                </a:rPr>
                <a:t>=3km</a:t>
              </a:r>
              <a:r>
                <a:rPr lang="zh-CN" altLang="en-US" sz="2800">
                  <a:solidFill>
                    <a:srgbClr val="FF0000"/>
                  </a:solidFill>
                  <a:latin typeface="微软雅黑" panose="020B0503020204020204" charset="-122"/>
                  <a:ea typeface="微软雅黑"/>
                </a:rPr>
                <a:t>，</a:t>
              </a:r>
            </a:p>
            <a:p>
              <a:pPr>
                <a:lnSpc>
                  <a:spcPct val="150000"/>
                </a:lnSpc>
              </a:pPr>
              <a:r>
                <a:rPr lang="zh-CN" altLang="en-US" sz="2800">
                  <a:solidFill>
                    <a:srgbClr val="FF0000"/>
                  </a:solidFill>
                  <a:latin typeface="微软雅黑" panose="020B0503020204020204" charset="-122"/>
                  <a:ea typeface="微软雅黑"/>
                </a:rPr>
                <a:t>行驶时间</a:t>
              </a:r>
              <a:r>
                <a:rPr lang="en-US" altLang="zh-CN" sz="2800">
                  <a:solidFill>
                    <a:srgbClr val="FF0000"/>
                  </a:solidFill>
                  <a:latin typeface="微软雅黑" panose="020B0503020204020204" charset="-122"/>
                  <a:ea typeface="微软雅黑"/>
                </a:rPr>
                <a:t> </a:t>
              </a:r>
              <a:r>
                <a:rPr lang="en-US" altLang="zh-CN" sz="2800" i="1">
                  <a:solidFill>
                    <a:srgbClr val="FF0000"/>
                  </a:solidFill>
                  <a:latin typeface="+mn-lt"/>
                  <a:ea typeface="微软雅黑"/>
                  <a:cs typeface="+mn-lt"/>
                </a:rPr>
                <a:t>t</a:t>
              </a:r>
              <a:r>
                <a:rPr lang="en-US" altLang="zh-CN" sz="2800" baseline="-25000">
                  <a:solidFill>
                    <a:srgbClr val="FF0000"/>
                  </a:solidFill>
                  <a:latin typeface="+mn-lt"/>
                  <a:ea typeface="微软雅黑"/>
                  <a:cs typeface="+mn-lt"/>
                </a:rPr>
                <a:t>1</a:t>
              </a:r>
              <a:r>
                <a:rPr lang="en-US" altLang="zh-CN" sz="2800">
                  <a:solidFill>
                    <a:srgbClr val="FF0000"/>
                  </a:solidFill>
                  <a:latin typeface="+mn-lt"/>
                  <a:ea typeface="微软雅黑"/>
                  <a:cs typeface="+mn-lt"/>
                </a:rPr>
                <a:t>=4min</a:t>
              </a:r>
              <a:r>
                <a:rPr lang="zh-CN" altLang="en-US" sz="2800">
                  <a:solidFill>
                    <a:srgbClr val="FF0000"/>
                  </a:solidFill>
                  <a:latin typeface="微软雅黑" panose="020B0503020204020204" charset="-122"/>
                  <a:ea typeface="微软雅黑"/>
                </a:rPr>
                <a:t>；汽车全程的路程</a:t>
              </a:r>
              <a:r>
                <a:rPr lang="en-US" altLang="zh-CN" sz="2800">
                  <a:solidFill>
                    <a:srgbClr val="FF0000"/>
                  </a:solidFill>
                  <a:latin typeface="微软雅黑" panose="020B0503020204020204" charset="-122"/>
                  <a:ea typeface="微软雅黑"/>
                </a:rPr>
                <a:t> </a:t>
              </a:r>
              <a:r>
                <a:rPr lang="en-US" altLang="zh-CN" sz="2800" i="1">
                  <a:solidFill>
                    <a:srgbClr val="FF0000"/>
                  </a:solidFill>
                  <a:latin typeface="+mn-lt"/>
                  <a:ea typeface="微软雅黑"/>
                  <a:cs typeface="+mn-lt"/>
                </a:rPr>
                <a:t>s</a:t>
              </a:r>
              <a:r>
                <a:rPr lang="en-US" altLang="zh-CN" sz="2800" baseline="-25000">
                  <a:solidFill>
                    <a:srgbClr val="FF0000"/>
                  </a:solidFill>
                  <a:latin typeface="+mn-lt"/>
                  <a:ea typeface="微软雅黑"/>
                  <a:cs typeface="+mn-lt"/>
                </a:rPr>
                <a:t>2</a:t>
              </a:r>
              <a:r>
                <a:rPr lang="en-US" altLang="zh-CN" sz="2800">
                  <a:solidFill>
                    <a:srgbClr val="FF0000"/>
                  </a:solidFill>
                  <a:latin typeface="+mn-lt"/>
                  <a:ea typeface="微软雅黑"/>
                  <a:cs typeface="+mn-lt"/>
                </a:rPr>
                <a:t>=2.1km+3km=5.1km</a:t>
              </a:r>
              <a:r>
                <a:rPr lang="zh-CN" altLang="en-US" sz="2800">
                  <a:solidFill>
                    <a:srgbClr val="FF0000"/>
                  </a:solidFill>
                  <a:latin typeface="微软雅黑" panose="020B0503020204020204" charset="-122"/>
                  <a:ea typeface="微软雅黑"/>
                </a:rPr>
                <a:t>，</a:t>
              </a:r>
            </a:p>
            <a:p>
              <a:pPr>
                <a:lnSpc>
                  <a:spcPct val="150000"/>
                </a:lnSpc>
              </a:pPr>
              <a:r>
                <a:rPr lang="zh-CN" altLang="en-US" sz="2800">
                  <a:solidFill>
                    <a:srgbClr val="FF0000"/>
                  </a:solidFill>
                  <a:latin typeface="微软雅黑" panose="020B0503020204020204" charset="-122"/>
                  <a:ea typeface="微软雅黑"/>
                </a:rPr>
                <a:t>行驶时间</a:t>
              </a:r>
              <a:r>
                <a:rPr lang="en-US" altLang="zh-CN" sz="2800">
                  <a:solidFill>
                    <a:srgbClr val="FF0000"/>
                  </a:solidFill>
                  <a:latin typeface="微软雅黑" panose="020B0503020204020204" charset="-122"/>
                  <a:ea typeface="微软雅黑"/>
                </a:rPr>
                <a:t> </a:t>
              </a:r>
              <a:r>
                <a:rPr lang="en-US" altLang="zh-CN" sz="2800" i="1">
                  <a:solidFill>
                    <a:srgbClr val="FF0000"/>
                  </a:solidFill>
                  <a:latin typeface="+mn-lt"/>
                  <a:ea typeface="微软雅黑"/>
                  <a:cs typeface="+mn-lt"/>
                </a:rPr>
                <a:t>t</a:t>
              </a:r>
              <a:r>
                <a:rPr lang="en-US" altLang="zh-CN" sz="2800" baseline="-25000">
                  <a:solidFill>
                    <a:srgbClr val="FF0000"/>
                  </a:solidFill>
                  <a:latin typeface="+mn-lt"/>
                  <a:ea typeface="微软雅黑"/>
                  <a:cs typeface="+mn-lt"/>
                </a:rPr>
                <a:t>2</a:t>
              </a:r>
              <a:r>
                <a:rPr lang="en-US" altLang="zh-CN" sz="2800">
                  <a:solidFill>
                    <a:srgbClr val="FF0000"/>
                  </a:solidFill>
                  <a:latin typeface="+mn-lt"/>
                  <a:ea typeface="微软雅黑"/>
                  <a:cs typeface="+mn-lt"/>
                </a:rPr>
                <a:t>=3min+4min=7min</a:t>
              </a:r>
              <a:r>
                <a:rPr lang="zh-CN" altLang="en-US" sz="2800">
                  <a:solidFill>
                    <a:srgbClr val="FF0000"/>
                  </a:solidFill>
                  <a:latin typeface="+mn-lt"/>
                  <a:ea typeface="微软雅黑"/>
                  <a:cs typeface="+mn-lt"/>
                </a:rPr>
                <a:t>，则由平均速度公式</a:t>
              </a:r>
              <a:r>
                <a:rPr lang="en-US" altLang="zh-CN" sz="2800">
                  <a:solidFill>
                    <a:srgbClr val="FF0000"/>
                  </a:solidFill>
                  <a:latin typeface="+mn-lt"/>
                  <a:ea typeface="微软雅黑"/>
                  <a:cs typeface="+mn-lt"/>
                </a:rPr>
                <a:t>            </a:t>
              </a:r>
              <a:r>
                <a:rPr lang="zh-CN" altLang="en-US" sz="2800">
                  <a:solidFill>
                    <a:srgbClr val="FF0000"/>
                  </a:solidFill>
                  <a:latin typeface="+mn-lt"/>
                  <a:ea typeface="微软雅黑"/>
                  <a:cs typeface="+mn-lt"/>
                </a:rPr>
                <a:t>可得：</a:t>
              </a:r>
            </a:p>
          </p:txBody>
        </p:sp>
        <p:pic>
          <p:nvPicPr>
            <p:cNvPr id="17" name="图片 16" descr="图片1"/>
            <p:cNvPicPr>
              <a:picLocks noChangeAspect="1"/>
            </p:cNvPicPr>
            <p:nvPr/>
          </p:nvPicPr>
          <p:blipFill>
            <a:blip r:embed="rId10"/>
            <a:stretch>
              <a:fillRect/>
            </a:stretch>
          </p:blipFill>
          <p:spPr>
            <a:xfrm>
              <a:off x="11074" y="4380"/>
              <a:ext cx="5855" cy="1528"/>
            </a:xfrm>
            <a:prstGeom prst="rect">
              <a:avLst/>
            </a:prstGeom>
          </p:spPr>
        </p:pic>
      </p:grpSp>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6"/>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7"/>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8"/>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custDataLst>
              <p:tags r:id="rId2"/>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grpSp>
        <p:nvGrpSpPr>
          <p:cNvPr id="7" name="组合 6"/>
          <p:cNvGrpSpPr/>
          <p:nvPr>
            <p:custDataLst>
              <p:tags r:id="rId3"/>
            </p:custDataLst>
          </p:nvPr>
        </p:nvGrpSpPr>
        <p:grpSpPr>
          <a:xfrm>
            <a:off x="342520" y="1168112"/>
            <a:ext cx="295322" cy="210471"/>
            <a:chOff x="435463" y="1226414"/>
            <a:chExt cx="295380" cy="210512"/>
          </a:xfrm>
        </p:grpSpPr>
        <p:sp>
          <p:nvSpPr>
            <p:cNvPr id="2" name="矩形 1"/>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790575" y="908685"/>
            <a:ext cx="1975485" cy="679450"/>
          </a:xfrm>
          <a:prstGeom prst="rect">
            <a:avLst/>
          </a:prstGeom>
          <a:noFill/>
        </p:spPr>
        <p:txBody>
          <a:bodyPr wrap="square" rtlCol="0">
            <a:noAutofit/>
          </a:bodyPr>
          <a:lstStyle/>
          <a:p>
            <a:pPr>
              <a:lnSpc>
                <a:spcPct val="120000"/>
              </a:lnSpc>
            </a:pPr>
            <a:r>
              <a:rPr lang="zh-CN" altLang="en-US" sz="3200" b="1">
                <a:latin typeface="微软雅黑" panose="020B0503020204020204" charset="-122"/>
                <a:ea typeface="微软雅黑"/>
              </a:rPr>
              <a:t>例题</a:t>
            </a:r>
          </a:p>
        </p:txBody>
      </p:sp>
      <p:grpSp>
        <p:nvGrpSpPr>
          <p:cNvPr id="18" name="组合 17"/>
          <p:cNvGrpSpPr/>
          <p:nvPr/>
        </p:nvGrpSpPr>
        <p:grpSpPr>
          <a:xfrm>
            <a:off x="839470" y="3751580"/>
            <a:ext cx="8067675" cy="1750060"/>
            <a:chOff x="1322" y="5908"/>
            <a:chExt cx="12705" cy="2756"/>
          </a:xfrm>
        </p:grpSpPr>
        <p:grpSp>
          <p:nvGrpSpPr>
            <p:cNvPr id="13" name="组合 12"/>
            <p:cNvGrpSpPr/>
            <p:nvPr/>
          </p:nvGrpSpPr>
          <p:grpSpPr>
            <a:xfrm>
              <a:off x="4271" y="6988"/>
              <a:ext cx="9756" cy="1676"/>
              <a:chOff x="4117" y="6534"/>
              <a:chExt cx="9756" cy="1676"/>
            </a:xfrm>
          </p:grpSpPr>
          <mc:AlternateContent xmlns:mc="http://schemas.openxmlformats.org/markup-compatibility/2006" xmlns:a14="http://schemas.microsoft.com/office/drawing/2010/main">
            <mc:Choice Requires="a14">
              <p:sp>
                <p:nvSpPr>
                  <p:cNvPr id="6" name="文本框 5"/>
                  <p:cNvSpPr txBox="1"/>
                  <p:nvPr/>
                </p:nvSpPr>
                <p:spPr>
                  <a:xfrm>
                    <a:off x="4117" y="6534"/>
                    <a:ext cx="9757" cy="1676"/>
                  </a:xfrm>
                  <a:prstGeom prst="rect">
                    <a:avLst/>
                  </a:prstGeom>
                  <a:noFill/>
                </p:spPr>
                <p:txBody>
                  <a:bodyPr wrap="none" rtlCol="0" anchor="t">
                    <a:spAutoFit/>
                  </a:bodyPr>
                  <a:lstStyle/>
                  <a:p>
                    <a:pPr algn="l">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𝑣</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1</m:t>
                          </m:r>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1</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𝑡</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1</m:t>
                              </m:r>
                            </m:den>
                          </m:f>
                          <m:r>
                            <a:rPr lang="en-US" altLang="zh-CN" sz="2800" i="1">
                              <a:solidFill>
                                <a:srgbClr val="FF0000"/>
                              </a:solidFill>
                              <a:latin typeface="Cambria Math" panose="02040503050406030204"/>
                              <a:ea typeface="微软雅黑" panose="020B0503020204020204" charset="-122"/>
                              <a:cs typeface="Cambria Math" panose="02040503050406030204" charset="0"/>
                            </a:rPr>
                            <m:t> =</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a:solidFill>
                                    <a:srgbClr val="FF0000"/>
                                  </a:solidFill>
                                  <a:latin typeface="Cambria Math" panose="02040503050406030204"/>
                                  <a:ea typeface="微软雅黑" panose="020B0503020204020204" charset="-122"/>
                                  <a:cs typeface="Cambria Math" panose="02040503050406030204" charset="0"/>
                                </a:rPr>
                                <m:t>3</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km</m:t>
                              </m:r>
                            </m:num>
                            <m:den>
                              <m:r>
                                <a:rPr lang="en-US" altLang="zh-CN" sz="2800">
                                  <a:solidFill>
                                    <a:srgbClr val="FF0000"/>
                                  </a:solidFill>
                                  <a:latin typeface="Cambria Math" panose="02040503050406030204"/>
                                  <a:ea typeface="微软雅黑" panose="020B0503020204020204" charset="-122"/>
                                  <a:cs typeface="Cambria Math" panose="02040503050406030204" charset="0"/>
                                </a:rPr>
                                <m:t>4</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min</m:t>
                              </m:r>
                            </m:den>
                          </m:f>
                          <m:r>
                            <a:rPr lang="en-US" altLang="zh-CN" sz="2800">
                              <a:solidFill>
                                <a:srgbClr val="FF0000"/>
                              </a:solidFill>
                              <a:latin typeface="Cambria Math" panose="02040503050406030204"/>
                              <a:ea typeface="微软雅黑" panose="020B0503020204020204" charset="-122"/>
                              <a:cs typeface="Cambria Math" panose="02040503050406030204" charset="0"/>
                            </a:rPr>
                            <m:t> =</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a:solidFill>
                                    <a:srgbClr val="FF0000"/>
                                  </a:solidFill>
                                  <a:latin typeface="Cambria Math" panose="02040503050406030204"/>
                                  <a:ea typeface="微软雅黑" panose="020B0503020204020204" charset="-122"/>
                                  <a:cs typeface="Cambria Math" panose="02040503050406030204" charset="0"/>
                                </a:rPr>
                                <m:t>3</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km</m:t>
                              </m:r>
                            </m:num>
                            <m:den>
                              <m:r>
                                <a:rPr lang="en-US" altLang="zh-CN" sz="2800">
                                  <a:solidFill>
                                    <a:srgbClr val="FF0000"/>
                                  </a:solidFill>
                                  <a:latin typeface="Cambria Math" panose="02040503050406030204"/>
                                  <a:ea typeface="微软雅黑" panose="020B0503020204020204" charset="-122"/>
                                  <a:cs typeface="Cambria Math" panose="02040503050406030204" charset="0"/>
                                </a:rPr>
                                <m:t>0.067</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h</m:t>
                              </m:r>
                            </m:den>
                          </m:f>
                          <m:r>
                            <a:rPr lang="en-US" altLang="zh-CN" sz="2800">
                              <a:solidFill>
                                <a:srgbClr val="FF0000"/>
                              </a:solidFill>
                              <a:latin typeface="Cambria Math" panose="02040503050406030204"/>
                              <a:ea typeface="微软雅黑" panose="020B0503020204020204" charset="-122"/>
                              <a:cs typeface="Cambria Math" panose="02040503050406030204" charset="0"/>
                            </a:rPr>
                            <m:t> =45</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km</m:t>
                          </m:r>
                          <m:r>
                            <a:rPr lang="en-US" altLang="zh-CN" sz="2800">
                              <a:solidFill>
                                <a:srgbClr val="FF0000"/>
                              </a:solidFill>
                              <a:latin typeface="Cambria Math" panose="02040503050406030204"/>
                              <a:ea typeface="微软雅黑" panose="020B0503020204020204" charset="-122"/>
                              <a:cs typeface="Cambria Math" panose="02040503050406030204" charset="0"/>
                            </a:rPr>
                            <m:t>/</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h</m:t>
                          </m:r>
                        </m:oMath>
                      </m:oMathPara>
                    </a14:m>
                    <a:endParaRPr lang="en-US" altLang="zh-CN" sz="2800">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6" name="文本框 5"/>
                  <p:cNvSpPr txBox="1">
                    <a:spLocks noRot="1" noChangeAspect="1" noMove="1" noResize="1" noEditPoints="1" noAdjustHandles="1" noChangeArrowheads="1" noChangeShapeType="1" noTextEdit="1"/>
                  </p:cNvSpPr>
                  <p:nvPr/>
                </p:nvSpPr>
                <p:spPr>
                  <a:xfrm>
                    <a:off x="4117" y="6534"/>
                    <a:ext cx="9757" cy="1676"/>
                  </a:xfrm>
                  <a:prstGeom prst="rect">
                    <a:avLst/>
                  </a:prstGeom>
                  <a:blipFill rotWithShape="1">
                    <a:blip r:embed="rId11"/>
                    <a:stretch>
                      <a:fillRect/>
                    </a:stretch>
                  </a:blipFill>
                </p:spPr>
                <p:txBody>
                  <a:bodyPr/>
                  <a:lstStyle/>
                  <a:p>
                    <a:r>
                      <a:rPr lang="zh-CN" altLang="en-US">
                        <a:noFill/>
                      </a:rPr>
                      <a:t> </a:t>
                    </a:r>
                  </a:p>
                </p:txBody>
              </p:sp>
            </mc:Fallback>
          </mc:AlternateContent>
          <p:cxnSp>
            <p:nvCxnSpPr>
              <p:cNvPr id="11" name="直接连接符 10"/>
              <p:cNvCxnSpPr/>
              <p:nvPr/>
            </p:nvCxnSpPr>
            <p:spPr>
              <a:xfrm>
                <a:off x="4271" y="7328"/>
                <a:ext cx="413"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grpSp>
        <p:sp>
          <p:nvSpPr>
            <p:cNvPr id="15" name="文本框 14"/>
            <p:cNvSpPr txBox="1"/>
            <p:nvPr/>
          </p:nvSpPr>
          <p:spPr>
            <a:xfrm>
              <a:off x="1322" y="5908"/>
              <a:ext cx="12433" cy="108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汽车在海底沉管隧道段的平均速度为</a:t>
              </a:r>
            </a:p>
          </p:txBody>
        </p:sp>
      </p:grpSp>
      <p:sp>
        <p:nvSpPr>
          <p:cNvPr id="5127" name="圆角矩形标注 9"/>
          <p:cNvSpPr/>
          <p:nvPr/>
        </p:nvSpPr>
        <p:spPr>
          <a:xfrm>
            <a:off x="6960235" y="332740"/>
            <a:ext cx="3078480" cy="1136015"/>
          </a:xfrm>
          <a:prstGeom prst="wedgeRoundRectCallout">
            <a:avLst>
              <a:gd name="adj1" fmla="val -39294"/>
              <a:gd name="adj2" fmla="val 86444"/>
              <a:gd name="adj3" fmla="val 16667"/>
            </a:avLst>
          </a:prstGeom>
          <a:solidFill>
            <a:srgbClr val="036EB8"/>
          </a:solidFill>
          <a:ln w="19050" cap="flat" cmpd="sng">
            <a:solidFill>
              <a:srgbClr val="036EB8"/>
            </a:solidFill>
            <a:prstDash val="solid"/>
            <a:miter/>
            <a:headEnd type="none" w="med" len="med"/>
            <a:tailEnd type="none" w="med" len="med"/>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1">
                <a:ln>
                  <a:noFill/>
                </a:ln>
                <a:solidFill>
                  <a:schemeClr val="bg1"/>
                </a:solidFill>
                <a:effectLst/>
                <a:uLnTx/>
                <a:uFillTx/>
                <a:latin typeface="微软雅黑" panose="020B0503020204020204" charset="-122"/>
                <a:ea typeface="微软雅黑"/>
                <a:cs typeface="+mn-cs"/>
              </a:rPr>
              <a:t>要确定平均速度所对应的这段路程和时间</a:t>
            </a:r>
          </a:p>
        </p:txBody>
      </p:sp>
      <p:sp>
        <p:nvSpPr>
          <p:cNvPr id="5128" name="圆角矩形标注 10"/>
          <p:cNvSpPr/>
          <p:nvPr/>
        </p:nvSpPr>
        <p:spPr>
          <a:xfrm>
            <a:off x="4439920" y="5877560"/>
            <a:ext cx="3041650" cy="786130"/>
          </a:xfrm>
          <a:prstGeom prst="wedgeRoundRectCallout">
            <a:avLst>
              <a:gd name="adj1" fmla="val 3110"/>
              <a:gd name="adj2" fmla="val -97334"/>
              <a:gd name="adj3" fmla="val 16667"/>
            </a:avLst>
          </a:prstGeom>
          <a:solidFill>
            <a:srgbClr val="036EB8"/>
          </a:solidFill>
          <a:ln w="19050" cap="flat" cmpd="sng">
            <a:solidFill>
              <a:srgbClr val="036EB8"/>
            </a:solidFill>
            <a:prstDash val="solid"/>
            <a:miter/>
            <a:headEnd type="none" w="med" len="med"/>
            <a:tailEnd type="none" w="med" len="med"/>
          </a:ln>
        </p:spPr>
        <p:txBody>
          <a:bodyPr lIns="0" tIns="0" rIns="0" bIns="0" anchor="ctr">
            <a:noAutofit/>
          </a:bodyPr>
          <a:lstStyle/>
          <a:p>
            <a:pPr lvl="0" algn="ctr" fontAlgn="base">
              <a:buClrTx/>
              <a:buSzTx/>
              <a:buFont typeface="Arial" panose="020B0604020202020204" pitchFamily="34" charset="0"/>
              <a:defRPr/>
            </a:pPr>
            <a:r>
              <a:rPr lang="zh-CN" altLang="en-US" sz="2400">
                <a:ln>
                  <a:noFill/>
                </a:ln>
                <a:solidFill>
                  <a:schemeClr val="bg1"/>
                </a:solidFill>
                <a:effectLst/>
                <a:uLnTx/>
                <a:uFillTx/>
                <a:latin typeface="微软雅黑" panose="020B0503020204020204" charset="-122"/>
                <a:ea typeface="微软雅黑"/>
                <a:sym typeface="+mn-ea"/>
              </a:rPr>
              <a:t>明确公式，统一单位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wipe(down)">
                                      <p:cBhvr>
                                        <p:cTn id="17" dur="500"/>
                                        <p:tgtEl>
                                          <p:spTgt spid="512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wipe(up)">
                                      <p:cBhvr>
                                        <p:cTn id="2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51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712085" y="2367280"/>
            <a:ext cx="6320155" cy="1064260"/>
            <a:chOff x="4117" y="6534"/>
            <a:chExt cx="9953" cy="1676"/>
          </a:xfrm>
        </p:grpSpPr>
        <mc:AlternateContent xmlns:mc="http://schemas.openxmlformats.org/markup-compatibility/2006" xmlns:a14="http://schemas.microsoft.com/office/drawing/2010/main">
          <mc:Choice Requires="a14">
            <p:sp>
              <p:nvSpPr>
                <p:cNvPr id="6" name="文本框 5"/>
                <p:cNvSpPr txBox="1"/>
                <p:nvPr/>
              </p:nvSpPr>
              <p:spPr>
                <a:xfrm>
                  <a:off x="4117" y="6534"/>
                  <a:ext cx="9953" cy="1676"/>
                </a:xfrm>
                <a:prstGeom prst="rect">
                  <a:avLst/>
                </a:prstGeom>
                <a:noFill/>
              </p:spPr>
              <p:txBody>
                <a:bodyPr wrap="none" rtlCol="0" anchor="t">
                  <a:spAutoFit/>
                </a:bodyPr>
                <a:lstStyle/>
                <a:p>
                  <a:pPr algn="l">
                    <a:lnSpc>
                      <a:spcPct val="120000"/>
                    </a:lnSpc>
                  </a:pPr>
                  <a14:m>
                    <m:oMathPara xmlns:m="http://schemas.openxmlformats.org/officeDocument/2006/math">
                      <m:oMathParaPr>
                        <m:jc m:val="centerGroup"/>
                      </m:oMathParaPr>
                      <m:oMath xmlns:m="http://schemas.openxmlformats.org/officeDocument/2006/math">
                        <m:r>
                          <a:rPr lang="en-US" altLang="zh-CN" sz="2800" i="1">
                            <a:solidFill>
                              <a:srgbClr val="FF0000"/>
                            </a:solidFill>
                            <a:latin typeface="Cambria Math" panose="02040503050406030204"/>
                            <a:ea typeface="微软雅黑" panose="020B0503020204020204" charset="-122"/>
                            <a:cs typeface="Cambria Math" panose="02040503050406030204" charset="0"/>
                          </a:rPr>
                          <m:t>𝑣</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2</m:t>
                        </m:r>
                        <m:r>
                          <a:rPr lang="en-US" altLang="zh-CN" sz="2800" i="1">
                            <a:solidFill>
                              <a:srgbClr val="FF0000"/>
                            </a:solidFill>
                            <a:latin typeface="Cambria Math" panose="02040503050406030204"/>
                            <a:ea typeface="微软雅黑" panose="020B0503020204020204" charset="-122"/>
                            <a:cs typeface="Cambria Math" panose="02040503050406030204" charset="0"/>
                          </a:rPr>
                          <m:t>=</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i="1">
                                <a:solidFill>
                                  <a:srgbClr val="FF0000"/>
                                </a:solidFill>
                                <a:latin typeface="Cambria Math" panose="02040503050406030204"/>
                                <a:ea typeface="微软雅黑" panose="020B0503020204020204" charset="-122"/>
                                <a:cs typeface="Cambria Math" panose="02040503050406030204" charset="0"/>
                              </a:rPr>
                              <m:t>𝑠</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2</m:t>
                            </m:r>
                          </m:num>
                          <m:den>
                            <m:r>
                              <a:rPr lang="en-US" altLang="zh-CN" sz="2800" i="1">
                                <a:solidFill>
                                  <a:srgbClr val="FF0000"/>
                                </a:solidFill>
                                <a:latin typeface="Cambria Math" panose="02040503050406030204"/>
                                <a:ea typeface="微软雅黑" panose="020B0503020204020204" charset="-122"/>
                                <a:cs typeface="Cambria Math" panose="02040503050406030204" charset="0"/>
                              </a:rPr>
                              <m:t>𝑡</m:t>
                            </m:r>
                            <m:r>
                              <a:rPr lang="en-US" altLang="zh-CN" sz="2800" i="1" baseline="-25000">
                                <a:solidFill>
                                  <a:srgbClr val="FF0000"/>
                                </a:solidFill>
                                <a:latin typeface="Cambria Math" panose="02040503050406030204"/>
                                <a:ea typeface="微软雅黑" panose="020B0503020204020204" charset="-122"/>
                                <a:cs typeface="Cambria Math" panose="02040503050406030204" charset="0"/>
                              </a:rPr>
                              <m:t>2</m:t>
                            </m:r>
                          </m:den>
                        </m:f>
                        <m:r>
                          <a:rPr lang="en-US" altLang="zh-CN" sz="2800" i="1">
                            <a:solidFill>
                              <a:srgbClr val="FF0000"/>
                            </a:solidFill>
                            <a:latin typeface="Cambria Math" panose="02040503050406030204"/>
                            <a:ea typeface="微软雅黑" panose="020B0503020204020204" charset="-122"/>
                            <a:cs typeface="Cambria Math" panose="02040503050406030204" charset="0"/>
                          </a:rPr>
                          <m:t> =</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a:solidFill>
                                  <a:srgbClr val="FF0000"/>
                                </a:solidFill>
                                <a:latin typeface="Cambria Math" panose="02040503050406030204"/>
                                <a:ea typeface="微软雅黑" panose="020B0503020204020204" charset="-122"/>
                                <a:cs typeface="Cambria Math" panose="02040503050406030204" charset="0"/>
                              </a:rPr>
                              <m:t>5.1</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km</m:t>
                            </m:r>
                          </m:num>
                          <m:den>
                            <m:r>
                              <a:rPr lang="en-US" altLang="zh-CN" sz="2800">
                                <a:solidFill>
                                  <a:srgbClr val="FF0000"/>
                                </a:solidFill>
                                <a:latin typeface="Cambria Math" panose="02040503050406030204"/>
                                <a:ea typeface="微软雅黑" panose="020B0503020204020204" charset="-122"/>
                                <a:cs typeface="Cambria Math" panose="02040503050406030204" charset="0"/>
                              </a:rPr>
                              <m:t>7</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min</m:t>
                            </m:r>
                          </m:den>
                        </m:f>
                        <m:r>
                          <a:rPr lang="en-US" altLang="zh-CN" sz="2800">
                            <a:solidFill>
                              <a:srgbClr val="FF0000"/>
                            </a:solidFill>
                            <a:latin typeface="Cambria Math" panose="02040503050406030204"/>
                            <a:ea typeface="微软雅黑" panose="020B0503020204020204" charset="-122"/>
                            <a:cs typeface="Cambria Math" panose="02040503050406030204" charset="0"/>
                          </a:rPr>
                          <m:t> =</m:t>
                        </m:r>
                        <m:f>
                          <m:fPr>
                            <m:ctrlPr>
                              <a:rPr lang="en-US" altLang="zh-CN" sz="2800" i="1">
                                <a:solidFill>
                                  <a:srgbClr val="FF0000"/>
                                </a:solidFill>
                                <a:latin typeface="Cambria Math" panose="02040503050406030204" pitchFamily="18" charset="0"/>
                                <a:ea typeface="微软雅黑" panose="020B0503020204020204" charset="-122"/>
                                <a:cs typeface="Cambria Math" panose="02040503050406030204" charset="0"/>
                              </a:rPr>
                            </m:ctrlPr>
                          </m:fPr>
                          <m:num>
                            <m:r>
                              <a:rPr lang="en-US" altLang="zh-CN" sz="2800">
                                <a:solidFill>
                                  <a:srgbClr val="FF0000"/>
                                </a:solidFill>
                                <a:latin typeface="Cambria Math" panose="02040503050406030204"/>
                                <a:ea typeface="微软雅黑" panose="020B0503020204020204" charset="-122"/>
                                <a:cs typeface="Cambria Math" panose="02040503050406030204" charset="0"/>
                              </a:rPr>
                              <m:t>5.1</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km</m:t>
                            </m:r>
                          </m:num>
                          <m:den>
                            <m:r>
                              <a:rPr lang="en-US" altLang="zh-CN" sz="2800">
                                <a:solidFill>
                                  <a:srgbClr val="FF0000"/>
                                </a:solidFill>
                                <a:latin typeface="Cambria Math" panose="02040503050406030204"/>
                                <a:ea typeface="微软雅黑" panose="020B0503020204020204" charset="-122"/>
                                <a:cs typeface="Cambria Math" panose="02040503050406030204" charset="0"/>
                              </a:rPr>
                              <m:t>0.117</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h</m:t>
                            </m:r>
                          </m:den>
                        </m:f>
                        <m:r>
                          <a:rPr lang="en-US" altLang="zh-CN" sz="2800">
                            <a:solidFill>
                              <a:srgbClr val="FF0000"/>
                            </a:solidFill>
                            <a:latin typeface="Cambria Math" panose="02040503050406030204"/>
                            <a:ea typeface="微软雅黑" panose="020B0503020204020204" charset="-122"/>
                            <a:cs typeface="Cambria Math" panose="02040503050406030204" charset="0"/>
                          </a:rPr>
                          <m:t> =44</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km</m:t>
                        </m:r>
                        <m:r>
                          <a:rPr lang="en-US" altLang="zh-CN" sz="2800">
                            <a:solidFill>
                              <a:srgbClr val="FF0000"/>
                            </a:solidFill>
                            <a:latin typeface="Cambria Math" panose="02040503050406030204"/>
                            <a:ea typeface="微软雅黑" panose="020B0503020204020204" charset="-122"/>
                            <a:cs typeface="Cambria Math" panose="02040503050406030204" charset="0"/>
                          </a:rPr>
                          <m:t>/</m:t>
                        </m:r>
                        <m:r>
                          <m:rPr>
                            <m:sty m:val="p"/>
                          </m:rPr>
                          <a:rPr lang="en-US" altLang="zh-CN" sz="2800">
                            <a:solidFill>
                              <a:srgbClr val="FF0000"/>
                            </a:solidFill>
                            <a:latin typeface="Cambria Math" panose="02040503050406030204"/>
                            <a:ea typeface="微软雅黑" panose="020B0503020204020204" charset="-122"/>
                            <a:cs typeface="Cambria Math" panose="02040503050406030204" charset="0"/>
                          </a:rPr>
                          <m:t>h</m:t>
                        </m:r>
                      </m:oMath>
                    </m:oMathPara>
                  </a14:m>
                  <a:endParaRPr lang="en-US" altLang="zh-CN" sz="2800">
                    <a:solidFill>
                      <a:srgbClr val="FF0000"/>
                    </a:solidFill>
                    <a:latin typeface="Cambria Math" panose="02040503050406030204" charset="0"/>
                    <a:ea typeface="微软雅黑"/>
                    <a:cs typeface="Cambria Math" panose="02040503050406030204" charset="0"/>
                  </a:endParaRPr>
                </a:p>
              </p:txBody>
            </p:sp>
          </mc:Choice>
          <mc:Fallback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xmlns="">
            <p:sp>
              <p:nvSpPr>
                <p:cNvPr id="6" name="文本框 5"/>
                <p:cNvSpPr txBox="1">
                  <a:spLocks noRot="1" noChangeAspect="1" noMove="1" noResize="1" noEditPoints="1" noAdjustHandles="1" noChangeArrowheads="1" noChangeShapeType="1" noTextEdit="1"/>
                </p:cNvSpPr>
                <p:nvPr/>
              </p:nvSpPr>
              <p:spPr>
                <a:xfrm>
                  <a:off x="4117" y="6534"/>
                  <a:ext cx="9953" cy="1676"/>
                </a:xfrm>
                <a:prstGeom prst="rect">
                  <a:avLst/>
                </a:prstGeom>
                <a:blipFill rotWithShape="1">
                  <a:blip r:embed="rId10"/>
                  <a:stretch>
                    <a:fillRect/>
                  </a:stretch>
                </a:blipFill>
              </p:spPr>
              <p:txBody>
                <a:bodyPr/>
                <a:lstStyle/>
                <a:p>
                  <a:r>
                    <a:rPr lang="zh-CN" altLang="en-US">
                      <a:noFill/>
                    </a:rPr>
                    <a:t> </a:t>
                  </a:r>
                </a:p>
              </p:txBody>
            </p:sp>
          </mc:Fallback>
        </mc:AlternateContent>
        <p:cxnSp>
          <p:nvCxnSpPr>
            <p:cNvPr id="11" name="直接连接符 10"/>
            <p:cNvCxnSpPr/>
            <p:nvPr/>
          </p:nvCxnSpPr>
          <p:spPr>
            <a:xfrm>
              <a:off x="4271" y="7328"/>
              <a:ext cx="413"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grpSp>
      <p:sp>
        <p:nvSpPr>
          <p:cNvPr id="15" name="文本框 14"/>
          <p:cNvSpPr txBox="1"/>
          <p:nvPr/>
        </p:nvSpPr>
        <p:spPr>
          <a:xfrm>
            <a:off x="839470" y="1681480"/>
            <a:ext cx="7894955" cy="685800"/>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汽车全程的平均速度为</a:t>
            </a:r>
          </a:p>
        </p:txBody>
      </p:sp>
      <p:sp>
        <p:nvSpPr>
          <p:cNvPr id="2" name="文本框 1"/>
          <p:cNvSpPr txBox="1"/>
          <p:nvPr/>
        </p:nvSpPr>
        <p:spPr>
          <a:xfrm>
            <a:off x="874395" y="3625850"/>
            <a:ext cx="10158730" cy="1498600"/>
          </a:xfrm>
          <a:prstGeom prst="rect">
            <a:avLst/>
          </a:prstGeom>
          <a:noFill/>
        </p:spPr>
        <p:txBody>
          <a:bodyPr wrap="square" rtlCol="0">
            <a:noAutofit/>
          </a:bodyPr>
          <a:lstStyle/>
          <a:p>
            <a:pPr>
              <a:lnSpc>
                <a:spcPct val="150000"/>
              </a:lnSpc>
            </a:pPr>
            <a:r>
              <a:rPr lang="zh-CN" altLang="en-US" sz="2800">
                <a:solidFill>
                  <a:srgbClr val="FF0000"/>
                </a:solidFill>
                <a:latin typeface="微软雅黑" panose="020B0503020204020204" charset="-122"/>
                <a:ea typeface="微软雅黑"/>
              </a:rPr>
              <a:t>答：汽车在海底沉管隧道段的平均速度为</a:t>
            </a:r>
            <a:r>
              <a:rPr lang="en-US" altLang="zh-CN" sz="2800">
                <a:solidFill>
                  <a:srgbClr val="FF0000"/>
                </a:solidFill>
                <a:latin typeface="微软雅黑" panose="020B0503020204020204" charset="-122"/>
                <a:ea typeface="微软雅黑"/>
              </a:rPr>
              <a:t>45km/h</a:t>
            </a:r>
            <a:r>
              <a:rPr lang="zh-CN" altLang="en-US" sz="2800">
                <a:solidFill>
                  <a:srgbClr val="FF0000"/>
                </a:solidFill>
                <a:latin typeface="微软雅黑" panose="020B0503020204020204" charset="-122"/>
                <a:ea typeface="微软雅黑"/>
              </a:rPr>
              <a:t>，汽车全程的平均速度为</a:t>
            </a:r>
            <a:r>
              <a:rPr lang="en-US" altLang="zh-CN" sz="2800">
                <a:solidFill>
                  <a:srgbClr val="FF0000"/>
                </a:solidFill>
                <a:latin typeface="微软雅黑" panose="020B0503020204020204" charset="-122"/>
                <a:ea typeface="微软雅黑"/>
              </a:rPr>
              <a:t>44km/h</a:t>
            </a:r>
            <a:r>
              <a:rPr lang="zh-CN" altLang="en-US" sz="2800">
                <a:solidFill>
                  <a:srgbClr val="FF0000"/>
                </a:solidFill>
                <a:latin typeface="微软雅黑" panose="020B0503020204020204" charset="-122"/>
                <a:ea typeface="微软雅黑"/>
              </a:rPr>
              <a:t>。</a:t>
            </a:r>
          </a:p>
        </p:txBody>
      </p:sp>
      <p:sp>
        <p:nvSpPr>
          <p:cNvPr id="19" name="文本框 18"/>
          <p:cNvSpPr txBox="1"/>
          <p:nvPr>
            <p:custDataLst>
              <p:tags r:id="rId1"/>
            </p:custDataLst>
          </p:nvPr>
        </p:nvSpPr>
        <p:spPr>
          <a:xfrm>
            <a:off x="774289" y="159124"/>
            <a:ext cx="1757680" cy="521970"/>
          </a:xfrm>
          <a:prstGeom prst="rect">
            <a:avLst/>
          </a:prstGeom>
          <a:noFill/>
        </p:spPr>
        <p:txBody>
          <a:bodyPr wrap="none" rtlCol="0">
            <a:spAutoFit/>
          </a:bodyPr>
          <a:lstStyle/>
          <a:p>
            <a:r>
              <a:rPr lang="zh-CN" altLang="en-US" sz="2800" b="1" spc="300">
                <a:latin typeface="微软雅黑" panose="020B0503020204020204" charset="-122"/>
                <a:ea typeface="微软雅黑"/>
              </a:rPr>
              <a:t>课程讲授</a:t>
            </a:r>
          </a:p>
        </p:txBody>
      </p:sp>
      <p:grpSp>
        <p:nvGrpSpPr>
          <p:cNvPr id="25" name="组合 24"/>
          <p:cNvGrpSpPr/>
          <p:nvPr/>
        </p:nvGrpSpPr>
        <p:grpSpPr>
          <a:xfrm>
            <a:off x="2614295" y="444500"/>
            <a:ext cx="700405" cy="175260"/>
            <a:chOff x="4121" y="692"/>
            <a:chExt cx="1103" cy="276"/>
          </a:xfrm>
        </p:grpSpPr>
        <p:sp>
          <p:nvSpPr>
            <p:cNvPr id="26" name="等腰三角形 25"/>
            <p:cNvSpPr/>
            <p:nvPr>
              <p:custDataLst>
                <p:tags r:id="rId6"/>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7"/>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8"/>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custDataLst>
              <p:tags r:id="rId2"/>
            </p:custDataLst>
          </p:nvPr>
        </p:nvSpPr>
        <p:spPr>
          <a:xfrm>
            <a:off x="3437579" y="188825"/>
            <a:ext cx="17576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平均速度</a:t>
            </a:r>
          </a:p>
        </p:txBody>
      </p:sp>
      <p:grpSp>
        <p:nvGrpSpPr>
          <p:cNvPr id="7" name="组合 6"/>
          <p:cNvGrpSpPr/>
          <p:nvPr>
            <p:custDataLst>
              <p:tags r:id="rId3"/>
            </p:custDataLst>
          </p:nvPr>
        </p:nvGrpSpPr>
        <p:grpSpPr>
          <a:xfrm>
            <a:off x="342520" y="1168112"/>
            <a:ext cx="295322" cy="210471"/>
            <a:chOff x="435463" y="1226414"/>
            <a:chExt cx="295380" cy="210512"/>
          </a:xfrm>
        </p:grpSpPr>
        <p:sp>
          <p:nvSpPr>
            <p:cNvPr id="3" name="矩形 2"/>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790575" y="908685"/>
            <a:ext cx="1975485" cy="679450"/>
          </a:xfrm>
          <a:prstGeom prst="rect">
            <a:avLst/>
          </a:prstGeom>
          <a:noFill/>
        </p:spPr>
        <p:txBody>
          <a:bodyPr wrap="square" rtlCol="0">
            <a:noAutofit/>
          </a:bodyPr>
          <a:lstStyle/>
          <a:p>
            <a:pPr>
              <a:lnSpc>
                <a:spcPct val="120000"/>
              </a:lnSpc>
            </a:pPr>
            <a:r>
              <a:rPr lang="zh-CN" altLang="en-US" sz="3200" b="1">
                <a:latin typeface="微软雅黑" panose="020B0503020204020204" charset="-122"/>
                <a:ea typeface="微软雅黑"/>
              </a:rPr>
              <a:t>例题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Nzg1NTIyYTIwNmFmMTgyNGNiY2FjZTNiYzgxZDMzMzcifQ=="/>
  <p:tag name="KSO_WPP_MARK_KEY" val="0bdc71da-dbe0-4495-b4e9-319b3fea4dc2"/>
  <p:tag name="RESOURCE_RECORD_KEY" val="{&quot;29&quot;:[20426302]}"/>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148.xml><?xml version="1.0" encoding="utf-8"?>
<p:tagLst xmlns:a="http://schemas.openxmlformats.org/drawingml/2006/main" xmlns:r="http://schemas.openxmlformats.org/officeDocument/2006/relationships" xmlns:p="http://schemas.openxmlformats.org/presentationml/2006/main">
  <p:tag name="KSO_WM_MEDIACOVER_FLAG" val="1"/>
  <p:tag name="KSO_WM_UNIT_MEDIACOVER_BTN_STATE" val="1"/>
  <p:tag name="KSO_WM_UNIT_MEDIACOVER_BTNRECT" val="0*0*0*0"/>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0.xml><?xml version="1.0" encoding="utf-8"?>
<p:tagLst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8.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3.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1.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1.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9.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77.xml><?xml version="1.0" encoding="utf-8"?>
<p:tagLst xmlns:a="http://schemas.openxmlformats.org/drawingml/2006/main" xmlns:r="http://schemas.openxmlformats.org/officeDocument/2006/relationships"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85.xml><?xml version="1.0" encoding="utf-8"?>
<p:tagLst xmlns:a="http://schemas.openxmlformats.org/drawingml/2006/main" xmlns:r="http://schemas.openxmlformats.org/officeDocument/2006/relationships" xmlns:p="http://schemas.openxmlformats.org/presentationml/2006/main">
  <p:tag name="TABLE_ENDDRAG_ORIGIN_RECT" val="721*137"/>
  <p:tag name="TABLE_ENDDRAG_RECT" val="60*274*721*137"/>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 name="KSO_WM_UNIT_MEDIACOVER_TEXT"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lang="zh-CN" altLang="en-US" sz="2800">
            <a:latin typeface="微软雅黑" panose="020B0503020204020204" charset="-122"/>
            <a:ea typeface="微软雅黑" panose="020B050302020402020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1777</Words>
  <Application>Microsoft Office PowerPoint</Application>
  <PresentationFormat>宽屏</PresentationFormat>
  <Paragraphs>247</Paragraphs>
  <Slides>28</Slides>
  <Notes>0</Notes>
  <HiddenSlides>0</HiddenSlides>
  <MMClips>1</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37" baseType="lpstr">
      <vt:lpstr>思源黑体 CN Light</vt:lpstr>
      <vt:lpstr>宋体</vt:lpstr>
      <vt:lpstr>微软雅黑</vt:lpstr>
      <vt:lpstr>Arial</vt:lpstr>
      <vt:lpstr>Calibri</vt:lpstr>
      <vt:lpstr>Cambria Math</vt:lpstr>
      <vt:lpstr>Times New Roman</vt:lpstr>
      <vt:lpstr>Office 主题</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cp:revision>
  <cp:lastPrinted>2024-08-23T14:54:52Z</cp:lastPrinted>
  <dcterms:created xsi:type="dcterms:W3CDTF">2024-08-23T14:54:52Z</dcterms:created>
  <dcterms:modified xsi:type="dcterms:W3CDTF">2024-10-07T03:46:49Z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