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png" ContentType="image/png"/>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24" r:id="rId3"/>
    <p:sldId id="741" r:id="rId4"/>
    <p:sldId id="742" r:id="rId5"/>
    <p:sldId id="743" r:id="rId6"/>
    <p:sldId id="762" r:id="rId7"/>
    <p:sldId id="744" r:id="rId8"/>
    <p:sldId id="750" r:id="rId9"/>
    <p:sldId id="751" r:id="rId10"/>
    <p:sldId id="752" r:id="rId11"/>
    <p:sldId id="753" r:id="rId12"/>
    <p:sldId id="754" r:id="rId13"/>
    <p:sldId id="755" r:id="rId14"/>
    <p:sldId id="756" r:id="rId15"/>
    <p:sldId id="757" r:id="rId16"/>
    <p:sldId id="758" r:id="rId17"/>
    <p:sldId id="759" r:id="rId18"/>
    <p:sldId id="763" r:id="rId19"/>
    <p:sldId id="767" r:id="rId20"/>
    <p:sldId id="768" r:id="rId21"/>
    <p:sldId id="770" r:id="rId22"/>
    <p:sldId id="760" r:id="rId23"/>
    <p:sldId id="761" r:id="rId24"/>
    <p:sldId id="764" r:id="rId25"/>
    <p:sldId id="765" r:id="rId26"/>
    <p:sldId id="766" r:id="rId27"/>
    <p:sldId id="745" r:id="rId28"/>
    <p:sldId id="746" r:id="rId29"/>
    <p:sldId id="771" r:id="rId30"/>
    <p:sldId id="772" r:id="rId31"/>
    <p:sldId id="747" r:id="rId32"/>
  </p:sldIdLst>
  <p:sldSz cx="12192000" cy="6858000"/>
  <p:notesSz cx="6858000" cy="9144000"/>
  <p:custDataLst>
    <p:tags r:id="rId33"/>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howGuides="1">
      <p:cViewPr varScale="1">
        <p:scale>
          <a:sx n="71" d="100"/>
          <a:sy n="71" d="100"/>
        </p:scale>
        <p:origin x="-678" y="-96"/>
      </p:cViewPr>
      <p:guideLst>
        <p:guide orient="horz" pos="2500"/>
        <p:guide pos="3879"/>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198" cy="7619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2.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activeX/_rels/activeX1.xml.rels>&#65279;<?xml version="1.0" encoding="utf-8" standalone="yes"?><Relationships xmlns="http://schemas.openxmlformats.org/package/2006/relationships"><Relationship Id="rId1" Type="http://schemas.microsoft.com/office/2006/relationships/activeXControlBinary" Target="activeX1.bin" /></Relationships>
</file>

<file path=ppt/activeX/activeX1.xml><?xml version="1.0" encoding="utf-8"?>
<ax:ocx xmlns:r="http://schemas.openxmlformats.org/officeDocument/2006/relationships" xmlns:ax="http://schemas.microsoft.com/office/2006/activeX" ax:classid="{d27cdb6e-ae6d-11cf-96b8-444553540000}" r:id="rId1" ax:persistence="persistStorage"/>
</file>

<file path=ppt/drawings/_rels/vmlDrawing1.vml.rels>&#65279;<?xml version="1.0" encoding="utf-8" standalone="yes"?><Relationships xmlns="http://schemas.openxmlformats.org/package/2006/relationships"><Relationship Id="rId1" Type="http://schemas.openxmlformats.org/officeDocument/2006/relationships/image" Target="../media/image21.w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32.w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34.w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35.w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37.w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39.w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6" name="Rectangle 4"/>
          <p:cNvSpPr>
            <a:spLocks noGrp="1" noRot="1" noChangeAspect="1"/>
          </p:cNvSpPr>
          <p:nvPr>
            <p:ph type="sldImg" idx="6"/>
          </p:nvPr>
        </p:nvSpPr>
        <p:spPr>
          <a:xfrm>
            <a:off x="381000" y="685800"/>
            <a:ext cx="6096000" cy="3429000"/>
          </a:xfrm>
          <a:prstGeom prst="rect">
            <a:avLst/>
          </a:prstGeom>
          <a:noFill/>
          <a:ln w="9525">
            <a:noFill/>
          </a:ln>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a:latin typeface="Arial" panose="020b0604020202020204" pitchFamily="34" charset="0"/>
                <a:ea typeface="宋体" panose="02010600030101010101" pitchFamily="2" charset="-122"/>
                <a:cs typeface="+mn-cs"/>
              </a:rPr>
              <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比较">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6" name="文本框 4"/>
          <p:cNvSpPr txBox="1"/>
          <p:nvPr userDrawn="1"/>
        </p:nvSpPr>
        <p:spPr>
          <a:xfrm>
            <a:off x="250825" y="327025"/>
            <a:ext cx="18081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sym typeface="+mn-ea"/>
              </a:rPr>
              <a:t>布置作业</a:t>
            </a:r>
            <a:endParaRPr lang="zh-CN" altLang="en-US" sz="3200" b="1" noProof="1">
              <a:solidFill>
                <a:schemeClr val="accent4">
                  <a:lumMod val="75000"/>
                </a:schemeClr>
              </a:solidFill>
              <a:latin typeface="微软雅黑" panose="020b0503020204020204" charset="-122"/>
              <a:ea typeface="微软雅黑"/>
            </a:endParaRPr>
          </a:p>
        </p:txBody>
      </p:sp>
      <p:sp>
        <p:nvSpPr>
          <p:cNvPr id="7" name="流程图: 过程 6"/>
          <p:cNvSpPr/>
          <p:nvPr userDrawn="1"/>
        </p:nvSpPr>
        <p:spPr>
          <a:xfrm>
            <a:off x="-11112" y="390525"/>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grpSp>
        <p:nvGrpSpPr>
          <p:cNvPr id="2" name="组合 1"/>
          <p:cNvGrpSpPr/>
          <p:nvPr userDrawn="1"/>
        </p:nvGrpSpPr>
        <p:grpSpPr>
          <a:xfrm>
            <a:off x="-24765" y="6360795"/>
            <a:ext cx="12206605" cy="513715"/>
            <a:chOff x="-23" y="9990"/>
            <a:chExt cx="19223" cy="809"/>
          </a:xfrm>
        </p:grpSpPr>
        <p:pic>
          <p:nvPicPr>
            <p:cNvPr id="2051" name="图片 1"/>
            <p:cNvPicPr>
              <a:picLocks noChangeAspect="1"/>
            </p:cNvPicPr>
            <p:nvPr userDrawn="1"/>
          </p:nvPicPr>
          <p:blipFill>
            <a:blip r:embed="rId1"/>
            <a:stretch>
              <a:fillRect/>
            </a:stretch>
          </p:blipFill>
          <p:spPr>
            <a:xfrm>
              <a:off x="17243" y="9990"/>
              <a:ext cx="1957" cy="607"/>
            </a:xfrm>
            <a:prstGeom prst="rect">
              <a:avLst/>
            </a:prstGeom>
            <a:noFill/>
            <a:ln w="9525">
              <a:noFill/>
            </a:ln>
          </p:spPr>
        </p:pic>
        <p:sp>
          <p:nvSpPr>
            <p:cNvPr id="3" name="圆角矩形 2"/>
            <p:cNvSpPr/>
            <p:nvPr userDrawn="1"/>
          </p:nvSpPr>
          <p:spPr>
            <a:xfrm>
              <a:off x="0" y="10507"/>
              <a:ext cx="19200" cy="293"/>
            </a:xfrm>
            <a:prstGeom prst="roundRect">
              <a:avLst>
                <a:gd name="adj" fmla="val 0"/>
              </a:avLst>
            </a:prstGeom>
            <a:solidFill>
              <a:srgbClr val="59BB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solidFill>
                  <a:prstClr val="white"/>
                </a:solidFill>
              </a:endParaRPr>
            </a:p>
          </p:txBody>
        </p:sp>
        <p:pic>
          <p:nvPicPr>
            <p:cNvPr id="2053" name="图片 3"/>
            <p:cNvPicPr>
              <a:picLocks noChangeAspect="1"/>
            </p:cNvPicPr>
            <p:nvPr userDrawn="1"/>
          </p:nvPicPr>
          <p:blipFill>
            <a:blip r:embed="rId2"/>
            <a:stretch>
              <a:fillRect/>
            </a:stretch>
          </p:blipFill>
          <p:spPr>
            <a:xfrm>
              <a:off x="-23" y="10120"/>
              <a:ext cx="2500" cy="653"/>
            </a:xfrm>
            <a:prstGeom prst="rect">
              <a:avLst/>
            </a:prstGeom>
            <a:noFill/>
            <a:ln w="9525">
              <a:noFill/>
            </a:ln>
          </p:spPr>
        </p:pic>
      </p:gr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两栏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grpSp>
        <p:nvGrpSpPr>
          <p:cNvPr id="3" name="组合 37"/>
          <p:cNvGrpSpPr/>
          <p:nvPr userDrawn="1"/>
        </p:nvGrpSpPr>
        <p:grpSpPr>
          <a:xfrm>
            <a:off x="3352800" y="3143250"/>
            <a:ext cx="2879725" cy="658813"/>
            <a:chOff x="5279" y="3614"/>
            <a:chExt cx="4537" cy="1036"/>
          </a:xfrm>
        </p:grpSpPr>
        <p:sp>
          <p:nvSpPr>
            <p:cNvPr id="4" name="流程图: 可选过程 3"/>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5" name="流程图: 可选过程 4"/>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椭圆 5"/>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7" name="组合 41"/>
          <p:cNvGrpSpPr/>
          <p:nvPr userDrawn="1"/>
        </p:nvGrpSpPr>
        <p:grpSpPr>
          <a:xfrm>
            <a:off x="3352800" y="3992563"/>
            <a:ext cx="2879725" cy="658812"/>
            <a:chOff x="5279" y="3614"/>
            <a:chExt cx="4537" cy="1036"/>
          </a:xfrm>
        </p:grpSpPr>
        <p:sp>
          <p:nvSpPr>
            <p:cNvPr id="8" name="流程图: 可选过程 7"/>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9" name="流程图: 可选过程 8"/>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0" name="椭圆 9"/>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11" name="组合 45"/>
          <p:cNvGrpSpPr/>
          <p:nvPr userDrawn="1"/>
        </p:nvGrpSpPr>
        <p:grpSpPr>
          <a:xfrm>
            <a:off x="3352800" y="4841875"/>
            <a:ext cx="2879725" cy="657225"/>
            <a:chOff x="5279" y="3614"/>
            <a:chExt cx="4537" cy="1036"/>
          </a:xfrm>
        </p:grpSpPr>
        <p:sp>
          <p:nvSpPr>
            <p:cNvPr id="12" name="流程图: 可选过程 11"/>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3" name="流程图: 可选过程 12"/>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4" name="椭圆 13"/>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15" name="组合 27"/>
          <p:cNvGrpSpPr/>
          <p:nvPr userDrawn="1"/>
        </p:nvGrpSpPr>
        <p:grpSpPr>
          <a:xfrm>
            <a:off x="7146925" y="3148013"/>
            <a:ext cx="2881313" cy="657225"/>
            <a:chOff x="5279" y="3614"/>
            <a:chExt cx="4537" cy="1036"/>
          </a:xfrm>
        </p:grpSpPr>
        <p:sp>
          <p:nvSpPr>
            <p:cNvPr id="16" name="流程图: 可选过程 15"/>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7" name="流程图: 可选过程 16"/>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8" name="椭圆 17"/>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19" name="组合 31"/>
          <p:cNvGrpSpPr/>
          <p:nvPr userDrawn="1"/>
        </p:nvGrpSpPr>
        <p:grpSpPr>
          <a:xfrm>
            <a:off x="7146925" y="4000500"/>
            <a:ext cx="2881313" cy="657225"/>
            <a:chOff x="5279" y="3614"/>
            <a:chExt cx="4537" cy="1036"/>
          </a:xfrm>
        </p:grpSpPr>
        <p:sp>
          <p:nvSpPr>
            <p:cNvPr id="20" name="流程图: 可选过程 19"/>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1" name="流程图: 可选过程 20"/>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2" name="椭圆 21"/>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23" name="组合 22"/>
          <p:cNvGrpSpPr/>
          <p:nvPr userDrawn="1"/>
        </p:nvGrpSpPr>
        <p:grpSpPr>
          <a:xfrm>
            <a:off x="7146925" y="2295525"/>
            <a:ext cx="2881313" cy="657225"/>
            <a:chOff x="5279" y="3614"/>
            <a:chExt cx="4537" cy="1036"/>
          </a:xfrm>
        </p:grpSpPr>
        <p:sp>
          <p:nvSpPr>
            <p:cNvPr id="24" name="流程图: 可选过程 23"/>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5" name="流程图: 可选过程 24"/>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6" name="椭圆 25"/>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27" name="文本框 34"/>
          <p:cNvSpPr txBox="1"/>
          <p:nvPr userDrawn="1"/>
        </p:nvSpPr>
        <p:spPr>
          <a:xfrm>
            <a:off x="693738" y="500063"/>
            <a:ext cx="1020763" cy="2122488"/>
          </a:xfrm>
          <a:prstGeom prst="rect">
            <a:avLst/>
          </a:prstGeom>
          <a:noFill/>
        </p:spPr>
        <p:txBody>
          <a:bodyPr wrap="none" rtlCol="0">
            <a:spAutoFit/>
          </a:bodyPr>
          <a:lstStyle/>
          <a:p>
            <a:r>
              <a:rPr lang="zh-CN" altLang="en-US" sz="6600" b="1" noProof="1">
                <a:solidFill>
                  <a:schemeClr val="accent3"/>
                </a:solidFill>
                <a:latin typeface="微软雅黑" panose="020b0503020204020204" charset="-122"/>
                <a:ea typeface="微软雅黑"/>
                <a:cs typeface="微软雅黑" panose="020b0503020204020204" charset="-122"/>
              </a:rPr>
              <a:t>目 </a:t>
            </a:r>
            <a:endParaRPr lang="zh-CN" altLang="en-US" sz="6600" b="1" noProof="1">
              <a:solidFill>
                <a:schemeClr val="accent3"/>
              </a:solidFill>
              <a:latin typeface="微软雅黑" panose="020b0503020204020204" charset="-122"/>
              <a:ea typeface="微软雅黑"/>
              <a:cs typeface="微软雅黑" panose="020b0503020204020204" charset="-122"/>
            </a:endParaRPr>
          </a:p>
          <a:p>
            <a:r>
              <a:rPr lang="zh-CN" altLang="en-US" sz="6600" b="1" noProof="1">
                <a:solidFill>
                  <a:schemeClr val="accent3"/>
                </a:solidFill>
                <a:latin typeface="微软雅黑" panose="020b0503020204020204" charset="-122"/>
                <a:ea typeface="微软雅黑"/>
                <a:cs typeface="微软雅黑" panose="020b0503020204020204" charset="-122"/>
              </a:rPr>
              <a:t>录</a:t>
            </a:r>
            <a:endParaRPr lang="zh-CN" altLang="en-US" sz="6600" b="1" noProof="1">
              <a:solidFill>
                <a:schemeClr val="accent3"/>
              </a:solidFill>
              <a:latin typeface="微软雅黑" panose="020b0503020204020204" charset="-122"/>
              <a:ea typeface="微软雅黑"/>
              <a:cs typeface="微软雅黑" panose="020b0503020204020204" charset="-122"/>
            </a:endParaRPr>
          </a:p>
        </p:txBody>
      </p:sp>
      <p:sp>
        <p:nvSpPr>
          <p:cNvPr id="28" name="矩形: 圆角 2"/>
          <p:cNvSpPr/>
          <p:nvPr userDrawn="1"/>
        </p:nvSpPr>
        <p:spPr>
          <a:xfrm rot="5400000">
            <a:off x="1107281" y="1391444"/>
            <a:ext cx="1970088" cy="49212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fontAlgn="base"/>
            <a:r>
              <a:rPr lang="en-US" altLang="zh-CN" sz="2000" b="1" strike="noStrike" noProof="1">
                <a:solidFill>
                  <a:schemeClr val="bg1"/>
                </a:solidFill>
                <a:latin typeface="微软雅黑" panose="020b0503020204020204" charset="-122"/>
                <a:ea typeface="微软雅黑"/>
              </a:rPr>
              <a:t>CONTENTS</a:t>
            </a:r>
            <a:endParaRPr lang="en-US" altLang="zh-CN" sz="2000" b="1" strike="noStrike" noProof="1">
              <a:solidFill>
                <a:schemeClr val="bg1"/>
              </a:solidFill>
              <a:latin typeface="微软雅黑" panose="020b0503020204020204" charset="-122"/>
              <a:ea typeface="微软雅黑"/>
            </a:endParaRPr>
          </a:p>
        </p:txBody>
      </p:sp>
      <p:grpSp>
        <p:nvGrpSpPr>
          <p:cNvPr id="29" name="组合 21"/>
          <p:cNvGrpSpPr/>
          <p:nvPr userDrawn="1"/>
        </p:nvGrpSpPr>
        <p:grpSpPr>
          <a:xfrm>
            <a:off x="3352800" y="2295525"/>
            <a:ext cx="2879725" cy="657225"/>
            <a:chOff x="5279" y="3614"/>
            <a:chExt cx="4537" cy="1036"/>
          </a:xfrm>
        </p:grpSpPr>
        <p:sp>
          <p:nvSpPr>
            <p:cNvPr id="30" name="流程图: 可选过程 29"/>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1" name="流程图: 可选过程 30"/>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2" name="椭圆 31"/>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33" name="文本框 12"/>
          <p:cNvSpPr txBox="1"/>
          <p:nvPr userDrawn="1"/>
        </p:nvSpPr>
        <p:spPr>
          <a:xfrm>
            <a:off x="3482975" y="2005013"/>
            <a:ext cx="6843713" cy="3538537"/>
          </a:xfrm>
          <a:prstGeom prst="rect">
            <a:avLst/>
          </a:prstGeom>
          <a:noFill/>
          <a:ln w="9525">
            <a:noFill/>
          </a:ln>
        </p:spPr>
        <p:txBody>
          <a:bodyPr wrap="square" anchor="t">
            <a:spAutoFit/>
          </a:bodyPr>
          <a:lstStyle/>
          <a:p>
            <a:pPr>
              <a:lnSpc>
                <a:spcPct val="200000"/>
              </a:lnSpc>
            </a:pPr>
            <a:r>
              <a:rPr lang="en-US" altLang="zh-CN" sz="2800" b="1">
                <a:solidFill>
                  <a:schemeClr val="bg1"/>
                </a:solidFill>
                <a:latin typeface="微软雅黑" panose="020b0503020204020204" charset="-122"/>
                <a:ea typeface="微软雅黑"/>
              </a:rPr>
              <a:t>1</a:t>
            </a:r>
            <a:r>
              <a:rPr lang="en-US" altLang="zh-CN" sz="2800" b="1">
                <a:latin typeface="微软雅黑" panose="020b0503020204020204" charset="-122"/>
                <a:ea typeface="微软雅黑"/>
              </a:rPr>
              <a:t>    </a:t>
            </a:r>
            <a:r>
              <a:rPr lang="zh-CN" altLang="en-US" sz="2800" b="1">
                <a:latin typeface="微软雅黑" panose="020b0503020204020204" charset="-122"/>
                <a:ea typeface="微软雅黑"/>
              </a:rPr>
              <a:t>学习目标            </a:t>
            </a:r>
            <a:r>
              <a:rPr lang="en-US" altLang="zh-CN" sz="2800" b="1">
                <a:solidFill>
                  <a:schemeClr val="bg1"/>
                </a:solidFill>
                <a:latin typeface="微软雅黑" panose="020b0503020204020204" charset="-122"/>
                <a:ea typeface="微软雅黑"/>
              </a:rPr>
              <a:t>    2</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新课导入</a:t>
            </a:r>
            <a:endParaRPr lang="zh-CN" altLang="en-US" sz="2800" b="1">
              <a:latin typeface="微软雅黑" panose="020b0503020204020204" charset="-122"/>
              <a:ea typeface="微软雅黑"/>
            </a:endParaRPr>
          </a:p>
          <a:p>
            <a:pPr>
              <a:lnSpc>
                <a:spcPct val="200000"/>
              </a:lnSpc>
            </a:pPr>
            <a:r>
              <a:rPr lang="en-US" altLang="zh-CN" sz="2800" b="1">
                <a:solidFill>
                  <a:schemeClr val="bg1"/>
                </a:solidFill>
                <a:latin typeface="微软雅黑" panose="020b0503020204020204" charset="-122"/>
                <a:ea typeface="微软雅黑"/>
              </a:rPr>
              <a:t>3</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新课讲解</a:t>
            </a:r>
            <a:r>
              <a:rPr lang="zh-CN" altLang="en-US" sz="2800" b="1">
                <a:latin typeface="微软雅黑" panose="020b0503020204020204" charset="-122"/>
                <a:ea typeface="微软雅黑"/>
                <a:sym typeface="微软雅黑" panose="020b0503020204020204" charset="-122"/>
              </a:rPr>
              <a:t>            </a:t>
            </a:r>
            <a:r>
              <a:rPr lang="en-US" altLang="zh-CN" sz="2800" b="1">
                <a:solidFill>
                  <a:schemeClr val="bg1"/>
                </a:solidFill>
                <a:latin typeface="微软雅黑" panose="020b0503020204020204" charset="-122"/>
                <a:ea typeface="微软雅黑"/>
                <a:sym typeface="微软雅黑" panose="020b0503020204020204" charset="-122"/>
              </a:rPr>
              <a:t>    4</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课堂小结</a:t>
            </a:r>
            <a:endParaRPr lang="zh-CN" altLang="en-US" sz="2800" b="1">
              <a:latin typeface="微软雅黑" panose="020b0503020204020204" charset="-122"/>
              <a:ea typeface="微软雅黑"/>
            </a:endParaRPr>
          </a:p>
          <a:p>
            <a:pPr>
              <a:lnSpc>
                <a:spcPct val="200000"/>
              </a:lnSpc>
            </a:pPr>
            <a:r>
              <a:rPr lang="en-US" altLang="zh-CN" sz="2800" b="1">
                <a:solidFill>
                  <a:schemeClr val="bg1"/>
                </a:solidFill>
                <a:latin typeface="微软雅黑" panose="020b0503020204020204" charset="-122"/>
                <a:ea typeface="微软雅黑"/>
              </a:rPr>
              <a:t>5</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当堂小练</a:t>
            </a:r>
            <a:r>
              <a:rPr lang="zh-CN" altLang="en-US" sz="2800" b="1">
                <a:latin typeface="微软雅黑" panose="020b0503020204020204" charset="-122"/>
                <a:ea typeface="微软雅黑"/>
                <a:sym typeface="微软雅黑" panose="020b0503020204020204" charset="-122"/>
              </a:rPr>
              <a:t>            </a:t>
            </a:r>
            <a:r>
              <a:rPr lang="en-US" altLang="zh-CN" sz="2800" b="1">
                <a:solidFill>
                  <a:schemeClr val="bg1"/>
                </a:solidFill>
                <a:latin typeface="微软雅黑" panose="020b0503020204020204" charset="-122"/>
                <a:ea typeface="微软雅黑"/>
                <a:sym typeface="微软雅黑" panose="020b0503020204020204" charset="-122"/>
              </a:rPr>
              <a:t>    6</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拓展与延伸</a:t>
            </a:r>
            <a:endParaRPr lang="zh-CN" altLang="en-US" sz="2800" b="1">
              <a:latin typeface="微软雅黑" panose="020b0503020204020204" charset="-122"/>
              <a:ea typeface="微软雅黑"/>
            </a:endParaRPr>
          </a:p>
          <a:p>
            <a:pPr>
              <a:lnSpc>
                <a:spcPct val="200000"/>
              </a:lnSpc>
            </a:pPr>
            <a:r>
              <a:rPr lang="en-US" altLang="zh-CN" sz="2800" b="1">
                <a:solidFill>
                  <a:schemeClr val="bg1"/>
                </a:solidFill>
                <a:latin typeface="微软雅黑" panose="020b0503020204020204" charset="-122"/>
                <a:ea typeface="微软雅黑"/>
              </a:rPr>
              <a:t>7</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布置作业</a:t>
            </a:r>
            <a:endParaRPr lang="zh-CN" altLang="en-US" sz="2800" b="1">
              <a:latin typeface="微软雅黑" panose="020b0503020204020204" charset="-122"/>
              <a:ea typeface="微软雅黑"/>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6" name="文本框 10"/>
          <p:cNvSpPr txBox="1"/>
          <p:nvPr userDrawn="1"/>
        </p:nvSpPr>
        <p:spPr>
          <a:xfrm>
            <a:off x="250825" y="336550"/>
            <a:ext cx="18081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rPr>
              <a:t>学习目标</a:t>
            </a:r>
            <a:endParaRPr lang="zh-CN" altLang="en-US" sz="3200" b="1" noProof="1">
              <a:solidFill>
                <a:schemeClr val="accent4">
                  <a:lumMod val="75000"/>
                </a:schemeClr>
              </a:solidFill>
              <a:latin typeface="微软雅黑" panose="020b0503020204020204" charset="-122"/>
              <a:ea typeface="微软雅黑"/>
            </a:endParaRPr>
          </a:p>
        </p:txBody>
      </p:sp>
      <p:sp>
        <p:nvSpPr>
          <p:cNvPr id="7" name="流程图: 过程 6"/>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spTree>
      <p:nvGrpSpPr>
        <p:cNvPr id="1" name=""/>
        <p:cNvGrpSpPr/>
        <p:nvPr/>
      </p:nvGrpSpPr>
      <p:grpSpPr>
        <a:xfrm>
          <a:off x="0" y="0"/>
          <a:ext cx="0" cy="0"/>
        </a:xfrm>
      </p:grpSpPr>
      <p:sp>
        <p:nvSpPr>
          <p:cNvPr id="34" name="文本框 10"/>
          <p:cNvSpPr txBox="1"/>
          <p:nvPr userDrawn="1"/>
        </p:nvSpPr>
        <p:spPr>
          <a:xfrm>
            <a:off x="250825" y="336550"/>
            <a:ext cx="18081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sym typeface="+mn-ea"/>
              </a:rPr>
              <a:t>新课导入</a:t>
            </a:r>
            <a:endParaRPr lang="zh-CN" altLang="en-US" sz="3200" b="1" noProof="1">
              <a:solidFill>
                <a:schemeClr val="accent4">
                  <a:lumMod val="75000"/>
                </a:schemeClr>
              </a:solidFill>
              <a:latin typeface="微软雅黑" panose="020b0503020204020204" charset="-122"/>
              <a:ea typeface="微软雅黑"/>
            </a:endParaRPr>
          </a:p>
        </p:txBody>
      </p:sp>
      <p:sp>
        <p:nvSpPr>
          <p:cNvPr id="35" name="流程图: 过程 34"/>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比较">
    <p:spTree>
      <p:nvGrpSpPr>
        <p:cNvPr id="1" name=""/>
        <p:cNvGrpSpPr/>
        <p:nvPr/>
      </p:nvGrpSpPr>
      <p:grpSpPr>
        <a:xfrm>
          <a:off x="0" y="0"/>
          <a:ext cx="0" cy="0"/>
        </a:xfrm>
      </p:grpSpPr>
      <p:sp>
        <p:nvSpPr>
          <p:cNvPr id="3" name="文本框 3"/>
          <p:cNvSpPr txBox="1"/>
          <p:nvPr userDrawn="1"/>
        </p:nvSpPr>
        <p:spPr>
          <a:xfrm>
            <a:off x="250825" y="336550"/>
            <a:ext cx="18081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sym typeface="+mn-ea"/>
              </a:rPr>
              <a:t>新课讲解</a:t>
            </a:r>
            <a:endParaRPr lang="zh-CN" altLang="en-US" sz="3200" b="1" noProof="1">
              <a:solidFill>
                <a:schemeClr val="accent4">
                  <a:lumMod val="75000"/>
                </a:schemeClr>
              </a:solidFill>
              <a:latin typeface="微软雅黑" panose="020b0503020204020204" charset="-122"/>
              <a:ea typeface="微软雅黑"/>
            </a:endParaRPr>
          </a:p>
        </p:txBody>
      </p:sp>
      <p:sp>
        <p:nvSpPr>
          <p:cNvPr id="4" name="流程图: 过程 3"/>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7" name="文本框 1"/>
          <p:cNvSpPr txBox="1"/>
          <p:nvPr userDrawn="1"/>
        </p:nvSpPr>
        <p:spPr>
          <a:xfrm>
            <a:off x="250825" y="336550"/>
            <a:ext cx="1808480" cy="583565"/>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rPr>
              <a:t>课堂小结</a:t>
            </a:r>
            <a:endParaRPr lang="zh-CN" altLang="en-US" sz="3200" b="1" noProof="1">
              <a:solidFill>
                <a:schemeClr val="accent4">
                  <a:lumMod val="75000"/>
                </a:schemeClr>
              </a:solidFill>
              <a:latin typeface="微软雅黑" panose="020b0503020204020204" charset="-122"/>
              <a:ea typeface="微软雅黑"/>
            </a:endParaRPr>
          </a:p>
        </p:txBody>
      </p:sp>
      <p:sp>
        <p:nvSpPr>
          <p:cNvPr id="8" name="流程图: 过程 7"/>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6" name="文本框 1"/>
          <p:cNvSpPr txBox="1"/>
          <p:nvPr userDrawn="1"/>
        </p:nvSpPr>
        <p:spPr>
          <a:xfrm>
            <a:off x="250825" y="336550"/>
            <a:ext cx="1826141" cy="584775"/>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smtClean="0">
                <a:solidFill>
                  <a:schemeClr val="accent4">
                    <a:lumMod val="75000"/>
                  </a:schemeClr>
                </a:solidFill>
                <a:latin typeface="微软雅黑" panose="020b0503020204020204" charset="-122"/>
                <a:ea typeface="微软雅黑"/>
              </a:rPr>
              <a:t>当堂小练</a:t>
            </a:r>
            <a:endParaRPr lang="zh-CN" altLang="en-US" sz="3200" b="1" noProof="1">
              <a:solidFill>
                <a:schemeClr val="accent4">
                  <a:lumMod val="75000"/>
                </a:schemeClr>
              </a:solidFill>
              <a:latin typeface="微软雅黑" panose="020b0503020204020204" charset="-122"/>
              <a:ea typeface="微软雅黑"/>
            </a:endParaRPr>
          </a:p>
        </p:txBody>
      </p:sp>
      <p:sp>
        <p:nvSpPr>
          <p:cNvPr id="7" name="流程图: 过程 6"/>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6" name="文本框 2"/>
          <p:cNvSpPr txBox="1"/>
          <p:nvPr userDrawn="1"/>
        </p:nvSpPr>
        <p:spPr>
          <a:xfrm>
            <a:off x="250825" y="327025"/>
            <a:ext cx="22145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sym typeface="+mn-ea"/>
              </a:rPr>
              <a:t>拓展与延伸</a:t>
            </a:r>
            <a:endParaRPr lang="zh-CN" altLang="en-US" sz="3200" b="1" noProof="1">
              <a:solidFill>
                <a:schemeClr val="accent4">
                  <a:lumMod val="75000"/>
                </a:schemeClr>
              </a:solidFill>
              <a:latin typeface="微软雅黑" panose="020b0503020204020204" charset="-122"/>
              <a:ea typeface="微软雅黑"/>
            </a:endParaRPr>
          </a:p>
        </p:txBody>
      </p:sp>
      <p:sp>
        <p:nvSpPr>
          <p:cNvPr id="7" name="流程图: 过程 6"/>
          <p:cNvSpPr/>
          <p:nvPr userDrawn="1"/>
        </p:nvSpPr>
        <p:spPr>
          <a:xfrm>
            <a:off x="-11112" y="390525"/>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xml" /><Relationship Id="rId21" Type="http://schemas.openxmlformats.org/officeDocument/2006/relationships/image" Target="../media/image1.png" /><Relationship Id="rId22" Type="http://schemas.openxmlformats.org/officeDocument/2006/relationships/image" Target="../media/image2.png"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7" name="KSO_TEMPLATE" hidden="1"/>
          <p:cNvSpPr/>
          <p:nvPr userDrawn="1">
            <p:custDataLst>
              <p:tags r:id="rId20"/>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 name="组合 1"/>
          <p:cNvGrpSpPr/>
          <p:nvPr userDrawn="1"/>
        </p:nvGrpSpPr>
        <p:grpSpPr>
          <a:xfrm>
            <a:off x="-24765" y="6360795"/>
            <a:ext cx="12206605" cy="513715"/>
            <a:chOff x="-23" y="9990"/>
            <a:chExt cx="19223" cy="809"/>
          </a:xfrm>
        </p:grpSpPr>
        <p:pic>
          <p:nvPicPr>
            <p:cNvPr id="2051" name="图片 1"/>
            <p:cNvPicPr>
              <a:picLocks noChangeAspect="1"/>
            </p:cNvPicPr>
            <p:nvPr userDrawn="1"/>
          </p:nvPicPr>
          <p:blipFill>
            <a:blip r:embed="rId21"/>
            <a:stretch>
              <a:fillRect/>
            </a:stretch>
          </p:blipFill>
          <p:spPr>
            <a:xfrm>
              <a:off x="17243" y="9990"/>
              <a:ext cx="1957" cy="607"/>
            </a:xfrm>
            <a:prstGeom prst="rect">
              <a:avLst/>
            </a:prstGeom>
            <a:noFill/>
            <a:ln w="9525">
              <a:noFill/>
            </a:ln>
          </p:spPr>
        </p:pic>
        <p:sp>
          <p:nvSpPr>
            <p:cNvPr id="3" name="圆角矩形 2"/>
            <p:cNvSpPr/>
            <p:nvPr userDrawn="1"/>
          </p:nvSpPr>
          <p:spPr>
            <a:xfrm>
              <a:off x="0" y="10507"/>
              <a:ext cx="19200" cy="293"/>
            </a:xfrm>
            <a:prstGeom prst="roundRect">
              <a:avLst>
                <a:gd name="adj" fmla="val 0"/>
              </a:avLst>
            </a:prstGeom>
            <a:solidFill>
              <a:srgbClr val="59BB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solidFill>
                  <a:prstClr val="white"/>
                </a:solidFill>
              </a:endParaRPr>
            </a:p>
          </p:txBody>
        </p:sp>
        <p:pic>
          <p:nvPicPr>
            <p:cNvPr id="2053" name="图片 3"/>
            <p:cNvPicPr>
              <a:picLocks noChangeAspect="1"/>
            </p:cNvPicPr>
            <p:nvPr userDrawn="1"/>
          </p:nvPicPr>
          <p:blipFill>
            <a:blip r:embed="rId22"/>
            <a:stretch>
              <a:fillRect/>
            </a:stretch>
          </p:blipFill>
          <p:spPr>
            <a:xfrm>
              <a:off x="-23" y="10120"/>
              <a:ext cx="2500" cy="653"/>
            </a:xfrm>
            <a:prstGeom prst="rect">
              <a:avLst/>
            </a:prstGeom>
            <a:noFill/>
            <a:ln w="9525">
              <a:noFill/>
            </a:ln>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control" Target="../activeX/activeX1.xml" /><Relationship Id="rId3" Type="http://schemas.openxmlformats.org/officeDocument/2006/relationships/image" Target="../media/image21.wmf" /><Relationship Id="rId4" Type="http://schemas.openxmlformats.org/officeDocument/2006/relationships/vmlDrawing" Target="../drawings/vmlDrawing1.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4.jpeg" /><Relationship Id="rId3" Type="http://schemas.openxmlformats.org/officeDocument/2006/relationships/image" Target="../media/image25.png" /><Relationship Id="rId4" Type="http://schemas.openxmlformats.org/officeDocument/2006/relationships/image" Target="../media/image26.jpeg" /><Relationship Id="rId5" Type="http://schemas.openxmlformats.org/officeDocument/2006/relationships/image" Target="../media/image27.jpeg" /><Relationship Id="rId6" Type="http://schemas.openxmlformats.org/officeDocument/2006/relationships/image" Target="../media/image28.jpeg" /><Relationship Id="rId7" Type="http://schemas.openxmlformats.org/officeDocument/2006/relationships/image" Target="../media/image29.jpeg" /><Relationship Id="rId8" Type="http://schemas.openxmlformats.org/officeDocument/2006/relationships/hyperlink" Target="1.&#27979;&#37327;&#23567;&#28783;&#27873;&#30340;&#30005;&#38459;.flv" TargetMode="Ex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0.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1.bin" TargetMode="Internal" /><Relationship Id="rId3" Type="http://schemas.openxmlformats.org/officeDocument/2006/relationships/image" Target="../media/image32.wmf" /><Relationship Id="rId4" Type="http://schemas.openxmlformats.org/officeDocument/2006/relationships/vmlDrawing" Target="../drawings/vmlDrawing2.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3.png" /><Relationship Id="rId3" Type="http://schemas.openxmlformats.org/officeDocument/2006/relationships/oleObject" Target="../embeddings/oleObject2.bin" TargetMode="Internal" /><Relationship Id="rId4" Type="http://schemas.openxmlformats.org/officeDocument/2006/relationships/image" Target="../media/image34.wmf" /><Relationship Id="rId5" Type="http://schemas.openxmlformats.org/officeDocument/2006/relationships/vmlDrawing" Target="../drawings/vmlDrawing3.v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3.bin" TargetMode="Internal" /><Relationship Id="rId3" Type="http://schemas.openxmlformats.org/officeDocument/2006/relationships/image" Target="../media/image35.wmf" /><Relationship Id="rId4" Type="http://schemas.openxmlformats.org/officeDocument/2006/relationships/image" Target="../media/image36.png" /><Relationship Id="rId5" Type="http://schemas.openxmlformats.org/officeDocument/2006/relationships/vmlDrawing" Target="../drawings/vmlDrawing4.v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4.bin" TargetMode="Internal" /><Relationship Id="rId3" Type="http://schemas.openxmlformats.org/officeDocument/2006/relationships/image" Target="../media/image37.wmf" /><Relationship Id="rId4" Type="http://schemas.openxmlformats.org/officeDocument/2006/relationships/image" Target="../media/image38.png" /><Relationship Id="rId5" Type="http://schemas.openxmlformats.org/officeDocument/2006/relationships/vmlDrawing" Target="../drawings/vmlDrawing5.v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5.bin" TargetMode="Internal" /><Relationship Id="rId3" Type="http://schemas.openxmlformats.org/officeDocument/2006/relationships/image" Target="../media/image39.wmf" /><Relationship Id="rId4" Type="http://schemas.openxmlformats.org/officeDocument/2006/relationships/image" Target="../media/image40.png" /><Relationship Id="rId5" Type="http://schemas.openxmlformats.org/officeDocument/2006/relationships/vmlDrawing" Target="../drawings/vmlDrawing6.v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41.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2.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3.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4.png" /><Relationship Id="rId3" Type="http://schemas.openxmlformats.org/officeDocument/2006/relationships/image" Target="../media/image45.jpeg" /><Relationship Id="rId4" Type="http://schemas.openxmlformats.org/officeDocument/2006/relationships/image" Target="../media/image46.jpeg" /><Relationship Id="rId5" Type="http://schemas.openxmlformats.org/officeDocument/2006/relationships/image" Target="../media/image47.jpeg" /><Relationship Id="rId6" Type="http://schemas.openxmlformats.org/officeDocument/2006/relationships/image" Target="../media/image48.jpeg" /><Relationship Id="rId7" Type="http://schemas.openxmlformats.org/officeDocument/2006/relationships/image" Target="../media/image49.png" /><Relationship Id="rId8" Type="http://schemas.openxmlformats.org/officeDocument/2006/relationships/image" Target="../media/image50.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5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image" Target="../media/image11.jpeg" /><Relationship Id="rId5" Type="http://schemas.openxmlformats.org/officeDocument/2006/relationships/image" Target="../media/image12.jpeg" /><Relationship Id="rId6" Type="http://schemas.openxmlformats.org/officeDocument/2006/relationships/image" Target="../media/image13.jpeg" /><Relationship Id="rId7" Type="http://schemas.openxmlformats.org/officeDocument/2006/relationships/image" Target="../media/image14.jpeg" /><Relationship Id="rId8" Type="http://schemas.openxmlformats.org/officeDocument/2006/relationships/image" Target="../media/image1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jpeg" /><Relationship Id="rId3" Type="http://schemas.openxmlformats.org/officeDocument/2006/relationships/image" Target="../media/image17.png" /><Relationship Id="rId4" Type="http://schemas.openxmlformats.org/officeDocument/2006/relationships/image" Target="../media/image18.jpeg" /><Relationship Id="rId5" Type="http://schemas.openxmlformats.org/officeDocument/2006/relationships/image" Target="../media/image19.jpeg" /><Relationship Id="rId6" Type="http://schemas.openxmlformats.org/officeDocument/2006/relationships/image" Target="../media/image20.jpeg" /><Relationship Id="rId7" Type="http://schemas.openxmlformats.org/officeDocument/2006/relationships/image" Target="../media/image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png" /><Relationship Id="rId3" Type="http://schemas.openxmlformats.org/officeDocument/2006/relationships/hyperlink" Target="3.&#29992;&#30005;&#21387;&#34920;&#12289;&#30005;&#27969;&#34920;&#27979;&#30005;&#31199;.flv" TargetMode="Ex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xfrm>
      </p:grpSpPr>
      <p:sp>
        <p:nvSpPr>
          <p:cNvPr id="24578" name="文本框 1"/>
          <p:cNvSpPr>
            <a:spLocks noGrp="1"/>
          </p:cNvSpPr>
          <p:nvPr/>
        </p:nvSpPr>
        <p:spPr>
          <a:xfrm>
            <a:off x="505143" y="1630045"/>
            <a:ext cx="10972800" cy="2757805"/>
          </a:xfrm>
          <a:prstGeom prst="rect">
            <a:avLst/>
          </a:prstGeom>
          <a:noFill/>
          <a:ln>
            <a:noFill/>
          </a:ln>
        </p:spPr>
        <p:txBody>
          <a:bodyPr wrap="square" lIns="135466" tIns="50800" rIns="101600" bIns="50800">
            <a:spAutoFit/>
          </a:bodyPr>
          <a:lstStyle>
            <a:lvl1pPr marL="0" indent="0" algn="ctr" defTabSz="914400" rtl="0" eaLnBrk="1" fontAlgn="auto" latinLnBrk="0" hangingPunct="1">
              <a:lnSpc>
                <a:spcPct val="100000"/>
              </a:lnSpc>
              <a:spcBef>
                <a:spcPct val="0"/>
              </a:spcBef>
              <a:spcAft>
                <a:spcPts val="1000"/>
              </a:spcAft>
              <a:buFont typeface="Arial" panose="020b0604020202020204" pitchFamily="34" charset="0"/>
              <a:buNone/>
              <a:defRPr sz="2400" u="none" strike="noStrike" kern="1200" cap="none" spc="200" normalizeH="0" baseline="0">
                <a:solidFill>
                  <a:schemeClr val="tx1"/>
                </a:solidFill>
                <a:uFillTx/>
                <a:latin typeface="+mn-lt"/>
                <a:ea typeface="+mn-ea"/>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solidFill>
                <a:uFillTx/>
                <a:latin typeface="+mn-lt"/>
                <a:ea typeface="+mn-ea"/>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solidFill>
                <a:uFillTx/>
                <a:latin typeface="+mn-lt"/>
                <a:ea typeface="+mn-ea"/>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mn-lt"/>
                <a:ea typeface="+mn-ea"/>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0" algn="ctr" eaLnBrk="1" fontAlgn="auto" hangingPunct="1">
              <a:lnSpc>
                <a:spcPct val="150000"/>
              </a:lnSpc>
              <a:buNone/>
            </a:pPr>
            <a:r>
              <a:rPr lang="zh-CN" altLang="en-US" sz="6000" b="1" strike="noStrike" noProof="1">
                <a:solidFill>
                  <a:schemeClr val="tx2">
                    <a:lumMod val="50000"/>
                    <a:lumOff val="50000"/>
                  </a:schemeClr>
                </a:solidFill>
                <a:latin typeface="+mj-ea"/>
                <a:ea typeface="+mj-ea"/>
                <a:cs typeface="+mj-ea"/>
              </a:rPr>
              <a:t>第十四章  欧姆定律</a:t>
            </a:r>
            <a:endParaRPr lang="en-US" altLang="zh-CN" sz="4265" b="1" strike="noStrike" noProof="1">
              <a:solidFill>
                <a:schemeClr val="tx2">
                  <a:lumMod val="50000"/>
                  <a:lumOff val="50000"/>
                </a:schemeClr>
              </a:solidFill>
              <a:latin typeface="+mj-ea"/>
              <a:ea typeface="+mj-ea"/>
              <a:cs typeface="+mj-ea"/>
            </a:endParaRPr>
          </a:p>
          <a:p>
            <a:pPr indent="0" algn="ctr" eaLnBrk="1" fontAlgn="auto" hangingPunct="1">
              <a:lnSpc>
                <a:spcPct val="110000"/>
              </a:lnSpc>
              <a:buNone/>
            </a:pPr>
            <a:r>
              <a:rPr lang="zh-CN" altLang="en-US" sz="3200" b="1" strike="noStrike" noProof="1">
                <a:solidFill>
                  <a:schemeClr val="bg1"/>
                </a:solidFill>
                <a:latin typeface="+mn-ea"/>
                <a:ea typeface="+mn-ea"/>
                <a:cs typeface="+mn-ea"/>
              </a:rPr>
              <a:t>第</a:t>
            </a:r>
            <a:r>
              <a:rPr lang="en-US" altLang="zh-CN" sz="3200" b="1" strike="noStrike" noProof="1">
                <a:solidFill>
                  <a:schemeClr val="bg1"/>
                </a:solidFill>
                <a:latin typeface="+mn-ea"/>
                <a:ea typeface="+mn-ea"/>
                <a:cs typeface="+mn-ea"/>
              </a:rPr>
              <a:t>4</a:t>
            </a:r>
            <a:r>
              <a:rPr lang="zh-CN" altLang="en-US" sz="3200" b="1" strike="noStrike" noProof="1">
                <a:solidFill>
                  <a:schemeClr val="bg1"/>
                </a:solidFill>
                <a:latin typeface="+mn-ea"/>
                <a:ea typeface="+mn-ea"/>
                <a:cs typeface="+mn-ea"/>
              </a:rPr>
              <a:t>节  欧姆定律的应用</a:t>
            </a:r>
            <a:endParaRPr lang="zh-CN" altLang="en-US" sz="3200" b="1" strike="noStrike" noProof="1">
              <a:solidFill>
                <a:schemeClr val="bg1"/>
              </a:solidFill>
              <a:latin typeface="+mn-ea"/>
              <a:cs typeface="+mn-ea"/>
            </a:endParaRPr>
          </a:p>
          <a:p>
            <a:pPr indent="0" algn="ctr" eaLnBrk="1" fontAlgn="auto" hangingPunct="1">
              <a:lnSpc>
                <a:spcPct val="110000"/>
              </a:lnSpc>
              <a:buNone/>
            </a:pPr>
            <a:r>
              <a:rPr lang="zh-CN" altLang="en-US" sz="2800" b="1" strike="noStrike" noProof="1">
                <a:solidFill>
                  <a:schemeClr val="bg1"/>
                </a:solidFill>
                <a:latin typeface="+mn-ea"/>
                <a:ea typeface="+mn-ea"/>
                <a:cs typeface="+mn-ea"/>
              </a:rPr>
              <a:t>课时</a:t>
            </a:r>
            <a:r>
              <a:rPr lang="en-US" altLang="zh-CN" sz="2800" b="1" strike="noStrike" noProof="1">
                <a:solidFill>
                  <a:schemeClr val="bg1"/>
                </a:solidFill>
                <a:latin typeface="+mn-ea"/>
                <a:ea typeface="+mn-ea"/>
                <a:cs typeface="+mn-ea"/>
              </a:rPr>
              <a:t>1 </a:t>
            </a:r>
            <a:r>
              <a:rPr lang="zh-CN" altLang="en-US" sz="2800" b="1" strike="noStrike" noProof="1">
                <a:solidFill>
                  <a:schemeClr val="bg1"/>
                </a:solidFill>
                <a:latin typeface="+mn-ea"/>
                <a:ea typeface="+mn-ea"/>
                <a:cs typeface="+mn-ea"/>
              </a:rPr>
              <a:t>伏安法测电阻</a:t>
            </a:r>
            <a:endParaRPr lang="zh-CN" altLang="en-US" sz="2800" b="1" strike="noStrike" noProof="1">
              <a:solidFill>
                <a:schemeClr val="bg1"/>
              </a:solidFill>
              <a:latin typeface="+mn-ea"/>
              <a:ea typeface="+mn-ea"/>
              <a:cs typeface="+mn-ea"/>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Tree>
    <p:controls>
      <mc:AlternateContent>
        <mc:Choice xmlns:v="urn:schemas-microsoft-com:vml" Requires="v">
          <p:control spid="1038" r:id="rId2" imgW="88507887500" imgH="62443423500"/>
        </mc:Choice>
        <mc:Fallback>
          <p:control r:id="rId2" imgW="6969125" imgH="4916805">
            <p:pic>
              <p:nvPicPr>
                <p:cNvPr id="0" name=""/>
                <p:cNvPicPr>
                  <a:picLocks noChangeArrowheads="1" noChangeShapeType="1"/>
                </p:cNvPicPr>
                <p:nvPr/>
              </p:nvPicPr>
              <p:blipFill>
                <a:blip r:embed="rId3"/>
                <a:stretch>
                  <a:fillRect/>
                </a:stretch>
              </p:blipFill>
              <p:spPr>
                <a:xfrm>
                  <a:off x="2526665" y="1133475"/>
                  <a:ext cx="6969125" cy="4916805"/>
                </a:xfrm>
                <a:prstGeom prst="rect"/>
                <a:noFill/>
                <a:ln/>
              </p:spPr>
            </p:pic>
          </p:control>
        </mc:Fallback>
      </mc:AlternateContent>
    </p:controls>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3"/>
          <p:cNvPicPr>
            <a:picLocks noChangeAspect="1"/>
          </p:cNvPicPr>
          <p:nvPr/>
        </p:nvPicPr>
        <p:blipFill>
          <a:blip r:embed="rId2"/>
          <a:stretch>
            <a:fillRect/>
          </a:stretch>
        </p:blipFill>
        <p:spPr>
          <a:xfrm>
            <a:off x="2083753" y="2993390"/>
            <a:ext cx="7427912" cy="1879600"/>
          </a:xfrm>
          <a:prstGeom prst="rect">
            <a:avLst/>
          </a:prstGeom>
          <a:noFill/>
          <a:ln w="9525">
            <a:noFill/>
          </a:ln>
        </p:spPr>
      </p:pic>
      <p:sp>
        <p:nvSpPr>
          <p:cNvPr id="3" name="TextBox 2"/>
          <p:cNvSpPr txBox="1"/>
          <p:nvPr/>
        </p:nvSpPr>
        <p:spPr>
          <a:xfrm>
            <a:off x="4730750" y="3491865"/>
            <a:ext cx="344805" cy="460375"/>
          </a:xfrm>
          <a:prstGeom prst="rect">
            <a:avLst/>
          </a:prstGeom>
          <a:noFill/>
          <a:ln w="9525">
            <a:noFill/>
          </a:ln>
        </p:spPr>
        <p:txBody>
          <a:bodyPr wrap="square">
            <a:spAutoFit/>
          </a:bodyPr>
          <a:lstStyle/>
          <a:p>
            <a:pPr eaLnBrk="1" hangingPunct="1">
              <a:buFont typeface="Arial" panose="020b0604020202020204" pitchFamily="34" charset="0"/>
            </a:pPr>
            <a:r>
              <a:rPr lang="en-US" sz="2400" b="1">
                <a:latin typeface="Times New Roman" panose="02020603050405020304" pitchFamily="18" charset="0"/>
                <a:ea typeface="黑体" panose="02010609060101010101" charset="-122"/>
              </a:rPr>
              <a:t>1</a:t>
            </a:r>
            <a:endParaRPr lang="en-US" sz="2400" b="1">
              <a:latin typeface="Times New Roman" panose="02020603050405020304" pitchFamily="18" charset="0"/>
              <a:ea typeface="黑体" panose="02010609060101010101" charset="-122"/>
            </a:endParaRPr>
          </a:p>
        </p:txBody>
      </p:sp>
      <p:sp>
        <p:nvSpPr>
          <p:cNvPr id="4" name="TextBox 3"/>
          <p:cNvSpPr txBox="1"/>
          <p:nvPr/>
        </p:nvSpPr>
        <p:spPr>
          <a:xfrm>
            <a:off x="6363018" y="3493453"/>
            <a:ext cx="935037" cy="460375"/>
          </a:xfrm>
          <a:prstGeom prst="rect">
            <a:avLst/>
          </a:prstGeom>
          <a:noFill/>
          <a:ln w="9525">
            <a:noFill/>
          </a:ln>
        </p:spPr>
        <p:txBody>
          <a:bodyPr>
            <a:spAutoFit/>
          </a:bodyPr>
          <a:lstStyle/>
          <a:p>
            <a:pPr eaLnBrk="1" hangingPunct="1">
              <a:buFont typeface="Arial" panose="020b0604020202020204" pitchFamily="34" charset="0"/>
            </a:pPr>
            <a:r>
              <a:rPr lang="en-US" sz="2400" b="1">
                <a:latin typeface="Times New Roman" panose="02020603050405020304" pitchFamily="18" charset="0"/>
                <a:ea typeface="黑体" panose="02010609060101010101" charset="-122"/>
              </a:rPr>
              <a:t>0.10</a:t>
            </a:r>
            <a:endParaRPr lang="en-US" sz="2400" b="1">
              <a:latin typeface="Times New Roman" panose="02020603050405020304" pitchFamily="18" charset="0"/>
              <a:ea typeface="黑体" panose="02010609060101010101" charset="-122"/>
            </a:endParaRPr>
          </a:p>
        </p:txBody>
      </p:sp>
      <p:sp>
        <p:nvSpPr>
          <p:cNvPr id="5" name="TextBox 4"/>
          <p:cNvSpPr txBox="1"/>
          <p:nvPr/>
        </p:nvSpPr>
        <p:spPr>
          <a:xfrm>
            <a:off x="4730750" y="3950970"/>
            <a:ext cx="372745" cy="460375"/>
          </a:xfrm>
          <a:prstGeom prst="rect">
            <a:avLst/>
          </a:prstGeom>
          <a:noFill/>
          <a:ln w="9525">
            <a:noFill/>
          </a:ln>
        </p:spPr>
        <p:txBody>
          <a:bodyPr wrap="square">
            <a:spAutoFit/>
          </a:bodyPr>
          <a:lstStyle/>
          <a:p>
            <a:pPr eaLnBrk="1" hangingPunct="1">
              <a:buFont typeface="Arial" panose="020b0604020202020204" pitchFamily="34" charset="0"/>
            </a:pPr>
            <a:r>
              <a:rPr lang="en-US" sz="2400" b="1">
                <a:latin typeface="Times New Roman" panose="02020603050405020304" pitchFamily="18" charset="0"/>
                <a:ea typeface="黑体" panose="02010609060101010101" charset="-122"/>
              </a:rPr>
              <a:t>2</a:t>
            </a:r>
            <a:endParaRPr lang="en-US" sz="2400" b="1">
              <a:latin typeface="Times New Roman" panose="02020603050405020304" pitchFamily="18" charset="0"/>
              <a:ea typeface="黑体" panose="02010609060101010101" charset="-122"/>
            </a:endParaRPr>
          </a:p>
        </p:txBody>
      </p:sp>
      <p:sp>
        <p:nvSpPr>
          <p:cNvPr id="6" name="TextBox 5"/>
          <p:cNvSpPr txBox="1"/>
          <p:nvPr/>
        </p:nvSpPr>
        <p:spPr>
          <a:xfrm>
            <a:off x="6363018" y="3939540"/>
            <a:ext cx="935037" cy="460375"/>
          </a:xfrm>
          <a:prstGeom prst="rect">
            <a:avLst/>
          </a:prstGeom>
          <a:noFill/>
          <a:ln w="9525">
            <a:noFill/>
          </a:ln>
        </p:spPr>
        <p:txBody>
          <a:bodyPr>
            <a:spAutoFit/>
          </a:bodyPr>
          <a:lstStyle/>
          <a:p>
            <a:pPr eaLnBrk="1" hangingPunct="1">
              <a:buFont typeface="Arial" panose="020b0604020202020204" pitchFamily="34" charset="0"/>
            </a:pPr>
            <a:r>
              <a:rPr lang="en-US" sz="2400" b="1">
                <a:latin typeface="Times New Roman" panose="02020603050405020304" pitchFamily="18" charset="0"/>
                <a:ea typeface="黑体" panose="02010609060101010101" charset="-122"/>
              </a:rPr>
              <a:t>0.19</a:t>
            </a:r>
            <a:endParaRPr lang="en-US" sz="2400" b="1">
              <a:latin typeface="Times New Roman" panose="02020603050405020304" pitchFamily="18" charset="0"/>
              <a:ea typeface="黑体" panose="02010609060101010101" charset="-122"/>
            </a:endParaRPr>
          </a:p>
        </p:txBody>
      </p:sp>
      <p:sp>
        <p:nvSpPr>
          <p:cNvPr id="7" name="TextBox 6"/>
          <p:cNvSpPr txBox="1"/>
          <p:nvPr/>
        </p:nvSpPr>
        <p:spPr>
          <a:xfrm>
            <a:off x="4730750" y="4392295"/>
            <a:ext cx="287020" cy="460375"/>
          </a:xfrm>
          <a:prstGeom prst="rect">
            <a:avLst/>
          </a:prstGeom>
          <a:noFill/>
          <a:ln w="9525">
            <a:noFill/>
          </a:ln>
        </p:spPr>
        <p:txBody>
          <a:bodyPr wrap="square">
            <a:spAutoFit/>
          </a:bodyPr>
          <a:lstStyle/>
          <a:p>
            <a:pPr eaLnBrk="1" hangingPunct="1">
              <a:buFont typeface="Arial" panose="020b0604020202020204" pitchFamily="34" charset="0"/>
            </a:pPr>
            <a:r>
              <a:rPr lang="en-US" sz="2400" b="1">
                <a:latin typeface="Times New Roman" panose="02020603050405020304" pitchFamily="18" charset="0"/>
                <a:ea typeface="黑体" panose="02010609060101010101" charset="-122"/>
              </a:rPr>
              <a:t>3</a:t>
            </a:r>
            <a:endParaRPr lang="en-US" sz="2400" b="1">
              <a:latin typeface="Times New Roman" panose="02020603050405020304" pitchFamily="18" charset="0"/>
              <a:ea typeface="黑体" panose="02010609060101010101" charset="-122"/>
            </a:endParaRPr>
          </a:p>
        </p:txBody>
      </p:sp>
      <p:sp>
        <p:nvSpPr>
          <p:cNvPr id="8" name="TextBox 7"/>
          <p:cNvSpPr txBox="1"/>
          <p:nvPr/>
        </p:nvSpPr>
        <p:spPr>
          <a:xfrm>
            <a:off x="6363018" y="4391978"/>
            <a:ext cx="935037" cy="460375"/>
          </a:xfrm>
          <a:prstGeom prst="rect">
            <a:avLst/>
          </a:prstGeom>
          <a:noFill/>
          <a:ln w="9525">
            <a:noFill/>
          </a:ln>
        </p:spPr>
        <p:txBody>
          <a:bodyPr>
            <a:spAutoFit/>
          </a:bodyPr>
          <a:lstStyle/>
          <a:p>
            <a:pPr eaLnBrk="1" hangingPunct="1">
              <a:buFont typeface="Arial" panose="020b0604020202020204" pitchFamily="34" charset="0"/>
            </a:pPr>
            <a:r>
              <a:rPr lang="en-US" altLang="zh-CN" sz="2400" b="1">
                <a:latin typeface="Times New Roman" panose="02020603050405020304" pitchFamily="18" charset="0"/>
                <a:ea typeface="黑体" panose="02010609060101010101" charset="-122"/>
              </a:rPr>
              <a:t>0.28</a:t>
            </a:r>
            <a:endParaRPr lang="en-US" altLang="zh-CN" sz="2400" b="1">
              <a:latin typeface="Times New Roman" panose="02020603050405020304" pitchFamily="18" charset="0"/>
              <a:ea typeface="黑体" panose="02010609060101010101" charset="-122"/>
            </a:endParaRPr>
          </a:p>
        </p:txBody>
      </p:sp>
      <p:sp>
        <p:nvSpPr>
          <p:cNvPr id="9" name="TextBox 8"/>
          <p:cNvSpPr txBox="1"/>
          <p:nvPr/>
        </p:nvSpPr>
        <p:spPr>
          <a:xfrm>
            <a:off x="8334058" y="3514090"/>
            <a:ext cx="938212" cy="460375"/>
          </a:xfrm>
          <a:prstGeom prst="rect">
            <a:avLst/>
          </a:prstGeom>
          <a:noFill/>
          <a:ln w="9525">
            <a:noFill/>
          </a:ln>
        </p:spPr>
        <p:txBody>
          <a:bodyPr>
            <a:spAutoFit/>
          </a:bodyPr>
          <a:lstStyle/>
          <a:p>
            <a:pPr eaLnBrk="1" hangingPunct="1">
              <a:buFont typeface="Arial" panose="020b0604020202020204" pitchFamily="34" charset="0"/>
            </a:pPr>
            <a:r>
              <a:rPr lang="en-US" sz="2400" b="1">
                <a:latin typeface="Times New Roman" panose="02020603050405020304" pitchFamily="18" charset="0"/>
                <a:ea typeface="黑体" panose="02010609060101010101" charset="-122"/>
              </a:rPr>
              <a:t>10</a:t>
            </a:r>
            <a:endParaRPr lang="en-US" sz="2400" b="1">
              <a:latin typeface="Times New Roman" panose="02020603050405020304" pitchFamily="18" charset="0"/>
              <a:ea typeface="黑体" panose="02010609060101010101" charset="-122"/>
            </a:endParaRPr>
          </a:p>
        </p:txBody>
      </p:sp>
      <p:sp>
        <p:nvSpPr>
          <p:cNvPr id="10" name="TextBox 9"/>
          <p:cNvSpPr txBox="1"/>
          <p:nvPr/>
        </p:nvSpPr>
        <p:spPr>
          <a:xfrm>
            <a:off x="8258493" y="3944303"/>
            <a:ext cx="938212" cy="460375"/>
          </a:xfrm>
          <a:prstGeom prst="rect">
            <a:avLst/>
          </a:prstGeom>
          <a:noFill/>
          <a:ln w="9525">
            <a:noFill/>
          </a:ln>
        </p:spPr>
        <p:txBody>
          <a:bodyPr>
            <a:spAutoFit/>
          </a:bodyPr>
          <a:lstStyle/>
          <a:p>
            <a:pPr eaLnBrk="1" hangingPunct="1">
              <a:buFont typeface="Arial" panose="020b0604020202020204" pitchFamily="34" charset="0"/>
            </a:pPr>
            <a:r>
              <a:rPr lang="en-US" sz="2400" b="1">
                <a:latin typeface="Times New Roman" panose="02020603050405020304" pitchFamily="18" charset="0"/>
                <a:ea typeface="黑体" panose="02010609060101010101" charset="-122"/>
              </a:rPr>
              <a:t>10.5</a:t>
            </a:r>
            <a:endParaRPr lang="en-US" sz="2400" b="1">
              <a:latin typeface="Times New Roman" panose="02020603050405020304" pitchFamily="18" charset="0"/>
              <a:ea typeface="黑体" panose="02010609060101010101" charset="-122"/>
            </a:endParaRPr>
          </a:p>
        </p:txBody>
      </p:sp>
      <p:sp>
        <p:nvSpPr>
          <p:cNvPr id="11" name="TextBox 10"/>
          <p:cNvSpPr txBox="1"/>
          <p:nvPr/>
        </p:nvSpPr>
        <p:spPr>
          <a:xfrm>
            <a:off x="8258493" y="4379278"/>
            <a:ext cx="938212" cy="460375"/>
          </a:xfrm>
          <a:prstGeom prst="rect">
            <a:avLst/>
          </a:prstGeom>
          <a:noFill/>
          <a:ln w="9525">
            <a:noFill/>
          </a:ln>
        </p:spPr>
        <p:txBody>
          <a:bodyPr>
            <a:spAutoFit/>
          </a:bodyPr>
          <a:lstStyle/>
          <a:p>
            <a:pPr eaLnBrk="1" hangingPunct="1">
              <a:buFont typeface="Arial" panose="020b0604020202020204" pitchFamily="34" charset="0"/>
            </a:pPr>
            <a:r>
              <a:rPr lang="en-US" sz="2400" b="1">
                <a:latin typeface="Times New Roman" panose="02020603050405020304" pitchFamily="18" charset="0"/>
                <a:ea typeface="黑体" panose="02010609060101010101" charset="-122"/>
              </a:rPr>
              <a:t>10.7</a:t>
            </a:r>
            <a:endParaRPr lang="en-US" sz="2400" b="1">
              <a:latin typeface="Times New Roman" panose="02020603050405020304" pitchFamily="18" charset="0"/>
              <a:ea typeface="黑体" panose="02010609060101010101" charset="-122"/>
            </a:endParaRPr>
          </a:p>
        </p:txBody>
      </p:sp>
      <p:sp>
        <p:nvSpPr>
          <p:cNvPr id="12" name="矩形 11"/>
          <p:cNvSpPr/>
          <p:nvPr/>
        </p:nvSpPr>
        <p:spPr>
          <a:xfrm>
            <a:off x="1956435" y="1557973"/>
            <a:ext cx="7681913" cy="1198880"/>
          </a:xfrm>
          <a:prstGeom prst="rect">
            <a:avLst/>
          </a:prstGeom>
          <a:noFill/>
          <a:ln w="9525">
            <a:noFill/>
          </a:ln>
        </p:spPr>
        <p:txBody>
          <a:bodyPr wrap="square">
            <a:spAutoFit/>
          </a:bodyPr>
          <a:lstStyle/>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4</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调节滑动变阻器的滑片改变待测电阻中的电流及两端的电压，再测几组数据，并计算R的平均值。</a:t>
            </a:r>
            <a:endParaRPr lang="zh-CN" altLang="en-US" sz="2400" b="1">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290"/>
                                        </p:tgtEl>
                                        <p:attrNameLst>
                                          <p:attrName>style.visibility</p:attrName>
                                        </p:attrNameLst>
                                      </p:cBhvr>
                                      <p:to>
                                        <p:strVal val="visible"/>
                                      </p:to>
                                    </p:set>
                                    <p:anim calcmode="lin" valueType="num">
                                      <p:cBhvr additive="base">
                                        <p:cTn id="13" dur="500" fill="hold"/>
                                        <p:tgtEl>
                                          <p:spTgt spid="12290"/>
                                        </p:tgtEl>
                                        <p:attrNameLst>
                                          <p:attrName>ppt_x</p:attrName>
                                        </p:attrNameLst>
                                      </p:cBhvr>
                                      <p:tavLst>
                                        <p:tav tm="0">
                                          <p:val>
                                            <p:strVal val="#ppt_x"/>
                                          </p:val>
                                        </p:tav>
                                        <p:tav tm="100000">
                                          <p:val>
                                            <p:strVal val="#ppt_x"/>
                                          </p:val>
                                        </p:tav>
                                      </p:tavLst>
                                    </p:anim>
                                    <p:anim calcmode="lin" valueType="num">
                                      <p:cBhvr additive="base">
                                        <p:cTn id="14"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arn(inVertical)">
                                      <p:cBhvr>
                                        <p:cTn id="34" dur="500"/>
                                        <p:tgtEl>
                                          <p:spTgt spid="6"/>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arn(inVertical)">
                                      <p:cBhvr>
                                        <p:cTn id="39" dur="500"/>
                                        <p:tgtEl>
                                          <p:spTgt spid="7"/>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inVertical)">
                                      <p:cBhvr>
                                        <p:cTn id="44" dur="500"/>
                                        <p:tgtEl>
                                          <p:spTgt spid="8"/>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inVertical)">
                                      <p:cBhvr>
                                        <p:cTn id="49" dur="500"/>
                                        <p:tgtEl>
                                          <p:spTgt spid="9"/>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矩形 1"/>
          <p:cNvSpPr/>
          <p:nvPr/>
        </p:nvSpPr>
        <p:spPr>
          <a:xfrm>
            <a:off x="1504315" y="1762760"/>
            <a:ext cx="9317355" cy="2306955"/>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①外接法：如图甲所示，在外接法中，电压表的示数表示待测电阻R两端的电压</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、电流表的示数表示通过电阻</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和电压表的总电流，即</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I=I</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V</a:t>
            </a:r>
            <a:r>
              <a:rPr lang="zh-CN" altLang="en-US" sz="2400" b="1">
                <a:latin typeface="楷体" panose="02010609060101010101" charset="-122"/>
                <a:ea typeface="楷体" panose="02010609060101010101" charset="-122"/>
                <a:cs typeface="楷体" panose="02010609060101010101" charset="-122"/>
                <a:sym typeface="+mn-ea"/>
              </a:rPr>
              <a:t>，待测电阻值应为</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真</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，而测出来的电阻值</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测</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a:t>
            </a:r>
            <a:r>
              <a:rPr lang="zh-CN" altLang="en-US" sz="2400" b="1">
                <a:latin typeface="楷体" panose="02010609060101010101" charset="-122"/>
                <a:ea typeface="楷体" panose="02010609060101010101" charset="-122"/>
                <a:cs typeface="楷体" panose="02010609060101010101" charset="-122"/>
                <a:sym typeface="+mn-ea"/>
              </a:rPr>
              <a:t>，由于</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I＞I</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，所以</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测</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真</a:t>
            </a:r>
            <a:r>
              <a:rPr lang="zh-CN" altLang="en-US" sz="2400" b="1">
                <a:latin typeface="楷体" panose="02010609060101010101" charset="-122"/>
                <a:ea typeface="楷体" panose="02010609060101010101" charset="-122"/>
                <a:cs typeface="楷体" panose="02010609060101010101" charset="-122"/>
                <a:sym typeface="+mn-ea"/>
              </a:rPr>
              <a:t>，即测得的电阻值比真实值偏小。</a:t>
            </a:r>
            <a:endParaRPr lang="en-US" altLang="zh-CN" sz="2400" b="1">
              <a:latin typeface="楷体" panose="02010609060101010101" charset="-122"/>
              <a:ea typeface="楷体" panose="02010609060101010101" charset="-122"/>
              <a:cs typeface="楷体" panose="02010609060101010101" charset="-122"/>
              <a:sym typeface="+mn-ea"/>
            </a:endParaRPr>
          </a:p>
        </p:txBody>
      </p:sp>
      <p:sp>
        <p:nvSpPr>
          <p:cNvPr id="13315" name="TextBox 2"/>
          <p:cNvSpPr/>
          <p:nvPr/>
        </p:nvSpPr>
        <p:spPr>
          <a:xfrm>
            <a:off x="1392238" y="1101249"/>
            <a:ext cx="161290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solidFill>
                  <a:srgbClr val="E95A67"/>
                </a:solidFill>
                <a:latin typeface="楷体" panose="02010609060101010101" charset="-122"/>
                <a:ea typeface="楷体" panose="02010609060101010101" charset="-122"/>
                <a:sym typeface="+mn-ea"/>
              </a:rPr>
              <a:t>接线方法</a:t>
            </a:r>
            <a:endParaRPr lang="zh-CN" altLang="en-US" sz="2800" b="1">
              <a:solidFill>
                <a:srgbClr val="E95A67"/>
              </a:solidFill>
              <a:latin typeface="楷体" panose="02010609060101010101" charset="-122"/>
              <a:ea typeface="楷体" panose="02010609060101010101" charset="-122"/>
              <a:sym typeface="+mn-ea"/>
            </a:endParaRPr>
          </a:p>
        </p:txBody>
      </p:sp>
      <p:pic>
        <p:nvPicPr>
          <p:cNvPr id="13316" name="Picture 2" descr="RW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005138" y="4286885"/>
            <a:ext cx="5673725" cy="1695450"/>
          </a:xfrm>
          <a:prstGeom prst="rect">
            <a:avLst/>
          </a:prstGeom>
          <a:noFill/>
          <a:ln w="9525">
            <a:noFill/>
          </a:ln>
        </p:spPr>
      </p:pic>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arn(inVertical)">
                                      <p:cBhvr>
                                        <p:cTn id="7" dur="500"/>
                                        <p:tgtEl>
                                          <p:spTgt spid="133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4"/>
                                        </p:tgtEl>
                                        <p:attrNameLst>
                                          <p:attrName>style.visibility</p:attrName>
                                        </p:attrNameLst>
                                      </p:cBhvr>
                                      <p:to>
                                        <p:strVal val="visible"/>
                                      </p:to>
                                    </p:set>
                                    <p:anim calcmode="lin" valueType="num">
                                      <p:cBhvr additive="base">
                                        <p:cTn id="12" dur="500" fill="hold"/>
                                        <p:tgtEl>
                                          <p:spTgt spid="13314"/>
                                        </p:tgtEl>
                                        <p:attrNameLst>
                                          <p:attrName>ppt_x</p:attrName>
                                        </p:attrNameLst>
                                      </p:cBhvr>
                                      <p:tavLst>
                                        <p:tav tm="0">
                                          <p:val>
                                            <p:strVal val="#ppt_x"/>
                                          </p:val>
                                        </p:tav>
                                        <p:tav tm="100000">
                                          <p:val>
                                            <p:strVal val="#ppt_x"/>
                                          </p:val>
                                        </p:tav>
                                      </p:tavLst>
                                    </p:anim>
                                    <p:anim calcmode="lin" valueType="num">
                                      <p:cBhvr additive="base">
                                        <p:cTn id="13"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13316"/>
                                        </p:tgtEl>
                                        <p:attrNameLst>
                                          <p:attrName>style.visibility</p:attrName>
                                        </p:attrNameLst>
                                      </p:cBhvr>
                                      <p:to>
                                        <p:strVal val="visible"/>
                                      </p:to>
                                    </p:set>
                                    <p:animEffect transition="in" filter="wipe(down)">
                                      <p:cBhvr>
                                        <p:cTn id="18" dur="5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矩形 1"/>
          <p:cNvSpPr/>
          <p:nvPr/>
        </p:nvSpPr>
        <p:spPr>
          <a:xfrm>
            <a:off x="1811655" y="3031490"/>
            <a:ext cx="8568690" cy="2861310"/>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②内接法：如图乙所示，在内接法中，电流表的示数表示通过</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中的电流</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，电压表的示数表示电阻R两端电压</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与电流表两端电压</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A</a:t>
            </a:r>
            <a:r>
              <a:rPr lang="zh-CN" altLang="en-US" sz="2400" b="1">
                <a:latin typeface="楷体" panose="02010609060101010101" charset="-122"/>
                <a:ea typeface="楷体" panose="02010609060101010101" charset="-122"/>
                <a:cs typeface="楷体" panose="02010609060101010101" charset="-122"/>
                <a:sym typeface="+mn-ea"/>
              </a:rPr>
              <a:t>之和，即</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U=U</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A</a:t>
            </a:r>
            <a:r>
              <a:rPr lang="zh-CN" altLang="en-US" sz="2400" b="1">
                <a:latin typeface="楷体" panose="02010609060101010101" charset="-122"/>
                <a:ea typeface="楷体" panose="02010609060101010101" charset="-122"/>
                <a:cs typeface="楷体" panose="02010609060101010101" charset="-122"/>
                <a:sym typeface="+mn-ea"/>
              </a:rPr>
              <a:t>。根据</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I=U/R</a:t>
            </a:r>
            <a:r>
              <a:rPr lang="zh-CN" altLang="en-US" sz="2400" b="1">
                <a:latin typeface="楷体" panose="02010609060101010101" charset="-122"/>
                <a:ea typeface="楷体" panose="02010609060101010101" charset="-122"/>
                <a:cs typeface="楷体" panose="02010609060101010101" charset="-122"/>
                <a:sym typeface="+mn-ea"/>
              </a:rPr>
              <a:t>，待测电阻值应为</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真</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，而测量的电阻值</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测</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=U/I</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，因为</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U＞U</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a:latin typeface="楷体" panose="02010609060101010101" charset="-122"/>
                <a:ea typeface="楷体" panose="02010609060101010101" charset="-122"/>
                <a:cs typeface="楷体" panose="02010609060101010101" charset="-122"/>
                <a:sym typeface="+mn-ea"/>
              </a:rPr>
              <a:t>，使</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测</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真</a:t>
            </a:r>
            <a:r>
              <a:rPr lang="zh-CN" altLang="en-US" sz="2400" b="1">
                <a:latin typeface="楷体" panose="02010609060101010101" charset="-122"/>
                <a:ea typeface="楷体" panose="02010609060101010101" charset="-122"/>
                <a:cs typeface="楷体" panose="02010609060101010101" charset="-122"/>
                <a:sym typeface="+mn-ea"/>
              </a:rPr>
              <a:t>，即测量值比真实值偏大。</a:t>
            </a:r>
            <a:endParaRPr lang="zh-CN" altLang="en-US" sz="2400" b="1">
              <a:latin typeface="楷体" panose="02010609060101010101" charset="-122"/>
              <a:ea typeface="楷体" panose="02010609060101010101" charset="-122"/>
              <a:cs typeface="楷体" panose="02010609060101010101" charset="-122"/>
              <a:sym typeface="+mn-ea"/>
            </a:endParaRPr>
          </a:p>
        </p:txBody>
      </p:sp>
      <p:pic>
        <p:nvPicPr>
          <p:cNvPr id="14339" name="Picture 2" descr="RW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041968" y="1176020"/>
            <a:ext cx="5673725" cy="1695450"/>
          </a:xfrm>
          <a:prstGeom prst="rect">
            <a:avLst/>
          </a:prstGeom>
          <a:noFill/>
          <a:ln w="9525">
            <a:noFill/>
          </a:ln>
        </p:spPr>
      </p:pic>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wipe(down)">
                                      <p:cBhvr>
                                        <p:cTn id="7" dur="500"/>
                                        <p:tgtEl>
                                          <p:spTgt spid="143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38"/>
                                        </p:tgtEl>
                                        <p:attrNameLst>
                                          <p:attrName>style.visibility</p:attrName>
                                        </p:attrNameLst>
                                      </p:cBhvr>
                                      <p:to>
                                        <p:strVal val="visible"/>
                                      </p:to>
                                    </p:set>
                                    <p:anim calcmode="lin" valueType="num">
                                      <p:cBhvr additive="base">
                                        <p:cTn id="12" dur="500" fill="hold"/>
                                        <p:tgtEl>
                                          <p:spTgt spid="14338"/>
                                        </p:tgtEl>
                                        <p:attrNameLst>
                                          <p:attrName>ppt_x</p:attrName>
                                        </p:attrNameLst>
                                      </p:cBhvr>
                                      <p:tavLst>
                                        <p:tav tm="0">
                                          <p:val>
                                            <p:strVal val="#ppt_x"/>
                                          </p:val>
                                        </p:tav>
                                        <p:tav tm="100000">
                                          <p:val>
                                            <p:strVal val="#ppt_x"/>
                                          </p:val>
                                        </p:tav>
                                      </p:tavLst>
                                    </p:anim>
                                    <p:anim calcmode="lin" valueType="num">
                                      <p:cBhvr additive="base">
                                        <p:cTn id="13"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Rectangle 3"/>
          <p:cNvSpPr>
            <a:spLocks noChangeArrowheads="1"/>
          </p:cNvSpPr>
          <p:nvPr/>
        </p:nvSpPr>
        <p:spPr bwMode="auto">
          <a:xfrm>
            <a:off x="1792605" y="1836420"/>
            <a:ext cx="8606155" cy="3969385"/>
          </a:xfrm>
          <a:prstGeom prst="rect">
            <a:avLst/>
          </a:prstGeom>
          <a:noFill/>
          <a:ln w="9525">
            <a:noFill/>
          </a:ln>
        </p:spPr>
        <p:txBody>
          <a:bodyPr wrap="square">
            <a:spAutoFit/>
          </a:bodyPr>
          <a:lstStyle/>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1</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将上述实验中的定值电阻换成小灯泡，用同样的方法测定小灯泡的电阻。</a:t>
            </a:r>
            <a:endParaRPr lang="zh-CN" altLang="en-US"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2</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多测几组数据，根据实验数据分别计算出小灯泡的电阻。</a:t>
            </a:r>
            <a:endParaRPr lang="zh-CN" altLang="en-US"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3</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比较计算出的几个数值，看看每次算出的电阻的大小相同吗？有什么变化规律吗？</a:t>
            </a:r>
            <a:endParaRPr lang="zh-CN" altLang="en-US"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4</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如果出现的情况和测量定值电阻时不同，你如何解释？与同学交流一下。</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3" name="流程图: 终止 2"/>
          <p:cNvSpPr/>
          <p:nvPr/>
        </p:nvSpPr>
        <p:spPr>
          <a:xfrm>
            <a:off x="1182053" y="1306513"/>
            <a:ext cx="1608772" cy="457831"/>
          </a:xfrm>
          <a:prstGeom prst="flowChartTerminator">
            <a:avLst/>
          </a:prstGeom>
          <a:solidFill>
            <a:schemeClr val="accent6">
              <a:lumMod val="40000"/>
              <a:lumOff val="60000"/>
            </a:schemeClr>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52232" name="文本框 9"/>
          <p:cNvSpPr txBox="1"/>
          <p:nvPr/>
        </p:nvSpPr>
        <p:spPr>
          <a:xfrm>
            <a:off x="1285578" y="1306513"/>
            <a:ext cx="1402356" cy="461011"/>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sym typeface="微软雅黑" panose="020b0503020204020204" charset="-122"/>
              </a:rPr>
              <a:t>讨论一下</a:t>
            </a:r>
            <a:endParaRPr lang="zh-CN" altLang="en-US" sz="2400">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2232"/>
                                        </p:tgtEl>
                                        <p:attrNameLst>
                                          <p:attrName>style.visibility</p:attrName>
                                        </p:attrNameLst>
                                      </p:cBhvr>
                                      <p:to>
                                        <p:strVal val="visible"/>
                                      </p:to>
                                    </p:set>
                                    <p:anim calcmode="lin" valueType="num">
                                      <p:cBhvr additive="base">
                                        <p:cTn id="11" dur="500" fill="hold"/>
                                        <p:tgtEl>
                                          <p:spTgt spid="52232"/>
                                        </p:tgtEl>
                                        <p:attrNameLst>
                                          <p:attrName>ppt_x</p:attrName>
                                        </p:attrNameLst>
                                      </p:cBhvr>
                                      <p:tavLst>
                                        <p:tav tm="0">
                                          <p:val>
                                            <p:strVal val="#ppt_x"/>
                                          </p:val>
                                        </p:tav>
                                        <p:tav tm="100000">
                                          <p:val>
                                            <p:strVal val="#ppt_x"/>
                                          </p:val>
                                        </p:tav>
                                      </p:tavLst>
                                    </p:anim>
                                    <p:anim calcmode="lin" valueType="num">
                                      <p:cBhvr additive="base">
                                        <p:cTn id="12" dur="500" fill="hold"/>
                                        <p:tgtEl>
                                          <p:spTgt spid="5223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7">
                                            <p:txEl>
                                              <p:pRg st="1" end="1"/>
                                            </p:txEl>
                                          </p:spTgt>
                                        </p:tgtEl>
                                        <p:attrNameLst>
                                          <p:attrName>style.visibility</p:attrName>
                                        </p:attrNameLst>
                                      </p:cBhvr>
                                      <p:to>
                                        <p:strVal val="visible"/>
                                      </p:to>
                                    </p:set>
                                    <p:anim calcmode="lin" valueType="num">
                                      <p:cBhvr additive="base">
                                        <p:cTn id="23"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7">
                                            <p:txEl>
                                              <p:pRg st="2" end="2"/>
                                            </p:txEl>
                                          </p:spTgt>
                                        </p:tgtEl>
                                        <p:attrNameLst>
                                          <p:attrName>style.visibility</p:attrName>
                                        </p:attrNameLst>
                                      </p:cBhvr>
                                      <p:to>
                                        <p:strVal val="visible"/>
                                      </p:to>
                                    </p:set>
                                    <p:anim calcmode="lin" valueType="num">
                                      <p:cBhvr additive="base">
                                        <p:cTn id="29"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7">
                                            <p:txEl>
                                              <p:pRg st="3" end="3"/>
                                            </p:txEl>
                                          </p:spTgt>
                                        </p:tgtEl>
                                        <p:attrNameLst>
                                          <p:attrName>style.visibility</p:attrName>
                                        </p:attrNameLst>
                                      </p:cBhvr>
                                      <p:to>
                                        <p:strVal val="visible"/>
                                      </p:to>
                                    </p:set>
                                    <p:anim calcmode="lin" valueType="num">
                                      <p:cBhvr additive="base">
                                        <p:cTn id="35"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223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6386" name="Group 2"/>
          <p:cNvGrpSpPr>
            <a:grpSpLocks noChangeAspect="1"/>
          </p:cNvGrpSpPr>
          <p:nvPr/>
        </p:nvGrpSpPr>
        <p:grpSpPr>
          <a:xfrm>
            <a:off x="5603240" y="1787525"/>
            <a:ext cx="2925763" cy="2555875"/>
            <a:chExt cx="3031" cy="2647"/>
          </a:xfrm>
        </p:grpSpPr>
        <p:pic>
          <p:nvPicPr>
            <p:cNvPr id="16431" name="Picture 5" descr="H:\2\人教教参资源\九\图\小灯泡.JPG"/>
            <p:cNvPicPr>
              <a:picLocks noChangeAspect="1"/>
            </p:cNvPicPr>
            <p:nvPr/>
          </p:nvPicPr>
          <p:blipFill>
            <a:blip r:embed="rId2"/>
            <a:stretch>
              <a:fillRect/>
            </a:stretch>
          </p:blipFill>
          <p:spPr>
            <a:xfrm>
              <a:off x="854" y="1044"/>
              <a:ext cx="862" cy="602"/>
            </a:xfrm>
            <a:prstGeom prst="rect">
              <a:avLst/>
            </a:prstGeom>
            <a:noFill/>
            <a:ln w="9525">
              <a:noFill/>
            </a:ln>
          </p:spPr>
        </p:pic>
        <p:grpSp>
          <p:nvGrpSpPr>
            <p:cNvPr id="16432" name="Group 4"/>
            <p:cNvGrpSpPr>
              <a:grpSpLocks noChangeAspect="1"/>
            </p:cNvGrpSpPr>
            <p:nvPr/>
          </p:nvGrpSpPr>
          <p:grpSpPr>
            <a:xfrm>
              <a:off x="0" y="0"/>
              <a:ext cx="3031" cy="2647"/>
              <a:chExt cx="3031" cy="2647"/>
            </a:xfrm>
          </p:grpSpPr>
          <p:pic>
            <p:nvPicPr>
              <p:cNvPr id="16433" name="Picture 5" descr="无标题"/>
              <p:cNvPicPr>
                <a:picLocks noChangeAspect="1"/>
              </p:cNvPicPr>
              <p:nvPr/>
            </p:nvPicPr>
            <p:blipFill>
              <a:blip r:embed="rId3"/>
              <a:stretch>
                <a:fillRect/>
              </a:stretch>
            </p:blipFill>
            <p:spPr>
              <a:xfrm>
                <a:off x="1870" y="1204"/>
                <a:ext cx="1161" cy="559"/>
              </a:xfrm>
              <a:prstGeom prst="rect">
                <a:avLst/>
              </a:prstGeom>
              <a:noFill/>
              <a:ln w="9525">
                <a:noFill/>
              </a:ln>
            </p:spPr>
          </p:pic>
          <p:pic>
            <p:nvPicPr>
              <p:cNvPr id="16434" name="Picture 3" descr="H:\2\人教教参资源\九\图\铡刀开关.JPG"/>
              <p:cNvPicPr>
                <a:picLocks noChangeAspect="1"/>
              </p:cNvPicPr>
              <p:nvPr/>
            </p:nvPicPr>
            <p:blipFill>
              <a:blip r:embed="rId4"/>
              <a:stretch>
                <a:fillRect/>
              </a:stretch>
            </p:blipFill>
            <p:spPr>
              <a:xfrm>
                <a:off x="1879" y="183"/>
                <a:ext cx="720" cy="460"/>
              </a:xfrm>
              <a:prstGeom prst="rect">
                <a:avLst/>
              </a:prstGeom>
              <a:noFill/>
              <a:ln w="9525">
                <a:noFill/>
              </a:ln>
            </p:spPr>
          </p:pic>
          <p:pic>
            <p:nvPicPr>
              <p:cNvPr id="16435" name="Picture 6" descr="H:\2\人教教参资源\九\图\电流表.JPG"/>
              <p:cNvPicPr>
                <a:picLocks noChangeAspect="1"/>
              </p:cNvPicPr>
              <p:nvPr/>
            </p:nvPicPr>
            <p:blipFill>
              <a:blip r:embed="rId5"/>
              <a:stretch>
                <a:fillRect/>
              </a:stretch>
            </p:blipFill>
            <p:spPr>
              <a:xfrm>
                <a:off x="0" y="920"/>
                <a:ext cx="670" cy="792"/>
              </a:xfrm>
              <a:prstGeom prst="rect">
                <a:avLst/>
              </a:prstGeom>
              <a:noFill/>
              <a:ln w="9525">
                <a:noFill/>
              </a:ln>
            </p:spPr>
          </p:pic>
          <p:pic>
            <p:nvPicPr>
              <p:cNvPr id="16436" name="Picture 7" descr="H:\2\人教教参资源\九\图\电压表.JPG"/>
              <p:cNvPicPr>
                <a:picLocks noChangeAspect="1"/>
              </p:cNvPicPr>
              <p:nvPr/>
            </p:nvPicPr>
            <p:blipFill>
              <a:blip r:embed="rId6"/>
              <a:stretch>
                <a:fillRect/>
              </a:stretch>
            </p:blipFill>
            <p:spPr>
              <a:xfrm>
                <a:off x="905" y="1827"/>
                <a:ext cx="807" cy="820"/>
              </a:xfrm>
              <a:prstGeom prst="rect">
                <a:avLst/>
              </a:prstGeom>
              <a:noFill/>
              <a:ln w="9525">
                <a:noFill/>
              </a:ln>
            </p:spPr>
          </p:pic>
          <p:pic>
            <p:nvPicPr>
              <p:cNvPr id="16437" name="Picture 14" descr="H:\2\人教教参资源\九\图\蓄电池.jpg"/>
              <p:cNvPicPr>
                <a:picLocks noChangeAspect="1"/>
              </p:cNvPicPr>
              <p:nvPr/>
            </p:nvPicPr>
            <p:blipFill>
              <a:blip r:embed="rId7"/>
              <a:stretch>
                <a:fillRect/>
              </a:stretch>
            </p:blipFill>
            <p:spPr>
              <a:xfrm>
                <a:off x="730" y="0"/>
                <a:ext cx="984" cy="920"/>
              </a:xfrm>
              <a:prstGeom prst="rect">
                <a:avLst/>
              </a:prstGeom>
              <a:noFill/>
              <a:ln w="9525">
                <a:noFill/>
              </a:ln>
            </p:spPr>
          </p:pic>
        </p:grpSp>
      </p:grpSp>
      <p:grpSp>
        <p:nvGrpSpPr>
          <p:cNvPr id="10" name="Group 10"/>
          <p:cNvGrpSpPr/>
          <p:nvPr/>
        </p:nvGrpSpPr>
        <p:grpSpPr>
          <a:xfrm>
            <a:off x="5507990" y="1892300"/>
            <a:ext cx="2978150" cy="2281238"/>
            <a:chOff x="52" y="50"/>
            <a:chExt cx="3083" cy="2362"/>
          </a:xfrm>
        </p:grpSpPr>
        <p:sp>
          <p:nvSpPr>
            <p:cNvPr id="16424" name="未知"/>
            <p:cNvSpPr/>
            <p:nvPr/>
          </p:nvSpPr>
          <p:spPr>
            <a:xfrm>
              <a:off x="1516" y="50"/>
              <a:ext cx="684" cy="460"/>
            </a:xfrm>
            <a:custGeom>
              <a:cxnLst>
                <a:cxn ang="0">
                  <a:pos x="0" y="52"/>
                </a:cxn>
                <a:cxn ang="0">
                  <a:pos x="240" y="34"/>
                </a:cxn>
                <a:cxn ang="0">
                  <a:pos x="404" y="253"/>
                </a:cxn>
                <a:cxn ang="0">
                  <a:pos x="595" y="445"/>
                </a:cxn>
                <a:cxn ang="0">
                  <a:pos x="684" y="345"/>
                </a:cxn>
              </a:cxnLst>
              <a:rect l="l" t="t" r="r" b="b"/>
              <a:pathLst>
                <a:path w="684" h="460">
                  <a:moveTo>
                    <a:pt x="0" y="52"/>
                  </a:moveTo>
                  <a:cubicBezTo>
                    <a:pt x="39" y="49"/>
                    <a:pt x="173" y="0"/>
                    <a:pt x="240" y="34"/>
                  </a:cubicBezTo>
                  <a:cubicBezTo>
                    <a:pt x="308" y="68"/>
                    <a:pt x="345" y="184"/>
                    <a:pt x="404" y="253"/>
                  </a:cubicBezTo>
                  <a:cubicBezTo>
                    <a:pt x="463" y="321"/>
                    <a:pt x="548" y="430"/>
                    <a:pt x="595" y="445"/>
                  </a:cubicBezTo>
                  <a:cubicBezTo>
                    <a:pt x="642" y="460"/>
                    <a:pt x="666" y="366"/>
                    <a:pt x="684" y="345"/>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16425" name="未知"/>
            <p:cNvSpPr/>
            <p:nvPr/>
          </p:nvSpPr>
          <p:spPr>
            <a:xfrm>
              <a:off x="2606" y="389"/>
              <a:ext cx="529" cy="903"/>
            </a:xfrm>
            <a:custGeom>
              <a:cxnLst>
                <a:cxn ang="0">
                  <a:pos x="0" y="30"/>
                </a:cxn>
                <a:cxn ang="0">
                  <a:pos x="243" y="87"/>
                </a:cxn>
                <a:cxn ang="0">
                  <a:pos x="487" y="552"/>
                </a:cxn>
                <a:cxn ang="0">
                  <a:pos x="496" y="1045"/>
                </a:cxn>
              </a:cxnLst>
              <a:rect l="l" t="t" r="r" b="b"/>
              <a:pathLst>
                <a:path w="529" h="860">
                  <a:moveTo>
                    <a:pt x="0" y="26"/>
                  </a:moveTo>
                  <a:cubicBezTo>
                    <a:pt x="42" y="33"/>
                    <a:pt x="162" y="0"/>
                    <a:pt x="243" y="71"/>
                  </a:cubicBezTo>
                  <a:cubicBezTo>
                    <a:pt x="324" y="142"/>
                    <a:pt x="445" y="323"/>
                    <a:pt x="487" y="454"/>
                  </a:cubicBezTo>
                  <a:cubicBezTo>
                    <a:pt x="529" y="585"/>
                    <a:pt x="494" y="776"/>
                    <a:pt x="496" y="860"/>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16426" name="未知"/>
            <p:cNvSpPr/>
            <p:nvPr/>
          </p:nvSpPr>
          <p:spPr>
            <a:xfrm>
              <a:off x="1735" y="1359"/>
              <a:ext cx="549" cy="403"/>
            </a:xfrm>
            <a:custGeom>
              <a:cxnLst>
                <a:cxn ang="0">
                  <a:pos x="0" y="0"/>
                </a:cxn>
                <a:cxn ang="0">
                  <a:pos x="146" y="264"/>
                </a:cxn>
                <a:cxn ang="0">
                  <a:pos x="245" y="354"/>
                </a:cxn>
                <a:cxn ang="0">
                  <a:pos x="410" y="354"/>
                </a:cxn>
                <a:cxn ang="0">
                  <a:pos x="401" y="58"/>
                </a:cxn>
              </a:cxnLst>
              <a:rect l="l" t="t" r="r" b="b"/>
              <a:pathLst>
                <a:path w="593" h="402">
                  <a:moveTo>
                    <a:pt x="0" y="0"/>
                  </a:moveTo>
                  <a:cubicBezTo>
                    <a:pt x="33" y="45"/>
                    <a:pt x="144" y="205"/>
                    <a:pt x="200" y="264"/>
                  </a:cubicBezTo>
                  <a:cubicBezTo>
                    <a:pt x="256" y="323"/>
                    <a:pt x="275" y="339"/>
                    <a:pt x="334" y="354"/>
                  </a:cubicBezTo>
                  <a:cubicBezTo>
                    <a:pt x="394" y="368"/>
                    <a:pt x="524" y="403"/>
                    <a:pt x="558" y="354"/>
                  </a:cubicBezTo>
                  <a:cubicBezTo>
                    <a:pt x="593" y="305"/>
                    <a:pt x="548" y="120"/>
                    <a:pt x="545" y="58"/>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16427" name="未知"/>
            <p:cNvSpPr/>
            <p:nvPr/>
          </p:nvSpPr>
          <p:spPr>
            <a:xfrm>
              <a:off x="1619" y="1360"/>
              <a:ext cx="355" cy="1010"/>
            </a:xfrm>
            <a:custGeom>
              <a:cxnLst>
                <a:cxn ang="0">
                  <a:pos x="0" y="1010"/>
                </a:cxn>
                <a:cxn ang="0">
                  <a:pos x="213" y="967"/>
                </a:cxn>
                <a:cxn ang="0">
                  <a:pos x="315" y="777"/>
                </a:cxn>
                <a:cxn ang="0">
                  <a:pos x="322" y="412"/>
                </a:cxn>
                <a:cxn ang="0">
                  <a:pos x="118" y="0"/>
                </a:cxn>
              </a:cxnLst>
              <a:rect l="l" t="t" r="r" b="b"/>
              <a:pathLst>
                <a:path w="355" h="1010">
                  <a:moveTo>
                    <a:pt x="0" y="1010"/>
                  </a:moveTo>
                  <a:cubicBezTo>
                    <a:pt x="35" y="1004"/>
                    <a:pt x="160" y="1006"/>
                    <a:pt x="213" y="967"/>
                  </a:cubicBezTo>
                  <a:cubicBezTo>
                    <a:pt x="266" y="928"/>
                    <a:pt x="297" y="869"/>
                    <a:pt x="315" y="777"/>
                  </a:cubicBezTo>
                  <a:cubicBezTo>
                    <a:pt x="334" y="684"/>
                    <a:pt x="355" y="542"/>
                    <a:pt x="322" y="412"/>
                  </a:cubicBezTo>
                  <a:cubicBezTo>
                    <a:pt x="289" y="283"/>
                    <a:pt x="160" y="86"/>
                    <a:pt x="118" y="0"/>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16428" name="未知"/>
            <p:cNvSpPr/>
            <p:nvPr/>
          </p:nvSpPr>
          <p:spPr>
            <a:xfrm>
              <a:off x="916" y="1384"/>
              <a:ext cx="357" cy="1028"/>
            </a:xfrm>
            <a:custGeom>
              <a:cxnLst>
                <a:cxn ang="0">
                  <a:pos x="571" y="0"/>
                </a:cxn>
                <a:cxn ang="0">
                  <a:pos x="168" y="504"/>
                </a:cxn>
                <a:cxn ang="0">
                  <a:pos x="12" y="770"/>
                </a:cxn>
                <a:cxn ang="0">
                  <a:pos x="231" y="994"/>
                </a:cxn>
                <a:cxn ang="0">
                  <a:pos x="790" y="974"/>
                </a:cxn>
              </a:cxnLst>
              <a:rect l="l" t="t" r="r" b="b"/>
              <a:pathLst>
                <a:path w="274" h="1028">
                  <a:moveTo>
                    <a:pt x="198" y="0"/>
                  </a:moveTo>
                  <a:cubicBezTo>
                    <a:pt x="175" y="84"/>
                    <a:pt x="90" y="376"/>
                    <a:pt x="58" y="504"/>
                  </a:cubicBezTo>
                  <a:cubicBezTo>
                    <a:pt x="26" y="632"/>
                    <a:pt x="0" y="688"/>
                    <a:pt x="4" y="770"/>
                  </a:cubicBezTo>
                  <a:cubicBezTo>
                    <a:pt x="8" y="852"/>
                    <a:pt x="35" y="960"/>
                    <a:pt x="80" y="994"/>
                  </a:cubicBezTo>
                  <a:cubicBezTo>
                    <a:pt x="125" y="1028"/>
                    <a:pt x="234" y="978"/>
                    <a:pt x="274" y="974"/>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16429" name="未知"/>
            <p:cNvSpPr/>
            <p:nvPr/>
          </p:nvSpPr>
          <p:spPr>
            <a:xfrm>
              <a:off x="485" y="1382"/>
              <a:ext cx="684" cy="259"/>
            </a:xfrm>
            <a:custGeom>
              <a:cxnLst>
                <a:cxn ang="0">
                  <a:pos x="0" y="76"/>
                </a:cxn>
                <a:cxn ang="0">
                  <a:pos x="90" y="229"/>
                </a:cxn>
                <a:cxn ang="0">
                  <a:pos x="252" y="245"/>
                </a:cxn>
                <a:cxn ang="0">
                  <a:pos x="385" y="146"/>
                </a:cxn>
                <a:cxn ang="0">
                  <a:pos x="592" y="0"/>
                </a:cxn>
              </a:cxnLst>
              <a:rect l="l" t="t" r="r" b="b"/>
              <a:pathLst>
                <a:path w="718" h="259">
                  <a:moveTo>
                    <a:pt x="0" y="76"/>
                  </a:moveTo>
                  <a:cubicBezTo>
                    <a:pt x="19" y="102"/>
                    <a:pt x="58" y="201"/>
                    <a:pt x="109" y="229"/>
                  </a:cubicBezTo>
                  <a:cubicBezTo>
                    <a:pt x="160" y="257"/>
                    <a:pt x="247" y="259"/>
                    <a:pt x="307" y="245"/>
                  </a:cubicBezTo>
                  <a:cubicBezTo>
                    <a:pt x="367" y="232"/>
                    <a:pt x="399" y="187"/>
                    <a:pt x="467" y="146"/>
                  </a:cubicBezTo>
                  <a:cubicBezTo>
                    <a:pt x="535" y="105"/>
                    <a:pt x="666" y="30"/>
                    <a:pt x="718" y="0"/>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16430" name="未知"/>
            <p:cNvSpPr/>
            <p:nvPr/>
          </p:nvSpPr>
          <p:spPr>
            <a:xfrm>
              <a:off x="52" y="121"/>
              <a:ext cx="1032" cy="1343"/>
            </a:xfrm>
            <a:custGeom>
              <a:cxnLst>
                <a:cxn ang="0">
                  <a:pos x="1038" y="29"/>
                </a:cxn>
                <a:cxn ang="0">
                  <a:pos x="899" y="35"/>
                </a:cxn>
                <a:cxn ang="0">
                  <a:pos x="432" y="228"/>
                </a:cxn>
                <a:cxn ang="0">
                  <a:pos x="57" y="598"/>
                </a:cxn>
                <a:cxn ang="0">
                  <a:pos x="85" y="1104"/>
                </a:cxn>
                <a:cxn ang="0">
                  <a:pos x="293" y="1175"/>
                </a:cxn>
              </a:cxnLst>
              <a:rect l="l" t="t" r="r" b="b"/>
              <a:pathLst>
                <a:path w="1030" h="1394">
                  <a:moveTo>
                    <a:pt x="1030" y="33"/>
                  </a:moveTo>
                  <a:cubicBezTo>
                    <a:pt x="1007" y="34"/>
                    <a:pt x="991" y="0"/>
                    <a:pt x="891" y="39"/>
                  </a:cubicBezTo>
                  <a:cubicBezTo>
                    <a:pt x="791" y="78"/>
                    <a:pt x="567" y="156"/>
                    <a:pt x="428" y="265"/>
                  </a:cubicBezTo>
                  <a:cubicBezTo>
                    <a:pt x="289" y="374"/>
                    <a:pt x="114" y="525"/>
                    <a:pt x="57" y="695"/>
                  </a:cubicBezTo>
                  <a:cubicBezTo>
                    <a:pt x="0" y="865"/>
                    <a:pt x="46" y="1170"/>
                    <a:pt x="85" y="1282"/>
                  </a:cubicBezTo>
                  <a:cubicBezTo>
                    <a:pt x="124" y="1394"/>
                    <a:pt x="247" y="1347"/>
                    <a:pt x="289" y="1364"/>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grpSp>
      <p:grpSp>
        <p:nvGrpSpPr>
          <p:cNvPr id="16388" name="Group 21"/>
          <p:cNvGrpSpPr/>
          <p:nvPr/>
        </p:nvGrpSpPr>
        <p:grpSpPr>
          <a:xfrm>
            <a:off x="1766570" y="2000250"/>
            <a:ext cx="2650490" cy="2088150"/>
            <a:chOff x="-14" y="0"/>
            <a:chExt cx="1885" cy="1605"/>
          </a:xfrm>
        </p:grpSpPr>
        <p:sp>
          <p:nvSpPr>
            <p:cNvPr id="16396" name="Rectangle 22"/>
            <p:cNvSpPr/>
            <p:nvPr/>
          </p:nvSpPr>
          <p:spPr>
            <a:xfrm>
              <a:off x="151" y="153"/>
              <a:ext cx="1585" cy="815"/>
            </a:xfrm>
            <a:prstGeom prst="rect">
              <a:avLst/>
            </a:prstGeom>
            <a:noFill/>
            <a:ln w="28575" cap="flat" cmpd="sng">
              <a:solidFill>
                <a:schemeClr val="tx1"/>
              </a:solidFill>
              <a:prstDash val="solid"/>
              <a:miter/>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nvGrpSpPr>
            <p:cNvPr id="16397" name="Group 23"/>
            <p:cNvGrpSpPr/>
            <p:nvPr/>
          </p:nvGrpSpPr>
          <p:grpSpPr>
            <a:xfrm>
              <a:off x="679" y="0"/>
              <a:ext cx="75" cy="305"/>
              <a:chExt cx="85" cy="340"/>
            </a:xfrm>
          </p:grpSpPr>
          <p:sp>
            <p:nvSpPr>
              <p:cNvPr id="16421" name="Rectangle 19"/>
              <p:cNvSpPr/>
              <p:nvPr/>
            </p:nvSpPr>
            <p:spPr>
              <a:xfrm>
                <a:off x="0" y="113"/>
                <a:ext cx="85" cy="85"/>
              </a:xfrm>
              <a:prstGeom prst="rect">
                <a:avLst/>
              </a:prstGeom>
              <a:solidFill>
                <a:srgbClr val="FFFFFF"/>
              </a:solidFill>
              <a:ln w="9525">
                <a:noFill/>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16422" name="Line 20"/>
              <p:cNvSpPr/>
              <p:nvPr/>
            </p:nvSpPr>
            <p:spPr>
              <a:xfrm flipH="1">
                <a:off x="0" y="0"/>
                <a:ext cx="0" cy="340"/>
              </a:xfrm>
              <a:prstGeom prst="line">
                <a:avLst/>
              </a:prstGeom>
              <a:ln w="28575" cap="flat" cmpd="sng">
                <a:solidFill>
                  <a:schemeClr val="tx1"/>
                </a:solidFill>
                <a:prstDash val="solid"/>
                <a:headEnd type="none" w="med" len="med"/>
                <a:tailEnd type="none" w="med" len="med"/>
              </a:ln>
            </p:spPr>
            <p:txBody>
              <a:bodyPr/>
              <a:lstStyle/>
              <a:p/>
            </p:txBody>
          </p:sp>
          <p:sp>
            <p:nvSpPr>
              <p:cNvPr id="16423" name="Line 21"/>
              <p:cNvSpPr/>
              <p:nvPr/>
            </p:nvSpPr>
            <p:spPr>
              <a:xfrm flipH="1">
                <a:off x="85" y="85"/>
                <a:ext cx="0" cy="170"/>
              </a:xfrm>
              <a:prstGeom prst="line">
                <a:avLst/>
              </a:prstGeom>
              <a:ln w="38100" cap="flat" cmpd="sng">
                <a:solidFill>
                  <a:schemeClr val="tx1"/>
                </a:solidFill>
                <a:prstDash val="solid"/>
                <a:headEnd type="none" w="med" len="med"/>
                <a:tailEnd type="none" w="med" len="med"/>
              </a:ln>
            </p:spPr>
            <p:txBody>
              <a:bodyPr/>
              <a:lstStyle/>
              <a:p/>
            </p:txBody>
          </p:sp>
        </p:grpSp>
        <p:grpSp>
          <p:nvGrpSpPr>
            <p:cNvPr id="16398" name="Group 27"/>
            <p:cNvGrpSpPr/>
            <p:nvPr/>
          </p:nvGrpSpPr>
          <p:grpSpPr>
            <a:xfrm>
              <a:off x="1258" y="76"/>
              <a:ext cx="252" cy="153"/>
              <a:chExt cx="256" cy="142"/>
            </a:xfrm>
          </p:grpSpPr>
          <p:sp>
            <p:nvSpPr>
              <p:cNvPr id="16418" name="Rectangle 15"/>
              <p:cNvSpPr/>
              <p:nvPr/>
            </p:nvSpPr>
            <p:spPr>
              <a:xfrm>
                <a:off x="29" y="0"/>
                <a:ext cx="226" cy="142"/>
              </a:xfrm>
              <a:prstGeom prst="rect">
                <a:avLst/>
              </a:prstGeom>
              <a:solidFill>
                <a:srgbClr val="FFFFFF"/>
              </a:solidFill>
              <a:ln w="9525">
                <a:noFill/>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16419" name="Line 16"/>
              <p:cNvSpPr/>
              <p:nvPr/>
            </p:nvSpPr>
            <p:spPr>
              <a:xfrm flipV="1">
                <a:off x="29" y="0"/>
                <a:ext cx="227" cy="86"/>
              </a:xfrm>
              <a:prstGeom prst="line">
                <a:avLst/>
              </a:prstGeom>
              <a:ln w="28575" cap="flat" cmpd="sng">
                <a:solidFill>
                  <a:schemeClr val="tx1"/>
                </a:solidFill>
                <a:prstDash val="solid"/>
                <a:headEnd type="none" w="med" len="med"/>
                <a:tailEnd type="none" w="med" len="med"/>
              </a:ln>
            </p:spPr>
            <p:txBody>
              <a:bodyPr/>
              <a:lstStyle/>
              <a:p/>
            </p:txBody>
          </p:sp>
          <p:sp>
            <p:nvSpPr>
              <p:cNvPr id="16420" name="Oval 17"/>
              <p:cNvSpPr/>
              <p:nvPr/>
            </p:nvSpPr>
            <p:spPr>
              <a:xfrm>
                <a:off x="0" y="57"/>
                <a:ext cx="57" cy="56"/>
              </a:xfrm>
              <a:prstGeom prst="ellipse">
                <a:avLst/>
              </a:prstGeom>
              <a:solidFill>
                <a:srgbClr val="FFFFFF"/>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grpSp>
          <p:nvGrpSpPr>
            <p:cNvPr id="16399" name="Group 31"/>
            <p:cNvGrpSpPr/>
            <p:nvPr/>
          </p:nvGrpSpPr>
          <p:grpSpPr>
            <a:xfrm>
              <a:off x="1301" y="728"/>
              <a:ext cx="570" cy="296"/>
              <a:chExt cx="726" cy="363"/>
            </a:xfrm>
          </p:grpSpPr>
          <p:sp>
            <p:nvSpPr>
              <p:cNvPr id="16414" name="Rectangle 181"/>
              <p:cNvSpPr/>
              <p:nvPr/>
            </p:nvSpPr>
            <p:spPr>
              <a:xfrm>
                <a:off x="0" y="0"/>
                <a:ext cx="726" cy="363"/>
              </a:xfrm>
              <a:prstGeom prst="rect">
                <a:avLst/>
              </a:prstGeom>
              <a:solidFill>
                <a:srgbClr val="FFFFFF"/>
              </a:solidFill>
              <a:ln w="9525">
                <a:noFill/>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16415" name="Line 182"/>
              <p:cNvSpPr/>
              <p:nvPr/>
            </p:nvSpPr>
            <p:spPr>
              <a:xfrm>
                <a:off x="227" y="0"/>
                <a:ext cx="317" cy="0"/>
              </a:xfrm>
              <a:prstGeom prst="line">
                <a:avLst/>
              </a:prstGeom>
              <a:ln w="28575" cap="flat" cmpd="sng">
                <a:solidFill>
                  <a:schemeClr val="tx1"/>
                </a:solidFill>
                <a:prstDash val="solid"/>
                <a:headEnd type="none" w="med" len="med"/>
                <a:tailEnd type="none" w="med" len="med"/>
              </a:ln>
            </p:spPr>
            <p:txBody>
              <a:bodyPr/>
              <a:lstStyle/>
              <a:p/>
            </p:txBody>
          </p:sp>
          <p:sp>
            <p:nvSpPr>
              <p:cNvPr id="16416" name="Line 183"/>
              <p:cNvSpPr/>
              <p:nvPr/>
            </p:nvSpPr>
            <p:spPr>
              <a:xfrm flipH="1">
                <a:off x="227" y="0"/>
                <a:ext cx="0" cy="227"/>
              </a:xfrm>
              <a:prstGeom prst="line">
                <a:avLst/>
              </a:prstGeom>
              <a:ln w="28575" cap="flat" cmpd="sng">
                <a:solidFill>
                  <a:schemeClr val="tx1"/>
                </a:solidFill>
                <a:prstDash val="solid"/>
                <a:headEnd type="none" w="med" len="med"/>
                <a:tailEnd type="triangle" w="med" len="lg"/>
              </a:ln>
            </p:spPr>
            <p:txBody>
              <a:bodyPr/>
              <a:lstStyle/>
              <a:p/>
            </p:txBody>
          </p:sp>
          <p:sp>
            <p:nvSpPr>
              <p:cNvPr id="16417" name="Rectangle 184"/>
              <p:cNvSpPr/>
              <p:nvPr/>
            </p:nvSpPr>
            <p:spPr>
              <a:xfrm>
                <a:off x="0" y="227"/>
                <a:ext cx="453" cy="136"/>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grpSp>
          <p:nvGrpSpPr>
            <p:cNvPr id="16400" name="Group 36"/>
            <p:cNvGrpSpPr/>
            <p:nvPr/>
          </p:nvGrpSpPr>
          <p:grpSpPr>
            <a:xfrm>
              <a:off x="-14" y="296"/>
              <a:ext cx="286" cy="323"/>
              <a:chOff x="-14" y="0"/>
              <a:chExt cx="298" cy="340"/>
            </a:xfrm>
          </p:grpSpPr>
          <p:sp>
            <p:nvSpPr>
              <p:cNvPr id="16412" name="Oval 197"/>
              <p:cNvSpPr/>
              <p:nvPr/>
            </p:nvSpPr>
            <p:spPr>
              <a:xfrm>
                <a:off x="0" y="57"/>
                <a:ext cx="284" cy="283"/>
              </a:xfrm>
              <a:prstGeom prst="ellipse">
                <a:avLst/>
              </a:prstGeom>
              <a:solidFill>
                <a:srgbClr val="FFFFFF"/>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16413" name="Text Box 198"/>
              <p:cNvSpPr txBox="1"/>
              <p:nvPr/>
            </p:nvSpPr>
            <p:spPr>
              <a:xfrm>
                <a:off x="-14" y="0"/>
                <a:ext cx="260" cy="323"/>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000" b="1">
                    <a:latin typeface="Times New Roman" panose="02020603050405020304" pitchFamily="18" charset="0"/>
                    <a:ea typeface="黑体" panose="02010609060101010101" charset="-122"/>
                  </a:rPr>
                  <a:t>A</a:t>
                </a:r>
                <a:endParaRPr lang="en-US" altLang="zh-CN" sz="2000" b="1">
                  <a:latin typeface="Times New Roman" panose="02020603050405020304" pitchFamily="18" charset="0"/>
                  <a:ea typeface="黑体" panose="02010609060101010101" charset="-122"/>
                </a:endParaRPr>
              </a:p>
            </p:txBody>
          </p:sp>
        </p:grpSp>
        <p:grpSp>
          <p:nvGrpSpPr>
            <p:cNvPr id="16401" name="Group 39"/>
            <p:cNvGrpSpPr/>
            <p:nvPr/>
          </p:nvGrpSpPr>
          <p:grpSpPr>
            <a:xfrm flipV="1">
              <a:off x="151" y="967"/>
              <a:ext cx="931" cy="483"/>
              <a:chExt cx="1049" cy="538"/>
            </a:xfrm>
          </p:grpSpPr>
          <p:sp>
            <p:nvSpPr>
              <p:cNvPr id="16409" name="Line 7"/>
              <p:cNvSpPr/>
              <p:nvPr/>
            </p:nvSpPr>
            <p:spPr>
              <a:xfrm>
                <a:off x="0" y="0"/>
                <a:ext cx="1049" cy="0"/>
              </a:xfrm>
              <a:prstGeom prst="line">
                <a:avLst/>
              </a:prstGeom>
              <a:ln w="28575" cap="flat" cmpd="sng">
                <a:solidFill>
                  <a:schemeClr val="tx1"/>
                </a:solidFill>
                <a:prstDash val="solid"/>
                <a:headEnd type="none" w="med" len="med"/>
                <a:tailEnd type="none" w="med" len="med"/>
              </a:ln>
            </p:spPr>
            <p:txBody>
              <a:bodyPr/>
              <a:lstStyle/>
              <a:p/>
            </p:txBody>
          </p:sp>
          <p:sp>
            <p:nvSpPr>
              <p:cNvPr id="16410" name="Line 8"/>
              <p:cNvSpPr/>
              <p:nvPr/>
            </p:nvSpPr>
            <p:spPr>
              <a:xfrm flipH="1">
                <a:off x="0" y="0"/>
                <a:ext cx="0" cy="538"/>
              </a:xfrm>
              <a:prstGeom prst="line">
                <a:avLst/>
              </a:prstGeom>
              <a:ln w="28575" cap="flat" cmpd="sng">
                <a:solidFill>
                  <a:schemeClr val="tx1"/>
                </a:solidFill>
                <a:prstDash val="solid"/>
                <a:headEnd type="none" w="med" len="med"/>
                <a:tailEnd type="oval" w="med" len="med"/>
              </a:ln>
            </p:spPr>
            <p:txBody>
              <a:bodyPr/>
              <a:lstStyle/>
              <a:p/>
            </p:txBody>
          </p:sp>
          <p:sp>
            <p:nvSpPr>
              <p:cNvPr id="16411" name="Line 9"/>
              <p:cNvSpPr/>
              <p:nvPr/>
            </p:nvSpPr>
            <p:spPr>
              <a:xfrm flipH="1">
                <a:off x="1049" y="0"/>
                <a:ext cx="0" cy="538"/>
              </a:xfrm>
              <a:prstGeom prst="line">
                <a:avLst/>
              </a:prstGeom>
              <a:ln w="28575" cap="flat" cmpd="sng">
                <a:solidFill>
                  <a:schemeClr val="tx1"/>
                </a:solidFill>
                <a:prstDash val="solid"/>
                <a:headEnd type="none" w="med" len="med"/>
                <a:tailEnd type="oval" w="med" len="med"/>
              </a:ln>
            </p:spPr>
            <p:txBody>
              <a:bodyPr/>
              <a:lstStyle/>
              <a:p/>
            </p:txBody>
          </p:sp>
        </p:grpSp>
        <p:grpSp>
          <p:nvGrpSpPr>
            <p:cNvPr id="16402" name="Group 43"/>
            <p:cNvGrpSpPr/>
            <p:nvPr/>
          </p:nvGrpSpPr>
          <p:grpSpPr>
            <a:xfrm>
              <a:off x="474" y="1298"/>
              <a:ext cx="285" cy="307"/>
              <a:chOff x="-14" y="-7"/>
              <a:chExt cx="298" cy="323"/>
            </a:xfrm>
          </p:grpSpPr>
          <p:sp>
            <p:nvSpPr>
              <p:cNvPr id="16407" name="Oval 190"/>
              <p:cNvSpPr/>
              <p:nvPr/>
            </p:nvSpPr>
            <p:spPr>
              <a:xfrm>
                <a:off x="0" y="16"/>
                <a:ext cx="284" cy="283"/>
              </a:xfrm>
              <a:prstGeom prst="ellipse">
                <a:avLst/>
              </a:prstGeom>
              <a:solidFill>
                <a:srgbClr val="FFFFFF"/>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16408" name="Text Box 191"/>
              <p:cNvSpPr txBox="1"/>
              <p:nvPr/>
            </p:nvSpPr>
            <p:spPr>
              <a:xfrm>
                <a:off x="-14" y="-7"/>
                <a:ext cx="260" cy="323"/>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000" b="1">
                    <a:latin typeface="Times New Roman" panose="02020603050405020304" pitchFamily="18" charset="0"/>
                    <a:ea typeface="黑体" panose="02010609060101010101" charset="-122"/>
                  </a:rPr>
                  <a:t>V</a:t>
                </a:r>
                <a:endParaRPr lang="en-US" altLang="zh-CN" sz="2000" b="1">
                  <a:latin typeface="Times New Roman" panose="02020603050405020304" pitchFamily="18" charset="0"/>
                  <a:ea typeface="黑体" panose="02010609060101010101" charset="-122"/>
                </a:endParaRPr>
              </a:p>
            </p:txBody>
          </p:sp>
        </p:grpSp>
        <p:sp>
          <p:nvSpPr>
            <p:cNvPr id="16403" name="Text Box 4"/>
            <p:cNvSpPr txBox="1"/>
            <p:nvPr/>
          </p:nvSpPr>
          <p:spPr>
            <a:xfrm>
              <a:off x="553" y="424"/>
              <a:ext cx="327" cy="306"/>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000" b="1">
                  <a:latin typeface="Times New Roman" panose="02020603050405020304" pitchFamily="18" charset="0"/>
                  <a:ea typeface="黑体" panose="02010609060101010101" charset="-122"/>
                </a:rPr>
                <a:t>L</a:t>
              </a:r>
              <a:endParaRPr lang="en-US" altLang="zh-CN" sz="2000" b="1">
                <a:latin typeface="Times New Roman" panose="02020603050405020304" pitchFamily="18" charset="0"/>
                <a:ea typeface="黑体" panose="02010609060101010101" charset="-122"/>
              </a:endParaRPr>
            </a:p>
          </p:txBody>
        </p:sp>
        <p:sp>
          <p:nvSpPr>
            <p:cNvPr id="16404" name="Text Box 4"/>
            <p:cNvSpPr txBox="1"/>
            <p:nvPr/>
          </p:nvSpPr>
          <p:spPr>
            <a:xfrm>
              <a:off x="1361" y="1067"/>
              <a:ext cx="231" cy="236"/>
            </a:xfrm>
            <a:prstGeom prst="rect">
              <a:avLst/>
            </a:prstGeom>
            <a:noFill/>
            <a:ln w="9525">
              <a:noFill/>
            </a:ln>
          </p:spPr>
          <p:txBody>
            <a:bodyPr lIns="0" tIns="0" rIns="0" bIns="0">
              <a:spAutoFit/>
            </a:bodyPr>
            <a:lstStyle/>
            <a:p>
              <a:pPr eaLnBrk="1" hangingPunct="1">
                <a:spcBef>
                  <a:spcPct val="50000"/>
                </a:spcBef>
                <a:buFont typeface="Arial" panose="020b0604020202020204" pitchFamily="34" charset="0"/>
              </a:pPr>
              <a:r>
                <a:rPr lang="en-US" altLang="zh-CN" sz="2000" b="1" i="1">
                  <a:latin typeface="Times New Roman" panose="02020603050405020304" pitchFamily="18" charset="0"/>
                  <a:ea typeface="黑体" panose="02010609060101010101" charset="-122"/>
                </a:rPr>
                <a:t>R</a:t>
              </a:r>
              <a:endParaRPr lang="en-US" altLang="zh-CN" sz="2000" b="1" i="1">
                <a:latin typeface="Arial" panose="020b0604020202020204" pitchFamily="34" charset="0"/>
                <a:ea typeface="黑体" panose="02010609060101010101" charset="-122"/>
              </a:endParaRPr>
            </a:p>
          </p:txBody>
        </p:sp>
        <p:sp>
          <p:nvSpPr>
            <p:cNvPr id="16405" name="Text Box 116"/>
            <p:cNvSpPr txBox="1"/>
            <p:nvPr/>
          </p:nvSpPr>
          <p:spPr>
            <a:xfrm>
              <a:off x="1301" y="189"/>
              <a:ext cx="216" cy="236"/>
            </a:xfrm>
            <a:prstGeom prst="rect">
              <a:avLst/>
            </a:prstGeom>
            <a:noFill/>
            <a:ln w="9525">
              <a:noFill/>
            </a:ln>
          </p:spPr>
          <p:txBody>
            <a:bodyPr lIns="0" tIns="0" rIns="0" bIns="0">
              <a:spAutoFit/>
            </a:bodyPr>
            <a:lstStyle/>
            <a:p>
              <a:pPr eaLnBrk="1" hangingPunct="1">
                <a:spcBef>
                  <a:spcPct val="50000"/>
                </a:spcBef>
                <a:buFont typeface="Arial" panose="020b0604020202020204" pitchFamily="34" charset="0"/>
              </a:pPr>
              <a:r>
                <a:rPr lang="en-US" altLang="zh-CN" sz="2000" b="1">
                  <a:latin typeface="Times New Roman" panose="02020603050405020304" pitchFamily="18" charset="0"/>
                  <a:ea typeface="黑体" panose="02010609060101010101" charset="-122"/>
                </a:rPr>
                <a:t>S</a:t>
              </a:r>
              <a:endParaRPr lang="en-US" altLang="zh-CN" sz="2000" b="1" baseline="-25000">
                <a:latin typeface="Times New Roman" panose="02020603050405020304" pitchFamily="18" charset="0"/>
                <a:ea typeface="黑体" panose="02010609060101010101" charset="-122"/>
              </a:endParaRPr>
            </a:p>
          </p:txBody>
        </p:sp>
        <p:sp>
          <p:nvSpPr>
            <p:cNvPr id="16406" name="AutoShape 49"/>
            <p:cNvSpPr/>
            <p:nvPr/>
          </p:nvSpPr>
          <p:spPr>
            <a:xfrm>
              <a:off x="477" y="817"/>
              <a:ext cx="295" cy="295"/>
            </a:xfrm>
            <a:prstGeom prst="flowChartSummingJunction">
              <a:avLst/>
            </a:prstGeom>
            <a:solidFill>
              <a:schemeClr val="bg1"/>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sp>
        <p:nvSpPr>
          <p:cNvPr id="16389" name="Rectangle 2"/>
          <p:cNvSpPr/>
          <p:nvPr/>
        </p:nvSpPr>
        <p:spPr>
          <a:xfrm>
            <a:off x="1344613" y="1045369"/>
            <a:ext cx="3400425"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solidFill>
                  <a:srgbClr val="E95A67"/>
                </a:solidFill>
                <a:latin typeface="楷体" panose="02010609060101010101" charset="-122"/>
                <a:ea typeface="楷体" panose="02010609060101010101" charset="-122"/>
                <a:sym typeface="+mn-ea"/>
              </a:rPr>
              <a:t>实验电路图和实物图</a:t>
            </a:r>
            <a:endParaRPr lang="zh-CN" altLang="en-US" sz="2800" b="1">
              <a:solidFill>
                <a:srgbClr val="E95A67"/>
              </a:solidFill>
              <a:latin typeface="楷体" panose="02010609060101010101" charset="-122"/>
              <a:ea typeface="楷体" panose="02010609060101010101" charset="-122"/>
              <a:sym typeface="+mn-ea"/>
            </a:endParaRPr>
          </a:p>
        </p:txBody>
      </p:sp>
      <p:sp>
        <p:nvSpPr>
          <p:cNvPr id="53" name="矩形 52"/>
          <p:cNvSpPr/>
          <p:nvPr/>
        </p:nvSpPr>
        <p:spPr bwMode="auto">
          <a:xfrm>
            <a:off x="1875790" y="4486275"/>
            <a:ext cx="8289290" cy="1753235"/>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灯泡的电阻随电压的增大而增大，因为灯泡的电压越大，灯泡越亮，灯丝温度越高，其电阻值就越大，即灯丝的电阻随温度的变化而变化。</a:t>
            </a:r>
            <a:endParaRPr lang="en-US" altLang="zh-CN" sz="2400" b="1">
              <a:latin typeface="楷体" panose="02010609060101010101" charset="-122"/>
              <a:ea typeface="楷体" panose="02010609060101010101" charset="-122"/>
              <a:cs typeface="楷体" panose="02010609060101010101" charset="-122"/>
              <a:sym typeface="+mn-ea"/>
            </a:endParaRPr>
          </a:p>
        </p:txBody>
      </p:sp>
      <p:sp>
        <p:nvSpPr>
          <p:cNvPr id="22" name="流程图: 可选过程 21"/>
          <p:cNvSpPr/>
          <p:nvPr/>
        </p:nvSpPr>
        <p:spPr>
          <a:xfrm>
            <a:off x="9422130" y="2651760"/>
            <a:ext cx="1741805" cy="1012825"/>
          </a:xfrm>
          <a:prstGeom prst="flowChartAlternateProcess">
            <a:avLst/>
          </a:prstGeom>
          <a:solidFill>
            <a:schemeClr val="accent6">
              <a:lumMod val="20000"/>
              <a:lumOff val="80000"/>
            </a:schemeClr>
          </a:solidFill>
          <a:ln w="47625">
            <a:solidFill>
              <a:schemeClr val="accent6">
                <a:lumMod val="60000"/>
                <a:lumOff val="40000"/>
              </a:schemeClr>
            </a:solidFill>
          </a:ln>
          <a:effectLst>
            <a:outerShdw blurRad="101600" dist="50800" dir="5400000" sx="96000" sy="96000" algn="ctr" rotWithShape="0">
              <a:schemeClr val="bg1">
                <a:lumMod val="85000"/>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0908" name="文本框 5"/>
          <p:cNvSpPr txBox="1"/>
          <p:nvPr/>
        </p:nvSpPr>
        <p:spPr>
          <a:xfrm>
            <a:off x="9587548" y="2743835"/>
            <a:ext cx="1407160" cy="829945"/>
          </a:xfrm>
          <a:prstGeom prst="rect">
            <a:avLst/>
          </a:prstGeom>
          <a:noFill/>
          <a:ln w="9525">
            <a:noFill/>
          </a:ln>
        </p:spPr>
        <p:txBody>
          <a:bodyPr wrap="none" anchor="t">
            <a:spAutoFit/>
          </a:bodyPr>
          <a:lstStyle/>
          <a:p>
            <a:r>
              <a:rPr lang="zh-CN" altLang="en-US" sz="2400" b="1">
                <a:latin typeface="楷体" panose="02010609060101010101" charset="-122"/>
                <a:ea typeface="楷体" panose="02010609060101010101" charset="-122"/>
                <a:hlinkClick r:id="rId8" action="ppaction://hlinkfile"/>
              </a:rPr>
              <a:t>点击此处</a:t>
            </a:r>
            <a:endParaRPr lang="zh-CN" altLang="en-US" sz="2400" b="1">
              <a:latin typeface="楷体" panose="02010609060101010101" charset="-122"/>
              <a:ea typeface="楷体" panose="02010609060101010101" charset="-122"/>
              <a:hlinkClick r:id="rId8" action="ppaction://hlinkfile"/>
            </a:endParaRPr>
          </a:p>
          <a:p>
            <a:r>
              <a:rPr lang="zh-CN" altLang="en-US" sz="2400" b="1">
                <a:latin typeface="楷体" panose="02010609060101010101" charset="-122"/>
                <a:ea typeface="楷体" panose="02010609060101010101" charset="-122"/>
                <a:hlinkClick r:id="rId8" action="ppaction://hlinkfile"/>
              </a:rPr>
              <a:t>播放动画</a:t>
            </a:r>
            <a:endParaRPr lang="zh-CN" altLang="en-US" sz="2400" b="1">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additive="base">
                                        <p:cTn id="7" dur="500" fill="hold"/>
                                        <p:tgtEl>
                                          <p:spTgt spid="16389"/>
                                        </p:tgtEl>
                                        <p:attrNameLst>
                                          <p:attrName>ppt_x</p:attrName>
                                        </p:attrNameLst>
                                      </p:cBhvr>
                                      <p:tavLst>
                                        <p:tav tm="0">
                                          <p:val>
                                            <p:strVal val="#ppt_x"/>
                                          </p:val>
                                        </p:tav>
                                        <p:tav tm="100000">
                                          <p:val>
                                            <p:strVal val="#ppt_x"/>
                                          </p:val>
                                        </p:tav>
                                      </p:tavLst>
                                    </p:anim>
                                    <p:anim calcmode="lin" valueType="num">
                                      <p:cBhvr additive="base">
                                        <p:cTn id="8"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388"/>
                                        </p:tgtEl>
                                        <p:attrNameLst>
                                          <p:attrName>style.visibility</p:attrName>
                                        </p:attrNameLst>
                                      </p:cBhvr>
                                      <p:to>
                                        <p:strVal val="visible"/>
                                      </p:to>
                                    </p:set>
                                    <p:anim calcmode="lin" valueType="num">
                                      <p:cBhvr additive="base">
                                        <p:cTn id="13" dur="500" fill="hold"/>
                                        <p:tgtEl>
                                          <p:spTgt spid="16388"/>
                                        </p:tgtEl>
                                        <p:attrNameLst>
                                          <p:attrName>ppt_x</p:attrName>
                                        </p:attrNameLst>
                                      </p:cBhvr>
                                      <p:tavLst>
                                        <p:tav tm="0">
                                          <p:val>
                                            <p:strVal val="#ppt_x"/>
                                          </p:val>
                                        </p:tav>
                                        <p:tav tm="100000">
                                          <p:val>
                                            <p:strVal val="#ppt_x"/>
                                          </p:val>
                                        </p:tav>
                                      </p:tavLst>
                                    </p:anim>
                                    <p:anim calcmode="lin" valueType="num">
                                      <p:cBhvr additive="base">
                                        <p:cTn id="14"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386"/>
                                        </p:tgtEl>
                                        <p:attrNameLst>
                                          <p:attrName>style.visibility</p:attrName>
                                        </p:attrNameLst>
                                      </p:cBhvr>
                                      <p:to>
                                        <p:strVal val="visible"/>
                                      </p:to>
                                    </p:set>
                                    <p:anim calcmode="lin" valueType="num">
                                      <p:cBhvr additive="base">
                                        <p:cTn id="19" dur="500" fill="hold"/>
                                        <p:tgtEl>
                                          <p:spTgt spid="16386"/>
                                        </p:tgtEl>
                                        <p:attrNameLst>
                                          <p:attrName>ppt_x</p:attrName>
                                        </p:attrNameLst>
                                      </p:cBhvr>
                                      <p:tavLst>
                                        <p:tav tm="0">
                                          <p:val>
                                            <p:strVal val="#ppt_x"/>
                                          </p:val>
                                        </p:tav>
                                        <p:tav tm="100000">
                                          <p:val>
                                            <p:strVal val="#ppt_x"/>
                                          </p:val>
                                        </p:tav>
                                      </p:tavLst>
                                    </p:anim>
                                    <p:anim calcmode="lin" valueType="num">
                                      <p:cBhvr additive="base">
                                        <p:cTn id="20"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42" presetClass="entr" presetSubtype="0" fill="hold" grpId="0" nodeType="clickEffect">
                                  <p:stCondLst>
                                    <p:cond delay="0"/>
                                  </p:stCondLst>
                                  <p:childTnLst>
                                    <p:set>
                                      <p:cBhvr>
                                        <p:cTn id="30" dur="500"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anim calcmode="lin" valueType="num">
                                      <p:cBhvr>
                                        <p:cTn id="32" dur="500" fill="hold"/>
                                        <p:tgtEl>
                                          <p:spTgt spid="53"/>
                                        </p:tgtEl>
                                        <p:attrNameLst>
                                          <p:attrName>ppt_x</p:attrName>
                                        </p:attrNameLst>
                                      </p:cBhvr>
                                      <p:tavLst>
                                        <p:tav tm="0">
                                          <p:val>
                                            <p:strVal val="#ppt_x"/>
                                          </p:val>
                                        </p:tav>
                                        <p:tav tm="100000">
                                          <p:val>
                                            <p:strVal val="#ppt_x"/>
                                          </p:val>
                                        </p:tav>
                                      </p:tavLst>
                                    </p:anim>
                                    <p:anim calcmode="lin" valueType="num">
                                      <p:cBhvr>
                                        <p:cTn id="33" dur="5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barn(inVertical)">
                                      <p:cBhvr>
                                        <p:cTn id="38" dur="500"/>
                                        <p:tgtEl>
                                          <p:spTgt spid="22"/>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80908"/>
                                        </p:tgtEl>
                                        <p:attrNameLst>
                                          <p:attrName>style.visibility</p:attrName>
                                        </p:attrNameLst>
                                      </p:cBhvr>
                                      <p:to>
                                        <p:strVal val="visible"/>
                                      </p:to>
                                    </p:set>
                                    <p:animEffect transition="in" filter="barn(inVertical)">
                                      <p:cBhvr>
                                        <p:cTn id="41" dur="500"/>
                                        <p:tgtEl>
                                          <p:spTgt spid="80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16389" grpId="0"/>
      <p:bldP spid="22" grpId="0"/>
      <p:bldP spid="8090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矩形 2"/>
          <p:cNvSpPr/>
          <p:nvPr/>
        </p:nvSpPr>
        <p:spPr bwMode="auto">
          <a:xfrm>
            <a:off x="1725295" y="2089150"/>
            <a:ext cx="8893175" cy="1753235"/>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 在物理实验中选择实验器材，不但要考虑需要哪些实验器材，还要考虑实验器材的规格和性能。如：电源电压、仪表量程、滑动变阻器的最大阻值和允许通过的最大电流。</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7" name="矩形 6"/>
          <p:cNvSpPr/>
          <p:nvPr/>
        </p:nvSpPr>
        <p:spPr bwMode="auto">
          <a:xfrm>
            <a:off x="1685290" y="4010660"/>
            <a:ext cx="8893175" cy="1198880"/>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1</a:t>
            </a:r>
            <a:r>
              <a:rPr lang="zh-CN" altLang="en-US" sz="2400" b="1">
                <a:latin typeface="楷体" panose="02010609060101010101" charset="-122"/>
                <a:ea typeface="楷体" panose="02010609060101010101" charset="-122"/>
                <a:cs typeface="楷体" panose="02010609060101010101" charset="-122"/>
                <a:sym typeface="+mn-ea"/>
              </a:rPr>
              <a:t>）滑动变阻器：滑动变阻器的最大阻值应略大于或接近待测电阻的阻值，允许通过的最大电流要大于电路中的最大电流。</a:t>
            </a:r>
            <a:endParaRPr lang="en-US" altLang="zh-CN" sz="2400" b="1">
              <a:latin typeface="楷体" panose="02010609060101010101" charset="-122"/>
              <a:ea typeface="楷体" panose="02010609060101010101" charset="-122"/>
              <a:cs typeface="楷体" panose="02010609060101010101" charset="-122"/>
              <a:sym typeface="+mn-ea"/>
            </a:endParaRPr>
          </a:p>
        </p:txBody>
      </p:sp>
      <p:sp>
        <p:nvSpPr>
          <p:cNvPr id="17414" name="TextBox 7"/>
          <p:cNvSpPr/>
          <p:nvPr/>
        </p:nvSpPr>
        <p:spPr>
          <a:xfrm>
            <a:off x="1269683" y="1263809"/>
            <a:ext cx="2685415"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solidFill>
                  <a:srgbClr val="E95A67"/>
                </a:solidFill>
                <a:latin typeface="楷体" panose="02010609060101010101" charset="-122"/>
                <a:ea typeface="楷体" panose="02010609060101010101" charset="-122"/>
                <a:sym typeface="+mn-ea"/>
              </a:rPr>
              <a:t>实验器材及选择</a:t>
            </a:r>
            <a:endParaRPr lang="zh-CN" altLang="en-US" sz="2800" b="1">
              <a:solidFill>
                <a:srgbClr val="E95A67"/>
              </a:solidFill>
              <a:latin typeface="楷体" panose="02010609060101010101" charset="-122"/>
              <a:ea typeface="楷体" panose="02010609060101010101" charset="-122"/>
              <a:sym typeface="+mn-ea"/>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barn(inVertical)">
                                      <p:cBhvr>
                                        <p:cTn id="7" dur="500"/>
                                        <p:tgtEl>
                                          <p:spTgt spid="174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fade">
                                      <p:cBhvr>
                                        <p:cTn id="12" dur="500"/>
                                        <p:tgtEl>
                                          <p:spTgt spid="1945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7" grpId="0"/>
      <p:bldP spid="1741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bwMode="auto">
          <a:xfrm>
            <a:off x="1911985" y="3330575"/>
            <a:ext cx="8365490" cy="1753235"/>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3</a:t>
            </a:r>
            <a:r>
              <a:rPr lang="zh-CN" altLang="en-US" sz="2400" b="1">
                <a:latin typeface="楷体" panose="02010609060101010101" charset="-122"/>
                <a:ea typeface="楷体" panose="02010609060101010101" charset="-122"/>
                <a:cs typeface="楷体" panose="02010609060101010101" charset="-122"/>
                <a:sym typeface="+mn-ea"/>
              </a:rPr>
              <a:t>）在不能估测电流、电压值时，先用大量程试触，由指针的偏转程度确定是否在小量程范围内，能用小量程的尽量改接小量程，这样读数更准确。</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6" name="矩形 5"/>
          <p:cNvSpPr/>
          <p:nvPr/>
        </p:nvSpPr>
        <p:spPr bwMode="auto">
          <a:xfrm>
            <a:off x="1911985" y="1577340"/>
            <a:ext cx="8365490" cy="1753235"/>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2</a:t>
            </a:r>
            <a:r>
              <a:rPr lang="zh-CN" altLang="en-US" sz="2400" b="1">
                <a:latin typeface="楷体" panose="02010609060101010101" charset="-122"/>
                <a:ea typeface="楷体" panose="02010609060101010101" charset="-122"/>
                <a:cs typeface="楷体" panose="02010609060101010101" charset="-122"/>
                <a:sym typeface="+mn-ea"/>
              </a:rPr>
              <a:t>）电流表的量程：电流表的最大测量值要大于电路中的最大电流，为了减小测量误差，在不超过的情况下，尽量选用小量程。</a:t>
            </a:r>
            <a:endParaRPr lang="zh-CN" altLang="en-US" sz="2400" b="1">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5302" name="组合 15"/>
          <p:cNvGrpSpPr/>
          <p:nvPr/>
        </p:nvGrpSpPr>
        <p:grpSpPr>
          <a:xfrm>
            <a:off x="1564958" y="1490663"/>
            <a:ext cx="582612" cy="458787"/>
            <a:chOff x="4812" y="1680"/>
            <a:chExt cx="918" cy="724"/>
          </a:xfrm>
        </p:grpSpPr>
        <p:grpSp>
          <p:nvGrpSpPr>
            <p:cNvPr id="55303" name="组合 12"/>
            <p:cNvGrpSpPr/>
            <p:nvPr/>
          </p:nvGrpSpPr>
          <p:grpSpPr>
            <a:xfrm>
              <a:off x="4812" y="1680"/>
              <a:ext cx="919" cy="720"/>
              <a:chOff x="4812" y="1680"/>
              <a:chExt cx="919" cy="720"/>
            </a:xfrm>
          </p:grpSpPr>
          <p:sp>
            <p:nvSpPr>
              <p:cNvPr id="10" name="圆角矩形 9"/>
              <p:cNvSpPr/>
              <p:nvPr/>
            </p:nvSpPr>
            <p:spPr>
              <a:xfrm>
                <a:off x="4812" y="1680"/>
                <a:ext cx="795" cy="72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等腰三角形 3"/>
              <p:cNvSpPr/>
              <p:nvPr/>
            </p:nvSpPr>
            <p:spPr>
              <a:xfrm rot="5400000">
                <a:off x="5386" y="1936"/>
                <a:ext cx="480" cy="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55306" name="文本框 13"/>
            <p:cNvSpPr txBox="1"/>
            <p:nvPr/>
          </p:nvSpPr>
          <p:spPr>
            <a:xfrm>
              <a:off x="4826" y="1680"/>
              <a:ext cx="768" cy="725"/>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rPr>
                <a:t>例</a:t>
              </a:r>
              <a:endParaRPr lang="zh-CN" altLang="en-US" sz="2400" b="1">
                <a:solidFill>
                  <a:schemeClr val="bg1"/>
                </a:solidFill>
                <a:latin typeface="微软雅黑" panose="020b0503020204020204" charset="-122"/>
                <a:ea typeface="微软雅黑"/>
              </a:endParaRPr>
            </a:p>
          </p:txBody>
        </p:sp>
      </p:grpSp>
      <p:sp>
        <p:nvSpPr>
          <p:cNvPr id="55307" name="文本框 1"/>
          <p:cNvSpPr txBox="1"/>
          <p:nvPr/>
        </p:nvSpPr>
        <p:spPr>
          <a:xfrm>
            <a:off x="1009333" y="909955"/>
            <a:ext cx="1693862" cy="520700"/>
          </a:xfrm>
          <a:prstGeom prst="rect">
            <a:avLst/>
          </a:prstGeom>
          <a:noFill/>
          <a:ln w="9525">
            <a:noFill/>
          </a:ln>
        </p:spPr>
        <p:txBody>
          <a:bodyPr wrap="square" anchor="t">
            <a:spAutoFit/>
          </a:bodyPr>
          <a:lstStyle/>
          <a:p>
            <a:pPr algn="ctr"/>
            <a:r>
              <a:rPr lang="zh-CN" altLang="en-US" sz="2800" b="1">
                <a:solidFill>
                  <a:srgbClr val="F0775F"/>
                </a:solidFill>
                <a:latin typeface="微软雅黑" panose="020b0503020204020204" charset="-122"/>
                <a:ea typeface="微软雅黑"/>
                <a:sym typeface="微软雅黑" panose="020b0503020204020204" charset="-122"/>
              </a:rPr>
              <a:t>典例分析</a:t>
            </a:r>
            <a:endParaRPr lang="zh-CN" altLang="en-US" sz="2800" b="1">
              <a:solidFill>
                <a:srgbClr val="F0775F"/>
              </a:solidFill>
              <a:latin typeface="微软雅黑" panose="020b0503020204020204" charset="-122"/>
              <a:ea typeface="微软雅黑"/>
              <a:sym typeface="微软雅黑" panose="020b0503020204020204" charset="-122"/>
            </a:endParaRPr>
          </a:p>
        </p:txBody>
      </p:sp>
      <p:sp>
        <p:nvSpPr>
          <p:cNvPr id="8" name="矩形 7"/>
          <p:cNvSpPr/>
          <p:nvPr/>
        </p:nvSpPr>
        <p:spPr bwMode="auto">
          <a:xfrm>
            <a:off x="1651635" y="1336040"/>
            <a:ext cx="9157970" cy="3969385"/>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如图所示，是某同学设计的测电阻的实验电路.闭合开关，观察到电流表、电压表的指针均稍有偏转，产生这一现象的原因可能是（     ）</a:t>
            </a:r>
            <a:endParaRPr lang="zh-CN" altLang="en-US"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A</a:t>
            </a:r>
            <a:r>
              <a:rPr lang="zh-CN" altLang="en-US" sz="2400" b="1">
                <a:latin typeface="楷体" panose="02010609060101010101" charset="-122"/>
                <a:ea typeface="楷体" panose="02010609060101010101" charset="-122"/>
                <a:cs typeface="楷体" panose="02010609060101010101" charset="-122"/>
                <a:sym typeface="+mn-ea"/>
              </a:rPr>
              <a:t>.滑动变阻器短路</a:t>
            </a:r>
            <a:endParaRPr lang="zh-CN" altLang="en-US"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B</a:t>
            </a:r>
            <a:r>
              <a:rPr lang="zh-CN" altLang="en-US" sz="2400" b="1">
                <a:latin typeface="楷体" panose="02010609060101010101" charset="-122"/>
                <a:ea typeface="楷体" panose="02010609060101010101" charset="-122"/>
                <a:cs typeface="楷体" panose="02010609060101010101" charset="-122"/>
                <a:sym typeface="+mn-ea"/>
              </a:rPr>
              <a:t>.滑动变阻器连入电路中的阻值较大</a:t>
            </a:r>
            <a:endParaRPr lang="zh-CN" altLang="en-US"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C</a:t>
            </a:r>
            <a:r>
              <a:rPr lang="zh-CN" altLang="en-US" sz="2400" b="1">
                <a:latin typeface="楷体" panose="02010609060101010101" charset="-122"/>
                <a:ea typeface="楷体" panose="02010609060101010101" charset="-122"/>
                <a:cs typeface="楷体" panose="02010609060101010101" charset="-122"/>
                <a:sym typeface="+mn-ea"/>
              </a:rPr>
              <a:t>.定值电阻断路</a:t>
            </a:r>
            <a:endParaRPr lang="zh-CN" altLang="en-US"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D</a:t>
            </a:r>
            <a:r>
              <a:rPr lang="zh-CN" altLang="en-US" sz="2400" b="1">
                <a:latin typeface="楷体" panose="02010609060101010101" charset="-122"/>
                <a:ea typeface="楷体" panose="02010609060101010101" charset="-122"/>
                <a:cs typeface="楷体" panose="02010609060101010101" charset="-122"/>
                <a:sym typeface="+mn-ea"/>
              </a:rPr>
              <a:t>.定值电阻的阻值较大</a:t>
            </a:r>
            <a:endParaRPr lang="zh-CN" altLang="en-US" sz="2400" b="1">
              <a:latin typeface="楷体" panose="02010609060101010101" charset="-122"/>
              <a:ea typeface="楷体" panose="02010609060101010101" charset="-122"/>
              <a:cs typeface="楷体" panose="02010609060101010101" charset="-122"/>
              <a:sym typeface="+mn-ea"/>
            </a:endParaRPr>
          </a:p>
        </p:txBody>
      </p:sp>
      <p:pic>
        <p:nvPicPr>
          <p:cNvPr id="23555" name="Picture 2" descr="RR4-Y"/>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691755" y="2749868"/>
            <a:ext cx="3117850" cy="2293937"/>
          </a:xfrm>
          <a:prstGeom prst="rect">
            <a:avLst/>
          </a:prstGeom>
          <a:noFill/>
          <a:ln w="9525">
            <a:noFill/>
          </a:ln>
        </p:spPr>
      </p:pic>
      <p:sp>
        <p:nvSpPr>
          <p:cNvPr id="2" name="矩形 1"/>
          <p:cNvSpPr/>
          <p:nvPr/>
        </p:nvSpPr>
        <p:spPr>
          <a:xfrm>
            <a:off x="1502410" y="5192395"/>
            <a:ext cx="8885555" cy="1198880"/>
          </a:xfrm>
          <a:prstGeom prst="rect">
            <a:avLst/>
          </a:prstGeom>
        </p:spPr>
        <p:txBody>
          <a:bodyPr wrap="square">
            <a:spAutoFit/>
          </a:bodyPr>
          <a:lstStyle/>
          <a:p>
            <a:pPr marL="0" marR="0" lvl="0" indent="609600" algn="l" defTabSz="914400" rtl="0">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E95A67"/>
                </a:solidFill>
                <a:effectLst/>
                <a:uLnTx/>
                <a:uFillTx/>
                <a:latin typeface="楷体" panose="02010609060101010101" charset="-122"/>
                <a:ea typeface="楷体" panose="02010609060101010101" charset="-122"/>
                <a:cs typeface="+mn-cs"/>
                <a:sym typeface="+mn-ea"/>
              </a:rPr>
              <a:t>解析：两个电表选用的量程都是小量程，它们的示数都很小，说明电路中的电流很小，阻值很大，定值电阻两端的电压很小。</a:t>
            </a:r>
            <a:endParaRPr kumimoji="0" lang="zh-CN" altLang="en-US" sz="2400" b="1" i="0" u="none" strike="noStrike" kern="1200" cap="none" spc="0" normalizeH="0" baseline="0" noProof="0">
              <a:ln>
                <a:noFill/>
              </a:ln>
              <a:solidFill>
                <a:srgbClr val="E95A67"/>
              </a:solidFill>
              <a:effectLst/>
              <a:uLnTx/>
              <a:uFillTx/>
              <a:latin typeface="楷体" panose="02010609060101010101" charset="-122"/>
              <a:ea typeface="楷体" panose="02010609060101010101" charset="-122"/>
              <a:cs typeface="+mn-cs"/>
              <a:sym typeface="+mn-ea"/>
            </a:endParaRPr>
          </a:p>
        </p:txBody>
      </p:sp>
      <p:sp>
        <p:nvSpPr>
          <p:cNvPr id="14" name="矩形 13"/>
          <p:cNvSpPr/>
          <p:nvPr/>
        </p:nvSpPr>
        <p:spPr>
          <a:xfrm>
            <a:off x="2555240" y="2533015"/>
            <a:ext cx="378460" cy="46037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E95A67"/>
                </a:solidFill>
                <a:effectLst/>
                <a:uLnTx/>
                <a:uFillTx/>
                <a:latin typeface="Times New Roman" panose="02020603050405020304" pitchFamily="18" charset="0"/>
                <a:ea typeface="+mj-ea"/>
                <a:cs typeface="Times New Roman" panose="02020603050405020304" pitchFamily="18" charset="0"/>
                <a:sym typeface="+mn-ea"/>
              </a:rPr>
              <a:t>B</a:t>
            </a:r>
            <a:endParaRPr kumimoji="0" lang="en-US" altLang="zh-CN" sz="2400" b="1" i="0" u="none" strike="noStrike" kern="1200" cap="none" spc="0" normalizeH="0" baseline="0" noProof="0">
              <a:ln>
                <a:noFill/>
              </a:ln>
              <a:solidFill>
                <a:srgbClr val="E95A67"/>
              </a:solidFill>
              <a:effectLst/>
              <a:uLnTx/>
              <a:uFillTx/>
              <a:latin typeface="Times New Roman" panose="02020603050405020304" pitchFamily="18" charset="0"/>
              <a:ea typeface="+mj-ea"/>
              <a:cs typeface="Times New Roman" panose="02020603050405020304" pitchFamily="18" charset="0"/>
              <a:sym typeface="+mn-ea"/>
            </a:endParaRPr>
          </a:p>
        </p:txBody>
      </p:sp>
      <p:sp>
        <p:nvSpPr>
          <p:cNvPr id="18" name="矩形 17"/>
          <p:cNvSpPr/>
          <p:nvPr/>
        </p:nvSpPr>
        <p:spPr>
          <a:xfrm>
            <a:off x="3908425" y="3752533"/>
            <a:ext cx="774700" cy="58356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FF0000"/>
              </a:solidFill>
              <a:effectLst/>
              <a:uLnTx/>
              <a:uFillTx/>
              <a:latin typeface="+mn-lt"/>
              <a:ea typeface="+mj-ea"/>
              <a:cs typeface="+mn-cs"/>
              <a:sym typeface="+mn-ea"/>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5302"/>
                                        </p:tgtEl>
                                        <p:attrNameLst>
                                          <p:attrName>style.visibility</p:attrName>
                                        </p:attrNameLst>
                                      </p:cBhvr>
                                      <p:to>
                                        <p:strVal val="visible"/>
                                      </p:to>
                                    </p:set>
                                    <p:animEffect transition="in" filter="barn(inVertical)">
                                      <p:cBhvr>
                                        <p:cTn id="7" dur="500"/>
                                        <p:tgtEl>
                                          <p:spTgt spid="5530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5307"/>
                                        </p:tgtEl>
                                        <p:attrNameLst>
                                          <p:attrName>style.visibility</p:attrName>
                                        </p:attrNameLst>
                                      </p:cBhvr>
                                      <p:to>
                                        <p:strVal val="visible"/>
                                      </p:to>
                                    </p:set>
                                    <p:animEffect transition="in" filter="barn(inVertical)">
                                      <p:cBhvr>
                                        <p:cTn id="10" dur="500"/>
                                        <p:tgtEl>
                                          <p:spTgt spid="5530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16" presetClass="entr" presetSubtype="21" fill="hold" nodeType="withEffect">
                                  <p:stCondLst>
                                    <p:cond delay="0"/>
                                  </p:stCondLst>
                                  <p:childTnLst>
                                    <p:set>
                                      <p:cBhvr>
                                        <p:cTn id="15" dur="1" fill="hold">
                                          <p:stCondLst>
                                            <p:cond delay="0"/>
                                          </p:stCondLst>
                                        </p:cTn>
                                        <p:tgtEl>
                                          <p:spTgt spid="23555"/>
                                        </p:tgtEl>
                                        <p:attrNameLst>
                                          <p:attrName>style.visibility</p:attrName>
                                        </p:attrNameLst>
                                      </p:cBhvr>
                                      <p:to>
                                        <p:strVal val="visible"/>
                                      </p:to>
                                    </p:set>
                                    <p:animEffect transition="in" filter="barn(inVertical)">
                                      <p:cBhvr>
                                        <p:cTn id="16" dur="500"/>
                                        <p:tgtEl>
                                          <p:spTgt spid="23555"/>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42" presetClass="entr" presetSubtype="0" fill="hold" grpId="0" nodeType="clickEffect">
                                  <p:stCondLst>
                                    <p:cond delay="0"/>
                                  </p:stCondLst>
                                  <p:childTnLst>
                                    <p:set>
                                      <p:cBhvr>
                                        <p:cTn id="26" dur="500"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anim calcmode="lin" valueType="num">
                                      <p:cBhvr>
                                        <p:cTn id="28" dur="500" fill="hold"/>
                                        <p:tgtEl>
                                          <p:spTgt spid="2"/>
                                        </p:tgtEl>
                                        <p:attrNameLst>
                                          <p:attrName>ppt_x</p:attrName>
                                        </p:attrNameLst>
                                      </p:cBhvr>
                                      <p:tavLst>
                                        <p:tav tm="0">
                                          <p:val>
                                            <p:strVal val="#ppt_x"/>
                                          </p:val>
                                        </p:tav>
                                        <p:tav tm="100000">
                                          <p:val>
                                            <p:strVal val="#ppt_x"/>
                                          </p:val>
                                        </p:tav>
                                      </p:tavLst>
                                    </p:anim>
                                    <p:anim calcmode="lin" valueType="num">
                                      <p:cBhvr>
                                        <p:cTn id="2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55307" grpId="0"/>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5302" name="组合 15"/>
          <p:cNvGrpSpPr/>
          <p:nvPr/>
        </p:nvGrpSpPr>
        <p:grpSpPr>
          <a:xfrm>
            <a:off x="2547303" y="1717358"/>
            <a:ext cx="582612" cy="458787"/>
            <a:chOff x="4812" y="1680"/>
            <a:chExt cx="918" cy="724"/>
          </a:xfrm>
        </p:grpSpPr>
        <p:grpSp>
          <p:nvGrpSpPr>
            <p:cNvPr id="55303" name="组合 12"/>
            <p:cNvGrpSpPr/>
            <p:nvPr/>
          </p:nvGrpSpPr>
          <p:grpSpPr>
            <a:xfrm>
              <a:off x="4812" y="1680"/>
              <a:ext cx="919" cy="720"/>
              <a:chOff x="4812" y="1680"/>
              <a:chExt cx="919" cy="720"/>
            </a:xfrm>
          </p:grpSpPr>
          <p:sp>
            <p:nvSpPr>
              <p:cNvPr id="10" name="圆角矩形 9"/>
              <p:cNvSpPr/>
              <p:nvPr/>
            </p:nvSpPr>
            <p:spPr>
              <a:xfrm>
                <a:off x="4812" y="1680"/>
                <a:ext cx="795" cy="72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等腰三角形 3"/>
              <p:cNvSpPr/>
              <p:nvPr/>
            </p:nvSpPr>
            <p:spPr>
              <a:xfrm rot="5400000">
                <a:off x="5386" y="1936"/>
                <a:ext cx="480" cy="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55306" name="文本框 13"/>
            <p:cNvSpPr txBox="1"/>
            <p:nvPr/>
          </p:nvSpPr>
          <p:spPr>
            <a:xfrm>
              <a:off x="4826" y="1680"/>
              <a:ext cx="768" cy="725"/>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rPr>
                <a:t>例</a:t>
              </a:r>
              <a:endParaRPr lang="zh-CN" altLang="en-US" sz="2400" b="1">
                <a:solidFill>
                  <a:schemeClr val="bg1"/>
                </a:solidFill>
                <a:latin typeface="微软雅黑" panose="020b0503020204020204" charset="-122"/>
                <a:ea typeface="微软雅黑"/>
              </a:endParaRPr>
            </a:p>
          </p:txBody>
        </p:sp>
      </p:grpSp>
      <p:sp>
        <p:nvSpPr>
          <p:cNvPr id="55307" name="文本框 1"/>
          <p:cNvSpPr txBox="1"/>
          <p:nvPr/>
        </p:nvSpPr>
        <p:spPr>
          <a:xfrm>
            <a:off x="1991678" y="1136650"/>
            <a:ext cx="1693862" cy="520700"/>
          </a:xfrm>
          <a:prstGeom prst="rect">
            <a:avLst/>
          </a:prstGeom>
          <a:noFill/>
          <a:ln w="9525">
            <a:noFill/>
          </a:ln>
        </p:spPr>
        <p:txBody>
          <a:bodyPr wrap="square" anchor="t">
            <a:spAutoFit/>
          </a:bodyPr>
          <a:lstStyle/>
          <a:p>
            <a:pPr algn="ctr"/>
            <a:r>
              <a:rPr lang="zh-CN" altLang="en-US" sz="2800" b="1">
                <a:solidFill>
                  <a:srgbClr val="F0775F"/>
                </a:solidFill>
                <a:latin typeface="微软雅黑" panose="020b0503020204020204" charset="-122"/>
                <a:ea typeface="微软雅黑"/>
                <a:sym typeface="微软雅黑" panose="020b0503020204020204" charset="-122"/>
              </a:rPr>
              <a:t>典例分析</a:t>
            </a:r>
            <a:endParaRPr lang="zh-CN" altLang="en-US" sz="2800" b="1">
              <a:solidFill>
                <a:srgbClr val="F0775F"/>
              </a:solidFill>
              <a:latin typeface="微软雅黑" panose="020b0503020204020204" charset="-122"/>
              <a:ea typeface="微软雅黑"/>
              <a:sym typeface="微软雅黑" panose="020b0503020204020204" charset="-122"/>
            </a:endParaRPr>
          </a:p>
        </p:txBody>
      </p:sp>
      <p:sp>
        <p:nvSpPr>
          <p:cNvPr id="2" name="文本框 1"/>
          <p:cNvSpPr txBox="1"/>
          <p:nvPr/>
        </p:nvSpPr>
        <p:spPr>
          <a:xfrm>
            <a:off x="3260725" y="1581785"/>
            <a:ext cx="5986780" cy="645160"/>
          </a:xfrm>
          <a:prstGeom prst="rect">
            <a:avLst/>
          </a:prstGeom>
          <a:noFill/>
        </p:spPr>
        <p:txBody>
          <a:bodyPr wrap="square" rtlCol="0" anchor="t">
            <a:spAutoFit/>
          </a:bodyPr>
          <a:lstStyle/>
          <a:p>
            <a:pPr>
              <a:lnSpc>
                <a:spcPct val="150000"/>
              </a:lnSpc>
            </a:pPr>
            <a:r>
              <a:rPr lang="zh-CN" altLang="en-US" sz="2400" b="1">
                <a:latin typeface="楷体" panose="02010609060101010101" charset="-122"/>
                <a:ea typeface="楷体" panose="02010609060101010101" charset="-122"/>
                <a:cs typeface="楷体" panose="02010609060101010101" charset="-122"/>
              </a:rPr>
              <a:t>用图甲所示的电路测量定值电阻</a:t>
            </a:r>
            <a:r>
              <a:rPr lang="zh-CN" altLang="en-US" sz="2400" b="1">
                <a:latin typeface="Times New Roman" panose="02020603050405020304" pitchFamily="18" charset="0"/>
                <a:ea typeface="楷体" panose="02010609060101010101" charset="-122"/>
                <a:cs typeface="Times New Roman" panose="02020603050405020304" pitchFamily="18" charset="0"/>
              </a:rPr>
              <a:t>R</a:t>
            </a:r>
            <a:r>
              <a:rPr lang="zh-CN" altLang="en-US" sz="2400" b="1">
                <a:latin typeface="楷体" panose="02010609060101010101" charset="-122"/>
                <a:ea typeface="楷体" panose="02010609060101010101" charset="-122"/>
                <a:cs typeface="楷体" panose="02010609060101010101" charset="-122"/>
              </a:rPr>
              <a:t>的阻值。</a:t>
            </a:r>
            <a:endParaRPr lang="zh-CN" altLang="en-US" sz="2400" b="1">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795905" y="2379980"/>
            <a:ext cx="5972810" cy="2098040"/>
          </a:xfrm>
          <a:prstGeom prst="rect">
            <a:avLst/>
          </a:prstGeom>
        </p:spPr>
      </p:pic>
      <p:sp>
        <p:nvSpPr>
          <p:cNvPr id="5" name="文本框 4"/>
          <p:cNvSpPr txBox="1"/>
          <p:nvPr/>
        </p:nvSpPr>
        <p:spPr>
          <a:xfrm>
            <a:off x="2108835" y="4646295"/>
            <a:ext cx="7971790" cy="1198880"/>
          </a:xfrm>
          <a:prstGeom prst="rect">
            <a:avLst/>
          </a:prstGeom>
          <a:noFill/>
        </p:spPr>
        <p:txBody>
          <a:bodyPr wrap="square" rtlCol="0" anchor="t">
            <a:spAutoFit/>
          </a:bodyPr>
          <a:lstStyle/>
          <a:p>
            <a:pPr>
              <a:lnSpc>
                <a:spcPct val="150000"/>
              </a:lnSpc>
            </a:pPr>
            <a:r>
              <a:rPr lang="zh-CN" altLang="en-US" sz="2400" b="1">
                <a:latin typeface="楷体" panose="02010609060101010101" charset="-122"/>
                <a:ea typeface="楷体" panose="02010609060101010101" charset="-122"/>
                <a:cs typeface="楷体" panose="02010609060101010101" charset="-122"/>
              </a:rPr>
              <a:t>(</a:t>
            </a:r>
            <a:r>
              <a:rPr lang="zh-CN" altLang="en-US" sz="2400" b="1">
                <a:latin typeface="Times New Roman" panose="02020603050405020304" pitchFamily="18" charset="0"/>
                <a:ea typeface="楷体" panose="02010609060101010101" charset="-122"/>
                <a:cs typeface="Times New Roman" panose="02020603050405020304" pitchFamily="18" charset="0"/>
              </a:rPr>
              <a:t>1</a:t>
            </a:r>
            <a:r>
              <a:rPr lang="zh-CN" altLang="en-US" sz="2400" b="1">
                <a:latin typeface="楷体" panose="02010609060101010101" charset="-122"/>
                <a:ea typeface="楷体" panose="02010609060101010101" charset="-122"/>
                <a:cs typeface="楷体" panose="02010609060101010101" charset="-122"/>
              </a:rPr>
              <a:t>)测量电阻的实验原理是</a:t>
            </a:r>
            <a:r>
              <a:rPr lang="zh-CN" altLang="en-US" sz="2400" b="1" u="sng">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a:p>
            <a:pPr>
              <a:lnSpc>
                <a:spcPct val="150000"/>
              </a:lnSpc>
            </a:pPr>
            <a:r>
              <a:rPr lang="zh-CN" altLang="en-US" sz="2400" b="1">
                <a:latin typeface="楷体" panose="02010609060101010101" charset="-122"/>
                <a:ea typeface="楷体" panose="02010609060101010101" charset="-122"/>
                <a:cs typeface="楷体" panose="02010609060101010101" charset="-122"/>
              </a:rPr>
              <a:t>(</a:t>
            </a:r>
            <a:r>
              <a:rPr lang="zh-CN" altLang="en-US" sz="2400" b="1">
                <a:latin typeface="Times New Roman" panose="02020603050405020304" pitchFamily="18" charset="0"/>
                <a:ea typeface="楷体" panose="02010609060101010101" charset="-122"/>
                <a:cs typeface="Times New Roman" panose="02020603050405020304" pitchFamily="18" charset="0"/>
              </a:rPr>
              <a:t>2</a:t>
            </a:r>
            <a:r>
              <a:rPr lang="zh-CN" altLang="en-US" sz="2400" b="1">
                <a:latin typeface="楷体" panose="02010609060101010101" charset="-122"/>
                <a:ea typeface="楷体" panose="02010609060101010101" charset="-122"/>
                <a:cs typeface="楷体" panose="02010609060101010101" charset="-122"/>
              </a:rPr>
              <a:t>)闭合开关前,滑动变阻器的阻值应处于</a:t>
            </a:r>
            <a:r>
              <a:rPr lang="zh-CN" altLang="en-US" sz="2400" b="1" u="sng">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值。</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5302"/>
                                        </p:tgtEl>
                                        <p:attrNameLst>
                                          <p:attrName>style.visibility</p:attrName>
                                        </p:attrNameLst>
                                      </p:cBhvr>
                                      <p:to>
                                        <p:strVal val="visible"/>
                                      </p:to>
                                    </p:set>
                                    <p:animEffect transition="in" filter="barn(inVertical)">
                                      <p:cBhvr>
                                        <p:cTn id="7" dur="500"/>
                                        <p:tgtEl>
                                          <p:spTgt spid="5530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5307"/>
                                        </p:tgtEl>
                                        <p:attrNameLst>
                                          <p:attrName>style.visibility</p:attrName>
                                        </p:attrNameLst>
                                      </p:cBhvr>
                                      <p:to>
                                        <p:strVal val="visible"/>
                                      </p:to>
                                    </p:set>
                                    <p:animEffect transition="in" filter="barn(inVertical)">
                                      <p:cBhvr>
                                        <p:cTn id="10" dur="500"/>
                                        <p:tgtEl>
                                          <p:spTgt spid="5530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7" grpId="0"/>
      <p:bldP spid="2" grpId="0"/>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1842135" y="1803400"/>
            <a:ext cx="8549640" cy="2306955"/>
          </a:xfrm>
          <a:prstGeom prst="rect">
            <a:avLst/>
          </a:prstGeom>
          <a:noFill/>
        </p:spPr>
        <p:txBody>
          <a:bodyPr wrap="square" rtlCol="0" anchor="t">
            <a:spAutoFit/>
          </a:bodyPr>
          <a:lstStyle/>
          <a:p>
            <a:pPr indent="609600">
              <a:lnSpc>
                <a:spcPct val="150000"/>
              </a:lnSpc>
            </a:pPr>
            <a:r>
              <a:rPr lang="zh-CN" altLang="en-US" sz="2400" b="1">
                <a:latin typeface="楷体" panose="02010609060101010101" charset="-122"/>
                <a:ea typeface="楷体" panose="02010609060101010101" charset="-122"/>
                <a:cs typeface="楷体" panose="02010609060101010101" charset="-122"/>
              </a:rPr>
              <a:t>(</a:t>
            </a:r>
            <a:r>
              <a:rPr lang="zh-CN" altLang="en-US" sz="2400" b="1">
                <a:latin typeface="Times New Roman" panose="02020603050405020304" pitchFamily="18" charset="0"/>
                <a:ea typeface="楷体" panose="02010609060101010101" charset="-122"/>
                <a:cs typeface="Times New Roman" panose="02020603050405020304" pitchFamily="18" charset="0"/>
              </a:rPr>
              <a:t>3</a:t>
            </a:r>
            <a:r>
              <a:rPr lang="zh-CN" altLang="en-US" sz="2400" b="1">
                <a:latin typeface="楷体" panose="02010609060101010101" charset="-122"/>
                <a:ea typeface="楷体" panose="02010609060101010101" charset="-122"/>
                <a:cs typeface="楷体" panose="02010609060101010101" charset="-122"/>
              </a:rPr>
              <a:t>)闭合开关,将图乙中的滑动变阻器的滑片</a:t>
            </a:r>
            <a:r>
              <a:rPr lang="zh-CN" altLang="en-US" sz="2400" b="1">
                <a:latin typeface="Times New Roman" panose="02020603050405020304" pitchFamily="18" charset="0"/>
                <a:ea typeface="楷体" panose="02010609060101010101" charset="-122"/>
                <a:cs typeface="Times New Roman" panose="02020603050405020304" pitchFamily="18" charset="0"/>
              </a:rPr>
              <a:t>P</a:t>
            </a:r>
            <a:r>
              <a:rPr lang="zh-CN" altLang="en-US" sz="2400" b="1">
                <a:latin typeface="楷体" panose="02010609060101010101" charset="-122"/>
                <a:ea typeface="楷体" panose="02010609060101010101" charset="-122"/>
                <a:cs typeface="楷体" panose="02010609060101010101" charset="-122"/>
              </a:rPr>
              <a:t>向左移动时,电流表的示数会</a:t>
            </a:r>
            <a:r>
              <a:rPr lang="zh-CN" altLang="en-US" sz="2400" b="1" u="sng">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。当滑片</a:t>
            </a:r>
            <a:r>
              <a:rPr lang="zh-CN" altLang="en-US" sz="2400" b="1">
                <a:latin typeface="Times New Roman" panose="02020603050405020304" pitchFamily="18" charset="0"/>
                <a:ea typeface="楷体" panose="02010609060101010101" charset="-122"/>
                <a:cs typeface="Times New Roman" panose="02020603050405020304" pitchFamily="18" charset="0"/>
              </a:rPr>
              <a:t>P</a:t>
            </a:r>
            <a:r>
              <a:rPr lang="zh-CN" altLang="en-US" sz="2400" b="1">
                <a:latin typeface="楷体" panose="02010609060101010101" charset="-122"/>
                <a:ea typeface="楷体" panose="02010609060101010101" charset="-122"/>
                <a:cs typeface="楷体" panose="02010609060101010101" charset="-122"/>
              </a:rPr>
              <a:t>滑到某一位置时,电流表的示数为</a:t>
            </a:r>
            <a:r>
              <a:rPr lang="zh-CN" altLang="en-US" sz="2400" b="1">
                <a:latin typeface="Times New Roman" panose="02020603050405020304" pitchFamily="18" charset="0"/>
                <a:ea typeface="楷体" panose="02010609060101010101" charset="-122"/>
                <a:cs typeface="Times New Roman" panose="02020603050405020304" pitchFamily="18" charset="0"/>
              </a:rPr>
              <a:t>0.5 A</a:t>
            </a:r>
            <a:r>
              <a:rPr lang="zh-CN" altLang="en-US" sz="2400" b="1">
                <a:latin typeface="楷体" panose="02010609060101010101" charset="-122"/>
                <a:ea typeface="楷体" panose="02010609060101010101" charset="-122"/>
                <a:cs typeface="楷体" panose="02010609060101010101" charset="-122"/>
              </a:rPr>
              <a:t>,电压表的示数如图丙，由此可知被测电阻</a:t>
            </a:r>
            <a:r>
              <a:rPr lang="zh-CN" altLang="en-US" sz="2400" b="1">
                <a:latin typeface="Times New Roman" panose="02020603050405020304" pitchFamily="18" charset="0"/>
                <a:ea typeface="楷体" panose="02010609060101010101" charset="-122"/>
                <a:cs typeface="Times New Roman" panose="02020603050405020304" pitchFamily="18" charset="0"/>
              </a:rPr>
              <a:t>R</a:t>
            </a:r>
            <a:r>
              <a:rPr lang="zh-CN" altLang="en-US" sz="2400" b="1">
                <a:latin typeface="楷体" panose="02010609060101010101" charset="-122"/>
                <a:ea typeface="楷体" panose="02010609060101010101" charset="-122"/>
                <a:cs typeface="楷体" panose="02010609060101010101" charset="-122"/>
              </a:rPr>
              <a:t>的阻值为</a:t>
            </a:r>
            <a:r>
              <a:rPr lang="zh-CN" altLang="en-US" sz="2400" b="1" u="sng">
                <a:latin typeface="楷体" panose="02010609060101010101" charset="-122"/>
                <a:ea typeface="楷体" panose="02010609060101010101" charset="-122"/>
                <a:cs typeface="楷体" panose="02010609060101010101" charset="-122"/>
              </a:rPr>
              <a:t>     </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Ω</a:t>
            </a:r>
            <a:r>
              <a:rPr lang="zh-CN" altLang="en-US" sz="2400" b="1">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2521585" y="4359910"/>
            <a:ext cx="6871970" cy="645160"/>
          </a:xfrm>
          <a:prstGeom prst="rect">
            <a:avLst/>
          </a:prstGeom>
          <a:noFill/>
        </p:spPr>
        <p:txBody>
          <a:bodyPr wrap="square" rtlCol="0" anchor="t">
            <a:spAutoFit/>
          </a:bodyPr>
          <a:lstStyle/>
          <a:p>
            <a:pPr>
              <a:lnSpc>
                <a:spcPct val="150000"/>
              </a:lnSpc>
            </a:pPr>
            <a:r>
              <a:rPr lang="zh-CN" altLang="en-US" sz="2400" b="1">
                <a:solidFill>
                  <a:srgbClr val="E95A67"/>
                </a:solidFill>
                <a:latin typeface="楷体" panose="02010609060101010101" charset="-122"/>
                <a:ea typeface="楷体" panose="02010609060101010101" charset="-122"/>
                <a:cs typeface="楷体" panose="02010609060101010101" charset="-122"/>
              </a:rPr>
              <a:t>答案: （</a:t>
            </a:r>
            <a:r>
              <a:rPr lang="en-US" altLang="zh-CN" sz="2400" b="1">
                <a:solidFill>
                  <a:srgbClr val="E95A67"/>
                </a:solidFill>
                <a:latin typeface="楷体" panose="02010609060101010101" charset="-122"/>
                <a:ea typeface="楷体" panose="02010609060101010101" charset="-122"/>
                <a:cs typeface="楷体" panose="02010609060101010101" charset="-122"/>
              </a:rPr>
              <a:t>1</a:t>
            </a:r>
            <a:r>
              <a:rPr lang="zh-CN" altLang="en-US" sz="2400" b="1">
                <a:solidFill>
                  <a:srgbClr val="E95A67"/>
                </a:solidFill>
                <a:latin typeface="楷体" panose="02010609060101010101" charset="-122"/>
                <a:ea typeface="楷体" panose="02010609060101010101" charset="-122"/>
                <a:cs typeface="楷体" panose="02010609060101010101" charset="-122"/>
              </a:rPr>
              <a:t>）         （</a:t>
            </a:r>
            <a:r>
              <a:rPr lang="en-US" altLang="zh-CN" sz="2400" b="1">
                <a:solidFill>
                  <a:srgbClr val="E95A67"/>
                </a:solidFill>
                <a:latin typeface="楷体" panose="02010609060101010101" charset="-122"/>
                <a:ea typeface="楷体" panose="02010609060101010101" charset="-122"/>
                <a:cs typeface="楷体" panose="02010609060101010101" charset="-122"/>
              </a:rPr>
              <a:t>2</a:t>
            </a:r>
            <a:r>
              <a:rPr lang="zh-CN" altLang="en-US" sz="2400" b="1">
                <a:solidFill>
                  <a:srgbClr val="E95A67"/>
                </a:solidFill>
                <a:latin typeface="楷体" panose="02010609060101010101" charset="-122"/>
                <a:ea typeface="楷体" panose="02010609060101010101" charset="-122"/>
                <a:cs typeface="楷体" panose="02010609060101010101" charset="-122"/>
              </a:rPr>
              <a:t>）最大     （</a:t>
            </a:r>
            <a:r>
              <a:rPr lang="en-US" altLang="zh-CN" sz="2400" b="1">
                <a:solidFill>
                  <a:srgbClr val="E95A67"/>
                </a:solidFill>
                <a:latin typeface="楷体" panose="02010609060101010101" charset="-122"/>
                <a:ea typeface="楷体" panose="02010609060101010101" charset="-122"/>
                <a:cs typeface="楷体" panose="02010609060101010101" charset="-122"/>
              </a:rPr>
              <a:t>3</a:t>
            </a:r>
            <a:r>
              <a:rPr lang="zh-CN" altLang="en-US" sz="2400" b="1">
                <a:solidFill>
                  <a:srgbClr val="E95A67"/>
                </a:solidFill>
                <a:latin typeface="楷体" panose="02010609060101010101" charset="-122"/>
                <a:ea typeface="楷体" panose="02010609060101010101" charset="-122"/>
                <a:cs typeface="楷体" panose="02010609060101010101" charset="-122"/>
              </a:rPr>
              <a:t>）变小</a:t>
            </a:r>
            <a:endParaRPr lang="zh-CN" altLang="en-US" sz="2400" b="1">
              <a:solidFill>
                <a:srgbClr val="E95A67"/>
              </a:solidFill>
              <a:latin typeface="楷体" panose="02010609060101010101" charset="-122"/>
              <a:ea typeface="楷体" panose="02010609060101010101" charset="-122"/>
              <a:cs typeface="楷体" panose="02010609060101010101" charset="-122"/>
            </a:endParaRPr>
          </a:p>
        </p:txBody>
      </p:sp>
      <p:graphicFrame>
        <p:nvGraphicFramePr>
          <p:cNvPr id="8" name="对象 7">
            <a:hlinkClick action="ppaction://ole?verb="/>
          </p:cNvPr>
          <p:cNvGraphicFramePr>
            <a:graphicFrameLocks noChangeAspect="1"/>
          </p:cNvGraphicFramePr>
          <p:nvPr/>
        </p:nvGraphicFramePr>
        <p:xfrm>
          <a:off x="4413250" y="4342765"/>
          <a:ext cx="938530" cy="831215"/>
        </p:xfrm>
        <a:graphic>
          <a:graphicData uri="http://schemas.openxmlformats.org/presentationml/2006/ole">
            <mc:AlternateContent>
              <mc:Choice xmlns:v="urn:schemas-microsoft-com:vml" Requires="v">
                <p:oleObj spid="_x0000_s1039" r:id="rId2" imgW="444500" imgH="393700" progId="Equation.KSEE3">
                  <p:embed/>
                </p:oleObj>
              </mc:Choice>
              <mc:Fallback>
                <p:oleObj r:id="rId2" imgW="444500" imgH="393700" progId="Equation.KSEE3">
                  <p:embed/>
                  <p:pic>
                    <p:nvPicPr>
                      <p:cNvPr id="0" name="OLE substitute image"/>
                      <p:cNvPicPr/>
                      <p:nvPr/>
                    </p:nvPicPr>
                    <p:blipFill>
                      <a:blip r:embed="rId3"/>
                      <a:stretch>
                        <a:fillRect/>
                      </a:stretch>
                    </p:blipFill>
                    <p:spPr>
                      <a:xfrm>
                        <a:off x="4413250" y="4342765"/>
                        <a:ext cx="938530" cy="83121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3" name="Picture 2" descr="RW6"/>
          <p:cNvPicPr>
            <a:picLocks noChangeAspect="1"/>
          </p:cNvPicPr>
          <p:nvPr/>
        </p:nvPicPr>
        <p:blipFill>
          <a:blip r:embed="rId2"/>
          <a:stretch>
            <a:fillRect/>
          </a:stretch>
        </p:blipFill>
        <p:spPr>
          <a:xfrm>
            <a:off x="7417435" y="2533015"/>
            <a:ext cx="2401888" cy="2536825"/>
          </a:xfrm>
          <a:prstGeom prst="rect">
            <a:avLst/>
          </a:prstGeom>
          <a:noFill/>
          <a:ln w="9525">
            <a:noFill/>
          </a:ln>
        </p:spPr>
      </p:pic>
      <p:graphicFrame>
        <p:nvGraphicFramePr>
          <p:cNvPr id="20484" name="对象 18"/>
          <p:cNvGraphicFramePr>
            <a:graphicFrameLocks noChangeAspect="1"/>
          </p:cNvGraphicFramePr>
          <p:nvPr/>
        </p:nvGraphicFramePr>
        <p:xfrm>
          <a:off x="3139123" y="4573905"/>
          <a:ext cx="1844675" cy="1101725"/>
        </p:xfrm>
        <a:graphic>
          <a:graphicData uri="http://schemas.openxmlformats.org/presentationml/2006/ole">
            <mc:AlternateContent>
              <mc:Choice xmlns:v="urn:schemas-microsoft-com:vml" Requires="v">
                <p:oleObj spid="_x0000_s1040" r:id="rId3" imgW="748665" imgH="444500" progId="Equation.DSMT4">
                  <p:embed/>
                </p:oleObj>
              </mc:Choice>
              <mc:Fallback>
                <p:oleObj r:id="rId3" imgW="748665" imgH="444500" progId="Equation.DSMT4">
                  <p:embed/>
                  <p:pic>
                    <p:nvPicPr>
                      <p:cNvPr id="0" name="OLE substitute image"/>
                      <p:cNvPicPr/>
                      <p:nvPr/>
                    </p:nvPicPr>
                    <p:blipFill>
                      <a:blip r:embed="rId4"/>
                      <a:stretch>
                        <a:fillRect/>
                      </a:stretch>
                    </p:blipFill>
                    <p:spPr>
                      <a:xfrm>
                        <a:off x="3139123" y="4573905"/>
                        <a:ext cx="1844675" cy="1101725"/>
                      </a:xfrm>
                      <a:prstGeom prst="rect">
                        <a:avLst/>
                      </a:prstGeom>
                      <a:noFill/>
                      <a:ln w="38100">
                        <a:noFill/>
                        <a:miter/>
                      </a:ln>
                    </p:spPr>
                  </p:pic>
                </p:oleObj>
              </mc:Fallback>
            </mc:AlternateContent>
          </a:graphicData>
        </a:graphic>
      </p:graphicFrame>
      <p:sp>
        <p:nvSpPr>
          <p:cNvPr id="13" name="矩形 12"/>
          <p:cNvSpPr/>
          <p:nvPr/>
        </p:nvSpPr>
        <p:spPr bwMode="auto">
          <a:xfrm>
            <a:off x="1656715" y="2642235"/>
            <a:ext cx="4810125" cy="1753235"/>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先闭合</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S</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1</a:t>
            </a:r>
            <a:r>
              <a:rPr lang="zh-CN" altLang="en-US" sz="2400" b="1">
                <a:latin typeface="楷体" panose="02010609060101010101" charset="-122"/>
                <a:ea typeface="楷体" panose="02010609060101010101" charset="-122"/>
                <a:cs typeface="楷体" panose="02010609060101010101" charset="-122"/>
                <a:sym typeface="+mn-ea"/>
              </a:rPr>
              <a:t>，断开</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S</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2</a:t>
            </a:r>
            <a:r>
              <a:rPr lang="zh-CN" altLang="en-US" sz="2400" b="1">
                <a:latin typeface="楷体" panose="02010609060101010101" charset="-122"/>
                <a:ea typeface="楷体" panose="02010609060101010101" charset="-122"/>
                <a:cs typeface="楷体" panose="02010609060101010101" charset="-122"/>
                <a:sym typeface="+mn-ea"/>
              </a:rPr>
              <a:t>，测出通过</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0</a:t>
            </a:r>
            <a:r>
              <a:rPr lang="zh-CN" altLang="en-US" sz="2400" b="1">
                <a:latin typeface="楷体" panose="02010609060101010101" charset="-122"/>
                <a:ea typeface="楷体" panose="02010609060101010101" charset="-122"/>
                <a:cs typeface="楷体" panose="02010609060101010101" charset="-122"/>
                <a:sym typeface="+mn-ea"/>
              </a:rPr>
              <a:t>的电流</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0</a:t>
            </a:r>
            <a:r>
              <a:rPr lang="zh-CN" altLang="en-US" sz="2400" b="1">
                <a:latin typeface="楷体" panose="02010609060101010101" charset="-122"/>
                <a:ea typeface="楷体" panose="02010609060101010101" charset="-122"/>
                <a:cs typeface="楷体" panose="02010609060101010101" charset="-122"/>
                <a:sym typeface="+mn-ea"/>
              </a:rPr>
              <a:t>；再断开</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S</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1</a:t>
            </a:r>
            <a:r>
              <a:rPr lang="zh-CN" altLang="en-US" sz="2400" b="1">
                <a:latin typeface="楷体" panose="02010609060101010101" charset="-122"/>
                <a:ea typeface="楷体" panose="02010609060101010101" charset="-122"/>
                <a:cs typeface="楷体" panose="02010609060101010101" charset="-122"/>
                <a:sym typeface="+mn-ea"/>
              </a:rPr>
              <a:t>，闭合</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S</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2</a:t>
            </a:r>
            <a:r>
              <a:rPr lang="zh-CN" altLang="en-US" sz="2400" b="1">
                <a:latin typeface="楷体" panose="02010609060101010101" charset="-122"/>
                <a:ea typeface="楷体" panose="02010609060101010101" charset="-122"/>
                <a:cs typeface="楷体" panose="02010609060101010101" charset="-122"/>
                <a:sym typeface="+mn-ea"/>
              </a:rPr>
              <a:t>，测出通过</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x</a:t>
            </a:r>
            <a:r>
              <a:rPr lang="zh-CN" altLang="en-US" sz="2400" b="1">
                <a:latin typeface="楷体" panose="02010609060101010101" charset="-122"/>
                <a:ea typeface="楷体" panose="02010609060101010101" charset="-122"/>
                <a:cs typeface="楷体" panose="02010609060101010101" charset="-122"/>
                <a:sym typeface="+mn-ea"/>
              </a:rPr>
              <a:t>的电流</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I</a:t>
            </a:r>
            <a:r>
              <a:rPr lang="zh-CN" altLang="en-US" sz="2400" b="1" baseline="-25000">
                <a:latin typeface="Times New Roman" panose="02020603050405020304" pitchFamily="18" charset="0"/>
                <a:ea typeface="楷体" panose="02010609060101010101" charset="-122"/>
                <a:cs typeface="Times New Roman" panose="02020603050405020304" pitchFamily="18" charset="0"/>
                <a:sym typeface="+mn-ea"/>
              </a:rPr>
              <a:t>x</a:t>
            </a:r>
            <a:endParaRPr lang="zh-CN" altLang="en-US" sz="2400" b="1">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36" name="矩形 35"/>
          <p:cNvSpPr/>
          <p:nvPr/>
        </p:nvSpPr>
        <p:spPr>
          <a:xfrm>
            <a:off x="1203325" y="1795463"/>
            <a:ext cx="304292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en-US" altLang="zh-CN" sz="2800" b="1">
                <a:latin typeface="Times New Roman" panose="02020603050405020304" pitchFamily="18" charset="0"/>
                <a:ea typeface="楷体" panose="02010609060101010101" charset="-122"/>
                <a:cs typeface="Times New Roman" panose="02020603050405020304" pitchFamily="18" charset="0"/>
                <a:sym typeface="+mn-ea"/>
              </a:rPr>
              <a:t>1</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安阻法测电阻：</a:t>
            </a:r>
            <a:endParaRPr lang="zh-CN" altLang="en-US" sz="2800" b="1">
              <a:latin typeface="楷体" panose="02010609060101010101" charset="-122"/>
              <a:ea typeface="楷体" panose="02010609060101010101" charset="-122"/>
              <a:sym typeface="+mn-ea"/>
            </a:endParaRPr>
          </a:p>
        </p:txBody>
      </p:sp>
      <p:sp>
        <p:nvSpPr>
          <p:cNvPr id="11" name="TextBox 24"/>
          <p:cNvSpPr txBox="1"/>
          <p:nvPr/>
        </p:nvSpPr>
        <p:spPr>
          <a:xfrm>
            <a:off x="0" y="1063625"/>
            <a:ext cx="5260340" cy="521970"/>
          </a:xfrm>
          <a:prstGeom prst="rect">
            <a:avLst/>
          </a:prstGeom>
          <a:solidFill>
            <a:srgbClr val="AFBADD"/>
          </a:solidFill>
          <a:ln w="9525">
            <a:noFill/>
          </a:ln>
        </p:spPr>
        <p:txBody>
          <a:bodyPr wrap="square" anchor="t">
            <a:spAutoFit/>
          </a:bodyPr>
          <a:lstStyle/>
          <a:p>
            <a:pPr algn="ctr"/>
            <a:r>
              <a:rPr lang="zh-CN" altLang="en-US" sz="2800" b="1">
                <a:solidFill>
                  <a:schemeClr val="bg1"/>
                </a:solidFill>
                <a:latin typeface="微软雅黑" panose="020b0503020204020204" charset="-122"/>
                <a:ea typeface="微软雅黑"/>
                <a:cs typeface="+mn-ea"/>
              </a:rPr>
              <a:t>二、测电阻的其他方法</a:t>
            </a:r>
            <a:endParaRPr lang="zh-CN" altLang="en-US" sz="2800" b="1">
              <a:solidFill>
                <a:schemeClr val="bg1"/>
              </a:solidFill>
              <a:latin typeface="微软雅黑" panose="020b0503020204020204" charset="-122"/>
              <a:ea typeface="微软雅黑"/>
              <a:cs typeface="+mn-ea"/>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20483"/>
                                        </p:tgtEl>
                                        <p:attrNameLst>
                                          <p:attrName>style.visibility</p:attrName>
                                        </p:attrNameLst>
                                      </p:cBhvr>
                                      <p:to>
                                        <p:strVal val="visible"/>
                                      </p:to>
                                    </p:set>
                                    <p:animEffect transition="in" filter="fade">
                                      <p:cBhvr>
                                        <p:cTn id="18" dur="500"/>
                                        <p:tgtEl>
                                          <p:spTgt spid="20483"/>
                                        </p:tgtEl>
                                      </p:cBhvr>
                                    </p:animEffect>
                                  </p:childTnLst>
                                </p:cTn>
                              </p:par>
                            </p:childTnLst>
                          </p:cTn>
                        </p:par>
                        <p:par>
                          <p:cTn id="19" fill="hold" nodeType="afterGroup">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0484"/>
                                        </p:tgtEl>
                                        <p:attrNameLst>
                                          <p:attrName>style.visibility</p:attrName>
                                        </p:attrNameLst>
                                      </p:cBhvr>
                                      <p:to>
                                        <p:strVal val="visible"/>
                                      </p:to>
                                    </p:set>
                                    <p:animEffect transition="in" filter="fade">
                                      <p:cBhvr>
                                        <p:cTn id="2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6" grpId="0"/>
      <p:bldP spid="11"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1430020" y="1390015"/>
            <a:ext cx="304292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en-US" altLang="zh-CN" sz="2800" b="1">
                <a:latin typeface="Times New Roman" panose="02020603050405020304" pitchFamily="18" charset="0"/>
                <a:ea typeface="楷体" panose="02010609060101010101" charset="-122"/>
                <a:cs typeface="Times New Roman" panose="02020603050405020304" pitchFamily="18" charset="0"/>
                <a:sym typeface="+mn-ea"/>
              </a:rPr>
              <a:t>2</a:t>
            </a:r>
            <a:r>
              <a:rPr lang="en-US" altLang="zh-CN" sz="2800" b="1">
                <a:latin typeface="楷体" panose="02010609060101010101" charset="-122"/>
                <a:ea typeface="楷体" panose="02010609060101010101" charset="-122"/>
                <a:sym typeface="+mn-ea"/>
              </a:rPr>
              <a:t>.伏阻法测电阻：</a:t>
            </a:r>
            <a:endParaRPr lang="en-US" altLang="zh-CN" sz="2800" b="1">
              <a:latin typeface="楷体" panose="02010609060101010101" charset="-122"/>
              <a:ea typeface="楷体" panose="02010609060101010101" charset="-122"/>
              <a:sym typeface="+mn-ea"/>
            </a:endParaRPr>
          </a:p>
        </p:txBody>
      </p:sp>
      <p:graphicFrame>
        <p:nvGraphicFramePr>
          <p:cNvPr id="21507" name="对象 9"/>
          <p:cNvGraphicFramePr>
            <a:graphicFrameLocks noChangeAspect="1"/>
          </p:cNvGraphicFramePr>
          <p:nvPr/>
        </p:nvGraphicFramePr>
        <p:xfrm>
          <a:off x="3167698" y="4198303"/>
          <a:ext cx="2397125" cy="996950"/>
        </p:xfrm>
        <a:graphic>
          <a:graphicData uri="http://schemas.openxmlformats.org/presentationml/2006/ole">
            <mc:AlternateContent>
              <mc:Choice xmlns:v="urn:schemas-microsoft-com:vml" Requires="v">
                <p:oleObj spid="_x0000_s1041" r:id="rId2" imgW="1078865" imgH="444500" progId="Equation.DSMT4">
                  <p:embed/>
                </p:oleObj>
              </mc:Choice>
              <mc:Fallback>
                <p:oleObj r:id="rId2" imgW="1078865" imgH="444500" progId="Equation.DSMT4">
                  <p:embed/>
                  <p:pic>
                    <p:nvPicPr>
                      <p:cNvPr id="0" name="OLE substitute image"/>
                      <p:cNvPicPr/>
                      <p:nvPr/>
                    </p:nvPicPr>
                    <p:blipFill>
                      <a:blip r:embed="rId3"/>
                      <a:stretch>
                        <a:fillRect/>
                      </a:stretch>
                    </p:blipFill>
                    <p:spPr>
                      <a:xfrm>
                        <a:off x="3167698" y="4198303"/>
                        <a:ext cx="2397125" cy="996950"/>
                      </a:xfrm>
                      <a:prstGeom prst="rect">
                        <a:avLst/>
                      </a:prstGeom>
                      <a:noFill/>
                      <a:ln w="38100">
                        <a:noFill/>
                        <a:miter/>
                      </a:ln>
                    </p:spPr>
                  </p:pic>
                </p:oleObj>
              </mc:Fallback>
            </mc:AlternateContent>
          </a:graphicData>
        </a:graphic>
      </p:graphicFrame>
      <p:pic>
        <p:nvPicPr>
          <p:cNvPr id="21508" name="Picture 3" descr="RW7"/>
          <p:cNvPicPr>
            <a:picLocks noChangeAspect="1"/>
          </p:cNvPicPr>
          <p:nvPr/>
        </p:nvPicPr>
        <p:blipFill>
          <a:blip r:embed="rId4"/>
          <a:stretch>
            <a:fillRect/>
          </a:stretch>
        </p:blipFill>
        <p:spPr>
          <a:xfrm>
            <a:off x="7517130" y="2087245"/>
            <a:ext cx="2401888" cy="2835275"/>
          </a:xfrm>
          <a:prstGeom prst="rect">
            <a:avLst/>
          </a:prstGeom>
          <a:noFill/>
          <a:ln w="9525">
            <a:noFill/>
          </a:ln>
        </p:spPr>
      </p:pic>
      <p:sp>
        <p:nvSpPr>
          <p:cNvPr id="12" name="矩形 11"/>
          <p:cNvSpPr/>
          <p:nvPr/>
        </p:nvSpPr>
        <p:spPr>
          <a:xfrm>
            <a:off x="1961515" y="2327910"/>
            <a:ext cx="4810125" cy="1753235"/>
          </a:xfrm>
          <a:prstGeom prst="rect">
            <a:avLst/>
          </a:prstGeom>
          <a:noFill/>
          <a:ln w="9525">
            <a:noFill/>
          </a:ln>
        </p:spPr>
        <p:txBody>
          <a:bodyPr>
            <a:spAutoFit/>
          </a:bodyPr>
          <a:lstStyle/>
          <a:p>
            <a:pPr indent="609600">
              <a:lnSpc>
                <a:spcPct val="150000"/>
              </a:lnSpc>
              <a:buFont typeface="Arial" panose="020b0604020202020204" pitchFamily="34" charset="0"/>
            </a:pPr>
            <a:r>
              <a:rPr lang="zh-CN" altLang="zh-CN" sz="2400" b="1">
                <a:latin typeface="楷体" panose="02010609060101010101" charset="-122"/>
                <a:ea typeface="楷体" panose="02010609060101010101" charset="-122"/>
                <a:cs typeface="楷体" panose="02010609060101010101" charset="-122"/>
              </a:rPr>
              <a:t>闭合开关</a:t>
            </a:r>
            <a:r>
              <a:rPr lang="en-US" altLang="zh-CN" sz="2400" b="1" i="1">
                <a:latin typeface="Times New Roman" panose="02020603050405020304" pitchFamily="18" charset="0"/>
                <a:ea typeface="楷体" panose="02010609060101010101" charset="-122"/>
                <a:cs typeface="Times New Roman" panose="02020603050405020304" pitchFamily="18" charset="0"/>
              </a:rPr>
              <a:t>S</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1</a:t>
            </a:r>
            <a:r>
              <a:rPr lang="zh-CN" altLang="zh-CN" sz="2400" b="1">
                <a:latin typeface="楷体" panose="02010609060101010101" charset="-122"/>
                <a:ea typeface="楷体" panose="02010609060101010101" charset="-122"/>
                <a:cs typeface="楷体" panose="02010609060101010101" charset="-122"/>
              </a:rPr>
              <a:t>和</a:t>
            </a:r>
            <a:r>
              <a:rPr lang="en-US" altLang="zh-CN" sz="2400" b="1" i="1">
                <a:latin typeface="Times New Roman" panose="02020603050405020304" pitchFamily="18" charset="0"/>
                <a:ea typeface="楷体" panose="02010609060101010101" charset="-122"/>
                <a:cs typeface="Times New Roman" panose="02020603050405020304" pitchFamily="18" charset="0"/>
              </a:rPr>
              <a:t>S</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2</a:t>
            </a:r>
            <a:r>
              <a:rPr lang="zh-CN" altLang="zh-CN" sz="2400" b="1">
                <a:latin typeface="楷体" panose="02010609060101010101" charset="-122"/>
                <a:ea typeface="楷体" panose="02010609060101010101" charset="-122"/>
                <a:cs typeface="楷体" panose="02010609060101010101" charset="-122"/>
              </a:rPr>
              <a:t>，记下电压表示数</a:t>
            </a:r>
            <a:r>
              <a:rPr lang="en-US" altLang="zh-CN" sz="2400" b="1" i="1">
                <a:latin typeface="Times New Roman" panose="02020603050405020304" pitchFamily="18" charset="0"/>
                <a:ea typeface="楷体" panose="02010609060101010101" charset="-122"/>
                <a:cs typeface="Times New Roman" panose="02020603050405020304" pitchFamily="18" charset="0"/>
              </a:rPr>
              <a:t>U</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1</a:t>
            </a:r>
            <a:r>
              <a:rPr lang="zh-CN" altLang="zh-CN" sz="2400" b="1">
                <a:latin typeface="楷体" panose="02010609060101010101" charset="-122"/>
                <a:ea typeface="楷体" panose="02010609060101010101" charset="-122"/>
                <a:cs typeface="楷体" panose="02010609060101010101" charset="-122"/>
              </a:rPr>
              <a:t>；断开开关</a:t>
            </a:r>
            <a:r>
              <a:rPr lang="en-US" altLang="zh-CN" sz="2400" b="1" i="1">
                <a:latin typeface="Times New Roman" panose="02020603050405020304" pitchFamily="18" charset="0"/>
                <a:ea typeface="楷体" panose="02010609060101010101" charset="-122"/>
                <a:cs typeface="Times New Roman" panose="02020603050405020304" pitchFamily="18" charset="0"/>
              </a:rPr>
              <a:t>S</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2</a:t>
            </a:r>
            <a:r>
              <a:rPr lang="zh-CN" altLang="zh-CN" sz="2400" b="1">
                <a:latin typeface="楷体" panose="02010609060101010101" charset="-122"/>
                <a:ea typeface="楷体" panose="02010609060101010101" charset="-122"/>
                <a:cs typeface="楷体" panose="02010609060101010101" charset="-122"/>
              </a:rPr>
              <a:t>，闭合开关</a:t>
            </a:r>
            <a:r>
              <a:rPr lang="en-US" altLang="zh-CN" sz="2400" b="1" i="1">
                <a:latin typeface="Times New Roman" panose="02020603050405020304" pitchFamily="18" charset="0"/>
                <a:ea typeface="楷体" panose="02010609060101010101" charset="-122"/>
                <a:cs typeface="Times New Roman" panose="02020603050405020304" pitchFamily="18" charset="0"/>
              </a:rPr>
              <a:t>S</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1</a:t>
            </a:r>
            <a:r>
              <a:rPr lang="zh-CN" altLang="zh-CN" sz="2400" b="1">
                <a:latin typeface="楷体" panose="02010609060101010101" charset="-122"/>
                <a:ea typeface="楷体" panose="02010609060101010101" charset="-122"/>
                <a:cs typeface="楷体" panose="02010609060101010101" charset="-122"/>
              </a:rPr>
              <a:t>，记下电压表示数</a:t>
            </a:r>
            <a:r>
              <a:rPr lang="en-US" altLang="zh-CN" sz="2400" b="1" i="1">
                <a:latin typeface="Times New Roman" panose="02020603050405020304" pitchFamily="18" charset="0"/>
                <a:ea typeface="楷体" panose="02010609060101010101" charset="-122"/>
                <a:cs typeface="Times New Roman" panose="02020603050405020304" pitchFamily="18" charset="0"/>
              </a:rPr>
              <a:t>U</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2</a:t>
            </a:r>
            <a:endParaRPr lang="zh-CN" altLang="zh-CN" sz="2400" b="1">
              <a:latin typeface="Times New Roman" panose="02020603050405020304" pitchFamily="18" charset="0"/>
              <a:ea typeface="楷体" panose="02010609060101010101" charset="-122"/>
              <a:cs typeface="Times New Roman" panose="02020603050405020304" pitchFamily="18" charset="0"/>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fade">
                                      <p:cBhvr>
                                        <p:cTn id="12" dur="500"/>
                                        <p:tgtEl>
                                          <p:spTgt spid="21508"/>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21507"/>
                                        </p:tgtEl>
                                        <p:attrNameLst>
                                          <p:attrName>style.visibility</p:attrName>
                                        </p:attrNameLst>
                                      </p:cBhvr>
                                      <p:to>
                                        <p:strVal val="visible"/>
                                      </p:to>
                                    </p:set>
                                    <p:animEffect transition="in" filter="fade">
                                      <p:cBhvr>
                                        <p:cTn id="21"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2530" name="对象 7"/>
          <p:cNvGraphicFramePr>
            <a:graphicFrameLocks noChangeAspect="1"/>
          </p:cNvGraphicFramePr>
          <p:nvPr/>
        </p:nvGraphicFramePr>
        <p:xfrm>
          <a:off x="3361373" y="4525963"/>
          <a:ext cx="1717675" cy="996950"/>
        </p:xfrm>
        <a:graphic>
          <a:graphicData uri="http://schemas.openxmlformats.org/presentationml/2006/ole">
            <mc:AlternateContent>
              <mc:Choice xmlns:v="urn:schemas-microsoft-com:vml" Requires="v">
                <p:oleObj spid="_x0000_s1042" r:id="rId2" imgW="774065" imgH="444500" progId="Equation.DSMT4">
                  <p:embed/>
                </p:oleObj>
              </mc:Choice>
              <mc:Fallback>
                <p:oleObj r:id="rId2" imgW="774065" imgH="444500" progId="Equation.DSMT4">
                  <p:embed/>
                  <p:pic>
                    <p:nvPicPr>
                      <p:cNvPr id="0" name="OLE substitute image"/>
                      <p:cNvPicPr/>
                      <p:nvPr/>
                    </p:nvPicPr>
                    <p:blipFill>
                      <a:blip r:embed="rId3"/>
                      <a:stretch>
                        <a:fillRect/>
                      </a:stretch>
                    </p:blipFill>
                    <p:spPr>
                      <a:xfrm>
                        <a:off x="3361373" y="4525963"/>
                        <a:ext cx="1717675" cy="996950"/>
                      </a:xfrm>
                      <a:prstGeom prst="rect">
                        <a:avLst/>
                      </a:prstGeom>
                      <a:noFill/>
                      <a:ln w="38100">
                        <a:noFill/>
                        <a:miter/>
                      </a:ln>
                    </p:spPr>
                  </p:pic>
                </p:oleObj>
              </mc:Fallback>
            </mc:AlternateContent>
          </a:graphicData>
        </a:graphic>
      </p:graphicFrame>
      <p:pic>
        <p:nvPicPr>
          <p:cNvPr id="22531" name="Picture 10" descr="RW8"/>
          <p:cNvPicPr>
            <a:picLocks noChangeAspect="1"/>
          </p:cNvPicPr>
          <p:nvPr/>
        </p:nvPicPr>
        <p:blipFill>
          <a:blip r:embed="rId4">
            <a:clrChange>
              <a:clrFrom>
                <a:srgbClr val="FFFFFF"/>
              </a:clrFrom>
              <a:clrTo>
                <a:srgbClr val="FFFFFF">
                  <a:alpha val="0"/>
                </a:srgbClr>
              </a:clrTo>
            </a:clrChange>
          </a:blip>
          <a:stretch>
            <a:fillRect/>
          </a:stretch>
        </p:blipFill>
        <p:spPr>
          <a:xfrm>
            <a:off x="7293610" y="2222818"/>
            <a:ext cx="2895600" cy="2109787"/>
          </a:xfrm>
          <a:prstGeom prst="rect">
            <a:avLst/>
          </a:prstGeom>
          <a:noFill/>
          <a:ln w="9525">
            <a:noFill/>
          </a:ln>
        </p:spPr>
      </p:pic>
      <p:sp>
        <p:nvSpPr>
          <p:cNvPr id="10" name="矩形 9"/>
          <p:cNvSpPr/>
          <p:nvPr/>
        </p:nvSpPr>
        <p:spPr>
          <a:xfrm>
            <a:off x="1397635" y="1182688"/>
            <a:ext cx="304292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en-US" altLang="zh-CN" sz="2800" b="1">
                <a:latin typeface="Times New Roman" panose="02020603050405020304" pitchFamily="18" charset="0"/>
                <a:ea typeface="楷体" panose="02010609060101010101" charset="-122"/>
                <a:cs typeface="Times New Roman" panose="02020603050405020304" pitchFamily="18" charset="0"/>
                <a:sym typeface="+mn-ea"/>
              </a:rPr>
              <a:t>3</a:t>
            </a:r>
            <a:r>
              <a:rPr lang="en-US" altLang="zh-CN" sz="2800" b="1">
                <a:latin typeface="楷体" panose="02010609060101010101" charset="-122"/>
                <a:ea typeface="楷体" panose="02010609060101010101" charset="-122"/>
                <a:sym typeface="+mn-ea"/>
              </a:rPr>
              <a:t>.双伏法测电阻：</a:t>
            </a:r>
            <a:endParaRPr lang="en-US" altLang="zh-CN" sz="2800" b="1">
              <a:latin typeface="楷体" panose="02010609060101010101" charset="-122"/>
              <a:ea typeface="楷体" panose="02010609060101010101" charset="-122"/>
              <a:sym typeface="+mn-ea"/>
            </a:endParaRPr>
          </a:p>
        </p:txBody>
      </p:sp>
      <p:sp>
        <p:nvSpPr>
          <p:cNvPr id="11" name="矩形 10"/>
          <p:cNvSpPr/>
          <p:nvPr/>
        </p:nvSpPr>
        <p:spPr>
          <a:xfrm>
            <a:off x="1815465" y="2124075"/>
            <a:ext cx="4810125" cy="2306955"/>
          </a:xfrm>
          <a:prstGeom prst="rect">
            <a:avLst/>
          </a:prstGeom>
          <a:noFill/>
          <a:ln w="9525">
            <a:noFill/>
          </a:ln>
        </p:spPr>
        <p:txBody>
          <a:bodyPr>
            <a:spAutoFit/>
          </a:bodyPr>
          <a:lstStyle/>
          <a:p>
            <a:pPr indent="609600">
              <a:lnSpc>
                <a:spcPct val="150000"/>
              </a:lnSpc>
              <a:buFont typeface="Arial" panose="020b0604020202020204" pitchFamily="34" charset="0"/>
            </a:pPr>
            <a:r>
              <a:rPr lang="zh-CN" altLang="en-US" sz="2400" b="1">
                <a:latin typeface="楷体" panose="02010609060101010101" charset="-122"/>
                <a:ea typeface="楷体" panose="02010609060101010101" charset="-122"/>
                <a:cs typeface="楷体" panose="02010609060101010101" charset="-122"/>
              </a:rPr>
              <a:t>将电压表</a:t>
            </a:r>
            <a:r>
              <a:rPr lang="en-US" altLang="zh-CN" sz="2400" b="1" i="1">
                <a:latin typeface="Times New Roman" panose="02020603050405020304" pitchFamily="18" charset="0"/>
                <a:ea typeface="楷体" panose="02010609060101010101" charset="-122"/>
                <a:cs typeface="Times New Roman" panose="02020603050405020304" pitchFamily="18" charset="0"/>
              </a:rPr>
              <a:t>V</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1</a:t>
            </a:r>
            <a:r>
              <a:rPr lang="zh-CN" altLang="en-US" sz="2400" b="1">
                <a:latin typeface="楷体" panose="02010609060101010101" charset="-122"/>
                <a:ea typeface="楷体" panose="02010609060101010101" charset="-122"/>
                <a:cs typeface="楷体" panose="02010609060101010101" charset="-122"/>
              </a:rPr>
              <a:t>并联接在</a:t>
            </a:r>
            <a:r>
              <a:rPr lang="en-US" altLang="zh-CN" sz="2400" b="1" i="1">
                <a:latin typeface="Times New Roman" panose="02020603050405020304" pitchFamily="18" charset="0"/>
                <a:ea typeface="楷体" panose="02010609060101010101" charset="-122"/>
                <a:cs typeface="Times New Roman" panose="02020603050405020304" pitchFamily="18" charset="0"/>
              </a:rPr>
              <a:t>R</a:t>
            </a:r>
            <a:r>
              <a:rPr lang="en-US" altLang="zh-CN" sz="2400" b="1" i="1" baseline="-25000">
                <a:latin typeface="Times New Roman" panose="02020603050405020304" pitchFamily="18" charset="0"/>
                <a:ea typeface="楷体" panose="02010609060101010101" charset="-122"/>
                <a:cs typeface="Times New Roman" panose="02020603050405020304" pitchFamily="18" charset="0"/>
              </a:rPr>
              <a:t>x</a:t>
            </a:r>
            <a:r>
              <a:rPr lang="zh-CN" altLang="en-US" sz="2400" b="1">
                <a:latin typeface="楷体" panose="02010609060101010101" charset="-122"/>
                <a:ea typeface="楷体" panose="02010609060101010101" charset="-122"/>
                <a:cs typeface="楷体" panose="02010609060101010101" charset="-122"/>
              </a:rPr>
              <a:t>两端，测出电阻</a:t>
            </a:r>
            <a:r>
              <a:rPr lang="en-US" altLang="zh-CN" sz="2400" b="1" i="1">
                <a:latin typeface="Times New Roman" panose="02020603050405020304" pitchFamily="18" charset="0"/>
                <a:ea typeface="楷体" panose="02010609060101010101" charset="-122"/>
                <a:cs typeface="Times New Roman" panose="02020603050405020304" pitchFamily="18" charset="0"/>
              </a:rPr>
              <a:t>R</a:t>
            </a:r>
            <a:r>
              <a:rPr lang="en-US" altLang="zh-CN" sz="2400" b="1" i="1" baseline="-25000">
                <a:latin typeface="Times New Roman" panose="02020603050405020304" pitchFamily="18" charset="0"/>
                <a:ea typeface="楷体" panose="02010609060101010101" charset="-122"/>
                <a:cs typeface="Times New Roman" panose="02020603050405020304" pitchFamily="18" charset="0"/>
              </a:rPr>
              <a:t>x</a:t>
            </a:r>
            <a:r>
              <a:rPr lang="zh-CN" altLang="en-US" sz="2400" b="1">
                <a:latin typeface="楷体" panose="02010609060101010101" charset="-122"/>
                <a:ea typeface="楷体" panose="02010609060101010101" charset="-122"/>
                <a:cs typeface="楷体" panose="02010609060101010101" charset="-122"/>
              </a:rPr>
              <a:t>两端的电压</a:t>
            </a:r>
            <a:r>
              <a:rPr lang="en-US" altLang="zh-CN" sz="2400" b="1" i="1">
                <a:latin typeface="Times New Roman" panose="02020603050405020304" pitchFamily="18" charset="0"/>
                <a:ea typeface="楷体" panose="02010609060101010101" charset="-122"/>
                <a:cs typeface="Times New Roman" panose="02020603050405020304" pitchFamily="18" charset="0"/>
              </a:rPr>
              <a:t>U</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1</a:t>
            </a:r>
            <a:r>
              <a:rPr lang="zh-CN" altLang="en-US" sz="2400" b="1">
                <a:latin typeface="楷体" panose="02010609060101010101" charset="-122"/>
                <a:ea typeface="楷体" panose="02010609060101010101" charset="-122"/>
                <a:cs typeface="楷体" panose="02010609060101010101" charset="-122"/>
              </a:rPr>
              <a:t>，将电压表</a:t>
            </a:r>
            <a:r>
              <a:rPr lang="en-US" altLang="zh-CN" sz="2400" b="1" i="1">
                <a:latin typeface="Times New Roman" panose="02020603050405020304" pitchFamily="18" charset="0"/>
                <a:ea typeface="楷体" panose="02010609060101010101" charset="-122"/>
                <a:cs typeface="Times New Roman" panose="02020603050405020304" pitchFamily="18" charset="0"/>
              </a:rPr>
              <a:t>V</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2</a:t>
            </a:r>
            <a:r>
              <a:rPr lang="zh-CN" altLang="en-US" sz="2400" b="1">
                <a:latin typeface="楷体" panose="02010609060101010101" charset="-122"/>
                <a:ea typeface="楷体" panose="02010609060101010101" charset="-122"/>
                <a:cs typeface="楷体" panose="02010609060101010101" charset="-122"/>
              </a:rPr>
              <a:t>并联接在</a:t>
            </a:r>
            <a:r>
              <a:rPr lang="en-US" altLang="zh-CN" sz="2400" b="1" i="1">
                <a:latin typeface="Times New Roman" panose="02020603050405020304" pitchFamily="18" charset="0"/>
                <a:ea typeface="楷体" panose="02010609060101010101" charset="-122"/>
                <a:cs typeface="Times New Roman" panose="02020603050405020304" pitchFamily="18" charset="0"/>
              </a:rPr>
              <a:t>R</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0</a:t>
            </a:r>
            <a:r>
              <a:rPr lang="zh-CN" altLang="en-US" sz="2400" b="1">
                <a:latin typeface="楷体" panose="02010609060101010101" charset="-122"/>
                <a:ea typeface="楷体" panose="02010609060101010101" charset="-122"/>
                <a:cs typeface="楷体" panose="02010609060101010101" charset="-122"/>
              </a:rPr>
              <a:t>两端，测出电阻</a:t>
            </a:r>
            <a:r>
              <a:rPr lang="en-US" altLang="zh-CN" sz="2400" b="1" i="1">
                <a:latin typeface="Times New Roman" panose="02020603050405020304" pitchFamily="18" charset="0"/>
                <a:ea typeface="楷体" panose="02010609060101010101" charset="-122"/>
                <a:cs typeface="Times New Roman" panose="02020603050405020304" pitchFamily="18" charset="0"/>
              </a:rPr>
              <a:t>R</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0</a:t>
            </a:r>
            <a:r>
              <a:rPr lang="zh-CN" altLang="en-US" sz="2400" b="1">
                <a:latin typeface="楷体" panose="02010609060101010101" charset="-122"/>
                <a:ea typeface="楷体" panose="02010609060101010101" charset="-122"/>
                <a:cs typeface="楷体" panose="02010609060101010101" charset="-122"/>
              </a:rPr>
              <a:t>两端的电压</a:t>
            </a:r>
            <a:r>
              <a:rPr lang="en-US" altLang="zh-CN" sz="2400" b="1" i="1">
                <a:latin typeface="Times New Roman" panose="02020603050405020304" pitchFamily="18" charset="0"/>
                <a:ea typeface="楷体" panose="02010609060101010101" charset="-122"/>
                <a:cs typeface="Times New Roman" panose="02020603050405020304" pitchFamily="18" charset="0"/>
              </a:rPr>
              <a:t>U</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2</a:t>
            </a:r>
            <a:endParaRPr lang="zh-CN" altLang="zh-CN" sz="2400" b="1">
              <a:latin typeface="Times New Roman" panose="02020603050405020304" pitchFamily="18" charset="0"/>
              <a:ea typeface="楷体" panose="02010609060101010101" charset="-122"/>
              <a:cs typeface="Times New Roman" panose="02020603050405020304" pitchFamily="18" charset="0"/>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fade">
                                      <p:cBhvr>
                                        <p:cTn id="12" dur="500"/>
                                        <p:tgtEl>
                                          <p:spTgt spid="2253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2530"/>
                                        </p:tgtEl>
                                        <p:attrNameLst>
                                          <p:attrName>style.visibility</p:attrName>
                                        </p:attrNameLst>
                                      </p:cBhvr>
                                      <p:to>
                                        <p:strVal val="visible"/>
                                      </p:to>
                                    </p:set>
                                    <p:animEffect transition="in" filter="fade">
                                      <p:cBhvr>
                                        <p:cTn id="22"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3554" name="对象 6"/>
          <p:cNvGraphicFramePr>
            <a:graphicFrameLocks noChangeAspect="1"/>
          </p:cNvGraphicFramePr>
          <p:nvPr/>
        </p:nvGraphicFramePr>
        <p:xfrm>
          <a:off x="3563620" y="4617403"/>
          <a:ext cx="1676400" cy="996950"/>
        </p:xfrm>
        <a:graphic>
          <a:graphicData uri="http://schemas.openxmlformats.org/presentationml/2006/ole">
            <mc:AlternateContent>
              <mc:Choice xmlns:v="urn:schemas-microsoft-com:vml" Requires="v">
                <p:oleObj spid="_x0000_s1043" r:id="rId2" imgW="748665" imgH="444500" progId="Equation.DSMT4">
                  <p:embed/>
                </p:oleObj>
              </mc:Choice>
              <mc:Fallback>
                <p:oleObj r:id="rId2" imgW="748665" imgH="444500" progId="Equation.DSMT4">
                  <p:embed/>
                  <p:pic>
                    <p:nvPicPr>
                      <p:cNvPr id="0" name="OLE substitute image"/>
                      <p:cNvPicPr/>
                      <p:nvPr/>
                    </p:nvPicPr>
                    <p:blipFill>
                      <a:blip r:embed="rId3"/>
                      <a:stretch>
                        <a:fillRect/>
                      </a:stretch>
                    </p:blipFill>
                    <p:spPr>
                      <a:xfrm>
                        <a:off x="3563620" y="4617403"/>
                        <a:ext cx="1676400" cy="996950"/>
                      </a:xfrm>
                      <a:prstGeom prst="rect">
                        <a:avLst/>
                      </a:prstGeom>
                      <a:noFill/>
                      <a:ln w="38100">
                        <a:noFill/>
                        <a:miter/>
                      </a:ln>
                    </p:spPr>
                  </p:pic>
                </p:oleObj>
              </mc:Fallback>
            </mc:AlternateContent>
          </a:graphicData>
        </a:graphic>
      </p:graphicFrame>
      <p:pic>
        <p:nvPicPr>
          <p:cNvPr id="23555" name="Picture 11" descr="RW9"/>
          <p:cNvPicPr>
            <a:picLocks noChangeAspect="1"/>
          </p:cNvPicPr>
          <p:nvPr/>
        </p:nvPicPr>
        <p:blipFill>
          <a:blip r:embed="rId4">
            <a:clrChange>
              <a:clrFrom>
                <a:srgbClr val="FFFFFF"/>
              </a:clrFrom>
              <a:clrTo>
                <a:srgbClr val="FFFFFF">
                  <a:alpha val="0"/>
                </a:srgbClr>
              </a:clrTo>
            </a:clrChange>
          </a:blip>
          <a:stretch>
            <a:fillRect/>
          </a:stretch>
        </p:blipFill>
        <p:spPr>
          <a:xfrm>
            <a:off x="7641590" y="2208213"/>
            <a:ext cx="2408238" cy="2592387"/>
          </a:xfrm>
          <a:prstGeom prst="rect">
            <a:avLst/>
          </a:prstGeom>
          <a:noFill/>
          <a:ln w="9525">
            <a:noFill/>
          </a:ln>
        </p:spPr>
      </p:pic>
      <p:sp>
        <p:nvSpPr>
          <p:cNvPr id="9" name="矩形 8"/>
          <p:cNvSpPr/>
          <p:nvPr/>
        </p:nvSpPr>
        <p:spPr>
          <a:xfrm>
            <a:off x="1659890" y="1211580"/>
            <a:ext cx="304292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en-US" altLang="zh-CN" sz="2800" b="1">
                <a:latin typeface="Times New Roman" panose="02020603050405020304" pitchFamily="18" charset="0"/>
                <a:ea typeface="楷体" panose="02010609060101010101" charset="-122"/>
                <a:cs typeface="Times New Roman" panose="02020603050405020304" pitchFamily="18" charset="0"/>
                <a:sym typeface="+mn-ea"/>
              </a:rPr>
              <a:t>4</a:t>
            </a:r>
            <a:r>
              <a:rPr lang="en-US" altLang="zh-CN" sz="2800" b="1">
                <a:latin typeface="楷体" panose="02010609060101010101" charset="-122"/>
                <a:ea typeface="楷体" panose="02010609060101010101" charset="-122"/>
                <a:sym typeface="+mn-ea"/>
              </a:rPr>
              <a:t>.双安法测电阻：</a:t>
            </a:r>
            <a:endParaRPr lang="en-US" altLang="zh-CN" sz="2800" b="1">
              <a:latin typeface="楷体" panose="02010609060101010101" charset="-122"/>
              <a:ea typeface="楷体" panose="02010609060101010101" charset="-122"/>
              <a:sym typeface="+mn-ea"/>
            </a:endParaRPr>
          </a:p>
        </p:txBody>
      </p:sp>
      <p:sp>
        <p:nvSpPr>
          <p:cNvPr id="10" name="矩形 9"/>
          <p:cNvSpPr/>
          <p:nvPr/>
        </p:nvSpPr>
        <p:spPr>
          <a:xfrm>
            <a:off x="1996440" y="2153920"/>
            <a:ext cx="4810125" cy="2306955"/>
          </a:xfrm>
          <a:prstGeom prst="rect">
            <a:avLst/>
          </a:prstGeom>
          <a:noFill/>
          <a:ln w="9525">
            <a:noFill/>
          </a:ln>
        </p:spPr>
        <p:txBody>
          <a:bodyPr>
            <a:spAutoFit/>
          </a:bodyPr>
          <a:lstStyle/>
          <a:p>
            <a:pPr indent="609600">
              <a:lnSpc>
                <a:spcPct val="150000"/>
              </a:lnSpc>
              <a:buFont typeface="Arial" panose="020b0604020202020204" pitchFamily="34" charset="0"/>
            </a:pPr>
            <a:r>
              <a:rPr lang="zh-CN" altLang="en-US" sz="2400" b="1">
                <a:latin typeface="楷体" panose="02010609060101010101" charset="-122"/>
                <a:ea typeface="楷体" panose="02010609060101010101" charset="-122"/>
                <a:cs typeface="楷体" panose="02010609060101010101" charset="-122"/>
              </a:rPr>
              <a:t>将电流表</a:t>
            </a:r>
            <a:r>
              <a:rPr lang="en-US" altLang="zh-CN" sz="2400" b="1">
                <a:latin typeface="Times New Roman" panose="02020603050405020304" pitchFamily="18" charset="0"/>
                <a:ea typeface="楷体" panose="02010609060101010101" charset="-122"/>
                <a:cs typeface="Times New Roman" panose="02020603050405020304" pitchFamily="18" charset="0"/>
              </a:rPr>
              <a:t>A</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1</a:t>
            </a:r>
            <a:r>
              <a:rPr lang="zh-CN" altLang="en-US" sz="2400" b="1">
                <a:latin typeface="楷体" panose="02010609060101010101" charset="-122"/>
                <a:ea typeface="楷体" panose="02010609060101010101" charset="-122"/>
                <a:cs typeface="楷体" panose="02010609060101010101" charset="-122"/>
              </a:rPr>
              <a:t>接在电阻</a:t>
            </a:r>
            <a:r>
              <a:rPr lang="en-US" altLang="zh-CN" sz="2400" b="1" i="1">
                <a:latin typeface="Times New Roman" panose="02020603050405020304" pitchFamily="18" charset="0"/>
                <a:ea typeface="楷体" panose="02010609060101010101" charset="-122"/>
                <a:cs typeface="Times New Roman" panose="02020603050405020304" pitchFamily="18" charset="0"/>
              </a:rPr>
              <a:t>R</a:t>
            </a:r>
            <a:r>
              <a:rPr lang="en-US" altLang="zh-CN" sz="2400" b="1" i="1" baseline="-25000">
                <a:latin typeface="Times New Roman" panose="02020603050405020304" pitchFamily="18" charset="0"/>
                <a:ea typeface="楷体" panose="02010609060101010101" charset="-122"/>
                <a:cs typeface="Times New Roman" panose="02020603050405020304" pitchFamily="18" charset="0"/>
              </a:rPr>
              <a:t>x</a:t>
            </a:r>
            <a:r>
              <a:rPr lang="zh-CN" altLang="en-US" sz="2400" b="1">
                <a:latin typeface="楷体" panose="02010609060101010101" charset="-122"/>
                <a:ea typeface="楷体" panose="02010609060101010101" charset="-122"/>
                <a:cs typeface="楷体" panose="02010609060101010101" charset="-122"/>
              </a:rPr>
              <a:t>所在支路，测出通过</a:t>
            </a:r>
            <a:r>
              <a:rPr lang="en-US" altLang="zh-CN" sz="2400" b="1" i="1">
                <a:latin typeface="Times New Roman" panose="02020603050405020304" pitchFamily="18" charset="0"/>
                <a:ea typeface="楷体" panose="02010609060101010101" charset="-122"/>
                <a:cs typeface="Times New Roman" panose="02020603050405020304" pitchFamily="18" charset="0"/>
              </a:rPr>
              <a:t>R</a:t>
            </a:r>
            <a:r>
              <a:rPr lang="en-US" altLang="zh-CN" sz="2400" b="1" i="1" baseline="-25000">
                <a:latin typeface="Times New Roman" panose="02020603050405020304" pitchFamily="18" charset="0"/>
                <a:ea typeface="楷体" panose="02010609060101010101" charset="-122"/>
                <a:cs typeface="Times New Roman" panose="02020603050405020304" pitchFamily="18" charset="0"/>
              </a:rPr>
              <a:t>x</a:t>
            </a:r>
            <a:r>
              <a:rPr lang="zh-CN" altLang="en-US" sz="2400" b="1">
                <a:latin typeface="楷体" panose="02010609060101010101" charset="-122"/>
                <a:ea typeface="楷体" panose="02010609060101010101" charset="-122"/>
                <a:cs typeface="楷体" panose="02010609060101010101" charset="-122"/>
              </a:rPr>
              <a:t>的电流</a:t>
            </a:r>
            <a:r>
              <a:rPr lang="en-US" altLang="zh-CN" sz="2400" b="1" i="1">
                <a:latin typeface="Times New Roman" panose="02020603050405020304" pitchFamily="18" charset="0"/>
                <a:ea typeface="楷体" panose="02010609060101010101" charset="-122"/>
                <a:cs typeface="Times New Roman" panose="02020603050405020304" pitchFamily="18" charset="0"/>
              </a:rPr>
              <a:t>I</a:t>
            </a:r>
            <a:r>
              <a:rPr lang="en-US" altLang="zh-CN" sz="2400" b="1" i="1" baseline="-25000">
                <a:latin typeface="Times New Roman" panose="02020603050405020304" pitchFamily="18" charset="0"/>
                <a:ea typeface="楷体" panose="02010609060101010101" charset="-122"/>
                <a:cs typeface="Times New Roman" panose="02020603050405020304" pitchFamily="18" charset="0"/>
              </a:rPr>
              <a:t>x</a:t>
            </a:r>
            <a:r>
              <a:rPr lang="zh-CN" altLang="en-US" sz="2400" b="1">
                <a:latin typeface="楷体" panose="02010609060101010101" charset="-122"/>
                <a:ea typeface="楷体" panose="02010609060101010101" charset="-122"/>
                <a:cs typeface="楷体" panose="02010609060101010101" charset="-122"/>
              </a:rPr>
              <a:t>；将电流表</a:t>
            </a:r>
            <a:r>
              <a:rPr lang="en-US" altLang="zh-CN" sz="2400" b="1">
                <a:latin typeface="Times New Roman" panose="02020603050405020304" pitchFamily="18" charset="0"/>
                <a:ea typeface="楷体" panose="02010609060101010101" charset="-122"/>
                <a:cs typeface="Times New Roman" panose="02020603050405020304" pitchFamily="18" charset="0"/>
              </a:rPr>
              <a:t>A</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2</a:t>
            </a:r>
            <a:r>
              <a:rPr lang="zh-CN" altLang="en-US" sz="2400" b="1">
                <a:latin typeface="楷体" panose="02010609060101010101" charset="-122"/>
                <a:ea typeface="楷体" panose="02010609060101010101" charset="-122"/>
                <a:cs typeface="楷体" panose="02010609060101010101" charset="-122"/>
              </a:rPr>
              <a:t>接在电阻</a:t>
            </a:r>
            <a:r>
              <a:rPr lang="en-US" altLang="zh-CN" sz="2400" b="1" i="1">
                <a:latin typeface="Times New Roman" panose="02020603050405020304" pitchFamily="18" charset="0"/>
                <a:ea typeface="楷体" panose="02010609060101010101" charset="-122"/>
                <a:cs typeface="Times New Roman" panose="02020603050405020304" pitchFamily="18" charset="0"/>
              </a:rPr>
              <a:t>R</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0</a:t>
            </a:r>
            <a:r>
              <a:rPr lang="zh-CN" altLang="en-US" sz="2400" b="1">
                <a:latin typeface="楷体" panose="02010609060101010101" charset="-122"/>
                <a:ea typeface="楷体" panose="02010609060101010101" charset="-122"/>
                <a:cs typeface="楷体" panose="02010609060101010101" charset="-122"/>
              </a:rPr>
              <a:t>所在支路，测出通过</a:t>
            </a:r>
            <a:r>
              <a:rPr lang="en-US" altLang="zh-CN" sz="2400" b="1" i="1">
                <a:latin typeface="Times New Roman" panose="02020603050405020304" pitchFamily="18" charset="0"/>
                <a:ea typeface="楷体" panose="02010609060101010101" charset="-122"/>
                <a:cs typeface="Times New Roman" panose="02020603050405020304" pitchFamily="18" charset="0"/>
              </a:rPr>
              <a:t>R</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0</a:t>
            </a:r>
            <a:r>
              <a:rPr lang="zh-CN" altLang="en-US" sz="2400" b="1">
                <a:latin typeface="楷体" panose="02010609060101010101" charset="-122"/>
                <a:ea typeface="楷体" panose="02010609060101010101" charset="-122"/>
                <a:cs typeface="楷体" panose="02010609060101010101" charset="-122"/>
              </a:rPr>
              <a:t>的电流</a:t>
            </a:r>
            <a:r>
              <a:rPr lang="en-US" altLang="zh-CN" sz="2400" b="1" i="1">
                <a:latin typeface="Times New Roman" panose="02020603050405020304" pitchFamily="18" charset="0"/>
                <a:ea typeface="楷体" panose="02010609060101010101" charset="-122"/>
                <a:cs typeface="Times New Roman" panose="02020603050405020304" pitchFamily="18" charset="0"/>
              </a:rPr>
              <a:t>I</a:t>
            </a:r>
            <a:r>
              <a:rPr lang="en-US" altLang="zh-CN" sz="2400" b="1" baseline="-25000">
                <a:latin typeface="Times New Roman" panose="02020603050405020304" pitchFamily="18" charset="0"/>
                <a:ea typeface="楷体" panose="02010609060101010101" charset="-122"/>
                <a:cs typeface="Times New Roman" panose="02020603050405020304" pitchFamily="18" charset="0"/>
              </a:rPr>
              <a:t>0</a:t>
            </a:r>
            <a:endParaRPr lang="zh-CN" altLang="zh-CN" sz="2400" b="1">
              <a:latin typeface="Times New Roman" panose="02020603050405020304" pitchFamily="18" charset="0"/>
              <a:ea typeface="楷体" panose="02010609060101010101" charset="-122"/>
              <a:cs typeface="Times New Roman" panose="02020603050405020304" pitchFamily="18" charset="0"/>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fade">
                                      <p:cBhvr>
                                        <p:cTn id="12" dur="500"/>
                                        <p:tgtEl>
                                          <p:spTgt spid="2355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3554"/>
                                        </p:tgtEl>
                                        <p:attrNameLst>
                                          <p:attrName>style.visibility</p:attrName>
                                        </p:attrNameLst>
                                      </p:cBhvr>
                                      <p:to>
                                        <p:strVal val="visible"/>
                                      </p:to>
                                    </p:set>
                                    <p:animEffect transition="in" filter="fade">
                                      <p:cBhvr>
                                        <p:cTn id="22"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578" name="Picture 14" descr="Rw10-y"/>
          <p:cNvPicPr>
            <a:picLocks noChangeAspect="1"/>
          </p:cNvPicPr>
          <p:nvPr/>
        </p:nvPicPr>
        <p:blipFill>
          <a:blip r:embed="rId2"/>
          <a:stretch>
            <a:fillRect/>
          </a:stretch>
        </p:blipFill>
        <p:spPr>
          <a:xfrm>
            <a:off x="7368223" y="2250123"/>
            <a:ext cx="2919412" cy="2755900"/>
          </a:xfrm>
          <a:prstGeom prst="rect">
            <a:avLst/>
          </a:prstGeom>
          <a:noFill/>
          <a:ln w="9525">
            <a:noFill/>
          </a:ln>
        </p:spPr>
      </p:pic>
      <p:sp>
        <p:nvSpPr>
          <p:cNvPr id="7" name="矩形 6"/>
          <p:cNvSpPr/>
          <p:nvPr/>
        </p:nvSpPr>
        <p:spPr>
          <a:xfrm>
            <a:off x="1666240" y="1409700"/>
            <a:ext cx="375793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en-US" altLang="zh-CN" sz="2800" b="1">
                <a:latin typeface="Times New Roman" panose="02020603050405020304" pitchFamily="18" charset="0"/>
                <a:ea typeface="楷体" panose="02010609060101010101" charset="-122"/>
                <a:cs typeface="Times New Roman" panose="02020603050405020304" pitchFamily="18" charset="0"/>
                <a:sym typeface="+mn-ea"/>
              </a:rPr>
              <a:t>5</a:t>
            </a:r>
            <a:r>
              <a:rPr lang="en-US" altLang="zh-CN" sz="2800" b="1">
                <a:latin typeface="楷体" panose="02010609060101010101" charset="-122"/>
                <a:ea typeface="楷体" panose="02010609060101010101" charset="-122"/>
                <a:sym typeface="+mn-ea"/>
              </a:rPr>
              <a:t>.等效替代法测电阻：</a:t>
            </a:r>
            <a:endParaRPr lang="en-US" altLang="zh-CN" sz="2800" b="1">
              <a:latin typeface="楷体" panose="02010609060101010101" charset="-122"/>
              <a:ea typeface="楷体" panose="02010609060101010101" charset="-122"/>
              <a:sym typeface="+mn-ea"/>
            </a:endParaRPr>
          </a:p>
        </p:txBody>
      </p:sp>
      <p:sp>
        <p:nvSpPr>
          <p:cNvPr id="8" name="矩形 7"/>
          <p:cNvSpPr/>
          <p:nvPr/>
        </p:nvSpPr>
        <p:spPr>
          <a:xfrm>
            <a:off x="1999615" y="2474595"/>
            <a:ext cx="4810125" cy="2306955"/>
          </a:xfrm>
          <a:prstGeom prst="rect">
            <a:avLst/>
          </a:prstGeom>
        </p:spPr>
        <p:txBody>
          <a:bodyPr>
            <a:spAutoFit/>
          </a:bodyPr>
          <a:lstStyle/>
          <a:p>
            <a:pPr marL="0" marR="0" lvl="0" indent="609600" algn="l" defTabSz="914400" rtl="0">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将开关</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S</a:t>
            </a:r>
            <a:r>
              <a:rPr kumimoji="0" lang="zh-CN" altLang="en-US" sz="24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接在</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a</a:t>
            </a:r>
            <a:r>
              <a:rPr kumimoji="0" lang="zh-CN" altLang="en-US" sz="24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点，读出电流表的示数为</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I</a:t>
            </a:r>
            <a:r>
              <a:rPr kumimoji="0" lang="zh-CN" altLang="en-US" sz="24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，将开关</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S</a:t>
            </a:r>
            <a:r>
              <a:rPr kumimoji="0" lang="zh-CN" altLang="en-US" sz="24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接在</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b</a:t>
            </a:r>
            <a:r>
              <a:rPr kumimoji="0" lang="zh-CN" altLang="en-US" sz="24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点，调节电阻箱，使电流表的示数仍为</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I</a:t>
            </a:r>
            <a:r>
              <a:rPr kumimoji="0" lang="zh-CN" altLang="en-US" sz="24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，读出电阻箱的示数</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sym typeface="+mn-ea"/>
              </a:rPr>
              <a:t>R</a:t>
            </a:r>
            <a:endPar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9" name="矩形 8"/>
          <p:cNvSpPr/>
          <p:nvPr/>
        </p:nvSpPr>
        <p:spPr>
          <a:xfrm>
            <a:off x="3784600" y="4781233"/>
            <a:ext cx="1390650" cy="563562"/>
          </a:xfrm>
          <a:prstGeom prst="rect">
            <a:avLst/>
          </a:prstGeom>
          <a:noFill/>
          <a:ln w="9525">
            <a:noFill/>
          </a:ln>
        </p:spPr>
        <p:txBody>
          <a:bodyPr>
            <a:spAutoFit/>
          </a:bodyPr>
          <a:lstStyle/>
          <a:p>
            <a:pPr eaLnBrk="1" hangingPunct="1">
              <a:lnSpc>
                <a:spcPct val="120000"/>
              </a:lnSpc>
              <a:buFont typeface="Arial" panose="020b0604020202020204" pitchFamily="34" charset="0"/>
            </a:pPr>
            <a:r>
              <a:rPr lang="en-US" altLang="zh-CN" sz="2800" b="1" i="1">
                <a:latin typeface="Times New Roman" panose="02020603050405020304" pitchFamily="18" charset="0"/>
                <a:ea typeface="黑体" panose="02010609060101010101" charset="-122"/>
              </a:rPr>
              <a:t>R</a:t>
            </a:r>
            <a:r>
              <a:rPr lang="en-US" altLang="zh-CN" sz="2800" b="1" i="1" baseline="-25000">
                <a:latin typeface="Times New Roman" panose="02020603050405020304" pitchFamily="18" charset="0"/>
                <a:ea typeface="黑体" panose="02010609060101010101" charset="-122"/>
              </a:rPr>
              <a:t>x</a:t>
            </a:r>
            <a:r>
              <a:rPr lang="en-US" altLang="zh-CN" sz="2800" b="1">
                <a:latin typeface="Times New Roman" panose="02020603050405020304" pitchFamily="18" charset="0"/>
                <a:ea typeface="黑体" panose="02010609060101010101" charset="-122"/>
              </a:rPr>
              <a:t> = </a:t>
            </a:r>
            <a:r>
              <a:rPr lang="en-US" altLang="zh-CN" sz="2800" b="1" i="1">
                <a:latin typeface="Times New Roman" panose="02020603050405020304" pitchFamily="18" charset="0"/>
                <a:ea typeface="黑体" panose="02010609060101010101" charset="-122"/>
              </a:rPr>
              <a:t>R</a:t>
            </a:r>
            <a:r>
              <a:rPr lang="en-US" altLang="zh-CN" sz="2800" b="1">
                <a:latin typeface="Times New Roman" panose="02020603050405020304" pitchFamily="18" charset="0"/>
                <a:ea typeface="黑体" panose="02010609060101010101" charset="-122"/>
              </a:rPr>
              <a:t> </a:t>
            </a:r>
            <a:endParaRPr lang="zh-CN" altLang="zh-CN" sz="2800" b="1">
              <a:latin typeface="Times New Roman" panose="02020603050405020304" pitchFamily="18" charset="0"/>
              <a:ea typeface="黑体" panose="02010609060101010101" charset="-122"/>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fade">
                                      <p:cBhvr>
                                        <p:cTn id="12" dur="500"/>
                                        <p:tgtEl>
                                          <p:spTgt spid="2457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a:spLocks noChangeArrowheads="1"/>
          </p:cNvSpPr>
          <p:nvPr/>
        </p:nvSpPr>
        <p:spPr bwMode="auto">
          <a:xfrm>
            <a:off x="2531745" y="2321243"/>
            <a:ext cx="1400175" cy="857250"/>
          </a:xfrm>
          <a:prstGeom prst="rect">
            <a:avLst/>
          </a:prstGeom>
          <a:ln>
            <a:noFill/>
          </a:ln>
          <a:extLst>
            <a:ext uri="{909E8E84-426E-40DD-AFC4-6F175D3DCCD1}">
              <a14:hiddenFill xmlns:a14="http://schemas.microsoft.com/office/drawing/2010/main">
                <a:solidFill>
                  <a:srgbClr val="3366FF">
                    <a:alpha val="39999"/>
                  </a:srgbClr>
                </a:solidFill>
              </a14:hiddenFill>
            </a:ext>
          </a:ex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defRPr/>
            </a:pPr>
            <a:r>
              <a:rPr lang="zh-CN" altLang="en-US" sz="2400" b="1" noProof="0">
                <a:ln>
                  <a:noFill/>
                </a:ln>
                <a:effectLst/>
                <a:uLnTx/>
                <a:uFillTx/>
                <a:latin typeface="楷体" panose="02010609060101010101" charset="-122"/>
                <a:ea typeface="楷体" panose="02010609060101010101" charset="-122"/>
                <a:sym typeface="+mn-ea"/>
              </a:rPr>
              <a:t>伏安法测电阻</a:t>
            </a:r>
            <a:endParaRPr lang="zh-CN" altLang="en-US" sz="2400" b="1" noProof="0">
              <a:ln>
                <a:noFill/>
              </a:ln>
              <a:effectLst/>
              <a:uLnTx/>
              <a:uFillTx/>
              <a:latin typeface="楷体" panose="02010609060101010101" charset="-122"/>
              <a:ea typeface="楷体" panose="02010609060101010101" charset="-122"/>
              <a:sym typeface="+mn-ea"/>
            </a:endParaRPr>
          </a:p>
        </p:txBody>
      </p:sp>
      <p:sp>
        <p:nvSpPr>
          <p:cNvPr id="3" name="矩形 2"/>
          <p:cNvSpPr>
            <a:spLocks noChangeArrowheads="1"/>
          </p:cNvSpPr>
          <p:nvPr/>
        </p:nvSpPr>
        <p:spPr bwMode="auto">
          <a:xfrm>
            <a:off x="2499995" y="4456430"/>
            <a:ext cx="2565400" cy="498475"/>
          </a:xfrm>
          <a:prstGeom prst="rect">
            <a:avLst/>
          </a:prstGeom>
          <a:ln>
            <a:noFill/>
          </a:ln>
          <a:extLst>
            <a:ext uri="{909E8E84-426E-40DD-AFC4-6F175D3DCCD1}">
              <a14:hiddenFill xmlns:a14="http://schemas.microsoft.com/office/drawing/2010/main">
                <a:solidFill>
                  <a:srgbClr val="3366FF">
                    <a:alpha val="39999"/>
                  </a:srgbClr>
                </a:solidFill>
              </a14:hiddenFill>
            </a:ext>
          </a:ex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defRPr/>
            </a:pPr>
            <a:r>
              <a:rPr lang="zh-CN" altLang="en-US" sz="2400" b="1" noProof="0">
                <a:ln>
                  <a:noFill/>
                </a:ln>
                <a:effectLst/>
                <a:uLnTx/>
                <a:uFillTx/>
                <a:latin typeface="楷体" panose="02010609060101010101" charset="-122"/>
                <a:ea typeface="楷体" panose="02010609060101010101" charset="-122"/>
                <a:sym typeface="+mn-ea"/>
              </a:rPr>
              <a:t>特殊方法测电阻</a:t>
            </a:r>
            <a:endParaRPr lang="zh-CN" altLang="en-US" sz="2400" b="1" noProof="0">
              <a:ln>
                <a:noFill/>
              </a:ln>
              <a:effectLst/>
              <a:uLnTx/>
              <a:uFillTx/>
              <a:latin typeface="楷体" panose="02010609060101010101" charset="-122"/>
              <a:ea typeface="楷体" panose="02010609060101010101" charset="-122"/>
              <a:sym typeface="+mn-ea"/>
            </a:endParaRPr>
          </a:p>
        </p:txBody>
      </p:sp>
      <p:grpSp>
        <p:nvGrpSpPr>
          <p:cNvPr id="12" name="组合 11"/>
          <p:cNvGrpSpPr/>
          <p:nvPr/>
        </p:nvGrpSpPr>
        <p:grpSpPr>
          <a:xfrm>
            <a:off x="2080895" y="2799080"/>
            <a:ext cx="419100" cy="1858963"/>
            <a:chOff x="152729" y="1193800"/>
            <a:chExt cx="419566" cy="1733296"/>
          </a:xfrm>
        </p:grpSpPr>
        <p:cxnSp>
          <p:nvCxnSpPr>
            <p:cNvPr id="27667" name="直接连接符 16"/>
            <p:cNvCxnSpPr/>
            <p:nvPr/>
          </p:nvCxnSpPr>
          <p:spPr>
            <a:xfrm>
              <a:off x="384048" y="1193800"/>
              <a:ext cx="188247" cy="0"/>
            </a:xfrm>
            <a:prstGeom prst="line">
              <a:avLst/>
            </a:prstGeom>
            <a:ln w="19050" cap="flat" cmpd="sng">
              <a:solidFill>
                <a:srgbClr val="0070C0"/>
              </a:solidFill>
              <a:prstDash val="solid"/>
              <a:headEnd type="none" w="med" len="med"/>
              <a:tailEnd type="none" w="med" len="med"/>
            </a:ln>
          </p:spPr>
        </p:cxnSp>
        <p:cxnSp>
          <p:nvCxnSpPr>
            <p:cNvPr id="27668" name="直接连接符 53"/>
            <p:cNvCxnSpPr/>
            <p:nvPr/>
          </p:nvCxnSpPr>
          <p:spPr>
            <a:xfrm>
              <a:off x="384048" y="2927096"/>
              <a:ext cx="188247" cy="0"/>
            </a:xfrm>
            <a:prstGeom prst="line">
              <a:avLst/>
            </a:prstGeom>
            <a:ln w="19050" cap="flat" cmpd="sng">
              <a:solidFill>
                <a:srgbClr val="0070C0"/>
              </a:solidFill>
              <a:prstDash val="solid"/>
              <a:headEnd type="none" w="med" len="med"/>
              <a:tailEnd type="none" w="med" len="med"/>
            </a:ln>
          </p:spPr>
        </p:cxnSp>
        <p:cxnSp>
          <p:nvCxnSpPr>
            <p:cNvPr id="27669" name="直接连接符 54"/>
            <p:cNvCxnSpPr/>
            <p:nvPr/>
          </p:nvCxnSpPr>
          <p:spPr>
            <a:xfrm flipH="1">
              <a:off x="384048" y="1193800"/>
              <a:ext cx="0" cy="1733296"/>
            </a:xfrm>
            <a:prstGeom prst="line">
              <a:avLst/>
            </a:prstGeom>
            <a:ln w="19050" cap="flat" cmpd="sng">
              <a:solidFill>
                <a:srgbClr val="0070C0"/>
              </a:solidFill>
              <a:prstDash val="solid"/>
              <a:headEnd type="none" w="med" len="med"/>
              <a:tailEnd type="none" w="med" len="med"/>
            </a:ln>
          </p:spPr>
        </p:cxnSp>
        <p:cxnSp>
          <p:nvCxnSpPr>
            <p:cNvPr id="27670" name="直接连接符 55"/>
            <p:cNvCxnSpPr/>
            <p:nvPr/>
          </p:nvCxnSpPr>
          <p:spPr>
            <a:xfrm>
              <a:off x="152729" y="2037158"/>
              <a:ext cx="231319" cy="945"/>
            </a:xfrm>
            <a:prstGeom prst="line">
              <a:avLst/>
            </a:prstGeom>
            <a:ln w="19050" cap="flat" cmpd="sng">
              <a:solidFill>
                <a:srgbClr val="0070C0"/>
              </a:solidFill>
              <a:prstDash val="solid"/>
              <a:headEnd type="none" w="med" len="med"/>
              <a:tailEnd type="none" w="med" len="med"/>
            </a:ln>
          </p:spPr>
        </p:cxnSp>
      </p:grpSp>
      <p:grpSp>
        <p:nvGrpSpPr>
          <p:cNvPr id="24" name="组合 23"/>
          <p:cNvGrpSpPr/>
          <p:nvPr/>
        </p:nvGrpSpPr>
        <p:grpSpPr>
          <a:xfrm>
            <a:off x="3935095" y="2103755"/>
            <a:ext cx="585788" cy="1381125"/>
            <a:chOff x="236807" y="1193800"/>
            <a:chExt cx="339657" cy="1733296"/>
          </a:xfrm>
        </p:grpSpPr>
        <p:cxnSp>
          <p:nvCxnSpPr>
            <p:cNvPr id="27663" name="直接连接符 16"/>
            <p:cNvCxnSpPr/>
            <p:nvPr/>
          </p:nvCxnSpPr>
          <p:spPr>
            <a:xfrm>
              <a:off x="384048" y="1193800"/>
              <a:ext cx="188247" cy="0"/>
            </a:xfrm>
            <a:prstGeom prst="line">
              <a:avLst/>
            </a:prstGeom>
            <a:ln w="19050" cap="flat" cmpd="sng">
              <a:solidFill>
                <a:srgbClr val="0070C0"/>
              </a:solidFill>
              <a:prstDash val="solid"/>
              <a:headEnd type="none" w="med" len="med"/>
              <a:tailEnd type="none" w="med" len="med"/>
            </a:ln>
          </p:spPr>
        </p:cxnSp>
        <p:cxnSp>
          <p:nvCxnSpPr>
            <p:cNvPr id="27664" name="直接连接符 53"/>
            <p:cNvCxnSpPr/>
            <p:nvPr/>
          </p:nvCxnSpPr>
          <p:spPr>
            <a:xfrm>
              <a:off x="384048" y="2927096"/>
              <a:ext cx="188247" cy="0"/>
            </a:xfrm>
            <a:prstGeom prst="line">
              <a:avLst/>
            </a:prstGeom>
            <a:ln w="19050" cap="flat" cmpd="sng">
              <a:solidFill>
                <a:srgbClr val="0070C0"/>
              </a:solidFill>
              <a:prstDash val="solid"/>
              <a:headEnd type="none" w="med" len="med"/>
              <a:tailEnd type="none" w="med" len="med"/>
            </a:ln>
          </p:spPr>
        </p:cxnSp>
        <p:cxnSp>
          <p:nvCxnSpPr>
            <p:cNvPr id="27665" name="直接连接符 54"/>
            <p:cNvCxnSpPr/>
            <p:nvPr/>
          </p:nvCxnSpPr>
          <p:spPr>
            <a:xfrm flipH="1">
              <a:off x="384048" y="1193800"/>
              <a:ext cx="0" cy="1733296"/>
            </a:xfrm>
            <a:prstGeom prst="line">
              <a:avLst/>
            </a:prstGeom>
            <a:ln w="19050" cap="flat" cmpd="sng">
              <a:solidFill>
                <a:srgbClr val="0070C0"/>
              </a:solidFill>
              <a:prstDash val="solid"/>
              <a:headEnd type="none" w="med" len="med"/>
              <a:tailEnd type="none" w="med" len="med"/>
            </a:ln>
          </p:spPr>
        </p:cxnSp>
        <p:cxnSp>
          <p:nvCxnSpPr>
            <p:cNvPr id="27666" name="直接连接符 55"/>
            <p:cNvCxnSpPr/>
            <p:nvPr/>
          </p:nvCxnSpPr>
          <p:spPr>
            <a:xfrm flipV="1">
              <a:off x="236807" y="2064957"/>
              <a:ext cx="339657" cy="2503"/>
            </a:xfrm>
            <a:prstGeom prst="line">
              <a:avLst/>
            </a:prstGeom>
            <a:ln w="19050" cap="flat" cmpd="sng">
              <a:solidFill>
                <a:srgbClr val="0070C0"/>
              </a:solidFill>
              <a:prstDash val="solid"/>
              <a:headEnd type="none" w="med" len="med"/>
              <a:tailEnd type="none" w="med" len="med"/>
            </a:ln>
          </p:spPr>
        </p:cxnSp>
      </p:grpSp>
      <p:sp>
        <p:nvSpPr>
          <p:cNvPr id="31" name="矩形 30"/>
          <p:cNvSpPr>
            <a:spLocks noChangeArrowheads="1"/>
          </p:cNvSpPr>
          <p:nvPr/>
        </p:nvSpPr>
        <p:spPr bwMode="auto">
          <a:xfrm>
            <a:off x="4520883" y="1870393"/>
            <a:ext cx="2640013" cy="498475"/>
          </a:xfrm>
          <a:prstGeom prst="rect">
            <a:avLst/>
          </a:prstGeom>
          <a:ln>
            <a:noFill/>
          </a:ln>
          <a:extLst>
            <a:ext uri="{909E8E84-426E-40DD-AFC4-6F175D3DCCD1}">
              <a14:hiddenFill xmlns:a14="http://schemas.microsoft.com/office/drawing/2010/main">
                <a:solidFill>
                  <a:srgbClr val="3366FF">
                    <a:alpha val="39999"/>
                  </a:srgbClr>
                </a:solidFill>
              </a14:hiddenFill>
            </a:ext>
          </a:ex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defRPr/>
            </a:pPr>
            <a:r>
              <a:rPr lang="zh-CN" altLang="en-US" sz="2400" b="1" noProof="0">
                <a:ln>
                  <a:noFill/>
                </a:ln>
                <a:effectLst/>
                <a:uLnTx/>
                <a:uFillTx/>
                <a:latin typeface="楷体" panose="02010609060101010101" charset="-122"/>
                <a:ea typeface="楷体" panose="02010609060101010101" charset="-122"/>
                <a:sym typeface="+mn-ea"/>
              </a:rPr>
              <a:t>实验原理</a:t>
            </a:r>
            <a:r>
              <a:rPr lang="zh-CN" altLang="en-US" sz="2400" b="1" noProof="0">
                <a:ln>
                  <a:noFill/>
                </a:ln>
                <a:effectLst/>
                <a:uLnTx/>
                <a:uFillTx/>
                <a:latin typeface="Times New Roman" panose="02020603050405020304" pitchFamily="18" charset="0"/>
                <a:ea typeface="楷体" panose="02010609060101010101" charset="-122"/>
                <a:cs typeface="Times New Roman" panose="02020603050405020304" pitchFamily="18" charset="0"/>
                <a:sym typeface="+mn-ea"/>
              </a:rPr>
              <a:t>R=U/I</a:t>
            </a:r>
            <a:endParaRPr lang="zh-CN" altLang="en-US" sz="2400" b="1" noProof="0">
              <a:ln>
                <a:noFill/>
              </a:ln>
              <a:effectLst/>
              <a:uLnTx/>
              <a:uFillTx/>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32" name="矩形 31"/>
          <p:cNvSpPr>
            <a:spLocks noChangeArrowheads="1"/>
          </p:cNvSpPr>
          <p:nvPr/>
        </p:nvSpPr>
        <p:spPr bwMode="auto">
          <a:xfrm>
            <a:off x="4520883" y="2560955"/>
            <a:ext cx="2082800" cy="498475"/>
          </a:xfrm>
          <a:prstGeom prst="rect">
            <a:avLst/>
          </a:prstGeom>
          <a:ln>
            <a:noFill/>
          </a:ln>
          <a:extLst>
            <a:ext uri="{909E8E84-426E-40DD-AFC4-6F175D3DCCD1}">
              <a14:hiddenFill xmlns:a14="http://schemas.microsoft.com/office/drawing/2010/main">
                <a:solidFill>
                  <a:srgbClr val="3366FF">
                    <a:alpha val="39999"/>
                  </a:srgbClr>
                </a:solidFill>
              </a14:hiddenFill>
            </a:ext>
          </a:ex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defRPr/>
            </a:pPr>
            <a:r>
              <a:rPr lang="zh-CN" altLang="en-US" sz="2400" b="1" noProof="0">
                <a:ln>
                  <a:noFill/>
                </a:ln>
                <a:effectLst/>
                <a:uLnTx/>
                <a:uFillTx/>
                <a:latin typeface="楷体" panose="02010609060101010101" charset="-122"/>
                <a:ea typeface="楷体" panose="02010609060101010101" charset="-122"/>
                <a:sym typeface="+mn-ea"/>
              </a:rPr>
              <a:t>实验电路图</a:t>
            </a:r>
            <a:endParaRPr lang="zh-CN" altLang="en-US" sz="2400" b="1" noProof="0">
              <a:ln>
                <a:noFill/>
              </a:ln>
              <a:effectLst/>
              <a:uLnTx/>
              <a:uFillTx/>
              <a:latin typeface="楷体" panose="02010609060101010101" charset="-122"/>
              <a:ea typeface="楷体" panose="02010609060101010101" charset="-122"/>
              <a:sym typeface="+mn-ea"/>
            </a:endParaRPr>
          </a:p>
        </p:txBody>
      </p:sp>
      <p:sp>
        <p:nvSpPr>
          <p:cNvPr id="33" name="矩形 32"/>
          <p:cNvSpPr>
            <a:spLocks noChangeArrowheads="1"/>
          </p:cNvSpPr>
          <p:nvPr/>
        </p:nvSpPr>
        <p:spPr bwMode="auto">
          <a:xfrm>
            <a:off x="4520883" y="3226118"/>
            <a:ext cx="3354388" cy="498475"/>
          </a:xfrm>
          <a:prstGeom prst="rect">
            <a:avLst/>
          </a:prstGeom>
          <a:ln>
            <a:noFill/>
          </a:ln>
          <a:extLst>
            <a:ext uri="{909E8E84-426E-40DD-AFC4-6F175D3DCCD1}">
              <a14:hiddenFill xmlns:a14="http://schemas.microsoft.com/office/drawing/2010/main">
                <a:solidFill>
                  <a:srgbClr val="3366FF">
                    <a:alpha val="39999"/>
                  </a:srgbClr>
                </a:solidFill>
              </a14:hiddenFill>
            </a:ext>
          </a:ex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defRPr/>
            </a:pPr>
            <a:r>
              <a:rPr lang="zh-CN" altLang="en-US" sz="2400" b="1" noProof="0">
                <a:ln>
                  <a:noFill/>
                </a:ln>
                <a:effectLst/>
                <a:uLnTx/>
                <a:uFillTx/>
                <a:latin typeface="楷体" panose="02010609060101010101" charset="-122"/>
                <a:ea typeface="楷体" panose="02010609060101010101" charset="-122"/>
                <a:sym typeface="+mn-ea"/>
              </a:rPr>
              <a:t>实验步骤及注意事项</a:t>
            </a:r>
            <a:endParaRPr lang="zh-CN" altLang="en-US" sz="2400" b="1" noProof="0">
              <a:ln>
                <a:noFill/>
              </a:ln>
              <a:effectLst/>
              <a:uLnTx/>
              <a:uFillTx/>
              <a:latin typeface="楷体" panose="02010609060101010101" charset="-122"/>
              <a:ea typeface="楷体" panose="02010609060101010101" charset="-122"/>
              <a:sym typeface="+mn-ea"/>
            </a:endParaRPr>
          </a:p>
        </p:txBody>
      </p:sp>
      <p:sp>
        <p:nvSpPr>
          <p:cNvPr id="34" name="矩形 33"/>
          <p:cNvSpPr>
            <a:spLocks noChangeArrowheads="1"/>
          </p:cNvSpPr>
          <p:nvPr/>
        </p:nvSpPr>
        <p:spPr bwMode="auto">
          <a:xfrm>
            <a:off x="1609408" y="2651443"/>
            <a:ext cx="471488" cy="2054225"/>
          </a:xfrm>
          <a:prstGeom prst="rect">
            <a:avLst/>
          </a:prstGeom>
          <a:ln>
            <a:noFill/>
          </a:ln>
          <a:extLst>
            <a:ext uri="{909E8E84-426E-40DD-AFC4-6F175D3DCCD1}">
              <a14:hiddenFill xmlns:a14="http://schemas.microsoft.com/office/drawing/2010/main">
                <a:solidFill>
                  <a:srgbClr val="3366FF">
                    <a:alpha val="39999"/>
                  </a:srgbClr>
                </a:solidFill>
              </a14:hiddenFill>
            </a:ext>
          </a:extLst>
        </p:spPr>
        <p:style>
          <a:lnRef idx="1">
            <a:schemeClr val="accent3"/>
          </a:lnRef>
          <a:fillRef idx="2">
            <a:schemeClr val="accent3"/>
          </a:fillRef>
          <a:effectRef idx="1">
            <a:schemeClr val="accent3"/>
          </a:effectRef>
          <a:fontRef idx="minor">
            <a:schemeClr val="dk1"/>
          </a:fontRef>
        </p:style>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sym typeface="+mn-ea"/>
              </a:rPr>
              <a:t>电阻的测量</a:t>
            </a:r>
            <a:endParaRPr kumimoji="0" lang="zh-CN" altLang="en-US" sz="24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sym typeface="+mn-ea"/>
            </a:endParaRPr>
          </a:p>
        </p:txBody>
      </p:sp>
      <p:pic>
        <p:nvPicPr>
          <p:cNvPr id="6155" name="Picture 1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34655" y="1870867"/>
            <a:ext cx="2338108" cy="2075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直接连接符 4"/>
          <p:cNvCxnSpPr>
            <a:cxnSpLocks noChangeShapeType="1"/>
          </p:cNvCxnSpPr>
          <p:nvPr/>
        </p:nvCxnSpPr>
        <p:spPr bwMode="auto">
          <a:xfrm>
            <a:off x="6775840" y="2810825"/>
            <a:ext cx="1833563" cy="0"/>
          </a:xfrm>
          <a:prstGeom prst="line">
            <a:avLst/>
          </a:prstGeom>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nodeType="afterGroup">
                            <p:stCondLst>
                              <p:cond delay="500"/>
                            </p:stCondLst>
                            <p:childTnLst>
                              <p:par>
                                <p:cTn id="23" presetID="53"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3"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53" presetClass="entr" presetSubtype="0" fill="hold" grpId="0" nodeType="click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fltVal val="0"/>
                                          </p:val>
                                        </p:tav>
                                        <p:tav tm="100000">
                                          <p:val>
                                            <p:strVal val="#ppt_h"/>
                                          </p:val>
                                        </p:tav>
                                      </p:tavLst>
                                    </p:anim>
                                    <p:animEffect transition="in" filter="fade">
                                      <p:cBhvr>
                                        <p:cTn id="46" dur="500"/>
                                        <p:tgtEl>
                                          <p:spTgt spid="32"/>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6" presetClass="entr" presetSubtype="16" fill="hold" nodeType="clickEffect">
                                  <p:stCondLst>
                                    <p:cond delay="0"/>
                                  </p:stCondLst>
                                  <p:childTnLst>
                                    <p:set>
                                      <p:cBhvr>
                                        <p:cTn id="50" dur="500" fill="hold">
                                          <p:stCondLst>
                                            <p:cond delay="0"/>
                                          </p:stCondLst>
                                        </p:cTn>
                                        <p:tgtEl>
                                          <p:spTgt spid="5"/>
                                        </p:tgtEl>
                                        <p:attrNameLst>
                                          <p:attrName>style.visibility</p:attrName>
                                        </p:attrNameLst>
                                      </p:cBhvr>
                                      <p:to>
                                        <p:strVal val="visible"/>
                                      </p:to>
                                    </p:set>
                                    <p:animEffect transition="in" filter="circle(in)">
                                      <p:cBhvr>
                                        <p:cTn id="51" dur="500"/>
                                        <p:tgtEl>
                                          <p:spTgt spid="5"/>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10" presetClass="entr" presetSubtype="0" fill="hold" nodeType="clickEffect">
                                  <p:stCondLst>
                                    <p:cond delay="0"/>
                                  </p:stCondLst>
                                  <p:childTnLst>
                                    <p:set>
                                      <p:cBhvr>
                                        <p:cTn id="55" dur="1" fill="hold">
                                          <p:stCondLst>
                                            <p:cond delay="0"/>
                                          </p:stCondLst>
                                        </p:cTn>
                                        <p:tgtEl>
                                          <p:spTgt spid="6155"/>
                                        </p:tgtEl>
                                        <p:attrNameLst>
                                          <p:attrName>style.visibility</p:attrName>
                                        </p:attrNameLst>
                                      </p:cBhvr>
                                      <p:to>
                                        <p:strVal val="visible"/>
                                      </p:to>
                                    </p:set>
                                    <p:animEffect transition="in" filter="fade">
                                      <p:cBhvr>
                                        <p:cTn id="56" dur="500"/>
                                        <p:tgtEl>
                                          <p:spTgt spid="6155"/>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53" presetClass="entr" presetSubtype="0"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ppt_w</p:attrName>
                                        </p:attrNameLst>
                                      </p:cBhvr>
                                      <p:tavLst>
                                        <p:tav tm="0">
                                          <p:val>
                                            <p:fltVal val="0"/>
                                          </p:val>
                                        </p:tav>
                                        <p:tav tm="100000">
                                          <p:val>
                                            <p:strVal val="#ppt_w"/>
                                          </p:val>
                                        </p:tav>
                                      </p:tavLst>
                                    </p:anim>
                                    <p:anim calcmode="lin" valueType="num">
                                      <p:cBhvr>
                                        <p:cTn id="62" dur="500" fill="hold"/>
                                        <p:tgtEl>
                                          <p:spTgt spid="33"/>
                                        </p:tgtEl>
                                        <p:attrNameLst>
                                          <p:attrName>ppt_h</p:attrName>
                                        </p:attrNameLst>
                                      </p:cBhvr>
                                      <p:tavLst>
                                        <p:tav tm="0">
                                          <p:val>
                                            <p:fltVal val="0"/>
                                          </p:val>
                                        </p:tav>
                                        <p:tav tm="100000">
                                          <p:val>
                                            <p:strVal val="#ppt_h"/>
                                          </p:val>
                                        </p:tav>
                                      </p:tavLst>
                                    </p:anim>
                                    <p:animEffect transition="in" filter="fade">
                                      <p:cBhvr>
                                        <p:cTn id="6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31" grpId="0"/>
      <p:bldP spid="32" grpId="0"/>
      <p:bldP spid="33" grpId="0"/>
      <p:bldP spid="3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1" name="Text Box 3"/>
          <p:cNvSpPr txBox="1">
            <a:spLocks noChangeArrowheads="1"/>
          </p:cNvSpPr>
          <p:nvPr/>
        </p:nvSpPr>
        <p:spPr bwMode="auto">
          <a:xfrm>
            <a:off x="1806575" y="1169035"/>
            <a:ext cx="8311515" cy="230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609600">
              <a:lnSpc>
                <a:spcPct val="150000"/>
              </a:lnSpc>
              <a:spcBef>
                <a:spcPct val="0"/>
              </a:spcBef>
              <a:buFont typeface="Arial" panose="020b0604020202020204" pitchFamily="34" charset="0"/>
              <a:buNone/>
            </a:pPr>
            <a:r>
              <a:rPr lang="en-US" altLang="zh-CN" sz="2400" b="1">
                <a:latin typeface="Times New Roman" panose="02020603050405020304" pitchFamily="18" charset="0"/>
                <a:ea typeface="楷体" panose="02010609060101010101" charset="-122"/>
                <a:cs typeface="Times New Roman" panose="02020603050405020304" pitchFamily="18" charset="0"/>
              </a:rPr>
              <a:t>1</a:t>
            </a: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李英按图甲所示的电路图连接实验电路，测量电阻</a:t>
            </a:r>
            <a:r>
              <a:rPr lang="en-US" altLang="zh-CN" sz="2400" b="1" i="1">
                <a:latin typeface="Times New Roman" panose="02020603050405020304" pitchFamily="18" charset="0"/>
                <a:ea typeface="楷体" panose="02010609060101010101" charset="-122"/>
                <a:cs typeface="Times New Roman" panose="02020603050405020304" pitchFamily="18" charset="0"/>
              </a:rPr>
              <a:t>R </a:t>
            </a:r>
            <a:r>
              <a:rPr lang="zh-CN" altLang="en-US" sz="2400" b="1">
                <a:latin typeface="楷体" panose="02010609060101010101" charset="-122"/>
                <a:ea typeface="楷体" panose="02010609060101010101" charset="-122"/>
                <a:cs typeface="楷体" panose="02010609060101010101" charset="-122"/>
              </a:rPr>
              <a:t>的阻值。闭合开关</a:t>
            </a:r>
            <a:r>
              <a:rPr lang="en-US" altLang="zh-CN" sz="2400" b="1">
                <a:latin typeface="Times New Roman" panose="02020603050405020304" pitchFamily="18" charset="0"/>
                <a:ea typeface="楷体" panose="02010609060101010101" charset="-122"/>
                <a:cs typeface="Times New Roman" panose="02020603050405020304" pitchFamily="18" charset="0"/>
              </a:rPr>
              <a:t>S</a:t>
            </a:r>
            <a:r>
              <a:rPr lang="zh-CN" altLang="en-US" sz="2400" b="1">
                <a:latin typeface="楷体" panose="02010609060101010101" charset="-122"/>
                <a:ea typeface="楷体" panose="02010609060101010101" charset="-122"/>
                <a:cs typeface="楷体" panose="02010609060101010101" charset="-122"/>
              </a:rPr>
              <a:t>，调节滑动变阻器的滑片</a:t>
            </a:r>
            <a:r>
              <a:rPr lang="en-US" altLang="zh-CN" sz="2400" b="1" i="1">
                <a:latin typeface="Times New Roman" panose="02020603050405020304" pitchFamily="18" charset="0"/>
                <a:ea typeface="楷体" panose="02010609060101010101" charset="-122"/>
                <a:cs typeface="Times New Roman" panose="02020603050405020304" pitchFamily="18" charset="0"/>
              </a:rPr>
              <a:t>P </a:t>
            </a:r>
            <a:r>
              <a:rPr lang="zh-CN" altLang="en-US" sz="2400" b="1">
                <a:latin typeface="楷体" panose="02010609060101010101" charset="-122"/>
                <a:ea typeface="楷体" panose="02010609060101010101" charset="-122"/>
                <a:cs typeface="楷体" panose="02010609060101010101" charset="-122"/>
              </a:rPr>
              <a:t>后，观察到电压表和电流表的示数分别如图乙、丙所示，则电流表的示数为</a:t>
            </a:r>
            <a:r>
              <a:rPr lang="en-US" altLang="zh-CN" sz="2400" b="1">
                <a:latin typeface="楷体" panose="02010609060101010101" charset="-122"/>
                <a:ea typeface="楷体" panose="02010609060101010101" charset="-122"/>
                <a:cs typeface="楷体" panose="02010609060101010101" charset="-122"/>
              </a:rPr>
              <a:t>_______</a:t>
            </a:r>
            <a:r>
              <a:rPr lang="en-US" altLang="zh-CN" sz="2400" b="1">
                <a:latin typeface="Times New Roman" panose="02020603050405020304" pitchFamily="18" charset="0"/>
                <a:ea typeface="楷体" panose="02010609060101010101" charset="-122"/>
                <a:cs typeface="Times New Roman" panose="02020603050405020304" pitchFamily="18" charset="0"/>
              </a:rPr>
              <a:t>A</a:t>
            </a:r>
            <a:r>
              <a:rPr lang="zh-CN" altLang="en-US" sz="2400" b="1">
                <a:latin typeface="楷体" panose="02010609060101010101" charset="-122"/>
                <a:ea typeface="楷体" panose="02010609060101010101" charset="-122"/>
                <a:cs typeface="楷体" panose="02010609060101010101" charset="-122"/>
              </a:rPr>
              <a:t>，电阻</a:t>
            </a:r>
            <a:r>
              <a:rPr lang="en-US" altLang="zh-CN" sz="2400" b="1" i="1">
                <a:latin typeface="楷体" panose="02010609060101010101" charset="-122"/>
                <a:ea typeface="楷体" panose="02010609060101010101" charset="-122"/>
                <a:cs typeface="楷体" panose="02010609060101010101" charset="-122"/>
              </a:rPr>
              <a:t>R</a:t>
            </a:r>
            <a:r>
              <a:rPr lang="zh-CN" altLang="en-US" sz="2400" b="1">
                <a:latin typeface="楷体" panose="02010609060101010101" charset="-122"/>
                <a:ea typeface="楷体" panose="02010609060101010101" charset="-122"/>
                <a:cs typeface="楷体" panose="02010609060101010101" charset="-122"/>
              </a:rPr>
              <a:t>的阻值为</a:t>
            </a:r>
            <a:r>
              <a:rPr lang="en-US" altLang="zh-CN" sz="2400" b="1">
                <a:latin typeface="楷体" panose="02010609060101010101" charset="-122"/>
                <a:ea typeface="楷体" panose="02010609060101010101" charset="-122"/>
                <a:cs typeface="楷体" panose="02010609060101010101" charset="-122"/>
              </a:rPr>
              <a:t>______</a:t>
            </a:r>
            <a:r>
              <a:rPr lang="en-US" altLang="zh-CN" sz="2400" b="1">
                <a:latin typeface="Times New Roman" panose="02020603050405020304" pitchFamily="18" charset="0"/>
                <a:ea typeface="楷体" panose="02010609060101010101" charset="-122"/>
                <a:cs typeface="Times New Roman" panose="02020603050405020304" pitchFamily="18" charset="0"/>
              </a:rPr>
              <a:t>Ω</a:t>
            </a:r>
            <a:r>
              <a:rPr lang="zh-CN" altLang="en-US" sz="2400" b="1">
                <a:latin typeface="楷体" panose="02010609060101010101" charset="-122"/>
                <a:ea typeface="楷体" panose="02010609060101010101" charset="-122"/>
                <a:cs typeface="楷体" panose="02010609060101010101" charset="-122"/>
              </a:rPr>
              <a:t>。</a:t>
            </a:r>
            <a:endParaRPr lang="en-US" altLang="zh-CN" sz="2400" b="1">
              <a:latin typeface="楷体" panose="02010609060101010101" charset="-122"/>
              <a:ea typeface="楷体" panose="02010609060101010101" charset="-122"/>
              <a:cs typeface="楷体" panose="02010609060101010101" charset="-122"/>
            </a:endParaRPr>
          </a:p>
        </p:txBody>
      </p:sp>
      <p:sp>
        <p:nvSpPr>
          <p:cNvPr id="15" name="Rectangle 3"/>
          <p:cNvSpPr>
            <a:spLocks noChangeArrowheads="1"/>
          </p:cNvSpPr>
          <p:nvPr/>
        </p:nvSpPr>
        <p:spPr bwMode="auto">
          <a:xfrm>
            <a:off x="2492375" y="2866390"/>
            <a:ext cx="700405" cy="534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en-US" altLang="zh-CN" sz="2400" b="1">
                <a:solidFill>
                  <a:srgbClr val="E95A67"/>
                </a:solidFill>
                <a:latin typeface="Times New Roman" panose="02020603050405020304" pitchFamily="18" charset="0"/>
              </a:rPr>
              <a:t>0.4</a:t>
            </a:r>
            <a:endParaRPr lang="en-US" altLang="zh-CN" sz="2400" b="1">
              <a:solidFill>
                <a:srgbClr val="E95A67"/>
              </a:solidFill>
              <a:latin typeface="Times New Roman" panose="02020603050405020304" pitchFamily="18" charset="0"/>
            </a:endParaRPr>
          </a:p>
        </p:txBody>
      </p:sp>
      <p:sp>
        <p:nvSpPr>
          <p:cNvPr id="16" name="Rectangle 3"/>
          <p:cNvSpPr>
            <a:spLocks noChangeArrowheads="1"/>
          </p:cNvSpPr>
          <p:nvPr/>
        </p:nvSpPr>
        <p:spPr bwMode="auto">
          <a:xfrm>
            <a:off x="6012180" y="2866390"/>
            <a:ext cx="418465" cy="534035"/>
          </a:xfrm>
          <a:prstGeom prst="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lvl="0" algn="l">
              <a:lnSpc>
                <a:spcPct val="120000"/>
              </a:lnSpc>
              <a:buClrTx/>
              <a:buSzTx/>
              <a:buNone/>
            </a:pPr>
            <a:r>
              <a:rPr lang="en-US" altLang="zh-CN" sz="2400" b="1">
                <a:solidFill>
                  <a:srgbClr val="E95A67"/>
                </a:solidFill>
                <a:latin typeface="Times New Roman" panose="02020603050405020304" pitchFamily="18" charset="0"/>
                <a:cs typeface="+mn-ea"/>
                <a:sym typeface="+mn-ea"/>
              </a:rPr>
              <a:t>5</a:t>
            </a:r>
            <a:endParaRPr lang="en-US" altLang="zh-CN" sz="2400" b="1">
              <a:solidFill>
                <a:srgbClr val="E95A67"/>
              </a:solidFill>
              <a:latin typeface="Times New Roman" panose="02020603050405020304" pitchFamily="18" charset="0"/>
              <a:cs typeface="+mn-ea"/>
              <a:sym typeface="+mn-ea"/>
            </a:endParaRPr>
          </a:p>
        </p:txBody>
      </p:sp>
      <p:pic>
        <p:nvPicPr>
          <p:cNvPr id="22536"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977472" y="3762949"/>
            <a:ext cx="5727700" cy="200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219587" y="4830438"/>
            <a:ext cx="311097" cy="369332"/>
          </a:xfrm>
          <a:prstGeom prst="rect">
            <a:avLst/>
          </a:prstGeom>
          <a:noFill/>
        </p:spPr>
        <p:txBody>
          <a:bodyPr wrap="square" rtlCol="0">
            <a:spAutoFit/>
          </a:bodyPr>
          <a:lstStyle/>
          <a:p>
            <a:r>
              <a:rPr lang="en-US" altLang="zh-CN" i="1" smtClean="0">
                <a:latin typeface="Adobe 楷体 Std R" pitchFamily="18" charset="-122"/>
                <a:ea typeface="Adobe 楷体 Std R" pitchFamily="18" charset="-122"/>
              </a:rPr>
              <a:t>R</a:t>
            </a:r>
            <a:endParaRPr lang="zh-CN" altLang="en-US" i="1">
              <a:latin typeface="Adobe 楷体 Std R" pitchFamily="18" charset="-122"/>
              <a:ea typeface="Adobe 楷体 Std R" pitchFamily="18" charset="-122"/>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ppt_x"/>
                                          </p:val>
                                        </p:tav>
                                        <p:tav tm="100000">
                                          <p:val>
                                            <p:strVal val="#ppt_x"/>
                                          </p:val>
                                        </p:tav>
                                      </p:tavLst>
                                    </p:anim>
                                    <p:anim calcmode="lin" valueType="num">
                                      <p:cBhvr additive="base">
                                        <p:cTn id="8" dur="500" fill="hold"/>
                                        <p:tgtEl>
                                          <p:spTgt spid="2253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6"/>
                                        </p:tgtEl>
                                        <p:attrNameLst>
                                          <p:attrName>style.visibility</p:attrName>
                                        </p:attrNameLst>
                                      </p:cBhvr>
                                      <p:to>
                                        <p:strVal val="visible"/>
                                      </p:to>
                                    </p:set>
                                    <p:anim calcmode="lin" valueType="num">
                                      <p:cBhvr additive="base">
                                        <p:cTn id="11" dur="500" fill="hold"/>
                                        <p:tgtEl>
                                          <p:spTgt spid="22536"/>
                                        </p:tgtEl>
                                        <p:attrNameLst>
                                          <p:attrName>ppt_x</p:attrName>
                                        </p:attrNameLst>
                                      </p:cBhvr>
                                      <p:tavLst>
                                        <p:tav tm="0">
                                          <p:val>
                                            <p:strVal val="#ppt_x"/>
                                          </p:val>
                                        </p:tav>
                                        <p:tav tm="100000">
                                          <p:val>
                                            <p:strVal val="#ppt_x"/>
                                          </p:val>
                                        </p:tav>
                                      </p:tavLst>
                                    </p:anim>
                                    <p:anim calcmode="lin" valueType="num">
                                      <p:cBhvr additive="base">
                                        <p:cTn id="12" dur="500" fill="hold"/>
                                        <p:tgtEl>
                                          <p:spTgt spid="2253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barn(inVertical)">
                                      <p:cBhvr>
                                        <p:cTn id="17" dur="500"/>
                                        <p:tgtEl>
                                          <p:spTgt spid="15">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barn(inVertical)">
                                      <p:cBhvr>
                                        <p:cTn id="2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Text Box 2"/>
          <p:cNvSpPr txBox="1">
            <a:spLocks noChangeArrowheads="1"/>
          </p:cNvSpPr>
          <p:nvPr/>
        </p:nvSpPr>
        <p:spPr bwMode="auto">
          <a:xfrm>
            <a:off x="1521460" y="1297305"/>
            <a:ext cx="8742045" cy="4264025"/>
          </a:xfrm>
          <a:prstGeom prst="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lvl="0" indent="609600" algn="l">
              <a:lnSpc>
                <a:spcPct val="150000"/>
              </a:lnSpc>
              <a:buClrTx/>
              <a:buSzTx/>
              <a:buNone/>
            </a:pP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2</a:t>
            </a:r>
            <a:r>
              <a:rPr lang="en-US" altLang="zh-CN" sz="2400" b="1">
                <a:latin typeface="楷体" panose="02010609060101010101" charset="-122"/>
                <a:ea typeface="楷体" panose="02010609060101010101" charset="-122"/>
                <a:cs typeface="楷体" panose="02010609060101010101" charset="-122"/>
                <a:sym typeface="+mn-ea"/>
              </a:rPr>
              <a:t>.在“测量小灯泡的电阻”的实验中，某同学在连接电路时，不小心将电流表和电压表接错了位置，如图所示。闭合开关可能出现的现象是(    )</a:t>
            </a:r>
            <a:endParaRPr lang="en-US" altLang="zh-CN"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buNone/>
            </a:pP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A</a:t>
            </a:r>
            <a:r>
              <a:rPr lang="en-US" altLang="zh-CN" sz="2400" b="1">
                <a:latin typeface="楷体" panose="02010609060101010101" charset="-122"/>
                <a:ea typeface="楷体" panose="02010609060101010101" charset="-122"/>
                <a:cs typeface="楷体" panose="02010609060101010101" charset="-122"/>
                <a:sym typeface="+mn-ea"/>
              </a:rPr>
              <a:t>.电流表烧坏，电压表示数为</a:t>
            </a: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0</a:t>
            </a:r>
            <a:endParaRPr lang="en-US" altLang="zh-CN"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buNone/>
            </a:pP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B</a:t>
            </a:r>
            <a:r>
              <a:rPr lang="en-US" altLang="zh-CN" sz="2400" b="1">
                <a:latin typeface="楷体" panose="02010609060101010101" charset="-122"/>
                <a:ea typeface="楷体" panose="02010609060101010101" charset="-122"/>
                <a:cs typeface="楷体" panose="02010609060101010101" charset="-122"/>
                <a:sym typeface="+mn-ea"/>
              </a:rPr>
              <a:t>.小灯泡烧坏</a:t>
            </a:r>
            <a:endParaRPr lang="en-US" altLang="zh-CN"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buNone/>
            </a:pP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C</a:t>
            </a:r>
            <a:r>
              <a:rPr lang="en-US" altLang="zh-CN" sz="2400" b="1">
                <a:latin typeface="楷体" panose="02010609060101010101" charset="-122"/>
                <a:ea typeface="楷体" panose="02010609060101010101" charset="-122"/>
                <a:cs typeface="楷体" panose="02010609060101010101" charset="-122"/>
                <a:sym typeface="+mn-ea"/>
              </a:rPr>
              <a:t>.电流表示数为</a:t>
            </a: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0</a:t>
            </a:r>
            <a:r>
              <a:rPr lang="en-US" altLang="zh-CN" sz="2400" b="1">
                <a:latin typeface="楷体" panose="02010609060101010101" charset="-122"/>
                <a:ea typeface="楷体" panose="02010609060101010101" charset="-122"/>
                <a:cs typeface="楷体" panose="02010609060101010101" charset="-122"/>
                <a:sym typeface="+mn-ea"/>
              </a:rPr>
              <a:t>，电压表示数为电源电压　</a:t>
            </a:r>
            <a:endParaRPr lang="en-US" altLang="zh-CN"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buNone/>
            </a:pP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D. </a:t>
            </a:r>
            <a:r>
              <a:rPr lang="en-US" altLang="zh-CN" sz="2400" b="1">
                <a:latin typeface="楷体" panose="02010609060101010101" charset="-122"/>
                <a:ea typeface="楷体" panose="02010609060101010101" charset="-122"/>
                <a:cs typeface="楷体" panose="02010609060101010101" charset="-122"/>
                <a:sym typeface="+mn-ea"/>
              </a:rPr>
              <a:t>电流表示数为</a:t>
            </a: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0</a:t>
            </a:r>
            <a:r>
              <a:rPr lang="en-US" altLang="zh-CN" sz="2400" b="1">
                <a:latin typeface="楷体" panose="02010609060101010101" charset="-122"/>
                <a:ea typeface="楷体" panose="02010609060101010101" charset="-122"/>
                <a:cs typeface="楷体" panose="02010609060101010101" charset="-122"/>
                <a:sym typeface="+mn-ea"/>
              </a:rPr>
              <a:t>，电压表示数为</a:t>
            </a: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0</a:t>
            </a:r>
            <a:endParaRPr lang="en-US" altLang="zh-CN" sz="2400" b="1">
              <a:latin typeface="Times New Roman" panose="02020603050405020304" pitchFamily="18" charset="0"/>
              <a:ea typeface="楷体" panose="02010609060101010101" charset="-122"/>
              <a:cs typeface="Times New Roman" panose="02020603050405020304" pitchFamily="18" charset="0"/>
              <a:sym typeface="+mn-ea"/>
            </a:endParaRPr>
          </a:p>
        </p:txBody>
      </p:sp>
      <p:grpSp>
        <p:nvGrpSpPr>
          <p:cNvPr id="23556" name="Group 38"/>
          <p:cNvGrpSpPr/>
          <p:nvPr/>
        </p:nvGrpSpPr>
        <p:grpSpPr>
          <a:xfrm>
            <a:off x="8019735" y="2856891"/>
            <a:ext cx="2773363" cy="2392362"/>
            <a:chOff x="3696" y="799"/>
            <a:chExt cx="1747" cy="1507"/>
          </a:xfrm>
        </p:grpSpPr>
        <p:sp>
          <p:nvSpPr>
            <p:cNvPr id="23566" name="Rectangle 8"/>
            <p:cNvSpPr>
              <a:spLocks noChangeArrowheads="1"/>
            </p:cNvSpPr>
            <p:nvPr/>
          </p:nvSpPr>
          <p:spPr bwMode="auto">
            <a:xfrm>
              <a:off x="3837" y="942"/>
              <a:ext cx="1480" cy="765"/>
            </a:xfrm>
            <a:prstGeom prst="rect">
              <a:avLst/>
            </a:prstGeom>
            <a:noFill/>
            <a:ln w="2857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zh-CN" altLang="en-US" sz="2000">
                <a:latin typeface="Arial" panose="020b0604020202020204" pitchFamily="34" charset="0"/>
              </a:endParaRPr>
            </a:p>
          </p:txBody>
        </p:sp>
        <p:grpSp>
          <p:nvGrpSpPr>
            <p:cNvPr id="23567" name="Group 9"/>
            <p:cNvGrpSpPr/>
            <p:nvPr/>
          </p:nvGrpSpPr>
          <p:grpSpPr>
            <a:xfrm>
              <a:off x="4330" y="799"/>
              <a:ext cx="70" cy="286"/>
              <a:chExt cx="85" cy="340"/>
            </a:xfrm>
          </p:grpSpPr>
          <p:sp>
            <p:nvSpPr>
              <p:cNvPr id="23591" name="Rectangle 19"/>
              <p:cNvSpPr>
                <a:spLocks noChangeArrowheads="1"/>
              </p:cNvSpPr>
              <p:nvPr/>
            </p:nvSpPr>
            <p:spPr bwMode="auto">
              <a:xfrm>
                <a:off x="0" y="113"/>
                <a:ext cx="85" cy="8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zh-CN" altLang="en-US" sz="1800">
                  <a:latin typeface="Arial" panose="020b0604020202020204" pitchFamily="34" charset="0"/>
                </a:endParaRPr>
              </a:p>
            </p:txBody>
          </p:sp>
          <p:sp>
            <p:nvSpPr>
              <p:cNvPr id="23592" name="Line 20"/>
              <p:cNvSpPr>
                <a:spLocks noChangeShapeType="1"/>
              </p:cNvSpPr>
              <p:nvPr/>
            </p:nvSpPr>
            <p:spPr bwMode="auto">
              <a:xfrm flipH="1">
                <a:off x="0" y="0"/>
                <a:ext cx="0" cy="34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93" name="Line 21"/>
              <p:cNvSpPr>
                <a:spLocks noChangeShapeType="1"/>
              </p:cNvSpPr>
              <p:nvPr/>
            </p:nvSpPr>
            <p:spPr bwMode="auto">
              <a:xfrm flipH="1">
                <a:off x="85" y="85"/>
                <a:ext cx="0" cy="17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3568" name="Group 13"/>
            <p:cNvGrpSpPr/>
            <p:nvPr/>
          </p:nvGrpSpPr>
          <p:grpSpPr>
            <a:xfrm>
              <a:off x="4871" y="870"/>
              <a:ext cx="235" cy="144"/>
              <a:chExt cx="256" cy="142"/>
            </a:xfrm>
          </p:grpSpPr>
          <p:sp>
            <p:nvSpPr>
              <p:cNvPr id="23588" name="Rectangle 15"/>
              <p:cNvSpPr>
                <a:spLocks noChangeArrowheads="1"/>
              </p:cNvSpPr>
              <p:nvPr/>
            </p:nvSpPr>
            <p:spPr bwMode="auto">
              <a:xfrm>
                <a:off x="29" y="0"/>
                <a:ext cx="226" cy="14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zh-CN" altLang="en-US" sz="1800">
                  <a:latin typeface="Arial" panose="020b0604020202020204" pitchFamily="34" charset="0"/>
                </a:endParaRPr>
              </a:p>
            </p:txBody>
          </p:sp>
          <p:sp>
            <p:nvSpPr>
              <p:cNvPr id="23589" name="Line 16"/>
              <p:cNvSpPr>
                <a:spLocks noChangeShapeType="1"/>
              </p:cNvSpPr>
              <p:nvPr/>
            </p:nvSpPr>
            <p:spPr bwMode="auto">
              <a:xfrm flipV="1">
                <a:off x="29" y="0"/>
                <a:ext cx="227" cy="86"/>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90" name="Oval 17"/>
              <p:cNvSpPr>
                <a:spLocks noChangeArrowheads="1"/>
              </p:cNvSpPr>
              <p:nvPr/>
            </p:nvSpPr>
            <p:spPr bwMode="auto">
              <a:xfrm>
                <a:off x="0" y="57"/>
                <a:ext cx="57" cy="56"/>
              </a:xfrm>
              <a:prstGeom prst="ellipse">
                <a:avLst/>
              </a:prstGeom>
              <a:solidFill>
                <a:srgbClr val="FFFFFF"/>
              </a:solidFill>
              <a:ln w="2857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zh-CN" altLang="en-US" sz="1800">
                  <a:latin typeface="Arial" panose="020b0604020202020204" pitchFamily="34" charset="0"/>
                </a:endParaRPr>
              </a:p>
            </p:txBody>
          </p:sp>
        </p:grpSp>
        <p:grpSp>
          <p:nvGrpSpPr>
            <p:cNvPr id="23569" name="Group 17"/>
            <p:cNvGrpSpPr/>
            <p:nvPr/>
          </p:nvGrpSpPr>
          <p:grpSpPr>
            <a:xfrm>
              <a:off x="4911" y="1482"/>
              <a:ext cx="532" cy="277"/>
              <a:chExt cx="726" cy="363"/>
            </a:xfrm>
          </p:grpSpPr>
          <p:sp>
            <p:nvSpPr>
              <p:cNvPr id="23584" name="Rectangle 181"/>
              <p:cNvSpPr>
                <a:spLocks noChangeArrowheads="1"/>
              </p:cNvSpPr>
              <p:nvPr/>
            </p:nvSpPr>
            <p:spPr bwMode="auto">
              <a:xfrm>
                <a:off x="0" y="0"/>
                <a:ext cx="726" cy="363"/>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zh-CN" altLang="en-US" sz="1800">
                  <a:latin typeface="Arial" panose="020b0604020202020204" pitchFamily="34" charset="0"/>
                </a:endParaRPr>
              </a:p>
            </p:txBody>
          </p:sp>
          <p:sp>
            <p:nvSpPr>
              <p:cNvPr id="23585" name="Line 182"/>
              <p:cNvSpPr>
                <a:spLocks noChangeShapeType="1"/>
              </p:cNvSpPr>
              <p:nvPr/>
            </p:nvSpPr>
            <p:spPr bwMode="auto">
              <a:xfrm>
                <a:off x="227" y="0"/>
                <a:ext cx="317"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6" name="Line 183"/>
              <p:cNvSpPr>
                <a:spLocks noChangeShapeType="1"/>
              </p:cNvSpPr>
              <p:nvPr/>
            </p:nvSpPr>
            <p:spPr bwMode="auto">
              <a:xfrm flipH="1">
                <a:off x="227" y="0"/>
                <a:ext cx="0" cy="227"/>
              </a:xfrm>
              <a:prstGeom prst="line">
                <a:avLst/>
              </a:prstGeom>
              <a:noFill/>
              <a:ln w="28575">
                <a:solidFill>
                  <a:schemeClr val="tx1"/>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7" name="Rectangle 184"/>
              <p:cNvSpPr>
                <a:spLocks noChangeArrowheads="1"/>
              </p:cNvSpPr>
              <p:nvPr/>
            </p:nvSpPr>
            <p:spPr bwMode="auto">
              <a:xfrm>
                <a:off x="0" y="227"/>
                <a:ext cx="453" cy="136"/>
              </a:xfrm>
              <a:prstGeom prst="rect">
                <a:avLst/>
              </a:prstGeom>
              <a:solidFill>
                <a:srgbClr val="FFFFFF"/>
              </a:solidFill>
              <a:ln w="2857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zh-CN" altLang="en-US" sz="1800">
                  <a:latin typeface="Arial" panose="020b0604020202020204" pitchFamily="34" charset="0"/>
                </a:endParaRPr>
              </a:p>
            </p:txBody>
          </p:sp>
        </p:grpSp>
        <p:grpSp>
          <p:nvGrpSpPr>
            <p:cNvPr id="23570" name="Group 37"/>
            <p:cNvGrpSpPr/>
            <p:nvPr/>
          </p:nvGrpSpPr>
          <p:grpSpPr>
            <a:xfrm>
              <a:off x="3696" y="1107"/>
              <a:ext cx="254" cy="327"/>
              <a:chOff x="3696" y="1107"/>
              <a:chExt cx="254" cy="327"/>
            </a:xfrm>
          </p:grpSpPr>
          <p:sp>
            <p:nvSpPr>
              <p:cNvPr id="23582" name="Oval 197"/>
              <p:cNvSpPr>
                <a:spLocks noChangeArrowheads="1"/>
              </p:cNvSpPr>
              <p:nvPr/>
            </p:nvSpPr>
            <p:spPr bwMode="auto">
              <a:xfrm>
                <a:off x="3696" y="1128"/>
                <a:ext cx="254" cy="252"/>
              </a:xfrm>
              <a:prstGeom prst="ellipse">
                <a:avLst/>
              </a:prstGeom>
              <a:solidFill>
                <a:srgbClr val="FFFFFF"/>
              </a:solidFill>
              <a:ln w="2857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zh-CN" altLang="en-US" sz="1800">
                  <a:latin typeface="Arial" panose="020b0604020202020204" pitchFamily="34" charset="0"/>
                </a:endParaRPr>
              </a:p>
            </p:txBody>
          </p:sp>
          <p:sp>
            <p:nvSpPr>
              <p:cNvPr id="23583" name="Text Box 198"/>
              <p:cNvSpPr txBox="1">
                <a:spLocks noChangeArrowheads="1"/>
              </p:cNvSpPr>
              <p:nvPr/>
            </p:nvSpPr>
            <p:spPr bwMode="auto">
              <a:xfrm>
                <a:off x="3696" y="1107"/>
                <a:ext cx="23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800" b="1">
                    <a:latin typeface="Times New Roman" panose="02020603050405020304" pitchFamily="18" charset="0"/>
                  </a:rPr>
                  <a:t>V</a:t>
                </a:r>
                <a:endParaRPr lang="en-US" altLang="zh-CN" sz="2800" b="1">
                  <a:latin typeface="Times New Roman" panose="02020603050405020304" pitchFamily="18" charset="0"/>
                </a:endParaRPr>
              </a:p>
            </p:txBody>
          </p:sp>
        </p:grpSp>
        <p:grpSp>
          <p:nvGrpSpPr>
            <p:cNvPr id="23571" name="Group 25"/>
            <p:cNvGrpSpPr/>
            <p:nvPr/>
          </p:nvGrpSpPr>
          <p:grpSpPr>
            <a:xfrm flipV="1">
              <a:off x="3837" y="1706"/>
              <a:ext cx="869" cy="453"/>
              <a:chExt cx="1049" cy="538"/>
            </a:xfrm>
          </p:grpSpPr>
          <p:sp>
            <p:nvSpPr>
              <p:cNvPr id="23579" name="Line 7"/>
              <p:cNvSpPr>
                <a:spLocks noChangeShapeType="1"/>
              </p:cNvSpPr>
              <p:nvPr/>
            </p:nvSpPr>
            <p:spPr bwMode="auto">
              <a:xfrm>
                <a:off x="0" y="0"/>
                <a:ext cx="1049"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0" name="Line 8"/>
              <p:cNvSpPr>
                <a:spLocks noChangeShapeType="1"/>
              </p:cNvSpPr>
              <p:nvPr/>
            </p:nvSpPr>
            <p:spPr bwMode="auto">
              <a:xfrm flipH="1">
                <a:off x="0" y="0"/>
                <a:ext cx="0" cy="538"/>
              </a:xfrm>
              <a:prstGeom prst="line">
                <a:avLst/>
              </a:prstGeom>
              <a:noFill/>
              <a:ln w="28575">
                <a:solidFill>
                  <a:schemeClr val="tx1"/>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1" name="Line 9"/>
              <p:cNvSpPr>
                <a:spLocks noChangeShapeType="1"/>
              </p:cNvSpPr>
              <p:nvPr/>
            </p:nvSpPr>
            <p:spPr bwMode="auto">
              <a:xfrm flipH="1">
                <a:off x="1049" y="0"/>
                <a:ext cx="0" cy="538"/>
              </a:xfrm>
              <a:prstGeom prst="line">
                <a:avLst/>
              </a:prstGeom>
              <a:noFill/>
              <a:ln w="28575">
                <a:solidFill>
                  <a:schemeClr val="tx1"/>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3572" name="Group 36"/>
            <p:cNvGrpSpPr/>
            <p:nvPr/>
          </p:nvGrpSpPr>
          <p:grpSpPr>
            <a:xfrm>
              <a:off x="4146" y="1979"/>
              <a:ext cx="257" cy="327"/>
              <a:chOff x="4146" y="1979"/>
              <a:chExt cx="257" cy="327"/>
            </a:xfrm>
          </p:grpSpPr>
          <p:sp>
            <p:nvSpPr>
              <p:cNvPr id="23577" name="Oval 190"/>
              <p:cNvSpPr>
                <a:spLocks noChangeArrowheads="1"/>
              </p:cNvSpPr>
              <p:nvPr/>
            </p:nvSpPr>
            <p:spPr bwMode="auto">
              <a:xfrm>
                <a:off x="4150" y="2038"/>
                <a:ext cx="253" cy="252"/>
              </a:xfrm>
              <a:prstGeom prst="ellipse">
                <a:avLst/>
              </a:prstGeom>
              <a:solidFill>
                <a:srgbClr val="FFFFFF"/>
              </a:solidFill>
              <a:ln w="2857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zh-CN" altLang="en-US" sz="1800">
                  <a:latin typeface="Arial" panose="020b0604020202020204" pitchFamily="34" charset="0"/>
                </a:endParaRPr>
              </a:p>
            </p:txBody>
          </p:sp>
          <p:sp>
            <p:nvSpPr>
              <p:cNvPr id="23578" name="Text Box 191"/>
              <p:cNvSpPr txBox="1">
                <a:spLocks noChangeArrowheads="1"/>
              </p:cNvSpPr>
              <p:nvPr/>
            </p:nvSpPr>
            <p:spPr bwMode="auto">
              <a:xfrm>
                <a:off x="4146" y="1979"/>
                <a:ext cx="23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800" b="1">
                    <a:latin typeface="Times New Roman" panose="02020603050405020304" pitchFamily="18" charset="0"/>
                  </a:rPr>
                  <a:t>A</a:t>
                </a:r>
                <a:endParaRPr lang="en-US" altLang="zh-CN" sz="2800" b="1">
                  <a:latin typeface="Times New Roman" panose="02020603050405020304" pitchFamily="18" charset="0"/>
                </a:endParaRPr>
              </a:p>
            </p:txBody>
          </p:sp>
        </p:grpSp>
        <p:sp>
          <p:nvSpPr>
            <p:cNvPr id="23573" name="Text Box 4"/>
            <p:cNvSpPr txBox="1">
              <a:spLocks noChangeArrowheads="1"/>
            </p:cNvSpPr>
            <p:nvPr/>
          </p:nvSpPr>
          <p:spPr bwMode="auto">
            <a:xfrm>
              <a:off x="4163" y="1301"/>
              <a:ext cx="30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800" b="1">
                  <a:latin typeface="Times New Roman" panose="02020603050405020304" pitchFamily="18" charset="0"/>
                </a:rPr>
                <a:t>L</a:t>
              </a:r>
              <a:endParaRPr lang="en-US" altLang="zh-CN" sz="2800" b="1">
                <a:latin typeface="Times New Roman" panose="02020603050405020304" pitchFamily="18" charset="0"/>
              </a:endParaRPr>
            </a:p>
          </p:txBody>
        </p:sp>
        <p:sp>
          <p:nvSpPr>
            <p:cNvPr id="23574" name="Text Box 4"/>
            <p:cNvSpPr txBox="1">
              <a:spLocks noChangeArrowheads="1"/>
            </p:cNvSpPr>
            <p:nvPr/>
          </p:nvSpPr>
          <p:spPr bwMode="auto">
            <a:xfrm>
              <a:off x="4967" y="1800"/>
              <a:ext cx="215"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800" b="1" i="1">
                  <a:latin typeface="Times New Roman" panose="02020603050405020304" pitchFamily="18" charset="0"/>
                </a:rPr>
                <a:t>R</a:t>
              </a:r>
              <a:endParaRPr lang="en-US" altLang="zh-CN" sz="2800" b="1" i="1">
                <a:latin typeface="Arial" panose="020b0604020202020204" pitchFamily="34" charset="0"/>
              </a:endParaRPr>
            </a:p>
          </p:txBody>
        </p:sp>
        <p:sp>
          <p:nvSpPr>
            <p:cNvPr id="23575" name="Text Box 116"/>
            <p:cNvSpPr txBox="1">
              <a:spLocks noChangeArrowheads="1"/>
            </p:cNvSpPr>
            <p:nvPr/>
          </p:nvSpPr>
          <p:spPr bwMode="auto">
            <a:xfrm>
              <a:off x="4912" y="977"/>
              <a:ext cx="20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800" b="1">
                  <a:latin typeface="Times New Roman" panose="02020603050405020304" pitchFamily="18" charset="0"/>
                </a:rPr>
                <a:t>S</a:t>
              </a:r>
              <a:endParaRPr lang="en-US" altLang="zh-CN" sz="2800" b="1" baseline="-25000">
                <a:latin typeface="Times New Roman" panose="02020603050405020304" pitchFamily="18" charset="0"/>
              </a:endParaRPr>
            </a:p>
          </p:txBody>
        </p:sp>
        <p:sp>
          <p:nvSpPr>
            <p:cNvPr id="23576" name="AutoShape 35"/>
            <p:cNvSpPr>
              <a:spLocks noChangeArrowheads="1"/>
            </p:cNvSpPr>
            <p:nvPr/>
          </p:nvSpPr>
          <p:spPr bwMode="auto">
            <a:xfrm>
              <a:off x="4141" y="1565"/>
              <a:ext cx="276" cy="277"/>
            </a:xfrm>
            <a:prstGeom prst="flowChartSummingJunction">
              <a:avLst/>
            </a:prstGeom>
            <a:solidFill>
              <a:schemeClr val="bg1"/>
            </a:solidFill>
            <a:ln w="2857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zh-CN" altLang="en-US" sz="2000">
                <a:latin typeface="Arial" panose="020b0604020202020204" pitchFamily="34" charset="0"/>
              </a:endParaRPr>
            </a:p>
          </p:txBody>
        </p:sp>
      </p:grpSp>
      <p:sp>
        <p:nvSpPr>
          <p:cNvPr id="41" name="Rectangle 3"/>
          <p:cNvSpPr>
            <a:spLocks noChangeArrowheads="1"/>
          </p:cNvSpPr>
          <p:nvPr/>
        </p:nvSpPr>
        <p:spPr bwMode="auto">
          <a:xfrm>
            <a:off x="4631055" y="2451735"/>
            <a:ext cx="375920" cy="534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en-US" altLang="zh-CN" sz="2400" b="1">
                <a:solidFill>
                  <a:srgbClr val="E95A67"/>
                </a:solidFill>
                <a:latin typeface="Times New Roman" panose="02020603050405020304" pitchFamily="18" charset="0"/>
              </a:rPr>
              <a:t>C</a:t>
            </a:r>
            <a:endParaRPr lang="en-US" altLang="zh-CN" sz="2400" b="1">
              <a:solidFill>
                <a:srgbClr val="E95A67"/>
              </a:solidFill>
              <a:latin typeface="Times New Roman" panose="02020603050405020304" pitchFamily="18" charset="0"/>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6"/>
                                        </p:tgtEl>
                                        <p:attrNameLst>
                                          <p:attrName>style.visibility</p:attrName>
                                        </p:attrNameLst>
                                      </p:cBhvr>
                                      <p:to>
                                        <p:strVal val="visible"/>
                                      </p:to>
                                    </p:set>
                                    <p:anim calcmode="lin" valueType="num">
                                      <p:cBhvr additive="base">
                                        <p:cTn id="11" dur="500" fill="hold"/>
                                        <p:tgtEl>
                                          <p:spTgt spid="23556"/>
                                        </p:tgtEl>
                                        <p:attrNameLst>
                                          <p:attrName>ppt_x</p:attrName>
                                        </p:attrNameLst>
                                      </p:cBhvr>
                                      <p:tavLst>
                                        <p:tav tm="0">
                                          <p:val>
                                            <p:strVal val="#ppt_x"/>
                                          </p:val>
                                        </p:tav>
                                        <p:tav tm="100000">
                                          <p:val>
                                            <p:strVal val="#ppt_x"/>
                                          </p:val>
                                        </p:tav>
                                      </p:tavLst>
                                    </p:anim>
                                    <p:anim calcmode="lin" valueType="num">
                                      <p:cBhvr additive="base">
                                        <p:cTn id="12"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41">
                                            <p:txEl>
                                              <p:pRg st="0" end="0"/>
                                            </p:txEl>
                                          </p:spTgt>
                                        </p:tgtEl>
                                        <p:attrNameLst>
                                          <p:attrName>style.visibility</p:attrName>
                                        </p:attrNameLst>
                                      </p:cBhvr>
                                      <p:to>
                                        <p:strVal val="visible"/>
                                      </p:to>
                                    </p:set>
                                    <p:animEffect transition="in" filter="barn(inVertical)">
                                      <p:cBhvr>
                                        <p:cTn id="17" dur="500"/>
                                        <p:tgtEl>
                                          <p:spTgt spid="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Text Box 3"/>
          <p:cNvSpPr txBox="1">
            <a:spLocks noChangeArrowheads="1"/>
          </p:cNvSpPr>
          <p:nvPr/>
        </p:nvSpPr>
        <p:spPr bwMode="auto">
          <a:xfrm>
            <a:off x="4768850" y="1624648"/>
            <a:ext cx="568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endParaRPr lang="zh-CN" altLang="en-US" sz="1800">
              <a:latin typeface="Arial" panose="020b0604020202020204" pitchFamily="34" charset="0"/>
            </a:endParaRPr>
          </a:p>
        </p:txBody>
      </p:sp>
      <p:sp>
        <p:nvSpPr>
          <p:cNvPr id="16387" name="Text Box 4"/>
          <p:cNvSpPr txBox="1">
            <a:spLocks noChangeArrowheads="1"/>
          </p:cNvSpPr>
          <p:nvPr/>
        </p:nvSpPr>
        <p:spPr bwMode="auto">
          <a:xfrm>
            <a:off x="1118870" y="871220"/>
            <a:ext cx="9973945" cy="2454910"/>
          </a:xfrm>
          <a:prstGeom prst="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lvl="0" indent="609600" algn="l">
              <a:lnSpc>
                <a:spcPct val="150000"/>
              </a:lnSpc>
              <a:buClrTx/>
              <a:buSzTx/>
              <a:buNone/>
            </a:pP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3</a:t>
            </a:r>
            <a:r>
              <a:rPr lang="en-US" altLang="zh-CN" sz="2400" b="1">
                <a:latin typeface="楷体" panose="02010609060101010101" charset="-122"/>
                <a:ea typeface="楷体" panose="02010609060101010101" charset="-122"/>
                <a:cs typeface="楷体" panose="02010609060101010101" charset="-122"/>
                <a:sym typeface="+mn-ea"/>
              </a:rPr>
              <a:t>.小东同学做“测量小灯泡电阻”的实验：</a:t>
            </a:r>
            <a:endParaRPr lang="en-US" altLang="zh-CN"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buNone/>
            </a:pPr>
            <a:r>
              <a:rPr lang="en-US" altLang="zh-CN" sz="2400" b="1">
                <a:latin typeface="楷体" panose="02010609060101010101" charset="-122"/>
                <a:ea typeface="楷体" panose="02010609060101010101" charset="-122"/>
                <a:cs typeface="楷体" panose="02010609060101010101" charset="-122"/>
                <a:sym typeface="+mn-ea"/>
              </a:rPr>
              <a:t>（</a:t>
            </a: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1</a:t>
            </a:r>
            <a:r>
              <a:rPr lang="en-US" altLang="zh-CN" sz="2400" b="1">
                <a:latin typeface="楷体" panose="02010609060101010101" charset="-122"/>
                <a:ea typeface="楷体" panose="02010609060101010101" charset="-122"/>
                <a:cs typeface="楷体" panose="02010609060101010101" charset="-122"/>
                <a:sym typeface="+mn-ea"/>
              </a:rPr>
              <a:t>）请完成如图实验电路的连接；</a:t>
            </a:r>
            <a:endParaRPr lang="en-US" altLang="zh-CN"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buNone/>
            </a:pPr>
            <a:r>
              <a:rPr lang="en-US" altLang="zh-CN" sz="2400" b="1">
                <a:latin typeface="楷体" panose="02010609060101010101" charset="-122"/>
                <a:ea typeface="楷体" panose="02010609060101010101" charset="-122"/>
                <a:cs typeface="楷体" panose="02010609060101010101" charset="-122"/>
                <a:sym typeface="+mn-ea"/>
              </a:rPr>
              <a:t>（</a:t>
            </a: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2</a:t>
            </a:r>
            <a:r>
              <a:rPr lang="en-US" altLang="zh-CN" sz="2400" b="1">
                <a:latin typeface="楷体" panose="02010609060101010101" charset="-122"/>
                <a:ea typeface="楷体" panose="02010609060101010101" charset="-122"/>
                <a:cs typeface="楷体" panose="02010609060101010101" charset="-122"/>
                <a:sym typeface="+mn-ea"/>
              </a:rPr>
              <a:t>）小东正确连接电路后闭合开关，调节滑动变阻器使电压表的示数为图甲所示，此时电流表的示数如图乙所示，小灯泡的电阻是</a:t>
            </a:r>
            <a:r>
              <a:rPr lang="en-US" altLang="zh-CN" sz="2400" b="1" u="sng">
                <a:latin typeface="楷体" panose="02010609060101010101" charset="-122"/>
                <a:ea typeface="楷体" panose="02010609060101010101" charset="-122"/>
                <a:cs typeface="楷体" panose="02010609060101010101" charset="-122"/>
                <a:sym typeface="+mn-ea"/>
              </a:rPr>
              <a:t>     </a:t>
            </a: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Ω</a:t>
            </a:r>
            <a:r>
              <a:rPr lang="en-US" altLang="zh-CN" sz="2400" b="1">
                <a:latin typeface="楷体" panose="02010609060101010101" charset="-122"/>
                <a:ea typeface="楷体" panose="02010609060101010101" charset="-122"/>
                <a:cs typeface="楷体" panose="02010609060101010101" charset="-122"/>
                <a:sym typeface="+mn-ea"/>
              </a:rPr>
              <a:t>。 </a:t>
            </a:r>
            <a:endParaRPr lang="en-US" altLang="zh-CN" sz="2400" b="1">
              <a:latin typeface="楷体" panose="02010609060101010101" charset="-122"/>
              <a:ea typeface="楷体" panose="02010609060101010101" charset="-122"/>
              <a:cs typeface="楷体" panose="02010609060101010101" charset="-122"/>
              <a:sym typeface="+mn-ea"/>
            </a:endParaRPr>
          </a:p>
        </p:txBody>
      </p:sp>
      <p:sp>
        <p:nvSpPr>
          <p:cNvPr id="24581" name="Text Box 5"/>
          <p:cNvSpPr txBox="1">
            <a:spLocks noChangeArrowheads="1"/>
          </p:cNvSpPr>
          <p:nvPr/>
        </p:nvSpPr>
        <p:spPr bwMode="auto">
          <a:xfrm>
            <a:off x="9944438" y="2797722"/>
            <a:ext cx="43834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400" b="1">
                <a:solidFill>
                  <a:srgbClr val="E95A67"/>
                </a:solidFill>
                <a:latin typeface="Times New Roman" panose="02020603050405020304" pitchFamily="18" charset="0"/>
              </a:rPr>
              <a:t>5</a:t>
            </a:r>
            <a:r>
              <a:rPr lang="en-US" altLang="zh-CN" sz="2400">
                <a:solidFill>
                  <a:srgbClr val="E95A67"/>
                </a:solidFill>
                <a:latin typeface="Times New Roman" panose="02020603050405020304" pitchFamily="18" charset="0"/>
              </a:rPr>
              <a:t> </a:t>
            </a:r>
            <a:endParaRPr lang="en-US" altLang="zh-CN" sz="2400">
              <a:solidFill>
                <a:srgbClr val="E95A67"/>
              </a:solidFill>
              <a:latin typeface="Times New Roman" panose="02020603050405020304" pitchFamily="18" charset="0"/>
            </a:endParaRPr>
          </a:p>
        </p:txBody>
      </p:sp>
      <p:pic>
        <p:nvPicPr>
          <p:cNvPr id="3" name="Picture 6"/>
          <p:cNvPicPr>
            <a:picLocks noChangeAspect="1" noChangeArrowheads="1"/>
          </p:cNvPicPr>
          <p:nvPr/>
        </p:nvPicPr>
        <p:blipFill>
          <a:blip r:embed="rId2">
            <a:extLst>
              <a:ext uri="{28A0092B-C50C-407E-A947-70E740481C1C}">
                <a14:useLocalDpi xmlns:a14="http://schemas.microsoft.com/office/drawing/2010/main" val="0"/>
              </a:ext>
            </a:extLst>
          </a:blip>
          <a:srcRect l="2678" t="17102" r="7126"/>
          <a:stretch>
            <a:fillRect/>
          </a:stretch>
        </p:blipFill>
        <p:spPr bwMode="auto">
          <a:xfrm>
            <a:off x="6659683" y="4028928"/>
            <a:ext cx="3636963" cy="191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2" name="Group 7"/>
          <p:cNvGrpSpPr/>
          <p:nvPr/>
        </p:nvGrpSpPr>
        <p:grpSpPr>
          <a:xfrm>
            <a:off x="1874640" y="3337096"/>
            <a:ext cx="4284662" cy="2943225"/>
            <a:chExt cx="2699" cy="1854"/>
          </a:xfrm>
        </p:grpSpPr>
        <p:pic>
          <p:nvPicPr>
            <p:cNvPr id="24593" name="Picture 3" descr="H:\2\人教教参资源\九\图\铡刀开关.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4" y="976"/>
              <a:ext cx="599"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4" name="Picture 5" descr="H:\2\人教教参资源\九\图\小灯泡.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08" y="273"/>
              <a:ext cx="594"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5" name="Picture 6" descr="H:\2\人教教参资源\九\图\电流表.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6" y="91"/>
              <a:ext cx="517"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6" name="Picture 7" descr="H:\2\人教教参资源\九\图\电压表.JP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85" y="1180"/>
              <a:ext cx="602"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7" name="Picture 12" descr="无标题"/>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656" y="182"/>
              <a:ext cx="976" cy="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8" name="Picture 10" descr="H:\2\人教教参资源\九\图\电池组.JPG"/>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747" y="1202"/>
              <a:ext cx="725"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9" name="未知"/>
            <p:cNvSpPr/>
            <p:nvPr/>
          </p:nvSpPr>
          <p:spPr bwMode="auto">
            <a:xfrm>
              <a:off x="840" y="567"/>
              <a:ext cx="214" cy="1076"/>
            </a:xfrm>
            <a:custGeom>
              <a:gdLst>
                <a:gd name="T0" fmla="*/ 191 w 214"/>
                <a:gd name="T1" fmla="*/ 0 h 1076"/>
                <a:gd name="T2" fmla="*/ 171 w 214"/>
                <a:gd name="T3" fmla="*/ 309 h 1076"/>
                <a:gd name="T4" fmla="*/ 59 w 214"/>
                <a:gd name="T5" fmla="*/ 571 h 1076"/>
                <a:gd name="T6" fmla="*/ 6 w 214"/>
                <a:gd name="T7" fmla="*/ 818 h 1076"/>
                <a:gd name="T8" fmla="*/ 96 w 214"/>
                <a:gd name="T9" fmla="*/ 1035 h 1076"/>
                <a:gd name="T10" fmla="*/ 214 w 214"/>
                <a:gd name="T11" fmla="*/ 1066 h 1076"/>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4" h="1076">
                  <a:moveTo>
                    <a:pt x="191" y="0"/>
                  </a:moveTo>
                  <a:cubicBezTo>
                    <a:pt x="188" y="51"/>
                    <a:pt x="193" y="214"/>
                    <a:pt x="171" y="309"/>
                  </a:cubicBezTo>
                  <a:cubicBezTo>
                    <a:pt x="149" y="404"/>
                    <a:pt x="86" y="486"/>
                    <a:pt x="59" y="571"/>
                  </a:cubicBezTo>
                  <a:cubicBezTo>
                    <a:pt x="32" y="656"/>
                    <a:pt x="0" y="741"/>
                    <a:pt x="6" y="818"/>
                  </a:cubicBezTo>
                  <a:cubicBezTo>
                    <a:pt x="12" y="895"/>
                    <a:pt x="61" y="994"/>
                    <a:pt x="96" y="1035"/>
                  </a:cubicBezTo>
                  <a:cubicBezTo>
                    <a:pt x="131" y="1076"/>
                    <a:pt x="190" y="1060"/>
                    <a:pt x="214" y="1066"/>
                  </a:cubicBezTo>
                </a:path>
              </a:pathLst>
            </a:custGeom>
            <a:noFill/>
            <a:ln w="28575" cmpd="sng">
              <a:solidFill>
                <a:srgbClr val="00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0" name="未知"/>
            <p:cNvSpPr/>
            <p:nvPr/>
          </p:nvSpPr>
          <p:spPr bwMode="auto">
            <a:xfrm>
              <a:off x="1180" y="545"/>
              <a:ext cx="420" cy="1195"/>
            </a:xfrm>
            <a:custGeom>
              <a:gdLst>
                <a:gd name="T0" fmla="*/ 202 w 420"/>
                <a:gd name="T1" fmla="*/ 0 h 1195"/>
                <a:gd name="T2" fmla="*/ 359 w 420"/>
                <a:gd name="T3" fmla="*/ 172 h 1195"/>
                <a:gd name="T4" fmla="*/ 419 w 420"/>
                <a:gd name="T5" fmla="*/ 568 h 1195"/>
                <a:gd name="T6" fmla="*/ 351 w 420"/>
                <a:gd name="T7" fmla="*/ 1027 h 1195"/>
                <a:gd name="T8" fmla="*/ 112 w 420"/>
                <a:gd name="T9" fmla="*/ 1184 h 1195"/>
                <a:gd name="T10" fmla="*/ 0 w 420"/>
                <a:gd name="T11" fmla="*/ 1094 h 1195"/>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420" h="1195">
                  <a:moveTo>
                    <a:pt x="202" y="0"/>
                  </a:moveTo>
                  <a:cubicBezTo>
                    <a:pt x="228" y="30"/>
                    <a:pt x="323" y="77"/>
                    <a:pt x="359" y="172"/>
                  </a:cubicBezTo>
                  <a:cubicBezTo>
                    <a:pt x="395" y="267"/>
                    <a:pt x="420" y="426"/>
                    <a:pt x="419" y="568"/>
                  </a:cubicBezTo>
                  <a:cubicBezTo>
                    <a:pt x="418" y="710"/>
                    <a:pt x="402" y="924"/>
                    <a:pt x="351" y="1027"/>
                  </a:cubicBezTo>
                  <a:cubicBezTo>
                    <a:pt x="300" y="1130"/>
                    <a:pt x="170" y="1173"/>
                    <a:pt x="112" y="1184"/>
                  </a:cubicBezTo>
                  <a:cubicBezTo>
                    <a:pt x="54" y="1195"/>
                    <a:pt x="23" y="1113"/>
                    <a:pt x="0" y="1094"/>
                  </a:cubicBezTo>
                </a:path>
              </a:pathLst>
            </a:custGeom>
            <a:noFill/>
            <a:ln w="28575" cmpd="sng">
              <a:solidFill>
                <a:srgbClr val="00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1" name="未知"/>
            <p:cNvSpPr/>
            <p:nvPr/>
          </p:nvSpPr>
          <p:spPr bwMode="auto">
            <a:xfrm>
              <a:off x="2427" y="295"/>
              <a:ext cx="175" cy="1077"/>
            </a:xfrm>
            <a:custGeom>
              <a:gdLst>
                <a:gd name="T0" fmla="*/ 127 w 175"/>
                <a:gd name="T1" fmla="*/ 0 h 1077"/>
                <a:gd name="T2" fmla="*/ 168 w 175"/>
                <a:gd name="T3" fmla="*/ 336 h 1077"/>
                <a:gd name="T4" fmla="*/ 164 w 175"/>
                <a:gd name="T5" fmla="*/ 621 h 1077"/>
                <a:gd name="T6" fmla="*/ 104 w 175"/>
                <a:gd name="T7" fmla="*/ 935 h 1077"/>
                <a:gd name="T8" fmla="*/ 0 w 175"/>
                <a:gd name="T9" fmla="*/ 1077 h 1077"/>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75" h="1077">
                  <a:moveTo>
                    <a:pt x="127" y="0"/>
                  </a:moveTo>
                  <a:cubicBezTo>
                    <a:pt x="134" y="55"/>
                    <a:pt x="162" y="233"/>
                    <a:pt x="168" y="336"/>
                  </a:cubicBezTo>
                  <a:cubicBezTo>
                    <a:pt x="174" y="439"/>
                    <a:pt x="175" y="521"/>
                    <a:pt x="164" y="621"/>
                  </a:cubicBezTo>
                  <a:cubicBezTo>
                    <a:pt x="153" y="721"/>
                    <a:pt x="131" y="859"/>
                    <a:pt x="104" y="935"/>
                  </a:cubicBezTo>
                  <a:cubicBezTo>
                    <a:pt x="77" y="1011"/>
                    <a:pt x="22" y="1047"/>
                    <a:pt x="0" y="1077"/>
                  </a:cubicBezTo>
                </a:path>
              </a:pathLst>
            </a:custGeom>
            <a:noFill/>
            <a:ln w="28575" cmpd="sng">
              <a:solidFill>
                <a:srgbClr val="00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2" name="未知"/>
            <p:cNvSpPr/>
            <p:nvPr/>
          </p:nvSpPr>
          <p:spPr bwMode="auto">
            <a:xfrm>
              <a:off x="590" y="1248"/>
              <a:ext cx="1209" cy="606"/>
            </a:xfrm>
            <a:custGeom>
              <a:gdLst>
                <a:gd name="T0" fmla="*/ 1209 w 1209"/>
                <a:gd name="T1" fmla="*/ 94 h 584"/>
                <a:gd name="T2" fmla="*/ 1108 w 1209"/>
                <a:gd name="T3" fmla="*/ 193 h 584"/>
                <a:gd name="T4" fmla="*/ 898 w 1209"/>
                <a:gd name="T5" fmla="*/ 540 h 584"/>
                <a:gd name="T6" fmla="*/ 262 w 1209"/>
                <a:gd name="T7" fmla="*/ 540 h 584"/>
                <a:gd name="T8" fmla="*/ 0 w 1209"/>
                <a:gd name="T9" fmla="*/ 0 h 584"/>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209" h="584">
                  <a:moveTo>
                    <a:pt x="1209" y="88"/>
                  </a:moveTo>
                  <a:cubicBezTo>
                    <a:pt x="1192" y="103"/>
                    <a:pt x="1160" y="110"/>
                    <a:pt x="1108" y="179"/>
                  </a:cubicBezTo>
                  <a:cubicBezTo>
                    <a:pt x="1056" y="248"/>
                    <a:pt x="1039" y="447"/>
                    <a:pt x="898" y="501"/>
                  </a:cubicBezTo>
                  <a:cubicBezTo>
                    <a:pt x="757" y="555"/>
                    <a:pt x="412" y="584"/>
                    <a:pt x="262" y="501"/>
                  </a:cubicBezTo>
                  <a:cubicBezTo>
                    <a:pt x="112" y="418"/>
                    <a:pt x="55" y="104"/>
                    <a:pt x="0" y="0"/>
                  </a:cubicBezTo>
                </a:path>
              </a:pathLst>
            </a:custGeom>
            <a:noFill/>
            <a:ln w="28575" cmpd="sng">
              <a:solidFill>
                <a:srgbClr val="00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3" name="未知"/>
            <p:cNvSpPr/>
            <p:nvPr/>
          </p:nvSpPr>
          <p:spPr bwMode="auto">
            <a:xfrm>
              <a:off x="363" y="545"/>
              <a:ext cx="661" cy="224"/>
            </a:xfrm>
            <a:custGeom>
              <a:gdLst>
                <a:gd name="T0" fmla="*/ 661 w 661"/>
                <a:gd name="T1" fmla="*/ 23 h 224"/>
                <a:gd name="T2" fmla="*/ 564 w 661"/>
                <a:gd name="T3" fmla="*/ 120 h 224"/>
                <a:gd name="T4" fmla="*/ 354 w 661"/>
                <a:gd name="T5" fmla="*/ 217 h 224"/>
                <a:gd name="T6" fmla="*/ 55 w 661"/>
                <a:gd name="T7" fmla="*/ 165 h 224"/>
                <a:gd name="T8" fmla="*/ 25 w 661"/>
                <a:gd name="T9" fmla="*/ 0 h 224"/>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661" h="224">
                  <a:moveTo>
                    <a:pt x="661" y="23"/>
                  </a:moveTo>
                  <a:cubicBezTo>
                    <a:pt x="645" y="39"/>
                    <a:pt x="615" y="88"/>
                    <a:pt x="564" y="120"/>
                  </a:cubicBezTo>
                  <a:cubicBezTo>
                    <a:pt x="513" y="152"/>
                    <a:pt x="439" y="210"/>
                    <a:pt x="354" y="217"/>
                  </a:cubicBezTo>
                  <a:cubicBezTo>
                    <a:pt x="269" y="224"/>
                    <a:pt x="110" y="201"/>
                    <a:pt x="55" y="165"/>
                  </a:cubicBezTo>
                  <a:cubicBezTo>
                    <a:pt x="0" y="129"/>
                    <a:pt x="31" y="34"/>
                    <a:pt x="25" y="0"/>
                  </a:cubicBezTo>
                </a:path>
              </a:pathLst>
            </a:custGeom>
            <a:noFill/>
            <a:ln w="28575" cmpd="sng">
              <a:solidFill>
                <a:srgbClr val="00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4" name="未知"/>
            <p:cNvSpPr/>
            <p:nvPr/>
          </p:nvSpPr>
          <p:spPr bwMode="auto">
            <a:xfrm>
              <a:off x="0" y="567"/>
              <a:ext cx="292" cy="676"/>
            </a:xfrm>
            <a:custGeom>
              <a:gdLst>
                <a:gd name="T0" fmla="*/ 292 w 292"/>
                <a:gd name="T1" fmla="*/ 0 h 676"/>
                <a:gd name="T2" fmla="*/ 114 w 292"/>
                <a:gd name="T3" fmla="*/ 111 h 676"/>
                <a:gd name="T4" fmla="*/ 38 w 292"/>
                <a:gd name="T5" fmla="*/ 319 h 676"/>
                <a:gd name="T6" fmla="*/ 12 w 292"/>
                <a:gd name="T7" fmla="*/ 526 h 676"/>
                <a:gd name="T8" fmla="*/ 114 w 292"/>
                <a:gd name="T9" fmla="*/ 637 h 676"/>
                <a:gd name="T10" fmla="*/ 256 w 292"/>
                <a:gd name="T11" fmla="*/ 676 h 676"/>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92" h="676">
                  <a:moveTo>
                    <a:pt x="292" y="0"/>
                  </a:moveTo>
                  <a:cubicBezTo>
                    <a:pt x="224" y="29"/>
                    <a:pt x="157" y="58"/>
                    <a:pt x="114" y="111"/>
                  </a:cubicBezTo>
                  <a:cubicBezTo>
                    <a:pt x="72" y="164"/>
                    <a:pt x="55" y="250"/>
                    <a:pt x="38" y="319"/>
                  </a:cubicBezTo>
                  <a:cubicBezTo>
                    <a:pt x="21" y="388"/>
                    <a:pt x="0" y="473"/>
                    <a:pt x="12" y="526"/>
                  </a:cubicBezTo>
                  <a:cubicBezTo>
                    <a:pt x="25" y="579"/>
                    <a:pt x="73" y="612"/>
                    <a:pt x="114" y="637"/>
                  </a:cubicBezTo>
                  <a:cubicBezTo>
                    <a:pt x="155" y="662"/>
                    <a:pt x="227" y="668"/>
                    <a:pt x="256" y="676"/>
                  </a:cubicBezTo>
                </a:path>
              </a:pathLst>
            </a:custGeom>
            <a:noFill/>
            <a:ln w="28575" cmpd="sng">
              <a:solidFill>
                <a:srgbClr val="00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5" name="Text Box 20"/>
            <p:cNvSpPr txBox="1">
              <a:spLocks noChangeArrowheads="1"/>
            </p:cNvSpPr>
            <p:nvPr/>
          </p:nvSpPr>
          <p:spPr bwMode="auto">
            <a:xfrm>
              <a:off x="1792" y="409"/>
              <a:ext cx="20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000" b="1" i="1">
                  <a:latin typeface="Times New Roman" panose="02020603050405020304" pitchFamily="18" charset="0"/>
                </a:rPr>
                <a:t>a</a:t>
              </a:r>
              <a:endParaRPr lang="en-US" altLang="zh-CN" sz="2000" b="1" i="1">
                <a:latin typeface="Times New Roman" panose="02020603050405020304" pitchFamily="18" charset="0"/>
              </a:endParaRPr>
            </a:p>
          </p:txBody>
        </p:sp>
        <p:sp>
          <p:nvSpPr>
            <p:cNvPr id="24606" name="Text Box 21"/>
            <p:cNvSpPr txBox="1">
              <a:spLocks noChangeArrowheads="1"/>
            </p:cNvSpPr>
            <p:nvPr/>
          </p:nvSpPr>
          <p:spPr bwMode="auto">
            <a:xfrm>
              <a:off x="2314" y="454"/>
              <a:ext cx="20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000" b="1" i="1">
                  <a:latin typeface="Times New Roman" panose="02020603050405020304" pitchFamily="18" charset="0"/>
                </a:rPr>
                <a:t>b</a:t>
              </a:r>
              <a:endParaRPr lang="en-US" altLang="zh-CN" sz="2000" b="1" i="1">
                <a:latin typeface="Times New Roman" panose="02020603050405020304" pitchFamily="18" charset="0"/>
              </a:endParaRPr>
            </a:p>
          </p:txBody>
        </p:sp>
        <p:sp>
          <p:nvSpPr>
            <p:cNvPr id="24607" name="Text Box 22"/>
            <p:cNvSpPr txBox="1">
              <a:spLocks noChangeArrowheads="1"/>
            </p:cNvSpPr>
            <p:nvPr/>
          </p:nvSpPr>
          <p:spPr bwMode="auto">
            <a:xfrm>
              <a:off x="1656" y="0"/>
              <a:ext cx="20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000" b="1" i="1">
                  <a:latin typeface="Times New Roman" panose="02020603050405020304" pitchFamily="18" charset="0"/>
                </a:rPr>
                <a:t>c</a:t>
              </a:r>
              <a:endParaRPr lang="en-US" altLang="zh-CN" sz="2000" b="1" i="1">
                <a:latin typeface="Times New Roman" panose="02020603050405020304" pitchFamily="18" charset="0"/>
              </a:endParaRPr>
            </a:p>
          </p:txBody>
        </p:sp>
        <p:sp>
          <p:nvSpPr>
            <p:cNvPr id="24608" name="Text Box 23"/>
            <p:cNvSpPr txBox="1">
              <a:spLocks noChangeArrowheads="1"/>
            </p:cNvSpPr>
            <p:nvPr/>
          </p:nvSpPr>
          <p:spPr bwMode="auto">
            <a:xfrm>
              <a:off x="2495" y="23"/>
              <a:ext cx="20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000" b="1" i="1">
                  <a:latin typeface="Times New Roman" panose="02020603050405020304" pitchFamily="18" charset="0"/>
                </a:rPr>
                <a:t>d</a:t>
              </a:r>
              <a:endParaRPr lang="en-US" altLang="zh-CN" sz="2000" b="1" i="1">
                <a:latin typeface="Times New Roman" panose="02020603050405020304" pitchFamily="18" charset="0"/>
              </a:endParaRPr>
            </a:p>
          </p:txBody>
        </p:sp>
      </p:grpSp>
      <p:sp>
        <p:nvSpPr>
          <p:cNvPr id="2" name="任意多边形 1"/>
          <p:cNvSpPr/>
          <p:nvPr/>
        </p:nvSpPr>
        <p:spPr bwMode="auto">
          <a:xfrm>
            <a:off x="4109849" y="4044846"/>
            <a:ext cx="1613416" cy="192364"/>
          </a:xfrm>
          <a:custGeom>
            <a:gdLst>
              <a:gd name="T0" fmla="*/ 751114 w 759880"/>
              <a:gd name="T1" fmla="*/ 0 h 174171"/>
              <a:gd name="T2" fmla="*/ 729342 w 759880"/>
              <a:gd name="T3" fmla="*/ 119743 h 174171"/>
              <a:gd name="T4" fmla="*/ 500742 w 759880"/>
              <a:gd name="T5" fmla="*/ 163285 h 174171"/>
              <a:gd name="T6" fmla="*/ 381000 w 759880"/>
              <a:gd name="T7" fmla="*/ 163285 h 174171"/>
              <a:gd name="T8" fmla="*/ 152400 w 759880"/>
              <a:gd name="T9" fmla="*/ 163285 h 174171"/>
              <a:gd name="T10" fmla="*/ 0 w 759880"/>
              <a:gd name="T11" fmla="*/ 174171 h 174171"/>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759880" h="174171">
                <a:moveTo>
                  <a:pt x="751114" y="0"/>
                </a:moveTo>
                <a:cubicBezTo>
                  <a:pt x="761092" y="46264"/>
                  <a:pt x="771071" y="92529"/>
                  <a:pt x="729342" y="119743"/>
                </a:cubicBezTo>
                <a:cubicBezTo>
                  <a:pt x="687613" y="146957"/>
                  <a:pt x="558799" y="156028"/>
                  <a:pt x="500742" y="163285"/>
                </a:cubicBezTo>
                <a:cubicBezTo>
                  <a:pt x="442685" y="170542"/>
                  <a:pt x="381000" y="163285"/>
                  <a:pt x="381000" y="163285"/>
                </a:cubicBezTo>
                <a:cubicBezTo>
                  <a:pt x="322943" y="163285"/>
                  <a:pt x="215900" y="161471"/>
                  <a:pt x="152400" y="163285"/>
                </a:cubicBezTo>
                <a:cubicBezTo>
                  <a:pt x="88900" y="165099"/>
                  <a:pt x="44450" y="169635"/>
                  <a:pt x="0" y="174171"/>
                </a:cubicBezTo>
              </a:path>
            </a:pathLst>
          </a:cu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ppt_x"/>
                                          </p:val>
                                        </p:tav>
                                        <p:tav tm="100000">
                                          <p:val>
                                            <p:strVal val="#ppt_x"/>
                                          </p:val>
                                        </p:tav>
                                      </p:tavLst>
                                    </p:anim>
                                    <p:anim calcmode="lin" valueType="num">
                                      <p:cBhvr additive="base">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82"/>
                                        </p:tgtEl>
                                        <p:attrNameLst>
                                          <p:attrName>style.visibility</p:attrName>
                                        </p:attrNameLst>
                                      </p:cBhvr>
                                      <p:to>
                                        <p:strVal val="visible"/>
                                      </p:to>
                                    </p:set>
                                    <p:anim calcmode="lin" valueType="num">
                                      <p:cBhvr additive="base">
                                        <p:cTn id="13" dur="500" fill="hold"/>
                                        <p:tgtEl>
                                          <p:spTgt spid="24582"/>
                                        </p:tgtEl>
                                        <p:attrNameLst>
                                          <p:attrName>ppt_x</p:attrName>
                                        </p:attrNameLst>
                                      </p:cBhvr>
                                      <p:tavLst>
                                        <p:tav tm="0">
                                          <p:val>
                                            <p:strVal val="#ppt_x"/>
                                          </p:val>
                                        </p:tav>
                                        <p:tav tm="100000">
                                          <p:val>
                                            <p:strVal val="#ppt_x"/>
                                          </p:val>
                                        </p:tav>
                                      </p:tavLst>
                                    </p:anim>
                                    <p:anim calcmode="lin" valueType="num">
                                      <p:cBhvr additive="base">
                                        <p:cTn id="14" dur="500" fill="hold"/>
                                        <p:tgtEl>
                                          <p:spTgt spid="2458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4581"/>
                                        </p:tgtEl>
                                        <p:attrNameLst>
                                          <p:attrName>style.visibility</p:attrName>
                                        </p:attrNameLst>
                                      </p:cBhvr>
                                      <p:to>
                                        <p:strVal val="visible"/>
                                      </p:to>
                                    </p:set>
                                    <p:animEffect transition="in" filter="barn(inVertical)">
                                      <p:cBhvr>
                                        <p:cTn id="31"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P spid="2" grpId="0"/>
      <p:bldP spid="1638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圆角矩形 5"/>
          <p:cNvSpPr/>
          <p:nvPr/>
        </p:nvSpPr>
        <p:spPr>
          <a:xfrm>
            <a:off x="1501140" y="1721485"/>
            <a:ext cx="8999855" cy="3448050"/>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7" name="图片 2" descr="A000220150321B92PPIC"/>
          <p:cNvPicPr>
            <a:picLocks noChangeAspect="1"/>
          </p:cNvPicPr>
          <p:nvPr/>
        </p:nvPicPr>
        <p:blipFill>
          <a:blip r:embed="rId2"/>
          <a:stretch>
            <a:fillRect/>
          </a:stretch>
        </p:blipFill>
        <p:spPr>
          <a:xfrm>
            <a:off x="9325928" y="3723055"/>
            <a:ext cx="977900" cy="1446213"/>
          </a:xfrm>
          <a:prstGeom prst="rect">
            <a:avLst/>
          </a:prstGeom>
          <a:noFill/>
          <a:ln w="9525">
            <a:noFill/>
          </a:ln>
        </p:spPr>
      </p:pic>
      <p:sp>
        <p:nvSpPr>
          <p:cNvPr id="8" name="文本框 7"/>
          <p:cNvSpPr txBox="1"/>
          <p:nvPr/>
        </p:nvSpPr>
        <p:spPr>
          <a:xfrm>
            <a:off x="2136139" y="2090460"/>
            <a:ext cx="8070215" cy="2676525"/>
          </a:xfrm>
          <a:prstGeom prst="rect">
            <a:avLst/>
          </a:prstGeom>
          <a:noFill/>
          <a:ln w="9525">
            <a:noFill/>
          </a:ln>
        </p:spPr>
        <p:txBody>
          <a:bodyPr wrap="square" anchor="t">
            <a:spAutoFit/>
          </a:bodyPr>
          <a:lstStyle/>
          <a:p>
            <a:pPr marL="457200" indent="-457200">
              <a:lnSpc>
                <a:spcPct val="150000"/>
              </a:lnSpc>
              <a:buClr>
                <a:srgbClr val="E88800"/>
              </a:buClr>
              <a:buFont typeface="Wingdings" panose="05000000000000000000" charset="0"/>
              <a:buChar char="l"/>
            </a:pPr>
            <a:r>
              <a:rPr lang="en-US" altLang="zh-CN" sz="2800" b="1">
                <a:latin typeface="Times New Roman" panose="02020603050405020304" pitchFamily="18" charset="0"/>
                <a:ea typeface="楷体" panose="02010609060101010101" charset="-122"/>
                <a:cs typeface="Times New Roman" panose="02020603050405020304" pitchFamily="18" charset="0"/>
                <a:sym typeface="+mn-ea"/>
              </a:rPr>
              <a:t>1</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进一步掌握使用</a:t>
            </a:r>
            <a:r>
              <a:rPr lang="zh-CN" altLang="zh-CN" sz="2800" b="1">
                <a:latin typeface="楷体" panose="02010609060101010101" charset="-122"/>
                <a:ea typeface="楷体" panose="02010609060101010101" charset="-122"/>
                <a:cs typeface="楷体" panose="02010609060101010101" charset="-122"/>
                <a:sym typeface="+mn-ea"/>
              </a:rPr>
              <a:t>电压表和电流表测电阻的原理</a:t>
            </a:r>
            <a:r>
              <a:rPr lang="zh-CN" altLang="en-US" sz="2800" b="1">
                <a:latin typeface="楷体" panose="02010609060101010101" charset="-122"/>
                <a:ea typeface="楷体" panose="02010609060101010101" charset="-122"/>
                <a:cs typeface="楷体" panose="02010609060101010101" charset="-122"/>
                <a:sym typeface="+mn-ea"/>
              </a:rPr>
              <a:t>；</a:t>
            </a:r>
            <a:endParaRPr lang="zh-CN" altLang="zh-CN" sz="2800" b="1">
              <a:latin typeface="楷体" panose="02010609060101010101" charset="-122"/>
              <a:ea typeface="楷体" panose="02010609060101010101" charset="-122"/>
              <a:cs typeface="楷体" panose="02010609060101010101" charset="-122"/>
            </a:endParaRPr>
          </a:p>
          <a:p>
            <a:pPr marL="457200" indent="-457200">
              <a:lnSpc>
                <a:spcPct val="150000"/>
              </a:lnSpc>
              <a:buClr>
                <a:srgbClr val="E88800"/>
              </a:buClr>
              <a:buFont typeface="Wingdings" panose="05000000000000000000" charset="0"/>
              <a:buChar char="l"/>
            </a:pPr>
            <a:r>
              <a:rPr lang="en-US" altLang="zh-CN" sz="2800" b="1">
                <a:latin typeface="Times New Roman" panose="02020603050405020304" pitchFamily="18" charset="0"/>
                <a:ea typeface="楷体" panose="02010609060101010101" charset="-122"/>
                <a:cs typeface="Times New Roman" panose="02020603050405020304" pitchFamily="18" charset="0"/>
                <a:sym typeface="+mn-ea"/>
              </a:rPr>
              <a:t>2</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学会用伏安法</a:t>
            </a:r>
            <a:r>
              <a:rPr lang="zh-CN" altLang="zh-CN" sz="2800" b="1">
                <a:latin typeface="楷体" panose="02010609060101010101" charset="-122"/>
                <a:ea typeface="楷体" panose="02010609060101010101" charset="-122"/>
                <a:cs typeface="楷体" panose="02010609060101010101" charset="-122"/>
                <a:sym typeface="+mn-ea"/>
              </a:rPr>
              <a:t>测量导体的电阻</a:t>
            </a:r>
            <a:r>
              <a:rPr lang="zh-CN" altLang="en-US" sz="2800" b="1">
                <a:latin typeface="楷体" panose="02010609060101010101" charset="-122"/>
                <a:ea typeface="楷体" panose="02010609060101010101" charset="-122"/>
                <a:cs typeface="楷体" panose="02010609060101010101" charset="-122"/>
                <a:sym typeface="+mn-ea"/>
              </a:rPr>
              <a:t>；</a:t>
            </a:r>
            <a:endParaRPr lang="zh-CN" altLang="zh-CN" sz="2800" b="1">
              <a:latin typeface="楷体" panose="02010609060101010101" charset="-122"/>
              <a:ea typeface="楷体" panose="02010609060101010101" charset="-122"/>
              <a:cs typeface="楷体" panose="02010609060101010101" charset="-122"/>
            </a:endParaRPr>
          </a:p>
          <a:p>
            <a:pPr marL="457200" indent="-457200">
              <a:lnSpc>
                <a:spcPct val="150000"/>
              </a:lnSpc>
              <a:buClr>
                <a:srgbClr val="E88800"/>
              </a:buClr>
              <a:buFont typeface="Wingdings" panose="05000000000000000000" charset="0"/>
              <a:buChar char="l"/>
            </a:pPr>
            <a:r>
              <a:rPr lang="en-US" altLang="zh-CN" sz="2800" b="1">
                <a:latin typeface="Times New Roman" panose="02020603050405020304" pitchFamily="18" charset="0"/>
                <a:ea typeface="楷体" panose="02010609060101010101" charset="-122"/>
                <a:cs typeface="Times New Roman" panose="02020603050405020304" pitchFamily="18" charset="0"/>
                <a:sym typeface="+mn-ea"/>
              </a:rPr>
              <a:t>3</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加深对欧姆定律及其应用的理解。</a:t>
            </a:r>
            <a:r>
              <a:rPr lang="zh-CN" altLang="en-US" sz="2800" b="1">
                <a:latin typeface="楷体" panose="02010609060101010101" charset="-122"/>
                <a:ea typeface="楷体" panose="02010609060101010101" charset="-122"/>
                <a:cs typeface="楷体" panose="02010609060101010101" charset="-122"/>
                <a:sym typeface="微软雅黑" panose="020b0503020204020204" charset="-122"/>
              </a:rPr>
              <a:t> </a:t>
            </a:r>
            <a:endParaRPr lang="zh-CN" altLang="en-US" sz="2800" b="1">
              <a:latin typeface="楷体" panose="02010609060101010101" charset="-122"/>
              <a:ea typeface="楷体" panose="02010609060101010101" charset="-122"/>
              <a:cs typeface="楷体" panose="02010609060101010101" charset="-122"/>
              <a:sym typeface="微软雅黑" panose="020b0503020204020204" charset="-122"/>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additive="base">
                                        <p:cTn id="1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 calcmode="lin" valueType="num">
                                      <p:cBhvr additive="base">
                                        <p:cTn id="2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 calcmode="lin" valueType="num">
                                      <p:cBhvr additive="base">
                                        <p:cTn id="2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376680" y="1698625"/>
            <a:ext cx="9438005" cy="3415030"/>
          </a:xfrm>
          <a:prstGeom prst="rect">
            <a:avLst/>
          </a:prstGeom>
        </p:spPr>
        <p:txBody>
          <a:bodyPr wrap="square" rtlCol="0" anchor="t">
            <a:spAutoFit/>
          </a:bodyPr>
          <a:lstStyle/>
          <a:p>
            <a:pPr lvl="0" indent="609600" algn="l">
              <a:lnSpc>
                <a:spcPct val="150000"/>
              </a:lnSpc>
              <a:buClrTx/>
              <a:buSzTx/>
              <a:buFontTx/>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数学方法在物理学中有广泛的应用。用公式表达物理概念和规律就是其中之一。例如，欧姆定律的公式就以简洁的形式表达了导体中的电流与电压和电阻的关系。</a:t>
            </a:r>
            <a:endPar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buFontTx/>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通过计算解决实际问题，也是数学的重要应用。例如，对于一段电路，只要知道电流、电压、电阻这三个物理量中的两个，就可以利用欧姆定律的公式算出第三个量。</a:t>
            </a:r>
            <a:endPar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endParaRPr>
          </a:p>
        </p:txBody>
      </p:sp>
      <p:pic>
        <p:nvPicPr>
          <p:cNvPr id="3" name="New picture"/>
          <p:cNvPicPr/>
          <p:nvPr/>
        </p:nvPicPr>
        <p:blipFill>
          <a:blip r:embed="rId2"/>
          <a:stretch>
            <a:fillRect/>
          </a:stretch>
        </p:blipFill>
        <p:spPr>
          <a:xfrm>
            <a:off x="10274300" y="12319000"/>
            <a:ext cx="342900" cy="254000"/>
          </a:xfrm>
          <a:prstGeom prst="cube">
            <a:avLst/>
          </a:prstGeom>
        </p:spPr>
      </p:pic>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4928228" y="738995"/>
            <a:ext cx="1970405"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wrap="none">
            <a:spAutoFit/>
          </a:bodyPr>
          <a:lstStyle/>
          <a:p>
            <a:pPr>
              <a:lnSpc>
                <a:spcPct val="150000"/>
              </a:lnSpc>
              <a:buFont typeface="Arial" panose="020b0604020202020204" pitchFamily="34" charset="0"/>
              <a:buNone/>
              <a:defRPr/>
            </a:pPr>
            <a:r>
              <a:rPr lang="zh-CN" altLang="en-US" sz="2800" b="1">
                <a:latin typeface="楷体" panose="02010609060101010101" charset="-122"/>
                <a:ea typeface="楷体" panose="02010609060101010101" charset="-122"/>
              </a:rPr>
              <a:t>如何测电阻</a:t>
            </a:r>
            <a:endParaRPr lang="zh-CN" altLang="en-US" sz="2800" b="1">
              <a:latin typeface="楷体" panose="02010609060101010101" charset="-122"/>
              <a:ea typeface="楷体" panose="02010609060101010101" charset="-122"/>
            </a:endParaRPr>
          </a:p>
        </p:txBody>
      </p:sp>
      <p:pic>
        <p:nvPicPr>
          <p:cNvPr id="6148" name="Picture 1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89075" y="2160905"/>
            <a:ext cx="3227705" cy="201041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6"/>
          <p:cNvPicPr>
            <a:picLocks noChangeAspect="1" noChangeArrowheads="1"/>
          </p:cNvPicPr>
          <p:nvPr/>
        </p:nvPicPr>
        <p:blipFill>
          <a:blip r:embed="rId3">
            <a:extLst>
              <a:ext uri="{28A0092B-C50C-407E-A947-70E740481C1C}">
                <a14:useLocalDpi xmlns:a14="http://schemas.microsoft.com/office/drawing/2010/main" val="0"/>
              </a:ext>
            </a:extLst>
          </a:blip>
          <a:srcRect b="7191"/>
          <a:stretch>
            <a:fillRect/>
          </a:stretch>
        </p:blipFill>
        <p:spPr bwMode="auto">
          <a:xfrm>
            <a:off x="8511540" y="2159635"/>
            <a:ext cx="1814830" cy="279400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p:nvPr/>
        </p:nvSpPr>
        <p:spPr>
          <a:xfrm>
            <a:off x="3681138" y="5257604"/>
            <a:ext cx="4830445"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latin typeface="楷体" panose="02010609060101010101" charset="-122"/>
                <a:ea typeface="楷体" panose="02010609060101010101" charset="-122"/>
                <a:sym typeface="+mn-ea"/>
              </a:rPr>
              <a:t>灯泡中钨丝的电阻是多大呢？</a:t>
            </a:r>
            <a:endParaRPr lang="zh-CN" altLang="en-US" sz="2800" b="1">
              <a:latin typeface="楷体" panose="02010609060101010101" charset="-122"/>
              <a:ea typeface="楷体" panose="02010609060101010101" charset="-122"/>
              <a:sym typeface="+mn-ea"/>
            </a:endParaRPr>
          </a:p>
        </p:txBody>
      </p:sp>
      <p:pic>
        <p:nvPicPr>
          <p:cNvPr id="6151" name="图片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445168" y="2159427"/>
            <a:ext cx="2119313" cy="2795587"/>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 calcmode="lin" valueType="num">
                                      <p:cBhvr additive="base">
                                        <p:cTn id="12" dur="500" fill="hold"/>
                                        <p:tgtEl>
                                          <p:spTgt spid="6148"/>
                                        </p:tgtEl>
                                        <p:attrNameLst>
                                          <p:attrName>ppt_x</p:attrName>
                                        </p:attrNameLst>
                                      </p:cBhvr>
                                      <p:tavLst>
                                        <p:tav tm="0">
                                          <p:val>
                                            <p:strVal val="#ppt_x"/>
                                          </p:val>
                                        </p:tav>
                                        <p:tav tm="100000">
                                          <p:val>
                                            <p:strVal val="#ppt_x"/>
                                          </p:val>
                                        </p:tav>
                                      </p:tavLst>
                                    </p:anim>
                                    <p:anim calcmode="lin" valueType="num">
                                      <p:cBhvr additive="base">
                                        <p:cTn id="13"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6151"/>
                                        </p:tgtEl>
                                        <p:attrNameLst>
                                          <p:attrName>style.visibility</p:attrName>
                                        </p:attrNameLst>
                                      </p:cBhvr>
                                      <p:to>
                                        <p:strVal val="visible"/>
                                      </p:to>
                                    </p:set>
                                    <p:anim calcmode="lin" valueType="num">
                                      <p:cBhvr additive="base">
                                        <p:cTn id="18" dur="500" fill="hold"/>
                                        <p:tgtEl>
                                          <p:spTgt spid="6151"/>
                                        </p:tgtEl>
                                        <p:attrNameLst>
                                          <p:attrName>ppt_x</p:attrName>
                                        </p:attrNameLst>
                                      </p:cBhvr>
                                      <p:tavLst>
                                        <p:tav tm="0">
                                          <p:val>
                                            <p:strVal val="#ppt_x"/>
                                          </p:val>
                                        </p:tav>
                                        <p:tav tm="100000">
                                          <p:val>
                                            <p:strVal val="#ppt_x"/>
                                          </p:val>
                                        </p:tav>
                                      </p:tavLst>
                                    </p:anim>
                                    <p:anim calcmode="lin" valueType="num">
                                      <p:cBhvr additive="base">
                                        <p:cTn id="19" dur="500" fill="hold"/>
                                        <p:tgtEl>
                                          <p:spTgt spid="615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6149"/>
                                        </p:tgtEl>
                                        <p:attrNameLst>
                                          <p:attrName>style.visibility</p:attrName>
                                        </p:attrNameLst>
                                      </p:cBhvr>
                                      <p:to>
                                        <p:strVal val="visible"/>
                                      </p:to>
                                    </p:set>
                                    <p:anim calcmode="lin" valueType="num">
                                      <p:cBhvr additive="base">
                                        <p:cTn id="24" dur="500" fill="hold"/>
                                        <p:tgtEl>
                                          <p:spTgt spid="6149"/>
                                        </p:tgtEl>
                                        <p:attrNameLst>
                                          <p:attrName>ppt_x</p:attrName>
                                        </p:attrNameLst>
                                      </p:cBhvr>
                                      <p:tavLst>
                                        <p:tav tm="0">
                                          <p:val>
                                            <p:strVal val="#ppt_x"/>
                                          </p:val>
                                        </p:tav>
                                        <p:tav tm="100000">
                                          <p:val>
                                            <p:strVal val="#ppt_x"/>
                                          </p:val>
                                        </p:tav>
                                      </p:tavLst>
                                    </p:anim>
                                    <p:anim calcmode="lin" valueType="num">
                                      <p:cBhvr additive="base">
                                        <p:cTn id="25"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Rectangle 15"/>
          <p:cNvSpPr>
            <a:spLocks noChangeArrowheads="1"/>
          </p:cNvSpPr>
          <p:nvPr/>
        </p:nvSpPr>
        <p:spPr bwMode="auto">
          <a:xfrm>
            <a:off x="1809750" y="1983105"/>
            <a:ext cx="8642985"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609600">
              <a:lnSpc>
                <a:spcPct val="150000"/>
              </a:lnSpc>
              <a:spcBef>
                <a:spcPct val="0"/>
              </a:spcBef>
              <a:buFont typeface="Arial" panose="020b0604020202020204" pitchFamily="34" charset="0"/>
              <a:buNone/>
            </a:pPr>
            <a:r>
              <a:rPr lang="en-US" altLang="zh-CN" sz="2400" b="1">
                <a:latin typeface="Times New Roman" panose="02020603050405020304" pitchFamily="18" charset="0"/>
                <a:ea typeface="楷体" panose="02010609060101010101" charset="-122"/>
                <a:cs typeface="Times New Roman" panose="02020603050405020304" pitchFamily="18" charset="0"/>
              </a:rPr>
              <a:t>1</a:t>
            </a: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电流可以用电流表测量，电压可以用电压表测量。那么，用什么方法可以得到导体的电阻呢？</a:t>
            </a:r>
            <a:endParaRPr lang="zh-CN" altLang="en-US" sz="2400" b="1">
              <a:latin typeface="楷体" panose="02010609060101010101" charset="-122"/>
              <a:ea typeface="楷体" panose="02010609060101010101" charset="-122"/>
              <a:cs typeface="楷体" panose="02010609060101010101" charset="-122"/>
            </a:endParaRPr>
          </a:p>
        </p:txBody>
      </p:sp>
      <p:sp>
        <p:nvSpPr>
          <p:cNvPr id="4112" name="Rectangle 16"/>
          <p:cNvSpPr>
            <a:spLocks noChangeArrowheads="1"/>
          </p:cNvSpPr>
          <p:nvPr/>
        </p:nvSpPr>
        <p:spPr bwMode="auto">
          <a:xfrm>
            <a:off x="1809750" y="3353435"/>
            <a:ext cx="6024880" cy="645160"/>
          </a:xfrm>
          <a:prstGeom prst="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lvl="0" indent="609600" algn="l">
              <a:lnSpc>
                <a:spcPct val="150000"/>
              </a:lnSpc>
              <a:buClrTx/>
              <a:buSzTx/>
              <a:buNone/>
            </a:pPr>
            <a:r>
              <a:rPr lang="en-US" altLang="zh-CN" sz="2400" b="1">
                <a:latin typeface="Times New Roman" panose="02020603050405020304" pitchFamily="18" charset="0"/>
                <a:ea typeface="楷体" panose="02010609060101010101" charset="-122"/>
                <a:cs typeface="Times New Roman" panose="02020603050405020304" pitchFamily="18" charset="0"/>
                <a:sym typeface="+mn-ea"/>
              </a:rPr>
              <a:t>2</a:t>
            </a:r>
            <a:r>
              <a:rPr lang="en-US" altLang="zh-CN" sz="2400" b="1">
                <a:latin typeface="楷体" panose="02010609060101010101" charset="-122"/>
                <a:ea typeface="楷体" panose="02010609060101010101" charset="-122"/>
                <a:cs typeface="楷体" panose="02010609060101010101" charset="-122"/>
                <a:sym typeface="+mn-ea"/>
              </a:rPr>
              <a:t>.如何运用欧姆定律得到导体的电阻？</a:t>
            </a:r>
            <a:endParaRPr lang="en-US" altLang="zh-CN" sz="2400" b="1">
              <a:latin typeface="楷体" panose="02010609060101010101" charset="-122"/>
              <a:ea typeface="楷体" panose="02010609060101010101" charset="-122"/>
              <a:cs typeface="楷体" panose="02010609060101010101" charset="-122"/>
              <a:sym typeface="+mn-ea"/>
            </a:endParaRPr>
          </a:p>
        </p:txBody>
      </p:sp>
      <p:sp>
        <p:nvSpPr>
          <p:cNvPr id="4113" name="Line 17"/>
          <p:cNvSpPr>
            <a:spLocks noChangeShapeType="1"/>
          </p:cNvSpPr>
          <p:nvPr/>
        </p:nvSpPr>
        <p:spPr bwMode="auto">
          <a:xfrm>
            <a:off x="5568656" y="4807010"/>
            <a:ext cx="719137" cy="0"/>
          </a:xfrm>
          <a:prstGeom prst="line">
            <a:avLst/>
          </a:prstGeom>
          <a:noFill/>
          <a:ln w="28575">
            <a:solidFill>
              <a:schemeClr val="tx1"/>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130" name="Group 34"/>
          <p:cNvGrpSpPr/>
          <p:nvPr/>
        </p:nvGrpSpPr>
        <p:grpSpPr>
          <a:xfrm>
            <a:off x="4344692" y="4372035"/>
            <a:ext cx="1079500" cy="946150"/>
            <a:chOff x="408" y="3809"/>
            <a:chExt cx="680" cy="596"/>
          </a:xfrm>
        </p:grpSpPr>
        <p:sp>
          <p:nvSpPr>
            <p:cNvPr id="7184" name="Rectangle 35"/>
            <p:cNvSpPr>
              <a:spLocks noChangeArrowheads="1"/>
            </p:cNvSpPr>
            <p:nvPr/>
          </p:nvSpPr>
          <p:spPr bwMode="auto">
            <a:xfrm>
              <a:off x="408" y="3945"/>
              <a:ext cx="68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800" b="1" i="1">
                  <a:latin typeface="Times New Roman" panose="02020603050405020304" pitchFamily="18" charset="0"/>
                </a:rPr>
                <a:t>I </a:t>
              </a:r>
              <a:r>
                <a:rPr lang="en-US" altLang="zh-CN" sz="2800" b="1">
                  <a:latin typeface="Times New Roman" panose="02020603050405020304" pitchFamily="18" charset="0"/>
                </a:rPr>
                <a:t>=</a:t>
              </a:r>
              <a:endParaRPr lang="en-US" altLang="zh-CN" sz="2800" b="1">
                <a:latin typeface="Times New Roman" panose="02020603050405020304" pitchFamily="18" charset="0"/>
              </a:endParaRPr>
            </a:p>
          </p:txBody>
        </p:sp>
        <p:sp>
          <p:nvSpPr>
            <p:cNvPr id="7185" name="Rectangle 36"/>
            <p:cNvSpPr>
              <a:spLocks noChangeArrowheads="1"/>
            </p:cNvSpPr>
            <p:nvPr/>
          </p:nvSpPr>
          <p:spPr bwMode="auto">
            <a:xfrm>
              <a:off x="793" y="3809"/>
              <a:ext cx="278" cy="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800" b="1" i="1">
                  <a:latin typeface="Times New Roman" panose="02020603050405020304" pitchFamily="18" charset="0"/>
                </a:rPr>
                <a:t>U</a:t>
              </a:r>
              <a:endParaRPr lang="en-US" altLang="zh-CN" sz="2800" b="1" i="1">
                <a:latin typeface="Times New Roman" panose="02020603050405020304" pitchFamily="18" charset="0"/>
              </a:endParaRPr>
            </a:p>
            <a:p>
              <a:pPr eaLnBrk="1" hangingPunct="1">
                <a:spcBef>
                  <a:spcPct val="0"/>
                </a:spcBef>
                <a:buFont typeface="Arial" panose="020b0604020202020204" pitchFamily="34" charset="0"/>
                <a:buNone/>
              </a:pPr>
              <a:r>
                <a:rPr lang="en-US" altLang="zh-CN" sz="2800" b="1" i="1">
                  <a:latin typeface="Times New Roman" panose="02020603050405020304" pitchFamily="18" charset="0"/>
                </a:rPr>
                <a:t>R</a:t>
              </a:r>
              <a:endParaRPr lang="en-US" altLang="zh-CN" sz="2800" b="1" i="1">
                <a:latin typeface="Times New Roman" panose="02020603050405020304" pitchFamily="18" charset="0"/>
              </a:endParaRPr>
            </a:p>
          </p:txBody>
        </p:sp>
        <p:sp>
          <p:nvSpPr>
            <p:cNvPr id="7186" name="Line 37"/>
            <p:cNvSpPr>
              <a:spLocks noChangeShapeType="1"/>
            </p:cNvSpPr>
            <p:nvPr/>
          </p:nvSpPr>
          <p:spPr bwMode="auto">
            <a:xfrm>
              <a:off x="793" y="4104"/>
              <a:ext cx="273"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140" name="Group 44"/>
          <p:cNvGrpSpPr/>
          <p:nvPr/>
        </p:nvGrpSpPr>
        <p:grpSpPr>
          <a:xfrm>
            <a:off x="6360817" y="4337110"/>
            <a:ext cx="1079500" cy="946150"/>
            <a:chOff x="408" y="3809"/>
            <a:chExt cx="680" cy="596"/>
          </a:xfrm>
        </p:grpSpPr>
        <p:sp>
          <p:nvSpPr>
            <p:cNvPr id="7181" name="Rectangle 45"/>
            <p:cNvSpPr>
              <a:spLocks noChangeArrowheads="1"/>
            </p:cNvSpPr>
            <p:nvPr/>
          </p:nvSpPr>
          <p:spPr bwMode="auto">
            <a:xfrm>
              <a:off x="408" y="3945"/>
              <a:ext cx="68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800" b="1" i="1">
                  <a:latin typeface="Times New Roman" panose="02020603050405020304" pitchFamily="18" charset="0"/>
                </a:rPr>
                <a:t>R</a:t>
              </a:r>
              <a:r>
                <a:rPr lang="en-US" altLang="zh-CN" sz="2800" b="1">
                  <a:latin typeface="Times New Roman" panose="02020603050405020304" pitchFamily="18" charset="0"/>
                </a:rPr>
                <a:t>=</a:t>
              </a:r>
              <a:endParaRPr lang="en-US" altLang="zh-CN" sz="2800" b="1">
                <a:latin typeface="Times New Roman" panose="02020603050405020304" pitchFamily="18" charset="0"/>
              </a:endParaRPr>
            </a:p>
          </p:txBody>
        </p:sp>
        <p:sp>
          <p:nvSpPr>
            <p:cNvPr id="7182" name="Rectangle 46"/>
            <p:cNvSpPr>
              <a:spLocks noChangeArrowheads="1"/>
            </p:cNvSpPr>
            <p:nvPr/>
          </p:nvSpPr>
          <p:spPr bwMode="auto">
            <a:xfrm>
              <a:off x="793" y="3809"/>
              <a:ext cx="278" cy="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800" b="1" i="1">
                  <a:latin typeface="Times New Roman" panose="02020603050405020304" pitchFamily="18" charset="0"/>
                </a:rPr>
                <a:t>U</a:t>
              </a:r>
              <a:endParaRPr lang="en-US" altLang="zh-CN" sz="2800" b="1" i="1">
                <a:latin typeface="Times New Roman" panose="02020603050405020304" pitchFamily="18" charset="0"/>
              </a:endParaRPr>
            </a:p>
            <a:p>
              <a:pPr eaLnBrk="1" hangingPunct="1">
                <a:spcBef>
                  <a:spcPct val="0"/>
                </a:spcBef>
                <a:buFont typeface="Arial" panose="020b0604020202020204" pitchFamily="34" charset="0"/>
                <a:buNone/>
              </a:pPr>
              <a:r>
                <a:rPr lang="en-US" altLang="zh-CN" sz="2800" b="1" i="1">
                  <a:latin typeface="Times New Roman" panose="02020603050405020304" pitchFamily="18" charset="0"/>
                </a:rPr>
                <a:t>I</a:t>
              </a:r>
              <a:endParaRPr lang="en-US" altLang="zh-CN" sz="2800" b="1" i="1">
                <a:latin typeface="Times New Roman" panose="02020603050405020304" pitchFamily="18" charset="0"/>
              </a:endParaRPr>
            </a:p>
          </p:txBody>
        </p:sp>
        <p:sp>
          <p:nvSpPr>
            <p:cNvPr id="7183" name="Line 47"/>
            <p:cNvSpPr>
              <a:spLocks noChangeShapeType="1"/>
            </p:cNvSpPr>
            <p:nvPr/>
          </p:nvSpPr>
          <p:spPr bwMode="auto">
            <a:xfrm>
              <a:off x="793" y="4104"/>
              <a:ext cx="273"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 name="流程图: 终止 2"/>
          <p:cNvSpPr/>
          <p:nvPr/>
        </p:nvSpPr>
        <p:spPr>
          <a:xfrm>
            <a:off x="1148398" y="1404938"/>
            <a:ext cx="1608772" cy="457831"/>
          </a:xfrm>
          <a:prstGeom prst="flowChartTerminator">
            <a:avLst/>
          </a:prstGeom>
          <a:solidFill>
            <a:schemeClr val="accent6">
              <a:lumMod val="40000"/>
              <a:lumOff val="60000"/>
            </a:schemeClr>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52232" name="文本框 9"/>
          <p:cNvSpPr txBox="1"/>
          <p:nvPr/>
        </p:nvSpPr>
        <p:spPr>
          <a:xfrm>
            <a:off x="1251923" y="1404938"/>
            <a:ext cx="1402356" cy="461011"/>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sym typeface="微软雅黑" panose="020b0503020204020204" charset="-122"/>
              </a:rPr>
              <a:t>讨论一下</a:t>
            </a:r>
            <a:endParaRPr lang="zh-CN" altLang="en-US" sz="2400">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2232"/>
                                        </p:tgtEl>
                                        <p:attrNameLst>
                                          <p:attrName>style.visibility</p:attrName>
                                        </p:attrNameLst>
                                      </p:cBhvr>
                                      <p:to>
                                        <p:strVal val="visible"/>
                                      </p:to>
                                    </p:set>
                                    <p:anim calcmode="lin" valueType="num">
                                      <p:cBhvr additive="base">
                                        <p:cTn id="11" dur="500" fill="hold"/>
                                        <p:tgtEl>
                                          <p:spTgt spid="52232"/>
                                        </p:tgtEl>
                                        <p:attrNameLst>
                                          <p:attrName>ppt_x</p:attrName>
                                        </p:attrNameLst>
                                      </p:cBhvr>
                                      <p:tavLst>
                                        <p:tav tm="0">
                                          <p:val>
                                            <p:strVal val="#ppt_x"/>
                                          </p:val>
                                        </p:tav>
                                        <p:tav tm="100000">
                                          <p:val>
                                            <p:strVal val="#ppt_x"/>
                                          </p:val>
                                        </p:tav>
                                      </p:tavLst>
                                    </p:anim>
                                    <p:anim calcmode="lin" valueType="num">
                                      <p:cBhvr additive="base">
                                        <p:cTn id="12" dur="500" fill="hold"/>
                                        <p:tgtEl>
                                          <p:spTgt spid="5223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170"/>
                                        </p:tgtEl>
                                        <p:attrNameLst>
                                          <p:attrName>style.visibility</p:attrName>
                                        </p:attrNameLst>
                                      </p:cBhvr>
                                      <p:to>
                                        <p:strVal val="visible"/>
                                      </p:to>
                                    </p:set>
                                    <p:animEffect transition="in" filter="wipe(down)">
                                      <p:cBhvr>
                                        <p:cTn id="17" dur="500"/>
                                        <p:tgtEl>
                                          <p:spTgt spid="717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112"/>
                                        </p:tgtEl>
                                        <p:attrNameLst>
                                          <p:attrName>style.visibility</p:attrName>
                                        </p:attrNameLst>
                                      </p:cBhvr>
                                      <p:to>
                                        <p:strVal val="visible"/>
                                      </p:to>
                                    </p:set>
                                    <p:animEffect transition="in" filter="barn(inVertical)">
                                      <p:cBhvr>
                                        <p:cTn id="22" dur="500"/>
                                        <p:tgtEl>
                                          <p:spTgt spid="41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nodeType="clickEffect">
                                  <p:stCondLst>
                                    <p:cond delay="0"/>
                                  </p:stCondLst>
                                  <p:childTnLst>
                                    <p:set>
                                      <p:cBhvr>
                                        <p:cTn id="26" dur="1" fill="hold">
                                          <p:stCondLst>
                                            <p:cond delay="0"/>
                                          </p:stCondLst>
                                        </p:cTn>
                                        <p:tgtEl>
                                          <p:spTgt spid="4130"/>
                                        </p:tgtEl>
                                        <p:attrNameLst>
                                          <p:attrName>style.visibility</p:attrName>
                                        </p:attrNameLst>
                                      </p:cBhvr>
                                      <p:to>
                                        <p:strVal val="visible"/>
                                      </p:to>
                                    </p:set>
                                    <p:animEffect transition="in" filter="barn(inVertical)">
                                      <p:cBhvr>
                                        <p:cTn id="27" dur="500"/>
                                        <p:tgtEl>
                                          <p:spTgt spid="413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113"/>
                                        </p:tgtEl>
                                        <p:attrNameLst>
                                          <p:attrName>style.visibility</p:attrName>
                                        </p:attrNameLst>
                                      </p:cBhvr>
                                      <p:to>
                                        <p:strVal val="visible"/>
                                      </p:to>
                                    </p:set>
                                    <p:animEffect transition="in" filter="barn(inVertical)">
                                      <p:cBhvr>
                                        <p:cTn id="32" dur="500"/>
                                        <p:tgtEl>
                                          <p:spTgt spid="41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21" fill="hold" nodeType="clickEffect">
                                  <p:stCondLst>
                                    <p:cond delay="0"/>
                                  </p:stCondLst>
                                  <p:childTnLst>
                                    <p:set>
                                      <p:cBhvr>
                                        <p:cTn id="36" dur="1" fill="hold">
                                          <p:stCondLst>
                                            <p:cond delay="0"/>
                                          </p:stCondLst>
                                        </p:cTn>
                                        <p:tgtEl>
                                          <p:spTgt spid="4140"/>
                                        </p:tgtEl>
                                        <p:attrNameLst>
                                          <p:attrName>style.visibility</p:attrName>
                                        </p:attrNameLst>
                                      </p:cBhvr>
                                      <p:to>
                                        <p:strVal val="visible"/>
                                      </p:to>
                                    </p:set>
                                    <p:animEffect transition="in" filter="barn(inVertical)">
                                      <p:cBhvr>
                                        <p:cTn id="37" dur="500"/>
                                        <p:tgtEl>
                                          <p:spTgt spid="4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2" grpId="0"/>
      <p:bldP spid="4113" grpId="0"/>
      <p:bldP spid="3" grpId="0"/>
      <p:bldP spid="52232" grpId="0"/>
      <p:bldP spid="717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5" name="组合 9236"/>
          <p:cNvGrpSpPr/>
          <p:nvPr/>
        </p:nvGrpSpPr>
        <p:grpSpPr>
          <a:xfrm>
            <a:off x="1868488" y="2198370"/>
            <a:ext cx="2722562" cy="2101850"/>
            <a:chOff x="4610974" y="2617302"/>
            <a:chExt cx="2721303" cy="2100700"/>
          </a:xfrm>
        </p:grpSpPr>
        <p:cxnSp>
          <p:nvCxnSpPr>
            <p:cNvPr id="7184" name="直接连接符 5"/>
            <p:cNvCxnSpPr/>
            <p:nvPr/>
          </p:nvCxnSpPr>
          <p:spPr>
            <a:xfrm flipH="1" flipV="1">
              <a:off x="4820421" y="2832415"/>
              <a:ext cx="0" cy="1155956"/>
            </a:xfrm>
            <a:prstGeom prst="line">
              <a:avLst/>
            </a:prstGeom>
            <a:ln w="28575" cap="flat" cmpd="sng">
              <a:solidFill>
                <a:schemeClr val="tx1"/>
              </a:solidFill>
              <a:prstDash val="solid"/>
              <a:headEnd type="none" w="med" len="med"/>
              <a:tailEnd type="none" w="med" len="med"/>
            </a:ln>
          </p:spPr>
        </p:cxnSp>
        <p:cxnSp>
          <p:nvCxnSpPr>
            <p:cNvPr id="7185" name="直接连接符 9234"/>
            <p:cNvCxnSpPr>
              <a:stCxn id="7201" idx="1"/>
            </p:cNvCxnSpPr>
            <p:nvPr/>
          </p:nvCxnSpPr>
          <p:spPr>
            <a:xfrm>
              <a:off x="4820422" y="4004699"/>
              <a:ext cx="2511855" cy="0"/>
            </a:xfrm>
            <a:prstGeom prst="line">
              <a:avLst/>
            </a:prstGeom>
            <a:ln w="28575" cap="flat" cmpd="sng">
              <a:solidFill>
                <a:schemeClr val="tx1"/>
              </a:solidFill>
              <a:prstDash val="solid"/>
              <a:headEnd type="none" w="med" len="med"/>
              <a:tailEnd type="none" w="med" len="med"/>
            </a:ln>
          </p:spPr>
        </p:cxnSp>
        <p:grpSp>
          <p:nvGrpSpPr>
            <p:cNvPr id="7186" name="Group 2"/>
            <p:cNvGrpSpPr/>
            <p:nvPr/>
          </p:nvGrpSpPr>
          <p:grpSpPr>
            <a:xfrm>
              <a:off x="4610974" y="2617302"/>
              <a:ext cx="2721303" cy="2100700"/>
              <a:chOff x="20" y="0"/>
              <a:chExt cx="1793" cy="1393"/>
            </a:xfrm>
          </p:grpSpPr>
          <p:grpSp>
            <p:nvGrpSpPr>
              <p:cNvPr id="7190" name="Group 4"/>
              <p:cNvGrpSpPr/>
              <p:nvPr/>
            </p:nvGrpSpPr>
            <p:grpSpPr>
              <a:xfrm>
                <a:off x="710" y="0"/>
                <a:ext cx="79" cy="321"/>
                <a:chExt cx="85" cy="340"/>
              </a:xfrm>
            </p:grpSpPr>
            <p:sp>
              <p:nvSpPr>
                <p:cNvPr id="7207" name="Rectangle 19"/>
                <p:cNvSpPr/>
                <p:nvPr/>
              </p:nvSpPr>
              <p:spPr>
                <a:xfrm>
                  <a:off x="0" y="113"/>
                  <a:ext cx="85" cy="85"/>
                </a:xfrm>
                <a:prstGeom prst="rect">
                  <a:avLst/>
                </a:prstGeom>
                <a:solidFill>
                  <a:srgbClr val="FFFFFF"/>
                </a:solidFill>
                <a:ln w="9525">
                  <a:noFill/>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7208" name="Line 20"/>
                <p:cNvSpPr/>
                <p:nvPr/>
              </p:nvSpPr>
              <p:spPr>
                <a:xfrm flipH="1">
                  <a:off x="0" y="0"/>
                  <a:ext cx="0" cy="340"/>
                </a:xfrm>
                <a:prstGeom prst="line">
                  <a:avLst/>
                </a:prstGeom>
                <a:ln w="28575" cap="flat" cmpd="sng">
                  <a:solidFill>
                    <a:schemeClr val="tx1"/>
                  </a:solidFill>
                  <a:prstDash val="solid"/>
                  <a:headEnd type="none" w="med" len="med"/>
                  <a:tailEnd type="none" w="med" len="med"/>
                </a:ln>
              </p:spPr>
              <p:txBody>
                <a:bodyPr/>
                <a:lstStyle/>
                <a:p/>
              </p:txBody>
            </p:sp>
            <p:sp>
              <p:nvSpPr>
                <p:cNvPr id="7209" name="Line 21"/>
                <p:cNvSpPr/>
                <p:nvPr/>
              </p:nvSpPr>
              <p:spPr>
                <a:xfrm flipH="1">
                  <a:off x="85" y="85"/>
                  <a:ext cx="0" cy="170"/>
                </a:xfrm>
                <a:prstGeom prst="line">
                  <a:avLst/>
                </a:prstGeom>
                <a:ln w="38100" cap="flat" cmpd="sng">
                  <a:solidFill>
                    <a:schemeClr val="tx1"/>
                  </a:solidFill>
                  <a:prstDash val="solid"/>
                  <a:headEnd type="none" w="med" len="med"/>
                  <a:tailEnd type="none" w="med" len="med"/>
                </a:ln>
              </p:spPr>
              <p:txBody>
                <a:bodyPr/>
                <a:lstStyle/>
                <a:p/>
              </p:txBody>
            </p:sp>
          </p:grpSp>
          <p:grpSp>
            <p:nvGrpSpPr>
              <p:cNvPr id="7191" name="Group 8"/>
              <p:cNvGrpSpPr/>
              <p:nvPr/>
            </p:nvGrpSpPr>
            <p:grpSpPr>
              <a:xfrm>
                <a:off x="1286" y="56"/>
                <a:ext cx="292" cy="185"/>
                <a:chOff x="-30" y="-20"/>
                <a:chExt cx="285" cy="162"/>
              </a:xfrm>
            </p:grpSpPr>
            <p:sp>
              <p:nvSpPr>
                <p:cNvPr id="7204" name="Rectangle 15"/>
                <p:cNvSpPr/>
                <p:nvPr/>
              </p:nvSpPr>
              <p:spPr>
                <a:xfrm>
                  <a:off x="29" y="0"/>
                  <a:ext cx="226" cy="142"/>
                </a:xfrm>
                <a:prstGeom prst="rect">
                  <a:avLst/>
                </a:prstGeom>
                <a:solidFill>
                  <a:srgbClr val="FFFFFF"/>
                </a:solidFill>
                <a:ln w="9525">
                  <a:noFill/>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7205" name="Line 16"/>
                <p:cNvSpPr/>
                <p:nvPr/>
              </p:nvSpPr>
              <p:spPr>
                <a:xfrm flipV="1">
                  <a:off x="-1" y="-20"/>
                  <a:ext cx="227" cy="86"/>
                </a:xfrm>
                <a:prstGeom prst="line">
                  <a:avLst/>
                </a:prstGeom>
                <a:ln w="28575" cap="flat" cmpd="sng">
                  <a:solidFill>
                    <a:schemeClr val="tx1"/>
                  </a:solidFill>
                  <a:prstDash val="solid"/>
                  <a:headEnd type="none" w="med" len="med"/>
                  <a:tailEnd type="none" w="med" len="med"/>
                </a:ln>
              </p:spPr>
              <p:txBody>
                <a:bodyPr/>
                <a:lstStyle/>
                <a:p/>
              </p:txBody>
            </p:sp>
            <p:sp>
              <p:nvSpPr>
                <p:cNvPr id="7206" name="Oval 17"/>
                <p:cNvSpPr/>
                <p:nvPr/>
              </p:nvSpPr>
              <p:spPr>
                <a:xfrm>
                  <a:off x="-30" y="37"/>
                  <a:ext cx="57" cy="56"/>
                </a:xfrm>
                <a:prstGeom prst="ellipse">
                  <a:avLst/>
                </a:prstGeom>
                <a:solidFill>
                  <a:srgbClr val="FFFFFF"/>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grpSp>
            <p:nvGrpSpPr>
              <p:cNvPr id="7192" name="Group 18"/>
              <p:cNvGrpSpPr/>
              <p:nvPr/>
            </p:nvGrpSpPr>
            <p:grpSpPr>
              <a:xfrm>
                <a:off x="20" y="312"/>
                <a:ext cx="289" cy="344"/>
                <a:chOff x="20" y="0"/>
                <a:chExt cx="289" cy="344"/>
              </a:xfrm>
            </p:grpSpPr>
            <p:sp>
              <p:nvSpPr>
                <p:cNvPr id="7202" name="Oval 197"/>
                <p:cNvSpPr/>
                <p:nvPr/>
              </p:nvSpPr>
              <p:spPr>
                <a:xfrm>
                  <a:off x="25" y="57"/>
                  <a:ext cx="284" cy="283"/>
                </a:xfrm>
                <a:prstGeom prst="ellipse">
                  <a:avLst/>
                </a:prstGeom>
                <a:solidFill>
                  <a:srgbClr val="FFFFFF"/>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7203" name="Text Box 198"/>
                <p:cNvSpPr txBox="1"/>
                <p:nvPr/>
              </p:nvSpPr>
              <p:spPr>
                <a:xfrm>
                  <a:off x="20" y="0"/>
                  <a:ext cx="260" cy="344"/>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800" b="1">
                      <a:latin typeface="Times New Roman" panose="02020603050405020304" pitchFamily="18" charset="0"/>
                      <a:ea typeface="黑体" panose="02010609060101010101" charset="-122"/>
                    </a:rPr>
                    <a:t>A</a:t>
                  </a:r>
                  <a:endParaRPr lang="en-US" altLang="zh-CN" sz="2800" b="1">
                    <a:latin typeface="Times New Roman" panose="02020603050405020304" pitchFamily="18" charset="0"/>
                    <a:ea typeface="黑体" panose="02010609060101010101" charset="-122"/>
                  </a:endParaRPr>
                </a:p>
              </p:txBody>
            </p:sp>
          </p:grpSp>
          <p:grpSp>
            <p:nvGrpSpPr>
              <p:cNvPr id="7193" name="Group 21"/>
              <p:cNvGrpSpPr/>
              <p:nvPr/>
            </p:nvGrpSpPr>
            <p:grpSpPr>
              <a:xfrm flipV="1">
                <a:off x="158" y="920"/>
                <a:ext cx="1655" cy="268"/>
                <a:chOff x="0" y="354"/>
                <a:chExt cx="1782" cy="286"/>
              </a:xfrm>
            </p:grpSpPr>
            <p:sp>
              <p:nvSpPr>
                <p:cNvPr id="7200" name="Line 7"/>
                <p:cNvSpPr/>
                <p:nvPr/>
              </p:nvSpPr>
              <p:spPr>
                <a:xfrm>
                  <a:off x="0" y="366"/>
                  <a:ext cx="1782" cy="0"/>
                </a:xfrm>
                <a:prstGeom prst="line">
                  <a:avLst/>
                </a:prstGeom>
                <a:ln w="28575" cap="flat" cmpd="sng">
                  <a:solidFill>
                    <a:schemeClr val="tx1"/>
                  </a:solidFill>
                  <a:prstDash val="solid"/>
                  <a:headEnd type="none" w="med" len="med"/>
                  <a:tailEnd type="none" w="med" len="med"/>
                </a:ln>
              </p:spPr>
              <p:txBody>
                <a:bodyPr/>
                <a:lstStyle/>
                <a:p/>
              </p:txBody>
            </p:sp>
            <p:sp>
              <p:nvSpPr>
                <p:cNvPr id="7201" name="Line 8"/>
                <p:cNvSpPr/>
                <p:nvPr/>
              </p:nvSpPr>
              <p:spPr>
                <a:xfrm flipH="1">
                  <a:off x="0" y="354"/>
                  <a:ext cx="0" cy="286"/>
                </a:xfrm>
                <a:prstGeom prst="line">
                  <a:avLst/>
                </a:prstGeom>
                <a:ln w="28575" cap="flat" cmpd="sng">
                  <a:solidFill>
                    <a:schemeClr val="tx1"/>
                  </a:solidFill>
                  <a:prstDash val="solid"/>
                  <a:headEnd type="none" w="med" len="med"/>
                  <a:tailEnd type="oval" w="med" len="med"/>
                </a:ln>
              </p:spPr>
              <p:txBody>
                <a:bodyPr/>
                <a:lstStyle/>
                <a:p/>
              </p:txBody>
            </p:sp>
          </p:grpSp>
          <p:grpSp>
            <p:nvGrpSpPr>
              <p:cNvPr id="7194" name="Group 25"/>
              <p:cNvGrpSpPr/>
              <p:nvPr/>
            </p:nvGrpSpPr>
            <p:grpSpPr>
              <a:xfrm>
                <a:off x="510" y="1049"/>
                <a:ext cx="284" cy="344"/>
                <a:chOff x="0" y="-325"/>
                <a:chExt cx="284" cy="344"/>
              </a:xfrm>
            </p:grpSpPr>
            <p:sp>
              <p:nvSpPr>
                <p:cNvPr id="7198" name="Oval 190"/>
                <p:cNvSpPr/>
                <p:nvPr/>
              </p:nvSpPr>
              <p:spPr>
                <a:xfrm>
                  <a:off x="0" y="-324"/>
                  <a:ext cx="284" cy="283"/>
                </a:xfrm>
                <a:prstGeom prst="ellipse">
                  <a:avLst/>
                </a:prstGeom>
                <a:solidFill>
                  <a:srgbClr val="FFFFFF"/>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7199" name="Text Box 191"/>
                <p:cNvSpPr txBox="1"/>
                <p:nvPr/>
              </p:nvSpPr>
              <p:spPr>
                <a:xfrm>
                  <a:off x="0" y="-325"/>
                  <a:ext cx="260" cy="344"/>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800" b="1">
                      <a:latin typeface="Times New Roman" panose="02020603050405020304" pitchFamily="18" charset="0"/>
                      <a:ea typeface="黑体" panose="02010609060101010101" charset="-122"/>
                    </a:rPr>
                    <a:t>V</a:t>
                  </a:r>
                  <a:endParaRPr lang="en-US" altLang="zh-CN" sz="2800" b="1">
                    <a:latin typeface="Times New Roman" panose="02020603050405020304" pitchFamily="18" charset="0"/>
                    <a:ea typeface="黑体" panose="02010609060101010101" charset="-122"/>
                  </a:endParaRPr>
                </a:p>
              </p:txBody>
            </p:sp>
          </p:grpSp>
          <p:sp>
            <p:nvSpPr>
              <p:cNvPr id="7195" name="Text Box 4"/>
              <p:cNvSpPr txBox="1"/>
              <p:nvPr/>
            </p:nvSpPr>
            <p:spPr>
              <a:xfrm>
                <a:off x="510" y="596"/>
                <a:ext cx="342" cy="344"/>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800" b="1" i="1">
                    <a:latin typeface="Times New Roman" panose="02020603050405020304" pitchFamily="18" charset="0"/>
                    <a:ea typeface="黑体" panose="02010609060101010101" charset="-122"/>
                  </a:rPr>
                  <a:t>R</a:t>
                </a:r>
                <a:endParaRPr lang="en-US" altLang="zh-CN" sz="2800" b="1" i="1">
                  <a:latin typeface="Times New Roman" panose="02020603050405020304" pitchFamily="18" charset="0"/>
                  <a:ea typeface="黑体" panose="02010609060101010101" charset="-122"/>
                </a:endParaRPr>
              </a:p>
            </p:txBody>
          </p:sp>
          <p:sp>
            <p:nvSpPr>
              <p:cNvPr id="7196" name="Text Box 116"/>
              <p:cNvSpPr txBox="1"/>
              <p:nvPr/>
            </p:nvSpPr>
            <p:spPr>
              <a:xfrm>
                <a:off x="1361" y="199"/>
                <a:ext cx="226" cy="283"/>
              </a:xfrm>
              <a:prstGeom prst="rect">
                <a:avLst/>
              </a:prstGeom>
              <a:noFill/>
              <a:ln w="9525">
                <a:noFill/>
              </a:ln>
            </p:spPr>
            <p:txBody>
              <a:bodyPr lIns="0" tIns="0" rIns="0" bIns="0">
                <a:spAutoFit/>
              </a:bodyPr>
              <a:lstStyle/>
              <a:p>
                <a:pPr eaLnBrk="1" hangingPunct="1">
                  <a:spcBef>
                    <a:spcPct val="50000"/>
                  </a:spcBef>
                  <a:buFont typeface="Arial" panose="020b0604020202020204" pitchFamily="34" charset="0"/>
                </a:pPr>
                <a:r>
                  <a:rPr lang="en-US" altLang="zh-CN" sz="2800" b="1">
                    <a:latin typeface="Times New Roman" panose="02020603050405020304" pitchFamily="18" charset="0"/>
                    <a:ea typeface="黑体" panose="02010609060101010101" charset="-122"/>
                  </a:rPr>
                  <a:t>S</a:t>
                </a:r>
                <a:endParaRPr lang="en-US" altLang="zh-CN" sz="2800" b="1" baseline="-25000">
                  <a:latin typeface="Times New Roman" panose="02020603050405020304" pitchFamily="18" charset="0"/>
                  <a:ea typeface="黑体" panose="02010609060101010101" charset="-122"/>
                </a:endParaRPr>
              </a:p>
            </p:txBody>
          </p:sp>
          <p:sp>
            <p:nvSpPr>
              <p:cNvPr id="7197" name="Rectangle 178"/>
              <p:cNvSpPr/>
              <p:nvPr/>
            </p:nvSpPr>
            <p:spPr>
              <a:xfrm>
                <a:off x="482" y="874"/>
                <a:ext cx="366" cy="114"/>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cxnSp>
          <p:nvCxnSpPr>
            <p:cNvPr id="7187" name="直接连接符 7"/>
            <p:cNvCxnSpPr>
              <a:stCxn id="7201" idx="1"/>
            </p:cNvCxnSpPr>
            <p:nvPr/>
          </p:nvCxnSpPr>
          <p:spPr>
            <a:xfrm flipV="1">
              <a:off x="4820421" y="2843569"/>
              <a:ext cx="845955" cy="3294"/>
            </a:xfrm>
            <a:prstGeom prst="line">
              <a:avLst/>
            </a:prstGeom>
            <a:ln w="28575" cap="flat" cmpd="sng">
              <a:solidFill>
                <a:schemeClr val="tx1"/>
              </a:solidFill>
              <a:prstDash val="solid"/>
              <a:headEnd type="none" w="med" len="med"/>
              <a:tailEnd type="none" w="med" len="med"/>
            </a:ln>
          </p:spPr>
        </p:cxnSp>
        <p:cxnSp>
          <p:nvCxnSpPr>
            <p:cNvPr id="7188" name="直接连接符 9223"/>
            <p:cNvCxnSpPr>
              <a:stCxn id="7201" idx="1"/>
            </p:cNvCxnSpPr>
            <p:nvPr/>
          </p:nvCxnSpPr>
          <p:spPr>
            <a:xfrm>
              <a:off x="5785702" y="2851883"/>
              <a:ext cx="751101" cy="0"/>
            </a:xfrm>
            <a:prstGeom prst="line">
              <a:avLst/>
            </a:prstGeom>
            <a:ln w="28575" cap="flat" cmpd="sng">
              <a:solidFill>
                <a:schemeClr val="tx1"/>
              </a:solidFill>
              <a:prstDash val="solid"/>
              <a:headEnd type="none" w="med" len="med"/>
              <a:tailEnd type="none" w="med" len="med"/>
            </a:ln>
          </p:spPr>
        </p:cxnSp>
        <p:cxnSp>
          <p:nvCxnSpPr>
            <p:cNvPr id="7189" name="肘形连接符 9232"/>
            <p:cNvCxnSpPr>
              <a:stCxn id="7201" idx="1"/>
            </p:cNvCxnSpPr>
            <p:nvPr/>
          </p:nvCxnSpPr>
          <p:spPr>
            <a:xfrm>
              <a:off x="6967444" y="2858467"/>
              <a:ext cx="356669" cy="1533429"/>
            </a:xfrm>
            <a:prstGeom prst="bentConnector2">
              <a:avLst/>
            </a:prstGeom>
            <a:ln w="28575" cap="flat" cmpd="sng">
              <a:solidFill>
                <a:schemeClr val="tx1"/>
              </a:solidFill>
              <a:prstDash val="solid"/>
              <a:round/>
              <a:headEnd type="none" w="med" len="med"/>
              <a:tailEnd type="none" w="med" len="med"/>
            </a:ln>
          </p:spPr>
        </p:cxnSp>
      </p:grpSp>
      <p:sp>
        <p:nvSpPr>
          <p:cNvPr id="10246" name="矩形 9237"/>
          <p:cNvSpPr/>
          <p:nvPr/>
        </p:nvSpPr>
        <p:spPr>
          <a:xfrm>
            <a:off x="5441315" y="2052955"/>
            <a:ext cx="4591685" cy="2306955"/>
          </a:xfrm>
          <a:prstGeom prst="rect">
            <a:avLst/>
          </a:prstGeom>
          <a:noFill/>
          <a:ln w="9525">
            <a:noFill/>
          </a:ln>
        </p:spPr>
        <p:txBody>
          <a:bodyPr wrap="square">
            <a:spAutoFit/>
          </a:bodyPr>
          <a:lstStyle/>
          <a:p>
            <a:pPr indent="609600">
              <a:lnSpc>
                <a:spcPct val="150000"/>
              </a:lnSpc>
              <a:buFont typeface="Arial" panose="020b0604020202020204" pitchFamily="34" charset="0"/>
            </a:pPr>
            <a:r>
              <a:rPr lang="zh-CN" altLang="en-US" sz="2400" b="1">
                <a:latin typeface="楷体" panose="02010609060101010101" charset="-122"/>
                <a:ea typeface="楷体" panose="02010609060101010101" charset="-122"/>
                <a:cs typeface="楷体" panose="02010609060101010101" charset="-122"/>
              </a:rPr>
              <a:t>如图所示用电流表测量出电流，用电压表测量出电压，再通过        算出电阻值的方法叫</a:t>
            </a:r>
            <a:r>
              <a:rPr lang="zh-CN" altLang="en-US" sz="2400" b="1">
                <a:solidFill>
                  <a:srgbClr val="E95A67"/>
                </a:solidFill>
                <a:latin typeface="楷体" panose="02010609060101010101" charset="-122"/>
                <a:ea typeface="楷体" panose="02010609060101010101" charset="-122"/>
                <a:cs typeface="楷体" panose="02010609060101010101" charset="-122"/>
              </a:rPr>
              <a:t>伏安法</a:t>
            </a:r>
            <a:r>
              <a:rPr lang="zh-CN" altLang="en-US" sz="2400" b="1">
                <a:latin typeface="楷体" panose="02010609060101010101" charset="-122"/>
                <a:ea typeface="楷体" panose="02010609060101010101" charset="-122"/>
                <a:cs typeface="楷体" panose="02010609060101010101" charset="-122"/>
              </a:rPr>
              <a:t>测电阻。</a:t>
            </a:r>
            <a:endParaRPr lang="zh-CN" altLang="en-US" sz="2400" b="1">
              <a:latin typeface="楷体" panose="02010609060101010101" charset="-122"/>
              <a:ea typeface="楷体" panose="02010609060101010101" charset="-122"/>
              <a:cs typeface="楷体" panose="02010609060101010101" charset="-122"/>
            </a:endParaRPr>
          </a:p>
        </p:txBody>
      </p:sp>
      <p:grpSp>
        <p:nvGrpSpPr>
          <p:cNvPr id="10247" name="Group 44"/>
          <p:cNvGrpSpPr/>
          <p:nvPr/>
        </p:nvGrpSpPr>
        <p:grpSpPr>
          <a:xfrm>
            <a:off x="5962968" y="3167698"/>
            <a:ext cx="1079500" cy="708025"/>
            <a:chOff x="408" y="3849"/>
            <a:chExt cx="680" cy="446"/>
          </a:xfrm>
        </p:grpSpPr>
        <p:sp>
          <p:nvSpPr>
            <p:cNvPr id="7181" name="Rectangle 45"/>
            <p:cNvSpPr/>
            <p:nvPr/>
          </p:nvSpPr>
          <p:spPr>
            <a:xfrm>
              <a:off x="408" y="3945"/>
              <a:ext cx="680" cy="252"/>
            </a:xfrm>
            <a:prstGeom prst="rect">
              <a:avLst/>
            </a:prstGeom>
            <a:noFill/>
            <a:ln w="9525">
              <a:noFill/>
            </a:ln>
          </p:spPr>
          <p:txBody>
            <a:bodyPr>
              <a:spAutoFit/>
            </a:bodyPr>
            <a:lstStyle/>
            <a:p>
              <a:pPr eaLnBrk="1" hangingPunct="1">
                <a:buFont typeface="Arial" panose="020b0604020202020204" pitchFamily="34" charset="0"/>
              </a:pPr>
              <a:r>
                <a:rPr lang="en-US" altLang="zh-CN" sz="2000" b="1" i="1">
                  <a:latin typeface="Times New Roman" panose="02020603050405020304" pitchFamily="18" charset="0"/>
                  <a:ea typeface="黑体" panose="02010609060101010101" charset="-122"/>
                </a:rPr>
                <a:t>R </a:t>
              </a:r>
              <a:r>
                <a:rPr lang="en-US" altLang="zh-CN" sz="2000" b="1">
                  <a:latin typeface="Times New Roman" panose="02020603050405020304" pitchFamily="18" charset="0"/>
                  <a:ea typeface="黑体" panose="02010609060101010101" charset="-122"/>
                </a:rPr>
                <a:t>=  </a:t>
              </a:r>
              <a:endParaRPr lang="en-US" altLang="zh-CN" sz="2000" b="1">
                <a:latin typeface="Times New Roman" panose="02020603050405020304" pitchFamily="18" charset="0"/>
                <a:ea typeface="黑体" panose="02010609060101010101" charset="-122"/>
              </a:endParaRPr>
            </a:p>
          </p:txBody>
        </p:sp>
        <p:sp>
          <p:nvSpPr>
            <p:cNvPr id="7182" name="Rectangle 46"/>
            <p:cNvSpPr/>
            <p:nvPr/>
          </p:nvSpPr>
          <p:spPr>
            <a:xfrm>
              <a:off x="781" y="3849"/>
              <a:ext cx="233" cy="446"/>
            </a:xfrm>
            <a:prstGeom prst="rect">
              <a:avLst/>
            </a:prstGeom>
            <a:noFill/>
            <a:ln w="9525">
              <a:noFill/>
            </a:ln>
          </p:spPr>
          <p:txBody>
            <a:bodyPr wrap="none">
              <a:spAutoFit/>
            </a:bodyPr>
            <a:lstStyle/>
            <a:p>
              <a:pPr eaLnBrk="1" hangingPunct="1">
                <a:buFont typeface="Arial" panose="020b0604020202020204" pitchFamily="34" charset="0"/>
              </a:pPr>
              <a:r>
                <a:rPr lang="en-US" altLang="zh-CN" sz="2000" b="1" i="1">
                  <a:latin typeface="Times New Roman" panose="02020603050405020304" pitchFamily="18" charset="0"/>
                  <a:ea typeface="黑体" panose="02010609060101010101" charset="-122"/>
                </a:rPr>
                <a:t>U</a:t>
              </a:r>
              <a:endParaRPr lang="en-US" altLang="zh-CN" sz="2000" b="1" i="1">
                <a:latin typeface="Times New Roman" panose="02020603050405020304" pitchFamily="18" charset="0"/>
                <a:ea typeface="黑体" panose="02010609060101010101" charset="-122"/>
              </a:endParaRPr>
            </a:p>
            <a:p>
              <a:pPr eaLnBrk="1" hangingPunct="1">
                <a:buFont typeface="Arial" panose="020b0604020202020204" pitchFamily="34" charset="0"/>
              </a:pPr>
              <a:r>
                <a:rPr lang="en-US" altLang="zh-CN" sz="2000" b="1" i="1">
                  <a:latin typeface="Times New Roman" panose="02020603050405020304" pitchFamily="18" charset="0"/>
                  <a:ea typeface="黑体" panose="02010609060101010101" charset="-122"/>
                </a:rPr>
                <a:t>I</a:t>
              </a:r>
              <a:endParaRPr lang="en-US" altLang="zh-CN" sz="2000" b="1" i="1">
                <a:latin typeface="Times New Roman" panose="02020603050405020304" pitchFamily="18" charset="0"/>
                <a:ea typeface="黑体" panose="02010609060101010101" charset="-122"/>
              </a:endParaRPr>
            </a:p>
          </p:txBody>
        </p:sp>
        <p:sp>
          <p:nvSpPr>
            <p:cNvPr id="7183" name="Line 47"/>
            <p:cNvSpPr/>
            <p:nvPr/>
          </p:nvSpPr>
          <p:spPr>
            <a:xfrm>
              <a:off x="756" y="4069"/>
              <a:ext cx="273" cy="0"/>
            </a:xfrm>
            <a:prstGeom prst="line">
              <a:avLst/>
            </a:prstGeom>
            <a:ln w="19050" cap="flat" cmpd="sng">
              <a:solidFill>
                <a:schemeClr val="tx1"/>
              </a:solidFill>
              <a:prstDash val="solid"/>
              <a:headEnd type="none" w="med" len="med"/>
              <a:tailEnd type="none" w="med" len="med"/>
            </a:ln>
          </p:spPr>
          <p:txBody>
            <a:bodyPr/>
            <a:lstStyle/>
            <a:p/>
          </p:txBody>
        </p:sp>
      </p:grpSp>
      <p:sp>
        <p:nvSpPr>
          <p:cNvPr id="9239" name="TextBox 9238"/>
          <p:cNvSpPr/>
          <p:nvPr/>
        </p:nvSpPr>
        <p:spPr>
          <a:xfrm>
            <a:off x="2153285" y="4775200"/>
            <a:ext cx="7934325" cy="1198880"/>
          </a:xfrm>
          <a:prstGeom prst="rect">
            <a:avLst/>
          </a:prstGeom>
          <a:noFill/>
          <a:ln w="9525">
            <a:noFill/>
          </a:ln>
        </p:spPr>
        <p:txBody>
          <a:bodyPr wrap="square">
            <a:spAutoFit/>
          </a:bodyPr>
          <a:lstStyle/>
          <a:p>
            <a:pPr lvl="0" indent="609600" algn="l">
              <a:lnSpc>
                <a:spcPct val="150000"/>
              </a:lnSpc>
              <a:buClrTx/>
              <a:buSzTx/>
            </a:pPr>
            <a:r>
              <a:rPr lang="zh-CN" altLang="en-US" sz="2400" b="1">
                <a:latin typeface="楷体" panose="02010609060101010101" charset="-122"/>
                <a:ea typeface="楷体" panose="02010609060101010101" charset="-122"/>
                <a:cs typeface="楷体" panose="02010609060101010101" charset="-122"/>
                <a:sym typeface="+mn-ea"/>
              </a:rPr>
              <a:t>实际测量中要利用滑动变阻器改变待测电阻两端的电压，多次测量电压及电流的值。</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11" name="TextBox 24"/>
          <p:cNvSpPr txBox="1"/>
          <p:nvPr/>
        </p:nvSpPr>
        <p:spPr>
          <a:xfrm>
            <a:off x="0" y="1063625"/>
            <a:ext cx="4991735" cy="521970"/>
          </a:xfrm>
          <a:prstGeom prst="rect">
            <a:avLst/>
          </a:prstGeom>
          <a:solidFill>
            <a:srgbClr val="AFBADD"/>
          </a:solidFill>
          <a:ln w="9525">
            <a:noFill/>
          </a:ln>
        </p:spPr>
        <p:txBody>
          <a:bodyPr wrap="square" anchor="t">
            <a:spAutoFit/>
          </a:bodyPr>
          <a:lstStyle/>
          <a:p>
            <a:pPr algn="ctr"/>
            <a:r>
              <a:rPr lang="zh-CN" altLang="en-US" sz="2800" b="1">
                <a:solidFill>
                  <a:schemeClr val="bg1"/>
                </a:solidFill>
                <a:latin typeface="微软雅黑" panose="020b0503020204020204" charset="-122"/>
                <a:ea typeface="微软雅黑"/>
                <a:cs typeface="+mn-ea"/>
              </a:rPr>
              <a:t>一、伏安法测电阻</a:t>
            </a:r>
            <a:endParaRPr lang="zh-CN" altLang="en-US" sz="2800" b="1">
              <a:solidFill>
                <a:schemeClr val="bg1"/>
              </a:solidFill>
              <a:latin typeface="微软雅黑" panose="020b0503020204020204" charset="-122"/>
              <a:ea typeface="微软雅黑"/>
              <a:cs typeface="+mn-ea"/>
            </a:endParaRPr>
          </a:p>
        </p:txBody>
      </p:sp>
      <p:sp>
        <p:nvSpPr>
          <p:cNvPr id="8" name="圆角矩形 7"/>
          <p:cNvSpPr/>
          <p:nvPr/>
        </p:nvSpPr>
        <p:spPr>
          <a:xfrm>
            <a:off x="1808480" y="4651375"/>
            <a:ext cx="8487410" cy="1421130"/>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23" name="图片 22"/>
          <p:cNvPicPr>
            <a:picLocks noChangeAspect="1"/>
          </p:cNvPicPr>
          <p:nvPr/>
        </p:nvPicPr>
        <p:blipFill>
          <a:blip r:embed="rId2"/>
          <a:stretch>
            <a:fillRect/>
          </a:stretch>
        </p:blipFill>
        <p:spPr>
          <a:xfrm>
            <a:off x="2259330" y="4909503"/>
            <a:ext cx="385763" cy="377825"/>
          </a:xfrm>
          <a:prstGeom prst="rect">
            <a:avLst/>
          </a:prstGeom>
          <a:noFill/>
          <a:ln w="9525">
            <a:noFill/>
          </a:ln>
        </p:spPr>
      </p:pic>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10245"/>
                                        </p:tgtEl>
                                        <p:attrNameLst>
                                          <p:attrName>style.visibility</p:attrName>
                                        </p:attrNameLst>
                                      </p:cBhvr>
                                      <p:to>
                                        <p:strVal val="visible"/>
                                      </p:to>
                                    </p:set>
                                    <p:animEffect transition="in" filter="wipe(down)">
                                      <p:cBhvr>
                                        <p:cTn id="13" dur="500"/>
                                        <p:tgtEl>
                                          <p:spTgt spid="1024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246"/>
                                        </p:tgtEl>
                                        <p:attrNameLst>
                                          <p:attrName>style.visibility</p:attrName>
                                        </p:attrNameLst>
                                      </p:cBhvr>
                                      <p:to>
                                        <p:strVal val="visible"/>
                                      </p:to>
                                    </p:set>
                                    <p:animEffect transition="in" filter="wipe(down)">
                                      <p:cBhvr>
                                        <p:cTn id="16" dur="500"/>
                                        <p:tgtEl>
                                          <p:spTgt spid="10246"/>
                                        </p:tgtEl>
                                      </p:cBhvr>
                                    </p:animEffect>
                                  </p:childTnLst>
                                </p:cTn>
                              </p:par>
                              <p:par>
                                <p:cTn id="17" presetID="22" presetClass="entr" presetSubtype="4" fill="hold" nodeType="withEffect">
                                  <p:stCondLst>
                                    <p:cond delay="0"/>
                                  </p:stCondLst>
                                  <p:childTnLst>
                                    <p:set>
                                      <p:cBhvr>
                                        <p:cTn id="18" dur="1" fill="hold">
                                          <p:stCondLst>
                                            <p:cond delay="0"/>
                                          </p:stCondLst>
                                        </p:cTn>
                                        <p:tgtEl>
                                          <p:spTgt spid="10247"/>
                                        </p:tgtEl>
                                        <p:attrNameLst>
                                          <p:attrName>style.visibility</p:attrName>
                                        </p:attrNameLst>
                                      </p:cBhvr>
                                      <p:to>
                                        <p:strVal val="visible"/>
                                      </p:to>
                                    </p:set>
                                    <p:animEffect transition="in" filter="wipe(down)">
                                      <p:cBhvr>
                                        <p:cTn id="19" dur="500"/>
                                        <p:tgtEl>
                                          <p:spTgt spid="1024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3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 calcmode="lin" valueType="num">
                                      <p:cBhvr>
                                        <p:cTn id="30" dur="750" fill="hold"/>
                                        <p:tgtEl>
                                          <p:spTgt spid="23"/>
                                        </p:tgtEl>
                                        <p:attrNameLst>
                                          <p:attrName>style.rotation</p:attrName>
                                        </p:attrNameLst>
                                      </p:cBhvr>
                                      <p:tavLst>
                                        <p:tav tm="0">
                                          <p:val>
                                            <p:fltVal val="90"/>
                                          </p:val>
                                        </p:tav>
                                        <p:tav tm="100000">
                                          <p:val>
                                            <p:fltVal val="0"/>
                                          </p:val>
                                        </p:tav>
                                      </p:tavLst>
                                    </p:anim>
                                    <p:animEffect transition="in" filter="fade">
                                      <p:cBhvr>
                                        <p:cTn id="31" dur="750"/>
                                        <p:tgtEl>
                                          <p:spTgt spid="23"/>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42" presetClass="entr" presetSubtype="0" fill="hold" grpId="0" nodeType="clickEffect">
                                  <p:stCondLst>
                                    <p:cond delay="0"/>
                                  </p:stCondLst>
                                  <p:childTnLst>
                                    <p:set>
                                      <p:cBhvr>
                                        <p:cTn id="35" dur="500" fill="hold">
                                          <p:stCondLst>
                                            <p:cond delay="0"/>
                                          </p:stCondLst>
                                        </p:cTn>
                                        <p:tgtEl>
                                          <p:spTgt spid="9239"/>
                                        </p:tgtEl>
                                        <p:attrNameLst>
                                          <p:attrName>style.visibility</p:attrName>
                                        </p:attrNameLst>
                                      </p:cBhvr>
                                      <p:to>
                                        <p:strVal val="visible"/>
                                      </p:to>
                                    </p:set>
                                    <p:animEffect transition="in" filter="fade">
                                      <p:cBhvr>
                                        <p:cTn id="36" dur="500"/>
                                        <p:tgtEl>
                                          <p:spTgt spid="9239"/>
                                        </p:tgtEl>
                                      </p:cBhvr>
                                    </p:animEffect>
                                    <p:anim calcmode="lin" valueType="num">
                                      <p:cBhvr>
                                        <p:cTn id="37" dur="500" fill="hold"/>
                                        <p:tgtEl>
                                          <p:spTgt spid="9239"/>
                                        </p:tgtEl>
                                        <p:attrNameLst>
                                          <p:attrName>ppt_x</p:attrName>
                                        </p:attrNameLst>
                                      </p:cBhvr>
                                      <p:tavLst>
                                        <p:tav tm="0">
                                          <p:val>
                                            <p:strVal val="#ppt_x"/>
                                          </p:val>
                                        </p:tav>
                                        <p:tav tm="100000">
                                          <p:val>
                                            <p:strVal val="#ppt_x"/>
                                          </p:val>
                                        </p:tav>
                                      </p:tavLst>
                                    </p:anim>
                                    <p:anim calcmode="lin" valueType="num">
                                      <p:cBhvr>
                                        <p:cTn id="38" dur="500" fill="hold"/>
                                        <p:tgtEl>
                                          <p:spTgt spid="92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9239" grpId="0"/>
      <p:bldP spid="11" grpId="0"/>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p:nvPr/>
        </p:nvSpPr>
        <p:spPr>
          <a:xfrm>
            <a:off x="4087813" y="1070452"/>
            <a:ext cx="4830445"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latin typeface="楷体" panose="02010609060101010101" charset="-122"/>
                <a:ea typeface="楷体" panose="02010609060101010101" charset="-122"/>
                <a:sym typeface="+mn-ea"/>
              </a:rPr>
              <a:t>用电压表、电流表间接测电阻 </a:t>
            </a:r>
            <a:endParaRPr lang="zh-CN" altLang="en-US" sz="2800" b="1">
              <a:latin typeface="楷体" panose="02010609060101010101" charset="-122"/>
              <a:ea typeface="楷体" panose="02010609060101010101" charset="-122"/>
              <a:sym typeface="+mn-ea"/>
            </a:endParaRPr>
          </a:p>
        </p:txBody>
      </p:sp>
      <p:sp>
        <p:nvSpPr>
          <p:cNvPr id="8195" name="Rectangle 2"/>
          <p:cNvSpPr/>
          <p:nvPr/>
        </p:nvSpPr>
        <p:spPr>
          <a:xfrm>
            <a:off x="1346518" y="1057434"/>
            <a:ext cx="232791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solidFill>
                  <a:srgbClr val="E95A67"/>
                </a:solidFill>
                <a:latin typeface="楷体" panose="02010609060101010101" charset="-122"/>
                <a:ea typeface="楷体" panose="02010609060101010101" charset="-122"/>
                <a:sym typeface="+mn-ea"/>
              </a:rPr>
              <a:t>【实验目的】</a:t>
            </a:r>
            <a:endParaRPr lang="zh-CN" altLang="en-US" sz="2800" b="1">
              <a:solidFill>
                <a:srgbClr val="E95A67"/>
              </a:solidFill>
              <a:latin typeface="楷体" panose="02010609060101010101" charset="-122"/>
              <a:ea typeface="楷体" panose="02010609060101010101" charset="-122"/>
              <a:sym typeface="+mn-ea"/>
            </a:endParaRPr>
          </a:p>
        </p:txBody>
      </p:sp>
      <p:sp>
        <p:nvSpPr>
          <p:cNvPr id="8196" name="Rectangle 2"/>
          <p:cNvSpPr/>
          <p:nvPr/>
        </p:nvSpPr>
        <p:spPr>
          <a:xfrm>
            <a:off x="1346518" y="1817847"/>
            <a:ext cx="232791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solidFill>
                  <a:srgbClr val="E95A67"/>
                </a:solidFill>
                <a:latin typeface="楷体" panose="02010609060101010101" charset="-122"/>
                <a:ea typeface="楷体" panose="02010609060101010101" charset="-122"/>
                <a:sym typeface="+mn-ea"/>
              </a:rPr>
              <a:t>【实验原理】</a:t>
            </a:r>
            <a:endParaRPr lang="zh-CN" altLang="en-US" sz="2800" b="1">
              <a:solidFill>
                <a:srgbClr val="E95A67"/>
              </a:solidFill>
              <a:latin typeface="楷体" panose="02010609060101010101" charset="-122"/>
              <a:ea typeface="楷体" panose="02010609060101010101" charset="-122"/>
              <a:sym typeface="+mn-ea"/>
            </a:endParaRPr>
          </a:p>
        </p:txBody>
      </p:sp>
      <p:grpSp>
        <p:nvGrpSpPr>
          <p:cNvPr id="11269" name="Group 29"/>
          <p:cNvGrpSpPr/>
          <p:nvPr/>
        </p:nvGrpSpPr>
        <p:grpSpPr>
          <a:xfrm>
            <a:off x="4163378" y="1937703"/>
            <a:ext cx="1079500" cy="830262"/>
            <a:chOff x="408" y="3829"/>
            <a:chExt cx="680" cy="523"/>
          </a:xfrm>
        </p:grpSpPr>
        <p:sp>
          <p:nvSpPr>
            <p:cNvPr id="8212" name="Rectangle 30"/>
            <p:cNvSpPr/>
            <p:nvPr/>
          </p:nvSpPr>
          <p:spPr>
            <a:xfrm>
              <a:off x="408" y="3945"/>
              <a:ext cx="680" cy="291"/>
            </a:xfrm>
            <a:prstGeom prst="rect">
              <a:avLst/>
            </a:prstGeom>
            <a:noFill/>
            <a:ln w="9525">
              <a:noFill/>
            </a:ln>
          </p:spPr>
          <p:txBody>
            <a:bodyPr>
              <a:spAutoFit/>
            </a:bodyPr>
            <a:lstStyle/>
            <a:p>
              <a:pPr eaLnBrk="1" hangingPunct="1">
                <a:buFont typeface="Arial" panose="020b0604020202020204" pitchFamily="34" charset="0"/>
              </a:pPr>
              <a:r>
                <a:rPr lang="en-US" altLang="zh-CN" sz="2400" b="1" i="1">
                  <a:latin typeface="Times New Roman" panose="02020603050405020304" pitchFamily="18" charset="0"/>
                  <a:ea typeface="黑体" panose="02010609060101010101" charset="-122"/>
                </a:rPr>
                <a:t>R </a:t>
              </a:r>
              <a:r>
                <a:rPr lang="en-US" altLang="zh-CN" sz="2400" b="1">
                  <a:latin typeface="Times New Roman" panose="02020603050405020304" pitchFamily="18" charset="0"/>
                  <a:ea typeface="黑体" panose="02010609060101010101" charset="-122"/>
                </a:rPr>
                <a:t>=</a:t>
              </a:r>
              <a:endParaRPr lang="en-US" altLang="zh-CN" sz="2400" b="1">
                <a:latin typeface="Times New Roman" panose="02020603050405020304" pitchFamily="18" charset="0"/>
                <a:ea typeface="黑体" panose="02010609060101010101" charset="-122"/>
              </a:endParaRPr>
            </a:p>
          </p:txBody>
        </p:sp>
        <p:sp>
          <p:nvSpPr>
            <p:cNvPr id="8213" name="Rectangle 31"/>
            <p:cNvSpPr/>
            <p:nvPr/>
          </p:nvSpPr>
          <p:spPr>
            <a:xfrm>
              <a:off x="798" y="3829"/>
              <a:ext cx="257" cy="523"/>
            </a:xfrm>
            <a:prstGeom prst="rect">
              <a:avLst/>
            </a:prstGeom>
            <a:noFill/>
            <a:ln w="9525">
              <a:noFill/>
            </a:ln>
          </p:spPr>
          <p:txBody>
            <a:bodyPr wrap="none">
              <a:spAutoFit/>
            </a:bodyPr>
            <a:lstStyle/>
            <a:p>
              <a:pPr eaLnBrk="1" hangingPunct="1">
                <a:buFont typeface="Arial" panose="020b0604020202020204" pitchFamily="34" charset="0"/>
              </a:pPr>
              <a:r>
                <a:rPr lang="en-US" altLang="zh-CN" sz="2400" b="1" i="1">
                  <a:latin typeface="Times New Roman" panose="02020603050405020304" pitchFamily="18" charset="0"/>
                  <a:ea typeface="黑体" panose="02010609060101010101" charset="-122"/>
                </a:rPr>
                <a:t>U</a:t>
              </a:r>
              <a:endParaRPr lang="en-US" altLang="zh-CN" sz="2400" b="1" i="1">
                <a:latin typeface="Times New Roman" panose="02020603050405020304" pitchFamily="18" charset="0"/>
                <a:ea typeface="黑体" panose="02010609060101010101" charset="-122"/>
              </a:endParaRPr>
            </a:p>
            <a:p>
              <a:pPr eaLnBrk="1" hangingPunct="1">
                <a:buFont typeface="Arial" panose="020b0604020202020204" pitchFamily="34" charset="0"/>
              </a:pPr>
              <a:r>
                <a:rPr lang="en-US" altLang="zh-CN" sz="2400" b="1" i="1">
                  <a:latin typeface="Times New Roman" panose="02020603050405020304" pitchFamily="18" charset="0"/>
                  <a:ea typeface="黑体" panose="02010609060101010101" charset="-122"/>
                </a:rPr>
                <a:t>I</a:t>
              </a:r>
              <a:endParaRPr lang="en-US" altLang="zh-CN" sz="2400" b="1" i="1">
                <a:latin typeface="Times New Roman" panose="02020603050405020304" pitchFamily="18" charset="0"/>
                <a:ea typeface="黑体" panose="02010609060101010101" charset="-122"/>
              </a:endParaRPr>
            </a:p>
          </p:txBody>
        </p:sp>
        <p:sp>
          <p:nvSpPr>
            <p:cNvPr id="8214" name="Line 32"/>
            <p:cNvSpPr/>
            <p:nvPr/>
          </p:nvSpPr>
          <p:spPr>
            <a:xfrm>
              <a:off x="781" y="4090"/>
              <a:ext cx="273" cy="0"/>
            </a:xfrm>
            <a:prstGeom prst="line">
              <a:avLst/>
            </a:prstGeom>
            <a:ln w="19050" cap="flat" cmpd="sng">
              <a:solidFill>
                <a:schemeClr val="tx1"/>
              </a:solidFill>
              <a:prstDash val="solid"/>
              <a:headEnd type="none" w="med" len="med"/>
              <a:tailEnd type="none" w="med" len="med"/>
            </a:ln>
          </p:spPr>
          <p:txBody>
            <a:bodyPr/>
            <a:lstStyle/>
            <a:p/>
          </p:txBody>
        </p:sp>
      </p:grpSp>
      <p:grpSp>
        <p:nvGrpSpPr>
          <p:cNvPr id="9" name="Group 4"/>
          <p:cNvGrpSpPr>
            <a:grpSpLocks noChangeAspect="1"/>
          </p:cNvGrpSpPr>
          <p:nvPr/>
        </p:nvGrpSpPr>
        <p:grpSpPr>
          <a:xfrm>
            <a:off x="2411730" y="4106545"/>
            <a:ext cx="7477125" cy="1851025"/>
            <a:chExt cx="5277" cy="1360"/>
          </a:xfrm>
        </p:grpSpPr>
        <p:pic>
          <p:nvPicPr>
            <p:cNvPr id="8205" name="Picture 14" descr="H:\2\人教教参资源\九\图\蓄电池.jpg"/>
            <p:cNvPicPr>
              <a:picLocks noChangeAspect="1"/>
            </p:cNvPicPr>
            <p:nvPr/>
          </p:nvPicPr>
          <p:blipFill>
            <a:blip r:embed="rId2"/>
            <a:stretch>
              <a:fillRect/>
            </a:stretch>
          </p:blipFill>
          <p:spPr>
            <a:xfrm>
              <a:off x="0" y="90"/>
              <a:ext cx="1229" cy="1151"/>
            </a:xfrm>
            <a:prstGeom prst="rect">
              <a:avLst/>
            </a:prstGeom>
            <a:noFill/>
            <a:ln w="9525">
              <a:noFill/>
            </a:ln>
          </p:spPr>
        </p:pic>
        <p:pic>
          <p:nvPicPr>
            <p:cNvPr id="8206" name="Picture 3" descr="H:\2\人教教参资源\九\图\铡刀开关.JPG"/>
            <p:cNvPicPr>
              <a:picLocks noChangeAspect="1"/>
            </p:cNvPicPr>
            <p:nvPr/>
          </p:nvPicPr>
          <p:blipFill>
            <a:blip r:embed="rId3"/>
            <a:stretch>
              <a:fillRect/>
            </a:stretch>
          </p:blipFill>
          <p:spPr>
            <a:xfrm>
              <a:off x="4313" y="0"/>
              <a:ext cx="862" cy="549"/>
            </a:xfrm>
            <a:prstGeom prst="rect">
              <a:avLst/>
            </a:prstGeom>
            <a:noFill/>
            <a:ln w="9525">
              <a:noFill/>
            </a:ln>
          </p:spPr>
        </p:pic>
        <p:pic>
          <p:nvPicPr>
            <p:cNvPr id="8207" name="Picture 6" descr="H:\2\人教教参资源\九\图\电流表.JPG"/>
            <p:cNvPicPr>
              <a:picLocks noChangeAspect="1"/>
            </p:cNvPicPr>
            <p:nvPr/>
          </p:nvPicPr>
          <p:blipFill>
            <a:blip r:embed="rId4"/>
            <a:stretch>
              <a:fillRect/>
            </a:stretch>
          </p:blipFill>
          <p:spPr>
            <a:xfrm>
              <a:off x="1989" y="249"/>
              <a:ext cx="805" cy="953"/>
            </a:xfrm>
            <a:prstGeom prst="rect">
              <a:avLst/>
            </a:prstGeom>
            <a:noFill/>
            <a:ln w="9525">
              <a:noFill/>
            </a:ln>
          </p:spPr>
        </p:pic>
        <p:pic>
          <p:nvPicPr>
            <p:cNvPr id="8208" name="Picture 7" descr="H:\2\人教教参资源\九\图\电压表.JPG"/>
            <p:cNvPicPr>
              <a:picLocks noChangeAspect="1"/>
            </p:cNvPicPr>
            <p:nvPr/>
          </p:nvPicPr>
          <p:blipFill>
            <a:blip r:embed="rId5"/>
            <a:stretch>
              <a:fillRect/>
            </a:stretch>
          </p:blipFill>
          <p:spPr>
            <a:xfrm>
              <a:off x="979" y="226"/>
              <a:ext cx="981" cy="998"/>
            </a:xfrm>
            <a:prstGeom prst="rect">
              <a:avLst/>
            </a:prstGeom>
            <a:noFill/>
            <a:ln w="9525">
              <a:noFill/>
            </a:ln>
          </p:spPr>
        </p:pic>
        <p:pic>
          <p:nvPicPr>
            <p:cNvPr id="8209" name="图片 7" descr="导线.jpg"/>
            <p:cNvPicPr>
              <a:picLocks noChangeAspect="1"/>
            </p:cNvPicPr>
            <p:nvPr/>
          </p:nvPicPr>
          <p:blipFill>
            <a:blip r:embed="rId6">
              <a:lum bright="28000" contrast="30000"/>
            </a:blip>
            <a:srcRect t="15977" b="12196"/>
            <a:stretch>
              <a:fillRect/>
            </a:stretch>
          </p:blipFill>
          <p:spPr>
            <a:xfrm rot="5400000">
              <a:off x="4394" y="476"/>
              <a:ext cx="703" cy="1054"/>
            </a:xfrm>
            <a:prstGeom prst="rect">
              <a:avLst/>
            </a:prstGeom>
            <a:noFill/>
            <a:ln w="9525">
              <a:noFill/>
            </a:ln>
          </p:spPr>
        </p:pic>
        <p:pic>
          <p:nvPicPr>
            <p:cNvPr id="8210" name="Picture 12" descr="H:\2\人教教参资源\九\图\电阻3.jpg"/>
            <p:cNvPicPr>
              <a:picLocks noChangeAspect="1"/>
            </p:cNvPicPr>
            <p:nvPr/>
          </p:nvPicPr>
          <p:blipFill>
            <a:blip r:embed="rId7"/>
            <a:stretch>
              <a:fillRect/>
            </a:stretch>
          </p:blipFill>
          <p:spPr>
            <a:xfrm>
              <a:off x="3134" y="884"/>
              <a:ext cx="862" cy="357"/>
            </a:xfrm>
            <a:prstGeom prst="rect">
              <a:avLst/>
            </a:prstGeom>
            <a:noFill/>
            <a:ln w="9525">
              <a:noFill/>
            </a:ln>
          </p:spPr>
        </p:pic>
        <p:pic>
          <p:nvPicPr>
            <p:cNvPr id="8211" name="Picture 11" descr="无标题"/>
            <p:cNvPicPr>
              <a:picLocks noChangeAspect="1"/>
            </p:cNvPicPr>
            <p:nvPr/>
          </p:nvPicPr>
          <p:blipFill>
            <a:blip r:embed="rId8"/>
            <a:stretch>
              <a:fillRect/>
            </a:stretch>
          </p:blipFill>
          <p:spPr>
            <a:xfrm>
              <a:off x="2907" y="113"/>
              <a:ext cx="1333" cy="642"/>
            </a:xfrm>
            <a:prstGeom prst="rect">
              <a:avLst/>
            </a:prstGeom>
            <a:noFill/>
            <a:ln w="9525">
              <a:noFill/>
            </a:ln>
          </p:spPr>
        </p:pic>
      </p:grpSp>
      <p:sp>
        <p:nvSpPr>
          <p:cNvPr id="17" name="Rectangle 13"/>
          <p:cNvSpPr/>
          <p:nvPr/>
        </p:nvSpPr>
        <p:spPr>
          <a:xfrm>
            <a:off x="3413125" y="2692400"/>
            <a:ext cx="8209915" cy="138366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lvl="0" indent="711200" algn="l">
              <a:lnSpc>
                <a:spcPct val="150000"/>
              </a:lnSpc>
              <a:buClrTx/>
              <a:buSzTx/>
              <a:defRPr/>
            </a:pPr>
            <a:r>
              <a:rPr lang="zh-CN" altLang="en-US" sz="2800" b="1">
                <a:latin typeface="楷体" panose="02010609060101010101" charset="-122"/>
                <a:ea typeface="楷体" panose="02010609060101010101" charset="-122"/>
                <a:sym typeface="+mn-ea"/>
              </a:rPr>
              <a:t>电源、电压表、电流表、滑动变阻器、开关、导线、待测电阻。</a:t>
            </a:r>
            <a:endParaRPr lang="zh-CN" altLang="en-US" sz="2800" b="1">
              <a:latin typeface="楷体" panose="02010609060101010101" charset="-122"/>
              <a:ea typeface="楷体" panose="02010609060101010101" charset="-122"/>
              <a:sym typeface="+mn-ea"/>
            </a:endParaRPr>
          </a:p>
        </p:txBody>
      </p:sp>
      <p:sp>
        <p:nvSpPr>
          <p:cNvPr id="8200" name="Rectangle 2"/>
          <p:cNvSpPr/>
          <p:nvPr/>
        </p:nvSpPr>
        <p:spPr>
          <a:xfrm>
            <a:off x="1346518" y="2635409"/>
            <a:ext cx="232791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solidFill>
                  <a:srgbClr val="E95A67"/>
                </a:solidFill>
                <a:latin typeface="楷体" panose="02010609060101010101" charset="-122"/>
                <a:ea typeface="楷体" panose="02010609060101010101" charset="-122"/>
                <a:sym typeface="+mn-ea"/>
              </a:rPr>
              <a:t>【实验器材】</a:t>
            </a:r>
            <a:endParaRPr lang="zh-CN" altLang="en-US" sz="2800" b="1">
              <a:solidFill>
                <a:srgbClr val="E95A67"/>
              </a:solidFill>
              <a:latin typeface="楷体" panose="02010609060101010101" charset="-122"/>
              <a:ea typeface="楷体" panose="02010609060101010101" charset="-122"/>
              <a:sym typeface="+mn-ea"/>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arn(inVertical)">
                                      <p:cBhvr>
                                        <p:cTn id="7" dur="500"/>
                                        <p:tgtEl>
                                          <p:spTgt spid="81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wipe(left)">
                                      <p:cBhvr>
                                        <p:cTn id="12" dur="500"/>
                                        <p:tgtEl>
                                          <p:spTgt spid="1126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barn(inVertical)">
                                      <p:cBhvr>
                                        <p:cTn id="17" dur="500"/>
                                        <p:tgtEl>
                                          <p:spTgt spid="819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269"/>
                                        </p:tgtEl>
                                        <p:attrNameLst>
                                          <p:attrName>style.visibility</p:attrName>
                                        </p:attrNameLst>
                                      </p:cBhvr>
                                      <p:to>
                                        <p:strVal val="visible"/>
                                      </p:to>
                                    </p:set>
                                    <p:animEffect transition="in" filter="wipe(left)">
                                      <p:cBhvr>
                                        <p:cTn id="22" dur="500"/>
                                        <p:tgtEl>
                                          <p:spTgt spid="1126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200"/>
                                        </p:tgtEl>
                                        <p:attrNameLst>
                                          <p:attrName>style.visibility</p:attrName>
                                        </p:attrNameLst>
                                      </p:cBhvr>
                                      <p:to>
                                        <p:strVal val="visible"/>
                                      </p:to>
                                    </p:set>
                                    <p:animEffect transition="in" filter="barn(inVertical)">
                                      <p:cBhvr>
                                        <p:cTn id="27" dur="500"/>
                                        <p:tgtEl>
                                          <p:spTgt spid="820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7" grpId="0"/>
      <p:bldP spid="8195" grpId="0"/>
      <p:bldP spid="8196" grpId="0"/>
      <p:bldP spid="820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691640" y="2414905"/>
            <a:ext cx="3013075" cy="2753206"/>
            <a:chOff x="590550" y="1468438"/>
            <a:chExt cx="2970213" cy="2557623"/>
          </a:xfrm>
        </p:grpSpPr>
        <p:sp>
          <p:nvSpPr>
            <p:cNvPr id="9240" name="Rectangle 3"/>
            <p:cNvSpPr/>
            <p:nvPr/>
          </p:nvSpPr>
          <p:spPr>
            <a:xfrm>
              <a:off x="830353" y="1711231"/>
              <a:ext cx="2516409" cy="1293892"/>
            </a:xfrm>
            <a:prstGeom prst="rect">
              <a:avLst/>
            </a:prstGeom>
            <a:noFill/>
            <a:ln w="28575" cap="flat" cmpd="sng">
              <a:solidFill>
                <a:schemeClr val="tx1"/>
              </a:solidFill>
              <a:prstDash val="solid"/>
              <a:miter/>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nvGrpSpPr>
            <p:cNvPr id="9241" name="Group 4"/>
            <p:cNvGrpSpPr/>
            <p:nvPr/>
          </p:nvGrpSpPr>
          <p:grpSpPr>
            <a:xfrm>
              <a:off x="1668144" y="1468438"/>
              <a:ext cx="119901" cy="484078"/>
              <a:chExt cx="85" cy="340"/>
            </a:xfrm>
          </p:grpSpPr>
          <p:sp>
            <p:nvSpPr>
              <p:cNvPr id="9265" name="Rectangle 19"/>
              <p:cNvSpPr/>
              <p:nvPr/>
            </p:nvSpPr>
            <p:spPr>
              <a:xfrm>
                <a:off x="0" y="113"/>
                <a:ext cx="85" cy="85"/>
              </a:xfrm>
              <a:prstGeom prst="rect">
                <a:avLst/>
              </a:prstGeom>
              <a:solidFill>
                <a:srgbClr val="FFFFFF"/>
              </a:solidFill>
              <a:ln w="9525">
                <a:noFill/>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9266" name="Line 20"/>
              <p:cNvSpPr/>
              <p:nvPr/>
            </p:nvSpPr>
            <p:spPr>
              <a:xfrm flipH="1">
                <a:off x="78" y="0"/>
                <a:ext cx="0" cy="340"/>
              </a:xfrm>
              <a:prstGeom prst="line">
                <a:avLst/>
              </a:prstGeom>
              <a:ln w="28575" cap="flat" cmpd="sng">
                <a:solidFill>
                  <a:schemeClr val="tx1"/>
                </a:solidFill>
                <a:prstDash val="solid"/>
                <a:headEnd type="none" w="med" len="med"/>
                <a:tailEnd type="none" w="med" len="med"/>
              </a:ln>
            </p:spPr>
            <p:txBody>
              <a:bodyPr/>
              <a:lstStyle/>
              <a:p/>
            </p:txBody>
          </p:sp>
          <p:sp>
            <p:nvSpPr>
              <p:cNvPr id="9267" name="Line 21"/>
              <p:cNvSpPr/>
              <p:nvPr/>
            </p:nvSpPr>
            <p:spPr>
              <a:xfrm flipH="1">
                <a:off x="8" y="85"/>
                <a:ext cx="0" cy="170"/>
              </a:xfrm>
              <a:prstGeom prst="line">
                <a:avLst/>
              </a:prstGeom>
              <a:ln w="38100" cap="flat" cmpd="sng">
                <a:solidFill>
                  <a:schemeClr val="tx1"/>
                </a:solidFill>
                <a:prstDash val="solid"/>
                <a:headEnd type="none" w="med" len="med"/>
                <a:tailEnd type="none" w="med" len="med"/>
              </a:ln>
            </p:spPr>
            <p:txBody>
              <a:bodyPr/>
              <a:lstStyle/>
              <a:p/>
            </p:txBody>
          </p:sp>
        </p:grpSp>
        <p:grpSp>
          <p:nvGrpSpPr>
            <p:cNvPr id="9242" name="Group 8"/>
            <p:cNvGrpSpPr/>
            <p:nvPr/>
          </p:nvGrpSpPr>
          <p:grpSpPr>
            <a:xfrm>
              <a:off x="2587893" y="1589081"/>
              <a:ext cx="399165" cy="242793"/>
              <a:chExt cx="256" cy="142"/>
            </a:xfrm>
          </p:grpSpPr>
          <p:sp>
            <p:nvSpPr>
              <p:cNvPr id="9262" name="Rectangle 15"/>
              <p:cNvSpPr/>
              <p:nvPr/>
            </p:nvSpPr>
            <p:spPr>
              <a:xfrm>
                <a:off x="29" y="0"/>
                <a:ext cx="226" cy="142"/>
              </a:xfrm>
              <a:prstGeom prst="rect">
                <a:avLst/>
              </a:prstGeom>
              <a:solidFill>
                <a:srgbClr val="FFFFFF"/>
              </a:solidFill>
              <a:ln w="9525">
                <a:noFill/>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9263" name="Line 16"/>
              <p:cNvSpPr/>
              <p:nvPr/>
            </p:nvSpPr>
            <p:spPr>
              <a:xfrm flipV="1">
                <a:off x="29" y="0"/>
                <a:ext cx="227" cy="86"/>
              </a:xfrm>
              <a:prstGeom prst="line">
                <a:avLst/>
              </a:prstGeom>
              <a:ln w="28575" cap="flat" cmpd="sng">
                <a:solidFill>
                  <a:schemeClr val="tx1"/>
                </a:solidFill>
                <a:prstDash val="solid"/>
                <a:headEnd type="none" w="med" len="med"/>
                <a:tailEnd type="none" w="med" len="med"/>
              </a:ln>
            </p:spPr>
            <p:txBody>
              <a:bodyPr/>
              <a:lstStyle/>
              <a:p/>
            </p:txBody>
          </p:sp>
          <p:sp>
            <p:nvSpPr>
              <p:cNvPr id="9264" name="Oval 17"/>
              <p:cNvSpPr/>
              <p:nvPr/>
            </p:nvSpPr>
            <p:spPr>
              <a:xfrm>
                <a:off x="0" y="57"/>
                <a:ext cx="57" cy="56"/>
              </a:xfrm>
              <a:prstGeom prst="ellipse">
                <a:avLst/>
              </a:prstGeom>
              <a:solidFill>
                <a:srgbClr val="FFFFFF"/>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sp>
          <p:nvSpPr>
            <p:cNvPr id="9243" name="Rectangle 178"/>
            <p:cNvSpPr/>
            <p:nvPr/>
          </p:nvSpPr>
          <p:spPr>
            <a:xfrm>
              <a:off x="1322100" y="2922181"/>
              <a:ext cx="555492" cy="171916"/>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nvGrpSpPr>
            <p:cNvPr id="9244" name="Group 13"/>
            <p:cNvGrpSpPr/>
            <p:nvPr/>
          </p:nvGrpSpPr>
          <p:grpSpPr>
            <a:xfrm>
              <a:off x="2656191" y="2623591"/>
              <a:ext cx="904572" cy="470506"/>
              <a:chExt cx="726" cy="363"/>
            </a:xfrm>
          </p:grpSpPr>
          <p:sp>
            <p:nvSpPr>
              <p:cNvPr id="9258" name="Rectangle 181"/>
              <p:cNvSpPr/>
              <p:nvPr/>
            </p:nvSpPr>
            <p:spPr>
              <a:xfrm>
                <a:off x="0" y="0"/>
                <a:ext cx="726" cy="363"/>
              </a:xfrm>
              <a:prstGeom prst="rect">
                <a:avLst/>
              </a:prstGeom>
              <a:solidFill>
                <a:srgbClr val="FFFFFF"/>
              </a:solidFill>
              <a:ln w="9525">
                <a:noFill/>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9259" name="Line 182"/>
              <p:cNvSpPr/>
              <p:nvPr/>
            </p:nvSpPr>
            <p:spPr>
              <a:xfrm>
                <a:off x="227" y="0"/>
                <a:ext cx="317" cy="0"/>
              </a:xfrm>
              <a:prstGeom prst="line">
                <a:avLst/>
              </a:prstGeom>
              <a:ln w="28575" cap="flat" cmpd="sng">
                <a:solidFill>
                  <a:schemeClr val="tx1"/>
                </a:solidFill>
                <a:prstDash val="solid"/>
                <a:headEnd type="none" w="med" len="med"/>
                <a:tailEnd type="none" w="med" len="med"/>
              </a:ln>
            </p:spPr>
            <p:txBody>
              <a:bodyPr/>
              <a:lstStyle/>
              <a:p/>
            </p:txBody>
          </p:sp>
          <p:sp>
            <p:nvSpPr>
              <p:cNvPr id="9260" name="Line 183"/>
              <p:cNvSpPr/>
              <p:nvPr/>
            </p:nvSpPr>
            <p:spPr>
              <a:xfrm flipH="1">
                <a:off x="227" y="0"/>
                <a:ext cx="0" cy="227"/>
              </a:xfrm>
              <a:prstGeom prst="line">
                <a:avLst/>
              </a:prstGeom>
              <a:ln w="28575" cap="flat" cmpd="sng">
                <a:solidFill>
                  <a:schemeClr val="tx1"/>
                </a:solidFill>
                <a:prstDash val="solid"/>
                <a:headEnd type="none" w="med" len="med"/>
                <a:tailEnd type="triangle" w="med" len="lg"/>
              </a:ln>
            </p:spPr>
            <p:txBody>
              <a:bodyPr/>
              <a:lstStyle/>
              <a:p/>
            </p:txBody>
          </p:sp>
          <p:sp>
            <p:nvSpPr>
              <p:cNvPr id="9261" name="Rectangle 184"/>
              <p:cNvSpPr/>
              <p:nvPr/>
            </p:nvSpPr>
            <p:spPr>
              <a:xfrm>
                <a:off x="0" y="227"/>
                <a:ext cx="453" cy="136"/>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grpSp>
        <p:grpSp>
          <p:nvGrpSpPr>
            <p:cNvPr id="9245" name="Group 18"/>
            <p:cNvGrpSpPr/>
            <p:nvPr/>
          </p:nvGrpSpPr>
          <p:grpSpPr>
            <a:xfrm>
              <a:off x="590550" y="1938944"/>
              <a:ext cx="431038" cy="512731"/>
              <a:chExt cx="284" cy="340"/>
            </a:xfrm>
          </p:grpSpPr>
          <p:sp>
            <p:nvSpPr>
              <p:cNvPr id="9256" name="Oval 197"/>
              <p:cNvSpPr/>
              <p:nvPr/>
            </p:nvSpPr>
            <p:spPr>
              <a:xfrm>
                <a:off x="0" y="57"/>
                <a:ext cx="284" cy="283"/>
              </a:xfrm>
              <a:prstGeom prst="ellipse">
                <a:avLst/>
              </a:prstGeom>
              <a:solidFill>
                <a:srgbClr val="FFFFFF"/>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9257" name="Text Box 198"/>
              <p:cNvSpPr txBox="1"/>
              <p:nvPr/>
            </p:nvSpPr>
            <p:spPr>
              <a:xfrm>
                <a:off x="0" y="0"/>
                <a:ext cx="260" cy="322"/>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800" b="1">
                    <a:latin typeface="Times New Roman" panose="02020603050405020304" pitchFamily="18" charset="0"/>
                    <a:ea typeface="黑体" panose="02010609060101010101" charset="-122"/>
                  </a:rPr>
                  <a:t>A</a:t>
                </a:r>
                <a:endParaRPr lang="en-US" altLang="zh-CN" sz="2800" b="1">
                  <a:latin typeface="Times New Roman" panose="02020603050405020304" pitchFamily="18" charset="0"/>
                  <a:ea typeface="黑体" panose="02010609060101010101" charset="-122"/>
                </a:endParaRPr>
              </a:p>
            </p:txBody>
          </p:sp>
        </p:grpSp>
        <p:grpSp>
          <p:nvGrpSpPr>
            <p:cNvPr id="9246" name="Group 21"/>
            <p:cNvGrpSpPr/>
            <p:nvPr/>
          </p:nvGrpSpPr>
          <p:grpSpPr>
            <a:xfrm flipV="1">
              <a:off x="830353" y="3003615"/>
              <a:ext cx="1478277" cy="766081"/>
              <a:chExt cx="1049" cy="538"/>
            </a:xfrm>
          </p:grpSpPr>
          <p:sp>
            <p:nvSpPr>
              <p:cNvPr id="9253" name="Line 7"/>
              <p:cNvSpPr/>
              <p:nvPr/>
            </p:nvSpPr>
            <p:spPr>
              <a:xfrm>
                <a:off x="0" y="0"/>
                <a:ext cx="1049" cy="0"/>
              </a:xfrm>
              <a:prstGeom prst="line">
                <a:avLst/>
              </a:prstGeom>
              <a:ln w="28575" cap="flat" cmpd="sng">
                <a:solidFill>
                  <a:schemeClr val="tx1"/>
                </a:solidFill>
                <a:prstDash val="solid"/>
                <a:headEnd type="none" w="med" len="med"/>
                <a:tailEnd type="none" w="med" len="med"/>
              </a:ln>
            </p:spPr>
            <p:txBody>
              <a:bodyPr/>
              <a:lstStyle/>
              <a:p/>
            </p:txBody>
          </p:sp>
          <p:sp>
            <p:nvSpPr>
              <p:cNvPr id="9254" name="Line 8"/>
              <p:cNvSpPr/>
              <p:nvPr/>
            </p:nvSpPr>
            <p:spPr>
              <a:xfrm flipH="1">
                <a:off x="0" y="0"/>
                <a:ext cx="0" cy="538"/>
              </a:xfrm>
              <a:prstGeom prst="line">
                <a:avLst/>
              </a:prstGeom>
              <a:ln w="28575" cap="flat" cmpd="sng">
                <a:solidFill>
                  <a:schemeClr val="tx1"/>
                </a:solidFill>
                <a:prstDash val="solid"/>
                <a:headEnd type="none" w="med" len="med"/>
                <a:tailEnd type="oval" w="med" len="med"/>
              </a:ln>
            </p:spPr>
            <p:txBody>
              <a:bodyPr/>
              <a:lstStyle/>
              <a:p/>
            </p:txBody>
          </p:sp>
          <p:sp>
            <p:nvSpPr>
              <p:cNvPr id="9255" name="Line 9"/>
              <p:cNvSpPr/>
              <p:nvPr/>
            </p:nvSpPr>
            <p:spPr>
              <a:xfrm flipH="1">
                <a:off x="1049" y="0"/>
                <a:ext cx="0" cy="538"/>
              </a:xfrm>
              <a:prstGeom prst="line">
                <a:avLst/>
              </a:prstGeom>
              <a:ln w="28575" cap="flat" cmpd="sng">
                <a:solidFill>
                  <a:schemeClr val="tx1"/>
                </a:solidFill>
                <a:prstDash val="solid"/>
                <a:headEnd type="none" w="med" len="med"/>
                <a:tailEnd type="oval" w="med" len="med"/>
              </a:ln>
            </p:spPr>
            <p:txBody>
              <a:bodyPr/>
              <a:lstStyle/>
              <a:p/>
            </p:txBody>
          </p:sp>
        </p:grpSp>
        <p:grpSp>
          <p:nvGrpSpPr>
            <p:cNvPr id="9247" name="Group 25"/>
            <p:cNvGrpSpPr/>
            <p:nvPr/>
          </p:nvGrpSpPr>
          <p:grpSpPr>
            <a:xfrm>
              <a:off x="1364596" y="3540475"/>
              <a:ext cx="431038" cy="485586"/>
              <a:chExt cx="284" cy="322"/>
            </a:xfrm>
          </p:grpSpPr>
          <p:sp>
            <p:nvSpPr>
              <p:cNvPr id="9251" name="Oval 190"/>
              <p:cNvSpPr/>
              <p:nvPr/>
            </p:nvSpPr>
            <p:spPr>
              <a:xfrm>
                <a:off x="0" y="16"/>
                <a:ext cx="284" cy="283"/>
              </a:xfrm>
              <a:prstGeom prst="ellipse">
                <a:avLst/>
              </a:prstGeom>
              <a:solidFill>
                <a:srgbClr val="FFFFFF"/>
              </a:solidFill>
              <a:ln w="28575" cap="flat" cmpd="sng">
                <a:solidFill>
                  <a:schemeClr val="tx1"/>
                </a:solidFill>
                <a:prstDash val="solid"/>
                <a:headEnd type="none" w="med" len="med"/>
                <a:tailEnd type="none" w="med" len="med"/>
              </a:ln>
            </p:spPr>
            <p:txBody>
              <a:bodyPr wrap="none" anchor="ctr"/>
              <a:lstStyle/>
              <a:p>
                <a:pPr eaLnBrk="1" hangingPunct="1">
                  <a:buFont typeface="Arial" panose="020b0604020202020204" pitchFamily="34" charset="0"/>
                </a:pPr>
                <a:endParaRPr lang="zh-CN" altLang="en-US">
                  <a:latin typeface="Arial" panose="020b0604020202020204" pitchFamily="34" charset="0"/>
                  <a:ea typeface="黑体" panose="02010609060101010101" charset="-122"/>
                </a:endParaRPr>
              </a:p>
            </p:txBody>
          </p:sp>
          <p:sp>
            <p:nvSpPr>
              <p:cNvPr id="9252" name="Text Box 191"/>
              <p:cNvSpPr txBox="1"/>
              <p:nvPr/>
            </p:nvSpPr>
            <p:spPr>
              <a:xfrm>
                <a:off x="0" y="0"/>
                <a:ext cx="260" cy="322"/>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800" b="1">
                    <a:latin typeface="Times New Roman" panose="02020603050405020304" pitchFamily="18" charset="0"/>
                    <a:ea typeface="黑体" panose="02010609060101010101" charset="-122"/>
                  </a:rPr>
                  <a:t>V</a:t>
                </a:r>
                <a:endParaRPr lang="en-US" altLang="zh-CN" sz="2800" b="1">
                  <a:latin typeface="Times New Roman" panose="02020603050405020304" pitchFamily="18" charset="0"/>
                  <a:ea typeface="黑体" panose="02010609060101010101" charset="-122"/>
                </a:endParaRPr>
              </a:p>
            </p:txBody>
          </p:sp>
        </p:grpSp>
        <p:sp>
          <p:nvSpPr>
            <p:cNvPr id="9248" name="Text Box 4"/>
            <p:cNvSpPr txBox="1"/>
            <p:nvPr/>
          </p:nvSpPr>
          <p:spPr>
            <a:xfrm>
              <a:off x="1364596" y="2495408"/>
              <a:ext cx="519066" cy="484890"/>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800" b="1" i="1">
                  <a:latin typeface="Times New Roman" panose="02020603050405020304" pitchFamily="18" charset="0"/>
                  <a:ea typeface="黑体" panose="02010609060101010101" charset="-122"/>
                </a:rPr>
                <a:t>R</a:t>
              </a:r>
              <a:endParaRPr lang="en-US" altLang="zh-CN" sz="2800" b="1" i="1">
                <a:latin typeface="Times New Roman" panose="02020603050405020304" pitchFamily="18" charset="0"/>
                <a:ea typeface="黑体" panose="02010609060101010101" charset="-122"/>
              </a:endParaRPr>
            </a:p>
          </p:txBody>
        </p:sp>
        <p:sp>
          <p:nvSpPr>
            <p:cNvPr id="9249" name="Text Box 4"/>
            <p:cNvSpPr txBox="1"/>
            <p:nvPr/>
          </p:nvSpPr>
          <p:spPr>
            <a:xfrm>
              <a:off x="2709312" y="3205692"/>
              <a:ext cx="766458" cy="399946"/>
            </a:xfrm>
            <a:prstGeom prst="rect">
              <a:avLst/>
            </a:prstGeom>
            <a:noFill/>
            <a:ln w="9525">
              <a:noFill/>
            </a:ln>
          </p:spPr>
          <p:txBody>
            <a:bodyPr lIns="0" tIns="0" rIns="0" bIns="0">
              <a:spAutoFit/>
            </a:bodyPr>
            <a:lstStyle/>
            <a:p>
              <a:pPr eaLnBrk="1" hangingPunct="1">
                <a:spcBef>
                  <a:spcPct val="50000"/>
                </a:spcBef>
                <a:buFont typeface="Arial" panose="020b0604020202020204" pitchFamily="34" charset="0"/>
              </a:pPr>
              <a:r>
                <a:rPr lang="en-US" altLang="zh-CN" sz="2800" b="1" i="1">
                  <a:latin typeface="Times New Roman" panose="02020603050405020304" pitchFamily="18" charset="0"/>
                  <a:ea typeface="黑体" panose="02010609060101010101" charset="-122"/>
                </a:rPr>
                <a:t>R'</a:t>
              </a:r>
              <a:endParaRPr lang="en-US" altLang="zh-CN" sz="2800" b="1" i="1">
                <a:latin typeface="Times New Roman" panose="02020603050405020304" pitchFamily="18" charset="0"/>
                <a:ea typeface="黑体" panose="02010609060101010101" charset="-122"/>
              </a:endParaRPr>
            </a:p>
          </p:txBody>
        </p:sp>
        <p:sp>
          <p:nvSpPr>
            <p:cNvPr id="9250" name="Text Box 116"/>
            <p:cNvSpPr txBox="1"/>
            <p:nvPr/>
          </p:nvSpPr>
          <p:spPr>
            <a:xfrm>
              <a:off x="2656191" y="1768536"/>
              <a:ext cx="343009" cy="399946"/>
            </a:xfrm>
            <a:prstGeom prst="rect">
              <a:avLst/>
            </a:prstGeom>
            <a:noFill/>
            <a:ln w="9525">
              <a:noFill/>
            </a:ln>
          </p:spPr>
          <p:txBody>
            <a:bodyPr lIns="0" tIns="0" rIns="0" bIns="0">
              <a:spAutoFit/>
            </a:bodyPr>
            <a:lstStyle/>
            <a:p>
              <a:pPr eaLnBrk="1" hangingPunct="1">
                <a:spcBef>
                  <a:spcPct val="50000"/>
                </a:spcBef>
                <a:buFont typeface="Arial" panose="020b0604020202020204" pitchFamily="34" charset="0"/>
              </a:pPr>
              <a:r>
                <a:rPr lang="en-US" altLang="zh-CN" sz="2800" b="1">
                  <a:latin typeface="Times New Roman" panose="02020603050405020304" pitchFamily="18" charset="0"/>
                  <a:ea typeface="黑体" panose="02010609060101010101" charset="-122"/>
                </a:rPr>
                <a:t>S</a:t>
              </a:r>
              <a:endParaRPr lang="en-US" altLang="zh-CN" sz="2800" b="1" baseline="-25000">
                <a:latin typeface="Times New Roman" panose="02020603050405020304" pitchFamily="18" charset="0"/>
                <a:ea typeface="黑体" panose="02010609060101010101" charset="-122"/>
              </a:endParaRPr>
            </a:p>
          </p:txBody>
        </p:sp>
      </p:grpSp>
      <p:grpSp>
        <p:nvGrpSpPr>
          <p:cNvPr id="9219" name="Group 31"/>
          <p:cNvGrpSpPr>
            <a:grpSpLocks noChangeAspect="1"/>
          </p:cNvGrpSpPr>
          <p:nvPr/>
        </p:nvGrpSpPr>
        <p:grpSpPr>
          <a:xfrm>
            <a:off x="5922010" y="1917065"/>
            <a:ext cx="4549775" cy="3973513"/>
            <a:chExt cx="3031" cy="2647"/>
          </a:xfrm>
        </p:grpSpPr>
        <p:pic>
          <p:nvPicPr>
            <p:cNvPr id="9233" name="Picture 12" descr="H:\2\人教教参资源\九\图\电阻3.jpg"/>
            <p:cNvPicPr>
              <a:picLocks noChangeAspect="1"/>
            </p:cNvPicPr>
            <p:nvPr/>
          </p:nvPicPr>
          <p:blipFill>
            <a:blip r:embed="rId2"/>
            <a:stretch>
              <a:fillRect/>
            </a:stretch>
          </p:blipFill>
          <p:spPr>
            <a:xfrm>
              <a:off x="998" y="1293"/>
              <a:ext cx="683" cy="282"/>
            </a:xfrm>
            <a:prstGeom prst="rect">
              <a:avLst/>
            </a:prstGeom>
            <a:noFill/>
            <a:ln w="9525">
              <a:noFill/>
            </a:ln>
          </p:spPr>
        </p:pic>
        <p:grpSp>
          <p:nvGrpSpPr>
            <p:cNvPr id="9234" name="Group 33"/>
            <p:cNvGrpSpPr>
              <a:grpSpLocks noChangeAspect="1"/>
            </p:cNvGrpSpPr>
            <p:nvPr/>
          </p:nvGrpSpPr>
          <p:grpSpPr>
            <a:xfrm>
              <a:off x="0" y="0"/>
              <a:ext cx="3031" cy="2647"/>
              <a:chExt cx="3031" cy="2647"/>
            </a:xfrm>
          </p:grpSpPr>
          <p:pic>
            <p:nvPicPr>
              <p:cNvPr id="9235" name="Picture 34" descr="无标题"/>
              <p:cNvPicPr>
                <a:picLocks noChangeAspect="1"/>
              </p:cNvPicPr>
              <p:nvPr/>
            </p:nvPicPr>
            <p:blipFill>
              <a:blip r:embed="rId3"/>
              <a:stretch>
                <a:fillRect/>
              </a:stretch>
            </p:blipFill>
            <p:spPr>
              <a:xfrm>
                <a:off x="1870" y="1204"/>
                <a:ext cx="1161" cy="559"/>
              </a:xfrm>
              <a:prstGeom prst="rect">
                <a:avLst/>
              </a:prstGeom>
              <a:noFill/>
              <a:ln w="9525">
                <a:noFill/>
              </a:ln>
            </p:spPr>
          </p:pic>
          <p:pic>
            <p:nvPicPr>
              <p:cNvPr id="9236" name="Picture 3" descr="H:\2\人教教参资源\九\图\铡刀开关.JPG"/>
              <p:cNvPicPr>
                <a:picLocks noChangeAspect="1"/>
              </p:cNvPicPr>
              <p:nvPr/>
            </p:nvPicPr>
            <p:blipFill>
              <a:blip r:embed="rId4"/>
              <a:stretch>
                <a:fillRect/>
              </a:stretch>
            </p:blipFill>
            <p:spPr>
              <a:xfrm>
                <a:off x="1879" y="183"/>
                <a:ext cx="720" cy="460"/>
              </a:xfrm>
              <a:prstGeom prst="rect">
                <a:avLst/>
              </a:prstGeom>
              <a:noFill/>
              <a:ln w="9525">
                <a:noFill/>
              </a:ln>
            </p:spPr>
          </p:pic>
          <p:pic>
            <p:nvPicPr>
              <p:cNvPr id="9237" name="Picture 6" descr="H:\2\人教教参资源\九\图\电流表.JPG"/>
              <p:cNvPicPr>
                <a:picLocks noChangeAspect="1"/>
              </p:cNvPicPr>
              <p:nvPr/>
            </p:nvPicPr>
            <p:blipFill>
              <a:blip r:embed="rId5"/>
              <a:stretch>
                <a:fillRect/>
              </a:stretch>
            </p:blipFill>
            <p:spPr>
              <a:xfrm>
                <a:off x="0" y="920"/>
                <a:ext cx="670" cy="792"/>
              </a:xfrm>
              <a:prstGeom prst="rect">
                <a:avLst/>
              </a:prstGeom>
              <a:noFill/>
              <a:ln w="9525">
                <a:noFill/>
              </a:ln>
            </p:spPr>
          </p:pic>
          <p:pic>
            <p:nvPicPr>
              <p:cNvPr id="9238" name="Picture 7" descr="H:\2\人教教参资源\九\图\电压表.JPG"/>
              <p:cNvPicPr>
                <a:picLocks noChangeAspect="1"/>
              </p:cNvPicPr>
              <p:nvPr/>
            </p:nvPicPr>
            <p:blipFill>
              <a:blip r:embed="rId6"/>
              <a:stretch>
                <a:fillRect/>
              </a:stretch>
            </p:blipFill>
            <p:spPr>
              <a:xfrm>
                <a:off x="905" y="1827"/>
                <a:ext cx="807" cy="820"/>
              </a:xfrm>
              <a:prstGeom prst="rect">
                <a:avLst/>
              </a:prstGeom>
              <a:noFill/>
              <a:ln w="9525">
                <a:noFill/>
              </a:ln>
            </p:spPr>
          </p:pic>
          <p:pic>
            <p:nvPicPr>
              <p:cNvPr id="9239" name="Picture 14" descr="H:\2\人教教参资源\九\图\蓄电池.jpg"/>
              <p:cNvPicPr>
                <a:picLocks noChangeAspect="1"/>
              </p:cNvPicPr>
              <p:nvPr/>
            </p:nvPicPr>
            <p:blipFill>
              <a:blip r:embed="rId7"/>
              <a:stretch>
                <a:fillRect/>
              </a:stretch>
            </p:blipFill>
            <p:spPr>
              <a:xfrm>
                <a:off x="730" y="0"/>
                <a:ext cx="984" cy="920"/>
              </a:xfrm>
              <a:prstGeom prst="rect">
                <a:avLst/>
              </a:prstGeom>
              <a:noFill/>
              <a:ln w="9525">
                <a:noFill/>
              </a:ln>
            </p:spPr>
          </p:pic>
        </p:grpSp>
      </p:grpSp>
      <p:grpSp>
        <p:nvGrpSpPr>
          <p:cNvPr id="51" name="Group 39"/>
          <p:cNvGrpSpPr/>
          <p:nvPr/>
        </p:nvGrpSpPr>
        <p:grpSpPr>
          <a:xfrm>
            <a:off x="5807710" y="2102803"/>
            <a:ext cx="4592638" cy="3544887"/>
            <a:chOff x="10" y="-30"/>
            <a:chExt cx="3060" cy="2362"/>
          </a:xfrm>
        </p:grpSpPr>
        <p:sp>
          <p:nvSpPr>
            <p:cNvPr id="9226" name="未知"/>
            <p:cNvSpPr/>
            <p:nvPr/>
          </p:nvSpPr>
          <p:spPr>
            <a:xfrm>
              <a:off x="1478" y="-30"/>
              <a:ext cx="647" cy="484"/>
            </a:xfrm>
            <a:custGeom>
              <a:cxnLst>
                <a:cxn ang="0">
                  <a:pos x="0" y="64"/>
                </a:cxn>
                <a:cxn ang="0">
                  <a:pos x="192" y="42"/>
                </a:cxn>
                <a:cxn ang="0">
                  <a:pos x="323" y="310"/>
                </a:cxn>
                <a:cxn ang="0">
                  <a:pos x="477" y="545"/>
                </a:cxn>
                <a:cxn ang="0">
                  <a:pos x="548" y="423"/>
                </a:cxn>
              </a:cxnLst>
              <a:rect l="l" t="t" r="r" b="b"/>
              <a:pathLst>
                <a:path w="684" h="460">
                  <a:moveTo>
                    <a:pt x="0" y="52"/>
                  </a:moveTo>
                  <a:cubicBezTo>
                    <a:pt x="39" y="49"/>
                    <a:pt x="173" y="0"/>
                    <a:pt x="240" y="34"/>
                  </a:cubicBezTo>
                  <a:cubicBezTo>
                    <a:pt x="308" y="68"/>
                    <a:pt x="345" y="184"/>
                    <a:pt x="404" y="253"/>
                  </a:cubicBezTo>
                  <a:cubicBezTo>
                    <a:pt x="463" y="321"/>
                    <a:pt x="548" y="430"/>
                    <a:pt x="595" y="445"/>
                  </a:cubicBezTo>
                  <a:cubicBezTo>
                    <a:pt x="642" y="460"/>
                    <a:pt x="666" y="366"/>
                    <a:pt x="684" y="345"/>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9227" name="未知"/>
            <p:cNvSpPr/>
            <p:nvPr/>
          </p:nvSpPr>
          <p:spPr>
            <a:xfrm>
              <a:off x="2541" y="339"/>
              <a:ext cx="529" cy="860"/>
            </a:xfrm>
            <a:custGeom>
              <a:cxnLst>
                <a:cxn ang="0">
                  <a:pos x="0" y="26"/>
                </a:cxn>
                <a:cxn ang="0">
                  <a:pos x="243" y="71"/>
                </a:cxn>
                <a:cxn ang="0">
                  <a:pos x="487" y="454"/>
                </a:cxn>
                <a:cxn ang="0">
                  <a:pos x="496" y="860"/>
                </a:cxn>
              </a:cxnLst>
              <a:rect l="l" t="t" r="r" b="b"/>
              <a:pathLst>
                <a:path w="529" h="860">
                  <a:moveTo>
                    <a:pt x="0" y="26"/>
                  </a:moveTo>
                  <a:cubicBezTo>
                    <a:pt x="42" y="33"/>
                    <a:pt x="162" y="0"/>
                    <a:pt x="243" y="71"/>
                  </a:cubicBezTo>
                  <a:cubicBezTo>
                    <a:pt x="324" y="142"/>
                    <a:pt x="445" y="323"/>
                    <a:pt x="487" y="454"/>
                  </a:cubicBezTo>
                  <a:cubicBezTo>
                    <a:pt x="529" y="585"/>
                    <a:pt x="494" y="776"/>
                    <a:pt x="496" y="860"/>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9228" name="未知"/>
            <p:cNvSpPr/>
            <p:nvPr/>
          </p:nvSpPr>
          <p:spPr>
            <a:xfrm>
              <a:off x="1660" y="1299"/>
              <a:ext cx="593" cy="403"/>
            </a:xfrm>
            <a:custGeom>
              <a:cxnLst>
                <a:cxn ang="0">
                  <a:pos x="0" y="0"/>
                </a:cxn>
                <a:cxn ang="0">
                  <a:pos x="200" y="264"/>
                </a:cxn>
                <a:cxn ang="0">
                  <a:pos x="334" y="354"/>
                </a:cxn>
                <a:cxn ang="0">
                  <a:pos x="558" y="354"/>
                </a:cxn>
                <a:cxn ang="0">
                  <a:pos x="545" y="58"/>
                </a:cxn>
              </a:cxnLst>
              <a:rect l="l" t="t" r="r" b="b"/>
              <a:pathLst>
                <a:path w="593" h="402">
                  <a:moveTo>
                    <a:pt x="0" y="0"/>
                  </a:moveTo>
                  <a:cubicBezTo>
                    <a:pt x="33" y="45"/>
                    <a:pt x="144" y="205"/>
                    <a:pt x="200" y="264"/>
                  </a:cubicBezTo>
                  <a:cubicBezTo>
                    <a:pt x="256" y="323"/>
                    <a:pt x="275" y="339"/>
                    <a:pt x="334" y="354"/>
                  </a:cubicBezTo>
                  <a:cubicBezTo>
                    <a:pt x="394" y="368"/>
                    <a:pt x="524" y="403"/>
                    <a:pt x="558" y="354"/>
                  </a:cubicBezTo>
                  <a:cubicBezTo>
                    <a:pt x="593" y="305"/>
                    <a:pt x="548" y="120"/>
                    <a:pt x="545" y="58"/>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9229" name="未知"/>
            <p:cNvSpPr/>
            <p:nvPr/>
          </p:nvSpPr>
          <p:spPr>
            <a:xfrm>
              <a:off x="1534" y="1275"/>
              <a:ext cx="355" cy="1010"/>
            </a:xfrm>
            <a:custGeom>
              <a:cxnLst>
                <a:cxn ang="0">
                  <a:pos x="0" y="1010"/>
                </a:cxn>
                <a:cxn ang="0">
                  <a:pos x="213" y="967"/>
                </a:cxn>
                <a:cxn ang="0">
                  <a:pos x="315" y="777"/>
                </a:cxn>
                <a:cxn ang="0">
                  <a:pos x="322" y="412"/>
                </a:cxn>
                <a:cxn ang="0">
                  <a:pos x="118" y="0"/>
                </a:cxn>
              </a:cxnLst>
              <a:rect l="l" t="t" r="r" b="b"/>
              <a:pathLst>
                <a:path w="355" h="1010">
                  <a:moveTo>
                    <a:pt x="0" y="1010"/>
                  </a:moveTo>
                  <a:cubicBezTo>
                    <a:pt x="35" y="1004"/>
                    <a:pt x="160" y="1006"/>
                    <a:pt x="213" y="967"/>
                  </a:cubicBezTo>
                  <a:cubicBezTo>
                    <a:pt x="266" y="928"/>
                    <a:pt x="297" y="869"/>
                    <a:pt x="315" y="777"/>
                  </a:cubicBezTo>
                  <a:cubicBezTo>
                    <a:pt x="334" y="684"/>
                    <a:pt x="355" y="542"/>
                    <a:pt x="322" y="412"/>
                  </a:cubicBezTo>
                  <a:cubicBezTo>
                    <a:pt x="289" y="283"/>
                    <a:pt x="160" y="86"/>
                    <a:pt x="118" y="0"/>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9230" name="未知"/>
            <p:cNvSpPr/>
            <p:nvPr/>
          </p:nvSpPr>
          <p:spPr>
            <a:xfrm>
              <a:off x="936" y="1304"/>
              <a:ext cx="274" cy="1028"/>
            </a:xfrm>
            <a:custGeom>
              <a:cxnLst>
                <a:cxn ang="0">
                  <a:pos x="198" y="0"/>
                </a:cxn>
                <a:cxn ang="0">
                  <a:pos x="58" y="504"/>
                </a:cxn>
                <a:cxn ang="0">
                  <a:pos x="4" y="770"/>
                </a:cxn>
                <a:cxn ang="0">
                  <a:pos x="80" y="994"/>
                </a:cxn>
                <a:cxn ang="0">
                  <a:pos x="274" y="974"/>
                </a:cxn>
              </a:cxnLst>
              <a:rect l="l" t="t" r="r" b="b"/>
              <a:pathLst>
                <a:path w="274" h="1028">
                  <a:moveTo>
                    <a:pt x="198" y="0"/>
                  </a:moveTo>
                  <a:cubicBezTo>
                    <a:pt x="175" y="84"/>
                    <a:pt x="90" y="376"/>
                    <a:pt x="58" y="504"/>
                  </a:cubicBezTo>
                  <a:cubicBezTo>
                    <a:pt x="26" y="632"/>
                    <a:pt x="0" y="688"/>
                    <a:pt x="4" y="770"/>
                  </a:cubicBezTo>
                  <a:cubicBezTo>
                    <a:pt x="8" y="852"/>
                    <a:pt x="35" y="960"/>
                    <a:pt x="80" y="994"/>
                  </a:cubicBezTo>
                  <a:cubicBezTo>
                    <a:pt x="125" y="1028"/>
                    <a:pt x="234" y="978"/>
                    <a:pt x="274" y="974"/>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9231" name="未知"/>
            <p:cNvSpPr/>
            <p:nvPr/>
          </p:nvSpPr>
          <p:spPr>
            <a:xfrm>
              <a:off x="426" y="1292"/>
              <a:ext cx="718" cy="259"/>
            </a:xfrm>
            <a:custGeom>
              <a:cxnLst>
                <a:cxn ang="0">
                  <a:pos x="0" y="76"/>
                </a:cxn>
                <a:cxn ang="0">
                  <a:pos x="109" y="229"/>
                </a:cxn>
                <a:cxn ang="0">
                  <a:pos x="307" y="245"/>
                </a:cxn>
                <a:cxn ang="0">
                  <a:pos x="467" y="146"/>
                </a:cxn>
                <a:cxn ang="0">
                  <a:pos x="718" y="0"/>
                </a:cxn>
              </a:cxnLst>
              <a:rect l="l" t="t" r="r" b="b"/>
              <a:pathLst>
                <a:path w="718" h="259">
                  <a:moveTo>
                    <a:pt x="0" y="76"/>
                  </a:moveTo>
                  <a:cubicBezTo>
                    <a:pt x="19" y="102"/>
                    <a:pt x="58" y="201"/>
                    <a:pt x="109" y="229"/>
                  </a:cubicBezTo>
                  <a:cubicBezTo>
                    <a:pt x="160" y="257"/>
                    <a:pt x="247" y="259"/>
                    <a:pt x="307" y="245"/>
                  </a:cubicBezTo>
                  <a:cubicBezTo>
                    <a:pt x="367" y="232"/>
                    <a:pt x="399" y="187"/>
                    <a:pt x="467" y="146"/>
                  </a:cubicBezTo>
                  <a:cubicBezTo>
                    <a:pt x="535" y="105"/>
                    <a:pt x="666" y="30"/>
                    <a:pt x="718" y="0"/>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9232" name="未知"/>
            <p:cNvSpPr/>
            <p:nvPr/>
          </p:nvSpPr>
          <p:spPr>
            <a:xfrm>
              <a:off x="10" y="31"/>
              <a:ext cx="994" cy="1343"/>
            </a:xfrm>
            <a:custGeom>
              <a:cxnLst>
                <a:cxn ang="0">
                  <a:pos x="893" y="29"/>
                </a:cxn>
                <a:cxn ang="0">
                  <a:pos x="773" y="35"/>
                </a:cxn>
                <a:cxn ang="0">
                  <a:pos x="372" y="228"/>
                </a:cxn>
                <a:cxn ang="0">
                  <a:pos x="49" y="598"/>
                </a:cxn>
                <a:cxn ang="0">
                  <a:pos x="73" y="1104"/>
                </a:cxn>
                <a:cxn ang="0">
                  <a:pos x="251" y="1175"/>
                </a:cxn>
              </a:cxnLst>
              <a:rect l="l" t="t" r="r" b="b"/>
              <a:pathLst>
                <a:path w="1030" h="1394">
                  <a:moveTo>
                    <a:pt x="1030" y="33"/>
                  </a:moveTo>
                  <a:cubicBezTo>
                    <a:pt x="1007" y="34"/>
                    <a:pt x="991" y="0"/>
                    <a:pt x="891" y="39"/>
                  </a:cubicBezTo>
                  <a:cubicBezTo>
                    <a:pt x="791" y="78"/>
                    <a:pt x="567" y="156"/>
                    <a:pt x="428" y="265"/>
                  </a:cubicBezTo>
                  <a:cubicBezTo>
                    <a:pt x="289" y="374"/>
                    <a:pt x="114" y="525"/>
                    <a:pt x="57" y="695"/>
                  </a:cubicBezTo>
                  <a:cubicBezTo>
                    <a:pt x="0" y="865"/>
                    <a:pt x="46" y="1170"/>
                    <a:pt x="85" y="1282"/>
                  </a:cubicBezTo>
                  <a:cubicBezTo>
                    <a:pt x="124" y="1394"/>
                    <a:pt x="247" y="1347"/>
                    <a:pt x="289" y="1364"/>
                  </a:cubicBezTo>
                </a:path>
              </a:pathLst>
            </a:custGeom>
            <a:noFill/>
            <a:ln w="28575" cap="flat" cmpd="sng">
              <a:solidFill>
                <a:schemeClr val="accent2">
                  <a:alpha val="100000"/>
                </a:schemeClr>
              </a:solidFill>
              <a:prstDash val="solid"/>
              <a:round/>
              <a:headEnd type="none" w="med" len="med"/>
              <a:tailEnd type="none" w="med" len="med"/>
            </a:ln>
          </p:spPr>
          <p:txBody>
            <a:bodyPr/>
            <a:lstStyle/>
            <a:p>
              <a:endParaRPr lang="zh-CN" altLang="en-US"/>
            </a:p>
          </p:txBody>
        </p:sp>
      </p:grpSp>
      <p:sp>
        <p:nvSpPr>
          <p:cNvPr id="9221" name="Rectangle 2"/>
          <p:cNvSpPr/>
          <p:nvPr/>
        </p:nvSpPr>
        <p:spPr>
          <a:xfrm>
            <a:off x="1052830" y="1123633"/>
            <a:ext cx="375793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solidFill>
                  <a:srgbClr val="E95A67"/>
                </a:solidFill>
                <a:latin typeface="楷体" panose="02010609060101010101" charset="-122"/>
                <a:ea typeface="楷体" panose="02010609060101010101" charset="-122"/>
                <a:sym typeface="+mn-ea"/>
              </a:rPr>
              <a:t>绘制电路图并连接电路</a:t>
            </a:r>
            <a:endParaRPr lang="zh-CN" altLang="en-US" sz="2800" b="1">
              <a:solidFill>
                <a:srgbClr val="E95A67"/>
              </a:solidFill>
              <a:latin typeface="楷体" panose="02010609060101010101" charset="-122"/>
              <a:ea typeface="楷体" panose="02010609060101010101" charset="-122"/>
              <a:sym typeface="+mn-ea"/>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additive="base">
                                        <p:cTn id="7" dur="500" fill="hold"/>
                                        <p:tgtEl>
                                          <p:spTgt spid="9221"/>
                                        </p:tgtEl>
                                        <p:attrNameLst>
                                          <p:attrName>ppt_x</p:attrName>
                                        </p:attrNameLst>
                                      </p:cBhvr>
                                      <p:tavLst>
                                        <p:tav tm="0">
                                          <p:val>
                                            <p:strVal val="#ppt_x"/>
                                          </p:val>
                                        </p:tav>
                                        <p:tav tm="100000">
                                          <p:val>
                                            <p:strVal val="#ppt_x"/>
                                          </p:val>
                                        </p:tav>
                                      </p:tavLst>
                                    </p:anim>
                                    <p:anim calcmode="lin" valueType="num">
                                      <p:cBhvr additive="base">
                                        <p:cTn id="8"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9219"/>
                                        </p:tgtEl>
                                        <p:attrNameLst>
                                          <p:attrName>style.visibility</p:attrName>
                                        </p:attrNameLst>
                                      </p:cBhvr>
                                      <p:to>
                                        <p:strVal val="visible"/>
                                      </p:to>
                                    </p:set>
                                    <p:animEffect transition="in" filter="barn(inVertical)">
                                      <p:cBhvr>
                                        <p:cTn id="18" dur="500"/>
                                        <p:tgtEl>
                                          <p:spTgt spid="921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down)">
                                      <p:cBhvr>
                                        <p:cTn id="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3" name="Rectangle 2"/>
          <p:cNvSpPr/>
          <p:nvPr/>
        </p:nvSpPr>
        <p:spPr>
          <a:xfrm>
            <a:off x="1275080" y="1142683"/>
            <a:ext cx="2327910"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solidFill>
                  <a:srgbClr val="E95A67"/>
                </a:solidFill>
                <a:latin typeface="楷体" panose="02010609060101010101" charset="-122"/>
                <a:ea typeface="楷体" panose="02010609060101010101" charset="-122"/>
                <a:sym typeface="+mn-ea"/>
              </a:rPr>
              <a:t>【进行实验】</a:t>
            </a:r>
            <a:endParaRPr lang="zh-CN" altLang="en-US" sz="2800" b="1">
              <a:solidFill>
                <a:srgbClr val="E95A67"/>
              </a:solidFill>
              <a:latin typeface="楷体" panose="02010609060101010101" charset="-122"/>
              <a:ea typeface="楷体" panose="02010609060101010101" charset="-122"/>
              <a:sym typeface="+mn-ea"/>
            </a:endParaRPr>
          </a:p>
        </p:txBody>
      </p:sp>
      <p:sp>
        <p:nvSpPr>
          <p:cNvPr id="2" name="矩形 1"/>
          <p:cNvSpPr/>
          <p:nvPr/>
        </p:nvSpPr>
        <p:spPr>
          <a:xfrm>
            <a:off x="1751330" y="1902460"/>
            <a:ext cx="8784590" cy="2861310"/>
          </a:xfrm>
          <a:prstGeom prst="rect">
            <a:avLst/>
          </a:prstGeom>
          <a:noFill/>
          <a:ln w="9525">
            <a:noFill/>
          </a:ln>
        </p:spPr>
        <p:txBody>
          <a:bodyPr wrap="square">
            <a:spAutoFit/>
          </a:bodyPr>
          <a:lstStyle/>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1</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调节电流表、电压表的指针到零刻度；按电路图连接实物；调节滑动变阻器到阻值最大端。</a:t>
            </a:r>
            <a:endParaRPr lang="zh-CN" altLang="en-US"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2</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闭合开关，调节滑动变阻器的滑片至适当位置，分别读出电流表的示数</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 I</a:t>
            </a:r>
            <a:r>
              <a:rPr lang="zh-CN" altLang="en-US" sz="2400" b="1">
                <a:latin typeface="楷体" panose="02010609060101010101" charset="-122"/>
                <a:ea typeface="楷体" panose="02010609060101010101" charset="-122"/>
                <a:cs typeface="楷体" panose="02010609060101010101" charset="-122"/>
                <a:sym typeface="+mn-ea"/>
              </a:rPr>
              <a:t>、电压表的示数</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U</a:t>
            </a:r>
            <a:r>
              <a:rPr lang="zh-CN" altLang="en-US" sz="2400" b="1">
                <a:latin typeface="楷体" panose="02010609060101010101" charset="-122"/>
                <a:ea typeface="楷体" panose="02010609060101010101" charset="-122"/>
                <a:cs typeface="楷体" panose="02010609060101010101" charset="-122"/>
                <a:sym typeface="+mn-ea"/>
              </a:rPr>
              <a:t>，并记录在表格中；</a:t>
            </a:r>
            <a:endParaRPr lang="zh-CN" altLang="en-US" sz="2400" b="1">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pP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3</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根据公式       计算出</a:t>
            </a:r>
            <a:r>
              <a:rPr lang="zh-CN" altLang="en-US" sz="2400" b="1">
                <a:latin typeface="Times New Roman" panose="02020603050405020304" pitchFamily="18" charset="0"/>
                <a:ea typeface="楷体" panose="02010609060101010101" charset="-122"/>
                <a:cs typeface="Times New Roman" panose="02020603050405020304" pitchFamily="18" charset="0"/>
                <a:sym typeface="+mn-ea"/>
              </a:rPr>
              <a:t>R </a:t>
            </a:r>
            <a:r>
              <a:rPr lang="zh-CN" altLang="en-US" sz="2400" b="1">
                <a:latin typeface="楷体" panose="02010609060101010101" charset="-122"/>
                <a:ea typeface="楷体" panose="02010609060101010101" charset="-122"/>
                <a:cs typeface="楷体" panose="02010609060101010101" charset="-122"/>
                <a:sym typeface="+mn-ea"/>
              </a:rPr>
              <a:t>的值，并记录在表格中。</a:t>
            </a:r>
            <a:endParaRPr lang="zh-CN" altLang="en-US" sz="2400" b="1">
              <a:latin typeface="楷体" panose="02010609060101010101" charset="-122"/>
              <a:ea typeface="楷体" panose="02010609060101010101" charset="-122"/>
              <a:cs typeface="楷体" panose="02010609060101010101" charset="-122"/>
              <a:sym typeface="+mn-ea"/>
            </a:endParaRPr>
          </a:p>
        </p:txBody>
      </p:sp>
      <p:grpSp>
        <p:nvGrpSpPr>
          <p:cNvPr id="10246" name="Group 9"/>
          <p:cNvGrpSpPr/>
          <p:nvPr/>
        </p:nvGrpSpPr>
        <p:grpSpPr>
          <a:xfrm>
            <a:off x="4059555" y="4076700"/>
            <a:ext cx="1079500" cy="830263"/>
            <a:chOff x="408" y="3844"/>
            <a:chExt cx="680" cy="523"/>
          </a:xfrm>
        </p:grpSpPr>
        <p:sp>
          <p:nvSpPr>
            <p:cNvPr id="10252" name="Rectangle 10"/>
            <p:cNvSpPr/>
            <p:nvPr/>
          </p:nvSpPr>
          <p:spPr>
            <a:xfrm>
              <a:off x="408" y="3945"/>
              <a:ext cx="680" cy="291"/>
            </a:xfrm>
            <a:prstGeom prst="rect">
              <a:avLst/>
            </a:prstGeom>
            <a:noFill/>
            <a:ln w="9525">
              <a:noFill/>
            </a:ln>
          </p:spPr>
          <p:txBody>
            <a:bodyPr>
              <a:spAutoFit/>
            </a:bodyPr>
            <a:lstStyle/>
            <a:p>
              <a:pPr eaLnBrk="1" hangingPunct="1">
                <a:buFont typeface="Arial" panose="020b0604020202020204" pitchFamily="34" charset="0"/>
              </a:pPr>
              <a:r>
                <a:rPr lang="en-US" altLang="zh-CN" sz="2400" b="1" i="1">
                  <a:latin typeface="Times New Roman" panose="02020603050405020304" pitchFamily="18" charset="0"/>
                  <a:ea typeface="黑体" panose="02010609060101010101" charset="-122"/>
                </a:rPr>
                <a:t>R</a:t>
              </a:r>
              <a:r>
                <a:rPr lang="en-US" altLang="zh-CN" sz="2400" b="1">
                  <a:latin typeface="Times New Roman" panose="02020603050405020304" pitchFamily="18" charset="0"/>
                  <a:ea typeface="黑体" panose="02010609060101010101" charset="-122"/>
                </a:rPr>
                <a:t>=</a:t>
              </a:r>
              <a:endParaRPr lang="en-US" altLang="zh-CN" sz="2400" b="1">
                <a:latin typeface="Times New Roman" panose="02020603050405020304" pitchFamily="18" charset="0"/>
                <a:ea typeface="黑体" panose="02010609060101010101" charset="-122"/>
              </a:endParaRPr>
            </a:p>
          </p:txBody>
        </p:sp>
        <p:sp>
          <p:nvSpPr>
            <p:cNvPr id="10253" name="Rectangle 11"/>
            <p:cNvSpPr/>
            <p:nvPr/>
          </p:nvSpPr>
          <p:spPr>
            <a:xfrm>
              <a:off x="769" y="3844"/>
              <a:ext cx="257" cy="523"/>
            </a:xfrm>
            <a:prstGeom prst="rect">
              <a:avLst/>
            </a:prstGeom>
            <a:noFill/>
            <a:ln w="9525">
              <a:noFill/>
            </a:ln>
          </p:spPr>
          <p:txBody>
            <a:bodyPr wrap="none">
              <a:spAutoFit/>
            </a:bodyPr>
            <a:lstStyle/>
            <a:p>
              <a:pPr eaLnBrk="1" hangingPunct="1">
                <a:buFont typeface="Arial" panose="020b0604020202020204" pitchFamily="34" charset="0"/>
              </a:pPr>
              <a:r>
                <a:rPr lang="en-US" altLang="zh-CN" sz="2400" b="1" i="1">
                  <a:latin typeface="Times New Roman" panose="02020603050405020304" pitchFamily="18" charset="0"/>
                  <a:ea typeface="黑体" panose="02010609060101010101" charset="-122"/>
                </a:rPr>
                <a:t>U</a:t>
              </a:r>
              <a:endParaRPr lang="en-US" altLang="zh-CN" sz="2400" b="1" i="1">
                <a:latin typeface="Times New Roman" panose="02020603050405020304" pitchFamily="18" charset="0"/>
                <a:ea typeface="黑体" panose="02010609060101010101" charset="-122"/>
              </a:endParaRPr>
            </a:p>
            <a:p>
              <a:pPr eaLnBrk="1" hangingPunct="1">
                <a:buFont typeface="Arial" panose="020b0604020202020204" pitchFamily="34" charset="0"/>
              </a:pPr>
              <a:r>
                <a:rPr lang="en-US" altLang="zh-CN" sz="2400" b="1" i="1">
                  <a:latin typeface="Times New Roman" panose="02020603050405020304" pitchFamily="18" charset="0"/>
                  <a:ea typeface="黑体" panose="02010609060101010101" charset="-122"/>
                </a:rPr>
                <a:t>I</a:t>
              </a:r>
              <a:endParaRPr lang="en-US" altLang="zh-CN" sz="2400" b="1" i="1">
                <a:latin typeface="Times New Roman" panose="02020603050405020304" pitchFamily="18" charset="0"/>
                <a:ea typeface="黑体" panose="02010609060101010101" charset="-122"/>
              </a:endParaRPr>
            </a:p>
          </p:txBody>
        </p:sp>
        <p:sp>
          <p:nvSpPr>
            <p:cNvPr id="10254" name="Line 12"/>
            <p:cNvSpPr/>
            <p:nvPr/>
          </p:nvSpPr>
          <p:spPr>
            <a:xfrm>
              <a:off x="748" y="4105"/>
              <a:ext cx="273" cy="0"/>
            </a:xfrm>
            <a:prstGeom prst="line">
              <a:avLst/>
            </a:prstGeom>
            <a:ln w="19050" cap="flat" cmpd="sng">
              <a:solidFill>
                <a:schemeClr val="tx1"/>
              </a:solidFill>
              <a:prstDash val="solid"/>
              <a:headEnd type="none" w="med" len="med"/>
              <a:tailEnd type="none" w="med" len="med"/>
            </a:ln>
          </p:spPr>
          <p:txBody>
            <a:bodyPr/>
            <a:lstStyle/>
            <a:p/>
          </p:txBody>
        </p:sp>
      </p:grpSp>
      <p:sp>
        <p:nvSpPr>
          <p:cNvPr id="5" name="矩形 4"/>
          <p:cNvSpPr/>
          <p:nvPr/>
        </p:nvSpPr>
        <p:spPr>
          <a:xfrm>
            <a:off x="3009900" y="5133975"/>
            <a:ext cx="6975475" cy="737235"/>
          </a:xfrm>
          <a:prstGeom prst="rect">
            <a:avLst/>
          </a:prstGeom>
          <a:noFill/>
          <a:ln>
            <a:noFill/>
          </a:ln>
          <a:extLst>
            <a:ext uri="{909E8E84-426E-40DD-AFC4-6F175D3DCCD1}">
              <a14:hiddenFill xmlns:a14="http://schemas.microsoft.com/office/drawing/2010/main">
                <a:solidFill>
                  <a:srgbClr val="92D050"/>
                </a:solidFill>
              </a14:hiddenFill>
            </a:ext>
          </a:extLst>
        </p:spPr>
        <p:style>
          <a:lnRef idx="2">
            <a:schemeClr val="accent1"/>
          </a:lnRef>
          <a:fillRef idx="1">
            <a:schemeClr val="lt1"/>
          </a:fillRef>
          <a:effectRef idx="0">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lnSpc>
                <a:spcPct val="150000"/>
              </a:lnSpc>
              <a:buClrTx/>
              <a:buSzTx/>
              <a:defRPr/>
            </a:pPr>
            <a:r>
              <a:rPr lang="zh-CN" altLang="en-US" sz="2800" b="1">
                <a:latin typeface="楷体" panose="02010609060101010101" charset="-122"/>
                <a:ea typeface="楷体" panose="02010609060101010101" charset="-122"/>
                <a:sym typeface="+mn-ea"/>
              </a:rPr>
              <a:t>读数时，眼睛正对刻度线，确保读数正确。</a:t>
            </a:r>
            <a:endParaRPr lang="zh-CN" altLang="en-US" sz="2800" b="1">
              <a:latin typeface="楷体" panose="02010609060101010101" charset="-122"/>
              <a:ea typeface="楷体" panose="02010609060101010101" charset="-122"/>
              <a:sym typeface="+mn-ea"/>
            </a:endParaRPr>
          </a:p>
        </p:txBody>
      </p:sp>
      <p:sp>
        <p:nvSpPr>
          <p:cNvPr id="8" name="圆角矩形 7"/>
          <p:cNvSpPr/>
          <p:nvPr/>
        </p:nvSpPr>
        <p:spPr>
          <a:xfrm>
            <a:off x="2070735" y="5133340"/>
            <a:ext cx="8149590" cy="737235"/>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23" name="图片 22"/>
          <p:cNvPicPr>
            <a:picLocks noChangeAspect="1"/>
          </p:cNvPicPr>
          <p:nvPr/>
        </p:nvPicPr>
        <p:blipFill>
          <a:blip r:embed="rId2"/>
          <a:stretch>
            <a:fillRect/>
          </a:stretch>
        </p:blipFill>
        <p:spPr>
          <a:xfrm>
            <a:off x="2510790" y="5313363"/>
            <a:ext cx="385763" cy="377825"/>
          </a:xfrm>
          <a:prstGeom prst="rect">
            <a:avLst/>
          </a:prstGeom>
          <a:noFill/>
          <a:ln w="9525">
            <a:noFill/>
          </a:ln>
        </p:spPr>
      </p:pic>
      <p:sp>
        <p:nvSpPr>
          <p:cNvPr id="22" name="流程图: 可选过程 21"/>
          <p:cNvSpPr/>
          <p:nvPr/>
        </p:nvSpPr>
        <p:spPr>
          <a:xfrm>
            <a:off x="7621270" y="676910"/>
            <a:ext cx="1741805" cy="1012825"/>
          </a:xfrm>
          <a:prstGeom prst="flowChartAlternateProcess">
            <a:avLst/>
          </a:prstGeom>
          <a:solidFill>
            <a:schemeClr val="accent6">
              <a:lumMod val="20000"/>
              <a:lumOff val="80000"/>
            </a:schemeClr>
          </a:solidFill>
          <a:ln w="47625">
            <a:solidFill>
              <a:schemeClr val="accent6">
                <a:lumMod val="60000"/>
                <a:lumOff val="40000"/>
              </a:schemeClr>
            </a:solidFill>
          </a:ln>
          <a:effectLst>
            <a:outerShdw blurRad="101600" dist="50800" dir="5400000" sx="96000" sy="96000" algn="ctr" rotWithShape="0">
              <a:schemeClr val="bg1">
                <a:lumMod val="85000"/>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0908" name="文本框 5"/>
          <p:cNvSpPr txBox="1"/>
          <p:nvPr/>
        </p:nvSpPr>
        <p:spPr>
          <a:xfrm>
            <a:off x="7786688" y="768985"/>
            <a:ext cx="1407160" cy="829945"/>
          </a:xfrm>
          <a:prstGeom prst="rect">
            <a:avLst/>
          </a:prstGeom>
          <a:noFill/>
          <a:ln w="9525">
            <a:noFill/>
          </a:ln>
        </p:spPr>
        <p:txBody>
          <a:bodyPr wrap="none" anchor="t">
            <a:spAutoFit/>
          </a:bodyPr>
          <a:lstStyle/>
          <a:p>
            <a:r>
              <a:rPr lang="zh-CN" altLang="en-US" sz="2400" b="1">
                <a:latin typeface="楷体" panose="02010609060101010101" charset="-122"/>
                <a:ea typeface="楷体" panose="02010609060101010101" charset="-122"/>
                <a:hlinkClick r:id="rId3" action="ppaction://hlinkfile"/>
              </a:rPr>
              <a:t>点击此处</a:t>
            </a:r>
            <a:endParaRPr lang="zh-CN" altLang="en-US" sz="2400" b="1">
              <a:latin typeface="楷体" panose="02010609060101010101" charset="-122"/>
              <a:ea typeface="楷体" panose="02010609060101010101" charset="-122"/>
              <a:hlinkClick r:id="rId3" action="ppaction://hlinkfile"/>
            </a:endParaRPr>
          </a:p>
          <a:p>
            <a:r>
              <a:rPr lang="zh-CN" altLang="en-US" sz="2400" b="1">
                <a:latin typeface="楷体" panose="02010609060101010101" charset="-122"/>
                <a:ea typeface="楷体" panose="02010609060101010101" charset="-122"/>
                <a:hlinkClick r:id="rId3" action="ppaction://hlinkfile"/>
              </a:rPr>
              <a:t>播放动画</a:t>
            </a:r>
            <a:endParaRPr lang="zh-CN" altLang="en-US" sz="2400" b="1">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advClick="0" advTm="5000" p14:dur="250">
        <p:wedge/>
      </p:transition>
    </mc:Choice>
    <mc:Fallback>
      <p:transition advClick="0" advTm="5000">
        <p:wedg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246"/>
                                        </p:tgtEl>
                                        <p:attrNameLst>
                                          <p:attrName>style.visibility</p:attrName>
                                        </p:attrNameLst>
                                      </p:cBhvr>
                                      <p:to>
                                        <p:strVal val="visible"/>
                                      </p:to>
                                    </p:set>
                                    <p:anim calcmode="lin" valueType="num">
                                      <p:cBhvr additive="base">
                                        <p:cTn id="17" dur="500" fill="hold"/>
                                        <p:tgtEl>
                                          <p:spTgt spid="10246"/>
                                        </p:tgtEl>
                                        <p:attrNameLst>
                                          <p:attrName>ppt_x</p:attrName>
                                        </p:attrNameLst>
                                      </p:cBhvr>
                                      <p:tavLst>
                                        <p:tav tm="0">
                                          <p:val>
                                            <p:strVal val="#ppt_x"/>
                                          </p:val>
                                        </p:tav>
                                        <p:tav tm="100000">
                                          <p:val>
                                            <p:strVal val="#ppt_x"/>
                                          </p:val>
                                        </p:tav>
                                      </p:tavLst>
                                    </p:anim>
                                    <p:anim calcmode="lin" valueType="num">
                                      <p:cBhvr additive="base">
                                        <p:cTn id="18"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3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750" fill="hold"/>
                                        <p:tgtEl>
                                          <p:spTgt spid="23"/>
                                        </p:tgtEl>
                                        <p:attrNameLst>
                                          <p:attrName>ppt_w</p:attrName>
                                        </p:attrNameLst>
                                      </p:cBhvr>
                                      <p:tavLst>
                                        <p:tav tm="0">
                                          <p:val>
                                            <p:fltVal val="0"/>
                                          </p:val>
                                        </p:tav>
                                        <p:tav tm="100000">
                                          <p:val>
                                            <p:strVal val="#ppt_w"/>
                                          </p:val>
                                        </p:tav>
                                      </p:tavLst>
                                    </p:anim>
                                    <p:anim calcmode="lin" valueType="num">
                                      <p:cBhvr>
                                        <p:cTn id="28" dur="750" fill="hold"/>
                                        <p:tgtEl>
                                          <p:spTgt spid="23"/>
                                        </p:tgtEl>
                                        <p:attrNameLst>
                                          <p:attrName>ppt_h</p:attrName>
                                        </p:attrNameLst>
                                      </p:cBhvr>
                                      <p:tavLst>
                                        <p:tav tm="0">
                                          <p:val>
                                            <p:fltVal val="0"/>
                                          </p:val>
                                        </p:tav>
                                        <p:tav tm="100000">
                                          <p:val>
                                            <p:strVal val="#ppt_h"/>
                                          </p:val>
                                        </p:tav>
                                      </p:tavLst>
                                    </p:anim>
                                    <p:anim calcmode="lin" valueType="num">
                                      <p:cBhvr>
                                        <p:cTn id="29" dur="750" fill="hold"/>
                                        <p:tgtEl>
                                          <p:spTgt spid="23"/>
                                        </p:tgtEl>
                                        <p:attrNameLst>
                                          <p:attrName>style.rotation</p:attrName>
                                        </p:attrNameLst>
                                      </p:cBhvr>
                                      <p:tavLst>
                                        <p:tav tm="0">
                                          <p:val>
                                            <p:fltVal val="90"/>
                                          </p:val>
                                        </p:tav>
                                        <p:tav tm="100000">
                                          <p:val>
                                            <p:fltVal val="0"/>
                                          </p:val>
                                        </p:tav>
                                      </p:tavLst>
                                    </p:anim>
                                    <p:animEffect transition="in" filter="fade">
                                      <p:cBhvr>
                                        <p:cTn id="30" dur="750"/>
                                        <p:tgtEl>
                                          <p:spTgt spid="2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500"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arn(inVertical)">
                                      <p:cBhvr>
                                        <p:cTn id="42" dur="500"/>
                                        <p:tgtEl>
                                          <p:spTgt spid="22"/>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80908"/>
                                        </p:tgtEl>
                                        <p:attrNameLst>
                                          <p:attrName>style.visibility</p:attrName>
                                        </p:attrNameLst>
                                      </p:cBhvr>
                                      <p:to>
                                        <p:strVal val="visible"/>
                                      </p:to>
                                    </p:set>
                                    <p:animEffect transition="in" filter="barn(inVertical)">
                                      <p:cBhvr>
                                        <p:cTn id="45" dur="500"/>
                                        <p:tgtEl>
                                          <p:spTgt spid="80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243" grpId="0"/>
      <p:bldP spid="2" grpId="0"/>
      <p:bldP spid="22" grpId="0"/>
      <p:bldP spid="80908" grpId="0"/>
    </p:bldLst>
  </p:timing>
</p:sld>
</file>

<file path=ppt/tags/tag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Paragraphs>142</Paragraphs>
  <Slides>30</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30</vt:i4>
      </vt:variant>
    </vt:vector>
  </HeadingPairs>
  <TitlesOfParts>
    <vt:vector size="41" baseType="lpstr">
      <vt:lpstr>Arial</vt:lpstr>
      <vt:lpstr>微软雅黑</vt:lpstr>
      <vt:lpstr>宋体</vt:lpstr>
      <vt:lpstr>Calibri Light</vt:lpstr>
      <vt:lpstr>Calibri</vt:lpstr>
      <vt:lpstr>Wingdings</vt:lpstr>
      <vt:lpstr>Times New Roman</vt:lpstr>
      <vt:lpstr>楷体</vt:lpstr>
      <vt:lpstr>黑体</vt:lpstr>
      <vt:lpstr>Adobe 楷体 Std R</vt:lpstr>
      <vt:lpstr>1_自定义设计方案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20.1100</AppVersion>
  <TotalTime>0</TotalTime>
  <Application>Aspose.Slides for Java</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2021-07-09T18:16:26Z</cp:lastPrinted>
  <dcterms:created xsi:type="dcterms:W3CDTF">2021-07-09T18:16:26Z</dcterms:created>
  <dcterms:modified xsi:type="dcterms:W3CDTF">2021-07-09T10:16:27Z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