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2" r:id="rId2"/>
    <p:sldMasterId id="2147483655" r:id="rId3"/>
  </p:sldMasterIdLst>
  <p:notesMasterIdLst>
    <p:notesMasterId r:id="rId34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72" r:id="rId19"/>
    <p:sldId id="273" r:id="rId20"/>
    <p:sldId id="274" r:id="rId21"/>
    <p:sldId id="275" r:id="rId22"/>
    <p:sldId id="281" r:id="rId23"/>
    <p:sldId id="282" r:id="rId24"/>
    <p:sldId id="283" r:id="rId25"/>
    <p:sldId id="276" r:id="rId26"/>
    <p:sldId id="277" r:id="rId27"/>
    <p:sldId id="278" r:id="rId28"/>
    <p:sldId id="279" r:id="rId29"/>
    <p:sldId id="284" r:id="rId30"/>
    <p:sldId id="285" r:id="rId31"/>
    <p:sldId id="286" r:id="rId32"/>
    <p:sldId id="287" r:id="rId33"/>
  </p:sldIdLst>
  <p:sldSz cx="12192000" cy="6858000"/>
  <p:notesSz cx="6858000" cy="9144000"/>
  <p:embeddedFontLst>
    <p:embeddedFont>
      <p:font typeface="微软雅黑" panose="020B0503020204020204" pitchFamily="34" charset="-122"/>
      <p:regular r:id="rId35"/>
      <p:bold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4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3" name="lenovo" initials="l" lastIdx="0" clrIdx="2"/>
  <p:cmAuthor id="5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6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90" y="72"/>
      </p:cViewPr>
      <p:guideLst>
        <p:guide orient="horz" pos="2144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1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导入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导入新课</a:t>
            </a:r>
            <a:endParaRPr lang="en-US" altLang="zh-CN" sz="2935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讲授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讲授新课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习题解析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习题解析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堂小结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课堂小结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后作业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课后作业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数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015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征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543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声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572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前言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67982" y="28888"/>
            <a:ext cx="1398117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前</a:t>
            </a:r>
            <a:r>
              <a:rPr lang="en-US" altLang="zh-CN" sz="2935" b="1">
                <a:solidFill>
                  <a:schemeClr val="bg1"/>
                </a:solidFill>
              </a:rPr>
              <a:t>  </a:t>
            </a:r>
            <a:r>
              <a:rPr lang="zh-CN" altLang="en-US" sz="2935" b="1">
                <a:solidFill>
                  <a:schemeClr val="bg1"/>
                </a:solidFill>
              </a:rPr>
              <a:t>言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矩形 169"/>
          <p:cNvSpPr/>
          <p:nvPr userDrawn="1"/>
        </p:nvSpPr>
        <p:spPr>
          <a:xfrm>
            <a:off x="0" y="1303655"/>
            <a:ext cx="12192000" cy="4018280"/>
          </a:xfrm>
          <a:prstGeom prst="rect">
            <a:avLst/>
          </a:prstGeom>
          <a:solidFill>
            <a:srgbClr val="008D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>
              <a:cs typeface="+mn-ea"/>
              <a:sym typeface="+mn-lt"/>
            </a:endParaRP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sp>
        <p:nvSpPr>
          <p:cNvPr id="242" name="文本框 241"/>
          <p:cNvSpPr txBox="1"/>
          <p:nvPr userDrawn="1"/>
        </p:nvSpPr>
        <p:spPr>
          <a:xfrm>
            <a:off x="7773670" y="5741035"/>
            <a:ext cx="113157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物理</a:t>
            </a:r>
          </a:p>
        </p:txBody>
      </p:sp>
      <p:grpSp>
        <p:nvGrpSpPr>
          <p:cNvPr id="247" name="组合 246"/>
          <p:cNvGrpSpPr/>
          <p:nvPr userDrawn="1"/>
        </p:nvGrpSpPr>
        <p:grpSpPr>
          <a:xfrm>
            <a:off x="8887411" y="5773420"/>
            <a:ext cx="636061" cy="514985"/>
            <a:chOff x="3561" y="9087"/>
            <a:chExt cx="1042" cy="815"/>
          </a:xfrm>
        </p:grpSpPr>
        <p:sp>
          <p:nvSpPr>
            <p:cNvPr id="245" name="椭圆 244"/>
            <p:cNvSpPr/>
            <p:nvPr userDrawn="1"/>
          </p:nvSpPr>
          <p:spPr>
            <a:xfrm>
              <a:off x="3590" y="9087"/>
              <a:ext cx="815" cy="815"/>
            </a:xfrm>
            <a:prstGeom prst="ellipse">
              <a:avLst/>
            </a:prstGeom>
            <a:solidFill>
              <a:srgbClr val="008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5"/>
            </a:p>
          </p:txBody>
        </p:sp>
        <p:sp>
          <p:nvSpPr>
            <p:cNvPr id="246" name="文本框 245"/>
            <p:cNvSpPr txBox="1"/>
            <p:nvPr userDrawn="1"/>
          </p:nvSpPr>
          <p:spPr>
            <a:xfrm>
              <a:off x="3561" y="9130"/>
              <a:ext cx="1042" cy="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5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BS</a:t>
              </a:r>
            </a:p>
          </p:txBody>
        </p:sp>
      </p:grpSp>
      <p:sp>
        <p:nvSpPr>
          <p:cNvPr id="243" name="文本框 242"/>
          <p:cNvSpPr txBox="1"/>
          <p:nvPr userDrawn="1"/>
        </p:nvSpPr>
        <p:spPr>
          <a:xfrm>
            <a:off x="9469755" y="5741035"/>
            <a:ext cx="227965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35" b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八年级下册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2" r:id="rId4"/>
    <p:sldLayoutId id="2147483673" r:id="rId5"/>
    <p:sldLayoutId id="214748367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:/LOGO/木牍中考logo/木牍中考logo效果图/木牍中考logo-5%蓝-11.png木牍中考logo-5%蓝-11"/>
          <p:cNvPicPr>
            <a:picLocks noChangeAspect="1"/>
          </p:cNvPicPr>
          <p:nvPr userDrawn="1"/>
        </p:nvPicPr>
        <p:blipFill>
          <a:blip r:embed="rId5"/>
          <a:srcRect r="25347" b="26975"/>
          <a:stretch>
            <a:fillRect/>
          </a:stretch>
        </p:blipFill>
        <p:spPr>
          <a:xfrm>
            <a:off x="8159750" y="2906395"/>
            <a:ext cx="4032250" cy="3945255"/>
          </a:xfrm>
          <a:prstGeom prst="rect">
            <a:avLst/>
          </a:prstGeom>
        </p:spPr>
      </p:pic>
      <p:sp>
        <p:nvSpPr>
          <p:cNvPr id="17" name="矩形 16"/>
          <p:cNvSpPr/>
          <p:nvPr userDrawn="1"/>
        </p:nvSpPr>
        <p:spPr>
          <a:xfrm>
            <a:off x="635" y="0"/>
            <a:ext cx="1428115" cy="685800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75" name="文本框 74"/>
          <p:cNvSpPr txBox="1"/>
          <p:nvPr userDrawn="1"/>
        </p:nvSpPr>
        <p:spPr>
          <a:xfrm>
            <a:off x="156210" y="1054735"/>
            <a:ext cx="111696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</a:t>
            </a:r>
          </a:p>
        </p:txBody>
      </p:sp>
      <p:sp>
        <p:nvSpPr>
          <p:cNvPr id="76" name="文本框 75"/>
          <p:cNvSpPr txBox="1"/>
          <p:nvPr userDrawn="1"/>
        </p:nvSpPr>
        <p:spPr>
          <a:xfrm>
            <a:off x="185420" y="2625090"/>
            <a:ext cx="105854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录</a:t>
            </a: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2756021" y="2327928"/>
            <a:ext cx="2936104" cy="607259"/>
            <a:chOff x="4408" y="1365"/>
            <a:chExt cx="5038" cy="1009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5966" y="1365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导入新课</a:t>
              </a:r>
              <a:endParaRPr lang="en-US" altLang="zh-CN" sz="3120" b="1" u="none" baseline="0" dirty="0">
                <a:solidFill>
                  <a:srgbClr val="008DFF"/>
                </a:solidFill>
                <a:uFill>
                  <a:solidFill>
                    <a:srgbClr val="FE970E"/>
                  </a:solidFill>
                </a:uFill>
              </a:endParaRPr>
            </a:p>
          </p:txBody>
        </p:sp>
        <p:sp>
          <p:nvSpPr>
            <p:cNvPr id="4" name="文本框 3"/>
            <p:cNvSpPr txBox="1"/>
            <p:nvPr userDrawn="1"/>
          </p:nvSpPr>
          <p:spPr>
            <a:xfrm>
              <a:off x="4408" y="1425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5600" y="1564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6464907" y="2345984"/>
            <a:ext cx="2936104" cy="571149"/>
            <a:chOff x="4408" y="2978"/>
            <a:chExt cx="5038" cy="949"/>
          </a:xfrm>
        </p:grpSpPr>
        <p:sp>
          <p:nvSpPr>
            <p:cNvPr id="10" name="文本框 9"/>
            <p:cNvSpPr txBox="1"/>
            <p:nvPr/>
          </p:nvSpPr>
          <p:spPr>
            <a:xfrm>
              <a:off x="5966" y="2978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讲授新课</a:t>
              </a:r>
            </a:p>
          </p:txBody>
        </p:sp>
        <p:sp>
          <p:nvSpPr>
            <p:cNvPr id="13" name="文本框 12"/>
            <p:cNvSpPr txBox="1"/>
            <p:nvPr userDrawn="1"/>
          </p:nvSpPr>
          <p:spPr>
            <a:xfrm>
              <a:off x="4408" y="2978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  <p:sp>
          <p:nvSpPr>
            <p:cNvPr id="46" name="矩形 45"/>
            <p:cNvSpPr/>
            <p:nvPr userDrawn="1"/>
          </p:nvSpPr>
          <p:spPr>
            <a:xfrm>
              <a:off x="5600" y="3120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4" name="组合 13"/>
          <p:cNvGrpSpPr/>
          <p:nvPr userDrawn="1"/>
        </p:nvGrpSpPr>
        <p:grpSpPr>
          <a:xfrm>
            <a:off x="2756021" y="3678464"/>
            <a:ext cx="2936104" cy="571149"/>
            <a:chOff x="4408" y="5262"/>
            <a:chExt cx="5038" cy="949"/>
          </a:xfrm>
        </p:grpSpPr>
        <p:sp>
          <p:nvSpPr>
            <p:cNvPr id="15" name="文本框 14"/>
            <p:cNvSpPr txBox="1"/>
            <p:nvPr/>
          </p:nvSpPr>
          <p:spPr>
            <a:xfrm>
              <a:off x="5966" y="5262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习题解析</a:t>
              </a:r>
            </a:p>
          </p:txBody>
        </p:sp>
        <p:sp>
          <p:nvSpPr>
            <p:cNvPr id="44" name="文本框 43"/>
            <p:cNvSpPr txBox="1"/>
            <p:nvPr userDrawn="1"/>
          </p:nvSpPr>
          <p:spPr>
            <a:xfrm>
              <a:off x="4408" y="5262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  <p:sp>
          <p:nvSpPr>
            <p:cNvPr id="51" name="矩形 50"/>
            <p:cNvSpPr/>
            <p:nvPr userDrawn="1"/>
          </p:nvSpPr>
          <p:spPr>
            <a:xfrm>
              <a:off x="5600" y="5429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6464907" y="3678464"/>
            <a:ext cx="2936104" cy="571149"/>
            <a:chOff x="4408" y="8000"/>
            <a:chExt cx="5038" cy="949"/>
          </a:xfrm>
        </p:grpSpPr>
        <p:sp>
          <p:nvSpPr>
            <p:cNvPr id="7" name="文本框 6"/>
            <p:cNvSpPr txBox="1"/>
            <p:nvPr userDrawn="1"/>
          </p:nvSpPr>
          <p:spPr>
            <a:xfrm>
              <a:off x="5966" y="8000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课堂小结</a:t>
              </a:r>
            </a:p>
          </p:txBody>
        </p:sp>
        <p:sp>
          <p:nvSpPr>
            <p:cNvPr id="45" name="文本框 44"/>
            <p:cNvSpPr txBox="1"/>
            <p:nvPr userDrawn="1"/>
          </p:nvSpPr>
          <p:spPr>
            <a:xfrm>
              <a:off x="4408" y="8000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  <p:sp>
          <p:nvSpPr>
            <p:cNvPr id="53" name="矩形 52"/>
            <p:cNvSpPr/>
            <p:nvPr userDrawn="1"/>
          </p:nvSpPr>
          <p:spPr>
            <a:xfrm>
              <a:off x="5600" y="8142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pic>
        <p:nvPicPr>
          <p:cNvPr id="9" name="图片 8" descr="数学书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8084" y="4436786"/>
            <a:ext cx="839220" cy="8666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0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2192000" cy="61087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29" name="同侧圆角矩形 28"/>
          <p:cNvSpPr/>
          <p:nvPr userDrawn="1"/>
        </p:nvSpPr>
        <p:spPr>
          <a:xfrm rot="16200000">
            <a:off x="891272" y="-944880"/>
            <a:ext cx="619125" cy="2493645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8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0.xml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image" Target="../media/image25.jpe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image" Target="../media/image24.jpe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slideLayout" Target="../slideLayouts/slideLayout11.xml"/><Relationship Id="rId5" Type="http://schemas.openxmlformats.org/officeDocument/2006/relationships/tags" Target="../tags/tag40.xml"/><Relationship Id="rId10" Type="http://schemas.openxmlformats.org/officeDocument/2006/relationships/tags" Target="../tags/tag45.xml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1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52.xml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7" Type="http://schemas.openxmlformats.org/officeDocument/2006/relationships/image" Target="../media/image33.jpe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5" Type="http://schemas.openxmlformats.org/officeDocument/2006/relationships/image" Target="../media/image34.jpeg"/><Relationship Id="rId4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35.jpe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6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tags" Target="../tags/tag17.xml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tags" Target="../tags/tag16.xml"/><Relationship Id="rId2" Type="http://schemas.openxmlformats.org/officeDocument/2006/relationships/tags" Target="../tags/tag6.xml"/><Relationship Id="rId16" Type="http://schemas.openxmlformats.org/officeDocument/2006/relationships/image" Target="../media/image10.jpeg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5" Type="http://schemas.openxmlformats.org/officeDocument/2006/relationships/tags" Target="../tags/tag9.xml"/><Relationship Id="rId15" Type="http://schemas.openxmlformats.org/officeDocument/2006/relationships/image" Target="../media/image9.jpeg"/><Relationship Id="rId10" Type="http://schemas.openxmlformats.org/officeDocument/2006/relationships/tags" Target="../tags/tag14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8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3.xml"/><Relationship Id="rId7" Type="http://schemas.openxmlformats.org/officeDocument/2006/relationships/slideLayout" Target="../slideLayouts/slideLayout1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文本框 173"/>
          <p:cNvSpPr txBox="1"/>
          <p:nvPr userDrawn="1"/>
        </p:nvSpPr>
        <p:spPr>
          <a:xfrm>
            <a:off x="-310718" y="2475002"/>
            <a:ext cx="12192000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7.3  </a:t>
            </a:r>
            <a:r>
              <a:rPr lang="zh-CN" altLang="en-US" sz="7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重力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2811145" y="4711065"/>
            <a:ext cx="906145" cy="5784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搬书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203440" y="4711065"/>
            <a:ext cx="1187450" cy="537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搬家电</a:t>
            </a:r>
          </a:p>
        </p:txBody>
      </p:sp>
      <p:pic>
        <p:nvPicPr>
          <p:cNvPr id="5" name="http://photo-static-api.fotomore.com/creative/vcg/400/version23/VCG21gic12519728.jpg?uid=386&amp;timestamp=1705462096&amp;sign=0d5d8d26a9cad7ad3febe4145466e542" descr="女大学生在图书馆扛着一堆书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920" y="1830705"/>
            <a:ext cx="4364990" cy="2909570"/>
          </a:xfrm>
          <a:prstGeom prst="rect">
            <a:avLst/>
          </a:prstGeom>
        </p:spPr>
      </p:pic>
      <p:pic>
        <p:nvPicPr>
          <p:cNvPr id="8" name="http://photo-static-api.fotomore.com/creative/vcg/400/new/VCG41N899589118.jpg?uid=386&amp;timestamp=1705462163&amp;sign=ca9ab7b9f092ce7b422084b41f716dd4" descr="一名在室内运送电器的日本男子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5605" y="1830705"/>
            <a:ext cx="4345217" cy="29088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66775" y="5248910"/>
            <a:ext cx="10912475" cy="7016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根据日常生活经验我们知道，物体的质量越大，所受的重力就越大。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66775" y="5863590"/>
            <a:ext cx="9369425" cy="815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那么物体所受重力的大小与它的质量具体有什么关系呢？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899795" y="1025525"/>
            <a:ext cx="43713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重力与质量的关系</a:t>
            </a:r>
          </a:p>
        </p:txBody>
      </p:sp>
      <p:pic>
        <p:nvPicPr>
          <p:cNvPr id="2" name="图片 1" descr="思考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9080" y="5950585"/>
            <a:ext cx="607695" cy="6076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4900" y="195995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899795" y="1800225"/>
            <a:ext cx="6412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学生实验</a:t>
            </a:r>
            <a:r>
              <a:rPr lang="en-US" altLang="zh-CN" sz="2800"/>
              <a:t>	</a:t>
            </a:r>
            <a:r>
              <a:rPr lang="zh-CN" altLang="en-US" sz="2800"/>
              <a:t>探究重力与质量的关系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899795" y="1025525"/>
            <a:ext cx="43713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重力与质量的关系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024255" y="2513330"/>
            <a:ext cx="594106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用弹簧测力计依次测出质量为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50g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100g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150g……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的钩码所受的重力，并记录在表中。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记录钩码所受的重力</a:t>
            </a:r>
            <a:r>
              <a:rPr lang="en-US" altLang="zh-CN" sz="2800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与钩码质量</a:t>
            </a:r>
            <a:r>
              <a:rPr lang="en-US" altLang="zh-CN" sz="2800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的比，并记录在下表中。</a:t>
            </a:r>
          </a:p>
        </p:txBody>
      </p:sp>
      <p:pic>
        <p:nvPicPr>
          <p:cNvPr id="9" name="https://img8.file.cache.docer.com/storage/1643104265532143000/0ae2bf5c8be05624434541aa8bf7ba81.gif" descr="测量铝块所受的浮力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030" y="408940"/>
            <a:ext cx="6510655" cy="65106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4900" y="195995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899795" y="1800225"/>
            <a:ext cx="6412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学生实验</a:t>
            </a:r>
            <a:r>
              <a:rPr lang="en-US" altLang="zh-CN" sz="2800"/>
              <a:t>	</a:t>
            </a:r>
            <a:r>
              <a:rPr lang="zh-CN" altLang="en-US" sz="2800"/>
              <a:t>探究重力与质量的关系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899795" y="1025525"/>
            <a:ext cx="43713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重力与质量的关系</a:t>
            </a:r>
          </a:p>
        </p:txBody>
      </p:sp>
      <p:pic>
        <p:nvPicPr>
          <p:cNvPr id="8" name="实验活动1：探究重力的大小跟质量的关系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6675" y="2447290"/>
            <a:ext cx="7462520" cy="43256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4900" y="195995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899795" y="1800225"/>
            <a:ext cx="6412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学生实验</a:t>
            </a:r>
            <a:r>
              <a:rPr lang="en-US" altLang="zh-CN" sz="2800"/>
              <a:t>	</a:t>
            </a:r>
            <a:r>
              <a:rPr lang="zh-CN" altLang="en-US" sz="2800"/>
              <a:t>探究重力与质量的关系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899795" y="1025525"/>
            <a:ext cx="43713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重力与质量的关系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908425" y="2545080"/>
            <a:ext cx="4214495" cy="67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lang="zh-CN" sz="2800">
                <a:latin typeface="微软雅黑" panose="020B0503020204020204" charset="-122"/>
                <a:ea typeface="微软雅黑" panose="020B0503020204020204" charset="-122"/>
              </a:rPr>
              <a:t>重力与质量的关系</a:t>
            </a: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955675" y="3217545"/>
          <a:ext cx="10281285" cy="3347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0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3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55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21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92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0" dirty="0">
                          <a:latin typeface="Times New Roman" panose="02020603050405020304" pitchFamily="18" charset="0"/>
                          <a:ea typeface="微软雅黑" panose="020B0503020204020204" charset="-122"/>
                        </a:rPr>
                        <a:t>实验次数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 dirty="0">
                          <a:latin typeface="Times New Roman" panose="02020603050405020304" pitchFamily="18" charset="0"/>
                          <a:ea typeface="微软雅黑" panose="020B0503020204020204" charset="-122"/>
                        </a:rPr>
                        <a:t>钩码的质量</a:t>
                      </a:r>
                      <a:r>
                        <a:rPr lang="en-US" altLang="zh-CN" sz="2400" b="0" dirty="0">
                          <a:latin typeface="Times New Roman" panose="02020603050405020304" pitchFamily="18" charset="0"/>
                          <a:ea typeface="微软雅黑" panose="020B0503020204020204" charset="-122"/>
                        </a:rPr>
                        <a:t>/kg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钩码所受的重力</a:t>
                      </a:r>
                      <a:r>
                        <a:rPr lang="en-US" altLang="zh-CN" sz="2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/N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重力与质量的比</a:t>
                      </a:r>
                      <a:r>
                        <a:rPr lang="en-US" altLang="zh-CN" sz="2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altLang="en-US" sz="2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2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N/kg</a:t>
                      </a:r>
                      <a:r>
                        <a:rPr lang="zh-CN" altLang="en-US" sz="2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7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0.05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0.49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0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7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0.10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0.98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0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97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0.15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1.47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 b="0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97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0.20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1.96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 b="0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97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0.25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2.45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 b="0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97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0.30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2.94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 b="0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899795" y="246634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实验数据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378715" y="2615912"/>
            <a:ext cx="295322" cy="210471"/>
            <a:chOff x="435463" y="1226414"/>
            <a:chExt cx="295380" cy="210512"/>
          </a:xfrm>
        </p:grpSpPr>
        <p:sp>
          <p:nvSpPr>
            <p:cNvPr id="14" name="矩形 1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8861425" y="3717290"/>
            <a:ext cx="906145" cy="548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9.8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8861425" y="4149725"/>
            <a:ext cx="906145" cy="548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9.8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8861425" y="4653280"/>
            <a:ext cx="906145" cy="548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9.8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8861425" y="5085715"/>
            <a:ext cx="906145" cy="548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9.8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8861425" y="5517515"/>
            <a:ext cx="906145" cy="548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9.8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8861425" y="6021705"/>
            <a:ext cx="906145" cy="548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9.8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4900" y="195995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899795" y="1800225"/>
            <a:ext cx="6412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学生实验</a:t>
            </a:r>
            <a:r>
              <a:rPr lang="en-US" altLang="zh-CN" sz="2800"/>
              <a:t>	</a:t>
            </a:r>
            <a:r>
              <a:rPr lang="zh-CN" altLang="en-US" sz="2800"/>
              <a:t>探究重力与质量的关系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899795" y="1025525"/>
            <a:ext cx="43713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重力与质量的关系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2675602"/>
            <a:ext cx="295322" cy="210471"/>
            <a:chOff x="435463" y="1226414"/>
            <a:chExt cx="295380" cy="210512"/>
          </a:xfrm>
        </p:grpSpPr>
        <p:sp>
          <p:nvSpPr>
            <p:cNvPr id="9" name="矩形 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899795" y="251333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实验结论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899795" y="3035300"/>
            <a:ext cx="6363335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物体所受的重力跟它的质量成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正比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。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899795" y="3807460"/>
            <a:ext cx="9287510" cy="12674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重力和质量的比通常用</a:t>
            </a:r>
            <a:r>
              <a:rPr lang="en-US" altLang="zh-CN" sz="2800" i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g</a:t>
            </a:r>
            <a:r>
              <a:rPr lang="zh-CN" altLang="en-US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表示，因此质量为</a:t>
            </a:r>
            <a:r>
              <a:rPr lang="en-US" altLang="zh-CN" sz="2800" i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</a:t>
            </a:r>
            <a:r>
              <a:rPr lang="zh-CN" altLang="en-US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的物体所受的重力：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3178175" y="5074920"/>
            <a:ext cx="1793875" cy="824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4000" b="1" i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G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=</a:t>
            </a:r>
            <a:r>
              <a:rPr lang="en-US" altLang="zh-CN" sz="3600" b="1" i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mg</a:t>
            </a:r>
          </a:p>
        </p:txBody>
      </p:sp>
      <p:sp>
        <p:nvSpPr>
          <p:cNvPr id="20" name="文本框 19"/>
          <p:cNvSpPr txBox="1"/>
          <p:nvPr>
            <p:custDataLst>
              <p:tags r:id="rId2"/>
            </p:custDataLst>
          </p:nvPr>
        </p:nvSpPr>
        <p:spPr>
          <a:xfrm>
            <a:off x="5266690" y="4931410"/>
            <a:ext cx="4093845" cy="1124585"/>
          </a:xfrm>
          <a:prstGeom prst="rect">
            <a:avLst/>
          </a:prstGeom>
          <a:noFill/>
          <a:ln>
            <a:solidFill>
              <a:schemeClr val="accent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i="1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g</a:t>
            </a:r>
            <a:r>
              <a:rPr lang="en-US" altLang="zh-CN" sz="280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=9.8N/kg</a:t>
            </a:r>
          </a:p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粗略计算时</a:t>
            </a:r>
            <a:r>
              <a:rPr lang="en-US" altLang="zh-CN" sz="2800" i="1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g</a:t>
            </a:r>
            <a:r>
              <a:rPr lang="zh-CN" altLang="en-US" sz="280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可取</a:t>
            </a:r>
            <a:r>
              <a:rPr lang="en-US" altLang="zh-CN" sz="280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10N/kg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20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4900" y="195995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899795" y="1800225"/>
            <a:ext cx="6412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学生实验</a:t>
            </a:r>
            <a:r>
              <a:rPr lang="en-US" altLang="zh-CN" sz="2800"/>
              <a:t>	</a:t>
            </a:r>
            <a:r>
              <a:rPr lang="zh-CN" altLang="en-US" sz="2800"/>
              <a:t>探究重力与质量的关系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899795" y="1025525"/>
            <a:ext cx="43713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重力与质量的关系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99795" y="2670175"/>
            <a:ext cx="8533130" cy="20923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在同一地点，物体所受的重力与其质量之比是一定的，</a:t>
            </a: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一般情况下</a:t>
            </a:r>
            <a:r>
              <a:rPr lang="en-US" altLang="zh-CN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g</a:t>
            </a:r>
            <a:r>
              <a:rPr lang="zh-CN" altLang="en-US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取</a:t>
            </a:r>
            <a:r>
              <a:rPr lang="en-US" altLang="zh-CN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9.8N/kg</a:t>
            </a:r>
            <a:r>
              <a:rPr lang="zh-CN" altLang="en-US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，读作</a:t>
            </a:r>
            <a:r>
              <a:rPr lang="en-US" altLang="zh-CN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“9.8</a:t>
            </a:r>
            <a:r>
              <a:rPr lang="zh-CN" altLang="en-US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牛每千克</a:t>
            </a:r>
            <a:r>
              <a:rPr lang="en-US" altLang="zh-CN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”</a:t>
            </a:r>
            <a:r>
              <a:rPr lang="zh-CN" altLang="en-US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，</a:t>
            </a: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它表示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质量为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1kg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的物体所受的重力为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9.8N</a:t>
            </a:r>
            <a:r>
              <a:rPr lang="zh-CN" altLang="en-US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22" name="圆角矩形标注 21"/>
          <p:cNvSpPr/>
          <p:nvPr/>
        </p:nvSpPr>
        <p:spPr>
          <a:xfrm>
            <a:off x="4776470" y="5509895"/>
            <a:ext cx="4748530" cy="823595"/>
          </a:xfrm>
          <a:prstGeom prst="wedgeRoundRectCallout">
            <a:avLst>
              <a:gd name="adj1" fmla="val 8879"/>
              <a:gd name="adj2" fmla="val -160023"/>
              <a:gd name="adj3" fmla="val 16667"/>
            </a:avLst>
          </a:prstGeom>
          <a:ln w="28575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sz="2400"/>
              <a:t>g</a:t>
            </a:r>
            <a:r>
              <a:rPr lang="zh-CN" altLang="en-US" sz="2400"/>
              <a:t>是一个常数，那</a:t>
            </a:r>
            <a:r>
              <a:rPr lang="en-US" altLang="zh-CN" sz="2400"/>
              <a:t>g</a:t>
            </a:r>
            <a:r>
              <a:rPr lang="zh-CN" altLang="en-US" sz="2400"/>
              <a:t>的数值大小在各个地方一样吗？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4900" y="195995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899795" y="1800225"/>
            <a:ext cx="6412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科学窗</a:t>
            </a:r>
            <a:r>
              <a:rPr lang="en-US" altLang="zh-CN" sz="2800"/>
              <a:t>	g</a:t>
            </a:r>
            <a:r>
              <a:rPr lang="zh-CN" altLang="en-US" sz="2800"/>
              <a:t>的数值与海拔、纬度有关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899795" y="1025525"/>
            <a:ext cx="43713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重力与质量的关系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977900" y="2322195"/>
            <a:ext cx="988822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在地球上的不同位置，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的数值可能不同。</a:t>
            </a:r>
          </a:p>
          <a:p>
            <a:pPr>
              <a:lnSpc>
                <a:spcPct val="150000"/>
              </a:lnSpc>
            </a:pP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在同一纬度上，海拔越高的位置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值越小。</a:t>
            </a:r>
          </a:p>
          <a:p>
            <a:pPr>
              <a:lnSpc>
                <a:spcPct val="150000"/>
              </a:lnSpc>
            </a:pP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如果都在海平面上测量，地球赤道附近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值最小，越靠近两极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值越大。</a:t>
            </a:r>
          </a:p>
        </p:txBody>
      </p:sp>
      <p:grpSp>
        <p:nvGrpSpPr>
          <p:cNvPr id="20" name="组合 19"/>
          <p:cNvGrpSpPr/>
          <p:nvPr>
            <p:custDataLst>
              <p:tags r:id="rId2"/>
            </p:custDataLst>
          </p:nvPr>
        </p:nvGrpSpPr>
        <p:grpSpPr>
          <a:xfrm>
            <a:off x="291465" y="4020820"/>
            <a:ext cx="3561715" cy="2794000"/>
            <a:chOff x="1886" y="5172"/>
            <a:chExt cx="5609" cy="4400"/>
          </a:xfrm>
        </p:grpSpPr>
        <p:sp>
          <p:nvSpPr>
            <p:cNvPr id="9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2844" y="8847"/>
              <a:ext cx="360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/>
                <a:t>g</a:t>
              </a:r>
              <a:r>
                <a:rPr lang="zh-CN" altLang="en-US" sz="2400" baseline="-25000"/>
                <a:t>三亚</a:t>
              </a:r>
              <a:r>
                <a:rPr lang="en-US" altLang="zh-CN" sz="2400"/>
                <a:t>=9.780</a:t>
              </a:r>
              <a:r>
                <a:rPr lang="en-US" altLang="zh-CN" sz="2400" i="1"/>
                <a:t>N/kg</a:t>
              </a:r>
            </a:p>
          </p:txBody>
        </p:sp>
        <p:pic>
          <p:nvPicPr>
            <p:cNvPr id="10" name="https://photo-static-api.fotomore.com/creative/vcg/400/new/VCG211351548277.jpg" descr="海南省三亚市海棠湾亚特兰蒂斯酒店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2"/>
            <a:srcRect l="7778" t="-13" r="7778" b="13"/>
            <a:stretch>
              <a:fillRect/>
            </a:stretch>
          </p:blipFill>
          <p:spPr>
            <a:xfrm>
              <a:off x="1886" y="5172"/>
              <a:ext cx="5609" cy="3735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>
            <p:custDataLst>
              <p:tags r:id="rId3"/>
            </p:custDataLst>
          </p:nvPr>
        </p:nvGrpSpPr>
        <p:grpSpPr>
          <a:xfrm>
            <a:off x="4347845" y="4020820"/>
            <a:ext cx="3496310" cy="2794000"/>
            <a:chOff x="12460" y="5262"/>
            <a:chExt cx="5506" cy="4400"/>
          </a:xfrm>
        </p:grpSpPr>
        <p:pic>
          <p:nvPicPr>
            <p:cNvPr id="13" name="https://docer-ks3.wpscdn.cn/picture/61834519/e44c61591a728253b05965b64af8a17a_612.jpg" descr="北京,方向,古代,砖墙,纪念碑,世界遗产,围墙,砖,石材,北京市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12460" y="5262"/>
              <a:ext cx="5506" cy="3671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>
              <p:custDataLst>
                <p:tags r:id="rId8"/>
              </p:custDataLst>
            </p:nvPr>
          </p:nvSpPr>
          <p:spPr>
            <a:xfrm>
              <a:off x="13413" y="8937"/>
              <a:ext cx="360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/>
                <a:t>g</a:t>
              </a:r>
              <a:r>
                <a:rPr lang="zh-CN" altLang="en-US" sz="2400" baseline="-25000"/>
                <a:t>北京</a:t>
              </a:r>
              <a:r>
                <a:rPr lang="en-US" altLang="zh-CN" sz="2400"/>
                <a:t>=9.802</a:t>
              </a:r>
              <a:r>
                <a:rPr lang="en-US" altLang="zh-CN" sz="2400" i="1"/>
                <a:t>N/kg</a:t>
              </a:r>
            </a:p>
          </p:txBody>
        </p:sp>
      </p:grpSp>
      <p:grpSp>
        <p:nvGrpSpPr>
          <p:cNvPr id="15" name="组合 14"/>
          <p:cNvGrpSpPr/>
          <p:nvPr>
            <p:custDataLst>
              <p:tags r:id="rId4"/>
            </p:custDataLst>
          </p:nvPr>
        </p:nvGrpSpPr>
        <p:grpSpPr>
          <a:xfrm>
            <a:off x="8468360" y="4020820"/>
            <a:ext cx="3561080" cy="2794000"/>
            <a:chOff x="1886" y="5172"/>
            <a:chExt cx="5608" cy="4400"/>
          </a:xfrm>
        </p:grpSpPr>
        <p:sp>
          <p:nvSpPr>
            <p:cNvPr id="16" name="文本框 15"/>
            <p:cNvSpPr txBox="1"/>
            <p:nvPr>
              <p:custDataLst>
                <p:tags r:id="rId5"/>
              </p:custDataLst>
            </p:nvPr>
          </p:nvSpPr>
          <p:spPr>
            <a:xfrm>
              <a:off x="2943" y="8847"/>
              <a:ext cx="360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/>
                <a:t>g</a:t>
              </a:r>
              <a:r>
                <a:rPr lang="zh-CN" altLang="en-US" sz="2400" baseline="-25000"/>
                <a:t>漠河</a:t>
              </a:r>
              <a:r>
                <a:rPr lang="en-US" altLang="zh-CN" sz="2400"/>
                <a:t>=9.816</a:t>
              </a:r>
              <a:r>
                <a:rPr lang="en-US" altLang="zh-CN" sz="2400" i="1"/>
                <a:t>N/kg</a:t>
              </a:r>
            </a:p>
          </p:txBody>
        </p:sp>
        <p:pic>
          <p:nvPicPr>
            <p:cNvPr id="17" name="https://docer-ks3.wpscdn.cn/picture/210478265/e15c708cd75b845ac6f9a3d60e77f5cd_612.jpg" descr="中国哈尔滨的雪村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/>
            <a:srcRect l="1768" r="1768"/>
            <a:stretch>
              <a:fillRect/>
            </a:stretch>
          </p:blipFill>
          <p:spPr>
            <a:xfrm>
              <a:off x="1886" y="5172"/>
              <a:ext cx="5608" cy="3734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52095" y="1960245"/>
            <a:ext cx="647065" cy="463550"/>
            <a:chOff x="352656" y="1226414"/>
            <a:chExt cx="293318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352656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899795" y="1025525"/>
            <a:ext cx="43713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重力与质量的关系</a:t>
            </a: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75335" y="1863725"/>
            <a:ext cx="10019030" cy="121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例：质量是4 kg的铅球正在空中飞行,它所受重力的大小是多少N？一个人所受的重力是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450N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，他的质量是多少？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(g取10 N/kg)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39470" y="3137535"/>
            <a:ext cx="799465" cy="5410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解：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39470" y="6148070"/>
            <a:ext cx="9001125" cy="990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答：铅球所受的重力为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40N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，人的质量为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45kg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2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</a:pPr>
            <a:endParaRPr lang="en-US" altLang="zh-CN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图片 9" descr="图片2"/>
          <p:cNvPicPr>
            <a:picLocks noChangeAspect="1"/>
          </p:cNvPicPr>
          <p:nvPr/>
        </p:nvPicPr>
        <p:blipFill>
          <a:blip r:embed="rId3"/>
          <a:srcRect b="20449"/>
          <a:stretch>
            <a:fillRect/>
          </a:stretch>
        </p:blipFill>
        <p:spPr>
          <a:xfrm>
            <a:off x="1199515" y="4241165"/>
            <a:ext cx="7534910" cy="197866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415415" y="2952750"/>
            <a:ext cx="7558405" cy="12750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solidFill>
                  <a:srgbClr val="FF0000"/>
                </a:solidFill>
              </a:rPr>
              <a:t>   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铅球受到的重力为：</a:t>
            </a:r>
          </a:p>
          <a:p>
            <a:pPr>
              <a:lnSpc>
                <a:spcPct val="150000"/>
              </a:lnSpc>
            </a:pPr>
            <a:r>
              <a:rPr lang="en-US" altLang="zh-CN" sz="2800" i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G</a:t>
            </a:r>
            <a:r>
              <a:rPr lang="zh-CN" altLang="en-US" sz="2800" baseline="-25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铅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=</a:t>
            </a:r>
            <a:r>
              <a:rPr lang="en-US" altLang="zh-CN" sz="2800" i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</a:t>
            </a:r>
            <a:r>
              <a:rPr lang="zh-CN" altLang="en-US" sz="2800" baseline="-25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铅</a:t>
            </a:r>
            <a:r>
              <a:rPr lang="en-US" altLang="zh-CN" sz="2800" i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=4kg×10N/kg=40N</a:t>
            </a:r>
          </a:p>
          <a:p>
            <a:pPr>
              <a:lnSpc>
                <a:spcPct val="125000"/>
              </a:lnSpc>
            </a:pP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</a:p>
          <a:p>
            <a:pPr>
              <a:lnSpc>
                <a:spcPct val="125000"/>
              </a:lnSpc>
            </a:pP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endParaRPr lang="zh-CN" altLang="en-US" sz="2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4900" y="195995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899795" y="1025525"/>
            <a:ext cx="115062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重心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99795" y="1820545"/>
            <a:ext cx="1036574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定义：物体的每一部分都会受到地球的吸引，但是对于整个物体来说，重力作用的表现就好像作用在</a:t>
            </a:r>
            <a:r>
              <a:rPr lang="zh-CN" altLang="en-US" sz="2800" b="1">
                <a:solidFill>
                  <a:schemeClr val="accent5"/>
                </a:solidFill>
              </a:rPr>
              <a:t>一个点</a:t>
            </a:r>
            <a:r>
              <a:rPr lang="zh-CN" altLang="en-US" sz="2800"/>
              <a:t>上，这个点叫作物体的</a:t>
            </a:r>
            <a:r>
              <a:rPr lang="zh-CN" altLang="en-US" sz="2800" b="1">
                <a:solidFill>
                  <a:schemeClr val="accent5"/>
                </a:solidFill>
              </a:rPr>
              <a:t>重心</a:t>
            </a:r>
            <a:r>
              <a:rPr lang="zh-CN" altLang="en-US" sz="2800"/>
              <a:t>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22960" y="3287395"/>
            <a:ext cx="8717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形状规则、质量分布均匀的物体重心在其</a:t>
            </a:r>
            <a:r>
              <a:rPr lang="zh-CN" altLang="en-US" sz="28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几何中心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上。</a:t>
            </a:r>
            <a:endParaRPr lang="zh-CN" altLang="en-US" sz="2800"/>
          </a:p>
        </p:txBody>
      </p:sp>
      <p:grpSp>
        <p:nvGrpSpPr>
          <p:cNvPr id="30" name="组合 29"/>
          <p:cNvGrpSpPr/>
          <p:nvPr/>
        </p:nvGrpSpPr>
        <p:grpSpPr>
          <a:xfrm>
            <a:off x="1981200" y="4090670"/>
            <a:ext cx="1840865" cy="2301240"/>
            <a:chOff x="3241" y="6870"/>
            <a:chExt cx="2899" cy="3624"/>
          </a:xfrm>
        </p:grpSpPr>
        <p:sp>
          <p:nvSpPr>
            <p:cNvPr id="110602" name="Rectangle 10"/>
            <p:cNvSpPr>
              <a:spLocks noChangeArrowheads="1"/>
            </p:cNvSpPr>
            <p:nvPr/>
          </p:nvSpPr>
          <p:spPr bwMode="auto">
            <a:xfrm>
              <a:off x="3241" y="6870"/>
              <a:ext cx="2880" cy="216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>
                <a:lnSpc>
                  <a:spcPct val="150000"/>
                </a:lnSpc>
              </a:pPr>
              <a:endParaRPr lang="zh-CN" altLang="en-US" sz="26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10" name="Group 16"/>
            <p:cNvGrpSpPr/>
            <p:nvPr/>
          </p:nvGrpSpPr>
          <p:grpSpPr bwMode="auto">
            <a:xfrm>
              <a:off x="4696" y="8040"/>
              <a:ext cx="1060" cy="2455"/>
              <a:chOff x="912" y="1968"/>
              <a:chExt cx="318" cy="982"/>
            </a:xfrm>
          </p:grpSpPr>
          <p:sp>
            <p:nvSpPr>
              <p:cNvPr id="17432" name="Line 14"/>
              <p:cNvSpPr>
                <a:spLocks noChangeShapeType="1"/>
              </p:cNvSpPr>
              <p:nvPr/>
            </p:nvSpPr>
            <p:spPr bwMode="auto">
              <a:xfrm>
                <a:off x="912" y="1968"/>
                <a:ext cx="0" cy="76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6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7433" name="Text Box 15"/>
              <p:cNvSpPr txBox="1">
                <a:spLocks noChangeArrowheads="1"/>
              </p:cNvSpPr>
              <p:nvPr/>
            </p:nvSpPr>
            <p:spPr bwMode="auto">
              <a:xfrm>
                <a:off x="942" y="2514"/>
                <a:ext cx="288" cy="4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  <a:spcBef>
                    <a:spcPct val="50000"/>
                  </a:spcBef>
                </a:pPr>
                <a:r>
                  <a:rPr lang="en-US" altLang="zh-CN" sz="2600" i="1" dirty="0"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sp>
          <p:nvSpPr>
            <p:cNvPr id="21" name="椭圆 20"/>
            <p:cNvSpPr/>
            <p:nvPr/>
          </p:nvSpPr>
          <p:spPr>
            <a:xfrm>
              <a:off x="4601" y="7868"/>
              <a:ext cx="201" cy="200"/>
            </a:xfrm>
            <a:prstGeom prst="ellipse">
              <a:avLst/>
            </a:prstGeom>
            <a:solidFill>
              <a:srgbClr val="036EB8"/>
            </a:solidFill>
            <a:ln>
              <a:solidFill>
                <a:srgbClr val="036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3278" y="6885"/>
              <a:ext cx="2863" cy="2155"/>
            </a:xfrm>
            <a:prstGeom prst="line">
              <a:avLst/>
            </a:prstGeom>
            <a:ln>
              <a:solidFill>
                <a:srgbClr val="036EB8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H="1">
              <a:off x="3263" y="6885"/>
              <a:ext cx="2847" cy="2155"/>
            </a:xfrm>
            <a:prstGeom prst="line">
              <a:avLst/>
            </a:prstGeom>
            <a:ln>
              <a:solidFill>
                <a:srgbClr val="036EB8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组合 34"/>
          <p:cNvGrpSpPr/>
          <p:nvPr/>
        </p:nvGrpSpPr>
        <p:grpSpPr>
          <a:xfrm>
            <a:off x="4501515" y="3891915"/>
            <a:ext cx="5073650" cy="2514600"/>
            <a:chOff x="7210" y="6557"/>
            <a:chExt cx="7990" cy="3960"/>
          </a:xfrm>
        </p:grpSpPr>
        <p:grpSp>
          <p:nvGrpSpPr>
            <p:cNvPr id="17" name="Group 19"/>
            <p:cNvGrpSpPr/>
            <p:nvPr/>
          </p:nvGrpSpPr>
          <p:grpSpPr bwMode="auto">
            <a:xfrm>
              <a:off x="8707" y="8085"/>
              <a:ext cx="960" cy="2433"/>
              <a:chOff x="3425" y="3120"/>
              <a:chExt cx="288" cy="973"/>
            </a:xfrm>
          </p:grpSpPr>
          <p:sp>
            <p:nvSpPr>
              <p:cNvPr id="17430" name="Line 20"/>
              <p:cNvSpPr>
                <a:spLocks noChangeShapeType="1"/>
              </p:cNvSpPr>
              <p:nvPr/>
            </p:nvSpPr>
            <p:spPr bwMode="auto">
              <a:xfrm>
                <a:off x="3432" y="3120"/>
                <a:ext cx="0" cy="76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6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7431" name="Text Box 21"/>
              <p:cNvSpPr txBox="1">
                <a:spLocks noChangeArrowheads="1"/>
              </p:cNvSpPr>
              <p:nvPr/>
            </p:nvSpPr>
            <p:spPr bwMode="auto">
              <a:xfrm>
                <a:off x="3425" y="3657"/>
                <a:ext cx="288" cy="4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  <a:spcBef>
                    <a:spcPct val="50000"/>
                  </a:spcBef>
                </a:pPr>
                <a:r>
                  <a:rPr lang="en-US" altLang="zh-CN" sz="2600" i="1" dirty="0"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7210" y="6557"/>
              <a:ext cx="7990" cy="3177"/>
              <a:chOff x="7210" y="6557"/>
              <a:chExt cx="7990" cy="3177"/>
            </a:xfrm>
          </p:grpSpPr>
          <p:sp>
            <p:nvSpPr>
              <p:cNvPr id="110609" name="Oval 17"/>
              <p:cNvSpPr>
                <a:spLocks noChangeArrowheads="1"/>
              </p:cNvSpPr>
              <p:nvPr/>
            </p:nvSpPr>
            <p:spPr bwMode="auto">
              <a:xfrm>
                <a:off x="7210" y="6557"/>
                <a:ext cx="3040" cy="287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</p:spPr>
            <p:txBody>
              <a:bodyPr wrap="none" anchor="ctr"/>
              <a:lstStyle/>
              <a:p>
                <a:pPr>
                  <a:lnSpc>
                    <a:spcPct val="150000"/>
                  </a:lnSpc>
                </a:pPr>
                <a:endParaRPr lang="zh-CN" altLang="en-US" sz="2600" b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11074" y="7192"/>
                <a:ext cx="4127" cy="230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9" name="Group 19"/>
              <p:cNvGrpSpPr/>
              <p:nvPr/>
            </p:nvGrpSpPr>
            <p:grpSpPr bwMode="auto">
              <a:xfrm>
                <a:off x="13101" y="7302"/>
                <a:ext cx="960" cy="2433"/>
                <a:chOff x="3425" y="3120"/>
                <a:chExt cx="288" cy="973"/>
              </a:xfrm>
            </p:grpSpPr>
            <p:sp>
              <p:nvSpPr>
                <p:cNvPr id="20" name="Line 20"/>
                <p:cNvSpPr>
                  <a:spLocks noChangeShapeType="1"/>
                </p:cNvSpPr>
                <p:nvPr/>
              </p:nvSpPr>
              <p:spPr bwMode="auto">
                <a:xfrm>
                  <a:off x="3432" y="3120"/>
                  <a:ext cx="0" cy="76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260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32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3425" y="3657"/>
                  <a:ext cx="288" cy="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lnSpc>
                      <a:spcPct val="150000"/>
                    </a:lnSpc>
                    <a:spcBef>
                      <a:spcPct val="50000"/>
                    </a:spcBef>
                  </a:pPr>
                  <a:r>
                    <a:rPr lang="en-US" altLang="zh-CN" sz="2600" i="1" dirty="0">
                      <a:latin typeface="Times New Roman" panose="02020603050405020304" pitchFamily="18" charset="0"/>
                      <a:ea typeface="微软雅黑" panose="020B0503020204020204" charset="-122"/>
                      <a:cs typeface="Times New Roman" panose="02020603050405020304" pitchFamily="18" charset="0"/>
                    </a:rPr>
                    <a:t>G</a:t>
                  </a:r>
                </a:p>
              </p:txBody>
            </p:sp>
          </p:grpSp>
          <p:sp>
            <p:nvSpPr>
              <p:cNvPr id="29" name="椭圆 28"/>
              <p:cNvSpPr/>
              <p:nvPr/>
            </p:nvSpPr>
            <p:spPr>
              <a:xfrm>
                <a:off x="8630" y="8040"/>
                <a:ext cx="201" cy="200"/>
              </a:xfrm>
              <a:prstGeom prst="ellipse">
                <a:avLst/>
              </a:prstGeom>
              <a:solidFill>
                <a:srgbClr val="036EB8"/>
              </a:solidFill>
              <a:ln>
                <a:solidFill>
                  <a:srgbClr val="036E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13023" y="7207"/>
                <a:ext cx="201" cy="200"/>
              </a:xfrm>
              <a:prstGeom prst="ellipse">
                <a:avLst/>
              </a:prstGeom>
              <a:solidFill>
                <a:srgbClr val="036EB8"/>
              </a:solidFill>
              <a:ln>
                <a:solidFill>
                  <a:srgbClr val="036E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334900" y="3428712"/>
            <a:ext cx="295322" cy="210471"/>
            <a:chOff x="435463" y="1226414"/>
            <a:chExt cx="295380" cy="210512"/>
          </a:xfrm>
        </p:grpSpPr>
        <p:sp>
          <p:nvSpPr>
            <p:cNvPr id="14" name="矩形 1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899795" y="1025525"/>
            <a:ext cx="115062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重心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5868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899795" y="1802765"/>
            <a:ext cx="17437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实践活动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99795" y="2518410"/>
            <a:ext cx="567372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把直尺放在手指上，仔细调节支撑直尺的支点位置，使其在手指上平衡，则直尺的重心就在支点上方，如图所示。</a:t>
            </a: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试试看，找一找你文具盒内的直尺、铅笔、橡皮的重心的大致位置。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790" y="2869565"/>
            <a:ext cx="4992370" cy="27539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899795" y="1025525"/>
            <a:ext cx="115062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重心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5868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899642" y="1772328"/>
            <a:ext cx="10733557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物体的重心一定在物体上吗？</a:t>
            </a:r>
          </a:p>
        </p:txBody>
      </p:sp>
      <p:pic>
        <p:nvPicPr>
          <p:cNvPr id="8" name="http://photo-static-api.fotomore.com/creative/vcg/veer/400/new/VCG41N148127459.jpg?uid=386&amp;timestamp=1705481195&amp;sign=75bc05fd2c7af224c66a432e1b63bd4a" descr="电脑光盘隔离白色特写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2855" y="2799080"/>
            <a:ext cx="4531360" cy="3021330"/>
          </a:xfrm>
          <a:prstGeom prst="rect">
            <a:avLst/>
          </a:prstGeom>
        </p:spPr>
      </p:pic>
      <p:sp>
        <p:nvSpPr>
          <p:cNvPr id="35" name="椭圆 34"/>
          <p:cNvSpPr/>
          <p:nvPr>
            <p:custDataLst>
              <p:tags r:id="rId2"/>
            </p:custDataLst>
          </p:nvPr>
        </p:nvSpPr>
        <p:spPr>
          <a:xfrm>
            <a:off x="3413125" y="4148455"/>
            <a:ext cx="154305" cy="1460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2" name="直接箭头连接符 41"/>
          <p:cNvCxnSpPr/>
          <p:nvPr/>
        </p:nvCxnSpPr>
        <p:spPr>
          <a:xfrm>
            <a:off x="3484880" y="4241165"/>
            <a:ext cx="0" cy="2067560"/>
          </a:xfrm>
          <a:prstGeom prst="straightConnector1">
            <a:avLst/>
          </a:prstGeom>
          <a:solidFill>
            <a:srgbClr val="036EB8"/>
          </a:solidFill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3484880" y="5732780"/>
            <a:ext cx="650875" cy="7239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i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G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501640" y="3860800"/>
            <a:ext cx="5865495" cy="1024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物体的重心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不一定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在物体上。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5" grpId="0" bldLvl="0" animBg="1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899795" y="1025525"/>
            <a:ext cx="240157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拓展阅读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5868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899795" y="1802765"/>
            <a:ext cx="38239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重心与稳度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055370" y="2324735"/>
            <a:ext cx="9947910" cy="630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宋体" panose="02010600030101010101" pitchFamily="2" charset="-122"/>
              </a:rPr>
              <a:t>稳度是指物体的稳定程度，稳度越大，物体就越不容易翻倒。</a:t>
            </a:r>
          </a:p>
        </p:txBody>
      </p:sp>
      <p:pic>
        <p:nvPicPr>
          <p:cNvPr id="100" name="图片 99"/>
          <p:cNvPicPr>
            <a:picLocks noChangeAspect="1"/>
          </p:cNvPicPr>
          <p:nvPr/>
        </p:nvPicPr>
        <p:blipFill>
          <a:blip r:embed="rId3"/>
          <a:srcRect r="11792"/>
          <a:stretch>
            <a:fillRect/>
          </a:stretch>
        </p:blipFill>
        <p:spPr>
          <a:xfrm>
            <a:off x="1343025" y="2951480"/>
            <a:ext cx="4104005" cy="26174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http://photo-static-api.fotomore.com/creative/vcg/400/new/VCG41N903527262.jpg?uid=386&amp;timestamp=1705480521&amp;sign=9c6b080ee71831605b1bd86831f23cca" descr="可爱的手工织物tumbler娃娃在泰国。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9215" y="2962275"/>
            <a:ext cx="3475355" cy="26066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25525" y="5574665"/>
            <a:ext cx="4805045" cy="1053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赛车的底盘做得很重，重心降得很低，这样行驶时就不易翻倒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915025" y="5585460"/>
            <a:ext cx="4763770" cy="9582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不倒翁被扳倒后能自己立起来，也是由于重心的位置很低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899795" y="1025525"/>
            <a:ext cx="240157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拓展阅读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5868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899795" y="1802765"/>
            <a:ext cx="38239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重心与稳度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99795" y="2324735"/>
            <a:ext cx="7139305" cy="7188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</a:rPr>
              <a:t>物体的重心越低，稳度越好。</a:t>
            </a:r>
          </a:p>
        </p:txBody>
      </p:sp>
      <p:pic>
        <p:nvPicPr>
          <p:cNvPr id="8" name="不倒翁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11450" y="3048635"/>
            <a:ext cx="6337935" cy="35896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6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4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文本框 101"/>
          <p:cNvSpPr txBox="1"/>
          <p:nvPr>
            <p:custDataLst>
              <p:tags r:id="rId1"/>
            </p:custDataLst>
          </p:nvPr>
        </p:nvSpPr>
        <p:spPr>
          <a:xfrm>
            <a:off x="695325" y="1052830"/>
            <a:ext cx="1066101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buSzTx/>
              <a:buFontTx/>
            </a:pPr>
            <a:r>
              <a:rPr lang="en-US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1.小杰是学校的标枪运动员,飞出去的标枪(  不计空气阻力  )最终落到地面是因为受到</a:t>
            </a:r>
            <a:r>
              <a:rPr lang="en-US" sz="3200" u="sng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　</a:t>
            </a:r>
            <a:r>
              <a:rPr lang="en-US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的作用,这个力的施力物体和受力物体分别是 </a:t>
            </a:r>
            <a:r>
              <a:rPr lang="en-US" sz="3200" u="sng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　</a:t>
            </a:r>
            <a:r>
              <a:rPr lang="en-US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sz="3200" u="sng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　  　</a:t>
            </a:r>
            <a:r>
              <a:rPr lang="en-US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 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5518150" y="1986915"/>
            <a:ext cx="9956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重力</a:t>
            </a:r>
            <a:endParaRPr lang="en-US" altLang="en-US" sz="3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631055" y="2713990"/>
            <a:ext cx="9956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地球</a:t>
            </a:r>
            <a:endParaRPr lang="en-US" altLang="en-US" sz="3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6264910" y="2715895"/>
            <a:ext cx="9956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标枪</a:t>
            </a:r>
            <a:endParaRPr lang="en-US" altLang="en-US" sz="3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9" name="图片 8"/>
          <p:cNvPicPr/>
          <p:nvPr>
            <p:custDataLst>
              <p:tags r:id="rId5"/>
            </p:custDataLst>
          </p:nvPr>
        </p:nvPicPr>
        <p:blipFill>
          <a:blip r:embed="rId7"/>
          <a:srcRect l="14400" t="4254" r="12805" b="14700"/>
          <a:stretch>
            <a:fillRect/>
          </a:stretch>
        </p:blipFill>
        <p:spPr>
          <a:xfrm>
            <a:off x="3201035" y="3359785"/>
            <a:ext cx="5649595" cy="30359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271270" y="1772920"/>
            <a:ext cx="9575165" cy="25101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质量是10kg的物体，受到的重力是___________N;一个物体受到的重力是1N,则它的质量是________kg。(g取10N/kg)</a:t>
            </a:r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8832215" y="1917065"/>
            <a:ext cx="89725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100</a:t>
            </a:r>
            <a:endParaRPr lang="en-US" altLang="en-US" sz="3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8976360" y="2708910"/>
            <a:ext cx="75692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0.1</a:t>
            </a:r>
            <a:endParaRPr lang="en-US" altLang="en-US" sz="3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616710" y="1437005"/>
            <a:ext cx="895604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 一个铁球沿斜面滚下,铁球所受重力的方向正确的(        )</a:t>
            </a: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2503170" y="2360295"/>
            <a:ext cx="4699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</a:t>
            </a:r>
            <a:endParaRPr lang="en-US" altLang="en-US" sz="3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05" name="18ZKXWC17.EPS" descr="id:2147491875;FounderCES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822065" y="2790825"/>
            <a:ext cx="4508500" cy="3086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本框 103"/>
          <p:cNvSpPr txBox="1"/>
          <p:nvPr>
            <p:custDataLst>
              <p:tags r:id="rId1"/>
            </p:custDataLst>
          </p:nvPr>
        </p:nvSpPr>
        <p:spPr>
          <a:xfrm>
            <a:off x="774065" y="3501390"/>
            <a:ext cx="6041390" cy="26511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A.把重的物品放在背囊下部</a:t>
            </a:r>
          </a:p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B.把重的物品放在背囊上部</a:t>
            </a:r>
          </a:p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C.把重的物品放在背囊中部</a:t>
            </a:r>
          </a:p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D.随意摆放都可以</a:t>
            </a:r>
          </a:p>
        </p:txBody>
      </p:sp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>
          <a:xfrm>
            <a:off x="667385" y="1324610"/>
            <a:ext cx="6773545" cy="20110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Tx/>
              <a:buSzTx/>
              <a:buFontTx/>
            </a:pPr>
            <a:r>
              <a:rPr lang="en-US" sz="320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  <a:sym typeface="+mn-ea"/>
              </a:rPr>
              <a:t>4. 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如图所示,旅游登山时背囊中的物品有轻有重,若要使人不易向后倾倒,则背囊中物品的摆放方式是</a:t>
            </a:r>
            <a:r>
              <a:rPr lang="en-US" sz="3200">
                <a:solidFill>
                  <a:srgbClr val="000000"/>
                </a:solidFill>
                <a:latin typeface="+mn-ea"/>
                <a:ea typeface="+mn-ea"/>
                <a:cs typeface="Times New Roman" panose="02020603050405020304" pitchFamily="18" charset="0"/>
                <a:sym typeface="+mn-ea"/>
              </a:rPr>
              <a:t>(        )</a:t>
            </a: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6023610" y="2708910"/>
            <a:ext cx="478155" cy="5207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B</a:t>
            </a:r>
            <a:endParaRPr lang="en-US" altLang="en-US" sz="36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3" name="图片 102"/>
          <p:cNvPicPr/>
          <p:nvPr>
            <p:custDataLst>
              <p:tags r:id="rId4"/>
            </p:custDataLst>
          </p:nvPr>
        </p:nvPicPr>
        <p:blipFill>
          <a:blip r:embed="rId6"/>
          <a:srcRect l="29280" t="10820" r="26064"/>
          <a:stretch>
            <a:fillRect/>
          </a:stretch>
        </p:blipFill>
        <p:spPr>
          <a:xfrm>
            <a:off x="7440930" y="1412875"/>
            <a:ext cx="3430905" cy="48221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524125" y="4220845"/>
            <a:ext cx="3376295" cy="610870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重力与质量的关系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473710" y="2557145"/>
            <a:ext cx="744220" cy="2035175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/>
              <a:t>重力</a:t>
            </a:r>
          </a:p>
        </p:txBody>
      </p:sp>
      <p:sp>
        <p:nvSpPr>
          <p:cNvPr id="14" name="左大括号 13"/>
          <p:cNvSpPr/>
          <p:nvPr/>
        </p:nvSpPr>
        <p:spPr>
          <a:xfrm>
            <a:off x="1397000" y="1527810"/>
            <a:ext cx="934085" cy="4237355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左大括号 5"/>
          <p:cNvSpPr/>
          <p:nvPr/>
        </p:nvSpPr>
        <p:spPr>
          <a:xfrm>
            <a:off x="4966970" y="1101725"/>
            <a:ext cx="775335" cy="1939290"/>
          </a:xfrm>
          <a:prstGeom prst="leftBrace">
            <a:avLst>
              <a:gd name="adj1" fmla="val 8333"/>
              <a:gd name="adj2" fmla="val 20792"/>
            </a:avLst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061200" y="3502025"/>
            <a:ext cx="3084830" cy="903605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物体所受的重力跟它的的质量成正比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919470" y="1924050"/>
            <a:ext cx="2725420" cy="54102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方向：竖直向下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904230" y="2788920"/>
            <a:ext cx="2502535" cy="541655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应用：重锤线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061200" y="4591685"/>
            <a:ext cx="2481580" cy="563245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公式：</a:t>
            </a:r>
            <a:r>
              <a:rPr lang="en-US" altLang="zh-CN" sz="2800" i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G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=</a:t>
            </a:r>
            <a:r>
              <a:rPr lang="en-US" altLang="zh-CN" sz="2800" i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mg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808855" y="5490845"/>
            <a:ext cx="306705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重力的等效作用点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533015" y="1221740"/>
            <a:ext cx="2272030" cy="595630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904230" y="1004570"/>
            <a:ext cx="1156970" cy="52324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概念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510155" y="5490845"/>
            <a:ext cx="1199515" cy="552450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重心</a:t>
            </a:r>
          </a:p>
        </p:txBody>
      </p:sp>
      <p:sp>
        <p:nvSpPr>
          <p:cNvPr id="15" name="左大括号 14"/>
          <p:cNvSpPr/>
          <p:nvPr/>
        </p:nvSpPr>
        <p:spPr>
          <a:xfrm>
            <a:off x="6140450" y="3746500"/>
            <a:ext cx="775335" cy="1171575"/>
          </a:xfrm>
          <a:prstGeom prst="leftBrace">
            <a:avLst>
              <a:gd name="adj1" fmla="val 8333"/>
              <a:gd name="adj2" fmla="val 51254"/>
            </a:avLst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/>
          <p:cNvCxnSpPr/>
          <p:nvPr/>
        </p:nvCxnSpPr>
        <p:spPr>
          <a:xfrm>
            <a:off x="3709670" y="5765165"/>
            <a:ext cx="1099185" cy="3810"/>
          </a:xfrm>
          <a:prstGeom prst="lin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" grpId="0" bldLvl="0" animBg="1"/>
      <p:bldP spid="14" grpId="0" bldLvl="0" animBg="1"/>
      <p:bldP spid="6" grpId="0" bldLvl="0" animBg="1"/>
      <p:bldP spid="4" grpId="0" bldLvl="0" animBg="1"/>
      <p:bldP spid="7" grpId="0" bldLvl="0" animBg="1"/>
      <p:bldP spid="11" grpId="0" bldLvl="0" animBg="1"/>
      <p:bldP spid="10" grpId="0" bldLvl="0" animBg="1"/>
      <p:bldP spid="9" grpId="0" bldLvl="0" animBg="1"/>
      <p:bldP spid="12" grpId="0" bldLvl="0" animBg="1"/>
      <p:bldP spid="17" grpId="0" bldLvl="0" animBg="1"/>
      <p:bldP spid="13" grpId="0" bldLvl="0" animBg="1"/>
      <p:bldP spid="15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1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975" y="2132965"/>
            <a:ext cx="3705860" cy="2077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975" y="4347845"/>
            <a:ext cx="3701415" cy="2051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89wlYhG3Tf6xc83vfKGra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040" y="2132965"/>
            <a:ext cx="4240530" cy="42405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774190" y="821690"/>
            <a:ext cx="87122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观察如下图所示的情景，下落的苹果、跳起的运动员、被抛出的篮球的运动有什么共同特点？这种运动特点与他们所受到的力有什么关系？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2706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892175" y="1724025"/>
            <a:ext cx="9452610" cy="835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地球上的一切物体，都受地球的吸引力作用。</a:t>
            </a: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892175" y="2554605"/>
            <a:ext cx="1024890" cy="6934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latin typeface="Times New Roman" panose="02020603050405020304" pitchFamily="18" charset="0"/>
                <a:ea typeface="微软雅黑" panose="020B0503020204020204" charset="-122"/>
              </a:rPr>
              <a:t>定义：</a:t>
            </a: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981200" y="2564765"/>
            <a:ext cx="9341485" cy="755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latin typeface="Times New Roman" panose="02020603050405020304" pitchFamily="18" charset="0"/>
                <a:ea typeface="微软雅黑" panose="020B0503020204020204" charset="-122"/>
              </a:rPr>
              <a:t>由于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地球的吸引</a:t>
            </a:r>
            <a:r>
              <a:rPr lang="zh-CN" altLang="en-US" sz="2800">
                <a:latin typeface="Times New Roman" panose="02020603050405020304" pitchFamily="18" charset="0"/>
                <a:ea typeface="微软雅黑" panose="020B0503020204020204" charset="-122"/>
              </a:rPr>
              <a:t>而使物体受到的力叫做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重力</a:t>
            </a:r>
            <a:r>
              <a:rPr lang="zh-CN" altLang="en-US" sz="2800">
                <a:latin typeface="Times New Roman" panose="02020603050405020304" pitchFamily="18" charset="0"/>
                <a:ea typeface="微软雅黑" panose="020B0503020204020204" charset="-122"/>
              </a:rPr>
              <a:t>。</a:t>
            </a: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892175" y="3429000"/>
            <a:ext cx="1024890" cy="6934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latin typeface="Times New Roman" panose="02020603050405020304" pitchFamily="18" charset="0"/>
                <a:ea typeface="微软雅黑" panose="020B0503020204020204" charset="-122"/>
              </a:rPr>
              <a:t>符号：</a:t>
            </a: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1982470" y="3419475"/>
            <a:ext cx="1024890" cy="6934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i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G</a:t>
            </a: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883920" y="4303395"/>
            <a:ext cx="1024890" cy="6934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latin typeface="Times New Roman" panose="02020603050405020304" pitchFamily="18" charset="0"/>
                <a:ea typeface="微软雅黑" panose="020B0503020204020204" charset="-122"/>
              </a:rPr>
              <a:t>单位：</a:t>
            </a:r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2036445" y="4234180"/>
            <a:ext cx="2074545" cy="6661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牛顿（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N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）</a:t>
            </a:r>
          </a:p>
        </p:txBody>
      </p:sp>
      <p:pic>
        <p:nvPicPr>
          <p:cNvPr id="15" name="图片 14" descr="&amp;pky99150916278&amp;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/>
          <a:srcRect l="26974" t="3408" r="28532" b="21601"/>
          <a:stretch>
            <a:fillRect/>
          </a:stretch>
        </p:blipFill>
        <p:spPr>
          <a:xfrm>
            <a:off x="6231890" y="3429000"/>
            <a:ext cx="2529205" cy="2841625"/>
          </a:xfrm>
          <a:prstGeom prst="rect">
            <a:avLst/>
          </a:prstGeom>
        </p:spPr>
      </p:pic>
      <p:pic>
        <p:nvPicPr>
          <p:cNvPr id="16" name="图片 15" descr="7-15.webp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/>
          <a:srcRect l="13210" t="35242" b="14673"/>
          <a:stretch>
            <a:fillRect/>
          </a:stretch>
        </p:blipFill>
        <p:spPr>
          <a:xfrm>
            <a:off x="8761095" y="3429635"/>
            <a:ext cx="2417445" cy="2840355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10"/>
            </p:custDataLst>
          </p:nvPr>
        </p:nvSpPr>
        <p:spPr>
          <a:xfrm>
            <a:off x="6661785" y="6270625"/>
            <a:ext cx="1668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宋体" panose="02010600030101010101" pitchFamily="2" charset="-122"/>
              </a:rPr>
              <a:t>撒网捕鱼</a:t>
            </a:r>
          </a:p>
        </p:txBody>
      </p:sp>
      <p:sp>
        <p:nvSpPr>
          <p:cNvPr id="18" name="文本框 17"/>
          <p:cNvSpPr txBox="1"/>
          <p:nvPr>
            <p:custDataLst>
              <p:tags r:id="rId11"/>
            </p:custDataLst>
          </p:nvPr>
        </p:nvSpPr>
        <p:spPr>
          <a:xfrm>
            <a:off x="9167495" y="6269990"/>
            <a:ext cx="16129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>
                <a:latin typeface="宋体" panose="02010600030101010101" pitchFamily="2" charset="-122"/>
                <a:sym typeface="+mn-ea"/>
              </a:rPr>
              <a:t>苹果落地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376175" y="2796252"/>
            <a:ext cx="295322" cy="210471"/>
            <a:chOff x="435463" y="1226414"/>
            <a:chExt cx="295380" cy="210512"/>
          </a:xfrm>
        </p:grpSpPr>
        <p:sp>
          <p:nvSpPr>
            <p:cNvPr id="13" name="矩形 1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>
            <p:custDataLst>
              <p:tags r:id="rId12"/>
            </p:custDataLst>
          </p:nvPr>
        </p:nvSpPr>
        <p:spPr>
          <a:xfrm>
            <a:off x="883920" y="5070475"/>
            <a:ext cx="1024890" cy="6934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latin typeface="Times New Roman" panose="02020603050405020304" pitchFamily="18" charset="0"/>
                <a:ea typeface="微软雅黑" panose="020B0503020204020204" charset="-122"/>
              </a:rPr>
              <a:t>方向：</a:t>
            </a:r>
          </a:p>
        </p:txBody>
      </p:sp>
      <p:sp>
        <p:nvSpPr>
          <p:cNvPr id="20" name="文本框 19"/>
          <p:cNvSpPr txBox="1"/>
          <p:nvPr>
            <p:custDataLst>
              <p:tags r:id="rId13"/>
            </p:custDataLst>
          </p:nvPr>
        </p:nvSpPr>
        <p:spPr>
          <a:xfrm>
            <a:off x="2036445" y="5097780"/>
            <a:ext cx="2074545" cy="6661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sz="28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竖直向下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7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8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4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5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9" grpId="0"/>
      <p:bldP spid="2" grpId="0"/>
      <p:bldP spid="5" grpId="0"/>
      <p:bldP spid="3" grpId="0"/>
      <p:bldP spid="10" grpId="0"/>
      <p:bldP spid="11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4900" y="195995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22325" y="1800225"/>
            <a:ext cx="21545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重力的方向</a:t>
            </a:r>
          </a:p>
        </p:txBody>
      </p:sp>
      <p:pic>
        <p:nvPicPr>
          <p:cNvPr id="10" name="https://docer-ks3.wpscdn.cn/picture/164409411/b12cf38e4da82099b9896772f95bbc25_612.jpg" descr="吊篮"/>
          <p:cNvPicPr>
            <a:picLocks noChangeAspect="1"/>
          </p:cNvPicPr>
          <p:nvPr/>
        </p:nvPicPr>
        <p:blipFill>
          <a:blip r:embed="rId3"/>
          <a:srcRect t="1281" b="1281"/>
          <a:stretch>
            <a:fillRect/>
          </a:stretch>
        </p:blipFill>
        <p:spPr>
          <a:xfrm>
            <a:off x="2831465" y="3275330"/>
            <a:ext cx="2356485" cy="3343275"/>
          </a:xfrm>
          <a:prstGeom prst="rect">
            <a:avLst/>
          </a:prstGeom>
        </p:spPr>
      </p:pic>
      <p:pic>
        <p:nvPicPr>
          <p:cNvPr id="12" name="https://docer-ks3.wpscdn.cn/picture/32482663/e1d98e16ad33f58089b6e703d1566055_612.jpg" descr="Elegant antique hanging light lamp"/>
          <p:cNvPicPr>
            <a:picLocks noChangeAspect="1"/>
          </p:cNvPicPr>
          <p:nvPr/>
        </p:nvPicPr>
        <p:blipFill>
          <a:blip r:embed="rId4"/>
          <a:srcRect b="9654"/>
          <a:stretch>
            <a:fillRect/>
          </a:stretch>
        </p:blipFill>
        <p:spPr>
          <a:xfrm>
            <a:off x="7155815" y="3152775"/>
            <a:ext cx="2489200" cy="346583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2706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</a:t>
            </a: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3696335" y="3274060"/>
            <a:ext cx="0" cy="1934845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8193405" y="3108960"/>
            <a:ext cx="0" cy="1918970"/>
          </a:xfrm>
          <a:prstGeom prst="straightConnector1">
            <a:avLst/>
          </a:prstGeom>
          <a:ln w="41275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822325" y="2322195"/>
            <a:ext cx="1020572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被悬挂的重物静止时，细线沿</a:t>
            </a:r>
            <a:r>
              <a:rPr lang="zh-CN" altLang="en-US" sz="2800" b="1">
                <a:solidFill>
                  <a:schemeClr val="accent5"/>
                </a:solidFill>
              </a:rPr>
              <a:t>竖直向下</a:t>
            </a:r>
            <a:r>
              <a:rPr lang="zh-CN" altLang="en-US" sz="2800"/>
              <a:t>的方向被拉直，它的方向与重力的方向一致。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4900" y="195995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22325" y="1800225"/>
            <a:ext cx="21545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重力的方向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2706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75335" y="2214245"/>
            <a:ext cx="9452610" cy="835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如何理解重力的方向？</a:t>
            </a:r>
          </a:p>
        </p:txBody>
      </p:sp>
      <p:grpSp>
        <p:nvGrpSpPr>
          <p:cNvPr id="124" name="组合 123"/>
          <p:cNvGrpSpPr/>
          <p:nvPr/>
        </p:nvGrpSpPr>
        <p:grpSpPr>
          <a:xfrm>
            <a:off x="375920" y="3020060"/>
            <a:ext cx="4495800" cy="3667760"/>
            <a:chOff x="11116" y="2868"/>
            <a:chExt cx="7920" cy="6461"/>
          </a:xfrm>
        </p:grpSpPr>
        <p:pic>
          <p:nvPicPr>
            <p:cNvPr id="11" name="http://photo-static-api.fotomore.com/creative/vcg/400/version23/VCG21gic7192367.jpg?uid=386&amp;timestamp=1705460211&amp;sign=22e3de82d0d6186ea55f36eecf15300e" descr="大地，电脑图形，白色背景，剪掉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116" y="3150"/>
              <a:ext cx="7920" cy="5940"/>
            </a:xfrm>
            <a:prstGeom prst="rect">
              <a:avLst/>
            </a:prstGeom>
          </p:spPr>
        </p:pic>
        <p:grpSp>
          <p:nvGrpSpPr>
            <p:cNvPr id="50" name="组合 49"/>
            <p:cNvGrpSpPr/>
            <p:nvPr/>
          </p:nvGrpSpPr>
          <p:grpSpPr>
            <a:xfrm>
              <a:off x="15040" y="2868"/>
              <a:ext cx="655" cy="1323"/>
              <a:chOff x="14995" y="2908"/>
              <a:chExt cx="655" cy="1323"/>
            </a:xfrm>
          </p:grpSpPr>
          <p:sp>
            <p:nvSpPr>
              <p:cNvPr id="51" name="Line 4"/>
              <p:cNvSpPr>
                <a:spLocks noChangeAspect="1" noChangeShapeType="1"/>
              </p:cNvSpPr>
              <p:nvPr/>
            </p:nvSpPr>
            <p:spPr bwMode="auto">
              <a:xfrm flipH="1">
                <a:off x="15082" y="3276"/>
                <a:ext cx="0" cy="923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prstDash val="dash"/>
                <a:round/>
              </a:ln>
            </p:spPr>
            <p:txBody>
              <a:bodyPr lIns="68580" tIns="34290" rIns="68580" bIns="34290"/>
              <a:lstStyle/>
              <a:p>
                <a:endParaRPr lang="zh-CN" altLang="en-US"/>
              </a:p>
            </p:txBody>
          </p:sp>
          <p:grpSp>
            <p:nvGrpSpPr>
              <p:cNvPr id="52" name="组合 51"/>
              <p:cNvGrpSpPr/>
              <p:nvPr/>
            </p:nvGrpSpPr>
            <p:grpSpPr>
              <a:xfrm>
                <a:off x="14995" y="2908"/>
                <a:ext cx="655" cy="1323"/>
                <a:chOff x="14995" y="2908"/>
                <a:chExt cx="655" cy="1323"/>
              </a:xfrm>
            </p:grpSpPr>
            <p:sp>
              <p:nvSpPr>
                <p:cNvPr id="53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15350" y="2908"/>
                  <a:ext cx="149" cy="242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  <p:sp>
              <p:nvSpPr>
                <p:cNvPr id="54" name="Freeform 11"/>
                <p:cNvSpPr>
                  <a:spLocks noChangeAspect="1"/>
                </p:cNvSpPr>
                <p:nvPr/>
              </p:nvSpPr>
              <p:spPr bwMode="auto">
                <a:xfrm>
                  <a:off x="15082" y="3154"/>
                  <a:ext cx="347" cy="210"/>
                </a:xfrm>
                <a:custGeom>
                  <a:avLst/>
                  <a:gdLst>
                    <a:gd name="T0" fmla="*/ 0 w 279"/>
                    <a:gd name="T1" fmla="*/ 1 h 170"/>
                    <a:gd name="T2" fmla="*/ 1 w 279"/>
                    <a:gd name="T3" fmla="*/ 1 h 170"/>
                    <a:gd name="T4" fmla="*/ 2 w 279"/>
                    <a:gd name="T5" fmla="*/ 2 h 170"/>
                    <a:gd name="T6" fmla="*/ 4 w 279"/>
                    <a:gd name="T7" fmla="*/ 2 h 17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79"/>
                    <a:gd name="T13" fmla="*/ 0 h 170"/>
                    <a:gd name="T14" fmla="*/ 279 w 279"/>
                    <a:gd name="T15" fmla="*/ 170 h 17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79" h="170">
                      <a:moveTo>
                        <a:pt x="0" y="16"/>
                      </a:moveTo>
                      <a:cubicBezTo>
                        <a:pt x="7" y="17"/>
                        <a:pt x="22" y="0"/>
                        <a:pt x="45" y="22"/>
                      </a:cubicBezTo>
                      <a:cubicBezTo>
                        <a:pt x="68" y="44"/>
                        <a:pt x="96" y="126"/>
                        <a:pt x="135" y="148"/>
                      </a:cubicBezTo>
                      <a:cubicBezTo>
                        <a:pt x="174" y="170"/>
                        <a:pt x="249" y="155"/>
                        <a:pt x="279" y="157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  <p:sp>
              <p:nvSpPr>
                <p:cNvPr id="55" name="Freeform 12"/>
                <p:cNvSpPr>
                  <a:spLocks noChangeAspect="1"/>
                </p:cNvSpPr>
                <p:nvPr/>
              </p:nvSpPr>
              <p:spPr bwMode="auto">
                <a:xfrm>
                  <a:off x="15288" y="3152"/>
                  <a:ext cx="155" cy="982"/>
                </a:xfrm>
                <a:custGeom>
                  <a:avLst/>
                  <a:gdLst>
                    <a:gd name="T0" fmla="*/ 69 w 78"/>
                    <a:gd name="T1" fmla="*/ 0 h 495"/>
                    <a:gd name="T2" fmla="*/ 69 w 78"/>
                    <a:gd name="T3" fmla="*/ 97 h 495"/>
                    <a:gd name="T4" fmla="*/ 54 w 78"/>
                    <a:gd name="T5" fmla="*/ 165 h 495"/>
                    <a:gd name="T6" fmla="*/ 39 w 78"/>
                    <a:gd name="T7" fmla="*/ 315 h 495"/>
                    <a:gd name="T8" fmla="*/ 27 w 78"/>
                    <a:gd name="T9" fmla="*/ 466 h 495"/>
                    <a:gd name="T10" fmla="*/ 0 w 78"/>
                    <a:gd name="T11" fmla="*/ 487 h 49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8"/>
                    <a:gd name="T19" fmla="*/ 0 h 495"/>
                    <a:gd name="T20" fmla="*/ 78 w 78"/>
                    <a:gd name="T21" fmla="*/ 495 h 49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8" h="495">
                      <a:moveTo>
                        <a:pt x="69" y="0"/>
                      </a:moveTo>
                      <a:cubicBezTo>
                        <a:pt x="78" y="32"/>
                        <a:pt x="71" y="70"/>
                        <a:pt x="69" y="97"/>
                      </a:cubicBezTo>
                      <a:cubicBezTo>
                        <a:pt x="66" y="125"/>
                        <a:pt x="59" y="129"/>
                        <a:pt x="54" y="165"/>
                      </a:cubicBezTo>
                      <a:cubicBezTo>
                        <a:pt x="49" y="201"/>
                        <a:pt x="43" y="265"/>
                        <a:pt x="39" y="315"/>
                      </a:cubicBezTo>
                      <a:cubicBezTo>
                        <a:pt x="35" y="365"/>
                        <a:pt x="34" y="437"/>
                        <a:pt x="27" y="466"/>
                      </a:cubicBezTo>
                      <a:cubicBezTo>
                        <a:pt x="20" y="495"/>
                        <a:pt x="6" y="483"/>
                        <a:pt x="0" y="487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  <p:sp>
              <p:nvSpPr>
                <p:cNvPr id="56" name="Freeform 13"/>
                <p:cNvSpPr>
                  <a:spLocks noChangeAspect="1"/>
                </p:cNvSpPr>
                <p:nvPr/>
              </p:nvSpPr>
              <p:spPr bwMode="auto">
                <a:xfrm>
                  <a:off x="15443" y="3445"/>
                  <a:ext cx="207" cy="786"/>
                </a:xfrm>
                <a:custGeom>
                  <a:avLst/>
                  <a:gdLst>
                    <a:gd name="T0" fmla="*/ 0 w 79"/>
                    <a:gd name="T1" fmla="*/ 0 h 396"/>
                    <a:gd name="T2" fmla="*/ 13 w 79"/>
                    <a:gd name="T3" fmla="*/ 83 h 396"/>
                    <a:gd name="T4" fmla="*/ 15 w 79"/>
                    <a:gd name="T5" fmla="*/ 239 h 396"/>
                    <a:gd name="T6" fmla="*/ 36 w 79"/>
                    <a:gd name="T7" fmla="*/ 372 h 396"/>
                    <a:gd name="T8" fmla="*/ 79 w 79"/>
                    <a:gd name="T9" fmla="*/ 385 h 3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9"/>
                    <a:gd name="T16" fmla="*/ 0 h 396"/>
                    <a:gd name="T17" fmla="*/ 79 w 79"/>
                    <a:gd name="T18" fmla="*/ 396 h 39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9" h="396">
                      <a:moveTo>
                        <a:pt x="0" y="0"/>
                      </a:moveTo>
                      <a:cubicBezTo>
                        <a:pt x="2" y="14"/>
                        <a:pt x="11" y="43"/>
                        <a:pt x="13" y="83"/>
                      </a:cubicBezTo>
                      <a:cubicBezTo>
                        <a:pt x="16" y="123"/>
                        <a:pt x="11" y="191"/>
                        <a:pt x="15" y="239"/>
                      </a:cubicBezTo>
                      <a:cubicBezTo>
                        <a:pt x="19" y="287"/>
                        <a:pt x="25" y="348"/>
                        <a:pt x="36" y="372"/>
                      </a:cubicBezTo>
                      <a:cubicBezTo>
                        <a:pt x="47" y="396"/>
                        <a:pt x="70" y="382"/>
                        <a:pt x="79" y="385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  <p:sp>
              <p:nvSpPr>
                <p:cNvPr id="57" name="Freeform 14"/>
                <p:cNvSpPr>
                  <a:spLocks noChangeAspect="1"/>
                </p:cNvSpPr>
                <p:nvPr/>
              </p:nvSpPr>
              <p:spPr bwMode="auto">
                <a:xfrm>
                  <a:off x="15425" y="3345"/>
                  <a:ext cx="127" cy="446"/>
                </a:xfrm>
                <a:custGeom>
                  <a:avLst/>
                  <a:gdLst>
                    <a:gd name="T0" fmla="*/ 0 w 64"/>
                    <a:gd name="T1" fmla="*/ 0 h 225"/>
                    <a:gd name="T2" fmla="*/ 54 w 64"/>
                    <a:gd name="T3" fmla="*/ 25 h 225"/>
                    <a:gd name="T4" fmla="*/ 60 w 64"/>
                    <a:gd name="T5" fmla="*/ 150 h 225"/>
                    <a:gd name="T6" fmla="*/ 42 w 64"/>
                    <a:gd name="T7" fmla="*/ 225 h 2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4"/>
                    <a:gd name="T13" fmla="*/ 0 h 225"/>
                    <a:gd name="T14" fmla="*/ 64 w 64"/>
                    <a:gd name="T15" fmla="*/ 225 h 2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4" h="225">
                      <a:moveTo>
                        <a:pt x="0" y="0"/>
                      </a:moveTo>
                      <a:cubicBezTo>
                        <a:pt x="9" y="4"/>
                        <a:pt x="44" y="0"/>
                        <a:pt x="54" y="25"/>
                      </a:cubicBezTo>
                      <a:cubicBezTo>
                        <a:pt x="64" y="50"/>
                        <a:pt x="62" y="117"/>
                        <a:pt x="60" y="150"/>
                      </a:cubicBezTo>
                      <a:cubicBezTo>
                        <a:pt x="58" y="183"/>
                        <a:pt x="46" y="210"/>
                        <a:pt x="42" y="225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  <p:sp>
              <p:nvSpPr>
                <p:cNvPr id="58" name="Freeform 15"/>
                <p:cNvSpPr>
                  <a:spLocks noChangeAspect="1"/>
                </p:cNvSpPr>
                <p:nvPr/>
              </p:nvSpPr>
              <p:spPr bwMode="auto">
                <a:xfrm>
                  <a:off x="14995" y="3033"/>
                  <a:ext cx="161" cy="141"/>
                </a:xfrm>
                <a:custGeom>
                  <a:avLst/>
                  <a:gdLst>
                    <a:gd name="T0" fmla="*/ 1 w 159"/>
                    <a:gd name="T1" fmla="*/ 1 h 140"/>
                    <a:gd name="T2" fmla="*/ 1 w 159"/>
                    <a:gd name="T3" fmla="*/ 1 h 140"/>
                    <a:gd name="T4" fmla="*/ 1 w 159"/>
                    <a:gd name="T5" fmla="*/ 1 h 140"/>
                    <a:gd name="T6" fmla="*/ 1 w 159"/>
                    <a:gd name="T7" fmla="*/ 1 h 140"/>
                    <a:gd name="T8" fmla="*/ 1 w 159"/>
                    <a:gd name="T9" fmla="*/ 1 h 1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9"/>
                    <a:gd name="T16" fmla="*/ 0 h 140"/>
                    <a:gd name="T17" fmla="*/ 159 w 159"/>
                    <a:gd name="T18" fmla="*/ 140 h 1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9" h="140">
                      <a:moveTo>
                        <a:pt x="28" y="27"/>
                      </a:moveTo>
                      <a:cubicBezTo>
                        <a:pt x="14" y="45"/>
                        <a:pt x="0" y="108"/>
                        <a:pt x="19" y="123"/>
                      </a:cubicBezTo>
                      <a:cubicBezTo>
                        <a:pt x="43" y="140"/>
                        <a:pt x="131" y="135"/>
                        <a:pt x="145" y="117"/>
                      </a:cubicBezTo>
                      <a:cubicBezTo>
                        <a:pt x="159" y="99"/>
                        <a:pt x="126" y="30"/>
                        <a:pt x="106" y="15"/>
                      </a:cubicBezTo>
                      <a:cubicBezTo>
                        <a:pt x="86" y="0"/>
                        <a:pt x="42" y="9"/>
                        <a:pt x="28" y="27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</p:grpSp>
        </p:grpSp>
        <p:grpSp>
          <p:nvGrpSpPr>
            <p:cNvPr id="59" name="组合 58"/>
            <p:cNvGrpSpPr/>
            <p:nvPr/>
          </p:nvGrpSpPr>
          <p:grpSpPr>
            <a:xfrm rot="18660000">
              <a:off x="12641" y="7624"/>
              <a:ext cx="1226" cy="586"/>
              <a:chOff x="12008" y="5530"/>
              <a:chExt cx="1226" cy="586"/>
            </a:xfrm>
          </p:grpSpPr>
          <p:sp>
            <p:nvSpPr>
              <p:cNvPr id="60" name="Line 6"/>
              <p:cNvSpPr>
                <a:spLocks noChangeAspect="1" noChangeShapeType="1"/>
              </p:cNvSpPr>
              <p:nvPr/>
            </p:nvSpPr>
            <p:spPr bwMode="auto">
              <a:xfrm rot="16200000" flipH="1">
                <a:off x="12764" y="5576"/>
                <a:ext cx="0" cy="926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prstDash val="dash"/>
                <a:round/>
              </a:ln>
            </p:spPr>
            <p:txBody>
              <a:bodyPr lIns="68580" tIns="34290" rIns="68580" bIns="34290"/>
              <a:lstStyle/>
              <a:p>
                <a:endParaRPr lang="zh-CN" altLang="en-US"/>
              </a:p>
            </p:txBody>
          </p:sp>
          <p:grpSp>
            <p:nvGrpSpPr>
              <p:cNvPr id="61" name="Group 16"/>
              <p:cNvGrpSpPr>
                <a:grpSpLocks noChangeAspect="1"/>
              </p:cNvGrpSpPr>
              <p:nvPr/>
            </p:nvGrpSpPr>
            <p:grpSpPr>
              <a:xfrm rot="16200000">
                <a:off x="12328" y="5210"/>
                <a:ext cx="587" cy="1226"/>
                <a:chOff x="5054" y="1712"/>
                <a:chExt cx="296" cy="618"/>
              </a:xfrm>
            </p:grpSpPr>
            <p:sp>
              <p:nvSpPr>
                <p:cNvPr id="62" name="Oval 17"/>
                <p:cNvSpPr>
                  <a:spLocks noChangeAspect="1" noChangeArrowheads="1"/>
                </p:cNvSpPr>
                <p:nvPr/>
              </p:nvSpPr>
              <p:spPr bwMode="auto">
                <a:xfrm>
                  <a:off x="5233" y="1712"/>
                  <a:ext cx="75" cy="122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  <p:sp>
              <p:nvSpPr>
                <p:cNvPr id="63" name="Freeform 18"/>
                <p:cNvSpPr>
                  <a:spLocks noChangeAspect="1"/>
                </p:cNvSpPr>
                <p:nvPr/>
              </p:nvSpPr>
              <p:spPr bwMode="auto">
                <a:xfrm>
                  <a:off x="5098" y="1836"/>
                  <a:ext cx="175" cy="106"/>
                </a:xfrm>
                <a:custGeom>
                  <a:avLst/>
                  <a:gdLst>
                    <a:gd name="T0" fmla="*/ 0 w 279"/>
                    <a:gd name="T1" fmla="*/ 1 h 170"/>
                    <a:gd name="T2" fmla="*/ 1 w 279"/>
                    <a:gd name="T3" fmla="*/ 1 h 170"/>
                    <a:gd name="T4" fmla="*/ 2 w 279"/>
                    <a:gd name="T5" fmla="*/ 2 h 170"/>
                    <a:gd name="T6" fmla="*/ 4 w 279"/>
                    <a:gd name="T7" fmla="*/ 2 h 17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79"/>
                    <a:gd name="T13" fmla="*/ 0 h 170"/>
                    <a:gd name="T14" fmla="*/ 279 w 279"/>
                    <a:gd name="T15" fmla="*/ 170 h 17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79" h="170">
                      <a:moveTo>
                        <a:pt x="0" y="16"/>
                      </a:moveTo>
                      <a:cubicBezTo>
                        <a:pt x="7" y="17"/>
                        <a:pt x="22" y="0"/>
                        <a:pt x="45" y="22"/>
                      </a:cubicBezTo>
                      <a:cubicBezTo>
                        <a:pt x="68" y="44"/>
                        <a:pt x="96" y="126"/>
                        <a:pt x="135" y="148"/>
                      </a:cubicBezTo>
                      <a:cubicBezTo>
                        <a:pt x="174" y="170"/>
                        <a:pt x="249" y="155"/>
                        <a:pt x="279" y="157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  <p:sp>
              <p:nvSpPr>
                <p:cNvPr id="64" name="Freeform 19"/>
                <p:cNvSpPr>
                  <a:spLocks noChangeAspect="1"/>
                </p:cNvSpPr>
                <p:nvPr/>
              </p:nvSpPr>
              <p:spPr bwMode="auto">
                <a:xfrm>
                  <a:off x="5202" y="1835"/>
                  <a:ext cx="78" cy="495"/>
                </a:xfrm>
                <a:custGeom>
                  <a:avLst/>
                  <a:gdLst>
                    <a:gd name="T0" fmla="*/ 69 w 78"/>
                    <a:gd name="T1" fmla="*/ 0 h 495"/>
                    <a:gd name="T2" fmla="*/ 69 w 78"/>
                    <a:gd name="T3" fmla="*/ 97 h 495"/>
                    <a:gd name="T4" fmla="*/ 54 w 78"/>
                    <a:gd name="T5" fmla="*/ 165 h 495"/>
                    <a:gd name="T6" fmla="*/ 39 w 78"/>
                    <a:gd name="T7" fmla="*/ 315 h 495"/>
                    <a:gd name="T8" fmla="*/ 27 w 78"/>
                    <a:gd name="T9" fmla="*/ 466 h 495"/>
                    <a:gd name="T10" fmla="*/ 0 w 78"/>
                    <a:gd name="T11" fmla="*/ 487 h 49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8"/>
                    <a:gd name="T19" fmla="*/ 0 h 495"/>
                    <a:gd name="T20" fmla="*/ 78 w 78"/>
                    <a:gd name="T21" fmla="*/ 495 h 49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8" h="495">
                      <a:moveTo>
                        <a:pt x="69" y="0"/>
                      </a:moveTo>
                      <a:cubicBezTo>
                        <a:pt x="78" y="32"/>
                        <a:pt x="71" y="70"/>
                        <a:pt x="69" y="97"/>
                      </a:cubicBezTo>
                      <a:cubicBezTo>
                        <a:pt x="66" y="125"/>
                        <a:pt x="59" y="129"/>
                        <a:pt x="54" y="165"/>
                      </a:cubicBezTo>
                      <a:cubicBezTo>
                        <a:pt x="49" y="201"/>
                        <a:pt x="43" y="265"/>
                        <a:pt x="39" y="315"/>
                      </a:cubicBezTo>
                      <a:cubicBezTo>
                        <a:pt x="35" y="365"/>
                        <a:pt x="34" y="437"/>
                        <a:pt x="27" y="466"/>
                      </a:cubicBezTo>
                      <a:cubicBezTo>
                        <a:pt x="20" y="495"/>
                        <a:pt x="6" y="483"/>
                        <a:pt x="0" y="487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  <p:sp>
              <p:nvSpPr>
                <p:cNvPr id="65" name="Freeform 20"/>
                <p:cNvSpPr>
                  <a:spLocks noChangeAspect="1"/>
                </p:cNvSpPr>
                <p:nvPr/>
              </p:nvSpPr>
              <p:spPr bwMode="auto">
                <a:xfrm>
                  <a:off x="5271" y="1932"/>
                  <a:ext cx="79" cy="396"/>
                </a:xfrm>
                <a:custGeom>
                  <a:avLst/>
                  <a:gdLst>
                    <a:gd name="T0" fmla="*/ 0 w 79"/>
                    <a:gd name="T1" fmla="*/ 0 h 396"/>
                    <a:gd name="T2" fmla="*/ 13 w 79"/>
                    <a:gd name="T3" fmla="*/ 83 h 396"/>
                    <a:gd name="T4" fmla="*/ 15 w 79"/>
                    <a:gd name="T5" fmla="*/ 239 h 396"/>
                    <a:gd name="T6" fmla="*/ 36 w 79"/>
                    <a:gd name="T7" fmla="*/ 372 h 396"/>
                    <a:gd name="T8" fmla="*/ 79 w 79"/>
                    <a:gd name="T9" fmla="*/ 385 h 3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9"/>
                    <a:gd name="T16" fmla="*/ 0 h 396"/>
                    <a:gd name="T17" fmla="*/ 79 w 79"/>
                    <a:gd name="T18" fmla="*/ 396 h 39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9" h="396">
                      <a:moveTo>
                        <a:pt x="0" y="0"/>
                      </a:moveTo>
                      <a:cubicBezTo>
                        <a:pt x="2" y="14"/>
                        <a:pt x="11" y="43"/>
                        <a:pt x="13" y="83"/>
                      </a:cubicBezTo>
                      <a:cubicBezTo>
                        <a:pt x="16" y="123"/>
                        <a:pt x="11" y="191"/>
                        <a:pt x="15" y="239"/>
                      </a:cubicBezTo>
                      <a:cubicBezTo>
                        <a:pt x="19" y="287"/>
                        <a:pt x="25" y="348"/>
                        <a:pt x="36" y="372"/>
                      </a:cubicBezTo>
                      <a:cubicBezTo>
                        <a:pt x="47" y="396"/>
                        <a:pt x="70" y="382"/>
                        <a:pt x="79" y="385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  <p:sp>
              <p:nvSpPr>
                <p:cNvPr id="66" name="Freeform 21"/>
                <p:cNvSpPr>
                  <a:spLocks noChangeAspect="1"/>
                </p:cNvSpPr>
                <p:nvPr/>
              </p:nvSpPr>
              <p:spPr bwMode="auto">
                <a:xfrm>
                  <a:off x="5271" y="1932"/>
                  <a:ext cx="64" cy="225"/>
                </a:xfrm>
                <a:custGeom>
                  <a:avLst/>
                  <a:gdLst>
                    <a:gd name="T0" fmla="*/ 0 w 64"/>
                    <a:gd name="T1" fmla="*/ 0 h 225"/>
                    <a:gd name="T2" fmla="*/ 54 w 64"/>
                    <a:gd name="T3" fmla="*/ 25 h 225"/>
                    <a:gd name="T4" fmla="*/ 60 w 64"/>
                    <a:gd name="T5" fmla="*/ 150 h 225"/>
                    <a:gd name="T6" fmla="*/ 42 w 64"/>
                    <a:gd name="T7" fmla="*/ 225 h 2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4"/>
                    <a:gd name="T13" fmla="*/ 0 h 225"/>
                    <a:gd name="T14" fmla="*/ 64 w 64"/>
                    <a:gd name="T15" fmla="*/ 225 h 2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4" h="225">
                      <a:moveTo>
                        <a:pt x="0" y="0"/>
                      </a:moveTo>
                      <a:cubicBezTo>
                        <a:pt x="9" y="4"/>
                        <a:pt x="44" y="0"/>
                        <a:pt x="54" y="25"/>
                      </a:cubicBezTo>
                      <a:cubicBezTo>
                        <a:pt x="64" y="50"/>
                        <a:pt x="62" y="117"/>
                        <a:pt x="60" y="150"/>
                      </a:cubicBezTo>
                      <a:cubicBezTo>
                        <a:pt x="58" y="183"/>
                        <a:pt x="46" y="210"/>
                        <a:pt x="42" y="225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  <p:sp>
              <p:nvSpPr>
                <p:cNvPr id="67" name="Freeform 22"/>
                <p:cNvSpPr>
                  <a:spLocks noChangeAspect="1"/>
                </p:cNvSpPr>
                <p:nvPr/>
              </p:nvSpPr>
              <p:spPr bwMode="auto">
                <a:xfrm>
                  <a:off x="5054" y="1775"/>
                  <a:ext cx="81" cy="71"/>
                </a:xfrm>
                <a:custGeom>
                  <a:avLst/>
                  <a:gdLst>
                    <a:gd name="T0" fmla="*/ 1 w 159"/>
                    <a:gd name="T1" fmla="*/ 1 h 140"/>
                    <a:gd name="T2" fmla="*/ 1 w 159"/>
                    <a:gd name="T3" fmla="*/ 1 h 140"/>
                    <a:gd name="T4" fmla="*/ 1 w 159"/>
                    <a:gd name="T5" fmla="*/ 1 h 140"/>
                    <a:gd name="T6" fmla="*/ 1 w 159"/>
                    <a:gd name="T7" fmla="*/ 1 h 140"/>
                    <a:gd name="T8" fmla="*/ 1 w 159"/>
                    <a:gd name="T9" fmla="*/ 1 h 1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9"/>
                    <a:gd name="T16" fmla="*/ 0 h 140"/>
                    <a:gd name="T17" fmla="*/ 159 w 159"/>
                    <a:gd name="T18" fmla="*/ 140 h 1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9" h="140">
                      <a:moveTo>
                        <a:pt x="28" y="27"/>
                      </a:moveTo>
                      <a:cubicBezTo>
                        <a:pt x="14" y="45"/>
                        <a:pt x="0" y="108"/>
                        <a:pt x="19" y="123"/>
                      </a:cubicBezTo>
                      <a:cubicBezTo>
                        <a:pt x="43" y="140"/>
                        <a:pt x="131" y="135"/>
                        <a:pt x="145" y="117"/>
                      </a:cubicBezTo>
                      <a:cubicBezTo>
                        <a:pt x="159" y="99"/>
                        <a:pt x="126" y="30"/>
                        <a:pt x="106" y="15"/>
                      </a:cubicBezTo>
                      <a:cubicBezTo>
                        <a:pt x="86" y="0"/>
                        <a:pt x="42" y="9"/>
                        <a:pt x="28" y="27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</p:grpSp>
        </p:grpSp>
        <p:grpSp>
          <p:nvGrpSpPr>
            <p:cNvPr id="68" name="组合 67"/>
            <p:cNvGrpSpPr/>
            <p:nvPr/>
          </p:nvGrpSpPr>
          <p:grpSpPr>
            <a:xfrm>
              <a:off x="15047" y="8044"/>
              <a:ext cx="709" cy="1285"/>
              <a:chOff x="14952" y="7914"/>
              <a:chExt cx="709" cy="1285"/>
            </a:xfrm>
          </p:grpSpPr>
          <p:sp>
            <p:nvSpPr>
              <p:cNvPr id="69" name="Line 5"/>
              <p:cNvSpPr>
                <a:spLocks noChangeAspect="1" noChangeShapeType="1"/>
              </p:cNvSpPr>
              <p:nvPr/>
            </p:nvSpPr>
            <p:spPr bwMode="auto">
              <a:xfrm flipH="1">
                <a:off x="15063" y="7914"/>
                <a:ext cx="1" cy="896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prstDash val="dash"/>
                <a:round/>
              </a:ln>
            </p:spPr>
            <p:txBody>
              <a:bodyPr lIns="68580" tIns="34290" rIns="68580" bIns="34290"/>
              <a:lstStyle/>
              <a:p>
                <a:endParaRPr lang="zh-CN" altLang="en-US"/>
              </a:p>
            </p:txBody>
          </p:sp>
          <p:grpSp>
            <p:nvGrpSpPr>
              <p:cNvPr id="70" name="Group 30"/>
              <p:cNvGrpSpPr>
                <a:grpSpLocks noChangeAspect="1"/>
              </p:cNvGrpSpPr>
              <p:nvPr/>
            </p:nvGrpSpPr>
            <p:grpSpPr>
              <a:xfrm rot="21586800" flipV="1">
                <a:off x="14952" y="7973"/>
                <a:ext cx="709" cy="1226"/>
                <a:chOff x="5054" y="1712"/>
                <a:chExt cx="296" cy="618"/>
              </a:xfrm>
            </p:grpSpPr>
            <p:sp>
              <p:nvSpPr>
                <p:cNvPr id="71" name="Oval 31"/>
                <p:cNvSpPr>
                  <a:spLocks noChangeAspect="1" noChangeArrowheads="1"/>
                </p:cNvSpPr>
                <p:nvPr/>
              </p:nvSpPr>
              <p:spPr bwMode="auto">
                <a:xfrm>
                  <a:off x="5233" y="1712"/>
                  <a:ext cx="75" cy="122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  <p:sp>
              <p:nvSpPr>
                <p:cNvPr id="72" name="Freeform 32"/>
                <p:cNvSpPr>
                  <a:spLocks noChangeAspect="1"/>
                </p:cNvSpPr>
                <p:nvPr/>
              </p:nvSpPr>
              <p:spPr bwMode="auto">
                <a:xfrm>
                  <a:off x="5098" y="1836"/>
                  <a:ext cx="175" cy="106"/>
                </a:xfrm>
                <a:custGeom>
                  <a:avLst/>
                  <a:gdLst>
                    <a:gd name="T0" fmla="*/ 0 w 279"/>
                    <a:gd name="T1" fmla="*/ 1 h 170"/>
                    <a:gd name="T2" fmla="*/ 1 w 279"/>
                    <a:gd name="T3" fmla="*/ 1 h 170"/>
                    <a:gd name="T4" fmla="*/ 2 w 279"/>
                    <a:gd name="T5" fmla="*/ 2 h 170"/>
                    <a:gd name="T6" fmla="*/ 4 w 279"/>
                    <a:gd name="T7" fmla="*/ 2 h 17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79"/>
                    <a:gd name="T13" fmla="*/ 0 h 170"/>
                    <a:gd name="T14" fmla="*/ 279 w 279"/>
                    <a:gd name="T15" fmla="*/ 170 h 17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79" h="170">
                      <a:moveTo>
                        <a:pt x="0" y="16"/>
                      </a:moveTo>
                      <a:cubicBezTo>
                        <a:pt x="7" y="17"/>
                        <a:pt x="22" y="0"/>
                        <a:pt x="45" y="22"/>
                      </a:cubicBezTo>
                      <a:cubicBezTo>
                        <a:pt x="68" y="44"/>
                        <a:pt x="96" y="126"/>
                        <a:pt x="135" y="148"/>
                      </a:cubicBezTo>
                      <a:cubicBezTo>
                        <a:pt x="174" y="170"/>
                        <a:pt x="249" y="155"/>
                        <a:pt x="279" y="157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  <p:sp>
              <p:nvSpPr>
                <p:cNvPr id="73" name="Freeform 33"/>
                <p:cNvSpPr>
                  <a:spLocks noChangeAspect="1"/>
                </p:cNvSpPr>
                <p:nvPr/>
              </p:nvSpPr>
              <p:spPr bwMode="auto">
                <a:xfrm>
                  <a:off x="5202" y="1835"/>
                  <a:ext cx="78" cy="495"/>
                </a:xfrm>
                <a:custGeom>
                  <a:avLst/>
                  <a:gdLst>
                    <a:gd name="T0" fmla="*/ 69 w 78"/>
                    <a:gd name="T1" fmla="*/ 0 h 495"/>
                    <a:gd name="T2" fmla="*/ 69 w 78"/>
                    <a:gd name="T3" fmla="*/ 97 h 495"/>
                    <a:gd name="T4" fmla="*/ 54 w 78"/>
                    <a:gd name="T5" fmla="*/ 165 h 495"/>
                    <a:gd name="T6" fmla="*/ 39 w 78"/>
                    <a:gd name="T7" fmla="*/ 315 h 495"/>
                    <a:gd name="T8" fmla="*/ 27 w 78"/>
                    <a:gd name="T9" fmla="*/ 466 h 495"/>
                    <a:gd name="T10" fmla="*/ 0 w 78"/>
                    <a:gd name="T11" fmla="*/ 487 h 49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8"/>
                    <a:gd name="T19" fmla="*/ 0 h 495"/>
                    <a:gd name="T20" fmla="*/ 78 w 78"/>
                    <a:gd name="T21" fmla="*/ 495 h 49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8" h="495">
                      <a:moveTo>
                        <a:pt x="69" y="0"/>
                      </a:moveTo>
                      <a:cubicBezTo>
                        <a:pt x="78" y="32"/>
                        <a:pt x="71" y="70"/>
                        <a:pt x="69" y="97"/>
                      </a:cubicBezTo>
                      <a:cubicBezTo>
                        <a:pt x="66" y="125"/>
                        <a:pt x="59" y="129"/>
                        <a:pt x="54" y="165"/>
                      </a:cubicBezTo>
                      <a:cubicBezTo>
                        <a:pt x="49" y="201"/>
                        <a:pt x="43" y="265"/>
                        <a:pt x="39" y="315"/>
                      </a:cubicBezTo>
                      <a:cubicBezTo>
                        <a:pt x="35" y="365"/>
                        <a:pt x="34" y="437"/>
                        <a:pt x="27" y="466"/>
                      </a:cubicBezTo>
                      <a:cubicBezTo>
                        <a:pt x="20" y="495"/>
                        <a:pt x="6" y="483"/>
                        <a:pt x="0" y="487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  <p:sp>
              <p:nvSpPr>
                <p:cNvPr id="74" name="Freeform 34"/>
                <p:cNvSpPr>
                  <a:spLocks noChangeAspect="1"/>
                </p:cNvSpPr>
                <p:nvPr/>
              </p:nvSpPr>
              <p:spPr bwMode="auto">
                <a:xfrm>
                  <a:off x="5271" y="1932"/>
                  <a:ext cx="79" cy="396"/>
                </a:xfrm>
                <a:custGeom>
                  <a:avLst/>
                  <a:gdLst>
                    <a:gd name="T0" fmla="*/ 0 w 79"/>
                    <a:gd name="T1" fmla="*/ 0 h 396"/>
                    <a:gd name="T2" fmla="*/ 13 w 79"/>
                    <a:gd name="T3" fmla="*/ 83 h 396"/>
                    <a:gd name="T4" fmla="*/ 15 w 79"/>
                    <a:gd name="T5" fmla="*/ 239 h 396"/>
                    <a:gd name="T6" fmla="*/ 36 w 79"/>
                    <a:gd name="T7" fmla="*/ 372 h 396"/>
                    <a:gd name="T8" fmla="*/ 79 w 79"/>
                    <a:gd name="T9" fmla="*/ 385 h 3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9"/>
                    <a:gd name="T16" fmla="*/ 0 h 396"/>
                    <a:gd name="T17" fmla="*/ 79 w 79"/>
                    <a:gd name="T18" fmla="*/ 396 h 39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9" h="396">
                      <a:moveTo>
                        <a:pt x="0" y="0"/>
                      </a:moveTo>
                      <a:cubicBezTo>
                        <a:pt x="2" y="14"/>
                        <a:pt x="11" y="43"/>
                        <a:pt x="13" y="83"/>
                      </a:cubicBezTo>
                      <a:cubicBezTo>
                        <a:pt x="16" y="123"/>
                        <a:pt x="11" y="191"/>
                        <a:pt x="15" y="239"/>
                      </a:cubicBezTo>
                      <a:cubicBezTo>
                        <a:pt x="19" y="287"/>
                        <a:pt x="25" y="348"/>
                        <a:pt x="36" y="372"/>
                      </a:cubicBezTo>
                      <a:cubicBezTo>
                        <a:pt x="47" y="396"/>
                        <a:pt x="70" y="382"/>
                        <a:pt x="79" y="385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  <p:sp>
              <p:nvSpPr>
                <p:cNvPr id="75" name="Freeform 35"/>
                <p:cNvSpPr>
                  <a:spLocks noChangeAspect="1"/>
                </p:cNvSpPr>
                <p:nvPr/>
              </p:nvSpPr>
              <p:spPr bwMode="auto">
                <a:xfrm>
                  <a:off x="5271" y="1932"/>
                  <a:ext cx="64" cy="225"/>
                </a:xfrm>
                <a:custGeom>
                  <a:avLst/>
                  <a:gdLst>
                    <a:gd name="T0" fmla="*/ 0 w 64"/>
                    <a:gd name="T1" fmla="*/ 0 h 225"/>
                    <a:gd name="T2" fmla="*/ 54 w 64"/>
                    <a:gd name="T3" fmla="*/ 25 h 225"/>
                    <a:gd name="T4" fmla="*/ 60 w 64"/>
                    <a:gd name="T5" fmla="*/ 150 h 225"/>
                    <a:gd name="T6" fmla="*/ 42 w 64"/>
                    <a:gd name="T7" fmla="*/ 225 h 2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4"/>
                    <a:gd name="T13" fmla="*/ 0 h 225"/>
                    <a:gd name="T14" fmla="*/ 64 w 64"/>
                    <a:gd name="T15" fmla="*/ 225 h 2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4" h="225">
                      <a:moveTo>
                        <a:pt x="0" y="0"/>
                      </a:moveTo>
                      <a:cubicBezTo>
                        <a:pt x="9" y="4"/>
                        <a:pt x="44" y="0"/>
                        <a:pt x="54" y="25"/>
                      </a:cubicBezTo>
                      <a:cubicBezTo>
                        <a:pt x="64" y="50"/>
                        <a:pt x="62" y="117"/>
                        <a:pt x="60" y="150"/>
                      </a:cubicBezTo>
                      <a:cubicBezTo>
                        <a:pt x="58" y="183"/>
                        <a:pt x="46" y="210"/>
                        <a:pt x="42" y="225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  <p:sp>
              <p:nvSpPr>
                <p:cNvPr id="76" name="Freeform 36"/>
                <p:cNvSpPr>
                  <a:spLocks noChangeAspect="1"/>
                </p:cNvSpPr>
                <p:nvPr/>
              </p:nvSpPr>
              <p:spPr bwMode="auto">
                <a:xfrm>
                  <a:off x="5054" y="1775"/>
                  <a:ext cx="81" cy="71"/>
                </a:xfrm>
                <a:custGeom>
                  <a:avLst/>
                  <a:gdLst>
                    <a:gd name="T0" fmla="*/ 1 w 159"/>
                    <a:gd name="T1" fmla="*/ 1 h 140"/>
                    <a:gd name="T2" fmla="*/ 1 w 159"/>
                    <a:gd name="T3" fmla="*/ 1 h 140"/>
                    <a:gd name="T4" fmla="*/ 1 w 159"/>
                    <a:gd name="T5" fmla="*/ 1 h 140"/>
                    <a:gd name="T6" fmla="*/ 1 w 159"/>
                    <a:gd name="T7" fmla="*/ 1 h 140"/>
                    <a:gd name="T8" fmla="*/ 1 w 159"/>
                    <a:gd name="T9" fmla="*/ 1 h 1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9"/>
                    <a:gd name="T16" fmla="*/ 0 h 140"/>
                    <a:gd name="T17" fmla="*/ 159 w 159"/>
                    <a:gd name="T18" fmla="*/ 140 h 1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9" h="140">
                      <a:moveTo>
                        <a:pt x="28" y="27"/>
                      </a:moveTo>
                      <a:cubicBezTo>
                        <a:pt x="14" y="45"/>
                        <a:pt x="0" y="108"/>
                        <a:pt x="19" y="123"/>
                      </a:cubicBezTo>
                      <a:cubicBezTo>
                        <a:pt x="43" y="140"/>
                        <a:pt x="131" y="135"/>
                        <a:pt x="145" y="117"/>
                      </a:cubicBezTo>
                      <a:cubicBezTo>
                        <a:pt x="159" y="99"/>
                        <a:pt x="126" y="30"/>
                        <a:pt x="106" y="15"/>
                      </a:cubicBezTo>
                      <a:cubicBezTo>
                        <a:pt x="86" y="0"/>
                        <a:pt x="42" y="9"/>
                        <a:pt x="28" y="27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</p:grpSp>
        </p:grpSp>
        <p:grpSp>
          <p:nvGrpSpPr>
            <p:cNvPr id="77" name="组合 76"/>
            <p:cNvGrpSpPr/>
            <p:nvPr/>
          </p:nvGrpSpPr>
          <p:grpSpPr>
            <a:xfrm rot="1740000">
              <a:off x="17095" y="6023"/>
              <a:ext cx="1248" cy="586"/>
              <a:chOff x="16750" y="4615"/>
              <a:chExt cx="1248" cy="586"/>
            </a:xfrm>
          </p:grpSpPr>
          <p:sp>
            <p:nvSpPr>
              <p:cNvPr id="78" name="Line 7"/>
              <p:cNvSpPr>
                <a:spLocks noChangeAspect="1" noChangeShapeType="1"/>
              </p:cNvSpPr>
              <p:nvPr/>
            </p:nvSpPr>
            <p:spPr bwMode="auto">
              <a:xfrm rot="14400000" flipH="1">
                <a:off x="17212" y="4276"/>
                <a:ext cx="0" cy="924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prstDash val="dash"/>
                <a:round/>
              </a:ln>
            </p:spPr>
            <p:txBody>
              <a:bodyPr lIns="68580" tIns="34290" rIns="68580" bIns="34290"/>
              <a:lstStyle/>
              <a:p>
                <a:endParaRPr lang="zh-CN" altLang="en-US"/>
              </a:p>
            </p:txBody>
          </p:sp>
          <p:grpSp>
            <p:nvGrpSpPr>
              <p:cNvPr id="79" name="Group 23"/>
              <p:cNvGrpSpPr>
                <a:grpSpLocks noChangeAspect="1"/>
              </p:cNvGrpSpPr>
              <p:nvPr/>
            </p:nvGrpSpPr>
            <p:grpSpPr>
              <a:xfrm rot="3752667">
                <a:off x="17092" y="4295"/>
                <a:ext cx="587" cy="1226"/>
                <a:chOff x="5054" y="1712"/>
                <a:chExt cx="296" cy="618"/>
              </a:xfrm>
            </p:grpSpPr>
            <p:sp>
              <p:nvSpPr>
                <p:cNvPr id="80" name="Oval 24"/>
                <p:cNvSpPr>
                  <a:spLocks noChangeAspect="1" noChangeArrowheads="1"/>
                </p:cNvSpPr>
                <p:nvPr/>
              </p:nvSpPr>
              <p:spPr bwMode="auto">
                <a:xfrm>
                  <a:off x="5233" y="1712"/>
                  <a:ext cx="75" cy="122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  <p:sp>
              <p:nvSpPr>
                <p:cNvPr id="81" name="Freeform 25"/>
                <p:cNvSpPr>
                  <a:spLocks noChangeAspect="1"/>
                </p:cNvSpPr>
                <p:nvPr/>
              </p:nvSpPr>
              <p:spPr bwMode="auto">
                <a:xfrm>
                  <a:off x="5098" y="1836"/>
                  <a:ext cx="175" cy="106"/>
                </a:xfrm>
                <a:custGeom>
                  <a:avLst/>
                  <a:gdLst>
                    <a:gd name="T0" fmla="*/ 0 w 279"/>
                    <a:gd name="T1" fmla="*/ 1 h 170"/>
                    <a:gd name="T2" fmla="*/ 1 w 279"/>
                    <a:gd name="T3" fmla="*/ 1 h 170"/>
                    <a:gd name="T4" fmla="*/ 2 w 279"/>
                    <a:gd name="T5" fmla="*/ 2 h 170"/>
                    <a:gd name="T6" fmla="*/ 4 w 279"/>
                    <a:gd name="T7" fmla="*/ 2 h 17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79"/>
                    <a:gd name="T13" fmla="*/ 0 h 170"/>
                    <a:gd name="T14" fmla="*/ 279 w 279"/>
                    <a:gd name="T15" fmla="*/ 170 h 17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79" h="170">
                      <a:moveTo>
                        <a:pt x="0" y="16"/>
                      </a:moveTo>
                      <a:cubicBezTo>
                        <a:pt x="7" y="17"/>
                        <a:pt x="22" y="0"/>
                        <a:pt x="45" y="22"/>
                      </a:cubicBezTo>
                      <a:cubicBezTo>
                        <a:pt x="68" y="44"/>
                        <a:pt x="96" y="126"/>
                        <a:pt x="135" y="148"/>
                      </a:cubicBezTo>
                      <a:cubicBezTo>
                        <a:pt x="174" y="170"/>
                        <a:pt x="249" y="155"/>
                        <a:pt x="279" y="157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  <p:sp>
              <p:nvSpPr>
                <p:cNvPr id="82" name="Freeform 26"/>
                <p:cNvSpPr>
                  <a:spLocks noChangeAspect="1"/>
                </p:cNvSpPr>
                <p:nvPr/>
              </p:nvSpPr>
              <p:spPr bwMode="auto">
                <a:xfrm>
                  <a:off x="5202" y="1835"/>
                  <a:ext cx="78" cy="495"/>
                </a:xfrm>
                <a:custGeom>
                  <a:avLst/>
                  <a:gdLst>
                    <a:gd name="T0" fmla="*/ 69 w 78"/>
                    <a:gd name="T1" fmla="*/ 0 h 495"/>
                    <a:gd name="T2" fmla="*/ 69 w 78"/>
                    <a:gd name="T3" fmla="*/ 97 h 495"/>
                    <a:gd name="T4" fmla="*/ 54 w 78"/>
                    <a:gd name="T5" fmla="*/ 165 h 495"/>
                    <a:gd name="T6" fmla="*/ 39 w 78"/>
                    <a:gd name="T7" fmla="*/ 315 h 495"/>
                    <a:gd name="T8" fmla="*/ 27 w 78"/>
                    <a:gd name="T9" fmla="*/ 466 h 495"/>
                    <a:gd name="T10" fmla="*/ 0 w 78"/>
                    <a:gd name="T11" fmla="*/ 487 h 49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8"/>
                    <a:gd name="T19" fmla="*/ 0 h 495"/>
                    <a:gd name="T20" fmla="*/ 78 w 78"/>
                    <a:gd name="T21" fmla="*/ 495 h 49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8" h="495">
                      <a:moveTo>
                        <a:pt x="69" y="0"/>
                      </a:moveTo>
                      <a:cubicBezTo>
                        <a:pt x="78" y="32"/>
                        <a:pt x="71" y="70"/>
                        <a:pt x="69" y="97"/>
                      </a:cubicBezTo>
                      <a:cubicBezTo>
                        <a:pt x="66" y="125"/>
                        <a:pt x="59" y="129"/>
                        <a:pt x="54" y="165"/>
                      </a:cubicBezTo>
                      <a:cubicBezTo>
                        <a:pt x="49" y="201"/>
                        <a:pt x="43" y="265"/>
                        <a:pt x="39" y="315"/>
                      </a:cubicBezTo>
                      <a:cubicBezTo>
                        <a:pt x="35" y="365"/>
                        <a:pt x="34" y="437"/>
                        <a:pt x="27" y="466"/>
                      </a:cubicBezTo>
                      <a:cubicBezTo>
                        <a:pt x="20" y="495"/>
                        <a:pt x="6" y="483"/>
                        <a:pt x="0" y="487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  <p:sp>
              <p:nvSpPr>
                <p:cNvPr id="83" name="Freeform 27"/>
                <p:cNvSpPr>
                  <a:spLocks noChangeAspect="1"/>
                </p:cNvSpPr>
                <p:nvPr/>
              </p:nvSpPr>
              <p:spPr bwMode="auto">
                <a:xfrm>
                  <a:off x="5271" y="1932"/>
                  <a:ext cx="79" cy="396"/>
                </a:xfrm>
                <a:custGeom>
                  <a:avLst/>
                  <a:gdLst>
                    <a:gd name="T0" fmla="*/ 0 w 79"/>
                    <a:gd name="T1" fmla="*/ 0 h 396"/>
                    <a:gd name="T2" fmla="*/ 13 w 79"/>
                    <a:gd name="T3" fmla="*/ 83 h 396"/>
                    <a:gd name="T4" fmla="*/ 15 w 79"/>
                    <a:gd name="T5" fmla="*/ 239 h 396"/>
                    <a:gd name="T6" fmla="*/ 36 w 79"/>
                    <a:gd name="T7" fmla="*/ 372 h 396"/>
                    <a:gd name="T8" fmla="*/ 79 w 79"/>
                    <a:gd name="T9" fmla="*/ 385 h 3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9"/>
                    <a:gd name="T16" fmla="*/ 0 h 396"/>
                    <a:gd name="T17" fmla="*/ 79 w 79"/>
                    <a:gd name="T18" fmla="*/ 396 h 39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9" h="396">
                      <a:moveTo>
                        <a:pt x="0" y="0"/>
                      </a:moveTo>
                      <a:cubicBezTo>
                        <a:pt x="2" y="14"/>
                        <a:pt x="11" y="43"/>
                        <a:pt x="13" y="83"/>
                      </a:cubicBezTo>
                      <a:cubicBezTo>
                        <a:pt x="16" y="123"/>
                        <a:pt x="11" y="191"/>
                        <a:pt x="15" y="239"/>
                      </a:cubicBezTo>
                      <a:cubicBezTo>
                        <a:pt x="19" y="287"/>
                        <a:pt x="25" y="348"/>
                        <a:pt x="36" y="372"/>
                      </a:cubicBezTo>
                      <a:cubicBezTo>
                        <a:pt x="47" y="396"/>
                        <a:pt x="70" y="382"/>
                        <a:pt x="79" y="385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  <p:sp>
              <p:nvSpPr>
                <p:cNvPr id="84" name="Freeform 28"/>
                <p:cNvSpPr>
                  <a:spLocks noChangeAspect="1"/>
                </p:cNvSpPr>
                <p:nvPr/>
              </p:nvSpPr>
              <p:spPr bwMode="auto">
                <a:xfrm>
                  <a:off x="5271" y="1932"/>
                  <a:ext cx="64" cy="225"/>
                </a:xfrm>
                <a:custGeom>
                  <a:avLst/>
                  <a:gdLst>
                    <a:gd name="T0" fmla="*/ 0 w 64"/>
                    <a:gd name="T1" fmla="*/ 0 h 225"/>
                    <a:gd name="T2" fmla="*/ 54 w 64"/>
                    <a:gd name="T3" fmla="*/ 25 h 225"/>
                    <a:gd name="T4" fmla="*/ 60 w 64"/>
                    <a:gd name="T5" fmla="*/ 150 h 225"/>
                    <a:gd name="T6" fmla="*/ 42 w 64"/>
                    <a:gd name="T7" fmla="*/ 225 h 2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4"/>
                    <a:gd name="T13" fmla="*/ 0 h 225"/>
                    <a:gd name="T14" fmla="*/ 64 w 64"/>
                    <a:gd name="T15" fmla="*/ 225 h 2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4" h="225">
                      <a:moveTo>
                        <a:pt x="0" y="0"/>
                      </a:moveTo>
                      <a:cubicBezTo>
                        <a:pt x="9" y="4"/>
                        <a:pt x="44" y="0"/>
                        <a:pt x="54" y="25"/>
                      </a:cubicBezTo>
                      <a:cubicBezTo>
                        <a:pt x="64" y="50"/>
                        <a:pt x="62" y="117"/>
                        <a:pt x="60" y="150"/>
                      </a:cubicBezTo>
                      <a:cubicBezTo>
                        <a:pt x="58" y="183"/>
                        <a:pt x="46" y="210"/>
                        <a:pt x="42" y="225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  <p:sp>
              <p:nvSpPr>
                <p:cNvPr id="85" name="Freeform 29"/>
                <p:cNvSpPr>
                  <a:spLocks noChangeAspect="1"/>
                </p:cNvSpPr>
                <p:nvPr/>
              </p:nvSpPr>
              <p:spPr bwMode="auto">
                <a:xfrm>
                  <a:off x="5054" y="1775"/>
                  <a:ext cx="81" cy="71"/>
                </a:xfrm>
                <a:custGeom>
                  <a:avLst/>
                  <a:gdLst>
                    <a:gd name="T0" fmla="*/ 1 w 159"/>
                    <a:gd name="T1" fmla="*/ 1 h 140"/>
                    <a:gd name="T2" fmla="*/ 1 w 159"/>
                    <a:gd name="T3" fmla="*/ 1 h 140"/>
                    <a:gd name="T4" fmla="*/ 1 w 159"/>
                    <a:gd name="T5" fmla="*/ 1 h 140"/>
                    <a:gd name="T6" fmla="*/ 1 w 159"/>
                    <a:gd name="T7" fmla="*/ 1 h 140"/>
                    <a:gd name="T8" fmla="*/ 1 w 159"/>
                    <a:gd name="T9" fmla="*/ 1 h 1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9"/>
                    <a:gd name="T16" fmla="*/ 0 h 140"/>
                    <a:gd name="T17" fmla="*/ 159 w 159"/>
                    <a:gd name="T18" fmla="*/ 140 h 1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9" h="140">
                      <a:moveTo>
                        <a:pt x="28" y="27"/>
                      </a:moveTo>
                      <a:cubicBezTo>
                        <a:pt x="14" y="45"/>
                        <a:pt x="0" y="108"/>
                        <a:pt x="19" y="123"/>
                      </a:cubicBezTo>
                      <a:cubicBezTo>
                        <a:pt x="43" y="140"/>
                        <a:pt x="131" y="135"/>
                        <a:pt x="145" y="117"/>
                      </a:cubicBezTo>
                      <a:cubicBezTo>
                        <a:pt x="159" y="99"/>
                        <a:pt x="126" y="30"/>
                        <a:pt x="106" y="15"/>
                      </a:cubicBezTo>
                      <a:cubicBezTo>
                        <a:pt x="86" y="0"/>
                        <a:pt x="42" y="9"/>
                        <a:pt x="28" y="27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</p:grpSp>
        </p:grpSp>
        <p:grpSp>
          <p:nvGrpSpPr>
            <p:cNvPr id="86" name="组合 85"/>
            <p:cNvGrpSpPr/>
            <p:nvPr/>
          </p:nvGrpSpPr>
          <p:grpSpPr>
            <a:xfrm>
              <a:off x="11892" y="5611"/>
              <a:ext cx="1226" cy="586"/>
              <a:chOff x="12008" y="5530"/>
              <a:chExt cx="1226" cy="586"/>
            </a:xfrm>
          </p:grpSpPr>
          <p:sp>
            <p:nvSpPr>
              <p:cNvPr id="87" name="Line 6"/>
              <p:cNvSpPr>
                <a:spLocks noChangeAspect="1" noChangeShapeType="1"/>
              </p:cNvSpPr>
              <p:nvPr/>
            </p:nvSpPr>
            <p:spPr bwMode="auto">
              <a:xfrm rot="16200000" flipH="1">
                <a:off x="12764" y="5576"/>
                <a:ext cx="0" cy="926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prstDash val="dash"/>
                <a:round/>
              </a:ln>
            </p:spPr>
            <p:txBody>
              <a:bodyPr lIns="68580" tIns="34290" rIns="68580" bIns="34290"/>
              <a:lstStyle/>
              <a:p>
                <a:endParaRPr lang="zh-CN" altLang="en-US"/>
              </a:p>
            </p:txBody>
          </p:sp>
          <p:grpSp>
            <p:nvGrpSpPr>
              <p:cNvPr id="88" name="Group 16"/>
              <p:cNvGrpSpPr>
                <a:grpSpLocks noChangeAspect="1"/>
              </p:cNvGrpSpPr>
              <p:nvPr/>
            </p:nvGrpSpPr>
            <p:grpSpPr>
              <a:xfrm rot="16200000">
                <a:off x="12328" y="5210"/>
                <a:ext cx="587" cy="1226"/>
                <a:chOff x="5054" y="1712"/>
                <a:chExt cx="296" cy="618"/>
              </a:xfrm>
            </p:grpSpPr>
            <p:sp>
              <p:nvSpPr>
                <p:cNvPr id="89" name="Oval 17"/>
                <p:cNvSpPr>
                  <a:spLocks noChangeAspect="1" noChangeArrowheads="1"/>
                </p:cNvSpPr>
                <p:nvPr/>
              </p:nvSpPr>
              <p:spPr bwMode="auto">
                <a:xfrm>
                  <a:off x="5233" y="1712"/>
                  <a:ext cx="75" cy="122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  <p:sp>
              <p:nvSpPr>
                <p:cNvPr id="90" name="Freeform 18"/>
                <p:cNvSpPr>
                  <a:spLocks noChangeAspect="1"/>
                </p:cNvSpPr>
                <p:nvPr/>
              </p:nvSpPr>
              <p:spPr bwMode="auto">
                <a:xfrm>
                  <a:off x="5098" y="1836"/>
                  <a:ext cx="175" cy="106"/>
                </a:xfrm>
                <a:custGeom>
                  <a:avLst/>
                  <a:gdLst>
                    <a:gd name="T0" fmla="*/ 0 w 279"/>
                    <a:gd name="T1" fmla="*/ 1 h 170"/>
                    <a:gd name="T2" fmla="*/ 1 w 279"/>
                    <a:gd name="T3" fmla="*/ 1 h 170"/>
                    <a:gd name="T4" fmla="*/ 2 w 279"/>
                    <a:gd name="T5" fmla="*/ 2 h 170"/>
                    <a:gd name="T6" fmla="*/ 4 w 279"/>
                    <a:gd name="T7" fmla="*/ 2 h 17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79"/>
                    <a:gd name="T13" fmla="*/ 0 h 170"/>
                    <a:gd name="T14" fmla="*/ 279 w 279"/>
                    <a:gd name="T15" fmla="*/ 170 h 17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79" h="170">
                      <a:moveTo>
                        <a:pt x="0" y="16"/>
                      </a:moveTo>
                      <a:cubicBezTo>
                        <a:pt x="7" y="17"/>
                        <a:pt x="22" y="0"/>
                        <a:pt x="45" y="22"/>
                      </a:cubicBezTo>
                      <a:cubicBezTo>
                        <a:pt x="68" y="44"/>
                        <a:pt x="96" y="126"/>
                        <a:pt x="135" y="148"/>
                      </a:cubicBezTo>
                      <a:cubicBezTo>
                        <a:pt x="174" y="170"/>
                        <a:pt x="249" y="155"/>
                        <a:pt x="279" y="157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  <p:sp>
              <p:nvSpPr>
                <p:cNvPr id="91" name="Freeform 19"/>
                <p:cNvSpPr>
                  <a:spLocks noChangeAspect="1"/>
                </p:cNvSpPr>
                <p:nvPr/>
              </p:nvSpPr>
              <p:spPr bwMode="auto">
                <a:xfrm>
                  <a:off x="5202" y="1835"/>
                  <a:ext cx="78" cy="495"/>
                </a:xfrm>
                <a:custGeom>
                  <a:avLst/>
                  <a:gdLst>
                    <a:gd name="T0" fmla="*/ 69 w 78"/>
                    <a:gd name="T1" fmla="*/ 0 h 495"/>
                    <a:gd name="T2" fmla="*/ 69 w 78"/>
                    <a:gd name="T3" fmla="*/ 97 h 495"/>
                    <a:gd name="T4" fmla="*/ 54 w 78"/>
                    <a:gd name="T5" fmla="*/ 165 h 495"/>
                    <a:gd name="T6" fmla="*/ 39 w 78"/>
                    <a:gd name="T7" fmla="*/ 315 h 495"/>
                    <a:gd name="T8" fmla="*/ 27 w 78"/>
                    <a:gd name="T9" fmla="*/ 466 h 495"/>
                    <a:gd name="T10" fmla="*/ 0 w 78"/>
                    <a:gd name="T11" fmla="*/ 487 h 49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8"/>
                    <a:gd name="T19" fmla="*/ 0 h 495"/>
                    <a:gd name="T20" fmla="*/ 78 w 78"/>
                    <a:gd name="T21" fmla="*/ 495 h 49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8" h="495">
                      <a:moveTo>
                        <a:pt x="69" y="0"/>
                      </a:moveTo>
                      <a:cubicBezTo>
                        <a:pt x="78" y="32"/>
                        <a:pt x="71" y="70"/>
                        <a:pt x="69" y="97"/>
                      </a:cubicBezTo>
                      <a:cubicBezTo>
                        <a:pt x="66" y="125"/>
                        <a:pt x="59" y="129"/>
                        <a:pt x="54" y="165"/>
                      </a:cubicBezTo>
                      <a:cubicBezTo>
                        <a:pt x="49" y="201"/>
                        <a:pt x="43" y="265"/>
                        <a:pt x="39" y="315"/>
                      </a:cubicBezTo>
                      <a:cubicBezTo>
                        <a:pt x="35" y="365"/>
                        <a:pt x="34" y="437"/>
                        <a:pt x="27" y="466"/>
                      </a:cubicBezTo>
                      <a:cubicBezTo>
                        <a:pt x="20" y="495"/>
                        <a:pt x="6" y="483"/>
                        <a:pt x="0" y="487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  <p:sp>
              <p:nvSpPr>
                <p:cNvPr id="92" name="Freeform 20"/>
                <p:cNvSpPr>
                  <a:spLocks noChangeAspect="1"/>
                </p:cNvSpPr>
                <p:nvPr/>
              </p:nvSpPr>
              <p:spPr bwMode="auto">
                <a:xfrm>
                  <a:off x="5271" y="1932"/>
                  <a:ext cx="79" cy="396"/>
                </a:xfrm>
                <a:custGeom>
                  <a:avLst/>
                  <a:gdLst>
                    <a:gd name="T0" fmla="*/ 0 w 79"/>
                    <a:gd name="T1" fmla="*/ 0 h 396"/>
                    <a:gd name="T2" fmla="*/ 13 w 79"/>
                    <a:gd name="T3" fmla="*/ 83 h 396"/>
                    <a:gd name="T4" fmla="*/ 15 w 79"/>
                    <a:gd name="T5" fmla="*/ 239 h 396"/>
                    <a:gd name="T6" fmla="*/ 36 w 79"/>
                    <a:gd name="T7" fmla="*/ 372 h 396"/>
                    <a:gd name="T8" fmla="*/ 79 w 79"/>
                    <a:gd name="T9" fmla="*/ 385 h 3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9"/>
                    <a:gd name="T16" fmla="*/ 0 h 396"/>
                    <a:gd name="T17" fmla="*/ 79 w 79"/>
                    <a:gd name="T18" fmla="*/ 396 h 39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9" h="396">
                      <a:moveTo>
                        <a:pt x="0" y="0"/>
                      </a:moveTo>
                      <a:cubicBezTo>
                        <a:pt x="2" y="14"/>
                        <a:pt x="11" y="43"/>
                        <a:pt x="13" y="83"/>
                      </a:cubicBezTo>
                      <a:cubicBezTo>
                        <a:pt x="16" y="123"/>
                        <a:pt x="11" y="191"/>
                        <a:pt x="15" y="239"/>
                      </a:cubicBezTo>
                      <a:cubicBezTo>
                        <a:pt x="19" y="287"/>
                        <a:pt x="25" y="348"/>
                        <a:pt x="36" y="372"/>
                      </a:cubicBezTo>
                      <a:cubicBezTo>
                        <a:pt x="47" y="396"/>
                        <a:pt x="70" y="382"/>
                        <a:pt x="79" y="385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  <p:sp>
              <p:nvSpPr>
                <p:cNvPr id="93" name="Freeform 21"/>
                <p:cNvSpPr>
                  <a:spLocks noChangeAspect="1"/>
                </p:cNvSpPr>
                <p:nvPr/>
              </p:nvSpPr>
              <p:spPr bwMode="auto">
                <a:xfrm>
                  <a:off x="5271" y="1932"/>
                  <a:ext cx="64" cy="225"/>
                </a:xfrm>
                <a:custGeom>
                  <a:avLst/>
                  <a:gdLst>
                    <a:gd name="T0" fmla="*/ 0 w 64"/>
                    <a:gd name="T1" fmla="*/ 0 h 225"/>
                    <a:gd name="T2" fmla="*/ 54 w 64"/>
                    <a:gd name="T3" fmla="*/ 25 h 225"/>
                    <a:gd name="T4" fmla="*/ 60 w 64"/>
                    <a:gd name="T5" fmla="*/ 150 h 225"/>
                    <a:gd name="T6" fmla="*/ 42 w 64"/>
                    <a:gd name="T7" fmla="*/ 225 h 2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4"/>
                    <a:gd name="T13" fmla="*/ 0 h 225"/>
                    <a:gd name="T14" fmla="*/ 64 w 64"/>
                    <a:gd name="T15" fmla="*/ 225 h 2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4" h="225">
                      <a:moveTo>
                        <a:pt x="0" y="0"/>
                      </a:moveTo>
                      <a:cubicBezTo>
                        <a:pt x="9" y="4"/>
                        <a:pt x="44" y="0"/>
                        <a:pt x="54" y="25"/>
                      </a:cubicBezTo>
                      <a:cubicBezTo>
                        <a:pt x="64" y="50"/>
                        <a:pt x="62" y="117"/>
                        <a:pt x="60" y="150"/>
                      </a:cubicBezTo>
                      <a:cubicBezTo>
                        <a:pt x="58" y="183"/>
                        <a:pt x="46" y="210"/>
                        <a:pt x="42" y="225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  <p:sp>
              <p:nvSpPr>
                <p:cNvPr id="94" name="Freeform 22"/>
                <p:cNvSpPr>
                  <a:spLocks noChangeAspect="1"/>
                </p:cNvSpPr>
                <p:nvPr/>
              </p:nvSpPr>
              <p:spPr bwMode="auto">
                <a:xfrm>
                  <a:off x="5054" y="1775"/>
                  <a:ext cx="81" cy="71"/>
                </a:xfrm>
                <a:custGeom>
                  <a:avLst/>
                  <a:gdLst>
                    <a:gd name="T0" fmla="*/ 1 w 159"/>
                    <a:gd name="T1" fmla="*/ 1 h 140"/>
                    <a:gd name="T2" fmla="*/ 1 w 159"/>
                    <a:gd name="T3" fmla="*/ 1 h 140"/>
                    <a:gd name="T4" fmla="*/ 1 w 159"/>
                    <a:gd name="T5" fmla="*/ 1 h 140"/>
                    <a:gd name="T6" fmla="*/ 1 w 159"/>
                    <a:gd name="T7" fmla="*/ 1 h 140"/>
                    <a:gd name="T8" fmla="*/ 1 w 159"/>
                    <a:gd name="T9" fmla="*/ 1 h 1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9"/>
                    <a:gd name="T16" fmla="*/ 0 h 140"/>
                    <a:gd name="T17" fmla="*/ 159 w 159"/>
                    <a:gd name="T18" fmla="*/ 140 h 1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9" h="140">
                      <a:moveTo>
                        <a:pt x="28" y="27"/>
                      </a:moveTo>
                      <a:cubicBezTo>
                        <a:pt x="14" y="45"/>
                        <a:pt x="0" y="108"/>
                        <a:pt x="19" y="123"/>
                      </a:cubicBezTo>
                      <a:cubicBezTo>
                        <a:pt x="43" y="140"/>
                        <a:pt x="131" y="135"/>
                        <a:pt x="145" y="117"/>
                      </a:cubicBezTo>
                      <a:cubicBezTo>
                        <a:pt x="159" y="99"/>
                        <a:pt x="126" y="30"/>
                        <a:pt x="106" y="15"/>
                      </a:cubicBezTo>
                      <a:cubicBezTo>
                        <a:pt x="86" y="0"/>
                        <a:pt x="42" y="9"/>
                        <a:pt x="28" y="27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</p:grpSp>
        </p:grpSp>
        <p:grpSp>
          <p:nvGrpSpPr>
            <p:cNvPr id="95" name="组合 94"/>
            <p:cNvGrpSpPr/>
            <p:nvPr/>
          </p:nvGrpSpPr>
          <p:grpSpPr>
            <a:xfrm rot="4500000">
              <a:off x="16211" y="7687"/>
              <a:ext cx="1248" cy="586"/>
              <a:chOff x="16750" y="4615"/>
              <a:chExt cx="1248" cy="586"/>
            </a:xfrm>
          </p:grpSpPr>
          <p:sp>
            <p:nvSpPr>
              <p:cNvPr id="96" name="Line 7"/>
              <p:cNvSpPr>
                <a:spLocks noChangeAspect="1" noChangeShapeType="1"/>
              </p:cNvSpPr>
              <p:nvPr/>
            </p:nvSpPr>
            <p:spPr bwMode="auto">
              <a:xfrm rot="14400000" flipH="1">
                <a:off x="17212" y="4276"/>
                <a:ext cx="0" cy="924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prstDash val="dash"/>
                <a:round/>
              </a:ln>
            </p:spPr>
            <p:txBody>
              <a:bodyPr lIns="68580" tIns="34290" rIns="68580" bIns="34290"/>
              <a:lstStyle/>
              <a:p>
                <a:endParaRPr lang="zh-CN" altLang="en-US"/>
              </a:p>
            </p:txBody>
          </p:sp>
          <p:grpSp>
            <p:nvGrpSpPr>
              <p:cNvPr id="97" name="Group 23"/>
              <p:cNvGrpSpPr>
                <a:grpSpLocks noChangeAspect="1"/>
              </p:cNvGrpSpPr>
              <p:nvPr/>
            </p:nvGrpSpPr>
            <p:grpSpPr>
              <a:xfrm rot="3752667">
                <a:off x="17092" y="4295"/>
                <a:ext cx="587" cy="1226"/>
                <a:chOff x="5054" y="1712"/>
                <a:chExt cx="296" cy="618"/>
              </a:xfrm>
            </p:grpSpPr>
            <p:sp>
              <p:nvSpPr>
                <p:cNvPr id="98" name="Oval 24"/>
                <p:cNvSpPr>
                  <a:spLocks noChangeAspect="1" noChangeArrowheads="1"/>
                </p:cNvSpPr>
                <p:nvPr/>
              </p:nvSpPr>
              <p:spPr bwMode="auto">
                <a:xfrm>
                  <a:off x="5233" y="1712"/>
                  <a:ext cx="75" cy="122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  <p:sp>
              <p:nvSpPr>
                <p:cNvPr id="99" name="Freeform 25"/>
                <p:cNvSpPr>
                  <a:spLocks noChangeAspect="1"/>
                </p:cNvSpPr>
                <p:nvPr/>
              </p:nvSpPr>
              <p:spPr bwMode="auto">
                <a:xfrm>
                  <a:off x="5098" y="1836"/>
                  <a:ext cx="175" cy="106"/>
                </a:xfrm>
                <a:custGeom>
                  <a:avLst/>
                  <a:gdLst>
                    <a:gd name="T0" fmla="*/ 0 w 279"/>
                    <a:gd name="T1" fmla="*/ 1 h 170"/>
                    <a:gd name="T2" fmla="*/ 1 w 279"/>
                    <a:gd name="T3" fmla="*/ 1 h 170"/>
                    <a:gd name="T4" fmla="*/ 2 w 279"/>
                    <a:gd name="T5" fmla="*/ 2 h 170"/>
                    <a:gd name="T6" fmla="*/ 4 w 279"/>
                    <a:gd name="T7" fmla="*/ 2 h 17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79"/>
                    <a:gd name="T13" fmla="*/ 0 h 170"/>
                    <a:gd name="T14" fmla="*/ 279 w 279"/>
                    <a:gd name="T15" fmla="*/ 170 h 17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79" h="170">
                      <a:moveTo>
                        <a:pt x="0" y="16"/>
                      </a:moveTo>
                      <a:cubicBezTo>
                        <a:pt x="7" y="17"/>
                        <a:pt x="22" y="0"/>
                        <a:pt x="45" y="22"/>
                      </a:cubicBezTo>
                      <a:cubicBezTo>
                        <a:pt x="68" y="44"/>
                        <a:pt x="96" y="126"/>
                        <a:pt x="135" y="148"/>
                      </a:cubicBezTo>
                      <a:cubicBezTo>
                        <a:pt x="174" y="170"/>
                        <a:pt x="249" y="155"/>
                        <a:pt x="279" y="157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  <p:sp>
              <p:nvSpPr>
                <p:cNvPr id="100" name="Freeform 26"/>
                <p:cNvSpPr>
                  <a:spLocks noChangeAspect="1"/>
                </p:cNvSpPr>
                <p:nvPr/>
              </p:nvSpPr>
              <p:spPr bwMode="auto">
                <a:xfrm>
                  <a:off x="5202" y="1835"/>
                  <a:ext cx="78" cy="495"/>
                </a:xfrm>
                <a:custGeom>
                  <a:avLst/>
                  <a:gdLst>
                    <a:gd name="T0" fmla="*/ 69 w 78"/>
                    <a:gd name="T1" fmla="*/ 0 h 495"/>
                    <a:gd name="T2" fmla="*/ 69 w 78"/>
                    <a:gd name="T3" fmla="*/ 97 h 495"/>
                    <a:gd name="T4" fmla="*/ 54 w 78"/>
                    <a:gd name="T5" fmla="*/ 165 h 495"/>
                    <a:gd name="T6" fmla="*/ 39 w 78"/>
                    <a:gd name="T7" fmla="*/ 315 h 495"/>
                    <a:gd name="T8" fmla="*/ 27 w 78"/>
                    <a:gd name="T9" fmla="*/ 466 h 495"/>
                    <a:gd name="T10" fmla="*/ 0 w 78"/>
                    <a:gd name="T11" fmla="*/ 487 h 49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8"/>
                    <a:gd name="T19" fmla="*/ 0 h 495"/>
                    <a:gd name="T20" fmla="*/ 78 w 78"/>
                    <a:gd name="T21" fmla="*/ 495 h 49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8" h="495">
                      <a:moveTo>
                        <a:pt x="69" y="0"/>
                      </a:moveTo>
                      <a:cubicBezTo>
                        <a:pt x="78" y="32"/>
                        <a:pt x="71" y="70"/>
                        <a:pt x="69" y="97"/>
                      </a:cubicBezTo>
                      <a:cubicBezTo>
                        <a:pt x="66" y="125"/>
                        <a:pt x="59" y="129"/>
                        <a:pt x="54" y="165"/>
                      </a:cubicBezTo>
                      <a:cubicBezTo>
                        <a:pt x="49" y="201"/>
                        <a:pt x="43" y="265"/>
                        <a:pt x="39" y="315"/>
                      </a:cubicBezTo>
                      <a:cubicBezTo>
                        <a:pt x="35" y="365"/>
                        <a:pt x="34" y="437"/>
                        <a:pt x="27" y="466"/>
                      </a:cubicBezTo>
                      <a:cubicBezTo>
                        <a:pt x="20" y="495"/>
                        <a:pt x="6" y="483"/>
                        <a:pt x="0" y="487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  <p:sp>
              <p:nvSpPr>
                <p:cNvPr id="101" name="Freeform 27"/>
                <p:cNvSpPr>
                  <a:spLocks noChangeAspect="1"/>
                </p:cNvSpPr>
                <p:nvPr/>
              </p:nvSpPr>
              <p:spPr bwMode="auto">
                <a:xfrm>
                  <a:off x="5271" y="1932"/>
                  <a:ext cx="79" cy="396"/>
                </a:xfrm>
                <a:custGeom>
                  <a:avLst/>
                  <a:gdLst>
                    <a:gd name="T0" fmla="*/ 0 w 79"/>
                    <a:gd name="T1" fmla="*/ 0 h 396"/>
                    <a:gd name="T2" fmla="*/ 13 w 79"/>
                    <a:gd name="T3" fmla="*/ 83 h 396"/>
                    <a:gd name="T4" fmla="*/ 15 w 79"/>
                    <a:gd name="T5" fmla="*/ 239 h 396"/>
                    <a:gd name="T6" fmla="*/ 36 w 79"/>
                    <a:gd name="T7" fmla="*/ 372 h 396"/>
                    <a:gd name="T8" fmla="*/ 79 w 79"/>
                    <a:gd name="T9" fmla="*/ 385 h 3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9"/>
                    <a:gd name="T16" fmla="*/ 0 h 396"/>
                    <a:gd name="T17" fmla="*/ 79 w 79"/>
                    <a:gd name="T18" fmla="*/ 396 h 39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9" h="396">
                      <a:moveTo>
                        <a:pt x="0" y="0"/>
                      </a:moveTo>
                      <a:cubicBezTo>
                        <a:pt x="2" y="14"/>
                        <a:pt x="11" y="43"/>
                        <a:pt x="13" y="83"/>
                      </a:cubicBezTo>
                      <a:cubicBezTo>
                        <a:pt x="16" y="123"/>
                        <a:pt x="11" y="191"/>
                        <a:pt x="15" y="239"/>
                      </a:cubicBezTo>
                      <a:cubicBezTo>
                        <a:pt x="19" y="287"/>
                        <a:pt x="25" y="348"/>
                        <a:pt x="36" y="372"/>
                      </a:cubicBezTo>
                      <a:cubicBezTo>
                        <a:pt x="47" y="396"/>
                        <a:pt x="70" y="382"/>
                        <a:pt x="79" y="385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  <p:sp>
              <p:nvSpPr>
                <p:cNvPr id="104" name="Freeform 28"/>
                <p:cNvSpPr>
                  <a:spLocks noChangeAspect="1"/>
                </p:cNvSpPr>
                <p:nvPr/>
              </p:nvSpPr>
              <p:spPr bwMode="auto">
                <a:xfrm>
                  <a:off x="5271" y="1932"/>
                  <a:ext cx="64" cy="225"/>
                </a:xfrm>
                <a:custGeom>
                  <a:avLst/>
                  <a:gdLst>
                    <a:gd name="T0" fmla="*/ 0 w 64"/>
                    <a:gd name="T1" fmla="*/ 0 h 225"/>
                    <a:gd name="T2" fmla="*/ 54 w 64"/>
                    <a:gd name="T3" fmla="*/ 25 h 225"/>
                    <a:gd name="T4" fmla="*/ 60 w 64"/>
                    <a:gd name="T5" fmla="*/ 150 h 225"/>
                    <a:gd name="T6" fmla="*/ 42 w 64"/>
                    <a:gd name="T7" fmla="*/ 225 h 2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4"/>
                    <a:gd name="T13" fmla="*/ 0 h 225"/>
                    <a:gd name="T14" fmla="*/ 64 w 64"/>
                    <a:gd name="T15" fmla="*/ 225 h 2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4" h="225">
                      <a:moveTo>
                        <a:pt x="0" y="0"/>
                      </a:moveTo>
                      <a:cubicBezTo>
                        <a:pt x="9" y="4"/>
                        <a:pt x="44" y="0"/>
                        <a:pt x="54" y="25"/>
                      </a:cubicBezTo>
                      <a:cubicBezTo>
                        <a:pt x="64" y="50"/>
                        <a:pt x="62" y="117"/>
                        <a:pt x="60" y="150"/>
                      </a:cubicBezTo>
                      <a:cubicBezTo>
                        <a:pt x="58" y="183"/>
                        <a:pt x="46" y="210"/>
                        <a:pt x="42" y="225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  <p:sp>
              <p:nvSpPr>
                <p:cNvPr id="105" name="Freeform 29"/>
                <p:cNvSpPr>
                  <a:spLocks noChangeAspect="1"/>
                </p:cNvSpPr>
                <p:nvPr/>
              </p:nvSpPr>
              <p:spPr bwMode="auto">
                <a:xfrm>
                  <a:off x="5054" y="1775"/>
                  <a:ext cx="81" cy="71"/>
                </a:xfrm>
                <a:custGeom>
                  <a:avLst/>
                  <a:gdLst>
                    <a:gd name="T0" fmla="*/ 1 w 159"/>
                    <a:gd name="T1" fmla="*/ 1 h 140"/>
                    <a:gd name="T2" fmla="*/ 1 w 159"/>
                    <a:gd name="T3" fmla="*/ 1 h 140"/>
                    <a:gd name="T4" fmla="*/ 1 w 159"/>
                    <a:gd name="T5" fmla="*/ 1 h 140"/>
                    <a:gd name="T6" fmla="*/ 1 w 159"/>
                    <a:gd name="T7" fmla="*/ 1 h 140"/>
                    <a:gd name="T8" fmla="*/ 1 w 159"/>
                    <a:gd name="T9" fmla="*/ 1 h 1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9"/>
                    <a:gd name="T16" fmla="*/ 0 h 140"/>
                    <a:gd name="T17" fmla="*/ 159 w 159"/>
                    <a:gd name="T18" fmla="*/ 140 h 1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9" h="140">
                      <a:moveTo>
                        <a:pt x="28" y="27"/>
                      </a:moveTo>
                      <a:cubicBezTo>
                        <a:pt x="14" y="45"/>
                        <a:pt x="0" y="108"/>
                        <a:pt x="19" y="123"/>
                      </a:cubicBezTo>
                      <a:cubicBezTo>
                        <a:pt x="43" y="140"/>
                        <a:pt x="131" y="135"/>
                        <a:pt x="145" y="117"/>
                      </a:cubicBezTo>
                      <a:cubicBezTo>
                        <a:pt x="159" y="99"/>
                        <a:pt x="126" y="30"/>
                        <a:pt x="106" y="15"/>
                      </a:cubicBezTo>
                      <a:cubicBezTo>
                        <a:pt x="86" y="0"/>
                        <a:pt x="42" y="9"/>
                        <a:pt x="28" y="27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</p:grpSp>
        </p:grpSp>
        <p:grpSp>
          <p:nvGrpSpPr>
            <p:cNvPr id="106" name="组合 105"/>
            <p:cNvGrpSpPr/>
            <p:nvPr/>
          </p:nvGrpSpPr>
          <p:grpSpPr>
            <a:xfrm rot="20880000">
              <a:off x="16762" y="4437"/>
              <a:ext cx="1248" cy="586"/>
              <a:chOff x="16750" y="4615"/>
              <a:chExt cx="1248" cy="586"/>
            </a:xfrm>
          </p:grpSpPr>
          <p:sp>
            <p:nvSpPr>
              <p:cNvPr id="107" name="Line 7"/>
              <p:cNvSpPr>
                <a:spLocks noChangeAspect="1" noChangeShapeType="1"/>
              </p:cNvSpPr>
              <p:nvPr/>
            </p:nvSpPr>
            <p:spPr bwMode="auto">
              <a:xfrm rot="14400000" flipH="1">
                <a:off x="17212" y="4276"/>
                <a:ext cx="0" cy="924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prstDash val="dash"/>
                <a:round/>
              </a:ln>
            </p:spPr>
            <p:txBody>
              <a:bodyPr lIns="68580" tIns="34290" rIns="68580" bIns="34290"/>
              <a:lstStyle/>
              <a:p>
                <a:endParaRPr lang="zh-CN" altLang="en-US"/>
              </a:p>
            </p:txBody>
          </p:sp>
          <p:grpSp>
            <p:nvGrpSpPr>
              <p:cNvPr id="108" name="Group 23"/>
              <p:cNvGrpSpPr>
                <a:grpSpLocks noChangeAspect="1"/>
              </p:cNvGrpSpPr>
              <p:nvPr/>
            </p:nvGrpSpPr>
            <p:grpSpPr>
              <a:xfrm rot="3752667">
                <a:off x="17092" y="4295"/>
                <a:ext cx="587" cy="1226"/>
                <a:chOff x="5054" y="1712"/>
                <a:chExt cx="296" cy="618"/>
              </a:xfrm>
            </p:grpSpPr>
            <p:sp>
              <p:nvSpPr>
                <p:cNvPr id="109" name="Oval 24"/>
                <p:cNvSpPr>
                  <a:spLocks noChangeAspect="1" noChangeArrowheads="1"/>
                </p:cNvSpPr>
                <p:nvPr/>
              </p:nvSpPr>
              <p:spPr bwMode="auto">
                <a:xfrm>
                  <a:off x="5233" y="1712"/>
                  <a:ext cx="75" cy="122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  <p:sp>
              <p:nvSpPr>
                <p:cNvPr id="110" name="Freeform 25"/>
                <p:cNvSpPr>
                  <a:spLocks noChangeAspect="1"/>
                </p:cNvSpPr>
                <p:nvPr/>
              </p:nvSpPr>
              <p:spPr bwMode="auto">
                <a:xfrm>
                  <a:off x="5098" y="1836"/>
                  <a:ext cx="175" cy="106"/>
                </a:xfrm>
                <a:custGeom>
                  <a:avLst/>
                  <a:gdLst>
                    <a:gd name="T0" fmla="*/ 0 w 279"/>
                    <a:gd name="T1" fmla="*/ 1 h 170"/>
                    <a:gd name="T2" fmla="*/ 1 w 279"/>
                    <a:gd name="T3" fmla="*/ 1 h 170"/>
                    <a:gd name="T4" fmla="*/ 2 w 279"/>
                    <a:gd name="T5" fmla="*/ 2 h 170"/>
                    <a:gd name="T6" fmla="*/ 4 w 279"/>
                    <a:gd name="T7" fmla="*/ 2 h 17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79"/>
                    <a:gd name="T13" fmla="*/ 0 h 170"/>
                    <a:gd name="T14" fmla="*/ 279 w 279"/>
                    <a:gd name="T15" fmla="*/ 170 h 17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79" h="170">
                      <a:moveTo>
                        <a:pt x="0" y="16"/>
                      </a:moveTo>
                      <a:cubicBezTo>
                        <a:pt x="7" y="17"/>
                        <a:pt x="22" y="0"/>
                        <a:pt x="45" y="22"/>
                      </a:cubicBezTo>
                      <a:cubicBezTo>
                        <a:pt x="68" y="44"/>
                        <a:pt x="96" y="126"/>
                        <a:pt x="135" y="148"/>
                      </a:cubicBezTo>
                      <a:cubicBezTo>
                        <a:pt x="174" y="170"/>
                        <a:pt x="249" y="155"/>
                        <a:pt x="279" y="157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  <p:sp>
              <p:nvSpPr>
                <p:cNvPr id="111" name="Freeform 26"/>
                <p:cNvSpPr>
                  <a:spLocks noChangeAspect="1"/>
                </p:cNvSpPr>
                <p:nvPr/>
              </p:nvSpPr>
              <p:spPr bwMode="auto">
                <a:xfrm>
                  <a:off x="5202" y="1835"/>
                  <a:ext cx="78" cy="495"/>
                </a:xfrm>
                <a:custGeom>
                  <a:avLst/>
                  <a:gdLst>
                    <a:gd name="T0" fmla="*/ 69 w 78"/>
                    <a:gd name="T1" fmla="*/ 0 h 495"/>
                    <a:gd name="T2" fmla="*/ 69 w 78"/>
                    <a:gd name="T3" fmla="*/ 97 h 495"/>
                    <a:gd name="T4" fmla="*/ 54 w 78"/>
                    <a:gd name="T5" fmla="*/ 165 h 495"/>
                    <a:gd name="T6" fmla="*/ 39 w 78"/>
                    <a:gd name="T7" fmla="*/ 315 h 495"/>
                    <a:gd name="T8" fmla="*/ 27 w 78"/>
                    <a:gd name="T9" fmla="*/ 466 h 495"/>
                    <a:gd name="T10" fmla="*/ 0 w 78"/>
                    <a:gd name="T11" fmla="*/ 487 h 49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8"/>
                    <a:gd name="T19" fmla="*/ 0 h 495"/>
                    <a:gd name="T20" fmla="*/ 78 w 78"/>
                    <a:gd name="T21" fmla="*/ 495 h 49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8" h="495">
                      <a:moveTo>
                        <a:pt x="69" y="0"/>
                      </a:moveTo>
                      <a:cubicBezTo>
                        <a:pt x="78" y="32"/>
                        <a:pt x="71" y="70"/>
                        <a:pt x="69" y="97"/>
                      </a:cubicBezTo>
                      <a:cubicBezTo>
                        <a:pt x="66" y="125"/>
                        <a:pt x="59" y="129"/>
                        <a:pt x="54" y="165"/>
                      </a:cubicBezTo>
                      <a:cubicBezTo>
                        <a:pt x="49" y="201"/>
                        <a:pt x="43" y="265"/>
                        <a:pt x="39" y="315"/>
                      </a:cubicBezTo>
                      <a:cubicBezTo>
                        <a:pt x="35" y="365"/>
                        <a:pt x="34" y="437"/>
                        <a:pt x="27" y="466"/>
                      </a:cubicBezTo>
                      <a:cubicBezTo>
                        <a:pt x="20" y="495"/>
                        <a:pt x="6" y="483"/>
                        <a:pt x="0" y="487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  <p:sp>
              <p:nvSpPr>
                <p:cNvPr id="112" name="Freeform 27"/>
                <p:cNvSpPr>
                  <a:spLocks noChangeAspect="1"/>
                </p:cNvSpPr>
                <p:nvPr/>
              </p:nvSpPr>
              <p:spPr bwMode="auto">
                <a:xfrm>
                  <a:off x="5271" y="1932"/>
                  <a:ext cx="79" cy="396"/>
                </a:xfrm>
                <a:custGeom>
                  <a:avLst/>
                  <a:gdLst>
                    <a:gd name="T0" fmla="*/ 0 w 79"/>
                    <a:gd name="T1" fmla="*/ 0 h 396"/>
                    <a:gd name="T2" fmla="*/ 13 w 79"/>
                    <a:gd name="T3" fmla="*/ 83 h 396"/>
                    <a:gd name="T4" fmla="*/ 15 w 79"/>
                    <a:gd name="T5" fmla="*/ 239 h 396"/>
                    <a:gd name="T6" fmla="*/ 36 w 79"/>
                    <a:gd name="T7" fmla="*/ 372 h 396"/>
                    <a:gd name="T8" fmla="*/ 79 w 79"/>
                    <a:gd name="T9" fmla="*/ 385 h 3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9"/>
                    <a:gd name="T16" fmla="*/ 0 h 396"/>
                    <a:gd name="T17" fmla="*/ 79 w 79"/>
                    <a:gd name="T18" fmla="*/ 396 h 39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9" h="396">
                      <a:moveTo>
                        <a:pt x="0" y="0"/>
                      </a:moveTo>
                      <a:cubicBezTo>
                        <a:pt x="2" y="14"/>
                        <a:pt x="11" y="43"/>
                        <a:pt x="13" y="83"/>
                      </a:cubicBezTo>
                      <a:cubicBezTo>
                        <a:pt x="16" y="123"/>
                        <a:pt x="11" y="191"/>
                        <a:pt x="15" y="239"/>
                      </a:cubicBezTo>
                      <a:cubicBezTo>
                        <a:pt x="19" y="287"/>
                        <a:pt x="25" y="348"/>
                        <a:pt x="36" y="372"/>
                      </a:cubicBezTo>
                      <a:cubicBezTo>
                        <a:pt x="47" y="396"/>
                        <a:pt x="70" y="382"/>
                        <a:pt x="79" y="385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  <p:sp>
              <p:nvSpPr>
                <p:cNvPr id="113" name="Freeform 28"/>
                <p:cNvSpPr>
                  <a:spLocks noChangeAspect="1"/>
                </p:cNvSpPr>
                <p:nvPr/>
              </p:nvSpPr>
              <p:spPr bwMode="auto">
                <a:xfrm>
                  <a:off x="5271" y="1932"/>
                  <a:ext cx="64" cy="225"/>
                </a:xfrm>
                <a:custGeom>
                  <a:avLst/>
                  <a:gdLst>
                    <a:gd name="T0" fmla="*/ 0 w 64"/>
                    <a:gd name="T1" fmla="*/ 0 h 225"/>
                    <a:gd name="T2" fmla="*/ 54 w 64"/>
                    <a:gd name="T3" fmla="*/ 25 h 225"/>
                    <a:gd name="T4" fmla="*/ 60 w 64"/>
                    <a:gd name="T5" fmla="*/ 150 h 225"/>
                    <a:gd name="T6" fmla="*/ 42 w 64"/>
                    <a:gd name="T7" fmla="*/ 225 h 2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4"/>
                    <a:gd name="T13" fmla="*/ 0 h 225"/>
                    <a:gd name="T14" fmla="*/ 64 w 64"/>
                    <a:gd name="T15" fmla="*/ 225 h 2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4" h="225">
                      <a:moveTo>
                        <a:pt x="0" y="0"/>
                      </a:moveTo>
                      <a:cubicBezTo>
                        <a:pt x="9" y="4"/>
                        <a:pt x="44" y="0"/>
                        <a:pt x="54" y="25"/>
                      </a:cubicBezTo>
                      <a:cubicBezTo>
                        <a:pt x="64" y="50"/>
                        <a:pt x="62" y="117"/>
                        <a:pt x="60" y="150"/>
                      </a:cubicBezTo>
                      <a:cubicBezTo>
                        <a:pt x="58" y="183"/>
                        <a:pt x="46" y="210"/>
                        <a:pt x="42" y="225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  <p:sp>
              <p:nvSpPr>
                <p:cNvPr id="114" name="Freeform 29"/>
                <p:cNvSpPr>
                  <a:spLocks noChangeAspect="1"/>
                </p:cNvSpPr>
                <p:nvPr/>
              </p:nvSpPr>
              <p:spPr bwMode="auto">
                <a:xfrm>
                  <a:off x="5054" y="1775"/>
                  <a:ext cx="81" cy="71"/>
                </a:xfrm>
                <a:custGeom>
                  <a:avLst/>
                  <a:gdLst>
                    <a:gd name="T0" fmla="*/ 1 w 159"/>
                    <a:gd name="T1" fmla="*/ 1 h 140"/>
                    <a:gd name="T2" fmla="*/ 1 w 159"/>
                    <a:gd name="T3" fmla="*/ 1 h 140"/>
                    <a:gd name="T4" fmla="*/ 1 w 159"/>
                    <a:gd name="T5" fmla="*/ 1 h 140"/>
                    <a:gd name="T6" fmla="*/ 1 w 159"/>
                    <a:gd name="T7" fmla="*/ 1 h 140"/>
                    <a:gd name="T8" fmla="*/ 1 w 159"/>
                    <a:gd name="T9" fmla="*/ 1 h 1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9"/>
                    <a:gd name="T16" fmla="*/ 0 h 140"/>
                    <a:gd name="T17" fmla="*/ 159 w 159"/>
                    <a:gd name="T18" fmla="*/ 140 h 1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9" h="140">
                      <a:moveTo>
                        <a:pt x="28" y="27"/>
                      </a:moveTo>
                      <a:cubicBezTo>
                        <a:pt x="14" y="45"/>
                        <a:pt x="0" y="108"/>
                        <a:pt x="19" y="123"/>
                      </a:cubicBezTo>
                      <a:cubicBezTo>
                        <a:pt x="43" y="140"/>
                        <a:pt x="131" y="135"/>
                        <a:pt x="145" y="117"/>
                      </a:cubicBezTo>
                      <a:cubicBezTo>
                        <a:pt x="159" y="99"/>
                        <a:pt x="126" y="30"/>
                        <a:pt x="106" y="15"/>
                      </a:cubicBezTo>
                      <a:cubicBezTo>
                        <a:pt x="86" y="0"/>
                        <a:pt x="42" y="9"/>
                        <a:pt x="28" y="27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</p:grpSp>
        </p:grpSp>
        <p:grpSp>
          <p:nvGrpSpPr>
            <p:cNvPr id="115" name="组合 114"/>
            <p:cNvGrpSpPr/>
            <p:nvPr/>
          </p:nvGrpSpPr>
          <p:grpSpPr>
            <a:xfrm rot="15060000">
              <a:off x="12766" y="3835"/>
              <a:ext cx="1248" cy="586"/>
              <a:chOff x="16750" y="4615"/>
              <a:chExt cx="1248" cy="586"/>
            </a:xfrm>
          </p:grpSpPr>
          <p:sp>
            <p:nvSpPr>
              <p:cNvPr id="116" name="Line 7"/>
              <p:cNvSpPr>
                <a:spLocks noChangeAspect="1" noChangeShapeType="1"/>
              </p:cNvSpPr>
              <p:nvPr/>
            </p:nvSpPr>
            <p:spPr bwMode="auto">
              <a:xfrm rot="14400000" flipH="1">
                <a:off x="17212" y="4276"/>
                <a:ext cx="0" cy="924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prstDash val="dash"/>
                <a:round/>
              </a:ln>
            </p:spPr>
            <p:txBody>
              <a:bodyPr lIns="68580" tIns="34290" rIns="68580" bIns="34290"/>
              <a:lstStyle/>
              <a:p>
                <a:endParaRPr lang="zh-CN" altLang="en-US"/>
              </a:p>
            </p:txBody>
          </p:sp>
          <p:grpSp>
            <p:nvGrpSpPr>
              <p:cNvPr id="117" name="Group 23"/>
              <p:cNvGrpSpPr>
                <a:grpSpLocks noChangeAspect="1"/>
              </p:cNvGrpSpPr>
              <p:nvPr/>
            </p:nvGrpSpPr>
            <p:grpSpPr>
              <a:xfrm rot="3752667">
                <a:off x="17092" y="4295"/>
                <a:ext cx="587" cy="1226"/>
                <a:chOff x="5054" y="1712"/>
                <a:chExt cx="296" cy="618"/>
              </a:xfrm>
            </p:grpSpPr>
            <p:sp>
              <p:nvSpPr>
                <p:cNvPr id="118" name="Oval 24"/>
                <p:cNvSpPr>
                  <a:spLocks noChangeAspect="1" noChangeArrowheads="1"/>
                </p:cNvSpPr>
                <p:nvPr/>
              </p:nvSpPr>
              <p:spPr bwMode="auto">
                <a:xfrm>
                  <a:off x="5233" y="1712"/>
                  <a:ext cx="75" cy="122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  <p:sp>
              <p:nvSpPr>
                <p:cNvPr id="119" name="Freeform 25"/>
                <p:cNvSpPr>
                  <a:spLocks noChangeAspect="1"/>
                </p:cNvSpPr>
                <p:nvPr/>
              </p:nvSpPr>
              <p:spPr bwMode="auto">
                <a:xfrm>
                  <a:off x="5098" y="1836"/>
                  <a:ext cx="175" cy="106"/>
                </a:xfrm>
                <a:custGeom>
                  <a:avLst/>
                  <a:gdLst>
                    <a:gd name="T0" fmla="*/ 0 w 279"/>
                    <a:gd name="T1" fmla="*/ 1 h 170"/>
                    <a:gd name="T2" fmla="*/ 1 w 279"/>
                    <a:gd name="T3" fmla="*/ 1 h 170"/>
                    <a:gd name="T4" fmla="*/ 2 w 279"/>
                    <a:gd name="T5" fmla="*/ 2 h 170"/>
                    <a:gd name="T6" fmla="*/ 4 w 279"/>
                    <a:gd name="T7" fmla="*/ 2 h 17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79"/>
                    <a:gd name="T13" fmla="*/ 0 h 170"/>
                    <a:gd name="T14" fmla="*/ 279 w 279"/>
                    <a:gd name="T15" fmla="*/ 170 h 17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79" h="170">
                      <a:moveTo>
                        <a:pt x="0" y="16"/>
                      </a:moveTo>
                      <a:cubicBezTo>
                        <a:pt x="7" y="17"/>
                        <a:pt x="22" y="0"/>
                        <a:pt x="45" y="22"/>
                      </a:cubicBezTo>
                      <a:cubicBezTo>
                        <a:pt x="68" y="44"/>
                        <a:pt x="96" y="126"/>
                        <a:pt x="135" y="148"/>
                      </a:cubicBezTo>
                      <a:cubicBezTo>
                        <a:pt x="174" y="170"/>
                        <a:pt x="249" y="155"/>
                        <a:pt x="279" y="157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  <p:sp>
              <p:nvSpPr>
                <p:cNvPr id="120" name="Freeform 26"/>
                <p:cNvSpPr>
                  <a:spLocks noChangeAspect="1"/>
                </p:cNvSpPr>
                <p:nvPr/>
              </p:nvSpPr>
              <p:spPr bwMode="auto">
                <a:xfrm>
                  <a:off x="5202" y="1835"/>
                  <a:ext cx="78" cy="495"/>
                </a:xfrm>
                <a:custGeom>
                  <a:avLst/>
                  <a:gdLst>
                    <a:gd name="T0" fmla="*/ 69 w 78"/>
                    <a:gd name="T1" fmla="*/ 0 h 495"/>
                    <a:gd name="T2" fmla="*/ 69 w 78"/>
                    <a:gd name="T3" fmla="*/ 97 h 495"/>
                    <a:gd name="T4" fmla="*/ 54 w 78"/>
                    <a:gd name="T5" fmla="*/ 165 h 495"/>
                    <a:gd name="T6" fmla="*/ 39 w 78"/>
                    <a:gd name="T7" fmla="*/ 315 h 495"/>
                    <a:gd name="T8" fmla="*/ 27 w 78"/>
                    <a:gd name="T9" fmla="*/ 466 h 495"/>
                    <a:gd name="T10" fmla="*/ 0 w 78"/>
                    <a:gd name="T11" fmla="*/ 487 h 49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8"/>
                    <a:gd name="T19" fmla="*/ 0 h 495"/>
                    <a:gd name="T20" fmla="*/ 78 w 78"/>
                    <a:gd name="T21" fmla="*/ 495 h 49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8" h="495">
                      <a:moveTo>
                        <a:pt x="69" y="0"/>
                      </a:moveTo>
                      <a:cubicBezTo>
                        <a:pt x="78" y="32"/>
                        <a:pt x="71" y="70"/>
                        <a:pt x="69" y="97"/>
                      </a:cubicBezTo>
                      <a:cubicBezTo>
                        <a:pt x="66" y="125"/>
                        <a:pt x="59" y="129"/>
                        <a:pt x="54" y="165"/>
                      </a:cubicBezTo>
                      <a:cubicBezTo>
                        <a:pt x="49" y="201"/>
                        <a:pt x="43" y="265"/>
                        <a:pt x="39" y="315"/>
                      </a:cubicBezTo>
                      <a:cubicBezTo>
                        <a:pt x="35" y="365"/>
                        <a:pt x="34" y="437"/>
                        <a:pt x="27" y="466"/>
                      </a:cubicBezTo>
                      <a:cubicBezTo>
                        <a:pt x="20" y="495"/>
                        <a:pt x="6" y="483"/>
                        <a:pt x="0" y="487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  <p:sp>
              <p:nvSpPr>
                <p:cNvPr id="121" name="Freeform 27"/>
                <p:cNvSpPr>
                  <a:spLocks noChangeAspect="1"/>
                </p:cNvSpPr>
                <p:nvPr/>
              </p:nvSpPr>
              <p:spPr bwMode="auto">
                <a:xfrm>
                  <a:off x="5271" y="1932"/>
                  <a:ext cx="79" cy="396"/>
                </a:xfrm>
                <a:custGeom>
                  <a:avLst/>
                  <a:gdLst>
                    <a:gd name="T0" fmla="*/ 0 w 79"/>
                    <a:gd name="T1" fmla="*/ 0 h 396"/>
                    <a:gd name="T2" fmla="*/ 13 w 79"/>
                    <a:gd name="T3" fmla="*/ 83 h 396"/>
                    <a:gd name="T4" fmla="*/ 15 w 79"/>
                    <a:gd name="T5" fmla="*/ 239 h 396"/>
                    <a:gd name="T6" fmla="*/ 36 w 79"/>
                    <a:gd name="T7" fmla="*/ 372 h 396"/>
                    <a:gd name="T8" fmla="*/ 79 w 79"/>
                    <a:gd name="T9" fmla="*/ 385 h 3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9"/>
                    <a:gd name="T16" fmla="*/ 0 h 396"/>
                    <a:gd name="T17" fmla="*/ 79 w 79"/>
                    <a:gd name="T18" fmla="*/ 396 h 39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9" h="396">
                      <a:moveTo>
                        <a:pt x="0" y="0"/>
                      </a:moveTo>
                      <a:cubicBezTo>
                        <a:pt x="2" y="14"/>
                        <a:pt x="11" y="43"/>
                        <a:pt x="13" y="83"/>
                      </a:cubicBezTo>
                      <a:cubicBezTo>
                        <a:pt x="16" y="123"/>
                        <a:pt x="11" y="191"/>
                        <a:pt x="15" y="239"/>
                      </a:cubicBezTo>
                      <a:cubicBezTo>
                        <a:pt x="19" y="287"/>
                        <a:pt x="25" y="348"/>
                        <a:pt x="36" y="372"/>
                      </a:cubicBezTo>
                      <a:cubicBezTo>
                        <a:pt x="47" y="396"/>
                        <a:pt x="70" y="382"/>
                        <a:pt x="79" y="385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  <p:sp>
              <p:nvSpPr>
                <p:cNvPr id="122" name="Freeform 28"/>
                <p:cNvSpPr>
                  <a:spLocks noChangeAspect="1"/>
                </p:cNvSpPr>
                <p:nvPr/>
              </p:nvSpPr>
              <p:spPr bwMode="auto">
                <a:xfrm>
                  <a:off x="5271" y="1932"/>
                  <a:ext cx="64" cy="225"/>
                </a:xfrm>
                <a:custGeom>
                  <a:avLst/>
                  <a:gdLst>
                    <a:gd name="T0" fmla="*/ 0 w 64"/>
                    <a:gd name="T1" fmla="*/ 0 h 225"/>
                    <a:gd name="T2" fmla="*/ 54 w 64"/>
                    <a:gd name="T3" fmla="*/ 25 h 225"/>
                    <a:gd name="T4" fmla="*/ 60 w 64"/>
                    <a:gd name="T5" fmla="*/ 150 h 225"/>
                    <a:gd name="T6" fmla="*/ 42 w 64"/>
                    <a:gd name="T7" fmla="*/ 225 h 2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4"/>
                    <a:gd name="T13" fmla="*/ 0 h 225"/>
                    <a:gd name="T14" fmla="*/ 64 w 64"/>
                    <a:gd name="T15" fmla="*/ 225 h 2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4" h="225">
                      <a:moveTo>
                        <a:pt x="0" y="0"/>
                      </a:moveTo>
                      <a:cubicBezTo>
                        <a:pt x="9" y="4"/>
                        <a:pt x="44" y="0"/>
                        <a:pt x="54" y="25"/>
                      </a:cubicBezTo>
                      <a:cubicBezTo>
                        <a:pt x="64" y="50"/>
                        <a:pt x="62" y="117"/>
                        <a:pt x="60" y="150"/>
                      </a:cubicBezTo>
                      <a:cubicBezTo>
                        <a:pt x="58" y="183"/>
                        <a:pt x="46" y="210"/>
                        <a:pt x="42" y="225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  <p:sp>
              <p:nvSpPr>
                <p:cNvPr id="123" name="Freeform 29"/>
                <p:cNvSpPr>
                  <a:spLocks noChangeAspect="1"/>
                </p:cNvSpPr>
                <p:nvPr/>
              </p:nvSpPr>
              <p:spPr bwMode="auto">
                <a:xfrm>
                  <a:off x="5054" y="1775"/>
                  <a:ext cx="81" cy="71"/>
                </a:xfrm>
                <a:custGeom>
                  <a:avLst/>
                  <a:gdLst>
                    <a:gd name="T0" fmla="*/ 1 w 159"/>
                    <a:gd name="T1" fmla="*/ 1 h 140"/>
                    <a:gd name="T2" fmla="*/ 1 w 159"/>
                    <a:gd name="T3" fmla="*/ 1 h 140"/>
                    <a:gd name="T4" fmla="*/ 1 w 159"/>
                    <a:gd name="T5" fmla="*/ 1 h 140"/>
                    <a:gd name="T6" fmla="*/ 1 w 159"/>
                    <a:gd name="T7" fmla="*/ 1 h 140"/>
                    <a:gd name="T8" fmla="*/ 1 w 159"/>
                    <a:gd name="T9" fmla="*/ 1 h 1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9"/>
                    <a:gd name="T16" fmla="*/ 0 h 140"/>
                    <a:gd name="T17" fmla="*/ 159 w 159"/>
                    <a:gd name="T18" fmla="*/ 140 h 1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9" h="140">
                      <a:moveTo>
                        <a:pt x="28" y="27"/>
                      </a:moveTo>
                      <a:cubicBezTo>
                        <a:pt x="14" y="45"/>
                        <a:pt x="0" y="108"/>
                        <a:pt x="19" y="123"/>
                      </a:cubicBezTo>
                      <a:cubicBezTo>
                        <a:pt x="43" y="140"/>
                        <a:pt x="131" y="135"/>
                        <a:pt x="145" y="117"/>
                      </a:cubicBezTo>
                      <a:cubicBezTo>
                        <a:pt x="159" y="99"/>
                        <a:pt x="126" y="30"/>
                        <a:pt x="106" y="15"/>
                      </a:cubicBezTo>
                      <a:cubicBezTo>
                        <a:pt x="86" y="0"/>
                        <a:pt x="42" y="9"/>
                        <a:pt x="28" y="27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7900"/>
                </a:p>
              </p:txBody>
            </p:sp>
          </p:grpSp>
        </p:grpSp>
      </p:grpSp>
      <p:sp>
        <p:nvSpPr>
          <p:cNvPr id="125" name="文本框 124"/>
          <p:cNvSpPr txBox="1"/>
          <p:nvPr/>
        </p:nvSpPr>
        <p:spPr>
          <a:xfrm>
            <a:off x="5231812" y="3653402"/>
            <a:ext cx="6491874" cy="1900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ea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地球上不同位置的人释放手中的铁球，</a:t>
            </a:r>
            <a:r>
              <a:rPr lang="zh-CN" altLang="en-US" sz="28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以铁球下落的路径理解“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竖直向下</a:t>
            </a:r>
            <a:r>
              <a:rPr lang="zh-CN" altLang="en-US" sz="28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20000"/>
              </a:lnSpc>
            </a:pP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4900" y="195995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22325" y="1800225"/>
            <a:ext cx="29876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重力方向的应用</a:t>
            </a:r>
            <a:endParaRPr lang="en-US" altLang="zh-CN" sz="2800"/>
          </a:p>
        </p:txBody>
      </p:sp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2706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99795" y="2513330"/>
            <a:ext cx="583946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重垂线就是利用这个原理来工作的，它在生产和生活中有着广泛应用。</a:t>
            </a: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我国宋代建筑工程典籍《营造法式》中记载的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垂绳视正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，介绍的就是重垂线在建筑工程中的应用。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rcRect l="3523" r="2307" b="5444"/>
          <a:stretch>
            <a:fillRect/>
          </a:stretch>
        </p:blipFill>
        <p:spPr>
          <a:xfrm>
            <a:off x="6739255" y="1242695"/>
            <a:ext cx="5208905" cy="50514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34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6311900" y="3058160"/>
            <a:ext cx="4493895" cy="3196497"/>
            <a:chOff x="3962401" y="3258775"/>
            <a:chExt cx="4102773" cy="2918576"/>
          </a:xfrm>
        </p:grpSpPr>
        <p:pic>
          <p:nvPicPr>
            <p:cNvPr id="15" name="Picture 4" descr="t7-14-2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>
              <a:clrChange>
                <a:clrFrom>
                  <a:srgbClr val="FDFDFD">
                    <a:alpha val="100000"/>
                  </a:srgbClr>
                </a:clrFrom>
                <a:clrTo>
                  <a:srgbClr val="FDFDFD">
                    <a:alpha val="100000"/>
                    <a:alpha val="0"/>
                  </a:srgbClr>
                </a:clrTo>
              </a:clrChange>
            </a:blip>
            <a:srcRect r="16409"/>
            <a:stretch>
              <a:fillRect/>
            </a:stretch>
          </p:blipFill>
          <p:spPr>
            <a:xfrm>
              <a:off x="3962401" y="3258775"/>
              <a:ext cx="3555999" cy="245329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文本框 41"/>
            <p:cNvSpPr txBox="1"/>
            <p:nvPr>
              <p:custDataLst>
                <p:tags r:id="rId6"/>
              </p:custDataLst>
            </p:nvPr>
          </p:nvSpPr>
          <p:spPr>
            <a:xfrm>
              <a:off x="4422579" y="5757004"/>
              <a:ext cx="3642595" cy="420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检验桌面是否水平</a:t>
              </a:r>
            </a:p>
          </p:txBody>
        </p:sp>
      </p:grpSp>
      <p:pic>
        <p:nvPicPr>
          <p:cNvPr id="9" name="图片 8" descr="7-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559560" y="2906395"/>
            <a:ext cx="4121785" cy="2752090"/>
          </a:xfrm>
          <a:prstGeom prst="rect">
            <a:avLst/>
          </a:prstGeom>
        </p:spPr>
      </p:pic>
      <p:sp>
        <p:nvSpPr>
          <p:cNvPr id="10" name="文本框 41"/>
          <p:cNvSpPr txBox="1"/>
          <p:nvPr>
            <p:custDataLst>
              <p:tags r:id="rId4"/>
            </p:custDataLst>
          </p:nvPr>
        </p:nvSpPr>
        <p:spPr>
          <a:xfrm>
            <a:off x="2063750" y="5866130"/>
            <a:ext cx="3185795" cy="802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检验墙砌的是否竖直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5995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822325" y="1800225"/>
            <a:ext cx="29876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重力方向的应用</a:t>
            </a:r>
            <a:endParaRPr lang="en-US" altLang="zh-CN" sz="2800"/>
          </a:p>
        </p:txBody>
      </p:sp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899795" y="1025525"/>
            <a:ext cx="12706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22325" y="251333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重垂线的应用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4900" y="195995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822325" y="1800225"/>
            <a:ext cx="21761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重力的测量</a:t>
            </a:r>
            <a:endParaRPr lang="en-US" altLang="zh-CN" sz="2800"/>
          </a:p>
        </p:txBody>
      </p:sp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899795" y="1025525"/>
            <a:ext cx="43713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重力与质量的关系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14070" y="2475865"/>
            <a:ext cx="7618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物体所受重力的大小可以用</a:t>
            </a:r>
            <a:r>
              <a:rPr lang="zh-CN" altLang="en-US" sz="2800" b="1"/>
              <a:t>弹簧测力计</a:t>
            </a:r>
            <a:r>
              <a:rPr lang="zh-CN" altLang="en-US" sz="2800"/>
              <a:t>来测量。</a:t>
            </a:r>
          </a:p>
        </p:txBody>
      </p:sp>
      <p:pic>
        <p:nvPicPr>
          <p:cNvPr id="9" name="https://img8.file.cache.docer.com/storage/1643101781967748200/1c22227454997c02a0bc39557c89e4e6.png" descr="弹簧测力计的正确使用方法.png"/>
          <p:cNvPicPr>
            <a:picLocks noChangeAspect="1"/>
          </p:cNvPicPr>
          <p:nvPr/>
        </p:nvPicPr>
        <p:blipFill>
          <a:blip r:embed="rId3"/>
          <a:srcRect t="26250" r="80157" b="24028"/>
          <a:stretch>
            <a:fillRect/>
          </a:stretch>
        </p:blipFill>
        <p:spPr>
          <a:xfrm>
            <a:off x="8982710" y="588645"/>
            <a:ext cx="2463165" cy="61722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99795" y="3424555"/>
            <a:ext cx="748982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如图所示，把物体挂在弹簧测力计的挂钩上，当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物体静止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时，弹簧测力计的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示数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就等于物体所受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重力的大小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10&quot;:[21569129],&quot;65&quot;:[20205081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6.25,&quot;left&quot;:122.8,&quot;top&quot;:201.35,&quot;width&quot;:728.05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6.25,&quot;left&quot;:122.8,&quot;top&quot;:201.35,&quot;width&quot;:728.0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6.25,&quot;left&quot;:122.8,&quot;top&quot;:201.35,&quot;width&quot;:728.05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6.25,&quot;left&quot;:122.8,&quot;top&quot;:201.35,&quot;width&quot;:728.0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6.25,&quot;left&quot;:122.8,&quot;top&quot;:201.35,&quot;width&quot;:728.05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0&quot;:[21569129],&quot;65&quot;:[20205081]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29adaed-5890-4d4e-b1a4-957803a21f29}"/>
  <p:tag name="TABLE_ENDDRAG_ORIGIN_RECT" val="532*128"/>
  <p:tag name="TABLE_ENDDRAG_RECT" val="70*294*532*12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6.75,&quot;left&quot;:93.95,&quot;top&quot;:247.45,&quot;width&quot;:813.65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6.75,&quot;left&quot;:93.95,&quot;top&quot;:247.45,&quot;width&quot;:813.65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6.75,&quot;left&quot;:93.95,&quot;top&quot;:247.45,&quot;width&quot;:813.6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6.75,&quot;left&quot;:93.95,&quot;top&quot;:247.45,&quot;width&quot;:813.65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6.75,&quot;left&quot;:93.95,&quot;top&quot;:247.45,&quot;width&quot;:813.65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6.75,&quot;left&quot;:93.95,&quot;top&quot;:247.45,&quot;width&quot;:813.65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6.75,&quot;left&quot;:93.95,&quot;top&quot;:247.45,&quot;width&quot;:813.65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6.75,&quot;left&quot;:93.95,&quot;top&quot;:247.45,&quot;width&quot;:813.65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6.75,&quot;left&quot;:93.95,&quot;top&quot;:247.45,&quot;width&quot;:813.65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木牍原创课件-封面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木牍原创课件-目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木牍原创课件-内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1142</Words>
  <PresentationFormat>宽屏</PresentationFormat>
  <Paragraphs>154</Paragraphs>
  <Slides>30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30</vt:i4>
      </vt:variant>
    </vt:vector>
  </HeadingPairs>
  <TitlesOfParts>
    <vt:vector size="38" baseType="lpstr">
      <vt:lpstr>Times New Roman</vt:lpstr>
      <vt:lpstr>Arial</vt:lpstr>
      <vt:lpstr>Calibri</vt:lpstr>
      <vt:lpstr>宋体</vt:lpstr>
      <vt:lpstr>微软雅黑</vt:lpstr>
      <vt:lpstr>木牍原创课件-封面</vt:lpstr>
      <vt:lpstr>木牍原创课件-目录</vt:lpstr>
      <vt:lpstr>木牍原创课件-内文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terms:created xsi:type="dcterms:W3CDTF">2019-06-19T02:08:00Z</dcterms:created>
  <dcterms:modified xsi:type="dcterms:W3CDTF">2025-02-26T12:15:30Z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BDCA6CC7CC9A40ECAF8CDAC1377E0517_11</vt:lpwstr>
  </property>
</Properties>
</file>