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.xml"/><Relationship Id="rId6" Type="http://schemas.openxmlformats.org/officeDocument/2006/relationships/slide" Target="slide13.xml"/><Relationship Id="rId5" Type="http://schemas.openxmlformats.org/officeDocument/2006/relationships/tags" Target="../tags/tag2.xml"/><Relationship Id="rId4" Type="http://schemas.openxmlformats.org/officeDocument/2006/relationships/slide" Target="slide19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slide" Target="slide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3.png"/><Relationship Id="rId1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file:///C:\Documents and Settings\Administrator\&#26700;&#38754;\&#27743;&#35199;&#29289;&#29702;(JK)\N5.TIF" TargetMode="Externa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file:///C:\Documents and Settings\Administrator\&#26700;&#38754;\&#27743;&#35199;&#29289;&#29702;(JK)\N8.TIF" TargetMode="Externa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slide" Target="slide6.xml"/><Relationship Id="rId2" Type="http://schemas.openxmlformats.org/officeDocument/2006/relationships/slide" Target="slide12.xml"/><Relationship Id="rId1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file:///C:\Documents and Settings\Administrator\&#26700;&#38754;\&#27743;&#35199;&#29289;&#29702;(JK)\N10.TIF" TargetMode="Externa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image" Target="file:///C:\Documents and Settings\Administrator\&#26700;&#38754;\&#27743;&#35199;&#29289;&#29702;(JK)\N11.TIF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.xml"/><Relationship Id="rId3" Type="http://schemas.openxmlformats.org/officeDocument/2006/relationships/image" Target="file:///C:\Documents and Settings\Administrator\&#26700;&#38754;\&#27743;&#35199;&#29289;&#29702;(JK)\N12.TIF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image" Target="../media/image3.tif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3.tif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9.xml"/><Relationship Id="rId5" Type="http://schemas.openxmlformats.org/officeDocument/2006/relationships/image" Target="file:///C:\Documents and Settings\Administrator\&#26700;&#38754;\&#27743;&#35199;&#29289;&#29702;(JK)\N14.TIF" TargetMode="External"/><Relationship Id="rId4" Type="http://schemas.openxmlformats.org/officeDocument/2006/relationships/image" Target="../media/image13.png"/><Relationship Id="rId3" Type="http://schemas.openxmlformats.org/officeDocument/2006/relationships/image" Target="file:///C:\Documents and Settings\Administrator\&#26700;&#38754;\&#27743;&#35199;&#29289;&#29702;(JK)\N13.TIF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slide" Target="slide2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slide" Target="slide2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slide" Target="slide2.xml"/><Relationship Id="rId2" Type="http://schemas.openxmlformats.org/officeDocument/2006/relationships/tags" Target="../tags/tag7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slide" Target="slide2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slide" Target="slide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tags" Target="../tags/tag13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59125" y="323342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59125" y="498157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794125" y="422402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501765" y="422402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944495" y="1378585"/>
            <a:ext cx="545020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声现象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53465" y="1436370"/>
          <a:ext cx="989266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0490"/>
                <a:gridCol w="1618615"/>
                <a:gridCol w="3021965"/>
                <a:gridCol w="3871595"/>
              </a:tblGrid>
              <a:tr h="548640"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超声</a:t>
                      </a: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波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次声</a:t>
                      </a: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波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利用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传递____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利用超声波清洗、焊接物体、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医疗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碎石等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利用次声波的特性制造出次声武器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可使心脏、肺等因出现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强烈共振而受损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168650" y="2637155"/>
            <a:ext cx="969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8540" y="3884295"/>
            <a:ext cx="101307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【特别提醒】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正常人耳听到声音的条件：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物体振动发声；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有传播声音的介质；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声音在人耳能听到的频率范围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20 000 Hz)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响度不能太小．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823960" y="55321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" name="组合 14"/>
          <p:cNvGrpSpPr/>
          <p:nvPr/>
        </p:nvGrpSpPr>
        <p:grpSpPr>
          <a:xfrm>
            <a:off x="574040" y="1536065"/>
            <a:ext cx="6112510" cy="521970"/>
            <a:chOff x="894" y="3246"/>
            <a:chExt cx="9626" cy="822"/>
          </a:xfrm>
        </p:grpSpPr>
        <p:sp>
          <p:nvSpPr>
            <p:cNvPr id="16" name="文本框 4"/>
            <p:cNvSpPr txBox="1"/>
            <p:nvPr/>
          </p:nvSpPr>
          <p:spPr>
            <a:xfrm>
              <a:off x="3894" y="3246"/>
              <a:ext cx="662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噪声的危害和控制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(6年2考)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17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8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447040" y="2286635"/>
            <a:ext cx="113557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噪声及其来源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物理学角度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：发声体做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振动时发出的声音．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环境保护角度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：凡是妨碍人们正常休息、学习、工作的声音，以及对人们要听到的声音产生干扰的声音．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噪声的等级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：人们以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为单位来表示声音强弱的等级，符号是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57320" y="2964180"/>
            <a:ext cx="1252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无规则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87775" y="4598670"/>
            <a:ext cx="1048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095230" y="4598670"/>
            <a:ext cx="922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82125" y="54362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8515" y="1579245"/>
            <a:ext cx="105244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噪音的控制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防止噪声的产生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减弱，如：禁止鸣笛、摩托车的消声器等．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(2018.4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2016.8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阻断噪声的传播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减弱，如关闭门窗、道路两旁种植行道树、安装隔音屏障．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(2016.8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防止噪声进入人耳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减弱，如：戴耳塞、耳罩、捂耳朵等．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2260" y="3322955"/>
            <a:ext cx="189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传播过程中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4665" y="4420870"/>
            <a:ext cx="1266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人耳处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99560" y="2265045"/>
            <a:ext cx="1174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声源处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860790" y="54051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" grpId="0"/>
      <p:bldP spid="2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498600" y="1000125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363980" y="1678940"/>
            <a:ext cx="63334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命题点：声音的产生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如图所示，将正在响铃的闹钟放在玻璃罩内，逐渐抽出其中的空气，听到的声音会逐渐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，再让空气逐渐进入玻璃罩，声音逐渐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，说明声音的传播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题改编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0695" y="3461385"/>
            <a:ext cx="937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23585" y="4017645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6710" y="5097145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需要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-21474826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0" y="2407285"/>
            <a:ext cx="2261870" cy="283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608695" y="5481320"/>
            <a:ext cx="21767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P28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10335" y="1566863"/>
            <a:ext cx="508000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命题点：声音的特性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如图所示，当我们在山谷中大声呼喊时，往往会重复听到自己的呼喊声，而且听到的声音比发出的声音更大，这是因为呼喊声在山谷中不断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，经不同时间回到我们耳中，使得声音的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6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1890" y="2139950"/>
            <a:ext cx="2969260" cy="2577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19390" y="5119370"/>
            <a:ext cx="23348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英国物理教材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P222)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3385" y="4430395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2460" y="4966970"/>
            <a:ext cx="922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响度</a:t>
            </a:r>
            <a:endParaRPr lang="zh-CN" altLang="en-US" sz="2400" b="0">
              <a:solidFill>
                <a:srgbClr val="FF0000"/>
              </a:solidFill>
              <a:effectLst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71905" y="1882775"/>
            <a:ext cx="65385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命题点：声音的特性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物理课上，老师用力吹一根较长的塑料吸管的同时，用剪刀一小段一小段地剪短吸管，如图所示．同学们听到的声音的音调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，音色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10" descr="C:\Documents and Settings\Administrator\桌面\江西物理(JK)\N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990840" y="2409190"/>
            <a:ext cx="2805430" cy="245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04255" y="364934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变高　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73420" y="4213225"/>
            <a:ext cx="111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83615" y="1547495"/>
            <a:ext cx="53778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命题点：声音的利用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如图甲所示，小汽车靠超声波发现障碍物，其采用的方法叫做回声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；如图乙所示，在需要安静环境的医院、学校附近，常常有禁止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的标志，这是在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声源处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传播过程中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人耳处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控制噪声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7340" y="2427605"/>
            <a:ext cx="4447540" cy="2055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22285" y="4706620"/>
            <a:ext cx="22555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(RJ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P39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P44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2395" y="2778125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测距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20540" y="3844925"/>
            <a:ext cx="1125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鸣笛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2950" y="4411345"/>
            <a:ext cx="1377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声源处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48080" y="2048510"/>
            <a:ext cx="65081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命题点：噪声的防治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如图所示，小超被广场舞的音乐声吵醒后很不开心，对他来说，广场舞的音乐声属于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噪声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，为避免干扰，他关上门窗，这是在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减弱噪声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08" descr="C:\Documents and Settings\Administrator\桌面\江西物理(JK)\N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521700" y="2340610"/>
            <a:ext cx="2350770" cy="257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30020" y="376110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噪声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05885" y="4364990"/>
            <a:ext cx="1847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传播过程中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36015" y="1611630"/>
            <a:ext cx="54648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命题点：声学综合题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如图所示是《三毛流浪记》中的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街头卖艺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的情景．鼓声是通过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传播到人们耳中的；改变敲击鼓面的力的大小，发出声音的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发生改变，站在远处的人能分辨出鼓声和锣声，是根据声音的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来识别的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6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1175" y="2409190"/>
            <a:ext cx="3929380" cy="2560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135245" y="2839085"/>
            <a:ext cx="1064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空气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19880" y="3932555"/>
            <a:ext cx="1078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6875" y="5033010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音色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2311" y="12471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4350" y="2317115"/>
            <a:ext cx="10822940" cy="521970"/>
            <a:chOff x="894" y="3246"/>
            <a:chExt cx="16105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10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声音的产生和传播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(6年3考，其中两次结合其他声学知识考查)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27050" y="2994660"/>
            <a:ext cx="11087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(2014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声音是由于物体的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产生的，太空授课的声音是通过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传回地球的．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77890" y="3128010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振动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805" y="3659505"/>
            <a:ext cx="1392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电磁波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4840" y="450723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7050" y="5104130"/>
            <a:ext cx="112147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赛龙舟时，阵阵鼓声是鼓面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产生的，鼓声是通过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传入人耳的．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7110" y="5222240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93150" y="5196205"/>
            <a:ext cx="100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空气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401310" y="3126740"/>
            <a:ext cx="1438910" cy="1041400"/>
          </a:xfrm>
          <a:custGeom>
            <a:avLst/>
            <a:gdLst>
              <a:gd name="rtl" fmla="*/ 192128 w 964896"/>
              <a:gd name="rtt" fmla="*/ 132240 h 456000"/>
              <a:gd name="rtr" fmla="*/ 769728 w 964896"/>
              <a:gd name="rtb" fmla="*/ 337440 h 456000"/>
            </a:gdLst>
            <a:ahLst/>
            <a:cxnLst/>
            <a:rect l="rtl" t="rtt" r="rtr" b="rtb"/>
            <a:pathLst>
              <a:path w="964896" h="456000">
                <a:moveTo>
                  <a:pt x="228000" y="0"/>
                </a:moveTo>
                <a:lnTo>
                  <a:pt x="736896" y="0"/>
                </a:lnTo>
                <a:cubicBezTo>
                  <a:pt x="862820" y="0"/>
                  <a:pt x="964896" y="102076"/>
                  <a:pt x="964896" y="228000"/>
                </a:cubicBezTo>
                <a:cubicBezTo>
                  <a:pt x="964896" y="353924"/>
                  <a:pt x="862820" y="456000"/>
                  <a:pt x="736896" y="456000"/>
                </a:cubicBezTo>
                <a:lnTo>
                  <a:pt x="228000" y="456000"/>
                </a:lnTo>
                <a:cubicBezTo>
                  <a:pt x="102076" y="456000"/>
                  <a:pt x="0" y="353924"/>
                  <a:pt x="0" y="228000"/>
                </a:cubicBezTo>
                <a:cubicBezTo>
                  <a:pt x="0" y="102076"/>
                  <a:pt x="102076" y="0"/>
                  <a:pt x="228000" y="0"/>
                </a:cubicBezTo>
                <a:close/>
              </a:path>
            </a:pathLst>
          </a:custGeom>
          <a:noFill/>
          <a:ln w="30400" cap="flat">
            <a:solidFill>
              <a:schemeClr val="accent4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chemeClr val="accent4"/>
                </a:solidFill>
              </a14:hiddenFill>
            </a:ext>
          </a:extLst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宋体" panose="02010600030101010101" pitchFamily="2" charset="-122"/>
              </a:rPr>
              <a:t>声现象</a:t>
            </a:r>
            <a:endParaRPr sz="2400" b="1">
              <a:solidFill>
                <a:srgbClr val="454545"/>
              </a:solidFill>
              <a:latin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75805" y="1236980"/>
            <a:ext cx="3289300" cy="3054985"/>
            <a:chOff x="11095" y="2212"/>
            <a:chExt cx="5180" cy="4811"/>
          </a:xfrm>
          <a:noFill/>
        </p:grpSpPr>
        <p:sp>
          <p:nvSpPr>
            <p:cNvPr id="103" name="MMConnector"/>
            <p:cNvSpPr/>
            <p:nvPr/>
          </p:nvSpPr>
          <p:spPr>
            <a:xfrm>
              <a:off x="11095" y="4377"/>
              <a:ext cx="2056" cy="2647"/>
            </a:xfrm>
            <a:custGeom>
              <a:avLst/>
              <a:gdLst/>
              <a:ahLst/>
              <a:cxnLst/>
              <a:pathLst>
                <a:path w="875582" h="735900">
                  <a:moveTo>
                    <a:pt x="-253670" y="262981"/>
                  </a:moveTo>
                  <a:cubicBezTo>
                    <a:pt x="-267596" y="276129"/>
                    <a:pt x="-268582" y="293637"/>
                    <a:pt x="-258511" y="304249"/>
                  </a:cubicBezTo>
                  <a:cubicBezTo>
                    <a:pt x="-248440" y="314861"/>
                    <a:pt x="-230458" y="315242"/>
                    <a:pt x="-217047" y="301569"/>
                  </a:cubicBezTo>
                  <a:cubicBezTo>
                    <a:pt x="-204281" y="288554"/>
                    <a:pt x="-191516" y="275539"/>
                    <a:pt x="-179226" y="262174"/>
                  </a:cubicBezTo>
                  <a:cubicBezTo>
                    <a:pt x="-166937" y="248810"/>
                    <a:pt x="-155124" y="235096"/>
                    <a:pt x="-143578" y="221219"/>
                  </a:cubicBezTo>
                  <a:cubicBezTo>
                    <a:pt x="-132031" y="207342"/>
                    <a:pt x="-120752" y="193303"/>
                    <a:pt x="-109714" y="179126"/>
                  </a:cubicBezTo>
                  <a:cubicBezTo>
                    <a:pt x="-98676" y="164949"/>
                    <a:pt x="-87879" y="150635"/>
                    <a:pt x="-77252" y="136238"/>
                  </a:cubicBezTo>
                  <a:cubicBezTo>
                    <a:pt x="-66624" y="121841"/>
                    <a:pt x="-56166" y="107362"/>
                    <a:pt x="-45822" y="92839"/>
                  </a:cubicBezTo>
                  <a:cubicBezTo>
                    <a:pt x="-35477" y="78316"/>
                    <a:pt x="-25246" y="63748"/>
                    <a:pt x="-15071" y="49172"/>
                  </a:cubicBezTo>
                  <a:cubicBezTo>
                    <a:pt x="-4897" y="34597"/>
                    <a:pt x="5221" y="20014"/>
                    <a:pt x="15337" y="5457"/>
                  </a:cubicBezTo>
                  <a:cubicBezTo>
                    <a:pt x="25454" y="-9099"/>
                    <a:pt x="35568" y="-23629"/>
                    <a:pt x="45733" y="-38096"/>
                  </a:cubicBezTo>
                  <a:cubicBezTo>
                    <a:pt x="55899" y="-52564"/>
                    <a:pt x="66116" y="-66970"/>
                    <a:pt x="76439" y="-81276"/>
                  </a:cubicBezTo>
                  <a:cubicBezTo>
                    <a:pt x="86762" y="-95582"/>
                    <a:pt x="97190" y="-109789"/>
                    <a:pt x="107777" y="-123853"/>
                  </a:cubicBezTo>
                  <a:cubicBezTo>
                    <a:pt x="118364" y="-137918"/>
                    <a:pt x="129111" y="-151840"/>
                    <a:pt x="140072" y="-165570"/>
                  </a:cubicBezTo>
                  <a:cubicBezTo>
                    <a:pt x="151033" y="-179300"/>
                    <a:pt x="162208" y="-192838"/>
                    <a:pt x="173651" y="-206126"/>
                  </a:cubicBezTo>
                  <a:cubicBezTo>
                    <a:pt x="185094" y="-219414"/>
                    <a:pt x="196805" y="-232451"/>
                    <a:pt x="208837" y="-245167"/>
                  </a:cubicBezTo>
                  <a:cubicBezTo>
                    <a:pt x="220869" y="-257883"/>
                    <a:pt x="233221" y="-270279"/>
                    <a:pt x="245939" y="-282271"/>
                  </a:cubicBezTo>
                  <a:cubicBezTo>
                    <a:pt x="258657" y="-294263"/>
                    <a:pt x="271741" y="-305852"/>
                    <a:pt x="285227" y="-316945"/>
                  </a:cubicBezTo>
                  <a:cubicBezTo>
                    <a:pt x="298713" y="-328038"/>
                    <a:pt x="312600" y="-338634"/>
                    <a:pt x="326900" y="-348635"/>
                  </a:cubicBezTo>
                  <a:cubicBezTo>
                    <a:pt x="341201" y="-358635"/>
                    <a:pt x="355913" y="-368040"/>
                    <a:pt x="371044" y="-376753"/>
                  </a:cubicBezTo>
                  <a:cubicBezTo>
                    <a:pt x="386175" y="-385466"/>
                    <a:pt x="401723" y="-393488"/>
                    <a:pt x="417589" y="-400740"/>
                  </a:cubicBezTo>
                  <a:cubicBezTo>
                    <a:pt x="433455" y="-407991"/>
                    <a:pt x="449640" y="-414472"/>
                    <a:pt x="466296" y="-420139"/>
                  </a:cubicBezTo>
                  <a:cubicBezTo>
                    <a:pt x="482952" y="-425806"/>
                    <a:pt x="500080" y="-430658"/>
                    <a:pt x="516773" y="-434676"/>
                  </a:cubicBezTo>
                  <a:cubicBezTo>
                    <a:pt x="533467" y="-438694"/>
                    <a:pt x="549725" y="-441878"/>
                    <a:pt x="568539" y="-444299"/>
                  </a:cubicBezTo>
                  <a:cubicBezTo>
                    <a:pt x="587352" y="-446720"/>
                    <a:pt x="608721" y="-448378"/>
                    <a:pt x="621094" y="-449172"/>
                  </a:cubicBezTo>
                  <a:cubicBezTo>
                    <a:pt x="633468" y="-449966"/>
                    <a:pt x="636846" y="-449895"/>
                    <a:pt x="640224" y="-449825"/>
                  </a:cubicBezTo>
                  <a:cubicBezTo>
                    <a:pt x="642959" y="-449768"/>
                    <a:pt x="644784" y="-451535"/>
                    <a:pt x="644784" y="-453625"/>
                  </a:cubicBezTo>
                  <a:cubicBezTo>
                    <a:pt x="644784" y="-455715"/>
                    <a:pt x="642955" y="-457263"/>
                    <a:pt x="640224" y="-457425"/>
                  </a:cubicBezTo>
                  <a:cubicBezTo>
                    <a:pt x="636819" y="-457627"/>
                    <a:pt x="633414" y="-457830"/>
                    <a:pt x="620845" y="-457506"/>
                  </a:cubicBezTo>
                  <a:cubicBezTo>
                    <a:pt x="608276" y="-457183"/>
                    <a:pt x="586543" y="-456333"/>
                    <a:pt x="567320" y="-454604"/>
                  </a:cubicBezTo>
                  <a:cubicBezTo>
                    <a:pt x="548097" y="-452875"/>
                    <a:pt x="531384" y="-450267"/>
                    <a:pt x="514160" y="-446814"/>
                  </a:cubicBezTo>
                  <a:cubicBezTo>
                    <a:pt x="496936" y="-443362"/>
                    <a:pt x="479201" y="-439065"/>
                    <a:pt x="461882" y="-433904"/>
                  </a:cubicBezTo>
                  <a:cubicBezTo>
                    <a:pt x="444564" y="-428743"/>
                    <a:pt x="427661" y="-422718"/>
                    <a:pt x="411035" y="-415877"/>
                  </a:cubicBezTo>
                  <a:cubicBezTo>
                    <a:pt x="394409" y="-409036"/>
                    <a:pt x="378060" y="-401380"/>
                    <a:pt x="362106" y="-392989"/>
                  </a:cubicBezTo>
                  <a:cubicBezTo>
                    <a:pt x="346152" y="-384599"/>
                    <a:pt x="330594" y="-375475"/>
                    <a:pt x="315442" y="-365721"/>
                  </a:cubicBezTo>
                  <a:cubicBezTo>
                    <a:pt x="300289" y="-355968"/>
                    <a:pt x="285544" y="-345585"/>
                    <a:pt x="271204" y="-334685"/>
                  </a:cubicBezTo>
                  <a:cubicBezTo>
                    <a:pt x="256865" y="-323784"/>
                    <a:pt x="242933" y="-312365"/>
                    <a:pt x="229379" y="-300532"/>
                  </a:cubicBezTo>
                  <a:cubicBezTo>
                    <a:pt x="215824" y="-288699"/>
                    <a:pt x="202648" y="-276452"/>
                    <a:pt x="189809" y="-263884"/>
                  </a:cubicBezTo>
                  <a:cubicBezTo>
                    <a:pt x="176969" y="-251316"/>
                    <a:pt x="164466" y="-238426"/>
                    <a:pt x="152248" y="-225292"/>
                  </a:cubicBezTo>
                  <a:cubicBezTo>
                    <a:pt x="140031" y="-212159"/>
                    <a:pt x="128100" y="-198782"/>
                    <a:pt x="116401" y="-185228"/>
                  </a:cubicBezTo>
                  <a:cubicBezTo>
                    <a:pt x="104703" y="-171673"/>
                    <a:pt x="93238" y="-157941"/>
                    <a:pt x="81951" y="-144087"/>
                  </a:cubicBezTo>
                  <a:cubicBezTo>
                    <a:pt x="70665" y="-130233"/>
                    <a:pt x="59558" y="-116257"/>
                    <a:pt x="48578" y="-102207"/>
                  </a:cubicBezTo>
                  <a:cubicBezTo>
                    <a:pt x="37598" y="-88157"/>
                    <a:pt x="26744" y="-74034"/>
                    <a:pt x="15965" y="-59879"/>
                  </a:cubicBezTo>
                  <a:cubicBezTo>
                    <a:pt x="5187" y="-45725"/>
                    <a:pt x="-5517" y="-31540"/>
                    <a:pt x="-16196" y="-17366"/>
                  </a:cubicBezTo>
                  <a:cubicBezTo>
                    <a:pt x="-26874" y="-3191"/>
                    <a:pt x="-37528" y="10973"/>
                    <a:pt x="-48207" y="25086"/>
                  </a:cubicBezTo>
                  <a:cubicBezTo>
                    <a:pt x="-58886" y="39199"/>
                    <a:pt x="-69589" y="53261"/>
                    <a:pt x="-80368" y="67228"/>
                  </a:cubicBezTo>
                  <a:cubicBezTo>
                    <a:pt x="-91146" y="81195"/>
                    <a:pt x="-101999" y="95067"/>
                    <a:pt x="-112974" y="108800"/>
                  </a:cubicBezTo>
                  <a:cubicBezTo>
                    <a:pt x="-123948" y="122533"/>
                    <a:pt x="-135045" y="136126"/>
                    <a:pt x="-146320" y="149516"/>
                  </a:cubicBezTo>
                  <a:cubicBezTo>
                    <a:pt x="-157595" y="162906"/>
                    <a:pt x="-169048" y="176091"/>
                    <a:pt x="-180699" y="189049"/>
                  </a:cubicBezTo>
                  <a:cubicBezTo>
                    <a:pt x="-192350" y="202006"/>
                    <a:pt x="-204200" y="214734"/>
                    <a:pt x="-216394" y="227018"/>
                  </a:cubicBezTo>
                  <a:cubicBezTo>
                    <a:pt x="-228589" y="239302"/>
                    <a:pt x="-241129" y="251142"/>
                    <a:pt x="-253670" y="26298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2595" y="2212"/>
              <a:ext cx="3681" cy="106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超声波和次声波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75805" y="2413000"/>
            <a:ext cx="2269490" cy="1459230"/>
            <a:chOff x="11095" y="4064"/>
            <a:chExt cx="3574" cy="2298"/>
          </a:xfrm>
          <a:noFill/>
        </p:grpSpPr>
        <p:sp>
          <p:nvSpPr>
            <p:cNvPr id="105" name="MMConnector"/>
            <p:cNvSpPr/>
            <p:nvPr/>
          </p:nvSpPr>
          <p:spPr>
            <a:xfrm>
              <a:off x="11095" y="5302"/>
              <a:ext cx="1925" cy="1061"/>
            </a:xfrm>
            <a:custGeom>
              <a:avLst/>
              <a:gdLst/>
              <a:ahLst/>
              <a:cxnLst/>
              <a:pathLst>
                <a:path w="819785" h="294963">
                  <a:moveTo>
                    <a:pt x="-189914" y="74285"/>
                  </a:moveTo>
                  <a:cubicBezTo>
                    <a:pt x="-207679" y="81441"/>
                    <a:pt x="-214658" y="97735"/>
                    <a:pt x="-208964" y="111212"/>
                  </a:cubicBezTo>
                  <a:cubicBezTo>
                    <a:pt x="-203270" y="124688"/>
                    <a:pt x="-186578" y="131356"/>
                    <a:pt x="-169208" y="123291"/>
                  </a:cubicBezTo>
                  <a:cubicBezTo>
                    <a:pt x="-152873" y="115706"/>
                    <a:pt x="-136538" y="108121"/>
                    <a:pt x="-120380" y="100268"/>
                  </a:cubicBezTo>
                  <a:cubicBezTo>
                    <a:pt x="-104221" y="92414"/>
                    <a:pt x="-88238" y="84291"/>
                    <a:pt x="-72356" y="76043"/>
                  </a:cubicBezTo>
                  <a:cubicBezTo>
                    <a:pt x="-56473" y="67795"/>
                    <a:pt x="-40691" y="59420"/>
                    <a:pt x="-24994" y="50956"/>
                  </a:cubicBezTo>
                  <a:cubicBezTo>
                    <a:pt x="-9296" y="42491"/>
                    <a:pt x="6317" y="33935"/>
                    <a:pt x="21884" y="25354"/>
                  </a:cubicBezTo>
                  <a:cubicBezTo>
                    <a:pt x="37450" y="16772"/>
                    <a:pt x="52970" y="8165"/>
                    <a:pt x="68479" y="-408"/>
                  </a:cubicBezTo>
                  <a:cubicBezTo>
                    <a:pt x="83988" y="-8982"/>
                    <a:pt x="99486" y="-17523"/>
                    <a:pt x="115010" y="-25969"/>
                  </a:cubicBezTo>
                  <a:cubicBezTo>
                    <a:pt x="130534" y="-34414"/>
                    <a:pt x="146084" y="-42765"/>
                    <a:pt x="161696" y="-50959"/>
                  </a:cubicBezTo>
                  <a:cubicBezTo>
                    <a:pt x="177307" y="-59152"/>
                    <a:pt x="192981" y="-67188"/>
                    <a:pt x="208748" y="-75002"/>
                  </a:cubicBezTo>
                  <a:cubicBezTo>
                    <a:pt x="224516" y="-82817"/>
                    <a:pt x="240376" y="-90410"/>
                    <a:pt x="256358" y="-97717"/>
                  </a:cubicBezTo>
                  <a:cubicBezTo>
                    <a:pt x="272340" y="-105025"/>
                    <a:pt x="288442" y="-112047"/>
                    <a:pt x="304680" y="-118722"/>
                  </a:cubicBezTo>
                  <a:cubicBezTo>
                    <a:pt x="320918" y="-125397"/>
                    <a:pt x="337291" y="-131724"/>
                    <a:pt x="353820" y="-137647"/>
                  </a:cubicBezTo>
                  <a:cubicBezTo>
                    <a:pt x="370348" y="-143569"/>
                    <a:pt x="387031" y="-149087"/>
                    <a:pt x="403824" y="-154149"/>
                  </a:cubicBezTo>
                  <a:cubicBezTo>
                    <a:pt x="420617" y="-159210"/>
                    <a:pt x="437520" y="-163816"/>
                    <a:pt x="454674" y="-167933"/>
                  </a:cubicBezTo>
                  <a:cubicBezTo>
                    <a:pt x="471829" y="-172051"/>
                    <a:pt x="489236" y="-175679"/>
                    <a:pt x="506287" y="-178776"/>
                  </a:cubicBezTo>
                  <a:cubicBezTo>
                    <a:pt x="523339" y="-181872"/>
                    <a:pt x="540035" y="-184436"/>
                    <a:pt x="558527" y="-186534"/>
                  </a:cubicBezTo>
                  <a:cubicBezTo>
                    <a:pt x="577019" y="-188632"/>
                    <a:pt x="597307" y="-190264"/>
                    <a:pt x="611223" y="-191159"/>
                  </a:cubicBezTo>
                  <a:cubicBezTo>
                    <a:pt x="625138" y="-192055"/>
                    <a:pt x="632681" y="-192215"/>
                    <a:pt x="640224" y="-192375"/>
                  </a:cubicBezTo>
                  <a:cubicBezTo>
                    <a:pt x="642959" y="-192433"/>
                    <a:pt x="644784" y="-194085"/>
                    <a:pt x="644784" y="-196175"/>
                  </a:cubicBezTo>
                  <a:cubicBezTo>
                    <a:pt x="644784" y="-198265"/>
                    <a:pt x="642959" y="-199891"/>
                    <a:pt x="640224" y="-199975"/>
                  </a:cubicBezTo>
                  <a:cubicBezTo>
                    <a:pt x="632623" y="-200208"/>
                    <a:pt x="625022" y="-200441"/>
                    <a:pt x="610932" y="-200265"/>
                  </a:cubicBezTo>
                  <a:cubicBezTo>
                    <a:pt x="596843" y="-200089"/>
                    <a:pt x="576266" y="-199503"/>
                    <a:pt x="557445" y="-198350"/>
                  </a:cubicBezTo>
                  <a:cubicBezTo>
                    <a:pt x="538624" y="-197197"/>
                    <a:pt x="521559" y="-195476"/>
                    <a:pt x="504083" y="-193230"/>
                  </a:cubicBezTo>
                  <a:cubicBezTo>
                    <a:pt x="486608" y="-190984"/>
                    <a:pt x="468723" y="-188213"/>
                    <a:pt x="451048" y="-184928"/>
                  </a:cubicBezTo>
                  <a:cubicBezTo>
                    <a:pt x="433374" y="-181643"/>
                    <a:pt x="415911" y="-177844"/>
                    <a:pt x="398526" y="-173571"/>
                  </a:cubicBezTo>
                  <a:cubicBezTo>
                    <a:pt x="381141" y="-169299"/>
                    <a:pt x="363834" y="-164554"/>
                    <a:pt x="346664" y="-159388"/>
                  </a:cubicBezTo>
                  <a:cubicBezTo>
                    <a:pt x="329493" y="-154221"/>
                    <a:pt x="312459" y="-148633"/>
                    <a:pt x="295554" y="-142687"/>
                  </a:cubicBezTo>
                  <a:cubicBezTo>
                    <a:pt x="278650" y="-136742"/>
                    <a:pt x="261875" y="-130438"/>
                    <a:pt x="245227" y="-123844"/>
                  </a:cubicBezTo>
                  <a:cubicBezTo>
                    <a:pt x="228579" y="-117251"/>
                    <a:pt x="212058" y="-110369"/>
                    <a:pt x="195647" y="-103268"/>
                  </a:cubicBezTo>
                  <a:cubicBezTo>
                    <a:pt x="179236" y="-96168"/>
                    <a:pt x="162936" y="-88850"/>
                    <a:pt x="146724" y="-81386"/>
                  </a:cubicBezTo>
                  <a:cubicBezTo>
                    <a:pt x="130513" y="-73921"/>
                    <a:pt x="114390" y="-66310"/>
                    <a:pt x="98330" y="-58621"/>
                  </a:cubicBezTo>
                  <a:cubicBezTo>
                    <a:pt x="82269" y="-50933"/>
                    <a:pt x="66271" y="-43167"/>
                    <a:pt x="50306" y="-35392"/>
                  </a:cubicBezTo>
                  <a:cubicBezTo>
                    <a:pt x="34342" y="-27616"/>
                    <a:pt x="18410" y="-19831"/>
                    <a:pt x="2485" y="-12098"/>
                  </a:cubicBezTo>
                  <a:cubicBezTo>
                    <a:pt x="-13441" y="-4365"/>
                    <a:pt x="-29360" y="3315"/>
                    <a:pt x="-45302" y="10874"/>
                  </a:cubicBezTo>
                  <a:cubicBezTo>
                    <a:pt x="-61245" y="18433"/>
                    <a:pt x="-77209" y="25872"/>
                    <a:pt x="-93212" y="33157"/>
                  </a:cubicBezTo>
                  <a:cubicBezTo>
                    <a:pt x="-109215" y="40442"/>
                    <a:pt x="-125257" y="47573"/>
                    <a:pt x="-141380" y="54403"/>
                  </a:cubicBezTo>
                  <a:cubicBezTo>
                    <a:pt x="-157504" y="61232"/>
                    <a:pt x="-173709" y="67759"/>
                    <a:pt x="-189914" y="7428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599" y="4064"/>
              <a:ext cx="2071" cy="1066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声的利用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75805" y="3955415"/>
            <a:ext cx="2914015" cy="676910"/>
            <a:chOff x="11095" y="6493"/>
            <a:chExt cx="4589" cy="1066"/>
          </a:xfrm>
          <a:noFill/>
        </p:grpSpPr>
        <p:sp>
          <p:nvSpPr>
            <p:cNvPr id="107" name="MMConnector"/>
            <p:cNvSpPr/>
            <p:nvPr/>
          </p:nvSpPr>
          <p:spPr>
            <a:xfrm>
              <a:off x="11095" y="6517"/>
              <a:ext cx="1505" cy="755"/>
            </a:xfrm>
            <a:custGeom>
              <a:avLst/>
              <a:gdLst/>
              <a:ahLst/>
              <a:cxnLst/>
              <a:pathLst>
                <a:path w="809941" h="210087">
                  <a:moveTo>
                    <a:pt x="-162016" y="-93998"/>
                  </a:moveTo>
                  <a:cubicBezTo>
                    <a:pt x="-180151" y="-100155"/>
                    <a:pt x="-196034" y="-91781"/>
                    <a:pt x="-200270" y="-77777"/>
                  </a:cubicBezTo>
                  <a:cubicBezTo>
                    <a:pt x="-204505" y="-63774"/>
                    <a:pt x="-195859" y="-48242"/>
                    <a:pt x="-177417" y="-43076"/>
                  </a:cubicBezTo>
                  <a:cubicBezTo>
                    <a:pt x="-160523" y="-38343"/>
                    <a:pt x="-143629" y="-33611"/>
                    <a:pt x="-126769" y="-28652"/>
                  </a:cubicBezTo>
                  <a:cubicBezTo>
                    <a:pt x="-109908" y="-23694"/>
                    <a:pt x="-93082" y="-18510"/>
                    <a:pt x="-76269" y="-13213"/>
                  </a:cubicBezTo>
                  <a:cubicBezTo>
                    <a:pt x="-59455" y="-7916"/>
                    <a:pt x="-42655" y="-2505"/>
                    <a:pt x="-25857" y="2992"/>
                  </a:cubicBezTo>
                  <a:cubicBezTo>
                    <a:pt x="-9060" y="8489"/>
                    <a:pt x="7734" y="14073"/>
                    <a:pt x="24541" y="19687"/>
                  </a:cubicBezTo>
                  <a:cubicBezTo>
                    <a:pt x="41347" y="25302"/>
                    <a:pt x="58166" y="30948"/>
                    <a:pt x="75013" y="36574"/>
                  </a:cubicBezTo>
                  <a:cubicBezTo>
                    <a:pt x="91859" y="42199"/>
                    <a:pt x="108733" y="47805"/>
                    <a:pt x="125651" y="53334"/>
                  </a:cubicBezTo>
                  <a:cubicBezTo>
                    <a:pt x="142568" y="58863"/>
                    <a:pt x="159528" y="64315"/>
                    <a:pt x="176545" y="69635"/>
                  </a:cubicBezTo>
                  <a:cubicBezTo>
                    <a:pt x="193561" y="74955"/>
                    <a:pt x="210634" y="80142"/>
                    <a:pt x="227774" y="85138"/>
                  </a:cubicBezTo>
                  <a:cubicBezTo>
                    <a:pt x="244914" y="90135"/>
                    <a:pt x="262120" y="94941"/>
                    <a:pt x="279397" y="99503"/>
                  </a:cubicBezTo>
                  <a:cubicBezTo>
                    <a:pt x="296674" y="104064"/>
                    <a:pt x="314022" y="108380"/>
                    <a:pt x="331445" y="112399"/>
                  </a:cubicBezTo>
                  <a:cubicBezTo>
                    <a:pt x="348867" y="116418"/>
                    <a:pt x="366365" y="120140"/>
                    <a:pt x="383914" y="123520"/>
                  </a:cubicBezTo>
                  <a:cubicBezTo>
                    <a:pt x="401462" y="126899"/>
                    <a:pt x="419062" y="129937"/>
                    <a:pt x="436765" y="132596"/>
                  </a:cubicBezTo>
                  <a:cubicBezTo>
                    <a:pt x="454467" y="135255"/>
                    <a:pt x="472274" y="137536"/>
                    <a:pt x="489923" y="139409"/>
                  </a:cubicBezTo>
                  <a:cubicBezTo>
                    <a:pt x="507572" y="141283"/>
                    <a:pt x="525065" y="142749"/>
                    <a:pt x="543287" y="143803"/>
                  </a:cubicBezTo>
                  <a:cubicBezTo>
                    <a:pt x="561509" y="144857"/>
                    <a:pt x="580460" y="145498"/>
                    <a:pt x="596738" y="145687"/>
                  </a:cubicBezTo>
                  <a:cubicBezTo>
                    <a:pt x="613015" y="145876"/>
                    <a:pt x="626620" y="145613"/>
                    <a:pt x="640224" y="145350"/>
                  </a:cubicBezTo>
                  <a:cubicBezTo>
                    <a:pt x="642959" y="145297"/>
                    <a:pt x="644784" y="143640"/>
                    <a:pt x="644784" y="141550"/>
                  </a:cubicBezTo>
                  <a:cubicBezTo>
                    <a:pt x="644784" y="139460"/>
                    <a:pt x="642958" y="137845"/>
                    <a:pt x="640224" y="137750"/>
                  </a:cubicBezTo>
                  <a:cubicBezTo>
                    <a:pt x="626722" y="137279"/>
                    <a:pt x="613221" y="136808"/>
                    <a:pt x="597121" y="135747"/>
                  </a:cubicBezTo>
                  <a:cubicBezTo>
                    <a:pt x="581020" y="134687"/>
                    <a:pt x="562322" y="133036"/>
                    <a:pt x="544387" y="131019"/>
                  </a:cubicBezTo>
                  <a:cubicBezTo>
                    <a:pt x="526452" y="129003"/>
                    <a:pt x="509281" y="126621"/>
                    <a:pt x="491993" y="123832"/>
                  </a:cubicBezTo>
                  <a:cubicBezTo>
                    <a:pt x="474704" y="121043"/>
                    <a:pt x="457298" y="117847"/>
                    <a:pt x="440025" y="114286"/>
                  </a:cubicBezTo>
                  <a:cubicBezTo>
                    <a:pt x="422751" y="110725"/>
                    <a:pt x="405610" y="106800"/>
                    <a:pt x="388540" y="102542"/>
                  </a:cubicBezTo>
                  <a:cubicBezTo>
                    <a:pt x="371470" y="98284"/>
                    <a:pt x="354471" y="93693"/>
                    <a:pt x="337558" y="88813"/>
                  </a:cubicBezTo>
                  <a:cubicBezTo>
                    <a:pt x="320644" y="83933"/>
                    <a:pt x="303816" y="78764"/>
                    <a:pt x="287058" y="73354"/>
                  </a:cubicBezTo>
                  <a:cubicBezTo>
                    <a:pt x="270300" y="67943"/>
                    <a:pt x="253613" y="62291"/>
                    <a:pt x="236983" y="56448"/>
                  </a:cubicBezTo>
                  <a:cubicBezTo>
                    <a:pt x="220352" y="50605"/>
                    <a:pt x="203779" y="44572"/>
                    <a:pt x="187242" y="38401"/>
                  </a:cubicBezTo>
                  <a:cubicBezTo>
                    <a:pt x="170705" y="32229"/>
                    <a:pt x="154205" y="25920"/>
                    <a:pt x="137720" y="19525"/>
                  </a:cubicBezTo>
                  <a:cubicBezTo>
                    <a:pt x="121235" y="13129"/>
                    <a:pt x="104766" y="6648"/>
                    <a:pt x="88288" y="134"/>
                  </a:cubicBezTo>
                  <a:cubicBezTo>
                    <a:pt x="71810" y="-6380"/>
                    <a:pt x="55324" y="-12928"/>
                    <a:pt x="38809" y="-19459"/>
                  </a:cubicBezTo>
                  <a:cubicBezTo>
                    <a:pt x="22293" y="-25991"/>
                    <a:pt x="5748" y="-32507"/>
                    <a:pt x="-10849" y="-38953"/>
                  </a:cubicBezTo>
                  <a:cubicBezTo>
                    <a:pt x="-27447" y="-45400"/>
                    <a:pt x="-44097" y="-51777"/>
                    <a:pt x="-60808" y="-58056"/>
                  </a:cubicBezTo>
                  <a:cubicBezTo>
                    <a:pt x="-77520" y="-64335"/>
                    <a:pt x="-94293" y="-70516"/>
                    <a:pt x="-111171" y="-76490"/>
                  </a:cubicBezTo>
                  <a:cubicBezTo>
                    <a:pt x="-128049" y="-82464"/>
                    <a:pt x="-145033" y="-88231"/>
                    <a:pt x="-162016" y="-9399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152" y="6493"/>
              <a:ext cx="3533" cy="106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减弱噪声的途径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75805" y="4683125"/>
            <a:ext cx="3686810" cy="1680210"/>
            <a:chOff x="11095" y="7639"/>
            <a:chExt cx="5806" cy="2646"/>
          </a:xfrm>
          <a:noFill/>
        </p:grpSpPr>
        <p:sp>
          <p:nvSpPr>
            <p:cNvPr id="109" name="MMConnector"/>
            <p:cNvSpPr/>
            <p:nvPr/>
          </p:nvSpPr>
          <p:spPr>
            <a:xfrm>
              <a:off x="11095" y="7639"/>
              <a:ext cx="2056" cy="2647"/>
            </a:xfrm>
            <a:custGeom>
              <a:avLst/>
              <a:gdLst/>
              <a:ahLst/>
              <a:cxnLst/>
              <a:pathLst>
                <a:path w="875582" h="735900">
                  <a:moveTo>
                    <a:pt x="-217047" y="-301569"/>
                  </a:moveTo>
                  <a:cubicBezTo>
                    <a:pt x="-230458" y="-315242"/>
                    <a:pt x="-248440" y="-314861"/>
                    <a:pt x="-258511" y="-304249"/>
                  </a:cubicBezTo>
                  <a:cubicBezTo>
                    <a:pt x="-268582" y="-293637"/>
                    <a:pt x="-267596" y="-276129"/>
                    <a:pt x="-253670" y="-262981"/>
                  </a:cubicBezTo>
                  <a:cubicBezTo>
                    <a:pt x="-241129" y="-251142"/>
                    <a:pt x="-228589" y="-239302"/>
                    <a:pt x="-216394" y="-227018"/>
                  </a:cubicBezTo>
                  <a:cubicBezTo>
                    <a:pt x="-204200" y="-214734"/>
                    <a:pt x="-192350" y="-202006"/>
                    <a:pt x="-180699" y="-189049"/>
                  </a:cubicBezTo>
                  <a:cubicBezTo>
                    <a:pt x="-169048" y="-176091"/>
                    <a:pt x="-157595" y="-162906"/>
                    <a:pt x="-146320" y="-149516"/>
                  </a:cubicBezTo>
                  <a:cubicBezTo>
                    <a:pt x="-135045" y="-136126"/>
                    <a:pt x="-123948" y="-122533"/>
                    <a:pt x="-112974" y="-108800"/>
                  </a:cubicBezTo>
                  <a:cubicBezTo>
                    <a:pt x="-101999" y="-95067"/>
                    <a:pt x="-91146" y="-81195"/>
                    <a:pt x="-80368" y="-67228"/>
                  </a:cubicBezTo>
                  <a:cubicBezTo>
                    <a:pt x="-69589" y="-53261"/>
                    <a:pt x="-58886" y="-39199"/>
                    <a:pt x="-48207" y="-25086"/>
                  </a:cubicBezTo>
                  <a:cubicBezTo>
                    <a:pt x="-37528" y="-10973"/>
                    <a:pt x="-26874" y="3191"/>
                    <a:pt x="-16196" y="17366"/>
                  </a:cubicBezTo>
                  <a:cubicBezTo>
                    <a:pt x="-5517" y="31540"/>
                    <a:pt x="5187" y="45725"/>
                    <a:pt x="15965" y="59879"/>
                  </a:cubicBezTo>
                  <a:cubicBezTo>
                    <a:pt x="26744" y="74034"/>
                    <a:pt x="37598" y="88157"/>
                    <a:pt x="48578" y="102207"/>
                  </a:cubicBezTo>
                  <a:cubicBezTo>
                    <a:pt x="59558" y="116257"/>
                    <a:pt x="70665" y="130233"/>
                    <a:pt x="81951" y="144087"/>
                  </a:cubicBezTo>
                  <a:cubicBezTo>
                    <a:pt x="93238" y="157941"/>
                    <a:pt x="104703" y="171673"/>
                    <a:pt x="116401" y="185228"/>
                  </a:cubicBezTo>
                  <a:cubicBezTo>
                    <a:pt x="128100" y="198782"/>
                    <a:pt x="140031" y="212159"/>
                    <a:pt x="152248" y="225292"/>
                  </a:cubicBezTo>
                  <a:cubicBezTo>
                    <a:pt x="164466" y="238426"/>
                    <a:pt x="176969" y="251316"/>
                    <a:pt x="189809" y="263884"/>
                  </a:cubicBezTo>
                  <a:cubicBezTo>
                    <a:pt x="202648" y="276452"/>
                    <a:pt x="215824" y="288699"/>
                    <a:pt x="229379" y="300532"/>
                  </a:cubicBezTo>
                  <a:cubicBezTo>
                    <a:pt x="242933" y="312365"/>
                    <a:pt x="256865" y="323784"/>
                    <a:pt x="271204" y="334685"/>
                  </a:cubicBezTo>
                  <a:cubicBezTo>
                    <a:pt x="285544" y="345585"/>
                    <a:pt x="300289" y="355968"/>
                    <a:pt x="315442" y="365721"/>
                  </a:cubicBezTo>
                  <a:cubicBezTo>
                    <a:pt x="330594" y="375475"/>
                    <a:pt x="346152" y="384599"/>
                    <a:pt x="362106" y="392989"/>
                  </a:cubicBezTo>
                  <a:cubicBezTo>
                    <a:pt x="378060" y="401380"/>
                    <a:pt x="394409" y="409036"/>
                    <a:pt x="411035" y="415877"/>
                  </a:cubicBezTo>
                  <a:cubicBezTo>
                    <a:pt x="427661" y="422718"/>
                    <a:pt x="444564" y="428743"/>
                    <a:pt x="461882" y="433904"/>
                  </a:cubicBezTo>
                  <a:cubicBezTo>
                    <a:pt x="479201" y="439065"/>
                    <a:pt x="496936" y="443362"/>
                    <a:pt x="514160" y="446814"/>
                  </a:cubicBezTo>
                  <a:cubicBezTo>
                    <a:pt x="531384" y="450267"/>
                    <a:pt x="548097" y="452875"/>
                    <a:pt x="567320" y="454604"/>
                  </a:cubicBezTo>
                  <a:cubicBezTo>
                    <a:pt x="586543" y="456333"/>
                    <a:pt x="608276" y="457183"/>
                    <a:pt x="620845" y="457506"/>
                  </a:cubicBezTo>
                  <a:cubicBezTo>
                    <a:pt x="633414" y="457830"/>
                    <a:pt x="636819" y="457627"/>
                    <a:pt x="640224" y="457425"/>
                  </a:cubicBezTo>
                  <a:cubicBezTo>
                    <a:pt x="642955" y="457263"/>
                    <a:pt x="644784" y="455715"/>
                    <a:pt x="644784" y="453625"/>
                  </a:cubicBezTo>
                  <a:cubicBezTo>
                    <a:pt x="644784" y="451535"/>
                    <a:pt x="642959" y="449768"/>
                    <a:pt x="640224" y="449825"/>
                  </a:cubicBezTo>
                  <a:cubicBezTo>
                    <a:pt x="636846" y="449895"/>
                    <a:pt x="633468" y="449966"/>
                    <a:pt x="621094" y="449172"/>
                  </a:cubicBezTo>
                  <a:cubicBezTo>
                    <a:pt x="608721" y="448378"/>
                    <a:pt x="587352" y="446720"/>
                    <a:pt x="568539" y="444299"/>
                  </a:cubicBezTo>
                  <a:cubicBezTo>
                    <a:pt x="549725" y="441878"/>
                    <a:pt x="533467" y="438694"/>
                    <a:pt x="516773" y="434676"/>
                  </a:cubicBezTo>
                  <a:cubicBezTo>
                    <a:pt x="500080" y="430658"/>
                    <a:pt x="482952" y="425806"/>
                    <a:pt x="466296" y="420139"/>
                  </a:cubicBezTo>
                  <a:cubicBezTo>
                    <a:pt x="449640" y="414472"/>
                    <a:pt x="433455" y="407991"/>
                    <a:pt x="417589" y="400740"/>
                  </a:cubicBezTo>
                  <a:cubicBezTo>
                    <a:pt x="401723" y="393488"/>
                    <a:pt x="386175" y="385466"/>
                    <a:pt x="371044" y="376753"/>
                  </a:cubicBezTo>
                  <a:cubicBezTo>
                    <a:pt x="355913" y="368040"/>
                    <a:pt x="341201" y="358635"/>
                    <a:pt x="326900" y="348635"/>
                  </a:cubicBezTo>
                  <a:cubicBezTo>
                    <a:pt x="312600" y="338634"/>
                    <a:pt x="298713" y="328038"/>
                    <a:pt x="285227" y="316945"/>
                  </a:cubicBezTo>
                  <a:cubicBezTo>
                    <a:pt x="271741" y="305852"/>
                    <a:pt x="258657" y="294263"/>
                    <a:pt x="245939" y="282271"/>
                  </a:cubicBezTo>
                  <a:cubicBezTo>
                    <a:pt x="233221" y="270279"/>
                    <a:pt x="220869" y="257883"/>
                    <a:pt x="208837" y="245167"/>
                  </a:cubicBezTo>
                  <a:cubicBezTo>
                    <a:pt x="196805" y="232451"/>
                    <a:pt x="185094" y="219414"/>
                    <a:pt x="173651" y="206126"/>
                  </a:cubicBezTo>
                  <a:cubicBezTo>
                    <a:pt x="162208" y="192838"/>
                    <a:pt x="151033" y="179300"/>
                    <a:pt x="140072" y="165570"/>
                  </a:cubicBezTo>
                  <a:cubicBezTo>
                    <a:pt x="129111" y="151840"/>
                    <a:pt x="118364" y="137918"/>
                    <a:pt x="107777" y="123853"/>
                  </a:cubicBezTo>
                  <a:cubicBezTo>
                    <a:pt x="97190" y="109789"/>
                    <a:pt x="86762" y="95582"/>
                    <a:pt x="76439" y="81276"/>
                  </a:cubicBezTo>
                  <a:cubicBezTo>
                    <a:pt x="66116" y="66970"/>
                    <a:pt x="55899" y="52564"/>
                    <a:pt x="45733" y="38096"/>
                  </a:cubicBezTo>
                  <a:cubicBezTo>
                    <a:pt x="35568" y="23629"/>
                    <a:pt x="25454" y="9099"/>
                    <a:pt x="15337" y="-5457"/>
                  </a:cubicBezTo>
                  <a:cubicBezTo>
                    <a:pt x="5221" y="-20014"/>
                    <a:pt x="-4897" y="-34597"/>
                    <a:pt x="-15071" y="-49172"/>
                  </a:cubicBezTo>
                  <a:cubicBezTo>
                    <a:pt x="-25246" y="-63748"/>
                    <a:pt x="-35477" y="-78316"/>
                    <a:pt x="-45822" y="-92839"/>
                  </a:cubicBezTo>
                  <a:cubicBezTo>
                    <a:pt x="-56166" y="-107362"/>
                    <a:pt x="-66624" y="-121841"/>
                    <a:pt x="-77252" y="-136238"/>
                  </a:cubicBezTo>
                  <a:cubicBezTo>
                    <a:pt x="-87879" y="-150635"/>
                    <a:pt x="-98676" y="-164949"/>
                    <a:pt x="-109714" y="-179126"/>
                  </a:cubicBezTo>
                  <a:cubicBezTo>
                    <a:pt x="-120752" y="-193303"/>
                    <a:pt x="-132031" y="-207342"/>
                    <a:pt x="-143578" y="-221219"/>
                  </a:cubicBezTo>
                  <a:cubicBezTo>
                    <a:pt x="-155124" y="-235096"/>
                    <a:pt x="-166937" y="-248810"/>
                    <a:pt x="-179226" y="-262174"/>
                  </a:cubicBezTo>
                  <a:cubicBezTo>
                    <a:pt x="-191516" y="-275539"/>
                    <a:pt x="-204281" y="-288554"/>
                    <a:pt x="-217047" y="-30156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2599" y="8739"/>
              <a:ext cx="4303" cy="1066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声与电磁波的辨析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80970" y="4344670"/>
            <a:ext cx="3742690" cy="1083310"/>
            <a:chOff x="4174" y="7106"/>
            <a:chExt cx="5894" cy="1706"/>
          </a:xfrm>
          <a:noFill/>
        </p:grpSpPr>
        <p:sp>
          <p:nvSpPr>
            <p:cNvPr id="115" name="MMConnector"/>
            <p:cNvSpPr/>
            <p:nvPr/>
          </p:nvSpPr>
          <p:spPr>
            <a:xfrm>
              <a:off x="8088" y="7106"/>
              <a:ext cx="1981" cy="1706"/>
            </a:xfrm>
            <a:custGeom>
              <a:avLst/>
              <a:gdLst/>
              <a:ahLst/>
              <a:cxnLst/>
              <a:pathLst>
                <a:path w="843441" h="474237">
                  <a:moveTo>
                    <a:pt x="217831" y="-146586"/>
                  </a:moveTo>
                  <a:cubicBezTo>
                    <a:pt x="233937" y="-156949"/>
                    <a:pt x="237926" y="-174125"/>
                    <a:pt x="229888" y="-186349"/>
                  </a:cubicBezTo>
                  <a:cubicBezTo>
                    <a:pt x="221850" y="-198573"/>
                    <a:pt x="204214" y="-202132"/>
                    <a:pt x="188603" y="-191038"/>
                  </a:cubicBezTo>
                  <a:cubicBezTo>
                    <a:pt x="173824" y="-180535"/>
                    <a:pt x="159045" y="-170033"/>
                    <a:pt x="144590" y="-159191"/>
                  </a:cubicBezTo>
                  <a:cubicBezTo>
                    <a:pt x="130134" y="-148350"/>
                    <a:pt x="116003" y="-137169"/>
                    <a:pt x="102052" y="-125831"/>
                  </a:cubicBezTo>
                  <a:cubicBezTo>
                    <a:pt x="88102" y="-114492"/>
                    <a:pt x="74334" y="-102996"/>
                    <a:pt x="60722" y="-91375"/>
                  </a:cubicBezTo>
                  <a:cubicBezTo>
                    <a:pt x="47110" y="-79755"/>
                    <a:pt x="33654" y="-68011"/>
                    <a:pt x="20295" y="-56211"/>
                  </a:cubicBezTo>
                  <a:cubicBezTo>
                    <a:pt x="6935" y="-44411"/>
                    <a:pt x="-6329" y="-32555"/>
                    <a:pt x="-19550" y="-20700"/>
                  </a:cubicBezTo>
                  <a:cubicBezTo>
                    <a:pt x="-32772" y="-8844"/>
                    <a:pt x="-45952" y="3012"/>
                    <a:pt x="-59146" y="14811"/>
                  </a:cubicBezTo>
                  <a:cubicBezTo>
                    <a:pt x="-72340" y="26609"/>
                    <a:pt x="-85547" y="38350"/>
                    <a:pt x="-98825" y="49975"/>
                  </a:cubicBezTo>
                  <a:cubicBezTo>
                    <a:pt x="-112102" y="61600"/>
                    <a:pt x="-125448" y="73109"/>
                    <a:pt x="-138916" y="84439"/>
                  </a:cubicBezTo>
                  <a:cubicBezTo>
                    <a:pt x="-152385" y="95769"/>
                    <a:pt x="-165976" y="106921"/>
                    <a:pt x="-179740" y="117826"/>
                  </a:cubicBezTo>
                  <a:cubicBezTo>
                    <a:pt x="-193504" y="128732"/>
                    <a:pt x="-207440" y="139391"/>
                    <a:pt x="-221593" y="149731"/>
                  </a:cubicBezTo>
                  <a:cubicBezTo>
                    <a:pt x="-235745" y="160072"/>
                    <a:pt x="-250114" y="170092"/>
                    <a:pt x="-264735" y="179716"/>
                  </a:cubicBezTo>
                  <a:cubicBezTo>
                    <a:pt x="-279356" y="189339"/>
                    <a:pt x="-294228" y="198566"/>
                    <a:pt x="-309371" y="207314"/>
                  </a:cubicBezTo>
                  <a:cubicBezTo>
                    <a:pt x="-324513" y="216063"/>
                    <a:pt x="-339926" y="224334"/>
                    <a:pt x="-355622" y="232051"/>
                  </a:cubicBezTo>
                  <a:cubicBezTo>
                    <a:pt x="-371319" y="239769"/>
                    <a:pt x="-387298" y="246932"/>
                    <a:pt x="-403509" y="253475"/>
                  </a:cubicBezTo>
                  <a:cubicBezTo>
                    <a:pt x="-419720" y="260017"/>
                    <a:pt x="-436163" y="265939"/>
                    <a:pt x="-452935" y="271198"/>
                  </a:cubicBezTo>
                  <a:cubicBezTo>
                    <a:pt x="-469708" y="276458"/>
                    <a:pt x="-486812" y="281055"/>
                    <a:pt x="-503694" y="284949"/>
                  </a:cubicBezTo>
                  <a:cubicBezTo>
                    <a:pt x="-520575" y="288842"/>
                    <a:pt x="-537233" y="292032"/>
                    <a:pt x="-555493" y="294597"/>
                  </a:cubicBezTo>
                  <a:cubicBezTo>
                    <a:pt x="-573753" y="297161"/>
                    <a:pt x="-593615" y="299099"/>
                    <a:pt x="-608004" y="300167"/>
                  </a:cubicBezTo>
                  <a:cubicBezTo>
                    <a:pt x="-622393" y="301234"/>
                    <a:pt x="-631308" y="301429"/>
                    <a:pt x="-640224" y="301625"/>
                  </a:cubicBezTo>
                  <a:cubicBezTo>
                    <a:pt x="-642959" y="301685"/>
                    <a:pt x="-644784" y="303335"/>
                    <a:pt x="-644784" y="305425"/>
                  </a:cubicBezTo>
                  <a:cubicBezTo>
                    <a:pt x="-644784" y="307515"/>
                    <a:pt x="-642959" y="309159"/>
                    <a:pt x="-640224" y="309225"/>
                  </a:cubicBezTo>
                  <a:cubicBezTo>
                    <a:pt x="-631218" y="309443"/>
                    <a:pt x="-622212" y="309660"/>
                    <a:pt x="-607599" y="309251"/>
                  </a:cubicBezTo>
                  <a:cubicBezTo>
                    <a:pt x="-592987" y="308842"/>
                    <a:pt x="-572767" y="307807"/>
                    <a:pt x="-554098" y="306056"/>
                  </a:cubicBezTo>
                  <a:cubicBezTo>
                    <a:pt x="-535429" y="304306"/>
                    <a:pt x="-518310" y="301840"/>
                    <a:pt x="-500900" y="298662"/>
                  </a:cubicBezTo>
                  <a:cubicBezTo>
                    <a:pt x="-483490" y="295483"/>
                    <a:pt x="-465789" y="291590"/>
                    <a:pt x="-448368" y="286996"/>
                  </a:cubicBezTo>
                  <a:cubicBezTo>
                    <a:pt x="-430946" y="282403"/>
                    <a:pt x="-413804" y="277108"/>
                    <a:pt x="-396854" y="271159"/>
                  </a:cubicBezTo>
                  <a:cubicBezTo>
                    <a:pt x="-379905" y="265210"/>
                    <a:pt x="-363148" y="258608"/>
                    <a:pt x="-346652" y="251421"/>
                  </a:cubicBezTo>
                  <a:cubicBezTo>
                    <a:pt x="-330156" y="244234"/>
                    <a:pt x="-313922" y="236462"/>
                    <a:pt x="-297951" y="228191"/>
                  </a:cubicBezTo>
                  <a:cubicBezTo>
                    <a:pt x="-281980" y="219920"/>
                    <a:pt x="-266272" y="211150"/>
                    <a:pt x="-250820" y="201970"/>
                  </a:cubicBezTo>
                  <a:cubicBezTo>
                    <a:pt x="-235368" y="192790"/>
                    <a:pt x="-220173" y="183201"/>
                    <a:pt x="-205208" y="173291"/>
                  </a:cubicBezTo>
                  <a:cubicBezTo>
                    <a:pt x="-190243" y="163381"/>
                    <a:pt x="-175510" y="153150"/>
                    <a:pt x="-160970" y="142682"/>
                  </a:cubicBezTo>
                  <a:cubicBezTo>
                    <a:pt x="-146431" y="132214"/>
                    <a:pt x="-132085" y="121509"/>
                    <a:pt x="-117891" y="110644"/>
                  </a:cubicBezTo>
                  <a:cubicBezTo>
                    <a:pt x="-103697" y="99779"/>
                    <a:pt x="-89653" y="88753"/>
                    <a:pt x="-75712" y="77639"/>
                  </a:cubicBezTo>
                  <a:cubicBezTo>
                    <a:pt x="-61772" y="66524"/>
                    <a:pt x="-47935" y="55320"/>
                    <a:pt x="-34152" y="44093"/>
                  </a:cubicBezTo>
                  <a:cubicBezTo>
                    <a:pt x="-20370" y="32866"/>
                    <a:pt x="-6642" y="21616"/>
                    <a:pt x="7079" y="10407"/>
                  </a:cubicBezTo>
                  <a:cubicBezTo>
                    <a:pt x="20800" y="-801"/>
                    <a:pt x="34515" y="-11967"/>
                    <a:pt x="48269" y="-23031"/>
                  </a:cubicBezTo>
                  <a:cubicBezTo>
                    <a:pt x="62024" y="-34095"/>
                    <a:pt x="75817" y="-45057"/>
                    <a:pt x="89697" y="-55842"/>
                  </a:cubicBezTo>
                  <a:cubicBezTo>
                    <a:pt x="103576" y="-66628"/>
                    <a:pt x="117543" y="-77237"/>
                    <a:pt x="131619" y="-87639"/>
                  </a:cubicBezTo>
                  <a:cubicBezTo>
                    <a:pt x="145694" y="-98040"/>
                    <a:pt x="159879" y="-108233"/>
                    <a:pt x="174266" y="-118023"/>
                  </a:cubicBezTo>
                  <a:cubicBezTo>
                    <a:pt x="188653" y="-127813"/>
                    <a:pt x="203242" y="-137200"/>
                    <a:pt x="217831" y="-14658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174" y="7672"/>
              <a:ext cx="2410" cy="1066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声音的特性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86355" y="2162810"/>
            <a:ext cx="3819525" cy="1785620"/>
            <a:chOff x="4025" y="3670"/>
            <a:chExt cx="6015" cy="2812"/>
          </a:xfrm>
          <a:noFill/>
        </p:grpSpPr>
        <p:sp>
          <p:nvSpPr>
            <p:cNvPr id="117" name="MMConnector"/>
            <p:cNvSpPr/>
            <p:nvPr/>
          </p:nvSpPr>
          <p:spPr>
            <a:xfrm>
              <a:off x="8088" y="5106"/>
              <a:ext cx="1952" cy="1377"/>
            </a:xfrm>
            <a:custGeom>
              <a:avLst/>
              <a:gdLst/>
              <a:ahLst/>
              <a:cxnLst/>
              <a:pathLst>
                <a:path w="831243" h="382985">
                  <a:moveTo>
                    <a:pt x="178354" y="155577"/>
                  </a:moveTo>
                  <a:cubicBezTo>
                    <a:pt x="194858" y="165292"/>
                    <a:pt x="212123" y="160249"/>
                    <a:pt x="219088" y="147384"/>
                  </a:cubicBezTo>
                  <a:cubicBezTo>
                    <a:pt x="226054" y="134519"/>
                    <a:pt x="220646" y="117689"/>
                    <a:pt x="203684" y="108794"/>
                  </a:cubicBezTo>
                  <a:cubicBezTo>
                    <a:pt x="188271" y="100711"/>
                    <a:pt x="172858" y="92629"/>
                    <a:pt x="157586" y="84184"/>
                  </a:cubicBezTo>
                  <a:cubicBezTo>
                    <a:pt x="142313" y="75739"/>
                    <a:pt x="127181" y="66933"/>
                    <a:pt x="112121" y="57941"/>
                  </a:cubicBezTo>
                  <a:cubicBezTo>
                    <a:pt x="97061" y="48948"/>
                    <a:pt x="82073" y="39770"/>
                    <a:pt x="67137" y="30441"/>
                  </a:cubicBezTo>
                  <a:cubicBezTo>
                    <a:pt x="52200" y="21111"/>
                    <a:pt x="37316" y="11629"/>
                    <a:pt x="22443" y="2070"/>
                  </a:cubicBezTo>
                  <a:cubicBezTo>
                    <a:pt x="7570" y="-7490"/>
                    <a:pt x="-7290" y="-17128"/>
                    <a:pt x="-22177" y="-26779"/>
                  </a:cubicBezTo>
                  <a:cubicBezTo>
                    <a:pt x="-37064" y="-36431"/>
                    <a:pt x="-51978" y="-46096"/>
                    <a:pt x="-66958" y="-55705"/>
                  </a:cubicBezTo>
                  <a:cubicBezTo>
                    <a:pt x="-81939" y="-65315"/>
                    <a:pt x="-96987" y="-74868"/>
                    <a:pt x="-112142" y="-84294"/>
                  </a:cubicBezTo>
                  <a:cubicBezTo>
                    <a:pt x="-127297" y="-93719"/>
                    <a:pt x="-142558" y="-103017"/>
                    <a:pt x="-157963" y="-112111"/>
                  </a:cubicBezTo>
                  <a:cubicBezTo>
                    <a:pt x="-173367" y="-121204"/>
                    <a:pt x="-188915" y="-130094"/>
                    <a:pt x="-204635" y="-138701"/>
                  </a:cubicBezTo>
                  <a:cubicBezTo>
                    <a:pt x="-220355" y="-147307"/>
                    <a:pt x="-236248" y="-155631"/>
                    <a:pt x="-252334" y="-163589"/>
                  </a:cubicBezTo>
                  <a:cubicBezTo>
                    <a:pt x="-268419" y="-171547"/>
                    <a:pt x="-284698" y="-179140"/>
                    <a:pt x="-301173" y="-186288"/>
                  </a:cubicBezTo>
                  <a:cubicBezTo>
                    <a:pt x="-317648" y="-193435"/>
                    <a:pt x="-334319" y="-200138"/>
                    <a:pt x="-351189" y="-206322"/>
                  </a:cubicBezTo>
                  <a:cubicBezTo>
                    <a:pt x="-368059" y="-212505"/>
                    <a:pt x="-385129" y="-218170"/>
                    <a:pt x="-402325" y="-223257"/>
                  </a:cubicBezTo>
                  <a:cubicBezTo>
                    <a:pt x="-419520" y="-228345"/>
                    <a:pt x="-436842" y="-232854"/>
                    <a:pt x="-454430" y="-236743"/>
                  </a:cubicBezTo>
                  <a:cubicBezTo>
                    <a:pt x="-472018" y="-240631"/>
                    <a:pt x="-489872" y="-243898"/>
                    <a:pt x="-507279" y="-246541"/>
                  </a:cubicBezTo>
                  <a:cubicBezTo>
                    <a:pt x="-524685" y="-249184"/>
                    <a:pt x="-541644" y="-251202"/>
                    <a:pt x="-560599" y="-252553"/>
                  </a:cubicBezTo>
                  <a:cubicBezTo>
                    <a:pt x="-579553" y="-253903"/>
                    <a:pt x="-600503" y="-254585"/>
                    <a:pt x="-614107" y="-254815"/>
                  </a:cubicBezTo>
                  <a:cubicBezTo>
                    <a:pt x="-627710" y="-255045"/>
                    <a:pt x="-633967" y="-254823"/>
                    <a:pt x="-640224" y="-254600"/>
                  </a:cubicBezTo>
                  <a:cubicBezTo>
                    <a:pt x="-642958" y="-254503"/>
                    <a:pt x="-644784" y="-252890"/>
                    <a:pt x="-644784" y="-250800"/>
                  </a:cubicBezTo>
                  <a:cubicBezTo>
                    <a:pt x="-644784" y="-248710"/>
                    <a:pt x="-642960" y="-247037"/>
                    <a:pt x="-640224" y="-247000"/>
                  </a:cubicBezTo>
                  <a:cubicBezTo>
                    <a:pt x="-634018" y="-246916"/>
                    <a:pt x="-627812" y="-246832"/>
                    <a:pt x="-614394" y="-245947"/>
                  </a:cubicBezTo>
                  <a:cubicBezTo>
                    <a:pt x="-600976" y="-245061"/>
                    <a:pt x="-580347" y="-243374"/>
                    <a:pt x="-561759" y="-241131"/>
                  </a:cubicBezTo>
                  <a:cubicBezTo>
                    <a:pt x="-543170" y="-238887"/>
                    <a:pt x="-526622" y="-236088"/>
                    <a:pt x="-509691" y="-232661"/>
                  </a:cubicBezTo>
                  <a:cubicBezTo>
                    <a:pt x="-492760" y="-229233"/>
                    <a:pt x="-475445" y="-225179"/>
                    <a:pt x="-458445" y="-220537"/>
                  </a:cubicBezTo>
                  <a:cubicBezTo>
                    <a:pt x="-441446" y="-215895"/>
                    <a:pt x="-424761" y="-210665"/>
                    <a:pt x="-408240" y="-204883"/>
                  </a:cubicBezTo>
                  <a:cubicBezTo>
                    <a:pt x="-391720" y="-199101"/>
                    <a:pt x="-375362" y="-192767"/>
                    <a:pt x="-359228" y="-185939"/>
                  </a:cubicBezTo>
                  <a:cubicBezTo>
                    <a:pt x="-343093" y="-179111"/>
                    <a:pt x="-327180" y="-171788"/>
                    <a:pt x="-311472" y="-164038"/>
                  </a:cubicBezTo>
                  <a:cubicBezTo>
                    <a:pt x="-295764" y="-156287"/>
                    <a:pt x="-280261" y="-148109"/>
                    <a:pt x="-264947" y="-139575"/>
                  </a:cubicBezTo>
                  <a:cubicBezTo>
                    <a:pt x="-249634" y="-131040"/>
                    <a:pt x="-234509" y="-122149"/>
                    <a:pt x="-219542" y="-112975"/>
                  </a:cubicBezTo>
                  <a:cubicBezTo>
                    <a:pt x="-204575" y="-103800"/>
                    <a:pt x="-189766" y="-94341"/>
                    <a:pt x="-175075" y="-84669"/>
                  </a:cubicBezTo>
                  <a:cubicBezTo>
                    <a:pt x="-160385" y="-74996"/>
                    <a:pt x="-145813" y="-65109"/>
                    <a:pt x="-131316" y="-55076"/>
                  </a:cubicBezTo>
                  <a:cubicBezTo>
                    <a:pt x="-116819" y="-45042"/>
                    <a:pt x="-102397" y="-34862"/>
                    <a:pt x="-88001" y="-24599"/>
                  </a:cubicBezTo>
                  <a:cubicBezTo>
                    <a:pt x="-73605" y="-14336"/>
                    <a:pt x="-59236" y="-3990"/>
                    <a:pt x="-44845" y="6375"/>
                  </a:cubicBezTo>
                  <a:cubicBezTo>
                    <a:pt x="-30454" y="16741"/>
                    <a:pt x="-16041" y="27126"/>
                    <a:pt x="-1558" y="37471"/>
                  </a:cubicBezTo>
                  <a:cubicBezTo>
                    <a:pt x="12924" y="47816"/>
                    <a:pt x="27475" y="58121"/>
                    <a:pt x="42146" y="68317"/>
                  </a:cubicBezTo>
                  <a:cubicBezTo>
                    <a:pt x="56817" y="78512"/>
                    <a:pt x="71608" y="88599"/>
                    <a:pt x="86541" y="98539"/>
                  </a:cubicBezTo>
                  <a:cubicBezTo>
                    <a:pt x="101474" y="108480"/>
                    <a:pt x="116548" y="118274"/>
                    <a:pt x="131874" y="127756"/>
                  </a:cubicBezTo>
                  <a:cubicBezTo>
                    <a:pt x="147200" y="137238"/>
                    <a:pt x="162777" y="146407"/>
                    <a:pt x="178354" y="15557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025" y="3670"/>
              <a:ext cx="2560" cy="1066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声音的产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4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生与传播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532620" y="2295525"/>
            <a:ext cx="2179320" cy="477520"/>
            <a:chOff x="14964" y="3879"/>
            <a:chExt cx="3432" cy="752"/>
          </a:xfrm>
          <a:noFill/>
        </p:grpSpPr>
        <p:sp>
          <p:nvSpPr>
            <p:cNvPr id="177" name="MMConnector"/>
            <p:cNvSpPr/>
            <p:nvPr/>
          </p:nvSpPr>
          <p:spPr>
            <a:xfrm>
              <a:off x="14964" y="4563"/>
              <a:ext cx="589" cy="68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5258" y="3879"/>
              <a:ext cx="3139" cy="649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声音可以传递信息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32620" y="2794635"/>
            <a:ext cx="2179320" cy="640715"/>
            <a:chOff x="14964" y="4665"/>
            <a:chExt cx="3432" cy="1009"/>
          </a:xfrm>
          <a:noFill/>
        </p:grpSpPr>
        <p:sp>
          <p:nvSpPr>
            <p:cNvPr id="178" name="MMConnector"/>
            <p:cNvSpPr/>
            <p:nvPr/>
          </p:nvSpPr>
          <p:spPr>
            <a:xfrm>
              <a:off x="14964" y="4956"/>
              <a:ext cx="589" cy="7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5258" y="4665"/>
              <a:ext cx="3139" cy="649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声音可以传递能量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178415" y="3589020"/>
            <a:ext cx="1490345" cy="850900"/>
            <a:chOff x="15981" y="5916"/>
            <a:chExt cx="2347" cy="1340"/>
          </a:xfrm>
          <a:noFill/>
        </p:grpSpPr>
        <p:sp>
          <p:nvSpPr>
            <p:cNvPr id="201" name="MMConnector"/>
            <p:cNvSpPr/>
            <p:nvPr/>
          </p:nvSpPr>
          <p:spPr>
            <a:xfrm>
              <a:off x="15981" y="6796"/>
              <a:ext cx="589" cy="461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6276" y="5916"/>
              <a:ext cx="2053" cy="64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声源处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78415" y="4088130"/>
            <a:ext cx="1533525" cy="514350"/>
            <a:chOff x="15981" y="6702"/>
            <a:chExt cx="2415" cy="810"/>
          </a:xfrm>
          <a:noFill/>
        </p:grpSpPr>
        <p:sp>
          <p:nvSpPr>
            <p:cNvPr id="202" name="MMConnector"/>
            <p:cNvSpPr/>
            <p:nvPr/>
          </p:nvSpPr>
          <p:spPr>
            <a:xfrm>
              <a:off x="15981" y="7188"/>
              <a:ext cx="589" cy="325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6276" y="6702"/>
              <a:ext cx="2120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传播过程中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40535" y="4088130"/>
            <a:ext cx="1127125" cy="1225550"/>
            <a:chOff x="2693" y="6702"/>
            <a:chExt cx="1775" cy="1930"/>
          </a:xfrm>
          <a:noFill/>
        </p:grpSpPr>
        <p:sp>
          <p:nvSpPr>
            <p:cNvPr id="297" name="MMConnector"/>
            <p:cNvSpPr/>
            <p:nvPr/>
          </p:nvSpPr>
          <p:spPr>
            <a:xfrm>
              <a:off x="3880" y="7778"/>
              <a:ext cx="589" cy="854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693" y="6702"/>
              <a:ext cx="89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音调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4205" y="5520055"/>
            <a:ext cx="2243455" cy="953770"/>
            <a:chOff x="935" y="8957"/>
            <a:chExt cx="3533" cy="1502"/>
          </a:xfrm>
          <a:noFill/>
        </p:grpSpPr>
        <p:sp>
          <p:nvSpPr>
            <p:cNvPr id="298" name="MMConnector"/>
            <p:cNvSpPr/>
            <p:nvPr/>
          </p:nvSpPr>
          <p:spPr>
            <a:xfrm>
              <a:off x="3880" y="8957"/>
              <a:ext cx="589" cy="1503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4" name="SubTopic"/>
            <p:cNvSpPr/>
            <p:nvPr/>
          </p:nvSpPr>
          <p:spPr>
            <a:xfrm>
              <a:off x="935" y="9059"/>
              <a:ext cx="2650" cy="649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乐器发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辨析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1960" y="1297305"/>
            <a:ext cx="2291080" cy="1599565"/>
            <a:chOff x="648" y="2307"/>
            <a:chExt cx="3608" cy="2519"/>
          </a:xfrm>
          <a:noFill/>
        </p:grpSpPr>
        <p:sp>
          <p:nvSpPr>
            <p:cNvPr id="321" name="MMConnector"/>
            <p:cNvSpPr/>
            <p:nvPr/>
          </p:nvSpPr>
          <p:spPr>
            <a:xfrm>
              <a:off x="3668" y="3580"/>
              <a:ext cx="589" cy="1247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648" y="2307"/>
              <a:ext cx="2732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声音的产生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1960" y="1797050"/>
            <a:ext cx="2291080" cy="850265"/>
            <a:chOff x="648" y="3094"/>
            <a:chExt cx="3608" cy="1339"/>
          </a:xfrm>
          <a:noFill/>
        </p:grpSpPr>
        <p:sp>
          <p:nvSpPr>
            <p:cNvPr id="322" name="MMConnector"/>
            <p:cNvSpPr/>
            <p:nvPr/>
          </p:nvSpPr>
          <p:spPr>
            <a:xfrm>
              <a:off x="3668" y="3973"/>
              <a:ext cx="589" cy="461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648" y="3094"/>
              <a:ext cx="2770" cy="649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发声体的判断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2595" y="2295525"/>
            <a:ext cx="2290445" cy="514985"/>
            <a:chOff x="649" y="3879"/>
            <a:chExt cx="3607" cy="811"/>
          </a:xfrm>
          <a:noFill/>
        </p:grpSpPr>
        <p:sp>
          <p:nvSpPr>
            <p:cNvPr id="390" name="MMConnector"/>
            <p:cNvSpPr/>
            <p:nvPr/>
          </p:nvSpPr>
          <p:spPr>
            <a:xfrm>
              <a:off x="3668" y="4366"/>
              <a:ext cx="589" cy="325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649" y="3879"/>
              <a:ext cx="2769" cy="64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声音的传播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40535" y="4586605"/>
            <a:ext cx="1127125" cy="477520"/>
            <a:chOff x="2693" y="7487"/>
            <a:chExt cx="1775" cy="752"/>
          </a:xfrm>
          <a:noFill/>
        </p:grpSpPr>
        <p:sp>
          <p:nvSpPr>
            <p:cNvPr id="392" name="MMConnector"/>
            <p:cNvSpPr/>
            <p:nvPr/>
          </p:nvSpPr>
          <p:spPr>
            <a:xfrm>
              <a:off x="3880" y="8171"/>
              <a:ext cx="589" cy="68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2693" y="7487"/>
              <a:ext cx="89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响度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40535" y="5085715"/>
            <a:ext cx="1127125" cy="640715"/>
            <a:chOff x="2693" y="8273"/>
            <a:chExt cx="1775" cy="1009"/>
          </a:xfrm>
          <a:noFill/>
        </p:grpSpPr>
        <p:sp>
          <p:nvSpPr>
            <p:cNvPr id="394" name="MMConnector"/>
            <p:cNvSpPr/>
            <p:nvPr/>
          </p:nvSpPr>
          <p:spPr>
            <a:xfrm>
              <a:off x="3880" y="8564"/>
              <a:ext cx="589" cy="7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3" name="SubTopic"/>
            <p:cNvSpPr/>
            <p:nvPr/>
          </p:nvSpPr>
          <p:spPr>
            <a:xfrm>
              <a:off x="2693" y="8273"/>
              <a:ext cx="89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音色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595" y="2787015"/>
            <a:ext cx="2290445" cy="772160"/>
            <a:chOff x="649" y="4653"/>
            <a:chExt cx="3607" cy="1216"/>
          </a:xfrm>
          <a:noFill/>
        </p:grpSpPr>
        <p:sp>
          <p:nvSpPr>
            <p:cNvPr id="396" name="MMConnector"/>
            <p:cNvSpPr/>
            <p:nvPr/>
          </p:nvSpPr>
          <p:spPr>
            <a:xfrm>
              <a:off x="3668" y="4759"/>
              <a:ext cx="589" cy="1110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5" name="SubTopic"/>
            <p:cNvSpPr/>
            <p:nvPr/>
          </p:nvSpPr>
          <p:spPr>
            <a:xfrm>
              <a:off x="649" y="4653"/>
              <a:ext cx="2732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声速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1960" y="3126740"/>
            <a:ext cx="2312035" cy="1203960"/>
            <a:chOff x="648" y="5188"/>
            <a:chExt cx="3641" cy="1896"/>
          </a:xfrm>
          <a:noFill/>
        </p:grpSpPr>
        <p:sp>
          <p:nvSpPr>
            <p:cNvPr id="398" name="MMConnector"/>
            <p:cNvSpPr/>
            <p:nvPr/>
          </p:nvSpPr>
          <p:spPr>
            <a:xfrm>
              <a:off x="3701" y="5188"/>
              <a:ext cx="589" cy="1896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7" name="SubTopic"/>
            <p:cNvSpPr/>
            <p:nvPr/>
          </p:nvSpPr>
          <p:spPr>
            <a:xfrm>
              <a:off x="648" y="5508"/>
              <a:ext cx="2770" cy="64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回声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78415" y="4586605"/>
            <a:ext cx="1490345" cy="764540"/>
            <a:chOff x="15981" y="7487"/>
            <a:chExt cx="2347" cy="1204"/>
          </a:xfrm>
          <a:noFill/>
        </p:grpSpPr>
        <p:sp>
          <p:nvSpPr>
            <p:cNvPr id="400" name="MMConnector"/>
            <p:cNvSpPr/>
            <p:nvPr/>
          </p:nvSpPr>
          <p:spPr>
            <a:xfrm>
              <a:off x="15981" y="7581"/>
              <a:ext cx="589" cy="1110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grp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6276" y="7487"/>
              <a:ext cx="2053" cy="64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grp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人耳处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5475" y="1069340"/>
            <a:ext cx="112928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《吕氏春秋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自知》中记载了一个《掩耳盗铃》的故事，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如图所示，后来常用该成语来比喻愚蠢自欺的掩饰行为．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从物理学的角度来说盗贼所犯的错误是既没有阻止声音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，又没有阻止声音的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，只是阻止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声音进入自己的耳朵．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棒打衣服悄无声，棒举空中何其响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是描述一位少女在河边洗衣动作的一句歌谣．从物理知识的角度解释：在空气中，由于光传播的速度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声音传播的速度，棒打衣服振动产生的声音通过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传入远处人耳时，此时人看到棒已经举在空中了．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04" descr="C:\Documents and Settings\Administrator\桌面\江西物理(JK)\N1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141460" y="1303020"/>
            <a:ext cx="1358265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54160" y="3449320"/>
            <a:ext cx="1408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5720" y="2823845"/>
            <a:ext cx="984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产生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6710" y="2823845"/>
            <a:ext cx="922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传播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62695" y="4483735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90075" y="5018405"/>
            <a:ext cx="1220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空气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71855" y="1161415"/>
            <a:ext cx="6350635" cy="521970"/>
            <a:chOff x="894" y="3246"/>
            <a:chExt cx="10001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700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声音的特性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(2019.3，2015.5)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33755" y="1746885"/>
            <a:ext cx="106025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音调、响度、音色是声音的三个主要特征．演奏二胡时，手指上下移动按压琴弦的不同位置，可改变二胡发声的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特征；其下方有一个共鸣箱，可用来增大二胡发声的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6.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归纳总结知识的方法多种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多样，如图所示的思维导图就是其中一种，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请填写出对应的内容：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02" descr="C:\Documents and Settings\Administrator\桌面\江西物理(JK)\N11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0375" y="3155315"/>
            <a:ext cx="2893695" cy="2246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48420" y="5668010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12480" y="2417445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音调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4120" y="2948940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4890" y="459740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9250" y="515175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频率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22630" y="127508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06755" y="1875790"/>
            <a:ext cx="102577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如图是曾侯乙编钟，用不同的力敲击同一个编钟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的同一位置时，它发出声音的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不同，听众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能区分出听到的是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编钟声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而不是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，这是根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据声音的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来辨别的．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“不敢高声语，恐惊天上人”，这里的“高”指的是声音的________大；唱歌时有人说“那么高的音，我唱不上去”，这里的“高”指 ________高(均选填“音调”“响度”或“音色”)．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500" descr="C:\Documents and Settings\Administrator\桌面\江西物理(JK)\N1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795260" y="1918970"/>
            <a:ext cx="3658870" cy="1718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794750" y="3702050"/>
            <a:ext cx="16598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45380" y="252285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84730" y="361188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音色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0825" y="4194175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响度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11945" y="4744085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音调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762635" y="2105025"/>
            <a:ext cx="6964680" cy="521970"/>
            <a:chOff x="894" y="3246"/>
            <a:chExt cx="10968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79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噪声的控制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(2018.4第2空，2016.8)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86435" y="3085465"/>
            <a:ext cx="111506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大妈广场舞，吵得我好辛苦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，说明健身的同时，也产生了噪声，为了共建和谐社会，社区委员会与大妈沟通，跳舞时：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调小音量，属于在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处减弱噪声；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社区居民关闭门窗，属于在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中减弱噪声．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4890" y="4279900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声源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66380" y="4292600"/>
            <a:ext cx="1518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传播过程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49935" y="1979930"/>
            <a:ext cx="6072505" cy="521970"/>
            <a:chOff x="894" y="3246"/>
            <a:chExt cx="9563" cy="822"/>
          </a:xfrm>
        </p:grpSpPr>
        <p:sp>
          <p:nvSpPr>
            <p:cNvPr id="6" name="文本框 4"/>
            <p:cNvSpPr txBox="1"/>
            <p:nvPr/>
          </p:nvSpPr>
          <p:spPr>
            <a:xfrm>
              <a:off x="3894" y="3246"/>
              <a:ext cx="656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声现象综合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(2018.4，2017.2)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8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654050" y="2646680"/>
            <a:ext cx="110724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英语考试时考生听到的英语听力材料声音是通过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传播到人耳中；为了不影响考试，要求监考老师尽量不要走动发出声音，这是从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处减弱噪声．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11. (2017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声音是由于物体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而产生的．当人在雪山中大声说话时，因为声音能传递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，所以就有可能诱发雪崩．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31425" y="2755900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空气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3290" y="387286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声源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56935" y="4378960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13480" y="498729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34745" y="83185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96645" y="1306195"/>
            <a:ext cx="76085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上课铃响了，同学们迅速回到教室，这是利用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声音传递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．如图所示，俊俊同学能听到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同桌轻扣桌面的声音，说明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可以传声．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学习声现象后，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某同学将喝饮料的吸管剪成不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同的长度，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并用胶带将吸管底部密封，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然后排在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一起，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对着管口吹气，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空气柱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的振动就会发出声音．管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的长度不同，发出的声音的音调就不同，从长管到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短管，声音的音调逐渐变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496" descr="C:\Documents and Settings\Administrator\桌面\江西物理(JK)\N1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851900" y="1486535"/>
            <a:ext cx="2303780" cy="1297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323070" y="3090545"/>
            <a:ext cx="13620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-2147482495" descr="C:\Documents and Settings\Administrator\桌面\江西物理(JK)\N14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9710420" y="3860165"/>
            <a:ext cx="740410" cy="1646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386570" y="5797550"/>
            <a:ext cx="14401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88895" y="193040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信息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15560" y="2503805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固体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68770" y="4149725"/>
            <a:ext cx="1392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空气柱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7750" y="5797550"/>
            <a:ext cx="764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809434" y="992505"/>
            <a:ext cx="10515147" cy="645159"/>
            <a:chOff x="1208" y="1190"/>
            <a:chExt cx="16640" cy="1018"/>
          </a:xfrm>
        </p:grpSpPr>
        <p:pic>
          <p:nvPicPr>
            <p:cNvPr id="13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4225" y="1675765"/>
            <a:ext cx="4036060" cy="648335"/>
            <a:chOff x="1456" y="3050"/>
            <a:chExt cx="6356" cy="1021"/>
          </a:xfrm>
        </p:grpSpPr>
        <p:sp>
          <p:nvSpPr>
            <p:cNvPr id="16" name="文本框 1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7" name="图片 16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809625" y="2595245"/>
            <a:ext cx="6787515" cy="523080"/>
            <a:chOff x="894" y="3246"/>
            <a:chExt cx="10689" cy="824"/>
          </a:xfrm>
        </p:grpSpPr>
        <p:sp>
          <p:nvSpPr>
            <p:cNvPr id="19" name="文本框 4"/>
            <p:cNvSpPr txBox="1"/>
            <p:nvPr/>
          </p:nvSpPr>
          <p:spPr>
            <a:xfrm>
              <a:off x="3894" y="3246"/>
              <a:ext cx="768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声音的产生和传播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1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669925" y="3271520"/>
            <a:ext cx="108705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声的产生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产生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：声音是由物体的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产生的．一切正在发声的物体都在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，振动停止，发声也停止．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：不能说振动停止，声音也停止，因为声音还会在介质中继续传播，不会立即消失．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67530" y="3949700"/>
            <a:ext cx="1031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106660" y="3937000"/>
            <a:ext cx="925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82125" y="56394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6295" y="1180465"/>
            <a:ext cx="87312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发声体的辨识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．打击乐器的声音是由被击打部分的振动产生的；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．管乐器的声音是由管内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的振动产生的；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．弦乐器的声音是由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的振动产生的；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．扬声器是由鼓膜振动产生的；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．说话声是由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振动产生的．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声音的传播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形式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：声音以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的形式传播着，我们把它叫做声波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38345" y="2408555"/>
            <a:ext cx="1439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空气柱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7025" y="2937510"/>
            <a:ext cx="1236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2400" b="0">
                <a:solidFill>
                  <a:srgbClr val="FF0000"/>
                </a:solidFill>
                <a:ea typeface="宋体" panose="02010600030101010101" pitchFamily="2" charset="-122"/>
              </a:rPr>
              <a:t>弦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13760" y="5147945"/>
            <a:ext cx="812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33700" y="404495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声带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69425" y="52076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34670" y="1531620"/>
            <a:ext cx="111207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介质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：传声的介质既可以是固体、液体，也可以是气体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传声．空气是我们最常见的声音传播介质．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(2018.4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声速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影响因素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介质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：声音在不同介质中传播快慢不同，一般来说，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温度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：声速还与温度有关，15 ℃时空气中的声速是________m/s.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：回声测距(</a:t>
            </a:r>
            <a:r>
              <a:rPr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</a:t>
            </a:r>
            <a:r>
              <a:rPr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)；加强原声．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20505" y="1633220"/>
            <a:ext cx="1066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03590" y="3883660"/>
            <a:ext cx="593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74200" y="3883660"/>
            <a:ext cx="593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51115" y="4368800"/>
            <a:ext cx="83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3695065" y="4829175"/>
          <a:ext cx="385445" cy="760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365125" imgH="789305" progId="Equation.DSMT4">
                  <p:embed/>
                </p:oleObj>
              </mc:Choice>
              <mc:Fallback>
                <p:oleObj name="" r:id="rId1" imgW="365125" imgH="789305" progId="Equation.DSMT4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95065" y="4829175"/>
                        <a:ext cx="385445" cy="760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382125" y="51568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69925" y="976630"/>
            <a:ext cx="5184140" cy="521970"/>
            <a:chOff x="894" y="3246"/>
            <a:chExt cx="816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16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声音的特性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(6年2考)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69925" y="1748790"/>
          <a:ext cx="10960100" cy="46285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2180"/>
                <a:gridCol w="2825750"/>
                <a:gridCol w="4594860"/>
                <a:gridCol w="2607310"/>
              </a:tblGrid>
              <a:tr h="11487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特性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音调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(2019.3第1空，2015．5第2空)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响度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(2019.3第2空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2015．5第1空)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音色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8077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声音的高低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声音的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强弱</a:t>
                      </a: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声音的品质与特色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20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影响因素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发声体振动的频率：频率越高，音调越________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a.发声体的振幅：振幅越大，响度越_______；b．距发声体的距离：距离越远，响度越_________；c．声音的分散程度：声音越集中，响度越________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发声体本身：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材料、形状、结构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864995" y="5255260"/>
            <a:ext cx="83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3520" y="4247515"/>
            <a:ext cx="83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13675" y="4712335"/>
            <a:ext cx="83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91810" y="5663565"/>
            <a:ext cx="83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382125" y="55124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09320" y="1170305"/>
          <a:ext cx="10570210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9650"/>
                <a:gridCol w="3763010"/>
                <a:gridCol w="3475990"/>
                <a:gridCol w="2321560"/>
              </a:tblGrid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特性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音调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(2019.3第1空，2015．5第2空)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响度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(2019.3第2空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2015．5第1空)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音色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8404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改变方法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a.弦乐器：弦绷得越紧、长度越短、越细，音调越高；(2019.3第1空)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b．管乐器：空气柱越短，音调越高；c．打击乐器：被打击面绷得越紧，音调越高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a.弦乐器、打击乐器：用力越大，响度越大；b．管乐器：吹奏的力度越大，响度越大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改变发声体的材料、结构等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49105" y="53632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75055" y="752475"/>
          <a:ext cx="10016490" cy="50730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1700"/>
                <a:gridCol w="3246120"/>
                <a:gridCol w="3354705"/>
                <a:gridCol w="2513965"/>
              </a:tblGrid>
              <a:tr h="1097280"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特性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音调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(2019.3第1空，2015．5第2空)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响度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(2019.3第2空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2015．5第1空)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音色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507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日常表述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a.男低音(低沉)，女高音(尖细)；b．手指按压弦的不同位置；c．向暖水瓶中灌水时听到的声音一直变化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a.引吭高歌；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b．震耳欲聋；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c．击鼓时力度不同，声音大小不同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a.闻其声知其人；b．用声音来区分不同的演奏乐器；c．模仿别人的声音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71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区别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a.音调与响度无关，音调越高，响度不一定越大；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b．音色只与发声体本身有关，不受音调、响度的影响；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c．声音在传播过程中，音调和音色不变，响度随距离的增大而减小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57005" y="59797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" name="组合 14"/>
          <p:cNvGrpSpPr/>
          <p:nvPr/>
        </p:nvGrpSpPr>
        <p:grpSpPr>
          <a:xfrm>
            <a:off x="1024255" y="944880"/>
            <a:ext cx="5474970" cy="521970"/>
            <a:chOff x="894" y="3246"/>
            <a:chExt cx="8622" cy="822"/>
          </a:xfrm>
        </p:grpSpPr>
        <p:sp>
          <p:nvSpPr>
            <p:cNvPr id="16" name="文本框 4"/>
            <p:cNvSpPr txBox="1"/>
            <p:nvPr/>
          </p:nvSpPr>
          <p:spPr>
            <a:xfrm>
              <a:off x="3894" y="3246"/>
              <a:ext cx="562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声的利用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(2017.2第2空)</a:t>
              </a:r>
              <a:r>
                <a: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8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60755" y="1558290"/>
            <a:ext cx="95497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声音的利用：</a:t>
            </a:r>
            <a:r>
              <a:rPr lang="zh-CN" sz="2400">
                <a:ea typeface="宋体" panose="02010600030101010101" pitchFamily="2" charset="-122"/>
              </a:rPr>
              <a:t>声音作为一种波，既能传递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，又能传递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(2017.2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超声波与次声波</a:t>
            </a:r>
            <a:endParaRPr lang="zh-CN" altLang="en-US" sz="2400"/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030605" y="3366135"/>
          <a:ext cx="10130790" cy="4422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8615"/>
                <a:gridCol w="1618615"/>
                <a:gridCol w="2863215"/>
                <a:gridCol w="4030345"/>
              </a:tblGrid>
              <a:tr h="701040"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超声</a:t>
                      </a: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波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次声</a:t>
                      </a: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波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808990"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概念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高于__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__Hz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低于_______Hz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共同点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由________</a:t>
                      </a:r>
                      <a:r>
                        <a:rPr 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产生</a:t>
                      </a: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，人耳都听不到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248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利用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传递____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“B超”、超声波导盲仪、汽车的倒车雷达和声呐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监测火山爆发、龙卷风和核爆炸发生的方位和强度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069205" y="3902710"/>
            <a:ext cx="1313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20 000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9950" y="544766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信息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98560" y="3893185"/>
            <a:ext cx="718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1405" y="4456430"/>
            <a:ext cx="953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6765" y="1669415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信息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8890" y="2217420"/>
            <a:ext cx="916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能量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146540" y="25717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7" grpId="0"/>
      <p:bldP spid="7" grpId="1"/>
      <p:bldP spid="11" grpId="0"/>
      <p:bldP spid="11" grpId="1"/>
      <p:bldP spid="12" grpId="0"/>
      <p:bldP spid="12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UNIT_TABLE_BEAUTIFY" val="smartTable{2e310364-1a54-417a-9030-5d92ab7be6a6}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UNIT_TABLE_BEAUTIFY" val="smartTable{37c7a7b2-d72d-432d-a353-082c71ec5e03}"/>
</p:tagLst>
</file>

<file path=ppt/tags/tag14.xml><?xml version="1.0" encoding="utf-8"?>
<p:tagLst xmlns:p="http://schemas.openxmlformats.org/presentationml/2006/main">
  <p:tag name="KSO_WM_UNIT_TABLE_BEAUTIFY" val="smartTable{0b544a00-4832-4417-a4e3-9e68e4be6756}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b00d8e67-7ef7-4c12-9f27-36bfbcfef9ff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231efe45-a152-49b2-ab17-6e863966003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4511</Words>
  <Application>WPS 演示</Application>
  <PresentationFormat>宽屏</PresentationFormat>
  <Paragraphs>508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Times New Roman</vt:lpstr>
      <vt:lpstr>黑体</vt:lpstr>
      <vt:lpstr>仿宋_GB2312</vt:lpstr>
      <vt:lpstr>仿宋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