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77" r:id="rId2"/>
    <p:sldId id="578" r:id="rId3"/>
    <p:sldId id="579" r:id="rId4"/>
    <p:sldId id="580" r:id="rId5"/>
    <p:sldId id="581" r:id="rId6"/>
    <p:sldId id="582" r:id="rId7"/>
    <p:sldId id="583" r:id="rId8"/>
    <p:sldId id="588" r:id="rId9"/>
    <p:sldId id="584" r:id="rId10"/>
    <p:sldId id="585" r:id="rId11"/>
    <p:sldId id="586" r:id="rId12"/>
    <p:sldId id="587" r:id="rId13"/>
  </p:sldIdLst>
  <p:sldSz cx="9144000" cy="5143500" type="screen16x9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楷体" pitchFamily="49" charset="-122"/>
      <p:regular r:id="rId20"/>
    </p:embeddedFont>
    <p:embeddedFont>
      <p:font typeface="黑体" pitchFamily="49" charset="-122"/>
      <p:regular r:id="rId21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9F00"/>
    <a:srgbClr val="E6A774"/>
    <a:srgbClr val="D56D00"/>
    <a:srgbClr val="00A48D"/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5062" autoAdjust="0"/>
  </p:normalViewPr>
  <p:slideViewPr>
    <p:cSldViewPr showGuides="1">
      <p:cViewPr varScale="1">
        <p:scale>
          <a:sx n="140" d="100"/>
          <a:sy n="140" d="100"/>
        </p:scale>
        <p:origin x="-900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18006E18-4BEF-4595-B3B6-2ABF2F04905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85158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395A52D7-8F67-41F0-A534-CB8A9A4DB925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98480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8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>
            <p:custDataLst>
              <p:tags r:id="rId1"/>
            </p:custDataLst>
          </p:nvPr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学习目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>
            <p:custDataLst>
              <p:tags r:id="rId1"/>
            </p:custDataLst>
          </p:nvPr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菱形 3"/>
          <p:cNvSpPr/>
          <p:nvPr userDrawn="1">
            <p:custDataLst>
              <p:tags r:id="rId2"/>
            </p:custDataLst>
          </p:nvPr>
        </p:nvSpPr>
        <p:spPr>
          <a:xfrm>
            <a:off x="391159" y="280034"/>
            <a:ext cx="360000" cy="360000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</a:endParaRPr>
          </a:p>
        </p:txBody>
      </p:sp>
      <p:cxnSp>
        <p:nvCxnSpPr>
          <p:cNvPr id="5" name="直接连接符 4"/>
          <p:cNvCxnSpPr/>
          <p:nvPr userDrawn="1">
            <p:custDataLst>
              <p:tags r:id="rId3"/>
            </p:custDataLst>
          </p:nvPr>
        </p:nvCxnSpPr>
        <p:spPr>
          <a:xfrm>
            <a:off x="388620" y="648970"/>
            <a:ext cx="1951132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3"/>
          <p:cNvSpPr txBox="1"/>
          <p:nvPr userDrawn="1">
            <p:custDataLst>
              <p:tags r:id="rId4"/>
            </p:custDataLst>
          </p:nvPr>
        </p:nvSpPr>
        <p:spPr>
          <a:xfrm>
            <a:off x="775669" y="173990"/>
            <a:ext cx="1605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学习目标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课堂例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>
            <p:custDataLst>
              <p:tags r:id="rId1"/>
            </p:custDataLst>
          </p:nvPr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菱形 3"/>
          <p:cNvSpPr/>
          <p:nvPr userDrawn="1">
            <p:custDataLst>
              <p:tags r:id="rId2"/>
            </p:custDataLst>
          </p:nvPr>
        </p:nvSpPr>
        <p:spPr>
          <a:xfrm>
            <a:off x="391159" y="280034"/>
            <a:ext cx="360000" cy="360000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</a:endParaRPr>
          </a:p>
        </p:txBody>
      </p:sp>
      <p:cxnSp>
        <p:nvCxnSpPr>
          <p:cNvPr id="5" name="直接连接符 4"/>
          <p:cNvCxnSpPr/>
          <p:nvPr userDrawn="1">
            <p:custDataLst>
              <p:tags r:id="rId3"/>
            </p:custDataLst>
          </p:nvPr>
        </p:nvCxnSpPr>
        <p:spPr>
          <a:xfrm>
            <a:off x="388620" y="648970"/>
            <a:ext cx="1951132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3"/>
          <p:cNvSpPr txBox="1"/>
          <p:nvPr userDrawn="1">
            <p:custDataLst>
              <p:tags r:id="rId4"/>
            </p:custDataLst>
          </p:nvPr>
        </p:nvSpPr>
        <p:spPr>
          <a:xfrm>
            <a:off x="775669" y="173990"/>
            <a:ext cx="1605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课堂例题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新课教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>
            <p:custDataLst>
              <p:tags r:id="rId1"/>
            </p:custDataLst>
          </p:nvPr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菱形 3"/>
          <p:cNvSpPr/>
          <p:nvPr userDrawn="1">
            <p:custDataLst>
              <p:tags r:id="rId2"/>
            </p:custDataLst>
          </p:nvPr>
        </p:nvSpPr>
        <p:spPr>
          <a:xfrm>
            <a:off x="391159" y="280034"/>
            <a:ext cx="360000" cy="360000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</a:endParaRPr>
          </a:p>
        </p:txBody>
      </p:sp>
      <p:cxnSp>
        <p:nvCxnSpPr>
          <p:cNvPr id="5" name="直接连接符 4"/>
          <p:cNvCxnSpPr/>
          <p:nvPr userDrawn="1">
            <p:custDataLst>
              <p:tags r:id="rId3"/>
            </p:custDataLst>
          </p:nvPr>
        </p:nvCxnSpPr>
        <p:spPr>
          <a:xfrm>
            <a:off x="388620" y="648970"/>
            <a:ext cx="1951132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3"/>
          <p:cNvSpPr txBox="1"/>
          <p:nvPr userDrawn="1">
            <p:custDataLst>
              <p:tags r:id="rId4"/>
            </p:custDataLst>
          </p:nvPr>
        </p:nvSpPr>
        <p:spPr>
          <a:xfrm>
            <a:off x="775669" y="173990"/>
            <a:ext cx="1605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新课教学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课堂小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>
            <p:custDataLst>
              <p:tags r:id="rId1"/>
            </p:custDataLst>
          </p:nvPr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菱形 3"/>
          <p:cNvSpPr/>
          <p:nvPr userDrawn="1">
            <p:custDataLst>
              <p:tags r:id="rId2"/>
            </p:custDataLst>
          </p:nvPr>
        </p:nvSpPr>
        <p:spPr>
          <a:xfrm>
            <a:off x="391159" y="280034"/>
            <a:ext cx="360000" cy="360000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</a:endParaRPr>
          </a:p>
        </p:txBody>
      </p:sp>
      <p:cxnSp>
        <p:nvCxnSpPr>
          <p:cNvPr id="5" name="直接连接符 4"/>
          <p:cNvCxnSpPr/>
          <p:nvPr userDrawn="1">
            <p:custDataLst>
              <p:tags r:id="rId3"/>
            </p:custDataLst>
          </p:nvPr>
        </p:nvCxnSpPr>
        <p:spPr>
          <a:xfrm>
            <a:off x="388620" y="648970"/>
            <a:ext cx="1951132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3"/>
          <p:cNvSpPr txBox="1"/>
          <p:nvPr userDrawn="1">
            <p:custDataLst>
              <p:tags r:id="rId4"/>
            </p:custDataLst>
          </p:nvPr>
        </p:nvSpPr>
        <p:spPr>
          <a:xfrm>
            <a:off x="775669" y="173990"/>
            <a:ext cx="1605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课堂小结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当堂训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>
            <p:custDataLst>
              <p:tags r:id="rId1"/>
            </p:custDataLst>
          </p:nvPr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菱形 3"/>
          <p:cNvSpPr/>
          <p:nvPr userDrawn="1">
            <p:custDataLst>
              <p:tags r:id="rId2"/>
            </p:custDataLst>
          </p:nvPr>
        </p:nvSpPr>
        <p:spPr>
          <a:xfrm>
            <a:off x="391159" y="280034"/>
            <a:ext cx="360000" cy="360000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</a:endParaRPr>
          </a:p>
        </p:txBody>
      </p:sp>
      <p:cxnSp>
        <p:nvCxnSpPr>
          <p:cNvPr id="5" name="直接连接符 4"/>
          <p:cNvCxnSpPr/>
          <p:nvPr userDrawn="1">
            <p:custDataLst>
              <p:tags r:id="rId3"/>
            </p:custDataLst>
          </p:nvPr>
        </p:nvCxnSpPr>
        <p:spPr>
          <a:xfrm>
            <a:off x="388620" y="648970"/>
            <a:ext cx="1951132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3"/>
          <p:cNvSpPr txBox="1"/>
          <p:nvPr userDrawn="1">
            <p:custDataLst>
              <p:tags r:id="rId4"/>
            </p:custDataLst>
          </p:nvPr>
        </p:nvSpPr>
        <p:spPr>
          <a:xfrm>
            <a:off x="775669" y="173990"/>
            <a:ext cx="1605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当堂训练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课后作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rcRect t="17556" b="14741"/>
          <a:stretch>
            <a:fillRect/>
          </a:stretch>
        </p:blipFill>
        <p:spPr>
          <a:xfrm>
            <a:off x="565150" y="249649"/>
            <a:ext cx="8013065" cy="46983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lum contrast="-12000"/>
          </a:blip>
          <a:srcRect t="40148" b="36667"/>
          <a:stretch>
            <a:fillRect/>
          </a:stretch>
        </p:blipFill>
        <p:spPr>
          <a:xfrm>
            <a:off x="2048828" y="915034"/>
            <a:ext cx="5046344" cy="864627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3347546" y="999563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课后作业</a:t>
            </a:r>
            <a:endParaRPr lang="zh-CN" altLang="en-US" sz="3200" b="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95" y="195580"/>
            <a:ext cx="1283909" cy="5200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6" r:id="rId5"/>
    <p:sldLayoutId id="2147483657" r:id="rId6"/>
    <p:sldLayoutId id="2147483659" r:id="rId7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9592" y="1131590"/>
            <a:ext cx="796495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latin typeface="+mn-ea"/>
                <a:ea typeface="+mn-ea"/>
                <a:cs typeface="+mn-ea"/>
              </a:rPr>
              <a:t>第</a:t>
            </a:r>
            <a:r>
              <a:rPr lang="en-US" altLang="zh-CN" sz="4000" dirty="0" smtClean="0">
                <a:latin typeface="+mn-ea"/>
                <a:ea typeface="+mn-ea"/>
                <a:cs typeface="+mn-ea"/>
              </a:rPr>
              <a:t>1</a:t>
            </a:r>
            <a:r>
              <a:rPr lang="zh-CN" altLang="en-US" sz="4000" dirty="0" smtClean="0">
                <a:latin typeface="+mn-ea"/>
                <a:ea typeface="+mn-ea"/>
                <a:cs typeface="+mn-ea"/>
              </a:rPr>
              <a:t>章 走进实验室</a:t>
            </a:r>
            <a:endParaRPr lang="en-US" altLang="zh-CN" sz="3200" dirty="0">
              <a:latin typeface="+mn-ea"/>
              <a:ea typeface="+mn-ea"/>
              <a:cs typeface="+mn-ea"/>
            </a:endParaRPr>
          </a:p>
          <a:p>
            <a:pPr algn="ctr"/>
            <a:endParaRPr lang="zh-CN" altLang="en-US" sz="3600" b="1" dirty="0" smtClean="0">
              <a:latin typeface="+mn-ea"/>
              <a:ea typeface="+mn-ea"/>
              <a:cs typeface="+mn-ea"/>
            </a:endParaRPr>
          </a:p>
          <a:p>
            <a:pPr algn="ctr"/>
            <a:r>
              <a:rPr lang="zh-CN" altLang="en-US" sz="3600" dirty="0" smtClean="0">
                <a:latin typeface="+mn-ea"/>
                <a:ea typeface="+mn-ea"/>
                <a:cs typeface="+mn-ea"/>
              </a:rPr>
              <a:t>第</a:t>
            </a:r>
            <a:r>
              <a:rPr lang="en-US" altLang="zh-CN" sz="3600" dirty="0" smtClean="0">
                <a:latin typeface="+mj-ea"/>
                <a:ea typeface="+mj-ea"/>
                <a:sym typeface="+mn-ea"/>
              </a:rPr>
              <a:t>2</a:t>
            </a:r>
            <a:r>
              <a:rPr lang="zh-CN" altLang="en-US" sz="3600" dirty="0" smtClean="0">
                <a:latin typeface="+mn-ea"/>
                <a:ea typeface="+mn-ea"/>
                <a:cs typeface="+mn-ea"/>
              </a:rPr>
              <a:t>节 测量：实验探究的基础</a:t>
            </a:r>
          </a:p>
          <a:p>
            <a:pPr algn="ctr"/>
            <a:endParaRPr lang="zh-CN" altLang="en-US" sz="3600" dirty="0" smtClean="0">
              <a:latin typeface="+mn-ea"/>
              <a:ea typeface="+mn-ea"/>
              <a:cs typeface="+mn-ea"/>
            </a:endParaRPr>
          </a:p>
          <a:p>
            <a:pPr algn="ctr"/>
            <a:r>
              <a:rPr lang="zh-CN" altLang="en-US" sz="3600" dirty="0" smtClean="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第</a:t>
            </a:r>
            <a:r>
              <a:rPr lang="en-US" altLang="zh-CN" sz="3600" dirty="0" smtClean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2</a:t>
            </a:r>
            <a:r>
              <a:rPr lang="zh-CN" altLang="en-US" sz="3600" dirty="0" smtClean="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课时 时间的测量 长度的特殊测量</a:t>
            </a:r>
            <a:endParaRPr lang="zh-CN" altLang="en-US" sz="3600" dirty="0">
              <a:solidFill>
                <a:srgbClr val="FF0000"/>
              </a:solidFill>
              <a:latin typeface="+mn-ea"/>
              <a:ea typeface="+mn-ea"/>
              <a:cs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28959" y="1275606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0070C0"/>
                </a:solidFill>
              </a:rPr>
              <a:t>问题</a:t>
            </a:r>
            <a:r>
              <a:rPr lang="en-US" altLang="zh-CN" sz="3200" b="1" dirty="0" smtClean="0">
                <a:solidFill>
                  <a:srgbClr val="0070C0"/>
                </a:solidFill>
              </a:rPr>
              <a:t>3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：如何测量地图上铁路路线的长度？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6"/>
          <p:cNvSpPr txBox="1">
            <a:spLocks noChangeArrowheads="1"/>
          </p:cNvSpPr>
          <p:nvPr/>
        </p:nvSpPr>
        <p:spPr bwMode="auto">
          <a:xfrm>
            <a:off x="3275856" y="1980246"/>
            <a:ext cx="28498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完成课堂</a:t>
            </a:r>
            <a:r>
              <a:rPr kumimoji="1"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kumimoji="1"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分钟。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5488" y="2136705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教材课后练习题</a:t>
            </a:r>
            <a:r>
              <a:rPr lang="en-US" altLang="zh-CN" sz="32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+</a:t>
            </a:r>
            <a:r>
              <a:rPr lang="zh-CN" altLang="en-US" sz="32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课后</a:t>
            </a:r>
            <a:r>
              <a:rPr lang="zh-CN" altLang="en-US" sz="32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练习册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445271" y="1131590"/>
            <a:ext cx="8503285" cy="352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atinLnBrk="0">
              <a:lnSpc>
                <a:spcPct val="135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zh-CN" altLang="en-US" sz="2400" b="1" dirty="0" smtClean="0">
                <a:latin typeface="Times New Roman" pitchFamily="18" charset="0"/>
                <a:cs typeface="Times New Roman" pitchFamily="18" charset="0"/>
              </a:rPr>
              <a:t>使学生了解到统一计量标准的意义，熟悉时间的国际单位制单位，以及与其他单位的换算；用秒表来测量时间，练习使用秒表并会读数。</a:t>
            </a:r>
          </a:p>
          <a:p>
            <a:pPr latinLnBrk="0">
              <a:lnSpc>
                <a:spcPct val="135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zh-CN" altLang="en-US" sz="2400" b="1" dirty="0" smtClean="0">
                <a:latin typeface="Times New Roman" pitchFamily="18" charset="0"/>
                <a:cs typeface="Times New Roman" pitchFamily="18" charset="0"/>
              </a:rPr>
              <a:t>通过特殊方法测量长度，从中体会、练习灵活运用知识的方法和技巧，培养学生灵活运用知识的能力和创造性思维。</a:t>
            </a:r>
          </a:p>
          <a:p>
            <a:pPr latinLnBrk="0">
              <a:lnSpc>
                <a:spcPct val="135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zh-CN" altLang="en-US" sz="2400" b="1" dirty="0" smtClean="0">
                <a:latin typeface="Times New Roman" pitchFamily="18" charset="0"/>
                <a:cs typeface="Times New Roman" pitchFamily="18" charset="0"/>
              </a:rPr>
              <a:t>通过规范学生的操作行为，培养学生严肃认真、实事求是的科学态度。</a:t>
            </a:r>
            <a:endParaRPr lang="zh-CN" altLang="en-US" sz="2400" b="1" dirty="0" smtClean="0">
              <a:latin typeface="Times New Roman" pitchFamily="18" charset="0"/>
              <a:ea typeface="楷体" panose="02010609060101010101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971600" y="1347614"/>
            <a:ext cx="7453630" cy="221272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3200" b="1" dirty="0" smtClean="0">
                <a:solidFill>
                  <a:srgbClr val="FF0000"/>
                </a:solidFill>
                <a:ea typeface="黑体" panose="02010609060101010101" pitchFamily="49" charset="-122"/>
              </a:rPr>
              <a:t>讨论交流：</a:t>
            </a:r>
            <a:endParaRPr lang="zh-CN" altLang="en-US" sz="3200" dirty="0" smtClean="0">
              <a:solidFill>
                <a:srgbClr val="FF0000"/>
              </a:solidFill>
              <a:ea typeface="黑体" panose="02010609060101010101" pitchFamily="49" charset="-122"/>
            </a:endParaRPr>
          </a:p>
          <a:p>
            <a:pPr eaLnBrk="1" latinLnBrk="0" hangingPunct="1">
              <a:lnSpc>
                <a:spcPct val="150000"/>
              </a:lnSpc>
              <a:spcBef>
                <a:spcPts val="0"/>
              </a:spcBef>
            </a:pPr>
            <a:r>
              <a:rPr lang="zh-CN" altLang="en-US" sz="3200" dirty="0" smtClean="0">
                <a:solidFill>
                  <a:schemeClr val="tx1"/>
                </a:solidFill>
                <a:ea typeface="黑体" panose="02010609060101010101" pitchFamily="49" charset="-122"/>
              </a:rPr>
              <a:t>      我们日常生活中，测量时间使用什么测量工具呢？如何使用？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1112D"/>
          <p:cNvPicPr>
            <a:picLocks noChangeAspect="1" noChangeArrowheads="1"/>
          </p:cNvPicPr>
          <p:nvPr/>
        </p:nvPicPr>
        <p:blipFill>
          <a:blip r:embed="rId2"/>
          <a:srcRect l="11160" t="2666" r="3214" b="12015"/>
          <a:stretch>
            <a:fillRect/>
          </a:stretch>
        </p:blipFill>
        <p:spPr bwMode="auto">
          <a:xfrm>
            <a:off x="4578350" y="1583690"/>
            <a:ext cx="2646680" cy="210947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034835" y="3858568"/>
            <a:ext cx="1832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mtClean="0">
                <a:solidFill>
                  <a:schemeClr val="tx1"/>
                </a:solidFill>
              </a:rPr>
              <a:t>机械秒表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l="2552" r="1467"/>
          <a:stretch>
            <a:fillRect/>
          </a:stretch>
        </p:blipFill>
        <p:spPr>
          <a:xfrm>
            <a:off x="1731645" y="1593215"/>
            <a:ext cx="1910715" cy="2099945"/>
          </a:xfrm>
          <a:prstGeom prst="rect">
            <a:avLst/>
          </a:prstGeom>
        </p:spPr>
      </p:pic>
      <p:sp>
        <p:nvSpPr>
          <p:cNvPr id="3" name="TextBox 10"/>
          <p:cNvSpPr txBox="1"/>
          <p:nvPr/>
        </p:nvSpPr>
        <p:spPr>
          <a:xfrm>
            <a:off x="5126650" y="3858568"/>
            <a:ext cx="1832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chemeClr val="tx1"/>
                </a:solidFill>
              </a:rPr>
              <a:t>电子秒表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27584" y="1203598"/>
            <a:ext cx="798327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时间的测量：</a:t>
            </a:r>
          </a:p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）</a:t>
            </a:r>
            <a:r>
              <a:rPr lang="zh-CN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单位：</a:t>
            </a:r>
            <a:r>
              <a:rPr lang="zh-CN" alt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秒（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zh-CN" alt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）</a:t>
            </a:r>
            <a:endParaRPr lang="en-US" altLang="zh-CN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）</a:t>
            </a:r>
            <a:r>
              <a:rPr lang="zh-CN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常用单位：</a:t>
            </a:r>
            <a:r>
              <a:rPr lang="zh-CN" alt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小时（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zh-CN" alt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）、分钟（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zh-CN" alt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）</a:t>
            </a:r>
          </a:p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alt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）</a:t>
            </a:r>
            <a:r>
              <a:rPr lang="zh-CN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换算关系：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h=60 min=3 600 s</a:t>
            </a:r>
            <a:r>
              <a:rPr lang="zh-CN" alt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99592" y="1131590"/>
            <a:ext cx="3250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秒表的读数</a:t>
            </a:r>
          </a:p>
        </p:txBody>
      </p:sp>
      <p:pic>
        <p:nvPicPr>
          <p:cNvPr id="10" name="图片 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2210" y="1934210"/>
            <a:ext cx="2365375" cy="2437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8"/>
          <p:cNvSpPr txBox="1"/>
          <p:nvPr/>
        </p:nvSpPr>
        <p:spPr>
          <a:xfrm>
            <a:off x="5220072" y="3291830"/>
            <a:ext cx="1480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 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71600" y="1202355"/>
            <a:ext cx="4354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</a:rPr>
              <a:t>长度的特殊测量方法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15616" y="2139702"/>
            <a:ext cx="6926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0070C0"/>
                </a:solidFill>
              </a:rPr>
              <a:t>问题</a:t>
            </a:r>
            <a:r>
              <a:rPr lang="en-US" altLang="zh-CN" sz="3600" b="1" dirty="0" smtClean="0">
                <a:solidFill>
                  <a:srgbClr val="0070C0"/>
                </a:solidFill>
              </a:rPr>
              <a:t>1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：如何测量一张纸的厚度？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90578" y="1263960"/>
            <a:ext cx="5399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/>
              <a:t>例题  测量</a:t>
            </a:r>
            <a:r>
              <a:rPr lang="en-US" altLang="zh-CN" sz="3200" b="1" dirty="0" smtClean="0"/>
              <a:t>30</a:t>
            </a:r>
            <a:r>
              <a:rPr lang="zh-CN" altLang="en-US" sz="3200" b="1" dirty="0" smtClean="0"/>
              <a:t>圈电线的直径。</a:t>
            </a:r>
            <a:endParaRPr lang="zh-CN" altLang="en-US" sz="3200" b="1" dirty="0" smtClean="0">
              <a:solidFill>
                <a:srgbClr val="FF0000"/>
              </a:solidFill>
            </a:endParaRPr>
          </a:p>
        </p:txBody>
      </p:sp>
      <p:pic>
        <p:nvPicPr>
          <p:cNvPr id="11" name="图片 10" descr="C:\Users\wzsd\Desktop\QQ截图20240521102155.pngQQ截图20240521102155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269048" y="1945005"/>
            <a:ext cx="4429760" cy="1657350"/>
          </a:xfrm>
          <a:prstGeom prst="rect">
            <a:avLst/>
          </a:prstGeom>
        </p:spPr>
      </p:pic>
      <p:sp>
        <p:nvSpPr>
          <p:cNvPr id="2" name="TextBox 9"/>
          <p:cNvSpPr txBox="1"/>
          <p:nvPr/>
        </p:nvSpPr>
        <p:spPr>
          <a:xfrm>
            <a:off x="6433798" y="2909245"/>
            <a:ext cx="1529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0.17 cm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71600" y="1203598"/>
            <a:ext cx="65918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问题</a:t>
            </a:r>
            <a:r>
              <a:rPr lang="en-US" altLang="zh-CN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：如何测量一枚硬币的直径？</a:t>
            </a:r>
          </a:p>
        </p:txBody>
      </p:sp>
      <p:pic>
        <p:nvPicPr>
          <p:cNvPr id="11" name="图片 10" descr="无标题.jpg"/>
          <p:cNvPicPr/>
          <p:nvPr/>
        </p:nvPicPr>
        <p:blipFill>
          <a:blip r:embed="rId2"/>
          <a:srcRect t="12063"/>
          <a:stretch>
            <a:fillRect/>
          </a:stretch>
        </p:blipFill>
        <p:spPr>
          <a:xfrm>
            <a:off x="1823085" y="2058670"/>
            <a:ext cx="3020060" cy="16637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238</Words>
  <PresentationFormat>全屏显示(16:9)</PresentationFormat>
  <Paragraphs>26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Times New Roman</vt:lpstr>
      <vt:lpstr>Calibri</vt:lpstr>
      <vt:lpstr>楷体</vt:lpstr>
      <vt:lpstr>黑体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2018-11-06T06:39:00Z</dcterms:created>
  <dcterms:modified xsi:type="dcterms:W3CDTF">2024-07-11T01:30:44Z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2052-10.8.2.6543</vt:lpwstr>
  </property>
  <property fmtid="{D5CDD505-2E9C-101B-9397-08002B2CF9AE}" pid="3" name="ICV">
    <vt:lpwstr>1AFB7E288E33485F9E9C6F34A9AA9906_13</vt:lpwstr>
  </property>
</Properties>
</file>