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28"/>
  </p:notesMasterIdLst>
  <p:sldIdLst>
    <p:sldId id="256" r:id="rId2"/>
    <p:sldId id="273" r:id="rId3"/>
    <p:sldId id="257" r:id="rId4"/>
    <p:sldId id="274" r:id="rId5"/>
    <p:sldId id="417" r:id="rId6"/>
    <p:sldId id="416" r:id="rId7"/>
    <p:sldId id="415" r:id="rId8"/>
    <p:sldId id="414" r:id="rId9"/>
    <p:sldId id="413" r:id="rId10"/>
    <p:sldId id="412" r:id="rId11"/>
    <p:sldId id="411" r:id="rId12"/>
    <p:sldId id="410" r:id="rId13"/>
    <p:sldId id="408" r:id="rId14"/>
    <p:sldId id="407" r:id="rId15"/>
    <p:sldId id="406" r:id="rId16"/>
    <p:sldId id="405" r:id="rId17"/>
    <p:sldId id="404" r:id="rId18"/>
    <p:sldId id="403" r:id="rId19"/>
    <p:sldId id="418" r:id="rId20"/>
    <p:sldId id="422" r:id="rId21"/>
    <p:sldId id="421" r:id="rId22"/>
    <p:sldId id="439" r:id="rId23"/>
    <p:sldId id="420" r:id="rId24"/>
    <p:sldId id="419" r:id="rId25"/>
    <p:sldId id="423" r:id="rId26"/>
    <p:sldId id="42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690" y="-108"/>
      </p:cViewPr>
      <p:guideLst>
        <p:guide orient="horz" pos="2134"/>
        <p:guide pos="375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3561600" y="2948400"/>
            <a:ext cx="4032000" cy="770400"/>
          </a:xfrm>
        </p:spPr>
        <p:txBody>
          <a:bodyPr anchor="t" anchorCtr="0">
            <a:normAutofit/>
          </a:bodyPr>
          <a:lstStyle>
            <a:lvl1pPr algn="l">
              <a:defRPr sz="4400" b="0">
                <a:solidFill>
                  <a:schemeClr val="accent1"/>
                </a:solidFill>
                <a:effectLst/>
              </a:defRPr>
            </a:lvl1pPr>
          </a:lstStyle>
          <a:p>
            <a:r>
              <a:rPr lang="zh-CN" altLang="en-US" dirty="0" smtClean="0"/>
              <a:t>编辑标题</a:t>
            </a:r>
            <a:endParaRPr lang="en-US" dirty="0"/>
          </a:p>
        </p:txBody>
      </p:sp>
      <p:cxnSp>
        <p:nvCxnSpPr>
          <p:cNvPr id="7" name="直接连接符 6"/>
          <p:cNvCxnSpPr/>
          <p:nvPr/>
        </p:nvCxnSpPr>
        <p:spPr>
          <a:xfrm>
            <a:off x="2359379" y="3981980"/>
            <a:ext cx="74732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KSO_CT2"/>
          <p:cNvSpPr>
            <a:spLocks noGrp="1"/>
          </p:cNvSpPr>
          <p:nvPr>
            <p:ph type="subTitle" idx="1" hasCustomPrompt="1"/>
          </p:nvPr>
        </p:nvSpPr>
        <p:spPr>
          <a:xfrm>
            <a:off x="3489600" y="4244400"/>
            <a:ext cx="5217600" cy="414000"/>
          </a:xfrm>
          <a:noFill/>
        </p:spPr>
        <p:txBody>
          <a:bodyPr>
            <a:normAutofit/>
          </a:bodyPr>
          <a:lstStyle>
            <a:lvl1pPr marL="0" indent="0" algn="ctr">
              <a:buNone/>
              <a:defRPr sz="180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0" name="椭圆 9"/>
          <p:cNvSpPr/>
          <p:nvPr/>
        </p:nvSpPr>
        <p:spPr>
          <a:xfrm>
            <a:off x="2634190"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1" name="椭圆 10"/>
          <p:cNvSpPr/>
          <p:nvPr/>
        </p:nvSpPr>
        <p:spPr>
          <a:xfrm>
            <a:off x="446018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2" name="椭圆 11"/>
          <p:cNvSpPr/>
          <p:nvPr/>
        </p:nvSpPr>
        <p:spPr>
          <a:xfrm>
            <a:off x="628617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3" name="椭圆 12"/>
          <p:cNvSpPr/>
          <p:nvPr/>
        </p:nvSpPr>
        <p:spPr>
          <a:xfrm>
            <a:off x="8112162"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800">
                <a:solidFill>
                  <a:schemeClr val="accent3">
                    <a:lumMod val="50000"/>
                  </a:schemeClr>
                </a:solidFill>
              </a:defRPr>
            </a:lvl4pPr>
            <a:lvl5pPr>
              <a:defRPr sz="1800">
                <a:solidFill>
                  <a:schemeClr val="accent3">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3"/>
            <a:ext cx="2743200" cy="365125"/>
          </a:xfrm>
          <a:prstGeom prst="rect">
            <a:avLst/>
          </a:prstGeom>
        </p:spPr>
        <p:txBody>
          <a:bodyPr/>
          <a:lstStyle/>
          <a:p>
            <a:fld id="{6EF2F5ED-D19D-4097-92A9-D6092B3D6E68}" type="datetimeFigureOut">
              <a:rPr lang="zh-CN" altLang="en-US" smtClean="0"/>
              <a:pPr/>
              <a:t>2017/10/31</a:t>
            </a:fld>
            <a:endParaRPr lang="zh-CN" altLang="en-US"/>
          </a:p>
        </p:txBody>
      </p:sp>
      <p:sp>
        <p:nvSpPr>
          <p:cNvPr id="5" name="页脚占位符 4"/>
          <p:cNvSpPr>
            <a:spLocks noGrp="1"/>
          </p:cNvSpPr>
          <p:nvPr>
            <p:ph type="ftr" sz="quarter" idx="11"/>
          </p:nvPr>
        </p:nvSpPr>
        <p:spPr>
          <a:xfrm>
            <a:off x="4038600" y="6356353"/>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3"/>
            <a:ext cx="2743200" cy="365125"/>
          </a:xfrm>
          <a:prstGeom prst="rect">
            <a:avLst/>
          </a:prstGeom>
        </p:spPr>
        <p:txBody>
          <a:bodyPr/>
          <a:lstStyle/>
          <a:p>
            <a:fld id="{A7AAEAA2-D029-4D23-B6D5-DE004B8B3ED2}"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84704"/>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771E5F-7635-4646-ABF4-EFA115A9DB33}" type="datetimeFigureOut">
              <a:rPr lang="zh-CN" altLang="en-US" smtClean="0"/>
              <a:pPr/>
              <a:t>2017/10/31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84BB2C-B8D1-425F-8B3B-3546F50BE6F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771E5F-7635-4646-ABF4-EFA115A9DB33}" type="datetimeFigureOut">
              <a:rPr lang="zh-CN" altLang="en-US" smtClean="0"/>
              <a:pPr/>
              <a:t>2017/10/31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84BB2C-B8D1-425F-8B3B-3546F50BE6F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pPr/>
              <a:t>10/31/2017</a:t>
            </a:fld>
            <a:endParaRPr 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51" r:id="rId12"/>
    <p:sldLayoutId id="2147483654" r:id="rId13"/>
    <p:sldLayoutId id="2147483658" r:id="rId14"/>
    <p:sldLayoutId id="2147483659" r:id="rId15"/>
    <p:sldLayoutId id="2147483660"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2"/>
            </p:custDataLst>
          </p:nvPr>
        </p:nvSpPr>
        <p:spPr>
          <a:xfrm>
            <a:off x="1337945" y="1651094"/>
            <a:ext cx="8839200" cy="1309894"/>
          </a:xfrm>
          <a:prstGeom prst="rect">
            <a:avLst/>
          </a:prstGeom>
        </p:spPr>
        <p:txBody>
          <a:bodyPr vert="horz" lIns="91440" tIns="45720" rIns="91440" bIns="45720" rtlCol="0" anchor="b">
            <a:normAutofit/>
            <a:scene3d>
              <a:camera prst="orthographicFront"/>
              <a:lightRig rig="threePt" dir="t"/>
            </a:scene3d>
          </a:bodyPr>
          <a:lstStyle>
            <a:lvl1pPr algn="ctr" defTabSz="914400" rtl="0" eaLnBrk="1" latinLnBrk="0" hangingPunct="1">
              <a:lnSpc>
                <a:spcPct val="90000"/>
              </a:lnSpc>
              <a:spcBef>
                <a:spcPct val="0"/>
              </a:spcBef>
              <a:buNone/>
              <a:defRPr sz="4200" b="0" kern="1200">
                <a:solidFill>
                  <a:srgbClr val="509E4F">
                    <a:lumMod val="75000"/>
                  </a:srgbClr>
                </a:solidFill>
                <a:latin typeface="黑体" panose="02010600030101010101" pitchFamily="49" charset="-122"/>
                <a:ea typeface="黑体" panose="02010600030101010101" pitchFamily="49" charset="-122"/>
                <a:cs typeface="+mn-ea"/>
              </a:defRPr>
            </a:lvl1pPr>
          </a:lstStyle>
          <a:p>
            <a:r>
              <a:rPr lang="zh-CN" altLang="en-US" sz="4400" dirty="0" smtClean="0">
                <a:latin typeface="Arial" panose="020B0604020202020204" pitchFamily="34" charset="0"/>
              </a:rPr>
              <a:t>专题九　浮力</a:t>
            </a:r>
            <a:endParaRPr lang="zh-CN" altLang="en-US" sz="4400" b="0" dirty="0">
              <a:latin typeface="Arial" panose="020B0604020202020204" pitchFamily="34" charset="0"/>
              <a:ea typeface="黑体" panose="02010600030101010101" pitchFamily="49"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50559" y="560712"/>
            <a:ext cx="6335712" cy="1384995"/>
          </a:xfrm>
          <a:prstGeom prst="rect">
            <a:avLst/>
          </a:prstGeom>
          <a:noFill/>
          <a:ln w="9525">
            <a:noFill/>
            <a:miter lim="800000"/>
          </a:ln>
        </p:spPr>
        <p:txBody>
          <a:bodyPr>
            <a:spAutoFit/>
          </a:bodyPr>
          <a:lstStyle/>
          <a:p>
            <a:r>
              <a:rPr lang="en-US" altLang="zh-CN" sz="2800" dirty="0" smtClean="0">
                <a:solidFill>
                  <a:srgbClr val="FF0000"/>
                </a:solidFill>
                <a:ea typeface="宋体" panose="02010600030101010101" pitchFamily="2" charset="-122"/>
              </a:rPr>
              <a:t>1.</a:t>
            </a:r>
            <a:r>
              <a:rPr lang="zh-CN" altLang="en-US" sz="2800" dirty="0" smtClean="0">
                <a:solidFill>
                  <a:srgbClr val="FF0000"/>
                </a:solidFill>
                <a:ea typeface="宋体" panose="02010600030101010101" pitchFamily="2" charset="-122"/>
              </a:rPr>
              <a:t>物</a:t>
            </a:r>
            <a:r>
              <a:rPr lang="zh-CN" altLang="en-US" sz="2800" dirty="0">
                <a:solidFill>
                  <a:srgbClr val="FF0000"/>
                </a:solidFill>
                <a:ea typeface="宋体" panose="02010600030101010101" pitchFamily="2" charset="-122"/>
              </a:rPr>
              <a:t>体的沉浮条</a:t>
            </a:r>
            <a:r>
              <a:rPr lang="zh-CN" altLang="en-US" sz="2800" dirty="0" smtClean="0">
                <a:solidFill>
                  <a:srgbClr val="FF0000"/>
                </a:solidFill>
                <a:ea typeface="宋体" panose="02010600030101010101" pitchFamily="2" charset="-122"/>
              </a:rPr>
              <a:t>件</a:t>
            </a:r>
            <a:endParaRPr lang="en-US" altLang="zh-CN" sz="2800" dirty="0" smtClean="0">
              <a:solidFill>
                <a:srgbClr val="FF0000"/>
              </a:solidFill>
              <a:ea typeface="宋体" panose="02010600030101010101" pitchFamily="2" charset="-122"/>
            </a:endParaRPr>
          </a:p>
          <a:p>
            <a:r>
              <a:rPr lang="zh-CN" altLang="en-US" sz="2800" dirty="0" smtClean="0">
                <a:solidFill>
                  <a:srgbClr val="FF0000"/>
                </a:solidFill>
                <a:ea typeface="宋体" panose="02010600030101010101" pitchFamily="2" charset="-122"/>
              </a:rPr>
              <a:t>（</a:t>
            </a:r>
            <a:r>
              <a:rPr lang="en-US" altLang="zh-CN" sz="2800" dirty="0" smtClean="0">
                <a:solidFill>
                  <a:srgbClr val="FF0000"/>
                </a:solidFill>
                <a:ea typeface="宋体" panose="02010600030101010101" pitchFamily="2" charset="-122"/>
              </a:rPr>
              <a:t>1</a:t>
            </a:r>
            <a:r>
              <a:rPr lang="zh-CN" altLang="en-US" sz="2800" dirty="0" smtClean="0">
                <a:solidFill>
                  <a:srgbClr val="FF0000"/>
                </a:solidFill>
                <a:ea typeface="宋体" panose="02010600030101010101" pitchFamily="2" charset="-122"/>
              </a:rPr>
              <a:t>）物</a:t>
            </a:r>
            <a:r>
              <a:rPr lang="zh-CN" altLang="en-US" sz="2800" dirty="0">
                <a:solidFill>
                  <a:srgbClr val="FF0000"/>
                </a:solidFill>
                <a:ea typeface="宋体" panose="02010600030101010101" pitchFamily="2" charset="-122"/>
              </a:rPr>
              <a:t>体的浮沉取决于物体所受的浮力和重力的大小。</a:t>
            </a:r>
          </a:p>
        </p:txBody>
      </p:sp>
      <p:sp>
        <p:nvSpPr>
          <p:cNvPr id="3" name="Text Box 34"/>
          <p:cNvSpPr txBox="1">
            <a:spLocks noChangeArrowheads="1"/>
          </p:cNvSpPr>
          <p:nvPr/>
        </p:nvSpPr>
        <p:spPr bwMode="auto">
          <a:xfrm>
            <a:off x="1690623" y="1961048"/>
            <a:ext cx="3352800" cy="519113"/>
          </a:xfrm>
          <a:prstGeom prst="rect">
            <a:avLst/>
          </a:prstGeom>
          <a:noFill/>
          <a:ln w="9525">
            <a:noFill/>
            <a:miter lim="800000"/>
          </a:ln>
        </p:spPr>
        <p:txBody>
          <a:bodyPr>
            <a:spAutoFit/>
          </a:bodyPr>
          <a:lstStyle/>
          <a:p>
            <a:pPr eaLnBrk="0" hangingPunct="0">
              <a:spcBef>
                <a:spcPct val="50000"/>
              </a:spcBef>
            </a:pPr>
            <a:r>
              <a:rPr lang="zh-CN" altLang="en-US" sz="2800" dirty="0">
                <a:latin typeface="宋体" panose="02010600030101010101" pitchFamily="2" charset="-122"/>
                <a:ea typeface="宋体" panose="02010600030101010101" pitchFamily="2" charset="-122"/>
              </a:rPr>
              <a:t>上浮：</a:t>
            </a:r>
            <a:r>
              <a:rPr lang="zh-CN" altLang="en-US" sz="2800" dirty="0">
                <a:ea typeface="宋体" panose="02010600030101010101" pitchFamily="2" charset="-122"/>
              </a:rPr>
              <a:t> </a:t>
            </a:r>
            <a:r>
              <a:rPr lang="en-US" altLang="zh-CN" sz="2800" i="1" dirty="0">
                <a:latin typeface="Times New Roman" panose="02020603050405020304" pitchFamily="18" charset="0"/>
                <a:ea typeface="宋体" panose="02010600030101010101" pitchFamily="2" charset="-122"/>
              </a:rPr>
              <a:t>F</a:t>
            </a:r>
            <a:r>
              <a:rPr lang="zh-CN" altLang="en-US" sz="2800" baseline="-25000" dirty="0">
                <a:latin typeface="Times New Roman" panose="02020603050405020304" pitchFamily="18" charset="0"/>
                <a:ea typeface="宋体" panose="02010600030101010101" pitchFamily="2" charset="-122"/>
              </a:rPr>
              <a:t>浮</a:t>
            </a:r>
            <a:r>
              <a:rPr lang="zh-CN" altLang="en-US" sz="2800" dirty="0">
                <a:latin typeface="Times New Roman" panose="02020603050405020304" pitchFamily="18" charset="0"/>
                <a:ea typeface="宋体" panose="02010600030101010101" pitchFamily="2" charset="-122"/>
              </a:rPr>
              <a:t>＞</a:t>
            </a:r>
            <a:r>
              <a:rPr lang="en-US" altLang="zh-CN" sz="2800" i="1" dirty="0">
                <a:latin typeface="Times New Roman" panose="02020603050405020304" pitchFamily="18" charset="0"/>
                <a:ea typeface="宋体" panose="02010600030101010101" pitchFamily="2" charset="-122"/>
              </a:rPr>
              <a:t>G</a:t>
            </a:r>
          </a:p>
        </p:txBody>
      </p:sp>
      <p:sp>
        <p:nvSpPr>
          <p:cNvPr id="4" name="Text Box 45"/>
          <p:cNvSpPr txBox="1">
            <a:spLocks noChangeArrowheads="1"/>
          </p:cNvSpPr>
          <p:nvPr/>
        </p:nvSpPr>
        <p:spPr bwMode="auto">
          <a:xfrm>
            <a:off x="1682100" y="2579136"/>
            <a:ext cx="3352800" cy="519113"/>
          </a:xfrm>
          <a:prstGeom prst="rect">
            <a:avLst/>
          </a:prstGeom>
          <a:noFill/>
          <a:ln w="9525">
            <a:noFill/>
            <a:miter lim="800000"/>
          </a:ln>
        </p:spPr>
        <p:txBody>
          <a:bodyPr>
            <a:spAutoFit/>
          </a:bodyPr>
          <a:lstStyle/>
          <a:p>
            <a:pPr eaLnBrk="0" hangingPunct="0">
              <a:spcBef>
                <a:spcPct val="50000"/>
              </a:spcBef>
            </a:pPr>
            <a:r>
              <a:rPr lang="zh-CN" altLang="en-US" sz="2800" dirty="0">
                <a:ea typeface="宋体" panose="02010600030101010101" pitchFamily="2" charset="-122"/>
              </a:rPr>
              <a:t>悬浮：</a:t>
            </a:r>
            <a:r>
              <a:rPr lang="en-US" altLang="zh-CN" sz="2800" i="1" dirty="0">
                <a:latin typeface="Times New Roman" panose="02020603050405020304" pitchFamily="18" charset="0"/>
                <a:ea typeface="宋体" panose="02010600030101010101" pitchFamily="2" charset="-122"/>
              </a:rPr>
              <a:t>F</a:t>
            </a:r>
            <a:r>
              <a:rPr lang="zh-CN" altLang="en-US" sz="2800" baseline="-25000" dirty="0">
                <a:latin typeface="Times New Roman" panose="02020603050405020304" pitchFamily="18" charset="0"/>
                <a:ea typeface="宋体" panose="02010600030101010101" pitchFamily="2" charset="-122"/>
              </a:rPr>
              <a:t>浮 </a:t>
            </a:r>
            <a:r>
              <a:rPr lang="en-US" altLang="zh-CN" sz="2800" dirty="0">
                <a:latin typeface="Times New Roman" panose="02020603050405020304" pitchFamily="18" charset="0"/>
                <a:ea typeface="宋体" panose="02010600030101010101" pitchFamily="2" charset="-122"/>
              </a:rPr>
              <a:t>= </a:t>
            </a:r>
            <a:r>
              <a:rPr lang="en-US" altLang="zh-CN" sz="2800" i="1" dirty="0">
                <a:latin typeface="Times New Roman" panose="02020603050405020304" pitchFamily="18" charset="0"/>
                <a:ea typeface="宋体" panose="02010600030101010101" pitchFamily="2" charset="-122"/>
              </a:rPr>
              <a:t>G</a:t>
            </a:r>
          </a:p>
        </p:txBody>
      </p:sp>
      <p:sp>
        <p:nvSpPr>
          <p:cNvPr id="5" name="Text Box 46"/>
          <p:cNvSpPr txBox="1">
            <a:spLocks noChangeArrowheads="1"/>
          </p:cNvSpPr>
          <p:nvPr/>
        </p:nvSpPr>
        <p:spPr bwMode="auto">
          <a:xfrm>
            <a:off x="1616788" y="3209925"/>
            <a:ext cx="3352800" cy="519113"/>
          </a:xfrm>
          <a:prstGeom prst="rect">
            <a:avLst/>
          </a:prstGeom>
          <a:noFill/>
          <a:ln w="9525">
            <a:noFill/>
            <a:miter lim="800000"/>
          </a:ln>
        </p:spPr>
        <p:txBody>
          <a:bodyPr>
            <a:spAutoFit/>
          </a:bodyPr>
          <a:lstStyle/>
          <a:p>
            <a:pPr eaLnBrk="0" hangingPunct="0">
              <a:spcBef>
                <a:spcPct val="50000"/>
              </a:spcBef>
            </a:pPr>
            <a:r>
              <a:rPr lang="zh-CN" altLang="en-US" sz="2800" dirty="0">
                <a:ea typeface="宋体" panose="02010600030101010101" pitchFamily="2" charset="-122"/>
              </a:rPr>
              <a:t>下沉： </a:t>
            </a:r>
            <a:r>
              <a:rPr lang="en-US" altLang="zh-CN" sz="2800" i="1" dirty="0">
                <a:latin typeface="Times New Roman" panose="02020603050405020304" pitchFamily="18" charset="0"/>
                <a:ea typeface="宋体" panose="02010600030101010101" pitchFamily="2" charset="-122"/>
              </a:rPr>
              <a:t>F</a:t>
            </a:r>
            <a:r>
              <a:rPr lang="zh-CN" altLang="en-US" sz="2800" baseline="-25000" dirty="0">
                <a:latin typeface="Times New Roman" panose="02020603050405020304" pitchFamily="18" charset="0"/>
                <a:ea typeface="宋体" panose="02010600030101010101" pitchFamily="2" charset="-122"/>
              </a:rPr>
              <a:t>浮</a:t>
            </a:r>
            <a:r>
              <a:rPr lang="en-US" altLang="en-US" sz="2800" dirty="0">
                <a:latin typeface="Times New Roman" panose="02020603050405020304" pitchFamily="18" charset="0"/>
                <a:ea typeface="宋体" panose="02010600030101010101" pitchFamily="2" charset="-122"/>
              </a:rPr>
              <a:t>＜</a:t>
            </a:r>
            <a:r>
              <a:rPr lang="en-US" altLang="zh-CN" sz="2800" i="1" dirty="0">
                <a:latin typeface="Times New Roman" panose="02020603050405020304" pitchFamily="18" charset="0"/>
                <a:ea typeface="宋体" panose="02010600030101010101" pitchFamily="2" charset="-122"/>
              </a:rPr>
              <a:t>G</a:t>
            </a:r>
          </a:p>
        </p:txBody>
      </p:sp>
      <p:sp>
        <p:nvSpPr>
          <p:cNvPr id="6" name="Text Box 44"/>
          <p:cNvSpPr txBox="1">
            <a:spLocks noChangeArrowheads="1"/>
          </p:cNvSpPr>
          <p:nvPr/>
        </p:nvSpPr>
        <p:spPr bwMode="auto">
          <a:xfrm>
            <a:off x="1560803" y="3772029"/>
            <a:ext cx="2916238" cy="519113"/>
          </a:xfrm>
          <a:prstGeom prst="rect">
            <a:avLst/>
          </a:prstGeom>
          <a:noFill/>
          <a:ln w="9525">
            <a:noFill/>
            <a:miter lim="800000"/>
          </a:ln>
        </p:spPr>
        <p:txBody>
          <a:bodyPr>
            <a:spAutoFit/>
          </a:bodyPr>
          <a:lstStyle/>
          <a:p>
            <a:pPr eaLnBrk="0" hangingPunct="0">
              <a:spcBef>
                <a:spcPct val="50000"/>
              </a:spcBef>
            </a:pPr>
            <a:r>
              <a:rPr lang="zh-CN" altLang="en-US" sz="2800" dirty="0" smtClean="0">
                <a:latin typeface="Times New Roman" panose="02020603050405020304" pitchFamily="18" charset="0"/>
                <a:ea typeface="宋体" panose="02010600030101010101" pitchFamily="2" charset="-122"/>
              </a:rPr>
              <a:t> 漂</a:t>
            </a:r>
            <a:r>
              <a:rPr lang="zh-CN" altLang="en-US" sz="2800" dirty="0">
                <a:latin typeface="Times New Roman" panose="02020603050405020304" pitchFamily="18" charset="0"/>
                <a:ea typeface="宋体" panose="02010600030101010101" pitchFamily="2" charset="-122"/>
              </a:rPr>
              <a:t>浮：</a:t>
            </a:r>
            <a:r>
              <a:rPr lang="en-US" altLang="zh-CN" sz="2800" i="1" dirty="0">
                <a:latin typeface="Times New Roman" panose="02020603050405020304" pitchFamily="18" charset="0"/>
                <a:ea typeface="宋体" panose="02010600030101010101" pitchFamily="2" charset="-122"/>
              </a:rPr>
              <a:t>F</a:t>
            </a:r>
            <a:r>
              <a:rPr lang="zh-CN" altLang="en-US" sz="2800" baseline="-25000" dirty="0">
                <a:latin typeface="Times New Roman" panose="02020603050405020304" pitchFamily="18" charset="0"/>
                <a:ea typeface="宋体" panose="02010600030101010101" pitchFamily="2" charset="-122"/>
              </a:rPr>
              <a:t>浮 </a:t>
            </a:r>
            <a:r>
              <a:rPr lang="en-US" altLang="zh-CN" sz="2800" dirty="0">
                <a:latin typeface="Times New Roman" panose="02020603050405020304" pitchFamily="18" charset="0"/>
                <a:ea typeface="宋体" panose="02010600030101010101" pitchFamily="2" charset="-122"/>
              </a:rPr>
              <a:t>= </a:t>
            </a:r>
            <a:r>
              <a:rPr lang="en-US" altLang="zh-CN" sz="2800" i="1" dirty="0">
                <a:latin typeface="Times New Roman" panose="02020603050405020304" pitchFamily="18" charset="0"/>
                <a:ea typeface="宋体" panose="02010600030101010101" pitchFamily="2" charset="-122"/>
              </a:rPr>
              <a:t>G</a:t>
            </a:r>
            <a:endParaRPr lang="zh-CN" altLang="en-US" sz="2800" dirty="0">
              <a:latin typeface="Times New Roman" panose="02020603050405020304" pitchFamily="18" charset="0"/>
              <a:ea typeface="宋体" panose="02010600030101010101" pitchFamily="2" charset="-122"/>
            </a:endParaRPr>
          </a:p>
        </p:txBody>
      </p:sp>
      <p:grpSp>
        <p:nvGrpSpPr>
          <p:cNvPr id="7" name="Group 2"/>
          <p:cNvGrpSpPr/>
          <p:nvPr/>
        </p:nvGrpSpPr>
        <p:grpSpPr bwMode="auto">
          <a:xfrm>
            <a:off x="5968633" y="1788775"/>
            <a:ext cx="5246688" cy="2576513"/>
            <a:chOff x="2143" y="1848"/>
            <a:chExt cx="3617" cy="1623"/>
          </a:xfrm>
        </p:grpSpPr>
        <p:sp>
          <p:nvSpPr>
            <p:cNvPr id="8" name="Rectangle 3"/>
            <p:cNvSpPr>
              <a:spLocks noChangeArrowheads="1"/>
            </p:cNvSpPr>
            <p:nvPr/>
          </p:nvSpPr>
          <p:spPr bwMode="auto">
            <a:xfrm>
              <a:off x="2154" y="1848"/>
              <a:ext cx="3562" cy="1623"/>
            </a:xfrm>
            <a:prstGeom prst="rect">
              <a:avLst/>
            </a:prstGeom>
            <a:solidFill>
              <a:srgbClr val="CCFFFF"/>
            </a:solidFill>
            <a:ln w="9525">
              <a:noFill/>
              <a:miter lim="800000"/>
            </a:ln>
          </p:spPr>
          <p:txBody>
            <a:bodyPr/>
            <a:lstStyle/>
            <a:p>
              <a:endParaRPr lang="zh-CN" altLang="en-US">
                <a:ea typeface="宋体" panose="02010600030101010101" pitchFamily="2" charset="-122"/>
              </a:endParaRPr>
            </a:p>
          </p:txBody>
        </p:sp>
        <p:sp>
          <p:nvSpPr>
            <p:cNvPr id="9" name="Line 4"/>
            <p:cNvSpPr>
              <a:spLocks noChangeShapeType="1"/>
            </p:cNvSpPr>
            <p:nvPr/>
          </p:nvSpPr>
          <p:spPr bwMode="auto">
            <a:xfrm>
              <a:off x="2143" y="1848"/>
              <a:ext cx="3617" cy="0"/>
            </a:xfrm>
            <a:prstGeom prst="line">
              <a:avLst/>
            </a:prstGeom>
            <a:noFill/>
            <a:ln w="19050">
              <a:solidFill>
                <a:schemeClr val="tx2"/>
              </a:solidFill>
              <a:round/>
            </a:ln>
          </p:spPr>
          <p:txBody>
            <a:bodyPr/>
            <a:lstStyle/>
            <a:p>
              <a:endParaRPr lang="zh-CN" altLang="en-US"/>
            </a:p>
          </p:txBody>
        </p:sp>
      </p:grpSp>
      <p:sp>
        <p:nvSpPr>
          <p:cNvPr id="13" name="Rectangle 10"/>
          <p:cNvSpPr>
            <a:spLocks noChangeArrowheads="1"/>
          </p:cNvSpPr>
          <p:nvPr/>
        </p:nvSpPr>
        <p:spPr bwMode="auto">
          <a:xfrm>
            <a:off x="5952931" y="2565918"/>
            <a:ext cx="578595" cy="509847"/>
          </a:xfrm>
          <a:prstGeom prst="rect">
            <a:avLst/>
          </a:prstGeom>
          <a:solidFill>
            <a:srgbClr val="FFFFFF"/>
          </a:solidFill>
          <a:ln w="9525">
            <a:solidFill>
              <a:srgbClr val="000000"/>
            </a:solidFill>
            <a:miter lim="800000"/>
          </a:ln>
          <a:effectLst>
            <a:outerShdw blurRad="50800" dist="50800" dir="5400000" algn="ctr" rotWithShape="0">
              <a:srgbClr val="00B050"/>
            </a:outerShdw>
          </a:effectLst>
        </p:spPr>
        <p:txBody>
          <a:bodyPr/>
          <a:lstStyle/>
          <a:p>
            <a:endParaRPr lang="zh-CN" altLang="en-US">
              <a:ea typeface="宋体" panose="02010600030101010101" pitchFamily="2" charset="-122"/>
            </a:endParaRPr>
          </a:p>
        </p:txBody>
      </p:sp>
      <p:grpSp>
        <p:nvGrpSpPr>
          <p:cNvPr id="14" name="Group 19"/>
          <p:cNvGrpSpPr/>
          <p:nvPr/>
        </p:nvGrpSpPr>
        <p:grpSpPr bwMode="auto">
          <a:xfrm>
            <a:off x="5802669" y="2781657"/>
            <a:ext cx="533400" cy="650875"/>
            <a:chOff x="2592" y="2784"/>
            <a:chExt cx="336" cy="492"/>
          </a:xfrm>
        </p:grpSpPr>
        <p:sp>
          <p:nvSpPr>
            <p:cNvPr id="15" name="Text Box 20"/>
            <p:cNvSpPr txBox="1">
              <a:spLocks noChangeArrowheads="1"/>
            </p:cNvSpPr>
            <p:nvPr/>
          </p:nvSpPr>
          <p:spPr bwMode="auto">
            <a:xfrm>
              <a:off x="2592" y="2976"/>
              <a:ext cx="336" cy="300"/>
            </a:xfrm>
            <a:prstGeom prst="rect">
              <a:avLst/>
            </a:prstGeom>
            <a:noFill/>
            <a:ln w="9525">
              <a:noFill/>
              <a:miter lim="800000"/>
            </a:ln>
          </p:spPr>
          <p:txBody>
            <a:bodyPr>
              <a:spAutoFit/>
            </a:bodyPr>
            <a:lstStyle/>
            <a:p>
              <a:pPr eaLnBrk="0" hangingPunct="0">
                <a:spcBef>
                  <a:spcPct val="50000"/>
                </a:spcBef>
              </a:pPr>
              <a:r>
                <a:rPr lang="en-US" altLang="zh-CN" sz="2000" b="1" i="1" dirty="0">
                  <a:latin typeface="Times New Roman" panose="02020603050405020304" pitchFamily="18" charset="0"/>
                  <a:ea typeface="宋体" panose="02010600030101010101" pitchFamily="2" charset="-122"/>
                </a:rPr>
                <a:t>G</a:t>
              </a:r>
              <a:endParaRPr lang="en-US" altLang="zh-CN" sz="2000" b="1" baseline="-25000" dirty="0">
                <a:latin typeface="Times New Roman" panose="02020603050405020304" pitchFamily="18" charset="0"/>
                <a:ea typeface="宋体" panose="02010600030101010101" pitchFamily="2" charset="-122"/>
              </a:endParaRPr>
            </a:p>
          </p:txBody>
        </p:sp>
        <p:sp>
          <p:nvSpPr>
            <p:cNvPr id="16" name="Line 21"/>
            <p:cNvSpPr>
              <a:spLocks noChangeShapeType="1"/>
            </p:cNvSpPr>
            <p:nvPr/>
          </p:nvSpPr>
          <p:spPr bwMode="auto">
            <a:xfrm>
              <a:off x="2880" y="2784"/>
              <a:ext cx="0" cy="336"/>
            </a:xfrm>
            <a:prstGeom prst="line">
              <a:avLst/>
            </a:prstGeom>
            <a:noFill/>
            <a:ln w="38100">
              <a:solidFill>
                <a:srgbClr val="FF0000"/>
              </a:solidFill>
              <a:round/>
              <a:headEnd type="oval" w="med" len="med"/>
              <a:tailEnd type="triangle" w="med" len="med"/>
            </a:ln>
          </p:spPr>
          <p:txBody>
            <a:bodyPr/>
            <a:lstStyle/>
            <a:p>
              <a:endParaRPr lang="zh-CN" altLang="en-US"/>
            </a:p>
          </p:txBody>
        </p:sp>
      </p:grpSp>
      <p:grpSp>
        <p:nvGrpSpPr>
          <p:cNvPr id="18" name="Group 19"/>
          <p:cNvGrpSpPr/>
          <p:nvPr/>
        </p:nvGrpSpPr>
        <p:grpSpPr bwMode="auto">
          <a:xfrm rot="10800000">
            <a:off x="6257341" y="2286280"/>
            <a:ext cx="927230" cy="849648"/>
            <a:chOff x="4230267" y="3021"/>
            <a:chExt cx="927230" cy="601"/>
          </a:xfrm>
        </p:grpSpPr>
        <p:sp>
          <p:nvSpPr>
            <p:cNvPr id="19" name="Text Box 20"/>
            <p:cNvSpPr txBox="1">
              <a:spLocks noChangeArrowheads="1"/>
            </p:cNvSpPr>
            <p:nvPr/>
          </p:nvSpPr>
          <p:spPr bwMode="auto">
            <a:xfrm>
              <a:off x="4230267" y="3021"/>
              <a:ext cx="548368" cy="210"/>
            </a:xfrm>
            <a:prstGeom prst="rect">
              <a:avLst/>
            </a:prstGeom>
            <a:noFill/>
            <a:ln w="9525">
              <a:noFill/>
              <a:miter lim="800000"/>
            </a:ln>
          </p:spPr>
          <p:txBody>
            <a:bodyPr>
              <a:spAutoFit/>
            </a:bodyPr>
            <a:lstStyle/>
            <a:p>
              <a:pPr eaLnBrk="0" hangingPunct="0">
                <a:spcBef>
                  <a:spcPct val="50000"/>
                </a:spcBef>
              </a:pPr>
              <a:endParaRPr lang="en-US" altLang="zh-CN" sz="2000" b="1" baseline="-25000" dirty="0">
                <a:latin typeface="Times New Roman" panose="02020603050405020304" pitchFamily="18" charset="0"/>
                <a:ea typeface="宋体" panose="02010600030101010101" pitchFamily="2" charset="-122"/>
              </a:endParaRPr>
            </a:p>
          </p:txBody>
        </p:sp>
        <p:sp>
          <p:nvSpPr>
            <p:cNvPr id="20" name="Line 21"/>
            <p:cNvSpPr>
              <a:spLocks noChangeShapeType="1"/>
            </p:cNvSpPr>
            <p:nvPr/>
          </p:nvSpPr>
          <p:spPr bwMode="auto">
            <a:xfrm>
              <a:off x="5157497" y="3286"/>
              <a:ext cx="0" cy="336"/>
            </a:xfrm>
            <a:prstGeom prst="line">
              <a:avLst/>
            </a:prstGeom>
            <a:noFill/>
            <a:ln w="38100">
              <a:solidFill>
                <a:srgbClr val="FF0000"/>
              </a:solidFill>
              <a:round/>
              <a:headEnd type="oval" w="med" len="med"/>
              <a:tailEnd type="triangle" w="med" len="med"/>
            </a:ln>
          </p:spPr>
          <p:txBody>
            <a:bodyPr/>
            <a:lstStyle/>
            <a:p>
              <a:endParaRPr lang="zh-CN" altLang="en-US"/>
            </a:p>
          </p:txBody>
        </p:sp>
      </p:grpSp>
      <p:sp>
        <p:nvSpPr>
          <p:cNvPr id="23" name="矩形 22"/>
          <p:cNvSpPr/>
          <p:nvPr/>
        </p:nvSpPr>
        <p:spPr>
          <a:xfrm>
            <a:off x="6322721" y="2199305"/>
            <a:ext cx="479618" cy="369332"/>
          </a:xfrm>
          <a:prstGeom prst="rect">
            <a:avLst/>
          </a:prstGeom>
        </p:spPr>
        <p:txBody>
          <a:bodyPr wrap="none">
            <a:spAutoFit/>
          </a:bodyPr>
          <a:lstStyle/>
          <a:p>
            <a:r>
              <a:rPr lang="en-US" altLang="zh-CN" i="1" dirty="0" smtClean="0">
                <a:latin typeface="Times New Roman" panose="02020603050405020304" pitchFamily="18" charset="0"/>
                <a:ea typeface="宋体" panose="02010600030101010101" pitchFamily="2" charset="-122"/>
              </a:rPr>
              <a:t>F</a:t>
            </a:r>
            <a:r>
              <a:rPr lang="zh-CN" altLang="en-US" baseline="-25000" dirty="0" smtClean="0">
                <a:latin typeface="Times New Roman" panose="02020603050405020304" pitchFamily="18" charset="0"/>
                <a:ea typeface="宋体" panose="02010600030101010101" pitchFamily="2" charset="-122"/>
              </a:rPr>
              <a:t>浮</a:t>
            </a:r>
            <a:endParaRPr lang="en-US" altLang="zh-CN" baseline="-25000" dirty="0" smtClean="0">
              <a:latin typeface="Times New Roman" panose="02020603050405020304" pitchFamily="18" charset="0"/>
              <a:ea typeface="宋体" panose="02010600030101010101" pitchFamily="2" charset="-122"/>
            </a:endParaRPr>
          </a:p>
        </p:txBody>
      </p:sp>
      <p:sp>
        <p:nvSpPr>
          <p:cNvPr id="24" name="Text Box 8"/>
          <p:cNvSpPr txBox="1">
            <a:spLocks noChangeArrowheads="1"/>
          </p:cNvSpPr>
          <p:nvPr/>
        </p:nvSpPr>
        <p:spPr bwMode="auto">
          <a:xfrm>
            <a:off x="6598201" y="2643932"/>
            <a:ext cx="563563" cy="325438"/>
          </a:xfrm>
          <a:prstGeom prst="rect">
            <a:avLst/>
          </a:prstGeom>
          <a:solidFill>
            <a:srgbClr val="FFFFFF"/>
          </a:solidFill>
          <a:ln w="9525">
            <a:noFill/>
            <a:miter lim="800000"/>
          </a:ln>
        </p:spPr>
        <p:txBody>
          <a:bodyPr lIns="0" tIns="0" rIns="0" bIns="0"/>
          <a:lstStyle/>
          <a:p>
            <a:pPr algn="just" eaLnBrk="0" hangingPunct="0"/>
            <a:r>
              <a:rPr lang="zh-CN" altLang="en-US" sz="2000" b="1" dirty="0">
                <a:latin typeface="Times New Roman" panose="02020603050405020304" pitchFamily="18" charset="0"/>
                <a:ea typeface="宋体" panose="02010600030101010101" pitchFamily="2" charset="-122"/>
              </a:rPr>
              <a:t>上浮</a:t>
            </a:r>
            <a:endParaRPr lang="zh-CN" altLang="en-US" sz="2000" b="1" dirty="0">
              <a:ea typeface="宋体" panose="02010600030101010101" pitchFamily="2" charset="-122"/>
            </a:endParaRPr>
          </a:p>
        </p:txBody>
      </p:sp>
      <p:sp>
        <p:nvSpPr>
          <p:cNvPr id="25" name="Rectangle 11"/>
          <p:cNvSpPr>
            <a:spLocks noChangeArrowheads="1"/>
          </p:cNvSpPr>
          <p:nvPr/>
        </p:nvSpPr>
        <p:spPr bwMode="auto">
          <a:xfrm>
            <a:off x="7455517" y="2917923"/>
            <a:ext cx="561975" cy="482600"/>
          </a:xfrm>
          <a:prstGeom prst="rect">
            <a:avLst/>
          </a:prstGeom>
          <a:solidFill>
            <a:srgbClr val="FFFFFF"/>
          </a:solidFill>
          <a:ln w="9525">
            <a:solidFill>
              <a:srgbClr val="000000"/>
            </a:solidFill>
            <a:miter lim="800000"/>
          </a:ln>
        </p:spPr>
        <p:txBody>
          <a:bodyPr/>
          <a:lstStyle/>
          <a:p>
            <a:endParaRPr lang="zh-CN" altLang="en-US">
              <a:ea typeface="宋体" panose="02010600030101010101" pitchFamily="2" charset="-122"/>
            </a:endParaRPr>
          </a:p>
        </p:txBody>
      </p:sp>
      <p:grpSp>
        <p:nvGrpSpPr>
          <p:cNvPr id="26" name="Group 22"/>
          <p:cNvGrpSpPr/>
          <p:nvPr/>
        </p:nvGrpSpPr>
        <p:grpSpPr bwMode="auto">
          <a:xfrm>
            <a:off x="7754775" y="2241195"/>
            <a:ext cx="555625" cy="808037"/>
            <a:chOff x="3854" y="2688"/>
            <a:chExt cx="350" cy="453"/>
          </a:xfrm>
        </p:grpSpPr>
        <p:sp>
          <p:nvSpPr>
            <p:cNvPr id="27" name="Line 23"/>
            <p:cNvSpPr>
              <a:spLocks noChangeShapeType="1"/>
            </p:cNvSpPr>
            <p:nvPr/>
          </p:nvSpPr>
          <p:spPr bwMode="auto">
            <a:xfrm rot="249011" flipH="1" flipV="1">
              <a:off x="3854" y="2784"/>
              <a:ext cx="21" cy="357"/>
            </a:xfrm>
            <a:prstGeom prst="line">
              <a:avLst/>
            </a:prstGeom>
            <a:noFill/>
            <a:ln w="38100">
              <a:solidFill>
                <a:srgbClr val="FF0000"/>
              </a:solidFill>
              <a:round/>
              <a:tailEnd type="triangle" w="med" len="med"/>
            </a:ln>
          </p:spPr>
          <p:txBody>
            <a:bodyPr/>
            <a:lstStyle/>
            <a:p>
              <a:endParaRPr lang="zh-CN" altLang="en-US"/>
            </a:p>
          </p:txBody>
        </p:sp>
        <p:sp>
          <p:nvSpPr>
            <p:cNvPr id="28" name="Text Box 24"/>
            <p:cNvSpPr txBox="1">
              <a:spLocks noChangeArrowheads="1"/>
            </p:cNvSpPr>
            <p:nvPr/>
          </p:nvSpPr>
          <p:spPr bwMode="auto">
            <a:xfrm>
              <a:off x="3868" y="2688"/>
              <a:ext cx="336" cy="222"/>
            </a:xfrm>
            <a:prstGeom prst="rect">
              <a:avLst/>
            </a:prstGeom>
            <a:noFill/>
            <a:ln w="9525">
              <a:noFill/>
              <a:miter lim="800000"/>
            </a:ln>
          </p:spPr>
          <p:txBody>
            <a:bodyPr>
              <a:spAutoFit/>
            </a:bodyPr>
            <a:lstStyle/>
            <a:p>
              <a:pPr eaLnBrk="0" hangingPunct="0">
                <a:spcBef>
                  <a:spcPct val="50000"/>
                </a:spcBef>
              </a:pPr>
              <a:r>
                <a:rPr lang="en-US" altLang="zh-CN" sz="2000" b="1" i="1">
                  <a:latin typeface="Times New Roman" panose="02020603050405020304" pitchFamily="18" charset="0"/>
                  <a:ea typeface="宋体" panose="02010600030101010101" pitchFamily="2" charset="-122"/>
                </a:rPr>
                <a:t>F</a:t>
              </a:r>
              <a:r>
                <a:rPr lang="zh-CN" altLang="en-US" sz="2000" b="1" baseline="-25000">
                  <a:latin typeface="Times New Roman" panose="02020603050405020304" pitchFamily="18" charset="0"/>
                  <a:ea typeface="宋体" panose="02010600030101010101" pitchFamily="2" charset="-122"/>
                </a:rPr>
                <a:t>浮</a:t>
              </a:r>
            </a:p>
          </p:txBody>
        </p:sp>
      </p:grpSp>
      <p:grpSp>
        <p:nvGrpSpPr>
          <p:cNvPr id="29" name="Group 25"/>
          <p:cNvGrpSpPr/>
          <p:nvPr/>
        </p:nvGrpSpPr>
        <p:grpSpPr bwMode="auto">
          <a:xfrm>
            <a:off x="7761126" y="3097472"/>
            <a:ext cx="577850" cy="766762"/>
            <a:chOff x="3860" y="3168"/>
            <a:chExt cx="364" cy="399"/>
          </a:xfrm>
        </p:grpSpPr>
        <p:sp>
          <p:nvSpPr>
            <p:cNvPr id="30" name="Line 26"/>
            <p:cNvSpPr>
              <a:spLocks noChangeShapeType="1"/>
            </p:cNvSpPr>
            <p:nvPr/>
          </p:nvSpPr>
          <p:spPr bwMode="auto">
            <a:xfrm>
              <a:off x="3860" y="3168"/>
              <a:ext cx="0" cy="336"/>
            </a:xfrm>
            <a:prstGeom prst="line">
              <a:avLst/>
            </a:prstGeom>
            <a:noFill/>
            <a:ln w="38100">
              <a:solidFill>
                <a:srgbClr val="FF0000"/>
              </a:solidFill>
              <a:round/>
              <a:headEnd type="oval" w="med" len="med"/>
              <a:tailEnd type="triangle" w="med" len="med"/>
            </a:ln>
          </p:spPr>
          <p:txBody>
            <a:bodyPr/>
            <a:lstStyle/>
            <a:p>
              <a:endParaRPr lang="zh-CN" altLang="en-US"/>
            </a:p>
          </p:txBody>
        </p:sp>
        <p:sp>
          <p:nvSpPr>
            <p:cNvPr id="31" name="Text Box 27"/>
            <p:cNvSpPr txBox="1">
              <a:spLocks noChangeArrowheads="1"/>
            </p:cNvSpPr>
            <p:nvPr/>
          </p:nvSpPr>
          <p:spPr bwMode="auto">
            <a:xfrm>
              <a:off x="3888" y="3360"/>
              <a:ext cx="336" cy="207"/>
            </a:xfrm>
            <a:prstGeom prst="rect">
              <a:avLst/>
            </a:prstGeom>
            <a:noFill/>
            <a:ln w="9525">
              <a:noFill/>
              <a:miter lim="800000"/>
            </a:ln>
          </p:spPr>
          <p:txBody>
            <a:bodyPr>
              <a:spAutoFit/>
            </a:bodyPr>
            <a:lstStyle/>
            <a:p>
              <a:pPr eaLnBrk="0" hangingPunct="0">
                <a:spcBef>
                  <a:spcPct val="50000"/>
                </a:spcBef>
              </a:pPr>
              <a:r>
                <a:rPr lang="en-US" altLang="zh-CN" sz="2000" b="1" i="1">
                  <a:latin typeface="Times New Roman" panose="02020603050405020304" pitchFamily="18" charset="0"/>
                  <a:ea typeface="宋体" panose="02010600030101010101" pitchFamily="2" charset="-122"/>
                </a:rPr>
                <a:t>G</a:t>
              </a:r>
              <a:endParaRPr lang="en-US" altLang="zh-CN" sz="2000" b="1" baseline="-25000">
                <a:latin typeface="Times New Roman" panose="02020603050405020304" pitchFamily="18" charset="0"/>
                <a:ea typeface="宋体" panose="02010600030101010101" pitchFamily="2" charset="-122"/>
              </a:endParaRPr>
            </a:p>
          </p:txBody>
        </p:sp>
      </p:grpSp>
      <p:sp>
        <p:nvSpPr>
          <p:cNvPr id="32" name="Text Box 6"/>
          <p:cNvSpPr txBox="1">
            <a:spLocks noChangeArrowheads="1"/>
          </p:cNvSpPr>
          <p:nvPr/>
        </p:nvSpPr>
        <p:spPr bwMode="auto">
          <a:xfrm>
            <a:off x="8107234" y="2984209"/>
            <a:ext cx="565150" cy="325437"/>
          </a:xfrm>
          <a:prstGeom prst="rect">
            <a:avLst/>
          </a:prstGeom>
          <a:solidFill>
            <a:srgbClr val="FFFFFF"/>
          </a:solidFill>
          <a:ln w="9525">
            <a:noFill/>
            <a:miter lim="800000"/>
          </a:ln>
        </p:spPr>
        <p:txBody>
          <a:bodyPr lIns="0" tIns="0" rIns="0" bIns="0"/>
          <a:lstStyle/>
          <a:p>
            <a:pPr algn="just" eaLnBrk="0" hangingPunct="0"/>
            <a:r>
              <a:rPr lang="zh-CN" altLang="en-US" sz="2000" b="1" dirty="0">
                <a:latin typeface="Times New Roman" panose="02020603050405020304" pitchFamily="18" charset="0"/>
                <a:ea typeface="宋体" panose="02010600030101010101" pitchFamily="2" charset="-122"/>
              </a:rPr>
              <a:t>悬浮</a:t>
            </a:r>
            <a:endParaRPr lang="zh-CN" altLang="en-US" sz="2000" b="1" dirty="0">
              <a:ea typeface="宋体" panose="02010600030101010101" pitchFamily="2" charset="-122"/>
            </a:endParaRPr>
          </a:p>
        </p:txBody>
      </p:sp>
      <p:sp>
        <p:nvSpPr>
          <p:cNvPr id="33" name="Rectangle 12"/>
          <p:cNvSpPr>
            <a:spLocks noChangeArrowheads="1"/>
          </p:cNvSpPr>
          <p:nvPr/>
        </p:nvSpPr>
        <p:spPr bwMode="auto">
          <a:xfrm>
            <a:off x="9264813" y="3199720"/>
            <a:ext cx="561975" cy="482600"/>
          </a:xfrm>
          <a:prstGeom prst="rect">
            <a:avLst/>
          </a:prstGeom>
          <a:solidFill>
            <a:srgbClr val="FFFFFF"/>
          </a:solidFill>
          <a:ln w="9525">
            <a:solidFill>
              <a:srgbClr val="000000"/>
            </a:solidFill>
            <a:miter lim="800000"/>
          </a:ln>
        </p:spPr>
        <p:txBody>
          <a:bodyPr/>
          <a:lstStyle/>
          <a:p>
            <a:endParaRPr lang="zh-CN" altLang="en-US">
              <a:ea typeface="宋体" panose="02010600030101010101" pitchFamily="2" charset="-122"/>
            </a:endParaRPr>
          </a:p>
        </p:txBody>
      </p:sp>
      <p:grpSp>
        <p:nvGrpSpPr>
          <p:cNvPr id="34" name="Group 28"/>
          <p:cNvGrpSpPr/>
          <p:nvPr/>
        </p:nvGrpSpPr>
        <p:grpSpPr bwMode="auto">
          <a:xfrm>
            <a:off x="9476144" y="2638165"/>
            <a:ext cx="533400" cy="820738"/>
            <a:chOff x="4468" y="2326"/>
            <a:chExt cx="336" cy="517"/>
          </a:xfrm>
        </p:grpSpPr>
        <p:sp>
          <p:nvSpPr>
            <p:cNvPr id="35" name="Line 29"/>
            <p:cNvSpPr>
              <a:spLocks noChangeShapeType="1"/>
            </p:cNvSpPr>
            <p:nvPr/>
          </p:nvSpPr>
          <p:spPr bwMode="auto">
            <a:xfrm rot="307583" flipH="1" flipV="1">
              <a:off x="4496" y="2472"/>
              <a:ext cx="29" cy="371"/>
            </a:xfrm>
            <a:prstGeom prst="line">
              <a:avLst/>
            </a:prstGeom>
            <a:noFill/>
            <a:ln w="38100">
              <a:solidFill>
                <a:srgbClr val="FF0000"/>
              </a:solidFill>
              <a:round/>
              <a:tailEnd type="triangle" w="med" len="med"/>
            </a:ln>
          </p:spPr>
          <p:txBody>
            <a:bodyPr/>
            <a:lstStyle/>
            <a:p>
              <a:endParaRPr lang="zh-CN" altLang="en-US"/>
            </a:p>
          </p:txBody>
        </p:sp>
        <p:sp>
          <p:nvSpPr>
            <p:cNvPr id="36" name="Text Box 30"/>
            <p:cNvSpPr txBox="1">
              <a:spLocks noChangeArrowheads="1"/>
            </p:cNvSpPr>
            <p:nvPr/>
          </p:nvSpPr>
          <p:spPr bwMode="auto">
            <a:xfrm>
              <a:off x="4468" y="2326"/>
              <a:ext cx="336" cy="250"/>
            </a:xfrm>
            <a:prstGeom prst="rect">
              <a:avLst/>
            </a:prstGeom>
            <a:noFill/>
            <a:ln w="9525">
              <a:noFill/>
              <a:miter lim="800000"/>
            </a:ln>
          </p:spPr>
          <p:txBody>
            <a:bodyPr>
              <a:spAutoFit/>
            </a:bodyPr>
            <a:lstStyle/>
            <a:p>
              <a:pPr eaLnBrk="0" hangingPunct="0">
                <a:spcBef>
                  <a:spcPct val="50000"/>
                </a:spcBef>
              </a:pPr>
              <a:r>
                <a:rPr lang="en-US" altLang="zh-CN" sz="2000" b="1" i="1" dirty="0">
                  <a:latin typeface="Times New Roman" panose="02020603050405020304" pitchFamily="18" charset="0"/>
                  <a:ea typeface="宋体" panose="02010600030101010101" pitchFamily="2" charset="-122"/>
                </a:rPr>
                <a:t>F</a:t>
              </a:r>
              <a:r>
                <a:rPr lang="zh-CN" altLang="en-US" sz="2000" b="1" baseline="-25000" dirty="0">
                  <a:latin typeface="Times New Roman" panose="02020603050405020304" pitchFamily="18" charset="0"/>
                  <a:ea typeface="宋体" panose="02010600030101010101" pitchFamily="2" charset="-122"/>
                </a:rPr>
                <a:t>浮</a:t>
              </a:r>
            </a:p>
          </p:txBody>
        </p:sp>
      </p:grpSp>
      <p:sp>
        <p:nvSpPr>
          <p:cNvPr id="37" name="Line 32"/>
          <p:cNvSpPr>
            <a:spLocks noChangeShapeType="1"/>
          </p:cNvSpPr>
          <p:nvPr/>
        </p:nvSpPr>
        <p:spPr bwMode="auto">
          <a:xfrm>
            <a:off x="9548780" y="3481518"/>
            <a:ext cx="11113" cy="817562"/>
          </a:xfrm>
          <a:prstGeom prst="line">
            <a:avLst/>
          </a:prstGeom>
          <a:noFill/>
          <a:ln w="38100">
            <a:solidFill>
              <a:srgbClr val="FF0000"/>
            </a:solidFill>
            <a:round/>
            <a:headEnd type="oval" w="med" len="med"/>
            <a:tailEnd type="triangle" w="med" len="med"/>
          </a:ln>
        </p:spPr>
        <p:txBody>
          <a:bodyPr/>
          <a:lstStyle/>
          <a:p>
            <a:endParaRPr lang="zh-CN" altLang="en-US"/>
          </a:p>
        </p:txBody>
      </p:sp>
      <p:sp>
        <p:nvSpPr>
          <p:cNvPr id="38" name="Text Box 14"/>
          <p:cNvSpPr txBox="1">
            <a:spLocks noChangeArrowheads="1"/>
          </p:cNvSpPr>
          <p:nvPr/>
        </p:nvSpPr>
        <p:spPr bwMode="auto">
          <a:xfrm>
            <a:off x="9974069" y="3224893"/>
            <a:ext cx="565150" cy="325438"/>
          </a:xfrm>
          <a:prstGeom prst="rect">
            <a:avLst/>
          </a:prstGeom>
          <a:solidFill>
            <a:srgbClr val="FFFFFF"/>
          </a:solidFill>
          <a:ln w="9525">
            <a:noFill/>
            <a:miter lim="800000"/>
          </a:ln>
        </p:spPr>
        <p:txBody>
          <a:bodyPr lIns="0" tIns="0" rIns="0" bIns="0"/>
          <a:lstStyle/>
          <a:p>
            <a:pPr algn="just" eaLnBrk="0" hangingPunct="0"/>
            <a:r>
              <a:rPr lang="zh-CN" altLang="en-US" sz="2000" b="1" dirty="0">
                <a:latin typeface="Times New Roman" panose="02020603050405020304" pitchFamily="18" charset="0"/>
                <a:ea typeface="宋体" panose="02010600030101010101" pitchFamily="2" charset="-122"/>
              </a:rPr>
              <a:t>下沉</a:t>
            </a:r>
            <a:endParaRPr lang="zh-CN" altLang="en-US" sz="2000" b="1" dirty="0">
              <a:ea typeface="宋体" panose="02010600030101010101" pitchFamily="2" charset="-122"/>
            </a:endParaRPr>
          </a:p>
        </p:txBody>
      </p:sp>
      <p:sp>
        <p:nvSpPr>
          <p:cNvPr id="39" name="Text Box 33"/>
          <p:cNvSpPr txBox="1">
            <a:spLocks noChangeArrowheads="1"/>
          </p:cNvSpPr>
          <p:nvPr/>
        </p:nvSpPr>
        <p:spPr bwMode="auto">
          <a:xfrm>
            <a:off x="9741548" y="4033157"/>
            <a:ext cx="533400" cy="396875"/>
          </a:xfrm>
          <a:prstGeom prst="rect">
            <a:avLst/>
          </a:prstGeom>
          <a:noFill/>
          <a:ln w="9525">
            <a:noFill/>
            <a:miter lim="800000"/>
          </a:ln>
        </p:spPr>
        <p:txBody>
          <a:bodyPr>
            <a:spAutoFit/>
          </a:bodyPr>
          <a:lstStyle/>
          <a:p>
            <a:pPr eaLnBrk="0" hangingPunct="0">
              <a:spcBef>
                <a:spcPct val="50000"/>
              </a:spcBef>
            </a:pPr>
            <a:r>
              <a:rPr lang="en-US" altLang="zh-CN" sz="2000" b="1" i="1" dirty="0">
                <a:latin typeface="Times New Roman" panose="02020603050405020304" pitchFamily="18" charset="0"/>
                <a:ea typeface="宋体" panose="02010600030101010101" pitchFamily="2" charset="-122"/>
              </a:rPr>
              <a:t>G</a:t>
            </a:r>
            <a:endParaRPr lang="en-US" altLang="zh-CN" sz="2000" b="1" baseline="-25000" dirty="0">
              <a:latin typeface="Times New Roman" panose="02020603050405020304" pitchFamily="18" charset="0"/>
              <a:ea typeface="宋体" panose="02010600030101010101" pitchFamily="2" charset="-122"/>
            </a:endParaRPr>
          </a:p>
        </p:txBody>
      </p:sp>
      <p:sp>
        <p:nvSpPr>
          <p:cNvPr id="47" name="Rectangle 12"/>
          <p:cNvSpPr>
            <a:spLocks noChangeArrowheads="1"/>
          </p:cNvSpPr>
          <p:nvPr/>
        </p:nvSpPr>
        <p:spPr bwMode="auto">
          <a:xfrm>
            <a:off x="9706461" y="1579304"/>
            <a:ext cx="561975" cy="482600"/>
          </a:xfrm>
          <a:prstGeom prst="rect">
            <a:avLst/>
          </a:prstGeom>
          <a:solidFill>
            <a:srgbClr val="FFFFFF"/>
          </a:solidFill>
          <a:ln w="9525">
            <a:solidFill>
              <a:srgbClr val="000000"/>
            </a:solidFill>
            <a:miter lim="800000"/>
          </a:ln>
        </p:spPr>
        <p:txBody>
          <a:bodyPr/>
          <a:lstStyle/>
          <a:p>
            <a:endParaRPr lang="zh-CN" altLang="en-US">
              <a:ea typeface="宋体" panose="02010600030101010101" pitchFamily="2" charset="-122"/>
            </a:endParaRPr>
          </a:p>
        </p:txBody>
      </p:sp>
      <p:grpSp>
        <p:nvGrpSpPr>
          <p:cNvPr id="48" name="Group 28"/>
          <p:cNvGrpSpPr/>
          <p:nvPr/>
        </p:nvGrpSpPr>
        <p:grpSpPr bwMode="auto">
          <a:xfrm>
            <a:off x="9971963" y="905588"/>
            <a:ext cx="676275" cy="933451"/>
            <a:chOff x="4508" y="1744"/>
            <a:chExt cx="426" cy="588"/>
          </a:xfrm>
        </p:grpSpPr>
        <p:sp>
          <p:nvSpPr>
            <p:cNvPr id="49" name="Line 29"/>
            <p:cNvSpPr>
              <a:spLocks noChangeShapeType="1"/>
            </p:cNvSpPr>
            <p:nvPr/>
          </p:nvSpPr>
          <p:spPr bwMode="auto">
            <a:xfrm rot="307583" flipH="1" flipV="1">
              <a:off x="4508" y="1961"/>
              <a:ext cx="29" cy="371"/>
            </a:xfrm>
            <a:prstGeom prst="line">
              <a:avLst/>
            </a:prstGeom>
            <a:noFill/>
            <a:ln w="38100">
              <a:solidFill>
                <a:srgbClr val="FF0000"/>
              </a:solidFill>
              <a:round/>
              <a:tailEnd type="triangle" w="med" len="med"/>
            </a:ln>
          </p:spPr>
          <p:txBody>
            <a:bodyPr/>
            <a:lstStyle/>
            <a:p>
              <a:endParaRPr lang="zh-CN" altLang="en-US"/>
            </a:p>
          </p:txBody>
        </p:sp>
        <p:sp>
          <p:nvSpPr>
            <p:cNvPr id="50" name="Text Box 30"/>
            <p:cNvSpPr txBox="1">
              <a:spLocks noChangeArrowheads="1"/>
            </p:cNvSpPr>
            <p:nvPr/>
          </p:nvSpPr>
          <p:spPr bwMode="auto">
            <a:xfrm>
              <a:off x="4598" y="1744"/>
              <a:ext cx="336" cy="250"/>
            </a:xfrm>
            <a:prstGeom prst="rect">
              <a:avLst/>
            </a:prstGeom>
            <a:noFill/>
            <a:ln w="9525">
              <a:noFill/>
              <a:miter lim="800000"/>
            </a:ln>
          </p:spPr>
          <p:txBody>
            <a:bodyPr>
              <a:spAutoFit/>
            </a:bodyPr>
            <a:lstStyle/>
            <a:p>
              <a:pPr eaLnBrk="0" hangingPunct="0">
                <a:spcBef>
                  <a:spcPct val="50000"/>
                </a:spcBef>
              </a:pPr>
              <a:r>
                <a:rPr lang="en-US" altLang="zh-CN" sz="2000" b="1" i="1" dirty="0">
                  <a:latin typeface="Times New Roman" panose="02020603050405020304" pitchFamily="18" charset="0"/>
                  <a:ea typeface="宋体" panose="02010600030101010101" pitchFamily="2" charset="-122"/>
                </a:rPr>
                <a:t>F</a:t>
              </a:r>
              <a:r>
                <a:rPr lang="zh-CN" altLang="en-US" sz="2000" b="1" baseline="-25000" dirty="0">
                  <a:latin typeface="Times New Roman" panose="02020603050405020304" pitchFamily="18" charset="0"/>
                  <a:ea typeface="宋体" panose="02010600030101010101" pitchFamily="2" charset="-122"/>
                </a:rPr>
                <a:t>浮</a:t>
              </a:r>
            </a:p>
          </p:txBody>
        </p:sp>
      </p:grpSp>
      <p:sp>
        <p:nvSpPr>
          <p:cNvPr id="51" name="Line 32"/>
          <p:cNvSpPr>
            <a:spLocks noChangeShapeType="1"/>
          </p:cNvSpPr>
          <p:nvPr/>
        </p:nvSpPr>
        <p:spPr bwMode="auto">
          <a:xfrm>
            <a:off x="9990429" y="1823779"/>
            <a:ext cx="21318" cy="583519"/>
          </a:xfrm>
          <a:prstGeom prst="line">
            <a:avLst/>
          </a:prstGeom>
          <a:noFill/>
          <a:ln w="38100">
            <a:solidFill>
              <a:srgbClr val="FF0000"/>
            </a:solidFill>
            <a:round/>
            <a:headEnd type="oval" w="med" len="med"/>
            <a:tailEnd type="triangle" w="med" len="med"/>
          </a:ln>
        </p:spPr>
        <p:txBody>
          <a:bodyPr/>
          <a:lstStyle/>
          <a:p>
            <a:endParaRPr lang="zh-CN" altLang="en-US"/>
          </a:p>
        </p:txBody>
      </p:sp>
      <p:sp>
        <p:nvSpPr>
          <p:cNvPr id="52" name="Text Box 33"/>
          <p:cNvSpPr txBox="1">
            <a:spLocks noChangeArrowheads="1"/>
          </p:cNvSpPr>
          <p:nvPr/>
        </p:nvSpPr>
        <p:spPr bwMode="auto">
          <a:xfrm>
            <a:off x="10108552" y="2142153"/>
            <a:ext cx="533400" cy="396875"/>
          </a:xfrm>
          <a:prstGeom prst="rect">
            <a:avLst/>
          </a:prstGeom>
          <a:noFill/>
          <a:ln w="9525">
            <a:noFill/>
            <a:miter lim="800000"/>
          </a:ln>
        </p:spPr>
        <p:txBody>
          <a:bodyPr>
            <a:spAutoFit/>
          </a:bodyPr>
          <a:lstStyle/>
          <a:p>
            <a:pPr eaLnBrk="0" hangingPunct="0">
              <a:spcBef>
                <a:spcPct val="50000"/>
              </a:spcBef>
            </a:pPr>
            <a:r>
              <a:rPr lang="en-US" altLang="zh-CN" sz="2000" b="1" i="1" dirty="0">
                <a:latin typeface="Times New Roman" panose="02020603050405020304" pitchFamily="18" charset="0"/>
                <a:ea typeface="宋体" panose="02010600030101010101" pitchFamily="2" charset="-122"/>
              </a:rPr>
              <a:t>G</a:t>
            </a:r>
            <a:endParaRPr lang="en-US" altLang="zh-CN" sz="2000" b="1" baseline="-25000" dirty="0">
              <a:latin typeface="Times New Roman" panose="02020603050405020304" pitchFamily="18" charset="0"/>
              <a:ea typeface="宋体" panose="02010600030101010101" pitchFamily="2" charset="-122"/>
            </a:endParaRPr>
          </a:p>
        </p:txBody>
      </p:sp>
      <p:sp>
        <p:nvSpPr>
          <p:cNvPr id="53" name="Text Box 43"/>
          <p:cNvSpPr txBox="1">
            <a:spLocks noChangeArrowheads="1"/>
          </p:cNvSpPr>
          <p:nvPr/>
        </p:nvSpPr>
        <p:spPr bwMode="auto">
          <a:xfrm>
            <a:off x="10394432" y="1424668"/>
            <a:ext cx="565150" cy="325438"/>
          </a:xfrm>
          <a:prstGeom prst="rect">
            <a:avLst/>
          </a:prstGeom>
          <a:solidFill>
            <a:srgbClr val="FFFFFF"/>
          </a:solidFill>
          <a:ln w="9525">
            <a:noFill/>
            <a:miter lim="800000"/>
          </a:ln>
        </p:spPr>
        <p:txBody>
          <a:bodyPr lIns="0" tIns="0" rIns="0" bIns="0"/>
          <a:lstStyle/>
          <a:p>
            <a:pPr algn="just" eaLnBrk="0" hangingPunct="0"/>
            <a:r>
              <a:rPr lang="zh-CN" altLang="en-US" sz="2000" b="1" dirty="0">
                <a:latin typeface="Times New Roman" panose="02020603050405020304" pitchFamily="18" charset="0"/>
                <a:ea typeface="宋体" panose="02010600030101010101" pitchFamily="2" charset="-122"/>
              </a:rPr>
              <a:t>漂浮</a:t>
            </a:r>
            <a:endParaRPr lang="zh-CN" altLang="en-US" sz="20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1681519" y="559837"/>
            <a:ext cx="7807714" cy="3637919"/>
          </a:xfrm>
          <a:prstGeom prst="rect">
            <a:avLst/>
          </a:prstGeom>
          <a:noFill/>
          <a:ln w="9525">
            <a:noFill/>
            <a:miter/>
          </a:ln>
        </p:spPr>
        <p:txBody>
          <a:bodyPr wrap="square">
            <a:spAutoFit/>
          </a:bodyPr>
          <a:lstStyle/>
          <a:p>
            <a:pPr eaLnBrk="0" hangingPunct="0">
              <a:lnSpc>
                <a:spcPct val="120000"/>
              </a:lnSpc>
            </a:pPr>
            <a:r>
              <a:rPr lang="en-US" altLang="zh-CN" sz="3200"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a:t>
            </a:r>
            <a:r>
              <a:rPr lang="en-US" altLang="zh-CN" sz="3200" b="1" noProof="1"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2</a:t>
            </a:r>
            <a:r>
              <a:rPr lang="en-US" altLang="zh-CN"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a:t>
            </a:r>
            <a:r>
              <a:rPr lang="zh-CN" altLang="en-US" sz="3200" b="1" noProof="1"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比</a:t>
            </a: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较液体密度与物质密度</a:t>
            </a:r>
            <a:r>
              <a:rPr lang="en-US"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物体平均密度</a:t>
            </a:r>
            <a:r>
              <a:rPr lang="en-US"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endParaRPr lang="en-US"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eaLnBrk="0" hangingPunct="0">
              <a:lnSpc>
                <a:spcPct val="120000"/>
              </a:lnSpc>
            </a:pPr>
            <a:r>
              <a:rPr lang="en-US"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上浮   </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F</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浮</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&gt;</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a:t>
            </a:r>
            <a:r>
              <a:rPr lang="zh-CN" altLang="en-US"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r>
              <a:rPr lang="en-GB"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ρ</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物 </a:t>
            </a:r>
            <a:r>
              <a:rPr lang="zh-CN" altLang="en-GB" sz="3200" b="1" noProof="1">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&lt;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液</a:t>
            </a:r>
            <a:endPar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eaLnBrk="0" hangingPunct="0">
              <a:lnSpc>
                <a:spcPct val="120000"/>
              </a:lnSpc>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漂浮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F</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浮</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a:t>
            </a:r>
            <a:r>
              <a:rPr lang="zh-CN" altLang="en-US"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物</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zh-CN" altLang="en-GB" sz="3200" b="1" noProof="1">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&lt;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液</a:t>
            </a:r>
            <a:endPar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eaLnBrk="0" hangingPunct="0">
              <a:lnSpc>
                <a:spcPct val="120000"/>
              </a:lnSpc>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悬浮 </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F</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浮</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a:t>
            </a: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a:t>
            </a:r>
            <a:r>
              <a:rPr lang="en-GB" altLang="zh-CN"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物</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zh-CN" altLang="en-GB" sz="3200" b="1" noProof="1">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液</a:t>
            </a:r>
            <a:endParaRPr lang="zh-CN" altLang="en-GB" sz="36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eaLnBrk="0" hangingPunct="0">
              <a:lnSpc>
                <a:spcPct val="120000"/>
              </a:lnSpc>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下沉 </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F</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浮</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&lt;</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a:t>
            </a:r>
            <a:r>
              <a:rPr lang="zh-CN" altLang="en-US"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物</a:t>
            </a:r>
            <a:r>
              <a:rPr lang="zh-CN" altLang="en-GB"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 </a:t>
            </a:r>
            <a:r>
              <a:rPr lang="zh-CN" altLang="en-GB" sz="3200" b="1" noProof="1">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&gt; </a:t>
            </a:r>
            <a:r>
              <a:rPr lang="en-GB" altLang="zh-CN" sz="3200" b="1" i="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ρ</a:t>
            </a:r>
            <a:r>
              <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液</a:t>
            </a:r>
            <a:endParaRPr lang="zh-CN" altLang="en-GB" sz="3200" b="1" baseline="-25000"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
        <p:nvSpPr>
          <p:cNvPr id="3" name="Rectangle 3"/>
          <p:cNvSpPr/>
          <p:nvPr/>
        </p:nvSpPr>
        <p:spPr>
          <a:xfrm rot="10800000" flipV="1">
            <a:off x="1923467" y="4112241"/>
            <a:ext cx="7326313" cy="2430462"/>
          </a:xfrm>
          <a:prstGeom prst="rect">
            <a:avLst/>
          </a:prstGeom>
          <a:noFill/>
          <a:ln w="9525">
            <a:noFill/>
            <a:miter/>
          </a:ln>
        </p:spPr>
        <p:txBody>
          <a:bodyPr>
            <a:spAutoFit/>
          </a:bodyPr>
          <a:lstStyle/>
          <a:p>
            <a:pPr eaLnBrk="0" hangingPunct="0">
              <a:lnSpc>
                <a:spcPct val="120000"/>
              </a:lnSpc>
            </a:pPr>
            <a:r>
              <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浸在液体中的物体的浮和沉，</a:t>
            </a:r>
            <a:r>
              <a:rPr lang="zh-CN" altLang="en-US" sz="3200"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决定于所受的浮力和重力的合力的情况</a:t>
            </a:r>
            <a:r>
              <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a:t>
            </a:r>
            <a:endPar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eaLnBrk="0" hangingPunct="0">
              <a:lnSpc>
                <a:spcPct val="120000"/>
              </a:lnSpc>
            </a:pPr>
            <a:r>
              <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还可以通过</a:t>
            </a:r>
            <a:r>
              <a:rPr lang="zh-CN" altLang="en-US" sz="3200"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改变液体和物体密度</a:t>
            </a:r>
            <a:r>
              <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来改变物体的浮沉状态。</a:t>
            </a:r>
            <a:endParaRPr lang="zh-CN" altLang="en-US" sz="3200"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 calcmode="lin" valueType="num">
                                      <p:cBhvr additive="base">
                                        <p:cTn id="2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blinds(horizontal)">
                                      <p:cBhvr>
                                        <p:cTn id="32" dur="500"/>
                                        <p:tgtEl>
                                          <p:spTgt spid="3">
                                            <p:txEl>
                                              <p:pRg st="0" end="0"/>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blinds(horizontal)">
                                      <p:cBhvr>
                                        <p:cTn id="3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
          <p:cNvSpPr txBox="1">
            <a:spLocks noRot="1" noChangeArrowheads="1"/>
          </p:cNvSpPr>
          <p:nvPr/>
        </p:nvSpPr>
        <p:spPr bwMode="auto">
          <a:xfrm>
            <a:off x="1467485" y="511175"/>
            <a:ext cx="9514205" cy="5010785"/>
          </a:xfrm>
          <a:prstGeom prst="rect">
            <a:avLst/>
          </a:prstGeom>
          <a:noFill/>
          <a:ln w="9525">
            <a:noFill/>
            <a:miter lim="800000"/>
          </a:ln>
          <a:effectLst/>
        </p:spPr>
        <p:txBody>
          <a:bodyPr/>
          <a:lstStyle/>
          <a:p>
            <a:pPr fontAlgn="auto">
              <a:lnSpc>
                <a:spcPct val="150000"/>
              </a:lnSpc>
            </a:pPr>
            <a:r>
              <a:rPr lang="zh-CN" altLang="en-US"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3</a:t>
            </a:r>
            <a:r>
              <a:rPr lang="zh-CN" altLang="en-US" sz="2800" dirty="0" smtClean="0">
                <a:latin typeface="宋体" panose="02010600030101010101" pitchFamily="2" charset="-122"/>
                <a:ea typeface="宋体" panose="02010600030101010101" pitchFamily="2" charset="-122"/>
              </a:rPr>
              <a:t>）漂浮和悬浮的区别：物体漂浮和悬浮时，都处于二力平衡，</a:t>
            </a:r>
            <a:r>
              <a:rPr lang="en-GB" altLang="zh-CN" sz="2800" i="1" dirty="0">
                <a:effectLst/>
                <a:latin typeface="宋体" panose="02010600030101010101" pitchFamily="2" charset="-122"/>
                <a:ea typeface="宋体" panose="02010600030101010101" pitchFamily="2" charset="-122"/>
                <a:cs typeface="+mn-ea"/>
                <a:sym typeface="+mn-ea"/>
              </a:rPr>
              <a:t>F</a:t>
            </a:r>
            <a:r>
              <a:rPr lang="zh-CN" altLang="en-GB" sz="2800" baseline="-25000" dirty="0">
                <a:effectLst/>
                <a:latin typeface="宋体" panose="02010600030101010101" pitchFamily="2" charset="-122"/>
                <a:ea typeface="宋体" panose="02010600030101010101" pitchFamily="2" charset="-122"/>
                <a:cs typeface="+mn-ea"/>
                <a:sym typeface="+mn-ea"/>
              </a:rPr>
              <a:t>浮</a:t>
            </a:r>
            <a:r>
              <a:rPr lang="zh-CN" altLang="en-GB" sz="2800" dirty="0">
                <a:effectLst/>
                <a:latin typeface="宋体" panose="02010600030101010101" pitchFamily="2" charset="-122"/>
                <a:ea typeface="宋体" panose="02010600030101010101" pitchFamily="2" charset="-122"/>
                <a:cs typeface="+mn-ea"/>
                <a:sym typeface="+mn-ea"/>
              </a:rPr>
              <a:t>=</a:t>
            </a:r>
            <a:r>
              <a:rPr lang="en-GB" altLang="zh-CN" sz="2800" i="1" dirty="0">
                <a:effectLst/>
                <a:latin typeface="宋体" panose="02010600030101010101" pitchFamily="2" charset="-122"/>
                <a:ea typeface="宋体" panose="02010600030101010101" pitchFamily="2" charset="-122"/>
                <a:cs typeface="+mn-ea"/>
                <a:sym typeface="+mn-ea"/>
              </a:rPr>
              <a:t>G</a:t>
            </a:r>
            <a:r>
              <a:rPr lang="zh-CN" altLang="en-GB" sz="2800" i="1" baseline="-25000" dirty="0">
                <a:solidFill>
                  <a:schemeClr val="tx1"/>
                </a:solidFill>
                <a:effectLst/>
                <a:uFillTx/>
                <a:latin typeface="宋体" panose="02010600030101010101" pitchFamily="2" charset="-122"/>
                <a:ea typeface="宋体" panose="02010600030101010101" pitchFamily="2" charset="-122"/>
                <a:cs typeface="+mn-ea"/>
                <a:sym typeface="+mn-ea"/>
              </a:rPr>
              <a:t>物 </a:t>
            </a:r>
            <a:r>
              <a:rPr lang="zh-CN" altLang="en-GB" sz="2800" i="1" dirty="0">
                <a:solidFill>
                  <a:schemeClr val="tx1"/>
                </a:solidFill>
                <a:effectLst/>
                <a:uFillTx/>
                <a:latin typeface="宋体" panose="02010600030101010101" pitchFamily="2" charset="-122"/>
                <a:ea typeface="宋体" panose="02010600030101010101" pitchFamily="2" charset="-122"/>
                <a:cs typeface="+mn-ea"/>
                <a:sym typeface="+mn-ea"/>
              </a:rPr>
              <a:t> ，但漂浮时 </a:t>
            </a:r>
            <a:r>
              <a:rPr lang="en-US" altLang="zh-CN" sz="2800" dirty="0" err="1" smtClean="0">
                <a:latin typeface="宋体" panose="02010600030101010101" pitchFamily="2" charset="-122"/>
                <a:ea typeface="宋体" panose="02010600030101010101" pitchFamily="2" charset="-122"/>
                <a:sym typeface="+mn-ea"/>
              </a:rPr>
              <a:t>V</a:t>
            </a:r>
            <a:r>
              <a:rPr lang="zh-CN" altLang="en-US" sz="2800" baseline="-25000" dirty="0" smtClean="0">
                <a:latin typeface="宋体" panose="02010600030101010101" pitchFamily="2" charset="-122"/>
                <a:ea typeface="宋体" panose="02010600030101010101" pitchFamily="2" charset="-122"/>
                <a:sym typeface="+mn-ea"/>
              </a:rPr>
              <a:t>排</a:t>
            </a:r>
            <a:r>
              <a:rPr lang="zh-CN" altLang="en-US" sz="2800" dirty="0" smtClean="0">
                <a:solidFill>
                  <a:schemeClr val="tx1"/>
                </a:solidFill>
                <a:uFillTx/>
                <a:latin typeface="宋体" panose="02010600030101010101" pitchFamily="2" charset="-122"/>
                <a:ea typeface="宋体" panose="02010600030101010101" pitchFamily="2" charset="-122"/>
                <a:sym typeface="+mn-ea"/>
              </a:rPr>
              <a:t>＜</a:t>
            </a:r>
            <a:r>
              <a:rPr lang="en-US" altLang="zh-CN" sz="2800" dirty="0" err="1" smtClean="0">
                <a:latin typeface="宋体" panose="02010600030101010101" pitchFamily="2" charset="-122"/>
                <a:ea typeface="宋体" panose="02010600030101010101" pitchFamily="2" charset="-122"/>
                <a:sym typeface="+mn-ea"/>
              </a:rPr>
              <a:t>V</a:t>
            </a:r>
            <a:r>
              <a:rPr lang="zh-CN" altLang="en-US" sz="2800" baseline="-25000" dirty="0" err="1" smtClean="0">
                <a:solidFill>
                  <a:schemeClr val="tx1"/>
                </a:solidFill>
                <a:uFillTx/>
                <a:latin typeface="宋体" panose="02010600030101010101" pitchFamily="2" charset="-122"/>
                <a:ea typeface="宋体" panose="02010600030101010101" pitchFamily="2" charset="-122"/>
                <a:sym typeface="+mn-ea"/>
              </a:rPr>
              <a:t>物</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 ，悬浮时</a:t>
            </a:r>
            <a:r>
              <a:rPr lang="en-US" altLang="zh-CN" sz="2800" dirty="0" err="1" smtClean="0">
                <a:latin typeface="宋体" panose="02010600030101010101" pitchFamily="2" charset="-122"/>
                <a:ea typeface="宋体" panose="02010600030101010101" pitchFamily="2" charset="-122"/>
                <a:sym typeface="+mn-ea"/>
              </a:rPr>
              <a:t>V</a:t>
            </a:r>
            <a:r>
              <a:rPr lang="zh-CN" altLang="en-US" sz="2800" baseline="-25000" dirty="0" smtClean="0">
                <a:latin typeface="宋体" panose="02010600030101010101" pitchFamily="2" charset="-122"/>
                <a:ea typeface="宋体" panose="02010600030101010101" pitchFamily="2" charset="-122"/>
                <a:sym typeface="+mn-ea"/>
              </a:rPr>
              <a:t>排</a:t>
            </a:r>
            <a:r>
              <a:rPr lang="en-US" altLang="zh-CN" sz="2800" dirty="0" smtClean="0">
                <a:solidFill>
                  <a:schemeClr val="tx1"/>
                </a:solidFill>
                <a:uFillTx/>
                <a:latin typeface="宋体" panose="02010600030101010101" pitchFamily="2" charset="-122"/>
                <a:ea typeface="宋体" panose="02010600030101010101" pitchFamily="2" charset="-122"/>
                <a:sym typeface="+mn-ea"/>
              </a:rPr>
              <a:t>=</a:t>
            </a:r>
            <a:r>
              <a:rPr lang="en-US" altLang="zh-CN" sz="2800" dirty="0" err="1" smtClean="0">
                <a:latin typeface="宋体" panose="02010600030101010101" pitchFamily="2" charset="-122"/>
                <a:ea typeface="宋体" panose="02010600030101010101" pitchFamily="2" charset="-122"/>
                <a:sym typeface="+mn-ea"/>
              </a:rPr>
              <a:t>V</a:t>
            </a:r>
            <a:r>
              <a:rPr lang="zh-CN" altLang="en-US" sz="2800" baseline="-25000" dirty="0" err="1" smtClean="0">
                <a:uFillTx/>
                <a:latin typeface="宋体" panose="02010600030101010101" pitchFamily="2" charset="-122"/>
                <a:ea typeface="宋体" panose="02010600030101010101" pitchFamily="2" charset="-122"/>
                <a:sym typeface="+mn-ea"/>
              </a:rPr>
              <a:t>物</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 </a:t>
            </a:r>
            <a:r>
              <a:rPr lang="en-US" altLang="zh-CN" sz="2800" dirty="0" err="1" smtClean="0">
                <a:solidFill>
                  <a:schemeClr val="tx1"/>
                </a:solidFill>
                <a:uFillTx/>
                <a:latin typeface="宋体" panose="02010600030101010101" pitchFamily="2" charset="-122"/>
                <a:ea typeface="宋体" panose="02010600030101010101" pitchFamily="2" charset="-122"/>
                <a:sym typeface="+mn-ea"/>
              </a:rPr>
              <a:t>.</a:t>
            </a:r>
          </a:p>
          <a:p>
            <a:pPr fontAlgn="auto">
              <a:lnSpc>
                <a:spcPct val="150000"/>
              </a:lnSpc>
            </a:pPr>
            <a:r>
              <a:rPr lang="en-US" altLang="zh-CN" sz="2800" dirty="0" err="1" smtClean="0">
                <a:solidFill>
                  <a:schemeClr val="tx1"/>
                </a:solidFill>
                <a:uFillTx/>
                <a:latin typeface="宋体" panose="02010600030101010101" pitchFamily="2" charset="-122"/>
                <a:ea typeface="宋体" panose="02010600030101010101" pitchFamily="2" charset="-122"/>
                <a:sym typeface="+mn-ea"/>
              </a:rPr>
              <a:t>2.</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求浮力大小的方法</a:t>
            </a:r>
          </a:p>
          <a:p>
            <a:pPr>
              <a:lnSpc>
                <a:spcPct val="125000"/>
              </a:lnSpc>
            </a:pPr>
            <a:r>
              <a:rPr lang="zh-CN" altLang="en-US" sz="2800" dirty="0" err="1" smtClean="0">
                <a:solidFill>
                  <a:schemeClr val="tx1"/>
                </a:solidFill>
                <a:uFillTx/>
                <a:latin typeface="宋体" panose="02010600030101010101" pitchFamily="2" charset="-122"/>
                <a:ea typeface="宋体" panose="02010600030101010101" pitchFamily="2" charset="-122"/>
                <a:sym typeface="+mn-ea"/>
              </a:rPr>
              <a:t>（</a:t>
            </a:r>
            <a:r>
              <a:rPr lang="en-US" altLang="zh-CN" sz="2800" dirty="0" err="1" smtClean="0">
                <a:solidFill>
                  <a:schemeClr val="tx1"/>
                </a:solidFill>
                <a:uFillTx/>
                <a:latin typeface="宋体" panose="02010600030101010101" pitchFamily="2" charset="-122"/>
                <a:ea typeface="宋体" panose="02010600030101010101" pitchFamily="2" charset="-122"/>
                <a:sym typeface="+mn-ea"/>
              </a:rPr>
              <a:t>1</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）弹簧测力计测量法：用弹簧测力计测得某物体重力大小为</a:t>
            </a:r>
            <a:r>
              <a:rPr lang="en-US" altLang="zh-CN" sz="2800" dirty="0" err="1" smtClean="0">
                <a:solidFill>
                  <a:schemeClr val="tx1"/>
                </a:solidFill>
                <a:uFillTx/>
                <a:latin typeface="宋体" panose="02010600030101010101" pitchFamily="2" charset="-122"/>
                <a:ea typeface="宋体" panose="02010600030101010101" pitchFamily="2" charset="-122"/>
                <a:sym typeface="+mn-ea"/>
              </a:rPr>
              <a:t>G</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；然后将该物体浸在某种液体中，弹簧测力计的示数为</a:t>
            </a:r>
            <a:r>
              <a:rPr lang="en-US" altLang="zh-CN" sz="2800" dirty="0" err="1" smtClean="0">
                <a:solidFill>
                  <a:schemeClr val="tx1"/>
                </a:solidFill>
                <a:uFillTx/>
                <a:latin typeface="宋体" panose="02010600030101010101" pitchFamily="2" charset="-122"/>
                <a:ea typeface="宋体" panose="02010600030101010101" pitchFamily="2" charset="-122"/>
                <a:sym typeface="+mn-ea"/>
              </a:rPr>
              <a:t>F</a:t>
            </a:r>
            <a:r>
              <a:rPr lang="zh-CN" altLang="en-US" sz="2800" dirty="0" err="1" smtClean="0">
                <a:solidFill>
                  <a:schemeClr val="tx1"/>
                </a:solidFill>
                <a:uFillTx/>
                <a:latin typeface="宋体" panose="02010600030101010101" pitchFamily="2" charset="-122"/>
                <a:ea typeface="宋体" panose="02010600030101010101" pitchFamily="2" charset="-122"/>
                <a:sym typeface="+mn-ea"/>
              </a:rPr>
              <a:t>，则物体在液体中所受浮力</a:t>
            </a:r>
            <a:r>
              <a:rPr lang="en-GB" altLang="zh-CN" sz="2800" i="1" dirty="0">
                <a:effectLst/>
                <a:latin typeface="宋体" panose="02010600030101010101" pitchFamily="2" charset="-122"/>
                <a:ea typeface="宋体" panose="02010600030101010101" pitchFamily="2" charset="-122"/>
                <a:cs typeface="+mn-ea"/>
                <a:sym typeface="+mn-ea"/>
              </a:rPr>
              <a:t>F</a:t>
            </a:r>
            <a:r>
              <a:rPr lang="zh-CN" altLang="en-GB" sz="2800" baseline="-25000" dirty="0">
                <a:effectLst/>
                <a:latin typeface="宋体" panose="02010600030101010101" pitchFamily="2" charset="-122"/>
                <a:ea typeface="宋体" panose="02010600030101010101" pitchFamily="2" charset="-122"/>
                <a:cs typeface="+mn-ea"/>
                <a:sym typeface="+mn-ea"/>
              </a:rPr>
              <a:t>浮</a:t>
            </a:r>
            <a:r>
              <a:rPr lang="zh-CN" altLang="en-GB" sz="2800" dirty="0">
                <a:effectLst/>
                <a:latin typeface="宋体" panose="02010600030101010101" pitchFamily="2" charset="-122"/>
                <a:ea typeface="宋体" panose="02010600030101010101" pitchFamily="2" charset="-122"/>
                <a:cs typeface="+mn-ea"/>
                <a:sym typeface="+mn-ea"/>
              </a:rPr>
              <a:t>=</a:t>
            </a:r>
            <a:r>
              <a:rPr lang="en-US" altLang="zh-CN" sz="2800" dirty="0">
                <a:effectLst/>
                <a:latin typeface="宋体" panose="02010600030101010101" pitchFamily="2" charset="-122"/>
                <a:ea typeface="宋体" panose="02010600030101010101" pitchFamily="2" charset="-122"/>
                <a:cs typeface="+mn-ea"/>
                <a:sym typeface="+mn-ea"/>
              </a:rPr>
              <a:t>G-F.</a:t>
            </a:r>
          </a:p>
          <a:p>
            <a:pPr>
              <a:lnSpc>
                <a:spcPct val="125000"/>
              </a:lnSpc>
            </a:pPr>
            <a:r>
              <a:rPr lang="zh-CN" altLang="en-US" sz="2800" dirty="0">
                <a:effectLst/>
                <a:latin typeface="宋体" panose="02010600030101010101" pitchFamily="2" charset="-122"/>
                <a:ea typeface="宋体" panose="02010600030101010101" pitchFamily="2" charset="-122"/>
                <a:cs typeface="+mn-ea"/>
                <a:sym typeface="+mn-ea"/>
              </a:rPr>
              <a:t>（</a:t>
            </a:r>
            <a:r>
              <a:rPr lang="en-US" altLang="zh-CN" sz="2800" dirty="0">
                <a:effectLst/>
                <a:latin typeface="宋体" panose="02010600030101010101" pitchFamily="2" charset="-122"/>
                <a:ea typeface="宋体" panose="02010600030101010101" pitchFamily="2" charset="-122"/>
                <a:cs typeface="+mn-ea"/>
                <a:sym typeface="+mn-ea"/>
              </a:rPr>
              <a:t>2</a:t>
            </a:r>
            <a:r>
              <a:rPr lang="zh-CN" altLang="en-US" sz="2800" dirty="0">
                <a:effectLst/>
                <a:latin typeface="宋体" panose="02010600030101010101" pitchFamily="2" charset="-122"/>
                <a:ea typeface="宋体" panose="02010600030101010101" pitchFamily="2" charset="-122"/>
                <a:cs typeface="+mn-ea"/>
                <a:sym typeface="+mn-ea"/>
              </a:rPr>
              <a:t>）阿基米德原理法：浸在液体中的物体所受的浮力，大小等于它排开的液体所受的重力</a:t>
            </a:r>
            <a:r>
              <a:rPr lang="en-US" altLang="zh-CN" sz="2800" dirty="0">
                <a:effectLst/>
                <a:latin typeface="宋体" panose="02010600030101010101" pitchFamily="2" charset="-122"/>
                <a:ea typeface="宋体" panose="02010600030101010101" pitchFamily="2" charset="-122"/>
                <a:cs typeface="+mn-ea"/>
                <a:sym typeface="+mn-ea"/>
              </a:rPr>
              <a:t>,</a:t>
            </a:r>
            <a:r>
              <a:rPr lang="zh-CN" altLang="en-US" sz="2800" dirty="0">
                <a:effectLst/>
                <a:latin typeface="宋体" panose="02010600030101010101" pitchFamily="2" charset="-122"/>
                <a:ea typeface="宋体" panose="02010600030101010101" pitchFamily="2" charset="-122"/>
                <a:cs typeface="+mn-ea"/>
                <a:sym typeface="+mn-ea"/>
              </a:rPr>
              <a:t>即</a:t>
            </a:r>
            <a:r>
              <a:rPr lang="en-US" altLang="zh-CN" sz="2800" dirty="0" smtClean="0">
                <a:latin typeface="宋体" panose="02010600030101010101" pitchFamily="2" charset="-122"/>
                <a:ea typeface="宋体" panose="02010600030101010101" pitchFamily="2" charset="-122"/>
                <a:sym typeface="+mn-ea"/>
              </a:rPr>
              <a:t>F</a:t>
            </a:r>
            <a:r>
              <a:rPr lang="zh-CN" altLang="en-US" sz="2800" baseline="-25000" dirty="0" smtClean="0">
                <a:latin typeface="宋体" panose="02010600030101010101" pitchFamily="2" charset="-122"/>
                <a:ea typeface="宋体" panose="02010600030101010101" pitchFamily="2" charset="-122"/>
                <a:sym typeface="+mn-ea"/>
              </a:rPr>
              <a:t>浮</a:t>
            </a:r>
            <a:r>
              <a:rPr lang="en-US" altLang="zh-CN" sz="2800" dirty="0" smtClean="0">
                <a:latin typeface="宋体" panose="02010600030101010101" pitchFamily="2" charset="-122"/>
                <a:ea typeface="宋体" panose="02010600030101010101" pitchFamily="2" charset="-122"/>
                <a:sym typeface="+mn-ea"/>
              </a:rPr>
              <a:t>=G</a:t>
            </a:r>
            <a:r>
              <a:rPr lang="zh-CN" altLang="en-US" sz="2800" baseline="-25000" dirty="0" smtClean="0">
                <a:latin typeface="宋体" panose="02010600030101010101" pitchFamily="2" charset="-122"/>
                <a:ea typeface="宋体" panose="02010600030101010101" pitchFamily="2" charset="-122"/>
                <a:sym typeface="+mn-ea"/>
              </a:rPr>
              <a:t>排</a:t>
            </a:r>
            <a:r>
              <a:rPr lang="en-US" altLang="zh-CN" sz="2800" dirty="0" smtClean="0">
                <a:latin typeface="宋体" panose="02010600030101010101" pitchFamily="2" charset="-122"/>
                <a:ea typeface="宋体" panose="02010600030101010101" pitchFamily="2" charset="-122"/>
                <a:sym typeface="+mn-ea"/>
              </a:rPr>
              <a:t>=m</a:t>
            </a:r>
            <a:r>
              <a:rPr lang="zh-CN" altLang="en-US" sz="2800" baseline="-25000" dirty="0" smtClean="0">
                <a:solidFill>
                  <a:schemeClr val="tx1"/>
                </a:solidFill>
                <a:uFillTx/>
                <a:latin typeface="宋体" panose="02010600030101010101" pitchFamily="2" charset="-122"/>
                <a:ea typeface="宋体" panose="02010600030101010101" pitchFamily="2" charset="-122"/>
                <a:sym typeface="+mn-ea"/>
              </a:rPr>
              <a:t>排</a:t>
            </a:r>
            <a:r>
              <a:rPr lang="en-US" altLang="zh-CN" sz="2800" dirty="0" smtClean="0">
                <a:latin typeface="宋体" panose="02010600030101010101" pitchFamily="2" charset="-122"/>
                <a:ea typeface="宋体" panose="02010600030101010101" pitchFamily="2" charset="-122"/>
                <a:sym typeface="+mn-ea"/>
              </a:rPr>
              <a:t>g=</a:t>
            </a:r>
            <a:r>
              <a:rPr lang="el-GR" altLang="zh-CN" sz="2800" dirty="0" smtClean="0">
                <a:ea typeface="宋体" panose="02010600030101010101" pitchFamily="2" charset="-122"/>
                <a:sym typeface="+mn-ea"/>
              </a:rPr>
              <a:t>ρ</a:t>
            </a:r>
            <a:r>
              <a:rPr lang="zh-CN" altLang="en-US" sz="2800" baseline="-25000" dirty="0" smtClean="0">
                <a:latin typeface="宋体" panose="02010600030101010101" pitchFamily="2" charset="-122"/>
                <a:ea typeface="宋体" panose="02010600030101010101" pitchFamily="2" charset="-122"/>
                <a:sym typeface="+mn-ea"/>
              </a:rPr>
              <a:t>液</a:t>
            </a:r>
            <a:r>
              <a:rPr lang="en-US" altLang="zh-CN" sz="2800" dirty="0" err="1" smtClean="0">
                <a:latin typeface="宋体" panose="02010600030101010101" pitchFamily="2" charset="-122"/>
                <a:ea typeface="宋体" panose="02010600030101010101" pitchFamily="2" charset="-122"/>
                <a:sym typeface="+mn-ea"/>
              </a:rPr>
              <a:t>gV</a:t>
            </a:r>
            <a:r>
              <a:rPr lang="zh-CN" altLang="en-US" sz="2800" baseline="-25000" dirty="0" smtClean="0">
                <a:latin typeface="宋体" panose="02010600030101010101" pitchFamily="2" charset="-122"/>
                <a:ea typeface="宋体" panose="02010600030101010101" pitchFamily="2" charset="-122"/>
                <a:sym typeface="+mn-ea"/>
              </a:rPr>
              <a:t>排</a:t>
            </a:r>
            <a:r>
              <a:rPr lang="en-US" altLang="zh-CN" sz="2800" dirty="0" smtClean="0">
                <a:solidFill>
                  <a:schemeClr val="tx1"/>
                </a:solidFill>
                <a:uFillTx/>
                <a:latin typeface="宋体" panose="02010600030101010101" pitchFamily="2" charset="-122"/>
                <a:ea typeface="宋体" panose="02010600030101010101" pitchFamily="2" charset="-122"/>
                <a:sym typeface="+mn-ea"/>
              </a:rPr>
              <a:t>.</a:t>
            </a:r>
          </a:p>
          <a:p>
            <a:pPr>
              <a:lnSpc>
                <a:spcPct val="125000"/>
              </a:lnSpc>
            </a:pPr>
            <a:r>
              <a:rPr lang="en-US" altLang="zh-CN" sz="2800" dirty="0">
                <a:effectLst/>
                <a:latin typeface="宋体" panose="02010600030101010101" pitchFamily="2" charset="-122"/>
                <a:ea typeface="宋体" panose="02010600030101010101" pitchFamily="2" charset="-122"/>
                <a:cs typeface="+mn-ea"/>
                <a:sym typeface="+mn-ea"/>
              </a:rPr>
              <a:t>  </a:t>
            </a:r>
          </a:p>
          <a:p>
            <a:pPr>
              <a:lnSpc>
                <a:spcPct val="125000"/>
              </a:lnSpc>
            </a:pPr>
            <a:endParaRPr lang="en-US" altLang="zh-CN" sz="2800" dirty="0" err="1" smtClean="0">
              <a:solidFill>
                <a:schemeClr val="tx1"/>
              </a:solidFill>
              <a:effectLst/>
              <a:uFillTx/>
              <a:latin typeface="宋体" panose="02010600030101010101" pitchFamily="2" charset="-122"/>
              <a:ea typeface="宋体" panose="02010600030101010101" pitchFamily="2" charset="-122"/>
              <a:cs typeface="+mn-ea"/>
              <a:sym typeface="+mn-ea"/>
            </a:endParaRPr>
          </a:p>
          <a:p>
            <a:pPr>
              <a:lnSpc>
                <a:spcPct val="125000"/>
              </a:lnSpc>
            </a:pPr>
            <a:endParaRPr lang="zh-CN" altLang="en-US" sz="2800" dirty="0" err="1" smtClean="0">
              <a:solidFill>
                <a:schemeClr val="tx1"/>
              </a:solidFill>
              <a:uFillTx/>
              <a:latin typeface="宋体" panose="02010600030101010101" pitchFamily="2" charset="-122"/>
              <a:ea typeface="宋体" panose="02010600030101010101" pitchFamily="2" charset="-122"/>
              <a:sym typeface="+mn-ea"/>
            </a:endParaRPr>
          </a:p>
          <a:p>
            <a:pPr>
              <a:lnSpc>
                <a:spcPct val="125000"/>
              </a:lnSpc>
            </a:pPr>
            <a:endParaRPr lang="en-US" altLang="zh-CN" sz="2800" dirty="0" err="1" smtClean="0">
              <a:solidFill>
                <a:schemeClr val="tx1"/>
              </a:solidFill>
              <a:uFillTx/>
              <a:latin typeface="宋体" panose="02010600030101010101" pitchFamily="2" charset="-122"/>
              <a:ea typeface="宋体" panose="02010600030101010101" pitchFamily="2" charset="-122"/>
              <a:sym typeface="+mn-ea"/>
            </a:endParaRPr>
          </a:p>
          <a:p>
            <a:pPr>
              <a:lnSpc>
                <a:spcPct val="125000"/>
              </a:lnSpc>
            </a:pPr>
            <a:endParaRPr lang="en-US" altLang="zh-CN" sz="2800" i="1" baseline="-25000" dirty="0" err="1" smtClean="0">
              <a:solidFill>
                <a:schemeClr val="tx1"/>
              </a:solidFill>
              <a:effectLst/>
              <a:uFillTx/>
              <a:latin typeface="宋体" panose="02010600030101010101" pitchFamily="2" charset="-122"/>
              <a:ea typeface="宋体" panose="02010600030101010101" pitchFamily="2" charset="-122"/>
              <a:cs typeface="+mn-ea"/>
              <a:sym typeface="+mn-ea"/>
            </a:endParaRPr>
          </a:p>
          <a:p>
            <a:pPr>
              <a:lnSpc>
                <a:spcPct val="125000"/>
              </a:lnSpc>
            </a:pPr>
            <a:r>
              <a:rPr lang="zh-CN" altLang="en-US" sz="2800" dirty="0" smtClean="0">
                <a:solidFill>
                  <a:srgbClr val="FF0000"/>
                </a:solidFill>
                <a:latin typeface="宋体" panose="02010600030101010101" pitchFamily="2" charset="-122"/>
                <a:ea typeface="宋体" panose="02010600030101010101" pitchFamily="2" charset="-122"/>
              </a:rPr>
              <a:t>             </a:t>
            </a:r>
            <a:endParaRPr lang="en-US" altLang="zh-CN" sz="2800"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blinds(horizontal)">
                                      <p:cBhvr>
                                        <p:cTn id="12" dur="500"/>
                                        <p:tgtEl>
                                          <p:spTgt spid="21">
                                            <p:txEl>
                                              <p:pRg st="1" end="1"/>
                                            </p:txEl>
                                          </p:spTgt>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21">
                                            <p:txEl>
                                              <p:pRg st="2" end="2"/>
                                            </p:txEl>
                                          </p:spTgt>
                                        </p:tgtEl>
                                        <p:attrNameLst>
                                          <p:attrName>style.visibility</p:attrName>
                                        </p:attrNameLst>
                                      </p:cBhvr>
                                      <p:to>
                                        <p:strVal val="visible"/>
                                      </p:to>
                                    </p:set>
                                    <p:anim calcmode="lin" valueType="num">
                                      <p:cBhvr additive="base">
                                        <p:cTn id="16"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1">
                                            <p:txEl>
                                              <p:pRg st="3" end="3"/>
                                            </p:txEl>
                                          </p:spTgt>
                                        </p:tgtEl>
                                        <p:attrNameLst>
                                          <p:attrName>style.visibility</p:attrName>
                                        </p:attrNameLst>
                                      </p:cBhvr>
                                      <p:to>
                                        <p:strVal val="visible"/>
                                      </p:to>
                                    </p:set>
                                    <p:anim calcmode="lin" valueType="num">
                                      <p:cBhvr additive="base">
                                        <p:cTn id="21" dur="500" fill="hold"/>
                                        <p:tgtEl>
                                          <p:spTgt spid="2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1">
                                            <p:txEl>
                                              <p:pRg st="3" end="3"/>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21">
                                            <p:txEl>
                                              <p:pRg st="4" end="4"/>
                                            </p:txEl>
                                          </p:spTgt>
                                        </p:tgtEl>
                                        <p:attrNameLst>
                                          <p:attrName>style.visibility</p:attrName>
                                        </p:attrNameLst>
                                      </p:cBhvr>
                                      <p:to>
                                        <p:strVal val="visible"/>
                                      </p:to>
                                    </p:set>
                                    <p:anim calcmode="lin" valueType="num">
                                      <p:cBhvr additive="base">
                                        <p:cTn id="26" dur="500" fill="hold"/>
                                        <p:tgtEl>
                                          <p:spTgt spid="21">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bwMode="auto">
          <a:xfrm>
            <a:off x="1467485" y="511175"/>
            <a:ext cx="9514205" cy="5010785"/>
          </a:xfrm>
          <a:prstGeom prst="rect">
            <a:avLst/>
          </a:prstGeom>
          <a:noFill/>
          <a:ln w="9525">
            <a:noFill/>
            <a:miter lim="800000"/>
          </a:ln>
          <a:effectLst/>
        </p:spPr>
        <p:txBody>
          <a:bodyPr/>
          <a:lstStyle/>
          <a:p>
            <a:pPr fontAlgn="auto">
              <a:lnSpc>
                <a:spcPct val="150000"/>
              </a:lnSpc>
            </a:pPr>
            <a:r>
              <a:rPr lang="zh-CN" altLang="en-US" sz="28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3</a:t>
            </a:r>
            <a:r>
              <a:rPr lang="zh-CN" altLang="en-US" sz="2800" dirty="0" smtClean="0">
                <a:latin typeface="宋体" panose="02010600030101010101" pitchFamily="2" charset="-122"/>
                <a:ea typeface="宋体" panose="02010600030101010101" pitchFamily="2" charset="-122"/>
              </a:rPr>
              <a:t>）二力平衡法：当物体悬浮在液体中或漂浮在液面上时，由于物体静止不动，根据二力平衡可知物体所受的浮力与物体的重力相等，即</a:t>
            </a:r>
            <a:r>
              <a:rPr lang="en-GB" altLang="zh-CN" sz="2800" i="1" dirty="0" smtClean="0">
                <a:latin typeface="宋体" panose="02010600030101010101" pitchFamily="2" charset="-122"/>
                <a:ea typeface="宋体" panose="02010600030101010101" pitchFamily="2" charset="-122"/>
                <a:cs typeface="+mn-ea"/>
                <a:sym typeface="+mn-ea"/>
              </a:rPr>
              <a:t>F</a:t>
            </a:r>
            <a:r>
              <a:rPr lang="zh-CN" altLang="en-GB" sz="2800" baseline="-25000" dirty="0" smtClean="0">
                <a:latin typeface="宋体" panose="02010600030101010101" pitchFamily="2" charset="-122"/>
                <a:ea typeface="宋体" panose="02010600030101010101" pitchFamily="2" charset="-122"/>
                <a:cs typeface="+mn-ea"/>
                <a:sym typeface="+mn-ea"/>
              </a:rPr>
              <a:t>浮</a:t>
            </a:r>
            <a:r>
              <a:rPr lang="zh-CN" altLang="en-GB" sz="2800" dirty="0" smtClean="0">
                <a:latin typeface="宋体" panose="02010600030101010101" pitchFamily="2" charset="-122"/>
                <a:ea typeface="宋体" panose="02010600030101010101" pitchFamily="2" charset="-122"/>
                <a:cs typeface="+mn-ea"/>
                <a:sym typeface="+mn-ea"/>
              </a:rPr>
              <a:t>=</a:t>
            </a:r>
            <a:r>
              <a:rPr lang="en-GB" altLang="zh-CN" sz="2800" i="1" dirty="0" smtClean="0">
                <a:latin typeface="宋体" panose="02010600030101010101" pitchFamily="2" charset="-122"/>
                <a:ea typeface="宋体" panose="02010600030101010101" pitchFamily="2" charset="-122"/>
                <a:cs typeface="+mn-ea"/>
                <a:sym typeface="+mn-ea"/>
              </a:rPr>
              <a:t>G</a:t>
            </a:r>
            <a:r>
              <a:rPr lang="zh-CN" altLang="en-GB" sz="2800" i="1" baseline="-25000" dirty="0" smtClean="0">
                <a:latin typeface="宋体" panose="02010600030101010101" pitchFamily="2" charset="-122"/>
                <a:ea typeface="宋体" panose="02010600030101010101" pitchFamily="2" charset="-122"/>
                <a:cs typeface="+mn-ea"/>
                <a:sym typeface="+mn-ea"/>
              </a:rPr>
              <a:t>物 </a:t>
            </a:r>
            <a:endParaRPr lang="en-US" altLang="zh-CN" sz="2800" i="1" baseline="-25000" dirty="0" smtClean="0">
              <a:latin typeface="宋体" panose="02010600030101010101" pitchFamily="2" charset="-122"/>
              <a:ea typeface="宋体" panose="02010600030101010101" pitchFamily="2" charset="-122"/>
              <a:cs typeface="+mn-ea"/>
              <a:sym typeface="+mn-ea"/>
            </a:endParaRPr>
          </a:p>
          <a:p>
            <a:pPr fontAlgn="auto">
              <a:lnSpc>
                <a:spcPct val="150000"/>
              </a:lnSpc>
            </a:pPr>
            <a:endParaRPr lang="en-US" altLang="zh-CN" sz="2800" dirty="0">
              <a:effectLst/>
              <a:latin typeface="宋体" panose="02010600030101010101" pitchFamily="2" charset="-122"/>
              <a:ea typeface="宋体" panose="02010600030101010101" pitchFamily="2" charset="-122"/>
              <a:cs typeface="+mn-ea"/>
              <a:sym typeface="+mn-ea"/>
            </a:endParaRPr>
          </a:p>
          <a:p>
            <a:pPr>
              <a:lnSpc>
                <a:spcPct val="125000"/>
              </a:lnSpc>
            </a:pPr>
            <a:endParaRPr lang="en-US" altLang="zh-CN" sz="2800" dirty="0" err="1" smtClean="0">
              <a:solidFill>
                <a:schemeClr val="tx1"/>
              </a:solidFill>
              <a:effectLst/>
              <a:uFillTx/>
              <a:latin typeface="宋体" panose="02010600030101010101" pitchFamily="2" charset="-122"/>
              <a:ea typeface="宋体" panose="02010600030101010101" pitchFamily="2" charset="-122"/>
              <a:cs typeface="+mn-ea"/>
              <a:sym typeface="+mn-ea"/>
            </a:endParaRPr>
          </a:p>
          <a:p>
            <a:pPr>
              <a:lnSpc>
                <a:spcPct val="125000"/>
              </a:lnSpc>
            </a:pPr>
            <a:endParaRPr lang="zh-CN" altLang="en-US" sz="2800" dirty="0" err="1" smtClean="0">
              <a:solidFill>
                <a:schemeClr val="tx1"/>
              </a:solidFill>
              <a:uFillTx/>
              <a:latin typeface="宋体" panose="02010600030101010101" pitchFamily="2" charset="-122"/>
              <a:ea typeface="宋体" panose="02010600030101010101" pitchFamily="2" charset="-122"/>
              <a:sym typeface="+mn-ea"/>
            </a:endParaRPr>
          </a:p>
          <a:p>
            <a:pPr>
              <a:lnSpc>
                <a:spcPct val="125000"/>
              </a:lnSpc>
            </a:pPr>
            <a:endParaRPr lang="en-US" altLang="zh-CN" sz="2800" dirty="0" err="1" smtClean="0">
              <a:solidFill>
                <a:schemeClr val="tx1"/>
              </a:solidFill>
              <a:uFillTx/>
              <a:latin typeface="宋体" panose="02010600030101010101" pitchFamily="2" charset="-122"/>
              <a:ea typeface="宋体" panose="02010600030101010101" pitchFamily="2" charset="-122"/>
              <a:sym typeface="+mn-ea"/>
            </a:endParaRPr>
          </a:p>
          <a:p>
            <a:pPr>
              <a:lnSpc>
                <a:spcPct val="125000"/>
              </a:lnSpc>
            </a:pPr>
            <a:endParaRPr lang="en-US" altLang="zh-CN" sz="2800" i="1" baseline="-25000" dirty="0" err="1" smtClean="0">
              <a:solidFill>
                <a:schemeClr val="tx1"/>
              </a:solidFill>
              <a:effectLst/>
              <a:uFillTx/>
              <a:latin typeface="宋体" panose="02010600030101010101" pitchFamily="2" charset="-122"/>
              <a:ea typeface="宋体" panose="02010600030101010101" pitchFamily="2" charset="-122"/>
              <a:cs typeface="+mn-ea"/>
              <a:sym typeface="+mn-ea"/>
            </a:endParaRPr>
          </a:p>
          <a:p>
            <a:pPr>
              <a:lnSpc>
                <a:spcPct val="125000"/>
              </a:lnSpc>
            </a:pPr>
            <a:r>
              <a:rPr lang="zh-CN" altLang="en-US" sz="2800" dirty="0" smtClean="0">
                <a:solidFill>
                  <a:srgbClr val="FF0000"/>
                </a:solidFill>
                <a:latin typeface="宋体" panose="02010600030101010101" pitchFamily="2" charset="-122"/>
                <a:ea typeface="宋体" panose="02010600030101010101" pitchFamily="2" charset="-122"/>
              </a:rPr>
              <a:t>             </a:t>
            </a:r>
            <a:endParaRPr lang="en-US" altLang="zh-CN" sz="2800" dirty="0" smtClean="0">
              <a:solidFill>
                <a:srgbClr val="FF0000"/>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rcRect/>
          <a:stretch>
            <a:fillRect/>
          </a:stretch>
        </p:blipFill>
        <p:spPr>
          <a:xfrm>
            <a:off x="4221595" y="2614632"/>
            <a:ext cx="2560955" cy="3940175"/>
          </a:xfrm>
          <a:prstGeom prst="rect">
            <a:avLst/>
          </a:prstGeom>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p:cNvSpPr>
          <p:nvPr/>
        </p:nvSpPr>
        <p:spPr>
          <a:xfrm>
            <a:off x="1611896" y="252640"/>
            <a:ext cx="3762536" cy="533400"/>
          </a:xfrm>
          <a:prstGeom prst="rect">
            <a:avLst/>
          </a:prstGeom>
          <a:noFill/>
          <a:ln w="9525">
            <a:noFill/>
            <a:miter/>
          </a:ln>
        </p:spPr>
        <p:txBody>
          <a:bodyPr lIns="0" tIns="0" rIns="0" bIns="0" anchor="ctr"/>
          <a:lstStyle>
            <a:lvl1pPr marL="0" lvl="0" indent="0" algn="ctr" defTabSz="914400" eaLnBrk="1" fontAlgn="base" latinLnBrk="0" hangingPunct="1">
              <a:spcBef>
                <a:spcPct val="0"/>
              </a:spcBef>
              <a:spcAft>
                <a:spcPct val="0"/>
              </a:spcAft>
              <a:buClr>
                <a:srgbClr val="000000"/>
              </a:buClr>
              <a:buNone/>
              <a:defRPr sz="3600" b="1" i="0" u="none" kern="1200" baseline="0">
                <a:solidFill>
                  <a:schemeClr val="bg1"/>
                </a:solidFill>
                <a:latin typeface="Arial" panose="020B0604020202020204" pitchFamily="34" charset="0"/>
              </a:defRPr>
            </a:lvl1pPr>
          </a:lstStyle>
          <a:p>
            <a:pPr algn="l"/>
            <a:r>
              <a:rPr lang="en-US" altLang="zh-CN" sz="4200" noProof="1"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3.</a:t>
            </a:r>
            <a:r>
              <a:rPr lang="zh-CN" altLang="en-US" sz="4200" noProof="1"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浮</a:t>
            </a:r>
            <a:r>
              <a:rPr lang="zh-CN" altLang="en-US" sz="4200" noProof="1">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rPr>
              <a:t>力的应用</a:t>
            </a:r>
          </a:p>
        </p:txBody>
      </p:sp>
      <p:grpSp>
        <p:nvGrpSpPr>
          <p:cNvPr id="3" name="Group 18"/>
          <p:cNvGrpSpPr/>
          <p:nvPr/>
        </p:nvGrpSpPr>
        <p:grpSpPr bwMode="auto">
          <a:xfrm>
            <a:off x="3425760" y="837390"/>
            <a:ext cx="2981325" cy="1055687"/>
            <a:chOff x="1" y="0"/>
            <a:chExt cx="3674" cy="1092"/>
          </a:xfrm>
        </p:grpSpPr>
        <p:sp>
          <p:nvSpPr>
            <p:cNvPr id="4" name="AutoShape 19"/>
            <p:cNvSpPr>
              <a:spLocks noChangeArrowheads="1"/>
            </p:cNvSpPr>
            <p:nvPr/>
          </p:nvSpPr>
          <p:spPr bwMode="auto">
            <a:xfrm>
              <a:off x="928" y="174"/>
              <a:ext cx="2747" cy="782"/>
            </a:xfrm>
            <a:prstGeom prst="roundRect">
              <a:avLst>
                <a:gd name="adj" fmla="val 16667"/>
              </a:avLst>
            </a:prstGeom>
            <a:solidFill>
              <a:schemeClr val="bg1"/>
            </a:solidFill>
            <a:ln w="57150">
              <a:solidFill>
                <a:srgbClr val="00B050"/>
              </a:solidFill>
              <a:round/>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5" name="Rectangle 20"/>
            <p:cNvSpPr/>
            <p:nvPr/>
          </p:nvSpPr>
          <p:spPr>
            <a:xfrm>
              <a:off x="1734" y="273"/>
              <a:ext cx="1518" cy="598"/>
            </a:xfrm>
            <a:prstGeom prst="rect">
              <a:avLst/>
            </a:prstGeom>
            <a:noFill/>
            <a:ln w="9525">
              <a:noFill/>
              <a:miter/>
            </a:ln>
          </p:spPr>
          <p:txBody>
            <a:bodyPr>
              <a:spAutoFit/>
            </a:bodyPr>
            <a:lstStyle/>
            <a:p>
              <a:pPr>
                <a:buClr>
                  <a:srgbClr val="D7181F"/>
                </a:buClr>
                <a:buFont typeface="Wingdings" panose="05000000000000000000" pitchFamily="2" charset="2"/>
                <a:buNone/>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轮船</a:t>
              </a:r>
              <a:endPar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pic>
          <p:nvPicPr>
            <p:cNvPr id="6" name="Picture 21" descr="YG_circle001"/>
            <p:cNvPicPr>
              <a:picLocks noChangeAspect="1" noChangeArrowheads="1"/>
            </p:cNvPicPr>
            <p:nvPr/>
          </p:nvPicPr>
          <p:blipFill>
            <a:blip r:embed="rId2"/>
            <a:srcRect/>
            <a:stretch>
              <a:fillRect/>
            </a:stretch>
          </p:blipFill>
          <p:spPr bwMode="auto">
            <a:xfrm>
              <a:off x="1" y="0"/>
              <a:ext cx="1220" cy="1092"/>
            </a:xfrm>
            <a:prstGeom prst="rect">
              <a:avLst/>
            </a:prstGeom>
            <a:noFill/>
            <a:ln w="9525">
              <a:noFill/>
              <a:miter lim="800000"/>
              <a:headEnd/>
              <a:tailEnd/>
            </a:ln>
          </p:spPr>
        </p:pic>
      </p:grpSp>
      <p:sp>
        <p:nvSpPr>
          <p:cNvPr id="7" name="Text Box 41"/>
          <p:cNvSpPr txBox="1">
            <a:spLocks noChangeArrowheads="1"/>
          </p:cNvSpPr>
          <p:nvPr/>
        </p:nvSpPr>
        <p:spPr bwMode="auto">
          <a:xfrm>
            <a:off x="1270487" y="2000672"/>
            <a:ext cx="7812087" cy="1625600"/>
          </a:xfrm>
          <a:prstGeom prst="rect">
            <a:avLst/>
          </a:prstGeom>
          <a:noFill/>
          <a:ln w="9525">
            <a:noFill/>
            <a:miter lim="800000"/>
          </a:ln>
        </p:spPr>
        <p:txBody>
          <a:bodyPr>
            <a:spAutoFit/>
          </a:bodyPr>
          <a:lstStyle/>
          <a:p>
            <a:pPr>
              <a:lnSpc>
                <a:spcPct val="12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工作原理：</a:t>
            </a:r>
            <a:r>
              <a:rPr lang="zh-CN" altLang="en-US" sz="2800" b="1" dirty="0">
                <a:latin typeface="楷体" panose="02010609060101010101" pitchFamily="49" charset="-122"/>
                <a:ea typeface="楷体" panose="02010609060101010101" pitchFamily="49" charset="-122"/>
              </a:rPr>
              <a:t>在质量不变的情况下，将钢铁做制成</a:t>
            </a:r>
            <a:r>
              <a:rPr lang="zh-CN" altLang="en-US" sz="2800" b="1" dirty="0">
                <a:solidFill>
                  <a:srgbClr val="0000FF"/>
                </a:solidFill>
                <a:latin typeface="楷体" panose="02010609060101010101" pitchFamily="49" charset="-122"/>
                <a:ea typeface="楷体" panose="02010609060101010101" pitchFamily="49" charset="-122"/>
              </a:rPr>
              <a:t>空心</a:t>
            </a:r>
            <a:r>
              <a:rPr lang="zh-CN" altLang="en-US" sz="2800" b="1" dirty="0">
                <a:latin typeface="楷体" panose="02010609060101010101" pitchFamily="49" charset="-122"/>
                <a:ea typeface="楷体" panose="02010609060101010101" pitchFamily="49" charset="-122"/>
              </a:rPr>
              <a:t>的轮船，可以排开更多的水，来获得更大的浮力漂浮在水面上。</a:t>
            </a:r>
            <a:endParaRPr lang="en-US" altLang="zh-CN" sz="2800" b="1" i="1" dirty="0">
              <a:latin typeface="楷体" panose="02010609060101010101" pitchFamily="49" charset="-122"/>
              <a:ea typeface="楷体" panose="02010609060101010101" pitchFamily="49" charset="-122"/>
            </a:endParaRPr>
          </a:p>
        </p:txBody>
      </p:sp>
      <p:pic>
        <p:nvPicPr>
          <p:cNvPr id="8" name="Picture 55"/>
          <p:cNvPicPr>
            <a:picLocks noChangeAspect="1"/>
          </p:cNvPicPr>
          <p:nvPr/>
        </p:nvPicPr>
        <p:blipFill>
          <a:blip r:embed="rId3"/>
          <a:srcRect/>
          <a:stretch>
            <a:fillRect/>
          </a:stretch>
        </p:blipFill>
        <p:spPr>
          <a:xfrm>
            <a:off x="2981908" y="3419174"/>
            <a:ext cx="4836795" cy="3286125"/>
          </a:xfrm>
          <a:prstGeom prst="rect">
            <a:avLst/>
          </a:prstGeom>
          <a:noFill/>
          <a:ln w="9525">
            <a:noFill/>
            <a:miter/>
          </a:ln>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291">
                                          <p:stCondLst>
                                            <p:cond delay="0"/>
                                          </p:stCondLst>
                                        </p:cTn>
                                        <p:tgtEl>
                                          <p:spTgt spid="3"/>
                                        </p:tgtEl>
                                      </p:cBhvr>
                                    </p:animEffect>
                                    <p:anim calcmode="lin" valueType="num">
                                      <p:cBhvr>
                                        <p:cTn id="13" dur="914"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333"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333" tmFilter="0, 0; 0.125,0.2665; 0.25,0.4; 0.375,0.465; 0.5,0.5;  0.625,0.535; 0.75,0.6; 0.875,0.7335; 1,1">
                                          <p:stCondLst>
                                            <p:cond delay="333"/>
                                          </p:stCondLst>
                                        </p:cTn>
                                        <p:tgtEl>
                                          <p:spTgt spid="3"/>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3"/>
                                          </p:stCondLst>
                                        </p:cTn>
                                        <p:tgtEl>
                                          <p:spTgt spid="3"/>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30"/>
                                          </p:stCondLst>
                                        </p:cTn>
                                        <p:tgtEl>
                                          <p:spTgt spid="3"/>
                                        </p:tgtEl>
                                        <p:attrNameLst>
                                          <p:attrName>ppt_y</p:attrName>
                                        </p:attrNameLst>
                                      </p:cBhvr>
                                      <p:tavLst>
                                        <p:tav tm="0" fmla="#ppt_y-sin(pi*$)/81">
                                          <p:val>
                                            <p:fltVal val="0"/>
                                          </p:val>
                                        </p:tav>
                                        <p:tav tm="100000">
                                          <p:val>
                                            <p:fltVal val="1"/>
                                          </p:val>
                                        </p:tav>
                                      </p:tavLst>
                                    </p:anim>
                                    <p:animScale>
                                      <p:cBhvr>
                                        <p:cTn id="18" dur="14">
                                          <p:stCondLst>
                                            <p:cond delay="325"/>
                                          </p:stCondLst>
                                        </p:cTn>
                                        <p:tgtEl>
                                          <p:spTgt spid="3"/>
                                        </p:tgtEl>
                                      </p:cBhvr>
                                      <p:to x="100000" y="60000"/>
                                    </p:animScale>
                                    <p:animScale>
                                      <p:cBhvr>
                                        <p:cTn id="19" dur="82" decel="50000">
                                          <p:stCondLst>
                                            <p:cond delay="339"/>
                                          </p:stCondLst>
                                        </p:cTn>
                                        <p:tgtEl>
                                          <p:spTgt spid="3"/>
                                        </p:tgtEl>
                                      </p:cBhvr>
                                      <p:to x="100000" y="100000"/>
                                    </p:animScale>
                                    <p:animScale>
                                      <p:cBhvr>
                                        <p:cTn id="20" dur="14">
                                          <p:stCondLst>
                                            <p:cond delay="657"/>
                                          </p:stCondLst>
                                        </p:cTn>
                                        <p:tgtEl>
                                          <p:spTgt spid="3"/>
                                        </p:tgtEl>
                                      </p:cBhvr>
                                      <p:to x="100000" y="80000"/>
                                    </p:animScale>
                                    <p:animScale>
                                      <p:cBhvr>
                                        <p:cTn id="21" dur="82" decel="50000">
                                          <p:stCondLst>
                                            <p:cond delay="671"/>
                                          </p:stCondLst>
                                        </p:cTn>
                                        <p:tgtEl>
                                          <p:spTgt spid="3"/>
                                        </p:tgtEl>
                                      </p:cBhvr>
                                      <p:to x="100000" y="100000"/>
                                    </p:animScale>
                                    <p:animScale>
                                      <p:cBhvr>
                                        <p:cTn id="22" dur="14">
                                          <p:stCondLst>
                                            <p:cond delay="822"/>
                                          </p:stCondLst>
                                        </p:cTn>
                                        <p:tgtEl>
                                          <p:spTgt spid="3"/>
                                        </p:tgtEl>
                                      </p:cBhvr>
                                      <p:to x="100000" y="90000"/>
                                    </p:animScale>
                                    <p:animScale>
                                      <p:cBhvr>
                                        <p:cTn id="23" dur="82" decel="50000">
                                          <p:stCondLst>
                                            <p:cond delay="836"/>
                                          </p:stCondLst>
                                        </p:cTn>
                                        <p:tgtEl>
                                          <p:spTgt spid="3"/>
                                        </p:tgtEl>
                                      </p:cBhvr>
                                      <p:to x="100000" y="100000"/>
                                    </p:animScale>
                                    <p:animScale>
                                      <p:cBhvr>
                                        <p:cTn id="24" dur="14">
                                          <p:stCondLst>
                                            <p:cond delay="906"/>
                                          </p:stCondLst>
                                        </p:cTn>
                                        <p:tgtEl>
                                          <p:spTgt spid="3"/>
                                        </p:tgtEl>
                                      </p:cBhvr>
                                      <p:to x="100000" y="95000"/>
                                    </p:animScale>
                                    <p:animScale>
                                      <p:cBhvr>
                                        <p:cTn id="25" dur="82" decel="50000">
                                          <p:stCondLst>
                                            <p:cond delay="918"/>
                                          </p:stCondLst>
                                        </p:cTn>
                                        <p:tgtEl>
                                          <p:spTgt spid="3"/>
                                        </p:tgtEl>
                                      </p:cBhvr>
                                      <p:to x="100000" y="100000"/>
                                    </p:animScale>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3" presetClass="entr" presetSubtype="1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p:nvPr/>
        </p:nvGrpSpPr>
        <p:grpSpPr bwMode="auto">
          <a:xfrm>
            <a:off x="3584446" y="605907"/>
            <a:ext cx="2908300" cy="1055688"/>
            <a:chOff x="1" y="0"/>
            <a:chExt cx="3674" cy="1092"/>
          </a:xfrm>
        </p:grpSpPr>
        <p:sp>
          <p:nvSpPr>
            <p:cNvPr id="3" name="AutoShape 19"/>
            <p:cNvSpPr>
              <a:spLocks noChangeArrowheads="1"/>
            </p:cNvSpPr>
            <p:nvPr/>
          </p:nvSpPr>
          <p:spPr bwMode="auto">
            <a:xfrm>
              <a:off x="928" y="174"/>
              <a:ext cx="2747" cy="782"/>
            </a:xfrm>
            <a:prstGeom prst="roundRect">
              <a:avLst>
                <a:gd name="adj" fmla="val 16667"/>
              </a:avLst>
            </a:prstGeom>
            <a:solidFill>
              <a:schemeClr val="bg1"/>
            </a:solidFill>
            <a:ln w="57150">
              <a:solidFill>
                <a:srgbClr val="00B050"/>
              </a:solidFill>
              <a:round/>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4" name="Rectangle 20"/>
            <p:cNvSpPr/>
            <p:nvPr/>
          </p:nvSpPr>
          <p:spPr>
            <a:xfrm>
              <a:off x="1429" y="258"/>
              <a:ext cx="2120" cy="599"/>
            </a:xfrm>
            <a:prstGeom prst="rect">
              <a:avLst/>
            </a:prstGeom>
            <a:noFill/>
            <a:ln w="9525">
              <a:noFill/>
              <a:miter/>
            </a:ln>
          </p:spPr>
          <p:txBody>
            <a:bodyPr>
              <a:spAutoFit/>
            </a:bodyPr>
            <a:lstStyle/>
            <a:p>
              <a:pPr>
                <a:buClr>
                  <a:srgbClr val="D7181F"/>
                </a:buClr>
                <a:buFont typeface="Wingdings" panose="05000000000000000000" pitchFamily="2" charset="2"/>
                <a:buNone/>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潜水艇</a:t>
              </a:r>
              <a:endPar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pic>
          <p:nvPicPr>
            <p:cNvPr id="5" name="Picture 21" descr="YG_circle001"/>
            <p:cNvPicPr>
              <a:picLocks noChangeAspect="1" noChangeArrowheads="1"/>
            </p:cNvPicPr>
            <p:nvPr/>
          </p:nvPicPr>
          <p:blipFill>
            <a:blip r:embed="rId2"/>
            <a:srcRect/>
            <a:stretch>
              <a:fillRect/>
            </a:stretch>
          </p:blipFill>
          <p:spPr bwMode="auto">
            <a:xfrm>
              <a:off x="1" y="0"/>
              <a:ext cx="1220" cy="1092"/>
            </a:xfrm>
            <a:prstGeom prst="rect">
              <a:avLst/>
            </a:prstGeom>
            <a:noFill/>
            <a:ln w="9525">
              <a:noFill/>
              <a:miter lim="800000"/>
              <a:headEnd/>
              <a:tailEnd/>
            </a:ln>
          </p:spPr>
        </p:pic>
      </p:grpSp>
      <p:sp>
        <p:nvSpPr>
          <p:cNvPr id="6" name="Text Box 4"/>
          <p:cNvSpPr txBox="1">
            <a:spLocks noChangeArrowheads="1"/>
          </p:cNvSpPr>
          <p:nvPr/>
        </p:nvSpPr>
        <p:spPr bwMode="auto">
          <a:xfrm>
            <a:off x="2039451" y="1851155"/>
            <a:ext cx="6731325" cy="523220"/>
          </a:xfrm>
          <a:prstGeom prst="rect">
            <a:avLst/>
          </a:prstGeom>
          <a:noFill/>
          <a:ln w="9525">
            <a:noFill/>
            <a:miter lim="800000"/>
          </a:ln>
        </p:spPr>
        <p:txBody>
          <a:bodyPr wrap="square">
            <a:spAutoFit/>
          </a:bodyPr>
          <a:lstStyle/>
          <a:p>
            <a:pPr>
              <a:spcBef>
                <a:spcPct val="50000"/>
              </a:spcBef>
            </a:pPr>
            <a:r>
              <a:rPr lang="en-US" altLang="zh-CN" sz="2800" b="1" dirty="0" smtClean="0">
                <a:solidFill>
                  <a:srgbClr val="0000FF"/>
                </a:solidFill>
                <a:latin typeface="Times New Roman" panose="02020603050405020304" pitchFamily="18" charset="0"/>
                <a:ea typeface="黑体" panose="02010600030101010101" pitchFamily="49" charset="-122"/>
              </a:rPr>
              <a:t>(2)</a:t>
            </a:r>
            <a:r>
              <a:rPr lang="zh-CN" altLang="en-US" sz="2800" b="1" dirty="0" smtClean="0">
                <a:solidFill>
                  <a:srgbClr val="0000FF"/>
                </a:solidFill>
                <a:latin typeface="Times New Roman" panose="02020603050405020304" pitchFamily="18" charset="0"/>
                <a:ea typeface="黑体" panose="02010600030101010101" pitchFamily="49" charset="-122"/>
              </a:rPr>
              <a:t>工</a:t>
            </a:r>
            <a:r>
              <a:rPr lang="zh-CN" altLang="en-US" sz="2800" b="1" dirty="0">
                <a:solidFill>
                  <a:srgbClr val="0000FF"/>
                </a:solidFill>
                <a:latin typeface="Times New Roman" panose="02020603050405020304" pitchFamily="18" charset="0"/>
                <a:ea typeface="黑体" panose="02010600030101010101" pitchFamily="49" charset="-122"/>
              </a:rPr>
              <a:t>作原理：</a:t>
            </a:r>
            <a:r>
              <a:rPr lang="zh-CN" altLang="en-US" sz="2800" b="1" dirty="0">
                <a:latin typeface="Times New Roman" panose="02020603050405020304" pitchFamily="18" charset="0"/>
                <a:ea typeface="黑体" panose="02010600030101010101" pitchFamily="49" charset="-122"/>
              </a:rPr>
              <a:t>靠</a:t>
            </a:r>
            <a:r>
              <a:rPr lang="zh-CN" altLang="en-US" sz="2800" b="1" dirty="0">
                <a:solidFill>
                  <a:srgbClr val="0000FF"/>
                </a:solidFill>
                <a:latin typeface="Times New Roman" panose="02020603050405020304" pitchFamily="18" charset="0"/>
                <a:ea typeface="黑体" panose="02010600030101010101" pitchFamily="49" charset="-122"/>
              </a:rPr>
              <a:t>改变自身重力</a:t>
            </a:r>
            <a:r>
              <a:rPr lang="zh-CN" altLang="en-US" sz="2800" b="1" dirty="0">
                <a:latin typeface="Times New Roman" panose="02020603050405020304" pitchFamily="18" charset="0"/>
                <a:ea typeface="黑体" panose="02010600030101010101" pitchFamily="49" charset="-122"/>
              </a:rPr>
              <a:t>上浮和下</a:t>
            </a:r>
            <a:r>
              <a:rPr lang="zh-CN" altLang="en-US" sz="2800" b="1" dirty="0" smtClean="0">
                <a:latin typeface="Times New Roman" panose="02020603050405020304" pitchFamily="18" charset="0"/>
                <a:ea typeface="黑体" panose="02010600030101010101" pitchFamily="49" charset="-122"/>
              </a:rPr>
              <a:t>潜</a:t>
            </a:r>
            <a:r>
              <a:rPr lang="en-US" altLang="zh-CN" sz="2800" b="1" dirty="0" smtClean="0">
                <a:latin typeface="Times New Roman" panose="02020603050405020304" pitchFamily="18" charset="0"/>
                <a:ea typeface="黑体" panose="02010600030101010101" pitchFamily="49" charset="-122"/>
              </a:rPr>
              <a:t>.</a:t>
            </a:r>
            <a:endParaRPr lang="en-US" altLang="zh-CN" sz="2800" b="1" i="1" dirty="0">
              <a:latin typeface="Times New Roman" panose="02020603050405020304" pitchFamily="18" charset="0"/>
              <a:ea typeface="黑体" panose="02010600030101010101" pitchFamily="49" charset="-122"/>
            </a:endParaRPr>
          </a:p>
        </p:txBody>
      </p:sp>
      <p:grpSp>
        <p:nvGrpSpPr>
          <p:cNvPr id="7" name="组合 6"/>
          <p:cNvGrpSpPr/>
          <p:nvPr/>
        </p:nvGrpSpPr>
        <p:grpSpPr bwMode="auto">
          <a:xfrm>
            <a:off x="1973910" y="3088497"/>
            <a:ext cx="4254500" cy="3103563"/>
            <a:chOff x="0" y="0"/>
            <a:chExt cx="2446" cy="1815"/>
          </a:xfrm>
        </p:grpSpPr>
        <p:pic>
          <p:nvPicPr>
            <p:cNvPr id="8" name="Picture 9"/>
            <p:cNvPicPr>
              <a:picLocks noChangeAspect="1"/>
            </p:cNvPicPr>
            <p:nvPr/>
          </p:nvPicPr>
          <p:blipFill>
            <a:blip r:embed="rId3"/>
            <a:srcRect/>
            <a:stretch>
              <a:fillRect/>
            </a:stretch>
          </p:blipFill>
          <p:spPr>
            <a:xfrm>
              <a:off x="0" y="0"/>
              <a:ext cx="2446" cy="1586"/>
            </a:xfrm>
            <a:prstGeom prst="rect">
              <a:avLst/>
            </a:prstGeom>
            <a:noFill/>
            <a:ln w="9525">
              <a:noFill/>
              <a:miter/>
            </a:ln>
            <a:effectLst>
              <a:softEdge rad="635000"/>
            </a:effectLst>
          </p:spPr>
        </p:pic>
        <p:sp>
          <p:nvSpPr>
            <p:cNvPr id="9" name="Text Box 13"/>
            <p:cNvSpPr txBox="1">
              <a:spLocks noChangeArrowheads="1"/>
            </p:cNvSpPr>
            <p:nvPr/>
          </p:nvSpPr>
          <p:spPr bwMode="auto">
            <a:xfrm>
              <a:off x="901" y="1548"/>
              <a:ext cx="576" cy="267"/>
            </a:xfrm>
            <a:prstGeom prst="rect">
              <a:avLst/>
            </a:prstGeom>
            <a:noFill/>
            <a:ln w="9525">
              <a:noFill/>
              <a:miter lim="800000"/>
            </a:ln>
          </p:spPr>
          <p:txBody>
            <a:bodyPr>
              <a:spAutoFit/>
            </a:bodyPr>
            <a:lstStyle/>
            <a:p>
              <a:pPr>
                <a:spcBef>
                  <a:spcPct val="50000"/>
                </a:spcBef>
              </a:pPr>
              <a:r>
                <a:rPr lang="zh-CN" altLang="en-US" sz="2400" b="1">
                  <a:latin typeface="楷体" panose="02010609060101010101" pitchFamily="49" charset="-122"/>
                  <a:ea typeface="楷体" panose="02010609060101010101" pitchFamily="49" charset="-122"/>
                </a:rPr>
                <a:t>潜艇</a:t>
              </a:r>
            </a:p>
          </p:txBody>
        </p:sp>
      </p:grpSp>
      <p:pic>
        <p:nvPicPr>
          <p:cNvPr id="10" name="Picture 23"/>
          <p:cNvPicPr>
            <a:picLocks noChangeAspect="1"/>
          </p:cNvPicPr>
          <p:nvPr/>
        </p:nvPicPr>
        <p:blipFill>
          <a:blip r:embed="rId4"/>
          <a:srcRect/>
          <a:stretch>
            <a:fillRect/>
          </a:stretch>
        </p:blipFill>
        <p:spPr>
          <a:xfrm>
            <a:off x="6585968" y="3248530"/>
            <a:ext cx="3563937" cy="2517775"/>
          </a:xfrm>
          <a:prstGeom prst="rect">
            <a:avLst/>
          </a:prstGeom>
          <a:noFill/>
          <a:ln w="9525">
            <a:noFill/>
            <a:miter/>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3"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p:nvPr/>
        </p:nvGrpSpPr>
        <p:grpSpPr bwMode="auto">
          <a:xfrm>
            <a:off x="3630321" y="476865"/>
            <a:ext cx="3328988" cy="1055687"/>
            <a:chOff x="1" y="0"/>
            <a:chExt cx="4085" cy="1092"/>
          </a:xfrm>
        </p:grpSpPr>
        <p:sp>
          <p:nvSpPr>
            <p:cNvPr id="3" name="AutoShape 19"/>
            <p:cNvSpPr>
              <a:spLocks noChangeArrowheads="1"/>
            </p:cNvSpPr>
            <p:nvPr/>
          </p:nvSpPr>
          <p:spPr bwMode="auto">
            <a:xfrm>
              <a:off x="928" y="174"/>
              <a:ext cx="3158" cy="782"/>
            </a:xfrm>
            <a:prstGeom prst="roundRect">
              <a:avLst>
                <a:gd name="adj" fmla="val 16667"/>
              </a:avLst>
            </a:prstGeom>
            <a:solidFill>
              <a:schemeClr val="bg1"/>
            </a:solidFill>
            <a:ln w="57150">
              <a:solidFill>
                <a:srgbClr val="00B050"/>
              </a:solidFill>
              <a:round/>
            </a:ln>
          </p:spPr>
          <p:txBody>
            <a:bodyPr wrap="none" anchor="ctr"/>
            <a:lstStyle/>
            <a:p>
              <a:endParaRPr lang="zh-CN" altLang="en-US">
                <a:latin typeface="Times New Roman" panose="02020603050405020304" pitchFamily="18" charset="0"/>
                <a:ea typeface="宋体" panose="02010600030101010101" pitchFamily="2" charset="-122"/>
              </a:endParaRPr>
            </a:p>
          </p:txBody>
        </p:sp>
        <p:sp>
          <p:nvSpPr>
            <p:cNvPr id="4" name="Rectangle 20"/>
            <p:cNvSpPr/>
            <p:nvPr/>
          </p:nvSpPr>
          <p:spPr>
            <a:xfrm>
              <a:off x="1232" y="273"/>
              <a:ext cx="2836" cy="598"/>
            </a:xfrm>
            <a:prstGeom prst="rect">
              <a:avLst/>
            </a:prstGeom>
            <a:noFill/>
            <a:ln w="9525">
              <a:noFill/>
              <a:miter/>
            </a:ln>
          </p:spPr>
          <p:txBody>
            <a:bodyPr>
              <a:spAutoFit/>
            </a:bodyPr>
            <a:lstStyle/>
            <a:p>
              <a:pPr>
                <a:buClr>
                  <a:srgbClr val="D7181F"/>
                </a:buClr>
                <a:buFont typeface="Wingdings" panose="05000000000000000000" pitchFamily="2" charset="2"/>
                <a:buNone/>
              </a:pPr>
              <a:r>
                <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ea"/>
                </a:rPr>
                <a:t>气球和飞艇</a:t>
              </a:r>
              <a:endParaRPr lang="zh-CN" altLang="en-US" sz="3200" b="1" noProof="1">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pic>
          <p:nvPicPr>
            <p:cNvPr id="5" name="Picture 21" descr="YG_circle001"/>
            <p:cNvPicPr>
              <a:picLocks noChangeAspect="1" noChangeArrowheads="1"/>
            </p:cNvPicPr>
            <p:nvPr/>
          </p:nvPicPr>
          <p:blipFill>
            <a:blip r:embed="rId2"/>
            <a:srcRect/>
            <a:stretch>
              <a:fillRect/>
            </a:stretch>
          </p:blipFill>
          <p:spPr bwMode="auto">
            <a:xfrm>
              <a:off x="1" y="0"/>
              <a:ext cx="1220" cy="1092"/>
            </a:xfrm>
            <a:prstGeom prst="rect">
              <a:avLst/>
            </a:prstGeom>
            <a:noFill/>
            <a:ln w="9525">
              <a:noFill/>
              <a:miter lim="800000"/>
              <a:headEnd/>
              <a:tailEnd/>
            </a:ln>
          </p:spPr>
        </p:pic>
      </p:grpSp>
      <p:sp>
        <p:nvSpPr>
          <p:cNvPr id="6" name="Text Box 4"/>
          <p:cNvSpPr txBox="1">
            <a:spLocks noChangeArrowheads="1"/>
          </p:cNvSpPr>
          <p:nvPr/>
        </p:nvSpPr>
        <p:spPr bwMode="auto">
          <a:xfrm>
            <a:off x="2696321" y="1690525"/>
            <a:ext cx="5355998" cy="523220"/>
          </a:xfrm>
          <a:prstGeom prst="rect">
            <a:avLst/>
          </a:prstGeom>
          <a:noFill/>
          <a:ln w="9525">
            <a:noFill/>
            <a:miter lim="800000"/>
          </a:ln>
        </p:spPr>
        <p:txBody>
          <a:bodyPr wrap="square">
            <a:spAutoFit/>
          </a:bodyPr>
          <a:lstStyle/>
          <a:p>
            <a:pPr eaLnBrk="0" hangingPunct="0">
              <a:spcBef>
                <a:spcPct val="50000"/>
              </a:spcBef>
            </a:pPr>
            <a:r>
              <a:rPr lang="en-US" altLang="zh-CN" sz="2800" dirty="0" smtClean="0">
                <a:latin typeface="Times New Roman" panose="02020603050405020304" pitchFamily="18" charset="0"/>
                <a:ea typeface="宋体" panose="02010600030101010101" pitchFamily="2" charset="-122"/>
              </a:rPr>
              <a:t>(3)</a:t>
            </a:r>
            <a:r>
              <a:rPr lang="zh-CN" altLang="en-US" sz="2800" dirty="0" smtClean="0">
                <a:latin typeface="Times New Roman" panose="02020603050405020304" pitchFamily="18" charset="0"/>
                <a:ea typeface="宋体" panose="02010600030101010101" pitchFamily="2" charset="-122"/>
              </a:rPr>
              <a:t>内</a:t>
            </a:r>
            <a:r>
              <a:rPr lang="zh-CN" altLang="en-US" sz="2800" dirty="0">
                <a:latin typeface="Times New Roman" panose="02020603050405020304" pitchFamily="18" charset="0"/>
                <a:ea typeface="宋体" panose="02010600030101010101" pitchFamily="2" charset="-122"/>
              </a:rPr>
              <a:t>部充有小于空气密度的气体</a:t>
            </a:r>
            <a:endParaRPr lang="en-US" altLang="zh-CN" sz="2800" i="1" dirty="0">
              <a:latin typeface="Times New Roman" panose="02020603050405020304" pitchFamily="18" charset="0"/>
              <a:ea typeface="宋体" panose="02010600030101010101" pitchFamily="2" charset="-122"/>
            </a:endParaRPr>
          </a:p>
        </p:txBody>
      </p:sp>
      <p:pic>
        <p:nvPicPr>
          <p:cNvPr id="7" name="Picture 2"/>
          <p:cNvPicPr>
            <a:picLocks noChangeAspect="1"/>
          </p:cNvPicPr>
          <p:nvPr/>
        </p:nvPicPr>
        <p:blipFill>
          <a:blip r:embed="rId3"/>
          <a:srcRect/>
          <a:stretch>
            <a:fillRect/>
          </a:stretch>
        </p:blipFill>
        <p:spPr>
          <a:xfrm>
            <a:off x="2967472" y="2615501"/>
            <a:ext cx="2379663" cy="3040063"/>
          </a:xfrm>
          <a:prstGeom prst="rect">
            <a:avLst/>
          </a:prstGeom>
          <a:noFill/>
          <a:ln w="9525">
            <a:noFill/>
            <a:miter/>
          </a:ln>
          <a:effectLst>
            <a:softEdge rad="317500"/>
          </a:effectLst>
        </p:spPr>
      </p:pic>
      <p:pic>
        <p:nvPicPr>
          <p:cNvPr id="8" name="Picture 9"/>
          <p:cNvPicPr>
            <a:picLocks noChangeAspect="1"/>
          </p:cNvPicPr>
          <p:nvPr/>
        </p:nvPicPr>
        <p:blipFill>
          <a:blip r:embed="rId4" cstate="print"/>
          <a:srcRect/>
          <a:stretch>
            <a:fillRect/>
          </a:stretch>
        </p:blipFill>
        <p:spPr>
          <a:xfrm>
            <a:off x="5552479" y="2434965"/>
            <a:ext cx="5219700" cy="3287395"/>
          </a:xfrm>
          <a:prstGeom prst="rect">
            <a:avLst/>
          </a:prstGeom>
          <a:noFill/>
          <a:ln w="9525">
            <a:noFill/>
            <a:miter/>
          </a:ln>
          <a:effectLst>
            <a:softEdge rad="317500"/>
          </a:effectLst>
        </p:spPr>
      </p:pic>
      <p:sp>
        <p:nvSpPr>
          <p:cNvPr id="9" name="Text Box 3"/>
          <p:cNvSpPr txBox="1">
            <a:spLocks noChangeArrowheads="1"/>
          </p:cNvSpPr>
          <p:nvPr/>
        </p:nvSpPr>
        <p:spPr bwMode="auto">
          <a:xfrm>
            <a:off x="2995451" y="5937218"/>
            <a:ext cx="5029200" cy="519112"/>
          </a:xfrm>
          <a:prstGeom prst="rect">
            <a:avLst/>
          </a:prstGeom>
          <a:noFill/>
          <a:ln w="9525">
            <a:noFill/>
            <a:miter lim="800000"/>
          </a:ln>
        </p:spPr>
        <p:txBody>
          <a:bodyPr>
            <a:spAutoFit/>
          </a:bodyPr>
          <a:lstStyle/>
          <a:p>
            <a:pPr eaLnBrk="0" hangingPunct="0">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 </a:t>
            </a:r>
            <a:r>
              <a:rPr lang="zh-CN" altLang="en-US" sz="2800" dirty="0">
                <a:solidFill>
                  <a:srgbClr val="FF0000"/>
                </a:solidFill>
                <a:latin typeface="Times New Roman" panose="02020603050405020304" pitchFamily="18" charset="0"/>
                <a:ea typeface="宋体" panose="02010600030101010101" pitchFamily="2" charset="-122"/>
              </a:rPr>
              <a:t>工作原理：</a:t>
            </a:r>
            <a:r>
              <a:rPr lang="zh-CN" altLang="en-US" sz="2800" dirty="0">
                <a:latin typeface="Times New Roman" panose="02020603050405020304" pitchFamily="18" charset="0"/>
                <a:ea typeface="宋体" panose="02010600030101010101" pitchFamily="2" charset="-122"/>
              </a:rPr>
              <a:t>靠空气浮力升空</a:t>
            </a:r>
            <a:endParaRPr lang="en-US" altLang="zh-CN" sz="2800" i="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par>
                          <p:cTn id="21" fill="hold">
                            <p:stCondLst>
                              <p:cond delay="1000"/>
                            </p:stCondLst>
                            <p:childTnLst>
                              <p:par>
                                <p:cTn id="22" presetID="3" presetClass="entr" presetSubtype="1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476889" y="348830"/>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重点实验解读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4" name="矩形 3"/>
          <p:cNvSpPr/>
          <p:nvPr/>
        </p:nvSpPr>
        <p:spPr>
          <a:xfrm>
            <a:off x="1676400" y="922744"/>
            <a:ext cx="9268408" cy="5586145"/>
          </a:xfrm>
          <a:prstGeom prst="rect">
            <a:avLst/>
          </a:prstGeom>
        </p:spPr>
        <p:txBody>
          <a:bodyPr wrap="square">
            <a:spAutoFit/>
          </a:bodyPr>
          <a:lstStyle/>
          <a:p>
            <a:pPr>
              <a:lnSpc>
                <a:spcPct val="150000"/>
              </a:lnSpc>
            </a:pPr>
            <a:r>
              <a:rPr lang="zh-CN" altLang="en-US" sz="2800" b="1" dirty="0" smtClean="0">
                <a:solidFill>
                  <a:srgbClr val="FF0000"/>
                </a:solidFill>
                <a:latin typeface="宋体" panose="02010600030101010101" pitchFamily="2" charset="-122"/>
                <a:ea typeface="宋体" panose="02010600030101010101" pitchFamily="2" charset="-122"/>
              </a:rPr>
              <a:t>实验  探究影响浮力大小的因素</a:t>
            </a:r>
            <a:endParaRPr lang="en-US" altLang="zh-CN" sz="2800" b="1" dirty="0" smtClean="0">
              <a:solidFill>
                <a:srgbClr val="FF0000"/>
              </a:solidFill>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考查要点：</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altLang="zh-CN" sz="2400" dirty="0" smtClean="0">
                <a:latin typeface="宋体" panose="02010600030101010101" pitchFamily="2" charset="-122"/>
                <a:ea typeface="宋体" panose="02010600030101010101" pitchFamily="2" charset="-122"/>
              </a:rPr>
              <a:t>1.</a:t>
            </a:r>
            <a:r>
              <a:rPr lang="zh-CN" altLang="en-US" sz="2400" dirty="0" smtClean="0">
                <a:latin typeface="宋体" panose="02010600030101010101" pitchFamily="2" charset="-122"/>
                <a:ea typeface="宋体" panose="02010600030101010101" pitchFamily="2" charset="-122"/>
              </a:rPr>
              <a:t>弹簧测力计的示数</a:t>
            </a:r>
            <a:endParaRPr lang="en-US" altLang="zh-CN" sz="2400" dirty="0" smtClean="0">
              <a:latin typeface="宋体" panose="02010600030101010101" pitchFamily="2" charset="-122"/>
              <a:ea typeface="宋体" panose="02010600030101010101" pitchFamily="2" charset="-122"/>
            </a:endParaRPr>
          </a:p>
          <a:p>
            <a:pPr>
              <a:lnSpc>
                <a:spcPct val="150000"/>
              </a:lnSpc>
            </a:pPr>
            <a:r>
              <a:rPr lang="en-US" altLang="zh-CN" sz="2400" dirty="0" smtClean="0">
                <a:latin typeface="宋体" panose="02010600030101010101" pitchFamily="2" charset="-122"/>
                <a:ea typeface="宋体" panose="02010600030101010101" pitchFamily="2" charset="-122"/>
              </a:rPr>
              <a:t>2.</a:t>
            </a:r>
            <a:r>
              <a:rPr lang="zh-CN" altLang="en-US" sz="2400" dirty="0" smtClean="0">
                <a:latin typeface="宋体" panose="02010600030101010101" pitchFamily="2" charset="-122"/>
                <a:ea typeface="宋体" panose="02010600030101010101" pitchFamily="2" charset="-122"/>
              </a:rPr>
              <a:t>会用称重法计算浮力：</a:t>
            </a:r>
            <a:r>
              <a:rPr lang="en-GB" altLang="zh-CN" sz="2400" i="1" dirty="0" smtClean="0">
                <a:latin typeface="宋体" panose="02010600030101010101" pitchFamily="2" charset="-122"/>
                <a:ea typeface="宋体" panose="02010600030101010101" pitchFamily="2" charset="-122"/>
                <a:cs typeface="+mn-ea"/>
                <a:sym typeface="+mn-ea"/>
              </a:rPr>
              <a:t> F</a:t>
            </a:r>
            <a:r>
              <a:rPr lang="zh-CN" altLang="en-GB" sz="2400" baseline="-25000" dirty="0" smtClean="0">
                <a:latin typeface="宋体" panose="02010600030101010101" pitchFamily="2" charset="-122"/>
                <a:ea typeface="宋体" panose="02010600030101010101" pitchFamily="2" charset="-122"/>
                <a:cs typeface="+mn-ea"/>
                <a:sym typeface="+mn-ea"/>
              </a:rPr>
              <a:t>浮</a:t>
            </a:r>
            <a:r>
              <a:rPr lang="zh-CN" altLang="en-GB" sz="2400" dirty="0" smtClean="0">
                <a:latin typeface="宋体" panose="02010600030101010101" pitchFamily="2" charset="-122"/>
                <a:ea typeface="宋体" panose="02010600030101010101" pitchFamily="2" charset="-122"/>
                <a:cs typeface="+mn-ea"/>
                <a:sym typeface="+mn-ea"/>
              </a:rPr>
              <a:t>=</a:t>
            </a:r>
            <a:r>
              <a:rPr lang="en-US" altLang="zh-CN" sz="2400" dirty="0" smtClean="0">
                <a:latin typeface="宋体" panose="02010600030101010101" pitchFamily="2" charset="-122"/>
                <a:ea typeface="宋体" panose="02010600030101010101" pitchFamily="2" charset="-122"/>
                <a:cs typeface="+mn-ea"/>
                <a:sym typeface="+mn-ea"/>
              </a:rPr>
              <a:t>G-F.</a:t>
            </a:r>
          </a:p>
          <a:p>
            <a:pPr>
              <a:lnSpc>
                <a:spcPct val="150000"/>
              </a:lnSpc>
            </a:pPr>
            <a:r>
              <a:rPr lang="en-US" altLang="zh-CN" sz="2400" dirty="0" smtClean="0">
                <a:latin typeface="宋体" panose="02010600030101010101" pitchFamily="2" charset="-122"/>
                <a:ea typeface="宋体" panose="02010600030101010101" pitchFamily="2" charset="-122"/>
                <a:cs typeface="+mn-ea"/>
                <a:sym typeface="+mn-ea"/>
              </a:rPr>
              <a:t>3.</a:t>
            </a:r>
            <a:r>
              <a:rPr lang="zh-CN" altLang="en-US" sz="2400" dirty="0" smtClean="0">
                <a:latin typeface="宋体" panose="02010600030101010101" pitchFamily="2" charset="-122"/>
                <a:ea typeface="宋体" panose="02010600030101010101" pitchFamily="2" charset="-122"/>
                <a:cs typeface="+mn-ea"/>
                <a:sym typeface="+mn-ea"/>
              </a:rPr>
              <a:t>控制变量法的应用</a:t>
            </a:r>
            <a:endParaRPr lang="en-US" altLang="zh-CN" sz="2400" dirty="0" smtClean="0">
              <a:latin typeface="宋体" panose="02010600030101010101" pitchFamily="2" charset="-122"/>
              <a:ea typeface="宋体" panose="02010600030101010101" pitchFamily="2" charset="-122"/>
              <a:cs typeface="+mn-ea"/>
              <a:sym typeface="+mn-ea"/>
            </a:endParaRPr>
          </a:p>
          <a:p>
            <a:pPr>
              <a:lnSpc>
                <a:spcPct val="150000"/>
              </a:lnSpc>
            </a:pPr>
            <a:r>
              <a:rPr lang="en-US" altLang="zh-CN" sz="2400" dirty="0" smtClean="0">
                <a:latin typeface="宋体" panose="02010600030101010101" pitchFamily="2" charset="-122"/>
                <a:ea typeface="宋体" panose="02010600030101010101" pitchFamily="2" charset="-122"/>
                <a:cs typeface="+mn-ea"/>
                <a:sym typeface="+mn-ea"/>
              </a:rPr>
              <a:t>(1)</a:t>
            </a:r>
            <a:r>
              <a:rPr lang="zh-CN" altLang="en-US" sz="2400" dirty="0" smtClean="0">
                <a:latin typeface="宋体" panose="02010600030101010101" pitchFamily="2" charset="-122"/>
                <a:ea typeface="宋体" panose="02010600030101010101" pitchFamily="2" charset="-122"/>
                <a:cs typeface="+mn-ea"/>
                <a:sym typeface="+mn-ea"/>
              </a:rPr>
              <a:t>探究浮力的大小与排开液体体积的关系时，控制物体浸入液体的深度，液体密度相同，改变物体的体积，体积越大，浮力越大</a:t>
            </a:r>
            <a:r>
              <a:rPr lang="en-US" altLang="zh-CN" sz="2400" dirty="0" smtClean="0">
                <a:latin typeface="宋体" panose="02010600030101010101" pitchFamily="2" charset="-122"/>
                <a:ea typeface="宋体" panose="02010600030101010101" pitchFamily="2" charset="-122"/>
                <a:cs typeface="+mn-ea"/>
                <a:sym typeface="+mn-ea"/>
              </a:rPr>
              <a:t>.</a:t>
            </a:r>
          </a:p>
          <a:p>
            <a:pPr>
              <a:lnSpc>
                <a:spcPct val="150000"/>
              </a:lnSpc>
            </a:pPr>
            <a:r>
              <a:rPr lang="en-US" altLang="zh-CN" sz="2400" dirty="0" smtClean="0">
                <a:latin typeface="宋体" panose="02010600030101010101" pitchFamily="2" charset="-122"/>
                <a:ea typeface="宋体" panose="02010600030101010101" pitchFamily="2" charset="-122"/>
                <a:cs typeface="+mn-ea"/>
                <a:sym typeface="+mn-ea"/>
              </a:rPr>
              <a:t>(2)</a:t>
            </a:r>
            <a:r>
              <a:rPr lang="zh-CN" altLang="en-US" sz="2400" dirty="0" smtClean="0">
                <a:latin typeface="宋体" panose="02010600030101010101" pitchFamily="2" charset="-122"/>
                <a:ea typeface="宋体" panose="02010600030101010101" pitchFamily="2" charset="-122"/>
                <a:cs typeface="+mn-ea"/>
                <a:sym typeface="+mn-ea"/>
              </a:rPr>
              <a:t>探究浮力的大小与浸入液体的密度关系时，控制浸入液体的深度，体积相同，换用不同密度的液体，则液体密度越大，浮力越大</a:t>
            </a:r>
            <a:r>
              <a:rPr lang="en-US" altLang="zh-CN" sz="2400" dirty="0" smtClean="0">
                <a:latin typeface="宋体" panose="02010600030101010101" pitchFamily="2" charset="-122"/>
                <a:ea typeface="宋体" panose="02010600030101010101" pitchFamily="2" charset="-122"/>
                <a:cs typeface="+mn-ea"/>
                <a:sym typeface="+mn-ea"/>
              </a:rPr>
              <a:t>.</a:t>
            </a:r>
          </a:p>
          <a:p>
            <a:pPr>
              <a:lnSpc>
                <a:spcPct val="150000"/>
              </a:lnSpc>
            </a:pPr>
            <a:endParaRPr lang="en-US" altLang="zh-CN"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blinds(horizontal)">
                                      <p:cBhvr>
                                        <p:cTn id="16" dur="500"/>
                                        <p:tgtEl>
                                          <p:spTgt spid="4">
                                            <p:txEl>
                                              <p:pRg st="1" end="1"/>
                                            </p:txEl>
                                          </p:spTgt>
                                        </p:tgtEl>
                                      </p:cBhvr>
                                    </p:animEffect>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 calcmode="lin" valueType="num">
                                      <p:cBhvr additive="base">
                                        <p:cTn id="20"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 calcmode="lin" valueType="num">
                                      <p:cBhvr additive="base">
                                        <p:cTn id="3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 calcmode="lin" valueType="num">
                                      <p:cBhvr additive="base">
                                        <p:cTn id="3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4">
                                            <p:txEl>
                                              <p:pRg st="6" end="6"/>
                                            </p:txEl>
                                          </p:spTgt>
                                        </p:tgtEl>
                                        <p:attrNameLst>
                                          <p:attrName>style.visibility</p:attrName>
                                        </p:attrNameLst>
                                      </p:cBhvr>
                                      <p:to>
                                        <p:strVal val="visible"/>
                                      </p:to>
                                    </p:set>
                                    <p:anim calcmode="lin" valueType="num">
                                      <p:cBhvr additive="base">
                                        <p:cTn id="40"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28326" y="1044042"/>
            <a:ext cx="7980784" cy="3329758"/>
          </a:xfrm>
          <a:prstGeom prst="rect">
            <a:avLst/>
          </a:prstGeom>
        </p:spPr>
        <p:txBody>
          <a:bodyPr wrap="square">
            <a:spAutoFit/>
          </a:bodyPr>
          <a:lstStyle/>
          <a:p>
            <a:pPr>
              <a:lnSpc>
                <a:spcPct val="150000"/>
              </a:lnSpc>
            </a:pPr>
            <a:r>
              <a:rPr lang="en-US" altLang="zh-CN" sz="2400" dirty="0" smtClean="0">
                <a:latin typeface="宋体" panose="02010600030101010101" pitchFamily="2" charset="-122"/>
                <a:ea typeface="宋体" panose="02010600030101010101" pitchFamily="2" charset="-122"/>
              </a:rPr>
              <a:t>(3)</a:t>
            </a:r>
            <a:r>
              <a:rPr lang="zh-CN" altLang="en-US" sz="2400" dirty="0" smtClean="0">
                <a:latin typeface="宋体" panose="02010600030101010101" pitchFamily="2" charset="-122"/>
                <a:ea typeface="宋体" panose="02010600030101010101" pitchFamily="2" charset="-122"/>
              </a:rPr>
              <a:t>探究浮力的大小与浸入液体深度的关系时，控制物体体积、液体密度相同，改变浸入的深度</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4.</a:t>
            </a:r>
            <a:r>
              <a:rPr lang="zh-CN" altLang="en-US" sz="2400" dirty="0" smtClean="0">
                <a:latin typeface="宋体" panose="02010600030101010101" pitchFamily="2" charset="-122"/>
                <a:ea typeface="宋体" panose="02010600030101010101" pitchFamily="2" charset="-122"/>
              </a:rPr>
              <a:t>实验结论：物体在液体中所受浮力的大小跟液体的密度和物体浸没在液体中的体积有关，跟物体浸没在液体中的深度无</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物体浸在液体中的体积越大、液体的密度越大，浮力就越大</a:t>
            </a:r>
            <a:r>
              <a:rPr lang="en-US" altLang="zh-CN" sz="2400" dirty="0" smtClean="0">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1417669" y="538772"/>
            <a:ext cx="8938727" cy="54082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2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（十堰中考）</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在探究影响浮力大小因素的实验中，同学们提出了如下猜想：</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猜想</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：浮力大小与物体排开液体的体积有关；</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猜想</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：浮力大小与液体的密度有关；</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猜想</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：浮力大小与物体浸没在液体中的深度有关</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）实验中物体浸没在水中时受到的浮力为</a:t>
            </a:r>
            <a:r>
              <a:rPr kumimoji="0" 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a:t>
            </a:r>
            <a:r>
              <a:rPr lang="en-US" altLang="zh-CN" sz="2400" dirty="0" smtClean="0">
                <a:latin typeface="宋体" panose="02010600030101010101" pitchFamily="2" charset="-122"/>
                <a:ea typeface="宋体" panose="02010600030101010101" pitchFamily="2"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）分析实验</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可知猜想</a:t>
            </a: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是正确的，可以得到在同种液体中物体排开液体的体积越大，受到的浮力</a:t>
            </a:r>
            <a:r>
              <a:rPr kumimoji="0" 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，比较实验</a:t>
            </a:r>
            <a:r>
              <a:rPr kumimoji="0" 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可知，浮力大小还与液体的密度有关</a:t>
            </a:r>
            <a:r>
              <a:rPr kumimoji="0" lang="en-US"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）图中</a:t>
            </a:r>
            <a:r>
              <a:rPr kumimoji="0" lang="zh-CN" altLang="zh-CN" sz="2400" b="0" i="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，液体的密度</a:t>
            </a:r>
            <a:r>
              <a:rPr kumimoji="0" lang="zh-CN" altLang="zh-CN" sz="2400" b="0" i="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ρ</a:t>
            </a:r>
            <a:r>
              <a:rPr kumimoji="0" 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液</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kg/m</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lang="en-US" altLang="zh-CN" sz="2400" dirty="0" smtClean="0">
                <a:latin typeface="宋体" panose="02010600030101010101" pitchFamily="2" charset="-122"/>
                <a:ea typeface="宋体" panose="02010600030101010101" pitchFamily="2" charset="-122"/>
                <a:cs typeface="Times New Roman" panose="02020603050405020304" pitchFamily="18" charset="0"/>
              </a:rPr>
              <a:t>.</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ρ</a:t>
            </a:r>
            <a:r>
              <a:rPr kumimoji="0" 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水</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=1.0×10</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kg/m</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2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）实验所用的科学研究方法是</a:t>
            </a:r>
            <a:r>
              <a:rPr kumimoji="0" lang="zh-CN" sz="2400" b="0" i="0" u="sng"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400" dirty="0" smtClean="0">
                <a:latin typeface="宋体" panose="02010600030101010101" pitchFamily="2" charset="-122"/>
                <a:ea typeface="宋体" panose="02010600030101010101" pitchFamily="2"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855bfc7a[1]"/>
          <p:cNvPicPr>
            <a:picLocks noChangeAspect="1"/>
          </p:cNvPicPr>
          <p:nvPr/>
        </p:nvPicPr>
        <p:blipFill>
          <a:blip r:embed="rId2"/>
          <a:stretch>
            <a:fillRect/>
          </a:stretch>
        </p:blipFill>
        <p:spPr>
          <a:xfrm>
            <a:off x="8543290" y="1202055"/>
            <a:ext cx="3187700" cy="1359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blinds(horizontal)">
                                      <p:cBhvr>
                                        <p:cTn id="7" dur="500"/>
                                        <p:tgtEl>
                                          <p:spTgt spid="512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9251" y="998290"/>
            <a:ext cx="4462943" cy="523220"/>
          </a:xfrm>
          <a:prstGeom prst="rect">
            <a:avLst/>
          </a:prstGeom>
          <a:noFill/>
        </p:spPr>
        <p:txBody>
          <a:bodyPr wrap="square" rtlCol="0">
            <a:spAutoFit/>
          </a:bodyPr>
          <a:lstStyle/>
          <a:p>
            <a:endParaRPr lang="zh-CN" altLang="en-US" sz="2800" dirty="0" smtClean="0"/>
          </a:p>
        </p:txBody>
      </p:sp>
      <p:pic>
        <p:nvPicPr>
          <p:cNvPr id="7" name="Picture 4"/>
          <p:cNvPicPr>
            <a:picLocks noChangeAspect="1"/>
          </p:cNvPicPr>
          <p:nvPr/>
        </p:nvPicPr>
        <p:blipFill>
          <a:blip r:embed="rId2"/>
          <a:srcRect/>
          <a:stretch>
            <a:fillRect/>
          </a:stretch>
        </p:blipFill>
        <p:spPr>
          <a:xfrm>
            <a:off x="2051979" y="894870"/>
            <a:ext cx="3311525" cy="2376489"/>
          </a:xfrm>
          <a:prstGeom prst="rect">
            <a:avLst/>
          </a:prstGeom>
          <a:noFill/>
          <a:ln w="9525">
            <a:noFill/>
            <a:miter/>
          </a:ln>
          <a:effectLst>
            <a:softEdge rad="127000"/>
          </a:effectLst>
        </p:spPr>
      </p:pic>
      <p:grpSp>
        <p:nvGrpSpPr>
          <p:cNvPr id="8" name="Group 14"/>
          <p:cNvGrpSpPr/>
          <p:nvPr/>
        </p:nvGrpSpPr>
        <p:grpSpPr bwMode="auto">
          <a:xfrm>
            <a:off x="6577756" y="867198"/>
            <a:ext cx="3514725" cy="2376487"/>
            <a:chOff x="0" y="0"/>
            <a:chExt cx="1811" cy="2112"/>
          </a:xfrm>
        </p:grpSpPr>
        <p:pic>
          <p:nvPicPr>
            <p:cNvPr id="9" name="Picture 15"/>
            <p:cNvPicPr>
              <a:picLocks noChangeAspect="1"/>
            </p:cNvPicPr>
            <p:nvPr/>
          </p:nvPicPr>
          <p:blipFill>
            <a:blip r:embed="rId3"/>
            <a:srcRect/>
            <a:stretch>
              <a:fillRect/>
            </a:stretch>
          </p:blipFill>
          <p:spPr>
            <a:xfrm>
              <a:off x="0" y="0"/>
              <a:ext cx="1595" cy="2112"/>
            </a:xfrm>
            <a:prstGeom prst="rect">
              <a:avLst/>
            </a:prstGeom>
            <a:noFill/>
            <a:ln w="9525">
              <a:noFill/>
              <a:miter/>
            </a:ln>
            <a:effectLst>
              <a:softEdge rad="127000"/>
            </a:effectLst>
          </p:spPr>
        </p:pic>
        <p:sp>
          <p:nvSpPr>
            <p:cNvPr id="10" name="Text Box 16"/>
            <p:cNvSpPr txBox="1">
              <a:spLocks noChangeArrowheads="1"/>
            </p:cNvSpPr>
            <p:nvPr/>
          </p:nvSpPr>
          <p:spPr bwMode="auto">
            <a:xfrm>
              <a:off x="779" y="1536"/>
              <a:ext cx="1032" cy="465"/>
            </a:xfrm>
            <a:prstGeom prst="rect">
              <a:avLst/>
            </a:prstGeom>
            <a:noFill/>
            <a:ln w="9525">
              <a:noFill/>
              <a:miter lim="800000"/>
            </a:ln>
          </p:spPr>
          <p:txBody>
            <a:bodyPr>
              <a:spAutoFit/>
            </a:bodyPr>
            <a:lstStyle/>
            <a:p>
              <a:pPr eaLnBrk="0" hangingPunct="0"/>
              <a:r>
                <a:rPr lang="zh-CN" altLang="en-US" sz="2800" b="1">
                  <a:ea typeface="宋体" panose="02010600030101010101" pitchFamily="2" charset="-122"/>
                </a:rPr>
                <a:t>热气球</a:t>
              </a:r>
            </a:p>
          </p:txBody>
        </p:sp>
      </p:grpSp>
      <p:grpSp>
        <p:nvGrpSpPr>
          <p:cNvPr id="11" name="Group 11"/>
          <p:cNvGrpSpPr/>
          <p:nvPr/>
        </p:nvGrpSpPr>
        <p:grpSpPr bwMode="auto">
          <a:xfrm>
            <a:off x="2023674" y="3514271"/>
            <a:ext cx="3384550" cy="2249488"/>
            <a:chOff x="0" y="30"/>
            <a:chExt cx="1632" cy="939"/>
          </a:xfrm>
        </p:grpSpPr>
        <p:pic>
          <p:nvPicPr>
            <p:cNvPr id="12" name="Picture 12"/>
            <p:cNvPicPr>
              <a:picLocks noChangeAspect="1"/>
            </p:cNvPicPr>
            <p:nvPr/>
          </p:nvPicPr>
          <p:blipFill>
            <a:blip r:embed="rId4"/>
            <a:srcRect/>
            <a:stretch>
              <a:fillRect/>
            </a:stretch>
          </p:blipFill>
          <p:spPr>
            <a:xfrm>
              <a:off x="0" y="30"/>
              <a:ext cx="1632" cy="939"/>
            </a:xfrm>
            <a:prstGeom prst="rect">
              <a:avLst/>
            </a:prstGeom>
            <a:effectLst>
              <a:softEdge rad="127000"/>
            </a:effectLst>
          </p:spPr>
        </p:pic>
        <p:sp>
          <p:nvSpPr>
            <p:cNvPr id="15" name="Text Box 13"/>
            <p:cNvSpPr txBox="1">
              <a:spLocks noChangeArrowheads="1"/>
            </p:cNvSpPr>
            <p:nvPr/>
          </p:nvSpPr>
          <p:spPr bwMode="auto">
            <a:xfrm>
              <a:off x="416" y="60"/>
              <a:ext cx="971" cy="218"/>
            </a:xfrm>
            <a:prstGeom prst="rect">
              <a:avLst/>
            </a:prstGeom>
            <a:noFill/>
            <a:ln w="9525">
              <a:noFill/>
              <a:miter lim="800000"/>
            </a:ln>
          </p:spPr>
          <p:txBody>
            <a:bodyPr>
              <a:spAutoFit/>
            </a:bodyPr>
            <a:lstStyle/>
            <a:p>
              <a:pPr eaLnBrk="0" hangingPunct="0"/>
              <a:r>
                <a:rPr lang="zh-CN" altLang="en-US" sz="2800" b="1" dirty="0">
                  <a:ea typeface="宋体" panose="02010600030101010101" pitchFamily="2" charset="-122"/>
                </a:rPr>
                <a:t>潜水器</a:t>
              </a:r>
            </a:p>
          </p:txBody>
        </p:sp>
      </p:grpSp>
      <p:pic>
        <p:nvPicPr>
          <p:cNvPr id="16" name="Picture 9"/>
          <p:cNvPicPr>
            <a:picLocks noChangeAspect="1"/>
          </p:cNvPicPr>
          <p:nvPr/>
        </p:nvPicPr>
        <p:blipFill>
          <a:blip r:embed="rId5"/>
          <a:srcRect/>
          <a:stretch>
            <a:fillRect/>
          </a:stretch>
        </p:blipFill>
        <p:spPr>
          <a:xfrm>
            <a:off x="6612185" y="3594720"/>
            <a:ext cx="3095625" cy="2198689"/>
          </a:xfrm>
          <a:prstGeom prst="rect">
            <a:avLst/>
          </a:prstGeom>
          <a:noFill/>
          <a:ln w="9525">
            <a:noFill/>
            <a:miter/>
          </a:ln>
          <a:effectLst>
            <a:softEdge rad="127000"/>
          </a:effectLst>
        </p:spPr>
      </p:pic>
      <p:sp>
        <p:nvSpPr>
          <p:cNvPr id="17" name="Text Box 13"/>
          <p:cNvSpPr txBox="1">
            <a:spLocks noChangeArrowheads="1"/>
          </p:cNvSpPr>
          <p:nvPr/>
        </p:nvSpPr>
        <p:spPr bwMode="auto">
          <a:xfrm>
            <a:off x="8138303" y="4095685"/>
            <a:ext cx="1295400" cy="523875"/>
          </a:xfrm>
          <a:prstGeom prst="rect">
            <a:avLst/>
          </a:prstGeom>
          <a:noFill/>
          <a:ln w="9525">
            <a:noFill/>
            <a:miter lim="800000"/>
          </a:ln>
        </p:spPr>
        <p:txBody>
          <a:bodyPr>
            <a:spAutoFit/>
          </a:bodyPr>
          <a:lstStyle/>
          <a:p>
            <a:pPr eaLnBrk="0" hangingPunct="0"/>
            <a:r>
              <a:rPr lang="zh-CN" altLang="en-US" sz="2800" b="1" dirty="0">
                <a:ea typeface="宋体" panose="02010600030101010101" pitchFamily="2" charset="-122"/>
              </a:rPr>
              <a:t>死海</a:t>
            </a:r>
          </a:p>
        </p:txBody>
      </p:sp>
      <p:sp>
        <p:nvSpPr>
          <p:cNvPr id="18" name="Text Box 13"/>
          <p:cNvSpPr txBox="1">
            <a:spLocks noChangeArrowheads="1"/>
          </p:cNvSpPr>
          <p:nvPr/>
        </p:nvSpPr>
        <p:spPr bwMode="auto">
          <a:xfrm>
            <a:off x="3682644" y="1153239"/>
            <a:ext cx="1293812" cy="523875"/>
          </a:xfrm>
          <a:prstGeom prst="rect">
            <a:avLst/>
          </a:prstGeom>
          <a:noFill/>
          <a:ln w="9525">
            <a:noFill/>
            <a:miter lim="800000"/>
          </a:ln>
        </p:spPr>
        <p:txBody>
          <a:bodyPr>
            <a:spAutoFit/>
          </a:bodyPr>
          <a:lstStyle/>
          <a:p>
            <a:pPr eaLnBrk="0" hangingPunct="0"/>
            <a:r>
              <a:rPr lang="zh-CN" altLang="en-US" sz="2800" b="1" dirty="0">
                <a:ea typeface="宋体" panose="02010600030101010101" pitchFamily="2" charset="-122"/>
              </a:rPr>
              <a:t>竹筏</a:t>
            </a:r>
          </a:p>
        </p:txBody>
      </p:sp>
      <p:sp>
        <p:nvSpPr>
          <p:cNvPr id="19" name="文本框 1"/>
          <p:cNvSpPr txBox="1"/>
          <p:nvPr/>
        </p:nvSpPr>
        <p:spPr>
          <a:xfrm>
            <a:off x="2732185" y="5844106"/>
            <a:ext cx="5730875" cy="579437"/>
          </a:xfrm>
          <a:prstGeom prst="rect">
            <a:avLst/>
          </a:prstGeom>
          <a:noFill/>
        </p:spPr>
        <p:txBody>
          <a:bodyPr>
            <a:spAutoFit/>
          </a:bodyPr>
          <a:lstStyle/>
          <a:p>
            <a:r>
              <a:rPr lang="zh-CN" altLang="en-US" sz="3200" b="1" noProof="1">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是什么力量把它们拖起来的？</a:t>
            </a:r>
            <a:endParaRPr lang="zh-CN" altLang="en-US" sz="3200" b="1" noProof="1">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9"/>
                                        </p:tgtEl>
                                        <p:attrNameLst>
                                          <p:attrName>style.visibility</p:attrName>
                                        </p:attrNameLst>
                                      </p:cBhvr>
                                      <p:to>
                                        <p:strVal val="visible"/>
                                      </p:to>
                                    </p:set>
                                    <p:anim calcmode="discrete" valueType="clr">
                                      <p:cBhvr override="childStyle">
                                        <p:cTn id="33"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9"/>
                                        </p:tgtEl>
                                        <p:attrNameLst>
                                          <p:attrName>fillcolor</p:attrName>
                                        </p:attrNameLst>
                                      </p:cBhvr>
                                      <p:tavLst>
                                        <p:tav tm="0">
                                          <p:val>
                                            <p:clrVal>
                                              <a:schemeClr val="accent2"/>
                                            </p:clrVal>
                                          </p:val>
                                        </p:tav>
                                        <p:tav tm="50000">
                                          <p:val>
                                            <p:clrVal>
                                              <a:schemeClr val="hlink"/>
                                            </p:clrVal>
                                          </p:val>
                                        </p:tav>
                                      </p:tavLst>
                                    </p:anim>
                                    <p:set>
                                      <p:cBhvr>
                                        <p:cTn id="35" dur="80"/>
                                        <p:tgtEl>
                                          <p:spTgt spid="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1408921" y="5775889"/>
            <a:ext cx="8668139" cy="8299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答案</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）越大  </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7   1.2×10</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）控制变量法</a:t>
            </a:r>
          </a:p>
        </p:txBody>
      </p:sp>
      <p:sp>
        <p:nvSpPr>
          <p:cNvPr id="2" name="文本框 1"/>
          <p:cNvSpPr txBox="1"/>
          <p:nvPr/>
        </p:nvSpPr>
        <p:spPr>
          <a:xfrm>
            <a:off x="1409065" y="438150"/>
            <a:ext cx="9581515" cy="526224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（1）由A可知，物体的重力G=10N；由C可知，物体浸没在水中时，物体受到的拉力为F=7N；则物体浸没在水中受到的浮力：F</a:t>
            </a:r>
            <a:r>
              <a:rPr lang="zh-CN" altLang="en-US" sz="2400" baseline="-25000">
                <a:latin typeface="宋体" panose="02010600030101010101" pitchFamily="2" charset="-122"/>
                <a:ea typeface="宋体" panose="02010600030101010101" pitchFamily="2" charset="-122"/>
              </a:rPr>
              <a:t>浮</a:t>
            </a:r>
            <a:r>
              <a:rPr lang="zh-CN" altLang="en-US" sz="2400">
                <a:latin typeface="宋体" panose="02010600030101010101" pitchFamily="2" charset="-122"/>
                <a:ea typeface="宋体" panose="02010600030101010101" pitchFamily="2" charset="-122"/>
              </a:rPr>
              <a:t>=G-F=10N-7N=3N；（2）观察图B、C可知，物体排开液体的体积不同，由测力计的示数可知，所受浮力不同，且排开液体的体积越大，所受浮力越大；要探究浮力的大小与所浸液体的密度有关，应使物体排开液体的体积相同，液体的密度不同；观察可知，D、E两图中，物体排开液体的体积相同，而液体的密度不同，故要探究浮力的大小与所浸液体的密度有关，应选择实验A、D、E；（3）浮力大小与物体浸没的深度无关，观察图C、D可知，物体浸没在同种液体中的深度不同，浮力相同，所以F</a:t>
            </a:r>
            <a:r>
              <a:rPr lang="zh-CN" altLang="en-US" sz="2400" baseline="-25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=F</a:t>
            </a:r>
            <a:r>
              <a:rPr lang="zh-CN" altLang="en-US" sz="2400" baseline="-250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=7N；由A、C知，浸没在水中时的浮力F</a:t>
            </a:r>
            <a:r>
              <a:rPr lang="zh-CN" altLang="en-US" sz="2400" baseline="-25000">
                <a:latin typeface="宋体" panose="02010600030101010101" pitchFamily="2" charset="-122"/>
                <a:ea typeface="宋体" panose="02010600030101010101" pitchFamily="2" charset="-122"/>
              </a:rPr>
              <a:t>浮</a:t>
            </a:r>
            <a:r>
              <a:rPr lang="zh-CN" altLang="en-US" sz="2400">
                <a:latin typeface="宋体" panose="02010600030101010101" pitchFamily="2" charset="-122"/>
                <a:ea typeface="宋体" panose="02010600030101010101" pitchFamily="2" charset="-122"/>
              </a:rPr>
              <a:t>=10N-7N=3N；由A、E知，浸没在液体中时的浮力F</a:t>
            </a:r>
            <a:r>
              <a:rPr lang="zh-CN" altLang="en-US" sz="2400" baseline="-25000">
                <a:latin typeface="宋体" panose="02010600030101010101" pitchFamily="2" charset="-122"/>
                <a:ea typeface="宋体" panose="02010600030101010101" pitchFamily="2" charset="-122"/>
              </a:rPr>
              <a:t>浮</a:t>
            </a:r>
            <a:r>
              <a:rPr lang="zh-CN" altLang="en-US" sz="2400">
                <a:latin typeface="宋体" panose="02010600030101010101" pitchFamily="2" charset="-122"/>
                <a:ea typeface="宋体" panose="02010600030101010101" pitchFamily="2" charset="-122"/>
              </a:rPr>
              <a:t>′=10N-6.4N=3.6N；由F</a:t>
            </a:r>
            <a:r>
              <a:rPr lang="zh-CN" altLang="en-US" sz="2400" baseline="-25000">
                <a:latin typeface="宋体" panose="02010600030101010101" pitchFamily="2" charset="-122"/>
                <a:ea typeface="宋体" panose="02010600030101010101" pitchFamily="2" charset="-122"/>
              </a:rPr>
              <a:t>浮</a:t>
            </a:r>
            <a:r>
              <a:rPr lang="zh-CN" altLang="en-US" sz="2400">
                <a:latin typeface="宋体" panose="02010600030101010101" pitchFamily="2" charset="-122"/>
                <a:ea typeface="宋体" panose="02010600030101010101" pitchFamily="2" charset="-122"/>
              </a:rPr>
              <a:t>=ρ</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gV</a:t>
            </a:r>
            <a:r>
              <a:rPr lang="zh-CN" altLang="en-US" sz="2400" baseline="-25000">
                <a:latin typeface="宋体" panose="02010600030101010101" pitchFamily="2" charset="-122"/>
                <a:ea typeface="宋体" panose="02010600030101010101" pitchFamily="2" charset="-122"/>
              </a:rPr>
              <a:t>排</a:t>
            </a:r>
            <a:r>
              <a:rPr lang="zh-CN" altLang="en-US" sz="2400">
                <a:latin typeface="宋体" panose="02010600030101010101" pitchFamily="2" charset="-122"/>
                <a:ea typeface="宋体" panose="02010600030101010101" pitchFamily="2" charset="-122"/>
              </a:rPr>
              <a:t>得：物体的体积V=V</a:t>
            </a:r>
            <a:r>
              <a:rPr lang="zh-CN" altLang="en-US" sz="2400" baseline="-25000">
                <a:latin typeface="宋体" panose="02010600030101010101" pitchFamily="2" charset="-122"/>
                <a:ea typeface="宋体" panose="02010600030101010101" pitchFamily="2" charset="-122"/>
              </a:rPr>
              <a:t>排</a:t>
            </a:r>
            <a:r>
              <a:rPr lang="zh-CN" altLang="en-US" sz="2400">
                <a:latin typeface="宋体" panose="02010600030101010101" pitchFamily="2" charset="-122"/>
                <a:ea typeface="宋体" panose="02010600030101010101" pitchFamily="2" charset="-122"/>
              </a:rPr>
              <a:t>=F</a:t>
            </a:r>
            <a:r>
              <a:rPr lang="zh-CN" altLang="en-US" sz="2400" baseline="-25000">
                <a:latin typeface="宋体" panose="02010600030101010101" pitchFamily="2" charset="-122"/>
                <a:ea typeface="宋体" panose="02010600030101010101" pitchFamily="2" charset="-122"/>
              </a:rPr>
              <a:t>浮</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ρ</a:t>
            </a:r>
            <a:r>
              <a:rPr lang="zh-CN" altLang="en-US" sz="2400" baseline="-25000">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g=3N</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10</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kg/m</a:t>
            </a:r>
            <a:r>
              <a:rPr lang="zh-CN" altLang="en-US" sz="2400" baseline="30000">
                <a:latin typeface="宋体" panose="02010600030101010101" pitchFamily="2" charset="-122"/>
                <a:ea typeface="宋体" panose="02010600030101010101" pitchFamily="2" charset="-122"/>
              </a:rPr>
              <a:t>3</a:t>
            </a:r>
            <a:r>
              <a:rPr lang="zh-CN" altLang="en-US" sz="2400">
                <a:latin typeface="微软雅黑" panose="020B0503020204020204" pitchFamily="34" charset="-122"/>
                <a:ea typeface="微软雅黑" panose="020B0503020204020204" pitchFamily="34" charset="-122"/>
                <a:sym typeface="+mn-ea"/>
              </a:rPr>
              <a:t>･</a:t>
            </a:r>
            <a:r>
              <a:rPr lang="zh-CN" altLang="en-US" sz="2400">
                <a:latin typeface="宋体" panose="02010600030101010101" pitchFamily="2" charset="-122"/>
                <a:ea typeface="宋体" panose="02010600030101010101" pitchFamily="2" charset="-122"/>
              </a:rPr>
              <a:t>10N/kg=3×10</a:t>
            </a:r>
            <a:r>
              <a:rPr lang="zh-CN" altLang="en-US" sz="2400" baseline="300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m</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，液体的密度ρ</a:t>
            </a:r>
            <a:r>
              <a:rPr lang="zh-CN" altLang="en-US" sz="2400" baseline="-25000">
                <a:latin typeface="宋体" panose="02010600030101010101" pitchFamily="2" charset="-122"/>
                <a:ea typeface="宋体" panose="02010600030101010101" pitchFamily="2" charset="-122"/>
              </a:rPr>
              <a:t>液</a:t>
            </a:r>
            <a:r>
              <a:rPr lang="zh-CN" altLang="en-US" sz="2400">
                <a:latin typeface="宋体" panose="02010600030101010101" pitchFamily="2" charset="-122"/>
                <a:ea typeface="宋体" panose="02010600030101010101" pitchFamily="2" charset="-122"/>
              </a:rPr>
              <a:t>=F</a:t>
            </a:r>
            <a:r>
              <a:rPr lang="zh-CN" altLang="en-US" sz="2400" baseline="-25000">
                <a:latin typeface="宋体" panose="02010600030101010101" pitchFamily="2" charset="-122"/>
                <a:ea typeface="宋体" panose="02010600030101010101" pitchFamily="2" charset="-122"/>
              </a:rPr>
              <a:t>浮</a:t>
            </a: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gV</a:t>
            </a:r>
            <a:r>
              <a:rPr lang="zh-CN" altLang="en-US" sz="2400" baseline="-25000">
                <a:latin typeface="宋体" panose="02010600030101010101" pitchFamily="2" charset="-122"/>
                <a:ea typeface="宋体" panose="02010600030101010101" pitchFamily="2" charset="-122"/>
              </a:rPr>
              <a:t>排</a:t>
            </a:r>
            <a:r>
              <a:rPr lang="zh-CN" altLang="en-US" sz="2400">
                <a:latin typeface="宋体" panose="02010600030101010101" pitchFamily="2" charset="-122"/>
                <a:ea typeface="宋体" panose="02010600030101010101" pitchFamily="2" charset="-122"/>
              </a:rPr>
              <a:t>=3.6N</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10N/kg×3×10</a:t>
            </a:r>
            <a:r>
              <a:rPr lang="zh-CN" altLang="en-US" sz="2400" baseline="300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m</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=1.2×10</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kg/m</a:t>
            </a:r>
            <a:r>
              <a:rPr lang="zh-CN" altLang="en-US" sz="2400" baseline="300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；（4）该实验探究浮力大小与多个因素的关系，用到了控制变量法．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9">
                                            <p:txEl>
                                              <p:pRg st="0" end="0"/>
                                            </p:txEl>
                                          </p:spTgt>
                                        </p:tgtEl>
                                        <p:attrNameLst>
                                          <p:attrName>style.visibility</p:attrName>
                                        </p:attrNameLst>
                                      </p:cBhvr>
                                      <p:to>
                                        <p:strVal val="visible"/>
                                      </p:to>
                                    </p:set>
                                    <p:anim calcmode="lin" valueType="num">
                                      <p:cBhvr additive="base">
                                        <p:cTn id="13" dur="500" fill="hold"/>
                                        <p:tgtEl>
                                          <p:spTgt spid="102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1907" y="573197"/>
            <a:ext cx="1860419"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2049" name="Rectangle 1"/>
          <p:cNvSpPr>
            <a:spLocks noChangeArrowheads="1"/>
          </p:cNvSpPr>
          <p:nvPr/>
        </p:nvSpPr>
        <p:spPr bwMode="auto">
          <a:xfrm>
            <a:off x="1464945" y="1222693"/>
            <a:ext cx="8315960" cy="48177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20000"/>
              </a:lnSpc>
              <a:spcBef>
                <a:spcPct val="0"/>
              </a:spcBef>
              <a:spcAft>
                <a:spcPct val="0"/>
              </a:spcAft>
              <a:buClrTx/>
              <a:buSzTx/>
              <a:buFontTx/>
              <a:buNone/>
            </a:pPr>
            <a:r>
              <a:rPr lang="en-US" altLang="zh-CN" sz="2400" dirty="0" smtClean="0">
                <a:solidFill>
                  <a:srgbClr val="000000"/>
                </a:solidFill>
                <a:latin typeface="Calibri" panose="020F0502020204030204" charset="0"/>
                <a:ea typeface="宋体" panose="02010600030101010101" pitchFamily="2" charset="-122"/>
                <a:cs typeface="宋体" panose="02010600030101010101" pitchFamily="2" charset="-122"/>
              </a:rPr>
              <a:t>        </a:t>
            </a:r>
            <a:r>
              <a:rPr lang="en-US" altLang="zh-CN" sz="240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20</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17</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年黄石</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在探究“物体浮力的大小跟它排开液体的重力的关系“实验时，具体设计的实验操作步骤如图甲、乙、丙和丁所示．为方便操作和减小测量误差，最合理的操作步骤应该是                                 （　　）</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p>
          <a:p>
            <a:pPr marL="0" marR="0" lvl="0" indent="0" algn="l" defTabSz="914400" rtl="0" eaLnBrk="0" fontAlgn="base" latinLnBrk="0" hangingPunct="0">
              <a:lnSpc>
                <a:spcPct val="120000"/>
              </a:lnSpc>
              <a:spcBef>
                <a:spcPct val="0"/>
              </a:spcBef>
              <a:spcAft>
                <a:spcPct val="0"/>
              </a:spcAft>
              <a:buClrTx/>
              <a:buSzTx/>
              <a:buFontTx/>
              <a:buNone/>
            </a:pPr>
            <a:endPar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20000"/>
              </a:lnSpc>
              <a:spcBef>
                <a:spcPct val="0"/>
              </a:spcBef>
              <a:spcAft>
                <a:spcPct val="0"/>
              </a:spcAft>
              <a:buClrTx/>
              <a:buSzTx/>
              <a:buFontTx/>
              <a:buNone/>
            </a:pPr>
            <a:endPar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20000"/>
              </a:lnSpc>
              <a:spcBef>
                <a:spcPct val="0"/>
              </a:spcBef>
              <a:spcAft>
                <a:spcPct val="0"/>
              </a:spcAft>
              <a:buClrTx/>
              <a:buSzTx/>
              <a:buFontTx/>
              <a:buNone/>
            </a:pPr>
            <a:endPar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20000"/>
              </a:lnSpc>
              <a:spcBef>
                <a:spcPct val="0"/>
              </a:spcBef>
              <a:spcAft>
                <a:spcPct val="0"/>
              </a:spcAft>
              <a:buClrTx/>
              <a:buSzTx/>
              <a:buFontTx/>
              <a:buNone/>
            </a:pPr>
            <a:endPar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20000"/>
              </a:lnSpc>
              <a:spcBef>
                <a:spcPct val="0"/>
              </a:spcBef>
              <a:spcAft>
                <a:spcPct val="0"/>
              </a:spcAft>
              <a:buClrTx/>
              <a:buSzTx/>
              <a:buFontTx/>
              <a:buNone/>
            </a:pPr>
            <a:endPar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A．甲、乙、丙、丁         B．乙、甲、丙、丁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C．乙、甲、丁、丙         D．丁、甲、乙、丙 </a:t>
            </a:r>
          </a:p>
        </p:txBody>
      </p:sp>
      <p:pic>
        <p:nvPicPr>
          <p:cNvPr id="3" name="图片 2" descr="49baf2f8[1]"/>
          <p:cNvPicPr>
            <a:picLocks noChangeAspect="1"/>
          </p:cNvPicPr>
          <p:nvPr/>
        </p:nvPicPr>
        <p:blipFill>
          <a:blip r:embed="rId2"/>
          <a:stretch>
            <a:fillRect/>
          </a:stretch>
        </p:blipFill>
        <p:spPr>
          <a:xfrm>
            <a:off x="3789680" y="3146425"/>
            <a:ext cx="2514600" cy="2002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blinds(horizontal)">
                                      <p:cBhvr>
                                        <p:cTn id="7" dur="500"/>
                                        <p:tgtEl>
                                          <p:spTgt spid="2049"/>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6830" y="1677670"/>
            <a:ext cx="9417050" cy="2858770"/>
          </a:xfrm>
          <a:prstGeom prst="rect">
            <a:avLst/>
          </a:prstGeom>
          <a:noFill/>
        </p:spPr>
        <p:txBody>
          <a:bodyPr wrap="square" rtlCol="0">
            <a:spAutoFit/>
          </a:bodyPr>
          <a:lstStyle/>
          <a:p>
            <a:pPr algn="l">
              <a:lnSpc>
                <a:spcPct val="130000"/>
              </a:lnSpc>
            </a:pPr>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为方便操作和减小测量误差，合理的实验顺序是：丁、测出空桶所受的重力，再把空桶置于溢水杯口的正下方；甲、用弹簧测力计测出物体所受的重力；乙、用弹簧测力计吊着物体浸没在装满水的溢水杯中，读出此时弹簧测力计的示数；丙、测出桶和排开水所受的总重力．</a:t>
            </a:r>
          </a:p>
          <a:p>
            <a:pPr algn="l"/>
            <a:r>
              <a:rPr lang="zh-CN" altLang="en-US" sz="2400">
                <a:solidFill>
                  <a:srgbClr val="FF0000"/>
                </a:solidFill>
                <a:latin typeface="宋体" panose="02010600030101010101" pitchFamily="2" charset="-122"/>
                <a:ea typeface="宋体" panose="02010600030101010101" pitchFamily="2" charset="-122"/>
                <a:sym typeface="+mn-ea"/>
              </a:rPr>
              <a:t>    【答案】</a:t>
            </a:r>
            <a:r>
              <a:rPr lang="en-US" altLang="zh-CN" sz="2400">
                <a:solidFill>
                  <a:schemeClr val="tx1"/>
                </a:solidFill>
                <a:latin typeface="宋体" panose="02010600030101010101" pitchFamily="2" charset="-122"/>
                <a:ea typeface="宋体" panose="02010600030101010101" pitchFamily="2" charset="-122"/>
                <a:sym typeface="+mn-ea"/>
              </a:rPr>
              <a:t>D</a:t>
            </a:r>
          </a:p>
        </p:txBody>
      </p:sp>
      <p:sp>
        <p:nvSpPr>
          <p:cNvPr id="3" name="文本框 2"/>
          <p:cNvSpPr txBox="1"/>
          <p:nvPr/>
        </p:nvSpPr>
        <p:spPr>
          <a:xfrm>
            <a:off x="1697355" y="497840"/>
            <a:ext cx="1808480" cy="583565"/>
          </a:xfrm>
          <a:prstGeom prst="rect">
            <a:avLst/>
          </a:prstGeom>
          <a:noFill/>
        </p:spPr>
        <p:txBody>
          <a:bodyPr wrap="none" rtlCol="0" anchor="t">
            <a:spAutoFit/>
          </a:bodyPr>
          <a:lstStyle/>
          <a:p>
            <a:r>
              <a:rPr lang="zh-CN" altLang="zh-CN" sz="3200" dirty="0">
                <a:solidFill>
                  <a:srgbClr val="00B0F0"/>
                </a:solidFill>
                <a:sym typeface="+mn-ea"/>
              </a:rPr>
              <a:t>真题体验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1907" y="573197"/>
            <a:ext cx="1860419"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073" name="Rectangle 1"/>
          <p:cNvSpPr>
            <a:spLocks noChangeArrowheads="1"/>
          </p:cNvSpPr>
          <p:nvPr/>
        </p:nvSpPr>
        <p:spPr bwMode="auto">
          <a:xfrm>
            <a:off x="1219835" y="1137920"/>
            <a:ext cx="10073640" cy="56311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lang="en-US" altLang="zh-CN" sz="2400" dirty="0" smtClean="0">
                <a:latin typeface="宋体" panose="02010600030101010101" pitchFamily="2" charset="-122"/>
                <a:ea typeface="宋体" panose="02010600030101010101" pitchFamily="2" charset="-122"/>
                <a:cs typeface="Times New Roman" panose="02020603050405020304" pitchFamily="18" charset="0"/>
              </a:rPr>
              <a:t>    2</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201</a:t>
            </a:r>
            <a:r>
              <a:rPr kumimoji="0" lang="en-US" altLang="zh-CN"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zh-CN" altLang="en-US" sz="24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年台州</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用图中实验装置验证阿基米德原理，当物块浸入溢水杯时，水会流入空桶中，下列说法正确的是             （　　）</a:t>
            </a:r>
            <a:r>
              <a:rPr kumimoji="0" 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A．实验前溢水杯未装满水，对实验结果没有影响 </a:t>
            </a:r>
          </a:p>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B．物块浸入水中越深，水对溢水杯底部的压强越大 </a:t>
            </a:r>
          </a:p>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C．物块浸入水中越深，左侧弹簧测力计的示数越大 </a:t>
            </a:r>
          </a:p>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D．通过计算可知实验所用物块的密度为2×10</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千克/米</a:t>
            </a:r>
            <a:r>
              <a:rPr kumimoji="0" lang="zh-CN" altLang="zh-CN" sz="2400" b="0"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p>
          <a:p>
            <a:pPr marL="0" marR="0" lvl="0" indent="0" algn="l" defTabSz="914400" rtl="0" eaLnBrk="0" fontAlgn="ctr" latinLnBrk="0" hangingPunct="0">
              <a:lnSpc>
                <a:spcPct val="100000"/>
              </a:lnSpc>
              <a:spcBef>
                <a:spcPct val="0"/>
              </a:spcBef>
              <a:spcAft>
                <a:spcPct val="0"/>
              </a:spcAft>
              <a:buClrTx/>
              <a:buSzTx/>
              <a:buFontTx/>
              <a:buNone/>
            </a:pPr>
            <a:endPar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0c90545c[1]"/>
          <p:cNvPicPr>
            <a:picLocks noChangeAspect="1"/>
          </p:cNvPicPr>
          <p:nvPr/>
        </p:nvPicPr>
        <p:blipFill>
          <a:blip r:embed="rId2"/>
          <a:stretch>
            <a:fillRect/>
          </a:stretch>
        </p:blipFill>
        <p:spPr>
          <a:xfrm>
            <a:off x="3124200" y="1990090"/>
            <a:ext cx="4768215" cy="2738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blinds(horizontal)">
                                      <p:cBhvr>
                                        <p:cTn id="7" dur="500"/>
                                        <p:tgtEl>
                                          <p:spTgt spid="3073"/>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874" y="582527"/>
            <a:ext cx="1860419"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097" name="Rectangle 1"/>
          <p:cNvSpPr>
            <a:spLocks noChangeArrowheads="1"/>
          </p:cNvSpPr>
          <p:nvPr/>
        </p:nvSpPr>
        <p:spPr bwMode="auto">
          <a:xfrm>
            <a:off x="1110615" y="1136333"/>
            <a:ext cx="9402445" cy="4892675"/>
          </a:xfrm>
          <a:prstGeom prst="rect">
            <a:avLst/>
          </a:prstGeom>
          <a:noFill/>
          <a:ln w="9525">
            <a:noFill/>
            <a:miter lim="800000"/>
          </a:ln>
          <a:effectLst/>
        </p:spPr>
        <p:txBody>
          <a:bodyPr vert="horz" wrap="square" lIns="91440" tIns="45720" rIns="91440" bIns="45720" numCol="1" anchor="ctr" anchorCtr="0" compatLnSpc="1">
            <a:spAutoFit/>
          </a:bodyPr>
          <a:lstStyle/>
          <a:p>
            <a:pPr algn="l"/>
            <a:r>
              <a:rPr lang="en-US" altLang="zh-CN" sz="2400">
                <a:solidFill>
                  <a:srgbClr val="FF0000"/>
                </a:solidFill>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【解析】</a:t>
            </a:r>
            <a:r>
              <a:rPr lang="zh-CN" altLang="en-US" sz="2400">
                <a:solidFill>
                  <a:schemeClr val="tx1"/>
                </a:solidFill>
                <a:latin typeface="宋体" panose="02010600030101010101" pitchFamily="2" charset="-122"/>
                <a:ea typeface="宋体" panose="02010600030101010101" pitchFamily="2" charset="-122"/>
                <a:sym typeface="+mn-ea"/>
              </a:rPr>
              <a:t>物体放入水中前，溢水杯应该是满水的，否则小桶内所盛的水将小于物体排开水的体积．所以应该在溢水杯中倒满水，故A错误；</a:t>
            </a:r>
            <a:r>
              <a:rPr lang="zh-CN" altLang="en-US" sz="2400">
                <a:latin typeface="宋体" panose="02010600030101010101" pitchFamily="2" charset="-122"/>
                <a:ea typeface="宋体" panose="02010600030101010101" pitchFamily="2" charset="-122"/>
                <a:sym typeface="+mn-ea"/>
              </a:rPr>
              <a:t>物块浸没水中后，随着深度的增加，排开水的体积不变，液体的深度不变，故水对容器底部的压强不变，故B错误；左侧实验中，在物块完全浸没水中前，随着物块浸入水中深度的增加，排开水的体积增大，溢出去的水增多，故弹簧测力计的示数变大；物块完全浸没水中，排开水的体积不变，弹簧测力计的示数不再变化，故C错误；由测力计的示数可知，物体的重力</a:t>
            </a:r>
            <a:r>
              <a:rPr lang="zh-CN" altLang="en-US" sz="2400" i="1">
                <a:latin typeface="宋体" panose="02010600030101010101" pitchFamily="2" charset="-122"/>
                <a:ea typeface="宋体" panose="02010600030101010101" pitchFamily="2" charset="-122"/>
                <a:sym typeface="+mn-ea"/>
              </a:rPr>
              <a:t>G </a:t>
            </a:r>
            <a:r>
              <a:rPr lang="zh-CN" altLang="en-US" sz="2400">
                <a:latin typeface="宋体" panose="02010600030101010101" pitchFamily="2" charset="-122"/>
                <a:ea typeface="宋体" panose="02010600030101010101" pitchFamily="2" charset="-122"/>
                <a:sym typeface="+mn-ea"/>
              </a:rPr>
              <a:t>=2N，物体的质量</a:t>
            </a:r>
            <a:r>
              <a:rPr lang="zh-CN" altLang="en-US" sz="2400" i="1">
                <a:latin typeface="宋体" panose="02010600030101010101" pitchFamily="2" charset="-122"/>
                <a:ea typeface="宋体" panose="02010600030101010101" pitchFamily="2" charset="-122"/>
                <a:sym typeface="+mn-ea"/>
              </a:rPr>
              <a:t>m</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G</a:t>
            </a:r>
            <a:r>
              <a:rPr lang="en-US" altLang="zh-CN" sz="2400" i="1">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g</a:t>
            </a:r>
            <a:r>
              <a:rPr lang="zh-CN" altLang="en-US" sz="2400">
                <a:latin typeface="宋体" panose="02010600030101010101" pitchFamily="2" charset="-122"/>
                <a:ea typeface="宋体" panose="02010600030101010101" pitchFamily="2" charset="-122"/>
                <a:sym typeface="+mn-ea"/>
              </a:rPr>
              <a:t> =2N</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10N/kg =0.2kg；物体浸没水中后的浮力</a:t>
            </a:r>
            <a:r>
              <a:rPr lang="zh-CN" altLang="en-US" sz="2400" i="1">
                <a:latin typeface="宋体" panose="02010600030101010101" pitchFamily="2" charset="-122"/>
                <a:ea typeface="宋体" panose="02010600030101010101" pitchFamily="2" charset="-122"/>
                <a:sym typeface="+mn-ea"/>
              </a:rPr>
              <a:t>F</a:t>
            </a:r>
            <a:r>
              <a:rPr lang="zh-CN" altLang="en-US" sz="2400" baseline="-25000">
                <a:latin typeface="宋体" panose="02010600030101010101" pitchFamily="2" charset="-122"/>
                <a:ea typeface="宋体" panose="02010600030101010101" pitchFamily="2" charset="-122"/>
                <a:sym typeface="+mn-ea"/>
              </a:rPr>
              <a:t>浮</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G</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G</a:t>
            </a:r>
            <a:r>
              <a:rPr lang="zh-CN" altLang="en-US" sz="2400">
                <a:latin typeface="宋体" panose="02010600030101010101" pitchFamily="2" charset="-122"/>
                <a:ea typeface="宋体" panose="02010600030101010101" pitchFamily="2" charset="-122"/>
                <a:sym typeface="+mn-ea"/>
              </a:rPr>
              <a:t>′=2N-1N=1N，由阿基米德原理</a:t>
            </a:r>
            <a:r>
              <a:rPr lang="zh-CN" altLang="en-US" sz="2400" i="1">
                <a:latin typeface="宋体" panose="02010600030101010101" pitchFamily="2" charset="-122"/>
                <a:ea typeface="宋体" panose="02010600030101010101" pitchFamily="2" charset="-122"/>
                <a:sym typeface="+mn-ea"/>
              </a:rPr>
              <a:t>F</a:t>
            </a:r>
            <a:r>
              <a:rPr lang="zh-CN" altLang="en-US" sz="2400" baseline="-25000">
                <a:latin typeface="宋体" panose="02010600030101010101" pitchFamily="2" charset="-122"/>
                <a:ea typeface="宋体" panose="02010600030101010101" pitchFamily="2" charset="-122"/>
                <a:sym typeface="+mn-ea"/>
              </a:rPr>
              <a:t>浮</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ρ</a:t>
            </a:r>
            <a:r>
              <a:rPr lang="zh-CN" altLang="en-US" sz="2400" baseline="-25000">
                <a:latin typeface="宋体" panose="02010600030101010101" pitchFamily="2" charset="-122"/>
                <a:ea typeface="宋体" panose="02010600030101010101" pitchFamily="2" charset="-122"/>
                <a:sym typeface="+mn-ea"/>
              </a:rPr>
              <a:t>水</a:t>
            </a:r>
            <a:r>
              <a:rPr lang="zh-CN" altLang="en-US" sz="2400" i="1">
                <a:latin typeface="宋体" panose="02010600030101010101" pitchFamily="2" charset="-122"/>
                <a:ea typeface="宋体" panose="02010600030101010101" pitchFamily="2" charset="-122"/>
                <a:sym typeface="+mn-ea"/>
              </a:rPr>
              <a:t>gV</a:t>
            </a:r>
            <a:r>
              <a:rPr lang="zh-CN" altLang="en-US" sz="2400" baseline="-25000">
                <a:latin typeface="宋体" panose="02010600030101010101" pitchFamily="2" charset="-122"/>
                <a:ea typeface="宋体" panose="02010600030101010101" pitchFamily="2" charset="-122"/>
                <a:sym typeface="+mn-ea"/>
              </a:rPr>
              <a:t>排</a:t>
            </a:r>
            <a:r>
              <a:rPr lang="zh-CN" altLang="en-US" sz="2400">
                <a:latin typeface="宋体" panose="02010600030101010101" pitchFamily="2" charset="-122"/>
                <a:ea typeface="宋体" panose="02010600030101010101" pitchFamily="2" charset="-122"/>
                <a:sym typeface="+mn-ea"/>
              </a:rPr>
              <a:t>可得，物体的体积</a:t>
            </a:r>
            <a:r>
              <a:rPr lang="zh-CN" altLang="en-US" sz="2400" i="1">
                <a:latin typeface="宋体" panose="02010600030101010101" pitchFamily="2" charset="-122"/>
                <a:ea typeface="宋体" panose="02010600030101010101" pitchFamily="2" charset="-122"/>
                <a:sym typeface="+mn-ea"/>
              </a:rPr>
              <a:t>V</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V</a:t>
            </a:r>
            <a:r>
              <a:rPr lang="zh-CN" altLang="en-US" sz="2400" baseline="-25000">
                <a:latin typeface="宋体" panose="02010600030101010101" pitchFamily="2" charset="-122"/>
                <a:ea typeface="宋体" panose="02010600030101010101" pitchFamily="2" charset="-122"/>
                <a:sym typeface="+mn-ea"/>
              </a:rPr>
              <a:t>排</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F</a:t>
            </a:r>
            <a:r>
              <a:rPr lang="zh-CN" altLang="en-US" sz="2400" baseline="-25000">
                <a:latin typeface="宋体" panose="02010600030101010101" pitchFamily="2" charset="-122"/>
                <a:ea typeface="宋体" panose="02010600030101010101" pitchFamily="2" charset="-122"/>
                <a:sym typeface="+mn-ea"/>
              </a:rPr>
              <a:t>浮</a:t>
            </a:r>
            <a:r>
              <a:rPr lang="en-US" altLang="zh-CN"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ρ</a:t>
            </a:r>
            <a:r>
              <a:rPr lang="zh-CN" altLang="en-US" sz="2400" baseline="-25000">
                <a:latin typeface="宋体" panose="02010600030101010101" pitchFamily="2" charset="-122"/>
                <a:ea typeface="宋体" panose="02010600030101010101" pitchFamily="2" charset="-122"/>
                <a:sym typeface="+mn-ea"/>
              </a:rPr>
              <a:t>水</a:t>
            </a:r>
            <a:r>
              <a:rPr lang="zh-CN" altLang="en-US" sz="2400" i="1">
                <a:latin typeface="宋体" panose="02010600030101010101" pitchFamily="2" charset="-122"/>
                <a:ea typeface="宋体" panose="02010600030101010101" pitchFamily="2" charset="-122"/>
                <a:sym typeface="+mn-ea"/>
              </a:rPr>
              <a:t>g</a:t>
            </a:r>
            <a:r>
              <a:rPr lang="zh-CN" altLang="en-US" sz="2400">
                <a:latin typeface="宋体" panose="02010600030101010101" pitchFamily="2" charset="-122"/>
                <a:ea typeface="宋体" panose="02010600030101010101" pitchFamily="2" charset="-122"/>
                <a:sym typeface="+mn-ea"/>
              </a:rPr>
              <a:t> =1N </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1.0×10</a:t>
            </a:r>
            <a:r>
              <a:rPr lang="zh-CN" altLang="en-US" sz="2400" baseline="30000">
                <a:latin typeface="宋体" panose="02010600030101010101" pitchFamily="2" charset="-122"/>
                <a:ea typeface="宋体" panose="02010600030101010101" pitchFamily="2" charset="-122"/>
                <a:sym typeface="+mn-ea"/>
              </a:rPr>
              <a:t>3</a:t>
            </a:r>
            <a:r>
              <a:rPr lang="zh-CN" altLang="en-US" sz="2400">
                <a:latin typeface="宋体" panose="02010600030101010101" pitchFamily="2" charset="-122"/>
                <a:ea typeface="宋体" panose="02010600030101010101" pitchFamily="2" charset="-122"/>
                <a:sym typeface="+mn-ea"/>
              </a:rPr>
              <a:t>kg/m</a:t>
            </a:r>
            <a:r>
              <a:rPr lang="zh-CN" altLang="en-US" sz="2400" baseline="30000">
                <a:latin typeface="宋体" panose="02010600030101010101" pitchFamily="2" charset="-122"/>
                <a:ea typeface="宋体" panose="02010600030101010101" pitchFamily="2" charset="-122"/>
                <a:sym typeface="+mn-ea"/>
              </a:rPr>
              <a:t>3</a:t>
            </a:r>
            <a:r>
              <a:rPr lang="zh-CN" altLang="en-US" sz="2400">
                <a:latin typeface="宋体" panose="02010600030101010101" pitchFamily="2" charset="-122"/>
                <a:ea typeface="宋体" panose="02010600030101010101" pitchFamily="2" charset="-122"/>
                <a:sym typeface="+mn-ea"/>
              </a:rPr>
              <a:t>×10N/kg =1×10</a:t>
            </a:r>
            <a:r>
              <a:rPr lang="zh-CN" altLang="en-US" sz="2400" baseline="30000">
                <a:latin typeface="宋体" panose="02010600030101010101" pitchFamily="2" charset="-122"/>
                <a:ea typeface="宋体" panose="02010600030101010101" pitchFamily="2" charset="-122"/>
                <a:sym typeface="+mn-ea"/>
              </a:rPr>
              <a:t>-4</a:t>
            </a:r>
            <a:r>
              <a:rPr lang="zh-CN" altLang="en-US" sz="2400">
                <a:latin typeface="宋体" panose="02010600030101010101" pitchFamily="2" charset="-122"/>
                <a:ea typeface="宋体" panose="02010600030101010101" pitchFamily="2" charset="-122"/>
                <a:sym typeface="+mn-ea"/>
              </a:rPr>
              <a:t>m</a:t>
            </a:r>
            <a:r>
              <a:rPr lang="zh-CN" altLang="en-US" sz="2400" baseline="30000">
                <a:latin typeface="宋体" panose="02010600030101010101" pitchFamily="2" charset="-122"/>
                <a:ea typeface="宋体" panose="02010600030101010101" pitchFamily="2" charset="-122"/>
                <a:sym typeface="+mn-ea"/>
              </a:rPr>
              <a:t>3</a:t>
            </a:r>
            <a:r>
              <a:rPr lang="zh-CN" altLang="en-US" sz="2400">
                <a:latin typeface="宋体" panose="02010600030101010101" pitchFamily="2" charset="-122"/>
                <a:ea typeface="宋体" panose="02010600030101010101" pitchFamily="2" charset="-122"/>
                <a:sym typeface="+mn-ea"/>
              </a:rPr>
              <a:t>，物体的密度</a:t>
            </a:r>
            <a:r>
              <a:rPr lang="zh-CN" altLang="en-US" sz="2400" i="1">
                <a:latin typeface="宋体" panose="02010600030101010101" pitchFamily="2" charset="-122"/>
                <a:ea typeface="宋体" panose="02010600030101010101" pitchFamily="2" charset="-122"/>
                <a:sym typeface="+mn-ea"/>
              </a:rPr>
              <a:t>ρ</a:t>
            </a:r>
            <a:r>
              <a:rPr lang="zh-CN" altLang="en-US" sz="2400">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m</a:t>
            </a:r>
            <a:r>
              <a:rPr lang="en-US" altLang="zh-CN" sz="2400" i="1">
                <a:latin typeface="宋体" panose="02010600030101010101" pitchFamily="2" charset="-122"/>
                <a:ea typeface="宋体" panose="02010600030101010101" pitchFamily="2" charset="-122"/>
                <a:sym typeface="+mn-ea"/>
              </a:rPr>
              <a:t>/</a:t>
            </a:r>
            <a:r>
              <a:rPr lang="zh-CN" altLang="en-US" sz="2400" i="1">
                <a:latin typeface="宋体" panose="02010600030101010101" pitchFamily="2" charset="-122"/>
                <a:ea typeface="宋体" panose="02010600030101010101" pitchFamily="2" charset="-122"/>
                <a:sym typeface="+mn-ea"/>
              </a:rPr>
              <a:t>V</a:t>
            </a:r>
            <a:r>
              <a:rPr lang="zh-CN" altLang="en-US" sz="2400">
                <a:latin typeface="宋体" panose="02010600030101010101" pitchFamily="2" charset="-122"/>
                <a:ea typeface="宋体" panose="02010600030101010101" pitchFamily="2" charset="-122"/>
                <a:sym typeface="+mn-ea"/>
              </a:rPr>
              <a:t> =0.2kg </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1×10</a:t>
            </a:r>
            <a:r>
              <a:rPr lang="zh-CN" altLang="en-US" sz="2400" baseline="30000">
                <a:latin typeface="宋体" panose="02010600030101010101" pitchFamily="2" charset="-122"/>
                <a:ea typeface="宋体" panose="02010600030101010101" pitchFamily="2" charset="-122"/>
                <a:sym typeface="+mn-ea"/>
              </a:rPr>
              <a:t>−4</a:t>
            </a:r>
            <a:r>
              <a:rPr lang="zh-CN" altLang="en-US" sz="2400">
                <a:latin typeface="宋体" panose="02010600030101010101" pitchFamily="2" charset="-122"/>
                <a:ea typeface="宋体" panose="02010600030101010101" pitchFamily="2" charset="-122"/>
                <a:sym typeface="+mn-ea"/>
              </a:rPr>
              <a:t>m</a:t>
            </a:r>
            <a:r>
              <a:rPr lang="zh-CN" altLang="en-US" sz="2400" baseline="30000">
                <a:latin typeface="宋体" panose="02010600030101010101" pitchFamily="2" charset="-122"/>
                <a:ea typeface="宋体" panose="02010600030101010101" pitchFamily="2" charset="-122"/>
                <a:sym typeface="+mn-ea"/>
              </a:rPr>
              <a:t>3</a:t>
            </a:r>
            <a:r>
              <a:rPr lang="zh-CN" altLang="en-US" sz="2400">
                <a:latin typeface="宋体" panose="02010600030101010101" pitchFamily="2" charset="-122"/>
                <a:ea typeface="宋体" panose="02010600030101010101" pitchFamily="2" charset="-122"/>
                <a:sym typeface="+mn-ea"/>
              </a:rPr>
              <a:t> =2×10</a:t>
            </a:r>
            <a:r>
              <a:rPr lang="zh-CN" altLang="en-US" sz="2400" baseline="30000">
                <a:latin typeface="宋体" panose="02010600030101010101" pitchFamily="2" charset="-122"/>
                <a:ea typeface="宋体" panose="02010600030101010101" pitchFamily="2" charset="-122"/>
                <a:sym typeface="+mn-ea"/>
              </a:rPr>
              <a:t>3</a:t>
            </a:r>
            <a:r>
              <a:rPr lang="zh-CN" altLang="en-US" sz="2400">
                <a:latin typeface="宋体" panose="02010600030101010101" pitchFamily="2" charset="-122"/>
                <a:ea typeface="宋体" panose="02010600030101010101" pitchFamily="2" charset="-122"/>
                <a:sym typeface="+mn-ea"/>
              </a:rPr>
              <a:t>m</a:t>
            </a:r>
            <a:r>
              <a:rPr lang="zh-CN" altLang="en-US" sz="2400" baseline="30000">
                <a:latin typeface="宋体" panose="02010600030101010101" pitchFamily="2" charset="-122"/>
                <a:ea typeface="宋体" panose="02010600030101010101" pitchFamily="2" charset="-122"/>
                <a:sym typeface="+mn-ea"/>
              </a:rPr>
              <a:t>3</a:t>
            </a:r>
            <a:r>
              <a:rPr lang="en-US" altLang="zh-CN" sz="2400">
                <a:latin typeface="宋体" panose="02010600030101010101" pitchFamily="2" charset="-122"/>
                <a:ea typeface="宋体" panose="02010600030101010101" pitchFamily="2" charset="-122"/>
                <a:sym typeface="+mn-ea"/>
              </a:rPr>
              <a:t>,</a:t>
            </a:r>
            <a:r>
              <a:rPr lang="zh-CN" altLang="en-US" sz="2400">
                <a:latin typeface="宋体" panose="02010600030101010101" pitchFamily="2" charset="-122"/>
                <a:ea typeface="宋体" panose="02010600030101010101" pitchFamily="2" charset="-122"/>
                <a:sym typeface="+mn-ea"/>
              </a:rPr>
              <a:t>故D正确．</a:t>
            </a:r>
            <a:endParaRPr lang="zh-CN" altLang="en-US" sz="2400">
              <a:latin typeface="宋体" panose="02010600030101010101" pitchFamily="2" charset="-122"/>
              <a:ea typeface="宋体" panose="02010600030101010101" pitchFamily="2" charset="-122"/>
            </a:endParaRPr>
          </a:p>
          <a:p>
            <a:pPr algn="l"/>
            <a:r>
              <a:rPr lang="zh-CN" altLang="en-US" sz="2400">
                <a:solidFill>
                  <a:srgbClr val="FF0000"/>
                </a:solidFill>
                <a:latin typeface="宋体" panose="02010600030101010101" pitchFamily="2" charset="-122"/>
                <a:ea typeface="宋体" panose="02010600030101010101" pitchFamily="2" charset="-122"/>
                <a:sym typeface="+mn-ea"/>
              </a:rPr>
              <a:t>   【答案】</a:t>
            </a:r>
            <a:r>
              <a:rPr lang="en-US" altLang="zh-CN" sz="2400">
                <a:latin typeface="宋体" panose="02010600030101010101" pitchFamily="2" charset="-122"/>
                <a:ea typeface="宋体" panose="02010600030101010101" pitchFamily="2" charset="-122"/>
                <a:sym typeface="+mn-ea"/>
              </a:rPr>
              <a:t>D</a:t>
            </a:r>
            <a:endParaRPr kumimoji="0" lang="zh-CN"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 calcmode="lin" valueType="num">
                                      <p:cBhvr additive="base">
                                        <p:cTn id="7" dur="500" fill="hold"/>
                                        <p:tgtEl>
                                          <p:spTgt spid="409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7">
                                            <p:txEl>
                                              <p:pRg st="1" end="1"/>
                                            </p:txEl>
                                          </p:spTgt>
                                        </p:tgtEl>
                                        <p:attrNameLst>
                                          <p:attrName>style.visibility</p:attrName>
                                        </p:attrNameLst>
                                      </p:cBhvr>
                                      <p:to>
                                        <p:strVal val="visible"/>
                                      </p:to>
                                    </p:set>
                                    <p:anim calcmode="lin" valueType="num">
                                      <p:cBhvr additive="base">
                                        <p:cTn id="13" dur="500" fill="hold"/>
                                        <p:tgtEl>
                                          <p:spTgt spid="409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2576" y="498551"/>
            <a:ext cx="1860419"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6081" name="Rectangle 1"/>
          <p:cNvSpPr>
            <a:spLocks noChangeArrowheads="1"/>
          </p:cNvSpPr>
          <p:nvPr/>
        </p:nvSpPr>
        <p:spPr bwMode="auto">
          <a:xfrm>
            <a:off x="1417955" y="1325563"/>
            <a:ext cx="8734425" cy="1938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2400" dirty="0" smtClean="0">
                <a:latin typeface="宋体" panose="02010600030101010101" pitchFamily="2" charset="-122"/>
                <a:ea typeface="宋体" panose="02010600030101010101" pitchFamily="2" charset="-122"/>
                <a:cs typeface="宋体" panose="02010600030101010101" pitchFamily="2" charset="-122"/>
              </a:rPr>
              <a:t>    3</a:t>
            </a:r>
            <a:r>
              <a:rPr kumimoji="0" lang="zh-CN" alt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zh-CN" sz="2400" b="0" i="0" u="none" strike="noStrike" cap="none" normalizeH="0" baseline="0" dirty="0" smtClean="0">
                <a:ln>
                  <a:noFill/>
                </a:ln>
                <a:solidFill>
                  <a:schemeClr val="tx1"/>
                </a:solidFill>
                <a:effectLst/>
                <a:latin typeface="Arial" panose="020B0604020202020204" pitchFamily="34" charset="0"/>
                <a:ea typeface="Broadway"/>
                <a:cs typeface="宋体" panose="02010600030101010101" pitchFamily="2" charset="-122"/>
              </a:rPr>
              <a:t> </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201</a:t>
            </a:r>
            <a:r>
              <a:rPr kumimoji="0" lang="en-US" alt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7</a:t>
            </a:r>
            <a:r>
              <a:rPr kumimoji="0" lang="zh-CN" altLang="en-US"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年苏州</a:t>
            </a:r>
            <a:r>
              <a:rPr kumimoji="0" lang="zh-CN" sz="24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小明用矿泉水瓶和小玻璃瓶制作了一个“浮沉子”（如图），他将装有适量水的小玻璃瓶瓶口朝下，使其漂浮在矿泉水瓶内的水面上，矿泉水瓶内留有少量空气，拧紧瓶盖使其密封，用力挤压矿泉水瓶侧面时“浮沉子”下沉，松手后“浮沉子”立即上浮．下列说法错误的是           （　　）</a:t>
            </a:r>
          </a:p>
        </p:txBody>
      </p:sp>
      <p:pic>
        <p:nvPicPr>
          <p:cNvPr id="3" name="图片 2" descr="82a484d2[1]"/>
          <p:cNvPicPr>
            <a:picLocks noChangeAspect="1"/>
          </p:cNvPicPr>
          <p:nvPr/>
        </p:nvPicPr>
        <p:blipFill>
          <a:blip r:embed="rId2"/>
          <a:stretch>
            <a:fillRect/>
          </a:stretch>
        </p:blipFill>
        <p:spPr>
          <a:xfrm>
            <a:off x="10343515" y="1402080"/>
            <a:ext cx="1132205" cy="1861820"/>
          </a:xfrm>
          <a:prstGeom prst="rect">
            <a:avLst/>
          </a:prstGeom>
        </p:spPr>
      </p:pic>
      <p:sp>
        <p:nvSpPr>
          <p:cNvPr id="5" name="文本框 4"/>
          <p:cNvSpPr txBox="1"/>
          <p:nvPr/>
        </p:nvSpPr>
        <p:spPr>
          <a:xfrm>
            <a:off x="1417320" y="3575685"/>
            <a:ext cx="7114540" cy="267652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A．“浮沉子”下沉时，所受重力大于它受到的浮力 </a:t>
            </a:r>
          </a:p>
          <a:p>
            <a:pPr algn="l"/>
            <a:r>
              <a:rPr lang="zh-CN" altLang="en-US" sz="2400">
                <a:latin typeface="宋体" panose="02010600030101010101" pitchFamily="2" charset="-122"/>
                <a:ea typeface="宋体" panose="02010600030101010101" pitchFamily="2" charset="-122"/>
              </a:rPr>
              <a:t>    B．无论怎样挤压矿泉水瓶侧面，“浮沉子”不可能悬浮在水中 </a:t>
            </a:r>
          </a:p>
          <a:p>
            <a:pPr algn="l"/>
            <a:r>
              <a:rPr lang="zh-CN" altLang="en-US" sz="2400">
                <a:latin typeface="宋体" panose="02010600030101010101" pitchFamily="2" charset="-122"/>
                <a:ea typeface="宋体" panose="02010600030101010101" pitchFamily="2" charset="-122"/>
              </a:rPr>
              <a:t>    C．“浮沉子”上浮时，小瓶内的压缩空气会将内部的水压出 </a:t>
            </a:r>
          </a:p>
          <a:p>
            <a:pPr algn="l"/>
            <a:r>
              <a:rPr lang="zh-CN" altLang="en-US" sz="2400">
                <a:latin typeface="宋体" panose="02010600030101010101" pitchFamily="2" charset="-122"/>
                <a:ea typeface="宋体" panose="02010600030101010101" pitchFamily="2" charset="-122"/>
              </a:rPr>
              <a:t>    D．潜水艇与“浮沉子”浮沉的原理相同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6081"/>
                                        </p:tgtEl>
                                        <p:attrNameLst>
                                          <p:attrName>style.visibility</p:attrName>
                                        </p:attrNameLst>
                                      </p:cBhvr>
                                      <p:to>
                                        <p:strVal val="visible"/>
                                      </p:to>
                                    </p:set>
                                    <p:animEffect transition="in" filter="blinds(horizontal)">
                                      <p:cBhvr>
                                        <p:cTn id="7" dur="500"/>
                                        <p:tgtEl>
                                          <p:spTgt spid="4608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1464905" y="1165627"/>
            <a:ext cx="9498563" cy="3817620"/>
          </a:xfrm>
          <a:prstGeom prst="rect">
            <a:avLst/>
          </a:prstGeom>
          <a:noFill/>
          <a:ln w="9525">
            <a:noFill/>
            <a:miter lim="800000"/>
          </a:ln>
          <a:effectLst/>
        </p:spPr>
        <p:txBody>
          <a:bodyPr vert="horz" wrap="square" lIns="91440" tIns="45720" rIns="91440" bIns="45720" numCol="1" anchor="ctr" anchorCtr="0" compatLnSpc="1">
            <a:spAutoFit/>
          </a:bodyPr>
          <a:lstStyle/>
          <a:p>
            <a:pPr algn="l">
              <a:lnSpc>
                <a:spcPct val="130000"/>
              </a:lnSpc>
            </a:pPr>
            <a:r>
              <a:rPr lang="en-US" altLang="zh-CN" sz="2400">
                <a:solidFill>
                  <a:srgbClr val="FF0000"/>
                </a:solidFill>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【解析】</a:t>
            </a:r>
            <a:r>
              <a:rPr lang="zh-CN" altLang="en-US" sz="2400">
                <a:solidFill>
                  <a:schemeClr val="tx1"/>
                </a:solidFill>
                <a:latin typeface="宋体" panose="02010600030101010101" pitchFamily="2" charset="-122"/>
                <a:ea typeface="宋体" panose="02010600030101010101" pitchFamily="2" charset="-122"/>
                <a:sym typeface="+mn-ea"/>
              </a:rPr>
              <a:t>挤压大塑料瓶，瓶内空气被压缩，将压强传递给水，水被压入小瓶中，将瓶体中的空气压缩，这时浮沉子里进入一些水，它的重力增加，大于它受到的浮力，就向下沉．松开手，小瓶内水面上的空气体积增大，压强减小，浮沉子里面被压缩的空气把水压出来，此时浮沉子的重力小于它所受的浮力，因此它就向上浮；当浮力等于重力，就会悬浮在水中；潜水艇与“浮沉子”浮沉的原理相同，都是靠改变自身重力来实现沉浮的．</a:t>
            </a:r>
          </a:p>
          <a:p>
            <a:pPr algn="l"/>
            <a:r>
              <a:rPr lang="zh-CN" altLang="en-US" sz="2400">
                <a:solidFill>
                  <a:srgbClr val="FF0000"/>
                </a:solidFill>
                <a:latin typeface="宋体" panose="02010600030101010101" pitchFamily="2" charset="-122"/>
                <a:ea typeface="宋体" panose="02010600030101010101" pitchFamily="2" charset="-122"/>
                <a:sym typeface="+mn-ea"/>
              </a:rPr>
              <a:t>   【答案】</a:t>
            </a:r>
            <a:r>
              <a:rPr lang="en-US" sz="2400">
                <a:latin typeface="宋体" panose="02010600030101010101" pitchFamily="2" charset="-122"/>
                <a:ea typeface="宋体" panose="02010600030101010101" pitchFamily="2" charset="-122"/>
                <a:sym typeface="+mn-ea"/>
              </a:rPr>
              <a:t>B</a:t>
            </a:r>
            <a:endParaRPr kumimoji="0" lang="en-US" sz="54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宋体" panose="02010600030101010101" pitchFamily="2" charset="-122"/>
            </a:endParaRPr>
          </a:p>
        </p:txBody>
      </p:sp>
      <p:sp>
        <p:nvSpPr>
          <p:cNvPr id="5" name="文本框 1"/>
          <p:cNvSpPr txBox="1"/>
          <p:nvPr/>
        </p:nvSpPr>
        <p:spPr>
          <a:xfrm>
            <a:off x="1582576" y="498551"/>
            <a:ext cx="1860419"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 calcmode="lin" valueType="num">
                                      <p:cBhvr additive="base">
                                        <p:cTn id="7" dur="500" fill="hold"/>
                                        <p:tgtEl>
                                          <p:spTgt spid="4505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57">
                                            <p:txEl>
                                              <p:pRg st="1" end="1"/>
                                            </p:txEl>
                                          </p:spTgt>
                                        </p:tgtEl>
                                        <p:attrNameLst>
                                          <p:attrName>style.visibility</p:attrName>
                                        </p:attrNameLst>
                                      </p:cBhvr>
                                      <p:to>
                                        <p:strVal val="visible"/>
                                      </p:to>
                                    </p:set>
                                    <p:anim calcmode="lin" valueType="num">
                                      <p:cBhvr additive="base">
                                        <p:cTn id="13" dur="500" fill="hold"/>
                                        <p:tgtEl>
                                          <p:spTgt spid="4505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9045" y="2645943"/>
            <a:ext cx="492443" cy="630543"/>
          </a:xfrm>
          <a:prstGeom prst="rect">
            <a:avLst/>
          </a:prstGeom>
          <a:solidFill>
            <a:srgbClr val="FFC000"/>
          </a:solidFill>
        </p:spPr>
        <p:txBody>
          <a:bodyPr vert="eaVert" wrap="square" rtlCol="0">
            <a:spAutoFit/>
          </a:bodyPr>
          <a:lstStyle/>
          <a:p>
            <a:r>
              <a:rPr lang="zh-CN" altLang="en-US" sz="2000" dirty="0" smtClean="0"/>
              <a:t>浮力</a:t>
            </a:r>
            <a:endParaRPr lang="zh-CN" altLang="en-US" sz="2000" dirty="0"/>
          </a:p>
        </p:txBody>
      </p:sp>
      <p:sp>
        <p:nvSpPr>
          <p:cNvPr id="3" name="左大括号 2"/>
          <p:cNvSpPr/>
          <p:nvPr/>
        </p:nvSpPr>
        <p:spPr>
          <a:xfrm>
            <a:off x="1907136" y="865842"/>
            <a:ext cx="337861" cy="4189446"/>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p:cNvSpPr txBox="1"/>
          <p:nvPr/>
        </p:nvSpPr>
        <p:spPr>
          <a:xfrm>
            <a:off x="2381287" y="771210"/>
            <a:ext cx="660494" cy="369332"/>
          </a:xfrm>
          <a:prstGeom prst="rect">
            <a:avLst/>
          </a:prstGeom>
          <a:solidFill>
            <a:srgbClr val="FFC000"/>
          </a:solidFill>
        </p:spPr>
        <p:txBody>
          <a:bodyPr wrap="square" rtlCol="0">
            <a:spAutoFit/>
          </a:bodyPr>
          <a:lstStyle/>
          <a:p>
            <a:r>
              <a:rPr lang="zh-CN" altLang="en-US" dirty="0" smtClean="0"/>
              <a:t>浮力</a:t>
            </a:r>
            <a:endParaRPr lang="zh-CN" altLang="en-US" dirty="0"/>
          </a:p>
        </p:txBody>
      </p:sp>
      <p:sp>
        <p:nvSpPr>
          <p:cNvPr id="5" name="左大括号 4"/>
          <p:cNvSpPr/>
          <p:nvPr/>
        </p:nvSpPr>
        <p:spPr>
          <a:xfrm>
            <a:off x="3076189" y="238658"/>
            <a:ext cx="357477" cy="1543489"/>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2244408" y="4842986"/>
            <a:ext cx="1814409" cy="369332"/>
          </a:xfrm>
          <a:prstGeom prst="rect">
            <a:avLst/>
          </a:prstGeom>
          <a:solidFill>
            <a:srgbClr val="FFC000"/>
          </a:solidFill>
        </p:spPr>
        <p:txBody>
          <a:bodyPr wrap="square" rtlCol="0">
            <a:spAutoFit/>
          </a:bodyPr>
          <a:lstStyle/>
          <a:p>
            <a:r>
              <a:rPr lang="zh-CN" altLang="en-US" dirty="0" smtClean="0"/>
              <a:t>浮沉条件及应用</a:t>
            </a:r>
            <a:endParaRPr lang="zh-CN" altLang="en-US" dirty="0"/>
          </a:p>
        </p:txBody>
      </p:sp>
      <p:sp>
        <p:nvSpPr>
          <p:cNvPr id="8" name="文本框 7"/>
          <p:cNvSpPr txBox="1"/>
          <p:nvPr/>
        </p:nvSpPr>
        <p:spPr>
          <a:xfrm>
            <a:off x="3455575" y="130629"/>
            <a:ext cx="6658809" cy="369332"/>
          </a:xfrm>
          <a:prstGeom prst="rect">
            <a:avLst/>
          </a:prstGeom>
          <a:solidFill>
            <a:srgbClr val="00B0F0"/>
          </a:solidFill>
        </p:spPr>
        <p:txBody>
          <a:bodyPr wrap="square" rtlCol="0">
            <a:spAutoFit/>
          </a:bodyPr>
          <a:lstStyle/>
          <a:p>
            <a:r>
              <a:rPr lang="zh-CN" altLang="en-US" dirty="0" smtClean="0"/>
              <a:t>定义：液体或气体对浸在其中的物体产生的竖直向上的力叫浮力</a:t>
            </a:r>
            <a:endParaRPr lang="zh-CN" altLang="en-US" dirty="0"/>
          </a:p>
        </p:txBody>
      </p:sp>
      <p:sp>
        <p:nvSpPr>
          <p:cNvPr id="11" name="左大括号 10"/>
          <p:cNvSpPr/>
          <p:nvPr/>
        </p:nvSpPr>
        <p:spPr>
          <a:xfrm>
            <a:off x="4140908" y="4021494"/>
            <a:ext cx="132512" cy="211804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3472018" y="1554729"/>
            <a:ext cx="5466709" cy="365760"/>
          </a:xfrm>
          <a:prstGeom prst="rect">
            <a:avLst/>
          </a:prstGeom>
          <a:solidFill>
            <a:srgbClr val="00B0F0"/>
          </a:solidFill>
        </p:spPr>
        <p:txBody>
          <a:bodyPr wrap="square" rtlCol="0">
            <a:spAutoFit/>
          </a:bodyPr>
          <a:lstStyle/>
          <a:p>
            <a:r>
              <a:rPr lang="zh-CN" altLang="en-US" dirty="0" smtClean="0"/>
              <a:t>影响浮力大小的因素：液体的密度、排开液体的体积</a:t>
            </a:r>
            <a:endParaRPr lang="zh-CN" altLang="en-US" dirty="0"/>
          </a:p>
        </p:txBody>
      </p:sp>
      <p:sp>
        <p:nvSpPr>
          <p:cNvPr id="14" name="文本框 13"/>
          <p:cNvSpPr txBox="1"/>
          <p:nvPr/>
        </p:nvSpPr>
        <p:spPr>
          <a:xfrm>
            <a:off x="4313814" y="3901743"/>
            <a:ext cx="1144595" cy="365760"/>
          </a:xfrm>
          <a:prstGeom prst="rect">
            <a:avLst/>
          </a:prstGeom>
          <a:solidFill>
            <a:srgbClr val="00B0F0"/>
          </a:solidFill>
        </p:spPr>
        <p:txBody>
          <a:bodyPr wrap="square" rtlCol="0">
            <a:spAutoFit/>
          </a:bodyPr>
          <a:lstStyle/>
          <a:p>
            <a:r>
              <a:rPr lang="zh-CN" altLang="en-US" dirty="0" smtClean="0"/>
              <a:t>浮沉条件</a:t>
            </a:r>
            <a:endParaRPr lang="zh-CN" altLang="en-US" dirty="0"/>
          </a:p>
        </p:txBody>
      </p:sp>
      <p:sp>
        <p:nvSpPr>
          <p:cNvPr id="18" name="文本框 17"/>
          <p:cNvSpPr txBox="1"/>
          <p:nvPr/>
        </p:nvSpPr>
        <p:spPr>
          <a:xfrm>
            <a:off x="5764067" y="2998042"/>
            <a:ext cx="4145043" cy="369332"/>
          </a:xfrm>
          <a:prstGeom prst="rect">
            <a:avLst/>
          </a:prstGeom>
          <a:solidFill>
            <a:srgbClr val="00B0F0"/>
          </a:solidFill>
        </p:spPr>
        <p:txBody>
          <a:bodyPr wrap="square" rtlCol="0">
            <a:spAutoFit/>
          </a:bodyPr>
          <a:lstStyle/>
          <a:p>
            <a:r>
              <a:rPr lang="zh-CN" altLang="en-US" dirty="0" smtClean="0"/>
              <a:t>上浮：</a:t>
            </a:r>
            <a:r>
              <a:rPr lang="en-US" altLang="zh-CN" dirty="0" smtClean="0"/>
              <a:t> F</a:t>
            </a:r>
            <a:r>
              <a:rPr lang="zh-CN" altLang="en-US" baseline="-25000" dirty="0" smtClean="0"/>
              <a:t>浮</a:t>
            </a:r>
            <a:r>
              <a:rPr lang="zh-CN" altLang="en-US" dirty="0" smtClean="0"/>
              <a:t> ＞</a:t>
            </a:r>
            <a:r>
              <a:rPr lang="en-US" altLang="zh-CN" dirty="0" smtClean="0"/>
              <a:t>G</a:t>
            </a:r>
            <a:r>
              <a:rPr lang="zh-CN" altLang="en-US" dirty="0" smtClean="0"/>
              <a:t>，</a:t>
            </a:r>
            <a:r>
              <a:rPr lang="el-GR" altLang="zh-CN" dirty="0" smtClean="0"/>
              <a:t> ρ</a:t>
            </a:r>
            <a:r>
              <a:rPr lang="zh-CN" altLang="en-US" baseline="-25000" dirty="0" smtClean="0"/>
              <a:t>液</a:t>
            </a:r>
            <a:r>
              <a:rPr lang="zh-CN" altLang="en-US" dirty="0" smtClean="0"/>
              <a:t> ＞</a:t>
            </a:r>
            <a:r>
              <a:rPr lang="el-GR" altLang="zh-CN" dirty="0" smtClean="0"/>
              <a:t> ρ</a:t>
            </a:r>
            <a:r>
              <a:rPr lang="zh-CN" altLang="en-US" baseline="-25000" dirty="0" smtClean="0"/>
              <a:t>物</a:t>
            </a:r>
            <a:r>
              <a:rPr lang="zh-CN" altLang="en-US" dirty="0" smtClean="0"/>
              <a:t>，向上运动</a:t>
            </a:r>
            <a:endParaRPr lang="en-US" altLang="zh-CN" baseline="-25000" dirty="0" smtClean="0"/>
          </a:p>
        </p:txBody>
      </p:sp>
      <p:sp>
        <p:nvSpPr>
          <p:cNvPr id="23" name="文本框 3"/>
          <p:cNvSpPr txBox="1"/>
          <p:nvPr/>
        </p:nvSpPr>
        <p:spPr>
          <a:xfrm>
            <a:off x="2331322" y="2402553"/>
            <a:ext cx="5235805" cy="369332"/>
          </a:xfrm>
          <a:prstGeom prst="rect">
            <a:avLst/>
          </a:prstGeom>
          <a:solidFill>
            <a:srgbClr val="FFC000"/>
          </a:solidFill>
        </p:spPr>
        <p:txBody>
          <a:bodyPr wrap="square" rtlCol="0">
            <a:spAutoFit/>
          </a:bodyPr>
          <a:lstStyle/>
          <a:p>
            <a:r>
              <a:rPr lang="zh-CN" altLang="en-US" dirty="0" smtClean="0"/>
              <a:t>阿基米德原理：</a:t>
            </a:r>
            <a:r>
              <a:rPr lang="en-US" altLang="zh-CN" dirty="0" smtClean="0"/>
              <a:t> F</a:t>
            </a:r>
            <a:r>
              <a:rPr lang="zh-CN" altLang="en-US" baseline="-25000" dirty="0" smtClean="0"/>
              <a:t>浮</a:t>
            </a:r>
            <a:r>
              <a:rPr lang="en-US" altLang="zh-CN" dirty="0" smtClean="0"/>
              <a:t>=G</a:t>
            </a:r>
            <a:r>
              <a:rPr lang="zh-CN" altLang="en-US" baseline="-25000" dirty="0" smtClean="0"/>
              <a:t>排</a:t>
            </a:r>
            <a:r>
              <a:rPr lang="en-US" altLang="zh-CN" dirty="0" smtClean="0"/>
              <a:t>=</a:t>
            </a:r>
            <a:r>
              <a:rPr lang="el-GR" altLang="zh-CN" dirty="0" smtClean="0"/>
              <a:t> ρ</a:t>
            </a:r>
            <a:r>
              <a:rPr lang="zh-CN" altLang="en-US" baseline="-25000" dirty="0" smtClean="0"/>
              <a:t>液</a:t>
            </a:r>
            <a:r>
              <a:rPr lang="en-US" altLang="zh-CN" dirty="0" err="1" smtClean="0"/>
              <a:t>gV</a:t>
            </a:r>
            <a:r>
              <a:rPr lang="zh-CN" altLang="en-US" baseline="-25000" dirty="0" smtClean="0"/>
              <a:t>排</a:t>
            </a:r>
            <a:r>
              <a:rPr lang="zh-CN" altLang="en-US" dirty="0" smtClean="0"/>
              <a:t>（或</a:t>
            </a:r>
            <a:r>
              <a:rPr lang="el-GR" altLang="zh-CN" dirty="0" smtClean="0"/>
              <a:t>ρ</a:t>
            </a:r>
            <a:r>
              <a:rPr lang="zh-CN" altLang="en-US" baseline="-25000" dirty="0" smtClean="0"/>
              <a:t>气</a:t>
            </a:r>
            <a:r>
              <a:rPr lang="en-US" altLang="zh-CN" dirty="0" err="1" smtClean="0"/>
              <a:t>gV</a:t>
            </a:r>
            <a:r>
              <a:rPr lang="zh-CN" altLang="en-US" baseline="-25000" dirty="0" smtClean="0"/>
              <a:t>排</a:t>
            </a:r>
            <a:r>
              <a:rPr lang="zh-CN" altLang="en-US" dirty="0" smtClean="0"/>
              <a:t>）</a:t>
            </a:r>
            <a:endParaRPr lang="en-US" altLang="zh-CN" baseline="-25000" dirty="0" smtClean="0"/>
          </a:p>
        </p:txBody>
      </p:sp>
      <p:sp>
        <p:nvSpPr>
          <p:cNvPr id="30" name="文本框 19"/>
          <p:cNvSpPr txBox="1"/>
          <p:nvPr/>
        </p:nvSpPr>
        <p:spPr>
          <a:xfrm>
            <a:off x="4379635" y="5844133"/>
            <a:ext cx="696218" cy="369332"/>
          </a:xfrm>
          <a:prstGeom prst="rect">
            <a:avLst/>
          </a:prstGeom>
          <a:solidFill>
            <a:srgbClr val="00B0F0"/>
          </a:solidFill>
        </p:spPr>
        <p:txBody>
          <a:bodyPr wrap="square" rtlCol="0">
            <a:spAutoFit/>
          </a:bodyPr>
          <a:lstStyle/>
          <a:p>
            <a:r>
              <a:rPr lang="zh-CN" altLang="en-US" dirty="0" smtClean="0"/>
              <a:t>应用</a:t>
            </a:r>
            <a:endParaRPr lang="zh-CN" altLang="en-US" dirty="0"/>
          </a:p>
        </p:txBody>
      </p:sp>
      <p:sp>
        <p:nvSpPr>
          <p:cNvPr id="19" name="文本框 7"/>
          <p:cNvSpPr txBox="1"/>
          <p:nvPr/>
        </p:nvSpPr>
        <p:spPr>
          <a:xfrm>
            <a:off x="3477349" y="581610"/>
            <a:ext cx="1831772" cy="369332"/>
          </a:xfrm>
          <a:prstGeom prst="rect">
            <a:avLst/>
          </a:prstGeom>
          <a:solidFill>
            <a:srgbClr val="00B0F0"/>
          </a:solidFill>
        </p:spPr>
        <p:txBody>
          <a:bodyPr wrap="square" rtlCol="0">
            <a:spAutoFit/>
          </a:bodyPr>
          <a:lstStyle/>
          <a:p>
            <a:r>
              <a:rPr lang="zh-CN" altLang="en-US" dirty="0" smtClean="0"/>
              <a:t>方向：竖直向上</a:t>
            </a:r>
            <a:endParaRPr lang="zh-CN" altLang="en-US" dirty="0"/>
          </a:p>
        </p:txBody>
      </p:sp>
      <p:sp>
        <p:nvSpPr>
          <p:cNvPr id="20" name="文本框 7"/>
          <p:cNvSpPr txBox="1"/>
          <p:nvPr/>
        </p:nvSpPr>
        <p:spPr>
          <a:xfrm>
            <a:off x="3499119" y="1032589"/>
            <a:ext cx="8360090" cy="369332"/>
          </a:xfrm>
          <a:prstGeom prst="rect">
            <a:avLst/>
          </a:prstGeom>
          <a:solidFill>
            <a:srgbClr val="00B0F0"/>
          </a:solidFill>
        </p:spPr>
        <p:txBody>
          <a:bodyPr wrap="square" rtlCol="0">
            <a:spAutoFit/>
          </a:bodyPr>
          <a:lstStyle/>
          <a:p>
            <a:r>
              <a:rPr lang="zh-CN" altLang="en-US" dirty="0" smtClean="0"/>
              <a:t>产生原因：浸在液体或气体里的物体受到向上或向下的压力差，即</a:t>
            </a:r>
            <a:r>
              <a:rPr lang="en-US" altLang="zh-CN" dirty="0" smtClean="0"/>
              <a:t>F</a:t>
            </a:r>
            <a:r>
              <a:rPr lang="zh-CN" altLang="en-US" baseline="-25000" dirty="0" smtClean="0"/>
              <a:t>浮</a:t>
            </a:r>
            <a:r>
              <a:rPr lang="en-US" altLang="zh-CN" dirty="0" smtClean="0"/>
              <a:t>=F</a:t>
            </a:r>
            <a:r>
              <a:rPr lang="zh-CN" altLang="en-US" baseline="-25000" dirty="0" smtClean="0"/>
              <a:t>向上</a:t>
            </a:r>
            <a:r>
              <a:rPr lang="en-US" altLang="zh-CN" dirty="0" smtClean="0"/>
              <a:t>-F</a:t>
            </a:r>
            <a:r>
              <a:rPr lang="zh-CN" altLang="en-US" baseline="-25000" dirty="0" smtClean="0"/>
              <a:t>向下</a:t>
            </a:r>
            <a:endParaRPr lang="zh-CN" altLang="en-US" baseline="-25000" dirty="0"/>
          </a:p>
        </p:txBody>
      </p:sp>
      <p:sp>
        <p:nvSpPr>
          <p:cNvPr id="21" name="左大括号 20"/>
          <p:cNvSpPr/>
          <p:nvPr/>
        </p:nvSpPr>
        <p:spPr>
          <a:xfrm>
            <a:off x="5486599" y="3172408"/>
            <a:ext cx="223735" cy="1595539"/>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文本框 17"/>
          <p:cNvSpPr txBox="1"/>
          <p:nvPr/>
        </p:nvSpPr>
        <p:spPr>
          <a:xfrm>
            <a:off x="5776507" y="3421030"/>
            <a:ext cx="4935035" cy="369332"/>
          </a:xfrm>
          <a:prstGeom prst="rect">
            <a:avLst/>
          </a:prstGeom>
          <a:solidFill>
            <a:srgbClr val="00B0F0"/>
          </a:solidFill>
        </p:spPr>
        <p:txBody>
          <a:bodyPr wrap="square" rtlCol="0">
            <a:spAutoFit/>
          </a:bodyPr>
          <a:lstStyle/>
          <a:p>
            <a:r>
              <a:rPr lang="zh-CN" altLang="en-US" dirty="0" smtClean="0"/>
              <a:t>漂浮：</a:t>
            </a:r>
            <a:r>
              <a:rPr lang="en-US" altLang="zh-CN" dirty="0" smtClean="0"/>
              <a:t> F</a:t>
            </a:r>
            <a:r>
              <a:rPr lang="zh-CN" altLang="en-US" baseline="-25000" dirty="0" smtClean="0"/>
              <a:t>浮</a:t>
            </a:r>
            <a:r>
              <a:rPr lang="zh-CN" altLang="en-US" dirty="0" smtClean="0"/>
              <a:t> </a:t>
            </a:r>
            <a:r>
              <a:rPr lang="en-US" altLang="zh-CN" dirty="0" smtClean="0"/>
              <a:t>=G</a:t>
            </a:r>
            <a:r>
              <a:rPr lang="zh-CN" altLang="en-US" dirty="0" smtClean="0"/>
              <a:t>，</a:t>
            </a:r>
            <a:r>
              <a:rPr lang="el-GR" altLang="zh-CN" dirty="0" smtClean="0"/>
              <a:t> ρ</a:t>
            </a:r>
            <a:r>
              <a:rPr lang="zh-CN" altLang="en-US" baseline="-25000" dirty="0" smtClean="0"/>
              <a:t>液</a:t>
            </a:r>
            <a:r>
              <a:rPr lang="zh-CN" altLang="en-US" dirty="0" smtClean="0"/>
              <a:t> ＞</a:t>
            </a:r>
            <a:r>
              <a:rPr lang="el-GR" altLang="zh-CN" dirty="0" smtClean="0"/>
              <a:t> ρ</a:t>
            </a:r>
            <a:r>
              <a:rPr lang="zh-CN" altLang="en-US" baseline="-25000" dirty="0" smtClean="0"/>
              <a:t>物</a:t>
            </a:r>
            <a:r>
              <a:rPr lang="zh-CN" altLang="en-US" dirty="0" smtClean="0"/>
              <a:t>，部分体积露出液面</a:t>
            </a:r>
            <a:endParaRPr lang="en-US" altLang="zh-CN" baseline="-25000" dirty="0" smtClean="0"/>
          </a:p>
        </p:txBody>
      </p:sp>
      <p:sp>
        <p:nvSpPr>
          <p:cNvPr id="26" name="文本框 17"/>
          <p:cNvSpPr txBox="1"/>
          <p:nvPr/>
        </p:nvSpPr>
        <p:spPr>
          <a:xfrm>
            <a:off x="5788948" y="3937324"/>
            <a:ext cx="5062554" cy="369332"/>
          </a:xfrm>
          <a:prstGeom prst="rect">
            <a:avLst/>
          </a:prstGeom>
          <a:solidFill>
            <a:srgbClr val="00B0F0"/>
          </a:solidFill>
        </p:spPr>
        <p:txBody>
          <a:bodyPr wrap="square" rtlCol="0">
            <a:spAutoFit/>
          </a:bodyPr>
          <a:lstStyle/>
          <a:p>
            <a:r>
              <a:rPr lang="zh-CN" altLang="en-US" dirty="0" smtClean="0"/>
              <a:t>悬浮：</a:t>
            </a:r>
            <a:r>
              <a:rPr lang="en-US" altLang="zh-CN" dirty="0" smtClean="0"/>
              <a:t> F</a:t>
            </a:r>
            <a:r>
              <a:rPr lang="zh-CN" altLang="en-US" baseline="-25000" dirty="0" smtClean="0"/>
              <a:t>浮</a:t>
            </a:r>
            <a:r>
              <a:rPr lang="zh-CN" altLang="en-US" dirty="0" smtClean="0"/>
              <a:t> </a:t>
            </a:r>
            <a:r>
              <a:rPr lang="en-US" altLang="zh-CN" dirty="0" smtClean="0"/>
              <a:t>=G</a:t>
            </a:r>
            <a:r>
              <a:rPr lang="zh-CN" altLang="en-US" dirty="0" smtClean="0"/>
              <a:t>，</a:t>
            </a:r>
            <a:r>
              <a:rPr lang="el-GR" altLang="zh-CN" dirty="0" smtClean="0"/>
              <a:t> ρ</a:t>
            </a:r>
            <a:r>
              <a:rPr lang="zh-CN" altLang="en-US" baseline="-25000" dirty="0" smtClean="0"/>
              <a:t>液</a:t>
            </a:r>
            <a:r>
              <a:rPr lang="zh-CN" altLang="en-US" dirty="0" smtClean="0"/>
              <a:t> </a:t>
            </a:r>
            <a:r>
              <a:rPr lang="en-US" altLang="zh-CN" dirty="0" smtClean="0"/>
              <a:t>=</a:t>
            </a:r>
            <a:r>
              <a:rPr lang="el-GR" altLang="zh-CN" dirty="0" smtClean="0"/>
              <a:t> ρ</a:t>
            </a:r>
            <a:r>
              <a:rPr lang="zh-CN" altLang="en-US" baseline="-25000" dirty="0" smtClean="0"/>
              <a:t>物</a:t>
            </a:r>
            <a:r>
              <a:rPr lang="zh-CN" altLang="en-US" dirty="0" smtClean="0"/>
              <a:t>，在液体内部任意位置</a:t>
            </a:r>
            <a:endParaRPr lang="en-US" altLang="zh-CN" baseline="-25000" dirty="0" smtClean="0"/>
          </a:p>
        </p:txBody>
      </p:sp>
      <p:sp>
        <p:nvSpPr>
          <p:cNvPr id="27" name="文本框 17"/>
          <p:cNvSpPr txBox="1"/>
          <p:nvPr/>
        </p:nvSpPr>
        <p:spPr>
          <a:xfrm>
            <a:off x="5776508" y="4494050"/>
            <a:ext cx="4145043" cy="369332"/>
          </a:xfrm>
          <a:prstGeom prst="rect">
            <a:avLst/>
          </a:prstGeom>
          <a:solidFill>
            <a:srgbClr val="00B0F0"/>
          </a:solidFill>
        </p:spPr>
        <p:txBody>
          <a:bodyPr wrap="square" rtlCol="0">
            <a:spAutoFit/>
          </a:bodyPr>
          <a:lstStyle/>
          <a:p>
            <a:r>
              <a:rPr lang="zh-CN" altLang="en-US" dirty="0" smtClean="0"/>
              <a:t>下沉：</a:t>
            </a:r>
            <a:r>
              <a:rPr lang="en-US" altLang="zh-CN" dirty="0" smtClean="0"/>
              <a:t> F</a:t>
            </a:r>
            <a:r>
              <a:rPr lang="zh-CN" altLang="en-US" baseline="-25000" dirty="0" smtClean="0"/>
              <a:t>浮</a:t>
            </a:r>
            <a:r>
              <a:rPr lang="zh-CN" altLang="en-US" dirty="0" smtClean="0"/>
              <a:t> ＜ </a:t>
            </a:r>
            <a:r>
              <a:rPr lang="en-US" altLang="zh-CN" dirty="0" smtClean="0"/>
              <a:t>G</a:t>
            </a:r>
            <a:r>
              <a:rPr lang="zh-CN" altLang="en-US" dirty="0" smtClean="0"/>
              <a:t>，</a:t>
            </a:r>
            <a:r>
              <a:rPr lang="el-GR" altLang="zh-CN" dirty="0" smtClean="0"/>
              <a:t> ρ</a:t>
            </a:r>
            <a:r>
              <a:rPr lang="zh-CN" altLang="en-US" baseline="-25000" dirty="0" smtClean="0"/>
              <a:t>液</a:t>
            </a:r>
            <a:r>
              <a:rPr lang="zh-CN" altLang="en-US" dirty="0" smtClean="0"/>
              <a:t> ＜</a:t>
            </a:r>
            <a:r>
              <a:rPr lang="el-GR" altLang="zh-CN" dirty="0" smtClean="0"/>
              <a:t> ρ</a:t>
            </a:r>
            <a:r>
              <a:rPr lang="zh-CN" altLang="en-US" baseline="-25000" dirty="0" smtClean="0"/>
              <a:t>物</a:t>
            </a:r>
            <a:r>
              <a:rPr lang="zh-CN" altLang="en-US" dirty="0" smtClean="0"/>
              <a:t>，向下运动</a:t>
            </a:r>
            <a:endParaRPr lang="en-US" altLang="zh-CN" baseline="-25000" dirty="0" smtClean="0"/>
          </a:p>
        </p:txBody>
      </p:sp>
      <p:sp>
        <p:nvSpPr>
          <p:cNvPr id="28" name="左大括号 27"/>
          <p:cNvSpPr/>
          <p:nvPr/>
        </p:nvSpPr>
        <p:spPr>
          <a:xfrm>
            <a:off x="5097823" y="5421086"/>
            <a:ext cx="220625" cy="1166326"/>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17"/>
          <p:cNvSpPr txBox="1"/>
          <p:nvPr/>
        </p:nvSpPr>
        <p:spPr>
          <a:xfrm>
            <a:off x="5381512" y="5800335"/>
            <a:ext cx="4145043" cy="369332"/>
          </a:xfrm>
          <a:prstGeom prst="rect">
            <a:avLst/>
          </a:prstGeom>
          <a:solidFill>
            <a:srgbClr val="00B0F0"/>
          </a:solidFill>
        </p:spPr>
        <p:txBody>
          <a:bodyPr wrap="square" rtlCol="0">
            <a:spAutoFit/>
          </a:bodyPr>
          <a:lstStyle/>
          <a:p>
            <a:r>
              <a:rPr lang="zh-CN" altLang="en-US" dirty="0" smtClean="0"/>
              <a:t>潜水艇：靠改变自身的重力来实现浮沉</a:t>
            </a:r>
            <a:endParaRPr lang="en-US" altLang="zh-CN" baseline="-25000" dirty="0" smtClean="0"/>
          </a:p>
        </p:txBody>
      </p:sp>
      <p:sp>
        <p:nvSpPr>
          <p:cNvPr id="34" name="文本框 17"/>
          <p:cNvSpPr txBox="1"/>
          <p:nvPr/>
        </p:nvSpPr>
        <p:spPr>
          <a:xfrm>
            <a:off x="5372181" y="6316629"/>
            <a:ext cx="4816848" cy="369332"/>
          </a:xfrm>
          <a:prstGeom prst="rect">
            <a:avLst/>
          </a:prstGeom>
          <a:solidFill>
            <a:srgbClr val="00B0F0"/>
          </a:solidFill>
        </p:spPr>
        <p:txBody>
          <a:bodyPr wrap="square" rtlCol="0">
            <a:spAutoFit/>
          </a:bodyPr>
          <a:lstStyle/>
          <a:p>
            <a:r>
              <a:rPr lang="zh-CN" altLang="en-US" dirty="0" smtClean="0"/>
              <a:t>气球和飞艇：靠充气或放气改变浮力实现浮沉</a:t>
            </a:r>
            <a:endParaRPr lang="en-US" altLang="zh-CN" baseline="-25000" dirty="0" smtClean="0"/>
          </a:p>
        </p:txBody>
      </p:sp>
      <p:sp>
        <p:nvSpPr>
          <p:cNvPr id="35" name="文本框 17"/>
          <p:cNvSpPr txBox="1"/>
          <p:nvPr/>
        </p:nvSpPr>
        <p:spPr>
          <a:xfrm>
            <a:off x="5372181" y="5178295"/>
            <a:ext cx="2521517" cy="369332"/>
          </a:xfrm>
          <a:prstGeom prst="rect">
            <a:avLst/>
          </a:prstGeom>
          <a:solidFill>
            <a:srgbClr val="00B0F0"/>
          </a:solidFill>
        </p:spPr>
        <p:txBody>
          <a:bodyPr wrap="square" rtlCol="0">
            <a:spAutoFit/>
          </a:bodyPr>
          <a:lstStyle/>
          <a:p>
            <a:r>
              <a:rPr lang="zh-CN" altLang="en-US" dirty="0" smtClean="0"/>
              <a:t>轮船：漂浮条件及应用</a:t>
            </a:r>
            <a:endParaRPr lang="en-US" altLang="zh-CN" baseline="-25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linds(horizontal)">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childTnLst>
                          </p:cTn>
                        </p:par>
                        <p:par>
                          <p:cTn id="61" fill="hold">
                            <p:stCondLst>
                              <p:cond delay="500"/>
                            </p:stCondLst>
                            <p:childTnLst>
                              <p:par>
                                <p:cTn id="62" presetID="3"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linds(horizontal)">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ppt_x"/>
                                          </p:val>
                                        </p:tav>
                                        <p:tav tm="100000">
                                          <p:val>
                                            <p:strVal val="#ppt_x"/>
                                          </p:val>
                                        </p:tav>
                                      </p:tavLst>
                                    </p:anim>
                                    <p:anim calcmode="lin" valueType="num">
                                      <p:cBhvr additive="base">
                                        <p:cTn id="70" dur="500" fill="hold"/>
                                        <p:tgtEl>
                                          <p:spTgt spid="35"/>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 presetClass="entr" presetSubtype="4"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childTnLst>
                          </p:cTn>
                        </p:par>
                        <p:par>
                          <p:cTn id="76" fill="hold">
                            <p:stCondLst>
                              <p:cond delay="1000"/>
                            </p:stCondLst>
                            <p:childTnLst>
                              <p:par>
                                <p:cTn id="77" presetID="2" presetClass="entr" presetSubtype="4"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8" grpId="0" animBg="1"/>
      <p:bldP spid="30" grpId="0" animBg="1"/>
      <p:bldP spid="19" grpId="0" animBg="1"/>
      <p:bldP spid="20" grpId="0" animBg="1"/>
      <p:bldP spid="21" grpId="0" animBg="1"/>
      <p:bldP spid="25" grpId="0" animBg="1"/>
      <p:bldP spid="26" grpId="0" animBg="1"/>
      <p:bldP spid="27" grpId="0" animBg="1"/>
      <p:bldP spid="28" grpId="0" animBg="1"/>
      <p:bldP spid="32" grpId="0" animBg="1"/>
      <p:bldP spid="34" grpId="0" animBg="1"/>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2484437" y="188912"/>
            <a:ext cx="5107599" cy="993935"/>
          </a:xfrm>
          <a:prstGeom prst="rect">
            <a:avLst/>
          </a:prstGeom>
        </p:spPr>
        <p:txBody>
          <a:bodyPr wrap="none" fromWordArt="1">
            <a:prstTxWarp prst="textPlain">
              <a:avLst>
                <a:gd name="adj" fmla="val 50000"/>
              </a:avLst>
            </a:prstTxWarp>
          </a:bodyPr>
          <a:lstStyle/>
          <a:p>
            <a:pPr algn="ctr"/>
            <a:endParaRPr lang="zh-CN" altLang="en-US" sz="3600" b="1" dirty="0">
              <a:ln w="9525">
                <a:noFill/>
                <a:round/>
              </a:ln>
              <a:solidFill>
                <a:schemeClr val="bg1"/>
              </a:solidFill>
              <a:effectLst>
                <a:outerShdw dist="38100" dir="5400000" algn="ctr" rotWithShape="0">
                  <a:srgbClr val="4D4D4D">
                    <a:alpha val="75000"/>
                  </a:srgbClr>
                </a:outerShdw>
              </a:effectLst>
              <a:latin typeface="黑体" panose="02010600030101010101" pitchFamily="49" charset="-122"/>
              <a:ea typeface="黑体" panose="02010600030101010101" pitchFamily="49" charset="-122"/>
            </a:endParaRPr>
          </a:p>
        </p:txBody>
      </p:sp>
      <p:sp>
        <p:nvSpPr>
          <p:cNvPr id="11" name="文本框 20493"/>
          <p:cNvSpPr txBox="1"/>
          <p:nvPr/>
        </p:nvSpPr>
        <p:spPr>
          <a:xfrm>
            <a:off x="2458228" y="61941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考点一   浮力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12" name="矩形 11"/>
          <p:cNvSpPr/>
          <p:nvPr/>
        </p:nvSpPr>
        <p:spPr>
          <a:xfrm>
            <a:off x="1675532" y="1598191"/>
            <a:ext cx="6040885" cy="3067114"/>
          </a:xfrm>
          <a:prstGeom prst="rect">
            <a:avLst/>
          </a:prstGeom>
          <a:noFill/>
          <a:ln w="28575" cmpd="sng">
            <a:noFill/>
            <a:prstDash val="solid"/>
            <a:miter/>
          </a:ln>
          <a:effectLst/>
        </p:spPr>
        <p:txBody>
          <a:bodyPr wrap="square">
            <a:spAutoFit/>
            <a:scene3d>
              <a:camera prst="orthographicFront"/>
              <a:lightRig rig="threePt" dir="t"/>
            </a:scene3d>
          </a:bodyPr>
          <a:lstStyle/>
          <a:p>
            <a:pPr>
              <a:lnSpc>
                <a:spcPct val="135000"/>
              </a:lnSpc>
            </a:pPr>
            <a:r>
              <a:rPr lang="zh-CN" altLang="en-US" sz="3200"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死海：</a:t>
            </a:r>
            <a:r>
              <a:rPr lang="zh-CN" altLang="en-US" sz="2800"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因为死海中含盐量太大了</a:t>
            </a:r>
            <a:r>
              <a:rPr lang="en-US" altLang="zh-CN" sz="2800"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 </a:t>
            </a:r>
            <a:r>
              <a:rPr lang="zh-CN" altLang="en-US" sz="2800"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所以湖水里除了某些细菌以外，其他生物都不能生存，沿岸草木也很稀少，湖泊周围死气沉沉。大家也就把它叫做“死海</a:t>
            </a:r>
            <a:r>
              <a:rPr lang="zh-CN" altLang="en-US" sz="2800" b="1" noProof="1" smtClean="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a:t>
            </a:r>
            <a:r>
              <a:rPr lang="en-US" altLang="zh-CN" sz="2800" b="1" noProof="1" smtClean="0">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mn-ea"/>
              </a:rPr>
              <a:t>.</a:t>
            </a:r>
            <a:endParaRPr lang="zh-CN" altLang="en-US" sz="2800" b="1" noProof="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pic>
        <p:nvPicPr>
          <p:cNvPr id="13" name="图片 12" descr="hai2"/>
          <p:cNvPicPr>
            <a:picLocks noChangeAspect="1" noChangeArrowheads="1"/>
          </p:cNvPicPr>
          <p:nvPr/>
        </p:nvPicPr>
        <p:blipFill>
          <a:blip r:embed="rId2" cstate="print"/>
          <a:srcRect/>
          <a:stretch>
            <a:fillRect/>
          </a:stretch>
        </p:blipFill>
        <p:spPr bwMode="auto">
          <a:xfrm>
            <a:off x="7977674" y="2006575"/>
            <a:ext cx="3246500" cy="3003963"/>
          </a:xfrm>
          <a:prstGeom prst="rect">
            <a:avLst/>
          </a:prstGeom>
          <a:noFill/>
          <a:ln w="9525">
            <a:solidFill>
              <a:srgbClr val="FF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90"/>
                                          </p:val>
                                        </p:tav>
                                        <p:tav tm="100000">
                                          <p:val>
                                            <p:fltVal val="0"/>
                                          </p:val>
                                        </p:tav>
                                      </p:tavLst>
                                    </p:anim>
                                    <p:animEffect transition="in" filter="fade">
                                      <p:cBhvr>
                                        <p:cTn id="15" dur="500"/>
                                        <p:tgtEl>
                                          <p:spTgt spid="12"/>
                                        </p:tgtEl>
                                      </p:cBhvr>
                                    </p:animEffect>
                                  </p:childTnLst>
                                </p:cTn>
                              </p:par>
                              <p:par>
                                <p:cTn id="16" presetID="31" presetClass="entr" presetSubtype="0" fill="hold" nodeType="withEffect">
                                  <p:stCondLst>
                                    <p:cond delay="0"/>
                                  </p:stCondLst>
                                  <p:iterate type="lt">
                                    <p:tmPct val="5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style.rotation</p:attrName>
                                        </p:attrNameLst>
                                      </p:cBhvr>
                                      <p:tavLst>
                                        <p:tav tm="0">
                                          <p:val>
                                            <p:fltVal val="90"/>
                                          </p:val>
                                        </p:tav>
                                        <p:tav tm="100000">
                                          <p:val>
                                            <p:fltVal val="0"/>
                                          </p:val>
                                        </p:tav>
                                      </p:tavLst>
                                    </p:anim>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1541145" y="648970"/>
            <a:ext cx="9621520" cy="1173480"/>
          </a:xfrm>
          <a:prstGeom prst="rect">
            <a:avLst/>
          </a:prstGeom>
          <a:noFill/>
          <a:ln w="9525">
            <a:noFill/>
            <a:miter/>
          </a:ln>
        </p:spPr>
        <p:txBody>
          <a:bodyPr wrap="square">
            <a:spAutoFit/>
          </a:bodyPr>
          <a:lstStyle/>
          <a:p>
            <a:pPr eaLnBrk="0" hangingPunct="0">
              <a:lnSpc>
                <a:spcPct val="110000"/>
              </a:lnSpc>
              <a:spcBef>
                <a:spcPct val="50000"/>
              </a:spcBef>
            </a:pPr>
            <a:r>
              <a:rPr lang="en-US" altLang="zh-CN" sz="3200" b="1" noProof="1" smtClean="0">
                <a:latin typeface="宋体" panose="02010600030101010101" pitchFamily="2" charset="-122"/>
                <a:ea typeface="宋体" panose="02010600030101010101" pitchFamily="2" charset="-122"/>
                <a:cs typeface="+mn-ea"/>
              </a:rPr>
              <a:t>1.</a:t>
            </a:r>
            <a:r>
              <a:rPr lang="zh-CN" altLang="en-US" sz="3200" b="1" noProof="1" smtClean="0">
                <a:latin typeface="宋体" panose="02010600030101010101" pitchFamily="2" charset="-122"/>
                <a:ea typeface="宋体" panose="02010600030101010101" pitchFamily="2" charset="-122"/>
                <a:cs typeface="+mn-ea"/>
              </a:rPr>
              <a:t>浮力的定义：浸</a:t>
            </a:r>
            <a:r>
              <a:rPr lang="zh-CN" altLang="en-US" sz="3200" b="1" noProof="1">
                <a:latin typeface="宋体" panose="02010600030101010101" pitchFamily="2" charset="-122"/>
                <a:ea typeface="宋体" panose="02010600030101010101" pitchFamily="2" charset="-122"/>
                <a:cs typeface="+mn-ea"/>
              </a:rPr>
              <a:t>在液</a:t>
            </a:r>
            <a:r>
              <a:rPr lang="zh-CN" altLang="en-US" sz="3200" b="1" noProof="1" smtClean="0">
                <a:latin typeface="宋体" panose="02010600030101010101" pitchFamily="2" charset="-122"/>
                <a:ea typeface="宋体" panose="02010600030101010101" pitchFamily="2" charset="-122"/>
                <a:cs typeface="+mn-ea"/>
              </a:rPr>
              <a:t>体或气体中</a:t>
            </a:r>
            <a:r>
              <a:rPr lang="zh-CN" altLang="en-US" sz="3200" b="1" noProof="1">
                <a:latin typeface="宋体" panose="02010600030101010101" pitchFamily="2" charset="-122"/>
                <a:ea typeface="宋体" panose="02010600030101010101" pitchFamily="2" charset="-122"/>
                <a:cs typeface="+mn-ea"/>
              </a:rPr>
              <a:t>的物体受到向</a:t>
            </a:r>
            <a:r>
              <a:rPr lang="zh-CN" altLang="en-US" sz="3200" b="1" noProof="1" smtClean="0">
                <a:latin typeface="宋体" panose="02010600030101010101" pitchFamily="2" charset="-122"/>
                <a:ea typeface="宋体" panose="02010600030101010101" pitchFamily="2" charset="-122"/>
                <a:cs typeface="+mn-ea"/>
              </a:rPr>
              <a:t>上托的</a:t>
            </a:r>
            <a:r>
              <a:rPr lang="zh-CN" altLang="en-US" sz="3200" b="1" noProof="1">
                <a:latin typeface="宋体" panose="02010600030101010101" pitchFamily="2" charset="-122"/>
                <a:ea typeface="宋体" panose="02010600030101010101" pitchFamily="2" charset="-122"/>
                <a:cs typeface="+mn-ea"/>
              </a:rPr>
              <a:t>力，这个力叫做</a:t>
            </a:r>
            <a:r>
              <a:rPr lang="zh-CN" altLang="en-US" sz="3200" b="1" noProof="1">
                <a:solidFill>
                  <a:srgbClr val="FF0000"/>
                </a:solidFill>
                <a:latin typeface="宋体" panose="02010600030101010101" pitchFamily="2" charset="-122"/>
                <a:ea typeface="宋体" panose="02010600030101010101" pitchFamily="2" charset="-122"/>
                <a:cs typeface="+mn-ea"/>
              </a:rPr>
              <a:t>浮</a:t>
            </a:r>
            <a:r>
              <a:rPr lang="zh-CN" altLang="en-US" sz="3200" b="1" noProof="1" smtClean="0">
                <a:solidFill>
                  <a:srgbClr val="FF0000"/>
                </a:solidFill>
                <a:latin typeface="宋体" panose="02010600030101010101" pitchFamily="2" charset="-122"/>
                <a:ea typeface="宋体" panose="02010600030101010101" pitchFamily="2" charset="-122"/>
                <a:cs typeface="+mn-ea"/>
              </a:rPr>
              <a:t>力</a:t>
            </a:r>
            <a:r>
              <a:rPr lang="en-US" altLang="zh-CN" sz="3200" b="1" noProof="1" smtClean="0">
                <a:latin typeface="宋体" panose="02010600030101010101" pitchFamily="2" charset="-122"/>
                <a:ea typeface="宋体" panose="02010600030101010101" pitchFamily="2" charset="-122"/>
                <a:cs typeface="+mn-ea"/>
              </a:rPr>
              <a:t>.</a:t>
            </a:r>
            <a:endParaRPr lang="zh-CN" altLang="en-US" sz="3200" b="1" noProof="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3" name="文本框 1"/>
          <p:cNvSpPr txBox="1"/>
          <p:nvPr/>
        </p:nvSpPr>
        <p:spPr>
          <a:xfrm>
            <a:off x="1359678" y="1836057"/>
            <a:ext cx="8493448" cy="4278094"/>
          </a:xfrm>
          <a:prstGeom prst="rect">
            <a:avLst/>
          </a:prstGeom>
          <a:noFill/>
        </p:spPr>
        <p:txBody>
          <a:bodyPr wrap="square">
            <a:spAutoFit/>
          </a:bodyPr>
          <a:lstStyle/>
          <a:p>
            <a:pPr eaLnBrk="0" hangingPunct="0">
              <a:spcBef>
                <a:spcPct val="50000"/>
              </a:spcBef>
            </a:pPr>
            <a:r>
              <a:rPr lang="zh-CN" altLang="en-US"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a:t>
            </a:r>
            <a:r>
              <a:rPr lang="en-US" altLang="zh-CN"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1</a:t>
            </a:r>
            <a:r>
              <a:rPr lang="zh-CN" altLang="en-US"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）浮</a:t>
            </a:r>
            <a:r>
              <a:rPr lang="zh-CN" altLang="en-US" sz="3200" b="1"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力的方向：</a:t>
            </a:r>
            <a:r>
              <a:rPr lang="zh-CN" altLang="en-US" sz="3200" b="1" noProof="1" smtClean="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竖直向上</a:t>
            </a:r>
            <a:endParaRPr lang="en-US" altLang="zh-CN" sz="3200" b="1" noProof="1" smtClean="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endParaRPr>
          </a:p>
          <a:p>
            <a:pPr eaLnBrk="0" hangingPunct="0">
              <a:spcBef>
                <a:spcPct val="50000"/>
              </a:spcBef>
            </a:pPr>
            <a:r>
              <a:rPr lang="zh-CN" altLang="en-US"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a:t>
            </a:r>
            <a:r>
              <a:rPr lang="en-US" altLang="zh-CN"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2</a:t>
            </a:r>
            <a:r>
              <a:rPr lang="zh-CN" altLang="en-US"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）浮力产生的原因：液体或气体对物体上下表面产生的压力差就是液体或气体对物体产生的浮力，即</a:t>
            </a:r>
            <a:r>
              <a:rPr lang="en-US" altLang="zh-CN" sz="3200" dirty="0" smtClean="0">
                <a:solidFill>
                  <a:srgbClr val="FF0000"/>
                </a:solidFill>
              </a:rPr>
              <a:t>F</a:t>
            </a:r>
            <a:r>
              <a:rPr lang="zh-CN" altLang="en-US" sz="3200" baseline="-25000" dirty="0" smtClean="0">
                <a:solidFill>
                  <a:srgbClr val="FF0000"/>
                </a:solidFill>
              </a:rPr>
              <a:t>浮</a:t>
            </a:r>
            <a:r>
              <a:rPr lang="en-US" altLang="zh-CN" sz="3200" dirty="0" smtClean="0">
                <a:solidFill>
                  <a:srgbClr val="FF0000"/>
                </a:solidFill>
              </a:rPr>
              <a:t>=F</a:t>
            </a:r>
            <a:r>
              <a:rPr lang="zh-CN" altLang="en-US" sz="3200" baseline="-25000" dirty="0" smtClean="0">
                <a:solidFill>
                  <a:srgbClr val="FF0000"/>
                </a:solidFill>
              </a:rPr>
              <a:t>向上</a:t>
            </a:r>
            <a:r>
              <a:rPr lang="en-US" altLang="zh-CN" sz="3200" dirty="0" smtClean="0">
                <a:solidFill>
                  <a:srgbClr val="FF0000"/>
                </a:solidFill>
              </a:rPr>
              <a:t>-F</a:t>
            </a:r>
            <a:r>
              <a:rPr lang="zh-CN" altLang="en-US" sz="3200" baseline="-25000" dirty="0" smtClean="0">
                <a:solidFill>
                  <a:srgbClr val="FF0000"/>
                </a:solidFill>
              </a:rPr>
              <a:t>向下</a:t>
            </a:r>
            <a:r>
              <a:rPr lang="en-US" altLang="zh-CN" sz="3200" baseline="-25000" dirty="0" smtClean="0"/>
              <a:t>.</a:t>
            </a:r>
          </a:p>
          <a:p>
            <a:pPr eaLnBrk="0" hangingPunct="0">
              <a:spcBef>
                <a:spcPct val="50000"/>
              </a:spcBef>
            </a:pPr>
            <a:endParaRPr lang="zh-CN" altLang="en-US" sz="3200" baseline="-25000" dirty="0" smtClean="0"/>
          </a:p>
          <a:p>
            <a:pPr eaLnBrk="0" hangingPunct="0">
              <a:spcBef>
                <a:spcPct val="50000"/>
              </a:spcBef>
            </a:pPr>
            <a:endParaRPr lang="zh-CN" altLang="en-US"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endParaRPr>
          </a:p>
          <a:p>
            <a:pPr eaLnBrk="0" hangingPunct="0">
              <a:spcBef>
                <a:spcPct val="50000"/>
              </a:spcBef>
            </a:pPr>
            <a:r>
              <a:rPr lang="en-US" altLang="zh-CN" sz="3200" b="1"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sym typeface="+mn-ea"/>
              </a:rPr>
              <a:t> </a:t>
            </a:r>
            <a:endParaRPr lang="zh-CN" altLang="en-US" sz="3200" b="1" noProof="1">
              <a:solidFill>
                <a:srgbClr val="FF0000"/>
              </a:solidFill>
              <a:effectLst>
                <a:outerShdw blurRad="38100" dist="38100" dir="2700000" algn="tl">
                  <a:srgbClr val="000000">
                    <a:alpha val="43137"/>
                  </a:srgbClr>
                </a:outerShdw>
              </a:effectLst>
              <a:latin typeface="宋体" panose="02010600030101010101" pitchFamily="2" charset="-122"/>
              <a:sym typeface="+mn-ea"/>
            </a:endParaRPr>
          </a:p>
        </p:txBody>
      </p:sp>
      <p:pic>
        <p:nvPicPr>
          <p:cNvPr id="4" name="Picture 4" descr="0500400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464489" y="3526970"/>
            <a:ext cx="2237501" cy="3014631"/>
          </a:xfrm>
          <a:prstGeom prst="rect">
            <a:avLst/>
          </a:prstGeom>
          <a:noFill/>
          <a:ln w="9525">
            <a:noFill/>
            <a:miter lim="800000"/>
            <a:headEnd/>
            <a:tailEnd/>
          </a:ln>
        </p:spPr>
      </p:pic>
      <p:sp>
        <p:nvSpPr>
          <p:cNvPr id="6" name="Text Box 9"/>
          <p:cNvSpPr txBox="1">
            <a:spLocks noChangeArrowheads="1"/>
          </p:cNvSpPr>
          <p:nvPr/>
        </p:nvSpPr>
        <p:spPr bwMode="auto">
          <a:xfrm>
            <a:off x="4562216" y="5697085"/>
            <a:ext cx="2736850" cy="519112"/>
          </a:xfrm>
          <a:prstGeom prst="rect">
            <a:avLst/>
          </a:prstGeom>
          <a:noFill/>
          <a:ln w="9525">
            <a:noFill/>
            <a:miter lim="800000"/>
          </a:ln>
        </p:spPr>
        <p:txBody>
          <a:bodyPr>
            <a:spAutoFit/>
          </a:bodyPr>
          <a:lstStyle/>
          <a:p>
            <a:pPr>
              <a:spcBef>
                <a:spcPct val="50000"/>
              </a:spcBef>
            </a:pPr>
            <a:r>
              <a:rPr lang="zh-CN" altLang="en-US" sz="2800" dirty="0">
                <a:ea typeface="宋体" panose="02010600030101010101" pitchFamily="2" charset="-122"/>
              </a:rPr>
              <a:t>浮力产生的原因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iterate type="wd">
                                    <p:tmPct val="0"/>
                                  </p:iterate>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par>
                          <p:cTn id="18" fill="hold">
                            <p:stCondLst>
                              <p:cond delay="500"/>
                            </p:stCondLst>
                            <p:childTnLst>
                              <p:par>
                                <p:cTn id="19" presetID="3"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31437" y="2096953"/>
            <a:ext cx="7810500" cy="3045494"/>
          </a:xfrm>
          <a:prstGeom prst="round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20000"/>
              </a:lnSpc>
            </a:pPr>
            <a:r>
              <a:rPr lang="zh-CN" altLang="en-US" sz="3600" b="1" noProof="1">
                <a:ea typeface="宋体" panose="02010600030101010101" pitchFamily="2" charset="-122"/>
              </a:rPr>
              <a:t>物体在液体中所受的</a:t>
            </a:r>
            <a:r>
              <a:rPr lang="zh-CN" altLang="en-US" sz="3600" b="1" noProof="1">
                <a:solidFill>
                  <a:srgbClr val="990000"/>
                </a:solidFill>
                <a:ea typeface="宋体" panose="02010600030101010101" pitchFamily="2" charset="-122"/>
              </a:rPr>
              <a:t>浮力大小，</a:t>
            </a:r>
            <a:r>
              <a:rPr lang="zh-CN" altLang="en-US" sz="3600" b="1" noProof="1">
                <a:ea typeface="宋体" panose="02010600030101010101" pitchFamily="2" charset="-122"/>
              </a:rPr>
              <a:t>跟它</a:t>
            </a:r>
            <a:r>
              <a:rPr lang="zh-CN" altLang="en-US" sz="3600" b="1" noProof="1">
                <a:solidFill>
                  <a:srgbClr val="990000"/>
                </a:solidFill>
                <a:ea typeface="宋体" panose="02010600030101010101" pitchFamily="2" charset="-122"/>
              </a:rPr>
              <a:t>浸在液体中的体积</a:t>
            </a:r>
            <a:r>
              <a:rPr lang="zh-CN" altLang="en-US" sz="3600" b="1" noProof="1">
                <a:ea typeface="宋体" panose="02010600030101010101" pitchFamily="2" charset="-122"/>
              </a:rPr>
              <a:t>有关，跟</a:t>
            </a:r>
            <a:r>
              <a:rPr lang="zh-CN" altLang="en-US" sz="3600" b="1" noProof="1">
                <a:solidFill>
                  <a:srgbClr val="990000"/>
                </a:solidFill>
                <a:ea typeface="宋体" panose="02010600030101010101" pitchFamily="2" charset="-122"/>
              </a:rPr>
              <a:t>液体的密度</a:t>
            </a:r>
            <a:r>
              <a:rPr lang="zh-CN" altLang="en-US" sz="3600" b="1" noProof="1">
                <a:ea typeface="宋体" panose="02010600030101010101" pitchFamily="2" charset="-122"/>
              </a:rPr>
              <a:t>有</a:t>
            </a:r>
            <a:r>
              <a:rPr lang="zh-CN" altLang="en-US" sz="3600" b="1" noProof="1" smtClean="0">
                <a:ea typeface="宋体" panose="02010600030101010101" pitchFamily="2" charset="-122"/>
              </a:rPr>
              <a:t>关</a:t>
            </a:r>
            <a:r>
              <a:rPr lang="en-US" altLang="zh-CN" sz="3600" b="1" noProof="1" smtClean="0">
                <a:ea typeface="宋体" panose="02010600030101010101" pitchFamily="2" charset="-122"/>
              </a:rPr>
              <a:t>.</a:t>
            </a:r>
            <a:r>
              <a:rPr lang="zh-CN" altLang="en-US" sz="3600" b="1" noProof="1" smtClean="0">
                <a:ea typeface="宋体" panose="02010600030101010101" pitchFamily="2" charset="-122"/>
              </a:rPr>
              <a:t>浸</a:t>
            </a:r>
            <a:r>
              <a:rPr lang="zh-CN" altLang="en-US" sz="3600" b="1" noProof="1">
                <a:ea typeface="宋体" panose="02010600030101010101" pitchFamily="2" charset="-122"/>
              </a:rPr>
              <a:t>在液体中的体积越大、液体的密度越大，浮力就</a:t>
            </a:r>
            <a:r>
              <a:rPr lang="zh-CN" altLang="en-US" sz="3600" b="1" noProof="1" smtClean="0">
                <a:ea typeface="宋体" panose="02010600030101010101" pitchFamily="2" charset="-122"/>
              </a:rPr>
              <a:t>越大</a:t>
            </a:r>
            <a:r>
              <a:rPr lang="en-US" altLang="zh-CN" sz="3600" b="1" noProof="1" smtClean="0">
                <a:ea typeface="宋体" panose="02010600030101010101" pitchFamily="2" charset="-122"/>
              </a:rPr>
              <a:t>.</a:t>
            </a:r>
            <a:endParaRPr lang="zh-CN" altLang="en-US" sz="3600" b="1" noProof="1">
              <a:solidFill>
                <a:srgbClr val="000000"/>
              </a:solidFill>
              <a:latin typeface="宋体" panose="02010600030101010101" pitchFamily="2" charset="-122"/>
              <a:ea typeface="宋体" panose="02010600030101010101" pitchFamily="2" charset="-122"/>
            </a:endParaRPr>
          </a:p>
        </p:txBody>
      </p:sp>
      <p:grpSp>
        <p:nvGrpSpPr>
          <p:cNvPr id="3" name="组合 26627"/>
          <p:cNvGrpSpPr/>
          <p:nvPr/>
        </p:nvGrpSpPr>
        <p:grpSpPr bwMode="auto">
          <a:xfrm>
            <a:off x="1656151" y="721146"/>
            <a:ext cx="4371424" cy="720725"/>
            <a:chOff x="0" y="0"/>
            <a:chExt cx="1367" cy="454"/>
          </a:xfrm>
        </p:grpSpPr>
        <p:grpSp>
          <p:nvGrpSpPr>
            <p:cNvPr id="4" name="组合 26628"/>
            <p:cNvGrpSpPr/>
            <p:nvPr/>
          </p:nvGrpSpPr>
          <p:grpSpPr bwMode="auto">
            <a:xfrm>
              <a:off x="87" y="0"/>
              <a:ext cx="1213" cy="454"/>
              <a:chOff x="0" y="0"/>
              <a:chExt cx="2177" cy="454"/>
            </a:xfrm>
          </p:grpSpPr>
          <p:sp>
            <p:nvSpPr>
              <p:cNvPr id="6" name="圆角矩形 26629"/>
              <p:cNvSpPr>
                <a:spLocks noChangeArrowheads="1"/>
              </p:cNvSpPr>
              <p:nvPr/>
            </p:nvSpPr>
            <p:spPr bwMode="auto">
              <a:xfrm>
                <a:off x="0" y="0"/>
                <a:ext cx="2177" cy="454"/>
              </a:xfrm>
              <a:prstGeom prst="roundRect">
                <a:avLst>
                  <a:gd name="adj" fmla="val 16667"/>
                </a:avLst>
              </a:prstGeom>
              <a:solidFill>
                <a:srgbClr val="009900"/>
              </a:solidFill>
              <a:ln w="9525">
                <a:solidFill>
                  <a:schemeClr val="tx1"/>
                </a:solidFill>
                <a:round/>
              </a:ln>
              <a:effectLst>
                <a:outerShdw dist="71842" dir="2700000" algn="ctr" rotWithShape="0">
                  <a:schemeClr val="bg2"/>
                </a:outerShdw>
              </a:effectLst>
            </p:spPr>
            <p:txBody>
              <a:bodyPr/>
              <a:lstStyle/>
              <a:p>
                <a:endParaRPr lang="zh-CN" altLang="en-US">
                  <a:ea typeface="宋体" panose="02010600030101010101" pitchFamily="2" charset="-122"/>
                </a:endParaRPr>
              </a:p>
            </p:txBody>
          </p:sp>
          <p:sp>
            <p:nvSpPr>
              <p:cNvPr id="7" name="圆角矩形 26630"/>
              <p:cNvSpPr>
                <a:spLocks noChangeArrowheads="1"/>
              </p:cNvSpPr>
              <p:nvPr/>
            </p:nvSpPr>
            <p:spPr bwMode="auto">
              <a:xfrm>
                <a:off x="0" y="1"/>
                <a:ext cx="2132" cy="408"/>
              </a:xfrm>
              <a:prstGeom prst="roundRect">
                <a:avLst>
                  <a:gd name="adj" fmla="val 16667"/>
                </a:avLst>
              </a:prstGeom>
              <a:gradFill rotWithShape="0">
                <a:gsLst>
                  <a:gs pos="0">
                    <a:srgbClr val="33CC33"/>
                  </a:gs>
                  <a:gs pos="50000">
                    <a:schemeClr val="bg1"/>
                  </a:gs>
                  <a:gs pos="100000">
                    <a:srgbClr val="33CC33"/>
                  </a:gs>
                </a:gsLst>
                <a:lin ang="5400000" scaled="1"/>
              </a:gradFill>
              <a:ln w="9525">
                <a:solidFill>
                  <a:srgbClr val="99CC00"/>
                </a:solidFill>
                <a:round/>
              </a:ln>
            </p:spPr>
            <p:txBody>
              <a:bodyPr/>
              <a:lstStyle/>
              <a:p>
                <a:endParaRPr lang="zh-CN" altLang="en-US">
                  <a:ea typeface="宋体" panose="02010600030101010101" pitchFamily="2" charset="-122"/>
                </a:endParaRPr>
              </a:p>
            </p:txBody>
          </p:sp>
          <p:sp>
            <p:nvSpPr>
              <p:cNvPr id="8" name="圆角矩形 26631"/>
              <p:cNvSpPr>
                <a:spLocks noChangeArrowheads="1"/>
              </p:cNvSpPr>
              <p:nvPr/>
            </p:nvSpPr>
            <p:spPr bwMode="auto">
              <a:xfrm rot="10800000">
                <a:off x="0" y="228"/>
                <a:ext cx="2132" cy="181"/>
              </a:xfrm>
              <a:prstGeom prst="roundRect">
                <a:avLst>
                  <a:gd name="adj" fmla="val 16667"/>
                </a:avLst>
              </a:prstGeom>
              <a:gradFill rotWithShape="1">
                <a:gsLst>
                  <a:gs pos="0">
                    <a:schemeClr val="bg1"/>
                  </a:gs>
                  <a:gs pos="100000">
                    <a:schemeClr val="bg1">
                      <a:alpha val="0"/>
                    </a:schemeClr>
                  </a:gs>
                </a:gsLst>
                <a:lin ang="5400000" scaled="1"/>
              </a:gradFill>
              <a:ln w="9525">
                <a:noFill/>
                <a:round/>
              </a:ln>
            </p:spPr>
            <p:txBody>
              <a:bodyPr/>
              <a:lstStyle/>
              <a:p>
                <a:endParaRPr lang="zh-CN" altLang="en-US">
                  <a:ea typeface="宋体" panose="02010600030101010101" pitchFamily="2" charset="-122"/>
                </a:endParaRPr>
              </a:p>
            </p:txBody>
          </p:sp>
          <p:sp>
            <p:nvSpPr>
              <p:cNvPr id="9" name="圆角矩形 26632"/>
              <p:cNvSpPr>
                <a:spLocks noChangeArrowheads="1"/>
              </p:cNvSpPr>
              <p:nvPr/>
            </p:nvSpPr>
            <p:spPr bwMode="auto">
              <a:xfrm>
                <a:off x="0" y="1"/>
                <a:ext cx="2132" cy="181"/>
              </a:xfrm>
              <a:prstGeom prst="roundRect">
                <a:avLst>
                  <a:gd name="adj" fmla="val 16667"/>
                </a:avLst>
              </a:prstGeom>
              <a:gradFill rotWithShape="1">
                <a:gsLst>
                  <a:gs pos="0">
                    <a:schemeClr val="bg1"/>
                  </a:gs>
                  <a:gs pos="100000">
                    <a:schemeClr val="bg1">
                      <a:alpha val="0"/>
                    </a:schemeClr>
                  </a:gs>
                </a:gsLst>
                <a:lin ang="5400000" scaled="1"/>
              </a:gradFill>
              <a:ln w="9525">
                <a:noFill/>
                <a:round/>
              </a:ln>
            </p:spPr>
            <p:txBody>
              <a:bodyPr/>
              <a:lstStyle/>
              <a:p>
                <a:endParaRPr lang="zh-CN" altLang="en-US">
                  <a:ea typeface="宋体" panose="02010600030101010101" pitchFamily="2" charset="-122"/>
                </a:endParaRPr>
              </a:p>
            </p:txBody>
          </p:sp>
        </p:grpSp>
        <p:sp>
          <p:nvSpPr>
            <p:cNvPr id="5" name="矩形 26633"/>
            <p:cNvSpPr>
              <a:spLocks noChangeArrowheads="1"/>
            </p:cNvSpPr>
            <p:nvPr/>
          </p:nvSpPr>
          <p:spPr bwMode="auto">
            <a:xfrm>
              <a:off x="0" y="38"/>
              <a:ext cx="1367" cy="330"/>
            </a:xfrm>
            <a:prstGeom prst="rect">
              <a:avLst/>
            </a:prstGeom>
            <a:noFill/>
            <a:ln w="9525">
              <a:noFill/>
              <a:miter lim="800000"/>
            </a:ln>
          </p:spPr>
          <p:txBody>
            <a:bodyPr>
              <a:spAutoFit/>
            </a:bodyPr>
            <a:lstStyle/>
            <a:p>
              <a:pPr>
                <a:spcBef>
                  <a:spcPct val="50000"/>
                </a:spcBef>
              </a:pPr>
              <a:r>
                <a:rPr lang="en-US" altLang="zh-CN" sz="2800" b="1" dirty="0" smtClean="0">
                  <a:solidFill>
                    <a:srgbClr val="FF0000"/>
                  </a:solidFill>
                  <a:latin typeface="Times New Roman" panose="02020603050405020304" pitchFamily="18" charset="0"/>
                  <a:ea typeface="黑体" panose="02010600030101010101" pitchFamily="49" charset="-122"/>
                </a:rPr>
                <a:t>    2.</a:t>
              </a:r>
              <a:r>
                <a:rPr lang="zh-CN" altLang="en-US" sz="2800" b="1" dirty="0" smtClean="0">
                  <a:solidFill>
                    <a:srgbClr val="FF0000"/>
                  </a:solidFill>
                  <a:latin typeface="Times New Roman" panose="02020603050405020304" pitchFamily="18" charset="0"/>
                  <a:ea typeface="黑体" panose="02010600030101010101" pitchFamily="49" charset="-122"/>
                </a:rPr>
                <a:t>决定浮力大小的因素</a:t>
              </a:r>
              <a:endParaRPr lang="zh-CN" altLang="en-US" sz="2800" b="1" dirty="0">
                <a:solidFill>
                  <a:srgbClr val="FF0000"/>
                </a:solidFill>
                <a:latin typeface="Times New Roman" panose="02020603050405020304" pitchFamily="18" charset="0"/>
                <a:ea typeface="黑体" panose="02010600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420906" y="479458"/>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考点二   阿基米德原理</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3" name="Picture 2"/>
          <p:cNvPicPr>
            <a:picLocks noChangeAspect="1"/>
          </p:cNvPicPr>
          <p:nvPr/>
        </p:nvPicPr>
        <p:blipFill>
          <a:blip r:embed="rId2"/>
          <a:srcRect/>
          <a:stretch>
            <a:fillRect/>
          </a:stretch>
        </p:blipFill>
        <p:spPr>
          <a:xfrm>
            <a:off x="5990369" y="1795429"/>
            <a:ext cx="3655691" cy="3024501"/>
          </a:xfrm>
          <a:prstGeom prst="rect">
            <a:avLst/>
          </a:prstGeom>
          <a:noFill/>
          <a:ln w="9525">
            <a:noFill/>
            <a:miter/>
          </a:ln>
          <a:effectLst>
            <a:softEdge rad="635000"/>
          </a:effectLst>
        </p:spPr>
      </p:pic>
      <p:sp>
        <p:nvSpPr>
          <p:cNvPr id="4" name="Text Box 6"/>
          <p:cNvSpPr txBox="1">
            <a:spLocks noChangeArrowheads="1"/>
          </p:cNvSpPr>
          <p:nvPr/>
        </p:nvSpPr>
        <p:spPr bwMode="auto">
          <a:xfrm>
            <a:off x="1245346" y="1794782"/>
            <a:ext cx="8193087" cy="4867275"/>
          </a:xfrm>
          <a:prstGeom prst="rect">
            <a:avLst/>
          </a:prstGeom>
          <a:noFill/>
          <a:ln w="28575">
            <a:noFill/>
            <a:miter lim="800000"/>
          </a:ln>
        </p:spPr>
        <p:txBody>
          <a:bodyPr>
            <a:spAutoFit/>
          </a:bodyPr>
          <a:lstStyle/>
          <a:p>
            <a:pPr eaLnBrk="0" hangingPunct="0">
              <a:lnSpc>
                <a:spcPct val="140000"/>
              </a:lnSpc>
            </a:pPr>
            <a:r>
              <a:rPr lang="zh-CN" altLang="en-US" sz="2800" b="1" dirty="0">
                <a:ea typeface="幼圆" panose="02010509060101010101" pitchFamily="49" charset="-122"/>
              </a:rPr>
              <a:t>　　两千多年以前，希腊学</a:t>
            </a:r>
          </a:p>
          <a:p>
            <a:pPr eaLnBrk="0" hangingPunct="0">
              <a:lnSpc>
                <a:spcPct val="140000"/>
              </a:lnSpc>
            </a:pPr>
            <a:r>
              <a:rPr lang="zh-CN" altLang="en-US" sz="2800" b="1" dirty="0">
                <a:ea typeface="幼圆" panose="02010509060101010101" pitchFamily="49" charset="-122"/>
              </a:rPr>
              <a:t>者阿基米德为了鉴定金王冠</a:t>
            </a:r>
          </a:p>
          <a:p>
            <a:pPr eaLnBrk="0" hangingPunct="0">
              <a:lnSpc>
                <a:spcPct val="140000"/>
              </a:lnSpc>
            </a:pPr>
            <a:r>
              <a:rPr lang="zh-CN" altLang="en-US" sz="2800" b="1" dirty="0">
                <a:ea typeface="幼圆" panose="02010509060101010101" pitchFamily="49" charset="-122"/>
              </a:rPr>
              <a:t>是否是纯金的，要测量王冠</a:t>
            </a:r>
          </a:p>
          <a:p>
            <a:pPr eaLnBrk="0" hangingPunct="0">
              <a:lnSpc>
                <a:spcPct val="140000"/>
              </a:lnSpc>
            </a:pPr>
            <a:r>
              <a:rPr lang="zh-CN" altLang="en-US" sz="2800" b="1" dirty="0">
                <a:ea typeface="幼圆" panose="02010509060101010101" pitchFamily="49" charset="-122"/>
              </a:rPr>
              <a:t>的体积，冥思苦想了很久都</a:t>
            </a:r>
          </a:p>
          <a:p>
            <a:pPr eaLnBrk="0" hangingPunct="0">
              <a:lnSpc>
                <a:spcPct val="140000"/>
              </a:lnSpc>
            </a:pPr>
            <a:r>
              <a:rPr lang="zh-CN" altLang="en-US" sz="2800" b="1" dirty="0">
                <a:ea typeface="幼圆" panose="02010509060101010101" pitchFamily="49" charset="-122"/>
              </a:rPr>
              <a:t>没有结果。一天，他跨进盛</a:t>
            </a:r>
          </a:p>
          <a:p>
            <a:pPr eaLnBrk="0" hangingPunct="0">
              <a:lnSpc>
                <a:spcPct val="140000"/>
              </a:lnSpc>
            </a:pPr>
            <a:r>
              <a:rPr lang="zh-CN" altLang="en-US" sz="2800" b="1" dirty="0">
                <a:ea typeface="幼圆" panose="02010509060101010101" pitchFamily="49" charset="-122"/>
              </a:rPr>
              <a:t>满水的浴缸洗澡时，看见浴缸里的水向外溢，他忽然想到：</a:t>
            </a:r>
            <a:r>
              <a:rPr lang="zh-CN" altLang="en-US" sz="2800" b="1" dirty="0">
                <a:solidFill>
                  <a:srgbClr val="990000"/>
                </a:solidFill>
                <a:ea typeface="幼圆" panose="02010509060101010101" pitchFamily="49" charset="-122"/>
              </a:rPr>
              <a:t>物体浸在液体中的体积，不就是物体排开液体的体积吗？</a:t>
            </a:r>
          </a:p>
        </p:txBody>
      </p:sp>
      <p:sp>
        <p:nvSpPr>
          <p:cNvPr id="5" name="Rectangle 5"/>
          <p:cNvSpPr>
            <a:spLocks noChangeArrowheads="1"/>
          </p:cNvSpPr>
          <p:nvPr/>
        </p:nvSpPr>
        <p:spPr bwMode="auto">
          <a:xfrm>
            <a:off x="1560350" y="1065991"/>
            <a:ext cx="3956050" cy="576262"/>
          </a:xfrm>
          <a:prstGeom prst="rect">
            <a:avLst/>
          </a:prstGeom>
          <a:noFill/>
          <a:ln w="9525">
            <a:noFill/>
            <a:miter lim="800000"/>
          </a:ln>
        </p:spPr>
        <p:txBody>
          <a:bodyPr anchor="ctr"/>
          <a:lstStyle/>
          <a:p>
            <a:pPr eaLnBrk="0" hangingPunct="0"/>
            <a:r>
              <a:rPr lang="zh-CN" altLang="en-US" sz="4200" b="1" dirty="0">
                <a:solidFill>
                  <a:schemeClr val="accent2">
                    <a:lumMod val="75000"/>
                  </a:schemeClr>
                </a:solidFill>
                <a:latin typeface="楷体" panose="02010609060101010101" pitchFamily="49" charset="-122"/>
                <a:ea typeface="楷体" panose="02010609060101010101" pitchFamily="49" charset="-122"/>
              </a:rPr>
              <a:t>阿基米德的灵感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1438730" y="686381"/>
            <a:ext cx="9832650" cy="5047536"/>
          </a:xfrm>
          <a:prstGeom prst="rect">
            <a:avLst/>
          </a:prstGeom>
          <a:noFill/>
          <a:ln w="9525">
            <a:noFill/>
            <a:miter/>
          </a:ln>
        </p:spPr>
        <p:txBody>
          <a:bodyPr wrap="square">
            <a:spAutoFit/>
          </a:bodyPr>
          <a:lstStyle/>
          <a:p>
            <a:pPr eaLnBrk="0" hangingPunct="0">
              <a:spcBef>
                <a:spcPct val="50000"/>
              </a:spcBef>
            </a:pPr>
            <a:r>
              <a:rPr lang="en-US" altLang="zh-CN" sz="2800" noProof="1" smtClean="0">
                <a:latin typeface="宋体" panose="02010600030101010101" pitchFamily="2" charset="-122"/>
                <a:ea typeface="宋体" panose="02010600030101010101" pitchFamily="2" charset="-122"/>
                <a:cs typeface="+mn-ea"/>
              </a:rPr>
              <a:t>1.</a:t>
            </a:r>
            <a:r>
              <a:rPr lang="zh-CN" altLang="en-US" sz="2800" noProof="1" smtClean="0">
                <a:latin typeface="宋体" panose="02010600030101010101" pitchFamily="2" charset="-122"/>
                <a:ea typeface="宋体" panose="02010600030101010101" pitchFamily="2" charset="-122"/>
                <a:cs typeface="+mn-ea"/>
              </a:rPr>
              <a:t>内容：浸在液体（或气体）中的物体受到液体（或气体</a:t>
            </a:r>
            <a:r>
              <a:rPr lang="zh-CN" altLang="en-US" sz="2800" b="1" noProof="1" smtClean="0">
                <a:latin typeface="宋体" panose="02010600030101010101" pitchFamily="2" charset="-122"/>
                <a:ea typeface="宋体" panose="02010600030101010101" pitchFamily="2" charset="-122"/>
                <a:cs typeface="+mn-ea"/>
              </a:rPr>
              <a:t>）</a:t>
            </a:r>
            <a:endParaRPr lang="en-US" altLang="zh-CN" sz="2800" b="1" noProof="1" smtClean="0">
              <a:latin typeface="宋体" panose="02010600030101010101" pitchFamily="2" charset="-122"/>
              <a:ea typeface="宋体" panose="02010600030101010101" pitchFamily="2" charset="-122"/>
              <a:cs typeface="+mn-ea"/>
            </a:endParaRPr>
          </a:p>
          <a:p>
            <a:pPr eaLnBrk="0" hangingPunct="0">
              <a:spcBef>
                <a:spcPct val="50000"/>
              </a:spcBef>
            </a:pPr>
            <a:r>
              <a:rPr lang="zh-CN" altLang="en-US" sz="2800" noProof="1" smtClean="0">
                <a:latin typeface="宋体" panose="02010600030101010101" pitchFamily="2" charset="-122"/>
                <a:ea typeface="宋体" panose="02010600030101010101" pitchFamily="2" charset="-122"/>
                <a:cs typeface="+mn-ea"/>
              </a:rPr>
              <a:t>对它向上的浮力，浮力的大小等于它排开的液体（或气体）所受的重力</a:t>
            </a:r>
            <a:r>
              <a:rPr lang="en-US" altLang="zh-CN" sz="2800" noProof="1" smtClean="0">
                <a:latin typeface="宋体" panose="02010600030101010101" pitchFamily="2" charset="-122"/>
                <a:ea typeface="宋体" panose="02010600030101010101" pitchFamily="2" charset="-122"/>
                <a:cs typeface="+mn-ea"/>
              </a:rPr>
              <a:t>.</a:t>
            </a:r>
          </a:p>
          <a:p>
            <a:pPr eaLnBrk="0" hangingPunct="0">
              <a:spcBef>
                <a:spcPct val="50000"/>
              </a:spcBef>
            </a:pPr>
            <a:r>
              <a:rPr lang="en-US" altLang="zh-CN" sz="2800" noProof="1" smtClean="0">
                <a:latin typeface="宋体" panose="02010600030101010101" pitchFamily="2" charset="-122"/>
                <a:ea typeface="宋体" panose="02010600030101010101" pitchFamily="2" charset="-122"/>
                <a:cs typeface="+mn-ea"/>
              </a:rPr>
              <a:t>2.</a:t>
            </a:r>
            <a:r>
              <a:rPr lang="zh-CN" altLang="en-US" sz="2800" noProof="1" smtClean="0">
                <a:latin typeface="宋体" panose="02010600030101010101" pitchFamily="2" charset="-122"/>
                <a:ea typeface="宋体" panose="02010600030101010101" pitchFamily="2" charset="-122"/>
                <a:cs typeface="+mn-ea"/>
              </a:rPr>
              <a:t>公式</a:t>
            </a:r>
            <a:r>
              <a:rPr lang="en-US" altLang="zh-CN" sz="2800" noProof="1"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ea"/>
              </a:rPr>
              <a:t>:</a:t>
            </a:r>
            <a:r>
              <a:rPr lang="en-US" altLang="zh-CN" sz="2800" dirty="0" smtClean="0">
                <a:latin typeface="宋体" panose="02010600030101010101" pitchFamily="2" charset="-122"/>
                <a:ea typeface="宋体" panose="02010600030101010101" pitchFamily="2" charset="-122"/>
              </a:rPr>
              <a:t>F</a:t>
            </a:r>
            <a:r>
              <a:rPr lang="zh-CN" altLang="en-US" sz="2800" baseline="-25000" dirty="0" smtClean="0">
                <a:latin typeface="宋体" panose="02010600030101010101" pitchFamily="2" charset="-122"/>
                <a:ea typeface="宋体" panose="02010600030101010101" pitchFamily="2" charset="-122"/>
              </a:rPr>
              <a:t>浮</a:t>
            </a:r>
            <a:r>
              <a:rPr lang="en-US" altLang="zh-CN" sz="2800" dirty="0" smtClean="0">
                <a:latin typeface="宋体" panose="02010600030101010101" pitchFamily="2" charset="-122"/>
                <a:ea typeface="宋体" panose="02010600030101010101" pitchFamily="2" charset="-122"/>
              </a:rPr>
              <a:t>=G</a:t>
            </a:r>
            <a:r>
              <a:rPr lang="zh-CN" altLang="en-US" sz="2800" baseline="-25000" dirty="0" smtClean="0">
                <a:latin typeface="宋体" panose="02010600030101010101" pitchFamily="2" charset="-122"/>
                <a:ea typeface="宋体" panose="02010600030101010101" pitchFamily="2" charset="-122"/>
              </a:rPr>
              <a:t>排液</a:t>
            </a:r>
            <a:r>
              <a:rPr lang="en-US" altLang="zh-CN" sz="2800" dirty="0" smtClean="0">
                <a:latin typeface="宋体" panose="02010600030101010101" pitchFamily="2" charset="-122"/>
                <a:ea typeface="宋体" panose="02010600030101010101" pitchFamily="2" charset="-122"/>
              </a:rPr>
              <a:t>=</a:t>
            </a:r>
            <a:r>
              <a:rPr lang="el-GR" altLang="zh-CN" sz="2800" dirty="0" smtClean="0">
                <a:ea typeface="宋体" panose="02010600030101010101" pitchFamily="2" charset="-122"/>
              </a:rPr>
              <a:t> ρ</a:t>
            </a:r>
            <a:r>
              <a:rPr lang="zh-CN" altLang="en-US" sz="2800" baseline="-25000" dirty="0" smtClean="0">
                <a:latin typeface="宋体" panose="02010600030101010101" pitchFamily="2" charset="-122"/>
                <a:ea typeface="宋体" panose="02010600030101010101" pitchFamily="2" charset="-122"/>
              </a:rPr>
              <a:t>液</a:t>
            </a:r>
            <a:r>
              <a:rPr lang="en-US" altLang="zh-CN" sz="2800" dirty="0" err="1" smtClean="0">
                <a:latin typeface="宋体" panose="02010600030101010101" pitchFamily="2" charset="-122"/>
                <a:ea typeface="宋体" panose="02010600030101010101" pitchFamily="2" charset="-122"/>
              </a:rPr>
              <a:t>gV</a:t>
            </a:r>
            <a:r>
              <a:rPr lang="zh-CN" altLang="en-US" sz="2800" baseline="-25000" dirty="0" smtClean="0">
                <a:latin typeface="宋体" panose="02010600030101010101" pitchFamily="2" charset="-122"/>
                <a:ea typeface="宋体" panose="02010600030101010101" pitchFamily="2" charset="-122"/>
              </a:rPr>
              <a:t>排</a:t>
            </a:r>
            <a:r>
              <a:rPr lang="zh-CN" altLang="en-US" sz="2800" dirty="0" smtClean="0">
                <a:latin typeface="宋体" panose="02010600030101010101" pitchFamily="2" charset="-122"/>
                <a:ea typeface="宋体" panose="02010600030101010101" pitchFamily="2" charset="-122"/>
              </a:rPr>
              <a:t> 或</a:t>
            </a:r>
            <a:r>
              <a:rPr lang="en-US" altLang="zh-CN" sz="2800" dirty="0" smtClean="0">
                <a:latin typeface="宋体" panose="02010600030101010101" pitchFamily="2" charset="-122"/>
                <a:ea typeface="宋体" panose="02010600030101010101" pitchFamily="2" charset="-122"/>
              </a:rPr>
              <a:t>F</a:t>
            </a:r>
            <a:r>
              <a:rPr lang="zh-CN" altLang="en-US" sz="2800" baseline="-25000" dirty="0" smtClean="0">
                <a:latin typeface="宋体" panose="02010600030101010101" pitchFamily="2" charset="-122"/>
                <a:ea typeface="宋体" panose="02010600030101010101" pitchFamily="2" charset="-122"/>
              </a:rPr>
              <a:t>浮</a:t>
            </a:r>
            <a:r>
              <a:rPr lang="en-US" altLang="zh-CN" sz="2800" dirty="0" smtClean="0">
                <a:latin typeface="宋体" panose="02010600030101010101" pitchFamily="2" charset="-122"/>
                <a:ea typeface="宋体" panose="02010600030101010101" pitchFamily="2" charset="-122"/>
              </a:rPr>
              <a:t>=G</a:t>
            </a:r>
            <a:r>
              <a:rPr lang="zh-CN" altLang="en-US" sz="2800" baseline="-25000" dirty="0" smtClean="0">
                <a:latin typeface="宋体" panose="02010600030101010101" pitchFamily="2" charset="-122"/>
                <a:ea typeface="宋体" panose="02010600030101010101" pitchFamily="2" charset="-122"/>
              </a:rPr>
              <a:t>排气</a:t>
            </a:r>
            <a:r>
              <a:rPr lang="en-US" altLang="zh-CN" sz="2800" dirty="0" smtClean="0">
                <a:latin typeface="宋体" panose="02010600030101010101" pitchFamily="2" charset="-122"/>
                <a:ea typeface="宋体" panose="02010600030101010101" pitchFamily="2" charset="-122"/>
              </a:rPr>
              <a:t>=</a:t>
            </a:r>
            <a:r>
              <a:rPr lang="el-GR" altLang="zh-CN" sz="2800" dirty="0" smtClean="0">
                <a:ea typeface="宋体" panose="02010600030101010101" pitchFamily="2" charset="-122"/>
              </a:rPr>
              <a:t> ρ</a:t>
            </a:r>
            <a:r>
              <a:rPr lang="zh-CN" altLang="en-US" sz="2800" baseline="-25000" dirty="0" smtClean="0">
                <a:latin typeface="宋体" panose="02010600030101010101" pitchFamily="2" charset="-122"/>
                <a:ea typeface="宋体" panose="02010600030101010101" pitchFamily="2" charset="-122"/>
              </a:rPr>
              <a:t>气</a:t>
            </a:r>
            <a:r>
              <a:rPr lang="en-US" altLang="zh-CN" sz="2800" dirty="0" err="1" smtClean="0">
                <a:latin typeface="宋体" panose="02010600030101010101" pitchFamily="2" charset="-122"/>
                <a:ea typeface="宋体" panose="02010600030101010101" pitchFamily="2" charset="-122"/>
              </a:rPr>
              <a:t>gV</a:t>
            </a:r>
            <a:r>
              <a:rPr lang="zh-CN" altLang="en-US" sz="2800" baseline="-25000" dirty="0" smtClean="0">
                <a:latin typeface="宋体" panose="02010600030101010101" pitchFamily="2" charset="-122"/>
                <a:ea typeface="宋体" panose="02010600030101010101" pitchFamily="2" charset="-122"/>
              </a:rPr>
              <a:t>排</a:t>
            </a:r>
            <a:r>
              <a:rPr lang="en-US" altLang="zh-CN" sz="2800" dirty="0" smtClean="0">
                <a:latin typeface="宋体" panose="02010600030101010101" pitchFamily="2" charset="-122"/>
                <a:ea typeface="宋体" panose="02010600030101010101" pitchFamily="2" charset="-122"/>
              </a:rPr>
              <a:t> </a:t>
            </a:r>
          </a:p>
          <a:p>
            <a:pPr eaLnBrk="0" hangingPunct="0">
              <a:spcBef>
                <a:spcPct val="50000"/>
              </a:spcBef>
            </a:pPr>
            <a:r>
              <a:rPr lang="en-US" altLang="zh-CN" sz="2800" dirty="0" smtClean="0">
                <a:latin typeface="宋体" panose="02010600030101010101" pitchFamily="2" charset="-122"/>
                <a:ea typeface="宋体" panose="02010600030101010101" pitchFamily="2" charset="-122"/>
              </a:rPr>
              <a:t>3.</a:t>
            </a:r>
            <a:r>
              <a:rPr lang="zh-CN" altLang="en-US" sz="2800" baseline="-25000" dirty="0" smtClean="0">
                <a:latin typeface="宋体" panose="02010600030101010101" pitchFamily="2" charset="-122"/>
                <a:ea typeface="宋体" panose="02010600030101010101" pitchFamily="2" charset="-122"/>
              </a:rPr>
              <a:t> </a:t>
            </a:r>
            <a:r>
              <a:rPr lang="el-GR" altLang="zh-CN" sz="2800" dirty="0" smtClean="0">
                <a:ea typeface="宋体" panose="02010600030101010101" pitchFamily="2" charset="-122"/>
              </a:rPr>
              <a:t>ρ</a:t>
            </a:r>
            <a:r>
              <a:rPr lang="zh-CN" altLang="en-US" sz="2800" baseline="-25000" dirty="0" smtClean="0">
                <a:latin typeface="宋体" panose="02010600030101010101" pitchFamily="2" charset="-122"/>
                <a:ea typeface="宋体" panose="02010600030101010101" pitchFamily="2" charset="-122"/>
              </a:rPr>
              <a:t>液</a:t>
            </a:r>
            <a:r>
              <a:rPr lang="zh-CN" altLang="en-US" sz="2800" dirty="0" smtClean="0">
                <a:latin typeface="宋体" panose="02010600030101010101" pitchFamily="2" charset="-122"/>
                <a:ea typeface="宋体" panose="02010600030101010101" pitchFamily="2" charset="-122"/>
              </a:rPr>
              <a:t>或（</a:t>
            </a:r>
            <a:r>
              <a:rPr lang="el-GR" altLang="zh-CN" sz="2800" dirty="0" smtClean="0">
                <a:ea typeface="宋体" panose="02010600030101010101" pitchFamily="2" charset="-122"/>
              </a:rPr>
              <a:t>ρ</a:t>
            </a:r>
            <a:r>
              <a:rPr lang="zh-CN" altLang="en-US" sz="2800" baseline="-25000" dirty="0" smtClean="0">
                <a:latin typeface="宋体" panose="02010600030101010101" pitchFamily="2" charset="-122"/>
                <a:ea typeface="宋体" panose="02010600030101010101" pitchFamily="2" charset="-122"/>
              </a:rPr>
              <a:t>气</a:t>
            </a:r>
            <a:r>
              <a:rPr lang="en-US" altLang="zh-CN" sz="2800" dirty="0" smtClean="0">
                <a:latin typeface="宋体" panose="02010600030101010101" pitchFamily="2" charset="-122"/>
                <a:ea typeface="宋体" panose="02010600030101010101" pitchFamily="2" charset="-122"/>
              </a:rPr>
              <a:t>)</a:t>
            </a:r>
            <a:r>
              <a:rPr lang="zh-CN" altLang="en-US" sz="2800" dirty="0" smtClean="0">
                <a:latin typeface="宋体" panose="02010600030101010101" pitchFamily="2" charset="-122"/>
                <a:ea typeface="宋体" panose="02010600030101010101" pitchFamily="2" charset="-122"/>
              </a:rPr>
              <a:t>表示液体（气体）的密度，其单位为</a:t>
            </a:r>
            <a:r>
              <a:rPr lang="en-US" altLang="zh-CN" sz="2800" dirty="0" smtClean="0">
                <a:latin typeface="宋体" panose="02010600030101010101" pitchFamily="2" charset="-122"/>
                <a:ea typeface="宋体" panose="02010600030101010101" pitchFamily="2" charset="-122"/>
              </a:rPr>
              <a:t>kg/m</a:t>
            </a:r>
            <a:r>
              <a:rPr lang="en-US" altLang="zh-CN" sz="2800" baseline="30000" dirty="0" smtClean="0">
                <a:latin typeface="宋体" panose="02010600030101010101" pitchFamily="2" charset="-122"/>
                <a:ea typeface="宋体" panose="02010600030101010101" pitchFamily="2" charset="-122"/>
              </a:rPr>
              <a:t>3</a:t>
            </a:r>
            <a:r>
              <a:rPr lang="zh-CN" altLang="en-US" sz="2800" baseline="-25000" dirty="0" smtClean="0">
                <a:latin typeface="宋体" panose="02010600030101010101" pitchFamily="2" charset="-122"/>
                <a:ea typeface="宋体" panose="02010600030101010101" pitchFamily="2" charset="-122"/>
              </a:rPr>
              <a:t>，</a:t>
            </a:r>
            <a:r>
              <a:rPr lang="en-US" altLang="zh-CN" sz="2800" dirty="0" smtClean="0">
                <a:latin typeface="宋体" panose="02010600030101010101" pitchFamily="2" charset="-122"/>
                <a:ea typeface="宋体" panose="02010600030101010101" pitchFamily="2" charset="-122"/>
              </a:rPr>
              <a:t>V</a:t>
            </a:r>
            <a:r>
              <a:rPr lang="zh-CN" altLang="en-US" sz="2800" baseline="-25000" dirty="0" smtClean="0">
                <a:latin typeface="宋体" panose="02010600030101010101" pitchFamily="2" charset="-122"/>
                <a:ea typeface="宋体" panose="02010600030101010101" pitchFamily="2" charset="-122"/>
              </a:rPr>
              <a:t>排</a:t>
            </a:r>
            <a:r>
              <a:rPr lang="zh-CN" altLang="en-US" sz="2800" dirty="0" smtClean="0">
                <a:latin typeface="宋体" panose="02010600030101010101" pitchFamily="2" charset="-122"/>
                <a:ea typeface="宋体" panose="02010600030101010101" pitchFamily="2" charset="-122"/>
              </a:rPr>
              <a:t>表示排开液体或气体的体积，其单位为</a:t>
            </a:r>
            <a:r>
              <a:rPr lang="en-US" altLang="zh-CN" sz="2800" dirty="0" smtClean="0">
                <a:latin typeface="宋体" panose="02010600030101010101" pitchFamily="2" charset="-122"/>
                <a:ea typeface="宋体" panose="02010600030101010101" pitchFamily="2" charset="-122"/>
              </a:rPr>
              <a:t>m</a:t>
            </a:r>
            <a:r>
              <a:rPr lang="en-US" altLang="zh-CN" sz="2800" baseline="30000" dirty="0" smtClean="0">
                <a:latin typeface="宋体" panose="02010600030101010101" pitchFamily="2" charset="-122"/>
                <a:ea typeface="宋体" panose="02010600030101010101" pitchFamily="2" charset="-122"/>
              </a:rPr>
              <a:t>3</a:t>
            </a:r>
            <a:r>
              <a:rPr lang="en-US" altLang="zh-CN" sz="2800" dirty="0" smtClean="0">
                <a:latin typeface="宋体" panose="02010600030101010101" pitchFamily="2" charset="-122"/>
                <a:ea typeface="宋体" panose="02010600030101010101" pitchFamily="2" charset="-122"/>
              </a:rPr>
              <a:t>.</a:t>
            </a:r>
          </a:p>
          <a:p>
            <a:pPr eaLnBrk="0" hangingPunct="0">
              <a:spcBef>
                <a:spcPct val="50000"/>
              </a:spcBef>
            </a:pPr>
            <a:r>
              <a:rPr lang="zh-CN" altLang="en-US" sz="2800" baseline="-25000" dirty="0" smtClean="0">
                <a:latin typeface="宋体" panose="02010600030101010101" pitchFamily="2" charset="-122"/>
                <a:ea typeface="宋体" panose="02010600030101010101" pitchFamily="2" charset="-122"/>
              </a:rPr>
              <a:t>     </a:t>
            </a:r>
            <a:r>
              <a:rPr lang="zh-CN" altLang="en-US" sz="2800" dirty="0" smtClean="0">
                <a:latin typeface="宋体" panose="02010600030101010101" pitchFamily="2" charset="-122"/>
                <a:ea typeface="宋体" panose="02010600030101010101" pitchFamily="2" charset="-122"/>
              </a:rPr>
              <a:t> </a:t>
            </a:r>
            <a:endParaRPr lang="en-US" altLang="zh-CN" sz="2800" baseline="-25000" dirty="0" smtClean="0">
              <a:latin typeface="宋体" panose="02010600030101010101" pitchFamily="2" charset="-122"/>
              <a:ea typeface="宋体" panose="02010600030101010101" pitchFamily="2" charset="-122"/>
            </a:endParaRPr>
          </a:p>
          <a:p>
            <a:pPr eaLnBrk="0" hangingPunct="0">
              <a:spcBef>
                <a:spcPct val="50000"/>
              </a:spcBef>
            </a:pPr>
            <a:r>
              <a:rPr lang="zh-CN" altLang="en-US" sz="2800" baseline="-25000" dirty="0" smtClean="0">
                <a:latin typeface="宋体" panose="02010600030101010101" pitchFamily="2" charset="-122"/>
                <a:ea typeface="宋体" panose="02010600030101010101" pitchFamily="2" charset="-122"/>
              </a:rPr>
              <a:t> </a:t>
            </a:r>
            <a:endParaRPr lang="en-US" altLang="zh-CN" sz="2800" baseline="-25000" dirty="0" smtClean="0">
              <a:latin typeface="宋体" panose="02010600030101010101" pitchFamily="2" charset="-122"/>
              <a:ea typeface="宋体" panose="02010600030101010101" pitchFamily="2" charset="-122"/>
            </a:endParaRPr>
          </a:p>
          <a:p>
            <a:pPr eaLnBrk="0" hangingPunct="0">
              <a:spcBef>
                <a:spcPct val="50000"/>
              </a:spcBef>
            </a:pPr>
            <a:r>
              <a:rPr lang="zh-CN" altLang="en-US" sz="2800" dirty="0" smtClean="0">
                <a:latin typeface="宋体" panose="02010600030101010101" pitchFamily="2" charset="-122"/>
                <a:ea typeface="宋体" panose="02010600030101010101" pitchFamily="2" charset="-122"/>
              </a:rPr>
              <a:t> </a:t>
            </a:r>
            <a:endParaRPr lang="zh-CN" altLang="en-US" sz="2800" b="1" noProof="1">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grpSp>
        <p:nvGrpSpPr>
          <p:cNvPr id="3" name="Group 6"/>
          <p:cNvGrpSpPr/>
          <p:nvPr/>
        </p:nvGrpSpPr>
        <p:grpSpPr bwMode="auto">
          <a:xfrm>
            <a:off x="7996723" y="3347875"/>
            <a:ext cx="1847850" cy="3165475"/>
            <a:chOff x="0" y="0"/>
            <a:chExt cx="2908" cy="4984"/>
          </a:xfrm>
        </p:grpSpPr>
        <p:pic>
          <p:nvPicPr>
            <p:cNvPr id="4" name="Picture 112" descr="8-29-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0"/>
              <a:ext cx="2908" cy="4984"/>
            </a:xfrm>
            <a:prstGeom prst="rect">
              <a:avLst/>
            </a:prstGeom>
            <a:noFill/>
            <a:ln w="9525">
              <a:noFill/>
              <a:miter lim="800000"/>
              <a:headEnd/>
              <a:tailEnd/>
            </a:ln>
          </p:spPr>
        </p:pic>
        <p:sp>
          <p:nvSpPr>
            <p:cNvPr id="5" name="AutoShape 8"/>
            <p:cNvSpPr>
              <a:spLocks noChangeArrowheads="1"/>
            </p:cNvSpPr>
            <p:nvPr/>
          </p:nvSpPr>
          <p:spPr bwMode="auto">
            <a:xfrm flipV="1">
              <a:off x="1867" y="3995"/>
              <a:ext cx="693" cy="336"/>
            </a:xfrm>
            <a:prstGeom prst="triangle">
              <a:avLst>
                <a:gd name="adj" fmla="val 50000"/>
              </a:avLst>
            </a:prstGeom>
            <a:noFill/>
            <a:ln w="19050">
              <a:solidFill>
                <a:srgbClr val="333333"/>
              </a:solidFill>
              <a:miter lim="800000"/>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448898" y="535442"/>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考点三   浮沉条件及应用</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3" name="Picture 7"/>
          <p:cNvPicPr>
            <a:picLocks noChangeAspect="1"/>
          </p:cNvPicPr>
          <p:nvPr/>
        </p:nvPicPr>
        <p:blipFill>
          <a:blip r:embed="rId2"/>
          <a:srcRect/>
          <a:stretch>
            <a:fillRect/>
          </a:stretch>
        </p:blipFill>
        <p:spPr>
          <a:xfrm>
            <a:off x="2411658" y="1259068"/>
            <a:ext cx="6639036" cy="4525911"/>
          </a:xfrm>
          <a:prstGeom prst="rect">
            <a:avLst/>
          </a:prstGeom>
          <a:noFill/>
          <a:ln w="9525">
            <a:noFill/>
            <a:miter/>
          </a:ln>
          <a:effectLst>
            <a:softEdge rad="317500"/>
          </a:effectLst>
        </p:spPr>
      </p:pic>
      <p:sp>
        <p:nvSpPr>
          <p:cNvPr id="4" name="Text Box 8"/>
          <p:cNvSpPr txBox="1">
            <a:spLocks noChangeArrowheads="1"/>
          </p:cNvSpPr>
          <p:nvPr/>
        </p:nvSpPr>
        <p:spPr bwMode="auto">
          <a:xfrm>
            <a:off x="2417310" y="5785142"/>
            <a:ext cx="7091362" cy="579437"/>
          </a:xfrm>
          <a:prstGeom prst="rect">
            <a:avLst/>
          </a:prstGeom>
          <a:noFill/>
          <a:ln w="9525">
            <a:noFill/>
            <a:miter lim="800000"/>
          </a:ln>
        </p:spPr>
        <p:txBody>
          <a:bodyPr wrap="none">
            <a:spAutoFit/>
          </a:bodyPr>
          <a:lstStyle/>
          <a:p>
            <a:r>
              <a:rPr lang="zh-CN" altLang="en-US" sz="3200" b="1" dirty="0">
                <a:ea typeface="宋体" panose="02010600030101010101" pitchFamily="2" charset="-122"/>
              </a:rPr>
              <a:t>为什么土豆在水中下沉，而苹果漂浮？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10、12、18、19、20、25、27"/>
  <p:tag name="KSO_WM_TEMPLATE_CATEGORY" val="custom"/>
  <p:tag name="KSO_WM_TEMPLATE_INDEX" val="160410"/>
  <p:tag name="KSO_WM_TAG_VERSION" val="1.0"/>
  <p:tag name="KSO_WM_SLIDE_ID" val="custom160410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10"/>
  <p:tag name="KSO_WM_UNIT_ID" val="custom160410_1*a*1"/>
  <p:tag name="KSO_WM_UNIT_TYPE" val="a"/>
  <p:tag name="KSO_WM_UNIT_INDEX" val="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2548</Words>
  <Application>WPS 演示</Application>
  <PresentationFormat>自定义</PresentationFormat>
  <Paragraphs>160</Paragraphs>
  <Slides>26</Slides>
  <Notes>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Snowman</cp:lastModifiedBy>
  <cp:revision>145</cp:revision>
  <dcterms:created xsi:type="dcterms:W3CDTF">2016-07-20T08:49:00Z</dcterms:created>
  <dcterms:modified xsi:type="dcterms:W3CDTF">2017-10-30T23:17:42Z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