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tiff" ContentType="image/tiff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22"/>
  </p:handoutMasterIdLst>
  <p:sldIdLst>
    <p:sldId id="468" r:id="rId3"/>
    <p:sldId id="553" r:id="rId4"/>
    <p:sldId id="256" r:id="rId5"/>
    <p:sldId id="523" r:id="rId7"/>
    <p:sldId id="524" r:id="rId8"/>
    <p:sldId id="526" r:id="rId9"/>
    <p:sldId id="527" r:id="rId10"/>
    <p:sldId id="528" r:id="rId11"/>
    <p:sldId id="530" r:id="rId12"/>
    <p:sldId id="531" r:id="rId13"/>
    <p:sldId id="532" r:id="rId14"/>
    <p:sldId id="533" r:id="rId15"/>
    <p:sldId id="485" r:id="rId16"/>
    <p:sldId id="535" r:id="rId17"/>
    <p:sldId id="536" r:id="rId18"/>
    <p:sldId id="537" r:id="rId19"/>
    <p:sldId id="538" r:id="rId20"/>
    <p:sldId id="539" r:id="rId21"/>
  </p:sldIdLst>
  <p:sldSz cx="12190730" cy="6858000"/>
  <p:notesSz cx="6858000" cy="9144000"/>
  <p:custDataLst>
    <p:tags r:id="rId2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41D5"/>
    <a:srgbClr val="411DD5"/>
    <a:srgbClr val="ED7D31"/>
    <a:srgbClr val="DD8F40"/>
    <a:srgbClr val="FFC410"/>
    <a:srgbClr val="FFF401"/>
    <a:srgbClr val="C4551D"/>
    <a:srgbClr val="FACF00"/>
    <a:srgbClr val="F8C300"/>
    <a:srgbClr val="EF9B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434"/>
  </p:normalViewPr>
  <p:slideViewPr>
    <p:cSldViewPr showGuides="1">
      <p:cViewPr varScale="1">
        <p:scale>
          <a:sx n="74" d="100"/>
          <a:sy n="74" d="100"/>
        </p:scale>
        <p:origin x="-540" y="-102"/>
      </p:cViewPr>
      <p:guideLst>
        <p:guide orient="horz" pos="2305"/>
        <p:guide pos="382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84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BFCF405C-F018-4744-BF3A-61A57E5979B3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A480B1C5-A637-4865-8298-C5DA39476C11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056C4B4A-9E40-4340-885D-8BFCE69C445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229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29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1140987F-6F2F-40F3-A410-499DD921CA4B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jpeg"/><Relationship Id="rId2" Type="http://schemas.openxmlformats.org/officeDocument/2006/relationships/tags" Target="../tags/tag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image" Target="../media/image1.jpeg"/><Relationship Id="rId2" Type="http://schemas.openxmlformats.org/officeDocument/2006/relationships/tags" Target="../tags/tag61.xml"/><Relationship Id="rId12" Type="http://schemas.openxmlformats.org/officeDocument/2006/relationships/tags" Target="../tags/tag70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0" Type="http://schemas.openxmlformats.org/officeDocument/2006/relationships/tags" Target="../tags/tag24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image" Target="../media/image1.tiff"/><Relationship Id="rId5" Type="http://schemas.openxmlformats.org/officeDocument/2006/relationships/image" Target="../media/image2.png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1219072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0" y="5637213"/>
            <a:ext cx="1219073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5"/>
            </p:custDataLst>
          </p:nvPr>
        </p:nvSpPr>
        <p:spPr>
          <a:xfrm rot="5400000" flipV="1">
            <a:off x="4186595" y="-1146968"/>
            <a:ext cx="3817539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6"/>
            </p:custDataLst>
          </p:nvPr>
        </p:nvSpPr>
        <p:spPr>
          <a:xfrm>
            <a:off x="0" y="3621088"/>
            <a:ext cx="1219073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7"/>
            </p:custDataLst>
          </p:nvPr>
        </p:nvSpPr>
        <p:spPr>
          <a:xfrm flipH="1">
            <a:off x="0" y="3048000"/>
            <a:ext cx="1219073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6666805" y="4614350"/>
            <a:ext cx="5435034" cy="1053581"/>
          </a:xfrm>
          <a:noFill/>
        </p:spPr>
        <p:txBody>
          <a:bodyPr anchor="b">
            <a:normAutofit/>
          </a:bodyPr>
          <a:lstStyle>
            <a:lvl1pPr algn="r">
              <a:defRPr sz="4800" b="1">
                <a:solidFill>
                  <a:srgbClr val="000000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9"/>
            </p:custDataLst>
          </p:nvPr>
        </p:nvSpPr>
        <p:spPr>
          <a:xfrm>
            <a:off x="6666805" y="5739996"/>
            <a:ext cx="5435034" cy="504000"/>
          </a:xfrm>
          <a:noFill/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rgbClr val="00000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2FFEC-5704-4A3E-837E-93B721BC27B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2"/>
            </p:custDataLst>
          </p:nvPr>
        </p:nvSpPr>
        <p:spPr>
          <a:xfrm>
            <a:off x="669860" y="952508"/>
            <a:ext cx="10851107" cy="538890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EBB0C-5A13-436A-8D2C-3DC1B1265DA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1219072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0" y="5637213"/>
            <a:ext cx="1219073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5"/>
            </p:custDataLst>
          </p:nvPr>
        </p:nvSpPr>
        <p:spPr>
          <a:xfrm rot="5400000" flipV="1">
            <a:off x="4186595" y="-1146968"/>
            <a:ext cx="3817539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6"/>
            </p:custDataLst>
          </p:nvPr>
        </p:nvSpPr>
        <p:spPr>
          <a:xfrm>
            <a:off x="0" y="3621088"/>
            <a:ext cx="1219073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7"/>
            </p:custDataLst>
          </p:nvPr>
        </p:nvSpPr>
        <p:spPr>
          <a:xfrm flipH="1">
            <a:off x="0" y="3044825"/>
            <a:ext cx="1219073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7428726" y="4290060"/>
            <a:ext cx="4425489" cy="1175385"/>
          </a:xfrm>
        </p:spPr>
        <p:txBody>
          <a:bodyPr rIns="25400" rtlCol="0" anchor="b">
            <a:noAutofit/>
          </a:bodyPr>
          <a:lstStyle>
            <a:lvl1pPr marL="0" marR="0" algn="r" defTabSz="914400" rtl="0" eaLnBrk="1" fontAlgn="auto" latinLnBrk="0" hangingPunct="1">
              <a:lnSpc>
                <a:spcPct val="100000"/>
              </a:lnSpc>
              <a:buNone/>
              <a:defRPr kumimoji="0" lang="zh-CN" altLang="en-US" sz="6600" b="1" i="0" u="none" strike="noStrike" kern="1200" cap="none" spc="60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编辑标题</a:t>
            </a:r>
            <a:endParaRPr noProof="1">
              <a:sym typeface="+mn-ea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4" hasCustomPrompt="1"/>
            <p:custDataLst>
              <p:tags r:id="rId9"/>
            </p:custDataLst>
          </p:nvPr>
        </p:nvSpPr>
        <p:spPr>
          <a:xfrm>
            <a:off x="7428725" y="5540698"/>
            <a:ext cx="4425349" cy="691347"/>
          </a:xfrm>
        </p:spPr>
        <p:txBody>
          <a:bodyPr>
            <a:normAutofit/>
          </a:bodyPr>
          <a:lstStyle>
            <a:lvl1pPr marL="0" indent="0" algn="r">
              <a:buNone/>
              <a:defRPr sz="3200">
                <a:solidFill>
                  <a:srgbClr val="2747BE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  <a:endParaRPr lang="zh-CN" altLang="en-US" noProof="1"/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15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6"/>
            <p:custDataLst>
              <p:tags r:id="rId1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7"/>
            <p:custDataLst>
              <p:tags r:id="rId1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38A87-77AC-48C7-9F0B-A360E0E0700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12" y="443234"/>
            <a:ext cx="10851107" cy="441964"/>
          </a:xfrm>
        </p:spPr>
        <p:txBody>
          <a:bodyPr rtlCol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12" y="952508"/>
            <a:ext cx="10851107" cy="5388907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EF436-D7EA-4EF9-B5EE-0F0508D008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3879850"/>
            <a:ext cx="4992168" cy="2978150"/>
          </a:xfrm>
          <a:custGeom>
            <a:avLst/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00" tIns="60949" rIns="121900" bIns="60949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00"/>
          </a:p>
        </p:txBody>
      </p:sp>
      <p:sp>
        <p:nvSpPr>
          <p:cNvPr id="6" name="Freeform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830218" y="4400550"/>
            <a:ext cx="9360512" cy="2457450"/>
          </a:xfrm>
          <a:custGeom>
            <a:avLst/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00" tIns="60949" rIns="121900" bIns="60949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00"/>
          </a:p>
        </p:txBody>
      </p:sp>
      <p:sp>
        <p:nvSpPr>
          <p:cNvPr id="7" name="直接连接符 11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1920675" y="2790825"/>
            <a:ext cx="5219156" cy="1588"/>
          </a:xfrm>
          <a:prstGeom prst="line">
            <a:avLst/>
          </a:prstGeom>
          <a:noFill/>
          <a:ln w="6350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900">
              <a:solidFill>
                <a:schemeClr val="accent1"/>
              </a:solidFill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675560" y="3503613"/>
            <a:ext cx="5464271" cy="1058408"/>
          </a:xfrm>
        </p:spPr>
        <p:txBody>
          <a:bodyPr rIns="63500">
            <a:noAutofit/>
          </a:bodyPr>
          <a:lstStyle>
            <a:lvl1pPr algn="r">
              <a:defRPr sz="4800" u="none" strike="noStrike" kern="1200" cap="none" spc="300" normalizeH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1675560" y="2856230"/>
            <a:ext cx="5464271" cy="586804"/>
          </a:xfrm>
        </p:spPr>
        <p:txBody>
          <a:bodyPr tIns="38100" rIns="76200" bIns="38100" anchor="ctr">
            <a:noAutofit/>
          </a:bodyPr>
          <a:lstStyle>
            <a:lvl1pPr marL="0" indent="0" algn="r" eaLnBrk="1" fontAlgn="base" latinLnBrk="0" hangingPunct="1">
              <a:buNone/>
              <a:defRPr kumimoji="0" lang="zh-CN" altLang="en-US" sz="3200" b="0" i="0" u="none" strike="noStrike" kern="1200" cap="none" spc="150" normalizeH="0" baseline="0" noProof="1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编辑文本</a:t>
            </a:r>
            <a:endParaRPr lang="zh-CN" altLang="en-US" noProof="1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1675600" y="2383625"/>
            <a:ext cx="5464231" cy="356400"/>
          </a:xfrm>
        </p:spPr>
        <p:txBody>
          <a:bodyPr anchor="b"/>
          <a:lstStyle>
            <a:lvl1pPr marL="0" indent="0" algn="r">
              <a:buNone/>
              <a:defRPr>
                <a:solidFill>
                  <a:srgbClr val="000000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  <a:endParaRPr lang="zh-CN" altLang="en-US" noProof="1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6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7DC10-9F80-47CA-9BB0-03FC4730FA4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12" y="443234"/>
            <a:ext cx="1085110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860" y="952508"/>
            <a:ext cx="5282692" cy="5388907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227" y="952508"/>
            <a:ext cx="528269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EE2AC-368D-4ED2-A387-F07EC13D610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12" y="443234"/>
            <a:ext cx="1085110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860" y="952508"/>
            <a:ext cx="5282692" cy="381003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855" y="1406525"/>
            <a:ext cx="5282650" cy="4934752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235100" y="952508"/>
            <a:ext cx="5282692" cy="381003"/>
          </a:xfrm>
        </p:spPr>
        <p:txBody>
          <a:bodyPr tIns="38100" rIns="76200" bIns="3810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100" y="1406525"/>
            <a:ext cx="5282692" cy="4934752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27451-B61D-4EBD-9E20-9C423E26C62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B12C0-236C-47D9-B21E-53704C811C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1EB70-7901-479E-AC6D-39092085774B}" type="slidenum">
              <a:rPr lang="zh-CN" altLang="en-US"/>
            </a:fld>
            <a:endParaRPr lang="zh-CN" altLang="en-US"/>
          </a:p>
        </p:txBody>
      </p:sp>
      <p:pic>
        <p:nvPicPr>
          <p:cNvPr id="2051" name="图片 4" descr="哈哈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312150" y="-47625"/>
            <a:ext cx="3489325" cy="1179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面对面logo4（四色）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227965" y="260350"/>
            <a:ext cx="1691640" cy="563880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60" y="443234"/>
            <a:ext cx="1085110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860" y="952508"/>
            <a:ext cx="5282692" cy="5388907"/>
          </a:xfrm>
        </p:spPr>
        <p:txBody>
          <a:bodyPr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  <a:endParaRPr lang="zh-CN" altLang="en-US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275" y="952508"/>
            <a:ext cx="5282692" cy="5388907"/>
          </a:xfrm>
        </p:spPr>
        <p:txBody>
          <a:bodyPr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445A4-C0BB-452B-A7F3-D7AA9591C7E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0034" y="952508"/>
            <a:ext cx="950885" cy="5388907"/>
          </a:xfrm>
        </p:spPr>
        <p:txBody>
          <a:bodyPr vert="eaVert" rtlCol="0" anchor="ctr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855" y="952500"/>
            <a:ext cx="9827077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E868F-D697-40DF-890C-3E7AE3034B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9" Type="http://schemas.openxmlformats.org/officeDocument/2006/relationships/theme" Target="../theme/theme1.xml"/><Relationship Id="rId38" Type="http://schemas.openxmlformats.org/officeDocument/2006/relationships/tags" Target="../tags/tag76.xml"/><Relationship Id="rId37" Type="http://schemas.openxmlformats.org/officeDocument/2006/relationships/tags" Target="../tags/tag75.xml"/><Relationship Id="rId36" Type="http://schemas.openxmlformats.org/officeDocument/2006/relationships/tags" Target="../tags/tag74.xml"/><Relationship Id="rId35" Type="http://schemas.openxmlformats.org/officeDocument/2006/relationships/tags" Target="../tags/tag73.xml"/><Relationship Id="rId34" Type="http://schemas.openxmlformats.org/officeDocument/2006/relationships/tags" Target="../tags/tag72.xml"/><Relationship Id="rId33" Type="http://schemas.openxmlformats.org/officeDocument/2006/relationships/tags" Target="../tags/tag71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33"/>
            </p:custDataLst>
          </p:nvPr>
        </p:nvSpPr>
        <p:spPr bwMode="auto">
          <a:xfrm>
            <a:off x="669855" y="442913"/>
            <a:ext cx="10851020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38100" rIns="76200" bIns="38100" numCol="1" anchor="t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34"/>
            </p:custDataLst>
          </p:nvPr>
        </p:nvSpPr>
        <p:spPr bwMode="auto">
          <a:xfrm>
            <a:off x="669855" y="952500"/>
            <a:ext cx="10851020" cy="538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0" rIns="8255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5"/>
            </p:custDataLst>
          </p:nvPr>
        </p:nvSpPr>
        <p:spPr>
          <a:xfrm>
            <a:off x="879383" y="6350000"/>
            <a:ext cx="270005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6"/>
            </p:custDataLst>
          </p:nvPr>
        </p:nvSpPr>
        <p:spPr>
          <a:xfrm>
            <a:off x="4115959" y="6350000"/>
            <a:ext cx="395881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37"/>
            </p:custDataLst>
          </p:nvPr>
        </p:nvSpPr>
        <p:spPr>
          <a:xfrm>
            <a:off x="8609703" y="6350000"/>
            <a:ext cx="270005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  <p:sp>
        <p:nvSpPr>
          <p:cNvPr id="2" name="KSO_TEMPLATE" hidden="1"/>
          <p:cNvSpPr/>
          <p:nvPr>
            <p:custDataLst>
              <p:tags r:id="rId3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</p:sldLayoutIdLs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 kern="1200" spc="20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rgbClr val="2747BE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rgbClr val="2747BE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slide" Target="slide13.xml"/><Relationship Id="rId3" Type="http://schemas.openxmlformats.org/officeDocument/2006/relationships/image" Target="../media/image3.png"/><Relationship Id="rId2" Type="http://schemas.openxmlformats.org/officeDocument/2006/relationships/tags" Target="../tags/tag77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slide" Target="slide2.xml"/><Relationship Id="rId1" Type="http://schemas.openxmlformats.org/officeDocument/2006/relationships/image" Target="../media/image2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slide" Target="slide2.xml"/><Relationship Id="rId1" Type="http://schemas.openxmlformats.org/officeDocument/2006/relationships/image" Target="../media/image2.tif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5.xml"/><Relationship Id="rId3" Type="http://schemas.openxmlformats.org/officeDocument/2006/relationships/tags" Target="../tags/tag83.xml"/><Relationship Id="rId2" Type="http://schemas.openxmlformats.org/officeDocument/2006/relationships/image" Target="../media/image2.tiff"/><Relationship Id="rId1" Type="http://schemas.openxmlformats.org/officeDocument/2006/relationships/image" Target="../media/image3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2.tif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6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" Target="slide3.xml"/><Relationship Id="rId8" Type="http://schemas.openxmlformats.org/officeDocument/2006/relationships/slide" Target="slide6.xml"/><Relationship Id="rId7" Type="http://schemas.openxmlformats.org/officeDocument/2006/relationships/image" Target="../media/image5.wmf"/><Relationship Id="rId6" Type="http://schemas.openxmlformats.org/officeDocument/2006/relationships/oleObject" Target="../embeddings/oleObject2.bin"/><Relationship Id="rId5" Type="http://schemas.openxmlformats.org/officeDocument/2006/relationships/image" Target="../media/image4.wmf"/><Relationship Id="rId4" Type="http://schemas.openxmlformats.org/officeDocument/2006/relationships/oleObject" Target="../embeddings/oleObject1.bin"/><Relationship Id="rId3" Type="http://schemas.openxmlformats.org/officeDocument/2006/relationships/slide" Target="slide8.xml"/><Relationship Id="rId2" Type="http://schemas.openxmlformats.org/officeDocument/2006/relationships/slide" Target="slide11.xml"/><Relationship Id="rId11" Type="http://schemas.openxmlformats.org/officeDocument/2006/relationships/vmlDrawing" Target="../drawings/vmlDrawing1.vml"/><Relationship Id="rId10" Type="http://schemas.openxmlformats.org/officeDocument/2006/relationships/slideLayout" Target="../slideLayouts/slideLayout14.xml"/><Relationship Id="rId1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5.xml"/><Relationship Id="rId4" Type="http://schemas.openxmlformats.org/officeDocument/2006/relationships/tags" Target="../tags/tag80.xml"/><Relationship Id="rId3" Type="http://schemas.openxmlformats.org/officeDocument/2006/relationships/slide" Target="slide2.xml"/><Relationship Id="rId2" Type="http://schemas.openxmlformats.org/officeDocument/2006/relationships/image" Target="../media/image3.tiff"/><Relationship Id="rId1" Type="http://schemas.openxmlformats.org/officeDocument/2006/relationships/image" Target="../media/image2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" Target="slide2.xml"/><Relationship Id="rId1" Type="http://schemas.openxmlformats.org/officeDocument/2006/relationships/image" Target="../media/image2.tiff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slide" Target="slide2.xml"/><Relationship Id="rId2" Type="http://schemas.openxmlformats.org/officeDocument/2006/relationships/tags" Target="../tags/tag81.xml"/><Relationship Id="rId1" Type="http://schemas.openxmlformats.org/officeDocument/2006/relationships/image" Target="../media/image2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2.xml"/><Relationship Id="rId1" Type="http://schemas.openxmlformats.org/officeDocument/2006/relationships/tags" Target="../tags/tag8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" Target="slide2.xml"/><Relationship Id="rId1" Type="http://schemas.openxmlformats.org/officeDocument/2006/relationships/image" Target="../media/image2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1039555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2443480" y="3707765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2443480" y="4666615"/>
            <a:ext cx="6573900" cy="751205"/>
            <a:chOff x="3529" y="5686"/>
            <a:chExt cx="1035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97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陕西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年真题、副题精讲练</a:t>
              </a:r>
              <a:endPara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4" name="矩形 103"/>
          <p:cNvSpPr/>
          <p:nvPr/>
        </p:nvSpPr>
        <p:spPr>
          <a:xfrm>
            <a:off x="1089025" y="1546225"/>
            <a:ext cx="9939655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第十七章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电磁波与现代通信　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marL="0" marR="0" indent="0" algn="ctr" defTabSz="914400" rt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能源与可持续发展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882650" y="1009015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太阳能</a:t>
              </a:r>
              <a:r>
                <a:rPr sz="2400" dirty="0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(2016.8C、2014.27第2空)</a:t>
              </a:r>
              <a:endParaRPr sz="24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7" name="文本框 6"/>
          <p:cNvSpPr txBox="1"/>
          <p:nvPr/>
        </p:nvSpPr>
        <p:spPr>
          <a:xfrm>
            <a:off x="739140" y="1518920"/>
            <a:ext cx="10980420" cy="4742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太阳能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本质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：在太阳内部，氢原子核在超高温下发生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，释放出巨大的核能．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优点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：分布广阔、获取方便、不会造成污染等．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2.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太阳是人类的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能源之母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地球上除核能、地热能和潮汐能以外，几乎所有能源都来自太阳．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利用太阳能的三种方式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太阳能热水器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：将太阳能转换为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．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太阳能电池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：将太阳能转换为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．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(3)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绿色植物的光合作用：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将太阳能转换为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498715" y="2087880"/>
            <a:ext cx="8947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聚变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648325" y="4653280"/>
            <a:ext cx="9061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内能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11140" y="5170805"/>
            <a:ext cx="11607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电能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539865" y="5675630"/>
            <a:ext cx="11366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化学能</a:t>
            </a:r>
            <a:endParaRPr lang="zh-CN" altLang="en-US"/>
          </a:p>
        </p:txBody>
      </p:sp>
      <p:sp>
        <p:nvSpPr>
          <p:cNvPr id="35" name="流程图: 终止 34">
            <a:hlinkClick r:id="rId2" action="ppaction://hlinksldjump"/>
          </p:cNvPr>
          <p:cNvSpPr/>
          <p:nvPr/>
        </p:nvSpPr>
        <p:spPr>
          <a:xfrm>
            <a:off x="9117965" y="539877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796290" y="1663700"/>
            <a:ext cx="10185400" cy="521970"/>
            <a:chOff x="894" y="3246"/>
            <a:chExt cx="1604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5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能量转化的基本定律和可持续发展</a:t>
              </a:r>
              <a:endParaRPr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3" name="文本框 2"/>
          <p:cNvSpPr txBox="1"/>
          <p:nvPr/>
        </p:nvSpPr>
        <p:spPr>
          <a:xfrm>
            <a:off x="661670" y="2272665"/>
            <a:ext cx="1068514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能量守恒定律：</a:t>
            </a:r>
            <a:r>
              <a:rPr lang="zh-CN" sz="2400">
                <a:ea typeface="宋体" panose="02010600030101010101" pitchFamily="2" charset="-122"/>
              </a:rPr>
              <a:t>能量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既不会凭空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，也不会凭空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，它只会从一种形式转化为其他形式，或者从一个物体转移到其他物体，而在转化或转移的过程中，总量保持不变．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黑体" panose="02010609060101010101" pitchFamily="49" charset="-122"/>
              </a:rPr>
              <a:t>能量转移和转化是有方向的．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3. </a:t>
            </a:r>
            <a:r>
              <a:rPr lang="zh-CN" sz="2400">
                <a:ea typeface="黑体" panose="02010609060101010101" pitchFamily="49" charset="-122"/>
              </a:rPr>
              <a:t>能量转化的效率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505450" y="2367280"/>
            <a:ext cx="13131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消失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589645" y="2367280"/>
            <a:ext cx="1186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产生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607435" y="4561840"/>
            <a:ext cx="58820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输出的有用能量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)/(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输入的总能量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100%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" name="流程图: 终止 34">
            <a:hlinkClick r:id="rId2" action="ppaction://hlinksldjump"/>
          </p:cNvPr>
          <p:cNvSpPr/>
          <p:nvPr/>
        </p:nvSpPr>
        <p:spPr>
          <a:xfrm>
            <a:off x="9147810" y="538924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14375" y="1804670"/>
            <a:ext cx="1084897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zh-CN" sz="2400">
                <a:ea typeface="黑体" panose="02010609060101010101" pitchFamily="49" charset="-122"/>
              </a:rPr>
              <a:t>能源与可持续发展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(2018.8D)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可持续发展</a:t>
            </a:r>
            <a:r>
              <a:rPr lang="zh-CN" sz="2400">
                <a:ea typeface="宋体" panose="02010600030101010101" pitchFamily="2" charset="-122"/>
              </a:rPr>
              <a:t>：既要考虑当前发展的需要，又要考虑未来发展的需要，不能以牺牲后人的利益为代价来满足当代人的需求．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可持续发展的要求</a:t>
            </a:r>
            <a:r>
              <a:rPr lang="zh-CN" sz="2400">
                <a:ea typeface="宋体" panose="02010600030101010101" pitchFamily="2" charset="-122"/>
              </a:rPr>
              <a:t>：依靠科技进步改变能源结构、开发和推广清洁的可再生能源、提高能源利用效率、减少环境污染．</a:t>
            </a:r>
            <a:endParaRPr lang="zh-CN" altLang="en-US"/>
          </a:p>
        </p:txBody>
      </p:sp>
      <p:sp>
        <p:nvSpPr>
          <p:cNvPr id="35" name="流程图: 终止 34">
            <a:hlinkClick r:id="rId1" action="ppaction://hlinksldjump"/>
          </p:cNvPr>
          <p:cNvSpPr/>
          <p:nvPr/>
        </p:nvSpPr>
        <p:spPr>
          <a:xfrm>
            <a:off x="9316085" y="508190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593864" y="960755"/>
            <a:ext cx="10872182" cy="645159"/>
            <a:chOff x="1101" y="1190"/>
            <a:chExt cx="1720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20855" t="-2712" r="19153" b="-4363"/>
            <a:stretch>
              <a:fillRect/>
            </a:stretch>
          </p:blipFill>
          <p:spPr>
            <a:xfrm>
              <a:off x="1101" y="1242"/>
              <a:ext cx="17205" cy="9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102" y="1190"/>
              <a:ext cx="8798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陕西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年真题、副题精讲练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39445" y="1816735"/>
            <a:ext cx="10210800" cy="523080"/>
            <a:chOff x="894" y="3246"/>
            <a:chExt cx="16080" cy="824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电磁波与信息传递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(6年4考)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4"/>
              <a:chOff x="6686" y="8865"/>
              <a:chExt cx="2836" cy="879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考向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3" name="文本框 2"/>
          <p:cNvSpPr txBox="1"/>
          <p:nvPr/>
        </p:nvSpPr>
        <p:spPr>
          <a:xfrm>
            <a:off x="595630" y="2512695"/>
            <a:ext cx="10941685" cy="37090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(2014</a:t>
            </a:r>
            <a:r>
              <a:rPr lang="zh-CN" sz="2400">
                <a:cs typeface="楷体_GB2312" charset="0"/>
              </a:rPr>
              <a:t>陕西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6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嫦娥三号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成功着陆后，月球车开始了对月球的科学探测．月球表面无大气层，昼夜温差超过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300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sz="2400">
                <a:ea typeface="宋体" panose="02010600030101010101" pitchFamily="2" charset="-122"/>
              </a:rPr>
              <a:t>，部分土壤非常松软．针对这种环境，下列说法正确的是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嫦娥三号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降落时，要使用降落伞减速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月球车利用电磁波向地面传输探测到的数据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月球车的车轮使用了充气橡胶轮胎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月球车的轮子表面积较大，可以减小对月球表面的压力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943985" y="3685540"/>
            <a:ext cx="4895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43585" y="735965"/>
            <a:ext cx="1100137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(2016</a:t>
            </a:r>
            <a:r>
              <a:rPr lang="zh-CN" sz="2400">
                <a:cs typeface="楷体_GB2312" charset="0"/>
              </a:rPr>
              <a:t>副</a:t>
            </a:r>
            <a:r>
              <a:rPr lang="zh-CN" sz="2400">
                <a:latin typeface="Times New Roman" panose="02020603050405020304" pitchFamily="18" charset="0"/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7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关于能源和信息，下列说法中不正确的是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化石能源的大量使用会造成环境污染和生态破坏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手机只能接收电磁波，不能发射电磁波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核能是不可再生能源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光纤通信通过电磁波传递信息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3. </a:t>
            </a:r>
            <a:r>
              <a:rPr lang="en-US" sz="2400">
                <a:latin typeface="Times New Roman" panose="02020603050405020304" pitchFamily="18" charset="0"/>
                <a:cs typeface="楷体_GB2312" charset="0"/>
                <a:sym typeface="+mn-ea"/>
              </a:rPr>
              <a:t>(2019</a:t>
            </a:r>
            <a:r>
              <a:rPr lang="zh-CN" sz="2400">
                <a:cs typeface="楷体_GB2312" charset="0"/>
                <a:sym typeface="+mn-ea"/>
              </a:rPr>
              <a:t>陕西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  <a:sym typeface="+mn-ea"/>
              </a:rPr>
              <a:t>24</a:t>
            </a:r>
            <a:r>
              <a:rPr lang="zh-CN" sz="2400">
                <a:cs typeface="楷体_GB2312" charset="0"/>
                <a:sym typeface="+mn-ea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  <a:sym typeface="+mn-ea"/>
              </a:rPr>
              <a:t>3</a:t>
            </a:r>
            <a:r>
              <a:rPr lang="zh-CN" sz="2400">
                <a:cs typeface="楷体_GB2312" charset="0"/>
                <a:sym typeface="+mn-ea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  <a:sym typeface="+mn-ea"/>
              </a:rPr>
              <a:t>)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2019</a:t>
            </a:r>
            <a:r>
              <a:rPr lang="zh-CN" sz="2400">
                <a:sym typeface="+mn-ea"/>
              </a:rPr>
              <a:t>年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5</a:t>
            </a:r>
            <a:r>
              <a:rPr lang="zh-CN" sz="2400">
                <a:sym typeface="+mn-ea"/>
              </a:rPr>
              <a:t>月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17</a:t>
            </a:r>
            <a:r>
              <a:rPr lang="zh-CN" sz="2400">
                <a:sym typeface="+mn-ea"/>
              </a:rPr>
              <a:t>日，在西昌卫星发射中心，长征三号丙运载火箭成功发射中国北斗卫星系统第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45</a:t>
            </a:r>
            <a:r>
              <a:rPr lang="zh-CN" sz="2400">
                <a:sym typeface="+mn-ea"/>
              </a:rPr>
              <a:t>颗卫星．在载荷一定的情况下，为使火箭获得足够大的升空飞行能量，选用的燃料应具有较大的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sym typeface="+mn-ea"/>
              </a:rPr>
              <a:t>．升空过程中，卫星与火箭分离前相对火箭是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sym typeface="+mn-ea"/>
              </a:rPr>
              <a:t>的．入轨后，卫星是通过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sym typeface="+mn-ea"/>
              </a:rPr>
              <a:t>和地面进行信息传递的．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9142730" y="907415"/>
            <a:ext cx="5359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695565" y="4665980"/>
            <a:ext cx="8934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热值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368800" y="5227320"/>
            <a:ext cx="11703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静止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804275" y="5227320"/>
            <a:ext cx="12128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电磁波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1240155" y="1822450"/>
            <a:ext cx="10210800" cy="523080"/>
            <a:chOff x="894" y="3246"/>
            <a:chExt cx="16080" cy="824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能源与可持续发展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(近6年必考)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4"/>
              <a:chOff x="6686" y="8865"/>
              <a:chExt cx="2836" cy="879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考向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1156335" y="2484120"/>
            <a:ext cx="836295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陕西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6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下列说法中，正确的是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核电站是利用核裂变释放的核能发电的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摩擦起电的过程中创造了电荷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原子是构成物质的最小微粒，不可再分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太阳能是不可再生能源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135495" y="2673985"/>
            <a:ext cx="5181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58430" y="2838450"/>
            <a:ext cx="3268980" cy="2159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931275" y="5201920"/>
            <a:ext cx="10788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0" name="文本框 99"/>
          <p:cNvSpPr txBox="1"/>
          <p:nvPr/>
        </p:nvSpPr>
        <p:spPr>
          <a:xfrm>
            <a:off x="595630" y="1477645"/>
            <a:ext cx="1106297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(2016</a:t>
            </a:r>
            <a:r>
              <a:rPr lang="zh-CN" sz="2400">
                <a:cs typeface="楷体_GB2312" charset="0"/>
              </a:rPr>
              <a:t>陕西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8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图示为一种新型薄膜太阳能电池，厚度只有几微米，可弯曲，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g</a:t>
            </a:r>
            <a:r>
              <a:rPr lang="zh-CN" sz="2400">
                <a:ea typeface="宋体" panose="02010600030101010101" pitchFamily="2" charset="-122"/>
              </a:rPr>
              <a:t>薄膜太阳能电池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h</a:t>
            </a:r>
            <a:r>
              <a:rPr lang="zh-CN" sz="2400">
                <a:ea typeface="宋体" panose="02010600030101010101" pitchFamily="2" charset="-122"/>
              </a:rPr>
              <a:t>可提供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sz="2400" baseline="30000">
                <a:ea typeface="宋体" panose="02010600030101010101" pitchFamily="2" charset="-122"/>
              </a:rPr>
              <a:t>－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kW·h</a:t>
            </a:r>
            <a:r>
              <a:rPr lang="zh-CN" sz="2400">
                <a:ea typeface="宋体" panose="02010600030101010101" pitchFamily="2" charset="-122"/>
              </a:rPr>
              <a:t>的电能，它可以贴在玻璃上，制成太阳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能发电窗户．</a:t>
            </a:r>
            <a:r>
              <a:rPr lang="zh-CN" sz="2400">
                <a:ea typeface="宋体" panose="02010600030101010101" pitchFamily="2" charset="-122"/>
              </a:rPr>
              <a:t>下列说法中正确的是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太阳能不是清洁能源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太阳能从太阳传递到薄膜电池上没有能量损失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薄膜太阳能电池将电能直接转化为光能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1 g</a:t>
            </a:r>
            <a:r>
              <a:rPr lang="zh-CN" sz="2400">
                <a:ea typeface="宋体" panose="02010600030101010101" pitchFamily="2" charset="-122"/>
              </a:rPr>
              <a:t>薄膜太阳能电池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h</a:t>
            </a:r>
            <a:r>
              <a:rPr lang="zh-CN" sz="2400">
                <a:ea typeface="宋体" panose="02010600030101010101" pitchFamily="2" charset="-122"/>
              </a:rPr>
              <a:t>可提供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2.16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J</a:t>
            </a:r>
            <a:r>
              <a:rPr lang="zh-CN" sz="2400">
                <a:ea typeface="宋体" panose="02010600030101010101" pitchFamily="2" charset="-122"/>
              </a:rPr>
              <a:t>的电能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483860" y="2745105"/>
            <a:ext cx="5461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35355" y="1464945"/>
            <a:ext cx="10559415" cy="4384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副题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7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科学家提出了开发太阳能的一种新途径：以水为原料，借助半导体光催化剂将太阳能转化为氢能，替代目前能量的最主要来源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——化石燃料．</a:t>
            </a:r>
            <a:r>
              <a:rPr lang="zh-CN" sz="2400">
                <a:ea typeface="宋体" panose="02010600030101010101" pitchFamily="2" charset="-122"/>
              </a:rPr>
              <a:t>下列关于能源的说法不正确的是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化石燃料是不可再生能源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太阳能、氢能、化石燃料都是清洁能源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与化石燃料相比，氢燃料的热值较高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氢能替代化石燃料可缓解温室效应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449695" y="2715260"/>
            <a:ext cx="5867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774190" y="2073910"/>
            <a:ext cx="905827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7.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(2015</a:t>
            </a:r>
            <a:r>
              <a:rPr lang="zh-CN" sz="2400">
                <a:cs typeface="楷体_GB2312" charset="0"/>
              </a:rPr>
              <a:t>陕西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7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发现有人触电后，应立即用手把触电人拉离带电体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家庭电路中，开关必须接在零线上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目前核电站获得核能的途径是核裂变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煤、石油、天然气都属于可再生能源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143115" y="2247900"/>
            <a:ext cx="5181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7" name="MainIdea"/>
          <p:cNvSpPr/>
          <p:nvPr/>
        </p:nvSpPr>
        <p:spPr>
          <a:xfrm>
            <a:off x="4696460" y="3019425"/>
            <a:ext cx="2646680" cy="1561465"/>
          </a:xfrm>
          <a:custGeom>
            <a:avLst/>
            <a:gdLst>
              <a:gd name="rtl" fmla="*/ 331664 w 1669568"/>
              <a:gd name="rtt" fmla="*/ 132240 h 843600"/>
              <a:gd name="rtr" fmla="*/ 1334864 w 1669568"/>
              <a:gd name="rtb" fmla="*/ 725040 h 843600"/>
            </a:gdLst>
            <a:ahLst/>
            <a:cxnLst/>
            <a:rect l="rtl" t="rtt" r="rtr" b="rtb"/>
            <a:pathLst>
              <a:path w="1669568" h="843600">
                <a:moveTo>
                  <a:pt x="421800" y="0"/>
                </a:moveTo>
                <a:lnTo>
                  <a:pt x="1247768" y="0"/>
                </a:lnTo>
                <a:cubicBezTo>
                  <a:pt x="1480728" y="0"/>
                  <a:pt x="1669568" y="188840"/>
                  <a:pt x="1669568" y="421800"/>
                </a:cubicBezTo>
                <a:cubicBezTo>
                  <a:pt x="1669568" y="654760"/>
                  <a:pt x="1480728" y="843600"/>
                  <a:pt x="1247768" y="843600"/>
                </a:cubicBezTo>
                <a:lnTo>
                  <a:pt x="421800" y="843600"/>
                </a:lnTo>
                <a:cubicBezTo>
                  <a:pt x="188840" y="843600"/>
                  <a:pt x="0" y="654760"/>
                  <a:pt x="0" y="421800"/>
                </a:cubicBezTo>
                <a:cubicBezTo>
                  <a:pt x="0" y="188840"/>
                  <a:pt x="188840" y="0"/>
                  <a:pt x="4218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rgbClr val="FFC000"/>
            </a:solidFill>
            <a:round/>
          </a:ln>
        </p:spPr>
        <p:txBody>
          <a:bodyPr wrap="square" lIns="0" tIns="0" rIns="0" bIns="22500" rtlCol="0" anchor="ctr"/>
          <a:p>
            <a:pPr algn="ctr"/>
            <a:r>
              <a:rPr lang="zh-CN" sz="2400" b="1">
                <a:solidFill>
                  <a:srgbClr val="454545"/>
                </a:solidFill>
                <a:latin typeface="方正粗黑宋简体" panose="02000000000000000000" charset="-122"/>
              </a:rPr>
              <a:t>电磁波与现代通信</a:t>
            </a:r>
            <a:endParaRPr lang="zh-CN" sz="2400" b="1">
              <a:solidFill>
                <a:srgbClr val="454545"/>
              </a:solidFill>
              <a:latin typeface="方正粗黑宋简体" panose="02000000000000000000" charset="-122"/>
            </a:endParaRPr>
          </a:p>
          <a:p>
            <a:pPr algn="ctr"/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能源与可持续发展</a:t>
            </a:r>
            <a:endParaRPr sz="2400" b="1">
              <a:solidFill>
                <a:srgbClr val="454545"/>
              </a:solidFill>
              <a:latin typeface="方正粗黑宋简体" panose="02000000000000000000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318375" y="3920490"/>
            <a:ext cx="1978025" cy="754380"/>
            <a:chOff x="10137" y="6261"/>
            <a:chExt cx="3115" cy="1188"/>
          </a:xfrm>
        </p:grpSpPr>
        <p:sp>
          <p:nvSpPr>
            <p:cNvPr id="29" name="MMConnector"/>
            <p:cNvSpPr/>
            <p:nvPr/>
          </p:nvSpPr>
          <p:spPr>
            <a:xfrm>
              <a:off x="10137" y="6533"/>
              <a:ext cx="1613" cy="351"/>
            </a:xfrm>
            <a:custGeom>
              <a:avLst/>
              <a:gdLst/>
              <a:ahLst/>
              <a:cxnLst/>
              <a:pathLst>
                <a:path w="804274" h="87659">
                  <a:moveTo>
                    <a:pt x="16044" y="-33693"/>
                  </a:moveTo>
                  <a:cubicBezTo>
                    <a:pt x="-2808" y="-37066"/>
                    <a:pt x="-17293" y="-26566"/>
                    <a:pt x="-19453" y="-12096"/>
                  </a:cubicBezTo>
                  <a:cubicBezTo>
                    <a:pt x="-21612" y="2373"/>
                    <a:pt x="-10822" y="16617"/>
                    <a:pt x="8191" y="18924"/>
                  </a:cubicBezTo>
                  <a:cubicBezTo>
                    <a:pt x="25782" y="21059"/>
                    <a:pt x="43373" y="23194"/>
                    <a:pt x="60969" y="25349"/>
                  </a:cubicBezTo>
                  <a:cubicBezTo>
                    <a:pt x="78565" y="27503"/>
                    <a:pt x="96166" y="29678"/>
                    <a:pt x="113773" y="31853"/>
                  </a:cubicBezTo>
                  <a:cubicBezTo>
                    <a:pt x="131380" y="34027"/>
                    <a:pt x="148992" y="36201"/>
                    <a:pt x="166610" y="38363"/>
                  </a:cubicBezTo>
                  <a:cubicBezTo>
                    <a:pt x="184229" y="40525"/>
                    <a:pt x="201855" y="42675"/>
                    <a:pt x="219489" y="44800"/>
                  </a:cubicBezTo>
                  <a:cubicBezTo>
                    <a:pt x="237122" y="46924"/>
                    <a:pt x="254764" y="49023"/>
                    <a:pt x="272414" y="51081"/>
                  </a:cubicBezTo>
                  <a:cubicBezTo>
                    <a:pt x="290064" y="53140"/>
                    <a:pt x="307724" y="55158"/>
                    <a:pt x="325393" y="57120"/>
                  </a:cubicBezTo>
                  <a:cubicBezTo>
                    <a:pt x="343062" y="59082"/>
                    <a:pt x="360741" y="60989"/>
                    <a:pt x="378430" y="62824"/>
                  </a:cubicBezTo>
                  <a:cubicBezTo>
                    <a:pt x="396119" y="64659"/>
                    <a:pt x="413818" y="66422"/>
                    <a:pt x="431529" y="68097"/>
                  </a:cubicBezTo>
                  <a:cubicBezTo>
                    <a:pt x="449239" y="69772"/>
                    <a:pt x="466961" y="71359"/>
                    <a:pt x="484690" y="72841"/>
                  </a:cubicBezTo>
                  <a:cubicBezTo>
                    <a:pt x="502418" y="74322"/>
                    <a:pt x="520152" y="75699"/>
                    <a:pt x="537910" y="76953"/>
                  </a:cubicBezTo>
                  <a:cubicBezTo>
                    <a:pt x="555669" y="78206"/>
                    <a:pt x="573452" y="79336"/>
                    <a:pt x="591185" y="80328"/>
                  </a:cubicBezTo>
                  <a:cubicBezTo>
                    <a:pt x="608918" y="81320"/>
                    <a:pt x="626601" y="82174"/>
                    <a:pt x="644502" y="82863"/>
                  </a:cubicBezTo>
                  <a:cubicBezTo>
                    <a:pt x="662403" y="83552"/>
                    <a:pt x="680522" y="84076"/>
                    <a:pt x="697846" y="84451"/>
                  </a:cubicBezTo>
                  <a:cubicBezTo>
                    <a:pt x="715169" y="84826"/>
                    <a:pt x="731697" y="85051"/>
                    <a:pt x="751194" y="84989"/>
                  </a:cubicBezTo>
                  <a:cubicBezTo>
                    <a:pt x="770692" y="84927"/>
                    <a:pt x="793159" y="84578"/>
                    <a:pt x="804520" y="84377"/>
                  </a:cubicBezTo>
                  <a:cubicBezTo>
                    <a:pt x="815881" y="84177"/>
                    <a:pt x="816137" y="84126"/>
                    <a:pt x="816392" y="84075"/>
                  </a:cubicBezTo>
                  <a:cubicBezTo>
                    <a:pt x="819075" y="83538"/>
                    <a:pt x="820952" y="82365"/>
                    <a:pt x="820952" y="80275"/>
                  </a:cubicBezTo>
                  <a:cubicBezTo>
                    <a:pt x="820952" y="78185"/>
                    <a:pt x="819101" y="76093"/>
                    <a:pt x="816392" y="76475"/>
                  </a:cubicBezTo>
                  <a:cubicBezTo>
                    <a:pt x="816133" y="76511"/>
                    <a:pt x="815874" y="76548"/>
                    <a:pt x="804563" y="76110"/>
                  </a:cubicBezTo>
                  <a:cubicBezTo>
                    <a:pt x="793253" y="75673"/>
                    <a:pt x="770890" y="74761"/>
                    <a:pt x="751506" y="73730"/>
                  </a:cubicBezTo>
                  <a:cubicBezTo>
                    <a:pt x="732122" y="72700"/>
                    <a:pt x="715717" y="71551"/>
                    <a:pt x="698534" y="70209"/>
                  </a:cubicBezTo>
                  <a:cubicBezTo>
                    <a:pt x="681351" y="68867"/>
                    <a:pt x="663389" y="67333"/>
                    <a:pt x="645657" y="65648"/>
                  </a:cubicBezTo>
                  <a:cubicBezTo>
                    <a:pt x="627925" y="63962"/>
                    <a:pt x="610423" y="62126"/>
                    <a:pt x="592879" y="60150"/>
                  </a:cubicBezTo>
                  <a:cubicBezTo>
                    <a:pt x="575336" y="58174"/>
                    <a:pt x="557752" y="56058"/>
                    <a:pt x="540198" y="53821"/>
                  </a:cubicBezTo>
                  <a:cubicBezTo>
                    <a:pt x="522645" y="51583"/>
                    <a:pt x="505121" y="49225"/>
                    <a:pt x="487608" y="46763"/>
                  </a:cubicBezTo>
                  <a:cubicBezTo>
                    <a:pt x="470094" y="44301"/>
                    <a:pt x="452589" y="41734"/>
                    <a:pt x="435097" y="39080"/>
                  </a:cubicBezTo>
                  <a:cubicBezTo>
                    <a:pt x="417605" y="36426"/>
                    <a:pt x="400125" y="33684"/>
                    <a:pt x="382654" y="30870"/>
                  </a:cubicBezTo>
                  <a:cubicBezTo>
                    <a:pt x="365183" y="28057"/>
                    <a:pt x="347720" y="25172"/>
                    <a:pt x="330263" y="22231"/>
                  </a:cubicBezTo>
                  <a:cubicBezTo>
                    <a:pt x="312806" y="19291"/>
                    <a:pt x="295354" y="16294"/>
                    <a:pt x="277906" y="13256"/>
                  </a:cubicBezTo>
                  <a:cubicBezTo>
                    <a:pt x="260458" y="10218"/>
                    <a:pt x="243013" y="7139"/>
                    <a:pt x="225567" y="4033"/>
                  </a:cubicBezTo>
                  <a:cubicBezTo>
                    <a:pt x="208122" y="927"/>
                    <a:pt x="190677" y="-2207"/>
                    <a:pt x="173228" y="-5353"/>
                  </a:cubicBezTo>
                  <a:cubicBezTo>
                    <a:pt x="155780" y="-8499"/>
                    <a:pt x="138329" y="-11658"/>
                    <a:pt x="120872" y="-14819"/>
                  </a:cubicBezTo>
                  <a:cubicBezTo>
                    <a:pt x="103416" y="-17981"/>
                    <a:pt x="85955" y="-21144"/>
                    <a:pt x="68483" y="-24290"/>
                  </a:cubicBezTo>
                  <a:cubicBezTo>
                    <a:pt x="51011" y="-27436"/>
                    <a:pt x="33527" y="-30565"/>
                    <a:pt x="16044" y="-33693"/>
                  </a:cubicBezTo>
                  <a:close/>
                </a:path>
              </a:pathLst>
            </a:custGeom>
            <a:solidFill>
              <a:srgbClr val="FFC000"/>
            </a:solidFill>
            <a:ln w="7600" cap="rnd">
              <a:solidFill>
                <a:srgbClr val="FFC000"/>
              </a:solidFill>
              <a:round/>
            </a:ln>
          </p:spPr>
        </p:sp>
        <p:sp>
          <p:nvSpPr>
            <p:cNvPr id="30" name="MainTopic"/>
            <p:cNvSpPr/>
            <p:nvPr/>
          </p:nvSpPr>
          <p:spPr>
            <a:xfrm>
              <a:off x="11774" y="6261"/>
              <a:ext cx="1478" cy="1188"/>
            </a:xfrm>
            <a:custGeom>
              <a:avLst/>
              <a:gdLst>
                <a:gd name="rtl" fmla="*/ 135280 w 737200"/>
                <a:gd name="rtt" fmla="*/ 71440 h 296400"/>
                <a:gd name="rtr" fmla="*/ 598880 w 737200"/>
                <a:gd name="rtb" fmla="*/ 238640 h 296400"/>
              </a:gdLst>
              <a:ahLst/>
              <a:cxnLst/>
              <a:rect l="rtl" t="rtt" r="rtr" b="rtb"/>
              <a:pathLst>
                <a:path w="737200" h="296400">
                  <a:moveTo>
                    <a:pt x="30400" y="0"/>
                  </a:moveTo>
                  <a:lnTo>
                    <a:pt x="706800" y="0"/>
                  </a:lnTo>
                  <a:cubicBezTo>
                    <a:pt x="723581" y="0"/>
                    <a:pt x="737200" y="13619"/>
                    <a:pt x="737200" y="30400"/>
                  </a:cubicBezTo>
                  <a:lnTo>
                    <a:pt x="737200" y="266000"/>
                  </a:lnTo>
                  <a:cubicBezTo>
                    <a:pt x="737200" y="282781"/>
                    <a:pt x="723581" y="296400"/>
                    <a:pt x="706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太阳能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812915" y="4782820"/>
            <a:ext cx="3669665" cy="1191260"/>
            <a:chOff x="10390" y="7638"/>
            <a:chExt cx="5779" cy="1876"/>
          </a:xfrm>
        </p:grpSpPr>
        <p:sp>
          <p:nvSpPr>
            <p:cNvPr id="32" name="MMConnector"/>
            <p:cNvSpPr/>
            <p:nvPr/>
          </p:nvSpPr>
          <p:spPr>
            <a:xfrm>
              <a:off x="10390" y="7638"/>
              <a:ext cx="1644" cy="1417"/>
            </a:xfrm>
            <a:custGeom>
              <a:avLst/>
              <a:gdLst/>
              <a:ahLst/>
              <a:cxnLst/>
              <a:pathLst>
                <a:path w="893329" h="408344">
                  <a:moveTo>
                    <a:pt x="-61692" y="-92417"/>
                  </a:moveTo>
                  <a:cubicBezTo>
                    <a:pt x="-77088" y="-103809"/>
                    <a:pt x="-94710" y="-100902"/>
                    <a:pt x="-103095" y="-88913"/>
                  </a:cubicBezTo>
                  <a:cubicBezTo>
                    <a:pt x="-111479" y="-76925"/>
                    <a:pt x="-108080" y="-59501"/>
                    <a:pt x="-92182" y="-48821"/>
                  </a:cubicBezTo>
                  <a:cubicBezTo>
                    <a:pt x="-77549" y="-38992"/>
                    <a:pt x="-62915" y="-29163"/>
                    <a:pt x="-48318" y="-19223"/>
                  </a:cubicBezTo>
                  <a:cubicBezTo>
                    <a:pt x="-33722" y="-9284"/>
                    <a:pt x="-19161" y="766"/>
                    <a:pt x="-4596" y="10844"/>
                  </a:cubicBezTo>
                  <a:cubicBezTo>
                    <a:pt x="9969" y="20923"/>
                    <a:pt x="24539" y="31030"/>
                    <a:pt x="39135" y="41137"/>
                  </a:cubicBezTo>
                  <a:cubicBezTo>
                    <a:pt x="53732" y="51244"/>
                    <a:pt x="68355" y="61349"/>
                    <a:pt x="83033" y="71409"/>
                  </a:cubicBezTo>
                  <a:cubicBezTo>
                    <a:pt x="97711" y="81468"/>
                    <a:pt x="112443" y="91481"/>
                    <a:pt x="127256" y="101405"/>
                  </a:cubicBezTo>
                  <a:cubicBezTo>
                    <a:pt x="142068" y="111329"/>
                    <a:pt x="156961" y="121164"/>
                    <a:pt x="171959" y="130864"/>
                  </a:cubicBezTo>
                  <a:cubicBezTo>
                    <a:pt x="186957" y="140563"/>
                    <a:pt x="202061" y="150128"/>
                    <a:pt x="217292" y="159509"/>
                  </a:cubicBezTo>
                  <a:cubicBezTo>
                    <a:pt x="232523" y="168891"/>
                    <a:pt x="247882" y="178089"/>
                    <a:pt x="263387" y="187055"/>
                  </a:cubicBezTo>
                  <a:cubicBezTo>
                    <a:pt x="278893" y="196021"/>
                    <a:pt x="294544" y="204755"/>
                    <a:pt x="310357" y="213204"/>
                  </a:cubicBezTo>
                  <a:cubicBezTo>
                    <a:pt x="326169" y="221653"/>
                    <a:pt x="342142" y="229819"/>
                    <a:pt x="358282" y="237649"/>
                  </a:cubicBezTo>
                  <a:cubicBezTo>
                    <a:pt x="374422" y="245480"/>
                    <a:pt x="390730" y="252975"/>
                    <a:pt x="407206" y="260086"/>
                  </a:cubicBezTo>
                  <a:cubicBezTo>
                    <a:pt x="423681" y="267197"/>
                    <a:pt x="440324" y="273924"/>
                    <a:pt x="457125" y="280222"/>
                  </a:cubicBezTo>
                  <a:cubicBezTo>
                    <a:pt x="473925" y="286519"/>
                    <a:pt x="490884" y="292388"/>
                    <a:pt x="507987" y="297790"/>
                  </a:cubicBezTo>
                  <a:cubicBezTo>
                    <a:pt x="525090" y="303192"/>
                    <a:pt x="542338" y="308127"/>
                    <a:pt x="559692" y="312568"/>
                  </a:cubicBezTo>
                  <a:cubicBezTo>
                    <a:pt x="577046" y="317009"/>
                    <a:pt x="594505" y="320955"/>
                    <a:pt x="612099" y="324392"/>
                  </a:cubicBezTo>
                  <a:cubicBezTo>
                    <a:pt x="629693" y="327829"/>
                    <a:pt x="647420" y="330757"/>
                    <a:pt x="665036" y="333167"/>
                  </a:cubicBezTo>
                  <a:cubicBezTo>
                    <a:pt x="682651" y="335576"/>
                    <a:pt x="700155" y="337467"/>
                    <a:pt x="718318" y="338868"/>
                  </a:cubicBezTo>
                  <a:cubicBezTo>
                    <a:pt x="736481" y="340269"/>
                    <a:pt x="755304" y="341180"/>
                    <a:pt x="771760" y="341541"/>
                  </a:cubicBezTo>
                  <a:cubicBezTo>
                    <a:pt x="788216" y="341902"/>
                    <a:pt x="802304" y="341714"/>
                    <a:pt x="816392" y="341525"/>
                  </a:cubicBezTo>
                  <a:cubicBezTo>
                    <a:pt x="819128" y="341488"/>
                    <a:pt x="820952" y="339815"/>
                    <a:pt x="820952" y="337725"/>
                  </a:cubicBezTo>
                  <a:cubicBezTo>
                    <a:pt x="820952" y="335635"/>
                    <a:pt x="819127" y="334013"/>
                    <a:pt x="816392" y="333925"/>
                  </a:cubicBezTo>
                  <a:cubicBezTo>
                    <a:pt x="802422" y="333476"/>
                    <a:pt x="788452" y="333027"/>
                    <a:pt x="772191" y="331929"/>
                  </a:cubicBezTo>
                  <a:cubicBezTo>
                    <a:pt x="755931" y="330831"/>
                    <a:pt x="737379" y="329084"/>
                    <a:pt x="719528" y="326886"/>
                  </a:cubicBezTo>
                  <a:cubicBezTo>
                    <a:pt x="701676" y="324689"/>
                    <a:pt x="684525" y="322041"/>
                    <a:pt x="667310" y="318883"/>
                  </a:cubicBezTo>
                  <a:cubicBezTo>
                    <a:pt x="650095" y="315725"/>
                    <a:pt x="632816" y="312056"/>
                    <a:pt x="615713" y="307899"/>
                  </a:cubicBezTo>
                  <a:cubicBezTo>
                    <a:pt x="598610" y="303742"/>
                    <a:pt x="581683" y="299096"/>
                    <a:pt x="564897" y="293977"/>
                  </a:cubicBezTo>
                  <a:cubicBezTo>
                    <a:pt x="548111" y="288857"/>
                    <a:pt x="531467" y="283264"/>
                    <a:pt x="514996" y="277224"/>
                  </a:cubicBezTo>
                  <a:cubicBezTo>
                    <a:pt x="498525" y="271185"/>
                    <a:pt x="482227" y="264701"/>
                    <a:pt x="466107" y="257806"/>
                  </a:cubicBezTo>
                  <a:cubicBezTo>
                    <a:pt x="449986" y="250912"/>
                    <a:pt x="434044" y="243608"/>
                    <a:pt x="418280" y="235935"/>
                  </a:cubicBezTo>
                  <a:cubicBezTo>
                    <a:pt x="402517" y="228263"/>
                    <a:pt x="386932" y="220222"/>
                    <a:pt x="371519" y="211858"/>
                  </a:cubicBezTo>
                  <a:cubicBezTo>
                    <a:pt x="356106" y="203494"/>
                    <a:pt x="340865" y="194806"/>
                    <a:pt x="325780" y="185840"/>
                  </a:cubicBezTo>
                  <a:cubicBezTo>
                    <a:pt x="310696" y="176875"/>
                    <a:pt x="295768" y="167632"/>
                    <a:pt x="280978" y="158156"/>
                  </a:cubicBezTo>
                  <a:cubicBezTo>
                    <a:pt x="266188" y="148681"/>
                    <a:pt x="251536" y="138974"/>
                    <a:pt x="236996" y="129079"/>
                  </a:cubicBezTo>
                  <a:cubicBezTo>
                    <a:pt x="222457" y="119183"/>
                    <a:pt x="208030" y="109100"/>
                    <a:pt x="193690" y="98872"/>
                  </a:cubicBezTo>
                  <a:cubicBezTo>
                    <a:pt x="179349" y="88643"/>
                    <a:pt x="165094" y="78269"/>
                    <a:pt x="150896" y="67791"/>
                  </a:cubicBezTo>
                  <a:cubicBezTo>
                    <a:pt x="136698" y="57312"/>
                    <a:pt x="122556" y="46729"/>
                    <a:pt x="108441" y="36080"/>
                  </a:cubicBezTo>
                  <a:cubicBezTo>
                    <a:pt x="94325" y="25431"/>
                    <a:pt x="80236" y="14716"/>
                    <a:pt x="66140" y="3976"/>
                  </a:cubicBezTo>
                  <a:cubicBezTo>
                    <a:pt x="52044" y="-6765"/>
                    <a:pt x="37941" y="-17531"/>
                    <a:pt x="23808" y="-28293"/>
                  </a:cubicBezTo>
                  <a:cubicBezTo>
                    <a:pt x="9675" y="-39055"/>
                    <a:pt x="-4487" y="-49813"/>
                    <a:pt x="-18742" y="-60500"/>
                  </a:cubicBezTo>
                  <a:cubicBezTo>
                    <a:pt x="-32997" y="-71186"/>
                    <a:pt x="-47344" y="-81802"/>
                    <a:pt x="-61692" y="-92417"/>
                  </a:cubicBezTo>
                  <a:close/>
                </a:path>
              </a:pathLst>
            </a:custGeom>
            <a:solidFill>
              <a:srgbClr val="FFC000"/>
            </a:solidFill>
            <a:ln w="7600" cap="rnd">
              <a:solidFill>
                <a:srgbClr val="FFC000"/>
              </a:solidFill>
              <a:round/>
            </a:ln>
          </p:spPr>
        </p:sp>
        <p:sp>
          <p:nvSpPr>
            <p:cNvPr id="33" name="MainTopic"/>
            <p:cNvSpPr/>
            <p:nvPr/>
          </p:nvSpPr>
          <p:spPr>
            <a:xfrm>
              <a:off x="11929" y="8326"/>
              <a:ext cx="4240" cy="1188"/>
            </a:xfrm>
            <a:custGeom>
              <a:avLst/>
              <a:gdLst>
                <a:gd name="rtl" fmla="*/ 135280 w 1459200"/>
                <a:gd name="rtt" fmla="*/ 71440 h 296400"/>
                <a:gd name="rtr" fmla="*/ 1320880 w 1459200"/>
                <a:gd name="rtb" fmla="*/ 238640 h 296400"/>
              </a:gdLst>
              <a:ahLst/>
              <a:cxnLst/>
              <a:rect l="rtl" t="rtt" r="rtr" b="rtb"/>
              <a:pathLst>
                <a:path w="1459200" h="296400">
                  <a:moveTo>
                    <a:pt x="30400" y="0"/>
                  </a:moveTo>
                  <a:lnTo>
                    <a:pt x="1428800" y="0"/>
                  </a:lnTo>
                  <a:cubicBezTo>
                    <a:pt x="1445581" y="0"/>
                    <a:pt x="1459200" y="13619"/>
                    <a:pt x="1459200" y="30400"/>
                  </a:cubicBezTo>
                  <a:lnTo>
                    <a:pt x="1459200" y="266000"/>
                  </a:lnTo>
                  <a:cubicBezTo>
                    <a:pt x="1459200" y="282781"/>
                    <a:pt x="1445581" y="296400"/>
                    <a:pt x="1428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能源与可持续发展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054215" y="2188845"/>
            <a:ext cx="1536065" cy="1321435"/>
            <a:chOff x="10770" y="3553"/>
            <a:chExt cx="2419" cy="2081"/>
          </a:xfrm>
        </p:grpSpPr>
        <p:sp>
          <p:nvSpPr>
            <p:cNvPr id="35" name="MMConnector"/>
            <p:cNvSpPr/>
            <p:nvPr/>
          </p:nvSpPr>
          <p:spPr>
            <a:xfrm>
              <a:off x="10770" y="4840"/>
              <a:ext cx="1304" cy="794"/>
            </a:xfrm>
            <a:custGeom>
              <a:avLst/>
              <a:gdLst/>
              <a:ahLst/>
              <a:cxnLst/>
              <a:pathLst>
                <a:path w="858883" h="296477">
                  <a:moveTo>
                    <a:pt x="-54834" y="15464"/>
                  </a:moveTo>
                  <a:cubicBezTo>
                    <a:pt x="-71991" y="23975"/>
                    <a:pt x="-77555" y="40879"/>
                    <a:pt x="-70766" y="53839"/>
                  </a:cubicBezTo>
                  <a:cubicBezTo>
                    <a:pt x="-63977" y="66798"/>
                    <a:pt x="-46861" y="71940"/>
                    <a:pt x="-30147" y="62589"/>
                  </a:cubicBezTo>
                  <a:cubicBezTo>
                    <a:pt x="-14602" y="53893"/>
                    <a:pt x="943" y="45196"/>
                    <a:pt x="16430" y="36452"/>
                  </a:cubicBezTo>
                  <a:cubicBezTo>
                    <a:pt x="31918" y="27708"/>
                    <a:pt x="47347" y="18917"/>
                    <a:pt x="62762" y="10139"/>
                  </a:cubicBezTo>
                  <a:cubicBezTo>
                    <a:pt x="78177" y="1361"/>
                    <a:pt x="93578" y="-7404"/>
                    <a:pt x="108984" y="-16125"/>
                  </a:cubicBezTo>
                  <a:cubicBezTo>
                    <a:pt x="124389" y="-24845"/>
                    <a:pt x="139799" y="-33522"/>
                    <a:pt x="155237" y="-42113"/>
                  </a:cubicBezTo>
                  <a:cubicBezTo>
                    <a:pt x="170675" y="-50705"/>
                    <a:pt x="186143" y="-59212"/>
                    <a:pt x="201661" y="-67596"/>
                  </a:cubicBezTo>
                  <a:cubicBezTo>
                    <a:pt x="217179" y="-75980"/>
                    <a:pt x="232748" y="-84241"/>
                    <a:pt x="248389" y="-92339"/>
                  </a:cubicBezTo>
                  <a:cubicBezTo>
                    <a:pt x="264030" y="-100436"/>
                    <a:pt x="279743" y="-108371"/>
                    <a:pt x="295546" y="-116102"/>
                  </a:cubicBezTo>
                  <a:cubicBezTo>
                    <a:pt x="311349" y="-123834"/>
                    <a:pt x="327241" y="-131362"/>
                    <a:pt x="343238" y="-138647"/>
                  </a:cubicBezTo>
                  <a:cubicBezTo>
                    <a:pt x="359236" y="-145932"/>
                    <a:pt x="375337" y="-152974"/>
                    <a:pt x="391553" y="-159735"/>
                  </a:cubicBezTo>
                  <a:cubicBezTo>
                    <a:pt x="407769" y="-166495"/>
                    <a:pt x="424100" y="-172974"/>
                    <a:pt x="440551" y="-179134"/>
                  </a:cubicBezTo>
                  <a:cubicBezTo>
                    <a:pt x="457002" y="-185295"/>
                    <a:pt x="473573" y="-191137"/>
                    <a:pt x="490260" y="-196629"/>
                  </a:cubicBezTo>
                  <a:cubicBezTo>
                    <a:pt x="506947" y="-202120"/>
                    <a:pt x="523749" y="-207260"/>
                    <a:pt x="540677" y="-212022"/>
                  </a:cubicBezTo>
                  <a:cubicBezTo>
                    <a:pt x="557606" y="-216784"/>
                    <a:pt x="574661" y="-221168"/>
                    <a:pt x="591765" y="-225151"/>
                  </a:cubicBezTo>
                  <a:cubicBezTo>
                    <a:pt x="608869" y="-229134"/>
                    <a:pt x="626023" y="-232717"/>
                    <a:pt x="643457" y="-235889"/>
                  </a:cubicBezTo>
                  <a:cubicBezTo>
                    <a:pt x="660890" y="-239062"/>
                    <a:pt x="678605" y="-241825"/>
                    <a:pt x="695659" y="-244155"/>
                  </a:cubicBezTo>
                  <a:cubicBezTo>
                    <a:pt x="712713" y="-246485"/>
                    <a:pt x="729107" y="-248381"/>
                    <a:pt x="748261" y="-249912"/>
                  </a:cubicBezTo>
                  <a:cubicBezTo>
                    <a:pt x="767416" y="-251443"/>
                    <a:pt x="789330" y="-252608"/>
                    <a:pt x="801145" y="-253170"/>
                  </a:cubicBezTo>
                  <a:cubicBezTo>
                    <a:pt x="812960" y="-253732"/>
                    <a:pt x="814676" y="-253691"/>
                    <a:pt x="816392" y="-253650"/>
                  </a:cubicBezTo>
                  <a:cubicBezTo>
                    <a:pt x="819127" y="-253585"/>
                    <a:pt x="820952" y="-255360"/>
                    <a:pt x="820952" y="-257450"/>
                  </a:cubicBezTo>
                  <a:cubicBezTo>
                    <a:pt x="820952" y="-259540"/>
                    <a:pt x="819121" y="-261049"/>
                    <a:pt x="816392" y="-261250"/>
                  </a:cubicBezTo>
                  <a:cubicBezTo>
                    <a:pt x="814674" y="-261377"/>
                    <a:pt x="812955" y="-261503"/>
                    <a:pt x="801034" y="-261528"/>
                  </a:cubicBezTo>
                  <a:cubicBezTo>
                    <a:pt x="789114" y="-261552"/>
                    <a:pt x="766990" y="-261474"/>
                    <a:pt x="747600" y="-260889"/>
                  </a:cubicBezTo>
                  <a:cubicBezTo>
                    <a:pt x="728209" y="-260303"/>
                    <a:pt x="711552" y="-259210"/>
                    <a:pt x="694188" y="-257710"/>
                  </a:cubicBezTo>
                  <a:cubicBezTo>
                    <a:pt x="676825" y="-256209"/>
                    <a:pt x="658755" y="-254302"/>
                    <a:pt x="640927" y="-251963"/>
                  </a:cubicBezTo>
                  <a:cubicBezTo>
                    <a:pt x="623100" y="-249625"/>
                    <a:pt x="605515" y="-246854"/>
                    <a:pt x="587945" y="-243671"/>
                  </a:cubicBezTo>
                  <a:cubicBezTo>
                    <a:pt x="570374" y="-240488"/>
                    <a:pt x="552818" y="-236892"/>
                    <a:pt x="535360" y="-232903"/>
                  </a:cubicBezTo>
                  <a:cubicBezTo>
                    <a:pt x="517903" y="-228914"/>
                    <a:pt x="500543" y="-224532"/>
                    <a:pt x="483278" y="-219784"/>
                  </a:cubicBezTo>
                  <a:cubicBezTo>
                    <a:pt x="466012" y="-215036"/>
                    <a:pt x="448841" y="-209924"/>
                    <a:pt x="431776" y="-204481"/>
                  </a:cubicBezTo>
                  <a:cubicBezTo>
                    <a:pt x="414710" y="-199039"/>
                    <a:pt x="397752" y="-193266"/>
                    <a:pt x="380901" y="-187202"/>
                  </a:cubicBezTo>
                  <a:cubicBezTo>
                    <a:pt x="364050" y="-181139"/>
                    <a:pt x="347308" y="-174784"/>
                    <a:pt x="330670" y="-168182"/>
                  </a:cubicBezTo>
                  <a:cubicBezTo>
                    <a:pt x="314032" y="-161580"/>
                    <a:pt x="297500" y="-154730"/>
                    <a:pt x="281065" y="-147676"/>
                  </a:cubicBezTo>
                  <a:cubicBezTo>
                    <a:pt x="264630" y="-140622"/>
                    <a:pt x="248292" y="-133364"/>
                    <a:pt x="232040" y="-125947"/>
                  </a:cubicBezTo>
                  <a:cubicBezTo>
                    <a:pt x="215788" y="-118530"/>
                    <a:pt x="199621" y="-110953"/>
                    <a:pt x="183525" y="-103262"/>
                  </a:cubicBezTo>
                  <a:cubicBezTo>
                    <a:pt x="167429" y="-95570"/>
                    <a:pt x="151403" y="-87764"/>
                    <a:pt x="135432" y="-79885"/>
                  </a:cubicBezTo>
                  <a:cubicBezTo>
                    <a:pt x="119460" y="-72006"/>
                    <a:pt x="103541" y="-64055"/>
                    <a:pt x="87658" y="-56076"/>
                  </a:cubicBezTo>
                  <a:cubicBezTo>
                    <a:pt x="71774" y="-48096"/>
                    <a:pt x="55926" y="-40089"/>
                    <a:pt x="40095" y="-32086"/>
                  </a:cubicBezTo>
                  <a:cubicBezTo>
                    <a:pt x="24265" y="-24083"/>
                    <a:pt x="8452" y="-16085"/>
                    <a:pt x="-7366" y="-8161"/>
                  </a:cubicBezTo>
                  <a:cubicBezTo>
                    <a:pt x="-23185" y="-236"/>
                    <a:pt x="-39010" y="7614"/>
                    <a:pt x="-54834" y="15464"/>
                  </a:cubicBezTo>
                  <a:close/>
                </a:path>
              </a:pathLst>
            </a:custGeom>
            <a:solidFill>
              <a:srgbClr val="FFC000"/>
            </a:solidFill>
            <a:ln w="7600" cap="rnd">
              <a:solidFill>
                <a:srgbClr val="FFC000"/>
              </a:solidFill>
              <a:round/>
            </a:ln>
          </p:spPr>
        </p:sp>
        <p:sp>
          <p:nvSpPr>
            <p:cNvPr id="36" name="MainTopic"/>
            <p:cNvSpPr/>
            <p:nvPr/>
          </p:nvSpPr>
          <p:spPr>
            <a:xfrm>
              <a:off x="12000" y="3553"/>
              <a:ext cx="1189" cy="1188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核能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394825" y="4107180"/>
            <a:ext cx="1988185" cy="940435"/>
            <a:chOff x="13504" y="6574"/>
            <a:chExt cx="3131" cy="1481"/>
          </a:xfrm>
        </p:grpSpPr>
        <p:sp>
          <p:nvSpPr>
            <p:cNvPr id="39" name="MMConnector"/>
            <p:cNvSpPr/>
            <p:nvPr/>
          </p:nvSpPr>
          <p:spPr>
            <a:xfrm>
              <a:off x="13504" y="7255"/>
              <a:ext cx="503" cy="800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40" name="SubTopic"/>
            <p:cNvSpPr/>
            <p:nvPr/>
          </p:nvSpPr>
          <p:spPr>
            <a:xfrm>
              <a:off x="13693" y="6574"/>
              <a:ext cx="2943" cy="1081"/>
            </a:xfrm>
            <a:custGeom>
              <a:avLst/>
              <a:gdLst>
                <a:gd name="rtl" fmla="*/ 54150 w 1596000"/>
                <a:gd name="rtt" fmla="*/ 26030 h 180500"/>
                <a:gd name="rtr" fmla="*/ 1543750 w 1596000"/>
                <a:gd name="rtb" fmla="*/ 162830 h 180500"/>
              </a:gdLst>
              <a:ahLst/>
              <a:cxnLst/>
              <a:rect l="rtl" t="rtt" r="rtr" b="rtb"/>
              <a:pathLst>
                <a:path w="1596000" h="180500" stroke="0">
                  <a:moveTo>
                    <a:pt x="0" y="0"/>
                  </a:moveTo>
                  <a:lnTo>
                    <a:pt x="1596000" y="0"/>
                  </a:lnTo>
                  <a:lnTo>
                    <a:pt x="1596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596000" h="180500" fill="none">
                  <a:moveTo>
                    <a:pt x="0" y="180500"/>
                  </a:moveTo>
                  <a:lnTo>
                    <a:pt x="15960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直接利用太阳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能的三种方式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477770" y="3402330"/>
            <a:ext cx="1272540" cy="2207260"/>
            <a:chOff x="3450" y="3430"/>
            <a:chExt cx="2004" cy="3476"/>
          </a:xfrm>
        </p:grpSpPr>
        <p:sp>
          <p:nvSpPr>
            <p:cNvPr id="42" name="MMConnector"/>
            <p:cNvSpPr/>
            <p:nvPr/>
          </p:nvSpPr>
          <p:spPr>
            <a:xfrm>
              <a:off x="4951" y="5516"/>
              <a:ext cx="503" cy="1390"/>
            </a:xfrm>
            <a:custGeom>
              <a:avLst/>
              <a:gdLst/>
              <a:ahLst/>
              <a:cxnLst/>
              <a:pathLst>
                <a:path w="250800" h="346750" fill="none">
                  <a:moveTo>
                    <a:pt x="125400" y="173375"/>
                  </a:moveTo>
                  <a:cubicBezTo>
                    <a:pt x="-13793" y="173375"/>
                    <a:pt x="40543" y="-173375"/>
                    <a:pt x="-125400" y="-173375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43" name="SubTopic"/>
            <p:cNvSpPr/>
            <p:nvPr/>
          </p:nvSpPr>
          <p:spPr>
            <a:xfrm>
              <a:off x="3450" y="3430"/>
              <a:ext cx="1250" cy="1391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altLang="en-US" sz="2400">
                  <a:solidFill>
                    <a:srgbClr val="303030"/>
                  </a:solidFill>
                  <a:latin typeface="宋体" panose="02010600030101010101" pitchFamily="2" charset="-122"/>
                </a:rPr>
                <a:t>产生</a:t>
              </a:r>
              <a:endParaRPr lang="zh-CN" altLang="en-US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  <a:p>
              <a:pPr algn="ctr"/>
              <a:r>
                <a:rPr lang="zh-CN" altLang="en-US" sz="2400">
                  <a:solidFill>
                    <a:srgbClr val="303030"/>
                  </a:solidFill>
                  <a:latin typeface="宋体" panose="02010600030101010101" pitchFamily="2" charset="-122"/>
                </a:rPr>
                <a:t>方式</a:t>
              </a:r>
              <a:endParaRPr lang="zh-CN" altLang="en-US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195830" y="4726940"/>
            <a:ext cx="1553845" cy="786130"/>
            <a:chOff x="3006" y="5516"/>
            <a:chExt cx="2447" cy="1238"/>
          </a:xfrm>
        </p:grpSpPr>
        <p:sp>
          <p:nvSpPr>
            <p:cNvPr id="45" name="MMConnector"/>
            <p:cNvSpPr/>
            <p:nvPr/>
          </p:nvSpPr>
          <p:spPr>
            <a:xfrm>
              <a:off x="4951" y="6392"/>
              <a:ext cx="503" cy="362"/>
            </a:xfrm>
            <a:custGeom>
              <a:avLst/>
              <a:gdLst/>
              <a:ahLst/>
              <a:cxnLst/>
              <a:pathLst>
                <a:path w="250800" h="90250" fill="none">
                  <a:moveTo>
                    <a:pt x="125400" y="-45125"/>
                  </a:moveTo>
                  <a:cubicBezTo>
                    <a:pt x="14483" y="-45125"/>
                    <a:pt x="-25434" y="45125"/>
                    <a:pt x="-125400" y="45125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46" name="SubTopic"/>
            <p:cNvSpPr/>
            <p:nvPr/>
          </p:nvSpPr>
          <p:spPr>
            <a:xfrm>
              <a:off x="3006" y="5516"/>
              <a:ext cx="1694" cy="1058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可否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再生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077595" y="3547745"/>
            <a:ext cx="1558925" cy="876935"/>
            <a:chOff x="1245" y="3659"/>
            <a:chExt cx="2455" cy="1381"/>
          </a:xfrm>
        </p:grpSpPr>
        <p:sp>
          <p:nvSpPr>
            <p:cNvPr id="48" name="MMConnector"/>
            <p:cNvSpPr/>
            <p:nvPr/>
          </p:nvSpPr>
          <p:spPr>
            <a:xfrm>
              <a:off x="3198" y="4602"/>
              <a:ext cx="503" cy="438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54625"/>
                  </a:moveTo>
                  <a:cubicBezTo>
                    <a:pt x="12272" y="54625"/>
                    <a:pt x="-20275" y="-54625"/>
                    <a:pt x="-125400" y="-54625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49" name="SubTopic"/>
            <p:cNvSpPr/>
            <p:nvPr/>
          </p:nvSpPr>
          <p:spPr>
            <a:xfrm>
              <a:off x="1245" y="3659"/>
              <a:ext cx="1761" cy="724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一次能源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077595" y="4104005"/>
            <a:ext cx="1558925" cy="598805"/>
            <a:chOff x="1245" y="4535"/>
            <a:chExt cx="2455" cy="943"/>
          </a:xfrm>
        </p:grpSpPr>
        <p:sp>
          <p:nvSpPr>
            <p:cNvPr id="51" name="MMConnector"/>
            <p:cNvSpPr/>
            <p:nvPr/>
          </p:nvSpPr>
          <p:spPr>
            <a:xfrm>
              <a:off x="3198" y="5040"/>
              <a:ext cx="503" cy="438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-54625"/>
                  </a:moveTo>
                  <a:cubicBezTo>
                    <a:pt x="12272" y="-54625"/>
                    <a:pt x="-20275" y="54625"/>
                    <a:pt x="-125400" y="54625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52" name="SubTopic"/>
            <p:cNvSpPr/>
            <p:nvPr/>
          </p:nvSpPr>
          <p:spPr>
            <a:xfrm>
              <a:off x="1245" y="4535"/>
              <a:ext cx="1761" cy="724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二次能源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49630" y="4645660"/>
            <a:ext cx="1489075" cy="891540"/>
            <a:chOff x="886" y="5388"/>
            <a:chExt cx="2345" cy="1404"/>
          </a:xfrm>
        </p:grpSpPr>
        <p:sp>
          <p:nvSpPr>
            <p:cNvPr id="54" name="MMConnector"/>
            <p:cNvSpPr/>
            <p:nvPr/>
          </p:nvSpPr>
          <p:spPr>
            <a:xfrm>
              <a:off x="2728" y="6354"/>
              <a:ext cx="503" cy="438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54625"/>
                  </a:moveTo>
                  <a:cubicBezTo>
                    <a:pt x="12272" y="54625"/>
                    <a:pt x="-20275" y="-54625"/>
                    <a:pt x="-125400" y="-54625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55" name="SubTopic"/>
            <p:cNvSpPr/>
            <p:nvPr/>
          </p:nvSpPr>
          <p:spPr>
            <a:xfrm>
              <a:off x="886" y="5388"/>
              <a:ext cx="1591" cy="724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可再生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35660" y="5202555"/>
            <a:ext cx="1503045" cy="485140"/>
            <a:chOff x="864" y="6265"/>
            <a:chExt cx="2367" cy="764"/>
          </a:xfrm>
        </p:grpSpPr>
        <p:sp>
          <p:nvSpPr>
            <p:cNvPr id="57" name="MMConnector"/>
            <p:cNvSpPr/>
            <p:nvPr/>
          </p:nvSpPr>
          <p:spPr>
            <a:xfrm>
              <a:off x="2728" y="6746"/>
              <a:ext cx="503" cy="283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-54625"/>
                  </a:moveTo>
                  <a:cubicBezTo>
                    <a:pt x="12272" y="-54625"/>
                    <a:pt x="-20275" y="54625"/>
                    <a:pt x="-125400" y="54625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58" name="SubTopic"/>
            <p:cNvSpPr/>
            <p:nvPr/>
          </p:nvSpPr>
          <p:spPr>
            <a:xfrm>
              <a:off x="864" y="6265"/>
              <a:ext cx="1590" cy="626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不可再生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749665" y="2892425"/>
            <a:ext cx="2839085" cy="852805"/>
            <a:chOff x="13440" y="4661"/>
            <a:chExt cx="4471" cy="1343"/>
          </a:xfrm>
        </p:grpSpPr>
        <p:sp>
          <p:nvSpPr>
            <p:cNvPr id="60" name="MMConnector"/>
            <p:cNvSpPr/>
            <p:nvPr/>
          </p:nvSpPr>
          <p:spPr>
            <a:xfrm>
              <a:off x="13440" y="4766"/>
              <a:ext cx="503" cy="1238"/>
            </a:xfrm>
            <a:custGeom>
              <a:avLst/>
              <a:gdLst/>
              <a:ahLst/>
              <a:cxnLst/>
              <a:pathLst>
                <a:path w="250800" h="308750" fill="none">
                  <a:moveTo>
                    <a:pt x="-125400" y="-154375"/>
                  </a:moveTo>
                  <a:cubicBezTo>
                    <a:pt x="9893" y="-154375"/>
                    <a:pt x="-31445" y="154375"/>
                    <a:pt x="125400" y="154375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61" name="SubTopic"/>
            <p:cNvSpPr/>
            <p:nvPr/>
          </p:nvSpPr>
          <p:spPr>
            <a:xfrm>
              <a:off x="13693" y="4661"/>
              <a:ext cx="4218" cy="724"/>
            </a:xfrm>
            <a:custGeom>
              <a:avLst/>
              <a:gdLst>
                <a:gd name="rtl" fmla="*/ 54150 w 1231200"/>
                <a:gd name="rtt" fmla="*/ 26030 h 180500"/>
                <a:gd name="rtr" fmla="*/ 1178950 w 1231200"/>
                <a:gd name="rtb" fmla="*/ 162830 h 180500"/>
              </a:gdLst>
              <a:ahLst/>
              <a:cxnLst/>
              <a:rect l="rtl" t="rtt" r="rtr" b="rtb"/>
              <a:pathLst>
                <a:path w="1231200" h="180500" stroke="0">
                  <a:moveTo>
                    <a:pt x="0" y="0"/>
                  </a:moveTo>
                  <a:lnTo>
                    <a:pt x="1231200" y="0"/>
                  </a:lnTo>
                  <a:lnTo>
                    <a:pt x="1231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231200" h="180500" fill="none">
                  <a:moveTo>
                    <a:pt x="0" y="180500"/>
                  </a:moveTo>
                  <a:lnTo>
                    <a:pt x="12312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核电站中的能量转化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9037320" y="3378200"/>
            <a:ext cx="989965" cy="1062990"/>
            <a:chOff x="12941" y="5426"/>
            <a:chExt cx="1559" cy="1674"/>
          </a:xfrm>
        </p:grpSpPr>
        <p:sp>
          <p:nvSpPr>
            <p:cNvPr id="63" name="SubTopic"/>
            <p:cNvSpPr/>
            <p:nvPr/>
          </p:nvSpPr>
          <p:spPr>
            <a:xfrm>
              <a:off x="13738" y="5426"/>
              <a:ext cx="762" cy="841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优点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64" name="MMConnector"/>
            <p:cNvSpPr/>
            <p:nvPr/>
          </p:nvSpPr>
          <p:spPr>
            <a:xfrm flipH="1">
              <a:off x="12941" y="6552"/>
              <a:ext cx="529" cy="548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54625"/>
                  </a:moveTo>
                  <a:cubicBezTo>
                    <a:pt x="12272" y="54625"/>
                    <a:pt x="-20275" y="-54625"/>
                    <a:pt x="-125400" y="-54625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</p:grpSp>
      <p:grpSp>
        <p:nvGrpSpPr>
          <p:cNvPr id="65" name="组合 64"/>
          <p:cNvGrpSpPr/>
          <p:nvPr/>
        </p:nvGrpSpPr>
        <p:grpSpPr>
          <a:xfrm>
            <a:off x="8713470" y="1833880"/>
            <a:ext cx="1345565" cy="834810"/>
            <a:chOff x="13383" y="2994"/>
            <a:chExt cx="2119" cy="1315"/>
          </a:xfrm>
        </p:grpSpPr>
        <p:sp>
          <p:nvSpPr>
            <p:cNvPr id="66" name="SubTopic"/>
            <p:cNvSpPr/>
            <p:nvPr/>
          </p:nvSpPr>
          <p:spPr>
            <a:xfrm>
              <a:off x="13579" y="2994"/>
              <a:ext cx="1923" cy="724"/>
            </a:xfrm>
            <a:custGeom>
              <a:avLst/>
              <a:gdLst>
                <a:gd name="rtl" fmla="*/ 54150 w 1231200"/>
                <a:gd name="rtt" fmla="*/ 26030 h 180500"/>
                <a:gd name="rtr" fmla="*/ 1178950 w 1231200"/>
                <a:gd name="rtb" fmla="*/ 162830 h 180500"/>
              </a:gdLst>
              <a:ahLst/>
              <a:cxnLst/>
              <a:rect l="rtl" t="rtt" r="rtr" b="rtb"/>
              <a:pathLst>
                <a:path w="1231200" h="180500" stroke="0">
                  <a:moveTo>
                    <a:pt x="0" y="0"/>
                  </a:moveTo>
                  <a:lnTo>
                    <a:pt x="1231200" y="0"/>
                  </a:lnTo>
                  <a:lnTo>
                    <a:pt x="1231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231200" h="180500" fill="none">
                  <a:moveTo>
                    <a:pt x="0" y="180500"/>
                  </a:moveTo>
                  <a:lnTo>
                    <a:pt x="12312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获得途径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67" name="MMConnector"/>
            <p:cNvSpPr/>
            <p:nvPr/>
          </p:nvSpPr>
          <p:spPr>
            <a:xfrm>
              <a:off x="13383" y="3912"/>
              <a:ext cx="397" cy="397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</p:grpSp>
      <p:grpSp>
        <p:nvGrpSpPr>
          <p:cNvPr id="68" name="组合 67"/>
          <p:cNvGrpSpPr/>
          <p:nvPr/>
        </p:nvGrpSpPr>
        <p:grpSpPr>
          <a:xfrm>
            <a:off x="10234930" y="1625180"/>
            <a:ext cx="1236345" cy="815975"/>
            <a:chOff x="13293" y="7926"/>
            <a:chExt cx="1947" cy="1285"/>
          </a:xfrm>
        </p:grpSpPr>
        <p:sp>
          <p:nvSpPr>
            <p:cNvPr id="69" name="MMConnector"/>
            <p:cNvSpPr/>
            <p:nvPr/>
          </p:nvSpPr>
          <p:spPr>
            <a:xfrm>
              <a:off x="13293" y="8769"/>
              <a:ext cx="604" cy="442"/>
            </a:xfrm>
            <a:custGeom>
              <a:avLst/>
              <a:gdLst/>
              <a:ahLst/>
              <a:cxnLst/>
              <a:pathLst>
                <a:path w="250800" h="128250" fill="none">
                  <a:moveTo>
                    <a:pt x="-125400" y="64125"/>
                  </a:moveTo>
                  <a:cubicBezTo>
                    <a:pt x="-10072" y="64125"/>
                    <a:pt x="15142" y="-64125"/>
                    <a:pt x="125400" y="-64125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70" name="SubTopic"/>
            <p:cNvSpPr/>
            <p:nvPr/>
          </p:nvSpPr>
          <p:spPr>
            <a:xfrm>
              <a:off x="13536" y="7926"/>
              <a:ext cx="1704" cy="622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核裂变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10234930" y="2110690"/>
            <a:ext cx="1236980" cy="493395"/>
            <a:chOff x="13293" y="8679"/>
            <a:chExt cx="1948" cy="777"/>
          </a:xfrm>
        </p:grpSpPr>
        <p:sp>
          <p:nvSpPr>
            <p:cNvPr id="72" name="MMConnector"/>
            <p:cNvSpPr/>
            <p:nvPr/>
          </p:nvSpPr>
          <p:spPr>
            <a:xfrm>
              <a:off x="13293" y="9145"/>
              <a:ext cx="604" cy="311"/>
            </a:xfrm>
            <a:custGeom>
              <a:avLst/>
              <a:gdLst/>
              <a:ahLst/>
              <a:cxnLst/>
              <a:pathLst>
                <a:path w="250800" h="90250" fill="none">
                  <a:moveTo>
                    <a:pt x="-125400" y="-45125"/>
                  </a:moveTo>
                  <a:cubicBezTo>
                    <a:pt x="-14483" y="-45125"/>
                    <a:pt x="25434" y="45125"/>
                    <a:pt x="125400" y="45125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73" name="SubTopic"/>
            <p:cNvSpPr/>
            <p:nvPr/>
          </p:nvSpPr>
          <p:spPr>
            <a:xfrm>
              <a:off x="13557" y="8679"/>
              <a:ext cx="1684" cy="622"/>
            </a:xfrm>
            <a:custGeom>
              <a:avLst/>
              <a:gdLst>
                <a:gd name="rtl" fmla="*/ 54150 w 1109600"/>
                <a:gd name="rtt" fmla="*/ 26030 h 180500"/>
                <a:gd name="rtr" fmla="*/ 1057350 w 1109600"/>
                <a:gd name="rtb" fmla="*/ 162830 h 180500"/>
              </a:gdLst>
              <a:ahLst/>
              <a:cxnLst/>
              <a:rect l="rtl" t="rtt" r="rtr" b="rtb"/>
              <a:pathLst>
                <a:path w="1109600" h="180500" stroke="0">
                  <a:moveTo>
                    <a:pt x="0" y="0"/>
                  </a:moveTo>
                  <a:lnTo>
                    <a:pt x="1109600" y="0"/>
                  </a:lnTo>
                  <a:lnTo>
                    <a:pt x="1109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109600" h="180500" fill="none">
                  <a:moveTo>
                    <a:pt x="0" y="180500"/>
                  </a:moveTo>
                  <a:lnTo>
                    <a:pt x="11096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核聚变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2762250" y="665480"/>
            <a:ext cx="1061085" cy="1764665"/>
            <a:chOff x="4011" y="3301"/>
            <a:chExt cx="1671" cy="2779"/>
          </a:xfrm>
        </p:grpSpPr>
        <p:sp>
          <p:nvSpPr>
            <p:cNvPr id="75" name="MMConnector"/>
            <p:cNvSpPr/>
            <p:nvPr/>
          </p:nvSpPr>
          <p:spPr>
            <a:xfrm>
              <a:off x="5128" y="4663"/>
              <a:ext cx="554" cy="1417"/>
            </a:xfrm>
            <a:custGeom>
              <a:avLst/>
              <a:gdLst/>
              <a:ahLst/>
              <a:cxnLst/>
              <a:pathLst>
                <a:path w="250800" h="450300" fill="none">
                  <a:moveTo>
                    <a:pt x="125400" y="225150"/>
                  </a:moveTo>
                  <a:cubicBezTo>
                    <a:pt x="-23682" y="225150"/>
                    <a:pt x="63619" y="-225150"/>
                    <a:pt x="-125400" y="-225150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76" name="SubTopic"/>
            <p:cNvSpPr/>
            <p:nvPr/>
          </p:nvSpPr>
          <p:spPr>
            <a:xfrm>
              <a:off x="4011" y="3301"/>
              <a:ext cx="840" cy="647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产生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2762250" y="1309370"/>
            <a:ext cx="1061085" cy="828040"/>
            <a:chOff x="4011" y="4315"/>
            <a:chExt cx="1671" cy="1304"/>
          </a:xfrm>
        </p:grpSpPr>
        <p:sp>
          <p:nvSpPr>
            <p:cNvPr id="392" name="MMConnector"/>
            <p:cNvSpPr/>
            <p:nvPr/>
          </p:nvSpPr>
          <p:spPr>
            <a:xfrm>
              <a:off x="5128" y="5181"/>
              <a:ext cx="554" cy="439"/>
            </a:xfrm>
            <a:custGeom>
              <a:avLst/>
              <a:gdLst/>
              <a:ahLst/>
              <a:cxnLst/>
              <a:pathLst>
                <a:path w="250800" h="122550" fill="none">
                  <a:moveTo>
                    <a:pt x="125400" y="61275"/>
                  </a:moveTo>
                  <a:cubicBezTo>
                    <a:pt x="10731" y="61275"/>
                    <a:pt x="-16679" y="-61275"/>
                    <a:pt x="-125400" y="-61275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78" name="SubTopic"/>
            <p:cNvSpPr/>
            <p:nvPr/>
          </p:nvSpPr>
          <p:spPr>
            <a:xfrm>
              <a:off x="4011" y="4315"/>
              <a:ext cx="840" cy="647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传播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2409825" y="1968500"/>
            <a:ext cx="1413510" cy="624778"/>
            <a:chOff x="3270" y="5353"/>
            <a:chExt cx="2412" cy="1090"/>
          </a:xfrm>
        </p:grpSpPr>
        <p:graphicFrame>
          <p:nvGraphicFramePr>
            <p:cNvPr id="82" name="对象 81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3426" y="5353"/>
            <a:ext cx="1711" cy="8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7" name="" r:id="rId4" imgW="431800" imgH="203200" progId="Equation.KSEE3">
                    <p:embed/>
                  </p:oleObj>
                </mc:Choice>
                <mc:Fallback>
                  <p:oleObj name="" r:id="rId4" imgW="431800" imgH="203200" progId="Equation.KSEE3">
                    <p:embed/>
                    <p:pic>
                      <p:nvPicPr>
                        <p:cNvPr id="0" name="图片 1026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3426" y="5353"/>
                          <a:ext cx="1711" cy="80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3" name="MMConnector"/>
            <p:cNvSpPr/>
            <p:nvPr/>
          </p:nvSpPr>
          <p:spPr>
            <a:xfrm>
              <a:off x="5128" y="5748"/>
              <a:ext cx="554" cy="695"/>
            </a:xfrm>
            <a:custGeom>
              <a:avLst/>
              <a:gdLst/>
              <a:ahLst/>
              <a:cxnLst/>
              <a:pathLst>
                <a:path w="250800" h="193800" fill="none">
                  <a:moveTo>
                    <a:pt x="125400" y="-96900"/>
                  </a:moveTo>
                  <a:cubicBezTo>
                    <a:pt x="2597" y="-96900"/>
                    <a:pt x="2300" y="96900"/>
                    <a:pt x="-125400" y="96900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150" name="SubTopic"/>
            <p:cNvSpPr/>
            <p:nvPr/>
          </p:nvSpPr>
          <p:spPr>
            <a:xfrm>
              <a:off x="3270" y="5489"/>
              <a:ext cx="1581" cy="606"/>
            </a:xfrm>
            <a:custGeom>
              <a:avLst/>
              <a:gdLst>
                <a:gd name="rtl" fmla="*/ 30970 w 247000"/>
                <a:gd name="rtt" fmla="*/ 16150 h 169100"/>
                <a:gd name="rtr" fmla="*/ 152570 w 247000"/>
                <a:gd name="rtb" fmla="*/ 141550 h 169100"/>
              </a:gdLst>
              <a:ahLst/>
              <a:cxnLst/>
              <a:rect l="rtl" t="rtt" r="rtr" b="rtb"/>
              <a:pathLst>
                <a:path w="247000" h="169100" stroke="0">
                  <a:moveTo>
                    <a:pt x="0" y="0"/>
                  </a:moveTo>
                  <a:lnTo>
                    <a:pt x="247000" y="0"/>
                  </a:lnTo>
                  <a:lnTo>
                    <a:pt x="247000" y="169100"/>
                  </a:lnTo>
                  <a:lnTo>
                    <a:pt x="0" y="169100"/>
                  </a:lnTo>
                  <a:lnTo>
                    <a:pt x="0" y="0"/>
                  </a:lnTo>
                  <a:close/>
                </a:path>
                <a:path w="247000" h="169100" fill="none">
                  <a:moveTo>
                    <a:pt x="0" y="169100"/>
                  </a:moveTo>
                  <a:lnTo>
                    <a:pt x="247000" y="1691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/>
            <a:p>
              <a:endParaRPr lang="en-US" altLang="zh-CN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2762250" y="2592705"/>
            <a:ext cx="1069975" cy="1186180"/>
            <a:chOff x="4011" y="6336"/>
            <a:chExt cx="1685" cy="1868"/>
          </a:xfrm>
        </p:grpSpPr>
        <p:sp>
          <p:nvSpPr>
            <p:cNvPr id="85" name="MMConnector"/>
            <p:cNvSpPr/>
            <p:nvPr/>
          </p:nvSpPr>
          <p:spPr>
            <a:xfrm>
              <a:off x="5142" y="6336"/>
              <a:ext cx="554" cy="1869"/>
            </a:xfrm>
            <a:custGeom>
              <a:avLst/>
              <a:gdLst/>
              <a:ahLst/>
              <a:cxnLst/>
              <a:pathLst>
                <a:path w="250800" h="521550" fill="none">
                  <a:moveTo>
                    <a:pt x="125400" y="-260775"/>
                  </a:moveTo>
                  <a:cubicBezTo>
                    <a:pt x="-29758" y="-260775"/>
                    <a:pt x="77796" y="260775"/>
                    <a:pt x="-125400" y="260775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86" name="SubTopic"/>
            <p:cNvSpPr/>
            <p:nvPr/>
          </p:nvSpPr>
          <p:spPr>
            <a:xfrm>
              <a:off x="4011" y="6623"/>
              <a:ext cx="840" cy="647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应用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1011555" y="1060450"/>
            <a:ext cx="1926590" cy="784225"/>
            <a:chOff x="1254" y="3923"/>
            <a:chExt cx="3034" cy="1235"/>
          </a:xfrm>
        </p:grpSpPr>
        <p:sp>
          <p:nvSpPr>
            <p:cNvPr id="88" name="MMConnector"/>
            <p:cNvSpPr/>
            <p:nvPr/>
          </p:nvSpPr>
          <p:spPr>
            <a:xfrm>
              <a:off x="3734" y="4766"/>
              <a:ext cx="554" cy="392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54625"/>
                  </a:moveTo>
                  <a:cubicBezTo>
                    <a:pt x="12272" y="54625"/>
                    <a:pt x="-20275" y="-54625"/>
                    <a:pt x="-125400" y="-54625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89" name="SubTopic"/>
            <p:cNvSpPr/>
            <p:nvPr/>
          </p:nvSpPr>
          <p:spPr>
            <a:xfrm>
              <a:off x="1254" y="3923"/>
              <a:ext cx="2203" cy="647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不需要介质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1107440" y="1557655"/>
            <a:ext cx="1830705" cy="535305"/>
            <a:chOff x="1405" y="4706"/>
            <a:chExt cx="2883" cy="843"/>
          </a:xfrm>
        </p:grpSpPr>
        <p:sp>
          <p:nvSpPr>
            <p:cNvPr id="91" name="MMConnector"/>
            <p:cNvSpPr/>
            <p:nvPr/>
          </p:nvSpPr>
          <p:spPr>
            <a:xfrm>
              <a:off x="3734" y="5157"/>
              <a:ext cx="554" cy="392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-54625"/>
                  </a:moveTo>
                  <a:cubicBezTo>
                    <a:pt x="12272" y="-54625"/>
                    <a:pt x="-20275" y="54625"/>
                    <a:pt x="-125400" y="54625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156" name="SubTopic"/>
            <p:cNvSpPr/>
            <p:nvPr/>
          </p:nvSpPr>
          <p:spPr>
            <a:xfrm>
              <a:off x="1405" y="4706"/>
              <a:ext cx="2052" cy="647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传播速度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876425" y="2512060"/>
            <a:ext cx="1061720" cy="798830"/>
            <a:chOff x="2616" y="6209"/>
            <a:chExt cx="1672" cy="1258"/>
          </a:xfrm>
        </p:grpSpPr>
        <p:sp>
          <p:nvSpPr>
            <p:cNvPr id="162" name="MMConnector"/>
            <p:cNvSpPr/>
            <p:nvPr/>
          </p:nvSpPr>
          <p:spPr>
            <a:xfrm>
              <a:off x="3734" y="7075"/>
              <a:ext cx="554" cy="392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54625"/>
                  </a:moveTo>
                  <a:cubicBezTo>
                    <a:pt x="12272" y="54625"/>
                    <a:pt x="-20275" y="-54625"/>
                    <a:pt x="-125400" y="-54625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161" name="SubTopic"/>
            <p:cNvSpPr/>
            <p:nvPr/>
          </p:nvSpPr>
          <p:spPr>
            <a:xfrm>
              <a:off x="2616" y="6209"/>
              <a:ext cx="840" cy="647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信息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1876425" y="3023870"/>
            <a:ext cx="1061720" cy="535305"/>
            <a:chOff x="2616" y="7015"/>
            <a:chExt cx="1672" cy="843"/>
          </a:xfrm>
        </p:grpSpPr>
        <p:sp>
          <p:nvSpPr>
            <p:cNvPr id="164" name="MMConnector"/>
            <p:cNvSpPr/>
            <p:nvPr/>
          </p:nvSpPr>
          <p:spPr>
            <a:xfrm>
              <a:off x="3734" y="7466"/>
              <a:ext cx="554" cy="392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-54625"/>
                  </a:moveTo>
                  <a:cubicBezTo>
                    <a:pt x="12272" y="-54625"/>
                    <a:pt x="-20275" y="54625"/>
                    <a:pt x="-125400" y="54625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163" name="SubTopic"/>
            <p:cNvSpPr/>
            <p:nvPr/>
          </p:nvSpPr>
          <p:spPr>
            <a:xfrm>
              <a:off x="2616" y="7015"/>
              <a:ext cx="840" cy="647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能量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aphicFrame>
        <p:nvGraphicFramePr>
          <p:cNvPr id="94" name="对象 9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852795" y="153162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6" imgW="914400" imgH="215900" progId="Equation.KSEE3">
                  <p:embed/>
                </p:oleObj>
              </mc:Choice>
              <mc:Fallback>
                <p:oleObj name="" r:id="rId6" imgW="9144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852795" y="153162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3590290" y="4737100"/>
            <a:ext cx="1934210" cy="1155065"/>
            <a:chOff x="5315" y="7906"/>
            <a:chExt cx="3046" cy="1819"/>
          </a:xfrm>
        </p:grpSpPr>
        <p:sp>
          <p:nvSpPr>
            <p:cNvPr id="3" name="MainTopic"/>
            <p:cNvSpPr/>
            <p:nvPr/>
          </p:nvSpPr>
          <p:spPr>
            <a:xfrm>
              <a:off x="5315" y="8124"/>
              <a:ext cx="2057" cy="1601"/>
            </a:xfrm>
            <a:custGeom>
              <a:avLst/>
              <a:gdLst>
                <a:gd name="rtl" fmla="*/ 135280 w 1026000"/>
                <a:gd name="rtt" fmla="*/ 71440 h 296400"/>
                <a:gd name="rtr" fmla="*/ 887680 w 1026000"/>
                <a:gd name="rtb" fmla="*/ 238640 h 296400"/>
              </a:gdLst>
              <a:ahLst/>
              <a:cxnLst/>
              <a:rect l="rtl" t="rtt" r="rtr" b="rtb"/>
              <a:pathLst>
                <a:path w="1026000" h="296400">
                  <a:moveTo>
                    <a:pt x="30400" y="0"/>
                  </a:moveTo>
                  <a:lnTo>
                    <a:pt x="995600" y="0"/>
                  </a:lnTo>
                  <a:cubicBezTo>
                    <a:pt x="1012381" y="0"/>
                    <a:pt x="1026000" y="13619"/>
                    <a:pt x="1026000" y="30400"/>
                  </a:cubicBezTo>
                  <a:lnTo>
                    <a:pt x="1026000" y="266000"/>
                  </a:lnTo>
                  <a:cubicBezTo>
                    <a:pt x="1026000" y="282781"/>
                    <a:pt x="1012381" y="296400"/>
                    <a:pt x="9956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8" action="ppaction://hlinksldjump"/>
                </a:rPr>
                <a:t>能源的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  <a:hlinkClick r:id="rId8" action="ppaction://hlinksldjump"/>
              </a:endParaRPr>
            </a:p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8" action="ppaction://hlinksldjump"/>
                </a:rPr>
                <a:t>分类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" name="MMConnector"/>
            <p:cNvSpPr/>
            <p:nvPr/>
          </p:nvSpPr>
          <p:spPr>
            <a:xfrm flipH="1">
              <a:off x="7284" y="7906"/>
              <a:ext cx="1077" cy="1134"/>
            </a:xfrm>
            <a:custGeom>
              <a:avLst/>
              <a:gdLst/>
              <a:ahLst/>
              <a:cxnLst/>
              <a:pathLst>
                <a:path w="893329" h="408344">
                  <a:moveTo>
                    <a:pt x="-61692" y="-92417"/>
                  </a:moveTo>
                  <a:cubicBezTo>
                    <a:pt x="-77088" y="-103809"/>
                    <a:pt x="-94710" y="-100902"/>
                    <a:pt x="-103095" y="-88913"/>
                  </a:cubicBezTo>
                  <a:cubicBezTo>
                    <a:pt x="-111479" y="-76925"/>
                    <a:pt x="-108080" y="-59501"/>
                    <a:pt x="-92182" y="-48821"/>
                  </a:cubicBezTo>
                  <a:cubicBezTo>
                    <a:pt x="-77549" y="-38992"/>
                    <a:pt x="-62915" y="-29163"/>
                    <a:pt x="-48318" y="-19223"/>
                  </a:cubicBezTo>
                  <a:cubicBezTo>
                    <a:pt x="-33722" y="-9284"/>
                    <a:pt x="-19161" y="766"/>
                    <a:pt x="-4596" y="10844"/>
                  </a:cubicBezTo>
                  <a:cubicBezTo>
                    <a:pt x="9969" y="20923"/>
                    <a:pt x="24539" y="31030"/>
                    <a:pt x="39135" y="41137"/>
                  </a:cubicBezTo>
                  <a:cubicBezTo>
                    <a:pt x="53732" y="51244"/>
                    <a:pt x="68355" y="61349"/>
                    <a:pt x="83033" y="71409"/>
                  </a:cubicBezTo>
                  <a:cubicBezTo>
                    <a:pt x="97711" y="81468"/>
                    <a:pt x="112443" y="91481"/>
                    <a:pt x="127256" y="101405"/>
                  </a:cubicBezTo>
                  <a:cubicBezTo>
                    <a:pt x="142068" y="111329"/>
                    <a:pt x="156961" y="121164"/>
                    <a:pt x="171959" y="130864"/>
                  </a:cubicBezTo>
                  <a:cubicBezTo>
                    <a:pt x="186957" y="140563"/>
                    <a:pt x="202061" y="150128"/>
                    <a:pt x="217292" y="159509"/>
                  </a:cubicBezTo>
                  <a:cubicBezTo>
                    <a:pt x="232523" y="168891"/>
                    <a:pt x="247882" y="178089"/>
                    <a:pt x="263387" y="187055"/>
                  </a:cubicBezTo>
                  <a:cubicBezTo>
                    <a:pt x="278893" y="196021"/>
                    <a:pt x="294544" y="204755"/>
                    <a:pt x="310357" y="213204"/>
                  </a:cubicBezTo>
                  <a:cubicBezTo>
                    <a:pt x="326169" y="221653"/>
                    <a:pt x="342142" y="229819"/>
                    <a:pt x="358282" y="237649"/>
                  </a:cubicBezTo>
                  <a:cubicBezTo>
                    <a:pt x="374422" y="245480"/>
                    <a:pt x="390730" y="252975"/>
                    <a:pt x="407206" y="260086"/>
                  </a:cubicBezTo>
                  <a:cubicBezTo>
                    <a:pt x="423681" y="267197"/>
                    <a:pt x="440324" y="273924"/>
                    <a:pt x="457125" y="280222"/>
                  </a:cubicBezTo>
                  <a:cubicBezTo>
                    <a:pt x="473925" y="286519"/>
                    <a:pt x="490884" y="292388"/>
                    <a:pt x="507987" y="297790"/>
                  </a:cubicBezTo>
                  <a:cubicBezTo>
                    <a:pt x="525090" y="303192"/>
                    <a:pt x="542338" y="308127"/>
                    <a:pt x="559692" y="312568"/>
                  </a:cubicBezTo>
                  <a:cubicBezTo>
                    <a:pt x="577046" y="317009"/>
                    <a:pt x="594505" y="320955"/>
                    <a:pt x="612099" y="324392"/>
                  </a:cubicBezTo>
                  <a:cubicBezTo>
                    <a:pt x="629693" y="327829"/>
                    <a:pt x="647420" y="330757"/>
                    <a:pt x="665036" y="333167"/>
                  </a:cubicBezTo>
                  <a:cubicBezTo>
                    <a:pt x="682651" y="335576"/>
                    <a:pt x="700155" y="337467"/>
                    <a:pt x="718318" y="338868"/>
                  </a:cubicBezTo>
                  <a:cubicBezTo>
                    <a:pt x="736481" y="340269"/>
                    <a:pt x="755304" y="341180"/>
                    <a:pt x="771760" y="341541"/>
                  </a:cubicBezTo>
                  <a:cubicBezTo>
                    <a:pt x="788216" y="341902"/>
                    <a:pt x="802304" y="341714"/>
                    <a:pt x="816392" y="341525"/>
                  </a:cubicBezTo>
                  <a:cubicBezTo>
                    <a:pt x="819128" y="341488"/>
                    <a:pt x="820952" y="339815"/>
                    <a:pt x="820952" y="337725"/>
                  </a:cubicBezTo>
                  <a:cubicBezTo>
                    <a:pt x="820952" y="335635"/>
                    <a:pt x="819127" y="334013"/>
                    <a:pt x="816392" y="333925"/>
                  </a:cubicBezTo>
                  <a:cubicBezTo>
                    <a:pt x="802422" y="333476"/>
                    <a:pt x="788452" y="333027"/>
                    <a:pt x="772191" y="331929"/>
                  </a:cubicBezTo>
                  <a:cubicBezTo>
                    <a:pt x="755931" y="330831"/>
                    <a:pt x="737379" y="329084"/>
                    <a:pt x="719528" y="326886"/>
                  </a:cubicBezTo>
                  <a:cubicBezTo>
                    <a:pt x="701676" y="324689"/>
                    <a:pt x="684525" y="322041"/>
                    <a:pt x="667310" y="318883"/>
                  </a:cubicBezTo>
                  <a:cubicBezTo>
                    <a:pt x="650095" y="315725"/>
                    <a:pt x="632816" y="312056"/>
                    <a:pt x="615713" y="307899"/>
                  </a:cubicBezTo>
                  <a:cubicBezTo>
                    <a:pt x="598610" y="303742"/>
                    <a:pt x="581683" y="299096"/>
                    <a:pt x="564897" y="293977"/>
                  </a:cubicBezTo>
                  <a:cubicBezTo>
                    <a:pt x="548111" y="288857"/>
                    <a:pt x="531467" y="283264"/>
                    <a:pt x="514996" y="277224"/>
                  </a:cubicBezTo>
                  <a:cubicBezTo>
                    <a:pt x="498525" y="271185"/>
                    <a:pt x="482227" y="264701"/>
                    <a:pt x="466107" y="257806"/>
                  </a:cubicBezTo>
                  <a:cubicBezTo>
                    <a:pt x="449986" y="250912"/>
                    <a:pt x="434044" y="243608"/>
                    <a:pt x="418280" y="235935"/>
                  </a:cubicBezTo>
                  <a:cubicBezTo>
                    <a:pt x="402517" y="228263"/>
                    <a:pt x="386932" y="220222"/>
                    <a:pt x="371519" y="211858"/>
                  </a:cubicBezTo>
                  <a:cubicBezTo>
                    <a:pt x="356106" y="203494"/>
                    <a:pt x="340865" y="194806"/>
                    <a:pt x="325780" y="185840"/>
                  </a:cubicBezTo>
                  <a:cubicBezTo>
                    <a:pt x="310696" y="176875"/>
                    <a:pt x="295768" y="167632"/>
                    <a:pt x="280978" y="158156"/>
                  </a:cubicBezTo>
                  <a:cubicBezTo>
                    <a:pt x="266188" y="148681"/>
                    <a:pt x="251536" y="138974"/>
                    <a:pt x="236996" y="129079"/>
                  </a:cubicBezTo>
                  <a:cubicBezTo>
                    <a:pt x="222457" y="119183"/>
                    <a:pt x="208030" y="109100"/>
                    <a:pt x="193690" y="98872"/>
                  </a:cubicBezTo>
                  <a:cubicBezTo>
                    <a:pt x="179349" y="88643"/>
                    <a:pt x="165094" y="78269"/>
                    <a:pt x="150896" y="67791"/>
                  </a:cubicBezTo>
                  <a:cubicBezTo>
                    <a:pt x="136698" y="57312"/>
                    <a:pt x="122556" y="46729"/>
                    <a:pt x="108441" y="36080"/>
                  </a:cubicBezTo>
                  <a:cubicBezTo>
                    <a:pt x="94325" y="25431"/>
                    <a:pt x="80236" y="14716"/>
                    <a:pt x="66140" y="3976"/>
                  </a:cubicBezTo>
                  <a:cubicBezTo>
                    <a:pt x="52044" y="-6765"/>
                    <a:pt x="37941" y="-17531"/>
                    <a:pt x="23808" y="-28293"/>
                  </a:cubicBezTo>
                  <a:cubicBezTo>
                    <a:pt x="9675" y="-39055"/>
                    <a:pt x="-4487" y="-49813"/>
                    <a:pt x="-18742" y="-60500"/>
                  </a:cubicBezTo>
                  <a:cubicBezTo>
                    <a:pt x="-32997" y="-71186"/>
                    <a:pt x="-47344" y="-81802"/>
                    <a:pt x="-61692" y="-92417"/>
                  </a:cubicBezTo>
                  <a:close/>
                </a:path>
              </a:pathLst>
            </a:custGeom>
            <a:solidFill>
              <a:srgbClr val="FFC000"/>
            </a:solidFill>
            <a:ln w="7600" cap="rnd">
              <a:solidFill>
                <a:srgbClr val="FFC000"/>
              </a:solidFill>
              <a:round/>
            </a:ln>
          </p:spPr>
        </p:sp>
      </p:grpSp>
      <p:grpSp>
        <p:nvGrpSpPr>
          <p:cNvPr id="5" name="组合 4"/>
          <p:cNvGrpSpPr/>
          <p:nvPr/>
        </p:nvGrpSpPr>
        <p:grpSpPr>
          <a:xfrm>
            <a:off x="3648075" y="1661795"/>
            <a:ext cx="1665605" cy="2089150"/>
            <a:chOff x="5406" y="3062"/>
            <a:chExt cx="2623" cy="3290"/>
          </a:xfrm>
        </p:grpSpPr>
        <p:sp>
          <p:nvSpPr>
            <p:cNvPr id="6" name="MainTopic"/>
            <p:cNvSpPr/>
            <p:nvPr/>
          </p:nvSpPr>
          <p:spPr>
            <a:xfrm>
              <a:off x="5406" y="3062"/>
              <a:ext cx="1630" cy="1062"/>
            </a:xfrm>
            <a:custGeom>
              <a:avLst/>
              <a:gdLst>
                <a:gd name="rtl" fmla="*/ 135280 w 737200"/>
                <a:gd name="rtt" fmla="*/ 71440 h 296400"/>
                <a:gd name="rtr" fmla="*/ 598880 w 737200"/>
                <a:gd name="rtb" fmla="*/ 238640 h 296400"/>
              </a:gdLst>
              <a:ahLst/>
              <a:cxnLst/>
              <a:rect l="rtl" t="rtt" r="rtr" b="rtb"/>
              <a:pathLst>
                <a:path w="737200" h="296400">
                  <a:moveTo>
                    <a:pt x="30400" y="0"/>
                  </a:moveTo>
                  <a:lnTo>
                    <a:pt x="706800" y="0"/>
                  </a:lnTo>
                  <a:cubicBezTo>
                    <a:pt x="723581" y="0"/>
                    <a:pt x="737200" y="13619"/>
                    <a:pt x="737200" y="30400"/>
                  </a:cubicBezTo>
                  <a:lnTo>
                    <a:pt x="737200" y="266000"/>
                  </a:lnTo>
                  <a:cubicBezTo>
                    <a:pt x="737200" y="282781"/>
                    <a:pt x="723581" y="296400"/>
                    <a:pt x="706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9" action="ppaction://hlinksldjump"/>
                </a:rPr>
                <a:t>电磁波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7" name="MMConnector"/>
            <p:cNvSpPr/>
            <p:nvPr/>
          </p:nvSpPr>
          <p:spPr>
            <a:xfrm flipH="1">
              <a:off x="7009" y="4821"/>
              <a:ext cx="1020" cy="1531"/>
            </a:xfrm>
            <a:custGeom>
              <a:avLst/>
              <a:gdLst/>
              <a:ahLst/>
              <a:cxnLst/>
              <a:pathLst>
                <a:path w="858883" h="296477">
                  <a:moveTo>
                    <a:pt x="-54834" y="15464"/>
                  </a:moveTo>
                  <a:cubicBezTo>
                    <a:pt x="-71991" y="23975"/>
                    <a:pt x="-77555" y="40879"/>
                    <a:pt x="-70766" y="53839"/>
                  </a:cubicBezTo>
                  <a:cubicBezTo>
                    <a:pt x="-63977" y="66798"/>
                    <a:pt x="-46861" y="71940"/>
                    <a:pt x="-30147" y="62589"/>
                  </a:cubicBezTo>
                  <a:cubicBezTo>
                    <a:pt x="-14602" y="53893"/>
                    <a:pt x="943" y="45196"/>
                    <a:pt x="16430" y="36452"/>
                  </a:cubicBezTo>
                  <a:cubicBezTo>
                    <a:pt x="31918" y="27708"/>
                    <a:pt x="47347" y="18917"/>
                    <a:pt x="62762" y="10139"/>
                  </a:cubicBezTo>
                  <a:cubicBezTo>
                    <a:pt x="78177" y="1361"/>
                    <a:pt x="93578" y="-7404"/>
                    <a:pt x="108984" y="-16125"/>
                  </a:cubicBezTo>
                  <a:cubicBezTo>
                    <a:pt x="124389" y="-24845"/>
                    <a:pt x="139799" y="-33522"/>
                    <a:pt x="155237" y="-42113"/>
                  </a:cubicBezTo>
                  <a:cubicBezTo>
                    <a:pt x="170675" y="-50705"/>
                    <a:pt x="186143" y="-59212"/>
                    <a:pt x="201661" y="-67596"/>
                  </a:cubicBezTo>
                  <a:cubicBezTo>
                    <a:pt x="217179" y="-75980"/>
                    <a:pt x="232748" y="-84241"/>
                    <a:pt x="248389" y="-92339"/>
                  </a:cubicBezTo>
                  <a:cubicBezTo>
                    <a:pt x="264030" y="-100436"/>
                    <a:pt x="279743" y="-108371"/>
                    <a:pt x="295546" y="-116102"/>
                  </a:cubicBezTo>
                  <a:cubicBezTo>
                    <a:pt x="311349" y="-123834"/>
                    <a:pt x="327241" y="-131362"/>
                    <a:pt x="343238" y="-138647"/>
                  </a:cubicBezTo>
                  <a:cubicBezTo>
                    <a:pt x="359236" y="-145932"/>
                    <a:pt x="375337" y="-152974"/>
                    <a:pt x="391553" y="-159735"/>
                  </a:cubicBezTo>
                  <a:cubicBezTo>
                    <a:pt x="407769" y="-166495"/>
                    <a:pt x="424100" y="-172974"/>
                    <a:pt x="440551" y="-179134"/>
                  </a:cubicBezTo>
                  <a:cubicBezTo>
                    <a:pt x="457002" y="-185295"/>
                    <a:pt x="473573" y="-191137"/>
                    <a:pt x="490260" y="-196629"/>
                  </a:cubicBezTo>
                  <a:cubicBezTo>
                    <a:pt x="506947" y="-202120"/>
                    <a:pt x="523749" y="-207260"/>
                    <a:pt x="540677" y="-212022"/>
                  </a:cubicBezTo>
                  <a:cubicBezTo>
                    <a:pt x="557606" y="-216784"/>
                    <a:pt x="574661" y="-221168"/>
                    <a:pt x="591765" y="-225151"/>
                  </a:cubicBezTo>
                  <a:cubicBezTo>
                    <a:pt x="608869" y="-229134"/>
                    <a:pt x="626023" y="-232717"/>
                    <a:pt x="643457" y="-235889"/>
                  </a:cubicBezTo>
                  <a:cubicBezTo>
                    <a:pt x="660890" y="-239062"/>
                    <a:pt x="678605" y="-241825"/>
                    <a:pt x="695659" y="-244155"/>
                  </a:cubicBezTo>
                  <a:cubicBezTo>
                    <a:pt x="712713" y="-246485"/>
                    <a:pt x="729107" y="-248381"/>
                    <a:pt x="748261" y="-249912"/>
                  </a:cubicBezTo>
                  <a:cubicBezTo>
                    <a:pt x="767416" y="-251443"/>
                    <a:pt x="789330" y="-252608"/>
                    <a:pt x="801145" y="-253170"/>
                  </a:cubicBezTo>
                  <a:cubicBezTo>
                    <a:pt x="812960" y="-253732"/>
                    <a:pt x="814676" y="-253691"/>
                    <a:pt x="816392" y="-253650"/>
                  </a:cubicBezTo>
                  <a:cubicBezTo>
                    <a:pt x="819127" y="-253585"/>
                    <a:pt x="820952" y="-255360"/>
                    <a:pt x="820952" y="-257450"/>
                  </a:cubicBezTo>
                  <a:cubicBezTo>
                    <a:pt x="820952" y="-259540"/>
                    <a:pt x="819121" y="-261049"/>
                    <a:pt x="816392" y="-261250"/>
                  </a:cubicBezTo>
                  <a:cubicBezTo>
                    <a:pt x="814674" y="-261377"/>
                    <a:pt x="812955" y="-261503"/>
                    <a:pt x="801034" y="-261528"/>
                  </a:cubicBezTo>
                  <a:cubicBezTo>
                    <a:pt x="789114" y="-261552"/>
                    <a:pt x="766990" y="-261474"/>
                    <a:pt x="747600" y="-260889"/>
                  </a:cubicBezTo>
                  <a:cubicBezTo>
                    <a:pt x="728209" y="-260303"/>
                    <a:pt x="711552" y="-259210"/>
                    <a:pt x="694188" y="-257710"/>
                  </a:cubicBezTo>
                  <a:cubicBezTo>
                    <a:pt x="676825" y="-256209"/>
                    <a:pt x="658755" y="-254302"/>
                    <a:pt x="640927" y="-251963"/>
                  </a:cubicBezTo>
                  <a:cubicBezTo>
                    <a:pt x="623100" y="-249625"/>
                    <a:pt x="605515" y="-246854"/>
                    <a:pt x="587945" y="-243671"/>
                  </a:cubicBezTo>
                  <a:cubicBezTo>
                    <a:pt x="570374" y="-240488"/>
                    <a:pt x="552818" y="-236892"/>
                    <a:pt x="535360" y="-232903"/>
                  </a:cubicBezTo>
                  <a:cubicBezTo>
                    <a:pt x="517903" y="-228914"/>
                    <a:pt x="500543" y="-224532"/>
                    <a:pt x="483278" y="-219784"/>
                  </a:cubicBezTo>
                  <a:cubicBezTo>
                    <a:pt x="466012" y="-215036"/>
                    <a:pt x="448841" y="-209924"/>
                    <a:pt x="431776" y="-204481"/>
                  </a:cubicBezTo>
                  <a:cubicBezTo>
                    <a:pt x="414710" y="-199039"/>
                    <a:pt x="397752" y="-193266"/>
                    <a:pt x="380901" y="-187202"/>
                  </a:cubicBezTo>
                  <a:cubicBezTo>
                    <a:pt x="364050" y="-181139"/>
                    <a:pt x="347308" y="-174784"/>
                    <a:pt x="330670" y="-168182"/>
                  </a:cubicBezTo>
                  <a:cubicBezTo>
                    <a:pt x="314032" y="-161580"/>
                    <a:pt x="297500" y="-154730"/>
                    <a:pt x="281065" y="-147676"/>
                  </a:cubicBezTo>
                  <a:cubicBezTo>
                    <a:pt x="264630" y="-140622"/>
                    <a:pt x="248292" y="-133364"/>
                    <a:pt x="232040" y="-125947"/>
                  </a:cubicBezTo>
                  <a:cubicBezTo>
                    <a:pt x="215788" y="-118530"/>
                    <a:pt x="199621" y="-110953"/>
                    <a:pt x="183525" y="-103262"/>
                  </a:cubicBezTo>
                  <a:cubicBezTo>
                    <a:pt x="167429" y="-95570"/>
                    <a:pt x="151403" y="-87764"/>
                    <a:pt x="135432" y="-79885"/>
                  </a:cubicBezTo>
                  <a:cubicBezTo>
                    <a:pt x="119460" y="-72006"/>
                    <a:pt x="103541" y="-64055"/>
                    <a:pt x="87658" y="-56076"/>
                  </a:cubicBezTo>
                  <a:cubicBezTo>
                    <a:pt x="71774" y="-48096"/>
                    <a:pt x="55926" y="-40089"/>
                    <a:pt x="40095" y="-32086"/>
                  </a:cubicBezTo>
                  <a:cubicBezTo>
                    <a:pt x="24265" y="-24083"/>
                    <a:pt x="8452" y="-16085"/>
                    <a:pt x="-7366" y="-8161"/>
                  </a:cubicBezTo>
                  <a:cubicBezTo>
                    <a:pt x="-23185" y="-236"/>
                    <a:pt x="-39010" y="7614"/>
                    <a:pt x="-54834" y="15464"/>
                  </a:cubicBezTo>
                  <a:close/>
                </a:path>
              </a:pathLst>
            </a:custGeom>
            <a:solidFill>
              <a:srgbClr val="FFC000"/>
            </a:solidFill>
            <a:ln w="7600" cap="rnd">
              <a:solidFill>
                <a:srgbClr val="FFC000"/>
              </a:solidFill>
              <a:round/>
            </a:ln>
          </p:spPr>
        </p:sp>
      </p:grpSp>
      <p:grpSp>
        <p:nvGrpSpPr>
          <p:cNvPr id="8" name="组合 7"/>
          <p:cNvGrpSpPr/>
          <p:nvPr/>
        </p:nvGrpSpPr>
        <p:grpSpPr>
          <a:xfrm>
            <a:off x="2367915" y="5594350"/>
            <a:ext cx="1405255" cy="1351280"/>
            <a:chOff x="3483" y="6077"/>
            <a:chExt cx="2213" cy="2128"/>
          </a:xfrm>
        </p:grpSpPr>
        <p:sp>
          <p:nvSpPr>
            <p:cNvPr id="9" name="MMConnector"/>
            <p:cNvSpPr/>
            <p:nvPr/>
          </p:nvSpPr>
          <p:spPr>
            <a:xfrm>
              <a:off x="5142" y="6336"/>
              <a:ext cx="554" cy="1869"/>
            </a:xfrm>
            <a:custGeom>
              <a:avLst/>
              <a:gdLst/>
              <a:ahLst/>
              <a:cxnLst/>
              <a:pathLst>
                <a:path w="250800" h="521550" fill="none">
                  <a:moveTo>
                    <a:pt x="125400" y="-260775"/>
                  </a:moveTo>
                  <a:cubicBezTo>
                    <a:pt x="-29758" y="-260775"/>
                    <a:pt x="77796" y="260775"/>
                    <a:pt x="-125400" y="260775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10" name="SubTopic"/>
            <p:cNvSpPr/>
            <p:nvPr/>
          </p:nvSpPr>
          <p:spPr>
            <a:xfrm>
              <a:off x="3483" y="6077"/>
              <a:ext cx="1368" cy="1193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是否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清洁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014095" y="5615305"/>
            <a:ext cx="1541145" cy="876935"/>
            <a:chOff x="917" y="7164"/>
            <a:chExt cx="2427" cy="1381"/>
          </a:xfrm>
        </p:grpSpPr>
        <p:sp>
          <p:nvSpPr>
            <p:cNvPr id="12" name="MMConnector"/>
            <p:cNvSpPr/>
            <p:nvPr/>
          </p:nvSpPr>
          <p:spPr>
            <a:xfrm>
              <a:off x="2841" y="8107"/>
              <a:ext cx="503" cy="438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54625"/>
                  </a:moveTo>
                  <a:cubicBezTo>
                    <a:pt x="12272" y="54625"/>
                    <a:pt x="-20275" y="-54625"/>
                    <a:pt x="-125400" y="-54625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13" name="SubTopic"/>
            <p:cNvSpPr/>
            <p:nvPr/>
          </p:nvSpPr>
          <p:spPr>
            <a:xfrm>
              <a:off x="917" y="7164"/>
              <a:ext cx="1728" cy="724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清洁能源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47700" y="6171565"/>
            <a:ext cx="1835785" cy="598805"/>
            <a:chOff x="340" y="8040"/>
            <a:chExt cx="2891" cy="943"/>
          </a:xfrm>
        </p:grpSpPr>
        <p:sp>
          <p:nvSpPr>
            <p:cNvPr id="15" name="MMConnector"/>
            <p:cNvSpPr/>
            <p:nvPr/>
          </p:nvSpPr>
          <p:spPr>
            <a:xfrm>
              <a:off x="2728" y="8545"/>
              <a:ext cx="503" cy="438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-54625"/>
                  </a:moveTo>
                  <a:cubicBezTo>
                    <a:pt x="12272" y="-54625"/>
                    <a:pt x="-20275" y="54625"/>
                    <a:pt x="-125400" y="54625"/>
                  </a:cubicBezTo>
                </a:path>
              </a:pathLst>
            </a:custGeom>
            <a:noFill/>
            <a:ln w="15200" cap="rnd">
              <a:solidFill>
                <a:srgbClr val="FFC000"/>
              </a:solidFill>
              <a:round/>
            </a:ln>
          </p:spPr>
        </p:sp>
        <p:sp>
          <p:nvSpPr>
            <p:cNvPr id="16" name="SubTopic"/>
            <p:cNvSpPr/>
            <p:nvPr/>
          </p:nvSpPr>
          <p:spPr>
            <a:xfrm>
              <a:off x="340" y="8040"/>
              <a:ext cx="2156" cy="724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rgbClr val="FFC000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非清洁能源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742315" y="2154555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电磁波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(6年4考)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0"/>
              <a:chOff x="6686" y="8865"/>
              <a:chExt cx="2836" cy="875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8440" name="组合 4" hidden="1"/>
          <p:cNvGrpSpPr/>
          <p:nvPr/>
        </p:nvGrpSpPr>
        <p:grpSpPr>
          <a:xfrm>
            <a:off x="691959" y="1162050"/>
            <a:ext cx="10515147" cy="644525"/>
            <a:chOff x="1208" y="1190"/>
            <a:chExt cx="16640" cy="1017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2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636905" y="2891790"/>
            <a:ext cx="1094486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电磁波的实质</a:t>
            </a:r>
            <a:r>
              <a:rPr lang="zh-CN" sz="2400">
                <a:ea typeface="宋体" panose="02010600030101010101" pitchFamily="2" charset="-122"/>
              </a:rPr>
              <a:t>：电磁波是在空间传播的周期性变化的电磁场．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黑体" panose="02010609060101010101" pitchFamily="49" charset="-122"/>
              </a:rPr>
              <a:t>电磁波的发现：</a:t>
            </a:r>
            <a:r>
              <a:rPr lang="zh-CN" sz="2400">
                <a:ea typeface="宋体" panose="02010600030101010101" pitchFamily="2" charset="-122"/>
              </a:rPr>
              <a:t>英国物理学家麦克斯韦于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1864</a:t>
            </a:r>
            <a:r>
              <a:rPr lang="zh-CN" sz="2400">
                <a:ea typeface="宋体" panose="02010600030101010101" pitchFamily="2" charset="-122"/>
              </a:rPr>
              <a:t>年预言了电磁波的存在，德国物理学家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</a:t>
            </a:r>
            <a:r>
              <a:rPr lang="zh-CN" sz="2400">
                <a:ea typeface="宋体" panose="02010600030101010101" pitchFamily="2" charset="-122"/>
              </a:rPr>
              <a:t>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1888</a:t>
            </a:r>
            <a:r>
              <a:rPr lang="zh-CN" sz="2400">
                <a:ea typeface="宋体" panose="02010600030101010101" pitchFamily="2" charset="-122"/>
              </a:rPr>
              <a:t>年第一次用实验证实了电磁波的存在．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3. </a:t>
            </a:r>
            <a:r>
              <a:rPr lang="zh-CN" sz="2400">
                <a:ea typeface="黑体" panose="02010609060101010101" pitchFamily="49" charset="-122"/>
              </a:rPr>
              <a:t>电磁波的传播：</a:t>
            </a:r>
            <a:r>
              <a:rPr lang="zh-CN" sz="2400">
                <a:ea typeface="宋体" panose="02010600030101010101" pitchFamily="2" charset="-122"/>
              </a:rPr>
              <a:t>电磁波的传播不需要介质，电磁波在真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空中的传播速度约为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________m/s.</a:t>
            </a:r>
            <a:r>
              <a:rPr lang="zh-CN" sz="2400">
                <a:ea typeface="宋体" panose="02010600030101010101" pitchFamily="2" charset="-122"/>
              </a:rPr>
              <a:t>光波属于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________.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(2017.3D)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64030" y="4092575"/>
            <a:ext cx="11023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赫兹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14705" y="5192395"/>
            <a:ext cx="1504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723005" y="5177155"/>
            <a:ext cx="12687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电磁波　</a:t>
            </a:r>
            <a:endParaRPr lang="zh-CN" altLang="en-US"/>
          </a:p>
        </p:txBody>
      </p:sp>
      <p:grpSp>
        <p:nvGrpSpPr>
          <p:cNvPr id="13" name="组合 4"/>
          <p:cNvGrpSpPr/>
          <p:nvPr/>
        </p:nvGrpSpPr>
        <p:grpSpPr>
          <a:xfrm>
            <a:off x="967549" y="1238885"/>
            <a:ext cx="10515147" cy="644525"/>
            <a:chOff x="1208" y="1190"/>
            <a:chExt cx="16640" cy="1017"/>
          </a:xfrm>
        </p:grpSpPr>
        <p:pic>
          <p:nvPicPr>
            <p:cNvPr id="14" name="图片 1" descr="一级标"/>
            <p:cNvPicPr>
              <a:picLocks noChangeAspect="1"/>
            </p:cNvPicPr>
            <p:nvPr/>
          </p:nvPicPr>
          <p:blipFill>
            <a:blip r:embed="rId2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" name="文本框 10"/>
            <p:cNvSpPr txBox="1"/>
            <p:nvPr/>
          </p:nvSpPr>
          <p:spPr>
            <a:xfrm>
              <a:off x="6468" y="1190"/>
              <a:ext cx="621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5" name="流程图: 终止 34">
            <a:hlinkClick r:id="rId3" action="ppaction://hlinksldjump"/>
          </p:cNvPr>
          <p:cNvSpPr/>
          <p:nvPr/>
        </p:nvSpPr>
        <p:spPr>
          <a:xfrm>
            <a:off x="9448165" y="551751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12800" y="917575"/>
            <a:ext cx="1085024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zh-CN" sz="2400">
                <a:ea typeface="黑体" panose="02010609060101010101" pitchFamily="49" charset="-122"/>
              </a:rPr>
              <a:t>描述波的性质的物理量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振幅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：振动的幅度．周期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：振动一次所需要的时间，单位为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频率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：其数值等于每秒内振动的次数，单位为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Hz.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波长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λ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：波在一个周期内传播的距离，单位为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波速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：波的传播速</a:t>
            </a:r>
            <a:r>
              <a:rPr lang="zh-CN" sz="2400">
                <a:ea typeface="宋体" panose="02010600030101010101" pitchFamily="2" charset="-122"/>
              </a:rPr>
              <a:t>度，单位为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m/s.5. </a:t>
            </a:r>
            <a:r>
              <a:rPr lang="zh-CN" sz="2400">
                <a:ea typeface="黑体" panose="02010609060101010101" pitchFamily="49" charset="-122"/>
              </a:rPr>
              <a:t>波速一定时波长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sz="2400" i="1">
                <a:latin typeface="Times New Roman" panose="02020603050405020304" pitchFamily="18" charset="0"/>
                <a:ea typeface="黑体" panose="02010609060101010101" pitchFamily="49" charset="-122"/>
              </a:rPr>
              <a:t>λ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sz="2400">
                <a:ea typeface="黑体" panose="02010609060101010101" pitchFamily="49" charset="-122"/>
              </a:rPr>
              <a:t>与频率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 </a:t>
            </a:r>
            <a:r>
              <a:rPr lang="en-US" sz="2400" i="1"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 )</a:t>
            </a:r>
            <a:r>
              <a:rPr lang="zh-CN" sz="2400">
                <a:ea typeface="黑体" panose="02010609060101010101" pitchFamily="49" charset="-122"/>
              </a:rPr>
              <a:t>成反比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6. </a:t>
            </a:r>
            <a:r>
              <a:rPr lang="zh-CN" sz="2400">
                <a:ea typeface="黑体" panose="02010609060101010101" pitchFamily="49" charset="-122"/>
              </a:rPr>
              <a:t>电磁波的应用：</a:t>
            </a:r>
            <a:r>
              <a:rPr lang="zh-CN" sz="2400">
                <a:ea typeface="宋体" panose="02010600030101010101" pitchFamily="2" charset="-122"/>
              </a:rPr>
              <a:t>微波炉、遥控器、广播、人造卫星、电视和移动电话等．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(2019.24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3</a:t>
            </a:r>
            <a:r>
              <a:rPr lang="zh-CN" sz="2400">
                <a:cs typeface="仿宋_GB2312" charset="0"/>
              </a:rPr>
              <a:t>空、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2018.1D</a:t>
            </a:r>
            <a:r>
              <a:rPr lang="zh-CN" sz="2400">
                <a:cs typeface="仿宋_GB2312" charset="0"/>
              </a:rPr>
              <a:t>、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2014.6B)</a:t>
            </a:r>
            <a:endParaRPr lang="zh-CN" altLang="en-US"/>
          </a:p>
        </p:txBody>
      </p:sp>
      <p:sp>
        <p:nvSpPr>
          <p:cNvPr id="35" name="流程图: 终止 34">
            <a:hlinkClick r:id="rId1" action="ppaction://hlinksldjump"/>
          </p:cNvPr>
          <p:cNvSpPr/>
          <p:nvPr/>
        </p:nvSpPr>
        <p:spPr>
          <a:xfrm>
            <a:off x="9296400" y="551751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837565" y="1127760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现代通讯</a:t>
              </a:r>
              <a:endParaRPr 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662305" y="1649730"/>
            <a:ext cx="1077976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微波通信</a:t>
            </a:r>
            <a:r>
              <a:rPr lang="zh-CN" sz="2400">
                <a:ea typeface="宋体" panose="02010600030101010101" pitchFamily="2" charset="-122"/>
              </a:rPr>
              <a:t>：微波性质更接近光波，大致沿直线传播，不能沿地球表面绕射，须利用微波中继站中转信号．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黑体" panose="02010609060101010101" pitchFamily="49" charset="-122"/>
              </a:rPr>
              <a:t>卫星通信：</a:t>
            </a:r>
            <a:r>
              <a:rPr lang="zh-CN" sz="2400">
                <a:ea typeface="宋体" panose="02010600030101010101" pitchFamily="2" charset="-122"/>
              </a:rPr>
              <a:t>卫星通信是通过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</a:t>
            </a:r>
            <a:r>
              <a:rPr lang="zh-CN" sz="2400">
                <a:ea typeface="宋体" panose="02010600030101010101" pitchFamily="2" charset="-122"/>
              </a:rPr>
              <a:t>实现的．通信卫星常称为同步卫星，一般只需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颗互成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120°</a:t>
            </a:r>
            <a:r>
              <a:rPr lang="zh-CN" sz="2400">
                <a:ea typeface="宋体" panose="02010600030101010101" pitchFamily="2" charset="-122"/>
              </a:rPr>
              <a:t>角的同步卫星，其发出的电磁波就几乎可以覆盖整个地球．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3. </a:t>
            </a:r>
            <a:r>
              <a:rPr lang="zh-CN" sz="2400">
                <a:ea typeface="黑体" panose="02010609060101010101" pitchFamily="49" charset="-122"/>
              </a:rPr>
              <a:t>光纤通信：</a:t>
            </a:r>
            <a:r>
              <a:rPr lang="zh-CN" sz="2400">
                <a:ea typeface="宋体" panose="02010600030101010101" pitchFamily="2" charset="-122"/>
              </a:rPr>
              <a:t>光纤通信是利用光波在光导纤维中传输信息的一种通信方式．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4. </a:t>
            </a:r>
            <a:r>
              <a:rPr lang="zh-CN" sz="2400">
                <a:ea typeface="黑体" panose="02010609060101010101" pitchFamily="49" charset="-122"/>
                <a:sym typeface="+mn-ea"/>
              </a:rPr>
              <a:t>网络通信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5. </a:t>
            </a:r>
            <a:r>
              <a:rPr lang="zh-CN" sz="2400">
                <a:sym typeface="+mn-ea"/>
              </a:rPr>
              <a:t>电磁波的频率越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</a:t>
            </a:r>
            <a:r>
              <a:rPr lang="zh-CN" sz="2400">
                <a:sym typeface="+mn-ea"/>
              </a:rPr>
              <a:t>，相同时间内可传递的信息就越多，信息之路就越宽</a:t>
            </a:r>
            <a:r>
              <a:rPr lang="en-US" altLang="zh-CN" sz="2400">
                <a:sym typeface="+mn-ea"/>
              </a:rPr>
              <a:t>.</a:t>
            </a:r>
            <a:endParaRPr lang="en-US" altLang="zh-CN" sz="240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23155" y="2851150"/>
            <a:ext cx="19634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微波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电磁波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753995" y="3397885"/>
            <a:ext cx="7042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三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390265" y="5606415"/>
            <a:ext cx="7207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高</a:t>
            </a:r>
            <a:endParaRPr lang="zh-CN" altLang="en-US"/>
          </a:p>
        </p:txBody>
      </p:sp>
      <p:sp>
        <p:nvSpPr>
          <p:cNvPr id="35" name="流程图: 终止 34">
            <a:hlinkClick r:id="rId2" action="ppaction://hlinksldjump"/>
          </p:cNvPr>
          <p:cNvSpPr/>
          <p:nvPr/>
        </p:nvSpPr>
        <p:spPr>
          <a:xfrm>
            <a:off x="9121140" y="107823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497205" y="1398905"/>
            <a:ext cx="7724775" cy="521970"/>
            <a:chOff x="894" y="3246"/>
            <a:chExt cx="12165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916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能源的分类</a:t>
              </a:r>
              <a:r>
                <a:rPr lang="zh-CN" sz="2400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(6年4考)　</a:t>
              </a:r>
              <a:endParaRPr lang="zh-CN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434340" y="2213610"/>
          <a:ext cx="11118215" cy="36671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86535"/>
                <a:gridCol w="2007235"/>
                <a:gridCol w="3478530"/>
                <a:gridCol w="4145915"/>
              </a:tblGrid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分类标准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类型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定义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实例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1472565">
                <a:tc rowSpan="2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可否</a:t>
                      </a:r>
                      <a:endParaRPr 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再生</a:t>
                      </a:r>
                      <a:endParaRPr 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可再生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能源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可以从自然界_________地得到的能源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太阳能、风能、水能等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45920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不可再生能源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不能在短时间内从自然界得到补充的能源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化石能源(</a:t>
                      </a:r>
                      <a:r>
                        <a:rPr lang="en-US" sz="2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百万年前埋在地下的动、植物经过漫长的地质年代形成的能源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)、核能等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5876925" y="2998470"/>
            <a:ext cx="1567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源源不断</a:t>
            </a:r>
            <a:endParaRPr lang="zh-CN" altLang="en-US"/>
          </a:p>
        </p:txBody>
      </p:sp>
      <p:sp>
        <p:nvSpPr>
          <p:cNvPr id="35" name="流程图: 终止 34">
            <a:hlinkClick r:id="rId3" action="ppaction://hlinksldjump"/>
          </p:cNvPr>
          <p:cNvSpPr/>
          <p:nvPr/>
        </p:nvSpPr>
        <p:spPr>
          <a:xfrm>
            <a:off x="9445625" y="139890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455930" y="1898015"/>
          <a:ext cx="11158855" cy="3291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08125"/>
                <a:gridCol w="1747520"/>
                <a:gridCol w="4105910"/>
                <a:gridCol w="3797300"/>
              </a:tblGrid>
              <a:tr h="1645920">
                <a:tc rowSpan="2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对环境</a:t>
                      </a:r>
                      <a:endParaRPr 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的影响</a:t>
                      </a:r>
                      <a:endParaRPr 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清洁能源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对环境__________________的能源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太阳能、水能、风能等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45920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非清洁能源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对环境__________的能源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煤、石油、天然气等化石能源等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4914900" y="2226310"/>
            <a:ext cx="2637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无污染或污染很小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139055" y="4144645"/>
            <a:ext cx="1567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污染很大</a:t>
            </a:r>
            <a:endParaRPr lang="zh-CN" altLang="en-US"/>
          </a:p>
        </p:txBody>
      </p:sp>
      <p:graphicFrame>
        <p:nvGraphicFramePr>
          <p:cNvPr id="4" name="表格 3"/>
          <p:cNvGraphicFramePr/>
          <p:nvPr/>
        </p:nvGraphicFramePr>
        <p:xfrm>
          <a:off x="456565" y="1349375"/>
          <a:ext cx="11157585" cy="5492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07490"/>
                <a:gridCol w="1747520"/>
                <a:gridCol w="4105275"/>
                <a:gridCol w="3797300"/>
              </a:tblGrid>
              <a:tr h="54927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分类标准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类型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定义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实例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</a:tbl>
          </a:graphicData>
        </a:graphic>
      </p:graphicFrame>
      <p:sp>
        <p:nvSpPr>
          <p:cNvPr id="35" name="流程图: 终止 34">
            <a:hlinkClick r:id="rId2" action="ppaction://hlinksldjump"/>
          </p:cNvPr>
          <p:cNvSpPr/>
          <p:nvPr/>
        </p:nvSpPr>
        <p:spPr>
          <a:xfrm>
            <a:off x="9475470" y="558800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723265" y="1561465"/>
            <a:ext cx="10210800" cy="532236"/>
            <a:chOff x="894" y="3246"/>
            <a:chExt cx="16080" cy="855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核能</a:t>
              </a:r>
              <a:r>
                <a:rPr lang="zh-CN" sz="2400" dirty="0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(6年</a:t>
              </a:r>
              <a:r>
                <a:rPr lang="en-US" altLang="zh-CN" sz="2400" dirty="0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2</a:t>
              </a:r>
              <a:r>
                <a:rPr lang="zh-CN" sz="2400" dirty="0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考)　</a:t>
              </a:r>
              <a:endParaRPr lang="zh-CN" sz="24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55"/>
              <a:chOff x="6686" y="8865"/>
              <a:chExt cx="2836" cy="912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9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9" name="文本框 8"/>
          <p:cNvSpPr txBox="1"/>
          <p:nvPr/>
        </p:nvSpPr>
        <p:spPr>
          <a:xfrm>
            <a:off x="643890" y="2118360"/>
            <a:ext cx="1069975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核能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核能：</a:t>
            </a:r>
            <a:r>
              <a:rPr lang="zh-CN" sz="2400">
                <a:ea typeface="宋体" panose="02010600030101010101" pitchFamily="2" charset="-122"/>
              </a:rPr>
              <a:t>质量较大的原子核发生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或者质量较小的原子核相互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</a:t>
            </a:r>
            <a:r>
              <a:rPr lang="zh-CN" sz="2400">
                <a:ea typeface="宋体" panose="02010600030101010101" pitchFamily="2" charset="-122"/>
              </a:rPr>
              <a:t>释放出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的能量．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获得核能的两条途径：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黑体" panose="02010609060101010101" pitchFamily="49" charset="-122"/>
              </a:rPr>
              <a:t>应用</a:t>
            </a:r>
            <a:r>
              <a:rPr lang="zh-CN" sz="2400">
                <a:ea typeface="宋体" panose="02010600030101010101" pitchFamily="2" charset="-122"/>
              </a:rPr>
              <a:t>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链式反应可以控制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链式反应不加控制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222240" y="2769235"/>
            <a:ext cx="1079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分裂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0062210" y="2738755"/>
            <a:ext cx="8724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结合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213225" y="3874135"/>
            <a:ext cx="19240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重核的裂变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875780" y="3874135"/>
            <a:ext cx="19234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轻核的聚变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033270" y="4416425"/>
            <a:ext cx="12623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核电站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249035" y="4411980"/>
            <a:ext cx="12115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原子弹</a:t>
            </a:r>
            <a:endParaRPr lang="zh-CN" altLang="en-US"/>
          </a:p>
        </p:txBody>
      </p:sp>
      <p:sp>
        <p:nvSpPr>
          <p:cNvPr id="35" name="流程图: 终止 34">
            <a:hlinkClick r:id="rId2" action="ppaction://hlinksldjump"/>
          </p:cNvPr>
          <p:cNvSpPr/>
          <p:nvPr/>
        </p:nvSpPr>
        <p:spPr>
          <a:xfrm>
            <a:off x="9217660" y="5368925"/>
            <a:ext cx="2034540" cy="46863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56285" y="1637665"/>
            <a:ext cx="1073531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2.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核电站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原理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：核反应堆裂变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(2019.6A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2015.7C)→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汽轮机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→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发电机．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(2)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能量转化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：核能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→________→________→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电能．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(3)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优点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：消耗燃料少产生电能多；对环境的污染小；从长远看发电的成本低．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(4)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缺点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：铀裂变会产生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物质，所以核电站必须采用多种可靠的防护措施防止核泄漏．</a:t>
            </a:r>
            <a:endParaRPr lang="zh-CN" altLang="en-US" sz="240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781425" y="2843530"/>
            <a:ext cx="10845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内能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262245" y="2843530"/>
            <a:ext cx="12623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机械能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 rot="10800000" flipV="1">
            <a:off x="4015105" y="3930650"/>
            <a:ext cx="13493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放射性</a:t>
            </a:r>
            <a:endParaRPr lang="zh-CN" altLang="en-US"/>
          </a:p>
        </p:txBody>
      </p:sp>
      <p:sp>
        <p:nvSpPr>
          <p:cNvPr id="35" name="流程图: 终止 34">
            <a:hlinkClick r:id="rId1" action="ppaction://hlinksldjump"/>
          </p:cNvPr>
          <p:cNvSpPr/>
          <p:nvPr/>
        </p:nvSpPr>
        <p:spPr>
          <a:xfrm>
            <a:off x="9197975" y="499300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4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TYPE" val="i"/>
  <p:tag name="KSO_WM_UNIT_INDEX" val="1"/>
  <p:tag name="KSO_WM_UNIT_ID" val="_3*i*1"/>
  <p:tag name="KSO_WM_UNIT_LAYERLEVEL" val="1"/>
  <p:tag name="KSO_WM_TAG_VERSION" val="1.0"/>
  <p:tag name="KSO_WM_BEAUTIFY_FLAG" val="#wm#"/>
  <p:tag name="KSO_WM_UNIT_DIAGRAM_ISNUMVISUAL" val="0"/>
  <p:tag name="KSO_WM_UNIT_DIAGRAM_ISREFERUNIT" val="0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ID" val="_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ID" val="_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ID" val="_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ID" val="_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ID" val="_1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ID" val="_1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ID" val="_1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ID" val="_1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72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TAG_VERSION" val="1.0"/>
  <p:tag name="KSO_WM_BEAUTIFY_FLAG" val="#wm#"/>
  <p:tag name="KSO_WM_COMBINE_RELATE_SLIDE_ID" val="background20180947_1"/>
  <p:tag name="KSO_WM_TEMPLATE_CATEGORY" val="custom"/>
  <p:tag name="KSO_WM_TEMPLATE_INDEX" val="20196575"/>
  <p:tag name="KSO_WM_TEMPLATE_SUBCATEGORY" val="0"/>
  <p:tag name="KSO_WM_TEMPLATE_THUMBS_INDEX" val="1"/>
</p:tagLst>
</file>

<file path=ppt/tags/tag77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78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79.xml><?xml version="1.0" encoding="utf-8"?>
<p:tagLst xmlns:p="http://schemas.openxmlformats.org/presentationml/2006/main">
  <p:tag name="KSO_WM_SLIDE_ITEM_CNT" val="4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SLIDE_ITEM_CNT" val="1"/>
  <p:tag name="KSO_WM_SLIDE_MODEL_TYPE" val="timeline"/>
</p:tagLst>
</file>

<file path=ppt/tags/tag81.xml><?xml version="1.0" encoding="utf-8"?>
<p:tagLst xmlns:p="http://schemas.openxmlformats.org/presentationml/2006/main">
  <p:tag name="KSO_WM_UNIT_TABLE_BEAUTIFY" val="smartTable{78871ff3-56ab-4d92-9cd3-3dcfc87d0abe}"/>
</p:tagLst>
</file>

<file path=ppt/tags/tag82.xml><?xml version="1.0" encoding="utf-8"?>
<p:tagLst xmlns:p="http://schemas.openxmlformats.org/presentationml/2006/main">
  <p:tag name="KSO_WM_UNIT_TABLE_BEAUTIFY" val="smartTable{1645c0dc-5216-4e2a-893a-b7a71c8b53fb}"/>
</p:tagLst>
</file>

<file path=ppt/tags/tag83.xml><?xml version="1.0" encoding="utf-8"?>
<p:tagLst xmlns:p="http://schemas.openxmlformats.org/presentationml/2006/main">
  <p:tag name="KSO_WM_SLIDE_ITEM_CNT" val="1"/>
  <p:tag name="KSO_WM_SLIDE_MODEL_TYPE" val="timeline"/>
</p:tagLst>
</file>

<file path=ppt/tags/tag84.xml><?xml version="1.0" encoding="utf-8"?>
<p:tagLst xmlns:p="http://schemas.openxmlformats.org/presentationml/2006/main">
  <p:tag name="KSO_WM_DOC_GUID" val="{7c98234e-252d-4894-86df-c67ef64b4968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23">
  <a:themeElements>
    <a:clrScheme name="自定义 2">
      <a:dk1>
        <a:srgbClr val="466424"/>
      </a:dk1>
      <a:lt1>
        <a:srgbClr val="FFFFFF"/>
      </a:lt1>
      <a:dk2>
        <a:srgbClr val="7A9858"/>
      </a:dk2>
      <a:lt2>
        <a:srgbClr val="FFFFFF"/>
      </a:lt2>
      <a:accent1>
        <a:srgbClr val="3B561D"/>
      </a:accent1>
      <a:accent2>
        <a:srgbClr val="98CC77"/>
      </a:accent2>
      <a:accent3>
        <a:srgbClr val="779989"/>
      </a:accent3>
      <a:accent4>
        <a:srgbClr val="354B1B"/>
      </a:accent4>
      <a:accent5>
        <a:srgbClr val="466424"/>
      </a:accent5>
      <a:accent6>
        <a:srgbClr val="BED7CB"/>
      </a:accent6>
      <a:hlink>
        <a:srgbClr val="98CC77"/>
      </a:hlink>
      <a:folHlink>
        <a:srgbClr val="AABBCB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3132</Words>
  <Application>WPS 演示</Application>
  <PresentationFormat>自定义</PresentationFormat>
  <Paragraphs>359</Paragraphs>
  <Slides>18</Slides>
  <Notes>10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微软雅黑</vt:lpstr>
      <vt:lpstr>Times New Roman</vt:lpstr>
      <vt:lpstr>黑体</vt:lpstr>
      <vt:lpstr>方正粗黑宋简体</vt:lpstr>
      <vt:lpstr>仿宋_GB2312</vt:lpstr>
      <vt:lpstr>仿宋</vt:lpstr>
      <vt:lpstr>楷体_GB2312</vt:lpstr>
      <vt:lpstr>新宋体</vt:lpstr>
      <vt:lpstr>123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2018-06-26T07:00:00Z</dcterms:created>
  <dcterms:modified xsi:type="dcterms:W3CDTF">2019-12-27T14:00:17Z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