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39"/>
  </p:notesMasterIdLst>
  <p:handoutMasterIdLst>
    <p:handoutMasterId r:id="rId40"/>
  </p:handoutMasterIdLst>
  <p:sldIdLst>
    <p:sldId id="295" r:id="rId4"/>
    <p:sldId id="452" r:id="rId5"/>
    <p:sldId id="592" r:id="rId6"/>
    <p:sldId id="526" r:id="rId7"/>
    <p:sldId id="412" r:id="rId8"/>
    <p:sldId id="563" r:id="rId9"/>
    <p:sldId id="595" r:id="rId10"/>
    <p:sldId id="562" r:id="rId11"/>
    <p:sldId id="564" r:id="rId12"/>
    <p:sldId id="597" r:id="rId13"/>
    <p:sldId id="596" r:id="rId14"/>
    <p:sldId id="599" r:id="rId15"/>
    <p:sldId id="600" r:id="rId16"/>
    <p:sldId id="601" r:id="rId17"/>
    <p:sldId id="602" r:id="rId18"/>
    <p:sldId id="603" r:id="rId19"/>
    <p:sldId id="606" r:id="rId20"/>
    <p:sldId id="605" r:id="rId21"/>
    <p:sldId id="607" r:id="rId22"/>
    <p:sldId id="608" r:id="rId23"/>
    <p:sldId id="609" r:id="rId24"/>
    <p:sldId id="610" r:id="rId25"/>
    <p:sldId id="611" r:id="rId26"/>
    <p:sldId id="617" r:id="rId27"/>
    <p:sldId id="618" r:id="rId28"/>
    <p:sldId id="619" r:id="rId29"/>
    <p:sldId id="612" r:id="rId30"/>
    <p:sldId id="613" r:id="rId31"/>
    <p:sldId id="614" r:id="rId32"/>
    <p:sldId id="593" r:id="rId33"/>
    <p:sldId id="589" r:id="rId34"/>
    <p:sldId id="590" r:id="rId35"/>
    <p:sldId id="591" r:id="rId36"/>
    <p:sldId id="620" r:id="rId37"/>
    <p:sldId id="558" r:id="rId38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  <a:srgbClr val="66FF33"/>
    <a:srgbClr val="0000FF"/>
    <a:srgbClr val="FFFFFF"/>
    <a:srgbClr val="FFCCFF"/>
    <a:srgbClr val="FF00FF"/>
    <a:srgbClr val="9933FF"/>
    <a:srgbClr val="000000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144" d="100"/>
          <a:sy n="144" d="100"/>
        </p:scale>
        <p:origin x="-68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CED9AE8-B504-41EB-A2EA-5901742E6011}" type="datetimeFigureOut">
              <a:rPr lang="zh-CN" altLang="en-US"/>
              <a:pPr>
                <a:defRPr/>
              </a:pPr>
              <a:t>2018/11/28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FA7E23D3-EE36-4C15-8C83-D377C922051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2E81237-AAE7-4A42-9CAD-0A2D8F4873B6}" type="datetimeFigureOut">
              <a:rPr lang="zh-CN" altLang="en-US"/>
              <a:pPr>
                <a:defRPr/>
              </a:pPr>
              <a:t>2018/11/28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E2902E7F-A5A4-4BE2-883D-675DF6FF2F9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902E7F-A5A4-4BE2-883D-675DF6FF2F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4213"/>
            <a:ext cx="6096000" cy="3429000"/>
          </a:xfrm>
        </p:spPr>
      </p:sp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902E7F-A5A4-4BE2-883D-675DF6FF2F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902E7F-A5A4-4BE2-883D-675DF6FF2F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2E7F-A5A4-4BE2-883D-675DF6FF2F9F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2E7F-A5A4-4BE2-883D-675DF6FF2F9F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4213"/>
            <a:ext cx="6096000" cy="3429000"/>
          </a:xfrm>
        </p:spPr>
      </p:sp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2E7F-A5A4-4BE2-883D-675DF6FF2F9F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4213"/>
            <a:ext cx="6096000" cy="3429000"/>
          </a:xfrm>
        </p:spPr>
      </p:sp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4213"/>
            <a:ext cx="6096000" cy="3429000"/>
          </a:xfrm>
        </p:spPr>
      </p:sp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7626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CA3E5-4B6E-4F26-955D-B1A1E9277FC5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E2543-A99C-47D1-A2B4-F7981E9D370A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90A24-507C-4A06-9155-CDBA6AE71502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7FB60-E823-4ECB-B099-C67535EBB2D5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53210-5AA3-4DCF-9AAC-E95B48C7A649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B0526-D849-4F45-9D9A-47ABACBDB341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E627C-5ECC-4662-8243-421B070DFBEA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8AC19-14A5-47B4-B82E-0B0E9FBE13A8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0B4A9-462D-4910-89A1-FAEED6D46FEE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5518F-FE08-43DE-A5C8-86BA3BFA1E82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51628-4F2C-4ACD-80D6-BA65D9F7373C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7"/>
          <p:cNvSpPr txBox="1">
            <a:spLocks noChangeArrowheads="1"/>
          </p:cNvSpPr>
          <p:nvPr/>
        </p:nvSpPr>
        <p:spPr bwMode="auto">
          <a:xfrm>
            <a:off x="0" y="4953001"/>
            <a:ext cx="2557110" cy="2462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000" dirty="0">
                <a:solidFill>
                  <a:schemeClr val="bg1"/>
                </a:solidFill>
                <a:latin typeface="宋体" panose="02010600030101010101" pitchFamily="2" charset="-122"/>
              </a:rPr>
              <a:t>Copyright 2004-2016 </a:t>
            </a:r>
            <a:r>
              <a:rPr lang="zh-CN" altLang="en-US" sz="1000">
                <a:solidFill>
                  <a:schemeClr val="bg1"/>
                </a:solidFill>
                <a:latin typeface="宋体" panose="02010600030101010101" pitchFamily="2" charset="-122"/>
              </a:rPr>
              <a:t>版权所有 盗版必究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fld id="{61F84E5C-4039-483F-A828-E42040AAE06D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0" y="4953001"/>
            <a:ext cx="2557110" cy="2462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Copyright 2004-2015 </a:t>
            </a: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版权所有 盗版必究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6856" y="2067694"/>
            <a:ext cx="7767143" cy="2893096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6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6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眼睛和眼</a:t>
            </a:r>
            <a:r>
              <a:rPr lang="zh-CN" altLang="en-US" sz="6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镜</a:t>
            </a:r>
            <a:endParaRPr lang="en-US" altLang="zh-CN" sz="60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altLang="zh-CN" sz="40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400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en-US" altLang="zh-CN" sz="400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lang="zh-CN" altLang="en-US" sz="4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971552" y="771525"/>
            <a:ext cx="6958033" cy="585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zh-CN" altLang="en-US" sz="4800" kern="10" dirty="0" smtClean="0">
                <a:ln w="9525">
                  <a:round/>
                </a:ln>
                <a:latin typeface="仿宋" pitchFamily="49" charset="-122"/>
                <a:ea typeface="仿宋" pitchFamily="49" charset="-122"/>
              </a:rPr>
              <a:t>人教版物理八</a:t>
            </a:r>
            <a:r>
              <a:rPr lang="zh-CN" altLang="en-US" sz="4800" kern="10" dirty="0">
                <a:ln w="9525">
                  <a:round/>
                </a:ln>
                <a:latin typeface="仿宋" pitchFamily="49" charset="-122"/>
                <a:ea typeface="仿宋" pitchFamily="49" charset="-122"/>
              </a:rPr>
              <a:t>年级上</a:t>
            </a:r>
            <a:r>
              <a:rPr lang="zh-CN" altLang="en-US" sz="4800" kern="10" dirty="0" smtClean="0">
                <a:ln w="9525">
                  <a:round/>
                </a:ln>
                <a:latin typeface="仿宋" pitchFamily="49" charset="-122"/>
                <a:ea typeface="仿宋" pitchFamily="49" charset="-122"/>
              </a:rPr>
              <a:t>册第五章第四节</a:t>
            </a:r>
            <a:endParaRPr lang="zh-CN" altLang="en-US" sz="4800" kern="10" dirty="0">
              <a:ln w="9525">
                <a:round/>
              </a:ln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5616" y="387279"/>
            <a:ext cx="2304256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一、眼睛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827584" y="1203598"/>
            <a:ext cx="4176464" cy="3539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眼球好像一架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照相机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。它的结构如图所示。晶状体和角膜相当于一个凸透镜，把来自物体的光会聚在视网膜上，形成物体的像。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3028" y="1563638"/>
            <a:ext cx="3944358" cy="237626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41898" y="411510"/>
            <a:ext cx="8136904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视网膜上的感光细胞受到光的刺激产生信号，视神经把这个信号传输给大脑，我们就看到了物体。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1" y="1981170"/>
            <a:ext cx="7471573" cy="282282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83568" y="437669"/>
            <a:ext cx="7920880" cy="2062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眼睛通过睫状体来改变晶状体的形状：当睫状体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放松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时，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晶状体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比较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薄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，远处的物体射出的光刚好会聚在视网膜上，眼睛可以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看清远处的物体。</a:t>
            </a:r>
            <a:endParaRPr lang="en-US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499742"/>
            <a:ext cx="3500869" cy="23042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2667" y="2491720"/>
            <a:ext cx="3385823" cy="228597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83568" y="437669"/>
            <a:ext cx="7920880" cy="2062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眼睛通过睫状体来改变晶状体的形状：当睫状体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收缩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时，晶状体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变厚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，对光的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折射能力变大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，近处的物体射出的光刚好会聚在视网膜上，眼睛可以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看清近处的物体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499742"/>
            <a:ext cx="3500869" cy="230425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9141" y="2499742"/>
            <a:ext cx="3673119" cy="230425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83568" y="437669"/>
            <a:ext cx="792088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依靠眼睛调节能看清最远和最近的两个极限点分别叫做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远点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近点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。正常眼睛的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远点在无限远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，近点在大约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10cm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处。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215516" y="2300558"/>
            <a:ext cx="4131333" cy="2532722"/>
            <a:chOff x="215516" y="2300558"/>
            <a:chExt cx="4131333" cy="253272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1026" y="2547310"/>
              <a:ext cx="3385823" cy="2285970"/>
            </a:xfrm>
            <a:prstGeom prst="rect">
              <a:avLst/>
            </a:prstGeom>
          </p:spPr>
        </p:pic>
        <p:grpSp>
          <p:nvGrpSpPr>
            <p:cNvPr id="36" name="组合 35"/>
            <p:cNvGrpSpPr/>
            <p:nvPr/>
          </p:nvGrpSpPr>
          <p:grpSpPr>
            <a:xfrm>
              <a:off x="215516" y="2658616"/>
              <a:ext cx="2191143" cy="1040442"/>
              <a:chOff x="215516" y="2658616"/>
              <a:chExt cx="2191143" cy="1040442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1254531" y="2658616"/>
                <a:ext cx="11521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FF0000"/>
                    </a:solidFill>
                  </a:rPr>
                  <a:t>无限远</a:t>
                </a: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215516" y="3237393"/>
                <a:ext cx="864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FF0000"/>
                    </a:solidFill>
                  </a:rPr>
                  <a:t>远点</a:t>
                </a:r>
              </a:p>
            </p:txBody>
          </p:sp>
        </p:grpSp>
        <p:cxnSp>
          <p:nvCxnSpPr>
            <p:cNvPr id="7" name="直接连接符 6"/>
            <p:cNvCxnSpPr/>
            <p:nvPr/>
          </p:nvCxnSpPr>
          <p:spPr>
            <a:xfrm>
              <a:off x="827584" y="2643758"/>
              <a:ext cx="0" cy="576064"/>
            </a:xfrm>
            <a:prstGeom prst="line">
              <a:avLst/>
            </a:prstGeom>
            <a:ln w="254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555776" y="2643758"/>
              <a:ext cx="0" cy="576064"/>
            </a:xfrm>
            <a:prstGeom prst="line">
              <a:avLst/>
            </a:prstGeom>
            <a:ln w="254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827584" y="2907020"/>
              <a:ext cx="504056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2123728" y="2907020"/>
              <a:ext cx="432048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2664511" y="2300558"/>
              <a:ext cx="6234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薄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644008" y="2300558"/>
            <a:ext cx="3817135" cy="2503440"/>
            <a:chOff x="4644008" y="2300558"/>
            <a:chExt cx="3817135" cy="2503440"/>
          </a:xfrm>
        </p:grpSpPr>
        <p:grpSp>
          <p:nvGrpSpPr>
            <p:cNvPr id="37" name="组合 36"/>
            <p:cNvGrpSpPr/>
            <p:nvPr/>
          </p:nvGrpSpPr>
          <p:grpSpPr>
            <a:xfrm>
              <a:off x="4644008" y="2499742"/>
              <a:ext cx="3817135" cy="2304256"/>
              <a:chOff x="4644008" y="2499742"/>
              <a:chExt cx="3817135" cy="2304256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4788024" y="2499742"/>
                <a:ext cx="3673119" cy="2304256"/>
                <a:chOff x="4788024" y="2499742"/>
                <a:chExt cx="3673119" cy="2304256"/>
              </a:xfrm>
            </p:grpSpPr>
            <p:pic>
              <p:nvPicPr>
                <p:cNvPr id="2" name="图片 1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4788024" y="2499742"/>
                  <a:ext cx="3673119" cy="2304256"/>
                </a:xfrm>
                <a:prstGeom prst="rect">
                  <a:avLst/>
                </a:prstGeom>
              </p:spPr>
            </p:pic>
            <p:grpSp>
              <p:nvGrpSpPr>
                <p:cNvPr id="28" name="组合 27"/>
                <p:cNvGrpSpPr/>
                <p:nvPr/>
              </p:nvGrpSpPr>
              <p:grpSpPr>
                <a:xfrm>
                  <a:off x="5004048" y="2499742"/>
                  <a:ext cx="1512168" cy="720080"/>
                  <a:chOff x="5004048" y="2499742"/>
                  <a:chExt cx="1512168" cy="720080"/>
                </a:xfrm>
              </p:grpSpPr>
              <p:cxnSp>
                <p:nvCxnSpPr>
                  <p:cNvPr id="9" name="直接连接符 8"/>
                  <p:cNvCxnSpPr/>
                  <p:nvPr/>
                </p:nvCxnSpPr>
                <p:spPr>
                  <a:xfrm>
                    <a:off x="5004048" y="2643758"/>
                    <a:ext cx="0" cy="57606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直接连接符 9"/>
                  <p:cNvCxnSpPr/>
                  <p:nvPr/>
                </p:nvCxnSpPr>
                <p:spPr>
                  <a:xfrm>
                    <a:off x="6516216" y="2499742"/>
                    <a:ext cx="0" cy="64807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直接连接符 15"/>
                  <p:cNvCxnSpPr/>
                  <p:nvPr/>
                </p:nvCxnSpPr>
                <p:spPr>
                  <a:xfrm>
                    <a:off x="5004048" y="2931790"/>
                    <a:ext cx="432048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solid"/>
                    <a:head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接连接符 20"/>
                  <p:cNvCxnSpPr/>
                  <p:nvPr/>
                </p:nvCxnSpPr>
                <p:spPr>
                  <a:xfrm flipH="1">
                    <a:off x="6156176" y="2907020"/>
                    <a:ext cx="36004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solid"/>
                    <a:head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3" name="文本框 32"/>
              <p:cNvSpPr txBox="1"/>
              <p:nvPr/>
            </p:nvSpPr>
            <p:spPr>
              <a:xfrm>
                <a:off x="5364089" y="2706965"/>
                <a:ext cx="8640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FF0000"/>
                    </a:solidFill>
                  </a:rPr>
                  <a:t>10cm</a:t>
                </a:r>
                <a:endParaRPr lang="zh-CN" alt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4644008" y="3147814"/>
                <a:ext cx="864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FF0000"/>
                    </a:solidFill>
                  </a:rPr>
                  <a:t>近点</a:t>
                </a: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6590264" y="2300558"/>
              <a:ext cx="6377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厚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83568" y="437669"/>
            <a:ext cx="792088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正常眼睛观察近处物体最清晰而又不疲劳的距离大约是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25cm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，这个距离叫做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明视距离。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2523" y="1784061"/>
            <a:ext cx="3742970" cy="3019021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059832" y="1974020"/>
            <a:ext cx="1368152" cy="1763828"/>
            <a:chOff x="4788024" y="1929867"/>
            <a:chExt cx="1368152" cy="176382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652120" y="2245300"/>
              <a:ext cx="504056" cy="338093"/>
            </a:xfrm>
            <a:prstGeom prst="line">
              <a:avLst/>
            </a:prstGeom>
            <a:ln w="254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4788024" y="3363838"/>
              <a:ext cx="504056" cy="329857"/>
            </a:xfrm>
            <a:prstGeom prst="line">
              <a:avLst/>
            </a:prstGeom>
            <a:ln w="254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5521396" y="2312876"/>
              <a:ext cx="216024" cy="288596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4932763" y="3131933"/>
              <a:ext cx="214578" cy="323279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 rot="18356497">
              <a:off x="4800992" y="2650034"/>
              <a:ext cx="982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</a:rPr>
                <a:t>25cm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 rot="18356497">
              <a:off x="4331649" y="2454750"/>
              <a:ext cx="15114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</a:rPr>
                <a:t>明视距离</a:t>
              </a:r>
            </a:p>
          </p:txBody>
        </p:sp>
      </p:grp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83568" y="567019"/>
            <a:ext cx="792088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预防近视眼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的措施之一，就是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读写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眼睛与书本的距离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应保持在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25cm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左右。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2523" y="1784061"/>
            <a:ext cx="3742970" cy="3019021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059832" y="1974020"/>
            <a:ext cx="1368152" cy="1763828"/>
            <a:chOff x="4788024" y="1929867"/>
            <a:chExt cx="1368152" cy="176382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652120" y="2245300"/>
              <a:ext cx="504056" cy="338093"/>
            </a:xfrm>
            <a:prstGeom prst="line">
              <a:avLst/>
            </a:prstGeom>
            <a:ln w="254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4788024" y="3363838"/>
              <a:ext cx="504056" cy="329857"/>
            </a:xfrm>
            <a:prstGeom prst="line">
              <a:avLst/>
            </a:prstGeom>
            <a:ln w="254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5521396" y="2312876"/>
              <a:ext cx="216024" cy="288596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4932763" y="3131933"/>
              <a:ext cx="214578" cy="323279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 rot="18356497">
              <a:off x="4800992" y="2650034"/>
              <a:ext cx="982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</a:rPr>
                <a:t>25cm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 rot="18356497">
              <a:off x="4331649" y="2454750"/>
              <a:ext cx="15114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</a:rPr>
                <a:t>明视距离</a:t>
              </a:r>
            </a:p>
          </p:txBody>
        </p:sp>
      </p:grp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3608" y="411510"/>
            <a:ext cx="4320480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二、近视眼及其矫正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0805" y="2151704"/>
            <a:ext cx="4406406" cy="270765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83568" y="1074486"/>
            <a:ext cx="792088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近视眼睛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只能看清近处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的物体，看不清远处物体。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99592" y="555526"/>
            <a:ext cx="7560840" cy="2554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形成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近视眼的原因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是晶状体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太厚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折光能力太强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，或者眼球在前后方向太长，因此来自远处某点的光会聚在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视网膜前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，达到视网膜时已经不是一点而是一个模糊的光斑了。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10072"/>
            <a:ext cx="7344816" cy="179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13314" y="411510"/>
            <a:ext cx="756084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利用凹透镜能使光发散的特点，在眼睛前面放一个合适的凹透镜，就能使来自远处的光会聚在视网膜上。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9782"/>
            <a:ext cx="7344816" cy="179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913314" y="1851670"/>
            <a:ext cx="7334542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近视眼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：晶状体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太厚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，成像在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视网膜前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，用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凹透镜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矫正。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3568" y="483518"/>
            <a:ext cx="392909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教学目标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87624" y="1130145"/>
            <a:ext cx="7118151" cy="4524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知识与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技能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）了解照相机的原理，知道眼睛看见物体的过程。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）了解近视眼的成因，知道眼镜是怎样矫正视力的。</a:t>
            </a:r>
          </a:p>
          <a:p>
            <a:pPr lvl="0">
              <a:lnSpc>
                <a:spcPct val="150000"/>
              </a:lnSpc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3608" y="411510"/>
            <a:ext cx="4320480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三、</a:t>
            </a: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远</a:t>
            </a:r>
            <a:r>
              <a:rPr kumimoji="0" lang="zh-CN" altLang="en-US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视眼及其矫正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83568" y="1074486"/>
            <a:ext cx="792088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远视眼睛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只能看清远处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的物体，看不清近处物体。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296" y="2499742"/>
            <a:ext cx="3633524" cy="22322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499742"/>
            <a:ext cx="3261562" cy="223224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99592" y="555526"/>
            <a:ext cx="7560840" cy="2062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形成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远视眼的原因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是晶状体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太薄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折光能力太弱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，或者眼球在前后方向太短，因此来自近处某点的光会聚在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视网膜后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，在视网膜上形成一个模糊的光斑。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31790"/>
            <a:ext cx="828114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13314" y="411510"/>
            <a:ext cx="756084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凸透镜能使光会聚，在眼睛前面放一个合适的凸透镜，就能使来自近处的光会聚在视网膜上。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913314" y="1851670"/>
            <a:ext cx="7334542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远视眼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：晶状体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太薄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，成像在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视网膜后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，用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凸透镜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矫正。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31790"/>
            <a:ext cx="828114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13314" y="411510"/>
            <a:ext cx="6971054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人们上了年纪以后，眼睛睫状体对晶状体的调节能力减弱，太近、太远的物体都看不清楚。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958290"/>
            <a:ext cx="1944216" cy="2819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4989" y="1954862"/>
            <a:ext cx="4397371" cy="2822828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11760" y="411510"/>
            <a:ext cx="4320480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保护眼睛，预防近视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8596" y="1203598"/>
            <a:ext cx="4696361" cy="352839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 descr="07-用眼卫生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06" t="63658" r="12206" b="3796"/>
          <a:stretch>
            <a:fillRect/>
          </a:stretch>
        </p:blipFill>
        <p:spPr bwMode="auto">
          <a:xfrm>
            <a:off x="946188" y="3287011"/>
            <a:ext cx="6912769" cy="167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4" descr="07-用眼卫生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66" t="36342" r="7483" b="32153"/>
          <a:stretch>
            <a:fillRect/>
          </a:stretch>
        </p:blipFill>
        <p:spPr bwMode="auto">
          <a:xfrm>
            <a:off x="946188" y="1840046"/>
            <a:ext cx="7127081" cy="16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7" descr="07-用眼卫生A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39502"/>
            <a:ext cx="7777163" cy="168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出现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出现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出现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3" y="566257"/>
            <a:ext cx="3294934" cy="2147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7" y="528689"/>
            <a:ext cx="3619350" cy="21478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2715766"/>
            <a:ext cx="3547342" cy="21602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3" y="2715766"/>
            <a:ext cx="3294934" cy="216024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03648" y="404684"/>
            <a:ext cx="5544616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科学世界       眼睛的度数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2">
                <a:extLst>
                  <a:ext uri="{FF2B5EF4-FFF2-40B4-BE49-F238E27FC236}">
                    <a14:artisticCrisscrossEtching id="{2F9E8C9D-4F23-4DE7-AD08-0AFD5AC5DC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568" y="1074486"/>
                <a:ext cx="7920880" cy="23430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zh-CN" altLang="en-US" sz="3200" b="1" dirty="0">
                    <a:solidFill>
                      <a:srgbClr val="000099"/>
                    </a:solidFill>
                    <a:latin typeface="微软雅黑" pitchFamily="34" charset="-122"/>
                    <a:ea typeface="微软雅黑" pitchFamily="34" charset="-122"/>
                  </a:rPr>
                  <a:t>       透镜焦距</a:t>
                </a:r>
                <a:r>
                  <a:rPr lang="en-US" altLang="zh-CN" sz="3200" b="1" dirty="0">
                    <a:solidFill>
                      <a:srgbClr val="000099"/>
                    </a:solidFill>
                    <a:latin typeface="宋体" panose="02010600030101010101" pitchFamily="2" charset="-122"/>
                  </a:rPr>
                  <a:t>ƒ</a:t>
                </a:r>
                <a:r>
                  <a:rPr lang="zh-CN" altLang="en-US" sz="3200" b="1" dirty="0">
                    <a:solidFill>
                      <a:srgbClr val="000099"/>
                    </a:solidFill>
                    <a:latin typeface="微软雅黑" pitchFamily="34" charset="-122"/>
                    <a:ea typeface="微软雅黑" pitchFamily="34" charset="-122"/>
                  </a:rPr>
                  <a:t>的长短标准着</a:t>
                </a:r>
                <a:r>
                  <a:rPr lang="zh-CN" altLang="en-US" sz="3200" b="1" dirty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折光本领的大小。焦距越短，折光本领越大。</a:t>
                </a:r>
                <a:r>
                  <a:rPr lang="zh-CN" altLang="en-US" sz="3200" b="1" dirty="0">
                    <a:solidFill>
                      <a:srgbClr val="000099"/>
                    </a:solidFill>
                    <a:latin typeface="微软雅黑" pitchFamily="34" charset="-122"/>
                    <a:ea typeface="微软雅黑" pitchFamily="34" charset="-122"/>
                  </a:rPr>
                  <a:t>通常把透镜的焦距的倒数叫做透镜焦度，用</a:t>
                </a:r>
                <a:r>
                  <a:rPr lang="az-Cyrl-AZ" altLang="zh-CN" sz="3200" b="1" dirty="0">
                    <a:solidFill>
                      <a:srgbClr val="000099"/>
                    </a:solidFill>
                    <a:latin typeface="微软雅黑" pitchFamily="34" charset="-122"/>
                  </a:rPr>
                  <a:t>Ф</a:t>
                </a:r>
                <a:r>
                  <a:rPr lang="zh-CN" altLang="en-US" sz="3200" b="1" dirty="0">
                    <a:solidFill>
                      <a:srgbClr val="000099"/>
                    </a:solidFill>
                    <a:latin typeface="微软雅黑" pitchFamily="34" charset="-122"/>
                    <a:ea typeface="微软雅黑" pitchFamily="34" charset="-122"/>
                  </a:rPr>
                  <a:t>表示，即</a:t>
                </a:r>
                <a:r>
                  <a:rPr lang="az-Cyrl-AZ" altLang="zh-CN" sz="3200" b="1" dirty="0">
                    <a:solidFill>
                      <a:srgbClr val="000099"/>
                    </a:solidFill>
                    <a:latin typeface="微软雅黑" pitchFamily="34" charset="-122"/>
                  </a:rPr>
                  <a:t>Ф</a:t>
                </a:r>
                <a:r>
                  <a:rPr lang="en-US" altLang="zh-CN" sz="3200" b="1" dirty="0">
                    <a:solidFill>
                      <a:srgbClr val="000099"/>
                    </a:solidFill>
                    <a:latin typeface="微软雅黑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32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ƒ</m:t>
                        </m:r>
                      </m:den>
                    </m:f>
                  </m:oMath>
                </a14:m>
                <a:endParaRPr lang="en-US" altLang="zh-CN" sz="32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>
          <p:sp>
            <p:nvSpPr>
              <p:cNvPr id="5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1074486"/>
                <a:ext cx="7920880" cy="234301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925" t="-4416" r="-2002" b="-260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77671" y="2603738"/>
            <a:ext cx="1919313" cy="2088232"/>
          </a:xfrm>
          <a:prstGeom prst="rect">
            <a:avLst/>
          </a:prstGeom>
        </p:spPr>
      </p:pic>
      <p:graphicFrame>
        <p:nvGraphicFramePr>
          <p:cNvPr id="7" name="对象 6"/>
          <p:cNvGraphicFramePr>
            <a:graphicFrameLocks/>
          </p:cNvGraphicFramePr>
          <p:nvPr/>
        </p:nvGraphicFramePr>
        <p:xfrm>
          <a:off x="4508500" y="2463800"/>
          <a:ext cx="127000" cy="215900"/>
        </p:xfrm>
        <a:graphic>
          <a:graphicData uri="http://schemas.openxmlformats.org/presentationml/2006/ole">
            <p:oleObj spid="_x0000_s1038" name="公式" r:id="rId5" imgW="3048000" imgH="5181600" progId="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2">
                <a:extLst>
                  <a:ext uri="{FF2B5EF4-FFF2-40B4-BE49-F238E27FC236}">
                    <a14:artisticCrisscrossEtching id="{33CD69A3-19B5-4AA9-8C52-18A3BBD1BF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7584" y="3372976"/>
                <a:ext cx="5760640" cy="1296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zh-CN" altLang="en-US" sz="3200" b="1" dirty="0">
                    <a:solidFill>
                      <a:srgbClr val="000099"/>
                    </a:solidFill>
                    <a:latin typeface="微软雅黑" pitchFamily="34" charset="-122"/>
                    <a:ea typeface="微软雅黑" pitchFamily="34" charset="-122"/>
                  </a:rPr>
                  <a:t>       如果某透镜焦距是</a:t>
                </a:r>
                <a:r>
                  <a:rPr lang="en-US" altLang="zh-CN" sz="3200" b="1" dirty="0">
                    <a:solidFill>
                      <a:srgbClr val="000099"/>
                    </a:solidFill>
                    <a:latin typeface="微软雅黑" pitchFamily="34" charset="-122"/>
                    <a:ea typeface="微软雅黑" pitchFamily="34" charset="-122"/>
                  </a:rPr>
                  <a:t>0.5m</a:t>
                </a:r>
                <a:r>
                  <a:rPr lang="zh-CN" altLang="en-US" sz="3200" b="1" dirty="0">
                    <a:solidFill>
                      <a:srgbClr val="000099"/>
                    </a:solidFill>
                    <a:latin typeface="微软雅黑" pitchFamily="34" charset="-122"/>
                    <a:ea typeface="微软雅黑" pitchFamily="34" charset="-122"/>
                  </a:rPr>
                  <a:t>，它的焦度就是</a:t>
                </a:r>
                <a:r>
                  <a:rPr lang="az-Cyrl-AZ" altLang="zh-CN" sz="3200" b="1" dirty="0">
                    <a:solidFill>
                      <a:srgbClr val="000099"/>
                    </a:solidFill>
                    <a:latin typeface="微软雅黑" pitchFamily="34" charset="-122"/>
                  </a:rPr>
                  <a:t>Ф</a:t>
                </a:r>
                <a:r>
                  <a:rPr lang="en-US" altLang="zh-CN" sz="3200" b="1" dirty="0">
                    <a:solidFill>
                      <a:srgbClr val="000099"/>
                    </a:solidFill>
                    <a:latin typeface="微软雅黑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32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32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32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zh-CN" sz="32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altLang="zh-CN" sz="3200" b="1" dirty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=2m</a:t>
                </a:r>
                <a:r>
                  <a:rPr lang="en-US" altLang="zh-CN" sz="3200" b="1" baseline="30000" dirty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-1</a:t>
                </a:r>
              </a:p>
            </p:txBody>
          </p:sp>
        </mc:Choice>
        <mc:Fallback>
          <p:sp>
            <p:nvSpPr>
              <p:cNvPr id="9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3372976"/>
                <a:ext cx="5760640" cy="129612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2751" t="-6103" r="-1905" b="-6103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030846" y="483518"/>
            <a:ext cx="7429586" cy="2554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如果远视分严重，眼镜上凸透镜的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折光本领应该大一些，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透镜焦度就要大一些。平时说的眼镜片的度数，就是镜片焦度乘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的值。例如，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度远视镜片的透镜焦度是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1m</a:t>
            </a:r>
            <a:r>
              <a:rPr lang="en-US" altLang="zh-CN" sz="3200" b="1" baseline="30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它的焦距是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1m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对象 6"/>
          <p:cNvGraphicFramePr>
            <a:graphicFrameLocks/>
          </p:cNvGraphicFramePr>
          <p:nvPr/>
        </p:nvGraphicFramePr>
        <p:xfrm>
          <a:off x="4508500" y="2463800"/>
          <a:ext cx="127000" cy="215900"/>
        </p:xfrm>
        <a:graphic>
          <a:graphicData uri="http://schemas.openxmlformats.org/presentationml/2006/ole">
            <p:oleObj spid="_x0000_s71681" name="公式" r:id="rId3" imgW="3048000" imgH="5181600" progId="">
              <p:embed/>
            </p:oleObj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3022069"/>
            <a:ext cx="2171429" cy="17238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83328" y="3053872"/>
            <a:ext cx="2941139" cy="1692007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/>
          </p:cNvGraphicFramePr>
          <p:nvPr/>
        </p:nvGraphicFramePr>
        <p:xfrm>
          <a:off x="4508500" y="2463800"/>
          <a:ext cx="127000" cy="215900"/>
        </p:xfrm>
        <a:graphic>
          <a:graphicData uri="http://schemas.openxmlformats.org/presentationml/2006/ole">
            <p:oleObj spid="_x0000_s72705" name="公式" r:id="rId3" imgW="3048000" imgH="5181600" progId="">
              <p:embed/>
            </p:oleObj>
          </a:graphicData>
        </a:graphic>
      </p:graphicFrame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173876" y="555526"/>
            <a:ext cx="6796248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凸透镜（远视镜片）的度数是正数，凹透镜（近视镜片）的度数是负数。</a:t>
            </a:r>
            <a:endParaRPr lang="en-US" altLang="zh-CN" sz="3200" b="1" baseline="30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4660" y="2212200"/>
            <a:ext cx="2589668" cy="25963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3750" y="2184927"/>
            <a:ext cx="2814750" cy="265390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3568" y="483518"/>
            <a:ext cx="392909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教学目标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3568" y="1150988"/>
            <a:ext cx="8214218" cy="304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过程与方法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）动手自制照相机，认识照相机的原理。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）通过照相机与眼睛的结构对比，了解眼睛看见物体的原理。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AutoShape 7"/>
          <p:cNvSpPr/>
          <p:nvPr/>
        </p:nvSpPr>
        <p:spPr bwMode="auto">
          <a:xfrm>
            <a:off x="964406" y="1096567"/>
            <a:ext cx="248841" cy="2868215"/>
          </a:xfrm>
          <a:prstGeom prst="leftBrace">
            <a:avLst>
              <a:gd name="adj1" fmla="val 124868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endParaRPr lang="zh-CN" altLang="en-US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2347914" y="735807"/>
            <a:ext cx="63281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眼睛的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角膜和晶状体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相当于一个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凸透镜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，它把来自物体的光会聚在视网膜上，形成物体的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倒立缩小的实像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1209675" y="1841898"/>
            <a:ext cx="5298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近视眼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1980010" y="1883569"/>
            <a:ext cx="71639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能看清楚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近处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的物体。原因是：晶状体变得太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厚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折光的能力太强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，成像在在视网膜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矫正方法：配戴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凹透镜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制成的近视眼镜</a:t>
            </a:r>
          </a:p>
        </p:txBody>
      </p:sp>
      <p:sp>
        <p:nvSpPr>
          <p:cNvPr id="32775" name="Rectangle 12"/>
          <p:cNvSpPr>
            <a:spLocks noChangeArrowheads="1"/>
          </p:cNvSpPr>
          <p:nvPr/>
        </p:nvSpPr>
        <p:spPr bwMode="auto">
          <a:xfrm>
            <a:off x="1140619" y="791766"/>
            <a:ext cx="9667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眼睛结构</a:t>
            </a:r>
          </a:p>
        </p:txBody>
      </p:sp>
      <p:sp>
        <p:nvSpPr>
          <p:cNvPr id="41998" name="AutoShape 14"/>
          <p:cNvSpPr/>
          <p:nvPr/>
        </p:nvSpPr>
        <p:spPr bwMode="auto">
          <a:xfrm>
            <a:off x="2005013" y="823883"/>
            <a:ext cx="241697" cy="908447"/>
          </a:xfrm>
          <a:prstGeom prst="leftBrace">
            <a:avLst>
              <a:gd name="adj1" fmla="val 55805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endParaRPr lang="zh-CN" altLang="en-US"/>
          </a:p>
        </p:txBody>
      </p:sp>
      <p:sp>
        <p:nvSpPr>
          <p:cNvPr id="41999" name="AutoShape 15"/>
          <p:cNvSpPr/>
          <p:nvPr/>
        </p:nvSpPr>
        <p:spPr bwMode="auto">
          <a:xfrm>
            <a:off x="1826419" y="1941910"/>
            <a:ext cx="147638" cy="934640"/>
          </a:xfrm>
          <a:prstGeom prst="leftBrace">
            <a:avLst>
              <a:gd name="adj1" fmla="val 103283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endParaRPr lang="zh-CN" altLang="en-US"/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1126331" y="3145632"/>
            <a:ext cx="46315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远视眼</a:t>
            </a:r>
          </a:p>
        </p:txBody>
      </p:sp>
      <p:sp>
        <p:nvSpPr>
          <p:cNvPr id="42001" name="AutoShape 17"/>
          <p:cNvSpPr/>
          <p:nvPr/>
        </p:nvSpPr>
        <p:spPr bwMode="auto">
          <a:xfrm>
            <a:off x="1884760" y="3144441"/>
            <a:ext cx="145256" cy="1026319"/>
          </a:xfrm>
          <a:prstGeom prst="leftBrace">
            <a:avLst>
              <a:gd name="adj1" fmla="val 78506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endParaRPr lang="zh-CN" altLang="en-US"/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2071688" y="3107532"/>
            <a:ext cx="69139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能看清楚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远处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的物体。原因是：晶状体变得太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薄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折光能力太弱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，成像在在视网膜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矫正方法：配戴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凸透镜</a:t>
            </a:r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制成的老化镜</a:t>
            </a:r>
          </a:p>
        </p:txBody>
      </p:sp>
      <p:sp>
        <p:nvSpPr>
          <p:cNvPr id="32781" name="Rectangle 12"/>
          <p:cNvSpPr>
            <a:spLocks noChangeArrowheads="1"/>
          </p:cNvSpPr>
          <p:nvPr/>
        </p:nvSpPr>
        <p:spPr bwMode="auto">
          <a:xfrm>
            <a:off x="329208" y="1484493"/>
            <a:ext cx="56554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眼睛和眼镜</a:t>
            </a:r>
          </a:p>
        </p:txBody>
      </p:sp>
      <p:sp>
        <p:nvSpPr>
          <p:cNvPr id="16" name="矩形 15"/>
          <p:cNvSpPr/>
          <p:nvPr/>
        </p:nvSpPr>
        <p:spPr>
          <a:xfrm>
            <a:off x="3377481" y="267494"/>
            <a:ext cx="20313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kern="1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行楷" panose="02010800040101010101" charset="-122"/>
                <a:ea typeface="华文行楷" panose="02010800040101010101" charset="-122"/>
              </a:rPr>
              <a:t>我的收获</a:t>
            </a:r>
            <a:endParaRPr lang="zh-CN" alt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500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500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500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 animBg="1"/>
      <p:bldP spid="41992" grpId="0"/>
      <p:bldP spid="41993" grpId="0"/>
      <p:bldP spid="41995" grpId="0"/>
      <p:bldP spid="41998" grpId="0" animBg="1"/>
      <p:bldP spid="41999" grpId="0" animBg="1"/>
      <p:bldP spid="42000" grpId="0"/>
      <p:bldP spid="42001" grpId="0" animBg="1"/>
      <p:bldP spid="4200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847357" y="1115765"/>
            <a:ext cx="7161254" cy="1054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 lvl="0" eaLnBrk="1" hangingPunct="1"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下列透镜能用于矫正近视眼的是（     ）</a:t>
            </a:r>
            <a:endParaRPr kumimoji="0" lang="zh-CN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67106" y="1621874"/>
            <a:ext cx="569708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95536" y="483518"/>
            <a:ext cx="2143140" cy="642942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zh-CN" altLang="en-US" sz="2700" kern="10" dirty="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达标练习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283718"/>
            <a:ext cx="5361905" cy="17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827584" y="483518"/>
            <a:ext cx="2414642" cy="858468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zh-CN" altLang="en-US" sz="2700" kern="10" dirty="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达标练习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827584" y="1563638"/>
            <a:ext cx="8208912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6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下列属于用凹透镜矫正视力的是</a:t>
            </a:r>
            <a:endParaRPr lang="en-US" altLang="zh-CN" sz="36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6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</a:t>
            </a:r>
            <a:r>
              <a:rPr lang="zh-CN" altLang="en-US" sz="36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      ）</a:t>
            </a:r>
            <a:endParaRPr lang="en-US" altLang="zh-CN" sz="36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7158142" y="2157478"/>
            <a:ext cx="64294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859782"/>
            <a:ext cx="6742857" cy="19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903092" y="1543597"/>
            <a:ext cx="7757091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 lvl="0" eaLnBrk="1" hangingPunct="1">
              <a:defRPr/>
            </a:pP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下列属于近视眼成因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光路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是（     ）</a:t>
            </a:r>
            <a:endParaRPr kumimoji="0" lang="zh-CN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92366" y="1543597"/>
            <a:ext cx="569708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95536" y="483518"/>
            <a:ext cx="2143140" cy="642942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zh-CN" altLang="en-US" sz="2700" kern="10" dirty="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达标练习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83568" y="2715766"/>
            <a:ext cx="7699604" cy="1627186"/>
            <a:chOff x="740764" y="2213503"/>
            <a:chExt cx="7699604" cy="162718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0764" y="2213503"/>
              <a:ext cx="1817308" cy="91706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98173" y="2228643"/>
              <a:ext cx="1642195" cy="88678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73373" y="2239857"/>
              <a:ext cx="2064882" cy="91520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8834" y="2304617"/>
              <a:ext cx="1821397" cy="844599"/>
            </a:xfrm>
            <a:prstGeom prst="rect">
              <a:avLst/>
            </a:prstGeom>
          </p:spPr>
        </p:pic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1182252" y="3340552"/>
              <a:ext cx="7062156" cy="5001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80" tIns="34290" rIns="68580" bIns="3429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</a:t>
              </a:r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                 B                 C              D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903092" y="1543597"/>
            <a:ext cx="7757091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 lvl="0" eaLnBrk="1" hangingPunct="1"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下列属于远视眼矫正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光路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是（     ）</a:t>
            </a:r>
            <a:endParaRPr kumimoji="0" lang="zh-CN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95536" y="483518"/>
            <a:ext cx="2143140" cy="642942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zh-CN" altLang="en-US" sz="2700" kern="10" dirty="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达标练习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83568" y="2715766"/>
            <a:ext cx="7699604" cy="1627186"/>
            <a:chOff x="740764" y="2213503"/>
            <a:chExt cx="7699604" cy="162718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0764" y="2213503"/>
              <a:ext cx="1817308" cy="91706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98173" y="2228643"/>
              <a:ext cx="1642195" cy="88678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73373" y="2239857"/>
              <a:ext cx="2064882" cy="91520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8834" y="2304617"/>
              <a:ext cx="1821397" cy="844599"/>
            </a:xfrm>
            <a:prstGeom prst="rect">
              <a:avLst/>
            </a:prstGeom>
          </p:spPr>
        </p:pic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1182252" y="3340552"/>
              <a:ext cx="7062156" cy="5001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80" tIns="34290" rIns="68580" bIns="3429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</a:t>
              </a:r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                 B                 C              D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</a:t>
              </a:r>
            </a:p>
          </p:txBody>
        </p:sp>
      </p:grp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992366" y="1543597"/>
            <a:ext cx="536044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1259632" y="1521827"/>
            <a:ext cx="7161254" cy="2531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 lvl="0" eaLnBrk="1" hangingPunct="1">
              <a:defRPr/>
            </a:pP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下列说法中不正确的是           （    ）</a:t>
            </a:r>
          </a:p>
          <a:p>
            <a:pPr lvl="0" eaLnBrk="1" hangingPunct="1">
              <a:defRPr/>
            </a:pP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．人眼相当于一部活的照相机</a:t>
            </a:r>
          </a:p>
          <a:p>
            <a:pPr lvl="0" eaLnBrk="1" hangingPunct="1">
              <a:defRPr/>
            </a:pP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．人眼的视网膜相当于照相机的底片</a:t>
            </a:r>
          </a:p>
          <a:p>
            <a:pPr lvl="0" eaLnBrk="1" hangingPunct="1">
              <a:defRPr/>
            </a:pP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．近视眼的晶状体变厚折光能力太</a:t>
            </a: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．远视眼的晶状体变薄折光能力太强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452320" y="1521827"/>
            <a:ext cx="463910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95536" y="483518"/>
            <a:ext cx="2143140" cy="642942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zh-CN" altLang="en-US" sz="2700" kern="10" dirty="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达标练习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3568" y="483518"/>
            <a:ext cx="392909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教学目标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187624" y="1347614"/>
            <a:ext cx="7344816" cy="304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3200" b="1" noProof="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情感、态度与价值观 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）能自觉保护视力，注意用眼卫生。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）初步建立将科学技术应用于实际的意识。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14348" y="571486"/>
            <a:ext cx="392909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教学重点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43608" y="1443505"/>
            <a:ext cx="506304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眼睛成像原理</a:t>
            </a:r>
            <a:endParaRPr lang="en-US" altLang="zh-CN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9950" y="2298708"/>
            <a:ext cx="392909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教学难点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043608" y="3441155"/>
            <a:ext cx="671922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认识近视眼。</a:t>
            </a:r>
            <a:endParaRPr lang="en-US" altLang="zh-CN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04196" y="339502"/>
            <a:ext cx="6984776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照相机能帮我们留下美好的瞬间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890414"/>
            <a:ext cx="7344816" cy="40262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1600" y="339502"/>
            <a:ext cx="7317372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十九大政治局常委与中外记者见面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40" y="985831"/>
            <a:ext cx="7488832" cy="389017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427734"/>
            <a:ext cx="2440127" cy="24216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499992" y="2427734"/>
            <a:ext cx="2756200" cy="2421648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11560" y="627534"/>
            <a:ext cx="7848872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照相机是利用物距大于二倍焦距时，凸透镜成倒立缩小的实像来拍摄相片的。可以把瞬间情景留为永恒的记忆。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5616" y="387279"/>
            <a:ext cx="2304256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一、眼睛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110826"/>
            <a:ext cx="4005034" cy="2792284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39552" y="987574"/>
            <a:ext cx="8460432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眼睛是人体的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活的照相机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。帮助我们观察世界，把美好的瞬间情景留为美好的记忆。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模板2">
  <a:themeElements>
    <a:clrScheme name="21世纪教育网精品课件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1世纪教育网精品课件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1世纪教育网精品课件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5_5.1欧姆定律（1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21世纪教育网精品课件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世纪教育网精品课件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模板2</Template>
  <TotalTime>5</TotalTime>
  <Words>1613</Words>
  <Application>Microsoft Office PowerPoint</Application>
  <PresentationFormat>全屏显示(16:9)</PresentationFormat>
  <Paragraphs>98</Paragraphs>
  <Slides>35</Slides>
  <Notes>10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9" baseType="lpstr">
      <vt:lpstr>模板2</vt:lpstr>
      <vt:lpstr>默认设计模板</vt:lpstr>
      <vt:lpstr>15_5.1欧姆定律（1）</vt:lpstr>
      <vt:lpstr>公式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</vt:vector>
  </TitlesOfParts>
  <Company>ASUSTeK Computer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ASUS</dc:creator>
  <cp:lastModifiedBy>Administrator</cp:lastModifiedBy>
  <cp:revision>363</cp:revision>
  <dcterms:created xsi:type="dcterms:W3CDTF">2008-10-13T16:48:00Z</dcterms:created>
  <dcterms:modified xsi:type="dcterms:W3CDTF">2018-11-28T06:08:12Z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