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24" r:id="rId2"/>
    <p:sldId id="581" r:id="rId3"/>
    <p:sldId id="525" r:id="rId4"/>
    <p:sldId id="256" r:id="rId5"/>
    <p:sldId id="758" r:id="rId6"/>
    <p:sldId id="673" r:id="rId7"/>
    <p:sldId id="747" r:id="rId8"/>
    <p:sldId id="675" r:id="rId9"/>
    <p:sldId id="770" r:id="rId10"/>
    <p:sldId id="771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2" r:id="rId20"/>
    <p:sldId id="783" r:id="rId21"/>
    <p:sldId id="784" r:id="rId22"/>
    <p:sldId id="785" r:id="rId23"/>
    <p:sldId id="786" r:id="rId24"/>
  </p:sldIdLst>
  <p:sldSz cx="9144000" cy="5143500" type="screen16x9"/>
  <p:notesSz cx="6858000" cy="9144000"/>
  <p:embeddedFontLst>
    <p:embeddedFont>
      <p:font typeface="仿宋" pitchFamily="49" charset="-122"/>
      <p:regular r:id="rId27"/>
    </p:embeddedFont>
    <p:embeddedFont>
      <p:font typeface="黑体" pitchFamily="49" charset="-122"/>
      <p:regular r:id="rId28"/>
    </p:embeddedFont>
    <p:embeddedFont>
      <p:font typeface="楷体" pitchFamily="49" charset="-122"/>
      <p:regular r:id="rId29"/>
    </p:embeddedFont>
    <p:embeddedFont>
      <p:font typeface="微软雅黑" pitchFamily="34" charset="-122"/>
      <p:regular r:id="rId30"/>
      <p:bold r:id="rId31"/>
    </p:embeddedFont>
    <p:embeddedFont>
      <p:font typeface="隶书" pitchFamily="49" charset="-12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810" y="-90"/>
      </p:cViewPr>
      <p:guideLst>
        <p:guide orient="horz" pos="1438"/>
        <p:guide pos="290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11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95A52D7-8F67-41F0-A534-CB8A9A4DB92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940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5116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知识点四力的作用是相互的</a:t>
            </a:r>
          </a:p>
          <a:p>
            <a:endParaRPr lang="en-US" altLang="zh-CN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478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/>
          <p:cNvSpPr txBox="1">
            <a:spLocks noChangeArrowheads="1"/>
          </p:cNvSpPr>
          <p:nvPr userDrawn="1"/>
        </p:nvSpPr>
        <p:spPr bwMode="auto">
          <a:xfrm>
            <a:off x="1113573" y="267691"/>
            <a:ext cx="162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647700" y="786767"/>
            <a:ext cx="8496300" cy="635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09" y="195581"/>
            <a:ext cx="490855" cy="69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475060" y="238731"/>
            <a:ext cx="8102204" cy="4750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2339581" y="1001115"/>
            <a:ext cx="4373165" cy="74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38029" y="1059583"/>
            <a:ext cx="2376264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0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86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pic>
        <p:nvPicPr>
          <p:cNvPr id="15" name="图片 14" descr="qicai作业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870" y="195580"/>
            <a:ext cx="1330960" cy="520065"/>
          </a:xfrm>
          <a:prstGeom prst="rect">
            <a:avLst/>
          </a:prstGeom>
        </p:spPr>
      </p:pic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396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 密度</a:t>
            </a:r>
            <a:r>
              <a:rPr lang="zh-CN" altLang="en-US" sz="2800" b="0" baseline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与温度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352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751492" y="167005"/>
            <a:ext cx="403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力的作用效果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424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20"/>
          <p:cNvSpPr txBox="1"/>
          <p:nvPr userDrawn="1"/>
        </p:nvSpPr>
        <p:spPr>
          <a:xfrm>
            <a:off x="751492" y="167005"/>
            <a:ext cx="5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力的三要素和力的示意图</a:t>
            </a:r>
          </a:p>
        </p:txBody>
      </p:sp>
      <p:pic>
        <p:nvPicPr>
          <p:cNvPr id="12" name="图片 11" descr="qicai作业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870" y="195580"/>
            <a:ext cx="1330960" cy="520065"/>
          </a:xfrm>
          <a:prstGeom prst="rect">
            <a:avLst/>
          </a:prstGeom>
        </p:spPr>
      </p:pic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525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265855" y="1131590"/>
            <a:ext cx="6696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第六章 质量与密度</a:t>
            </a:r>
          </a:p>
        </p:txBody>
      </p:sp>
      <p:sp>
        <p:nvSpPr>
          <p:cNvPr id="6" name="矩形 5"/>
          <p:cNvSpPr/>
          <p:nvPr/>
        </p:nvSpPr>
        <p:spPr>
          <a:xfrm>
            <a:off x="655121" y="2067694"/>
            <a:ext cx="793432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第2节 密度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第2课时 密度的简单计算  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密度与温度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9624" y="1035822"/>
            <a:ext cx="7712075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</a:rPr>
              <a:t>为什么把乒乓球放到热水中，乒乓球能鼓起来？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</a:rPr>
              <a:t>乒乓球里的气体受热膨胀，质量是否改变？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3.</a:t>
            </a:r>
            <a:r>
              <a:rPr lang="zh-CN" altLang="en-US" sz="2800" dirty="0">
                <a:latin typeface="Times New Roman" panose="02020603050405020304" pitchFamily="18" charset="0"/>
              </a:rPr>
              <a:t>乒乓球内气体的密度如何变化？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945" y="3075940"/>
            <a:ext cx="2943860" cy="1661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/>
          <p:nvPr>
            <p:custDataLst>
              <p:tags r:id="rId1"/>
            </p:custDataLst>
          </p:nvPr>
        </p:nvSpPr>
        <p:spPr>
          <a:xfrm>
            <a:off x="997494" y="974725"/>
            <a:ext cx="7516495" cy="12840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在室温下，将一个气球绑在烧瓶口上，并把烧瓶分别放在热水和冷水中，会有什么现象？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71413" y="2427734"/>
            <a:ext cx="2168659" cy="23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23595" y="1923415"/>
            <a:ext cx="2508251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文本框 100"/>
          <p:cNvSpPr txBox="1"/>
          <p:nvPr/>
        </p:nvSpPr>
        <p:spPr>
          <a:xfrm>
            <a:off x="539750" y="1131590"/>
            <a:ext cx="83134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为什么在冷水中气球不膨胀，而在热水中气球膨胀？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773904" y="2026556"/>
            <a:ext cx="4701540" cy="252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原因：</a:t>
            </a:r>
            <a:r>
              <a:rPr lang="zh-CN" sz="2600" b="1" dirty="0">
                <a:latin typeface="+mj-ea"/>
                <a:ea typeface="+mj-ea"/>
              </a:rPr>
              <a:t>放入热水中时，瓶内的气体受热膨胀，体积变大，使气球会鼓起来；放入冰水中时，瓶内气体遇冷收缩，体积变小，使得气球不能膨胀。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>
            <p:custDataLst>
              <p:tags r:id="rId1"/>
            </p:custDataLst>
          </p:nvPr>
        </p:nvSpPr>
        <p:spPr>
          <a:xfrm>
            <a:off x="992983" y="1203598"/>
            <a:ext cx="7691120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eaLnBrk="1" latinLnBrk="0" hangingPunct="1">
              <a:lnSpc>
                <a:spcPct val="150000"/>
              </a:lnSpc>
            </a:pPr>
            <a:r>
              <a:rPr lang="zh-CN" sz="2800" b="1"/>
              <a:t>结论：</a:t>
            </a:r>
            <a:r>
              <a:rPr lang="zh-CN" sz="2800" b="1">
                <a:solidFill>
                  <a:srgbClr val="FF0000"/>
                </a:solidFill>
              </a:rPr>
              <a:t>温度能改变物质的密度。</a:t>
            </a:r>
            <a:r>
              <a:rPr lang="zh-CN" sz="2800" b="1"/>
              <a:t>一般物质具有</a:t>
            </a:r>
            <a:r>
              <a:rPr lang="zh-CN" sz="2800" b="1">
                <a:solidFill>
                  <a:srgbClr val="FF0000"/>
                </a:solidFill>
              </a:rPr>
              <a:t>热胀冷缩</a:t>
            </a:r>
            <a:r>
              <a:rPr lang="zh-CN" sz="2800" b="1"/>
              <a:t>的性质，温度升高时物质的体积增大，所以密度会减小。气体的密度随温度变化非常明显，固体和液体的密度受温度变化的</a:t>
            </a:r>
            <a:r>
              <a:rPr lang="zh-CN" sz="2800" b="1">
                <a:latin typeface="仿宋" panose="02010609060101010101" charset="-122"/>
                <a:ea typeface="仿宋" panose="02010609060101010101" charset="-122"/>
              </a:rPr>
              <a:t>影响</a:t>
            </a:r>
            <a:r>
              <a:rPr lang="zh-CN" sz="2800" b="1"/>
              <a:t>较小。</a:t>
            </a:r>
            <a:endParaRPr lang="en-US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4660" y="3980058"/>
            <a:ext cx="1298575" cy="573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+mj-ea"/>
                <a:ea typeface="+mj-ea"/>
              </a:rPr>
              <a:t>热气球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4706" y="3999677"/>
            <a:ext cx="1656154" cy="573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+mj-ea"/>
                <a:ea typeface="+mj-ea"/>
              </a:rPr>
              <a:t>孔明灯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4" y="1244722"/>
            <a:ext cx="2051768" cy="2735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48" y="1063367"/>
            <a:ext cx="2317264" cy="293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203848" y="1851670"/>
            <a:ext cx="280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为什么它们能上升？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885" y="1421427"/>
            <a:ext cx="370459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内容占位符 3" descr="432x324c[1]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1600" y="1419225"/>
            <a:ext cx="3749675" cy="2998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1059582"/>
            <a:ext cx="8340725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</a:t>
            </a:r>
            <a:r>
              <a:rPr lang="zh-CN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9 kg</a:t>
            </a:r>
            <a:r>
              <a:rPr 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的水的体积和同样质量的冰的体积。（已知：</a:t>
            </a:r>
            <a:r>
              <a:rPr 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=1.0×10</a:t>
            </a:r>
            <a:r>
              <a:rPr lang="en-US"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800" b="0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sz="2800" b="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冰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=0.9×10</a:t>
            </a:r>
            <a:r>
              <a:rPr lang="en-US"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sz="2800" b="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9639" y="2715766"/>
            <a:ext cx="2854325" cy="123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9×10</a:t>
            </a:r>
            <a:r>
              <a:rPr lang="en-US" sz="2800" b="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</a:p>
          <a:p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=10×10</a:t>
            </a:r>
            <a:r>
              <a:rPr lang="en-US" altLang="zh-CN" sz="2800" b="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</a:t>
            </a:r>
            <a:endParaRPr lang="en-US" altLang="zh-CN" sz="2800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 descr="fbdddb86438262a1ca95f64f8d054d5a[1]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6190" y="2283460"/>
            <a:ext cx="2974340" cy="262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7544" y="860426"/>
            <a:ext cx="6048672" cy="2867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水的反常膨胀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：</a:t>
            </a:r>
            <a:endParaRPr lang="en-US" altLang="zh-CN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水在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4℃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时密度最大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rPr>
              <a:t>。</a:t>
            </a:r>
            <a:endParaRPr lang="en-US" altLang="zh-CN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温度高于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4℃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时，随着温度升高，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水的密度越来越小（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热胀冷缩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zh-CN" altLang="en-US" sz="2400" dirty="0" smtClean="0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温度低于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4℃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时，随着温度降低，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水的密度越来越小（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冷胀热缩</a:t>
            </a:r>
            <a:r>
              <a:rPr lang="zh-CN" altLang="en-US" sz="2400" dirty="0">
                <a:latin typeface="+mn-ea"/>
                <a:ea typeface="+mn-ea"/>
                <a:cs typeface="+mn-ea"/>
                <a:sym typeface="+mn-ea"/>
              </a:rPr>
              <a:t>）</a:t>
            </a:r>
            <a:r>
              <a:rPr lang="zh-CN" altLang="en-US" sz="2400" dirty="0" smtClean="0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水凝固成冰时体积变大，密度变小。</a:t>
            </a:r>
            <a:endParaRPr lang="zh-CN" altLang="en-US" sz="2400" dirty="0">
              <a:latin typeface="+mn-ea"/>
              <a:ea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zh-CN" altLang="en-US" sz="2400" dirty="0">
              <a:latin typeface="+mn-ea"/>
              <a:ea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304" y="1401070"/>
            <a:ext cx="3998595" cy="23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65" y="1131590"/>
            <a:ext cx="5005070" cy="3753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27584" y="1779662"/>
            <a:ext cx="37395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为什么冬天河里的鱼冻不死呢？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56200" y="1137285"/>
            <a:ext cx="2940685" cy="3587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1407318" y="1131590"/>
            <a:ext cx="6978576" cy="751205"/>
            <a:chOff x="-678373" y="574005"/>
            <a:chExt cx="6978576" cy="751205"/>
          </a:xfrm>
        </p:grpSpPr>
        <p:sp>
          <p:nvSpPr>
            <p:cNvPr id="52" name="Title 1"/>
            <p:cNvSpPr txBox="1"/>
            <p:nvPr>
              <p:custDataLst>
                <p:tags r:id="rId7"/>
              </p:custDataLst>
            </p:nvPr>
          </p:nvSpPr>
          <p:spPr>
            <a:xfrm>
              <a:off x="-610035" y="574005"/>
              <a:ext cx="6910238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第2课时 密度的简单计算 </a:t>
              </a:r>
              <a:r>
                <a:rPr 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密度与温度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学习内容导览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8"/>
              </p:custDataLst>
            </p:nvPr>
          </p:nvCxnSpPr>
          <p:spPr>
            <a:xfrm>
              <a:off x="-678373" y="1325210"/>
              <a:ext cx="6840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 flipV="1">
            <a:off x="2345861" y="3180021"/>
            <a:ext cx="4871720" cy="50165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1943965" y="2330186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5868144" y="2348362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5"/>
            </p:custDataLst>
          </p:nvPr>
        </p:nvSpPr>
        <p:spPr>
          <a:xfrm>
            <a:off x="2204520" y="2643758"/>
            <a:ext cx="1278890" cy="8108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5868144" y="2732047"/>
            <a:ext cx="1871950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密度与温度</a:t>
            </a:r>
            <a:endParaRPr kumimoji="0" lang="zh-CN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99592" y="1059582"/>
            <a:ext cx="79159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例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4  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冬天，常看到室外的自来水管包一层保温材料，是为了防止水管冻裂，水管被冻裂的主要原因是（      ）</a:t>
            </a:r>
          </a:p>
          <a:p>
            <a:pPr indent="0">
              <a:lnSpc>
                <a:spcPct val="150000"/>
              </a:lnSpc>
            </a:pP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水管里的水结成冰后，密度变大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+mn-ea"/>
              </a:rPr>
              <a:t>	
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水管里的水结成冰后，质量变大</a:t>
            </a:r>
          </a:p>
          <a:p>
            <a:pPr indent="0">
              <a:lnSpc>
                <a:spcPct val="150000"/>
              </a:lnSpc>
            </a:pP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水管里的水结成冰后，体积变大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+mn-ea"/>
              </a:rPr>
              <a:t>	
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zh-CN" sz="2400" dirty="0">
                <a:latin typeface="Times New Roman" pitchFamily="18" charset="0"/>
                <a:cs typeface="Times New Roman" pitchFamily="18" charset="0"/>
                <a:sym typeface="+mn-ea"/>
              </a:rPr>
              <a:t>水管本身耐寒冷程度不高</a:t>
            </a:r>
            <a:endParaRPr lang="zh-CN" altLang="en-US" sz="2400" dirty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139433" y="1707654"/>
            <a:ext cx="509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755576" y="987574"/>
            <a:ext cx="8051800" cy="38179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例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5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如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图所示为质量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1 g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的某种液体的体积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---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温度关系图线，则以下相关说法正确的是（  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 ）</a:t>
            </a:r>
            <a:endParaRPr lang="zh-CN" altLang="en-US" sz="2400" dirty="0">
              <a:latin typeface="+mj-ea"/>
              <a:ea typeface="+mj-ea"/>
              <a:cs typeface="Times New Roman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A.4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时，该液体的密度最小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B.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温度从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0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升高到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8 ℃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，</a:t>
            </a:r>
            <a:endParaRPr lang="en-US" altLang="zh-CN" sz="24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  该液体的密度一直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变小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C.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温度从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0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升高到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4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，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 </a:t>
            </a:r>
            <a:endParaRPr lang="en-US" altLang="zh-CN" sz="24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  该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液体的</a:t>
            </a:r>
            <a:r>
              <a:rPr lang="zh-CN" altLang="en-US" sz="2400" dirty="0" smtClean="0">
                <a:latin typeface="+mj-ea"/>
                <a:ea typeface="+mj-ea"/>
                <a:cs typeface="Times New Roman" pitchFamily="18" charset="0"/>
              </a:rPr>
              <a:t>体积一直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变大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D.1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时该液体的密度比</a:t>
            </a:r>
            <a:r>
              <a:rPr lang="en-US" altLang="zh-CN" sz="2400" dirty="0">
                <a:latin typeface="+mj-ea"/>
                <a:ea typeface="+mj-ea"/>
                <a:cs typeface="Times New Roman" pitchFamily="18" charset="0"/>
              </a:rPr>
              <a:t>5 ℃</a:t>
            </a:r>
            <a:r>
              <a:rPr lang="zh-CN" altLang="en-US" sz="2400" dirty="0">
                <a:latin typeface="+mj-ea"/>
                <a:ea typeface="+mj-ea"/>
                <a:cs typeface="Times New Roman" pitchFamily="18" charset="0"/>
              </a:rPr>
              <a:t>时小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2" y="2013997"/>
            <a:ext cx="3686213" cy="21517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103352" y="1464334"/>
            <a:ext cx="546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987824" y="1865687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12000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0737" y="1975214"/>
            <a:ext cx="5873592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练习题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99592" y="1347614"/>
            <a:ext cx="756729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 dirty="0" smtClean="0">
                <a:latin typeface="+mj-ea"/>
                <a:ea typeface="+mj-ea"/>
                <a:cs typeface="仿宋" panose="02010609060101010101" charset="-122"/>
              </a:rPr>
              <a:t>1</a:t>
            </a:r>
            <a:r>
              <a:rPr lang="en-US" altLang="zh-CN" sz="2800" dirty="0">
                <a:latin typeface="+mj-ea"/>
                <a:ea typeface="+mj-ea"/>
                <a:cs typeface="仿宋" panose="02010609060101010101" charset="-122"/>
              </a:rPr>
              <a:t>.</a:t>
            </a:r>
            <a:r>
              <a:rPr lang="zh-CN" altLang="en-US" sz="2800" dirty="0">
                <a:latin typeface="+mj-ea"/>
                <a:ea typeface="+mj-ea"/>
                <a:cs typeface="仿宋" panose="02010609060101010101" charset="-122"/>
              </a:rPr>
              <a:t>能联系实际运用密度公式进行有关</a:t>
            </a:r>
            <a:r>
              <a:rPr lang="zh-CN" altLang="en-US" sz="2800" dirty="0" smtClean="0">
                <a:latin typeface="+mj-ea"/>
                <a:ea typeface="+mj-ea"/>
                <a:cs typeface="仿宋" panose="02010609060101010101" charset="-122"/>
              </a:rPr>
              <a:t>计算。</a:t>
            </a:r>
            <a:endParaRPr lang="zh-CN" altLang="en-US" sz="2800" dirty="0">
              <a:latin typeface="+mj-ea"/>
              <a:ea typeface="+mj-ea"/>
              <a:cs typeface="仿宋" panose="02010609060101010101" charset="-122"/>
            </a:endParaRPr>
          </a:p>
          <a:p>
            <a:pPr marL="0" indent="0" algn="l"/>
            <a:endParaRPr lang="zh-CN" altLang="en-US" sz="2800" dirty="0">
              <a:latin typeface="+mj-ea"/>
              <a:ea typeface="+mj-ea"/>
              <a:cs typeface="仿宋" panose="02010609060101010101" charset="-122"/>
            </a:endParaRPr>
          </a:p>
          <a:p>
            <a:pPr marL="0" indent="0" algn="l"/>
            <a:r>
              <a:rPr lang="en-US" altLang="zh-CN" sz="2800" dirty="0" smtClean="0">
                <a:latin typeface="+mj-ea"/>
                <a:ea typeface="+mj-ea"/>
                <a:cs typeface="仿宋" panose="02010609060101010101" charset="-122"/>
              </a:rPr>
              <a:t>2</a:t>
            </a:r>
            <a:r>
              <a:rPr lang="en-US" altLang="zh-CN" sz="2800" dirty="0">
                <a:latin typeface="+mj-ea"/>
                <a:ea typeface="+mj-ea"/>
                <a:cs typeface="仿宋" panose="02010609060101010101" charset="-122"/>
              </a:rPr>
              <a:t>.</a:t>
            </a:r>
            <a:r>
              <a:rPr lang="zh-CN" altLang="en-US" sz="2800" dirty="0">
                <a:latin typeface="+mj-ea"/>
                <a:ea typeface="+mj-ea"/>
                <a:cs typeface="仿宋" panose="02010609060101010101" charset="-122"/>
              </a:rPr>
              <a:t>知道密度与温度的关系。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1403648" y="1419622"/>
            <a:ext cx="59182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（1）密度的定义是什么？</a:t>
            </a:r>
          </a:p>
          <a:p>
            <a:pPr marL="0" indent="0" eaLnBrk="1" latinLnBrk="0" hangingPunct="1"/>
            <a:endParaRPr lang="zh-CN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（2）密度的公式是什么？</a:t>
            </a:r>
          </a:p>
          <a:p>
            <a:pPr marL="0" indent="0" eaLnBrk="1" latinLnBrk="0" hangingPunct="1"/>
            <a:endParaRPr lang="zh-CN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0" indent="0" eaLnBrk="1" latinLnBrk="0" hangingPunct="1"/>
            <a:r>
              <a:rPr lang="zh-CN" sz="3200" b="1" dirty="0">
                <a:solidFill>
                  <a:srgbClr val="0070C0"/>
                </a:solidFill>
                <a:ea typeface="宋体" panose="02010600030101010101" pitchFamily="2" charset="-122"/>
              </a:rPr>
              <a:t>（3）密度的单位是什么？</a:t>
            </a:r>
            <a:endParaRPr lang="zh-CN" altLang="en-US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9" y="1707654"/>
            <a:ext cx="7446681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658" y="117413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已知铝棒的直径</a:t>
            </a:r>
            <a:r>
              <a:rPr lang="en-US" altLang="zh-CN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为</a:t>
            </a:r>
            <a:r>
              <a:rPr lang="en-US" altLang="zh-C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100mm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，长</a:t>
            </a:r>
            <a:r>
              <a:rPr lang="en-US" altLang="zh-CN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为</a:t>
            </a:r>
            <a:r>
              <a:rPr lang="en-US" altLang="zh-C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2.5m,</a:t>
            </a:r>
            <a:r>
              <a:rPr lang="zh-CN" alt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铝棒的质量是多少？</a:t>
            </a:r>
            <a:endParaRPr lang="zh-CN" altLang="en-US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827584" y="1131569"/>
            <a:ext cx="8011160" cy="14761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algn="just">
              <a:lnSpc>
                <a:spcPct val="150000"/>
              </a:lnSpc>
            </a:pP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zh-CN" sz="3200" dirty="0">
                <a:latin typeface="Times New Roman" pitchFamily="18" charset="0"/>
                <a:cs typeface="Times New Roman" pitchFamily="18" charset="0"/>
              </a:rPr>
              <a:t>一个实心金属块的质量</a:t>
            </a:r>
            <a:r>
              <a:rPr lang="en-US" sz="3200" i="1" dirty="0">
                <a:latin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=158g</a:t>
            </a:r>
            <a:r>
              <a:rPr lang="zh-CN" sz="3200" dirty="0">
                <a:latin typeface="Times New Roman" pitchFamily="18" charset="0"/>
                <a:cs typeface="Times New Roman" pitchFamily="18" charset="0"/>
              </a:rPr>
              <a:t>，体积</a:t>
            </a:r>
            <a:r>
              <a:rPr lang="en-US" sz="3200" i="1" dirty="0">
                <a:latin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=20cm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zh-CN" sz="3200" dirty="0">
                <a:latin typeface="Times New Roman" pitchFamily="18" charset="0"/>
                <a:cs typeface="Times New Roman" pitchFamily="18" charset="0"/>
              </a:rPr>
              <a:t>，求该金属块的密度。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-2147482579" descr="eqIda27dc326041e73e29056b2b8b4d55a4b"/>
          <p:cNvGraphicFramePr>
            <a:graphicFrameLocks noChangeAspect="1"/>
          </p:cNvGraphicFramePr>
          <p:nvPr/>
        </p:nvGraphicFramePr>
        <p:xfrm>
          <a:off x="1979930" y="2931795"/>
          <a:ext cx="450723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1688465" imgH="393700" progId="Equation.DSMT4">
                  <p:embed/>
                </p:oleObj>
              </mc:Choice>
              <mc:Fallback>
                <p:oleObj r:id="rId3" imgW="16884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930" y="2931795"/>
                        <a:ext cx="4507230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827584" y="1061928"/>
            <a:ext cx="7858760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50000"/>
              </a:lnSpc>
            </a:pP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例</a:t>
            </a:r>
            <a:r>
              <a:rPr lang="en-US" altLang="zh-CN" sz="2800" b="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一辆油罐车中装了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30m</a:t>
            </a:r>
            <a:r>
              <a:rPr lang="en-US" sz="2800" b="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的油料，小明想知道所装油料的质量，但不知道其密度大小，便从车上取出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30cm</a:t>
            </a:r>
            <a:r>
              <a:rPr lang="en-US" sz="2800" b="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的油料，测得其质量为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24.6g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。求：</a:t>
            </a:r>
          </a:p>
          <a:p>
            <a:pPr marL="0" indent="0">
              <a:lnSpc>
                <a:spcPct val="150000"/>
              </a:lnSpc>
            </a:pP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sz="2800" b="0" dirty="0">
                <a:latin typeface="Times New Roman" pitchFamily="18" charset="0"/>
                <a:cs typeface="Times New Roman" pitchFamily="18" charset="0"/>
              </a:rPr>
              <a:t>）这种油料的密度是多少？</a:t>
            </a:r>
            <a:endParaRPr lang="zh-CN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对象 2" descr="eqId5cb94840082e37edb92a8d207b5ae2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53481"/>
              </p:ext>
            </p:extLst>
          </p:nvPr>
        </p:nvGraphicFramePr>
        <p:xfrm>
          <a:off x="1691680" y="3795886"/>
          <a:ext cx="5832648" cy="83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2743200" imgH="393700" progId="Equation.DSMT4">
                  <p:embed/>
                </p:oleObj>
              </mc:Choice>
              <mc:Fallback>
                <p:oleObj r:id="rId3" imgW="2743200" imgH="3937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795886"/>
                        <a:ext cx="5832648" cy="8302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框 106"/>
          <p:cNvSpPr txBox="1"/>
          <p:nvPr/>
        </p:nvSpPr>
        <p:spPr>
          <a:xfrm>
            <a:off x="611560" y="1347614"/>
            <a:ext cx="80454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zh-CN" sz="3200" b="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sz="3200" b="0" dirty="0">
                <a:latin typeface="Times New Roman" pitchFamily="18" charset="0"/>
                <a:cs typeface="Times New Roman" pitchFamily="18" charset="0"/>
              </a:rPr>
              <a:t>）油罐车上所装油料的质量是多少千克？</a:t>
            </a:r>
            <a:endParaRPr lang="zh-CN" alt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-2147482615" descr="eqIda82b14407fbe302f88dd8593971724a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83350"/>
              </p:ext>
            </p:extLst>
          </p:nvPr>
        </p:nvGraphicFramePr>
        <p:xfrm>
          <a:off x="1475656" y="2283718"/>
          <a:ext cx="6917690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2806700" imgH="228600" progId="Equation.DSMT4">
                  <p:embed/>
                </p:oleObj>
              </mc:Choice>
              <mc:Fallback>
                <p:oleObj r:id="rId3" imgW="28067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283718"/>
                        <a:ext cx="6917690" cy="561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915566"/>
            <a:ext cx="8140065" cy="1301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</a:rPr>
              <a:t>乒乓球不小心被压瘪了，但是没有裂口，你能让它恢复原状吗？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060065" y="2139315"/>
            <a:ext cx="4015105" cy="2523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  <p:tag name="KSO_WM_UNIT_PLACING_PICTURE_USER_VIEWPORT" val="{&quot;height&quot;:4300,&quot;width&quot;:3992.4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  <p:tag name="KSO_WM_UNIT_PLACING_PICTURE_USER_VIEWPORT" val="{&quot;height&quot;:4300,&quot;width&quot;:395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67.499212598425,&quot;width&quot;:916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654</Words>
  <PresentationFormat>全屏显示(16:9)</PresentationFormat>
  <Paragraphs>58</Paragraphs>
  <Slides>23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仿宋</vt:lpstr>
      <vt:lpstr>黑体</vt:lpstr>
      <vt:lpstr>楷体</vt:lpstr>
      <vt:lpstr>微软雅黑</vt:lpstr>
      <vt:lpstr>Times New Roman</vt:lpstr>
      <vt:lpstr>隶书</vt:lpstr>
      <vt:lpstr>Calibri</vt:lpstr>
      <vt:lpstr>自定义设计方案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2024-07-18T06:40:32Z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2AB6D25DF88D464FBAE4DFC2431E5255</vt:lpwstr>
  </property>
</Properties>
</file>