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Java 20.11-->
<p:presentation xmlns:r="http://schemas.openxmlformats.org/officeDocument/2006/relationships" xmlns:a="http://schemas.openxmlformats.org/drawingml/2006/main" xmlns:p="http://schemas.openxmlformats.org/presentationml/2006/main">
  <p:sldMasterIdLst>
    <p:sldMasterId id="2147483648" r:id="rId2"/>
  </p:sldMasterIdLst>
  <p:notesMasterIdLst>
    <p:notesMasterId r:id="rId3"/>
  </p:notesMasterIdLst>
  <p:sldIdLst>
    <p:sldId id="750" r:id="rId4"/>
    <p:sldId id="1119" r:id="rId5"/>
    <p:sldId id="1391" r:id="rId6"/>
    <p:sldId id="1392" r:id="rId7"/>
    <p:sldId id="1323" r:id="rId8"/>
    <p:sldId id="1393" r:id="rId9"/>
    <p:sldId id="1324" r:id="rId10"/>
    <p:sldId id="1394" r:id="rId11"/>
    <p:sldId id="1095" r:id="rId12"/>
    <p:sldId id="1106" r:id="rId13"/>
    <p:sldId id="1333" r:id="rId14"/>
    <p:sldId id="1397" r:id="rId15"/>
    <p:sldId id="1398" r:id="rId16"/>
    <p:sldId id="1399" r:id="rId17"/>
    <p:sldId id="1400" r:id="rId18"/>
    <p:sldId id="1117" r:id="rId19"/>
    <p:sldId id="1402" r:id="rId20"/>
    <p:sldId id="1401" r:id="rId21"/>
    <p:sldId id="1403" r:id="rId22"/>
    <p:sldId id="1404" r:id="rId23"/>
    <p:sldId id="1405" r:id="rId24"/>
    <p:sldId id="1406" r:id="rId25"/>
    <p:sldId id="1140" r:id="rId26"/>
    <p:sldId id="1337" r:id="rId27"/>
    <p:sldId id="1338" r:id="rId28"/>
    <p:sldId id="1407" r:id="rId29"/>
    <p:sldId id="1339" r:id="rId30"/>
    <p:sldId id="1408" r:id="rId31"/>
    <p:sldId id="1409" r:id="rId32"/>
    <p:sldId id="1340" r:id="rId33"/>
    <p:sldId id="1410" r:id="rId34"/>
    <p:sldId id="1411" r:id="rId35"/>
    <p:sldId id="1343" r:id="rId36"/>
    <p:sldId id="1414" r:id="rId37"/>
    <p:sldId id="1344" r:id="rId38"/>
    <p:sldId id="1415" r:id="rId39"/>
    <p:sldId id="1345" r:id="rId40"/>
    <p:sldId id="1346" r:id="rId41"/>
    <p:sldId id="1416" r:id="rId42"/>
    <p:sldId id="1347" r:id="rId43"/>
    <p:sldId id="1417" r:id="rId44"/>
    <p:sldId id="1351" r:id="rId45"/>
    <p:sldId id="1352" r:id="rId46"/>
    <p:sldId id="1418" r:id="rId47"/>
    <p:sldId id="1419" r:id="rId48"/>
    <p:sldId id="1355" r:id="rId49"/>
    <p:sldId id="1420" r:id="rId50"/>
    <p:sldId id="1357" r:id="rId51"/>
    <p:sldId id="1421" r:id="rId52"/>
    <p:sldId id="1422" r:id="rId53"/>
    <p:sldId id="1423" r:id="rId54"/>
    <p:sldId id="1367" r:id="rId55"/>
    <p:sldId id="1424" r:id="rId56"/>
    <p:sldId id="1425" r:id="rId57"/>
    <p:sldId id="1426" r:id="rId58"/>
    <p:sldId id="1427" r:id="rId59"/>
    <p:sldId id="1429" r:id="rId60"/>
    <p:sldId id="1430" r:id="rId61"/>
    <p:sldId id="1373" r:id="rId62"/>
    <p:sldId id="1374" r:id="rId63"/>
    <p:sldId id="1431" r:id="rId64"/>
    <p:sldId id="1377" r:id="rId65"/>
    <p:sldId id="1378" r:id="rId66"/>
    <p:sldId id="1432" r:id="rId67"/>
    <p:sldId id="1379" r:id="rId68"/>
    <p:sldId id="1433" r:id="rId69"/>
    <p:sldId id="1434" r:id="rId70"/>
    <p:sldId id="1380" r:id="rId71"/>
  </p:sldIdLst>
  <p:sldSz cx="12192000" cy="6858000"/>
  <p:notesSz cx="6858000" cy="9144000"/>
  <p:custDataLst>
    <p:tags r:id="rId7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p="http://schemas.openxmlformats.org/presentationml/2006/main">
  <p:cmAuthor id="1" name="xiao" initials="x" lastIdx="0" clrIdx="0"/>
</p:cmAuthorLst>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55" autoAdjust="0"/>
    <p:restoredTop sz="94660"/>
  </p:normalViewPr>
  <p:slideViewPr>
    <p:cSldViewPr snapToGrid="0">
      <p:cViewPr varScale="1">
        <p:scale>
          <a:sx n="73" d="100"/>
          <a:sy n="73" d="100"/>
        </p:scale>
        <p:origin x="72" y="1014"/>
      </p:cViewPr>
      <p:guideLst>
        <p:guide orient="horz" pos="2185"/>
        <p:guide pos="3886"/>
      </p:guideLst>
    </p:cSldViewPr>
  </p:slideViewPr>
  <p:notesTextViewPr>
    <p:cViewPr>
      <p:scale>
        <a:sx n="1" d="1"/>
        <a:sy n="1" d="1"/>
      </p:scale>
      <p:origin x="0" y="0"/>
    </p:cViewPr>
  </p:notesTextViewPr>
  <p:notesViewPr>
    <p:cSldViewPr snapToGrid="0">
      <p:cViewPr varScale="1">
        <p:scale>
          <a:sx n="65" d="100"/>
          <a:sy n="65" d="100"/>
        </p:scale>
        <p:origin x="3276" y="78"/>
      </p:cViewPr>
      <p:guideLst/>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commentAuthors" Target="commentAuthors.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slide" Target="slides/slide11.xml" /><Relationship Id="rId15" Type="http://schemas.openxmlformats.org/officeDocument/2006/relationships/slide" Target="slides/slide12.xml" /><Relationship Id="rId16" Type="http://schemas.openxmlformats.org/officeDocument/2006/relationships/slide" Target="slides/slide13.xml" /><Relationship Id="rId17" Type="http://schemas.openxmlformats.org/officeDocument/2006/relationships/slide" Target="slides/slide14.xml" /><Relationship Id="rId18" Type="http://schemas.openxmlformats.org/officeDocument/2006/relationships/slide" Target="slides/slide15.xml" /><Relationship Id="rId19" Type="http://schemas.openxmlformats.org/officeDocument/2006/relationships/slide" Target="slides/slide16.xml" /><Relationship Id="rId2" Type="http://schemas.openxmlformats.org/officeDocument/2006/relationships/slideMaster" Target="slideMasters/slideMaster1.xml" /><Relationship Id="rId20" Type="http://schemas.openxmlformats.org/officeDocument/2006/relationships/slide" Target="slides/slide17.xml" /><Relationship Id="rId21" Type="http://schemas.openxmlformats.org/officeDocument/2006/relationships/slide" Target="slides/slide18.xml" /><Relationship Id="rId22" Type="http://schemas.openxmlformats.org/officeDocument/2006/relationships/slide" Target="slides/slide19.xml" /><Relationship Id="rId23" Type="http://schemas.openxmlformats.org/officeDocument/2006/relationships/slide" Target="slides/slide20.xml" /><Relationship Id="rId24" Type="http://schemas.openxmlformats.org/officeDocument/2006/relationships/slide" Target="slides/slide21.xml" /><Relationship Id="rId25" Type="http://schemas.openxmlformats.org/officeDocument/2006/relationships/slide" Target="slides/slide22.xml" /><Relationship Id="rId26" Type="http://schemas.openxmlformats.org/officeDocument/2006/relationships/slide" Target="slides/slide23.xml" /><Relationship Id="rId27" Type="http://schemas.openxmlformats.org/officeDocument/2006/relationships/slide" Target="slides/slide24.xml" /><Relationship Id="rId28" Type="http://schemas.openxmlformats.org/officeDocument/2006/relationships/slide" Target="slides/slide25.xml" /><Relationship Id="rId29" Type="http://schemas.openxmlformats.org/officeDocument/2006/relationships/slide" Target="slides/slide26.xml" /><Relationship Id="rId3" Type="http://schemas.openxmlformats.org/officeDocument/2006/relationships/notesMaster" Target="notesMasters/notesMaster1.xml" /><Relationship Id="rId30" Type="http://schemas.openxmlformats.org/officeDocument/2006/relationships/slide" Target="slides/slide27.xml" /><Relationship Id="rId31" Type="http://schemas.openxmlformats.org/officeDocument/2006/relationships/slide" Target="slides/slide28.xml" /><Relationship Id="rId32" Type="http://schemas.openxmlformats.org/officeDocument/2006/relationships/slide" Target="slides/slide29.xml" /><Relationship Id="rId33" Type="http://schemas.openxmlformats.org/officeDocument/2006/relationships/slide" Target="slides/slide30.xml" /><Relationship Id="rId34" Type="http://schemas.openxmlformats.org/officeDocument/2006/relationships/slide" Target="slides/slide31.xml" /><Relationship Id="rId35" Type="http://schemas.openxmlformats.org/officeDocument/2006/relationships/slide" Target="slides/slide32.xml" /><Relationship Id="rId36" Type="http://schemas.openxmlformats.org/officeDocument/2006/relationships/slide" Target="slides/slide33.xml" /><Relationship Id="rId37" Type="http://schemas.openxmlformats.org/officeDocument/2006/relationships/slide" Target="slides/slide34.xml" /><Relationship Id="rId38" Type="http://schemas.openxmlformats.org/officeDocument/2006/relationships/slide" Target="slides/slide35.xml" /><Relationship Id="rId39" Type="http://schemas.openxmlformats.org/officeDocument/2006/relationships/slide" Target="slides/slide36.xml" /><Relationship Id="rId4" Type="http://schemas.openxmlformats.org/officeDocument/2006/relationships/slide" Target="slides/slide1.xml" /><Relationship Id="rId40" Type="http://schemas.openxmlformats.org/officeDocument/2006/relationships/slide" Target="slides/slide37.xml" /><Relationship Id="rId41" Type="http://schemas.openxmlformats.org/officeDocument/2006/relationships/slide" Target="slides/slide38.xml" /><Relationship Id="rId42" Type="http://schemas.openxmlformats.org/officeDocument/2006/relationships/slide" Target="slides/slide39.xml" /><Relationship Id="rId43" Type="http://schemas.openxmlformats.org/officeDocument/2006/relationships/slide" Target="slides/slide40.xml" /><Relationship Id="rId44" Type="http://schemas.openxmlformats.org/officeDocument/2006/relationships/slide" Target="slides/slide41.xml" /><Relationship Id="rId45" Type="http://schemas.openxmlformats.org/officeDocument/2006/relationships/slide" Target="slides/slide42.xml" /><Relationship Id="rId46" Type="http://schemas.openxmlformats.org/officeDocument/2006/relationships/slide" Target="slides/slide43.xml" /><Relationship Id="rId47" Type="http://schemas.openxmlformats.org/officeDocument/2006/relationships/slide" Target="slides/slide44.xml" /><Relationship Id="rId48" Type="http://schemas.openxmlformats.org/officeDocument/2006/relationships/slide" Target="slides/slide45.xml" /><Relationship Id="rId49" Type="http://schemas.openxmlformats.org/officeDocument/2006/relationships/slide" Target="slides/slide46.xml" /><Relationship Id="rId5" Type="http://schemas.openxmlformats.org/officeDocument/2006/relationships/slide" Target="slides/slide2.xml" /><Relationship Id="rId50" Type="http://schemas.openxmlformats.org/officeDocument/2006/relationships/slide" Target="slides/slide47.xml" /><Relationship Id="rId51" Type="http://schemas.openxmlformats.org/officeDocument/2006/relationships/slide" Target="slides/slide48.xml" /><Relationship Id="rId52" Type="http://schemas.openxmlformats.org/officeDocument/2006/relationships/slide" Target="slides/slide49.xml" /><Relationship Id="rId53" Type="http://schemas.openxmlformats.org/officeDocument/2006/relationships/slide" Target="slides/slide50.xml" /><Relationship Id="rId54" Type="http://schemas.openxmlformats.org/officeDocument/2006/relationships/slide" Target="slides/slide51.xml" /><Relationship Id="rId55" Type="http://schemas.openxmlformats.org/officeDocument/2006/relationships/slide" Target="slides/slide52.xml" /><Relationship Id="rId56" Type="http://schemas.openxmlformats.org/officeDocument/2006/relationships/slide" Target="slides/slide53.xml" /><Relationship Id="rId57" Type="http://schemas.openxmlformats.org/officeDocument/2006/relationships/slide" Target="slides/slide54.xml" /><Relationship Id="rId58" Type="http://schemas.openxmlformats.org/officeDocument/2006/relationships/slide" Target="slides/slide55.xml" /><Relationship Id="rId59" Type="http://schemas.openxmlformats.org/officeDocument/2006/relationships/slide" Target="slides/slide56.xml" /><Relationship Id="rId6" Type="http://schemas.openxmlformats.org/officeDocument/2006/relationships/slide" Target="slides/slide3.xml" /><Relationship Id="rId60" Type="http://schemas.openxmlformats.org/officeDocument/2006/relationships/slide" Target="slides/slide57.xml" /><Relationship Id="rId61" Type="http://schemas.openxmlformats.org/officeDocument/2006/relationships/slide" Target="slides/slide58.xml" /><Relationship Id="rId62" Type="http://schemas.openxmlformats.org/officeDocument/2006/relationships/slide" Target="slides/slide59.xml" /><Relationship Id="rId63" Type="http://schemas.openxmlformats.org/officeDocument/2006/relationships/slide" Target="slides/slide60.xml" /><Relationship Id="rId64" Type="http://schemas.openxmlformats.org/officeDocument/2006/relationships/slide" Target="slides/slide61.xml" /><Relationship Id="rId65" Type="http://schemas.openxmlformats.org/officeDocument/2006/relationships/slide" Target="slides/slide62.xml" /><Relationship Id="rId66" Type="http://schemas.openxmlformats.org/officeDocument/2006/relationships/slide" Target="slides/slide63.xml" /><Relationship Id="rId67" Type="http://schemas.openxmlformats.org/officeDocument/2006/relationships/slide" Target="slides/slide64.xml" /><Relationship Id="rId68" Type="http://schemas.openxmlformats.org/officeDocument/2006/relationships/slide" Target="slides/slide65.xml" /><Relationship Id="rId69" Type="http://schemas.openxmlformats.org/officeDocument/2006/relationships/slide" Target="slides/slide66.xml" /><Relationship Id="rId7" Type="http://schemas.openxmlformats.org/officeDocument/2006/relationships/slide" Target="slides/slide4.xml" /><Relationship Id="rId70" Type="http://schemas.openxmlformats.org/officeDocument/2006/relationships/slide" Target="slides/slide67.xml" /><Relationship Id="rId71" Type="http://schemas.openxmlformats.org/officeDocument/2006/relationships/slide" Target="slides/slide68.xml" /><Relationship Id="rId72" Type="http://schemas.openxmlformats.org/officeDocument/2006/relationships/tags" Target="tags/tag15.xml" /><Relationship Id="rId73" Type="http://schemas.openxmlformats.org/officeDocument/2006/relationships/presProps" Target="presProps.xml" /><Relationship Id="rId74" Type="http://schemas.openxmlformats.org/officeDocument/2006/relationships/viewProps" Target="viewProps.xml" /><Relationship Id="rId75" Type="http://schemas.openxmlformats.org/officeDocument/2006/relationships/theme" Target="theme/theme1.xml" /><Relationship Id="rId76" Type="http://schemas.openxmlformats.org/officeDocument/2006/relationships/tableStyles" Target="tableStyles.xml" /><Relationship Id="rId8" Type="http://schemas.openxmlformats.org/officeDocument/2006/relationships/slide" Target="slides/slide5.xml" /><Relationship Id="rId9" Type="http://schemas.openxmlformats.org/officeDocument/2006/relationships/slide" Target="slides/slide6.xml" /></Relationships>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B3AD26-BB5B-4B58-9E34-0F1D9885EC2A}" type="datetimeFigureOut">
              <a:rPr lang="zh-CN" altLang="en-US" smtClean="0"/>
              <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C80E95-F800-4685-9CC0-BEAD22302047}" type="slidenum">
              <a:rPr lang="zh-CN" altLang="en-US" smtClean="0"/>
              <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1_标题幻灯片">
    <p:spTree>
      <p:nvGrpSpPr>
        <p:cNvPr id="1" name=""/>
        <p:cNvGrpSpPr/>
        <p:nvPr/>
      </p:nvGrpSpPr>
      <p:grpSpPr>
        <a:xfrm>
          <a:off x="0" y="0"/>
          <a:ext cx="0" cy="0"/>
        </a:xfrm>
      </p:grpSpPr>
    </p:spTree>
  </p:cSld>
  <p:clrMapOvr>
    <a:masterClrMapping/>
  </p:clrMapOvr>
  <p:transition spd="med">
    <p:wipe dir="d"/>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A61DF0-C4A4-4DA9-87A1-DB1A3C5C94B8}" type="datetimeFigureOut">
              <a:rPr lang="zh-CN" altLang="en-US" smtClean="0"/>
              <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8E485-00DC-4063-B6EA-323604CC0A98}" type="slidenum">
              <a:rPr lang="zh-CN" altLang="en-US" smtClean="0"/>
              <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Lst>
  <p:transition spd="med">
    <p:wipe dir="d"/>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2.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3.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8.jpeg"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9.jpeg" /><Relationship Id="rId3" Type="http://schemas.openxmlformats.org/officeDocument/2006/relationships/image" Target="../media/image20.jpeg"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1.jpeg"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2.jpeg" /><Relationship Id="rId3" Type="http://schemas.openxmlformats.org/officeDocument/2006/relationships/image" Target="../media/image23.jpeg"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4.jpeg" /><Relationship Id="rId3" Type="http://schemas.openxmlformats.org/officeDocument/2006/relationships/image" Target="../media/image25.jpeg"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jpeg"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6.jpeg" /><Relationship Id="rId3" Type="http://schemas.openxmlformats.org/officeDocument/2006/relationships/image" Target="../media/image27.jpeg"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8.jpeg" /><Relationship Id="rId3" Type="http://schemas.openxmlformats.org/officeDocument/2006/relationships/image" Target="../media/image29.jpeg"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0.jpeg" /><Relationship Id="rId3" Type="http://schemas.openxmlformats.org/officeDocument/2006/relationships/image" Target="../media/image31.jpeg"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2.jpeg"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4.xml"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3.png"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3.png" /></Relationships>
</file>

<file path=ppt/slides/_rels/slide2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5.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jpeg" /><Relationship Id="rId3" Type="http://schemas.openxmlformats.org/officeDocument/2006/relationships/image" Target="../media/image3.jpeg" /><Relationship Id="rId4" Type="http://schemas.openxmlformats.org/officeDocument/2006/relationships/image" Target="../media/image4.jpeg" /><Relationship Id="rId5" Type="http://schemas.openxmlformats.org/officeDocument/2006/relationships/image" Target="../media/image5.jpeg" /></Relationships>
</file>

<file path=ppt/slides/_rels/slide3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4.png" /></Relationships>
</file>

<file path=ppt/slides/_rels/slide3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5.png" /></Relationships>
</file>

<file path=ppt/slides/_rels/slide3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6.png" /></Relationships>
</file>

<file path=ppt/slides/_rels/slide3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7.jpeg" /></Relationships>
</file>

<file path=ppt/slides/_rels/slide3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8.jpeg" /></Relationships>
</file>

<file path=ppt/slides/_rels/slide3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9.jpeg" /></Relationships>
</file>

<file path=ppt/slides/_rels/slide3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40.jpeg" /></Relationships>
</file>

<file path=ppt/slides/_rels/slide3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41.jpeg" /><Relationship Id="rId3" Type="http://schemas.openxmlformats.org/officeDocument/2006/relationships/image" Target="../media/image42.png" /><Relationship Id="rId4" Type="http://schemas.openxmlformats.org/officeDocument/2006/relationships/image" Target="../media/image43.png" /></Relationships>
</file>

<file path=ppt/slides/_rels/slide3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44.jpeg" /><Relationship Id="rId3" Type="http://schemas.openxmlformats.org/officeDocument/2006/relationships/image" Target="../media/image45.png" /><Relationship Id="rId4" Type="http://schemas.openxmlformats.org/officeDocument/2006/relationships/image" Target="../media/image46.png" /></Relationships>
</file>

<file path=ppt/slides/_rels/slide3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47.png" /><Relationship Id="rId3" Type="http://schemas.openxmlformats.org/officeDocument/2006/relationships/image" Target="../media/image48.pn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6.jpeg" /><Relationship Id="rId3" Type="http://schemas.openxmlformats.org/officeDocument/2006/relationships/image" Target="../media/image7.jpeg" /></Relationships>
</file>

<file path=ppt/slides/_rels/slide4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49.jpeg" /><Relationship Id="rId3" Type="http://schemas.openxmlformats.org/officeDocument/2006/relationships/image" Target="../media/image50.png" /></Relationships>
</file>

<file path=ppt/slides/_rels/slide4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51.png" /><Relationship Id="rId3" Type="http://schemas.openxmlformats.org/officeDocument/2006/relationships/image" Target="../media/image52.png" /><Relationship Id="rId4" Type="http://schemas.openxmlformats.org/officeDocument/2006/relationships/image" Target="../media/image53.png" /></Relationships>
</file>

<file path=ppt/slides/_rels/slide4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6.xml" /><Relationship Id="rId3" Type="http://schemas.openxmlformats.org/officeDocument/2006/relationships/image" Target="../media/image54.png" /><Relationship Id="rId4" Type="http://schemas.openxmlformats.org/officeDocument/2006/relationships/image" Target="../media/image55.png" /><Relationship Id="rId5" Type="http://schemas.openxmlformats.org/officeDocument/2006/relationships/image" Target="../media/image56.png" /></Relationships>
</file>

<file path=ppt/slides/_rels/slide4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7.xml" /><Relationship Id="rId3" Type="http://schemas.openxmlformats.org/officeDocument/2006/relationships/image" Target="../media/image57.jpeg" /><Relationship Id="rId4" Type="http://schemas.openxmlformats.org/officeDocument/2006/relationships/image" Target="../media/image58.jpeg" /></Relationships>
</file>

<file path=ppt/slides/_rels/slide4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8.xml" /><Relationship Id="rId3" Type="http://schemas.openxmlformats.org/officeDocument/2006/relationships/image" Target="../media/image59.jpeg" /><Relationship Id="rId4" Type="http://schemas.openxmlformats.org/officeDocument/2006/relationships/image" Target="../media/image60.jpeg" /><Relationship Id="rId5" Type="http://schemas.openxmlformats.org/officeDocument/2006/relationships/image" Target="../media/image61.png" /></Relationships>
</file>

<file path=ppt/slides/_rels/slide4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9.xml" /><Relationship Id="rId3" Type="http://schemas.openxmlformats.org/officeDocument/2006/relationships/image" Target="../media/image62.jpeg" /><Relationship Id="rId4" Type="http://schemas.openxmlformats.org/officeDocument/2006/relationships/image" Target="../media/image63.jpeg" /><Relationship Id="rId5" Type="http://schemas.openxmlformats.org/officeDocument/2006/relationships/image" Target="../media/image64.png" /><Relationship Id="rId6" Type="http://schemas.openxmlformats.org/officeDocument/2006/relationships/image" Target="../media/image65.png" /></Relationships>
</file>

<file path=ppt/slides/_rels/slide4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66.png" /></Relationships>
</file>

<file path=ppt/slides/_rels/slide47.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4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67.png" /></Relationships>
</file>

<file path=ppt/slides/_rels/slide4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10.xml" /><Relationship Id="rId3" Type="http://schemas.openxmlformats.org/officeDocument/2006/relationships/image" Target="../media/image68.jpeg" /><Relationship Id="rId4" Type="http://schemas.openxmlformats.org/officeDocument/2006/relationships/image" Target="../media/image69.png" /><Relationship Id="rId5" Type="http://schemas.openxmlformats.org/officeDocument/2006/relationships/image" Target="../media/image70.png" /><Relationship Id="rId6" Type="http://schemas.openxmlformats.org/officeDocument/2006/relationships/image" Target="../media/image71.pn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8.jpeg" /><Relationship Id="rId3" Type="http://schemas.openxmlformats.org/officeDocument/2006/relationships/image" Target="../media/image9.jpeg" /></Relationships>
</file>

<file path=ppt/slides/_rels/slide5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11.xml" /><Relationship Id="rId3" Type="http://schemas.openxmlformats.org/officeDocument/2006/relationships/image" Target="../media/image69.png" /><Relationship Id="rId4" Type="http://schemas.openxmlformats.org/officeDocument/2006/relationships/image" Target="../media/image72.jpeg" /><Relationship Id="rId5" Type="http://schemas.openxmlformats.org/officeDocument/2006/relationships/image" Target="../media/image73.png" /></Relationships>
</file>

<file path=ppt/slides/_rels/slide5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12.xml" /><Relationship Id="rId3" Type="http://schemas.openxmlformats.org/officeDocument/2006/relationships/image" Target="../media/image69.png" /><Relationship Id="rId4" Type="http://schemas.openxmlformats.org/officeDocument/2006/relationships/image" Target="../media/image74.jpeg" /><Relationship Id="rId5" Type="http://schemas.openxmlformats.org/officeDocument/2006/relationships/image" Target="../media/image75.png" /></Relationships>
</file>

<file path=ppt/slides/_rels/slide5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76.jpeg" /></Relationships>
</file>

<file path=ppt/slides/_rels/slide5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77.jpeg" /></Relationships>
</file>

<file path=ppt/slides/_rels/slide5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78.jpeg" /></Relationships>
</file>

<file path=ppt/slides/_rels/slide55.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5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79.jpeg" /><Relationship Id="rId3" Type="http://schemas.openxmlformats.org/officeDocument/2006/relationships/image" Target="../media/image80.png" /></Relationships>
</file>

<file path=ppt/slides/_rels/slide5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81.jpeg" /></Relationships>
</file>

<file path=ppt/slides/_rels/slide5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82.png" /></Relationships>
</file>

<file path=ppt/slides/_rels/slide5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83.jpe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0.jpeg" /><Relationship Id="rId3" Type="http://schemas.openxmlformats.org/officeDocument/2006/relationships/image" Target="../media/image11.jpeg" /></Relationships>
</file>

<file path=ppt/slides/_rels/slide6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84.png" /></Relationships>
</file>

<file path=ppt/slides/_rels/slide6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6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85.jpeg" /><Relationship Id="rId3" Type="http://schemas.openxmlformats.org/officeDocument/2006/relationships/tags" Target="../tags/tag13.xml" /></Relationships>
</file>

<file path=ppt/slides/_rels/slide63.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64.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6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14.xml" /><Relationship Id="rId3" Type="http://schemas.openxmlformats.org/officeDocument/2006/relationships/image" Target="../media/image86.jpeg" /></Relationships>
</file>

<file path=ppt/slides/_rels/slide66.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6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87.jpeg" /><Relationship Id="rId3" Type="http://schemas.openxmlformats.org/officeDocument/2006/relationships/image" Target="../media/image88.jpeg" /><Relationship Id="rId4" Type="http://schemas.openxmlformats.org/officeDocument/2006/relationships/image" Target="../media/image89.jpeg" /></Relationships>
</file>

<file path=ppt/slides/_rels/slide6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90.png"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2.jpeg" /><Relationship Id="rId3" Type="http://schemas.openxmlformats.org/officeDocument/2006/relationships/image" Target="../media/image13.jpeg"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4.jpeg" /><Relationship Id="rId3" Type="http://schemas.openxmlformats.org/officeDocument/2006/relationships/image" Target="../media/image15.png" /><Relationship Id="rId4" Type="http://schemas.openxmlformats.org/officeDocument/2006/relationships/image" Target="../media/image16.png"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1.xml" /><Relationship Id="rId3" Type="http://schemas.openxmlformats.org/officeDocument/2006/relationships/image" Target="../media/image17.jpeg"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grpSp>
        <p:nvGrpSpPr>
          <p:cNvPr id="4" name="组合 3"/>
          <p:cNvGrpSpPr/>
          <p:nvPr/>
        </p:nvGrpSpPr>
        <p:grpSpPr>
          <a:xfrm>
            <a:off x="1055077" y="2418125"/>
            <a:ext cx="10081846" cy="1510035"/>
            <a:chOff x="1055077" y="2418125"/>
            <a:chExt cx="10081846" cy="1510035"/>
          </a:xfrm>
        </p:grpSpPr>
        <p:sp>
          <p:nvSpPr>
            <p:cNvPr id="10" name="矩形 9"/>
            <p:cNvSpPr/>
            <p:nvPr/>
          </p:nvSpPr>
          <p:spPr>
            <a:xfrm>
              <a:off x="1055077" y="3221405"/>
              <a:ext cx="10081846" cy="706755"/>
            </a:xfrm>
            <a:prstGeom prst="rect">
              <a:avLst/>
            </a:prstGeom>
          </p:spPr>
          <p:txBody>
            <a:bodyPr wrap="square">
              <a:spAutoFit/>
            </a:bodyPr>
            <a:lstStyle/>
            <a:p>
              <a:pPr algn="ctr"/>
              <a:r>
                <a:rPr lang="zh-CN" altLang="en-US" sz="4000" b="1">
                  <a:solidFill>
                    <a:srgbClr val="EE3028"/>
                  </a:solidFill>
                  <a:cs typeface="+mn-ea"/>
                  <a:sym typeface="+mn-lt"/>
                </a:rPr>
                <a:t>第十三章　简单机械</a:t>
              </a:r>
              <a:endParaRPr lang="zh-CN" altLang="en-US" sz="4000" b="1">
                <a:solidFill>
                  <a:srgbClr val="EE3028"/>
                </a:solidFill>
                <a:cs typeface="+mn-ea"/>
                <a:sym typeface="+mn-lt"/>
              </a:endParaRPr>
            </a:p>
          </p:txBody>
        </p:sp>
        <p:sp>
          <p:nvSpPr>
            <p:cNvPr id="12" name="文本框 11"/>
            <p:cNvSpPr txBox="1"/>
            <p:nvPr/>
          </p:nvSpPr>
          <p:spPr>
            <a:xfrm>
              <a:off x="3462973" y="2418125"/>
              <a:ext cx="5266055" cy="655160"/>
            </a:xfrm>
            <a:prstGeom prst="roundRect">
              <a:avLst>
                <a:gd name="adj" fmla="val 50000"/>
              </a:avLst>
            </a:prstGeom>
            <a:solidFill>
              <a:srgbClr val="EE3028"/>
            </a:solidFill>
            <a:effectLst/>
          </p:spPr>
          <p:txBody>
            <a:bodyPr wrap="square" bIns="54000" rtlCol="0">
              <a:spAutoFit/>
            </a:bodyPr>
            <a:lstStyle/>
            <a:p>
              <a:pPr algn="ctr"/>
              <a:r>
                <a:rPr lang="zh-CN" altLang="en-US" sz="2400" b="1">
                  <a:solidFill>
                    <a:schemeClr val="bg1"/>
                  </a:solidFill>
                  <a:cs typeface="+mn-ea"/>
                  <a:sym typeface="+mn-lt"/>
                </a:rPr>
                <a:t>第一部分　河南中考考点过关</a:t>
              </a:r>
              <a:endParaRPr lang="zh-CN" altLang="en-US" sz="2400" b="1">
                <a:solidFill>
                  <a:schemeClr val="bg1"/>
                </a:solidFill>
                <a:cs typeface="+mn-ea"/>
                <a:sym typeface="+mn-lt"/>
              </a:endParaRPr>
            </a:p>
          </p:txBody>
        </p:sp>
      </p:grpSp>
    </p:spTree>
  </p:cSld>
  <p:clrMapOvr>
    <a:masterClrMapping/>
  </p:clrMapOvr>
  <mc:AlternateContent>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杠杆的分类及应用</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 </a:t>
            </a:r>
            <a:r>
              <a:rPr lang="en-US" altLang="zh-CN">
                <a:solidFill>
                  <a:schemeClr val="bg1"/>
                </a:solidFill>
                <a:sym typeface="+mn-lt"/>
              </a:rPr>
              <a:t>2</a:t>
            </a:r>
            <a:endParaRPr lang="en-US" altLang="zh-CN">
              <a:solidFill>
                <a:schemeClr val="bg1"/>
              </a:solidFill>
              <a:sym typeface="+mn-lt"/>
            </a:endParaRPr>
          </a:p>
        </p:txBody>
      </p:sp>
      <p:graphicFrame>
        <p:nvGraphicFramePr>
          <p:cNvPr id="3" name="表格 2"/>
          <p:cNvGraphicFramePr>
            <a:graphicFrameLocks noGrp="1"/>
          </p:cNvGraphicFramePr>
          <p:nvPr>
            <p:custDataLst>
              <p:tags r:id="rId2"/>
            </p:custDataLst>
          </p:nvPr>
        </p:nvGraphicFramePr>
        <p:xfrm>
          <a:off x="918210" y="1327785"/>
          <a:ext cx="10658475" cy="3742690"/>
        </p:xfrm>
        <a:graphic>
          <a:graphicData uri="http://schemas.openxmlformats.org/drawingml/2006/table">
            <a:tbl>
              <a:tblPr firstRow="1" bandRow="1">
                <a:tableStyleId>{5940675A-B579-460E-94D1-54222C63F5DA}</a:tableStyleId>
              </a:tblPr>
              <a:tblGrid>
                <a:gridCol w="756920"/>
                <a:gridCol w="1927225"/>
                <a:gridCol w="2128520"/>
                <a:gridCol w="2901315"/>
                <a:gridCol w="2944495"/>
              </a:tblGrid>
              <a:tr h="592455">
                <a:tc>
                  <a:txBody>
                    <a:bodyPr vert="horz" wrap="square"/>
                    <a:lstStyle/>
                    <a:p>
                      <a:pPr indent="0" algn="ctr">
                        <a:buNone/>
                      </a:pPr>
                      <a:r>
                        <a:rPr lang="en-US" sz="2400" b="1">
                          <a:solidFill>
                            <a:srgbClr val="000000"/>
                          </a:solidFill>
                          <a:latin typeface="Times New Roman" panose="02020603050405020304" pitchFamily="18" charset="0"/>
                          <a:ea typeface="宋体" panose="02010600030101010101" pitchFamily="2" charset="-122"/>
                          <a:cs typeface="NEU-BZ-S92" charset="0"/>
                        </a:rPr>
                        <a:t>分类</a:t>
                      </a:r>
                      <a:endParaRPr lang="en-US" altLang="en-US" sz="2400" b="1">
                        <a:solidFill>
                          <a:srgbClr val="000000"/>
                        </a:solidFill>
                        <a:latin typeface="Times New Roman" panose="02020603050405020304" pitchFamily="18" charset="0"/>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1">
                          <a:solidFill>
                            <a:srgbClr val="000000"/>
                          </a:solidFill>
                          <a:latin typeface="Times New Roman" panose="02020603050405020304" pitchFamily="18" charset="0"/>
                          <a:ea typeface="宋体" panose="02010600030101010101" pitchFamily="2" charset="-122"/>
                          <a:cs typeface="NEU-BZ-S92" charset="0"/>
                        </a:rPr>
                        <a:t>力臂关系</a:t>
                      </a:r>
                      <a:endParaRPr lang="en-US" altLang="en-US" sz="2400" b="1">
                        <a:solidFill>
                          <a:srgbClr val="000000"/>
                        </a:solidFill>
                        <a:latin typeface="Times New Roman" panose="02020603050405020304" pitchFamily="18" charset="0"/>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1">
                          <a:solidFill>
                            <a:srgbClr val="000000"/>
                          </a:solidFill>
                          <a:latin typeface="Times New Roman" panose="02020603050405020304" pitchFamily="18" charset="0"/>
                          <a:ea typeface="宋体" panose="02010600030101010101" pitchFamily="2" charset="-122"/>
                          <a:cs typeface="NEU-BZ-S92" charset="0"/>
                        </a:rPr>
                        <a:t>力的关系</a:t>
                      </a:r>
                      <a:endParaRPr lang="en-US" altLang="en-US" sz="2400" b="1">
                        <a:solidFill>
                          <a:srgbClr val="000000"/>
                        </a:solidFill>
                        <a:latin typeface="Times New Roman" panose="02020603050405020304" pitchFamily="18" charset="0"/>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1">
                          <a:solidFill>
                            <a:srgbClr val="000000"/>
                          </a:solidFill>
                          <a:latin typeface="Times New Roman" panose="02020603050405020304" pitchFamily="18" charset="0"/>
                          <a:ea typeface="宋体" panose="02010600030101010101" pitchFamily="2" charset="-122"/>
                          <a:cs typeface="NEU-BZ-S92" charset="0"/>
                        </a:rPr>
                        <a:t>特点</a:t>
                      </a:r>
                      <a:endParaRPr lang="en-US" altLang="en-US" sz="2400" b="1">
                        <a:solidFill>
                          <a:srgbClr val="000000"/>
                        </a:solidFill>
                        <a:latin typeface="Times New Roman" panose="02020603050405020304" pitchFamily="18" charset="0"/>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1">
                          <a:solidFill>
                            <a:srgbClr val="000000"/>
                          </a:solidFill>
                          <a:latin typeface="Times New Roman" panose="02020603050405020304" pitchFamily="18" charset="0"/>
                          <a:ea typeface="宋体" panose="02010600030101010101" pitchFamily="2" charset="-122"/>
                          <a:cs typeface="NEU-BZ-S92" charset="0"/>
                        </a:rPr>
                        <a:t>应用举例</a:t>
                      </a:r>
                      <a:endParaRPr lang="en-US" altLang="en-US" sz="2400" b="1">
                        <a:solidFill>
                          <a:srgbClr val="000000"/>
                        </a:solidFill>
                        <a:latin typeface="Times New Roman" panose="02020603050405020304" pitchFamily="18" charset="0"/>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058545">
                <a:tc>
                  <a:txBody>
                    <a:bodyPr vert="horz" wrap="square"/>
                    <a:lstStyle/>
                    <a:p>
                      <a:pPr indent="0" algn="ctr">
                        <a:buNone/>
                      </a:pPr>
                      <a:r>
                        <a:rPr lang="en-US" sz="2400" b="0">
                          <a:solidFill>
                            <a:srgbClr val="000000"/>
                          </a:solidFill>
                          <a:latin typeface="Times New Roman" panose="02020603050405020304" pitchFamily="18" charset="0"/>
                          <a:ea typeface="宋体" panose="02010600030101010101" pitchFamily="2" charset="-122"/>
                          <a:cs typeface="NEU-BZ-S92" charset="0"/>
                        </a:rPr>
                        <a:t>省力杠杆</a:t>
                      </a:r>
                      <a:endParaRPr lang="en-US" altLang="en-US" sz="2400" b="0">
                        <a:solidFill>
                          <a:srgbClr val="000000"/>
                        </a:solidFill>
                        <a:latin typeface="Times New Roman" panose="02020603050405020304" pitchFamily="18" charset="0"/>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rPr>
                        <a:t>l</a:t>
                      </a:r>
                      <a:r>
                        <a:rPr lang="en-US" sz="2400" b="0" baseline="-25000">
                          <a:solidFill>
                            <a:srgbClr val="000000"/>
                          </a:solidFill>
                          <a:latin typeface="Times New Roman" panose="02020603050405020304" pitchFamily="18" charset="0"/>
                          <a:ea typeface="宋体" panose="02010600030101010101" pitchFamily="2" charset="-122"/>
                          <a:cs typeface="Times New Roman" panose="02020603050405020304" pitchFamily="18" charset="0"/>
                        </a:rPr>
                        <a:t>1</a:t>
                      </a:r>
                      <a:r>
                        <a:rPr lang="en-US" sz="24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&gt;</a:t>
                      </a:r>
                      <a:r>
                        <a:rPr lang="en-US" sz="24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rPr>
                        <a:t>l</a:t>
                      </a:r>
                      <a:r>
                        <a:rPr lang="en-US" sz="2400" b="0" baseline="-25000">
                          <a:solidFill>
                            <a:srgbClr val="000000"/>
                          </a:solidFill>
                          <a:latin typeface="Times New Roman" panose="02020603050405020304" pitchFamily="18" charset="0"/>
                          <a:ea typeface="宋体" panose="02010600030101010101" pitchFamily="2" charset="-122"/>
                          <a:cs typeface="Times New Roman" panose="02020603050405020304" pitchFamily="18" charset="0"/>
                        </a:rPr>
                        <a:t>2</a:t>
                      </a:r>
                      <a:endParaRPr lang="en-US" altLang="en-US" sz="24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rPr>
                        <a:t>F</a:t>
                      </a:r>
                      <a:r>
                        <a:rPr lang="en-US" sz="2400" b="0" baseline="-25000">
                          <a:solidFill>
                            <a:srgbClr val="000000"/>
                          </a:solidFill>
                          <a:latin typeface="Times New Roman" panose="02020603050405020304" pitchFamily="18" charset="0"/>
                          <a:ea typeface="宋体" panose="02010600030101010101" pitchFamily="2" charset="-122"/>
                          <a:cs typeface="Times New Roman" panose="02020603050405020304" pitchFamily="18" charset="0"/>
                        </a:rPr>
                        <a:t>1</a:t>
                      </a:r>
                      <a:r>
                        <a:rPr lang="en-US" sz="2400" b="0" u="sng">
                          <a:solidFill>
                            <a:srgbClr val="000000"/>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rPr>
                        <a:t>⑨</a:t>
                      </a:r>
                      <a:r>
                        <a:rPr lang="en-US" sz="2400" b="0" i="1" u="sng">
                          <a:solidFill>
                            <a:srgbClr val="000000"/>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rPr>
                        <a:t>　　</a:t>
                      </a:r>
                      <a:r>
                        <a:rPr lang="en-US" sz="24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rPr>
                        <a:t>F</a:t>
                      </a:r>
                      <a:r>
                        <a:rPr lang="en-US" sz="2400" b="0" baseline="-25000">
                          <a:solidFill>
                            <a:srgbClr val="000000"/>
                          </a:solidFill>
                          <a:latin typeface="Times New Roman" panose="02020603050405020304" pitchFamily="18" charset="0"/>
                          <a:ea typeface="宋体" panose="02010600030101010101" pitchFamily="2" charset="-122"/>
                          <a:cs typeface="Times New Roman" panose="02020603050405020304" pitchFamily="18" charset="0"/>
                        </a:rPr>
                        <a:t>2 </a:t>
                      </a:r>
                      <a:endParaRPr lang="en-US" altLang="en-US" sz="24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buNone/>
                      </a:pPr>
                      <a:r>
                        <a:rPr lang="en-US" sz="24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省力、费</a:t>
                      </a:r>
                      <a:r>
                        <a:rPr lang="en-US" sz="2400" b="0" u="sng">
                          <a:solidFill>
                            <a:srgbClr val="000000"/>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rPr>
                        <a:t>⑩______</a:t>
                      </a:r>
                      <a:endParaRPr lang="en-US" altLang="en-US" sz="2400" b="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buNone/>
                      </a:pPr>
                      <a:r>
                        <a:rPr lang="en-US" sz="2400" b="0">
                          <a:solidFill>
                            <a:srgbClr val="000000"/>
                          </a:solidFill>
                          <a:latin typeface="Times New Roman" panose="02020603050405020304" pitchFamily="18" charset="0"/>
                          <a:ea typeface="宋体" panose="02010600030101010101" pitchFamily="2" charset="-122"/>
                          <a:cs typeface="NEU-BZ-S92" charset="0"/>
                        </a:rPr>
                        <a:t>撬棒、铡刀、羊角锤、起子等</a:t>
                      </a:r>
                      <a:endParaRPr lang="en-US" altLang="en-US" sz="2400" b="0">
                        <a:solidFill>
                          <a:srgbClr val="000000"/>
                        </a:solidFill>
                        <a:latin typeface="Times New Roman" panose="02020603050405020304" pitchFamily="18" charset="0"/>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944880">
                <a:tc>
                  <a:txBody>
                    <a:bodyPr vert="horz" wrap="square"/>
                    <a:lstStyle/>
                    <a:p>
                      <a:pPr indent="0" algn="ctr">
                        <a:buNone/>
                      </a:pPr>
                      <a:r>
                        <a:rPr lang="en-US" sz="2400" b="0">
                          <a:solidFill>
                            <a:srgbClr val="000000"/>
                          </a:solidFill>
                          <a:latin typeface="Times New Roman" panose="02020603050405020304" pitchFamily="18" charset="0"/>
                          <a:ea typeface="宋体" panose="02010600030101010101" pitchFamily="2" charset="-122"/>
                          <a:cs typeface="NEU-BZ-S92" charset="0"/>
                        </a:rPr>
                        <a:t>费力杠杆</a:t>
                      </a:r>
                      <a:endParaRPr lang="en-US" altLang="en-US" sz="2400" b="0">
                        <a:solidFill>
                          <a:srgbClr val="000000"/>
                        </a:solidFill>
                        <a:latin typeface="Times New Roman" panose="02020603050405020304" pitchFamily="18" charset="0"/>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rPr>
                        <a:t>l</a:t>
                      </a:r>
                      <a:r>
                        <a:rPr lang="en-US" sz="2400" b="0" baseline="-25000">
                          <a:solidFill>
                            <a:srgbClr val="000000"/>
                          </a:solidFill>
                          <a:latin typeface="Times New Roman" panose="02020603050405020304" pitchFamily="18" charset="0"/>
                          <a:ea typeface="宋体" panose="02010600030101010101" pitchFamily="2" charset="-122"/>
                          <a:cs typeface="Times New Roman" panose="02020603050405020304" pitchFamily="18" charset="0"/>
                        </a:rPr>
                        <a:t>1</a:t>
                      </a:r>
                      <a:r>
                        <a:rPr lang="en-US" sz="2400" b="0" u="sng">
                          <a:solidFill>
                            <a:srgbClr val="000000"/>
                          </a:solidFill>
                          <a:latin typeface="宋体" panose="02010600030101010101" pitchFamily="2" charset="-122"/>
                          <a:ea typeface="宋体" panose="02010600030101010101" pitchFamily="2" charset="-122"/>
                          <a:cs typeface="Times New Roman" panose="02020603050405020304" pitchFamily="18" charset="0"/>
                        </a:rPr>
                        <a:t>⑪</a:t>
                      </a:r>
                      <a:r>
                        <a:rPr lang="en-US" sz="2400" b="0" i="1" u="sng">
                          <a:solidFill>
                            <a:srgbClr val="000000"/>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rPr>
                        <a:t>　　　</a:t>
                      </a:r>
                      <a:r>
                        <a:rPr lang="en-US" sz="24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rPr>
                        <a:t>l</a:t>
                      </a:r>
                      <a:r>
                        <a:rPr lang="en-US" sz="2400" b="0" baseline="-25000">
                          <a:solidFill>
                            <a:srgbClr val="000000"/>
                          </a:solidFill>
                          <a:latin typeface="Times New Roman" panose="02020603050405020304" pitchFamily="18" charset="0"/>
                          <a:ea typeface="宋体" panose="02010600030101010101" pitchFamily="2" charset="-122"/>
                          <a:cs typeface="Times New Roman" panose="02020603050405020304" pitchFamily="18" charset="0"/>
                        </a:rPr>
                        <a:t>2 </a:t>
                      </a:r>
                      <a:endParaRPr lang="en-US" altLang="en-US" sz="24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rPr>
                        <a:t>F</a:t>
                      </a:r>
                      <a:r>
                        <a:rPr lang="en-US" sz="2400" b="0" baseline="-25000">
                          <a:solidFill>
                            <a:srgbClr val="000000"/>
                          </a:solidFill>
                          <a:latin typeface="Times New Roman" panose="02020603050405020304" pitchFamily="18" charset="0"/>
                          <a:ea typeface="宋体" panose="02010600030101010101" pitchFamily="2" charset="-122"/>
                          <a:cs typeface="Times New Roman" panose="02020603050405020304" pitchFamily="18" charset="0"/>
                        </a:rPr>
                        <a:t>1</a:t>
                      </a:r>
                      <a:r>
                        <a:rPr lang="en-US" sz="2400" u="sng">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⑫</a:t>
                      </a:r>
                      <a:r>
                        <a:rPr lang="en-US" sz="2400" b="0" i="1" u="sng">
                          <a:solidFill>
                            <a:srgbClr val="000000"/>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rPr>
                        <a:t>　　　</a:t>
                      </a:r>
                      <a:r>
                        <a:rPr lang="en-US" sz="24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rPr>
                        <a:t>F</a:t>
                      </a:r>
                      <a:r>
                        <a:rPr lang="en-US" sz="2400" b="0" baseline="-25000">
                          <a:solidFill>
                            <a:srgbClr val="000000"/>
                          </a:solidFill>
                          <a:latin typeface="Times New Roman" panose="02020603050405020304" pitchFamily="18" charset="0"/>
                          <a:ea typeface="宋体" panose="02010600030101010101" pitchFamily="2" charset="-122"/>
                          <a:cs typeface="Times New Roman" panose="02020603050405020304" pitchFamily="18" charset="0"/>
                        </a:rPr>
                        <a:t>2 </a:t>
                      </a:r>
                      <a:endParaRPr lang="en-US" altLang="en-US" sz="24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buNone/>
                      </a:pPr>
                      <a:r>
                        <a:rPr lang="en-US" sz="24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费</a:t>
                      </a:r>
                      <a:r>
                        <a:rPr lang="en-US" sz="2400" u="sng">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⑬</a:t>
                      </a:r>
                      <a:r>
                        <a:rPr lang="en-US" sz="2400" b="0" u="sng">
                          <a:solidFill>
                            <a:srgbClr val="000000"/>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rPr>
                        <a:t>　　　</a:t>
                      </a:r>
                      <a:r>
                        <a:rPr lang="en-US" sz="24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、省距离 </a:t>
                      </a:r>
                      <a:endParaRPr lang="en-US" altLang="en-US" sz="2400" b="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buNone/>
                      </a:pPr>
                      <a:r>
                        <a:rPr lang="en-US" sz="2400" b="0">
                          <a:solidFill>
                            <a:srgbClr val="000000"/>
                          </a:solidFill>
                          <a:latin typeface="Times New Roman" panose="02020603050405020304" pitchFamily="18" charset="0"/>
                          <a:ea typeface="宋体" panose="02010600030101010101" pitchFamily="2" charset="-122"/>
                          <a:cs typeface="NEU-BZ-S92" charset="0"/>
                        </a:rPr>
                        <a:t>钓鱼竿、镊子等</a:t>
                      </a:r>
                      <a:endParaRPr lang="en-US" altLang="en-US" sz="2400" b="0">
                        <a:solidFill>
                          <a:srgbClr val="000000"/>
                        </a:solidFill>
                        <a:latin typeface="Times New Roman" panose="02020603050405020304" pitchFamily="18" charset="0"/>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146810">
                <a:tc>
                  <a:txBody>
                    <a:bodyPr vert="horz" wrap="square"/>
                    <a:lstStyle/>
                    <a:p>
                      <a:pPr indent="0" algn="ctr">
                        <a:buNone/>
                      </a:pPr>
                      <a:r>
                        <a:rPr lang="en-US" sz="2400" b="0">
                          <a:solidFill>
                            <a:srgbClr val="000000"/>
                          </a:solidFill>
                          <a:latin typeface="Times New Roman" panose="02020603050405020304" pitchFamily="18" charset="0"/>
                          <a:ea typeface="宋体" panose="02010600030101010101" pitchFamily="2" charset="-122"/>
                          <a:cs typeface="NEU-BZ-S92" charset="0"/>
                        </a:rPr>
                        <a:t>等臂杠杆</a:t>
                      </a:r>
                      <a:endParaRPr lang="en-US" altLang="en-US" sz="2400" b="0">
                        <a:solidFill>
                          <a:srgbClr val="000000"/>
                        </a:solidFill>
                        <a:latin typeface="Times New Roman" panose="02020603050405020304" pitchFamily="18" charset="0"/>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rPr>
                        <a:t>l</a:t>
                      </a:r>
                      <a:r>
                        <a:rPr lang="en-US" sz="2400" b="0" baseline="-25000">
                          <a:solidFill>
                            <a:srgbClr val="000000"/>
                          </a:solidFill>
                          <a:latin typeface="Times New Roman" panose="02020603050405020304" pitchFamily="18" charset="0"/>
                          <a:ea typeface="宋体" panose="02010600030101010101" pitchFamily="2" charset="-122"/>
                          <a:cs typeface="Times New Roman" panose="02020603050405020304" pitchFamily="18" charset="0"/>
                        </a:rPr>
                        <a:t>1</a:t>
                      </a:r>
                      <a:r>
                        <a:rPr lang="en-US" sz="2400" u="sng">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⑭</a:t>
                      </a:r>
                      <a:r>
                        <a:rPr lang="en-US" sz="2400" b="0" i="1" u="sng">
                          <a:solidFill>
                            <a:srgbClr val="000000"/>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rPr>
                        <a:t>　　　</a:t>
                      </a:r>
                      <a:r>
                        <a:rPr lang="en-US" sz="24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rPr>
                        <a:t>l</a:t>
                      </a:r>
                      <a:r>
                        <a:rPr lang="en-US" sz="2400" b="0" baseline="-25000">
                          <a:solidFill>
                            <a:srgbClr val="000000"/>
                          </a:solidFill>
                          <a:latin typeface="Times New Roman" panose="02020603050405020304" pitchFamily="18" charset="0"/>
                          <a:ea typeface="宋体" panose="02010600030101010101" pitchFamily="2" charset="-122"/>
                          <a:cs typeface="Times New Roman" panose="02020603050405020304" pitchFamily="18" charset="0"/>
                        </a:rPr>
                        <a:t>2 </a:t>
                      </a:r>
                      <a:endParaRPr lang="en-US" altLang="en-US" sz="24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rPr>
                        <a:t>F</a:t>
                      </a:r>
                      <a:r>
                        <a:rPr lang="en-US" sz="2400" b="0" baseline="-25000">
                          <a:solidFill>
                            <a:srgbClr val="000000"/>
                          </a:solidFill>
                          <a:latin typeface="Times New Roman" panose="02020603050405020304" pitchFamily="18" charset="0"/>
                          <a:ea typeface="宋体" panose="02010600030101010101" pitchFamily="2" charset="-122"/>
                          <a:cs typeface="Times New Roman" panose="02020603050405020304" pitchFamily="18" charset="0"/>
                        </a:rPr>
                        <a:t>1</a:t>
                      </a:r>
                      <a:r>
                        <a:rPr lang="en-US" sz="2400" u="sng">
                          <a:solidFill>
                            <a:srgbClr val="000000"/>
                          </a:solidFill>
                          <a:latin typeface="Times New Roman" panose="02020603050405020304" pitchFamily="18" charset="0"/>
                          <a:ea typeface="宋体" panose="02010600030101010101" pitchFamily="2" charset="-122"/>
                          <a:cs typeface="Times New Roman" panose="02020603050405020304" pitchFamily="18" charset="0"/>
                          <a:sym typeface="+mn-ea"/>
                        </a:rPr>
                        <a:t>⑮</a:t>
                      </a:r>
                      <a:r>
                        <a:rPr lang="en-US" sz="2400" b="0" i="1" u="sng">
                          <a:solidFill>
                            <a:srgbClr val="000000"/>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rPr>
                        <a:t>　　　</a:t>
                      </a:r>
                      <a:r>
                        <a:rPr lang="en-US" sz="24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rPr>
                        <a:t>F</a:t>
                      </a:r>
                      <a:r>
                        <a:rPr lang="en-US" sz="2400" b="0" baseline="-25000">
                          <a:solidFill>
                            <a:srgbClr val="000000"/>
                          </a:solidFill>
                          <a:latin typeface="Times New Roman" panose="02020603050405020304" pitchFamily="18" charset="0"/>
                          <a:ea typeface="宋体" panose="02010600030101010101" pitchFamily="2" charset="-122"/>
                          <a:cs typeface="Times New Roman" panose="02020603050405020304" pitchFamily="18" charset="0"/>
                        </a:rPr>
                        <a:t>2 </a:t>
                      </a:r>
                      <a:endParaRPr lang="en-US" altLang="en-US" sz="24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buNone/>
                      </a:pPr>
                      <a:r>
                        <a:rPr lang="en-US" sz="2400" b="0">
                          <a:solidFill>
                            <a:srgbClr val="000000"/>
                          </a:solidFill>
                          <a:latin typeface="Times New Roman" panose="02020603050405020304" pitchFamily="18" charset="0"/>
                          <a:ea typeface="宋体" panose="02010600030101010101" pitchFamily="2" charset="-122"/>
                          <a:cs typeface="NEU-BZ-S92" charset="0"/>
                        </a:rPr>
                        <a:t>不省力、不费力</a:t>
                      </a:r>
                      <a:endParaRPr lang="en-US" altLang="en-US" sz="2400" b="0">
                        <a:solidFill>
                          <a:srgbClr val="000000"/>
                        </a:solidFill>
                        <a:latin typeface="Times New Roman" panose="02020603050405020304" pitchFamily="18" charset="0"/>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buNone/>
                      </a:pPr>
                      <a:r>
                        <a:rPr lang="en-US" sz="2400" b="0">
                          <a:solidFill>
                            <a:srgbClr val="000000"/>
                          </a:solidFill>
                          <a:latin typeface="Times New Roman" panose="02020603050405020304" pitchFamily="18" charset="0"/>
                          <a:ea typeface="宋体" panose="02010600030101010101" pitchFamily="2" charset="-122"/>
                          <a:cs typeface="NEU-BZ-S92" charset="0"/>
                        </a:rPr>
                        <a:t>天平、定滑轮、跷跷板等</a:t>
                      </a:r>
                      <a:endParaRPr lang="en-US" altLang="en-US" sz="2400" b="0">
                        <a:solidFill>
                          <a:srgbClr val="000000"/>
                        </a:solidFill>
                        <a:latin typeface="Times New Roman" panose="02020603050405020304" pitchFamily="18" charset="0"/>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15" name="矩形 14"/>
          <p:cNvSpPr/>
          <p:nvPr/>
        </p:nvSpPr>
        <p:spPr>
          <a:xfrm>
            <a:off x="4516755" y="2156460"/>
            <a:ext cx="96774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16" name="矩形 15"/>
          <p:cNvSpPr/>
          <p:nvPr/>
        </p:nvSpPr>
        <p:spPr>
          <a:xfrm>
            <a:off x="7356475" y="2144395"/>
            <a:ext cx="96774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距离</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17" name="矩形 16"/>
          <p:cNvSpPr/>
          <p:nvPr/>
        </p:nvSpPr>
        <p:spPr>
          <a:xfrm>
            <a:off x="2510155" y="3126740"/>
            <a:ext cx="96774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19" name="矩形 18"/>
          <p:cNvSpPr/>
          <p:nvPr/>
        </p:nvSpPr>
        <p:spPr>
          <a:xfrm>
            <a:off x="4550410" y="3174365"/>
            <a:ext cx="112712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20" name="矩形 19"/>
          <p:cNvSpPr/>
          <p:nvPr/>
        </p:nvSpPr>
        <p:spPr>
          <a:xfrm>
            <a:off x="6497320" y="3150870"/>
            <a:ext cx="96774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力</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12" name="矩形 11"/>
          <p:cNvSpPr/>
          <p:nvPr/>
        </p:nvSpPr>
        <p:spPr>
          <a:xfrm>
            <a:off x="2515870" y="4161790"/>
            <a:ext cx="96774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13" name="矩形 12"/>
          <p:cNvSpPr/>
          <p:nvPr/>
        </p:nvSpPr>
        <p:spPr>
          <a:xfrm>
            <a:off x="4601210" y="4238625"/>
            <a:ext cx="96774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300"/>
                                        <p:tgtEl>
                                          <p:spTgt spid="1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300"/>
                                        <p:tgtEl>
                                          <p:spTgt spid="16"/>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300"/>
                                        <p:tgtEl>
                                          <p:spTgt spid="17"/>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fade">
                                      <p:cBhvr>
                                        <p:cTn id="22" dur="300"/>
                                        <p:tgtEl>
                                          <p:spTgt spid="19"/>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fade">
                                      <p:cBhvr>
                                        <p:cTn id="27" dur="300"/>
                                        <p:tgtEl>
                                          <p:spTgt spid="20"/>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300"/>
                                        <p:tgtEl>
                                          <p:spTgt spid="12"/>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fade">
                                      <p:cBhvr>
                                        <p:cTn id="37" dur="3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7" grpId="0"/>
      <p:bldP spid="19" grpId="0"/>
      <p:bldP spid="20" grpId="0"/>
      <p:bldP spid="12" grpId="0"/>
      <p:bldP spid="13" grpId="0"/>
    </p:bldLst>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杠杆平衡条件</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 </a:t>
            </a:r>
            <a:r>
              <a:rPr lang="en-US" altLang="zh-CN">
                <a:solidFill>
                  <a:schemeClr val="bg1"/>
                </a:solidFill>
                <a:sym typeface="+mn-lt"/>
              </a:rPr>
              <a:t>3</a:t>
            </a:r>
            <a:endParaRPr lang="en-US" altLang="zh-CN">
              <a:solidFill>
                <a:schemeClr val="bg1"/>
              </a:solidFill>
              <a:sym typeface="+mn-lt"/>
            </a:endParaRPr>
          </a:p>
        </p:txBody>
      </p:sp>
      <p:sp>
        <p:nvSpPr>
          <p:cNvPr id="2" name="文本框 1"/>
          <p:cNvSpPr txBox="1"/>
          <p:nvPr/>
        </p:nvSpPr>
        <p:spPr>
          <a:xfrm>
            <a:off x="725805" y="882650"/>
            <a:ext cx="10740390" cy="1753235"/>
          </a:xfrm>
          <a:prstGeom prst="rect">
            <a:avLst/>
          </a:prstGeom>
          <a:noFill/>
        </p:spPr>
        <p:txBody>
          <a:bodyPr wrap="square" rtlCol="0">
            <a:spAutoFit/>
          </a:bodyPr>
          <a:lstStyle/>
          <a:p>
            <a:pPr>
              <a:lnSpc>
                <a:spcPct val="150000"/>
              </a:lnSpc>
            </a:pPr>
            <a:r>
              <a:rPr lang="zh-CN" altLang="en-US" sz="2400" b="1">
                <a:latin typeface="微软雅黑" panose="020b0503020204020204" charset="-122"/>
                <a:ea typeface="微软雅黑"/>
                <a:cs typeface="微软雅黑" panose="020b0503020204020204" charset="-122"/>
              </a:rPr>
              <a:t>1.平衡状态:</a:t>
            </a:r>
            <a:r>
              <a:rPr lang="zh-CN" altLang="en-US" sz="2400">
                <a:latin typeface="宋体" panose="02010600030101010101" pitchFamily="2" charset="-122"/>
                <a:ea typeface="宋体" panose="02010600030101010101" pitchFamily="2" charset="-122"/>
                <a:cs typeface="宋体" panose="02010600030101010101" pitchFamily="2" charset="-122"/>
              </a:rPr>
              <a:t>杠杆在动力和阻力作用下,处于</a:t>
            </a:r>
            <a:r>
              <a:rPr lang="zh-CN" altLang="en-US" sz="2400" u="sng">
                <a:latin typeface="宋体" panose="02010600030101010101" pitchFamily="2" charset="-122"/>
                <a:ea typeface="宋体" panose="02010600030101010101" pitchFamily="2" charset="-122"/>
                <a:cs typeface="宋体" panose="02010600030101010101" pitchFamily="2" charset="-122"/>
              </a:rPr>
              <a:t>⑯　 　</a:t>
            </a:r>
            <a:r>
              <a:rPr lang="zh-CN" altLang="en-US" sz="2400">
                <a:latin typeface="宋体" panose="02010600030101010101" pitchFamily="2" charset="-122"/>
                <a:ea typeface="宋体" panose="02010600030101010101" pitchFamily="2" charset="-122"/>
                <a:cs typeface="宋体" panose="02010600030101010101" pitchFamily="2" charset="-122"/>
              </a:rPr>
              <a:t>状态或</a:t>
            </a:r>
            <a:r>
              <a:rPr lang="zh-CN" altLang="en-US" sz="2400" u="sng">
                <a:latin typeface="宋体" panose="02010600030101010101" pitchFamily="2" charset="-122"/>
                <a:ea typeface="宋体" panose="02010600030101010101" pitchFamily="2" charset="-122"/>
                <a:cs typeface="宋体" panose="02010600030101010101" pitchFamily="2" charset="-122"/>
                <a:sym typeface="+mn-ea"/>
              </a:rPr>
              <a:t>⑰　 </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状态.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buClrTx/>
              <a:buSzTx/>
              <a:buFontTx/>
            </a:pPr>
            <a:r>
              <a:rPr lang="zh-CN" altLang="en-US" sz="2400" b="1">
                <a:latin typeface="微软雅黑" panose="020b0503020204020204" charset="-122"/>
                <a:ea typeface="微软雅黑"/>
                <a:cs typeface="微软雅黑" panose="020b0503020204020204" charset="-122"/>
              </a:rPr>
              <a:t>2.平衡条件:</a:t>
            </a:r>
            <a:r>
              <a:rPr lang="zh-CN" altLang="en-US" sz="2400">
                <a:latin typeface="宋体" panose="02010600030101010101" pitchFamily="2" charset="-122"/>
                <a:ea typeface="宋体" panose="02010600030101010101" pitchFamily="2" charset="-122"/>
                <a:cs typeface="宋体" panose="02010600030101010101" pitchFamily="2" charset="-122"/>
              </a:rPr>
              <a:t>动力×动力臂=阻力×阻力臂,用公式表示为</a:t>
            </a:r>
            <a:r>
              <a:rPr lang="zh-CN" altLang="en-US" sz="2400" u="sng">
                <a:latin typeface="宋体" panose="02010600030101010101" pitchFamily="2" charset="-122"/>
                <a:ea typeface="宋体" panose="02010600030101010101" pitchFamily="2" charset="-122"/>
                <a:cs typeface="宋体" panose="02010600030101010101" pitchFamily="2" charset="-122"/>
                <a:sym typeface="+mn-ea"/>
              </a:rPr>
              <a:t>⑱</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b="1">
                <a:latin typeface="微软雅黑" panose="020b0503020204020204" charset="-122"/>
                <a:ea typeface="微软雅黑"/>
                <a:cs typeface="微软雅黑" panose="020b0503020204020204" charset="-122"/>
              </a:rPr>
              <a:t>3.有关杠杆平衡的动态分析</a:t>
            </a:r>
            <a:endParaRPr lang="zh-CN" altLang="en-US" sz="2400" b="1">
              <a:latin typeface="微软雅黑" panose="020b0503020204020204" charset="-122"/>
              <a:ea typeface="微软雅黑"/>
              <a:cs typeface="微软雅黑" panose="020b0503020204020204" charset="-122"/>
            </a:endParaRPr>
          </a:p>
        </p:txBody>
      </p:sp>
      <p:sp>
        <p:nvSpPr>
          <p:cNvPr id="15" name="矩形 14"/>
          <p:cNvSpPr/>
          <p:nvPr/>
        </p:nvSpPr>
        <p:spPr>
          <a:xfrm>
            <a:off x="6753860" y="992505"/>
            <a:ext cx="96774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静止</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14" name="矩形 13"/>
          <p:cNvSpPr/>
          <p:nvPr/>
        </p:nvSpPr>
        <p:spPr>
          <a:xfrm>
            <a:off x="8791575" y="992505"/>
            <a:ext cx="152209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匀速转动</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16" name="矩形 15"/>
          <p:cNvSpPr/>
          <p:nvPr/>
        </p:nvSpPr>
        <p:spPr>
          <a:xfrm>
            <a:off x="8791575" y="1504950"/>
            <a:ext cx="1750060" cy="460375"/>
          </a:xfrm>
          <a:prstGeom prst="rect">
            <a:avLst/>
          </a:prstGeom>
        </p:spPr>
        <p:txBody>
          <a:bodyPr wrap="square">
            <a:spAutoFit/>
          </a:bodyPr>
          <a:lstStyle/>
          <a:p>
            <a:pPr algn="l"/>
            <a:r>
              <a:rPr lang="en-US" altLang="zh-CN" sz="2400" b="1" i="1" kern="100">
                <a:solidFill>
                  <a:srgbClr val="EE3028"/>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sym typeface="+mn-ea"/>
              </a:rPr>
              <a:t>F</a:t>
            </a:r>
            <a:r>
              <a:rPr lang="en-US" altLang="zh-CN" sz="2400" b="1" kern="100" baseline="-25000">
                <a:solidFill>
                  <a:srgbClr val="EE3028"/>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sym typeface="+mn-ea"/>
              </a:rPr>
              <a:t>1</a:t>
            </a:r>
            <a:r>
              <a:rPr lang="en-US" altLang="zh-CN" sz="2400" b="1" i="1" kern="100">
                <a:solidFill>
                  <a:srgbClr val="EE3028"/>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sym typeface="+mn-ea"/>
              </a:rPr>
              <a:t>l</a:t>
            </a:r>
            <a:r>
              <a:rPr lang="en-US" altLang="zh-CN" sz="2400" b="1" kern="100" baseline="-25000">
                <a:solidFill>
                  <a:srgbClr val="EE3028"/>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sym typeface="+mn-ea"/>
              </a:rPr>
              <a:t>1</a:t>
            </a:r>
            <a:r>
              <a:rPr lang="en-US" altLang="zh-CN" sz="2400" b="1" i="1" kern="100">
                <a:solidFill>
                  <a:srgbClr val="EE3028"/>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sym typeface="+mn-ea"/>
              </a:rPr>
              <a:t>=F</a:t>
            </a:r>
            <a:r>
              <a:rPr lang="en-US" altLang="zh-CN" sz="2400" b="1" kern="100" baseline="-25000">
                <a:solidFill>
                  <a:srgbClr val="EE3028"/>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sym typeface="+mn-ea"/>
              </a:rPr>
              <a:t>2</a:t>
            </a:r>
            <a:r>
              <a:rPr lang="en-US" altLang="zh-CN" sz="2400" b="1" i="1" kern="100">
                <a:solidFill>
                  <a:srgbClr val="EE3028"/>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sym typeface="+mn-ea"/>
              </a:rPr>
              <a:t>l</a:t>
            </a:r>
            <a:r>
              <a:rPr lang="en-US" altLang="zh-CN" sz="2400" b="1" kern="100" baseline="-25000">
                <a:solidFill>
                  <a:srgbClr val="EE3028"/>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sym typeface="+mn-ea"/>
              </a:rPr>
              <a:t>2</a:t>
            </a:r>
            <a:endParaRPr lang="en-US" altLang="zh-CN" sz="2400" b="1" kern="100" baseline="-25000">
              <a:solidFill>
                <a:srgbClr val="EE3028"/>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graphicFrame>
        <p:nvGraphicFramePr>
          <p:cNvPr id="10" name="表格 9"/>
          <p:cNvGraphicFramePr>
            <a:graphicFrameLocks noGrp="1"/>
          </p:cNvGraphicFramePr>
          <p:nvPr>
            <p:custDataLst>
              <p:tags r:id="rId2"/>
            </p:custDataLst>
          </p:nvPr>
        </p:nvGraphicFramePr>
        <p:xfrm>
          <a:off x="919480" y="2636520"/>
          <a:ext cx="10383520" cy="3073400"/>
        </p:xfrm>
        <a:graphic>
          <a:graphicData uri="http://schemas.openxmlformats.org/drawingml/2006/table">
            <a:tbl>
              <a:tblPr firstRow="1" bandRow="1">
                <a:tableStyleId>{5940675A-B579-460E-94D1-54222C63F5DA}</a:tableStyleId>
              </a:tblPr>
              <a:tblGrid>
                <a:gridCol w="2396490"/>
                <a:gridCol w="1997710"/>
                <a:gridCol w="1991360"/>
                <a:gridCol w="1999615"/>
                <a:gridCol w="1998345"/>
              </a:tblGrid>
              <a:tr h="548640">
                <a:tc gridSpan="5">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在杠杆的支点两侧各挂若干个(数量不相等)相同的钩码,此时杠杆水平平衡</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xBody>
                    <a:bodyPr vert="horz" wrap="square"/>
                    <a:lstStyle/>
                    <a:p/>
                  </a:txBody>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xBody>
                    <a:bodyPr vert="horz" wrap="square"/>
                    <a:lstStyle/>
                    <a:p/>
                  </a:txBody>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xBody>
                    <a:bodyPr vert="horz" wrap="square"/>
                    <a:lstStyle/>
                    <a:p/>
                  </a:txBody>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xBody>
                    <a:bodyPr vert="horz" wrap="square"/>
                    <a:lstStyle/>
                    <a:p/>
                  </a:txBody>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1323975">
                <a:tc>
                  <a:txBody>
                    <a:bodyPr vert="horz" wrap="square"/>
                    <a:lstStyle/>
                    <a:p>
                      <a:pPr indent="0">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支点两侧的变化(同时变化,数值相同)</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buNone/>
                      </a:pPr>
                      <a:r>
                        <a:rPr lang="en-US" sz="2400" b="0">
                          <a:solidFill>
                            <a:srgbClr val="000000"/>
                          </a:solidFill>
                          <a:latin typeface="宋体" panose="02010600030101010101" pitchFamily="2" charset="-122"/>
                          <a:ea typeface="宋体" panose="02010600030101010101" pitchFamily="2" charset="-122"/>
                          <a:cs typeface="NEU-BZ-S92" charset="0"/>
                        </a:rPr>
                        <a:t>增加钩码</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buNone/>
                      </a:pPr>
                      <a:r>
                        <a:rPr lang="en-US" sz="2400" b="0">
                          <a:solidFill>
                            <a:srgbClr val="000000"/>
                          </a:solidFill>
                          <a:latin typeface="宋体" panose="02010600030101010101" pitchFamily="2" charset="-122"/>
                          <a:ea typeface="宋体" panose="02010600030101010101" pitchFamily="2" charset="-122"/>
                          <a:cs typeface="NEU-BZ-S92" charset="0"/>
                        </a:rPr>
                        <a:t>减少钩码</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远离支点(增加力臂)</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靠近支点(减小力臂)</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200785">
                <a:tc>
                  <a:txBody>
                    <a:bodyPr vert="horz" wrap="square"/>
                    <a:lstStyle/>
                    <a:p>
                      <a:pPr indent="0">
                        <a:buNone/>
                      </a:pPr>
                      <a:r>
                        <a:rPr lang="en-US" sz="2400" b="0">
                          <a:solidFill>
                            <a:srgbClr val="000000"/>
                          </a:solidFill>
                          <a:latin typeface="宋体" panose="02010600030101010101" pitchFamily="2" charset="-122"/>
                          <a:ea typeface="宋体" panose="02010600030101010101" pitchFamily="2" charset="-122"/>
                          <a:cs typeface="NEU-BZ-S92" charset="0"/>
                        </a:rPr>
                        <a:t>杠杆的转动情况</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buNone/>
                      </a:pPr>
                      <a:r>
                        <a:rPr lang="en-US" sz="2400" b="0">
                          <a:solidFill>
                            <a:srgbClr val="000000"/>
                          </a:solidFill>
                          <a:latin typeface="宋体" panose="02010600030101010101" pitchFamily="2" charset="-122"/>
                          <a:ea typeface="宋体" panose="02010600030101010101" pitchFamily="2" charset="-122"/>
                          <a:cs typeface="NEU-BZ-S92" charset="0"/>
                        </a:rPr>
                        <a:t>力臂长的一侧下沉</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buNone/>
                      </a:pPr>
                      <a:r>
                        <a:rPr lang="en-US" sz="2400" b="0">
                          <a:solidFill>
                            <a:srgbClr val="000000"/>
                          </a:solidFill>
                          <a:latin typeface="宋体" panose="02010600030101010101" pitchFamily="2" charset="-122"/>
                          <a:ea typeface="宋体" panose="02010600030101010101" pitchFamily="2" charset="-122"/>
                          <a:cs typeface="NEU-BZ-S92" charset="0"/>
                        </a:rPr>
                        <a:t>力臂短的一侧下沉</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buNone/>
                      </a:pPr>
                      <a:r>
                        <a:rPr lang="en-US" sz="2400" b="0">
                          <a:solidFill>
                            <a:srgbClr val="000000"/>
                          </a:solidFill>
                          <a:latin typeface="宋体" panose="02010600030101010101" pitchFamily="2" charset="-122"/>
                          <a:ea typeface="宋体" panose="02010600030101010101" pitchFamily="2" charset="-122"/>
                          <a:cs typeface="NEU-BZ-S92" charset="0"/>
                        </a:rPr>
                        <a:t>钩码多的一侧下沉</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buNone/>
                      </a:pPr>
                      <a:r>
                        <a:rPr lang="en-US" sz="2400" b="0">
                          <a:solidFill>
                            <a:srgbClr val="000000"/>
                          </a:solidFill>
                          <a:latin typeface="宋体" panose="02010600030101010101" pitchFamily="2" charset="-122"/>
                          <a:ea typeface="宋体" panose="02010600030101010101" pitchFamily="2" charset="-122"/>
                          <a:cs typeface="NEU-BZ-S92" charset="0"/>
                        </a:rPr>
                        <a:t>钩码少的一侧下沉</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300"/>
                                        <p:tgtEl>
                                          <p:spTgt spid="1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300"/>
                                        <p:tgtEl>
                                          <p:spTgt spid="1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3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4" grpId="0"/>
      <p:bldP spid="16" grpId="0"/>
    </p:bldLst>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r>
              <a:rPr lang="zh-CN" altLang="en-US">
                <a:solidFill>
                  <a:schemeClr val="bg1"/>
                </a:solidFill>
                <a:sym typeface="+mn-lt"/>
              </a:rPr>
              <a:t>人教八下</a:t>
            </a:r>
            <a:endParaRPr lang="zh-CN" altLang="en-US">
              <a:solidFill>
                <a:schemeClr val="bg1"/>
              </a:solidFill>
              <a:sym typeface="+mn-lt"/>
            </a:endParaRPr>
          </a:p>
        </p:txBody>
      </p:sp>
      <p:sp>
        <p:nvSpPr>
          <p:cNvPr id="6" name="矩形 5"/>
          <p:cNvSpPr/>
          <p:nvPr/>
        </p:nvSpPr>
        <p:spPr>
          <a:xfrm>
            <a:off x="4105910" y="732155"/>
            <a:ext cx="6417945" cy="2861310"/>
          </a:xfrm>
          <a:prstGeom prst="rect">
            <a:avLst/>
          </a:prstGeom>
        </p:spPr>
        <p:txBody>
          <a:bodyPr wrap="square">
            <a:spAutoFit/>
          </a:bodyPr>
          <a:lstStyle/>
          <a:p>
            <a:pPr algn="l">
              <a:lnSpc>
                <a:spcPct val="125000"/>
              </a:lnSpc>
            </a:pPr>
            <a:r>
              <a:rPr lang="zh-CN" altLang="en-US" sz="2400" b="1">
                <a:solidFill>
                  <a:srgbClr val="FF0000"/>
                </a:solidFill>
                <a:latin typeface="黑体" panose="02010609060101010101" pitchFamily="49" charset="-122"/>
                <a:ea typeface="黑体" panose="02010609060101010101" pitchFamily="49" charset="-122"/>
              </a:rPr>
              <a:t>【命题总结】</a:t>
            </a:r>
            <a:endParaRPr lang="zh-CN" altLang="en-US" sz="2400">
              <a:solidFill>
                <a:srgbClr val="FF0000"/>
              </a:solidFill>
              <a:latin typeface="黑体" panose="02010609060101010101" pitchFamily="49" charset="-122"/>
              <a:ea typeface="黑体" panose="02010609060101010101" pitchFamily="49" charset="-122"/>
            </a:endParaRPr>
          </a:p>
          <a:p>
            <a:pPr algn="l">
              <a:lnSpc>
                <a:spcPct val="125000"/>
              </a:lnSpc>
            </a:pPr>
            <a:r>
              <a:rPr lang="zh-CN" altLang="en-US" sz="2400">
                <a:latin typeface="宋体" panose="02010600030101010101" pitchFamily="2" charset="-122"/>
                <a:ea typeface="宋体" panose="02010600030101010101" pitchFamily="2" charset="-122"/>
              </a:rPr>
              <a:t>(1)摩擦力和压强大小的影响因素</a:t>
            </a:r>
            <a:endParaRPr lang="zh-CN" altLang="en-US" sz="2400">
              <a:latin typeface="宋体" panose="02010600030101010101" pitchFamily="2" charset="-122"/>
              <a:ea typeface="宋体" panose="02010600030101010101" pitchFamily="2" charset="-122"/>
            </a:endParaRPr>
          </a:p>
          <a:p>
            <a:pPr algn="l">
              <a:lnSpc>
                <a:spcPct val="125000"/>
              </a:lnSpc>
            </a:pPr>
            <a:r>
              <a:rPr lang="zh-CN" altLang="en-US" sz="2400">
                <a:latin typeface="宋体" panose="02010600030101010101" pitchFamily="2" charset="-122"/>
                <a:ea typeface="宋体" panose="02010600030101010101" pitchFamily="2" charset="-122"/>
              </a:rPr>
              <a:t>(2)杠杆的分类</a:t>
            </a:r>
            <a:endParaRPr lang="zh-CN" altLang="en-US" sz="2400">
              <a:latin typeface="宋体" panose="02010600030101010101" pitchFamily="2" charset="-122"/>
              <a:ea typeface="宋体" panose="02010600030101010101" pitchFamily="2" charset="-122"/>
            </a:endParaRPr>
          </a:p>
          <a:p>
            <a:pPr algn="l">
              <a:lnSpc>
                <a:spcPct val="125000"/>
              </a:lnSpc>
            </a:pPr>
            <a:r>
              <a:rPr lang="zh-CN" altLang="en-US" sz="2400">
                <a:latin typeface="宋体" panose="02010600030101010101" pitchFamily="2" charset="-122"/>
                <a:ea typeface="宋体" panose="02010600030101010101" pitchFamily="2" charset="-122"/>
              </a:rPr>
              <a:t>(3)力的作用效果</a:t>
            </a:r>
            <a:endParaRPr lang="zh-CN" altLang="en-US" sz="2400">
              <a:latin typeface="宋体" panose="02010600030101010101" pitchFamily="2" charset="-122"/>
              <a:ea typeface="宋体" panose="02010600030101010101" pitchFamily="2" charset="-122"/>
            </a:endParaRPr>
          </a:p>
          <a:p>
            <a:pPr algn="l">
              <a:lnSpc>
                <a:spcPct val="125000"/>
              </a:lnSpc>
            </a:pPr>
            <a:r>
              <a:rPr lang="zh-CN" altLang="en-US" sz="2400">
                <a:latin typeface="宋体" panose="02010600030101010101" pitchFamily="2" charset="-122"/>
                <a:ea typeface="宋体" panose="02010600030101010101" pitchFamily="2" charset="-122"/>
              </a:rPr>
              <a:t>(4)杠杆平衡条件的应用</a:t>
            </a:r>
            <a:endParaRPr lang="zh-CN" altLang="en-US" sz="2400">
              <a:latin typeface="宋体" panose="02010600030101010101" pitchFamily="2" charset="-122"/>
              <a:ea typeface="宋体" panose="02010600030101010101" pitchFamily="2" charset="-122"/>
            </a:endParaRPr>
          </a:p>
          <a:p>
            <a:pPr algn="l">
              <a:lnSpc>
                <a:spcPct val="125000"/>
              </a:lnSpc>
            </a:pPr>
            <a:r>
              <a:rPr lang="zh-CN" altLang="en-US" sz="2400">
                <a:latin typeface="宋体" panose="02010600030101010101" pitchFamily="2" charset="-122"/>
                <a:ea typeface="宋体" panose="02010600030101010101" pitchFamily="2" charset="-122"/>
              </a:rPr>
              <a:t>(5)杠杆作图</a:t>
            </a:r>
            <a:endParaRPr lang="zh-CN" altLang="en-US" sz="2400">
              <a:latin typeface="宋体" panose="02010600030101010101" pitchFamily="2" charset="-122"/>
              <a:ea typeface="宋体" panose="02010600030101010101" pitchFamily="2" charset="-122"/>
            </a:endParaRPr>
          </a:p>
        </p:txBody>
      </p:sp>
      <p:sp>
        <p:nvSpPr>
          <p:cNvPr id="3" name="矩形 2"/>
          <p:cNvSpPr/>
          <p:nvPr/>
        </p:nvSpPr>
        <p:spPr>
          <a:xfrm>
            <a:off x="569595" y="3349625"/>
            <a:ext cx="11052810" cy="2214880"/>
          </a:xfrm>
          <a:prstGeom prst="rect">
            <a:avLst/>
          </a:prstGeom>
        </p:spPr>
        <p:txBody>
          <a:bodyPr wrap="square">
            <a:spAutoFit/>
          </a:bodyPr>
          <a:lstStyle/>
          <a:p>
            <a:pPr algn="just">
              <a:lnSpc>
                <a:spcPct val="125000"/>
              </a:lnSpc>
              <a:buClrTx/>
              <a:buSzTx/>
              <a:buFontTx/>
            </a:pPr>
            <a:r>
              <a:rPr lang="zh-CN" altLang="en-US" sz="2400" b="1">
                <a:solidFill>
                  <a:srgbClr val="FF0000"/>
                </a:solidFill>
                <a:latin typeface="黑体" panose="02010609060101010101" pitchFamily="49" charset="-122"/>
                <a:ea typeface="黑体" panose="02010609060101010101" pitchFamily="49" charset="-122"/>
              </a:rPr>
              <a:t>【一题通关】</a:t>
            </a:r>
            <a:endParaRPr lang="zh-CN" altLang="en-US" sz="2400" b="1">
              <a:solidFill>
                <a:srgbClr val="FF0000"/>
              </a:solidFill>
              <a:latin typeface="黑体" panose="02010609060101010101" pitchFamily="49" charset="-122"/>
              <a:ea typeface="黑体" panose="02010609060101010101" pitchFamily="49" charset="-122"/>
            </a:endParaRPr>
          </a:p>
          <a:p>
            <a:pPr algn="just">
              <a:lnSpc>
                <a:spcPct val="150000"/>
              </a:lnSpc>
              <a:buClrTx/>
              <a:buSzTx/>
              <a:buFontTx/>
            </a:pPr>
            <a:r>
              <a:rPr lang="zh-CN" altLang="en-US" sz="2400">
                <a:latin typeface="宋体" panose="02010600030101010101" pitchFamily="2" charset="-122"/>
                <a:ea typeface="宋体" panose="02010600030101010101" pitchFamily="2" charset="-122"/>
              </a:rPr>
              <a:t>1.如图所示的钳子是人们日常生活中常用的工具.</a:t>
            </a:r>
            <a:endParaRPr lang="zh-CN" altLang="en-US" sz="2400">
              <a:latin typeface="宋体" panose="02010600030101010101" pitchFamily="2" charset="-122"/>
              <a:ea typeface="宋体" panose="02010600030101010101" pitchFamily="2" charset="-122"/>
            </a:endParaRPr>
          </a:p>
          <a:p>
            <a:pPr algn="just">
              <a:lnSpc>
                <a:spcPct val="150000"/>
              </a:lnSpc>
              <a:buClrTx/>
              <a:buSzTx/>
              <a:buFontTx/>
            </a:pPr>
            <a:r>
              <a:rPr lang="zh-CN" altLang="en-US" sz="2400">
                <a:latin typeface="宋体" panose="02010600030101010101" pitchFamily="2" charset="-122"/>
                <a:ea typeface="宋体" panose="02010600030101010101" pitchFamily="2" charset="-122"/>
              </a:rPr>
              <a:t>(1)钳柄上刻有花纹,这是通过增大</a:t>
            </a:r>
            <a:r>
              <a:rPr lang="zh-CN" altLang="en-US" sz="2400" u="sng">
                <a:latin typeface="宋体" panose="02010600030101010101" pitchFamily="2" charset="-122"/>
                <a:ea typeface="宋体" panose="02010600030101010101" pitchFamily="2" charset="-122"/>
              </a:rPr>
              <a:t>　　　  　　　　　</a:t>
            </a:r>
            <a:r>
              <a:rPr lang="zh-CN" altLang="en-US" sz="2400">
                <a:latin typeface="宋体" panose="02010600030101010101" pitchFamily="2" charset="-122"/>
                <a:ea typeface="宋体" panose="02010600030101010101" pitchFamily="2" charset="-122"/>
              </a:rPr>
              <a:t>来增大手和钳柄之间的摩擦的;钳口做得较薄,是为了增大</a:t>
            </a:r>
            <a:r>
              <a:rPr lang="zh-CN" altLang="en-US" sz="2400" u="sng">
                <a:latin typeface="宋体" panose="02010600030101010101" pitchFamily="2" charset="-122"/>
                <a:ea typeface="宋体" panose="02010600030101010101" pitchFamily="2" charset="-122"/>
              </a:rPr>
              <a:t>　　　　</a:t>
            </a:r>
            <a:r>
              <a:rPr lang="zh-CN" altLang="en-US" sz="2400">
                <a:latin typeface="宋体" panose="02010600030101010101" pitchFamily="2" charset="-122"/>
                <a:ea typeface="宋体" panose="02010600030101010101" pitchFamily="2" charset="-122"/>
              </a:rPr>
              <a:t>. </a:t>
            </a:r>
            <a:endParaRPr lang="zh-CN" altLang="en-US" sz="2400">
              <a:latin typeface="宋体" panose="02010600030101010101" pitchFamily="2" charset="-122"/>
              <a:ea typeface="宋体" panose="02010600030101010101" pitchFamily="2" charset="-122"/>
            </a:endParaRPr>
          </a:p>
        </p:txBody>
      </p:sp>
      <p:sp>
        <p:nvSpPr>
          <p:cNvPr id="4" name="文本框 3"/>
          <p:cNvSpPr txBox="1"/>
          <p:nvPr/>
        </p:nvSpPr>
        <p:spPr>
          <a:xfrm>
            <a:off x="5290820" y="4416425"/>
            <a:ext cx="2824480" cy="460375"/>
          </a:xfrm>
          <a:prstGeom prst="rect">
            <a:avLst/>
          </a:prstGeom>
          <a:noFill/>
        </p:spPr>
        <p:txBody>
          <a:bodyPr wrap="square" rtlCol="0" anchor="t">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接触面的粗糙程度</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11" name="文本框 10"/>
          <p:cNvSpPr txBox="1"/>
          <p:nvPr/>
        </p:nvSpPr>
        <p:spPr>
          <a:xfrm>
            <a:off x="5109210" y="4985385"/>
            <a:ext cx="1092200" cy="460375"/>
          </a:xfrm>
          <a:prstGeom prst="rect">
            <a:avLst/>
          </a:prstGeom>
          <a:noFill/>
        </p:spPr>
        <p:txBody>
          <a:bodyPr wrap="square" rtlCol="0" anchor="t">
            <a:spAutoFit/>
          </a:bodyPr>
          <a:lstStyle/>
          <a:p>
            <a:pPr lvl="0" algn="l">
              <a:buClrTx/>
              <a:buSzTx/>
              <a:buFontTx/>
            </a:pP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压强</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pic>
        <p:nvPicPr>
          <p:cNvPr id="1409" name="2019-10-1.jpg"/>
          <p:cNvPicPr>
            <a:picLocks noChangeAspect="1"/>
          </p:cNvPicPr>
          <p:nvPr/>
        </p:nvPicPr>
        <p:blipFill>
          <a:blip r:embed="rId2"/>
          <a:stretch>
            <a:fillRect/>
          </a:stretch>
        </p:blipFill>
        <p:spPr>
          <a:xfrm>
            <a:off x="1301115" y="1026160"/>
            <a:ext cx="2542540" cy="1588770"/>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1" grpId="0"/>
    </p:bldLst>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r>
              <a:rPr lang="zh-CN" altLang="en-US">
                <a:solidFill>
                  <a:schemeClr val="bg1"/>
                </a:solidFill>
                <a:sym typeface="+mn-lt"/>
              </a:rPr>
              <a:t>人教八下</a:t>
            </a:r>
            <a:endParaRPr lang="zh-CN" altLang="en-US">
              <a:solidFill>
                <a:schemeClr val="bg1"/>
              </a:solidFill>
              <a:sym typeface="+mn-lt"/>
            </a:endParaRPr>
          </a:p>
        </p:txBody>
      </p:sp>
      <p:sp>
        <p:nvSpPr>
          <p:cNvPr id="3" name="矩形 2"/>
          <p:cNvSpPr/>
          <p:nvPr/>
        </p:nvSpPr>
        <p:spPr>
          <a:xfrm>
            <a:off x="569595" y="807085"/>
            <a:ext cx="11052810" cy="3969385"/>
          </a:xfrm>
          <a:prstGeom prst="rect">
            <a:avLst/>
          </a:prstGeom>
        </p:spPr>
        <p:txBody>
          <a:bodyPr wrap="square">
            <a:spAutoFit/>
          </a:bodyPr>
          <a:lstStyle/>
          <a:p>
            <a:pPr algn="just">
              <a:lnSpc>
                <a:spcPct val="150000"/>
              </a:lnSpc>
            </a:pPr>
            <a:r>
              <a:rPr lang="zh-CN" altLang="en-US" sz="2400">
                <a:latin typeface="宋体" panose="02010600030101010101" pitchFamily="2" charset="-122"/>
                <a:ea typeface="宋体" panose="02010600030101010101" pitchFamily="2" charset="-122"/>
                <a:sym typeface="+mn-ea"/>
              </a:rPr>
              <a:t>(2)如图所示,在使用钳子剪铁丝时,钳子是一个</a:t>
            </a:r>
            <a:r>
              <a:rPr lang="zh-CN" altLang="en-US" sz="2400" u="sng">
                <a:latin typeface="宋体" panose="02010600030101010101" pitchFamily="2" charset="-122"/>
                <a:ea typeface="宋体" panose="02010600030101010101" pitchFamily="2" charset="-122"/>
                <a:sym typeface="+mn-ea"/>
              </a:rPr>
              <a:t>　　 </a:t>
            </a:r>
            <a:r>
              <a:rPr lang="zh-CN" altLang="en-US" sz="2400">
                <a:latin typeface="宋体" panose="02010600030101010101" pitchFamily="2" charset="-122"/>
                <a:ea typeface="宋体" panose="02010600030101010101" pitchFamily="2" charset="-122"/>
                <a:sym typeface="+mn-ea"/>
              </a:rPr>
              <a:t>(选填“省力”“费力”或“等臂”)杠杆,用力越大,铁丝越容易被剪断,说明力的作用效果与力的</a:t>
            </a:r>
            <a:r>
              <a:rPr lang="zh-CN" altLang="en-US" sz="2400" u="sng">
                <a:latin typeface="宋体" panose="02010600030101010101" pitchFamily="2" charset="-122"/>
                <a:ea typeface="宋体" panose="02010600030101010101" pitchFamily="2" charset="-122"/>
                <a:sym typeface="+mn-ea"/>
              </a:rPr>
              <a:t>　　 </a:t>
            </a:r>
            <a:r>
              <a:rPr lang="zh-CN" altLang="en-US" sz="2400">
                <a:latin typeface="宋体" panose="02010600030101010101" pitchFamily="2" charset="-122"/>
                <a:ea typeface="宋体" panose="02010600030101010101" pitchFamily="2" charset="-122"/>
                <a:sym typeface="+mn-ea"/>
              </a:rPr>
              <a:t>有关. </a:t>
            </a:r>
            <a:endParaRPr lang="zh-CN" altLang="en-US" sz="2400">
              <a:latin typeface="宋体" panose="02010600030101010101" pitchFamily="2" charset="-122"/>
              <a:ea typeface="宋体" panose="02010600030101010101" pitchFamily="2" charset="-122"/>
              <a:sym typeface="+mn-ea"/>
            </a:endParaRPr>
          </a:p>
          <a:p>
            <a:pPr algn="just">
              <a:lnSpc>
                <a:spcPct val="150000"/>
              </a:lnSpc>
            </a:pPr>
            <a:r>
              <a:rPr lang="zh-CN" altLang="en-US" sz="2400">
                <a:latin typeface="宋体" panose="02010600030101010101" pitchFamily="2" charset="-122"/>
                <a:ea typeface="宋体" panose="02010600030101010101" pitchFamily="2" charset="-122"/>
              </a:rPr>
              <a:t>(3)某次剪铁丝时动力臂长为 10 cm,阻力臂长为 2 cm,若剪断铁丝需要 1 000 N的力,则至少用</a:t>
            </a:r>
            <a:r>
              <a:rPr lang="zh-CN" altLang="en-US" sz="2400" u="sng">
                <a:latin typeface="宋体" panose="02010600030101010101" pitchFamily="2" charset="-122"/>
                <a:ea typeface="宋体" panose="02010600030101010101" pitchFamily="2" charset="-122"/>
              </a:rPr>
              <a:t>　　　　</a:t>
            </a:r>
            <a:r>
              <a:rPr lang="zh-CN" altLang="en-US" sz="2400">
                <a:latin typeface="宋体" panose="02010600030101010101" pitchFamily="2" charset="-122"/>
                <a:ea typeface="宋体" panose="02010600030101010101" pitchFamily="2" charset="-122"/>
              </a:rPr>
              <a:t>N的力才能将铁丝剪断. </a:t>
            </a:r>
            <a:endParaRPr lang="zh-CN" altLang="en-US" sz="2400">
              <a:latin typeface="宋体" panose="02010600030101010101" pitchFamily="2" charset="-122"/>
              <a:ea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rPr>
              <a:t>(4)将钳子单侧钳柄及相连部分简化成如下图所示的示意图,其中A点是剪铁丝处,B点为手的用力点,</a:t>
            </a:r>
            <a:r>
              <a:rPr lang="zh-CN" altLang="en-US" sz="2400" i="1">
                <a:latin typeface="Times New Roman" panose="02020603050405020304" pitchFamily="18" charset="0"/>
                <a:ea typeface="宋体" panose="02010600030101010101" pitchFamily="2" charset="-122"/>
                <a:cs typeface="Times New Roman" panose="02020603050405020304" pitchFamily="18" charset="0"/>
              </a:rPr>
              <a:t>O</a:t>
            </a:r>
            <a:r>
              <a:rPr lang="zh-CN" altLang="en-US" sz="2400">
                <a:latin typeface="宋体" panose="02010600030101010101" pitchFamily="2" charset="-122"/>
                <a:ea typeface="宋体" panose="02010600030101010101" pitchFamily="2" charset="-122"/>
              </a:rPr>
              <a:t>点为支点,请在图中画出钳子剪铁丝时的动力臂L</a:t>
            </a:r>
            <a:r>
              <a:rPr lang="zh-CN" altLang="en-US" sz="2400" baseline="-25000">
                <a:latin typeface="宋体" panose="02010600030101010101" pitchFamily="2" charset="-122"/>
                <a:ea typeface="宋体" panose="02010600030101010101" pitchFamily="2" charset="-122"/>
              </a:rPr>
              <a:t>1</a:t>
            </a:r>
            <a:r>
              <a:rPr lang="zh-CN" altLang="en-US" sz="2400">
                <a:latin typeface="宋体" panose="02010600030101010101" pitchFamily="2" charset="-122"/>
                <a:ea typeface="宋体" panose="02010600030101010101" pitchFamily="2" charset="-122"/>
              </a:rPr>
              <a:t>.</a:t>
            </a:r>
            <a:endParaRPr lang="zh-CN" altLang="en-US" sz="2400">
              <a:latin typeface="宋体" panose="02010600030101010101" pitchFamily="2" charset="-122"/>
              <a:ea typeface="宋体" panose="02010600030101010101" pitchFamily="2" charset="-122"/>
            </a:endParaRPr>
          </a:p>
        </p:txBody>
      </p:sp>
      <p:sp>
        <p:nvSpPr>
          <p:cNvPr id="4" name="文本框 3"/>
          <p:cNvSpPr txBox="1"/>
          <p:nvPr/>
        </p:nvSpPr>
        <p:spPr>
          <a:xfrm>
            <a:off x="7070725" y="894715"/>
            <a:ext cx="878840" cy="460375"/>
          </a:xfrm>
          <a:prstGeom prst="rect">
            <a:avLst/>
          </a:prstGeom>
          <a:noFill/>
        </p:spPr>
        <p:txBody>
          <a:bodyPr wrap="square" rtlCol="0" anchor="t">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省力</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pic>
        <p:nvPicPr>
          <p:cNvPr id="1410" name="2019-10-2.jpg"/>
          <p:cNvPicPr>
            <a:picLocks noChangeAspect="1"/>
          </p:cNvPicPr>
          <p:nvPr/>
        </p:nvPicPr>
        <p:blipFill>
          <a:blip r:embed="rId2"/>
          <a:stretch>
            <a:fillRect/>
          </a:stretch>
        </p:blipFill>
        <p:spPr>
          <a:xfrm>
            <a:off x="1701800" y="4776470"/>
            <a:ext cx="3390265" cy="1375410"/>
          </a:xfrm>
          <a:prstGeom prst="rect">
            <a:avLst/>
          </a:prstGeom>
        </p:spPr>
      </p:pic>
      <p:sp>
        <p:nvSpPr>
          <p:cNvPr id="6" name="文本框 5"/>
          <p:cNvSpPr txBox="1"/>
          <p:nvPr/>
        </p:nvSpPr>
        <p:spPr>
          <a:xfrm>
            <a:off x="10455910" y="1463675"/>
            <a:ext cx="878840" cy="460375"/>
          </a:xfrm>
          <a:prstGeom prst="rect">
            <a:avLst/>
          </a:prstGeom>
          <a:noFill/>
        </p:spPr>
        <p:txBody>
          <a:bodyPr wrap="square" rtlCol="0" anchor="t">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大小</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8" name="文本框 7"/>
          <p:cNvSpPr txBox="1"/>
          <p:nvPr/>
        </p:nvSpPr>
        <p:spPr>
          <a:xfrm>
            <a:off x="2831465" y="3077210"/>
            <a:ext cx="878840" cy="460375"/>
          </a:xfrm>
          <a:prstGeom prst="rect">
            <a:avLst/>
          </a:prstGeom>
          <a:noFill/>
        </p:spPr>
        <p:txBody>
          <a:bodyPr wrap="square" rtlCol="0" anchor="t">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200</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pic>
        <p:nvPicPr>
          <p:cNvPr id="1453" name="2019-10-2答.jpg"/>
          <p:cNvPicPr>
            <a:picLocks noChangeAspect="1"/>
          </p:cNvPicPr>
          <p:nvPr/>
        </p:nvPicPr>
        <p:blipFill>
          <a:blip r:embed="rId3"/>
          <a:stretch>
            <a:fillRect/>
          </a:stretch>
        </p:blipFill>
        <p:spPr>
          <a:xfrm>
            <a:off x="6137275" y="4776470"/>
            <a:ext cx="3390265" cy="1374775"/>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1453"/>
                                        </p:tgtEl>
                                        <p:attrNameLst>
                                          <p:attrName>style.visibility</p:attrName>
                                        </p:attrNameLst>
                                      </p:cBhvr>
                                      <p:to>
                                        <p:strVal val="visible"/>
                                      </p:to>
                                    </p:set>
                                    <p:animEffect transition="in" filter="fade">
                                      <p:cBhvr>
                                        <p:cTn id="22" dur="500"/>
                                        <p:tgtEl>
                                          <p:spTgt spid="14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Lst>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r>
              <a:rPr lang="zh-CN" altLang="en-US">
                <a:solidFill>
                  <a:schemeClr val="bg1"/>
                </a:solidFill>
                <a:sym typeface="+mn-lt"/>
              </a:rPr>
              <a:t>人教八下</a:t>
            </a:r>
            <a:endParaRPr lang="zh-CN" altLang="en-US">
              <a:solidFill>
                <a:schemeClr val="bg1"/>
              </a:solidFill>
              <a:sym typeface="+mn-lt"/>
            </a:endParaRPr>
          </a:p>
        </p:txBody>
      </p:sp>
      <p:sp>
        <p:nvSpPr>
          <p:cNvPr id="6" name="矩形 5"/>
          <p:cNvSpPr/>
          <p:nvPr/>
        </p:nvSpPr>
        <p:spPr>
          <a:xfrm>
            <a:off x="5468620" y="742315"/>
            <a:ext cx="6417945" cy="2399665"/>
          </a:xfrm>
          <a:prstGeom prst="rect">
            <a:avLst/>
          </a:prstGeom>
        </p:spPr>
        <p:txBody>
          <a:bodyPr wrap="square">
            <a:spAutoFit/>
          </a:bodyPr>
          <a:lstStyle/>
          <a:p>
            <a:pPr algn="l">
              <a:lnSpc>
                <a:spcPct val="125000"/>
              </a:lnSpc>
            </a:pPr>
            <a:r>
              <a:rPr lang="zh-CN" altLang="en-US" sz="2400" b="1">
                <a:solidFill>
                  <a:srgbClr val="FF0000"/>
                </a:solidFill>
                <a:latin typeface="黑体" panose="02010609060101010101" pitchFamily="49" charset="-122"/>
                <a:ea typeface="黑体" panose="02010609060101010101" pitchFamily="49" charset="-122"/>
              </a:rPr>
              <a:t>【命题总结】</a:t>
            </a:r>
            <a:endParaRPr lang="zh-CN" altLang="en-US" sz="2400">
              <a:solidFill>
                <a:srgbClr val="FF0000"/>
              </a:solidFill>
              <a:latin typeface="黑体" panose="02010609060101010101" pitchFamily="49" charset="-122"/>
              <a:ea typeface="黑体" panose="02010609060101010101" pitchFamily="49" charset="-122"/>
            </a:endParaRPr>
          </a:p>
          <a:p>
            <a:pPr algn="l">
              <a:lnSpc>
                <a:spcPct val="125000"/>
              </a:lnSpc>
            </a:pPr>
            <a:r>
              <a:rPr lang="zh-CN" altLang="en-US" sz="2400">
                <a:latin typeface="宋体" panose="02010600030101010101" pitchFamily="2" charset="-122"/>
                <a:ea typeface="宋体" panose="02010600030101010101" pitchFamily="2" charset="-122"/>
              </a:rPr>
              <a:t>(1)杠杆的平衡条件</a:t>
            </a:r>
            <a:endParaRPr lang="zh-CN" altLang="en-US" sz="2400">
              <a:latin typeface="宋体" panose="02010600030101010101" pitchFamily="2" charset="-122"/>
              <a:ea typeface="宋体" panose="02010600030101010101" pitchFamily="2" charset="-122"/>
            </a:endParaRPr>
          </a:p>
          <a:p>
            <a:pPr algn="l">
              <a:lnSpc>
                <a:spcPct val="125000"/>
              </a:lnSpc>
            </a:pPr>
            <a:r>
              <a:rPr lang="zh-CN" altLang="en-US" sz="2400">
                <a:latin typeface="宋体" panose="02010600030101010101" pitchFamily="2" charset="-122"/>
                <a:ea typeface="宋体" panose="02010600030101010101" pitchFamily="2" charset="-122"/>
              </a:rPr>
              <a:t>(2)压强的影响因素</a:t>
            </a:r>
            <a:endParaRPr lang="zh-CN" altLang="en-US" sz="2400">
              <a:latin typeface="宋体" panose="02010600030101010101" pitchFamily="2" charset="-122"/>
              <a:ea typeface="宋体" panose="02010600030101010101" pitchFamily="2" charset="-122"/>
            </a:endParaRPr>
          </a:p>
          <a:p>
            <a:pPr algn="l">
              <a:lnSpc>
                <a:spcPct val="125000"/>
              </a:lnSpc>
            </a:pPr>
            <a:r>
              <a:rPr lang="zh-CN" altLang="en-US" sz="2400">
                <a:latin typeface="宋体" panose="02010600030101010101" pitchFamily="2" charset="-122"/>
                <a:ea typeface="宋体" panose="02010600030101010101" pitchFamily="2" charset="-122"/>
              </a:rPr>
              <a:t>(3)功、功率的计算</a:t>
            </a:r>
            <a:endParaRPr lang="zh-CN" altLang="en-US" sz="2400">
              <a:latin typeface="宋体" panose="02010600030101010101" pitchFamily="2" charset="-122"/>
              <a:ea typeface="宋体" panose="02010600030101010101" pitchFamily="2" charset="-122"/>
            </a:endParaRPr>
          </a:p>
          <a:p>
            <a:pPr algn="l">
              <a:lnSpc>
                <a:spcPct val="125000"/>
              </a:lnSpc>
            </a:pPr>
            <a:r>
              <a:rPr lang="zh-CN" altLang="en-US" sz="2400">
                <a:latin typeface="宋体" panose="02010600030101010101" pitchFamily="2" charset="-122"/>
                <a:ea typeface="宋体" panose="02010600030101010101" pitchFamily="2" charset="-122"/>
              </a:rPr>
              <a:t>(4)压强的计算</a:t>
            </a:r>
            <a:endParaRPr lang="zh-CN" altLang="en-US" sz="2400">
              <a:latin typeface="宋体" panose="02010600030101010101" pitchFamily="2" charset="-122"/>
              <a:ea typeface="宋体" panose="02010600030101010101" pitchFamily="2" charset="-122"/>
            </a:endParaRPr>
          </a:p>
        </p:txBody>
      </p:sp>
      <p:sp>
        <p:nvSpPr>
          <p:cNvPr id="3" name="矩形 2"/>
          <p:cNvSpPr/>
          <p:nvPr/>
        </p:nvSpPr>
        <p:spPr>
          <a:xfrm>
            <a:off x="569595" y="3084195"/>
            <a:ext cx="11052810" cy="3322955"/>
          </a:xfrm>
          <a:prstGeom prst="rect">
            <a:avLst/>
          </a:prstGeom>
        </p:spPr>
        <p:txBody>
          <a:bodyPr wrap="square">
            <a:spAutoFit/>
          </a:bodyPr>
          <a:lstStyle/>
          <a:p>
            <a:pPr algn="just">
              <a:lnSpc>
                <a:spcPct val="125000"/>
              </a:lnSpc>
              <a:buClrTx/>
              <a:buSzTx/>
              <a:buFontTx/>
            </a:pPr>
            <a:r>
              <a:rPr lang="zh-CN" altLang="en-US" sz="2400" b="1">
                <a:solidFill>
                  <a:srgbClr val="FF0000"/>
                </a:solidFill>
                <a:latin typeface="黑体" panose="02010609060101010101" pitchFamily="49" charset="-122"/>
                <a:ea typeface="黑体" panose="02010609060101010101" pitchFamily="49" charset="-122"/>
              </a:rPr>
              <a:t>【一题通关】</a:t>
            </a:r>
            <a:endParaRPr lang="zh-CN" altLang="en-US" sz="2400" b="1">
              <a:solidFill>
                <a:srgbClr val="FF0000"/>
              </a:solidFill>
              <a:latin typeface="黑体" panose="02010609060101010101" pitchFamily="49" charset="-122"/>
              <a:ea typeface="黑体" panose="02010609060101010101" pitchFamily="49" charset="-122"/>
            </a:endParaRPr>
          </a:p>
          <a:p>
            <a:pPr algn="just">
              <a:lnSpc>
                <a:spcPct val="150000"/>
              </a:lnSpc>
              <a:buClrTx/>
              <a:buSzTx/>
              <a:buFontTx/>
            </a:pPr>
            <a:r>
              <a:rPr lang="zh-CN" altLang="en-US" sz="2400">
                <a:latin typeface="宋体" panose="02010600030101010101" pitchFamily="2" charset="-122"/>
                <a:ea typeface="宋体" panose="02010600030101010101" pitchFamily="2" charset="-122"/>
              </a:rPr>
              <a:t>2.如图所示为搬运砖头的独轮车,工人师傅用 100 N的水平推力,推着总重力为 1100 N的装满砖头的独轮车在水平路面上匀速前进了15 m,用时 20 s,独轮车尺寸如图所示.</a:t>
            </a:r>
            <a:endParaRPr lang="zh-CN" altLang="en-US" sz="2400">
              <a:latin typeface="宋体" panose="02010600030101010101" pitchFamily="2" charset="-122"/>
              <a:ea typeface="宋体" panose="02010600030101010101" pitchFamily="2" charset="-122"/>
            </a:endParaRPr>
          </a:p>
          <a:p>
            <a:pPr algn="just">
              <a:lnSpc>
                <a:spcPct val="150000"/>
              </a:lnSpc>
              <a:buClrTx/>
              <a:buSzTx/>
              <a:buFontTx/>
            </a:pPr>
            <a:r>
              <a:rPr lang="zh-CN" altLang="en-US" sz="2400">
                <a:latin typeface="宋体" panose="02010600030101010101" pitchFamily="2" charset="-122"/>
                <a:ea typeface="宋体" panose="02010600030101010101" pitchFamily="2" charset="-122"/>
              </a:rPr>
              <a:t>(1)在不改变车子总重力的情况下,为了减小人手向上的力,工人师傅可以采取的措施是</a:t>
            </a:r>
            <a:r>
              <a:rPr lang="zh-CN" altLang="en-US" sz="2400" u="sng">
                <a:latin typeface="宋体" panose="02010600030101010101" pitchFamily="2" charset="-122"/>
                <a:ea typeface="宋体" panose="02010600030101010101" pitchFamily="2" charset="-122"/>
              </a:rPr>
              <a:t>　　　                    　　</a:t>
            </a:r>
            <a:r>
              <a:rPr lang="zh-CN" altLang="en-US" sz="2400">
                <a:latin typeface="宋体" panose="02010600030101010101" pitchFamily="2" charset="-122"/>
                <a:ea typeface="宋体" panose="02010600030101010101" pitchFamily="2" charset="-122"/>
              </a:rPr>
              <a:t>(写一条即可). </a:t>
            </a:r>
            <a:endParaRPr lang="zh-CN" altLang="en-US" sz="2400">
              <a:latin typeface="宋体" panose="02010600030101010101" pitchFamily="2" charset="-122"/>
              <a:ea typeface="宋体" panose="02010600030101010101" pitchFamily="2" charset="-122"/>
            </a:endParaRPr>
          </a:p>
        </p:txBody>
      </p:sp>
      <p:sp>
        <p:nvSpPr>
          <p:cNvPr id="11" name="文本框 10"/>
          <p:cNvSpPr txBox="1"/>
          <p:nvPr/>
        </p:nvSpPr>
        <p:spPr>
          <a:xfrm>
            <a:off x="1350645" y="5830570"/>
            <a:ext cx="4802505" cy="460375"/>
          </a:xfrm>
          <a:prstGeom prst="rect">
            <a:avLst/>
          </a:prstGeom>
          <a:noFill/>
        </p:spPr>
        <p:txBody>
          <a:bodyPr wrap="square" rtlCol="0" anchor="t">
            <a:spAutoFit/>
          </a:bodyPr>
          <a:lstStyle/>
          <a:p>
            <a:pPr lvl="0" algn="l">
              <a:buClrTx/>
              <a:buSzTx/>
              <a:buFontTx/>
            </a:pP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手向后移动(或将重物向前移动)</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pic>
        <p:nvPicPr>
          <p:cNvPr id="1411" name="2019-10-3.jpg"/>
          <p:cNvPicPr>
            <a:picLocks noChangeAspect="1"/>
          </p:cNvPicPr>
          <p:nvPr/>
        </p:nvPicPr>
        <p:blipFill>
          <a:blip r:embed="rId2"/>
          <a:stretch>
            <a:fillRect/>
          </a:stretch>
        </p:blipFill>
        <p:spPr>
          <a:xfrm>
            <a:off x="2189480" y="742315"/>
            <a:ext cx="2273935" cy="2487930"/>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r>
              <a:rPr lang="zh-CN" altLang="en-US">
                <a:solidFill>
                  <a:schemeClr val="bg1"/>
                </a:solidFill>
                <a:sym typeface="+mn-lt"/>
              </a:rPr>
              <a:t>人教八下</a:t>
            </a:r>
            <a:endParaRPr lang="zh-CN" altLang="en-US">
              <a:solidFill>
                <a:schemeClr val="bg1"/>
              </a:solidFill>
              <a:sym typeface="+mn-lt"/>
            </a:endParaRPr>
          </a:p>
        </p:txBody>
      </p:sp>
      <p:sp>
        <p:nvSpPr>
          <p:cNvPr id="3" name="矩形 2"/>
          <p:cNvSpPr/>
          <p:nvPr/>
        </p:nvSpPr>
        <p:spPr>
          <a:xfrm>
            <a:off x="569595" y="963930"/>
            <a:ext cx="11052810" cy="4523105"/>
          </a:xfrm>
          <a:prstGeom prst="rect">
            <a:avLst/>
          </a:prstGeom>
        </p:spPr>
        <p:txBody>
          <a:bodyPr wrap="square">
            <a:spAutoFit/>
          </a:bodyPr>
          <a:lstStyle/>
          <a:p>
            <a:pPr algn="just">
              <a:lnSpc>
                <a:spcPct val="200000"/>
              </a:lnSpc>
            </a:pPr>
            <a:r>
              <a:rPr lang="zh-CN" altLang="en-US" sz="2400">
                <a:latin typeface="宋体" panose="02010600030101010101" pitchFamily="2" charset="-122"/>
                <a:ea typeface="宋体" panose="02010600030101010101" pitchFamily="2" charset="-122"/>
                <a:sym typeface="+mn-ea"/>
              </a:rPr>
              <a:t>(2)为了使独轮车可以在比较松软的路面上顺利行走,它的轮子应做得</a:t>
            </a:r>
            <a:r>
              <a:rPr lang="zh-CN" altLang="en-US" sz="2400" u="sng">
                <a:latin typeface="宋体" panose="02010600030101010101" pitchFamily="2" charset="-122"/>
                <a:ea typeface="宋体" panose="02010600030101010101" pitchFamily="2" charset="-122"/>
                <a:sym typeface="+mn-ea"/>
              </a:rPr>
              <a:t>        </a:t>
            </a:r>
            <a:r>
              <a:rPr lang="zh-CN" altLang="en-US" sz="2400">
                <a:latin typeface="宋体" panose="02010600030101010101" pitchFamily="2" charset="-122"/>
                <a:ea typeface="宋体" panose="02010600030101010101" pitchFamily="2" charset="-122"/>
                <a:sym typeface="+mn-ea"/>
              </a:rPr>
              <a:t>(选填“宽大”或“狭窄”)一些. </a:t>
            </a:r>
            <a:endParaRPr lang="zh-CN" altLang="en-US" sz="2400">
              <a:latin typeface="宋体" panose="02010600030101010101" pitchFamily="2" charset="-122"/>
              <a:ea typeface="宋体" panose="02010600030101010101" pitchFamily="2" charset="-122"/>
              <a:sym typeface="+mn-ea"/>
            </a:endParaRPr>
          </a:p>
          <a:p>
            <a:pPr algn="just">
              <a:lnSpc>
                <a:spcPct val="200000"/>
              </a:lnSpc>
            </a:pPr>
            <a:r>
              <a:rPr lang="zh-CN" altLang="en-US" sz="2400">
                <a:latin typeface="宋体" panose="02010600030101010101" pitchFamily="2" charset="-122"/>
                <a:ea typeface="宋体" panose="02010600030101010101" pitchFamily="2" charset="-122"/>
                <a:sym typeface="+mn-ea"/>
              </a:rPr>
              <a:t>(3)在上述过程中,工人师傅做了</a:t>
            </a:r>
            <a:r>
              <a:rPr lang="zh-CN" altLang="en-US" sz="2400" u="sng">
                <a:latin typeface="宋体" panose="02010600030101010101" pitchFamily="2" charset="-122"/>
                <a:ea typeface="宋体" panose="02010600030101010101" pitchFamily="2" charset="-122"/>
                <a:sym typeface="+mn-ea"/>
              </a:rPr>
              <a:t>　 　</a:t>
            </a:r>
            <a:r>
              <a:rPr lang="zh-CN" altLang="en-US" sz="2400">
                <a:latin typeface="宋体" panose="02010600030101010101" pitchFamily="2" charset="-122"/>
                <a:ea typeface="宋体" panose="02010600030101010101" pitchFamily="2" charset="-122"/>
                <a:sym typeface="+mn-ea"/>
              </a:rPr>
              <a:t>J的功,重力对独轮车做功的功率是</a:t>
            </a:r>
            <a:r>
              <a:rPr lang="zh-CN" altLang="en-US" sz="2400" u="sng">
                <a:latin typeface="宋体" panose="02010600030101010101" pitchFamily="2" charset="-122"/>
                <a:ea typeface="宋体" panose="02010600030101010101" pitchFamily="2" charset="-122"/>
                <a:sym typeface="+mn-ea"/>
              </a:rPr>
              <a:t>　　</a:t>
            </a:r>
            <a:r>
              <a:rPr lang="zh-CN" altLang="en-US" sz="2400">
                <a:latin typeface="宋体" panose="02010600030101010101" pitchFamily="2" charset="-122"/>
                <a:ea typeface="宋体" panose="02010600030101010101" pitchFamily="2" charset="-122"/>
                <a:sym typeface="+mn-ea"/>
              </a:rPr>
              <a:t>W. </a:t>
            </a:r>
            <a:endParaRPr lang="zh-CN" altLang="en-US" sz="2400">
              <a:latin typeface="宋体" panose="02010600030101010101" pitchFamily="2" charset="-122"/>
              <a:ea typeface="宋体" panose="02010600030101010101" pitchFamily="2" charset="-122"/>
              <a:sym typeface="+mn-ea"/>
            </a:endParaRPr>
          </a:p>
          <a:p>
            <a:pPr algn="just">
              <a:lnSpc>
                <a:spcPct val="200000"/>
              </a:lnSpc>
            </a:pPr>
            <a:r>
              <a:rPr lang="zh-CN" altLang="en-US" sz="2400">
                <a:latin typeface="宋体" panose="02010600030101010101" pitchFamily="2" charset="-122"/>
                <a:ea typeface="宋体" panose="02010600030101010101" pitchFamily="2" charset="-122"/>
                <a:sym typeface="+mn-ea"/>
              </a:rPr>
              <a:t>(4)图中工人师傅至少要用</a:t>
            </a:r>
            <a:r>
              <a:rPr lang="zh-CN" altLang="en-US" sz="2400" u="sng">
                <a:latin typeface="宋体" panose="02010600030101010101" pitchFamily="2" charset="-122"/>
                <a:ea typeface="宋体" panose="02010600030101010101" pitchFamily="2" charset="-122"/>
                <a:sym typeface="+mn-ea"/>
              </a:rPr>
              <a:t>　　　　</a:t>
            </a:r>
            <a:r>
              <a:rPr lang="zh-CN" altLang="en-US" sz="2400">
                <a:latin typeface="宋体" panose="02010600030101010101" pitchFamily="2" charset="-122"/>
                <a:ea typeface="宋体" panose="02010600030101010101" pitchFamily="2" charset="-122"/>
                <a:sym typeface="+mn-ea"/>
              </a:rPr>
              <a:t>N的力才能使支撑架离开地面,此时车轮受到地面的支持力是</a:t>
            </a:r>
            <a:r>
              <a:rPr lang="zh-CN" altLang="en-US" sz="2400" u="sng">
                <a:latin typeface="宋体" panose="02010600030101010101" pitchFamily="2" charset="-122"/>
                <a:ea typeface="宋体" panose="02010600030101010101" pitchFamily="2" charset="-122"/>
                <a:sym typeface="+mn-ea"/>
              </a:rPr>
              <a:t>　　　</a:t>
            </a:r>
            <a:r>
              <a:rPr lang="zh-CN" altLang="en-US" sz="2400">
                <a:latin typeface="宋体" panose="02010600030101010101" pitchFamily="2" charset="-122"/>
                <a:ea typeface="宋体" panose="02010600030101010101" pitchFamily="2" charset="-122"/>
                <a:sym typeface="+mn-ea"/>
              </a:rPr>
              <a:t>N;若工人师傅的重力为 600 N,每只脚与地面的接触面积为0.02 m</a:t>
            </a:r>
            <a:r>
              <a:rPr lang="zh-CN" altLang="en-US" sz="2400" baseline="30000">
                <a:latin typeface="宋体" panose="02010600030101010101" pitchFamily="2" charset="-122"/>
                <a:ea typeface="宋体" panose="02010600030101010101" pitchFamily="2" charset="-122"/>
                <a:sym typeface="+mn-ea"/>
              </a:rPr>
              <a:t>2</a:t>
            </a:r>
            <a:r>
              <a:rPr lang="zh-CN" altLang="en-US" sz="2400">
                <a:latin typeface="宋体" panose="02010600030101010101" pitchFamily="2" charset="-122"/>
                <a:ea typeface="宋体" panose="02010600030101010101" pitchFamily="2" charset="-122"/>
                <a:sym typeface="+mn-ea"/>
              </a:rPr>
              <a:t>,则此时工人师傅对地面的压强为</a:t>
            </a:r>
            <a:r>
              <a:rPr lang="zh-CN" altLang="en-US" sz="2400" u="sng">
                <a:latin typeface="宋体" panose="02010600030101010101" pitchFamily="2" charset="-122"/>
                <a:ea typeface="宋体" panose="02010600030101010101" pitchFamily="2" charset="-122"/>
                <a:sym typeface="+mn-ea"/>
              </a:rPr>
              <a:t>　　　　</a:t>
            </a:r>
            <a:r>
              <a:rPr lang="zh-CN" altLang="en-US" sz="2400">
                <a:latin typeface="宋体" panose="02010600030101010101" pitchFamily="2" charset="-122"/>
                <a:ea typeface="宋体" panose="02010600030101010101" pitchFamily="2" charset="-122"/>
                <a:sym typeface="+mn-ea"/>
              </a:rPr>
              <a:t>Pa. </a:t>
            </a:r>
            <a:endParaRPr lang="zh-CN" altLang="en-US" sz="2400">
              <a:latin typeface="宋体" panose="02010600030101010101" pitchFamily="2" charset="-122"/>
              <a:ea typeface="宋体" panose="02010600030101010101" pitchFamily="2" charset="-122"/>
              <a:sym typeface="+mn-ea"/>
            </a:endParaRPr>
          </a:p>
        </p:txBody>
      </p:sp>
      <p:sp>
        <p:nvSpPr>
          <p:cNvPr id="4" name="文本框 3"/>
          <p:cNvSpPr txBox="1"/>
          <p:nvPr/>
        </p:nvSpPr>
        <p:spPr>
          <a:xfrm>
            <a:off x="10061575" y="1196975"/>
            <a:ext cx="878840" cy="460375"/>
          </a:xfrm>
          <a:prstGeom prst="rect">
            <a:avLst/>
          </a:prstGeom>
          <a:noFill/>
        </p:spPr>
        <p:txBody>
          <a:bodyPr wrap="square" rtlCol="0" anchor="t">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宽大</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6" name="文本框 5"/>
          <p:cNvSpPr txBox="1"/>
          <p:nvPr/>
        </p:nvSpPr>
        <p:spPr>
          <a:xfrm>
            <a:off x="4900930" y="2685415"/>
            <a:ext cx="878840" cy="460375"/>
          </a:xfrm>
          <a:prstGeom prst="rect">
            <a:avLst/>
          </a:prstGeom>
          <a:noFill/>
        </p:spPr>
        <p:txBody>
          <a:bodyPr wrap="square" rtlCol="0" anchor="t">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1500</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8" name="文本框 7"/>
          <p:cNvSpPr txBox="1"/>
          <p:nvPr/>
        </p:nvSpPr>
        <p:spPr>
          <a:xfrm>
            <a:off x="10375265" y="2685415"/>
            <a:ext cx="878840" cy="460375"/>
          </a:xfrm>
          <a:prstGeom prst="rect">
            <a:avLst/>
          </a:prstGeom>
          <a:noFill/>
        </p:spPr>
        <p:txBody>
          <a:bodyPr wrap="square" rtlCol="0" anchor="t">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0</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2" name="文本框 1"/>
          <p:cNvSpPr txBox="1"/>
          <p:nvPr/>
        </p:nvSpPr>
        <p:spPr>
          <a:xfrm>
            <a:off x="4371975" y="3393440"/>
            <a:ext cx="878840" cy="460375"/>
          </a:xfrm>
          <a:prstGeom prst="rect">
            <a:avLst/>
          </a:prstGeom>
          <a:noFill/>
        </p:spPr>
        <p:txBody>
          <a:bodyPr wrap="square" rtlCol="0" anchor="t">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300</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5" name="文本框 4"/>
          <p:cNvSpPr txBox="1"/>
          <p:nvPr/>
        </p:nvSpPr>
        <p:spPr>
          <a:xfrm>
            <a:off x="2776855" y="4126230"/>
            <a:ext cx="878840" cy="460375"/>
          </a:xfrm>
          <a:prstGeom prst="rect">
            <a:avLst/>
          </a:prstGeom>
          <a:noFill/>
        </p:spPr>
        <p:txBody>
          <a:bodyPr wrap="square" rtlCol="0" anchor="t">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23</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10" name="文本框 9"/>
          <p:cNvSpPr txBox="1"/>
          <p:nvPr/>
        </p:nvSpPr>
        <p:spPr>
          <a:xfrm>
            <a:off x="6409690" y="4857115"/>
            <a:ext cx="878840" cy="460375"/>
          </a:xfrm>
          <a:prstGeom prst="rect">
            <a:avLst/>
          </a:prstGeom>
          <a:noFill/>
        </p:spPr>
        <p:txBody>
          <a:bodyPr wrap="square" rtlCol="0" anchor="t">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250</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fade">
                                      <p:cBhvr>
                                        <p:cTn id="22" dur="500"/>
                                        <p:tgtEl>
                                          <p:spTgt spid="2"/>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500"/>
                                        <p:tgtEl>
                                          <p:spTgt spid="5"/>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P spid="2" grpId="0"/>
      <p:bldP spid="5" grpId="0"/>
      <p:bldP spid="10" grpId="0"/>
    </p:bldLst>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9" name="矩形 8"/>
          <p:cNvSpPr/>
          <p:nvPr/>
        </p:nvSpPr>
        <p:spPr>
          <a:xfrm>
            <a:off x="1979295" y="0"/>
            <a:ext cx="10212705" cy="769620"/>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endParaRPr lang="zh-CN" altLang="en-US" sz="2400" b="1" kern="0">
              <a:solidFill>
                <a:srgbClr val="EE3028"/>
              </a:solidFill>
              <a:cs typeface="+mn-ea"/>
              <a:sym typeface="+mn-lt"/>
            </a:endParaRPr>
          </a:p>
          <a:p>
            <a:r>
              <a:rPr lang="zh-CN" altLang="en-US" sz="2400" b="1" kern="0">
                <a:solidFill>
                  <a:srgbClr val="EE3028"/>
                </a:solidFill>
                <a:cs typeface="+mn-ea"/>
                <a:sym typeface="+mn-lt"/>
              </a:rPr>
              <a:t>杠杆作图</a:t>
            </a:r>
            <a:endParaRPr lang="zh-CN" altLang="en-US" sz="2400" b="1" kern="0">
              <a:solidFill>
                <a:srgbClr val="EE3028"/>
              </a:solidFill>
              <a:cs typeface="+mn-ea"/>
              <a:sym typeface="+mn-lt"/>
            </a:endParaRPr>
          </a:p>
          <a:p>
            <a:endParaRPr lang="zh-CN" altLang="en-US" sz="2400" b="1" kern="0">
              <a:solidFill>
                <a:srgbClr val="EE3028"/>
              </a:solidFill>
              <a:cs typeface="+mn-ea"/>
              <a:sym typeface="+mn-lt"/>
            </a:endParaRPr>
          </a:p>
        </p:txBody>
      </p:sp>
      <p:sp>
        <p:nvSpPr>
          <p:cNvPr id="11" name="文本框 10"/>
          <p:cNvSpPr txBox="1"/>
          <p:nvPr/>
        </p:nvSpPr>
        <p:spPr>
          <a:xfrm>
            <a:off x="6350" y="0"/>
            <a:ext cx="1972945" cy="769620"/>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endParaRPr lang="zh-CN" altLang="en-US">
              <a:solidFill>
                <a:schemeClr val="bg1"/>
              </a:solidFill>
              <a:sym typeface="+mn-lt"/>
            </a:endParaRPr>
          </a:p>
          <a:p>
            <a:pPr algn="ctr"/>
            <a:r>
              <a:rPr lang="zh-CN" altLang="en-US">
                <a:solidFill>
                  <a:schemeClr val="bg1"/>
                </a:solidFill>
                <a:sym typeface="+mn-lt"/>
              </a:rPr>
              <a:t>命题角度</a:t>
            </a:r>
            <a:endParaRPr lang="zh-CN" altLang="en-US">
              <a:solidFill>
                <a:schemeClr val="bg1"/>
              </a:solidFill>
              <a:sym typeface="+mn-lt"/>
            </a:endParaRPr>
          </a:p>
          <a:p>
            <a:pPr algn="ctr"/>
            <a:endParaRPr lang="zh-CN" altLang="en-US">
              <a:solidFill>
                <a:schemeClr val="bg1"/>
              </a:solidFill>
              <a:sym typeface="+mn-lt"/>
            </a:endParaRPr>
          </a:p>
        </p:txBody>
      </p:sp>
      <p:sp>
        <p:nvSpPr>
          <p:cNvPr id="2" name="文本框 1"/>
          <p:cNvSpPr txBox="1"/>
          <p:nvPr/>
        </p:nvSpPr>
        <p:spPr>
          <a:xfrm>
            <a:off x="626110" y="1188085"/>
            <a:ext cx="10890885" cy="4523105"/>
          </a:xfrm>
          <a:prstGeom prst="rect">
            <a:avLst/>
          </a:prstGeom>
          <a:noFill/>
        </p:spPr>
        <p:txBody>
          <a:bodyPr wrap="square" rtlCol="0">
            <a:spAutoFit/>
          </a:bodyPr>
          <a:lstStyle/>
          <a:p>
            <a:pPr algn="just">
              <a:lnSpc>
                <a:spcPct val="150000"/>
              </a:lnSpc>
            </a:pPr>
            <a:r>
              <a:rPr lang="zh-CN" altLang="en-US" sz="2400" b="1">
                <a:latin typeface="+mn-ea"/>
                <a:cs typeface="+mn-ea"/>
              </a:rPr>
              <a:t>类型1   画力臂</a:t>
            </a:r>
            <a:endParaRPr lang="zh-CN" altLang="en-US" sz="2400" b="1">
              <a:latin typeface="+mn-ea"/>
              <a:cs typeface="+mn-ea"/>
            </a:endParaRPr>
          </a:p>
          <a:p>
            <a:pPr algn="just">
              <a:lnSpc>
                <a:spcPct val="150000"/>
              </a:lnSpc>
            </a:pPr>
            <a:r>
              <a:rPr lang="zh-CN" altLang="en-US" sz="2400">
                <a:latin typeface="黑体" panose="02010609060101010101" pitchFamily="49" charset="-122"/>
                <a:ea typeface="黑体" panose="02010609060101010101" pitchFamily="49" charset="-122"/>
                <a:cs typeface="黑体" panose="02010609060101010101" pitchFamily="49" charset="-122"/>
              </a:rPr>
              <a:t>例1</a:t>
            </a:r>
            <a:r>
              <a:rPr lang="zh-CN" altLang="en-US" sz="2400">
                <a:latin typeface="宋体" panose="02010600030101010101" pitchFamily="2" charset="-122"/>
                <a:ea typeface="宋体" panose="02010600030101010101" pitchFamily="2" charset="-122"/>
                <a:cs typeface="宋体" panose="02010600030101010101" pitchFamily="2" charset="-122"/>
              </a:rPr>
              <a:t> 如图所示,轻质杠杆</a:t>
            </a:r>
            <a:r>
              <a:rPr lang="zh-CN" altLang="en-US" sz="2400">
                <a:latin typeface="Times New Roman" panose="02020603050405020304" pitchFamily="18" charset="0"/>
                <a:ea typeface="宋体" panose="02010600030101010101" pitchFamily="2" charset="-122"/>
                <a:cs typeface="Times New Roman" panose="02020603050405020304" pitchFamily="18" charset="0"/>
              </a:rPr>
              <a:t>OA可绕O点转动,请在图中画出杠杆OA的动力臂L</a:t>
            </a:r>
            <a:r>
              <a:rPr lang="zh-CN" altLang="en-US" sz="2400">
                <a:latin typeface="宋体" panose="02010600030101010101" pitchFamily="2" charset="-122"/>
                <a:ea typeface="宋体" panose="02010600030101010101" pitchFamily="2" charset="-122"/>
                <a:cs typeface="宋体" panose="02010600030101010101" pitchFamily="2" charset="-122"/>
              </a:rPr>
              <a:t>.</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a:t>
            </a:r>
            <a:r>
              <a:rPr lang="zh-CN" altLang="en-US" sz="2400">
                <a:latin typeface="黑体" panose="02010609060101010101" pitchFamily="49" charset="-122"/>
                <a:ea typeface="黑体" panose="02010609060101010101" pitchFamily="49" charset="-122"/>
                <a:cs typeface="宋体" panose="02010600030101010101" pitchFamily="2" charset="-122"/>
              </a:rPr>
              <a:t>思路分析</a:t>
            </a:r>
            <a:r>
              <a:rPr lang="zh-CN" altLang="en-US" sz="2400">
                <a:latin typeface="宋体" panose="02010600030101010101" pitchFamily="2" charset="-122"/>
                <a:ea typeface="宋体" panose="02010600030101010101" pitchFamily="2" charset="-122"/>
                <a:cs typeface="宋体" panose="02010600030101010101" pitchFamily="2" charset="-122"/>
              </a:rPr>
              <a:t>】　动力臂为支点到动力作用线的距离.</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1415" name="G11.jpg" descr="id:2147502993;FounderCES"/>
          <p:cNvPicPr>
            <a:picLocks noChangeAspect="1"/>
          </p:cNvPicPr>
          <p:nvPr/>
        </p:nvPicPr>
        <p:blipFill>
          <a:blip r:embed="rId2"/>
          <a:stretch>
            <a:fillRect/>
          </a:stretch>
        </p:blipFill>
        <p:spPr>
          <a:xfrm>
            <a:off x="2891155" y="2670175"/>
            <a:ext cx="2157730" cy="2119630"/>
          </a:xfrm>
          <a:prstGeom prst="rect">
            <a:avLst/>
          </a:prstGeom>
        </p:spPr>
      </p:pic>
      <p:pic>
        <p:nvPicPr>
          <p:cNvPr id="1459" name="2018dagd-1.jpg" descr="id:2147503997;FounderCES"/>
          <p:cNvPicPr>
            <a:picLocks noChangeAspect="1"/>
          </p:cNvPicPr>
          <p:nvPr/>
        </p:nvPicPr>
        <p:blipFill>
          <a:blip r:embed="rId3"/>
          <a:stretch>
            <a:fillRect/>
          </a:stretch>
        </p:blipFill>
        <p:spPr>
          <a:xfrm>
            <a:off x="6177280" y="2707640"/>
            <a:ext cx="2118995" cy="2082165"/>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459"/>
                                        </p:tgtEl>
                                        <p:attrNameLst>
                                          <p:attrName>style.visibility</p:attrName>
                                        </p:attrNameLst>
                                      </p:cBhvr>
                                      <p:to>
                                        <p:strVal val="visible"/>
                                      </p:to>
                                    </p:set>
                                    <p:animEffect transition="in" filter="fade">
                                      <p:cBhvr>
                                        <p:cTn id="7" dur="500"/>
                                        <p:tgtEl>
                                          <p:spTgt spid="14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857375" y="0"/>
            <a:ext cx="10334625" cy="742315"/>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杠杆作图</a:t>
            </a:r>
            <a:endParaRPr lang="zh-CN" altLang="en-US" sz="2400" b="1" kern="0">
              <a:solidFill>
                <a:srgbClr val="EE3028"/>
              </a:solidFill>
              <a:cs typeface="+mn-ea"/>
              <a:sym typeface="+mn-lt"/>
            </a:endParaRPr>
          </a:p>
        </p:txBody>
      </p:sp>
      <p:sp>
        <p:nvSpPr>
          <p:cNvPr id="9" name="文本框 8"/>
          <p:cNvSpPr txBox="1"/>
          <p:nvPr/>
        </p:nvSpPr>
        <p:spPr>
          <a:xfrm>
            <a:off x="6350" y="0"/>
            <a:ext cx="1851025" cy="74231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r>
              <a:rPr lang="zh-CN" altLang="en-US">
                <a:solidFill>
                  <a:schemeClr val="bg1"/>
                </a:solidFill>
                <a:sym typeface="+mn-lt"/>
              </a:rPr>
              <a:t>命题角度</a:t>
            </a:r>
            <a:endParaRPr lang="en-US" altLang="zh-CN">
              <a:solidFill>
                <a:schemeClr val="bg1"/>
              </a:solidFill>
              <a:sym typeface="+mn-lt"/>
            </a:endParaRPr>
          </a:p>
        </p:txBody>
      </p:sp>
      <p:sp>
        <p:nvSpPr>
          <p:cNvPr id="6" name="矩形 5"/>
          <p:cNvSpPr/>
          <p:nvPr/>
        </p:nvSpPr>
        <p:spPr>
          <a:xfrm>
            <a:off x="772795" y="1376680"/>
            <a:ext cx="10776585" cy="3599815"/>
          </a:xfrm>
          <a:prstGeom prst="rect">
            <a:avLst/>
          </a:prstGeom>
        </p:spPr>
        <p:txBody>
          <a:bodyPr wrap="square">
            <a:spAutoFit/>
          </a:bodyPr>
          <a:lstStyle/>
          <a:p>
            <a:pPr algn="ctr">
              <a:lnSpc>
                <a:spcPct val="150000"/>
              </a:lnSpc>
            </a:pPr>
            <a:r>
              <a:rPr lang="zh-CN" altLang="en-US" sz="2400" b="1">
                <a:solidFill>
                  <a:schemeClr val="tx1">
                    <a:lumMod val="85000"/>
                    <a:lumOff val="15000"/>
                  </a:schemeClr>
                </a:solidFill>
                <a:latin typeface="黑体" panose="02010609060101010101" pitchFamily="49" charset="-122"/>
                <a:ea typeface="黑体" panose="02010609060101010101" pitchFamily="49" charset="-122"/>
              </a:rPr>
              <a:t>杠杆的力臂作法</a:t>
            </a:r>
            <a:endParaRPr lang="zh-CN" altLang="en-US" sz="2400" b="1">
              <a:solidFill>
                <a:schemeClr val="tx1">
                  <a:lumMod val="85000"/>
                  <a:lumOff val="15000"/>
                </a:schemeClr>
              </a:solidFill>
              <a:latin typeface="黑体" panose="02010609060101010101" pitchFamily="49" charset="-122"/>
              <a:ea typeface="黑体" panose="02010609060101010101" pitchFamily="49" charset="-122"/>
            </a:endParaRPr>
          </a:p>
          <a:p>
            <a:pPr algn="just">
              <a:lnSpc>
                <a:spcPct val="200000"/>
              </a:lnSpc>
            </a:pPr>
            <a:r>
              <a:rPr sz="2400">
                <a:latin typeface="宋体" panose="02010600030101010101" pitchFamily="2" charset="-122"/>
                <a:ea typeface="宋体" panose="02010600030101010101" pitchFamily="2" charset="-122"/>
              </a:rPr>
              <a:t>①首先确定杠杆的支点;</a:t>
            </a:r>
            <a:endParaRPr sz="2400">
              <a:latin typeface="宋体" panose="02010600030101010101" pitchFamily="2" charset="-122"/>
              <a:ea typeface="宋体" panose="02010600030101010101" pitchFamily="2" charset="-122"/>
            </a:endParaRPr>
          </a:p>
          <a:p>
            <a:pPr algn="just">
              <a:lnSpc>
                <a:spcPct val="200000"/>
              </a:lnSpc>
            </a:pPr>
            <a:r>
              <a:rPr sz="2400">
                <a:latin typeface="宋体" panose="02010600030101010101" pitchFamily="2" charset="-122"/>
                <a:ea typeface="宋体" panose="02010600030101010101" pitchFamily="2" charset="-122"/>
              </a:rPr>
              <a:t>②然后分析杠杆所受的力,明确动力和阻力,作出动力和阻力的示意图;</a:t>
            </a:r>
            <a:endParaRPr sz="2400">
              <a:latin typeface="宋体" panose="02010600030101010101" pitchFamily="2" charset="-122"/>
              <a:ea typeface="宋体" panose="02010600030101010101" pitchFamily="2" charset="-122"/>
            </a:endParaRPr>
          </a:p>
          <a:p>
            <a:pPr algn="just">
              <a:lnSpc>
                <a:spcPct val="200000"/>
              </a:lnSpc>
            </a:pPr>
            <a:r>
              <a:rPr sz="2400">
                <a:latin typeface="宋体" panose="02010600030101010101" pitchFamily="2" charset="-122"/>
                <a:ea typeface="宋体" panose="02010600030101010101" pitchFamily="2" charset="-122"/>
              </a:rPr>
              <a:t>③再从支点向力的作用线引垂线,标出垂足,支点到垂足间的距离就是力臂;</a:t>
            </a:r>
            <a:endParaRPr sz="2400">
              <a:latin typeface="宋体" panose="02010600030101010101" pitchFamily="2" charset="-122"/>
              <a:ea typeface="宋体" panose="02010600030101010101" pitchFamily="2" charset="-122"/>
            </a:endParaRPr>
          </a:p>
          <a:p>
            <a:pPr algn="just">
              <a:lnSpc>
                <a:spcPct val="200000"/>
              </a:lnSpc>
            </a:pPr>
            <a:r>
              <a:rPr sz="2400">
                <a:latin typeface="宋体" panose="02010600030101010101" pitchFamily="2" charset="-122"/>
                <a:ea typeface="宋体" panose="02010600030101010101" pitchFamily="2" charset="-122"/>
              </a:rPr>
              <a:t>④最后用大括号或箭头标明力臂,并用相应的字母标注.</a:t>
            </a:r>
            <a:endParaRPr sz="2400">
              <a:latin typeface="宋体" panose="02010600030101010101" pitchFamily="2" charset="-122"/>
              <a:ea typeface="宋体" panose="02010600030101010101" pitchFamily="2" charset="-122"/>
            </a:endParaRPr>
          </a:p>
        </p:txBody>
      </p:sp>
      <p:sp>
        <p:nvSpPr>
          <p:cNvPr id="5" name="圆角矩形 36"/>
          <p:cNvSpPr/>
          <p:nvPr/>
        </p:nvSpPr>
        <p:spPr>
          <a:xfrm>
            <a:off x="566420" y="1255395"/>
            <a:ext cx="10982960" cy="420814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947420" y="796290"/>
            <a:ext cx="2037080" cy="737235"/>
          </a:xfrm>
          <a:prstGeom prst="rect">
            <a:avLst/>
          </a:prstGeom>
          <a:solidFill>
            <a:schemeClr val="bg1"/>
          </a:solidFill>
        </p:spPr>
        <p:txBody>
          <a:bodyPr wrap="square">
            <a:spAutoFit/>
          </a:bodyPr>
          <a:lstStyle/>
          <a:p>
            <a:pPr algn="l">
              <a:lnSpc>
                <a:spcPct val="150000"/>
              </a:lnSpc>
            </a:pPr>
            <a:r>
              <a:rPr lang="en-US" altLang="zh-CN" sz="2800" b="1">
                <a:solidFill>
                  <a:srgbClr val="EE3028"/>
                </a:solidFill>
                <a:latin typeface="黑体" panose="02010609060101010101" pitchFamily="49" charset="-122"/>
                <a:ea typeface="黑体" panose="02010609060101010101" pitchFamily="49" charset="-122"/>
              </a:rPr>
              <a:t> </a:t>
            </a:r>
            <a:r>
              <a:rPr lang="zh-CN" altLang="en-US" sz="2800" b="1">
                <a:solidFill>
                  <a:srgbClr val="EE3028"/>
                </a:solidFill>
                <a:latin typeface="黑体" panose="02010609060101010101" pitchFamily="49" charset="-122"/>
                <a:ea typeface="黑体" panose="02010609060101010101" pitchFamily="49" charset="-122"/>
              </a:rPr>
              <a:t>提分技法</a:t>
            </a:r>
            <a:endParaRPr lang="zh-CN" altLang="en-US" sz="2800" b="1">
              <a:solidFill>
                <a:srgbClr val="EE3028"/>
              </a:solidFill>
              <a:latin typeface="黑体" panose="02010609060101010101" pitchFamily="49" charset="-122"/>
              <a:ea typeface="黑体" panose="02010609060101010101" pitchFamily="49" charset="-122"/>
            </a:endParaRPr>
          </a:p>
        </p:txBody>
      </p:sp>
    </p:spTree>
  </p:cSld>
  <p:clrMapOvr>
    <a:masterClrMapping/>
  </p:clrMapOvr>
  <p:transition spd="med">
    <p:wipe dir="d"/>
  </p:transition>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9" name="矩形 8"/>
          <p:cNvSpPr/>
          <p:nvPr/>
        </p:nvSpPr>
        <p:spPr>
          <a:xfrm>
            <a:off x="1979295" y="0"/>
            <a:ext cx="10212705" cy="781685"/>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endParaRPr lang="zh-CN" altLang="en-US" sz="2400" b="1" kern="0">
              <a:solidFill>
                <a:srgbClr val="EE3028"/>
              </a:solidFill>
              <a:cs typeface="+mn-ea"/>
              <a:sym typeface="+mn-lt"/>
            </a:endParaRPr>
          </a:p>
          <a:p>
            <a:r>
              <a:rPr lang="zh-CN" altLang="en-US" sz="2400" b="1" kern="0">
                <a:solidFill>
                  <a:srgbClr val="EE3028"/>
                </a:solidFill>
                <a:cs typeface="+mn-ea"/>
                <a:sym typeface="+mn-lt"/>
              </a:rPr>
              <a:t>杠杆作图</a:t>
            </a:r>
            <a:endParaRPr lang="zh-CN" altLang="en-US" sz="2400" b="1" kern="0">
              <a:solidFill>
                <a:srgbClr val="EE3028"/>
              </a:solidFill>
              <a:cs typeface="+mn-ea"/>
              <a:sym typeface="+mn-lt"/>
            </a:endParaRPr>
          </a:p>
          <a:p>
            <a:endParaRPr lang="zh-CN" altLang="en-US" sz="2400" b="1" kern="0">
              <a:solidFill>
                <a:srgbClr val="EE3028"/>
              </a:solidFill>
              <a:cs typeface="+mn-ea"/>
              <a:sym typeface="+mn-lt"/>
            </a:endParaRPr>
          </a:p>
        </p:txBody>
      </p:sp>
      <p:sp>
        <p:nvSpPr>
          <p:cNvPr id="11" name="文本框 10"/>
          <p:cNvSpPr txBox="1"/>
          <p:nvPr/>
        </p:nvSpPr>
        <p:spPr>
          <a:xfrm>
            <a:off x="6350" y="0"/>
            <a:ext cx="1972945" cy="78168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endParaRPr lang="zh-CN" altLang="en-US">
              <a:solidFill>
                <a:schemeClr val="bg1"/>
              </a:solidFill>
              <a:sym typeface="+mn-lt"/>
            </a:endParaRPr>
          </a:p>
          <a:p>
            <a:pPr algn="ctr"/>
            <a:r>
              <a:rPr lang="zh-CN" altLang="en-US">
                <a:solidFill>
                  <a:schemeClr val="bg1"/>
                </a:solidFill>
                <a:sym typeface="+mn-lt"/>
              </a:rPr>
              <a:t>命题角度</a:t>
            </a:r>
            <a:endParaRPr lang="zh-CN" altLang="en-US">
              <a:solidFill>
                <a:schemeClr val="bg1"/>
              </a:solidFill>
              <a:sym typeface="+mn-lt"/>
            </a:endParaRPr>
          </a:p>
          <a:p>
            <a:pPr algn="ctr"/>
            <a:endParaRPr lang="zh-CN" altLang="en-US">
              <a:solidFill>
                <a:schemeClr val="bg1"/>
              </a:solidFill>
              <a:sym typeface="+mn-lt"/>
            </a:endParaRPr>
          </a:p>
        </p:txBody>
      </p:sp>
      <p:sp>
        <p:nvSpPr>
          <p:cNvPr id="2" name="文本框 1"/>
          <p:cNvSpPr txBox="1"/>
          <p:nvPr/>
        </p:nvSpPr>
        <p:spPr>
          <a:xfrm>
            <a:off x="626110" y="1188085"/>
            <a:ext cx="10890885" cy="4523105"/>
          </a:xfrm>
          <a:prstGeom prst="rect">
            <a:avLst/>
          </a:prstGeom>
          <a:noFill/>
        </p:spPr>
        <p:txBody>
          <a:bodyPr wrap="square" rtlCol="0">
            <a:spAutoFit/>
          </a:bodyPr>
          <a:lstStyle/>
          <a:p>
            <a:pPr algn="just">
              <a:lnSpc>
                <a:spcPct val="150000"/>
              </a:lnSpc>
            </a:pPr>
            <a:r>
              <a:rPr lang="zh-CN" altLang="en-US" sz="2400" b="1">
                <a:latin typeface="+mn-ea"/>
                <a:cs typeface="+mn-ea"/>
              </a:rPr>
              <a:t>类型</a:t>
            </a:r>
            <a:r>
              <a:rPr lang="en-US" altLang="zh-CN" sz="2400" b="1">
                <a:latin typeface="+mn-ea"/>
                <a:cs typeface="+mn-ea"/>
              </a:rPr>
              <a:t>2  </a:t>
            </a:r>
            <a:r>
              <a:rPr lang="zh-CN" altLang="en-US" sz="2400" b="1">
                <a:latin typeface="+mn-ea"/>
                <a:cs typeface="+mn-ea"/>
              </a:rPr>
              <a:t> 画最小力</a:t>
            </a:r>
            <a:endParaRPr lang="zh-CN" altLang="en-US" sz="2400" b="1">
              <a:latin typeface="+mn-ea"/>
              <a:cs typeface="+mn-ea"/>
            </a:endParaRPr>
          </a:p>
          <a:p>
            <a:pPr algn="just">
              <a:lnSpc>
                <a:spcPct val="150000"/>
              </a:lnSpc>
            </a:pPr>
            <a:r>
              <a:rPr lang="zh-CN" altLang="en-US" sz="2400">
                <a:latin typeface="黑体" panose="02010609060101010101" pitchFamily="49" charset="-122"/>
                <a:ea typeface="黑体" panose="02010609060101010101" pitchFamily="49" charset="-122"/>
                <a:cs typeface="黑体" panose="02010609060101010101" pitchFamily="49" charset="-122"/>
              </a:rPr>
              <a:t>例</a:t>
            </a:r>
            <a:r>
              <a:rPr lang="en-US" altLang="zh-CN" sz="2400">
                <a:latin typeface="黑体" panose="02010609060101010101" pitchFamily="49" charset="-122"/>
                <a:ea typeface="黑体" panose="02010609060101010101" pitchFamily="49" charset="-122"/>
                <a:cs typeface="黑体" panose="02010609060101010101" pitchFamily="49" charset="-122"/>
              </a:rPr>
              <a:t>2</a:t>
            </a:r>
            <a:r>
              <a:rPr lang="zh-CN" altLang="en-US" sz="2400">
                <a:latin typeface="宋体" panose="02010600030101010101" pitchFamily="2" charset="-122"/>
                <a:ea typeface="宋体" panose="02010600030101010101" pitchFamily="2" charset="-122"/>
                <a:cs typeface="宋体" panose="02010600030101010101" pitchFamily="2" charset="-122"/>
              </a:rPr>
              <a:t>  </a:t>
            </a:r>
            <a:r>
              <a:rPr lang="zh-CN" altLang="en-US" sz="2400">
                <a:ea typeface="宋体" panose="02010600030101010101" pitchFamily="2" charset="-122"/>
              </a:rPr>
              <a:t>[2010河南,18]如图所示,在课</a:t>
            </a:r>
            <a:r>
              <a:rPr lang="zh-CN" altLang="en-US" sz="2400">
                <a:latin typeface="Times New Roman" panose="02020603050405020304" pitchFamily="18" charset="0"/>
                <a:ea typeface="宋体" panose="02010600030101010101" pitchFamily="2" charset="-122"/>
                <a:cs typeface="Times New Roman" panose="02020603050405020304" pitchFamily="18" charset="0"/>
              </a:rPr>
              <a:t>桌的</a:t>
            </a:r>
            <a:r>
              <a:rPr lang="zh-CN" altLang="en-US" sz="2400" i="1">
                <a:latin typeface="Times New Roman" panose="02020603050405020304" pitchFamily="18" charset="0"/>
                <a:ea typeface="宋体" panose="02010600030101010101" pitchFamily="2" charset="-122"/>
                <a:cs typeface="Times New Roman" panose="02020603050405020304" pitchFamily="18" charset="0"/>
              </a:rPr>
              <a:t>C</a:t>
            </a:r>
            <a:r>
              <a:rPr lang="zh-CN" altLang="en-US" sz="2400">
                <a:latin typeface="Times New Roman" panose="02020603050405020304" pitchFamily="18" charset="0"/>
                <a:ea typeface="宋体" panose="02010600030101010101" pitchFamily="2" charset="-122"/>
                <a:cs typeface="Times New Roman" panose="02020603050405020304" pitchFamily="18" charset="0"/>
              </a:rPr>
              <a:t>点用最小的力把桌腿</a:t>
            </a:r>
            <a:r>
              <a:rPr lang="zh-CN" altLang="en-US" sz="2400" i="1">
                <a:latin typeface="Times New Roman" panose="02020603050405020304" pitchFamily="18" charset="0"/>
                <a:ea typeface="宋体" panose="02010600030101010101" pitchFamily="2" charset="-122"/>
                <a:cs typeface="Times New Roman" panose="02020603050405020304" pitchFamily="18" charset="0"/>
              </a:rPr>
              <a:t>B</a:t>
            </a:r>
            <a:r>
              <a:rPr lang="zh-CN" altLang="en-US" sz="2400">
                <a:latin typeface="Times New Roman" panose="02020603050405020304" pitchFamily="18" charset="0"/>
                <a:ea typeface="宋体" panose="02010600030101010101" pitchFamily="2" charset="-122"/>
                <a:cs typeface="Times New Roman" panose="02020603050405020304" pitchFamily="18" charset="0"/>
              </a:rPr>
              <a:t>抬离地面,在抬起时桌腿</a:t>
            </a:r>
            <a:r>
              <a:rPr lang="zh-CN" altLang="en-US" sz="2400" i="1">
                <a:latin typeface="Times New Roman" panose="02020603050405020304" pitchFamily="18" charset="0"/>
                <a:ea typeface="宋体" panose="02010600030101010101" pitchFamily="2" charset="-122"/>
                <a:cs typeface="Times New Roman" panose="02020603050405020304" pitchFamily="18" charset="0"/>
              </a:rPr>
              <a:t>A</a:t>
            </a:r>
            <a:r>
              <a:rPr lang="zh-CN" altLang="en-US" sz="2400">
                <a:latin typeface="Times New Roman" panose="02020603050405020304" pitchFamily="18" charset="0"/>
                <a:ea typeface="宋体" panose="02010600030101010101" pitchFamily="2" charset="-122"/>
                <a:cs typeface="Times New Roman" panose="02020603050405020304" pitchFamily="18" charset="0"/>
              </a:rPr>
              <a:t>没有滑动,请在</a:t>
            </a:r>
            <a:r>
              <a:rPr lang="zh-CN" altLang="en-US" sz="2400" i="1">
                <a:latin typeface="Times New Roman" panose="02020603050405020304" pitchFamily="18" charset="0"/>
                <a:ea typeface="宋体" panose="02010600030101010101" pitchFamily="2" charset="-122"/>
                <a:cs typeface="Times New Roman" panose="02020603050405020304" pitchFamily="18" charset="0"/>
              </a:rPr>
              <a:t>C</a:t>
            </a:r>
            <a:r>
              <a:rPr lang="zh-CN" altLang="en-US" sz="2400">
                <a:latin typeface="Times New Roman" panose="02020603050405020304" pitchFamily="18" charset="0"/>
                <a:ea typeface="宋体" panose="02010600030101010101" pitchFamily="2" charset="-122"/>
                <a:cs typeface="Times New Roman" panose="02020603050405020304" pitchFamily="18" charset="0"/>
              </a:rPr>
              <a:t>点画出这个力的示意图,并标出它的力臂</a:t>
            </a:r>
            <a:r>
              <a:rPr lang="zh-CN" altLang="en-US" sz="2400" i="1">
                <a:latin typeface="Times New Roman" panose="02020603050405020304" pitchFamily="18" charset="0"/>
                <a:ea typeface="宋体" panose="02010600030101010101" pitchFamily="2" charset="-122"/>
                <a:cs typeface="Times New Roman" panose="02020603050405020304" pitchFamily="18" charset="0"/>
              </a:rPr>
              <a:t>l</a:t>
            </a:r>
            <a:r>
              <a:rPr lang="zh-CN" altLang="en-US" sz="2400">
                <a:ea typeface="宋体" panose="02010600030101010101" pitchFamily="2" charset="-122"/>
              </a:rPr>
              <a:t>.</a:t>
            </a:r>
            <a:endParaRPr lang="zh-CN" altLang="en-US" sz="2400">
              <a:ea typeface="宋体" panose="02010600030101010101" pitchFamily="2" charset="-122"/>
            </a:endParaRPr>
          </a:p>
          <a:p>
            <a:pPr algn="just">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1420" name="HNL1-11.jpg" descr="id:2147503028;FounderCES"/>
          <p:cNvPicPr>
            <a:picLocks noChangeAspect="1"/>
          </p:cNvPicPr>
          <p:nvPr/>
        </p:nvPicPr>
        <p:blipFill>
          <a:blip r:embed="rId2"/>
          <a:stretch>
            <a:fillRect/>
          </a:stretch>
        </p:blipFill>
        <p:spPr>
          <a:xfrm>
            <a:off x="2695575" y="3096260"/>
            <a:ext cx="3394075" cy="2326640"/>
          </a:xfrm>
          <a:prstGeom prst="rect">
            <a:avLst/>
          </a:prstGeom>
        </p:spPr>
      </p:pic>
      <p:pic>
        <p:nvPicPr>
          <p:cNvPr id="1465" name="HNL1-19.jpg" descr="id:2147504039;FounderCES"/>
          <p:cNvPicPr>
            <a:picLocks noChangeAspect="1"/>
          </p:cNvPicPr>
          <p:nvPr/>
        </p:nvPicPr>
        <p:blipFill>
          <a:blip r:embed="rId3"/>
          <a:stretch>
            <a:fillRect/>
          </a:stretch>
        </p:blipFill>
        <p:spPr>
          <a:xfrm>
            <a:off x="6544310" y="3257550"/>
            <a:ext cx="3252470" cy="2133600"/>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465"/>
                                        </p:tgtEl>
                                        <p:attrNameLst>
                                          <p:attrName>style.visibility</p:attrName>
                                        </p:attrNameLst>
                                      </p:cBhvr>
                                      <p:to>
                                        <p:strVal val="visible"/>
                                      </p:to>
                                    </p:set>
                                    <p:animEffect transition="in" filter="fade">
                                      <p:cBhvr>
                                        <p:cTn id="7" dur="500"/>
                                        <p:tgtEl>
                                          <p:spTgt spid="14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857375" y="0"/>
            <a:ext cx="10334625" cy="742315"/>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杠杆作图</a:t>
            </a:r>
            <a:endParaRPr lang="zh-CN" altLang="en-US" sz="2400" b="1" kern="0">
              <a:solidFill>
                <a:srgbClr val="EE3028"/>
              </a:solidFill>
              <a:cs typeface="+mn-ea"/>
              <a:sym typeface="+mn-lt"/>
            </a:endParaRPr>
          </a:p>
        </p:txBody>
      </p:sp>
      <p:sp>
        <p:nvSpPr>
          <p:cNvPr id="9" name="文本框 8"/>
          <p:cNvSpPr txBox="1"/>
          <p:nvPr/>
        </p:nvSpPr>
        <p:spPr>
          <a:xfrm>
            <a:off x="6350" y="0"/>
            <a:ext cx="1851025" cy="74231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r>
              <a:rPr lang="zh-CN" altLang="en-US">
                <a:solidFill>
                  <a:schemeClr val="bg1"/>
                </a:solidFill>
                <a:sym typeface="+mn-lt"/>
              </a:rPr>
              <a:t>命题角度</a:t>
            </a:r>
            <a:endParaRPr lang="en-US" altLang="zh-CN">
              <a:solidFill>
                <a:schemeClr val="bg1"/>
              </a:solidFill>
              <a:sym typeface="+mn-lt"/>
            </a:endParaRPr>
          </a:p>
        </p:txBody>
      </p:sp>
      <p:sp>
        <p:nvSpPr>
          <p:cNvPr id="6" name="矩形 5"/>
          <p:cNvSpPr/>
          <p:nvPr/>
        </p:nvSpPr>
        <p:spPr>
          <a:xfrm>
            <a:off x="772795" y="1376680"/>
            <a:ext cx="10776585" cy="4338320"/>
          </a:xfrm>
          <a:prstGeom prst="rect">
            <a:avLst/>
          </a:prstGeom>
        </p:spPr>
        <p:txBody>
          <a:bodyPr wrap="square">
            <a:spAutoFit/>
          </a:bodyPr>
          <a:lstStyle/>
          <a:p>
            <a:pPr algn="ctr">
              <a:lnSpc>
                <a:spcPct val="150000"/>
              </a:lnSpc>
            </a:pPr>
            <a:r>
              <a:rPr lang="zh-CN" altLang="en-US" sz="2400" b="1">
                <a:solidFill>
                  <a:schemeClr val="tx1">
                    <a:lumMod val="85000"/>
                    <a:lumOff val="15000"/>
                  </a:schemeClr>
                </a:solidFill>
                <a:latin typeface="黑体" panose="02010609060101010101" pitchFamily="49" charset="-122"/>
                <a:ea typeface="黑体" panose="02010609060101010101" pitchFamily="49" charset="-122"/>
              </a:rPr>
              <a:t>杠杆最小力的作法</a:t>
            </a:r>
            <a:endParaRPr lang="zh-CN" altLang="en-US" sz="2400" b="1">
              <a:solidFill>
                <a:schemeClr val="tx1">
                  <a:lumMod val="85000"/>
                  <a:lumOff val="15000"/>
                </a:schemeClr>
              </a:solidFill>
              <a:latin typeface="黑体" panose="02010609060101010101" pitchFamily="49" charset="-122"/>
              <a:ea typeface="黑体" panose="02010609060101010101" pitchFamily="49" charset="-122"/>
            </a:endParaRPr>
          </a:p>
          <a:p>
            <a:pPr algn="just">
              <a:lnSpc>
                <a:spcPct val="200000"/>
              </a:lnSpc>
            </a:pPr>
            <a:r>
              <a:rPr sz="2400">
                <a:latin typeface="宋体" panose="02010600030101010101" pitchFamily="2" charset="-122"/>
                <a:ea typeface="宋体" panose="02010600030101010101" pitchFamily="2" charset="-122"/>
              </a:rPr>
              <a:t>①首先找到杠杆上离支点最远的点,这个点一般就是最小力的作用点.</a:t>
            </a:r>
            <a:endParaRPr sz="2400">
              <a:latin typeface="宋体" panose="02010600030101010101" pitchFamily="2" charset="-122"/>
              <a:ea typeface="宋体" panose="02010600030101010101" pitchFamily="2" charset="-122"/>
            </a:endParaRPr>
          </a:p>
          <a:p>
            <a:pPr algn="just">
              <a:lnSpc>
                <a:spcPct val="200000"/>
              </a:lnSpc>
            </a:pPr>
            <a:r>
              <a:rPr sz="2400">
                <a:latin typeface="宋体" panose="02010600030101010101" pitchFamily="2" charset="-122"/>
                <a:ea typeface="宋体" panose="02010600030101010101" pitchFamily="2" charset="-122"/>
              </a:rPr>
              <a:t>②连接支点和最小力的作用点,即为最小力的力臂.</a:t>
            </a:r>
            <a:endParaRPr sz="2400">
              <a:latin typeface="宋体" panose="02010600030101010101" pitchFamily="2" charset="-122"/>
              <a:ea typeface="宋体" panose="02010600030101010101" pitchFamily="2" charset="-122"/>
            </a:endParaRPr>
          </a:p>
          <a:p>
            <a:pPr algn="just">
              <a:lnSpc>
                <a:spcPct val="200000"/>
              </a:lnSpc>
            </a:pPr>
            <a:r>
              <a:rPr sz="2400">
                <a:latin typeface="宋体" panose="02010600030101010101" pitchFamily="2" charset="-122"/>
                <a:ea typeface="宋体" panose="02010600030101010101" pitchFamily="2" charset="-122"/>
              </a:rPr>
              <a:t>③作该力臂的垂线,在正确的方向上(动力和阻力使杠杆转动的方向相反,若动力与阻力的作用点在支点同侧,则动力和阻力指向杠杆异侧;若动力与阻力的作用点在支点异侧,则动力和阻力指向杠杆同侧)作出最小力的示意图.</a:t>
            </a:r>
            <a:endParaRPr sz="2400">
              <a:latin typeface="宋体" panose="02010600030101010101" pitchFamily="2" charset="-122"/>
              <a:ea typeface="宋体" panose="02010600030101010101" pitchFamily="2" charset="-122"/>
            </a:endParaRPr>
          </a:p>
        </p:txBody>
      </p:sp>
      <p:sp>
        <p:nvSpPr>
          <p:cNvPr id="5" name="圆角矩形 36"/>
          <p:cNvSpPr/>
          <p:nvPr/>
        </p:nvSpPr>
        <p:spPr>
          <a:xfrm>
            <a:off x="566420" y="1255395"/>
            <a:ext cx="10982960" cy="480123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947420" y="796290"/>
            <a:ext cx="2037080" cy="737235"/>
          </a:xfrm>
          <a:prstGeom prst="rect">
            <a:avLst/>
          </a:prstGeom>
          <a:solidFill>
            <a:schemeClr val="bg1"/>
          </a:solidFill>
        </p:spPr>
        <p:txBody>
          <a:bodyPr wrap="square">
            <a:spAutoFit/>
          </a:bodyPr>
          <a:lstStyle/>
          <a:p>
            <a:pPr algn="l">
              <a:lnSpc>
                <a:spcPct val="150000"/>
              </a:lnSpc>
            </a:pPr>
            <a:r>
              <a:rPr lang="en-US" altLang="zh-CN" sz="2800" b="1">
                <a:solidFill>
                  <a:srgbClr val="EE3028"/>
                </a:solidFill>
                <a:latin typeface="黑体" panose="02010609060101010101" pitchFamily="49" charset="-122"/>
                <a:ea typeface="黑体" panose="02010609060101010101" pitchFamily="49" charset="-122"/>
              </a:rPr>
              <a:t> </a:t>
            </a:r>
            <a:r>
              <a:rPr lang="zh-CN" altLang="en-US" sz="2800" b="1">
                <a:solidFill>
                  <a:srgbClr val="EE3028"/>
                </a:solidFill>
                <a:latin typeface="黑体" panose="02010609060101010101" pitchFamily="49" charset="-122"/>
                <a:ea typeface="黑体" panose="02010609060101010101" pitchFamily="49" charset="-122"/>
              </a:rPr>
              <a:t>提分技法</a:t>
            </a:r>
            <a:endParaRPr lang="zh-CN" altLang="en-US" sz="2800" b="1">
              <a:solidFill>
                <a:srgbClr val="EE3028"/>
              </a:solidFill>
              <a:latin typeface="黑体" panose="02010609060101010101" pitchFamily="49" charset="-122"/>
              <a:ea typeface="黑体" panose="02010609060101010101" pitchFamily="49" charset="-122"/>
            </a:endParaRPr>
          </a:p>
        </p:txBody>
      </p:sp>
    </p:spTree>
  </p:cSld>
  <p:clrMapOvr>
    <a:masterClrMapping/>
  </p:clrMapOvr>
  <p:transition spd="med">
    <p:wipe dir="d"/>
  </p:transition>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杠杆的理解及类型判断</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1</a:t>
            </a:r>
            <a:endParaRPr lang="en-US" altLang="zh-CN">
              <a:solidFill>
                <a:schemeClr val="bg1"/>
              </a:solidFill>
              <a:sym typeface="+mn-lt"/>
            </a:endParaRPr>
          </a:p>
        </p:txBody>
      </p:sp>
      <p:sp>
        <p:nvSpPr>
          <p:cNvPr id="2" name="文本框 1"/>
          <p:cNvSpPr txBox="1"/>
          <p:nvPr/>
        </p:nvSpPr>
        <p:spPr>
          <a:xfrm>
            <a:off x="844550" y="1517650"/>
            <a:ext cx="10677525" cy="2861310"/>
          </a:xfrm>
          <a:prstGeom prst="rect">
            <a:avLst/>
          </a:prstGeom>
          <a:noFill/>
        </p:spPr>
        <p:txBody>
          <a:bodyPr wrap="square" rtlCol="0">
            <a:spAutoFit/>
          </a:bodyPr>
          <a:lstStyle/>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1.[2020河南,8]下列工具中,使用时属于费力杠杆的是	(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          A.瓶盖起子 　B.食品夹　 C.起钉锤　　D.核桃夹</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8" name="矩形 7"/>
          <p:cNvSpPr/>
          <p:nvPr/>
        </p:nvSpPr>
        <p:spPr>
          <a:xfrm>
            <a:off x="8523605" y="1670685"/>
            <a:ext cx="96774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B</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pic>
        <p:nvPicPr>
          <p:cNvPr id="1380" name="中45QG-WL-5.jpg" descr="id:2147502792;FounderCES"/>
          <p:cNvPicPr>
            <a:picLocks noChangeAspect="1"/>
          </p:cNvPicPr>
          <p:nvPr/>
        </p:nvPicPr>
        <p:blipFill>
          <a:blip r:embed="rId2"/>
          <a:stretch>
            <a:fillRect/>
          </a:stretch>
        </p:blipFill>
        <p:spPr>
          <a:xfrm>
            <a:off x="2263140" y="2327275"/>
            <a:ext cx="7253605" cy="1545590"/>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3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857375" y="0"/>
            <a:ext cx="10334625" cy="742315"/>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杠杆作图</a:t>
            </a:r>
            <a:endParaRPr lang="zh-CN" altLang="en-US" sz="2400" b="1" kern="0">
              <a:solidFill>
                <a:srgbClr val="EE3028"/>
              </a:solidFill>
              <a:cs typeface="+mn-ea"/>
              <a:sym typeface="+mn-lt"/>
            </a:endParaRPr>
          </a:p>
        </p:txBody>
      </p:sp>
      <p:sp>
        <p:nvSpPr>
          <p:cNvPr id="9" name="文本框 8"/>
          <p:cNvSpPr txBox="1"/>
          <p:nvPr/>
        </p:nvSpPr>
        <p:spPr>
          <a:xfrm>
            <a:off x="6350" y="0"/>
            <a:ext cx="1851025" cy="74231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r>
              <a:rPr lang="zh-CN" altLang="en-US">
                <a:solidFill>
                  <a:schemeClr val="bg1"/>
                </a:solidFill>
                <a:sym typeface="+mn-lt"/>
              </a:rPr>
              <a:t>命题角度</a:t>
            </a:r>
            <a:endParaRPr lang="en-US" altLang="zh-CN">
              <a:solidFill>
                <a:schemeClr val="bg1"/>
              </a:solidFill>
              <a:sym typeface="+mn-lt"/>
            </a:endParaRPr>
          </a:p>
        </p:txBody>
      </p:sp>
      <p:sp>
        <p:nvSpPr>
          <p:cNvPr id="3" name="矩形 2"/>
          <p:cNvSpPr/>
          <p:nvPr/>
        </p:nvSpPr>
        <p:spPr>
          <a:xfrm>
            <a:off x="670560" y="1198880"/>
            <a:ext cx="10648950" cy="1198880"/>
          </a:xfrm>
          <a:prstGeom prst="rect">
            <a:avLst/>
          </a:prstGeom>
        </p:spPr>
        <p:txBody>
          <a:bodyPr wrap="square">
            <a:spAutoFit/>
          </a:bodyPr>
          <a:lstStyle/>
          <a:p>
            <a:pPr algn="just">
              <a:lnSpc>
                <a:spcPct val="150000"/>
              </a:lnSpc>
              <a:buClrTx/>
              <a:buSzTx/>
              <a:buFontTx/>
            </a:pPr>
            <a:r>
              <a:rPr lang="zh-CN" altLang="en-US" sz="2400" b="1">
                <a:solidFill>
                  <a:srgbClr val="FF0000"/>
                </a:solidFill>
                <a:latin typeface="+mn-ea"/>
                <a:cs typeface="黑体" panose="02010609060101010101" pitchFamily="49" charset="-122"/>
                <a:sym typeface="+mn-ea"/>
              </a:rPr>
              <a:t>提分特训</a:t>
            </a:r>
            <a:endParaRPr lang="zh-CN" altLang="en-US" sz="2400" b="1">
              <a:solidFill>
                <a:srgbClr val="FF0000"/>
              </a:solidFill>
              <a:latin typeface="+mn-ea"/>
              <a:cs typeface="黑体" panose="02010609060101010101" pitchFamily="49" charset="-122"/>
              <a:sym typeface="+mn-ea"/>
            </a:endParaRPr>
          </a:p>
          <a:p>
            <a:pPr algn="just">
              <a:lnSpc>
                <a:spcPct val="150000"/>
              </a:lnSpc>
              <a:buClrTx/>
              <a:buSzTx/>
              <a:buFontTx/>
            </a:pPr>
            <a:r>
              <a:rPr sz="2400">
                <a:latin typeface="宋体" panose="02010600030101010101" pitchFamily="2" charset="-122"/>
                <a:ea typeface="宋体" panose="02010600030101010101" pitchFamily="2" charset="-122"/>
                <a:cs typeface="宋体" panose="02010600030101010101" pitchFamily="2" charset="-122"/>
                <a:sym typeface="+mn-ea"/>
              </a:rPr>
              <a:t>1.[2020重庆A]在图中,</a:t>
            </a:r>
            <a:r>
              <a:rPr sz="2400">
                <a:latin typeface="Times New Roman" panose="02020603050405020304" pitchFamily="18" charset="0"/>
                <a:ea typeface="宋体" panose="02010600030101010101" pitchFamily="2" charset="-122"/>
                <a:cs typeface="Times New Roman" panose="02020603050405020304" pitchFamily="18" charset="0"/>
                <a:sym typeface="+mn-ea"/>
              </a:rPr>
              <a:t>力</a:t>
            </a:r>
            <a:r>
              <a:rPr sz="2400" i="1">
                <a:latin typeface="Times New Roman" panose="02020603050405020304" pitchFamily="18" charset="0"/>
                <a:ea typeface="宋体" panose="02010600030101010101" pitchFamily="2" charset="-122"/>
                <a:cs typeface="Times New Roman" panose="02020603050405020304" pitchFamily="18" charset="0"/>
                <a:sym typeface="+mn-ea"/>
              </a:rPr>
              <a:t>F</a:t>
            </a:r>
            <a:r>
              <a:rPr sz="2400">
                <a:latin typeface="Times New Roman" panose="02020603050405020304" pitchFamily="18" charset="0"/>
                <a:ea typeface="宋体" panose="02010600030101010101" pitchFamily="2" charset="-122"/>
                <a:cs typeface="Times New Roman" panose="02020603050405020304" pitchFamily="18" charset="0"/>
                <a:sym typeface="+mn-ea"/>
              </a:rPr>
              <a:t>作用在杠杆的</a:t>
            </a:r>
            <a:r>
              <a:rPr sz="2400" i="1">
                <a:latin typeface="Times New Roman" panose="02020603050405020304" pitchFamily="18" charset="0"/>
                <a:ea typeface="宋体" panose="02010600030101010101" pitchFamily="2" charset="-122"/>
                <a:cs typeface="Times New Roman" panose="02020603050405020304" pitchFamily="18" charset="0"/>
                <a:sym typeface="+mn-ea"/>
              </a:rPr>
              <a:t>A</a:t>
            </a:r>
            <a:r>
              <a:rPr sz="2400">
                <a:latin typeface="Times New Roman" panose="02020603050405020304" pitchFamily="18" charset="0"/>
                <a:ea typeface="宋体" panose="02010600030101010101" pitchFamily="2" charset="-122"/>
                <a:cs typeface="Times New Roman" panose="02020603050405020304" pitchFamily="18" charset="0"/>
                <a:sym typeface="+mn-ea"/>
              </a:rPr>
              <a:t>端,画出它的力臂</a:t>
            </a:r>
            <a:r>
              <a:rPr sz="2400" i="1">
                <a:latin typeface="Times New Roman" panose="02020603050405020304" pitchFamily="18" charset="0"/>
                <a:ea typeface="宋体" panose="02010600030101010101" pitchFamily="2" charset="-122"/>
                <a:cs typeface="Times New Roman" panose="02020603050405020304" pitchFamily="18" charset="0"/>
                <a:sym typeface="+mn-ea"/>
              </a:rPr>
              <a:t>l</a:t>
            </a:r>
            <a:r>
              <a:rPr sz="2400">
                <a:latin typeface="Times New Roman" panose="02020603050405020304" pitchFamily="18" charset="0"/>
                <a:ea typeface="宋体" panose="02010600030101010101" pitchFamily="2" charset="-122"/>
                <a:cs typeface="Times New Roman" panose="02020603050405020304" pitchFamily="18" charset="0"/>
                <a:sym typeface="+mn-ea"/>
              </a:rPr>
              <a:t>.</a:t>
            </a:r>
            <a:endParaRPr sz="2400">
              <a:latin typeface="Times New Roman" panose="02020603050405020304" pitchFamily="18" charset="0"/>
              <a:ea typeface="宋体" panose="02010600030101010101" pitchFamily="2" charset="-122"/>
              <a:cs typeface="Times New Roman" panose="02020603050405020304" pitchFamily="18" charset="0"/>
              <a:sym typeface="+mn-ea"/>
            </a:endParaRPr>
          </a:p>
        </p:txBody>
      </p:sp>
      <p:pic>
        <p:nvPicPr>
          <p:cNvPr id="1425" name="2020cqwl-11-1.jpg" descr="id:2147503063;FounderCES"/>
          <p:cNvPicPr>
            <a:picLocks noChangeAspect="1"/>
          </p:cNvPicPr>
          <p:nvPr/>
        </p:nvPicPr>
        <p:blipFill>
          <a:blip r:embed="rId2"/>
          <a:stretch>
            <a:fillRect/>
          </a:stretch>
        </p:blipFill>
        <p:spPr>
          <a:xfrm>
            <a:off x="2515870" y="2802890"/>
            <a:ext cx="3412490" cy="1806575"/>
          </a:xfrm>
          <a:prstGeom prst="rect">
            <a:avLst/>
          </a:prstGeom>
        </p:spPr>
      </p:pic>
      <p:pic>
        <p:nvPicPr>
          <p:cNvPr id="1471" name="2020cqwl-22.jpg" descr="id:2147504081;FounderCES"/>
          <p:cNvPicPr>
            <a:picLocks noChangeAspect="1"/>
          </p:cNvPicPr>
          <p:nvPr/>
        </p:nvPicPr>
        <p:blipFill>
          <a:blip r:embed="rId3"/>
          <a:stretch>
            <a:fillRect/>
          </a:stretch>
        </p:blipFill>
        <p:spPr>
          <a:xfrm>
            <a:off x="6444615" y="2802890"/>
            <a:ext cx="3557270" cy="1919605"/>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471"/>
                                        </p:tgtEl>
                                        <p:attrNameLst>
                                          <p:attrName>style.visibility</p:attrName>
                                        </p:attrNameLst>
                                      </p:cBhvr>
                                      <p:to>
                                        <p:strVal val="visible"/>
                                      </p:to>
                                    </p:set>
                                    <p:animEffect transition="in" filter="fade">
                                      <p:cBhvr>
                                        <p:cTn id="7" dur="500"/>
                                        <p:tgtEl>
                                          <p:spTgt spid="14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857375" y="0"/>
            <a:ext cx="10334625" cy="742315"/>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杠杆作图</a:t>
            </a:r>
            <a:endParaRPr lang="zh-CN" altLang="en-US" sz="2400" b="1" kern="0">
              <a:solidFill>
                <a:srgbClr val="EE3028"/>
              </a:solidFill>
              <a:cs typeface="+mn-ea"/>
              <a:sym typeface="+mn-lt"/>
            </a:endParaRPr>
          </a:p>
        </p:txBody>
      </p:sp>
      <p:sp>
        <p:nvSpPr>
          <p:cNvPr id="9" name="文本框 8"/>
          <p:cNvSpPr txBox="1"/>
          <p:nvPr/>
        </p:nvSpPr>
        <p:spPr>
          <a:xfrm>
            <a:off x="6350" y="0"/>
            <a:ext cx="1851025" cy="74231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r>
              <a:rPr lang="zh-CN" altLang="en-US">
                <a:solidFill>
                  <a:schemeClr val="bg1"/>
                </a:solidFill>
                <a:sym typeface="+mn-lt"/>
              </a:rPr>
              <a:t>命题角度</a:t>
            </a:r>
            <a:endParaRPr lang="en-US" altLang="zh-CN">
              <a:solidFill>
                <a:schemeClr val="bg1"/>
              </a:solidFill>
              <a:sym typeface="+mn-lt"/>
            </a:endParaRPr>
          </a:p>
        </p:txBody>
      </p:sp>
      <p:sp>
        <p:nvSpPr>
          <p:cNvPr id="3" name="矩形 2"/>
          <p:cNvSpPr/>
          <p:nvPr/>
        </p:nvSpPr>
        <p:spPr>
          <a:xfrm>
            <a:off x="670560" y="1198880"/>
            <a:ext cx="10648950" cy="1198880"/>
          </a:xfrm>
          <a:prstGeom prst="rect">
            <a:avLst/>
          </a:prstGeom>
        </p:spPr>
        <p:txBody>
          <a:bodyPr wrap="square">
            <a:spAutoFit/>
          </a:bodyPr>
          <a:lstStyle/>
          <a:p>
            <a:pPr algn="just">
              <a:lnSpc>
                <a:spcPct val="150000"/>
              </a:lnSpc>
              <a:buClrTx/>
              <a:buSzTx/>
              <a:buFontTx/>
            </a:pPr>
            <a:r>
              <a:rPr sz="2400">
                <a:latin typeface="宋体" panose="02010600030101010101" pitchFamily="2" charset="-122"/>
                <a:ea typeface="宋体" panose="02010600030101010101" pitchFamily="2" charset="-122"/>
                <a:cs typeface="宋体" panose="02010600030101010101" pitchFamily="2" charset="-122"/>
                <a:sym typeface="+mn-ea"/>
              </a:rPr>
              <a:t>2.[2020江苏苏州]如图所示,请画出</a:t>
            </a:r>
            <a:r>
              <a:rPr sz="2400" i="1">
                <a:latin typeface="Times New Roman" panose="02020603050405020304" pitchFamily="18" charset="0"/>
                <a:ea typeface="宋体" panose="02010600030101010101" pitchFamily="2" charset="-122"/>
                <a:cs typeface="Times New Roman" panose="02020603050405020304" pitchFamily="18" charset="0"/>
                <a:sym typeface="+mn-ea"/>
              </a:rPr>
              <a:t>F</a:t>
            </a:r>
            <a:r>
              <a:rPr sz="2400" i="1" baseline="-25000">
                <a:latin typeface="Times New Roman" panose="02020603050405020304" pitchFamily="18" charset="0"/>
                <a:ea typeface="宋体" panose="02010600030101010101" pitchFamily="2" charset="-122"/>
                <a:cs typeface="Times New Roman" panose="02020603050405020304" pitchFamily="18" charset="0"/>
                <a:sym typeface="+mn-ea"/>
              </a:rPr>
              <a:t>A</a:t>
            </a:r>
            <a:r>
              <a:rPr sz="2400">
                <a:latin typeface="Times New Roman" panose="02020603050405020304" pitchFamily="18" charset="0"/>
                <a:ea typeface="宋体" panose="02010600030101010101" pitchFamily="2" charset="-122"/>
                <a:cs typeface="Times New Roman" panose="02020603050405020304" pitchFamily="18" charset="0"/>
                <a:sym typeface="+mn-ea"/>
              </a:rPr>
              <a:t>的力臂</a:t>
            </a:r>
            <a:r>
              <a:rPr sz="2400" i="1">
                <a:latin typeface="Times New Roman" panose="02020603050405020304" pitchFamily="18" charset="0"/>
                <a:ea typeface="宋体" panose="02010600030101010101" pitchFamily="2" charset="-122"/>
                <a:cs typeface="Times New Roman" panose="02020603050405020304" pitchFamily="18" charset="0"/>
                <a:sym typeface="+mn-ea"/>
              </a:rPr>
              <a:t>l</a:t>
            </a:r>
            <a:r>
              <a:rPr sz="2400">
                <a:latin typeface="Times New Roman" panose="02020603050405020304" pitchFamily="18" charset="0"/>
                <a:ea typeface="宋体" panose="02010600030101010101" pitchFamily="2" charset="-122"/>
                <a:cs typeface="Times New Roman" panose="02020603050405020304" pitchFamily="18" charset="0"/>
                <a:sym typeface="+mn-ea"/>
              </a:rPr>
              <a:t>,并在</a:t>
            </a:r>
            <a:r>
              <a:rPr sz="2400" i="1">
                <a:latin typeface="Times New Roman" panose="02020603050405020304" pitchFamily="18" charset="0"/>
                <a:ea typeface="宋体" panose="02010600030101010101" pitchFamily="2" charset="-122"/>
                <a:cs typeface="Times New Roman" panose="02020603050405020304" pitchFamily="18" charset="0"/>
                <a:sym typeface="+mn-ea"/>
              </a:rPr>
              <a:t>B</a:t>
            </a:r>
            <a:r>
              <a:rPr sz="2400">
                <a:latin typeface="Times New Roman" panose="02020603050405020304" pitchFamily="18" charset="0"/>
                <a:ea typeface="宋体" panose="02010600030101010101" pitchFamily="2" charset="-122"/>
                <a:cs typeface="Times New Roman" panose="02020603050405020304" pitchFamily="18" charset="0"/>
                <a:sym typeface="+mn-ea"/>
              </a:rPr>
              <a:t>端画出使杠杆平衡的最小力</a:t>
            </a:r>
            <a:r>
              <a:rPr sz="2400" i="1">
                <a:latin typeface="Times New Roman" panose="02020603050405020304" pitchFamily="18" charset="0"/>
                <a:ea typeface="宋体" panose="02010600030101010101" pitchFamily="2" charset="-122"/>
                <a:cs typeface="Times New Roman" panose="02020603050405020304" pitchFamily="18" charset="0"/>
                <a:sym typeface="+mn-ea"/>
              </a:rPr>
              <a:t>F</a:t>
            </a:r>
            <a:r>
              <a:rPr sz="2400" i="1" baseline="-25000">
                <a:latin typeface="Times New Roman" panose="02020603050405020304" pitchFamily="18" charset="0"/>
                <a:ea typeface="宋体" panose="02010600030101010101" pitchFamily="2" charset="-122"/>
                <a:cs typeface="Times New Roman" panose="02020603050405020304" pitchFamily="18" charset="0"/>
                <a:sym typeface="+mn-ea"/>
              </a:rPr>
              <a:t>B</a:t>
            </a:r>
            <a:r>
              <a:rPr sz="2400">
                <a:latin typeface="Times New Roman" panose="02020603050405020304" pitchFamily="18" charset="0"/>
                <a:ea typeface="宋体" panose="02010600030101010101" pitchFamily="2" charset="-122"/>
                <a:cs typeface="Times New Roman" panose="02020603050405020304" pitchFamily="18" charset="0"/>
                <a:sym typeface="+mn-ea"/>
              </a:rPr>
              <a:t>.</a:t>
            </a:r>
            <a:endParaRPr sz="2400">
              <a:latin typeface="Times New Roman" panose="02020603050405020304" pitchFamily="18" charset="0"/>
              <a:ea typeface="宋体" panose="02010600030101010101" pitchFamily="2" charset="-122"/>
              <a:cs typeface="Times New Roman" panose="02020603050405020304" pitchFamily="18" charset="0"/>
              <a:sym typeface="+mn-ea"/>
            </a:endParaRPr>
          </a:p>
        </p:txBody>
      </p:sp>
      <p:pic>
        <p:nvPicPr>
          <p:cNvPr id="1472" name="SJS-WFT-16.jpg" descr="id:2147504088;FounderCES"/>
          <p:cNvPicPr>
            <a:picLocks noChangeAspect="1"/>
          </p:cNvPicPr>
          <p:nvPr/>
        </p:nvPicPr>
        <p:blipFill>
          <a:blip r:embed="rId2"/>
          <a:stretch>
            <a:fillRect/>
          </a:stretch>
        </p:blipFill>
        <p:spPr>
          <a:xfrm>
            <a:off x="2636520" y="2722245"/>
            <a:ext cx="3529330" cy="1605280"/>
          </a:xfrm>
          <a:prstGeom prst="rect">
            <a:avLst/>
          </a:prstGeom>
        </p:spPr>
      </p:pic>
      <p:pic>
        <p:nvPicPr>
          <p:cNvPr id="1473" name="SJS-WFT-DA4.jpg" descr="id:2147504095;FounderCES"/>
          <p:cNvPicPr>
            <a:picLocks noChangeAspect="1"/>
          </p:cNvPicPr>
          <p:nvPr/>
        </p:nvPicPr>
        <p:blipFill>
          <a:blip r:embed="rId3"/>
          <a:stretch>
            <a:fillRect/>
          </a:stretch>
        </p:blipFill>
        <p:spPr>
          <a:xfrm>
            <a:off x="7052310" y="2722245"/>
            <a:ext cx="3333115" cy="1793875"/>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473"/>
                                        </p:tgtEl>
                                        <p:attrNameLst>
                                          <p:attrName>style.visibility</p:attrName>
                                        </p:attrNameLst>
                                      </p:cBhvr>
                                      <p:to>
                                        <p:strVal val="visible"/>
                                      </p:to>
                                    </p:set>
                                    <p:animEffect transition="in" filter="fade">
                                      <p:cBhvr>
                                        <p:cTn id="7" dur="500"/>
                                        <p:tgtEl>
                                          <p:spTgt spid="14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857375" y="0"/>
            <a:ext cx="10334625" cy="742315"/>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杠杆作图</a:t>
            </a:r>
            <a:endParaRPr lang="zh-CN" altLang="en-US" sz="2400" b="1" kern="0">
              <a:solidFill>
                <a:srgbClr val="EE3028"/>
              </a:solidFill>
              <a:cs typeface="+mn-ea"/>
              <a:sym typeface="+mn-lt"/>
            </a:endParaRPr>
          </a:p>
        </p:txBody>
      </p:sp>
      <p:sp>
        <p:nvSpPr>
          <p:cNvPr id="9" name="文本框 8"/>
          <p:cNvSpPr txBox="1"/>
          <p:nvPr/>
        </p:nvSpPr>
        <p:spPr>
          <a:xfrm>
            <a:off x="6350" y="0"/>
            <a:ext cx="1851025" cy="74231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r>
              <a:rPr lang="zh-CN" altLang="en-US">
                <a:solidFill>
                  <a:schemeClr val="bg1"/>
                </a:solidFill>
                <a:sym typeface="+mn-lt"/>
              </a:rPr>
              <a:t>命题角度</a:t>
            </a:r>
            <a:endParaRPr lang="en-US" altLang="zh-CN">
              <a:solidFill>
                <a:schemeClr val="bg1"/>
              </a:solidFill>
              <a:sym typeface="+mn-lt"/>
            </a:endParaRPr>
          </a:p>
        </p:txBody>
      </p:sp>
      <p:sp>
        <p:nvSpPr>
          <p:cNvPr id="3" name="矩形 2"/>
          <p:cNvSpPr/>
          <p:nvPr/>
        </p:nvSpPr>
        <p:spPr>
          <a:xfrm>
            <a:off x="670560" y="1198880"/>
            <a:ext cx="10648950" cy="1198880"/>
          </a:xfrm>
          <a:prstGeom prst="rect">
            <a:avLst/>
          </a:prstGeom>
        </p:spPr>
        <p:txBody>
          <a:bodyPr wrap="square">
            <a:spAutoFit/>
          </a:bodyPr>
          <a:lstStyle/>
          <a:p>
            <a:pPr algn="just">
              <a:lnSpc>
                <a:spcPct val="150000"/>
              </a:lnSpc>
              <a:buClrTx/>
              <a:buSzTx/>
              <a:buFontTx/>
            </a:pPr>
            <a:r>
              <a:rPr sz="2400">
                <a:latin typeface="宋体" panose="02010600030101010101" pitchFamily="2" charset="-122"/>
                <a:ea typeface="宋体" panose="02010600030101010101" pitchFamily="2" charset="-122"/>
                <a:cs typeface="宋体" panose="02010600030101010101" pitchFamily="2" charset="-122"/>
                <a:sym typeface="+mn-ea"/>
              </a:rPr>
              <a:t>3.[2020郑州适应性测试]如图所示,小恒在钓鱼时,以左手为支点将钓鱼竿拉起来.请在图中画出小恒右手施加的最小动力F</a:t>
            </a:r>
            <a:r>
              <a:rPr sz="2400" baseline="-25000">
                <a:latin typeface="宋体" panose="02010600030101010101" pitchFamily="2" charset="-122"/>
                <a:ea typeface="宋体" panose="02010600030101010101" pitchFamily="2" charset="-122"/>
                <a:cs typeface="宋体" panose="02010600030101010101" pitchFamily="2" charset="-122"/>
                <a:sym typeface="+mn-ea"/>
              </a:rPr>
              <a:t>1</a:t>
            </a:r>
            <a:r>
              <a:rPr sz="2400">
                <a:latin typeface="宋体" panose="02010600030101010101" pitchFamily="2" charset="-122"/>
                <a:ea typeface="宋体" panose="02010600030101010101" pitchFamily="2" charset="-122"/>
                <a:cs typeface="宋体" panose="02010600030101010101" pitchFamily="2" charset="-122"/>
                <a:sym typeface="+mn-ea"/>
              </a:rPr>
              <a:t>和钓鱼竿所受阻力的力臂L</a:t>
            </a:r>
            <a:r>
              <a:rPr sz="2400" baseline="-25000">
                <a:latin typeface="宋体" panose="02010600030101010101" pitchFamily="2" charset="-122"/>
                <a:ea typeface="宋体" panose="02010600030101010101" pitchFamily="2" charset="-122"/>
                <a:cs typeface="宋体" panose="02010600030101010101" pitchFamily="2" charset="-122"/>
                <a:sym typeface="+mn-ea"/>
              </a:rPr>
              <a:t>2</a:t>
            </a:r>
            <a:r>
              <a:rPr sz="2400">
                <a:latin typeface="宋体" panose="02010600030101010101" pitchFamily="2" charset="-122"/>
                <a:ea typeface="宋体" panose="02010600030101010101" pitchFamily="2" charset="-122"/>
                <a:cs typeface="宋体" panose="02010600030101010101" pitchFamily="2" charset="-122"/>
                <a:sym typeface="+mn-ea"/>
              </a:rPr>
              <a:t>.</a:t>
            </a:r>
            <a:endParaRPr sz="2400">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1474" name="河南模拟卷3-13.jpg" descr="id:2147504102;FounderCES"/>
          <p:cNvPicPr>
            <a:picLocks noChangeAspect="1"/>
          </p:cNvPicPr>
          <p:nvPr/>
        </p:nvPicPr>
        <p:blipFill>
          <a:blip r:embed="rId2"/>
          <a:stretch>
            <a:fillRect/>
          </a:stretch>
        </p:blipFill>
        <p:spPr>
          <a:xfrm>
            <a:off x="2508885" y="2576195"/>
            <a:ext cx="2800350" cy="2662555"/>
          </a:xfrm>
          <a:prstGeom prst="rect">
            <a:avLst/>
          </a:prstGeom>
        </p:spPr>
      </p:pic>
      <p:pic>
        <p:nvPicPr>
          <p:cNvPr id="1475" name="河南答案3-2.jpg" descr="id:2147504109;FounderCES"/>
          <p:cNvPicPr>
            <a:picLocks noChangeAspect="1"/>
          </p:cNvPicPr>
          <p:nvPr/>
        </p:nvPicPr>
        <p:blipFill>
          <a:blip r:embed="rId3"/>
          <a:stretch>
            <a:fillRect/>
          </a:stretch>
        </p:blipFill>
        <p:spPr>
          <a:xfrm>
            <a:off x="6193790" y="2526665"/>
            <a:ext cx="2660015" cy="2709545"/>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475"/>
                                        </p:tgtEl>
                                        <p:attrNameLst>
                                          <p:attrName>style.visibility</p:attrName>
                                        </p:attrNameLst>
                                      </p:cBhvr>
                                      <p:to>
                                        <p:strVal val="visible"/>
                                      </p:to>
                                    </p:set>
                                    <p:animEffect transition="in" filter="fade">
                                      <p:cBhvr>
                                        <p:cTn id="7" dur="500"/>
                                        <p:tgtEl>
                                          <p:spTgt spid="14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探究杠杆的平衡条件</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endParaRPr lang="en-US" altLang="zh-CN">
              <a:solidFill>
                <a:schemeClr val="bg1"/>
              </a:solidFill>
              <a:sym typeface="+mn-lt"/>
            </a:endParaRPr>
          </a:p>
        </p:txBody>
      </p:sp>
      <p:sp>
        <p:nvSpPr>
          <p:cNvPr id="3" name="文本框 2"/>
          <p:cNvSpPr txBox="1"/>
          <p:nvPr/>
        </p:nvSpPr>
        <p:spPr>
          <a:xfrm>
            <a:off x="989965" y="911860"/>
            <a:ext cx="10690860" cy="2306955"/>
          </a:xfrm>
          <a:prstGeom prst="rect">
            <a:avLst/>
          </a:prstGeom>
          <a:noFill/>
        </p:spPr>
        <p:txBody>
          <a:bodyPr wrap="square" rtlCol="0">
            <a:spAutoFit/>
          </a:bodyPr>
          <a:lstStyle/>
          <a:p>
            <a:pPr>
              <a:lnSpc>
                <a:spcPct val="150000"/>
              </a:lnSpc>
            </a:pPr>
            <a:r>
              <a:rPr lang="zh-CN" altLang="en-US" sz="2400" b="1">
                <a:solidFill>
                  <a:srgbClr val="FF0000"/>
                </a:solidFill>
                <a:latin typeface="黑体" panose="02010609060101010101" pitchFamily="49" charset="-122"/>
                <a:ea typeface="黑体" panose="02010609060101010101" pitchFamily="49" charset="-122"/>
                <a:cs typeface="宋体" panose="02010600030101010101" pitchFamily="2" charset="-122"/>
              </a:rPr>
              <a:t>考法总结</a:t>
            </a:r>
            <a:endParaRPr lang="zh-CN" altLang="en-US" sz="2400" b="1">
              <a:solidFill>
                <a:srgbClr val="FF0000"/>
              </a:solidFill>
              <a:latin typeface="黑体" panose="02010609060101010101" pitchFamily="49" charset="-122"/>
              <a:ea typeface="黑体" panose="02010609060101010101" pitchFamily="49"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有关该实验,有如下命题点:</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黑体" panose="02010609060101010101" pitchFamily="49" charset="-122"/>
                <a:ea typeface="黑体" panose="02010609060101010101" pitchFamily="49" charset="-122"/>
                <a:cs typeface="黑体" panose="02010609060101010101" pitchFamily="49" charset="-122"/>
              </a:rPr>
              <a:t>1.【实验器材】</a:t>
            </a:r>
            <a:r>
              <a:rPr lang="zh-CN" altLang="en-US" sz="2400">
                <a:latin typeface="宋体" panose="02010600030101010101" pitchFamily="2" charset="-122"/>
                <a:ea typeface="宋体" panose="02010600030101010101" pitchFamily="2" charset="-122"/>
                <a:cs typeface="宋体" panose="02010600030101010101" pitchFamily="2" charset="-122"/>
              </a:rPr>
              <a:t>带支架的杠杆、质量相等的钩码若干.</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黑体" panose="02010609060101010101" pitchFamily="49" charset="-122"/>
                <a:ea typeface="黑体" panose="02010609060101010101" pitchFamily="49" charset="-122"/>
                <a:cs typeface="黑体" panose="02010609060101010101" pitchFamily="49" charset="-122"/>
              </a:rPr>
              <a:t>2.【实验装置】</a:t>
            </a:r>
            <a:r>
              <a:rPr lang="zh-CN" altLang="en-US" sz="2400">
                <a:latin typeface="宋体" panose="02010600030101010101" pitchFamily="2" charset="-122"/>
                <a:ea typeface="宋体" panose="02010600030101010101" pitchFamily="2" charset="-122"/>
                <a:cs typeface="宋体" panose="02010600030101010101" pitchFamily="2" charset="-122"/>
              </a:rPr>
              <a:t>如图所示.</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1432" name="18WHLWJJZKBWL261.jpg" descr="id:2147503112;FounderCES"/>
          <p:cNvPicPr>
            <a:picLocks noChangeAspect="1"/>
          </p:cNvPicPr>
          <p:nvPr/>
        </p:nvPicPr>
        <p:blipFill>
          <a:blip r:embed="rId2"/>
          <a:stretch>
            <a:fillRect/>
          </a:stretch>
        </p:blipFill>
        <p:spPr>
          <a:xfrm>
            <a:off x="4558030" y="2832735"/>
            <a:ext cx="4486910" cy="2955925"/>
          </a:xfrm>
          <a:prstGeom prst="rect">
            <a:avLst/>
          </a:prstGeom>
        </p:spPr>
      </p:pic>
    </p:spTree>
  </p:cSld>
  <p:clrMapOvr>
    <a:masterClrMapping/>
  </p:clrMapOvr>
  <p:transition spd="med">
    <p:wipe dir="d"/>
  </p:transition>
  <p:timing/>
</p:sld>
</file>

<file path=ppt/slides/slide2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探究杠杆的平衡条件</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endParaRPr lang="en-US" altLang="zh-CN">
              <a:solidFill>
                <a:schemeClr val="bg1"/>
              </a:solidFill>
              <a:sym typeface="+mn-lt"/>
            </a:endParaRPr>
          </a:p>
        </p:txBody>
      </p:sp>
      <p:sp>
        <p:nvSpPr>
          <p:cNvPr id="4" name="文本框 3"/>
          <p:cNvSpPr txBox="1"/>
          <p:nvPr/>
        </p:nvSpPr>
        <p:spPr>
          <a:xfrm>
            <a:off x="807085" y="913765"/>
            <a:ext cx="10475595" cy="4523105"/>
          </a:xfrm>
          <a:prstGeom prst="rect">
            <a:avLst/>
          </a:prstGeom>
          <a:noFill/>
        </p:spPr>
        <p:txBody>
          <a:bodyPr wrap="square" rtlCol="0">
            <a:spAutoFit/>
          </a:bodyPr>
          <a:lstStyle/>
          <a:p>
            <a:pPr>
              <a:lnSpc>
                <a:spcPct val="200000"/>
              </a:lnSpc>
            </a:pPr>
            <a:r>
              <a:rPr lang="zh-CN" altLang="en-US" sz="2400">
                <a:latin typeface="黑体" panose="02010609060101010101" pitchFamily="49" charset="-122"/>
                <a:ea typeface="黑体" panose="02010609060101010101" pitchFamily="49" charset="-122"/>
                <a:cs typeface="黑体" panose="02010609060101010101" pitchFamily="49" charset="-122"/>
              </a:rPr>
              <a:t>3.【设计与进行实验】</a:t>
            </a:r>
            <a:endParaRPr lang="zh-CN" altLang="en-US" sz="2400">
              <a:latin typeface="黑体" panose="02010609060101010101" pitchFamily="49" charset="-122"/>
              <a:ea typeface="黑体" panose="02010609060101010101" pitchFamily="49" charset="-122"/>
              <a:cs typeface="黑体" panose="02010609060101010101" pitchFamily="49" charset="-122"/>
            </a:endParaRPr>
          </a:p>
          <a:p>
            <a:pPr>
              <a:lnSpc>
                <a:spcPct val="200000"/>
              </a:lnSpc>
            </a:pPr>
            <a:r>
              <a:rPr lang="zh-CN" altLang="en-US" sz="2400">
                <a:latin typeface="宋体" panose="02010600030101010101" pitchFamily="2" charset="-122"/>
                <a:ea typeface="宋体" panose="02010600030101010101" pitchFamily="2" charset="-122"/>
                <a:cs typeface="宋体" panose="02010600030101010101" pitchFamily="2" charset="-122"/>
              </a:rPr>
              <a:t>(1)实验前,应先调节杠杆两端的平衡螺母,使杠杆</a:t>
            </a:r>
            <a:r>
              <a:rPr lang="zh-CN" altLang="en-US" sz="2400" u="wavyHeavy">
                <a:uFill>
                  <a:solidFill>
                    <a:srgbClr val="EE3028"/>
                  </a:solidFill>
                </a:uFill>
                <a:latin typeface="宋体" panose="02010600030101010101" pitchFamily="2" charset="-122"/>
                <a:ea typeface="宋体" panose="02010600030101010101" pitchFamily="2" charset="-122"/>
                <a:cs typeface="宋体" panose="02010600030101010101" pitchFamily="2" charset="-122"/>
              </a:rPr>
              <a:t>在水平位置平衡</a:t>
            </a:r>
            <a:r>
              <a:rPr lang="zh-CN" altLang="en-US" sz="2400">
                <a:latin typeface="宋体" panose="02010600030101010101" pitchFamily="2" charset="-122"/>
                <a:ea typeface="宋体" panose="02010600030101010101" pitchFamily="2" charset="-122"/>
                <a:cs typeface="宋体" panose="02010600030101010101" pitchFamily="2" charset="-122"/>
              </a:rPr>
              <a:t>,具体的做法是杠杆的哪端高,平衡螺母就往哪端调.</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200000"/>
              </a:lnSpc>
            </a:pPr>
            <a:r>
              <a:rPr lang="zh-CN" altLang="en-US" sz="2400">
                <a:latin typeface="宋体" panose="02010600030101010101" pitchFamily="2" charset="-122"/>
                <a:ea typeface="宋体" panose="02010600030101010101" pitchFamily="2" charset="-122"/>
                <a:cs typeface="宋体" panose="02010600030101010101" pitchFamily="2" charset="-122"/>
              </a:rPr>
              <a:t>(2)实验前调节杠杆在水平位置平衡的目的是:</a:t>
            </a:r>
            <a:r>
              <a:rPr lang="zh-CN" altLang="en-US" sz="2400" u="wavyHeavy">
                <a:uFill>
                  <a:solidFill>
                    <a:srgbClr val="EE3028"/>
                  </a:solidFill>
                </a:uFill>
                <a:latin typeface="宋体" panose="02010600030101010101" pitchFamily="2" charset="-122"/>
                <a:ea typeface="宋体" panose="02010600030101010101" pitchFamily="2" charset="-122"/>
                <a:cs typeface="宋体" panose="02010600030101010101" pitchFamily="2" charset="-122"/>
              </a:rPr>
              <a:t>方便实验过程中测量力臂和避免杠杆自重对实验的影响</a:t>
            </a:r>
            <a:r>
              <a:rPr lang="zh-CN" altLang="en-US" sz="2400">
                <a:latin typeface="宋体" panose="02010600030101010101" pitchFamily="2" charset="-122"/>
                <a:ea typeface="宋体" panose="02010600030101010101" pitchFamily="2" charset="-122"/>
                <a:cs typeface="宋体" panose="02010600030101010101" pitchFamily="2" charset="-122"/>
              </a:rPr>
              <a:t>.</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200000"/>
              </a:lnSpc>
            </a:pPr>
            <a:r>
              <a:rPr lang="zh-CN" altLang="en-US" sz="2400">
                <a:latin typeface="宋体" panose="02010600030101010101" pitchFamily="2" charset="-122"/>
                <a:ea typeface="宋体" panose="02010600030101010101" pitchFamily="2" charset="-122"/>
                <a:cs typeface="宋体" panose="02010600030101010101" pitchFamily="2" charset="-122"/>
              </a:rPr>
              <a:t>(3)选择杠杆的中点作为支点的好处:</a:t>
            </a:r>
            <a:r>
              <a:rPr lang="zh-CN" altLang="en-US" sz="2400" u="wavyHeavy">
                <a:uFill>
                  <a:solidFill>
                    <a:srgbClr val="EE3028"/>
                  </a:solidFill>
                </a:uFill>
                <a:latin typeface="宋体" panose="02010600030101010101" pitchFamily="2" charset="-122"/>
                <a:ea typeface="宋体" panose="02010600030101010101" pitchFamily="2" charset="-122"/>
                <a:cs typeface="宋体" panose="02010600030101010101" pitchFamily="2" charset="-122"/>
              </a:rPr>
              <a:t>消除杠杆自重对实验的影响</a:t>
            </a:r>
            <a:r>
              <a:rPr lang="zh-CN" altLang="en-US" sz="2400">
                <a:latin typeface="宋体" panose="02010600030101010101" pitchFamily="2" charset="-122"/>
                <a:ea typeface="宋体" panose="02010600030101010101" pitchFamily="2" charset="-122"/>
                <a:cs typeface="宋体" panose="02010600030101010101" pitchFamily="2" charset="-122"/>
              </a:rPr>
              <a:t>.</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ransition spd="med">
    <p:wipe dir="d"/>
  </p:transition>
  <p:timing/>
</p:sld>
</file>

<file path=ppt/slides/slide2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探究杠杆的平衡条件</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endParaRPr lang="en-US" altLang="zh-CN">
              <a:solidFill>
                <a:schemeClr val="bg1"/>
              </a:solidFill>
              <a:sym typeface="+mn-lt"/>
            </a:endParaRPr>
          </a:p>
        </p:txBody>
      </p:sp>
      <p:sp>
        <p:nvSpPr>
          <p:cNvPr id="2" name="文本框 1"/>
          <p:cNvSpPr txBox="1"/>
          <p:nvPr/>
        </p:nvSpPr>
        <p:spPr>
          <a:xfrm>
            <a:off x="807720" y="1087755"/>
            <a:ext cx="10765790" cy="5077460"/>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sym typeface="+mn-ea"/>
              </a:rPr>
              <a:t>(4)如图所示,设右侧钩码对杠杆施加的力为动力</a:t>
            </a:r>
            <a:r>
              <a:rPr lang="zh-CN" altLang="en-US" sz="2400" i="1">
                <a:latin typeface="Times New Roman" panose="02020603050405020304" pitchFamily="18" charset="0"/>
                <a:ea typeface="宋体" panose="02010600030101010101" pitchFamily="2" charset="-122"/>
                <a:cs typeface="Times New Roman" panose="02020603050405020304" pitchFamily="18" charset="0"/>
                <a:sym typeface="+mn-ea"/>
              </a:rPr>
              <a:t>F</a:t>
            </a:r>
            <a:r>
              <a:rPr lang="zh-CN" altLang="en-US" sz="2400" baseline="-25000">
                <a:latin typeface="Times New Roman" panose="02020603050405020304" pitchFamily="18" charset="0"/>
                <a:ea typeface="宋体" panose="02010600030101010101" pitchFamily="2" charset="-122"/>
                <a:cs typeface="Times New Roman" panose="02020603050405020304" pitchFamily="18" charset="0"/>
                <a:sym typeface="+mn-ea"/>
              </a:rPr>
              <a:t>1</a:t>
            </a:r>
            <a:r>
              <a:rPr lang="zh-CN" altLang="en-US" sz="2400">
                <a:latin typeface="宋体" panose="02010600030101010101" pitchFamily="2" charset="-122"/>
                <a:ea typeface="宋体" panose="02010600030101010101" pitchFamily="2" charset="-122"/>
                <a:cs typeface="宋体" panose="02010600030101010101" pitchFamily="2" charset="-122"/>
                <a:sym typeface="+mn-ea"/>
              </a:rPr>
              <a:t>,左侧钩码对杠杆施加的力为阻力</a:t>
            </a:r>
            <a:r>
              <a:rPr lang="zh-CN" altLang="en-US" sz="2400" i="1">
                <a:latin typeface="Times New Roman" panose="02020603050405020304" pitchFamily="18" charset="0"/>
                <a:ea typeface="宋体" panose="02010600030101010101" pitchFamily="2" charset="-122"/>
                <a:cs typeface="Times New Roman" panose="02020603050405020304" pitchFamily="18" charset="0"/>
                <a:sym typeface="+mn-ea"/>
              </a:rPr>
              <a:t>F</a:t>
            </a:r>
            <a:r>
              <a:rPr lang="zh-CN" altLang="en-US" sz="2400" baseline="-25000">
                <a:latin typeface="Times New Roman" panose="02020603050405020304" pitchFamily="18" charset="0"/>
                <a:ea typeface="宋体" panose="02010600030101010101" pitchFamily="2" charset="-122"/>
                <a:cs typeface="Times New Roman" panose="02020603050405020304" pitchFamily="18" charset="0"/>
                <a:sym typeface="+mn-ea"/>
              </a:rPr>
              <a:t>2</a:t>
            </a:r>
            <a:r>
              <a:rPr lang="zh-CN" altLang="en-US" sz="2400">
                <a:latin typeface="宋体" panose="02010600030101010101" pitchFamily="2" charset="-122"/>
                <a:ea typeface="宋体" panose="02010600030101010101" pitchFamily="2" charset="-122"/>
                <a:cs typeface="宋体" panose="02010600030101010101" pitchFamily="2" charset="-122"/>
                <a:sym typeface="+mn-ea"/>
              </a:rPr>
              <a:t>,测出杠杆水平平衡时的动力臂</a:t>
            </a:r>
            <a:r>
              <a:rPr lang="zh-CN" altLang="en-US" sz="2400" i="1">
                <a:latin typeface="Times New Roman" panose="02020603050405020304" pitchFamily="18" charset="0"/>
                <a:ea typeface="宋体" panose="02010600030101010101" pitchFamily="2" charset="-122"/>
                <a:cs typeface="Times New Roman" panose="02020603050405020304" pitchFamily="18" charset="0"/>
                <a:sym typeface="+mn-ea"/>
              </a:rPr>
              <a:t>l</a:t>
            </a:r>
            <a:r>
              <a:rPr lang="zh-CN" altLang="en-US" sz="2400" baseline="-25000">
                <a:latin typeface="Times New Roman" panose="02020603050405020304" pitchFamily="18" charset="0"/>
                <a:ea typeface="宋体" panose="02010600030101010101" pitchFamily="2" charset="-122"/>
                <a:cs typeface="Times New Roman" panose="02020603050405020304" pitchFamily="18" charset="0"/>
                <a:sym typeface="+mn-ea"/>
              </a:rPr>
              <a:t>1</a:t>
            </a:r>
            <a:r>
              <a:rPr lang="zh-CN" altLang="en-US" sz="2400">
                <a:latin typeface="宋体" panose="02010600030101010101" pitchFamily="2" charset="-122"/>
                <a:ea typeface="宋体" panose="02010600030101010101" pitchFamily="2" charset="-122"/>
                <a:cs typeface="宋体" panose="02010600030101010101" pitchFamily="2" charset="-122"/>
                <a:sym typeface="+mn-ea"/>
              </a:rPr>
              <a:t>和阻力臂</a:t>
            </a:r>
            <a:r>
              <a:rPr lang="zh-CN" altLang="en-US" sz="2400" i="1">
                <a:latin typeface="Times New Roman" panose="02020603050405020304" pitchFamily="18" charset="0"/>
                <a:ea typeface="宋体" panose="02010600030101010101" pitchFamily="2" charset="-122"/>
                <a:cs typeface="Times New Roman" panose="02020603050405020304" pitchFamily="18" charset="0"/>
                <a:sym typeface="+mn-ea"/>
              </a:rPr>
              <a:t>l</a:t>
            </a:r>
            <a:r>
              <a:rPr lang="zh-CN" altLang="en-US" sz="2400" baseline="-25000">
                <a:latin typeface="Times New Roman" panose="02020603050405020304" pitchFamily="18" charset="0"/>
                <a:ea typeface="宋体" panose="02010600030101010101" pitchFamily="2" charset="-122"/>
                <a:cs typeface="Times New Roman" panose="02020603050405020304" pitchFamily="18" charset="0"/>
                <a:sym typeface="+mn-ea"/>
              </a:rPr>
              <a:t>2</a:t>
            </a:r>
            <a:r>
              <a:rPr lang="zh-CN" altLang="en-US" sz="2400">
                <a:latin typeface="宋体" panose="02010600030101010101" pitchFamily="2" charset="-122"/>
                <a:ea typeface="宋体" panose="02010600030101010101" pitchFamily="2" charset="-122"/>
                <a:cs typeface="宋体" panose="02010600030101010101" pitchFamily="2" charset="-122"/>
                <a:sym typeface="+mn-ea"/>
              </a:rPr>
              <a:t>.</a:t>
            </a:r>
            <a:endParaRPr lang="zh-CN" altLang="en-US" sz="2400">
              <a:latin typeface="宋体" panose="02010600030101010101" pitchFamily="2" charset="-122"/>
              <a:ea typeface="宋体" panose="02010600030101010101" pitchFamily="2" charset="-122"/>
              <a:cs typeface="宋体" panose="02010600030101010101" pitchFamily="2" charset="-122"/>
              <a:sym typeface="+mn-ea"/>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(5)改变动力</a:t>
            </a:r>
            <a:r>
              <a:rPr lang="zh-CN" altLang="en-US" sz="2400" i="1">
                <a:latin typeface="Times New Roman" panose="02020603050405020304" pitchFamily="18" charset="0"/>
                <a:ea typeface="宋体" panose="02010600030101010101" pitchFamily="2" charset="-122"/>
                <a:cs typeface="Times New Roman" panose="02020603050405020304" pitchFamily="18" charset="0"/>
              </a:rPr>
              <a:t>F</a:t>
            </a:r>
            <a:r>
              <a:rPr lang="zh-CN" altLang="en-US" sz="2400" baseline="-25000">
                <a:latin typeface="Times New Roman" panose="02020603050405020304" pitchFamily="18" charset="0"/>
                <a:ea typeface="宋体" panose="02010600030101010101" pitchFamily="2" charset="-122"/>
                <a:cs typeface="Times New Roman" panose="02020603050405020304" pitchFamily="18" charset="0"/>
              </a:rPr>
              <a:t>1</a:t>
            </a:r>
            <a:r>
              <a:rPr lang="zh-CN" altLang="en-US" sz="2400">
                <a:latin typeface="宋体" panose="02010600030101010101" pitchFamily="2" charset="-122"/>
                <a:ea typeface="宋体" panose="02010600030101010101" pitchFamily="2" charset="-122"/>
                <a:cs typeface="宋体" panose="02010600030101010101" pitchFamily="2" charset="-122"/>
              </a:rPr>
              <a:t>和动力臂</a:t>
            </a:r>
            <a:r>
              <a:rPr lang="zh-CN" altLang="en-US" sz="2400" i="1">
                <a:latin typeface="Times New Roman" panose="02020603050405020304" pitchFamily="18" charset="0"/>
                <a:ea typeface="宋体" panose="02010600030101010101" pitchFamily="2" charset="-122"/>
                <a:cs typeface="Times New Roman" panose="02020603050405020304" pitchFamily="18" charset="0"/>
              </a:rPr>
              <a:t>l</a:t>
            </a:r>
            <a:r>
              <a:rPr lang="zh-CN" altLang="en-US" sz="2400" baseline="-25000">
                <a:latin typeface="Times New Roman" panose="02020603050405020304" pitchFamily="18" charset="0"/>
                <a:ea typeface="宋体" panose="02010600030101010101" pitchFamily="2" charset="-122"/>
                <a:cs typeface="Times New Roman" panose="02020603050405020304" pitchFamily="18" charset="0"/>
              </a:rPr>
              <a:t>1</a:t>
            </a:r>
            <a:r>
              <a:rPr lang="zh-CN" altLang="en-US" sz="2400">
                <a:latin typeface="宋体" panose="02010600030101010101" pitchFamily="2" charset="-122"/>
                <a:ea typeface="宋体" panose="02010600030101010101" pitchFamily="2" charset="-122"/>
                <a:cs typeface="宋体" panose="02010600030101010101" pitchFamily="2" charset="-122"/>
              </a:rPr>
              <a:t>的大小,相应调节阻力</a:t>
            </a:r>
            <a:r>
              <a:rPr lang="zh-CN" altLang="en-US" sz="2400" i="1">
                <a:latin typeface="Times New Roman" panose="02020603050405020304" pitchFamily="18" charset="0"/>
                <a:ea typeface="宋体" panose="02010600030101010101" pitchFamily="2" charset="-122"/>
                <a:cs typeface="Times New Roman" panose="02020603050405020304" pitchFamily="18" charset="0"/>
              </a:rPr>
              <a:t>F</a:t>
            </a:r>
            <a:r>
              <a:rPr lang="zh-CN" altLang="en-US" sz="2400" baseline="-25000">
                <a:latin typeface="Times New Roman" panose="02020603050405020304" pitchFamily="18" charset="0"/>
                <a:ea typeface="宋体" panose="02010600030101010101" pitchFamily="2" charset="-122"/>
                <a:cs typeface="Times New Roman" panose="02020603050405020304" pitchFamily="18" charset="0"/>
              </a:rPr>
              <a:t>2</a:t>
            </a:r>
            <a:r>
              <a:rPr lang="zh-CN" altLang="en-US" sz="2400">
                <a:latin typeface="宋体" panose="02010600030101010101" pitchFamily="2" charset="-122"/>
                <a:ea typeface="宋体" panose="02010600030101010101" pitchFamily="2" charset="-122"/>
                <a:cs typeface="宋体" panose="02010600030101010101" pitchFamily="2" charset="-122"/>
              </a:rPr>
              <a:t>和阻力臂</a:t>
            </a:r>
            <a:r>
              <a:rPr lang="zh-CN" altLang="en-US" sz="2400" i="1">
                <a:latin typeface="Times New Roman" panose="02020603050405020304" pitchFamily="18" charset="0"/>
                <a:ea typeface="宋体" panose="02010600030101010101" pitchFamily="2" charset="-122"/>
                <a:cs typeface="Times New Roman" panose="02020603050405020304" pitchFamily="18" charset="0"/>
              </a:rPr>
              <a:t>l</a:t>
            </a:r>
            <a:r>
              <a:rPr lang="zh-CN" altLang="en-US" sz="2400" baseline="-25000">
                <a:latin typeface="Times New Roman" panose="02020603050405020304" pitchFamily="18" charset="0"/>
                <a:ea typeface="宋体" panose="02010600030101010101" pitchFamily="2" charset="-122"/>
                <a:cs typeface="Times New Roman" panose="02020603050405020304" pitchFamily="18" charset="0"/>
              </a:rPr>
              <a:t>2</a:t>
            </a:r>
            <a:r>
              <a:rPr lang="zh-CN" altLang="en-US" sz="2400">
                <a:latin typeface="宋体" panose="02010600030101010101" pitchFamily="2" charset="-122"/>
                <a:ea typeface="宋体" panose="02010600030101010101" pitchFamily="2" charset="-122"/>
                <a:cs typeface="宋体" panose="02010600030101010101" pitchFamily="2" charset="-122"/>
              </a:rPr>
              <a:t>,再做几次实验并将相应的实验数据填在下表中.</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sym typeface="+mn-ea"/>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sym typeface="+mn-ea"/>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sym typeface="+mn-ea"/>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sym typeface="+mn-ea"/>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(6)测量多组实验数据的目的是:寻找普遍规律,避免实验结论的偶然性.</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graphicFrame>
        <p:nvGraphicFramePr>
          <p:cNvPr id="3" name="表格 2"/>
          <p:cNvGraphicFramePr>
            <a:graphicFrameLocks noGrp="1"/>
          </p:cNvGraphicFramePr>
          <p:nvPr>
            <p:custDataLst>
              <p:tags r:id="rId2"/>
            </p:custDataLst>
          </p:nvPr>
        </p:nvGraphicFramePr>
        <p:xfrm>
          <a:off x="2028190" y="3498850"/>
          <a:ext cx="8613775" cy="1910080"/>
        </p:xfrm>
        <a:graphic>
          <a:graphicData uri="http://schemas.openxmlformats.org/drawingml/2006/table">
            <a:tbl>
              <a:tblPr firstRow="1" bandRow="1">
                <a:tableStyleId>{5940675A-B579-460E-94D1-54222C63F5DA}</a:tableStyleId>
              </a:tblPr>
              <a:tblGrid>
                <a:gridCol w="1595120"/>
                <a:gridCol w="1595755"/>
                <a:gridCol w="1913255"/>
                <a:gridCol w="1595120"/>
                <a:gridCol w="1914525"/>
              </a:tblGrid>
              <a:tr h="447040">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实验次数</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动力</a:t>
                      </a:r>
                      <a:r>
                        <a:rPr lang="en-US" sz="2400" b="0" i="1">
                          <a:solidFill>
                            <a:srgbClr val="000000"/>
                          </a:solidFill>
                          <a:latin typeface="宋体" panose="02010600030101010101" pitchFamily="2" charset="-122"/>
                          <a:ea typeface="宋体" panose="02010600030101010101" pitchFamily="2" charset="-122"/>
                          <a:cs typeface="宋体" panose="02010600030101010101" pitchFamily="2" charset="-122"/>
                        </a:rPr>
                        <a:t>F</a:t>
                      </a:r>
                      <a:r>
                        <a:rPr lang="en-US" sz="24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1</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/N</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动力臂</a:t>
                      </a:r>
                      <a:r>
                        <a:rPr lang="en-US" sz="2400" b="0" i="1">
                          <a:solidFill>
                            <a:srgbClr val="000000"/>
                          </a:solidFill>
                          <a:latin typeface="宋体" panose="02010600030101010101" pitchFamily="2" charset="-122"/>
                          <a:ea typeface="宋体" panose="02010600030101010101" pitchFamily="2" charset="-122"/>
                          <a:cs typeface="宋体" panose="02010600030101010101" pitchFamily="2" charset="-122"/>
                        </a:rPr>
                        <a:t>l</a:t>
                      </a:r>
                      <a:r>
                        <a:rPr lang="en-US" sz="24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1</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/m</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阻力</a:t>
                      </a:r>
                      <a:r>
                        <a:rPr lang="en-US" sz="2400" b="0" i="1">
                          <a:solidFill>
                            <a:srgbClr val="000000"/>
                          </a:solidFill>
                          <a:latin typeface="宋体" panose="02010600030101010101" pitchFamily="2" charset="-122"/>
                          <a:ea typeface="宋体" panose="02010600030101010101" pitchFamily="2" charset="-122"/>
                          <a:cs typeface="宋体" panose="02010600030101010101" pitchFamily="2" charset="-122"/>
                        </a:rPr>
                        <a:t>F</a:t>
                      </a:r>
                      <a:r>
                        <a:rPr lang="en-US" sz="24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2</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/N</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阻力臂</a:t>
                      </a:r>
                      <a:r>
                        <a:rPr lang="en-US" sz="2400" b="0" i="1">
                          <a:solidFill>
                            <a:srgbClr val="000000"/>
                          </a:solidFill>
                          <a:latin typeface="宋体" panose="02010600030101010101" pitchFamily="2" charset="-122"/>
                          <a:ea typeface="宋体" panose="02010600030101010101" pitchFamily="2" charset="-122"/>
                          <a:cs typeface="宋体" panose="02010600030101010101" pitchFamily="2" charset="-122"/>
                        </a:rPr>
                        <a:t>l</a:t>
                      </a:r>
                      <a:r>
                        <a:rPr lang="en-US" sz="24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2</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/m</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65760">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1</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 </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 </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 </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 </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65760">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2</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 </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 </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 </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 </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65760">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3</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 </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 </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 </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 </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65760">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 </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 </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 </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spd="med">
    <p:wipe dir="d"/>
  </p:transition>
  <p:timing/>
</p:sld>
</file>

<file path=ppt/slides/slide2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探究杠杆的平衡条件</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endParaRPr lang="en-US" altLang="zh-CN">
              <a:solidFill>
                <a:schemeClr val="bg1"/>
              </a:solidFill>
              <a:sym typeface="+mn-lt"/>
            </a:endParaRPr>
          </a:p>
        </p:txBody>
      </p:sp>
      <p:sp>
        <p:nvSpPr>
          <p:cNvPr id="4" name="文本框 3"/>
          <p:cNvSpPr txBox="1"/>
          <p:nvPr/>
        </p:nvSpPr>
        <p:spPr>
          <a:xfrm>
            <a:off x="807085" y="1227455"/>
            <a:ext cx="10475595" cy="4338320"/>
          </a:xfrm>
          <a:prstGeom prst="rect">
            <a:avLst/>
          </a:prstGeom>
          <a:noFill/>
        </p:spPr>
        <p:txBody>
          <a:bodyPr wrap="square" rtlCol="0">
            <a:spAutoFit/>
          </a:bodyPr>
          <a:lstStyle/>
          <a:p>
            <a:pPr>
              <a:lnSpc>
                <a:spcPct val="200000"/>
              </a:lnSpc>
            </a:pPr>
            <a:r>
              <a:rPr lang="en-US" altLang="zh-CN" sz="2400">
                <a:latin typeface="黑体" panose="02010609060101010101" pitchFamily="49" charset="-122"/>
                <a:ea typeface="黑体" panose="02010609060101010101" pitchFamily="49" charset="-122"/>
                <a:cs typeface="黑体" panose="02010609060101010101" pitchFamily="49" charset="-122"/>
              </a:rPr>
              <a:t>4</a:t>
            </a:r>
            <a:r>
              <a:rPr lang="zh-CN" altLang="en-US" sz="2400">
                <a:latin typeface="黑体" panose="02010609060101010101" pitchFamily="49" charset="-122"/>
                <a:ea typeface="黑体" panose="02010609060101010101" pitchFamily="49" charset="-122"/>
                <a:cs typeface="黑体" panose="02010609060101010101" pitchFamily="49" charset="-122"/>
              </a:rPr>
              <a:t>.【交流与反思】</a:t>
            </a:r>
            <a:endParaRPr lang="zh-CN" altLang="en-US" sz="2400">
              <a:latin typeface="黑体" panose="02010609060101010101" pitchFamily="49" charset="-122"/>
              <a:ea typeface="黑体" panose="02010609060101010101" pitchFamily="49" charset="-122"/>
              <a:cs typeface="黑体" panose="02010609060101010101" pitchFamily="49" charset="-122"/>
            </a:endParaRPr>
          </a:p>
          <a:p>
            <a:pPr>
              <a:lnSpc>
                <a:spcPct val="200000"/>
              </a:lnSpc>
            </a:pPr>
            <a:r>
              <a:rPr lang="zh-CN" altLang="en-US" sz="2400">
                <a:latin typeface="宋体" panose="02010600030101010101" pitchFamily="2" charset="-122"/>
                <a:ea typeface="宋体" panose="02010600030101010101" pitchFamily="2" charset="-122"/>
                <a:cs typeface="宋体" panose="02010600030101010101" pitchFamily="2" charset="-122"/>
              </a:rPr>
              <a:t>(1)若增减钩码后,</a:t>
            </a:r>
            <a:r>
              <a:rPr lang="zh-CN" altLang="en-US" sz="2400" i="1">
                <a:latin typeface="Times New Roman" panose="02020603050405020304" pitchFamily="18" charset="0"/>
                <a:ea typeface="宋体" panose="02010600030101010101" pitchFamily="2" charset="-122"/>
                <a:cs typeface="Times New Roman" panose="02020603050405020304" pitchFamily="18" charset="0"/>
              </a:rPr>
              <a:t>F</a:t>
            </a:r>
            <a:r>
              <a:rPr lang="zh-CN" altLang="en-US" sz="2400" baseline="-25000">
                <a:latin typeface="Times New Roman" panose="02020603050405020304" pitchFamily="18" charset="0"/>
                <a:ea typeface="宋体" panose="02010600030101010101" pitchFamily="2" charset="-122"/>
                <a:cs typeface="Times New Roman" panose="02020603050405020304" pitchFamily="18" charset="0"/>
              </a:rPr>
              <a:t>1</a:t>
            </a:r>
            <a:r>
              <a:rPr lang="zh-CN" altLang="en-US" sz="2400" i="1">
                <a:latin typeface="Times New Roman" panose="02020603050405020304" pitchFamily="18" charset="0"/>
                <a:ea typeface="宋体" panose="02010600030101010101" pitchFamily="2" charset="-122"/>
                <a:cs typeface="Times New Roman" panose="02020603050405020304" pitchFamily="18" charset="0"/>
              </a:rPr>
              <a:t>l</a:t>
            </a:r>
            <a:r>
              <a:rPr lang="zh-CN" altLang="en-US" sz="2400" baseline="-25000">
                <a:latin typeface="Times New Roman" panose="02020603050405020304" pitchFamily="18" charset="0"/>
                <a:ea typeface="宋体" panose="02010600030101010101" pitchFamily="2" charset="-122"/>
                <a:cs typeface="Times New Roman" panose="02020603050405020304" pitchFamily="18" charset="0"/>
              </a:rPr>
              <a:t>1</a:t>
            </a:r>
            <a:r>
              <a:rPr lang="zh-CN" altLang="en-US" sz="2400" i="1">
                <a:latin typeface="Times New Roman" panose="02020603050405020304" pitchFamily="18" charset="0"/>
                <a:ea typeface="宋体" panose="02010600030101010101" pitchFamily="2" charset="-122"/>
                <a:cs typeface="Times New Roman" panose="02020603050405020304" pitchFamily="18" charset="0"/>
              </a:rPr>
              <a:t>≠F</a:t>
            </a:r>
            <a:r>
              <a:rPr lang="zh-CN" altLang="en-US" sz="2400" baseline="-25000">
                <a:latin typeface="Times New Roman" panose="02020603050405020304" pitchFamily="18" charset="0"/>
                <a:ea typeface="宋体" panose="02010600030101010101" pitchFamily="2" charset="-122"/>
                <a:cs typeface="Times New Roman" panose="02020603050405020304" pitchFamily="18" charset="0"/>
              </a:rPr>
              <a:t>2</a:t>
            </a:r>
            <a:r>
              <a:rPr lang="zh-CN" altLang="en-US" sz="2400" i="1">
                <a:latin typeface="Times New Roman" panose="02020603050405020304" pitchFamily="18" charset="0"/>
                <a:ea typeface="宋体" panose="02010600030101010101" pitchFamily="2" charset="-122"/>
                <a:cs typeface="Times New Roman" panose="02020603050405020304" pitchFamily="18" charset="0"/>
              </a:rPr>
              <a:t>l</a:t>
            </a:r>
            <a:r>
              <a:rPr lang="zh-CN" altLang="en-US" sz="2400" baseline="-25000">
                <a:latin typeface="Times New Roman" panose="02020603050405020304" pitchFamily="18" charset="0"/>
                <a:ea typeface="宋体" panose="02010600030101010101" pitchFamily="2" charset="-122"/>
                <a:cs typeface="Times New Roman" panose="02020603050405020304" pitchFamily="18" charset="0"/>
              </a:rPr>
              <a:t>2</a:t>
            </a:r>
            <a:r>
              <a:rPr lang="zh-CN" altLang="en-US" sz="2400">
                <a:latin typeface="宋体" panose="02010600030101010101" pitchFamily="2" charset="-122"/>
                <a:ea typeface="宋体" panose="02010600030101010101" pitchFamily="2" charset="-122"/>
                <a:cs typeface="宋体" panose="02010600030101010101" pitchFamily="2" charset="-122"/>
              </a:rPr>
              <a:t>,则哪侧力与力臂的乘积大,杠杆向哪端下沉.</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200000"/>
              </a:lnSpc>
            </a:pPr>
            <a:r>
              <a:rPr lang="zh-CN" altLang="en-US" sz="2400">
                <a:latin typeface="宋体" panose="02010600030101010101" pitchFamily="2" charset="-122"/>
                <a:ea typeface="宋体" panose="02010600030101010101" pitchFamily="2" charset="-122"/>
                <a:cs typeface="宋体" panose="02010600030101010101" pitchFamily="2" charset="-122"/>
              </a:rPr>
              <a:t>(2)在实验过程中,可把左侧的钩码去掉,换成弹簧测力计,这样做的好处是:能够直接测出拉力大小,实验操作更方便.</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200000"/>
              </a:lnSpc>
            </a:pPr>
            <a:r>
              <a:rPr lang="en-US" altLang="zh-CN" sz="2400">
                <a:latin typeface="黑体" panose="02010609060101010101" pitchFamily="49" charset="-122"/>
                <a:ea typeface="黑体" panose="02010609060101010101" pitchFamily="49" charset="-122"/>
                <a:cs typeface="黑体" panose="02010609060101010101" pitchFamily="49" charset="-122"/>
                <a:sym typeface="+mn-ea"/>
              </a:rPr>
              <a:t>5</a:t>
            </a:r>
            <a:r>
              <a:rPr lang="zh-CN" altLang="en-US" sz="2400">
                <a:latin typeface="黑体" panose="02010609060101010101" pitchFamily="49" charset="-122"/>
                <a:ea typeface="黑体" panose="02010609060101010101" pitchFamily="49" charset="-122"/>
                <a:cs typeface="黑体" panose="02010609060101010101" pitchFamily="49" charset="-122"/>
                <a:sym typeface="+mn-ea"/>
              </a:rPr>
              <a:t>.【实验结论】</a:t>
            </a:r>
            <a:r>
              <a:rPr lang="zh-CN" altLang="en-US" sz="2400" u="wavyHeavy">
                <a:uFill>
                  <a:solidFill>
                    <a:srgbClr val="EE3028"/>
                  </a:solidFill>
                </a:uFill>
                <a:latin typeface="宋体" panose="02010600030101010101" pitchFamily="2" charset="-122"/>
                <a:ea typeface="宋体" panose="02010600030101010101" pitchFamily="2" charset="-122"/>
                <a:cs typeface="宋体" panose="02010600030101010101" pitchFamily="2" charset="-122"/>
                <a:sym typeface="+mn-ea"/>
              </a:rPr>
              <a:t>动力×动力臂=阻力×阻力臂</a:t>
            </a:r>
            <a:r>
              <a:rPr lang="zh-CN" altLang="en-US" sz="2400">
                <a:latin typeface="黑体" panose="02010609060101010101" pitchFamily="49" charset="-122"/>
                <a:ea typeface="黑体" panose="02010609060101010101" pitchFamily="49" charset="-122"/>
                <a:cs typeface="黑体" panose="02010609060101010101" pitchFamily="49" charset="-122"/>
                <a:sym typeface="+mn-ea"/>
              </a:rPr>
              <a:t>.</a:t>
            </a:r>
            <a:endParaRPr lang="zh-CN" altLang="en-US" sz="2400">
              <a:latin typeface="黑体" panose="02010609060101010101" pitchFamily="49" charset="-122"/>
              <a:ea typeface="黑体" panose="02010609060101010101" pitchFamily="49" charset="-122"/>
              <a:cs typeface="黑体" panose="02010609060101010101" pitchFamily="49" charset="-122"/>
              <a:sym typeface="+mn-ea"/>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ransition spd="med">
    <p:wipe dir="d"/>
  </p:transition>
  <p:timing/>
</p:sld>
</file>

<file path=ppt/slides/slide2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探究杠杆的平衡条件</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endParaRPr lang="en-US" altLang="zh-CN">
              <a:solidFill>
                <a:schemeClr val="bg1"/>
              </a:solidFill>
              <a:sym typeface="+mn-lt"/>
            </a:endParaRPr>
          </a:p>
        </p:txBody>
      </p:sp>
      <p:sp>
        <p:nvSpPr>
          <p:cNvPr id="3" name="文本框 2"/>
          <p:cNvSpPr txBox="1"/>
          <p:nvPr/>
        </p:nvSpPr>
        <p:spPr>
          <a:xfrm>
            <a:off x="723900" y="927735"/>
            <a:ext cx="10798810" cy="5077460"/>
          </a:xfrm>
          <a:prstGeom prst="rect">
            <a:avLst/>
          </a:prstGeom>
          <a:noFill/>
        </p:spPr>
        <p:txBody>
          <a:bodyPr wrap="square" rtlCol="0">
            <a:spAutoFit/>
          </a:bodyPr>
          <a:lstStyle/>
          <a:p>
            <a:pPr>
              <a:lnSpc>
                <a:spcPct val="150000"/>
              </a:lnSpc>
            </a:pPr>
            <a:r>
              <a:rPr lang="zh-CN" altLang="en-US" sz="2400" b="1">
                <a:solidFill>
                  <a:srgbClr val="FF0000"/>
                </a:solidFill>
                <a:latin typeface="黑体" panose="02010609060101010101" pitchFamily="49" charset="-122"/>
                <a:ea typeface="黑体" panose="02010609060101010101" pitchFamily="49" charset="-122"/>
                <a:cs typeface="宋体" panose="02010600030101010101" pitchFamily="2" charset="-122"/>
                <a:sym typeface="+mn-ea"/>
              </a:rPr>
              <a:t>一题通关</a:t>
            </a:r>
            <a:endParaRPr lang="zh-CN" altLang="en-US" sz="2400">
              <a:latin typeface="黑体" panose="02010609060101010101" pitchFamily="49" charset="-122"/>
              <a:ea typeface="黑体" panose="02010609060101010101" pitchFamily="49" charset="-122"/>
              <a:cs typeface="宋体" panose="02010600030101010101" pitchFamily="2" charset="-122"/>
            </a:endParaRPr>
          </a:p>
          <a:p>
            <a:pPr>
              <a:lnSpc>
                <a:spcPct val="150000"/>
              </a:lnSpc>
            </a:pPr>
            <a:r>
              <a:rPr lang="zh-CN" altLang="en-US" sz="2400">
                <a:latin typeface="黑体" panose="02010609060101010101" pitchFamily="49" charset="-122"/>
                <a:ea typeface="黑体" panose="02010609060101010101" pitchFamily="49" charset="-122"/>
                <a:cs typeface="宋体" panose="02010600030101010101" pitchFamily="2" charset="-122"/>
              </a:rPr>
              <a:t>例 </a:t>
            </a:r>
            <a:r>
              <a:rPr lang="zh-CN" altLang="en-US" sz="2400">
                <a:latin typeface="宋体" panose="02010600030101010101" pitchFamily="2" charset="-122"/>
                <a:ea typeface="宋体" panose="02010600030101010101" pitchFamily="2" charset="-122"/>
                <a:cs typeface="宋体" panose="02010600030101010101" pitchFamily="2" charset="-122"/>
              </a:rPr>
              <a:t>小红在做“探究杠杆的平衡条件”实验.</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黑体" panose="02010609060101010101" pitchFamily="49" charset="-122"/>
                <a:ea typeface="黑体" panose="02010609060101010101" pitchFamily="49" charset="-122"/>
                <a:cs typeface="宋体" panose="02010600030101010101" pitchFamily="2" charset="-122"/>
              </a:rPr>
              <a:t>【基础设问】</a:t>
            </a:r>
            <a:endParaRPr lang="zh-CN" altLang="en-US" sz="2400">
              <a:latin typeface="黑体" panose="02010609060101010101" pitchFamily="49" charset="-122"/>
              <a:ea typeface="黑体" panose="02010609060101010101" pitchFamily="49"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(1)在实验前将杠杆调节到水平平衡的目的是:</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和</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(2)在调节杠杆平衡的过程中,如果杠杆的右端向下倾斜,</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平衡螺母应向</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(选填“左”或“右”)端调节.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(3)如图甲所示,在杠杆的A处挂2个相同的钩码,要使杠</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杆在水平位置平衡,应在杠杆B处挂</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个相同的钩码.           </a:t>
            </a:r>
            <a:r>
              <a:rPr lang="zh-CN" altLang="en-US" sz="2000">
                <a:latin typeface="宋体" panose="02010600030101010101" pitchFamily="2" charset="-122"/>
                <a:ea typeface="宋体" panose="02010600030101010101" pitchFamily="2" charset="-122"/>
                <a:cs typeface="宋体" panose="02010600030101010101" pitchFamily="2" charset="-122"/>
              </a:rPr>
              <a:t>甲</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15" name="矩形 14"/>
          <p:cNvSpPr/>
          <p:nvPr/>
        </p:nvSpPr>
        <p:spPr>
          <a:xfrm>
            <a:off x="6984365" y="2650490"/>
            <a:ext cx="436118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消除杠杆自重对实验的影响</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8" name="矩形 7"/>
          <p:cNvSpPr/>
          <p:nvPr/>
        </p:nvSpPr>
        <p:spPr>
          <a:xfrm>
            <a:off x="1516380" y="3235960"/>
            <a:ext cx="373126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便于测量力臂</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pic>
        <p:nvPicPr>
          <p:cNvPr id="2" name="图片 1"/>
          <p:cNvPicPr>
            <a:picLocks noChangeAspect="1"/>
          </p:cNvPicPr>
          <p:nvPr/>
        </p:nvPicPr>
        <p:blipFill>
          <a:blip r:embed="rId2"/>
          <a:stretch>
            <a:fillRect/>
          </a:stretch>
        </p:blipFill>
        <p:spPr>
          <a:xfrm>
            <a:off x="9103995" y="3248025"/>
            <a:ext cx="2117725" cy="2267585"/>
          </a:xfrm>
          <a:prstGeom prst="rect">
            <a:avLst/>
          </a:prstGeom>
        </p:spPr>
      </p:pic>
      <p:sp>
        <p:nvSpPr>
          <p:cNvPr id="4" name="矩形 3"/>
          <p:cNvSpPr/>
          <p:nvPr/>
        </p:nvSpPr>
        <p:spPr>
          <a:xfrm>
            <a:off x="2812415" y="4314825"/>
            <a:ext cx="96774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左</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16" name="矩形 15"/>
          <p:cNvSpPr/>
          <p:nvPr/>
        </p:nvSpPr>
        <p:spPr>
          <a:xfrm>
            <a:off x="5612130" y="5426075"/>
            <a:ext cx="96774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3</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300"/>
                                        <p:tgtEl>
                                          <p:spTgt spid="1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300"/>
                                        <p:tgtEl>
                                          <p:spTgt spid="8"/>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300"/>
                                        <p:tgtEl>
                                          <p:spTgt spid="4"/>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6"/>
                                        </p:tgtEl>
                                        <p:attrNameLst>
                                          <p:attrName>style.visibility</p:attrName>
                                        </p:attrNameLst>
                                      </p:cBhvr>
                                      <p:to>
                                        <p:strVal val="visible"/>
                                      </p:to>
                                    </p:set>
                                    <p:animEffect transition="in" filter="fade">
                                      <p:cBhvr>
                                        <p:cTn id="22" dur="3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8" grpId="0"/>
      <p:bldP spid="4" grpId="0"/>
      <p:bldP spid="16" grpId="0"/>
    </p:bldLst>
  </p:timing>
</p:sld>
</file>

<file path=ppt/slides/slide2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探究杠杆的平衡条件</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endParaRPr lang="en-US" altLang="zh-CN">
              <a:solidFill>
                <a:schemeClr val="bg1"/>
              </a:solidFill>
              <a:sym typeface="+mn-lt"/>
            </a:endParaRPr>
          </a:p>
        </p:txBody>
      </p:sp>
      <p:sp>
        <p:nvSpPr>
          <p:cNvPr id="3" name="文本框 2"/>
          <p:cNvSpPr txBox="1"/>
          <p:nvPr/>
        </p:nvSpPr>
        <p:spPr>
          <a:xfrm>
            <a:off x="723900" y="1036320"/>
            <a:ext cx="10798810" cy="4523105"/>
          </a:xfrm>
          <a:prstGeom prst="rect">
            <a:avLst/>
          </a:prstGeom>
          <a:noFill/>
        </p:spPr>
        <p:txBody>
          <a:bodyPr wrap="square" rtlCol="0">
            <a:spAutoFit/>
          </a:bodyPr>
          <a:lstStyle/>
          <a:p>
            <a:pPr algn="just">
              <a:lnSpc>
                <a:spcPct val="150000"/>
              </a:lnSpc>
            </a:pPr>
            <a:r>
              <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(4)在(3)中杠杆平衡的基础上,将A、B两处钩码同时减去1个,那么杠杆</a:t>
            </a:r>
            <a:r>
              <a:rPr lang="zh-CN" altLang="en-US" sz="2400" u="sng">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(选填“能”或“不能”)在水平位置保持平衡.若能,说明理由,若不能,说明杠杆将向哪端倾斜:</a:t>
            </a:r>
            <a:r>
              <a:rPr lang="zh-CN" altLang="en-US" sz="2400" u="sng">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endPar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algn="just">
              <a:lnSpc>
                <a:spcPct val="150000"/>
              </a:lnSpc>
            </a:pPr>
            <a:r>
              <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(5)图甲中,在A处挂2个钩码,用弹簧测力计在C处竖直向上</a:t>
            </a:r>
            <a:endPar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algn="just">
              <a:lnSpc>
                <a:spcPct val="150000"/>
              </a:lnSpc>
            </a:pPr>
            <a:r>
              <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拉,使杠杆水平平衡.若将弹簧测力计逐渐倾斜,为使杠杆</a:t>
            </a:r>
            <a:endPar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algn="just">
              <a:lnSpc>
                <a:spcPct val="150000"/>
              </a:lnSpc>
            </a:pPr>
            <a:r>
              <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仍在水平位置平衡,则弹簧测力计的示数将</a:t>
            </a:r>
            <a:r>
              <a:rPr lang="zh-CN" altLang="en-US" sz="2400" u="sng">
                <a:solidFill>
                  <a:schemeClr val="tx1"/>
                </a:solidFill>
                <a:latin typeface="宋体" panose="02010600030101010101" pitchFamily="2" charset="-122"/>
                <a:ea typeface="宋体" panose="02010600030101010101" pitchFamily="2" charset="-122"/>
                <a:cs typeface="宋体" panose="02010600030101010101" pitchFamily="2" charset="-122"/>
                <a:sym typeface="+mn-ea"/>
              </a:rPr>
              <a:t>　　　　</a:t>
            </a:r>
            <a:r>
              <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(选</a:t>
            </a:r>
            <a:endPar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endParaRPr>
          </a:p>
          <a:p>
            <a:pPr algn="just">
              <a:lnSpc>
                <a:spcPct val="150000"/>
              </a:lnSpc>
            </a:pPr>
            <a:r>
              <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sym typeface="+mn-ea"/>
              </a:rPr>
              <a:t>填“变大”“变小”或“不变”). </a:t>
            </a:r>
            <a:r>
              <a:rPr lang="zh-CN" altLang="en-US" sz="2400">
                <a:solidFill>
                  <a:schemeClr val="tx1"/>
                </a:solidFill>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000">
                <a:latin typeface="宋体" panose="02010600030101010101" pitchFamily="2" charset="-122"/>
                <a:ea typeface="宋体" panose="02010600030101010101" pitchFamily="2" charset="-122"/>
                <a:cs typeface="宋体" panose="02010600030101010101" pitchFamily="2" charset="-122"/>
              </a:rPr>
              <a:t>                                                                          甲</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15" name="矩形 14"/>
          <p:cNvSpPr/>
          <p:nvPr/>
        </p:nvSpPr>
        <p:spPr>
          <a:xfrm>
            <a:off x="10167620" y="1096645"/>
            <a:ext cx="91567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不能</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8" name="矩形 7"/>
          <p:cNvSpPr/>
          <p:nvPr/>
        </p:nvSpPr>
        <p:spPr>
          <a:xfrm>
            <a:off x="2752090" y="2194560"/>
            <a:ext cx="279971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杠杆将向右端倾斜</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pic>
        <p:nvPicPr>
          <p:cNvPr id="2" name="图片 1"/>
          <p:cNvPicPr>
            <a:picLocks noChangeAspect="1"/>
          </p:cNvPicPr>
          <p:nvPr/>
        </p:nvPicPr>
        <p:blipFill>
          <a:blip r:embed="rId2"/>
          <a:stretch>
            <a:fillRect/>
          </a:stretch>
        </p:blipFill>
        <p:spPr>
          <a:xfrm>
            <a:off x="9304020" y="2730500"/>
            <a:ext cx="2117725" cy="2267585"/>
          </a:xfrm>
          <a:prstGeom prst="rect">
            <a:avLst/>
          </a:prstGeom>
        </p:spPr>
      </p:pic>
      <p:sp>
        <p:nvSpPr>
          <p:cNvPr id="4" name="矩形 3"/>
          <p:cNvSpPr/>
          <p:nvPr/>
        </p:nvSpPr>
        <p:spPr>
          <a:xfrm>
            <a:off x="6636385" y="3867785"/>
            <a:ext cx="96774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变大</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300"/>
                                        <p:tgtEl>
                                          <p:spTgt spid="1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300"/>
                                        <p:tgtEl>
                                          <p:spTgt spid="8"/>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3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8" grpId="0"/>
      <p:bldP spid="4" grpId="0"/>
    </p:bldLst>
  </p:timing>
</p:sld>
</file>

<file path=ppt/slides/slide2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探究杠杆的平衡条件</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endParaRPr lang="en-US" altLang="zh-CN">
              <a:solidFill>
                <a:schemeClr val="bg1"/>
              </a:solidFill>
              <a:sym typeface="+mn-lt"/>
            </a:endParaRPr>
          </a:p>
        </p:txBody>
      </p:sp>
      <p:sp>
        <p:nvSpPr>
          <p:cNvPr id="3" name="文本框 2"/>
          <p:cNvSpPr txBox="1"/>
          <p:nvPr/>
        </p:nvSpPr>
        <p:spPr>
          <a:xfrm>
            <a:off x="1014095" y="1087120"/>
            <a:ext cx="10130155" cy="2306955"/>
          </a:xfrm>
          <a:prstGeom prst="rect">
            <a:avLst/>
          </a:prstGeom>
          <a:noFill/>
        </p:spPr>
        <p:txBody>
          <a:bodyPr wrap="square" rtlCol="0">
            <a:spAutoFit/>
          </a:bodyPr>
          <a:lstStyle/>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sym typeface="+mn-ea"/>
              </a:rPr>
              <a:t>(6)通过多次实验,得出了如表所示的数据,分析数据可得杠杆的平衡条件是</a:t>
            </a:r>
            <a:endParaRPr lang="zh-CN" altLang="en-US" sz="2400">
              <a:latin typeface="宋体" panose="02010600030101010101" pitchFamily="2" charset="-122"/>
              <a:ea typeface="宋体" panose="02010600030101010101" pitchFamily="2" charset="-122"/>
              <a:cs typeface="宋体" panose="02010600030101010101" pitchFamily="2" charset="-122"/>
              <a:sym typeface="+mn-ea"/>
            </a:endParaRPr>
          </a:p>
          <a:p>
            <a:pPr algn="just">
              <a:lnSpc>
                <a:spcPct val="150000"/>
              </a:lnSpc>
            </a:pPr>
            <a:r>
              <a:rPr lang="zh-CN" altLang="en-US" sz="2400" u="sng">
                <a:latin typeface="宋体" panose="02010600030101010101" pitchFamily="2" charset="-122"/>
                <a:ea typeface="宋体" panose="02010600030101010101" pitchFamily="2" charset="-122"/>
                <a:cs typeface="宋体" panose="02010600030101010101" pitchFamily="2" charset="-122"/>
                <a:sym typeface="+mn-ea"/>
              </a:rPr>
              <a:t>　　　　　　　　　　　　　　　　　　　　</a:t>
            </a:r>
            <a:r>
              <a:rPr lang="zh-CN" altLang="en-US" sz="2400">
                <a:latin typeface="宋体" panose="02010600030101010101" pitchFamily="2" charset="-122"/>
                <a:ea typeface="宋体" panose="02010600030101010101" pitchFamily="2" charset="-122"/>
                <a:cs typeface="宋体" panose="02010600030101010101" pitchFamily="2" charset="-122"/>
                <a:sym typeface="+mn-ea"/>
              </a:rPr>
              <a:t>;请你应用杠杆平衡条件,把表格中的第4次实验数据补充完整.</a:t>
            </a:r>
            <a:endParaRPr lang="zh-CN" altLang="en-US" sz="2400">
              <a:latin typeface="宋体" panose="02010600030101010101" pitchFamily="2" charset="-122"/>
              <a:ea typeface="宋体" panose="02010600030101010101" pitchFamily="2" charset="-122"/>
              <a:cs typeface="宋体" panose="02010600030101010101" pitchFamily="2" charset="-122"/>
              <a:sym typeface="+mn-ea"/>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sym typeface="+mn-ea"/>
              </a:rPr>
              <a:t> </a:t>
            </a:r>
            <a:r>
              <a:rPr lang="zh-CN" altLang="en-US" sz="2000">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8" name="矩形 7"/>
          <p:cNvSpPr/>
          <p:nvPr/>
        </p:nvSpPr>
        <p:spPr>
          <a:xfrm>
            <a:off x="1224915" y="1713865"/>
            <a:ext cx="638365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F</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1</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L</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1</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=F</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2</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L</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2</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(或动力×动力臂=阻力×阻力臂)</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graphicFrame>
        <p:nvGraphicFramePr>
          <p:cNvPr id="6" name="表格 5"/>
          <p:cNvGraphicFramePr>
            <a:graphicFrameLocks noGrp="1"/>
          </p:cNvGraphicFramePr>
          <p:nvPr>
            <p:custDataLst>
              <p:tags r:id="rId2"/>
            </p:custDataLst>
          </p:nvPr>
        </p:nvGraphicFramePr>
        <p:xfrm>
          <a:off x="2378075" y="3023870"/>
          <a:ext cx="6838315" cy="2143125"/>
        </p:xfrm>
        <a:graphic>
          <a:graphicData uri="http://schemas.openxmlformats.org/drawingml/2006/table">
            <a:tbl>
              <a:tblPr firstRow="1" bandRow="1">
                <a:tableStyleId>{5940675A-B579-460E-94D1-54222C63F5DA}</a:tableStyleId>
              </a:tblPr>
              <a:tblGrid>
                <a:gridCol w="2080895"/>
                <a:gridCol w="1189990"/>
                <a:gridCol w="1188720"/>
                <a:gridCol w="1188720"/>
                <a:gridCol w="1189990"/>
              </a:tblGrid>
              <a:tr h="428625">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实验次数</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1</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2</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3</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4</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28625">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动力臂</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L</a:t>
                      </a:r>
                      <a:r>
                        <a:rPr lang="en-US" sz="20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1</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/m</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0.1</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0.15</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0.2</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0.2</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28625">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动力</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F</a:t>
                      </a:r>
                      <a:r>
                        <a:rPr lang="en-US" sz="20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1</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/N</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0.5</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0.5</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1.5</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_______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28625">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阻力臂</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L</a:t>
                      </a:r>
                      <a:r>
                        <a:rPr lang="en-US" sz="20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2</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/m</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0.05</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0.05</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0.1</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0.1</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28625">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阻力</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F</a:t>
                      </a:r>
                      <a:r>
                        <a:rPr lang="en-US" sz="20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2</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/N</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1</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1.5</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3</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4</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9" name="矩形 8"/>
          <p:cNvSpPr/>
          <p:nvPr/>
        </p:nvSpPr>
        <p:spPr>
          <a:xfrm>
            <a:off x="8406130" y="3865245"/>
            <a:ext cx="57848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2</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300"/>
                                        <p:tgtEl>
                                          <p:spTgt spid="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3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杠杆的理解及类型判断</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1</a:t>
            </a:r>
            <a:endParaRPr lang="en-US" altLang="zh-CN">
              <a:solidFill>
                <a:schemeClr val="bg1"/>
              </a:solidFill>
              <a:sym typeface="+mn-lt"/>
            </a:endParaRPr>
          </a:p>
        </p:txBody>
      </p:sp>
      <p:sp>
        <p:nvSpPr>
          <p:cNvPr id="2" name="文本框 1"/>
          <p:cNvSpPr txBox="1"/>
          <p:nvPr/>
        </p:nvSpPr>
        <p:spPr>
          <a:xfrm>
            <a:off x="844550" y="1517650"/>
            <a:ext cx="10677525" cy="3415030"/>
          </a:xfrm>
          <a:prstGeom prst="rect">
            <a:avLst/>
          </a:prstGeom>
          <a:noFill/>
        </p:spPr>
        <p:txBody>
          <a:bodyPr wrap="square" rtlCol="0">
            <a:spAutoFit/>
          </a:bodyPr>
          <a:lstStyle/>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2.[2018河南,8]下列工具中,使用时属于费力杠杆的是	(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       A.羊角锤　　　B.筷子        C.瓶盖起子	      D.天平</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8" name="矩形 7"/>
          <p:cNvSpPr/>
          <p:nvPr/>
        </p:nvSpPr>
        <p:spPr>
          <a:xfrm>
            <a:off x="8511540" y="1670685"/>
            <a:ext cx="967740" cy="82994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B</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a:p>
            <a:pPr algn="l"/>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pic>
        <p:nvPicPr>
          <p:cNvPr id="1381" name="18WJJCZQGJWL144.jpg" descr="id:2147502799;FounderCES"/>
          <p:cNvPicPr>
            <a:picLocks noChangeAspect="1"/>
          </p:cNvPicPr>
          <p:nvPr/>
        </p:nvPicPr>
        <p:blipFill>
          <a:blip r:embed="rId2"/>
          <a:stretch>
            <a:fillRect/>
          </a:stretch>
        </p:blipFill>
        <p:spPr>
          <a:xfrm>
            <a:off x="1689100" y="2428240"/>
            <a:ext cx="1837055" cy="1685290"/>
          </a:xfrm>
          <a:prstGeom prst="rect">
            <a:avLst/>
          </a:prstGeom>
        </p:spPr>
      </p:pic>
      <p:pic>
        <p:nvPicPr>
          <p:cNvPr id="1382" name="18WJJCZQGJWL144-B.jpg" descr="id:2147502806;FounderCES"/>
          <p:cNvPicPr>
            <a:picLocks noChangeAspect="1"/>
          </p:cNvPicPr>
          <p:nvPr/>
        </p:nvPicPr>
        <p:blipFill>
          <a:blip r:embed="rId3"/>
          <a:stretch>
            <a:fillRect/>
          </a:stretch>
        </p:blipFill>
        <p:spPr>
          <a:xfrm>
            <a:off x="3805555" y="2563495"/>
            <a:ext cx="1842135" cy="1388110"/>
          </a:xfrm>
          <a:prstGeom prst="rect">
            <a:avLst/>
          </a:prstGeom>
        </p:spPr>
      </p:pic>
      <p:pic>
        <p:nvPicPr>
          <p:cNvPr id="1383" name="18WJJCZQGJWL144-C.jpg" descr="id:2147502813;FounderCES"/>
          <p:cNvPicPr>
            <a:picLocks noChangeAspect="1"/>
          </p:cNvPicPr>
          <p:nvPr/>
        </p:nvPicPr>
        <p:blipFill>
          <a:blip r:embed="rId4"/>
          <a:stretch>
            <a:fillRect/>
          </a:stretch>
        </p:blipFill>
        <p:spPr>
          <a:xfrm>
            <a:off x="6121400" y="2698750"/>
            <a:ext cx="1917065" cy="1414780"/>
          </a:xfrm>
          <a:prstGeom prst="rect">
            <a:avLst/>
          </a:prstGeom>
        </p:spPr>
      </p:pic>
      <p:pic>
        <p:nvPicPr>
          <p:cNvPr id="1384" name="18WJJCZQGJWL144-D.jpg" descr="id:2147502820;FounderCES"/>
          <p:cNvPicPr>
            <a:picLocks noChangeAspect="1"/>
          </p:cNvPicPr>
          <p:nvPr/>
        </p:nvPicPr>
        <p:blipFill>
          <a:blip r:embed="rId5"/>
          <a:stretch>
            <a:fillRect/>
          </a:stretch>
        </p:blipFill>
        <p:spPr>
          <a:xfrm>
            <a:off x="8378825" y="2563495"/>
            <a:ext cx="2455545" cy="1388110"/>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3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探究杠杆的平衡条件</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endParaRPr lang="en-US" altLang="zh-CN">
              <a:solidFill>
                <a:schemeClr val="bg1"/>
              </a:solidFill>
              <a:sym typeface="+mn-lt"/>
            </a:endParaRPr>
          </a:p>
        </p:txBody>
      </p:sp>
      <p:sp>
        <p:nvSpPr>
          <p:cNvPr id="2" name="文本框 1"/>
          <p:cNvSpPr txBox="1"/>
          <p:nvPr/>
        </p:nvSpPr>
        <p:spPr>
          <a:xfrm>
            <a:off x="621030" y="812800"/>
            <a:ext cx="10855325" cy="5077460"/>
          </a:xfrm>
          <a:prstGeom prst="rect">
            <a:avLst/>
          </a:prstGeom>
          <a:noFill/>
        </p:spPr>
        <p:txBody>
          <a:bodyPr wrap="square" rtlCol="0">
            <a:spAutoFit/>
          </a:bodyPr>
          <a:lstStyle/>
          <a:p>
            <a:pPr algn="just">
              <a:lnSpc>
                <a:spcPct val="150000"/>
              </a:lnSpc>
            </a:pPr>
            <a:r>
              <a:rPr lang="zh-CN" altLang="en-US" sz="2400" b="1">
                <a:latin typeface="宋体" panose="02010600030101010101" pitchFamily="2" charset="-122"/>
                <a:ea typeface="宋体" panose="02010600030101010101" pitchFamily="2" charset="-122"/>
                <a:cs typeface="宋体" panose="02010600030101010101" pitchFamily="2" charset="-122"/>
              </a:rPr>
              <a:t>【拓展设问】</a:t>
            </a:r>
            <a:endParaRPr lang="zh-CN" altLang="en-US" sz="2400" b="1">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(7)下列四个因素中,不会带来实验误差的是</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.(填序号)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A.铁架台自身的重力很大             B.单个钩码的重力不完全相等</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C.悬挂钩码的绳套重力偏大           D.杠杆与转轴之间的摩擦偏大</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(8)小红想探究如果杠杆受到F</a:t>
            </a:r>
            <a:r>
              <a:rPr lang="zh-CN" altLang="en-US" sz="2400" baseline="-25000">
                <a:latin typeface="宋体" panose="02010600030101010101" pitchFamily="2" charset="-122"/>
                <a:ea typeface="宋体" panose="02010600030101010101" pitchFamily="2" charset="-122"/>
                <a:cs typeface="宋体" panose="02010600030101010101" pitchFamily="2" charset="-122"/>
              </a:rPr>
              <a:t>2</a:t>
            </a:r>
            <a:r>
              <a:rPr lang="zh-CN" altLang="en-US" sz="2400">
                <a:latin typeface="宋体" panose="02010600030101010101" pitchFamily="2" charset="-122"/>
                <a:ea typeface="宋体" panose="02010600030101010101" pitchFamily="2" charset="-122"/>
                <a:cs typeface="宋体" panose="02010600030101010101" pitchFamily="2" charset="-122"/>
              </a:rPr>
              <a:t>、F</a:t>
            </a:r>
            <a:r>
              <a:rPr lang="zh-CN" altLang="en-US" sz="2400" baseline="-25000">
                <a:latin typeface="宋体" panose="02010600030101010101" pitchFamily="2" charset="-122"/>
                <a:ea typeface="宋体" panose="02010600030101010101" pitchFamily="2" charset="-122"/>
                <a:cs typeface="宋体" panose="02010600030101010101" pitchFamily="2" charset="-122"/>
              </a:rPr>
              <a:t>3</a:t>
            </a:r>
            <a:r>
              <a:rPr lang="zh-CN" altLang="en-US" sz="2400">
                <a:latin typeface="宋体" panose="02010600030101010101" pitchFamily="2" charset="-122"/>
                <a:ea typeface="宋体" panose="02010600030101010101" pitchFamily="2" charset="-122"/>
                <a:cs typeface="宋体" panose="02010600030101010101" pitchFamily="2" charset="-122"/>
              </a:rPr>
              <a:t>两个阻力,结果会怎样?</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她通过实验,得到了图乙所示的结果,杠杆此时处于水平平</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衡状态.根据这个结果,可以初步得到,在这种情况下杠杆</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平衡条件为:F</a:t>
            </a:r>
            <a:r>
              <a:rPr lang="zh-CN" altLang="en-US" sz="2400" baseline="-25000">
                <a:latin typeface="宋体" panose="02010600030101010101" pitchFamily="2" charset="-122"/>
                <a:ea typeface="宋体" panose="02010600030101010101" pitchFamily="2" charset="-122"/>
                <a:cs typeface="宋体" panose="02010600030101010101" pitchFamily="2" charset="-122"/>
              </a:rPr>
              <a:t>1</a:t>
            </a:r>
            <a:r>
              <a:rPr lang="zh-CN" altLang="en-US" sz="2400">
                <a:latin typeface="宋体" panose="02010600030101010101" pitchFamily="2" charset="-122"/>
                <a:ea typeface="宋体" panose="02010600030101010101" pitchFamily="2" charset="-122"/>
                <a:cs typeface="宋体" panose="02010600030101010101" pitchFamily="2" charset="-122"/>
              </a:rPr>
              <a:t>L</a:t>
            </a:r>
            <a:r>
              <a:rPr lang="zh-CN" altLang="en-US" sz="2400" baseline="-25000">
                <a:latin typeface="宋体" panose="02010600030101010101" pitchFamily="2" charset="-122"/>
                <a:ea typeface="宋体" panose="02010600030101010101" pitchFamily="2" charset="-122"/>
                <a:cs typeface="宋体" panose="02010600030101010101" pitchFamily="2" charset="-122"/>
              </a:rPr>
              <a:t>1</a:t>
            </a:r>
            <a:r>
              <a:rPr lang="zh-CN" altLang="en-US" sz="2400">
                <a:latin typeface="宋体" panose="02010600030101010101" pitchFamily="2" charset="-122"/>
                <a:ea typeface="宋体" panose="02010600030101010101" pitchFamily="2" charset="-122"/>
                <a:cs typeface="宋体" panose="02010600030101010101" pitchFamily="2" charset="-122"/>
              </a:rPr>
              <a:t>=</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.(F</a:t>
            </a:r>
            <a:r>
              <a:rPr lang="zh-CN" altLang="en-US" sz="2400" baseline="-25000">
                <a:latin typeface="宋体" panose="02010600030101010101" pitchFamily="2" charset="-122"/>
                <a:ea typeface="宋体" panose="02010600030101010101" pitchFamily="2" charset="-122"/>
                <a:cs typeface="宋体" panose="02010600030101010101" pitchFamily="2" charset="-122"/>
              </a:rPr>
              <a:t>1</a:t>
            </a:r>
            <a:r>
              <a:rPr lang="zh-CN" altLang="en-US" sz="2400">
                <a:latin typeface="宋体" panose="02010600030101010101" pitchFamily="2" charset="-122"/>
                <a:ea typeface="宋体" panose="02010600030101010101" pitchFamily="2" charset="-122"/>
                <a:cs typeface="宋体" panose="02010600030101010101" pitchFamily="2" charset="-122"/>
              </a:rPr>
              <a:t>、F</a:t>
            </a:r>
            <a:r>
              <a:rPr lang="zh-CN" altLang="en-US" sz="2400" baseline="-25000">
                <a:latin typeface="宋体" panose="02010600030101010101" pitchFamily="2" charset="-122"/>
                <a:ea typeface="宋体" panose="02010600030101010101" pitchFamily="2" charset="-122"/>
                <a:cs typeface="宋体" panose="02010600030101010101" pitchFamily="2" charset="-122"/>
              </a:rPr>
              <a:t>2</a:t>
            </a:r>
            <a:r>
              <a:rPr lang="zh-CN" altLang="en-US" sz="2400">
                <a:latin typeface="宋体" panose="02010600030101010101" pitchFamily="2" charset="-122"/>
                <a:ea typeface="宋体" panose="02010600030101010101" pitchFamily="2" charset="-122"/>
                <a:cs typeface="宋体" panose="02010600030101010101" pitchFamily="2" charset="-122"/>
              </a:rPr>
              <a:t>、F</a:t>
            </a:r>
            <a:r>
              <a:rPr lang="zh-CN" altLang="en-US" sz="2400" baseline="-25000">
                <a:latin typeface="宋体" panose="02010600030101010101" pitchFamily="2" charset="-122"/>
                <a:ea typeface="宋体" panose="02010600030101010101" pitchFamily="2" charset="-122"/>
                <a:cs typeface="宋体" panose="02010600030101010101" pitchFamily="2" charset="-122"/>
              </a:rPr>
              <a:t>3</a:t>
            </a:r>
            <a:r>
              <a:rPr lang="zh-CN" altLang="en-US" sz="2400">
                <a:latin typeface="宋体" panose="02010600030101010101" pitchFamily="2" charset="-122"/>
                <a:ea typeface="宋体" panose="02010600030101010101" pitchFamily="2" charset="-122"/>
                <a:cs typeface="宋体" panose="02010600030101010101" pitchFamily="2" charset="-122"/>
              </a:rPr>
              <a:t>的力臂分别</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用 L</a:t>
            </a:r>
            <a:r>
              <a:rPr lang="zh-CN" altLang="en-US" sz="2400" baseline="-25000">
                <a:latin typeface="宋体" panose="02010600030101010101" pitchFamily="2" charset="-122"/>
                <a:ea typeface="宋体" panose="02010600030101010101" pitchFamily="2" charset="-122"/>
                <a:cs typeface="宋体" panose="02010600030101010101" pitchFamily="2" charset="-122"/>
              </a:rPr>
              <a:t>1</a:t>
            </a:r>
            <a:r>
              <a:rPr lang="zh-CN" altLang="en-US" sz="2400">
                <a:latin typeface="宋体" panose="02010600030101010101" pitchFamily="2" charset="-122"/>
                <a:ea typeface="宋体" panose="02010600030101010101" pitchFamily="2" charset="-122"/>
                <a:cs typeface="宋体" panose="02010600030101010101" pitchFamily="2" charset="-122"/>
              </a:rPr>
              <a:t>、L</a:t>
            </a:r>
            <a:r>
              <a:rPr lang="zh-CN" altLang="en-US" sz="2400" baseline="-25000">
                <a:latin typeface="宋体" panose="02010600030101010101" pitchFamily="2" charset="-122"/>
                <a:ea typeface="宋体" panose="02010600030101010101" pitchFamily="2" charset="-122"/>
                <a:cs typeface="宋体" panose="02010600030101010101" pitchFamily="2" charset="-122"/>
              </a:rPr>
              <a:t>2</a:t>
            </a:r>
            <a:r>
              <a:rPr lang="zh-CN" altLang="en-US" sz="2400">
                <a:latin typeface="宋体" panose="02010600030101010101" pitchFamily="2" charset="-122"/>
                <a:ea typeface="宋体" panose="02010600030101010101" pitchFamily="2" charset="-122"/>
                <a:cs typeface="宋体" panose="02010600030101010101" pitchFamily="2" charset="-122"/>
              </a:rPr>
              <a:t>、L</a:t>
            </a:r>
            <a:r>
              <a:rPr lang="zh-CN" altLang="en-US" sz="2400" baseline="-25000">
                <a:latin typeface="宋体" panose="02010600030101010101" pitchFamily="2" charset="-122"/>
                <a:ea typeface="宋体" panose="02010600030101010101" pitchFamily="2" charset="-122"/>
                <a:cs typeface="宋体" panose="02010600030101010101" pitchFamily="2" charset="-122"/>
              </a:rPr>
              <a:t>3</a:t>
            </a:r>
            <a:r>
              <a:rPr lang="zh-CN" altLang="en-US" sz="2400">
                <a:latin typeface="宋体" panose="02010600030101010101" pitchFamily="2" charset="-122"/>
                <a:ea typeface="宋体" panose="02010600030101010101" pitchFamily="2" charset="-122"/>
                <a:cs typeface="宋体" panose="02010600030101010101" pitchFamily="2" charset="-122"/>
              </a:rPr>
              <a:t>表示)                                           </a:t>
            </a:r>
            <a:r>
              <a:rPr lang="zh-CN" altLang="en-US" sz="2000">
                <a:latin typeface="宋体" panose="02010600030101010101" pitchFamily="2" charset="-122"/>
                <a:ea typeface="宋体" panose="02010600030101010101" pitchFamily="2" charset="-122"/>
                <a:cs typeface="宋体" panose="02010600030101010101" pitchFamily="2" charset="-122"/>
              </a:rPr>
              <a:t>乙</a:t>
            </a:r>
            <a:endParaRPr lang="zh-CN" altLang="en-US" sz="2000">
              <a:latin typeface="宋体" panose="02010600030101010101" pitchFamily="2" charset="-122"/>
              <a:ea typeface="宋体" panose="02010600030101010101" pitchFamily="2" charset="-122"/>
              <a:cs typeface="宋体" panose="02010600030101010101" pitchFamily="2" charset="-122"/>
            </a:endParaRPr>
          </a:p>
        </p:txBody>
      </p:sp>
      <p:sp>
        <p:nvSpPr>
          <p:cNvPr id="6" name="矩形 5"/>
          <p:cNvSpPr/>
          <p:nvPr/>
        </p:nvSpPr>
        <p:spPr>
          <a:xfrm>
            <a:off x="6638290" y="1454785"/>
            <a:ext cx="131635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A</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4" name="矩形 3"/>
          <p:cNvSpPr/>
          <p:nvPr/>
        </p:nvSpPr>
        <p:spPr>
          <a:xfrm>
            <a:off x="3188970" y="4754245"/>
            <a:ext cx="166878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F</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2</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L</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2</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+F</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3</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L</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3</a:t>
            </a:r>
            <a:endPar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pic>
        <p:nvPicPr>
          <p:cNvPr id="3" name="图片 2"/>
          <p:cNvPicPr>
            <a:picLocks noChangeAspect="1"/>
          </p:cNvPicPr>
          <p:nvPr/>
        </p:nvPicPr>
        <p:blipFill>
          <a:blip r:embed="rId2"/>
          <a:stretch>
            <a:fillRect/>
          </a:stretch>
        </p:blipFill>
        <p:spPr>
          <a:xfrm>
            <a:off x="8590915" y="3172460"/>
            <a:ext cx="2702560" cy="2164715"/>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3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3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Lst>
  </p:timing>
</p:sld>
</file>

<file path=ppt/slides/slide3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探究杠杆的平衡条件</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endParaRPr lang="en-US" altLang="zh-CN">
              <a:solidFill>
                <a:schemeClr val="bg1"/>
              </a:solidFill>
              <a:sym typeface="+mn-lt"/>
            </a:endParaRPr>
          </a:p>
        </p:txBody>
      </p:sp>
      <p:sp>
        <p:nvSpPr>
          <p:cNvPr id="3" name="文本框 2"/>
          <p:cNvSpPr txBox="1"/>
          <p:nvPr/>
        </p:nvSpPr>
        <p:spPr>
          <a:xfrm>
            <a:off x="622300" y="826135"/>
            <a:ext cx="10951210" cy="5077460"/>
          </a:xfrm>
          <a:prstGeom prst="rect">
            <a:avLst/>
          </a:prstGeom>
          <a:noFill/>
        </p:spPr>
        <p:txBody>
          <a:bodyPr wrap="square" rtlCol="0">
            <a:spAutoFit/>
          </a:bodyPr>
          <a:lstStyle/>
          <a:p>
            <a:pPr algn="just">
              <a:lnSpc>
                <a:spcPct val="150000"/>
              </a:lnSpc>
            </a:pPr>
            <a:r>
              <a:rPr lang="zh-CN" altLang="en-US" sz="2400" b="1">
                <a:solidFill>
                  <a:srgbClr val="FF0000"/>
                </a:solidFill>
                <a:latin typeface="黑体" panose="02010609060101010101" pitchFamily="49" charset="-122"/>
                <a:ea typeface="黑体" panose="02010609060101010101" pitchFamily="49" charset="-122"/>
                <a:cs typeface="宋体" panose="02010600030101010101" pitchFamily="2" charset="-122"/>
                <a:sym typeface="+mn-ea"/>
              </a:rPr>
              <a:t>创新预测</a:t>
            </a:r>
            <a:endParaRPr lang="zh-CN" altLang="en-US" sz="2400">
              <a:latin typeface="黑体" panose="02010609060101010101" pitchFamily="49" charset="-122"/>
              <a:ea typeface="黑体" panose="02010609060101010101" pitchFamily="49"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小明在探究杠杆的平衡条件时,以匀质杠杆的中点为支点.</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(1)在调节杠杆平衡时,小明发现杠杆静止后右端低、左端高,此时杠杆</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(选填“平衡”或“不平衡”);接下来他应将杠杆右端的平衡螺母向</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(选填“左”或“右”)调节,使杠杆在水平位置平衡.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(2)小明在调好的杠杆上挂上钩码,调节钩码的数量和位置直</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到杠杆水平平衡,如图甲所示;然后小明将两边钩码同时向远</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离支点方向移动相同的距离,则杠杆</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(选填“左”</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或“右”)端将下沉.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15" name="矩形 14"/>
          <p:cNvSpPr/>
          <p:nvPr/>
        </p:nvSpPr>
        <p:spPr>
          <a:xfrm>
            <a:off x="10165080" y="2032000"/>
            <a:ext cx="92900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平衡</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8" name="矩形 7"/>
          <p:cNvSpPr/>
          <p:nvPr/>
        </p:nvSpPr>
        <p:spPr>
          <a:xfrm>
            <a:off x="9859010" y="2544445"/>
            <a:ext cx="79121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左</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4" name="矩形 3"/>
          <p:cNvSpPr/>
          <p:nvPr/>
        </p:nvSpPr>
        <p:spPr>
          <a:xfrm>
            <a:off x="5803265" y="4745355"/>
            <a:ext cx="96774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左</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pic>
        <p:nvPicPr>
          <p:cNvPr id="9" name="图片 8"/>
          <p:cNvPicPr>
            <a:picLocks noChangeAspect="1"/>
          </p:cNvPicPr>
          <p:nvPr/>
        </p:nvPicPr>
        <p:blipFill>
          <a:blip r:embed="rId2"/>
          <a:stretch>
            <a:fillRect/>
          </a:stretch>
        </p:blipFill>
        <p:spPr>
          <a:xfrm>
            <a:off x="8672830" y="3673475"/>
            <a:ext cx="2959100" cy="2213610"/>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300"/>
                                        <p:tgtEl>
                                          <p:spTgt spid="1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300"/>
                                        <p:tgtEl>
                                          <p:spTgt spid="8"/>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3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8" grpId="0"/>
      <p:bldP spid="4" grpId="0"/>
    </p:bldLst>
  </p:timing>
</p:sld>
</file>

<file path=ppt/slides/slide3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探究杠杆的平衡条件</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endParaRPr lang="en-US" altLang="zh-CN">
              <a:solidFill>
                <a:schemeClr val="bg1"/>
              </a:solidFill>
              <a:sym typeface="+mn-lt"/>
            </a:endParaRPr>
          </a:p>
        </p:txBody>
      </p:sp>
      <p:sp>
        <p:nvSpPr>
          <p:cNvPr id="3" name="文本框 2"/>
          <p:cNvSpPr txBox="1"/>
          <p:nvPr/>
        </p:nvSpPr>
        <p:spPr>
          <a:xfrm>
            <a:off x="622300" y="741680"/>
            <a:ext cx="10951210" cy="5631180"/>
          </a:xfrm>
          <a:prstGeom prst="rect">
            <a:avLst/>
          </a:prstGeom>
          <a:noFill/>
        </p:spPr>
        <p:txBody>
          <a:bodyPr wrap="square" rtlCol="0">
            <a:spAutoFit/>
          </a:bodyPr>
          <a:lstStyle/>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(3)如图乙所示,杠杆水平平衡.现将弹簧测力计绕B点从a位置转动到b位置的过程中,杠杆始终保持水平平衡,则弹簧测力计的拉力F将</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,拉力F与其力臂的乘积</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.(均选填“变大”“变小”或“不变”)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(4)实验结束后,小明想:若支点不在杠杆的中点,杠杆的平衡条件是否成立?于是小明利用如图丙所示装置进行探究,发现在杠杆左端的不同位置,用弹簧测力计竖直向上拉杠杆使其处于水平平衡时,测出</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的拉力与支点到拉力作用线的距离的乘</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积不等于钩码的重力与钩码悬挂点到支</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点的距离的乘积,原因可能是:</a:t>
            </a:r>
            <a:r>
              <a:rPr lang="en-US" altLang="zh-CN" sz="2400">
                <a:latin typeface="宋体" panose="02010600030101010101" pitchFamily="2" charset="-122"/>
                <a:ea typeface="宋体" panose="02010600030101010101" pitchFamily="2" charset="-122"/>
                <a:cs typeface="宋体" panose="02010600030101010101" pitchFamily="2" charset="-122"/>
              </a:rPr>
              <a:t>________</a:t>
            </a:r>
            <a:endParaRPr lang="en-US" altLang="zh-CN"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en-US" altLang="zh-CN" sz="2400">
                <a:latin typeface="宋体" panose="02010600030101010101" pitchFamily="2" charset="-122"/>
                <a:ea typeface="宋体" panose="02010600030101010101" pitchFamily="2" charset="-122"/>
                <a:cs typeface="宋体" panose="02010600030101010101" pitchFamily="2" charset="-122"/>
              </a:rPr>
              <a:t>__________________________________</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15" name="矩形 14"/>
          <p:cNvSpPr/>
          <p:nvPr/>
        </p:nvSpPr>
        <p:spPr>
          <a:xfrm>
            <a:off x="7893050" y="1380490"/>
            <a:ext cx="92900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变大</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8" name="矩形 7"/>
          <p:cNvSpPr/>
          <p:nvPr/>
        </p:nvSpPr>
        <p:spPr>
          <a:xfrm>
            <a:off x="1689100" y="1928495"/>
            <a:ext cx="112395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不变</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4" name="矩形 3"/>
          <p:cNvSpPr/>
          <p:nvPr/>
        </p:nvSpPr>
        <p:spPr>
          <a:xfrm>
            <a:off x="956945" y="5743575"/>
            <a:ext cx="434975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杠杆的自重影响了杠杆的平衡</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pic>
        <p:nvPicPr>
          <p:cNvPr id="2" name="图片 1"/>
          <p:cNvPicPr>
            <a:picLocks noChangeAspect="1"/>
          </p:cNvPicPr>
          <p:nvPr/>
        </p:nvPicPr>
        <p:blipFill>
          <a:blip r:embed="rId2"/>
          <a:stretch>
            <a:fillRect/>
          </a:stretch>
        </p:blipFill>
        <p:spPr>
          <a:xfrm>
            <a:off x="6205220" y="3557905"/>
            <a:ext cx="5292725" cy="2537460"/>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300"/>
                                        <p:tgtEl>
                                          <p:spTgt spid="1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300"/>
                                        <p:tgtEl>
                                          <p:spTgt spid="8"/>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3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8" grpId="0"/>
      <p:bldP spid="4" grpId="0"/>
    </p:bldLst>
  </p:timing>
</p:sld>
</file>

<file path=ppt/slides/slide3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滑轮、滑轮组的特点及简单计算</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 考法 </a:t>
            </a:r>
            <a:r>
              <a:rPr lang="en-US" altLang="zh-CN">
                <a:solidFill>
                  <a:schemeClr val="bg1"/>
                </a:solidFill>
                <a:sym typeface="+mn-lt"/>
              </a:rPr>
              <a:t>1</a:t>
            </a:r>
            <a:endParaRPr lang="en-US" altLang="zh-CN">
              <a:solidFill>
                <a:schemeClr val="bg1"/>
              </a:solidFill>
              <a:sym typeface="+mn-lt"/>
            </a:endParaRPr>
          </a:p>
        </p:txBody>
      </p:sp>
      <p:sp>
        <p:nvSpPr>
          <p:cNvPr id="3" name="文本框 2"/>
          <p:cNvSpPr txBox="1"/>
          <p:nvPr/>
        </p:nvSpPr>
        <p:spPr>
          <a:xfrm>
            <a:off x="958215" y="1136015"/>
            <a:ext cx="9831705" cy="1753235"/>
          </a:xfrm>
          <a:prstGeom prst="rect">
            <a:avLst/>
          </a:prstGeom>
          <a:noFill/>
        </p:spPr>
        <p:txBody>
          <a:bodyPr wrap="square" rtlCol="0">
            <a:spAutoFit/>
          </a:bodyPr>
          <a:lstStyle/>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1.[2015河南,4]如图是小聪为拉船靠岸而设计的甲、乙两种方案,若拉船的力需要很大,则应选用方案</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(选填“甲”或“乙”),因为采用这种方案可以</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.(不计机械的自重及摩擦)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4" name="矩形 3"/>
          <p:cNvSpPr/>
          <p:nvPr/>
        </p:nvSpPr>
        <p:spPr>
          <a:xfrm>
            <a:off x="5264150" y="1782445"/>
            <a:ext cx="131635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甲</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6" name="矩形 5"/>
          <p:cNvSpPr/>
          <p:nvPr/>
        </p:nvSpPr>
        <p:spPr>
          <a:xfrm>
            <a:off x="3083560" y="2315210"/>
            <a:ext cx="131635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省力</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pic>
        <p:nvPicPr>
          <p:cNvPr id="1446" name="HN-3.jpg" descr="id:2147503219;FounderCES"/>
          <p:cNvPicPr>
            <a:picLocks noChangeAspect="1"/>
          </p:cNvPicPr>
          <p:nvPr/>
        </p:nvPicPr>
        <p:blipFill>
          <a:blip r:embed="rId2"/>
          <a:stretch>
            <a:fillRect/>
          </a:stretch>
        </p:blipFill>
        <p:spPr>
          <a:xfrm>
            <a:off x="3860800" y="3124200"/>
            <a:ext cx="4293870" cy="1821180"/>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3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3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滑轮、滑轮组的特点及简单计算</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 考法 </a:t>
            </a:r>
            <a:r>
              <a:rPr lang="en-US" altLang="zh-CN">
                <a:solidFill>
                  <a:schemeClr val="bg1"/>
                </a:solidFill>
                <a:sym typeface="+mn-lt"/>
              </a:rPr>
              <a:t>1</a:t>
            </a:r>
            <a:endParaRPr lang="en-US" altLang="zh-CN">
              <a:solidFill>
                <a:schemeClr val="bg1"/>
              </a:solidFill>
              <a:sym typeface="+mn-lt"/>
            </a:endParaRPr>
          </a:p>
        </p:txBody>
      </p:sp>
      <p:sp>
        <p:nvSpPr>
          <p:cNvPr id="3" name="文本框 2"/>
          <p:cNvSpPr txBox="1"/>
          <p:nvPr/>
        </p:nvSpPr>
        <p:spPr>
          <a:xfrm>
            <a:off x="958215" y="1136015"/>
            <a:ext cx="10412095" cy="2861310"/>
          </a:xfrm>
          <a:prstGeom prst="rect">
            <a:avLst/>
          </a:prstGeom>
          <a:noFill/>
        </p:spPr>
        <p:txBody>
          <a:bodyPr wrap="square" rtlCol="0">
            <a:spAutoFit/>
          </a:bodyPr>
          <a:lstStyle/>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2.[2018河南,4]高速铁路的输电线,无论冬、夏都绷得直直的,以保障列车电极与输电线的良好接触.如图为输电线的牵引装置.钢绳通过滑轮组悬挂20个相同的坠砣,每个坠砣质量为25 kg,不计滑轮和钢绳的自重及摩擦,输电线A端受到的拉力大小为</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N.若某段时间内坠砣串下降了30 cm,则输电线A端向左移动了</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cm.(g取10 N/kg,不考虑钢绳的热胀冷缩)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4" name="矩形 3"/>
          <p:cNvSpPr/>
          <p:nvPr/>
        </p:nvSpPr>
        <p:spPr>
          <a:xfrm>
            <a:off x="3559810" y="2868930"/>
            <a:ext cx="131635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1×10</a:t>
            </a:r>
            <a:r>
              <a:rPr lang="en-US" altLang="zh-CN" sz="2400" b="1" kern="100" baseline="30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4</a:t>
            </a:r>
            <a:endParaRPr lang="en-US" altLang="zh-CN" sz="2400" b="1" kern="100" baseline="30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6" name="矩形 5"/>
          <p:cNvSpPr/>
          <p:nvPr/>
        </p:nvSpPr>
        <p:spPr>
          <a:xfrm>
            <a:off x="2882265" y="3417570"/>
            <a:ext cx="131635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15</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pic>
        <p:nvPicPr>
          <p:cNvPr id="1447" name="18WJJCZQGJWL141.jpg" descr="id:2147503226;FounderCES"/>
          <p:cNvPicPr>
            <a:picLocks noChangeAspect="1"/>
          </p:cNvPicPr>
          <p:nvPr/>
        </p:nvPicPr>
        <p:blipFill>
          <a:blip r:embed="rId2"/>
          <a:stretch>
            <a:fillRect/>
          </a:stretch>
        </p:blipFill>
        <p:spPr>
          <a:xfrm>
            <a:off x="4652010" y="3997325"/>
            <a:ext cx="2674620" cy="2199005"/>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3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3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滑轮、滑轮组的特点及简单计算</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 考法 </a:t>
            </a:r>
            <a:r>
              <a:rPr lang="en-US" altLang="zh-CN">
                <a:solidFill>
                  <a:schemeClr val="bg1"/>
                </a:solidFill>
                <a:sym typeface="+mn-lt"/>
              </a:rPr>
              <a:t>1</a:t>
            </a:r>
            <a:endParaRPr lang="en-US" altLang="zh-CN">
              <a:solidFill>
                <a:schemeClr val="bg1"/>
              </a:solidFill>
              <a:sym typeface="+mn-lt"/>
            </a:endParaRPr>
          </a:p>
        </p:txBody>
      </p:sp>
      <p:sp>
        <p:nvSpPr>
          <p:cNvPr id="2" name="文本框 1"/>
          <p:cNvSpPr txBox="1"/>
          <p:nvPr/>
        </p:nvSpPr>
        <p:spPr>
          <a:xfrm>
            <a:off x="1102995" y="1134110"/>
            <a:ext cx="10022840" cy="3969385"/>
          </a:xfrm>
          <a:prstGeom prst="rect">
            <a:avLst/>
          </a:prstGeom>
          <a:noFill/>
        </p:spPr>
        <p:txBody>
          <a:bodyPr wrap="square" rtlCol="0">
            <a:spAutoFit/>
          </a:bodyPr>
          <a:lstStyle/>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3.[2017河南,9]如图所示,水平桌面上有一铁块,由绕过定滑轮的细绳与重6N的沙桶相连且保持静止.不计绳重及绳与滑轮间的摩擦,以下分析正确的是	                                                   (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A.使用定滑轮是为了省力</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B.铁块受到绳子的拉力为6 N</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C.铁块对桌面的压力和铁块的重力是一对平衡力</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D.若剪断绳子,铁块由于惯性将向左运动</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6" name="矩形 5"/>
          <p:cNvSpPr/>
          <p:nvPr/>
        </p:nvSpPr>
        <p:spPr>
          <a:xfrm>
            <a:off x="9978390" y="2370455"/>
            <a:ext cx="131635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 B</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4" name="文本框 3"/>
          <p:cNvSpPr txBox="1"/>
          <p:nvPr/>
        </p:nvSpPr>
        <p:spPr>
          <a:xfrm>
            <a:off x="4120515" y="2462530"/>
            <a:ext cx="153035" cy="368300"/>
          </a:xfrm>
          <a:prstGeom prst="rect">
            <a:avLst/>
          </a:prstGeom>
          <a:noFill/>
        </p:spPr>
        <p:txBody>
          <a:bodyPr wrap="square" rtlCol="0">
            <a:spAutoFit/>
          </a:bodyPr>
          <a:lstStyle/>
          <a:p>
            <a:endParaRPr lang="zh-CN" altLang="en-US"/>
          </a:p>
        </p:txBody>
      </p:sp>
      <p:pic>
        <p:nvPicPr>
          <p:cNvPr id="1496" name="17whdqg45t028.jpg" descr="id:2147504265;FounderCES"/>
          <p:cNvPicPr>
            <a:picLocks noChangeAspect="1"/>
          </p:cNvPicPr>
          <p:nvPr/>
        </p:nvPicPr>
        <p:blipFill>
          <a:blip r:embed="rId2"/>
          <a:stretch>
            <a:fillRect/>
          </a:stretch>
        </p:blipFill>
        <p:spPr>
          <a:xfrm>
            <a:off x="7766685" y="3059430"/>
            <a:ext cx="3081655" cy="1928495"/>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3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滑轮、滑轮组的特点及简单计算</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 考法 </a:t>
            </a:r>
            <a:r>
              <a:rPr lang="en-US" altLang="zh-CN">
                <a:solidFill>
                  <a:schemeClr val="bg1"/>
                </a:solidFill>
                <a:sym typeface="+mn-lt"/>
              </a:rPr>
              <a:t>1</a:t>
            </a:r>
            <a:endParaRPr lang="en-US" altLang="zh-CN">
              <a:solidFill>
                <a:schemeClr val="bg1"/>
              </a:solidFill>
              <a:sym typeface="+mn-lt"/>
            </a:endParaRPr>
          </a:p>
        </p:txBody>
      </p:sp>
      <p:sp>
        <p:nvSpPr>
          <p:cNvPr id="2" name="文本框 1"/>
          <p:cNvSpPr txBox="1"/>
          <p:nvPr/>
        </p:nvSpPr>
        <p:spPr>
          <a:xfrm>
            <a:off x="1102995" y="1134110"/>
            <a:ext cx="10022840" cy="4523105"/>
          </a:xfrm>
          <a:prstGeom prst="rect">
            <a:avLst/>
          </a:prstGeom>
          <a:noFill/>
        </p:spPr>
        <p:txBody>
          <a:bodyPr wrap="square" rtlCol="0">
            <a:spAutoFit/>
          </a:bodyPr>
          <a:lstStyle/>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4.[2014河南,13]把质量相等的</a:t>
            </a:r>
            <a:r>
              <a:rPr lang="zh-CN" altLang="en-US" sz="2400" i="1">
                <a:latin typeface="宋体" panose="02010600030101010101" pitchFamily="2" charset="-122"/>
                <a:ea typeface="宋体" panose="02010600030101010101" pitchFamily="2" charset="-122"/>
                <a:cs typeface="宋体" panose="02010600030101010101" pitchFamily="2" charset="-122"/>
              </a:rPr>
              <a:t>A、B </a:t>
            </a:r>
            <a:r>
              <a:rPr lang="zh-CN" altLang="en-US" sz="2400">
                <a:latin typeface="宋体" panose="02010600030101010101" pitchFamily="2" charset="-122"/>
                <a:ea typeface="宋体" panose="02010600030101010101" pitchFamily="2" charset="-122"/>
                <a:cs typeface="宋体" panose="02010600030101010101" pitchFamily="2" charset="-122"/>
              </a:rPr>
              <a:t>两物体挂在如图所示的滑轮组下面,不计绳子、滑轮的重力和摩擦,放手后	      (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A.</a:t>
            </a:r>
            <a:r>
              <a:rPr lang="zh-CN" altLang="en-US" sz="2400" i="1">
                <a:latin typeface="宋体" panose="02010600030101010101" pitchFamily="2" charset="-122"/>
                <a:ea typeface="宋体" panose="02010600030101010101" pitchFamily="2" charset="-122"/>
                <a:cs typeface="宋体" panose="02010600030101010101" pitchFamily="2" charset="-122"/>
              </a:rPr>
              <a:t>A</a:t>
            </a:r>
            <a:r>
              <a:rPr lang="zh-CN" altLang="en-US" sz="2400">
                <a:latin typeface="宋体" panose="02010600030101010101" pitchFamily="2" charset="-122"/>
                <a:ea typeface="宋体" panose="02010600030101010101" pitchFamily="2" charset="-122"/>
                <a:cs typeface="宋体" panose="02010600030101010101" pitchFamily="2" charset="-122"/>
              </a:rPr>
              <a:t>上升　　　　　　　　B.</a:t>
            </a:r>
            <a:r>
              <a:rPr lang="zh-CN" altLang="en-US" sz="2400" i="1">
                <a:latin typeface="宋体" panose="02010600030101010101" pitchFamily="2" charset="-122"/>
                <a:ea typeface="宋体" panose="02010600030101010101" pitchFamily="2" charset="-122"/>
                <a:cs typeface="宋体" panose="02010600030101010101" pitchFamily="2" charset="-122"/>
              </a:rPr>
              <a:t>A</a:t>
            </a:r>
            <a:r>
              <a:rPr lang="zh-CN" altLang="en-US" sz="2400">
                <a:latin typeface="宋体" panose="02010600030101010101" pitchFamily="2" charset="-122"/>
                <a:ea typeface="宋体" panose="02010600030101010101" pitchFamily="2" charset="-122"/>
                <a:cs typeface="宋体" panose="02010600030101010101" pitchFamily="2" charset="-122"/>
              </a:rPr>
              <a:t>下降</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C.</a:t>
            </a:r>
            <a:r>
              <a:rPr lang="zh-CN" altLang="en-US" sz="2400" i="1">
                <a:latin typeface="宋体" panose="02010600030101010101" pitchFamily="2" charset="-122"/>
                <a:ea typeface="宋体" panose="02010600030101010101" pitchFamily="2" charset="-122"/>
                <a:cs typeface="宋体" panose="02010600030101010101" pitchFamily="2" charset="-122"/>
              </a:rPr>
              <a:t>A、B</a:t>
            </a:r>
            <a:r>
              <a:rPr lang="zh-CN" altLang="en-US" sz="2400">
                <a:latin typeface="宋体" panose="02010600030101010101" pitchFamily="2" charset="-122"/>
                <a:ea typeface="宋体" panose="02010600030101010101" pitchFamily="2" charset="-122"/>
                <a:cs typeface="宋体" panose="02010600030101010101" pitchFamily="2" charset="-122"/>
              </a:rPr>
              <a:t>均静止	     D.无法判断</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5.[2013河南,13]一个滑轮组经改进后提高了机械效率,用它将同一物体匀速提升同样的高度,改进后与改进前相比 	(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A.有用功减少,总功减少	B.有用功增加,总功增加</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C.有用功不变,总功不变	D.有用功不变,总功减少</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6" name="矩形 5"/>
          <p:cNvSpPr/>
          <p:nvPr/>
        </p:nvSpPr>
        <p:spPr>
          <a:xfrm>
            <a:off x="7703185" y="1825625"/>
            <a:ext cx="131635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 B</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pic>
        <p:nvPicPr>
          <p:cNvPr id="1497" name="15liquli-72.jpg" descr="id:2147504272;FounderCES"/>
          <p:cNvPicPr>
            <a:picLocks noChangeAspect="1"/>
          </p:cNvPicPr>
          <p:nvPr/>
        </p:nvPicPr>
        <p:blipFill>
          <a:blip r:embed="rId2"/>
          <a:stretch>
            <a:fillRect/>
          </a:stretch>
        </p:blipFill>
        <p:spPr>
          <a:xfrm>
            <a:off x="9079865" y="1765300"/>
            <a:ext cx="1680845" cy="1700530"/>
          </a:xfrm>
          <a:prstGeom prst="rect">
            <a:avLst/>
          </a:prstGeom>
        </p:spPr>
      </p:pic>
      <p:sp>
        <p:nvSpPr>
          <p:cNvPr id="3" name="矩形 2"/>
          <p:cNvSpPr/>
          <p:nvPr/>
        </p:nvSpPr>
        <p:spPr>
          <a:xfrm>
            <a:off x="7703185" y="4011295"/>
            <a:ext cx="131635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 D</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3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3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 grpId="0"/>
    </p:bldLst>
  </p:timing>
</p:sld>
</file>

<file path=ppt/slides/slide3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与简单机械相关的计算</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 考法 </a:t>
            </a:r>
            <a:r>
              <a:rPr lang="en-US" altLang="zh-CN">
                <a:solidFill>
                  <a:schemeClr val="bg1"/>
                </a:solidFill>
                <a:sym typeface="+mn-lt"/>
              </a:rPr>
              <a:t>2</a:t>
            </a:r>
            <a:endParaRPr lang="en-US" altLang="zh-CN">
              <a:solidFill>
                <a:schemeClr val="bg1"/>
              </a:solidFill>
              <a:sym typeface="+mn-lt"/>
            </a:endParaRPr>
          </a:p>
        </p:txBody>
      </p:sp>
      <p:sp>
        <p:nvSpPr>
          <p:cNvPr id="2" name="文本框 1"/>
          <p:cNvSpPr txBox="1"/>
          <p:nvPr/>
        </p:nvSpPr>
        <p:spPr>
          <a:xfrm>
            <a:off x="854075" y="1005840"/>
            <a:ext cx="10353040" cy="4707890"/>
          </a:xfrm>
          <a:prstGeom prst="rect">
            <a:avLst/>
          </a:prstGeom>
          <a:noFill/>
        </p:spPr>
        <p:txBody>
          <a:bodyPr wrap="square" rtlCol="0">
            <a:spAutoFit/>
          </a:bodyPr>
          <a:lstStyle/>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6.[2019河南,13](双选)工人用如图所示的滑轮组,在时间t内,将重为G的货物匀速提升了h,工人对绳子竖直向下的拉力恒为F.以下说法正确的是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                                                            (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200000"/>
              </a:lnSpc>
            </a:pPr>
            <a:r>
              <a:rPr lang="zh-CN" altLang="en-US" sz="2400">
                <a:latin typeface="宋体" panose="02010600030101010101" pitchFamily="2" charset="-122"/>
                <a:ea typeface="宋体" panose="02010600030101010101" pitchFamily="2" charset="-122"/>
                <a:cs typeface="宋体" panose="02010600030101010101" pitchFamily="2" charset="-122"/>
              </a:rPr>
              <a:t>A.拉力F的功率为</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200000"/>
              </a:lnSpc>
            </a:pPr>
            <a:r>
              <a:rPr lang="zh-CN" altLang="en-US" sz="2400">
                <a:latin typeface="宋体" panose="02010600030101010101" pitchFamily="2" charset="-122"/>
                <a:ea typeface="宋体" panose="02010600030101010101" pitchFamily="2" charset="-122"/>
                <a:cs typeface="宋体" panose="02010600030101010101" pitchFamily="2" charset="-122"/>
              </a:rPr>
              <a:t>B.额外功为(2F-G)h</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200000"/>
              </a:lnSpc>
            </a:pPr>
            <a:r>
              <a:rPr lang="zh-CN" altLang="en-US" sz="2400">
                <a:latin typeface="宋体" panose="02010600030101010101" pitchFamily="2" charset="-122"/>
                <a:ea typeface="宋体" panose="02010600030101010101" pitchFamily="2" charset="-122"/>
                <a:cs typeface="宋体" panose="02010600030101010101" pitchFamily="2" charset="-122"/>
              </a:rPr>
              <a:t>C.滑轮组的机械效率为</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200000"/>
              </a:lnSpc>
            </a:pPr>
            <a:r>
              <a:rPr lang="zh-CN" altLang="en-US" sz="2400">
                <a:latin typeface="宋体" panose="02010600030101010101" pitchFamily="2" charset="-122"/>
                <a:ea typeface="宋体" panose="02010600030101010101" pitchFamily="2" charset="-122"/>
                <a:cs typeface="宋体" panose="02010600030101010101" pitchFamily="2" charset="-122"/>
              </a:rPr>
              <a:t>D.滑轮组的机械效率随h的增大而增大</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6" name="矩形 5"/>
          <p:cNvSpPr/>
          <p:nvPr/>
        </p:nvSpPr>
        <p:spPr>
          <a:xfrm>
            <a:off x="10135870" y="2234565"/>
            <a:ext cx="131635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 AB</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pic>
        <p:nvPicPr>
          <p:cNvPr id="1499" name="2019HN-9.jpg" descr="id:2147504286;FounderCES"/>
          <p:cNvPicPr>
            <a:picLocks noChangeAspect="1"/>
          </p:cNvPicPr>
          <p:nvPr/>
        </p:nvPicPr>
        <p:blipFill>
          <a:blip r:embed="rId2"/>
          <a:stretch>
            <a:fillRect/>
          </a:stretch>
        </p:blipFill>
        <p:spPr>
          <a:xfrm>
            <a:off x="7178675" y="2972435"/>
            <a:ext cx="1887855" cy="2483485"/>
          </a:xfrm>
          <a:prstGeom prst="rect">
            <a:avLst/>
          </a:prstGeom>
        </p:spPr>
      </p:pic>
      <p:pic>
        <p:nvPicPr>
          <p:cNvPr id="3" name="图片 2"/>
          <p:cNvPicPr>
            <a:picLocks noChangeAspect="1"/>
          </p:cNvPicPr>
          <p:nvPr/>
        </p:nvPicPr>
        <p:blipFill>
          <a:blip r:embed="rId3"/>
          <a:stretch>
            <a:fillRect/>
          </a:stretch>
        </p:blipFill>
        <p:spPr>
          <a:xfrm>
            <a:off x="3306445" y="2860675"/>
            <a:ext cx="581025" cy="638175"/>
          </a:xfrm>
          <a:prstGeom prst="rect">
            <a:avLst/>
          </a:prstGeom>
        </p:spPr>
      </p:pic>
      <p:pic>
        <p:nvPicPr>
          <p:cNvPr id="4" name="图片 3"/>
          <p:cNvPicPr>
            <a:picLocks noChangeAspect="1"/>
          </p:cNvPicPr>
          <p:nvPr/>
        </p:nvPicPr>
        <p:blipFill>
          <a:blip r:embed="rId4"/>
          <a:stretch>
            <a:fillRect/>
          </a:stretch>
        </p:blipFill>
        <p:spPr>
          <a:xfrm>
            <a:off x="6047740" y="5078095"/>
            <a:ext cx="400050" cy="609600"/>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3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与简单机械相关的计算</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 考法 </a:t>
            </a:r>
            <a:r>
              <a:rPr lang="en-US" altLang="zh-CN">
                <a:solidFill>
                  <a:schemeClr val="bg1"/>
                </a:solidFill>
                <a:sym typeface="+mn-lt"/>
              </a:rPr>
              <a:t>2</a:t>
            </a:r>
            <a:endParaRPr lang="en-US" altLang="zh-CN">
              <a:solidFill>
                <a:schemeClr val="bg1"/>
              </a:solidFill>
              <a:sym typeface="+mn-lt"/>
            </a:endParaRPr>
          </a:p>
        </p:txBody>
      </p:sp>
      <p:sp>
        <p:nvSpPr>
          <p:cNvPr id="3" name="文本框 2"/>
          <p:cNvSpPr txBox="1"/>
          <p:nvPr/>
        </p:nvSpPr>
        <p:spPr>
          <a:xfrm>
            <a:off x="1021715" y="850900"/>
            <a:ext cx="9903460" cy="5631180"/>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7.[2011河南,23]在新农村建设中,为将一批建材运到10 m高的施工处,工人利用如图所示的滑轮组提升建材.装置中动滑轮重100 N,工人每次匀速提升一箱重400 N的建材,不计绳重和摩擦.试问:</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(1)每次提升建材时的有用功、额外功各是多少?</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(2)该滑轮组的机械效率是多少?</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6" name="矩形 5"/>
          <p:cNvSpPr/>
          <p:nvPr/>
        </p:nvSpPr>
        <p:spPr>
          <a:xfrm>
            <a:off x="1449070" y="3017520"/>
            <a:ext cx="7080250" cy="1198880"/>
          </a:xfrm>
          <a:prstGeom prst="rect">
            <a:avLst/>
          </a:prstGeom>
        </p:spPr>
        <p:txBody>
          <a:bodyPr wrap="square">
            <a:spAutoFit/>
          </a:bodyPr>
          <a:lstStyle/>
          <a:p>
            <a:pPr algn="l">
              <a:lnSpc>
                <a:spcPct val="150000"/>
              </a:lnSpc>
            </a:pPr>
            <a:r>
              <a:rPr lang="en-US" altLang="zh-CN" sz="2400" b="1" kern="100">
                <a:solidFill>
                  <a:srgbClr val="EE3028"/>
                </a:solidFill>
                <a:uFill>
                  <a:solidFill>
                    <a:srgbClr val="000000"/>
                  </a:solidFill>
                </a:uFill>
                <a:latin typeface="黑体" panose="02010609060101010101" pitchFamily="49" charset="-122"/>
                <a:ea typeface="黑体" panose="02010609060101010101" pitchFamily="49" charset="-122"/>
                <a:cs typeface="黑体" panose="02010609060101010101" pitchFamily="49" charset="-122"/>
                <a:sym typeface="+mn-ea"/>
              </a:rPr>
              <a:t>解:</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(1)有用功W</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有用</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=Gh=400 N×10 m=4 000 J</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endParaRPr>
          </a:p>
          <a:p>
            <a:pPr algn="l">
              <a:lnSpc>
                <a:spcPct val="150000"/>
              </a:lnSpc>
            </a:pP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额外功W</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额外</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=G</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动</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h=100 N×10 m=1 000 J</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endParaRPr>
          </a:p>
        </p:txBody>
      </p:sp>
      <p:sp>
        <p:nvSpPr>
          <p:cNvPr id="8" name="矩形 7"/>
          <p:cNvSpPr/>
          <p:nvPr/>
        </p:nvSpPr>
        <p:spPr>
          <a:xfrm>
            <a:off x="1388745" y="4514215"/>
            <a:ext cx="7004050" cy="1568450"/>
          </a:xfrm>
          <a:prstGeom prst="rect">
            <a:avLst/>
          </a:prstGeom>
        </p:spPr>
        <p:txBody>
          <a:bodyPr wrap="square">
            <a:spAutoFit/>
          </a:bodyPr>
          <a:lstStyle/>
          <a:p>
            <a:pPr algn="l">
              <a:lnSpc>
                <a:spcPct val="200000"/>
              </a:lnSpc>
            </a:pP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(2)总功W</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总</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=W</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有用</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+W</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额外</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=4 000 J +1 000 J=5 000 J</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a:p>
            <a:pPr algn="l">
              <a:lnSpc>
                <a:spcPct val="200000"/>
              </a:lnSpc>
            </a:pP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机械效率η=       ×100%=       ×100%=80%</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pic>
        <p:nvPicPr>
          <p:cNvPr id="1452" name="HN16A.jpg" descr="id:2147503261;FounderCES"/>
          <p:cNvPicPr>
            <a:picLocks noChangeAspect="1"/>
          </p:cNvPicPr>
          <p:nvPr/>
        </p:nvPicPr>
        <p:blipFill>
          <a:blip r:embed="rId2"/>
          <a:stretch>
            <a:fillRect/>
          </a:stretch>
        </p:blipFill>
        <p:spPr>
          <a:xfrm>
            <a:off x="8025130" y="2471420"/>
            <a:ext cx="2591435" cy="2322830"/>
          </a:xfrm>
          <a:prstGeom prst="rect">
            <a:avLst/>
          </a:prstGeom>
        </p:spPr>
      </p:pic>
      <p:pic>
        <p:nvPicPr>
          <p:cNvPr id="2" name="图片 1"/>
          <p:cNvPicPr>
            <a:picLocks noChangeAspect="1"/>
          </p:cNvPicPr>
          <p:nvPr/>
        </p:nvPicPr>
        <p:blipFill>
          <a:blip r:embed="rId3"/>
          <a:stretch>
            <a:fillRect/>
          </a:stretch>
        </p:blipFill>
        <p:spPr>
          <a:xfrm>
            <a:off x="3345180" y="5340985"/>
            <a:ext cx="789305" cy="843915"/>
          </a:xfrm>
          <a:prstGeom prst="rect">
            <a:avLst/>
          </a:prstGeom>
        </p:spPr>
      </p:pic>
      <p:pic>
        <p:nvPicPr>
          <p:cNvPr id="9" name="图片 8"/>
          <p:cNvPicPr>
            <a:picLocks noChangeAspect="1"/>
          </p:cNvPicPr>
          <p:nvPr/>
        </p:nvPicPr>
        <p:blipFill>
          <a:blip r:embed="rId4"/>
          <a:stretch>
            <a:fillRect/>
          </a:stretch>
        </p:blipFill>
        <p:spPr>
          <a:xfrm>
            <a:off x="5505450" y="5483225"/>
            <a:ext cx="789305" cy="647700"/>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3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300"/>
                                        <p:tgtEl>
                                          <p:spTgt spid="8"/>
                                        </p:tgtEl>
                                      </p:cBhvr>
                                    </p:animEffect>
                                  </p:childTnLst>
                                </p:cTn>
                              </p:par>
                              <p:par>
                                <p:cTn id="13" presetID="10" presetClass="entr" presetSubtype="0"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par>
                                <p:cTn id="16" presetID="10" presetClass="entr" presetSubtype="0" fill="hold"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3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与简单机械相关的计算</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 考法 </a:t>
            </a:r>
            <a:r>
              <a:rPr lang="en-US" altLang="zh-CN">
                <a:solidFill>
                  <a:schemeClr val="bg1"/>
                </a:solidFill>
                <a:sym typeface="+mn-lt"/>
              </a:rPr>
              <a:t>2</a:t>
            </a:r>
            <a:endParaRPr lang="en-US" altLang="zh-CN">
              <a:solidFill>
                <a:schemeClr val="bg1"/>
              </a:solidFill>
              <a:sym typeface="+mn-lt"/>
            </a:endParaRPr>
          </a:p>
        </p:txBody>
      </p:sp>
      <p:sp>
        <p:nvSpPr>
          <p:cNvPr id="3" name="文本框 2"/>
          <p:cNvSpPr txBox="1"/>
          <p:nvPr/>
        </p:nvSpPr>
        <p:spPr>
          <a:xfrm>
            <a:off x="643890" y="778510"/>
            <a:ext cx="10810875" cy="2306955"/>
          </a:xfrm>
          <a:prstGeom prst="rect">
            <a:avLst/>
          </a:prstGeom>
          <a:noFill/>
        </p:spPr>
        <p:txBody>
          <a:bodyPr wrap="square" rtlCol="0">
            <a:spAutoFit/>
          </a:bodyPr>
          <a:lstStyle/>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(3)为加快施工进度,张师傅建议用电动机做动力替代人工提升建材.为了安全,改装后每次可吊起四箱建材,建材匀速上升时的速度为0.4 m/s.仓库中现有两台电动机,型号分别为“220 V　0.8 kW”“220 V　3 kW”,请你通过计算说明应选哪台电动机才能使配置更为合理.</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6" name="矩形 5"/>
          <p:cNvSpPr/>
          <p:nvPr/>
        </p:nvSpPr>
        <p:spPr>
          <a:xfrm>
            <a:off x="730885" y="2993390"/>
            <a:ext cx="10575290" cy="3046095"/>
          </a:xfrm>
          <a:prstGeom prst="rect">
            <a:avLst/>
          </a:prstGeom>
        </p:spPr>
        <p:txBody>
          <a:bodyPr wrap="square">
            <a:spAutoFit/>
          </a:bodyPr>
          <a:lstStyle/>
          <a:p>
            <a:pPr algn="l">
              <a:lnSpc>
                <a:spcPct val="200000"/>
              </a:lnSpc>
            </a:pP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(3)提升四箱建材的总功W′</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总</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=W′</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有用</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+W</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额外</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=4 000 J×4 +1 000 J=17 000 J</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endParaRPr>
          </a:p>
          <a:p>
            <a:pPr algn="l">
              <a:lnSpc>
                <a:spcPct val="200000"/>
              </a:lnSpc>
            </a:pP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将建材匀速提升10 m高度需要的时间t=            =25 s</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endParaRPr>
          </a:p>
          <a:p>
            <a:pPr algn="l">
              <a:lnSpc>
                <a:spcPct val="200000"/>
              </a:lnSpc>
            </a:pP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提升四箱建材的总功率P=              =680 W=0.68 kW</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endParaRPr>
          </a:p>
          <a:p>
            <a:pPr algn="l">
              <a:lnSpc>
                <a:spcPct val="200000"/>
              </a:lnSpc>
            </a:pP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故应选用型号为“220 V　0.8 kW”的电动机才能使配置更为合理.</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4" name="图片 3"/>
          <p:cNvPicPr>
            <a:picLocks noChangeAspect="1"/>
          </p:cNvPicPr>
          <p:nvPr/>
        </p:nvPicPr>
        <p:blipFill>
          <a:blip r:embed="rId2"/>
          <a:stretch>
            <a:fillRect/>
          </a:stretch>
        </p:blipFill>
        <p:spPr>
          <a:xfrm>
            <a:off x="6085840" y="3959860"/>
            <a:ext cx="1576070" cy="621030"/>
          </a:xfrm>
          <a:prstGeom prst="rect">
            <a:avLst/>
          </a:prstGeom>
        </p:spPr>
      </p:pic>
      <p:pic>
        <p:nvPicPr>
          <p:cNvPr id="10" name="图片 9"/>
          <p:cNvPicPr>
            <a:picLocks noChangeAspect="1"/>
          </p:cNvPicPr>
          <p:nvPr/>
        </p:nvPicPr>
        <p:blipFill>
          <a:blip r:embed="rId3"/>
          <a:stretch>
            <a:fillRect/>
          </a:stretch>
        </p:blipFill>
        <p:spPr>
          <a:xfrm>
            <a:off x="4248785" y="4460875"/>
            <a:ext cx="1952625" cy="838200"/>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300"/>
                                        <p:tgtEl>
                                          <p:spTgt spid="6"/>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par>
                                <p:cTn id="11" presetID="10" presetClass="entr" presetSubtype="0"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杠杆的理解及类型判断</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1</a:t>
            </a:r>
            <a:endParaRPr lang="en-US" altLang="zh-CN">
              <a:solidFill>
                <a:schemeClr val="bg1"/>
              </a:solidFill>
              <a:sym typeface="+mn-lt"/>
            </a:endParaRPr>
          </a:p>
        </p:txBody>
      </p:sp>
      <p:sp>
        <p:nvSpPr>
          <p:cNvPr id="2" name="文本框 1"/>
          <p:cNvSpPr txBox="1"/>
          <p:nvPr/>
        </p:nvSpPr>
        <p:spPr>
          <a:xfrm>
            <a:off x="844550" y="1517650"/>
            <a:ext cx="10677525" cy="3969385"/>
          </a:xfrm>
          <a:prstGeom prst="rect">
            <a:avLst/>
          </a:prstGeom>
          <a:noFill/>
        </p:spPr>
        <p:txBody>
          <a:bodyPr wrap="square" rtlCol="0">
            <a:spAutoFit/>
          </a:bodyPr>
          <a:lstStyle/>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3.[2019河南,11]图甲中开瓶器开启瓶盖时可抽象为一杠杆,</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不计自重.图乙中能正确表示它的工作原理的示意图是	(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                                                              甲</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                           乙</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8" name="矩形 7"/>
          <p:cNvSpPr/>
          <p:nvPr/>
        </p:nvSpPr>
        <p:spPr>
          <a:xfrm>
            <a:off x="8538210" y="2216150"/>
            <a:ext cx="60198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B</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pic>
        <p:nvPicPr>
          <p:cNvPr id="1385" name="2019HN-6.jpg" descr="id:2147502827;FounderCES"/>
          <p:cNvPicPr>
            <a:picLocks noChangeAspect="1"/>
          </p:cNvPicPr>
          <p:nvPr/>
        </p:nvPicPr>
        <p:blipFill>
          <a:blip r:embed="rId2"/>
          <a:stretch>
            <a:fillRect/>
          </a:stretch>
        </p:blipFill>
        <p:spPr>
          <a:xfrm>
            <a:off x="9549130" y="1744980"/>
            <a:ext cx="1972945" cy="1888490"/>
          </a:xfrm>
          <a:prstGeom prst="rect">
            <a:avLst/>
          </a:prstGeom>
        </p:spPr>
      </p:pic>
      <p:pic>
        <p:nvPicPr>
          <p:cNvPr id="1386" name="2019HN-7.jpg" descr="id:2147502834;FounderCES"/>
          <p:cNvPicPr>
            <a:picLocks noChangeAspect="1"/>
          </p:cNvPicPr>
          <p:nvPr/>
        </p:nvPicPr>
        <p:blipFill>
          <a:blip r:embed="rId3"/>
          <a:stretch>
            <a:fillRect/>
          </a:stretch>
        </p:blipFill>
        <p:spPr>
          <a:xfrm>
            <a:off x="1411605" y="2952115"/>
            <a:ext cx="7235825" cy="2051050"/>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3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与简单机械相关的计算</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 考法 </a:t>
            </a:r>
            <a:r>
              <a:rPr lang="en-US" altLang="zh-CN">
                <a:solidFill>
                  <a:schemeClr val="bg1"/>
                </a:solidFill>
                <a:sym typeface="+mn-lt"/>
              </a:rPr>
              <a:t>2</a:t>
            </a:r>
            <a:endParaRPr lang="en-US" altLang="zh-CN">
              <a:solidFill>
                <a:schemeClr val="bg1"/>
              </a:solidFill>
              <a:sym typeface="+mn-lt"/>
            </a:endParaRPr>
          </a:p>
        </p:txBody>
      </p:sp>
      <p:sp>
        <p:nvSpPr>
          <p:cNvPr id="2" name="文本框 1"/>
          <p:cNvSpPr txBox="1"/>
          <p:nvPr/>
        </p:nvSpPr>
        <p:spPr>
          <a:xfrm>
            <a:off x="663575" y="862965"/>
            <a:ext cx="10865485" cy="4523105"/>
          </a:xfrm>
          <a:prstGeom prst="rect">
            <a:avLst/>
          </a:prstGeom>
          <a:noFill/>
        </p:spPr>
        <p:txBody>
          <a:bodyPr wrap="square" rtlCol="0">
            <a:spAutoFit/>
          </a:bodyPr>
          <a:lstStyle/>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8.[2017河南,20]如图所示,工人用沿斜面向上、大小为500 N的推力,将重800 N的货物从A点匀速推至B点;再用100 N的水平推力使其沿水平台面匀速运动5 s,到达C点.已知AB长3 m,BC长1.2 m,B点距地面高1.5 m.试问:</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(1)利用斜面搬运货物主要是为了</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(2)货物在水平台面上运动的速度为多少?</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8" name="矩形 7"/>
          <p:cNvSpPr/>
          <p:nvPr/>
        </p:nvSpPr>
        <p:spPr>
          <a:xfrm>
            <a:off x="5342890" y="2605405"/>
            <a:ext cx="131635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省力</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pic>
        <p:nvPicPr>
          <p:cNvPr id="1453" name="17whdqg45t038.jpg" descr="id:2147503268;FounderCES"/>
          <p:cNvPicPr>
            <a:picLocks noChangeAspect="1"/>
          </p:cNvPicPr>
          <p:nvPr/>
        </p:nvPicPr>
        <p:blipFill>
          <a:blip r:embed="rId2"/>
          <a:stretch>
            <a:fillRect/>
          </a:stretch>
        </p:blipFill>
        <p:spPr>
          <a:xfrm>
            <a:off x="7938135" y="2605405"/>
            <a:ext cx="3590925" cy="1868805"/>
          </a:xfrm>
          <a:prstGeom prst="rect">
            <a:avLst/>
          </a:prstGeom>
        </p:spPr>
      </p:pic>
      <p:sp>
        <p:nvSpPr>
          <p:cNvPr id="3" name="矩形 2"/>
          <p:cNvSpPr/>
          <p:nvPr/>
        </p:nvSpPr>
        <p:spPr>
          <a:xfrm>
            <a:off x="814070" y="3608705"/>
            <a:ext cx="7965440" cy="1198880"/>
          </a:xfrm>
          <a:prstGeom prst="rect">
            <a:avLst/>
          </a:prstGeom>
        </p:spPr>
        <p:txBody>
          <a:bodyPr wrap="square">
            <a:spAutoFit/>
          </a:bodyPr>
          <a:lstStyle/>
          <a:p>
            <a:pPr algn="l">
              <a:lnSpc>
                <a:spcPct val="150000"/>
              </a:lnSpc>
            </a:pP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解:(2)货物在水平台面上运动的速度v =          = 0.24 m/s</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pic>
        <p:nvPicPr>
          <p:cNvPr id="6" name="图片 5"/>
          <p:cNvPicPr>
            <a:picLocks noChangeAspect="1"/>
          </p:cNvPicPr>
          <p:nvPr/>
        </p:nvPicPr>
        <p:blipFill>
          <a:blip r:embed="rId3"/>
          <a:stretch>
            <a:fillRect/>
          </a:stretch>
        </p:blipFill>
        <p:spPr>
          <a:xfrm>
            <a:off x="6394450" y="3691890"/>
            <a:ext cx="1295400" cy="571500"/>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300"/>
                                        <p:tgtEl>
                                          <p:spTgt spid="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300"/>
                                        <p:tgtEl>
                                          <p:spTgt spid="3"/>
                                        </p:tgtEl>
                                      </p:cBhvr>
                                    </p:animEffect>
                                  </p:childTnLst>
                                </p:cTn>
                              </p:par>
                              <p:par>
                                <p:cTn id="13" presetID="10" presetClass="entr" presetSubtype="0"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3" grpId="0"/>
    </p:bldLst>
  </p:timing>
</p:sld>
</file>

<file path=ppt/slides/slide4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与简单机械相关的计算</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 考法 </a:t>
            </a:r>
            <a:r>
              <a:rPr lang="en-US" altLang="zh-CN">
                <a:solidFill>
                  <a:schemeClr val="bg1"/>
                </a:solidFill>
                <a:sym typeface="+mn-lt"/>
              </a:rPr>
              <a:t>2</a:t>
            </a:r>
            <a:endParaRPr lang="en-US" altLang="zh-CN">
              <a:solidFill>
                <a:schemeClr val="bg1"/>
              </a:solidFill>
              <a:sym typeface="+mn-lt"/>
            </a:endParaRPr>
          </a:p>
        </p:txBody>
      </p:sp>
      <p:sp>
        <p:nvSpPr>
          <p:cNvPr id="2" name="文本框 1"/>
          <p:cNvSpPr txBox="1"/>
          <p:nvPr/>
        </p:nvSpPr>
        <p:spPr>
          <a:xfrm>
            <a:off x="663575" y="862965"/>
            <a:ext cx="10865485" cy="2861310"/>
          </a:xfrm>
          <a:prstGeom prst="rect">
            <a:avLst/>
          </a:prstGeom>
          <a:noFill/>
        </p:spPr>
        <p:txBody>
          <a:bodyPr wrap="square" rtlCol="0">
            <a:spAutoFit/>
          </a:bodyPr>
          <a:lstStyle/>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(3)水平推力做功的功率为多少?</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(4)斜面的机械效率为多少?</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8" name="矩形 7"/>
          <p:cNvSpPr/>
          <p:nvPr/>
        </p:nvSpPr>
        <p:spPr>
          <a:xfrm>
            <a:off x="1025525" y="1407160"/>
            <a:ext cx="8131810" cy="1568450"/>
          </a:xfrm>
          <a:prstGeom prst="rect">
            <a:avLst/>
          </a:prstGeom>
        </p:spPr>
        <p:txBody>
          <a:bodyPr wrap="square">
            <a:spAutoFit/>
          </a:bodyPr>
          <a:lstStyle/>
          <a:p>
            <a:pPr algn="l">
              <a:lnSpc>
                <a:spcPct val="200000"/>
              </a:lnSpc>
            </a:pP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(3)水平推力做的功W=F</a:t>
            </a:r>
            <a:r>
              <a:rPr lang="zh-CN" altLang="en-US"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1</a:t>
            </a: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s</a:t>
            </a:r>
            <a:r>
              <a:rPr lang="zh-CN" altLang="en-US"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1</a:t>
            </a: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=100 N×1.2 m=120 J</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a:p>
            <a:pPr algn="l">
              <a:lnSpc>
                <a:spcPct val="200000"/>
              </a:lnSpc>
            </a:pP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则水平推力做功的功率P=          =24 W</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3" name="矩形 2"/>
          <p:cNvSpPr/>
          <p:nvPr/>
        </p:nvSpPr>
        <p:spPr>
          <a:xfrm>
            <a:off x="826770" y="3621405"/>
            <a:ext cx="9189720" cy="1938020"/>
          </a:xfrm>
          <a:prstGeom prst="rect">
            <a:avLst/>
          </a:prstGeom>
        </p:spPr>
        <p:txBody>
          <a:bodyPr wrap="square">
            <a:spAutoFit/>
          </a:bodyPr>
          <a:lstStyle/>
          <a:p>
            <a:pPr algn="l">
              <a:lnSpc>
                <a:spcPct val="150000"/>
              </a:lnSpc>
            </a:pP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(4)有用功W</a:t>
            </a:r>
            <a:r>
              <a:rPr lang="zh-CN" altLang="en-US"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有</a:t>
            </a: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=Gh=800 N×1.5 m=1 200 J</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a:p>
            <a:pPr algn="l">
              <a:lnSpc>
                <a:spcPct val="150000"/>
              </a:lnSpc>
            </a:pP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总功W</a:t>
            </a:r>
            <a:r>
              <a:rPr lang="zh-CN" altLang="en-US"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总</a:t>
            </a: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=Fs=500 N×3 m=1 500 J</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a:p>
            <a:pPr algn="l">
              <a:lnSpc>
                <a:spcPct val="200000"/>
              </a:lnSpc>
            </a:pP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则斜面的机械效率η=     ×100% =      ×100%=80%</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pic>
        <p:nvPicPr>
          <p:cNvPr id="4" name="图片 3"/>
          <p:cNvPicPr>
            <a:picLocks noChangeAspect="1"/>
          </p:cNvPicPr>
          <p:nvPr/>
        </p:nvPicPr>
        <p:blipFill>
          <a:blip r:embed="rId2"/>
          <a:stretch>
            <a:fillRect/>
          </a:stretch>
        </p:blipFill>
        <p:spPr>
          <a:xfrm>
            <a:off x="4616450" y="2324100"/>
            <a:ext cx="1266825" cy="638175"/>
          </a:xfrm>
          <a:prstGeom prst="rect">
            <a:avLst/>
          </a:prstGeom>
        </p:spPr>
      </p:pic>
      <p:pic>
        <p:nvPicPr>
          <p:cNvPr id="10" name="图片 9"/>
          <p:cNvPicPr>
            <a:picLocks noChangeAspect="1"/>
          </p:cNvPicPr>
          <p:nvPr/>
        </p:nvPicPr>
        <p:blipFill>
          <a:blip r:embed="rId3"/>
          <a:stretch>
            <a:fillRect/>
          </a:stretch>
        </p:blipFill>
        <p:spPr>
          <a:xfrm>
            <a:off x="5919470" y="4921250"/>
            <a:ext cx="704850" cy="638175"/>
          </a:xfrm>
          <a:prstGeom prst="rect">
            <a:avLst/>
          </a:prstGeom>
        </p:spPr>
      </p:pic>
      <p:pic>
        <p:nvPicPr>
          <p:cNvPr id="11" name="图片 10"/>
          <p:cNvPicPr>
            <a:picLocks noChangeAspect="1"/>
          </p:cNvPicPr>
          <p:nvPr/>
        </p:nvPicPr>
        <p:blipFill>
          <a:blip r:embed="rId4"/>
          <a:stretch>
            <a:fillRect/>
          </a:stretch>
        </p:blipFill>
        <p:spPr>
          <a:xfrm>
            <a:off x="3956050" y="4773295"/>
            <a:ext cx="542925" cy="933450"/>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300"/>
                                        <p:tgtEl>
                                          <p:spTgt spid="8"/>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par>
                    <p:cTn id="11" fill="hold" nodeType="clickPar">
                      <p:stCondLst>
                        <p:cond delay="indefinite"/>
                      </p:stCondLst>
                      <p:childTnLst>
                        <p:par>
                          <p:cTn id="12" fill="hold" nodeType="after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300"/>
                                        <p:tgtEl>
                                          <p:spTgt spid="3"/>
                                        </p:tgtEl>
                                      </p:cBhvr>
                                    </p:animEffect>
                                  </p:childTnLst>
                                </p:cTn>
                              </p:par>
                              <p:par>
                                <p:cTn id="16" presetID="10" presetClass="entr" presetSubtype="0" fill="hold"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500"/>
                                        <p:tgtEl>
                                          <p:spTgt spid="11"/>
                                        </p:tgtEl>
                                      </p:cBhvr>
                                    </p:animEffect>
                                  </p:childTnLst>
                                </p:cTn>
                              </p:par>
                              <p:par>
                                <p:cTn id="19" presetID="10"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3" grpId="0"/>
    </p:bldLst>
  </p:timing>
</p:sld>
</file>

<file path=ppt/slides/slide4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滑轮</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ltLang="zh-CN">
                <a:solidFill>
                  <a:schemeClr val="bg1"/>
                </a:solidFill>
                <a:sym typeface="+mn-lt"/>
              </a:rPr>
              <a:t>1</a:t>
            </a:r>
            <a:endParaRPr lang="zh-CN" altLang="en-US">
              <a:solidFill>
                <a:schemeClr val="bg1"/>
              </a:solidFill>
              <a:sym typeface="+mn-lt"/>
            </a:endParaRPr>
          </a:p>
        </p:txBody>
      </p:sp>
      <p:graphicFrame>
        <p:nvGraphicFramePr>
          <p:cNvPr id="2" name="表格 1"/>
          <p:cNvGraphicFramePr>
            <a:graphicFrameLocks noGrp="1"/>
          </p:cNvGraphicFramePr>
          <p:nvPr>
            <p:custDataLst>
              <p:tags r:id="rId2"/>
            </p:custDataLst>
          </p:nvPr>
        </p:nvGraphicFramePr>
        <p:xfrm>
          <a:off x="750570" y="920750"/>
          <a:ext cx="10539730" cy="4940935"/>
        </p:xfrm>
        <a:graphic>
          <a:graphicData uri="http://schemas.openxmlformats.org/drawingml/2006/table">
            <a:tbl>
              <a:tblPr firstRow="1" bandRow="1">
                <a:tableStyleId>{5940675A-B579-460E-94D1-54222C63F5DA}</a:tableStyleId>
              </a:tblPr>
              <a:tblGrid>
                <a:gridCol w="822960"/>
                <a:gridCol w="3312160"/>
                <a:gridCol w="3394710"/>
                <a:gridCol w="3009900"/>
              </a:tblGrid>
              <a:tr h="424180">
                <a:tc>
                  <a:txBody>
                    <a:bodyPr vert="horz" wrap="square"/>
                    <a:lstStyle/>
                    <a:p>
                      <a:pPr indent="0" algn="ctr">
                        <a:buNone/>
                      </a:pPr>
                      <a:r>
                        <a:rPr lang="en-US" sz="2000" b="1">
                          <a:solidFill>
                            <a:srgbClr val="000000"/>
                          </a:solidFill>
                          <a:latin typeface="宋体" panose="02010600030101010101" pitchFamily="2" charset="-122"/>
                          <a:ea typeface="宋体" panose="02010600030101010101" pitchFamily="2" charset="-122"/>
                          <a:cs typeface="NEU-BZ-S92" charset="0"/>
                        </a:rPr>
                        <a:t>类型</a:t>
                      </a:r>
                      <a:endParaRPr lang="en-US" altLang="en-US" sz="2000" b="1">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1">
                          <a:solidFill>
                            <a:srgbClr val="000000"/>
                          </a:solidFill>
                          <a:latin typeface="宋体" panose="02010600030101010101" pitchFamily="2" charset="-122"/>
                          <a:ea typeface="宋体" panose="02010600030101010101" pitchFamily="2" charset="-122"/>
                          <a:cs typeface="NEU-BZ-S92" charset="0"/>
                        </a:rPr>
                        <a:t>定滑轮</a:t>
                      </a:r>
                      <a:endParaRPr lang="en-US" altLang="en-US" sz="2000" b="1">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1">
                          <a:solidFill>
                            <a:srgbClr val="000000"/>
                          </a:solidFill>
                          <a:latin typeface="宋体" panose="02010600030101010101" pitchFamily="2" charset="-122"/>
                          <a:ea typeface="宋体" panose="02010600030101010101" pitchFamily="2" charset="-122"/>
                          <a:cs typeface="NEU-BZ-S92" charset="0"/>
                        </a:rPr>
                        <a:t>动滑轮</a:t>
                      </a:r>
                      <a:endParaRPr lang="en-US" altLang="en-US" sz="2000" b="1">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1">
                          <a:solidFill>
                            <a:srgbClr val="000000"/>
                          </a:solidFill>
                          <a:latin typeface="宋体" panose="02010600030101010101" pitchFamily="2" charset="-122"/>
                          <a:ea typeface="宋体" panose="02010600030101010101" pitchFamily="2" charset="-122"/>
                          <a:cs typeface="NEU-BZ-S92" charset="0"/>
                        </a:rPr>
                        <a:t>滑轮组</a:t>
                      </a:r>
                      <a:endParaRPr lang="en-US" altLang="en-US" sz="2000" b="1">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773555">
                <a:tc>
                  <a:txBody>
                    <a:bodyPr vert="horz" wrap="square"/>
                    <a:lstStyle/>
                    <a:p>
                      <a:pPr indent="0" algn="ctr">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图示</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lnSpc>
                          <a:spcPct val="150000"/>
                        </a:lnSpc>
                        <a:buNone/>
                      </a:pPr>
                      <a:r>
                        <a:rPr lang="en-US" sz="2000" b="0">
                          <a:solidFill>
                            <a:srgbClr val="000000"/>
                          </a:solidFill>
                          <a:latin typeface="宋体" panose="02010600030101010101" pitchFamily="2" charset="-122"/>
                          <a:ea typeface="宋体" panose="02010600030101010101" pitchFamily="2" charset="-122"/>
                          <a:cs typeface="Cambria Math" panose="02040503050406030204" charset="0"/>
                        </a:rPr>
                        <a:t> </a:t>
                      </a:r>
                      <a:endParaRPr lang="en-US" altLang="en-US" sz="2000" b="0">
                        <a:solidFill>
                          <a:srgbClr val="000000"/>
                        </a:solidFill>
                        <a:latin typeface="宋体" panose="02010600030101010101" pitchFamily="2" charset="-122"/>
                        <a:ea typeface="宋体" panose="02010600030101010101" pitchFamily="2" charset="-122"/>
                        <a:cs typeface="Cambria Math" panose="02040503050406030204"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lnSpc>
                          <a:spcPct val="150000"/>
                        </a:lnSpc>
                        <a:buNone/>
                      </a:pPr>
                      <a:r>
                        <a:rPr lang="en-US" sz="2000" b="0">
                          <a:solidFill>
                            <a:srgbClr val="000000"/>
                          </a:solidFill>
                          <a:latin typeface="宋体" panose="02010600030101010101" pitchFamily="2" charset="-122"/>
                          <a:ea typeface="宋体" panose="02010600030101010101" pitchFamily="2" charset="-122"/>
                          <a:cs typeface="Cambria Math" panose="02040503050406030204" charset="0"/>
                        </a:rPr>
                        <a:t> </a:t>
                      </a:r>
                      <a:endParaRPr lang="en-US" altLang="en-US" sz="2000" b="0">
                        <a:solidFill>
                          <a:srgbClr val="000000"/>
                        </a:solidFill>
                        <a:latin typeface="宋体" panose="02010600030101010101" pitchFamily="2" charset="-122"/>
                        <a:ea typeface="宋体" panose="02010600030101010101" pitchFamily="2" charset="-122"/>
                        <a:cs typeface="Cambria Math" panose="02040503050406030204"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lnSpc>
                          <a:spcPct val="150000"/>
                        </a:lnSpc>
                        <a:buNone/>
                      </a:pPr>
                      <a:r>
                        <a:rPr lang="en-US" sz="2000" b="0">
                          <a:solidFill>
                            <a:srgbClr val="000000"/>
                          </a:solidFill>
                          <a:latin typeface="宋体" panose="02010600030101010101" pitchFamily="2" charset="-122"/>
                          <a:ea typeface="宋体" panose="02010600030101010101" pitchFamily="2" charset="-122"/>
                          <a:cs typeface="Cambria Math" panose="02040503050406030204" charset="0"/>
                        </a:rPr>
                        <a:t> </a:t>
                      </a:r>
                      <a:endParaRPr lang="en-US" altLang="en-US" sz="2000" b="0">
                        <a:solidFill>
                          <a:srgbClr val="000000"/>
                        </a:solidFill>
                        <a:latin typeface="宋体" panose="02010600030101010101" pitchFamily="2" charset="-122"/>
                        <a:ea typeface="宋体" panose="02010600030101010101" pitchFamily="2" charset="-122"/>
                        <a:cs typeface="Cambria Math" panose="02040503050406030204"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548640">
                <a:tc>
                  <a:txBody>
                    <a:bodyPr vert="horz" wrap="square"/>
                    <a:lstStyle/>
                    <a:p>
                      <a:pPr indent="0" algn="ctr">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定义</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l">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轴固定不动的滑轮</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l">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轴和物体一起移动的滑轮</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l">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定滑轮和动滑轮组合在一起构成滑轮组</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559435">
                <a:tc>
                  <a:txBody>
                    <a:bodyPr vert="horz" wrap="square"/>
                    <a:lstStyle/>
                    <a:p>
                      <a:pPr indent="0" algn="ctr">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实质</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l">
                        <a:lnSpc>
                          <a:spcPct val="150000"/>
                        </a:lnSpc>
                        <a:buNone/>
                      </a:pPr>
                      <a:r>
                        <a:rPr 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①　　　</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杠杆 </a:t>
                      </a:r>
                      <a:endParaRPr lang="en-US" alt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l">
                        <a:lnSpc>
                          <a:spcPct val="150000"/>
                        </a:lnSpc>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动力臂为阻力臂的</a:t>
                      </a:r>
                      <a:r>
                        <a:rPr 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②　  　</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,省力杠杆 </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l">
                        <a:lnSpc>
                          <a:spcPct val="150000"/>
                        </a:lnSpc>
                        <a:buNone/>
                      </a:pPr>
                      <a:r>
                        <a:rPr lang="en-US" sz="2000" b="0">
                          <a:solidFill>
                            <a:srgbClr val="000000"/>
                          </a:solidFill>
                          <a:latin typeface="宋体" panose="02010600030101010101" pitchFamily="2" charset="-122"/>
                          <a:ea typeface="宋体" panose="02010600030101010101" pitchFamily="2" charset="-122"/>
                          <a:cs typeface="Cambria Math" panose="02040503050406030204" charset="0"/>
                        </a:rPr>
                        <a:t> </a:t>
                      </a:r>
                      <a:endParaRPr lang="en-US" altLang="en-US" sz="2000" b="0">
                        <a:solidFill>
                          <a:srgbClr val="000000"/>
                        </a:solidFill>
                        <a:latin typeface="宋体" panose="02010600030101010101" pitchFamily="2" charset="-122"/>
                        <a:ea typeface="宋体" panose="02010600030101010101" pitchFamily="2" charset="-122"/>
                        <a:cs typeface="Cambria Math" panose="02040503050406030204"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740410">
                <a:tc>
                  <a:txBody>
                    <a:bodyPr vert="horz" wrap="square"/>
                    <a:lstStyle/>
                    <a:p>
                      <a:pPr indent="0" algn="ctr">
                        <a:lnSpc>
                          <a:spcPct val="150000"/>
                        </a:lnSpc>
                        <a:buNone/>
                      </a:pPr>
                      <a:r>
                        <a:rPr lang="en-US" sz="2000" b="0">
                          <a:solidFill>
                            <a:srgbClr val="000000"/>
                          </a:solidFill>
                          <a:latin typeface="宋体" panose="02010600030101010101" pitchFamily="2" charset="-122"/>
                          <a:ea typeface="宋体" panose="02010600030101010101" pitchFamily="2" charset="-122"/>
                          <a:cs typeface="NEU-BZ-S92" charset="0"/>
                        </a:rPr>
                        <a:t>特点</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l">
                        <a:lnSpc>
                          <a:spcPct val="150000"/>
                        </a:lnSpc>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不能省力也不费距离,但可以改变动力的</a:t>
                      </a:r>
                      <a:r>
                        <a:rPr 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③        </a:t>
                      </a:r>
                      <a:r>
                        <a:rPr lang="en-US" sz="2000" b="0">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a:t>
                      </a:r>
                      <a:r>
                        <a:rPr 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endParaRPr lang="en-US" altLang="en-US" sz="2000" b="0" u="sng">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l">
                        <a:lnSpc>
                          <a:spcPct val="150000"/>
                        </a:lnSpc>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省一半力但多费一倍的距离,且不可以改变力的方向</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l">
                        <a:lnSpc>
                          <a:spcPct val="150000"/>
                        </a:lnSpc>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既能</a:t>
                      </a:r>
                      <a:r>
                        <a:rPr 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④　　　</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又能改变力的方向 </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4" name="矩形 3"/>
          <p:cNvSpPr/>
          <p:nvPr/>
        </p:nvSpPr>
        <p:spPr>
          <a:xfrm>
            <a:off x="1733550" y="4224020"/>
            <a:ext cx="131635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 </a:t>
            </a:r>
            <a:r>
              <a:rPr lang="en-US" altLang="zh-CN" sz="20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等臂</a:t>
            </a:r>
            <a:endParaRPr lang="en-US" altLang="zh-CN" sz="20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10" name="矩形 9"/>
          <p:cNvSpPr/>
          <p:nvPr/>
        </p:nvSpPr>
        <p:spPr>
          <a:xfrm>
            <a:off x="7049135" y="4004310"/>
            <a:ext cx="163576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 </a:t>
            </a:r>
            <a:r>
              <a:rPr lang="en-US" altLang="zh-CN" sz="20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两倍</a:t>
            </a:r>
            <a:endParaRPr lang="en-US" altLang="zh-CN" sz="20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11" name="矩形 10"/>
          <p:cNvSpPr/>
          <p:nvPr/>
        </p:nvSpPr>
        <p:spPr>
          <a:xfrm>
            <a:off x="3049905" y="5389245"/>
            <a:ext cx="131635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 </a:t>
            </a:r>
            <a:r>
              <a:rPr lang="en-US" altLang="zh-CN" sz="20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方向</a:t>
            </a:r>
            <a:endParaRPr lang="en-US" altLang="zh-CN" sz="20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15" name="矩形 14"/>
          <p:cNvSpPr/>
          <p:nvPr/>
        </p:nvSpPr>
        <p:spPr>
          <a:xfrm>
            <a:off x="8927465" y="4916805"/>
            <a:ext cx="131635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 </a:t>
            </a:r>
            <a:r>
              <a:rPr lang="en-US" altLang="zh-CN" sz="20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省力</a:t>
            </a:r>
            <a:endParaRPr lang="en-US" altLang="zh-CN" sz="20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pic>
        <p:nvPicPr>
          <p:cNvPr id="5" name="图片 4"/>
          <p:cNvPicPr/>
          <p:nvPr/>
        </p:nvPicPr>
        <p:blipFill>
          <a:blip r:embed="rId3"/>
          <a:stretch>
            <a:fillRect/>
          </a:stretch>
        </p:blipFill>
        <p:spPr>
          <a:xfrm>
            <a:off x="2639695" y="1380490"/>
            <a:ext cx="1133475" cy="1719580"/>
          </a:xfrm>
          <a:prstGeom prst="rect">
            <a:avLst/>
          </a:prstGeom>
          <a:noFill/>
          <a:ln w="9525">
            <a:noFill/>
          </a:ln>
        </p:spPr>
      </p:pic>
      <p:pic>
        <p:nvPicPr>
          <p:cNvPr id="6" name="图片 5"/>
          <p:cNvPicPr/>
          <p:nvPr/>
        </p:nvPicPr>
        <p:blipFill>
          <a:blip r:embed="rId4"/>
          <a:stretch>
            <a:fillRect/>
          </a:stretch>
        </p:blipFill>
        <p:spPr>
          <a:xfrm>
            <a:off x="5897245" y="1381125"/>
            <a:ext cx="1212215" cy="1646555"/>
          </a:xfrm>
          <a:prstGeom prst="rect">
            <a:avLst/>
          </a:prstGeom>
          <a:noFill/>
          <a:ln w="9525">
            <a:noFill/>
          </a:ln>
        </p:spPr>
      </p:pic>
      <p:pic>
        <p:nvPicPr>
          <p:cNvPr id="8" name="图片 7"/>
          <p:cNvPicPr/>
          <p:nvPr/>
        </p:nvPicPr>
        <p:blipFill>
          <a:blip r:embed="rId5"/>
          <a:stretch>
            <a:fillRect/>
          </a:stretch>
        </p:blipFill>
        <p:spPr>
          <a:xfrm>
            <a:off x="9036050" y="1380490"/>
            <a:ext cx="1443355" cy="1683385"/>
          </a:xfrm>
          <a:prstGeom prst="rect">
            <a:avLst/>
          </a:prstGeom>
          <a:noFill/>
          <a:ln w="9525">
            <a:noFill/>
          </a:ln>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300"/>
                                        <p:tgtEl>
                                          <p:spTgt spid="10"/>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300"/>
                                        <p:tgtEl>
                                          <p:spTgt spid="11"/>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3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0" grpId="0"/>
      <p:bldP spid="11" grpId="0"/>
      <p:bldP spid="15" grpId="0"/>
    </p:bldLst>
  </p:timing>
</p:sld>
</file>

<file path=ppt/slides/slide4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滑轮</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ltLang="zh-CN">
                <a:solidFill>
                  <a:schemeClr val="bg1"/>
                </a:solidFill>
                <a:sym typeface="+mn-lt"/>
              </a:rPr>
              <a:t>1</a:t>
            </a:r>
            <a:endParaRPr lang="zh-CN" altLang="en-US">
              <a:solidFill>
                <a:schemeClr val="bg1"/>
              </a:solidFill>
              <a:sym typeface="+mn-lt"/>
            </a:endParaRPr>
          </a:p>
        </p:txBody>
      </p:sp>
      <p:sp>
        <p:nvSpPr>
          <p:cNvPr id="5" name="圆角矩形 36"/>
          <p:cNvSpPr/>
          <p:nvPr/>
        </p:nvSpPr>
        <p:spPr>
          <a:xfrm>
            <a:off x="660400" y="1185545"/>
            <a:ext cx="10746740" cy="4626610"/>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1050290" y="739775"/>
            <a:ext cx="1771650" cy="737235"/>
          </a:xfrm>
          <a:prstGeom prst="rect">
            <a:avLst/>
          </a:prstGeom>
          <a:solidFill>
            <a:schemeClr val="bg1"/>
          </a:solidFill>
        </p:spPr>
        <p:txBody>
          <a:bodyPr wrap="square">
            <a:spAutoFit/>
          </a:bodyPr>
          <a:lstStyle/>
          <a:p>
            <a:pPr algn="ctr">
              <a:lnSpc>
                <a:spcPct val="150000"/>
              </a:lnSpc>
            </a:pPr>
            <a:r>
              <a:rPr lang="zh-CN" altLang="en-US" sz="2800" b="1">
                <a:solidFill>
                  <a:srgbClr val="EE3028"/>
                </a:solidFill>
                <a:latin typeface="黑体" panose="02010609060101010101" pitchFamily="49" charset="-122"/>
                <a:ea typeface="黑体" panose="02010609060101010101" pitchFamily="49" charset="-122"/>
              </a:rPr>
              <a:t>得分指南</a:t>
            </a:r>
            <a:endParaRPr lang="zh-CN" altLang="en-US" sz="2800" b="1">
              <a:solidFill>
                <a:srgbClr val="EE3028"/>
              </a:solidFill>
              <a:latin typeface="黑体" panose="02010609060101010101" pitchFamily="49" charset="-122"/>
              <a:ea typeface="黑体" panose="02010609060101010101" pitchFamily="49" charset="-122"/>
            </a:endParaRPr>
          </a:p>
        </p:txBody>
      </p:sp>
      <p:sp>
        <p:nvSpPr>
          <p:cNvPr id="2" name="文本框 1"/>
          <p:cNvSpPr txBox="1"/>
          <p:nvPr/>
        </p:nvSpPr>
        <p:spPr>
          <a:xfrm>
            <a:off x="1011555" y="1271905"/>
            <a:ext cx="9986010" cy="1198880"/>
          </a:xfrm>
          <a:prstGeom prst="rect">
            <a:avLst/>
          </a:prstGeom>
          <a:noFill/>
        </p:spPr>
        <p:txBody>
          <a:bodyPr wrap="square" rtlCol="0">
            <a:spAutoFit/>
          </a:bodyPr>
          <a:lstStyle/>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使用定滑轮和动滑轮的几种情况:(图中物体全部做匀速直线运动,不计绳重及摩擦)</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graphicFrame>
        <p:nvGraphicFramePr>
          <p:cNvPr id="3" name="表格 2"/>
          <p:cNvGraphicFramePr>
            <a:graphicFrameLocks noGrp="1"/>
          </p:cNvGraphicFramePr>
          <p:nvPr>
            <p:custDataLst>
              <p:tags r:id="rId2"/>
            </p:custDataLst>
          </p:nvPr>
        </p:nvGraphicFramePr>
        <p:xfrm>
          <a:off x="1189355" y="2470785"/>
          <a:ext cx="9808210" cy="3098165"/>
        </p:xfrm>
        <a:graphic>
          <a:graphicData uri="http://schemas.openxmlformats.org/drawingml/2006/table">
            <a:tbl>
              <a:tblPr firstRow="1" bandRow="1">
                <a:tableStyleId>{5940675A-B579-460E-94D1-54222C63F5DA}</a:tableStyleId>
              </a:tblPr>
              <a:tblGrid>
                <a:gridCol w="976630"/>
                <a:gridCol w="1976755"/>
                <a:gridCol w="6854825"/>
              </a:tblGrid>
              <a:tr h="381000">
                <a:tc>
                  <a:txBody>
                    <a:bodyPr vert="horz" wrap="square"/>
                    <a:lstStyle/>
                    <a:p>
                      <a:pPr indent="0" algn="ctr">
                        <a:buNone/>
                      </a:pPr>
                      <a:r>
                        <a:rPr lang="en-US" sz="2400" b="1">
                          <a:solidFill>
                            <a:srgbClr val="000000"/>
                          </a:solidFill>
                          <a:latin typeface="宋体" panose="02010600030101010101" pitchFamily="2" charset="-122"/>
                          <a:ea typeface="宋体" panose="02010600030101010101" pitchFamily="2" charset="-122"/>
                          <a:cs typeface="NEU-BZ-S92" charset="0"/>
                        </a:rPr>
                        <a:t>种类</a:t>
                      </a:r>
                      <a:endParaRPr lang="en-US" altLang="en-US" sz="2400" b="1">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1">
                          <a:solidFill>
                            <a:srgbClr val="000000"/>
                          </a:solidFill>
                          <a:latin typeface="宋体" panose="02010600030101010101" pitchFamily="2" charset="-122"/>
                          <a:ea typeface="宋体" panose="02010600030101010101" pitchFamily="2" charset="-122"/>
                          <a:cs typeface="NEU-BZ-S92" charset="0"/>
                        </a:rPr>
                        <a:t>图示</a:t>
                      </a:r>
                      <a:endParaRPr lang="en-US" altLang="en-US" sz="2400" b="1">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1">
                          <a:solidFill>
                            <a:srgbClr val="000000"/>
                          </a:solidFill>
                          <a:latin typeface="宋体" panose="02010600030101010101" pitchFamily="2" charset="-122"/>
                          <a:ea typeface="宋体" panose="02010600030101010101" pitchFamily="2" charset="-122"/>
                          <a:cs typeface="NEU-BZ-S92" charset="0"/>
                        </a:rPr>
                        <a:t>表达式</a:t>
                      </a:r>
                      <a:endParaRPr lang="en-US" altLang="en-US" sz="2400" b="1">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459865">
                <a:tc rowSpan="2">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定滑轮</a:t>
                      </a:r>
                      <a:endParaRPr lang="en-US" sz="2400" b="0">
                        <a:solidFill>
                          <a:srgbClr val="000000"/>
                        </a:solidFill>
                        <a:latin typeface="宋体" panose="02010600030101010101" pitchFamily="2" charset="-122"/>
                        <a:ea typeface="宋体" panose="02010600030101010101" pitchFamily="2" charset="-122"/>
                        <a:cs typeface="NEU-BZ-S92" charset="0"/>
                      </a:endParaRPr>
                    </a:p>
                    <a:p>
                      <a:pPr indent="0">
                        <a:buNone/>
                      </a:pPr>
                      <a:r>
                        <a:rPr lang="en-US" altLang="zh-CN" sz="2400" b="0">
                          <a:solidFill>
                            <a:srgbClr val="000000"/>
                          </a:solidFill>
                          <a:latin typeface="宋体" panose="02010600030101010101" pitchFamily="2" charset="-122"/>
                          <a:ea typeface="宋体" panose="02010600030101010101" pitchFamily="2" charset="-122"/>
                        </a:rPr>
                        <a:t> </a:t>
                      </a:r>
                      <a:endParaRPr 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 </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i="1">
                          <a:solidFill>
                            <a:srgbClr val="000000"/>
                          </a:solidFill>
                          <a:latin typeface="宋体" panose="02010600030101010101" pitchFamily="2" charset="-122"/>
                          <a:ea typeface="宋体" panose="02010600030101010101" pitchFamily="2" charset="-122"/>
                          <a:cs typeface="宋体" panose="02010600030101010101" pitchFamily="2" charset="-122"/>
                        </a:rPr>
                        <a:t>F=G</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400" b="0" i="1">
                          <a:solidFill>
                            <a:srgbClr val="000000"/>
                          </a:solidFill>
                          <a:latin typeface="宋体" panose="02010600030101010101" pitchFamily="2" charset="-122"/>
                          <a:ea typeface="宋体" panose="02010600030101010101" pitchFamily="2" charset="-122"/>
                          <a:cs typeface="宋体" panose="02010600030101010101" pitchFamily="2" charset="-122"/>
                        </a:rPr>
                        <a:t>s</a:t>
                      </a:r>
                      <a:r>
                        <a:rPr lang="en-US" sz="24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绳</a:t>
                      </a:r>
                      <a:r>
                        <a:rPr 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⑤</a:t>
                      </a:r>
                      <a:r>
                        <a:rPr lang="en-US" sz="2400" b="0" i="1"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400" b="0" i="1">
                          <a:solidFill>
                            <a:srgbClr val="000000"/>
                          </a:solidFill>
                          <a:latin typeface="宋体" panose="02010600030101010101" pitchFamily="2" charset="-122"/>
                          <a:ea typeface="宋体" panose="02010600030101010101" pitchFamily="2" charset="-122"/>
                          <a:cs typeface="宋体" panose="02010600030101010101" pitchFamily="2" charset="-122"/>
                        </a:rPr>
                        <a:t>s</a:t>
                      </a:r>
                      <a:r>
                        <a:rPr lang="en-US" sz="24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物 </a:t>
                      </a:r>
                      <a:endParaRPr lang="en-US" altLang="en-US" sz="2400" b="0" i="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257300">
                <a:tc vMerge="1">
                  <a:txBody>
                    <a:bodyPr vert="horz" wrap="square"/>
                    <a:lstStyle/>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 </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buNone/>
                      </a:pPr>
                      <a:r>
                        <a:rPr lang="en-US" sz="2400" b="0" i="1">
                          <a:solidFill>
                            <a:srgbClr val="000000"/>
                          </a:solidFill>
                          <a:latin typeface="宋体" panose="02010600030101010101" pitchFamily="2" charset="-122"/>
                          <a:ea typeface="宋体" panose="02010600030101010101" pitchFamily="2" charset="-122"/>
                          <a:cs typeface="宋体" panose="02010600030101010101" pitchFamily="2" charset="-122"/>
                        </a:rPr>
                        <a:t>F </a:t>
                      </a:r>
                      <a:r>
                        <a:rPr 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⑥</a:t>
                      </a:r>
                      <a:r>
                        <a:rPr lang="en-US" sz="2400" b="0" i="1"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400" b="0" i="1">
                          <a:solidFill>
                            <a:srgbClr val="000000"/>
                          </a:solidFill>
                          <a:latin typeface="宋体" panose="02010600030101010101" pitchFamily="2" charset="-122"/>
                          <a:ea typeface="宋体" panose="02010600030101010101" pitchFamily="2" charset="-122"/>
                          <a:cs typeface="宋体" panose="02010600030101010101" pitchFamily="2" charset="-122"/>
                        </a:rPr>
                        <a:t>f</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400" b="0" i="1">
                          <a:solidFill>
                            <a:srgbClr val="000000"/>
                          </a:solidFill>
                          <a:latin typeface="宋体" panose="02010600030101010101" pitchFamily="2" charset="-122"/>
                          <a:ea typeface="宋体" panose="02010600030101010101" pitchFamily="2" charset="-122"/>
                          <a:cs typeface="宋体" panose="02010600030101010101" pitchFamily="2" charset="-122"/>
                        </a:rPr>
                        <a:t>s</a:t>
                      </a:r>
                      <a:r>
                        <a:rPr lang="en-US" sz="24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绳</a:t>
                      </a:r>
                      <a:r>
                        <a:rPr lang="en-US" sz="2400" b="0" i="1">
                          <a:solidFill>
                            <a:srgbClr val="000000"/>
                          </a:solidFill>
                          <a:latin typeface="宋体" panose="02010600030101010101" pitchFamily="2" charset="-122"/>
                          <a:ea typeface="宋体" panose="02010600030101010101" pitchFamily="2" charset="-122"/>
                          <a:cs typeface="宋体" panose="02010600030101010101" pitchFamily="2" charset="-122"/>
                        </a:rPr>
                        <a:t>=s</a:t>
                      </a:r>
                      <a:r>
                        <a:rPr lang="en-US" sz="24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物 </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400" b="0" i="1">
                          <a:solidFill>
                            <a:srgbClr val="000000"/>
                          </a:solidFill>
                          <a:latin typeface="宋体" panose="02010600030101010101" pitchFamily="2" charset="-122"/>
                          <a:ea typeface="宋体" panose="02010600030101010101" pitchFamily="2" charset="-122"/>
                          <a:cs typeface="宋体" panose="02010600030101010101" pitchFamily="2" charset="-122"/>
                        </a:rPr>
                        <a:t>f</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为物体所受的摩擦力,下同)</a:t>
                      </a:r>
                      <a:endParaRPr lang="en-US" altLang="en-US" sz="2400" b="0" i="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4" name="矩形 3"/>
          <p:cNvSpPr/>
          <p:nvPr/>
        </p:nvSpPr>
        <p:spPr>
          <a:xfrm>
            <a:off x="7677150" y="3322955"/>
            <a:ext cx="64770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 =</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6" name="矩形 5"/>
          <p:cNvSpPr/>
          <p:nvPr/>
        </p:nvSpPr>
        <p:spPr>
          <a:xfrm>
            <a:off x="4808220" y="4674235"/>
            <a:ext cx="61023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 =</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pic>
        <p:nvPicPr>
          <p:cNvPr id="1511" name="18WHLWJJZKBWL60.jpg"/>
          <p:cNvPicPr>
            <a:picLocks noChangeAspect="1"/>
          </p:cNvPicPr>
          <p:nvPr/>
        </p:nvPicPr>
        <p:blipFill>
          <a:blip r:embed="rId3"/>
          <a:stretch>
            <a:fillRect/>
          </a:stretch>
        </p:blipFill>
        <p:spPr>
          <a:xfrm>
            <a:off x="2578735" y="2868295"/>
            <a:ext cx="1056640" cy="1444625"/>
          </a:xfrm>
          <a:prstGeom prst="rect">
            <a:avLst/>
          </a:prstGeom>
        </p:spPr>
      </p:pic>
      <p:pic>
        <p:nvPicPr>
          <p:cNvPr id="1512" name="18WHLWJJZKBWL61.jpg"/>
          <p:cNvPicPr>
            <a:picLocks noChangeAspect="1"/>
          </p:cNvPicPr>
          <p:nvPr/>
        </p:nvPicPr>
        <p:blipFill>
          <a:blip r:embed="rId4"/>
          <a:stretch>
            <a:fillRect/>
          </a:stretch>
        </p:blipFill>
        <p:spPr>
          <a:xfrm>
            <a:off x="2183130" y="4455160"/>
            <a:ext cx="1940560" cy="871855"/>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3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4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滑轮</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ltLang="zh-CN">
                <a:solidFill>
                  <a:schemeClr val="bg1"/>
                </a:solidFill>
                <a:sym typeface="+mn-lt"/>
              </a:rPr>
              <a:t>1</a:t>
            </a:r>
            <a:endParaRPr lang="zh-CN" altLang="en-US">
              <a:solidFill>
                <a:schemeClr val="bg1"/>
              </a:solidFill>
              <a:sym typeface="+mn-lt"/>
            </a:endParaRPr>
          </a:p>
        </p:txBody>
      </p:sp>
      <p:sp>
        <p:nvSpPr>
          <p:cNvPr id="5" name="圆角矩形 36"/>
          <p:cNvSpPr/>
          <p:nvPr/>
        </p:nvSpPr>
        <p:spPr>
          <a:xfrm>
            <a:off x="660400" y="1185545"/>
            <a:ext cx="10746740" cy="4033520"/>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1050290" y="739775"/>
            <a:ext cx="1771650" cy="737235"/>
          </a:xfrm>
          <a:prstGeom prst="rect">
            <a:avLst/>
          </a:prstGeom>
          <a:solidFill>
            <a:schemeClr val="bg1"/>
          </a:solidFill>
        </p:spPr>
        <p:txBody>
          <a:bodyPr wrap="square">
            <a:spAutoFit/>
          </a:bodyPr>
          <a:lstStyle/>
          <a:p>
            <a:pPr algn="ctr">
              <a:lnSpc>
                <a:spcPct val="150000"/>
              </a:lnSpc>
            </a:pPr>
            <a:r>
              <a:rPr lang="zh-CN" altLang="en-US" sz="2800" b="1">
                <a:solidFill>
                  <a:srgbClr val="EE3028"/>
                </a:solidFill>
                <a:latin typeface="黑体" panose="02010609060101010101" pitchFamily="49" charset="-122"/>
                <a:ea typeface="黑体" panose="02010609060101010101" pitchFamily="49" charset="-122"/>
              </a:rPr>
              <a:t>得分指南</a:t>
            </a:r>
            <a:endParaRPr lang="zh-CN" altLang="en-US" sz="2800" b="1">
              <a:solidFill>
                <a:srgbClr val="EE3028"/>
              </a:solidFill>
              <a:latin typeface="黑体" panose="02010609060101010101" pitchFamily="49" charset="-122"/>
              <a:ea typeface="黑体" panose="02010609060101010101" pitchFamily="49" charset="-122"/>
            </a:endParaRPr>
          </a:p>
        </p:txBody>
      </p:sp>
      <p:graphicFrame>
        <p:nvGraphicFramePr>
          <p:cNvPr id="3" name="表格 2"/>
          <p:cNvGraphicFramePr>
            <a:graphicFrameLocks noGrp="1"/>
          </p:cNvGraphicFramePr>
          <p:nvPr>
            <p:custDataLst>
              <p:tags r:id="rId2"/>
            </p:custDataLst>
          </p:nvPr>
        </p:nvGraphicFramePr>
        <p:xfrm>
          <a:off x="1189355" y="1576070"/>
          <a:ext cx="9820275" cy="3172460"/>
        </p:xfrm>
        <a:graphic>
          <a:graphicData uri="http://schemas.openxmlformats.org/drawingml/2006/table">
            <a:tbl>
              <a:tblPr firstRow="1" bandRow="1">
                <a:tableStyleId>{5940675A-B579-460E-94D1-54222C63F5DA}</a:tableStyleId>
              </a:tblPr>
              <a:tblGrid>
                <a:gridCol w="977900"/>
                <a:gridCol w="1979295"/>
                <a:gridCol w="6863080"/>
              </a:tblGrid>
              <a:tr h="424815">
                <a:tc>
                  <a:txBody>
                    <a:bodyPr vert="horz" wrap="square"/>
                    <a:lstStyle/>
                    <a:p>
                      <a:pPr indent="0" algn="ctr">
                        <a:buNone/>
                      </a:pPr>
                      <a:r>
                        <a:rPr lang="en-US" sz="2400" b="1">
                          <a:solidFill>
                            <a:srgbClr val="000000"/>
                          </a:solidFill>
                          <a:latin typeface="宋体" panose="02010600030101010101" pitchFamily="2" charset="-122"/>
                          <a:ea typeface="宋体" panose="02010600030101010101" pitchFamily="2" charset="-122"/>
                          <a:cs typeface="NEU-BZ-S92" charset="0"/>
                        </a:rPr>
                        <a:t>种类</a:t>
                      </a:r>
                      <a:endParaRPr lang="en-US" altLang="en-US" sz="2400" b="1">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1">
                          <a:solidFill>
                            <a:srgbClr val="000000"/>
                          </a:solidFill>
                          <a:latin typeface="宋体" panose="02010600030101010101" pitchFamily="2" charset="-122"/>
                          <a:ea typeface="宋体" panose="02010600030101010101" pitchFamily="2" charset="-122"/>
                          <a:cs typeface="NEU-BZ-S92" charset="0"/>
                        </a:rPr>
                        <a:t>图示</a:t>
                      </a:r>
                      <a:endParaRPr lang="en-US" altLang="en-US" sz="2400" b="1">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1">
                          <a:solidFill>
                            <a:srgbClr val="000000"/>
                          </a:solidFill>
                          <a:latin typeface="宋体" panose="02010600030101010101" pitchFamily="2" charset="-122"/>
                          <a:ea typeface="宋体" panose="02010600030101010101" pitchFamily="2" charset="-122"/>
                          <a:cs typeface="NEU-BZ-S92" charset="0"/>
                        </a:rPr>
                        <a:t>表达式</a:t>
                      </a:r>
                      <a:endParaRPr lang="en-US" altLang="en-US" sz="2400" b="1">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476375">
                <a:tc rowSpan="2">
                  <a:txBody>
                    <a:bodyPr vert="horz" wrap="square"/>
                    <a:lstStyle/>
                    <a:p>
                      <a:pPr indent="0" algn="ctr">
                        <a:buNone/>
                      </a:pPr>
                      <a:r>
                        <a:rPr lang="zh-CN" altLang="en-US" sz="2400" b="0">
                          <a:solidFill>
                            <a:srgbClr val="000000"/>
                          </a:solidFill>
                          <a:latin typeface="宋体" panose="02010600030101010101" pitchFamily="2" charset="-122"/>
                          <a:ea typeface="宋体" panose="02010600030101010101" pitchFamily="2" charset="-122"/>
                          <a:cs typeface="NEU-BZ-S92" charset="0"/>
                        </a:rPr>
                        <a:t>动</a:t>
                      </a:r>
                      <a:r>
                        <a:rPr lang="en-US" sz="2400" b="0">
                          <a:solidFill>
                            <a:srgbClr val="000000"/>
                          </a:solidFill>
                          <a:latin typeface="宋体" panose="02010600030101010101" pitchFamily="2" charset="-122"/>
                          <a:ea typeface="宋体" panose="02010600030101010101" pitchFamily="2" charset="-122"/>
                          <a:cs typeface="NEU-BZ-S92" charset="0"/>
                        </a:rPr>
                        <a:t>滑轮</a:t>
                      </a:r>
                      <a:endParaRPr lang="en-US" sz="2400" b="0">
                        <a:solidFill>
                          <a:srgbClr val="000000"/>
                        </a:solidFill>
                        <a:latin typeface="宋体" panose="02010600030101010101" pitchFamily="2" charset="-122"/>
                        <a:ea typeface="宋体" panose="02010600030101010101" pitchFamily="2" charset="-122"/>
                        <a:cs typeface="NEU-BZ-S92" charset="0"/>
                      </a:endParaRPr>
                    </a:p>
                    <a:p>
                      <a:pPr indent="0">
                        <a:buNone/>
                      </a:pPr>
                      <a:r>
                        <a:rPr lang="en-US" altLang="zh-CN" sz="2400" b="0">
                          <a:solidFill>
                            <a:srgbClr val="000000"/>
                          </a:solidFill>
                          <a:latin typeface="宋体" panose="02010600030101010101" pitchFamily="2" charset="-122"/>
                          <a:ea typeface="宋体" panose="02010600030101010101" pitchFamily="2" charset="-122"/>
                        </a:rPr>
                        <a:t> </a:t>
                      </a:r>
                      <a:endParaRPr 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 </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i="1">
                          <a:solidFill>
                            <a:srgbClr val="000000"/>
                          </a:solidFill>
                          <a:latin typeface="宋体" panose="02010600030101010101" pitchFamily="2" charset="-122"/>
                          <a:ea typeface="宋体" panose="02010600030101010101" pitchFamily="2" charset="-122"/>
                          <a:cs typeface="宋体" panose="02010600030101010101" pitchFamily="2" charset="-122"/>
                        </a:rPr>
                        <a:t>F=</a:t>
                      </a:r>
                      <a:r>
                        <a:rPr 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⑦</a:t>
                      </a:r>
                      <a:r>
                        <a:rPr lang="en-US" sz="2400" b="0" i="1"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400" b="0" i="1">
                          <a:solidFill>
                            <a:srgbClr val="000000"/>
                          </a:solidFill>
                          <a:latin typeface="宋体" panose="02010600030101010101" pitchFamily="2" charset="-122"/>
                          <a:ea typeface="宋体" panose="02010600030101010101" pitchFamily="2" charset="-122"/>
                          <a:cs typeface="宋体" panose="02010600030101010101" pitchFamily="2" charset="-122"/>
                        </a:rPr>
                        <a:t>s</a:t>
                      </a:r>
                      <a:r>
                        <a:rPr lang="en-US" sz="24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绳</a:t>
                      </a:r>
                      <a:r>
                        <a:rPr lang="en-US" sz="2400" b="0" i="1">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2</a:t>
                      </a:r>
                      <a:r>
                        <a:rPr lang="en-US" sz="2400" b="0" i="1">
                          <a:solidFill>
                            <a:srgbClr val="000000"/>
                          </a:solidFill>
                          <a:latin typeface="宋体" panose="02010600030101010101" pitchFamily="2" charset="-122"/>
                          <a:ea typeface="宋体" panose="02010600030101010101" pitchFamily="2" charset="-122"/>
                          <a:cs typeface="宋体" panose="02010600030101010101" pitchFamily="2" charset="-122"/>
                        </a:rPr>
                        <a:t>s</a:t>
                      </a:r>
                      <a:r>
                        <a:rPr lang="en-US" sz="24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物 </a:t>
                      </a:r>
                      <a:endParaRPr lang="en-US" altLang="en-US" sz="2400" b="0" i="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271270">
                <a:tc vMerge="1">
                  <a:txBody>
                    <a:bodyPr vert="horz" wrap="square"/>
                    <a:lstStyle/>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 </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i="1">
                          <a:solidFill>
                            <a:srgbClr val="000000"/>
                          </a:solidFill>
                          <a:latin typeface="宋体" panose="02010600030101010101" pitchFamily="2" charset="-122"/>
                          <a:ea typeface="宋体" panose="02010600030101010101" pitchFamily="2" charset="-122"/>
                          <a:cs typeface="宋体" panose="02010600030101010101" pitchFamily="2" charset="-122"/>
                        </a:rPr>
                        <a:t>F=</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400" b="0" i="1">
                          <a:solidFill>
                            <a:srgbClr val="000000"/>
                          </a:solidFill>
                          <a:latin typeface="宋体" panose="02010600030101010101" pitchFamily="2" charset="-122"/>
                          <a:ea typeface="宋体" panose="02010600030101010101" pitchFamily="2" charset="-122"/>
                          <a:cs typeface="宋体" panose="02010600030101010101" pitchFamily="2" charset="-122"/>
                        </a:rPr>
                        <a:t>s</a:t>
                      </a:r>
                      <a:r>
                        <a:rPr lang="en-US" sz="24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绳</a:t>
                      </a:r>
                      <a:r>
                        <a:rPr lang="en-US" sz="2400" b="0" i="1">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⑧            </a:t>
                      </a:r>
                      <a:r>
                        <a:rPr lang="en-US" sz="2400" b="0">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a:t>
                      </a:r>
                      <a:endParaRPr lang="en-US" altLang="en-US" sz="2400" b="0" i="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6" name="矩形 5"/>
          <p:cNvSpPr/>
          <p:nvPr/>
        </p:nvSpPr>
        <p:spPr>
          <a:xfrm>
            <a:off x="7512685" y="3802380"/>
            <a:ext cx="97663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 2s</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物</a:t>
            </a:r>
            <a:endPar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pic>
        <p:nvPicPr>
          <p:cNvPr id="1513" name="18WHLWJJZKBWL62.jpg"/>
          <p:cNvPicPr>
            <a:picLocks noChangeAspect="1"/>
          </p:cNvPicPr>
          <p:nvPr/>
        </p:nvPicPr>
        <p:blipFill>
          <a:blip r:embed="rId3"/>
          <a:stretch>
            <a:fillRect/>
          </a:stretch>
        </p:blipFill>
        <p:spPr>
          <a:xfrm>
            <a:off x="2613025" y="2022475"/>
            <a:ext cx="1055370" cy="1442720"/>
          </a:xfrm>
          <a:prstGeom prst="rect">
            <a:avLst/>
          </a:prstGeom>
        </p:spPr>
      </p:pic>
      <p:pic>
        <p:nvPicPr>
          <p:cNvPr id="1514" name="18WHLWJJZKBWL63.jpg"/>
          <p:cNvPicPr>
            <a:picLocks noChangeAspect="1"/>
          </p:cNvPicPr>
          <p:nvPr/>
        </p:nvPicPr>
        <p:blipFill>
          <a:blip r:embed="rId4"/>
          <a:stretch>
            <a:fillRect/>
          </a:stretch>
        </p:blipFill>
        <p:spPr>
          <a:xfrm>
            <a:off x="2192655" y="3596640"/>
            <a:ext cx="1938655" cy="871220"/>
          </a:xfrm>
          <a:prstGeom prst="rect">
            <a:avLst/>
          </a:prstGeom>
        </p:spPr>
      </p:pic>
      <p:pic>
        <p:nvPicPr>
          <p:cNvPr id="14" name="图片 13"/>
          <p:cNvPicPr>
            <a:picLocks noChangeAspect="1"/>
          </p:cNvPicPr>
          <p:nvPr/>
        </p:nvPicPr>
        <p:blipFill>
          <a:blip r:embed="rId5"/>
          <a:stretch>
            <a:fillRect/>
          </a:stretch>
        </p:blipFill>
        <p:spPr>
          <a:xfrm>
            <a:off x="6868795" y="2082800"/>
            <a:ext cx="792480" cy="768985"/>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3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滑轮</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ltLang="zh-CN">
                <a:solidFill>
                  <a:schemeClr val="bg1"/>
                </a:solidFill>
                <a:sym typeface="+mn-lt"/>
              </a:rPr>
              <a:t>1</a:t>
            </a:r>
            <a:endParaRPr lang="zh-CN" altLang="en-US">
              <a:solidFill>
                <a:schemeClr val="bg1"/>
              </a:solidFill>
              <a:sym typeface="+mn-lt"/>
            </a:endParaRPr>
          </a:p>
        </p:txBody>
      </p:sp>
      <p:sp>
        <p:nvSpPr>
          <p:cNvPr id="5" name="圆角矩形 36"/>
          <p:cNvSpPr/>
          <p:nvPr/>
        </p:nvSpPr>
        <p:spPr>
          <a:xfrm>
            <a:off x="596900" y="1186180"/>
            <a:ext cx="10746740" cy="448754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1050290" y="739775"/>
            <a:ext cx="1771650" cy="737235"/>
          </a:xfrm>
          <a:prstGeom prst="rect">
            <a:avLst/>
          </a:prstGeom>
          <a:solidFill>
            <a:schemeClr val="bg1"/>
          </a:solidFill>
        </p:spPr>
        <p:txBody>
          <a:bodyPr wrap="square">
            <a:spAutoFit/>
          </a:bodyPr>
          <a:lstStyle/>
          <a:p>
            <a:pPr algn="ctr">
              <a:lnSpc>
                <a:spcPct val="150000"/>
              </a:lnSpc>
            </a:pPr>
            <a:r>
              <a:rPr lang="zh-CN" altLang="en-US" sz="2800" b="1">
                <a:solidFill>
                  <a:srgbClr val="EE3028"/>
                </a:solidFill>
                <a:latin typeface="黑体" panose="02010609060101010101" pitchFamily="49" charset="-122"/>
                <a:ea typeface="黑体" panose="02010609060101010101" pitchFamily="49" charset="-122"/>
              </a:rPr>
              <a:t>得分指南</a:t>
            </a:r>
            <a:endParaRPr lang="zh-CN" altLang="en-US" sz="2800" b="1">
              <a:solidFill>
                <a:srgbClr val="EE3028"/>
              </a:solidFill>
              <a:latin typeface="黑体" panose="02010609060101010101" pitchFamily="49" charset="-122"/>
              <a:ea typeface="黑体" panose="02010609060101010101" pitchFamily="49" charset="-122"/>
            </a:endParaRPr>
          </a:p>
        </p:txBody>
      </p:sp>
      <p:graphicFrame>
        <p:nvGraphicFramePr>
          <p:cNvPr id="3" name="表格 2"/>
          <p:cNvGraphicFramePr>
            <a:graphicFrameLocks noGrp="1"/>
          </p:cNvGraphicFramePr>
          <p:nvPr>
            <p:custDataLst>
              <p:tags r:id="rId2"/>
            </p:custDataLst>
          </p:nvPr>
        </p:nvGraphicFramePr>
        <p:xfrm>
          <a:off x="1186180" y="1570355"/>
          <a:ext cx="9820275" cy="3719830"/>
        </p:xfrm>
        <a:graphic>
          <a:graphicData uri="http://schemas.openxmlformats.org/drawingml/2006/table">
            <a:tbl>
              <a:tblPr firstRow="1" bandRow="1">
                <a:tableStyleId>{5940675A-B579-460E-94D1-54222C63F5DA}</a:tableStyleId>
              </a:tblPr>
              <a:tblGrid>
                <a:gridCol w="977900"/>
                <a:gridCol w="1979295"/>
                <a:gridCol w="6863080"/>
              </a:tblGrid>
              <a:tr h="458470">
                <a:tc>
                  <a:txBody>
                    <a:bodyPr vert="horz" wrap="square"/>
                    <a:lstStyle/>
                    <a:p>
                      <a:pPr indent="0" algn="ctr">
                        <a:buNone/>
                      </a:pPr>
                      <a:r>
                        <a:rPr lang="en-US" sz="2400" b="1">
                          <a:solidFill>
                            <a:srgbClr val="000000"/>
                          </a:solidFill>
                          <a:latin typeface="宋体" panose="02010600030101010101" pitchFamily="2" charset="-122"/>
                          <a:ea typeface="宋体" panose="02010600030101010101" pitchFamily="2" charset="-122"/>
                          <a:cs typeface="NEU-BZ-S92" charset="0"/>
                        </a:rPr>
                        <a:t>种类</a:t>
                      </a:r>
                      <a:endParaRPr lang="en-US" altLang="en-US" sz="2400" b="1">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1">
                          <a:solidFill>
                            <a:srgbClr val="000000"/>
                          </a:solidFill>
                          <a:latin typeface="宋体" panose="02010600030101010101" pitchFamily="2" charset="-122"/>
                          <a:ea typeface="宋体" panose="02010600030101010101" pitchFamily="2" charset="-122"/>
                          <a:cs typeface="NEU-BZ-S92" charset="0"/>
                        </a:rPr>
                        <a:t>图示</a:t>
                      </a:r>
                      <a:endParaRPr lang="en-US" altLang="en-US" sz="2400" b="1">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1">
                          <a:solidFill>
                            <a:srgbClr val="000000"/>
                          </a:solidFill>
                          <a:latin typeface="宋体" panose="02010600030101010101" pitchFamily="2" charset="-122"/>
                          <a:ea typeface="宋体" panose="02010600030101010101" pitchFamily="2" charset="-122"/>
                          <a:cs typeface="NEU-BZ-S92" charset="0"/>
                        </a:rPr>
                        <a:t>表达式</a:t>
                      </a:r>
                      <a:endParaRPr lang="en-US" altLang="en-US" sz="2400" b="1">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648460">
                <a:tc rowSpan="2">
                  <a:txBody>
                    <a:bodyPr vert="horz" wrap="square"/>
                    <a:lstStyle/>
                    <a:p>
                      <a:pPr indent="0" algn="ctr">
                        <a:buNone/>
                      </a:pPr>
                      <a:r>
                        <a:rPr lang="zh-CN" altLang="en-US" sz="2400" b="0">
                          <a:solidFill>
                            <a:srgbClr val="000000"/>
                          </a:solidFill>
                          <a:latin typeface="宋体" panose="02010600030101010101" pitchFamily="2" charset="-122"/>
                          <a:ea typeface="宋体" panose="02010600030101010101" pitchFamily="2" charset="-122"/>
                          <a:cs typeface="NEU-BZ-S92" charset="0"/>
                        </a:rPr>
                        <a:t>动</a:t>
                      </a:r>
                      <a:r>
                        <a:rPr lang="en-US" sz="2400" b="0">
                          <a:solidFill>
                            <a:srgbClr val="000000"/>
                          </a:solidFill>
                          <a:latin typeface="宋体" panose="02010600030101010101" pitchFamily="2" charset="-122"/>
                          <a:ea typeface="宋体" panose="02010600030101010101" pitchFamily="2" charset="-122"/>
                          <a:cs typeface="NEU-BZ-S92" charset="0"/>
                        </a:rPr>
                        <a:t>滑轮</a:t>
                      </a:r>
                      <a:endParaRPr lang="en-US" sz="2400" b="0">
                        <a:solidFill>
                          <a:srgbClr val="000000"/>
                        </a:solidFill>
                        <a:latin typeface="宋体" panose="02010600030101010101" pitchFamily="2" charset="-122"/>
                        <a:ea typeface="宋体" panose="02010600030101010101" pitchFamily="2" charset="-122"/>
                        <a:cs typeface="NEU-BZ-S92" charset="0"/>
                      </a:endParaRPr>
                    </a:p>
                    <a:p>
                      <a:pPr indent="0">
                        <a:buNone/>
                      </a:pPr>
                      <a:r>
                        <a:rPr lang="en-US" altLang="zh-CN" sz="2400" b="0">
                          <a:solidFill>
                            <a:srgbClr val="000000"/>
                          </a:solidFill>
                          <a:latin typeface="宋体" panose="02010600030101010101" pitchFamily="2" charset="-122"/>
                          <a:ea typeface="宋体" panose="02010600030101010101" pitchFamily="2" charset="-122"/>
                        </a:rPr>
                        <a:t> </a:t>
                      </a:r>
                      <a:endParaRPr 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 </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i="1">
                          <a:solidFill>
                            <a:srgbClr val="000000"/>
                          </a:solidFill>
                          <a:latin typeface="宋体" panose="02010600030101010101" pitchFamily="2" charset="-122"/>
                          <a:ea typeface="宋体" panose="02010600030101010101" pitchFamily="2" charset="-122"/>
                          <a:cs typeface="宋体" panose="02010600030101010101" pitchFamily="2" charset="-122"/>
                        </a:rPr>
                        <a:t>F </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400" b="0" i="1">
                          <a:solidFill>
                            <a:srgbClr val="000000"/>
                          </a:solidFill>
                          <a:latin typeface="宋体" panose="02010600030101010101" pitchFamily="2" charset="-122"/>
                          <a:ea typeface="宋体" panose="02010600030101010101" pitchFamily="2" charset="-122"/>
                          <a:cs typeface="宋体" panose="02010600030101010101" pitchFamily="2" charset="-122"/>
                        </a:rPr>
                        <a:t> </a:t>
                      </a:r>
                      <a:r>
                        <a:rPr 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⑨</a:t>
                      </a:r>
                      <a:r>
                        <a:rPr lang="en-US" sz="2400" b="0" i="1"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400" b="0" i="1">
                          <a:solidFill>
                            <a:srgbClr val="000000"/>
                          </a:solidFill>
                          <a:latin typeface="宋体" panose="02010600030101010101" pitchFamily="2" charset="-122"/>
                          <a:ea typeface="宋体" panose="02010600030101010101" pitchFamily="2" charset="-122"/>
                          <a:cs typeface="宋体" panose="02010600030101010101" pitchFamily="2" charset="-122"/>
                        </a:rPr>
                        <a:t>s</a:t>
                      </a:r>
                      <a:r>
                        <a:rPr lang="en-US" sz="24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轮</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400" b="0" i="1">
                          <a:solidFill>
                            <a:srgbClr val="000000"/>
                          </a:solidFill>
                          <a:latin typeface="宋体" panose="02010600030101010101" pitchFamily="2" charset="-122"/>
                          <a:ea typeface="宋体" panose="02010600030101010101" pitchFamily="2" charset="-122"/>
                          <a:cs typeface="宋体" panose="02010600030101010101" pitchFamily="2" charset="-122"/>
                        </a:rPr>
                        <a:t> </a:t>
                      </a:r>
                      <a:r>
                        <a:rPr 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⑩          </a:t>
                      </a:r>
                      <a:r>
                        <a:rPr lang="en-US" sz="2400" b="0">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a:t>
                      </a:r>
                      <a:endParaRPr lang="en-US" altLang="en-US" sz="2400" b="0" i="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612900">
                <a:tc vMerge="1">
                  <a:txBody>
                    <a:bodyPr vert="horz" wrap="square"/>
                    <a:lstStyle/>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 </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i="1">
                          <a:solidFill>
                            <a:srgbClr val="000000"/>
                          </a:solidFill>
                          <a:latin typeface="宋体" panose="02010600030101010101" pitchFamily="2" charset="-122"/>
                          <a:ea typeface="宋体" panose="02010600030101010101" pitchFamily="2" charset="-122"/>
                          <a:cs typeface="宋体" panose="02010600030101010101" pitchFamily="2" charset="-122"/>
                        </a:rPr>
                        <a:t>F </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4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⑪</a:t>
                      </a:r>
                      <a:r>
                        <a:rPr lang="en-US" sz="2400" b="0" i="1"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400" b="0" i="1">
                          <a:solidFill>
                            <a:srgbClr val="000000"/>
                          </a:solidFill>
                          <a:latin typeface="宋体" panose="02010600030101010101" pitchFamily="2" charset="-122"/>
                          <a:ea typeface="宋体" panose="02010600030101010101" pitchFamily="2" charset="-122"/>
                          <a:cs typeface="宋体" panose="02010600030101010101" pitchFamily="2" charset="-122"/>
                        </a:rPr>
                        <a:t>s</a:t>
                      </a:r>
                      <a:r>
                        <a:rPr lang="en-US" sz="24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轮</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40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⑫</a:t>
                      </a:r>
                      <a:r>
                        <a:rPr lang="en-US" sz="2400" b="0" i="1"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400" b="0" i="1">
                          <a:solidFill>
                            <a:srgbClr val="000000"/>
                          </a:solidFill>
                          <a:latin typeface="宋体" panose="02010600030101010101" pitchFamily="2" charset="-122"/>
                          <a:ea typeface="宋体" panose="02010600030101010101" pitchFamily="2" charset="-122"/>
                          <a:cs typeface="宋体" panose="02010600030101010101" pitchFamily="2" charset="-122"/>
                        </a:rPr>
                        <a:t>v</a:t>
                      </a:r>
                      <a:r>
                        <a:rPr lang="en-US" sz="24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轮</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40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⑬</a:t>
                      </a:r>
                      <a:r>
                        <a:rPr lang="en-US" sz="2400" b="0" i="1"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400" b="0" i="1">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a:t>
                      </a:r>
                      <a:endParaRPr lang="en-US" altLang="en-US" sz="2400" b="0" i="1">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6" name="矩形 5"/>
          <p:cNvSpPr/>
          <p:nvPr/>
        </p:nvSpPr>
        <p:spPr>
          <a:xfrm>
            <a:off x="5892800" y="2556510"/>
            <a:ext cx="130556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 2G+G</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轮</a:t>
            </a:r>
            <a:endPar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pic>
        <p:nvPicPr>
          <p:cNvPr id="1515" name="18WHLWJJZKBWL64.jpg"/>
          <p:cNvPicPr>
            <a:picLocks noChangeAspect="1"/>
          </p:cNvPicPr>
          <p:nvPr/>
        </p:nvPicPr>
        <p:blipFill>
          <a:blip r:embed="rId3"/>
          <a:stretch>
            <a:fillRect/>
          </a:stretch>
        </p:blipFill>
        <p:spPr>
          <a:xfrm>
            <a:off x="2599055" y="2146935"/>
            <a:ext cx="1055370" cy="1442720"/>
          </a:xfrm>
          <a:prstGeom prst="rect">
            <a:avLst/>
          </a:prstGeom>
        </p:spPr>
      </p:pic>
      <p:pic>
        <p:nvPicPr>
          <p:cNvPr id="1516" name="18WHLWJJZKBWL65.jpg"/>
          <p:cNvPicPr>
            <a:picLocks noChangeAspect="1"/>
          </p:cNvPicPr>
          <p:nvPr/>
        </p:nvPicPr>
        <p:blipFill>
          <a:blip r:embed="rId4"/>
          <a:stretch>
            <a:fillRect/>
          </a:stretch>
        </p:blipFill>
        <p:spPr>
          <a:xfrm>
            <a:off x="2183765" y="3949700"/>
            <a:ext cx="1933575" cy="868680"/>
          </a:xfrm>
          <a:prstGeom prst="rect">
            <a:avLst/>
          </a:prstGeom>
        </p:spPr>
      </p:pic>
      <p:pic>
        <p:nvPicPr>
          <p:cNvPr id="11" name="图片 10"/>
          <p:cNvPicPr>
            <a:picLocks noChangeAspect="1"/>
          </p:cNvPicPr>
          <p:nvPr/>
        </p:nvPicPr>
        <p:blipFill>
          <a:blip r:embed="rId5"/>
          <a:stretch>
            <a:fillRect/>
          </a:stretch>
        </p:blipFill>
        <p:spPr>
          <a:xfrm>
            <a:off x="8757285" y="2098675"/>
            <a:ext cx="510540" cy="882015"/>
          </a:xfrm>
          <a:prstGeom prst="rect">
            <a:avLst/>
          </a:prstGeom>
        </p:spPr>
      </p:pic>
      <p:sp>
        <p:nvSpPr>
          <p:cNvPr id="13" name="矩形 12"/>
          <p:cNvSpPr/>
          <p:nvPr/>
        </p:nvSpPr>
        <p:spPr>
          <a:xfrm>
            <a:off x="5426075" y="4154170"/>
            <a:ext cx="57531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2f</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pic>
        <p:nvPicPr>
          <p:cNvPr id="15" name="图片 14"/>
          <p:cNvPicPr>
            <a:picLocks noChangeAspect="1"/>
          </p:cNvPicPr>
          <p:nvPr/>
        </p:nvPicPr>
        <p:blipFill>
          <a:blip r:embed="rId5"/>
          <a:stretch>
            <a:fillRect/>
          </a:stretch>
        </p:blipFill>
        <p:spPr>
          <a:xfrm>
            <a:off x="7483475" y="3732530"/>
            <a:ext cx="510540" cy="882015"/>
          </a:xfrm>
          <a:prstGeom prst="rect">
            <a:avLst/>
          </a:prstGeom>
        </p:spPr>
      </p:pic>
      <p:pic>
        <p:nvPicPr>
          <p:cNvPr id="16" name="图片 15"/>
          <p:cNvPicPr>
            <a:picLocks noChangeAspect="1"/>
          </p:cNvPicPr>
          <p:nvPr/>
        </p:nvPicPr>
        <p:blipFill>
          <a:blip r:embed="rId6"/>
          <a:stretch>
            <a:fillRect/>
          </a:stretch>
        </p:blipFill>
        <p:spPr>
          <a:xfrm>
            <a:off x="9705340" y="3749675"/>
            <a:ext cx="504825" cy="847725"/>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3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300"/>
                                        <p:tgtEl>
                                          <p:spTgt spid="13"/>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500"/>
                                        <p:tgtEl>
                                          <p:spTgt spid="15"/>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3" grpId="0"/>
    </p:bldLst>
  </p:timing>
</p:sld>
</file>

<file path=ppt/slides/slide4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斜面和轮轴</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 </a:t>
            </a:r>
            <a:r>
              <a:rPr lang="en-US" altLang="zh-CN">
                <a:solidFill>
                  <a:schemeClr val="bg1"/>
                </a:solidFill>
                <a:sym typeface="+mn-lt"/>
              </a:rPr>
              <a:t>2</a:t>
            </a:r>
            <a:endParaRPr lang="en-US" altLang="zh-CN">
              <a:solidFill>
                <a:schemeClr val="bg1"/>
              </a:solidFill>
              <a:sym typeface="+mn-lt"/>
            </a:endParaRPr>
          </a:p>
        </p:txBody>
      </p:sp>
      <p:sp>
        <p:nvSpPr>
          <p:cNvPr id="3" name="文本框 2"/>
          <p:cNvSpPr txBox="1"/>
          <p:nvPr/>
        </p:nvSpPr>
        <p:spPr>
          <a:xfrm>
            <a:off x="718185" y="742315"/>
            <a:ext cx="10756265" cy="4523105"/>
          </a:xfrm>
          <a:prstGeom prst="rect">
            <a:avLst/>
          </a:prstGeom>
          <a:noFill/>
        </p:spPr>
        <p:txBody>
          <a:bodyPr wrap="square" rtlCol="0">
            <a:spAutoFit/>
          </a:bodyPr>
          <a:lstStyle/>
          <a:p>
            <a:pPr algn="just">
              <a:lnSpc>
                <a:spcPct val="150000"/>
              </a:lnSpc>
            </a:pPr>
            <a:r>
              <a:rPr lang="zh-CN" altLang="en-US" sz="2400" b="1">
                <a:latin typeface="微软雅黑" panose="020b0503020204020204" charset="-122"/>
                <a:ea typeface="微软雅黑"/>
                <a:cs typeface="微软雅黑" panose="020b0503020204020204" charset="-122"/>
              </a:rPr>
              <a:t>1.斜面</a:t>
            </a:r>
            <a:endParaRPr lang="zh-CN" altLang="en-US" sz="2400" b="1">
              <a:latin typeface="微软雅黑" panose="020b0503020204020204" charset="-122"/>
              <a:ea typeface="微软雅黑"/>
              <a:cs typeface="微软雅黑" panose="020b0503020204020204"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(1)定义:一个与水平面成一定夹角的倾斜平面.</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(2)特点:斜面是一种省力的简单机械.</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0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0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200000"/>
              </a:lnSpc>
            </a:pPr>
            <a:r>
              <a:rPr lang="zh-CN" altLang="en-US" sz="2400">
                <a:latin typeface="宋体" panose="02010600030101010101" pitchFamily="2" charset="-122"/>
                <a:ea typeface="宋体" panose="02010600030101010101" pitchFamily="2" charset="-122"/>
                <a:cs typeface="宋体" panose="02010600030101010101" pitchFamily="2" charset="-122"/>
              </a:rPr>
              <a:t>当物体沿斜面向上做匀速直线运动时,若忽略摩擦,斜面长是斜面高的几倍,拉力就是物体所受重力的几分之一,即F=   G.</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2" name="圆角矩形 36"/>
          <p:cNvSpPr/>
          <p:nvPr/>
        </p:nvSpPr>
        <p:spPr>
          <a:xfrm>
            <a:off x="609600" y="2990850"/>
            <a:ext cx="10952480" cy="2106930"/>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1075055" y="2583180"/>
            <a:ext cx="1771650" cy="737235"/>
          </a:xfrm>
          <a:prstGeom prst="rect">
            <a:avLst/>
          </a:prstGeom>
          <a:solidFill>
            <a:schemeClr val="bg1"/>
          </a:solidFill>
        </p:spPr>
        <p:txBody>
          <a:bodyPr wrap="square">
            <a:spAutoFit/>
          </a:bodyPr>
          <a:lstStyle/>
          <a:p>
            <a:pPr algn="ctr">
              <a:lnSpc>
                <a:spcPct val="150000"/>
              </a:lnSpc>
            </a:pPr>
            <a:r>
              <a:rPr lang="zh-CN" altLang="en-US" sz="2800" b="1">
                <a:solidFill>
                  <a:srgbClr val="EE3028"/>
                </a:solidFill>
                <a:latin typeface="黑体" panose="02010609060101010101" pitchFamily="49" charset="-122"/>
                <a:ea typeface="黑体" panose="02010609060101010101" pitchFamily="49" charset="-122"/>
              </a:rPr>
              <a:t>得分指南</a:t>
            </a:r>
            <a:endParaRPr lang="zh-CN" altLang="en-US" sz="2800" b="1">
              <a:solidFill>
                <a:srgbClr val="EE3028"/>
              </a:solidFill>
              <a:latin typeface="黑体" panose="02010609060101010101" pitchFamily="49" charset="-122"/>
              <a:ea typeface="黑体" panose="02010609060101010101" pitchFamily="49" charset="-122"/>
            </a:endParaRPr>
          </a:p>
        </p:txBody>
      </p:sp>
      <p:pic>
        <p:nvPicPr>
          <p:cNvPr id="10" name="图片 9"/>
          <p:cNvPicPr>
            <a:picLocks noChangeAspect="1"/>
          </p:cNvPicPr>
          <p:nvPr/>
        </p:nvPicPr>
        <p:blipFill>
          <a:blip r:embed="rId2"/>
          <a:stretch>
            <a:fillRect/>
          </a:stretch>
        </p:blipFill>
        <p:spPr>
          <a:xfrm>
            <a:off x="5605780" y="3987165"/>
            <a:ext cx="295275" cy="742950"/>
          </a:xfrm>
          <a:prstGeom prst="rect">
            <a:avLst/>
          </a:prstGeom>
        </p:spPr>
      </p:pic>
    </p:spTree>
  </p:cSld>
  <p:clrMapOvr>
    <a:masterClrMapping/>
  </p:clrMapOvr>
  <p:transition spd="med">
    <p:wipe dir="d"/>
  </p:transition>
  <p:timing/>
</p:sld>
</file>

<file path=ppt/slides/slide4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斜面和轮轴</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 </a:t>
            </a:r>
            <a:r>
              <a:rPr lang="en-US" altLang="zh-CN">
                <a:solidFill>
                  <a:schemeClr val="bg1"/>
                </a:solidFill>
                <a:sym typeface="+mn-lt"/>
              </a:rPr>
              <a:t>2</a:t>
            </a:r>
            <a:endParaRPr lang="en-US" altLang="zh-CN">
              <a:solidFill>
                <a:schemeClr val="bg1"/>
              </a:solidFill>
              <a:sym typeface="+mn-lt"/>
            </a:endParaRPr>
          </a:p>
        </p:txBody>
      </p:sp>
      <p:sp>
        <p:nvSpPr>
          <p:cNvPr id="3" name="文本框 2"/>
          <p:cNvSpPr txBox="1"/>
          <p:nvPr/>
        </p:nvSpPr>
        <p:spPr>
          <a:xfrm>
            <a:off x="1007745" y="1417955"/>
            <a:ext cx="10138410" cy="2861310"/>
          </a:xfrm>
          <a:prstGeom prst="rect">
            <a:avLst/>
          </a:prstGeom>
          <a:noFill/>
        </p:spPr>
        <p:txBody>
          <a:bodyPr wrap="square" rtlCol="0">
            <a:spAutoFit/>
          </a:bodyPr>
          <a:lstStyle/>
          <a:p>
            <a:pPr algn="just">
              <a:lnSpc>
                <a:spcPct val="150000"/>
              </a:lnSpc>
            </a:pPr>
            <a:r>
              <a:rPr lang="zh-CN" altLang="en-US" sz="2400" b="1">
                <a:latin typeface="微软雅黑" panose="020b0503020204020204" charset="-122"/>
                <a:ea typeface="微软雅黑"/>
                <a:cs typeface="微软雅黑" panose="020b0503020204020204" charset="-122"/>
              </a:rPr>
              <a:t>2.轮轴</a:t>
            </a:r>
            <a:endParaRPr lang="zh-CN" altLang="en-US" sz="2400" b="1">
              <a:latin typeface="微软雅黑" panose="020b0503020204020204" charset="-122"/>
              <a:ea typeface="微软雅黑"/>
              <a:cs typeface="微软雅黑" panose="020b0503020204020204"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(1)定义:由两个半径不等的圆柱固定在同一轴线上组成,大的称为轮,小的称为轴.</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(2)特点:使用时,省</a:t>
            </a:r>
            <a:r>
              <a:rPr lang="zh-CN" altLang="en-US" sz="2400" u="sng">
                <a:latin typeface="宋体" panose="02010600030101010101" pitchFamily="2" charset="-122"/>
                <a:ea typeface="宋体" panose="02010600030101010101" pitchFamily="2" charset="-122"/>
                <a:cs typeface="宋体" panose="02010600030101010101" pitchFamily="2" charset="-122"/>
              </a:rPr>
              <a:t>⑭  　  　</a:t>
            </a:r>
            <a:r>
              <a:rPr lang="zh-CN" altLang="en-US" sz="2400">
                <a:latin typeface="宋体" panose="02010600030101010101" pitchFamily="2" charset="-122"/>
                <a:ea typeface="宋体" panose="02010600030101010101" pitchFamily="2" charset="-122"/>
                <a:cs typeface="宋体" panose="02010600030101010101" pitchFamily="2" charset="-122"/>
              </a:rPr>
              <a:t>但费</a:t>
            </a:r>
            <a:r>
              <a:rPr lang="zh-CN" altLang="en-US" sz="2400" u="sng">
                <a:latin typeface="宋体" panose="02010600030101010101" pitchFamily="2" charset="-122"/>
                <a:ea typeface="宋体" panose="02010600030101010101" pitchFamily="2" charset="-122"/>
                <a:cs typeface="宋体" panose="02010600030101010101" pitchFamily="2" charset="-122"/>
                <a:sym typeface="+mn-ea"/>
              </a:rPr>
              <a:t>⑮</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(3)生活中的轮轴:汽车方向盘、门把手、自行车车把等.</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4" name="矩形 3"/>
          <p:cNvSpPr/>
          <p:nvPr/>
        </p:nvSpPr>
        <p:spPr>
          <a:xfrm>
            <a:off x="4104640" y="3114040"/>
            <a:ext cx="8343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 </a:t>
            </a: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力</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5" name="矩形 4"/>
          <p:cNvSpPr/>
          <p:nvPr/>
        </p:nvSpPr>
        <p:spPr>
          <a:xfrm>
            <a:off x="6147435" y="3106420"/>
            <a:ext cx="163576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 </a:t>
            </a: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距离</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3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4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机械效率</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 </a:t>
            </a:r>
            <a:r>
              <a:rPr lang="en-US" altLang="zh-CN">
                <a:solidFill>
                  <a:schemeClr val="bg1"/>
                </a:solidFill>
                <a:sym typeface="+mn-lt"/>
              </a:rPr>
              <a:t>3</a:t>
            </a:r>
            <a:endParaRPr lang="en-US" altLang="zh-CN">
              <a:solidFill>
                <a:schemeClr val="bg1"/>
              </a:solidFill>
              <a:sym typeface="+mn-lt"/>
            </a:endParaRPr>
          </a:p>
        </p:txBody>
      </p:sp>
      <p:sp>
        <p:nvSpPr>
          <p:cNvPr id="4" name="文本框 3"/>
          <p:cNvSpPr txBox="1"/>
          <p:nvPr/>
        </p:nvSpPr>
        <p:spPr>
          <a:xfrm>
            <a:off x="784225" y="1016000"/>
            <a:ext cx="10673080" cy="4892675"/>
          </a:xfrm>
          <a:prstGeom prst="rect">
            <a:avLst/>
          </a:prstGeom>
          <a:noFill/>
        </p:spPr>
        <p:txBody>
          <a:bodyPr wrap="square" rtlCol="0">
            <a:spAutoFit/>
          </a:bodyPr>
          <a:lstStyle/>
          <a:p>
            <a:pPr>
              <a:lnSpc>
                <a:spcPct val="150000"/>
              </a:lnSpc>
            </a:pPr>
            <a:r>
              <a:rPr lang="zh-CN" altLang="en-US" sz="2400" b="1">
                <a:latin typeface="微软雅黑" panose="020b0503020204020204" charset="-122"/>
                <a:ea typeface="微软雅黑"/>
                <a:cs typeface="微软雅黑" panose="020b0503020204020204" charset="-122"/>
              </a:rPr>
              <a:t>1.有用功:</a:t>
            </a:r>
            <a:r>
              <a:rPr lang="zh-CN" altLang="en-US" sz="2400">
                <a:latin typeface="宋体" panose="02010600030101010101" pitchFamily="2" charset="-122"/>
                <a:ea typeface="宋体" panose="02010600030101010101" pitchFamily="2" charset="-122"/>
                <a:cs typeface="宋体" panose="02010600030101010101" pitchFamily="2" charset="-122"/>
              </a:rPr>
              <a:t>无论是否使用机械,必须要做的功,叫有用功,用W</a:t>
            </a:r>
            <a:r>
              <a:rPr lang="zh-CN" altLang="en-US" sz="2400" baseline="-25000">
                <a:latin typeface="宋体" panose="02010600030101010101" pitchFamily="2" charset="-122"/>
                <a:ea typeface="宋体" panose="02010600030101010101" pitchFamily="2" charset="-122"/>
                <a:cs typeface="宋体" panose="02010600030101010101" pitchFamily="2" charset="-122"/>
              </a:rPr>
              <a:t>有</a:t>
            </a:r>
            <a:r>
              <a:rPr lang="zh-CN" altLang="en-US" sz="2400">
                <a:latin typeface="宋体" panose="02010600030101010101" pitchFamily="2" charset="-122"/>
                <a:ea typeface="宋体" panose="02010600030101010101" pitchFamily="2" charset="-122"/>
                <a:cs typeface="宋体" panose="02010600030101010101" pitchFamily="2" charset="-122"/>
              </a:rPr>
              <a:t>表示.</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b="1">
                <a:latin typeface="微软雅黑" panose="020b0503020204020204" charset="-122"/>
                <a:ea typeface="微软雅黑"/>
                <a:cs typeface="微软雅黑" panose="020b0503020204020204" charset="-122"/>
              </a:rPr>
              <a:t>2.额外功:</a:t>
            </a:r>
            <a:r>
              <a:rPr lang="zh-CN" altLang="en-US" sz="2400">
                <a:latin typeface="宋体" panose="02010600030101010101" pitchFamily="2" charset="-122"/>
                <a:ea typeface="宋体" panose="02010600030101010101" pitchFamily="2" charset="-122"/>
                <a:cs typeface="宋体" panose="02010600030101010101" pitchFamily="2" charset="-122"/>
              </a:rPr>
              <a:t>使用机械时,并非我们需要而又不得不做的功,叫额外功,用W</a:t>
            </a:r>
            <a:r>
              <a:rPr lang="zh-CN" altLang="en-US" sz="2400" baseline="-25000">
                <a:latin typeface="宋体" panose="02010600030101010101" pitchFamily="2" charset="-122"/>
                <a:ea typeface="宋体" panose="02010600030101010101" pitchFamily="2" charset="-122"/>
                <a:cs typeface="宋体" panose="02010600030101010101" pitchFamily="2" charset="-122"/>
              </a:rPr>
              <a:t>额</a:t>
            </a:r>
            <a:r>
              <a:rPr lang="zh-CN" altLang="en-US" sz="2400">
                <a:latin typeface="宋体" panose="02010600030101010101" pitchFamily="2" charset="-122"/>
                <a:ea typeface="宋体" panose="02010600030101010101" pitchFamily="2" charset="-122"/>
                <a:cs typeface="宋体" panose="02010600030101010101" pitchFamily="2" charset="-122"/>
              </a:rPr>
              <a:t>表示.</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b="1">
                <a:latin typeface="微软雅黑" panose="020b0503020204020204" charset="-122"/>
                <a:ea typeface="微软雅黑"/>
                <a:cs typeface="微软雅黑" panose="020b0503020204020204" charset="-122"/>
              </a:rPr>
              <a:t>3.总功:</a:t>
            </a:r>
            <a:r>
              <a:rPr lang="zh-CN" altLang="en-US" sz="2400" u="sng">
                <a:latin typeface="宋体" panose="02010600030101010101" pitchFamily="2" charset="-122"/>
                <a:ea typeface="宋体" panose="02010600030101010101" pitchFamily="2" charset="-122"/>
                <a:cs typeface="微软雅黑" panose="020b0503020204020204" charset="-122"/>
              </a:rPr>
              <a:t>⑯</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功与</a:t>
            </a:r>
            <a:r>
              <a:rPr lang="zh-CN" altLang="en-US" sz="2400" u="sng">
                <a:latin typeface="宋体" panose="02010600030101010101" pitchFamily="2" charset="-122"/>
                <a:ea typeface="宋体" panose="02010600030101010101" pitchFamily="2" charset="-122"/>
                <a:cs typeface="微软雅黑" panose="020b0503020204020204" charset="-122"/>
                <a:sym typeface="+mn-ea"/>
              </a:rPr>
              <a:t>⑰</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功之和,叫总功.W</a:t>
            </a:r>
            <a:r>
              <a:rPr lang="zh-CN" altLang="en-US" sz="2400" baseline="-25000">
                <a:latin typeface="宋体" panose="02010600030101010101" pitchFamily="2" charset="-122"/>
                <a:ea typeface="宋体" panose="02010600030101010101" pitchFamily="2" charset="-122"/>
                <a:cs typeface="宋体" panose="02010600030101010101" pitchFamily="2" charset="-122"/>
              </a:rPr>
              <a:t>总</a:t>
            </a:r>
            <a:r>
              <a:rPr lang="zh-CN" altLang="en-US" sz="2400">
                <a:latin typeface="宋体" panose="02010600030101010101" pitchFamily="2" charset="-122"/>
                <a:ea typeface="宋体" panose="02010600030101010101" pitchFamily="2" charset="-122"/>
                <a:cs typeface="宋体" panose="02010600030101010101" pitchFamily="2" charset="-122"/>
              </a:rPr>
              <a:t>=W</a:t>
            </a:r>
            <a:r>
              <a:rPr lang="zh-CN" altLang="en-US" sz="2400" baseline="-25000">
                <a:latin typeface="宋体" panose="02010600030101010101" pitchFamily="2" charset="-122"/>
                <a:ea typeface="宋体" panose="02010600030101010101" pitchFamily="2" charset="-122"/>
                <a:cs typeface="宋体" panose="02010600030101010101" pitchFamily="2" charset="-122"/>
              </a:rPr>
              <a:t>有</a:t>
            </a:r>
            <a:r>
              <a:rPr lang="zh-CN" altLang="en-US" sz="2400">
                <a:latin typeface="宋体" panose="02010600030101010101" pitchFamily="2" charset="-122"/>
                <a:ea typeface="宋体" panose="02010600030101010101" pitchFamily="2" charset="-122"/>
                <a:cs typeface="宋体" panose="02010600030101010101" pitchFamily="2" charset="-122"/>
              </a:rPr>
              <a:t>+W</a:t>
            </a:r>
            <a:r>
              <a:rPr lang="zh-CN" altLang="en-US" sz="2400" baseline="-25000">
                <a:latin typeface="宋体" panose="02010600030101010101" pitchFamily="2" charset="-122"/>
                <a:ea typeface="宋体" panose="02010600030101010101" pitchFamily="2" charset="-122"/>
                <a:cs typeface="宋体" panose="02010600030101010101" pitchFamily="2" charset="-122"/>
              </a:rPr>
              <a:t>额</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b="1">
                <a:latin typeface="微软雅黑" panose="020b0503020204020204" charset="-122"/>
                <a:ea typeface="微软雅黑"/>
                <a:cs typeface="微软雅黑" panose="020b0503020204020204" charset="-122"/>
              </a:rPr>
              <a:t>4.机械效率</a:t>
            </a:r>
            <a:endParaRPr lang="zh-CN" altLang="en-US" sz="2400" b="1">
              <a:latin typeface="微软雅黑" panose="020b0503020204020204" charset="-122"/>
              <a:ea typeface="微软雅黑"/>
              <a:cs typeface="微软雅黑" panose="020b0503020204020204"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(1)定义:物理学中,将有用功跟总功的比值叫机械效率.</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250000"/>
              </a:lnSpc>
            </a:pPr>
            <a:r>
              <a:rPr lang="zh-CN" altLang="en-US" sz="2400">
                <a:latin typeface="宋体" panose="02010600030101010101" pitchFamily="2" charset="-122"/>
                <a:ea typeface="宋体" panose="02010600030101010101" pitchFamily="2" charset="-122"/>
                <a:cs typeface="宋体" panose="02010600030101010101" pitchFamily="2" charset="-122"/>
              </a:rPr>
              <a:t>(2)计算公式:η=</a:t>
            </a:r>
            <a:r>
              <a:rPr lang="zh-CN" altLang="en-US" sz="2400" u="sng">
                <a:latin typeface="宋体" panose="02010600030101010101" pitchFamily="2" charset="-122"/>
                <a:ea typeface="宋体" panose="02010600030101010101" pitchFamily="2" charset="-122"/>
                <a:cs typeface="微软雅黑" panose="020b0503020204020204" charset="-122"/>
                <a:sym typeface="+mn-ea"/>
              </a:rPr>
              <a:t>⑱</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(3)理解:由于使用任何机械都要做额外功,有用功总</a:t>
            </a:r>
            <a:r>
              <a:rPr lang="zh-CN" altLang="en-US" sz="2400" u="sng">
                <a:latin typeface="宋体" panose="02010600030101010101" pitchFamily="2" charset="-122"/>
                <a:ea typeface="宋体" panose="02010600030101010101" pitchFamily="2" charset="-122"/>
                <a:cs typeface="微软雅黑" panose="020b0503020204020204" charset="-122"/>
                <a:sym typeface="+mn-ea"/>
              </a:rPr>
              <a:t>⑲</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总功,所以机械效率总小于1. </a:t>
            </a:r>
            <a:endParaRPr lang="zh-CN" altLang="en-US"/>
          </a:p>
        </p:txBody>
      </p:sp>
      <p:sp>
        <p:nvSpPr>
          <p:cNvPr id="5" name="矩形 4"/>
          <p:cNvSpPr/>
          <p:nvPr/>
        </p:nvSpPr>
        <p:spPr>
          <a:xfrm>
            <a:off x="2151380" y="2192020"/>
            <a:ext cx="120078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 有用</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2" name="矩形 1"/>
          <p:cNvSpPr/>
          <p:nvPr/>
        </p:nvSpPr>
        <p:spPr>
          <a:xfrm>
            <a:off x="4254500" y="2216150"/>
            <a:ext cx="120078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 额外</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8" name="矩形 7"/>
          <p:cNvSpPr/>
          <p:nvPr/>
        </p:nvSpPr>
        <p:spPr>
          <a:xfrm>
            <a:off x="7974965" y="4737100"/>
            <a:ext cx="120078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 小于</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pic>
        <p:nvPicPr>
          <p:cNvPr id="10" name="图片 9"/>
          <p:cNvPicPr>
            <a:picLocks noChangeAspect="1"/>
          </p:cNvPicPr>
          <p:nvPr/>
        </p:nvPicPr>
        <p:blipFill>
          <a:blip r:embed="rId2"/>
          <a:stretch>
            <a:fillRect/>
          </a:stretch>
        </p:blipFill>
        <p:spPr>
          <a:xfrm>
            <a:off x="4047490" y="3733800"/>
            <a:ext cx="537845" cy="939165"/>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300"/>
                                        <p:tgtEl>
                                          <p:spTgt spid="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3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8" grpId="0"/>
    </p:bldLst>
  </p:timing>
</p:sld>
</file>

<file path=ppt/slides/slide4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机械效率</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ltLang="zh-CN">
                <a:solidFill>
                  <a:schemeClr val="bg1"/>
                </a:solidFill>
                <a:sym typeface="+mn-lt"/>
              </a:rPr>
              <a:t>3</a:t>
            </a:r>
            <a:endParaRPr lang="zh-CN" altLang="en-US">
              <a:solidFill>
                <a:schemeClr val="bg1"/>
              </a:solidFill>
              <a:sym typeface="+mn-lt"/>
            </a:endParaRPr>
          </a:p>
        </p:txBody>
      </p:sp>
      <p:sp>
        <p:nvSpPr>
          <p:cNvPr id="5" name="圆角矩形 36"/>
          <p:cNvSpPr/>
          <p:nvPr/>
        </p:nvSpPr>
        <p:spPr>
          <a:xfrm>
            <a:off x="660400" y="1185545"/>
            <a:ext cx="10746740" cy="49041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1086485" y="763905"/>
            <a:ext cx="1771650" cy="737235"/>
          </a:xfrm>
          <a:prstGeom prst="rect">
            <a:avLst/>
          </a:prstGeom>
          <a:solidFill>
            <a:schemeClr val="bg1"/>
          </a:solidFill>
        </p:spPr>
        <p:txBody>
          <a:bodyPr wrap="square">
            <a:spAutoFit/>
          </a:bodyPr>
          <a:lstStyle/>
          <a:p>
            <a:pPr algn="ctr">
              <a:lnSpc>
                <a:spcPct val="150000"/>
              </a:lnSpc>
            </a:pPr>
            <a:r>
              <a:rPr lang="zh-CN" altLang="en-US" sz="2800" b="1">
                <a:solidFill>
                  <a:srgbClr val="EE3028"/>
                </a:solidFill>
                <a:latin typeface="黑体" panose="02010609060101010101" pitchFamily="49" charset="-122"/>
                <a:ea typeface="黑体" panose="02010609060101010101" pitchFamily="49" charset="-122"/>
              </a:rPr>
              <a:t>得分指南</a:t>
            </a:r>
            <a:endParaRPr lang="zh-CN" altLang="en-US" sz="2800" b="1">
              <a:solidFill>
                <a:srgbClr val="EE3028"/>
              </a:solidFill>
              <a:latin typeface="黑体" panose="02010609060101010101" pitchFamily="49" charset="-122"/>
              <a:ea typeface="黑体" panose="02010609060101010101" pitchFamily="49" charset="-122"/>
            </a:endParaRPr>
          </a:p>
        </p:txBody>
      </p:sp>
      <p:sp>
        <p:nvSpPr>
          <p:cNvPr id="103" name="文本框 102"/>
          <p:cNvSpPr txBox="1"/>
          <p:nvPr/>
        </p:nvSpPr>
        <p:spPr>
          <a:xfrm>
            <a:off x="3559810" y="1350010"/>
            <a:ext cx="5080000" cy="460375"/>
          </a:xfrm>
          <a:prstGeom prst="rect">
            <a:avLst/>
          </a:prstGeom>
          <a:noFill/>
          <a:ln w="9525">
            <a:noFill/>
          </a:ln>
        </p:spPr>
        <p:txBody>
          <a:bodyPr>
            <a:spAutoFit/>
          </a:bodyPr>
          <a:lstStyle/>
          <a:p>
            <a:pPr indent="0" algn="ctr"/>
            <a:r>
              <a:rPr lang="zh-CN" sz="2400" b="0">
                <a:solidFill>
                  <a:srgbClr val="000000"/>
                </a:solidFill>
                <a:latin typeface="黑体" panose="02010609060101010101" pitchFamily="49" charset="-122"/>
                <a:ea typeface="黑体" panose="02010609060101010101" pitchFamily="49" charset="-122"/>
              </a:rPr>
              <a:t>三种简单机械的对比</a:t>
            </a:r>
            <a:endParaRPr lang="zh-CN" altLang="en-US" sz="2400">
              <a:latin typeface="黑体" panose="02010609060101010101" pitchFamily="49" charset="-122"/>
              <a:ea typeface="黑体" panose="02010609060101010101" pitchFamily="49" charset="-122"/>
            </a:endParaRPr>
          </a:p>
        </p:txBody>
      </p:sp>
      <p:graphicFrame>
        <p:nvGraphicFramePr>
          <p:cNvPr id="2" name="表格 1"/>
          <p:cNvGraphicFramePr>
            <a:graphicFrameLocks noGrp="1"/>
          </p:cNvGraphicFramePr>
          <p:nvPr>
            <p:custDataLst>
              <p:tags r:id="rId2"/>
            </p:custDataLst>
          </p:nvPr>
        </p:nvGraphicFramePr>
        <p:xfrm>
          <a:off x="975360" y="1809750"/>
          <a:ext cx="10253345" cy="3964305"/>
        </p:xfrm>
        <a:graphic>
          <a:graphicData uri="http://schemas.openxmlformats.org/drawingml/2006/table">
            <a:tbl>
              <a:tblPr firstRow="1" bandRow="1">
                <a:tableStyleId>{5940675A-B579-460E-94D1-54222C63F5DA}</a:tableStyleId>
              </a:tblPr>
              <a:tblGrid>
                <a:gridCol w="1250315"/>
                <a:gridCol w="2282825"/>
                <a:gridCol w="2930525"/>
                <a:gridCol w="2018665"/>
                <a:gridCol w="1771015"/>
              </a:tblGrid>
              <a:tr h="478790">
                <a:tc>
                  <a:txBody>
                    <a:bodyPr vert="horz" wrap="square"/>
                    <a:lstStyle/>
                    <a:p>
                      <a:pPr indent="0" algn="ctr">
                        <a:buNone/>
                      </a:pPr>
                      <a:r>
                        <a:rPr lang="en-US" sz="2000" b="1">
                          <a:solidFill>
                            <a:srgbClr val="000000"/>
                          </a:solidFill>
                          <a:latin typeface="宋体" panose="02010600030101010101" pitchFamily="2" charset="-122"/>
                          <a:ea typeface="宋体" panose="02010600030101010101" pitchFamily="2" charset="-122"/>
                          <a:cs typeface="NEU-BZ-S92" charset="0"/>
                        </a:rPr>
                        <a:t>机械类型</a:t>
                      </a:r>
                      <a:endParaRPr lang="en-US" altLang="en-US" sz="2000" b="1">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1">
                          <a:solidFill>
                            <a:srgbClr val="000000"/>
                          </a:solidFill>
                          <a:latin typeface="宋体" panose="02010600030101010101" pitchFamily="2" charset="-122"/>
                          <a:ea typeface="宋体" panose="02010600030101010101" pitchFamily="2" charset="-122"/>
                          <a:cs typeface="NEU-BZ-S92" charset="0"/>
                        </a:rPr>
                        <a:t>有用功</a:t>
                      </a:r>
                      <a:endParaRPr lang="en-US" altLang="en-US" sz="2000" b="1">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1">
                          <a:solidFill>
                            <a:srgbClr val="000000"/>
                          </a:solidFill>
                          <a:latin typeface="宋体" panose="02010600030101010101" pitchFamily="2" charset="-122"/>
                          <a:ea typeface="宋体" panose="02010600030101010101" pitchFamily="2" charset="-122"/>
                          <a:cs typeface="NEU-BZ-S92" charset="0"/>
                        </a:rPr>
                        <a:t>总功</a:t>
                      </a:r>
                      <a:endParaRPr lang="en-US" altLang="en-US" sz="2000" b="1">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1">
                          <a:solidFill>
                            <a:srgbClr val="000000"/>
                          </a:solidFill>
                          <a:latin typeface="宋体" panose="02010600030101010101" pitchFamily="2" charset="-122"/>
                          <a:ea typeface="宋体" panose="02010600030101010101" pitchFamily="2" charset="-122"/>
                          <a:cs typeface="NEU-BZ-S92" charset="0"/>
                        </a:rPr>
                        <a:t>机械效率</a:t>
                      </a:r>
                      <a:endParaRPr lang="en-US" altLang="en-US" sz="2000" b="1">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1">
                          <a:solidFill>
                            <a:srgbClr val="000000"/>
                          </a:solidFill>
                          <a:latin typeface="宋体" panose="02010600030101010101" pitchFamily="2" charset="-122"/>
                          <a:ea typeface="宋体" panose="02010600030101010101" pitchFamily="2" charset="-122"/>
                          <a:cs typeface="NEU-BZ-S92" charset="0"/>
                        </a:rPr>
                        <a:t>提高效率的方法</a:t>
                      </a:r>
                      <a:endParaRPr lang="en-US" altLang="en-US" sz="2000" b="1">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354705">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just">
                        <a:lnSpc>
                          <a:spcPct val="150000"/>
                        </a:lnSpc>
                        <a:buNone/>
                      </a:pPr>
                      <a:r>
                        <a:rPr lang="en-US" sz="20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rPr>
                        <a:t>W</a:t>
                      </a:r>
                      <a:r>
                        <a:rPr lang="en-US" sz="2000" b="0" baseline="-25000">
                          <a:solidFill>
                            <a:srgbClr val="000000"/>
                          </a:solidFill>
                          <a:latin typeface="Times New Roman" panose="02020603050405020304" pitchFamily="18" charset="0"/>
                          <a:ea typeface="宋体" panose="02010600030101010101" pitchFamily="2" charset="-122"/>
                          <a:cs typeface="Times New Roman" panose="02020603050405020304" pitchFamily="18" charset="0"/>
                        </a:rPr>
                        <a:t>有</a:t>
                      </a:r>
                      <a:r>
                        <a:rPr lang="en-US" sz="20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en-US" sz="2000" b="0" u="sng">
                          <a:solidFill>
                            <a:srgbClr val="000000"/>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rPr>
                        <a:t>⑳         </a:t>
                      </a: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en-US" sz="20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rPr>
                        <a:t>G</a:t>
                      </a: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为物重,</a:t>
                      </a:r>
                      <a:r>
                        <a:rPr lang="en-US" sz="20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rPr>
                        <a:t>h</a:t>
                      </a: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是物体上升的高度 </a:t>
                      </a:r>
                      <a:endParaRPr lang="en-US" altLang="en-US" sz="20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just">
                        <a:lnSpc>
                          <a:spcPct val="150000"/>
                        </a:lnSpc>
                        <a:buNone/>
                      </a:pPr>
                      <a:r>
                        <a:rPr lang="en-US" sz="20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rPr>
                        <a:t>W</a:t>
                      </a:r>
                      <a:r>
                        <a:rPr lang="en-US" sz="2000" b="0" baseline="-25000">
                          <a:solidFill>
                            <a:srgbClr val="000000"/>
                          </a:solidFill>
                          <a:latin typeface="Times New Roman" panose="02020603050405020304" pitchFamily="18" charset="0"/>
                          <a:ea typeface="宋体" panose="02010600030101010101" pitchFamily="2" charset="-122"/>
                          <a:cs typeface="Times New Roman" panose="02020603050405020304" pitchFamily="18" charset="0"/>
                        </a:rPr>
                        <a:t>总</a:t>
                      </a:r>
                      <a:r>
                        <a:rPr lang="en-US" sz="20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rPr>
                        <a:t>=Fs=</a:t>
                      </a:r>
                      <a:r>
                        <a:rPr lang="en-US" sz="2000" u="sng">
                          <a:solidFill>
                            <a:srgbClr val="000000"/>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sym typeface="+mn-ea"/>
                        </a:rPr>
                        <a:t>㉑</a:t>
                      </a:r>
                      <a:r>
                        <a:rPr lang="en-US" sz="2000" b="0" i="1" u="sng">
                          <a:solidFill>
                            <a:srgbClr val="000000"/>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rPr>
                        <a:t>　 　</a:t>
                      </a: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en-US" sz="20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rPr>
                        <a:t>F</a:t>
                      </a: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是拉力,</a:t>
                      </a:r>
                      <a:r>
                        <a:rPr lang="en-US" sz="20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rPr>
                        <a:t>s</a:t>
                      </a: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是拉力移动的距离,</a:t>
                      </a:r>
                      <a:r>
                        <a:rPr lang="en-US" sz="20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rPr>
                        <a:t>s=</a:t>
                      </a:r>
                      <a:r>
                        <a:rPr lang="en-US" sz="2000" b="0" i="1" u="sng">
                          <a:solidFill>
                            <a:srgbClr val="000000"/>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rPr>
                        <a:t>　</a:t>
                      </a:r>
                      <a:r>
                        <a:rPr lang="en-US" sz="2000" u="sng">
                          <a:solidFill>
                            <a:srgbClr val="000000"/>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sym typeface="+mn-ea"/>
                        </a:rPr>
                        <a:t>㉒</a:t>
                      </a:r>
                      <a:r>
                        <a:rPr lang="en-US" sz="2000" b="0" i="1" u="sng">
                          <a:solidFill>
                            <a:srgbClr val="000000"/>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rPr>
                        <a:t>　　　</a:t>
                      </a: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en-US" sz="20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rPr>
                        <a:t>n</a:t>
                      </a: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为承担物重和动滑轮重的绳子段数 </a:t>
                      </a:r>
                      <a:endParaRPr lang="en-US" altLang="en-US" sz="20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just">
                        <a:lnSpc>
                          <a:spcPct val="250000"/>
                        </a:lnSpc>
                        <a:buNone/>
                      </a:pPr>
                      <a:r>
                        <a:rPr lang="en-US" sz="20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rPr>
                        <a:t>η</a:t>
                      </a: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        ×100%</a:t>
                      </a:r>
                      <a:r>
                        <a:rPr lang="en-US" sz="20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en-US" sz="2000" b="0" i="1" u="sng">
                          <a:solidFill>
                            <a:srgbClr val="000000"/>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rPr>
                        <a:t>　</a:t>
                      </a:r>
                      <a:r>
                        <a:rPr lang="en-US" sz="2000" u="sng">
                          <a:solidFill>
                            <a:srgbClr val="000000"/>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sym typeface="+mn-ea"/>
                        </a:rPr>
                        <a:t>㉓</a:t>
                      </a:r>
                      <a:r>
                        <a:rPr lang="en-US" sz="2000" b="0" i="1" u="sng">
                          <a:solidFill>
                            <a:srgbClr val="000000"/>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rPr>
                        <a:t>　　              </a:t>
                      </a: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endPar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p>
                      <a:pPr indent="0" algn="just">
                        <a:lnSpc>
                          <a:spcPct val="250000"/>
                        </a:lnSpc>
                        <a:buNone/>
                      </a:pP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         ×100% </a:t>
                      </a:r>
                      <a:endParaRPr lang="en-US" alt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just">
                        <a:lnSpc>
                          <a:spcPct val="150000"/>
                        </a:lnSpc>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增加物重;减小动滑轮重;减小摩擦</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pic>
        <p:nvPicPr>
          <p:cNvPr id="1486" name="18WHLWJJZKBWL66.jpg"/>
          <p:cNvPicPr>
            <a:picLocks noChangeAspect="1"/>
          </p:cNvPicPr>
          <p:nvPr/>
        </p:nvPicPr>
        <p:blipFill>
          <a:blip r:embed="rId3"/>
          <a:stretch>
            <a:fillRect/>
          </a:stretch>
        </p:blipFill>
        <p:spPr>
          <a:xfrm>
            <a:off x="1137920" y="2510790"/>
            <a:ext cx="900430" cy="2231390"/>
          </a:xfrm>
          <a:prstGeom prst="rect">
            <a:avLst/>
          </a:prstGeom>
        </p:spPr>
      </p:pic>
      <p:sp>
        <p:nvSpPr>
          <p:cNvPr id="6" name="矩形 5"/>
          <p:cNvSpPr/>
          <p:nvPr/>
        </p:nvSpPr>
        <p:spPr>
          <a:xfrm>
            <a:off x="3085465" y="3380105"/>
            <a:ext cx="56515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Gh</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17" name="矩形 16"/>
          <p:cNvSpPr/>
          <p:nvPr/>
        </p:nvSpPr>
        <p:spPr>
          <a:xfrm>
            <a:off x="5915025" y="3164840"/>
            <a:ext cx="88074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Fnh</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18" name="矩形 17"/>
          <p:cNvSpPr/>
          <p:nvPr/>
        </p:nvSpPr>
        <p:spPr>
          <a:xfrm>
            <a:off x="4941570" y="4066540"/>
            <a:ext cx="66675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nh</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pic>
        <p:nvPicPr>
          <p:cNvPr id="19" name="图片 18"/>
          <p:cNvPicPr>
            <a:picLocks noChangeAspect="1"/>
          </p:cNvPicPr>
          <p:nvPr/>
        </p:nvPicPr>
        <p:blipFill>
          <a:blip r:embed="rId4"/>
          <a:stretch>
            <a:fillRect/>
          </a:stretch>
        </p:blipFill>
        <p:spPr>
          <a:xfrm>
            <a:off x="7839075" y="3055620"/>
            <a:ext cx="408305" cy="748665"/>
          </a:xfrm>
          <a:prstGeom prst="rect">
            <a:avLst/>
          </a:prstGeom>
        </p:spPr>
      </p:pic>
      <p:pic>
        <p:nvPicPr>
          <p:cNvPr id="20" name="图片 19"/>
          <p:cNvPicPr>
            <a:picLocks noChangeAspect="1"/>
          </p:cNvPicPr>
          <p:nvPr/>
        </p:nvPicPr>
        <p:blipFill>
          <a:blip r:embed="rId5"/>
          <a:stretch>
            <a:fillRect/>
          </a:stretch>
        </p:blipFill>
        <p:spPr>
          <a:xfrm>
            <a:off x="7609205" y="4585335"/>
            <a:ext cx="414655" cy="774065"/>
          </a:xfrm>
          <a:prstGeom prst="rect">
            <a:avLst/>
          </a:prstGeom>
        </p:spPr>
      </p:pic>
      <p:pic>
        <p:nvPicPr>
          <p:cNvPr id="21" name="图片 20"/>
          <p:cNvPicPr>
            <a:picLocks noChangeAspect="1"/>
          </p:cNvPicPr>
          <p:nvPr/>
        </p:nvPicPr>
        <p:blipFill>
          <a:blip r:embed="rId6"/>
          <a:stretch>
            <a:fillRect/>
          </a:stretch>
        </p:blipFill>
        <p:spPr>
          <a:xfrm>
            <a:off x="7839075" y="3804285"/>
            <a:ext cx="1100455" cy="565150"/>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3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300"/>
                                        <p:tgtEl>
                                          <p:spTgt spid="17"/>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300"/>
                                        <p:tgtEl>
                                          <p:spTgt spid="18"/>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fade">
                                      <p:cBhvr>
                                        <p:cTn id="2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7" grpId="0"/>
      <p:bldP spid="18" grpId="0"/>
    </p:bldLst>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杠杆作图</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2</a:t>
            </a:r>
            <a:endParaRPr lang="en-US" altLang="zh-CN">
              <a:solidFill>
                <a:schemeClr val="bg1"/>
              </a:solidFill>
              <a:sym typeface="+mn-lt"/>
            </a:endParaRPr>
          </a:p>
        </p:txBody>
      </p:sp>
      <p:sp>
        <p:nvSpPr>
          <p:cNvPr id="3" name="文本框 2"/>
          <p:cNvSpPr txBox="1"/>
          <p:nvPr/>
        </p:nvSpPr>
        <p:spPr>
          <a:xfrm>
            <a:off x="876935" y="1285240"/>
            <a:ext cx="10437495" cy="1753235"/>
          </a:xfrm>
          <a:prstGeom prst="rect">
            <a:avLst/>
          </a:prstGeom>
          <a:noFill/>
        </p:spPr>
        <p:txBody>
          <a:bodyPr wrap="square" rtlCol="0">
            <a:spAutoFit/>
          </a:bodyPr>
          <a:lstStyle/>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4.[2015河南,17]图中</a:t>
            </a:r>
            <a:r>
              <a:rPr lang="zh-CN" altLang="en-US" sz="2400" i="1">
                <a:latin typeface="Times New Roman" panose="02020603050405020304" pitchFamily="18" charset="0"/>
                <a:ea typeface="宋体" panose="02010600030101010101" pitchFamily="2" charset="-122"/>
                <a:cs typeface="Times New Roman" panose="02020603050405020304" pitchFamily="18" charset="0"/>
              </a:rPr>
              <a:t>OA</a:t>
            </a:r>
            <a:r>
              <a:rPr lang="zh-CN" altLang="en-US" sz="2400">
                <a:latin typeface="宋体" panose="02010600030101010101" pitchFamily="2" charset="-122"/>
                <a:ea typeface="宋体" panose="02010600030101010101" pitchFamily="2" charset="-122"/>
                <a:cs typeface="宋体" panose="02010600030101010101" pitchFamily="2" charset="-122"/>
              </a:rPr>
              <a:t>为轻质杠杆,可绕</a:t>
            </a:r>
            <a:r>
              <a:rPr lang="zh-CN" altLang="en-US" sz="2400" i="1">
                <a:latin typeface="Times New Roman" panose="02020603050405020304" pitchFamily="18" charset="0"/>
                <a:ea typeface="宋体" panose="02010600030101010101" pitchFamily="2" charset="-122"/>
                <a:cs typeface="Times New Roman" panose="02020603050405020304" pitchFamily="18" charset="0"/>
              </a:rPr>
              <a:t>O</a:t>
            </a:r>
            <a:r>
              <a:rPr lang="zh-CN" altLang="en-US" sz="2400">
                <a:latin typeface="宋体" panose="02010600030101010101" pitchFamily="2" charset="-122"/>
                <a:ea typeface="宋体" panose="02010600030101010101" pitchFamily="2" charset="-122"/>
                <a:cs typeface="宋体" panose="02010600030101010101" pitchFamily="2" charset="-122"/>
              </a:rPr>
              <a:t>点转动,在点</a:t>
            </a:r>
            <a:r>
              <a:rPr lang="zh-CN" altLang="en-US" sz="2400" i="1">
                <a:latin typeface="Times New Roman" panose="02020603050405020304" pitchFamily="18" charset="0"/>
                <a:ea typeface="宋体" panose="02010600030101010101" pitchFamily="2" charset="-122"/>
                <a:cs typeface="Times New Roman" panose="02020603050405020304" pitchFamily="18" charset="0"/>
              </a:rPr>
              <a:t>B</a:t>
            </a:r>
            <a:r>
              <a:rPr lang="zh-CN" altLang="en-US" sz="2400">
                <a:latin typeface="宋体" panose="02010600030101010101" pitchFamily="2" charset="-122"/>
                <a:ea typeface="宋体" panose="02010600030101010101" pitchFamily="2" charset="-122"/>
                <a:cs typeface="宋体" panose="02010600030101010101" pitchFamily="2" charset="-122"/>
              </a:rPr>
              <a:t>处用细绳悬挂一重物,在</a:t>
            </a:r>
            <a:r>
              <a:rPr lang="zh-CN" altLang="en-US" sz="2400" i="1">
                <a:latin typeface="Times New Roman" panose="02020603050405020304" pitchFamily="18" charset="0"/>
                <a:ea typeface="宋体" panose="02010600030101010101" pitchFamily="2" charset="-122"/>
                <a:cs typeface="Times New Roman" panose="02020603050405020304" pitchFamily="18" charset="0"/>
              </a:rPr>
              <a:t>A</a:t>
            </a:r>
            <a:r>
              <a:rPr lang="zh-CN" altLang="en-US" sz="2400">
                <a:latin typeface="宋体" panose="02010600030101010101" pitchFamily="2" charset="-122"/>
                <a:ea typeface="宋体" panose="02010600030101010101" pitchFamily="2" charset="-122"/>
                <a:cs typeface="宋体" panose="02010600030101010101" pitchFamily="2" charset="-122"/>
              </a:rPr>
              <a:t>端施加动力</a:t>
            </a:r>
            <a:r>
              <a:rPr lang="zh-CN" altLang="en-US" sz="2400" i="1">
                <a:latin typeface="Times New Roman" panose="02020603050405020304" pitchFamily="18" charset="0"/>
                <a:ea typeface="宋体" panose="02010600030101010101" pitchFamily="2" charset="-122"/>
                <a:cs typeface="Times New Roman" panose="02020603050405020304" pitchFamily="18" charset="0"/>
              </a:rPr>
              <a:t>F</a:t>
            </a:r>
            <a:r>
              <a:rPr lang="zh-CN" altLang="en-US" sz="2400" baseline="-25000">
                <a:latin typeface="Times New Roman" panose="02020603050405020304" pitchFamily="18" charset="0"/>
                <a:ea typeface="宋体" panose="02010600030101010101" pitchFamily="2" charset="-122"/>
                <a:cs typeface="Times New Roman" panose="02020603050405020304" pitchFamily="18" charset="0"/>
              </a:rPr>
              <a:t>1</a:t>
            </a:r>
            <a:r>
              <a:rPr lang="zh-CN" altLang="en-US" sz="2400">
                <a:latin typeface="宋体" panose="02010600030101010101" pitchFamily="2" charset="-122"/>
                <a:ea typeface="宋体" panose="02010600030101010101" pitchFamily="2" charset="-122"/>
                <a:cs typeface="宋体" panose="02010600030101010101" pitchFamily="2" charset="-122"/>
              </a:rPr>
              <a:t>,使杠杆在水平位置平衡.请画出杠杆受到的阻力</a:t>
            </a:r>
            <a:r>
              <a:rPr lang="zh-CN" altLang="en-US" sz="2400" i="1">
                <a:latin typeface="Times New Roman" panose="02020603050405020304" pitchFamily="18" charset="0"/>
                <a:ea typeface="宋体" panose="02010600030101010101" pitchFamily="2" charset="-122"/>
                <a:cs typeface="Times New Roman" panose="02020603050405020304" pitchFamily="18" charset="0"/>
              </a:rPr>
              <a:t>F</a:t>
            </a:r>
            <a:r>
              <a:rPr lang="zh-CN" altLang="en-US" sz="2400" baseline="-25000">
                <a:latin typeface="Times New Roman" panose="02020603050405020304" pitchFamily="18" charset="0"/>
                <a:ea typeface="宋体" panose="02010600030101010101" pitchFamily="2" charset="-122"/>
                <a:cs typeface="Times New Roman" panose="02020603050405020304" pitchFamily="18" charset="0"/>
              </a:rPr>
              <a:t>2</a:t>
            </a:r>
            <a:r>
              <a:rPr lang="zh-CN" altLang="en-US" sz="2400">
                <a:latin typeface="宋体" panose="02010600030101010101" pitchFamily="2" charset="-122"/>
                <a:ea typeface="宋体" panose="02010600030101010101" pitchFamily="2" charset="-122"/>
                <a:cs typeface="宋体" panose="02010600030101010101" pitchFamily="2" charset="-122"/>
              </a:rPr>
              <a:t>及动力臂</a:t>
            </a:r>
            <a:r>
              <a:rPr lang="zh-CN" altLang="en-US" sz="2400" i="1">
                <a:latin typeface="Times New Roman" panose="02020603050405020304" pitchFamily="18" charset="0"/>
                <a:ea typeface="宋体" panose="02010600030101010101" pitchFamily="2" charset="-122"/>
                <a:cs typeface="Times New Roman" panose="02020603050405020304" pitchFamily="18" charset="0"/>
              </a:rPr>
              <a:t>l</a:t>
            </a:r>
            <a:r>
              <a:rPr lang="zh-CN" altLang="en-US" sz="2400" baseline="-25000">
                <a:latin typeface="Times New Roman" panose="02020603050405020304" pitchFamily="18" charset="0"/>
                <a:ea typeface="宋体" panose="02010600030101010101" pitchFamily="2" charset="-122"/>
                <a:cs typeface="Times New Roman" panose="02020603050405020304" pitchFamily="18" charset="0"/>
              </a:rPr>
              <a:t>1</a:t>
            </a:r>
            <a:r>
              <a:rPr lang="zh-CN" altLang="en-US" sz="2400">
                <a:latin typeface="宋体" panose="02010600030101010101" pitchFamily="2" charset="-122"/>
                <a:ea typeface="宋体" panose="02010600030101010101" pitchFamily="2" charset="-122"/>
                <a:cs typeface="宋体" panose="02010600030101010101" pitchFamily="2" charset="-122"/>
              </a:rPr>
              <a:t>.</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1428" name="HN-11.jpg" descr="id:2147503831;FounderCES"/>
          <p:cNvPicPr>
            <a:picLocks noChangeAspect="1"/>
          </p:cNvPicPr>
          <p:nvPr/>
        </p:nvPicPr>
        <p:blipFill>
          <a:blip r:embed="rId2"/>
          <a:stretch>
            <a:fillRect/>
          </a:stretch>
        </p:blipFill>
        <p:spPr>
          <a:xfrm>
            <a:off x="2595880" y="2947035"/>
            <a:ext cx="3030220" cy="2227580"/>
          </a:xfrm>
          <a:prstGeom prst="rect">
            <a:avLst/>
          </a:prstGeom>
        </p:spPr>
      </p:pic>
      <p:pic>
        <p:nvPicPr>
          <p:cNvPr id="1429" name="HN-2DA.jpg" descr="id:2147503838;FounderCES"/>
          <p:cNvPicPr>
            <a:picLocks noChangeAspect="1"/>
          </p:cNvPicPr>
          <p:nvPr/>
        </p:nvPicPr>
        <p:blipFill>
          <a:blip r:embed="rId3"/>
          <a:stretch>
            <a:fillRect/>
          </a:stretch>
        </p:blipFill>
        <p:spPr>
          <a:xfrm>
            <a:off x="6309360" y="2536825"/>
            <a:ext cx="2869565" cy="2862580"/>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429"/>
                                        </p:tgtEl>
                                        <p:attrNameLst>
                                          <p:attrName>style.visibility</p:attrName>
                                        </p:attrNameLst>
                                      </p:cBhvr>
                                      <p:to>
                                        <p:strVal val="visible"/>
                                      </p:to>
                                    </p:set>
                                    <p:animEffect transition="in" filter="fade">
                                      <p:cBhvr>
                                        <p:cTn id="7" dur="500"/>
                                        <p:tgtEl>
                                          <p:spTgt spid="14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机械效率</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ltLang="zh-CN">
                <a:solidFill>
                  <a:schemeClr val="bg1"/>
                </a:solidFill>
                <a:sym typeface="+mn-lt"/>
              </a:rPr>
              <a:t>3</a:t>
            </a:r>
            <a:endParaRPr lang="zh-CN" altLang="en-US">
              <a:solidFill>
                <a:schemeClr val="bg1"/>
              </a:solidFill>
              <a:sym typeface="+mn-lt"/>
            </a:endParaRPr>
          </a:p>
        </p:txBody>
      </p:sp>
      <p:sp>
        <p:nvSpPr>
          <p:cNvPr id="5" name="圆角矩形 36"/>
          <p:cNvSpPr/>
          <p:nvPr/>
        </p:nvSpPr>
        <p:spPr>
          <a:xfrm>
            <a:off x="660400" y="1185545"/>
            <a:ext cx="10746740" cy="49041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1086485" y="763905"/>
            <a:ext cx="1771650" cy="737235"/>
          </a:xfrm>
          <a:prstGeom prst="rect">
            <a:avLst/>
          </a:prstGeom>
          <a:solidFill>
            <a:schemeClr val="bg1"/>
          </a:solidFill>
        </p:spPr>
        <p:txBody>
          <a:bodyPr wrap="square">
            <a:spAutoFit/>
          </a:bodyPr>
          <a:lstStyle/>
          <a:p>
            <a:pPr algn="ctr">
              <a:lnSpc>
                <a:spcPct val="150000"/>
              </a:lnSpc>
            </a:pPr>
            <a:r>
              <a:rPr lang="zh-CN" altLang="en-US" sz="2800" b="1">
                <a:solidFill>
                  <a:srgbClr val="EE3028"/>
                </a:solidFill>
                <a:latin typeface="黑体" panose="02010609060101010101" pitchFamily="49" charset="-122"/>
                <a:ea typeface="黑体" panose="02010609060101010101" pitchFamily="49" charset="-122"/>
              </a:rPr>
              <a:t>得分指南</a:t>
            </a:r>
            <a:endParaRPr lang="zh-CN" altLang="en-US" sz="2800" b="1">
              <a:solidFill>
                <a:srgbClr val="EE3028"/>
              </a:solidFill>
              <a:latin typeface="黑体" panose="02010609060101010101" pitchFamily="49" charset="-122"/>
              <a:ea typeface="黑体" panose="02010609060101010101" pitchFamily="49" charset="-122"/>
            </a:endParaRPr>
          </a:p>
        </p:txBody>
      </p:sp>
      <p:sp>
        <p:nvSpPr>
          <p:cNvPr id="103" name="文本框 102"/>
          <p:cNvSpPr txBox="1"/>
          <p:nvPr/>
        </p:nvSpPr>
        <p:spPr>
          <a:xfrm>
            <a:off x="3559810" y="1350010"/>
            <a:ext cx="5080000" cy="460375"/>
          </a:xfrm>
          <a:prstGeom prst="rect">
            <a:avLst/>
          </a:prstGeom>
          <a:noFill/>
          <a:ln w="9525">
            <a:noFill/>
          </a:ln>
        </p:spPr>
        <p:txBody>
          <a:bodyPr>
            <a:spAutoFit/>
          </a:bodyPr>
          <a:lstStyle/>
          <a:p>
            <a:pPr indent="0" algn="ctr"/>
            <a:r>
              <a:rPr lang="zh-CN" sz="2400" b="0">
                <a:solidFill>
                  <a:srgbClr val="000000"/>
                </a:solidFill>
                <a:latin typeface="黑体" panose="02010609060101010101" pitchFamily="49" charset="-122"/>
                <a:ea typeface="黑体" panose="02010609060101010101" pitchFamily="49" charset="-122"/>
              </a:rPr>
              <a:t>三种简单机械的对比</a:t>
            </a:r>
            <a:endParaRPr lang="zh-CN" altLang="en-US" sz="2400">
              <a:latin typeface="黑体" panose="02010609060101010101" pitchFamily="49" charset="-122"/>
              <a:ea typeface="黑体" panose="02010609060101010101" pitchFamily="49" charset="-122"/>
            </a:endParaRPr>
          </a:p>
        </p:txBody>
      </p:sp>
      <p:graphicFrame>
        <p:nvGraphicFramePr>
          <p:cNvPr id="2" name="表格 1"/>
          <p:cNvGraphicFramePr>
            <a:graphicFrameLocks noGrp="1"/>
          </p:cNvGraphicFramePr>
          <p:nvPr>
            <p:custDataLst>
              <p:tags r:id="rId2"/>
            </p:custDataLst>
          </p:nvPr>
        </p:nvGraphicFramePr>
        <p:xfrm>
          <a:off x="975360" y="1809750"/>
          <a:ext cx="10253345" cy="3833495"/>
        </p:xfrm>
        <a:graphic>
          <a:graphicData uri="http://schemas.openxmlformats.org/drawingml/2006/table">
            <a:tbl>
              <a:tblPr firstRow="1" bandRow="1">
                <a:tableStyleId>{5940675A-B579-460E-94D1-54222C63F5DA}</a:tableStyleId>
              </a:tblPr>
              <a:tblGrid>
                <a:gridCol w="1717040"/>
                <a:gridCol w="1816100"/>
                <a:gridCol w="2741295"/>
                <a:gridCol w="2170430"/>
                <a:gridCol w="1808480"/>
              </a:tblGrid>
              <a:tr h="478790">
                <a:tc>
                  <a:txBody>
                    <a:bodyPr vert="horz" wrap="square"/>
                    <a:lstStyle/>
                    <a:p>
                      <a:pPr indent="0" algn="ctr">
                        <a:buNone/>
                      </a:pPr>
                      <a:r>
                        <a:rPr lang="en-US" sz="2000" b="1">
                          <a:solidFill>
                            <a:srgbClr val="000000"/>
                          </a:solidFill>
                          <a:latin typeface="宋体" panose="02010600030101010101" pitchFamily="2" charset="-122"/>
                          <a:ea typeface="宋体" panose="02010600030101010101" pitchFamily="2" charset="-122"/>
                          <a:cs typeface="NEU-BZ-S92" charset="0"/>
                        </a:rPr>
                        <a:t>机械类型</a:t>
                      </a:r>
                      <a:endParaRPr lang="en-US" altLang="en-US" sz="2000" b="1">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1">
                          <a:solidFill>
                            <a:srgbClr val="000000"/>
                          </a:solidFill>
                          <a:latin typeface="宋体" panose="02010600030101010101" pitchFamily="2" charset="-122"/>
                          <a:ea typeface="宋体" panose="02010600030101010101" pitchFamily="2" charset="-122"/>
                          <a:cs typeface="NEU-BZ-S92" charset="0"/>
                        </a:rPr>
                        <a:t>有用功</a:t>
                      </a:r>
                      <a:endParaRPr lang="en-US" altLang="en-US" sz="2000" b="1">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1">
                          <a:solidFill>
                            <a:srgbClr val="000000"/>
                          </a:solidFill>
                          <a:latin typeface="宋体" panose="02010600030101010101" pitchFamily="2" charset="-122"/>
                          <a:ea typeface="宋体" panose="02010600030101010101" pitchFamily="2" charset="-122"/>
                          <a:cs typeface="NEU-BZ-S92" charset="0"/>
                        </a:rPr>
                        <a:t>总功</a:t>
                      </a:r>
                      <a:endParaRPr lang="en-US" altLang="en-US" sz="2000" b="1">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1">
                          <a:solidFill>
                            <a:srgbClr val="000000"/>
                          </a:solidFill>
                          <a:latin typeface="宋体" panose="02010600030101010101" pitchFamily="2" charset="-122"/>
                          <a:ea typeface="宋体" panose="02010600030101010101" pitchFamily="2" charset="-122"/>
                          <a:cs typeface="NEU-BZ-S92" charset="0"/>
                        </a:rPr>
                        <a:t>机械效率</a:t>
                      </a:r>
                      <a:endParaRPr lang="en-US" altLang="en-US" sz="2000" b="1">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1">
                          <a:solidFill>
                            <a:srgbClr val="000000"/>
                          </a:solidFill>
                          <a:latin typeface="宋体" panose="02010600030101010101" pitchFamily="2" charset="-122"/>
                          <a:ea typeface="宋体" panose="02010600030101010101" pitchFamily="2" charset="-122"/>
                          <a:cs typeface="NEU-BZ-S92" charset="0"/>
                        </a:rPr>
                        <a:t>提高效率的方法</a:t>
                      </a:r>
                      <a:endParaRPr lang="en-US" altLang="en-US" sz="2000" b="1">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354705">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just">
                        <a:lnSpc>
                          <a:spcPct val="150000"/>
                        </a:lnSpc>
                        <a:buNone/>
                      </a:pPr>
                      <a:r>
                        <a:rPr lang="en-US" sz="20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rPr>
                        <a:t>W</a:t>
                      </a:r>
                      <a:r>
                        <a:rPr lang="en-US" sz="2000" b="0" baseline="-25000">
                          <a:solidFill>
                            <a:srgbClr val="000000"/>
                          </a:solidFill>
                          <a:latin typeface="Times New Roman" panose="02020603050405020304" pitchFamily="18" charset="0"/>
                          <a:ea typeface="宋体" panose="02010600030101010101" pitchFamily="2" charset="-122"/>
                          <a:cs typeface="Times New Roman" panose="02020603050405020304" pitchFamily="18" charset="0"/>
                        </a:rPr>
                        <a:t>有</a:t>
                      </a:r>
                      <a:r>
                        <a:rPr lang="en-US" sz="20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en-US" sz="2000" b="0" u="sng">
                          <a:solidFill>
                            <a:srgbClr val="000000"/>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rPr>
                        <a:t>⑳         </a:t>
                      </a: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en-US" sz="20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rPr>
                        <a:t>G</a:t>
                      </a: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为物重,</a:t>
                      </a:r>
                      <a:r>
                        <a:rPr lang="en-US" sz="20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rPr>
                        <a:t>h</a:t>
                      </a: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是物体上升的高度 </a:t>
                      </a:r>
                      <a:endParaRPr lang="en-US" altLang="en-US" sz="20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nSpc>
                          <a:spcPct val="200000"/>
                        </a:lnSpc>
                        <a:buNone/>
                      </a:pPr>
                      <a:r>
                        <a:rPr lang="en-US" sz="20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rPr>
                        <a:t>W</a:t>
                      </a:r>
                      <a:r>
                        <a:rPr lang="en-US" sz="2000" b="0" baseline="-25000">
                          <a:solidFill>
                            <a:srgbClr val="000000"/>
                          </a:solidFill>
                          <a:latin typeface="Times New Roman" panose="02020603050405020304" pitchFamily="18" charset="0"/>
                          <a:ea typeface="宋体" panose="02010600030101010101" pitchFamily="2" charset="-122"/>
                          <a:cs typeface="Times New Roman" panose="02020603050405020304" pitchFamily="18" charset="0"/>
                        </a:rPr>
                        <a:t>总</a:t>
                      </a:r>
                      <a:r>
                        <a:rPr lang="en-US" sz="20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rPr>
                        <a:t>=Fs</a:t>
                      </a: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en-US" sz="20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rPr>
                        <a:t>F</a:t>
                      </a: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是拉力,</a:t>
                      </a:r>
                      <a:r>
                        <a:rPr lang="en-US" sz="20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rPr>
                        <a:t>s</a:t>
                      </a: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为拉力移动的距离</a:t>
                      </a:r>
                      <a:endParaRPr lang="en-US" altLang="en-US" sz="20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nSpc>
                          <a:spcPct val="300000"/>
                        </a:lnSpc>
                        <a:buNone/>
                      </a:pPr>
                      <a:r>
                        <a:rPr lang="en-US" sz="20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rPr>
                        <a:t>η=        </a:t>
                      </a: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×100%</a:t>
                      </a:r>
                      <a:endPar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p>
                      <a:pPr indent="0">
                        <a:lnSpc>
                          <a:spcPct val="300000"/>
                        </a:lnSpc>
                        <a:buNone/>
                      </a:pPr>
                      <a:r>
                        <a:rPr lang="en-US" sz="20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en-US" sz="2000" b="0" i="1" u="sng">
                          <a:solidFill>
                            <a:srgbClr val="000000"/>
                          </a:solidFill>
                          <a:latin typeface="Times New Roman" panose="02020603050405020304" pitchFamily="18" charset="0"/>
                          <a:ea typeface="宋体" panose="02010600030101010101" pitchFamily="2" charset="-122"/>
                          <a:cs typeface="Times New Roman" panose="02020603050405020304" pitchFamily="18" charset="0"/>
                        </a:rPr>
                        <a:t> </a:t>
                      </a:r>
                      <a:r>
                        <a:rPr lang="en-US" sz="2000" b="0" u="sng">
                          <a:solidFill>
                            <a:srgbClr val="000000"/>
                          </a:solidFill>
                          <a:latin typeface="Times New Roman" panose="02020603050405020304" pitchFamily="18" charset="0"/>
                          <a:ea typeface="宋体" panose="02010600030101010101" pitchFamily="2" charset="-122"/>
                          <a:cs typeface="Times New Roman" panose="02020603050405020304" pitchFamily="18" charset="0"/>
                        </a:rPr>
                        <a:t>㉔</a:t>
                      </a:r>
                      <a:r>
                        <a:rPr lang="en-US" sz="2000" b="0" i="1" u="sng">
                          <a:solidFill>
                            <a:srgbClr val="000000"/>
                          </a:solidFill>
                          <a:latin typeface="Times New Roman" panose="02020603050405020304" pitchFamily="18" charset="0"/>
                          <a:ea typeface="宋体" panose="02010600030101010101" pitchFamily="2" charset="-122"/>
                          <a:cs typeface="Times New Roman" panose="02020603050405020304" pitchFamily="18" charset="0"/>
                        </a:rPr>
                        <a:t>                 </a:t>
                      </a:r>
                      <a:r>
                        <a:rPr lang="en-US" sz="20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endParaRPr lang="en-US" sz="20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p>
                      <a:pPr indent="0">
                        <a:lnSpc>
                          <a:spcPct val="200000"/>
                        </a:lnSpc>
                        <a:buNone/>
                      </a:pPr>
                      <a:r>
                        <a:rPr lang="en-US" sz="2000" b="0" i="1" u="sng">
                          <a:solidFill>
                            <a:srgbClr val="000000"/>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rPr>
                        <a:t>　　　 </a:t>
                      </a:r>
                      <a:endParaRPr lang="en-US" altLang="en-US" sz="20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nSpc>
                          <a:spcPct val="200000"/>
                        </a:lnSpc>
                        <a:buNone/>
                      </a:pP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增大斜面倾斜程度;减小摩擦</a:t>
                      </a:r>
                      <a:endParaRPr lang="en-US" alt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6" name="矩形 5"/>
          <p:cNvSpPr/>
          <p:nvPr/>
        </p:nvSpPr>
        <p:spPr>
          <a:xfrm>
            <a:off x="3559810" y="3238500"/>
            <a:ext cx="56515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Gh</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pic>
        <p:nvPicPr>
          <p:cNvPr id="19" name="图片 18"/>
          <p:cNvPicPr>
            <a:picLocks noChangeAspect="1"/>
          </p:cNvPicPr>
          <p:nvPr/>
        </p:nvPicPr>
        <p:blipFill>
          <a:blip r:embed="rId3"/>
          <a:stretch>
            <a:fillRect/>
          </a:stretch>
        </p:blipFill>
        <p:spPr>
          <a:xfrm>
            <a:off x="7703185" y="2981960"/>
            <a:ext cx="408305" cy="748665"/>
          </a:xfrm>
          <a:prstGeom prst="rect">
            <a:avLst/>
          </a:prstGeom>
        </p:spPr>
      </p:pic>
      <p:pic>
        <p:nvPicPr>
          <p:cNvPr id="1491" name="18WHLWJJZKBWL67.jpg"/>
          <p:cNvPicPr>
            <a:picLocks noChangeAspect="1"/>
          </p:cNvPicPr>
          <p:nvPr/>
        </p:nvPicPr>
        <p:blipFill>
          <a:blip r:embed="rId4"/>
          <a:stretch>
            <a:fillRect/>
          </a:stretch>
        </p:blipFill>
        <p:spPr>
          <a:xfrm>
            <a:off x="999490" y="3464560"/>
            <a:ext cx="1627505" cy="904875"/>
          </a:xfrm>
          <a:prstGeom prst="rect">
            <a:avLst/>
          </a:prstGeom>
        </p:spPr>
      </p:pic>
      <p:pic>
        <p:nvPicPr>
          <p:cNvPr id="10" name="图片 9"/>
          <p:cNvPicPr>
            <a:picLocks noChangeAspect="1"/>
          </p:cNvPicPr>
          <p:nvPr/>
        </p:nvPicPr>
        <p:blipFill>
          <a:blip r:embed="rId5"/>
          <a:stretch>
            <a:fillRect/>
          </a:stretch>
        </p:blipFill>
        <p:spPr>
          <a:xfrm>
            <a:off x="7818755" y="3879215"/>
            <a:ext cx="981075" cy="524510"/>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机械效率</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a:t>
            </a:r>
            <a:r>
              <a:rPr lang="en-US" altLang="zh-CN">
                <a:solidFill>
                  <a:schemeClr val="bg1"/>
                </a:solidFill>
                <a:sym typeface="+mn-lt"/>
              </a:rPr>
              <a:t>3</a:t>
            </a:r>
            <a:endParaRPr lang="zh-CN" altLang="en-US">
              <a:solidFill>
                <a:schemeClr val="bg1"/>
              </a:solidFill>
              <a:sym typeface="+mn-lt"/>
            </a:endParaRPr>
          </a:p>
        </p:txBody>
      </p:sp>
      <p:sp>
        <p:nvSpPr>
          <p:cNvPr id="5" name="圆角矩形 36"/>
          <p:cNvSpPr/>
          <p:nvPr/>
        </p:nvSpPr>
        <p:spPr>
          <a:xfrm>
            <a:off x="660400" y="1185545"/>
            <a:ext cx="10746740" cy="490410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1086485" y="763905"/>
            <a:ext cx="1771650" cy="737235"/>
          </a:xfrm>
          <a:prstGeom prst="rect">
            <a:avLst/>
          </a:prstGeom>
          <a:solidFill>
            <a:schemeClr val="bg1"/>
          </a:solidFill>
        </p:spPr>
        <p:txBody>
          <a:bodyPr wrap="square">
            <a:spAutoFit/>
          </a:bodyPr>
          <a:lstStyle/>
          <a:p>
            <a:pPr algn="ctr">
              <a:lnSpc>
                <a:spcPct val="150000"/>
              </a:lnSpc>
            </a:pPr>
            <a:r>
              <a:rPr lang="zh-CN" altLang="en-US" sz="2800" b="1">
                <a:solidFill>
                  <a:srgbClr val="EE3028"/>
                </a:solidFill>
                <a:latin typeface="黑体" panose="02010609060101010101" pitchFamily="49" charset="-122"/>
                <a:ea typeface="黑体" panose="02010609060101010101" pitchFamily="49" charset="-122"/>
              </a:rPr>
              <a:t>得分指南</a:t>
            </a:r>
            <a:endParaRPr lang="zh-CN" altLang="en-US" sz="2800" b="1">
              <a:solidFill>
                <a:srgbClr val="EE3028"/>
              </a:solidFill>
              <a:latin typeface="黑体" panose="02010609060101010101" pitchFamily="49" charset="-122"/>
              <a:ea typeface="黑体" panose="02010609060101010101" pitchFamily="49" charset="-122"/>
            </a:endParaRPr>
          </a:p>
        </p:txBody>
      </p:sp>
      <p:sp>
        <p:nvSpPr>
          <p:cNvPr id="103" name="文本框 102"/>
          <p:cNvSpPr txBox="1"/>
          <p:nvPr/>
        </p:nvSpPr>
        <p:spPr>
          <a:xfrm>
            <a:off x="3559810" y="1350010"/>
            <a:ext cx="5080000" cy="460375"/>
          </a:xfrm>
          <a:prstGeom prst="rect">
            <a:avLst/>
          </a:prstGeom>
          <a:noFill/>
          <a:ln w="9525">
            <a:noFill/>
          </a:ln>
        </p:spPr>
        <p:txBody>
          <a:bodyPr>
            <a:spAutoFit/>
          </a:bodyPr>
          <a:lstStyle/>
          <a:p>
            <a:pPr indent="0" algn="ctr"/>
            <a:r>
              <a:rPr lang="zh-CN" sz="2400" b="0">
                <a:solidFill>
                  <a:srgbClr val="000000"/>
                </a:solidFill>
                <a:latin typeface="黑体" panose="02010609060101010101" pitchFamily="49" charset="-122"/>
                <a:ea typeface="黑体" panose="02010609060101010101" pitchFamily="49" charset="-122"/>
              </a:rPr>
              <a:t>三种简单机械的对比</a:t>
            </a:r>
            <a:endParaRPr lang="zh-CN" altLang="en-US" sz="2400">
              <a:latin typeface="黑体" panose="02010609060101010101" pitchFamily="49" charset="-122"/>
              <a:ea typeface="黑体" panose="02010609060101010101" pitchFamily="49" charset="-122"/>
            </a:endParaRPr>
          </a:p>
        </p:txBody>
      </p:sp>
      <p:graphicFrame>
        <p:nvGraphicFramePr>
          <p:cNvPr id="2" name="表格 1"/>
          <p:cNvGraphicFramePr>
            <a:graphicFrameLocks noGrp="1"/>
          </p:cNvGraphicFramePr>
          <p:nvPr>
            <p:custDataLst>
              <p:tags r:id="rId2"/>
            </p:custDataLst>
          </p:nvPr>
        </p:nvGraphicFramePr>
        <p:xfrm>
          <a:off x="975360" y="1809750"/>
          <a:ext cx="10253345" cy="3833495"/>
        </p:xfrm>
        <a:graphic>
          <a:graphicData uri="http://schemas.openxmlformats.org/drawingml/2006/table">
            <a:tbl>
              <a:tblPr firstRow="1" bandRow="1">
                <a:tableStyleId>{5940675A-B579-460E-94D1-54222C63F5DA}</a:tableStyleId>
              </a:tblPr>
              <a:tblGrid>
                <a:gridCol w="1717040"/>
                <a:gridCol w="1816100"/>
                <a:gridCol w="2930525"/>
                <a:gridCol w="1930400"/>
                <a:gridCol w="1859280"/>
              </a:tblGrid>
              <a:tr h="478790">
                <a:tc>
                  <a:txBody>
                    <a:bodyPr vert="horz" wrap="square"/>
                    <a:lstStyle/>
                    <a:p>
                      <a:pPr indent="0" algn="ctr">
                        <a:buNone/>
                      </a:pPr>
                      <a:r>
                        <a:rPr lang="en-US" sz="2000" b="1">
                          <a:solidFill>
                            <a:srgbClr val="000000"/>
                          </a:solidFill>
                          <a:latin typeface="宋体" panose="02010600030101010101" pitchFamily="2" charset="-122"/>
                          <a:ea typeface="宋体" panose="02010600030101010101" pitchFamily="2" charset="-122"/>
                          <a:cs typeface="NEU-BZ-S92" charset="0"/>
                        </a:rPr>
                        <a:t>机械类型</a:t>
                      </a:r>
                      <a:endParaRPr lang="en-US" altLang="en-US" sz="2000" b="1">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1">
                          <a:solidFill>
                            <a:srgbClr val="000000"/>
                          </a:solidFill>
                          <a:latin typeface="宋体" panose="02010600030101010101" pitchFamily="2" charset="-122"/>
                          <a:ea typeface="宋体" panose="02010600030101010101" pitchFamily="2" charset="-122"/>
                          <a:cs typeface="NEU-BZ-S92" charset="0"/>
                        </a:rPr>
                        <a:t>有用功</a:t>
                      </a:r>
                      <a:endParaRPr lang="en-US" altLang="en-US" sz="2000" b="1">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1">
                          <a:solidFill>
                            <a:srgbClr val="000000"/>
                          </a:solidFill>
                          <a:latin typeface="宋体" panose="02010600030101010101" pitchFamily="2" charset="-122"/>
                          <a:ea typeface="宋体" panose="02010600030101010101" pitchFamily="2" charset="-122"/>
                          <a:cs typeface="NEU-BZ-S92" charset="0"/>
                        </a:rPr>
                        <a:t>总功</a:t>
                      </a:r>
                      <a:endParaRPr lang="en-US" altLang="en-US" sz="2000" b="1">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1">
                          <a:solidFill>
                            <a:srgbClr val="000000"/>
                          </a:solidFill>
                          <a:latin typeface="宋体" panose="02010600030101010101" pitchFamily="2" charset="-122"/>
                          <a:ea typeface="宋体" panose="02010600030101010101" pitchFamily="2" charset="-122"/>
                          <a:cs typeface="NEU-BZ-S92" charset="0"/>
                        </a:rPr>
                        <a:t>机械效率</a:t>
                      </a:r>
                      <a:endParaRPr lang="en-US" altLang="en-US" sz="2000" b="1">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1">
                          <a:solidFill>
                            <a:srgbClr val="000000"/>
                          </a:solidFill>
                          <a:latin typeface="宋体" panose="02010600030101010101" pitchFamily="2" charset="-122"/>
                          <a:ea typeface="宋体" panose="02010600030101010101" pitchFamily="2" charset="-122"/>
                          <a:cs typeface="NEU-BZ-S92" charset="0"/>
                        </a:rPr>
                        <a:t>提高效率的方法</a:t>
                      </a:r>
                      <a:endParaRPr lang="en-US" altLang="en-US" sz="2000" b="1">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354705">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just">
                        <a:lnSpc>
                          <a:spcPct val="150000"/>
                        </a:lnSpc>
                        <a:buNone/>
                      </a:pPr>
                      <a:r>
                        <a:rPr lang="en-US" sz="20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rPr>
                        <a:t>W</a:t>
                      </a:r>
                      <a:r>
                        <a:rPr lang="en-US" sz="2000" b="0" baseline="-25000">
                          <a:solidFill>
                            <a:srgbClr val="000000"/>
                          </a:solidFill>
                          <a:latin typeface="Times New Roman" panose="02020603050405020304" pitchFamily="18" charset="0"/>
                          <a:ea typeface="宋体" panose="02010600030101010101" pitchFamily="2" charset="-122"/>
                          <a:cs typeface="Times New Roman" panose="02020603050405020304" pitchFamily="18" charset="0"/>
                        </a:rPr>
                        <a:t>有</a:t>
                      </a:r>
                      <a:r>
                        <a:rPr lang="en-US" sz="20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en-US" sz="2000" b="0" u="sng">
                          <a:solidFill>
                            <a:srgbClr val="000000"/>
                          </a:solidFill>
                          <a:latin typeface="Times New Roman" panose="02020603050405020304" pitchFamily="18" charset="0"/>
                          <a:ea typeface="宋体" panose="02010600030101010101" pitchFamily="2" charset="-122"/>
                          <a:cs typeface="Times New Roman" panose="02020603050405020304" pitchFamily="18" charset="0"/>
                        </a:rPr>
                        <a:t>㉕</a:t>
                      </a:r>
                      <a:r>
                        <a:rPr lang="en-US" sz="2000" b="0" u="sng">
                          <a:solidFill>
                            <a:srgbClr val="000000"/>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rPr>
                        <a:t>           </a:t>
                      </a: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endParaRPr lang="en-US" altLang="en-US" sz="20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nSpc>
                          <a:spcPct val="200000"/>
                        </a:lnSpc>
                        <a:buNone/>
                      </a:pP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W</a:t>
                      </a:r>
                      <a:r>
                        <a:rPr lang="en-US" sz="2000" b="0" baseline="-25000">
                          <a:solidFill>
                            <a:srgbClr val="000000"/>
                          </a:solidFill>
                          <a:latin typeface="Times New Roman" panose="02020603050405020304" pitchFamily="18" charset="0"/>
                          <a:ea typeface="宋体" panose="02010600030101010101" pitchFamily="2" charset="-122"/>
                          <a:cs typeface="Times New Roman" panose="02020603050405020304" pitchFamily="18" charset="0"/>
                        </a:rPr>
                        <a:t>总</a:t>
                      </a: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=Fns,F是拉力,ns为拉力移动的距离,n为与动滑轮连接的绳子的段数</a:t>
                      </a:r>
                      <a:endPar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fontAlgn="auto">
                        <a:lnSpc>
                          <a:spcPct val="400000"/>
                        </a:lnSpc>
                        <a:buNone/>
                      </a:pPr>
                      <a:r>
                        <a:rPr lang="en-US" sz="20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rPr>
                        <a:t>η=        </a:t>
                      </a: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×100%</a:t>
                      </a:r>
                      <a:endPar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p>
                      <a:pPr indent="0" fontAlgn="auto">
                        <a:lnSpc>
                          <a:spcPct val="400000"/>
                        </a:lnSpc>
                        <a:buNone/>
                      </a:pPr>
                      <a:r>
                        <a:rPr lang="en-US" sz="20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r>
                        <a:rPr lang="en-US" sz="2000" b="0" i="1" u="sng">
                          <a:solidFill>
                            <a:srgbClr val="000000"/>
                          </a:solidFill>
                          <a:latin typeface="Times New Roman" panose="02020603050405020304" pitchFamily="18" charset="0"/>
                          <a:ea typeface="宋体" panose="02010600030101010101" pitchFamily="2" charset="-122"/>
                          <a:cs typeface="Times New Roman" panose="02020603050405020304" pitchFamily="18" charset="0"/>
                        </a:rPr>
                        <a:t> </a:t>
                      </a:r>
                      <a:r>
                        <a:rPr lang="en-US" sz="2000" b="0" u="sng">
                          <a:solidFill>
                            <a:srgbClr val="000000"/>
                          </a:solidFill>
                          <a:latin typeface="Times New Roman" panose="02020603050405020304" pitchFamily="18" charset="0"/>
                          <a:ea typeface="宋体" panose="02010600030101010101" pitchFamily="2" charset="-122"/>
                          <a:cs typeface="Times New Roman" panose="02020603050405020304" pitchFamily="18" charset="0"/>
                        </a:rPr>
                        <a:t>㉖</a:t>
                      </a:r>
                      <a:r>
                        <a:rPr lang="en-US" sz="2000" b="0" i="1" u="sng">
                          <a:solidFill>
                            <a:srgbClr val="000000"/>
                          </a:solidFill>
                          <a:latin typeface="Times New Roman" panose="02020603050405020304" pitchFamily="18" charset="0"/>
                          <a:ea typeface="宋体" panose="02010600030101010101" pitchFamily="2" charset="-122"/>
                          <a:cs typeface="Times New Roman" panose="02020603050405020304" pitchFamily="18" charset="0"/>
                        </a:rPr>
                        <a:t>                 </a:t>
                      </a:r>
                      <a:r>
                        <a:rPr lang="en-US" sz="20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rPr>
                        <a:t>.</a:t>
                      </a:r>
                      <a:endParaRPr lang="en-US" sz="20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p>
                      <a:pPr indent="0">
                        <a:lnSpc>
                          <a:spcPct val="200000"/>
                        </a:lnSpc>
                        <a:buNone/>
                      </a:pPr>
                      <a:r>
                        <a:rPr lang="en-US" sz="2000" b="0" i="1" u="sng">
                          <a:solidFill>
                            <a:srgbClr val="000000"/>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rPr>
                        <a:t>　　　 </a:t>
                      </a:r>
                      <a:endParaRPr lang="en-US" altLang="en-US" sz="20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lnSpc>
                          <a:spcPct val="200000"/>
                        </a:lnSpc>
                        <a:buNone/>
                      </a:pPr>
                      <a:r>
                        <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rPr>
                        <a:t>减小摩擦</a:t>
                      </a:r>
                      <a:endParaRPr lang="en-US" sz="2000" b="0">
                        <a:solidFill>
                          <a:srgbClr val="000000"/>
                        </a:solidFill>
                        <a:latin typeface="Times New Roman" panose="02020603050405020304" pitchFamily="18" charset="0"/>
                        <a:ea typeface="宋体" panose="02010600030101010101" pitchFamily="2" charset="-122"/>
                        <a:cs typeface="Times New Roman" panose="02020603050405020304" pitchFamily="18"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6" name="矩形 5"/>
          <p:cNvSpPr/>
          <p:nvPr/>
        </p:nvSpPr>
        <p:spPr>
          <a:xfrm>
            <a:off x="3559810" y="3634105"/>
            <a:ext cx="56515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fs</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pic>
        <p:nvPicPr>
          <p:cNvPr id="19" name="图片 18"/>
          <p:cNvPicPr>
            <a:picLocks noChangeAspect="1"/>
          </p:cNvPicPr>
          <p:nvPr/>
        </p:nvPicPr>
        <p:blipFill>
          <a:blip r:embed="rId3"/>
          <a:stretch>
            <a:fillRect/>
          </a:stretch>
        </p:blipFill>
        <p:spPr>
          <a:xfrm>
            <a:off x="7889875" y="3166745"/>
            <a:ext cx="408305" cy="748665"/>
          </a:xfrm>
          <a:prstGeom prst="rect">
            <a:avLst/>
          </a:prstGeom>
        </p:spPr>
      </p:pic>
      <p:pic>
        <p:nvPicPr>
          <p:cNvPr id="1493" name="18WHLWJJZKBWL68.jpg"/>
          <p:cNvPicPr>
            <a:picLocks noChangeAspect="1"/>
          </p:cNvPicPr>
          <p:nvPr/>
        </p:nvPicPr>
        <p:blipFill>
          <a:blip r:embed="rId4"/>
          <a:stretch>
            <a:fillRect/>
          </a:stretch>
        </p:blipFill>
        <p:spPr>
          <a:xfrm>
            <a:off x="987425" y="3326130"/>
            <a:ext cx="1697355" cy="943610"/>
          </a:xfrm>
          <a:prstGeom prst="rect">
            <a:avLst/>
          </a:prstGeom>
        </p:spPr>
      </p:pic>
      <p:pic>
        <p:nvPicPr>
          <p:cNvPr id="3" name="图片 2"/>
          <p:cNvPicPr>
            <a:picLocks noChangeAspect="1"/>
          </p:cNvPicPr>
          <p:nvPr/>
        </p:nvPicPr>
        <p:blipFill>
          <a:blip r:embed="rId5"/>
          <a:stretch>
            <a:fillRect/>
          </a:stretch>
        </p:blipFill>
        <p:spPr>
          <a:xfrm>
            <a:off x="8069580" y="4094480"/>
            <a:ext cx="1111885" cy="575310"/>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5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9" name="矩形 8"/>
          <p:cNvSpPr/>
          <p:nvPr/>
        </p:nvSpPr>
        <p:spPr>
          <a:xfrm>
            <a:off x="1979295" y="0"/>
            <a:ext cx="10212705" cy="807085"/>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滑轮、滑轮组的特点及应用</a:t>
            </a:r>
            <a:endParaRPr lang="zh-CN" altLang="en-US" sz="2400" b="1" kern="0">
              <a:solidFill>
                <a:srgbClr val="EE3028"/>
              </a:solidFill>
              <a:cs typeface="+mn-ea"/>
              <a:sym typeface="+mn-lt"/>
            </a:endParaRPr>
          </a:p>
        </p:txBody>
      </p:sp>
      <p:sp>
        <p:nvSpPr>
          <p:cNvPr id="11" name="文本框 10"/>
          <p:cNvSpPr txBox="1"/>
          <p:nvPr/>
        </p:nvSpPr>
        <p:spPr>
          <a:xfrm>
            <a:off x="6350" y="0"/>
            <a:ext cx="1972945" cy="806450"/>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endParaRPr lang="zh-CN" altLang="en-US">
              <a:solidFill>
                <a:schemeClr val="bg1"/>
              </a:solidFill>
              <a:sym typeface="+mn-lt"/>
            </a:endParaRPr>
          </a:p>
          <a:p>
            <a:pPr algn="ctr"/>
            <a:r>
              <a:rPr lang="zh-CN" altLang="en-US">
                <a:solidFill>
                  <a:schemeClr val="bg1"/>
                </a:solidFill>
                <a:sym typeface="+mn-lt"/>
              </a:rPr>
              <a:t>命题角度</a:t>
            </a:r>
            <a:r>
              <a:rPr lang="en-US" altLang="zh-CN">
                <a:solidFill>
                  <a:schemeClr val="bg1"/>
                </a:solidFill>
                <a:sym typeface="+mn-lt"/>
              </a:rPr>
              <a:t>1</a:t>
            </a:r>
            <a:endParaRPr lang="zh-CN" altLang="en-US">
              <a:solidFill>
                <a:schemeClr val="bg1"/>
              </a:solidFill>
              <a:sym typeface="+mn-lt"/>
            </a:endParaRPr>
          </a:p>
          <a:p>
            <a:pPr algn="ctr"/>
            <a:endParaRPr lang="zh-CN" altLang="en-US">
              <a:solidFill>
                <a:schemeClr val="bg1"/>
              </a:solidFill>
              <a:sym typeface="+mn-lt"/>
            </a:endParaRPr>
          </a:p>
        </p:txBody>
      </p:sp>
      <p:sp>
        <p:nvSpPr>
          <p:cNvPr id="2" name="文本框 1"/>
          <p:cNvSpPr txBox="1"/>
          <p:nvPr/>
        </p:nvSpPr>
        <p:spPr>
          <a:xfrm>
            <a:off x="981075" y="1262380"/>
            <a:ext cx="10294620" cy="3415030"/>
          </a:xfrm>
          <a:prstGeom prst="rect">
            <a:avLst/>
          </a:prstGeom>
          <a:noFill/>
        </p:spPr>
        <p:txBody>
          <a:bodyPr wrap="square" rtlCol="0">
            <a:spAutoFit/>
          </a:bodyPr>
          <a:lstStyle/>
          <a:p>
            <a:pPr>
              <a:lnSpc>
                <a:spcPct val="150000"/>
              </a:lnSpc>
            </a:pPr>
            <a:r>
              <a:rPr lang="zh-CN" altLang="en-US" sz="2400">
                <a:latin typeface="黑体" panose="02010609060101010101" pitchFamily="49" charset="-122"/>
                <a:ea typeface="黑体" panose="02010609060101010101" pitchFamily="49" charset="-122"/>
                <a:cs typeface="黑体" panose="02010609060101010101" pitchFamily="49" charset="-122"/>
              </a:rPr>
              <a:t>例1</a:t>
            </a:r>
            <a:r>
              <a:rPr lang="zh-CN" altLang="en-US" sz="2400">
                <a:latin typeface="宋体" panose="02010600030101010101" pitchFamily="2" charset="-122"/>
                <a:ea typeface="宋体" panose="02010600030101010101" pitchFamily="2" charset="-122"/>
                <a:cs typeface="宋体" panose="02010600030101010101" pitchFamily="2" charset="-122"/>
              </a:rPr>
              <a:t> 小明用图中装置提升重为400 N的物体,不计摩擦、绳重和滑轮自重,下列说法正确的是	               (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A.物体匀速上升时,人对绳子的拉力为200 N</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B.人将绳子拉过1 m,物体也上升1 m</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C.两个滑轮均为定滑轮</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D.使用该装置不但能省力,还能省距离</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8" name="矩形 7"/>
          <p:cNvSpPr/>
          <p:nvPr/>
        </p:nvSpPr>
        <p:spPr>
          <a:xfrm>
            <a:off x="6175375" y="1940560"/>
            <a:ext cx="110680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 </a:t>
            </a:r>
            <a:r>
              <a:rPr lang="en-US" altLang="zh-CN" sz="2400" b="1" kern="100">
                <a:solidFill>
                  <a:srgbClr val="EE3028"/>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sym typeface="+mn-ea"/>
              </a:rPr>
              <a:t>A</a:t>
            </a:r>
            <a:endParaRPr lang="en-US" altLang="zh-CN" sz="2400" b="1" kern="100">
              <a:solidFill>
                <a:srgbClr val="EE3028"/>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pic>
        <p:nvPicPr>
          <p:cNvPr id="1499" name="18WHLWJJZKBWL257.jpg" descr="id:2147503418;FounderCES"/>
          <p:cNvPicPr>
            <a:picLocks noChangeAspect="1"/>
          </p:cNvPicPr>
          <p:nvPr/>
        </p:nvPicPr>
        <p:blipFill>
          <a:blip r:embed="rId2"/>
          <a:stretch>
            <a:fillRect/>
          </a:stretch>
        </p:blipFill>
        <p:spPr>
          <a:xfrm>
            <a:off x="7844155" y="2328545"/>
            <a:ext cx="3019425" cy="1992630"/>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3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9" name="矩形 8"/>
          <p:cNvSpPr/>
          <p:nvPr/>
        </p:nvSpPr>
        <p:spPr>
          <a:xfrm>
            <a:off x="1979295" y="0"/>
            <a:ext cx="10212705" cy="807085"/>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滑轮、滑轮组的特点及应用</a:t>
            </a:r>
            <a:endParaRPr lang="zh-CN" altLang="en-US" sz="2400" b="1" kern="0">
              <a:solidFill>
                <a:srgbClr val="EE3028"/>
              </a:solidFill>
              <a:cs typeface="+mn-ea"/>
              <a:sym typeface="+mn-lt"/>
            </a:endParaRPr>
          </a:p>
        </p:txBody>
      </p:sp>
      <p:sp>
        <p:nvSpPr>
          <p:cNvPr id="11" name="文本框 10"/>
          <p:cNvSpPr txBox="1"/>
          <p:nvPr/>
        </p:nvSpPr>
        <p:spPr>
          <a:xfrm>
            <a:off x="6350" y="0"/>
            <a:ext cx="1972945" cy="806450"/>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endParaRPr lang="zh-CN" altLang="en-US">
              <a:solidFill>
                <a:schemeClr val="bg1"/>
              </a:solidFill>
              <a:sym typeface="+mn-lt"/>
            </a:endParaRPr>
          </a:p>
          <a:p>
            <a:pPr algn="ctr"/>
            <a:r>
              <a:rPr lang="zh-CN" altLang="en-US">
                <a:solidFill>
                  <a:schemeClr val="bg1"/>
                </a:solidFill>
                <a:sym typeface="+mn-lt"/>
              </a:rPr>
              <a:t>命题角度</a:t>
            </a:r>
            <a:r>
              <a:rPr lang="en-US" altLang="zh-CN">
                <a:solidFill>
                  <a:schemeClr val="bg1"/>
                </a:solidFill>
                <a:sym typeface="+mn-lt"/>
              </a:rPr>
              <a:t>1</a:t>
            </a:r>
            <a:endParaRPr lang="zh-CN" altLang="en-US">
              <a:solidFill>
                <a:schemeClr val="bg1"/>
              </a:solidFill>
              <a:sym typeface="+mn-lt"/>
            </a:endParaRPr>
          </a:p>
          <a:p>
            <a:pPr algn="ctr"/>
            <a:endParaRPr lang="zh-CN" altLang="en-US">
              <a:solidFill>
                <a:schemeClr val="bg1"/>
              </a:solidFill>
              <a:sym typeface="+mn-lt"/>
            </a:endParaRPr>
          </a:p>
        </p:txBody>
      </p:sp>
      <p:sp>
        <p:nvSpPr>
          <p:cNvPr id="5" name="圆角矩形 36"/>
          <p:cNvSpPr/>
          <p:nvPr/>
        </p:nvSpPr>
        <p:spPr>
          <a:xfrm>
            <a:off x="876935" y="1456055"/>
            <a:ext cx="10576560" cy="457136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1590675" y="1010285"/>
            <a:ext cx="1729105" cy="737235"/>
          </a:xfrm>
          <a:prstGeom prst="rect">
            <a:avLst/>
          </a:prstGeom>
          <a:solidFill>
            <a:schemeClr val="bg1"/>
          </a:solidFill>
        </p:spPr>
        <p:txBody>
          <a:bodyPr wrap="square">
            <a:spAutoFit/>
          </a:bodyPr>
          <a:lstStyle/>
          <a:p>
            <a:pPr algn="ctr">
              <a:lnSpc>
                <a:spcPct val="150000"/>
              </a:lnSpc>
            </a:pPr>
            <a:r>
              <a:rPr lang="zh-CN" altLang="en-US" sz="2800" b="1">
                <a:solidFill>
                  <a:srgbClr val="EE3028"/>
                </a:solidFill>
                <a:latin typeface="黑体" panose="02010609060101010101" pitchFamily="49" charset="-122"/>
                <a:ea typeface="黑体" panose="02010609060101010101" pitchFamily="49" charset="-122"/>
              </a:rPr>
              <a:t>提分技法</a:t>
            </a:r>
            <a:endParaRPr lang="zh-CN" altLang="en-US" sz="2800" b="1">
              <a:solidFill>
                <a:srgbClr val="EE3028"/>
              </a:solidFill>
              <a:latin typeface="黑体" panose="02010609060101010101" pitchFamily="49" charset="-122"/>
              <a:ea typeface="黑体" panose="02010609060101010101" pitchFamily="49" charset="-122"/>
            </a:endParaRPr>
          </a:p>
        </p:txBody>
      </p:sp>
      <p:sp>
        <p:nvSpPr>
          <p:cNvPr id="3" name="文本框 2"/>
          <p:cNvSpPr txBox="1"/>
          <p:nvPr/>
        </p:nvSpPr>
        <p:spPr>
          <a:xfrm>
            <a:off x="1049020" y="1596390"/>
            <a:ext cx="10253345" cy="4431030"/>
          </a:xfrm>
          <a:prstGeom prst="rect">
            <a:avLst/>
          </a:prstGeom>
          <a:noFill/>
        </p:spPr>
        <p:txBody>
          <a:bodyPr wrap="square" rtlCol="0">
            <a:spAutoFit/>
          </a:bodyPr>
          <a:lstStyle/>
          <a:p>
            <a:pPr algn="ctr">
              <a:lnSpc>
                <a:spcPct val="150000"/>
              </a:lnSpc>
            </a:pPr>
            <a:r>
              <a:rPr lang="zh-CN" altLang="en-US" sz="2400">
                <a:latin typeface="黑体" panose="02010609060101010101" pitchFamily="49" charset="-122"/>
                <a:ea typeface="黑体" panose="02010609060101010101" pitchFamily="49" charset="-122"/>
                <a:cs typeface="宋体" panose="02010600030101010101" pitchFamily="2" charset="-122"/>
              </a:rPr>
              <a:t>滑轮组承担物重的绳子段数的判定方法</a:t>
            </a:r>
            <a:endParaRPr lang="zh-CN" altLang="en-US" sz="2400">
              <a:latin typeface="黑体" panose="02010609060101010101" pitchFamily="49" charset="-122"/>
              <a:ea typeface="黑体" panose="02010609060101010101" pitchFamily="49"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如图所示,在定滑轮和动滑轮之间画一条水平的虚线,将定滑轮和动滑轮隔开,然后数出与动滑轮相连的绳子的段数即为滑轮组承担物重的绳子的段数n.</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000">
                <a:latin typeface="宋体" panose="02010600030101010101" pitchFamily="2" charset="-122"/>
                <a:ea typeface="宋体" panose="02010600030101010101" pitchFamily="2" charset="-122"/>
                <a:cs typeface="宋体" panose="02010600030101010101" pitchFamily="2" charset="-122"/>
              </a:rPr>
              <a:t>                            甲　　　　　　　   　　乙</a:t>
            </a:r>
            <a:endParaRPr lang="zh-CN" altLang="en-US" sz="2000">
              <a:latin typeface="宋体" panose="02010600030101010101" pitchFamily="2" charset="-122"/>
              <a:ea typeface="宋体" panose="02010600030101010101" pitchFamily="2" charset="-122"/>
              <a:cs typeface="宋体" panose="02010600030101010101" pitchFamily="2" charset="-122"/>
            </a:endParaRPr>
          </a:p>
        </p:txBody>
      </p:sp>
      <p:pic>
        <p:nvPicPr>
          <p:cNvPr id="1503" name="18WHLWJJZKBWL258.jpg" descr="id:2147503446;FounderCES"/>
          <p:cNvPicPr>
            <a:picLocks noChangeAspect="1"/>
          </p:cNvPicPr>
          <p:nvPr/>
        </p:nvPicPr>
        <p:blipFill>
          <a:blip r:embed="rId2"/>
          <a:stretch>
            <a:fillRect/>
          </a:stretch>
        </p:blipFill>
        <p:spPr>
          <a:xfrm>
            <a:off x="3420745" y="3450590"/>
            <a:ext cx="5895340" cy="2148840"/>
          </a:xfrm>
          <a:prstGeom prst="rect">
            <a:avLst/>
          </a:prstGeom>
        </p:spPr>
      </p:pic>
    </p:spTree>
  </p:cSld>
  <p:clrMapOvr>
    <a:masterClrMapping/>
  </p:clrMapOvr>
  <p:transition spd="med">
    <p:wipe dir="d"/>
  </p:transition>
  <p:timing/>
</p:sld>
</file>

<file path=ppt/slides/slide5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9" name="矩形 8"/>
          <p:cNvSpPr/>
          <p:nvPr/>
        </p:nvSpPr>
        <p:spPr>
          <a:xfrm>
            <a:off x="1979295" y="0"/>
            <a:ext cx="10212705" cy="807085"/>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机械效率的理解及相关计算</a:t>
            </a:r>
            <a:endParaRPr lang="zh-CN" altLang="en-US" sz="2400" b="1" kern="0">
              <a:solidFill>
                <a:srgbClr val="EE3028"/>
              </a:solidFill>
              <a:cs typeface="+mn-ea"/>
              <a:sym typeface="+mn-lt"/>
            </a:endParaRPr>
          </a:p>
        </p:txBody>
      </p:sp>
      <p:sp>
        <p:nvSpPr>
          <p:cNvPr id="11" name="文本框 10"/>
          <p:cNvSpPr txBox="1"/>
          <p:nvPr/>
        </p:nvSpPr>
        <p:spPr>
          <a:xfrm>
            <a:off x="6350" y="0"/>
            <a:ext cx="1972945" cy="806450"/>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endParaRPr lang="zh-CN" altLang="en-US">
              <a:solidFill>
                <a:schemeClr val="bg1"/>
              </a:solidFill>
              <a:sym typeface="+mn-lt"/>
            </a:endParaRPr>
          </a:p>
          <a:p>
            <a:pPr algn="ctr"/>
            <a:r>
              <a:rPr lang="zh-CN" altLang="en-US">
                <a:solidFill>
                  <a:schemeClr val="bg1"/>
                </a:solidFill>
                <a:sym typeface="+mn-lt"/>
              </a:rPr>
              <a:t>命题角度</a:t>
            </a:r>
            <a:r>
              <a:rPr lang="en-US" altLang="zh-CN">
                <a:solidFill>
                  <a:schemeClr val="bg1"/>
                </a:solidFill>
                <a:sym typeface="+mn-lt"/>
              </a:rPr>
              <a:t>2</a:t>
            </a:r>
            <a:endParaRPr lang="zh-CN" altLang="en-US">
              <a:solidFill>
                <a:schemeClr val="bg1"/>
              </a:solidFill>
              <a:sym typeface="+mn-lt"/>
            </a:endParaRPr>
          </a:p>
          <a:p>
            <a:pPr algn="ctr"/>
            <a:endParaRPr lang="zh-CN" altLang="en-US">
              <a:solidFill>
                <a:schemeClr val="bg1"/>
              </a:solidFill>
              <a:sym typeface="+mn-lt"/>
            </a:endParaRPr>
          </a:p>
        </p:txBody>
      </p:sp>
      <p:sp>
        <p:nvSpPr>
          <p:cNvPr id="2" name="文本框 1"/>
          <p:cNvSpPr txBox="1"/>
          <p:nvPr/>
        </p:nvSpPr>
        <p:spPr>
          <a:xfrm>
            <a:off x="981075" y="1262380"/>
            <a:ext cx="10294620" cy="3784600"/>
          </a:xfrm>
          <a:prstGeom prst="rect">
            <a:avLst/>
          </a:prstGeom>
          <a:noFill/>
        </p:spPr>
        <p:txBody>
          <a:bodyPr wrap="square" rtlCol="0">
            <a:spAutoFit/>
          </a:bodyPr>
          <a:lstStyle/>
          <a:p>
            <a:pPr>
              <a:lnSpc>
                <a:spcPct val="200000"/>
              </a:lnSpc>
            </a:pPr>
            <a:r>
              <a:rPr lang="zh-CN" altLang="en-US" sz="2400">
                <a:latin typeface="黑体" panose="02010609060101010101" pitchFamily="49" charset="-122"/>
                <a:ea typeface="黑体" panose="02010609060101010101" pitchFamily="49" charset="-122"/>
                <a:cs typeface="黑体" panose="02010609060101010101" pitchFamily="49" charset="-122"/>
              </a:rPr>
              <a:t>例</a:t>
            </a:r>
            <a:r>
              <a:rPr lang="en-US" altLang="zh-CN" sz="2400">
                <a:latin typeface="黑体" panose="02010609060101010101" pitchFamily="49" charset="-122"/>
                <a:ea typeface="黑体" panose="02010609060101010101" pitchFamily="49" charset="-122"/>
                <a:cs typeface="黑体" panose="02010609060101010101" pitchFamily="49" charset="-122"/>
              </a:rPr>
              <a:t>2</a:t>
            </a:r>
            <a:r>
              <a:rPr lang="zh-CN" altLang="en-US" sz="2400">
                <a:latin typeface="宋体" panose="02010600030101010101" pitchFamily="2" charset="-122"/>
                <a:ea typeface="宋体" panose="02010600030101010101" pitchFamily="2" charset="-122"/>
                <a:cs typeface="宋体" panose="02010600030101010101" pitchFamily="2" charset="-122"/>
              </a:rPr>
              <a:t>  下列有关起重机提升货物时的机械效率的说法,正确的是	(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200000"/>
              </a:lnSpc>
            </a:pPr>
            <a:r>
              <a:rPr lang="zh-CN" altLang="en-US" sz="2400">
                <a:latin typeface="宋体" panose="02010600030101010101" pitchFamily="2" charset="-122"/>
                <a:ea typeface="宋体" panose="02010600030101010101" pitchFamily="2" charset="-122"/>
                <a:cs typeface="宋体" panose="02010600030101010101" pitchFamily="2" charset="-122"/>
              </a:rPr>
              <a:t>A.有用功越多,机械效率越高</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200000"/>
              </a:lnSpc>
            </a:pPr>
            <a:r>
              <a:rPr lang="zh-CN" altLang="en-US" sz="2400">
                <a:latin typeface="宋体" panose="02010600030101010101" pitchFamily="2" charset="-122"/>
                <a:ea typeface="宋体" panose="02010600030101010101" pitchFamily="2" charset="-122"/>
                <a:cs typeface="宋体" panose="02010600030101010101" pitchFamily="2" charset="-122"/>
              </a:rPr>
              <a:t>B.同一起重机提起的货物越重,机械效率越高</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200000"/>
              </a:lnSpc>
            </a:pPr>
            <a:r>
              <a:rPr lang="zh-CN" altLang="en-US" sz="2400">
                <a:latin typeface="宋体" panose="02010600030101010101" pitchFamily="2" charset="-122"/>
                <a:ea typeface="宋体" panose="02010600030101010101" pitchFamily="2" charset="-122"/>
                <a:cs typeface="宋体" panose="02010600030101010101" pitchFamily="2" charset="-122"/>
              </a:rPr>
              <a:t>C.额外功越少,机械效率越高</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200000"/>
              </a:lnSpc>
            </a:pPr>
            <a:r>
              <a:rPr lang="zh-CN" altLang="en-US" sz="2400">
                <a:latin typeface="宋体" panose="02010600030101010101" pitchFamily="2" charset="-122"/>
                <a:ea typeface="宋体" panose="02010600030101010101" pitchFamily="2" charset="-122"/>
                <a:cs typeface="宋体" panose="02010600030101010101" pitchFamily="2" charset="-122"/>
              </a:rPr>
              <a:t>D.同一起重机提起同一货物越快,机械效率越高</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8" name="矩形 7"/>
          <p:cNvSpPr/>
          <p:nvPr/>
        </p:nvSpPr>
        <p:spPr>
          <a:xfrm>
            <a:off x="10314940" y="1577340"/>
            <a:ext cx="110680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 </a:t>
            </a:r>
            <a:r>
              <a:rPr lang="en-US" altLang="zh-CN" sz="2400" b="1" kern="100">
                <a:solidFill>
                  <a:srgbClr val="EE3028"/>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sym typeface="+mn-ea"/>
              </a:rPr>
              <a:t>B</a:t>
            </a:r>
            <a:endParaRPr lang="en-US" altLang="zh-CN" sz="2400" b="1" kern="100">
              <a:solidFill>
                <a:srgbClr val="EE3028"/>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pic>
        <p:nvPicPr>
          <p:cNvPr id="1554" name="18WHLWJJZKBWL259.jpg" descr="id:2147504499;FounderCES"/>
          <p:cNvPicPr>
            <a:picLocks noChangeAspect="1"/>
          </p:cNvPicPr>
          <p:nvPr/>
        </p:nvPicPr>
        <p:blipFill>
          <a:blip r:embed="rId2"/>
          <a:stretch>
            <a:fillRect/>
          </a:stretch>
        </p:blipFill>
        <p:spPr>
          <a:xfrm>
            <a:off x="8053705" y="2654935"/>
            <a:ext cx="2934335" cy="1313180"/>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3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9" name="矩形 8"/>
          <p:cNvSpPr/>
          <p:nvPr/>
        </p:nvSpPr>
        <p:spPr>
          <a:xfrm>
            <a:off x="1979295" y="0"/>
            <a:ext cx="10212705" cy="807085"/>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机械效率的理解及相关计算</a:t>
            </a:r>
            <a:endParaRPr lang="zh-CN" altLang="en-US" sz="2400" b="1" kern="0">
              <a:solidFill>
                <a:srgbClr val="EE3028"/>
              </a:solidFill>
              <a:cs typeface="+mn-ea"/>
              <a:sym typeface="+mn-lt"/>
            </a:endParaRPr>
          </a:p>
        </p:txBody>
      </p:sp>
      <p:sp>
        <p:nvSpPr>
          <p:cNvPr id="11" name="文本框 10"/>
          <p:cNvSpPr txBox="1"/>
          <p:nvPr/>
        </p:nvSpPr>
        <p:spPr>
          <a:xfrm>
            <a:off x="6350" y="0"/>
            <a:ext cx="1972945" cy="806450"/>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endParaRPr lang="zh-CN" altLang="en-US">
              <a:solidFill>
                <a:schemeClr val="bg1"/>
              </a:solidFill>
              <a:sym typeface="+mn-lt"/>
            </a:endParaRPr>
          </a:p>
          <a:p>
            <a:pPr algn="ctr"/>
            <a:r>
              <a:rPr lang="zh-CN" altLang="en-US">
                <a:solidFill>
                  <a:schemeClr val="bg1"/>
                </a:solidFill>
                <a:sym typeface="+mn-lt"/>
              </a:rPr>
              <a:t>命题角度</a:t>
            </a:r>
            <a:r>
              <a:rPr lang="en-US" altLang="zh-CN">
                <a:solidFill>
                  <a:schemeClr val="bg1"/>
                </a:solidFill>
                <a:sym typeface="+mn-lt"/>
              </a:rPr>
              <a:t>2</a:t>
            </a:r>
            <a:endParaRPr lang="zh-CN" altLang="en-US">
              <a:solidFill>
                <a:schemeClr val="bg1"/>
              </a:solidFill>
              <a:sym typeface="+mn-lt"/>
            </a:endParaRPr>
          </a:p>
          <a:p>
            <a:pPr algn="ctr"/>
            <a:endParaRPr lang="zh-CN" altLang="en-US">
              <a:solidFill>
                <a:schemeClr val="bg1"/>
              </a:solidFill>
              <a:sym typeface="+mn-lt"/>
            </a:endParaRPr>
          </a:p>
        </p:txBody>
      </p:sp>
      <p:sp>
        <p:nvSpPr>
          <p:cNvPr id="2" name="文本框 1"/>
          <p:cNvSpPr txBox="1"/>
          <p:nvPr/>
        </p:nvSpPr>
        <p:spPr>
          <a:xfrm>
            <a:off x="981075" y="1262380"/>
            <a:ext cx="10294620" cy="3969385"/>
          </a:xfrm>
          <a:prstGeom prst="rect">
            <a:avLst/>
          </a:prstGeom>
          <a:noFill/>
        </p:spPr>
        <p:txBody>
          <a:bodyPr wrap="square" rtlCol="0">
            <a:spAutoFit/>
          </a:bodyPr>
          <a:lstStyle/>
          <a:p>
            <a:pPr>
              <a:lnSpc>
                <a:spcPct val="150000"/>
              </a:lnSpc>
            </a:pPr>
            <a:r>
              <a:rPr lang="zh-CN" altLang="en-US" sz="2400">
                <a:latin typeface="黑体" panose="02010609060101010101" pitchFamily="49" charset="-122"/>
                <a:ea typeface="黑体" panose="02010609060101010101" pitchFamily="49" charset="-122"/>
                <a:cs typeface="黑体" panose="02010609060101010101" pitchFamily="49" charset="-122"/>
              </a:rPr>
              <a:t>例</a:t>
            </a:r>
            <a:r>
              <a:rPr lang="en-US" altLang="zh-CN" sz="2400">
                <a:latin typeface="黑体" panose="02010609060101010101" pitchFamily="49" charset="-122"/>
                <a:ea typeface="黑体" panose="02010609060101010101" pitchFamily="49" charset="-122"/>
                <a:cs typeface="黑体" panose="02010609060101010101" pitchFamily="49" charset="-122"/>
              </a:rPr>
              <a:t>3</a:t>
            </a:r>
            <a:r>
              <a:rPr lang="zh-CN" altLang="en-US" sz="2400">
                <a:latin typeface="宋体" panose="02010600030101010101" pitchFamily="2" charset="-122"/>
                <a:ea typeface="宋体" panose="02010600030101010101" pitchFamily="2" charset="-122"/>
                <a:cs typeface="宋体" panose="02010600030101010101" pitchFamily="2" charset="-122"/>
              </a:rPr>
              <a:t>  将一个重为 4.5 N的物体沿斜面从底端匀速拉到顶端(如图所示),斜面长1.2 m,高 0.4 m,斜面对物体的摩擦力为 0.3 N(物体大小可忽略).则下列说法正确的是                                         	(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A.沿斜面向上的拉力为 0.3 N</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B.有用功为 0.36 J,机械效率为 20%</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C.有用功为 1.8 J,机械效率为 20%</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D.总功为 2.16 J,机械效率为 83.3%</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8" name="矩形 7"/>
          <p:cNvSpPr/>
          <p:nvPr/>
        </p:nvSpPr>
        <p:spPr>
          <a:xfrm>
            <a:off x="9379585" y="2497455"/>
            <a:ext cx="110680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 </a:t>
            </a:r>
            <a:r>
              <a:rPr lang="en-US" altLang="zh-CN" sz="2400" b="1" kern="100">
                <a:solidFill>
                  <a:srgbClr val="EE3028"/>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sym typeface="+mn-ea"/>
              </a:rPr>
              <a:t>D</a:t>
            </a:r>
            <a:endParaRPr lang="en-US" altLang="zh-CN" sz="2400" b="1" kern="100">
              <a:solidFill>
                <a:srgbClr val="EE3028"/>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3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9" name="矩形 8"/>
          <p:cNvSpPr/>
          <p:nvPr/>
        </p:nvSpPr>
        <p:spPr>
          <a:xfrm>
            <a:off x="1979295" y="0"/>
            <a:ext cx="10212705" cy="807085"/>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机械效率的理解及相关计算</a:t>
            </a:r>
            <a:endParaRPr lang="zh-CN" altLang="en-US" sz="2400" b="1" kern="0">
              <a:solidFill>
                <a:srgbClr val="EE3028"/>
              </a:solidFill>
              <a:cs typeface="+mn-ea"/>
              <a:sym typeface="+mn-lt"/>
            </a:endParaRPr>
          </a:p>
        </p:txBody>
      </p:sp>
      <p:sp>
        <p:nvSpPr>
          <p:cNvPr id="11" name="文本框 10"/>
          <p:cNvSpPr txBox="1"/>
          <p:nvPr/>
        </p:nvSpPr>
        <p:spPr>
          <a:xfrm>
            <a:off x="6350" y="0"/>
            <a:ext cx="1972945" cy="806450"/>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endParaRPr lang="zh-CN" altLang="en-US">
              <a:solidFill>
                <a:schemeClr val="bg1"/>
              </a:solidFill>
              <a:sym typeface="+mn-lt"/>
            </a:endParaRPr>
          </a:p>
          <a:p>
            <a:pPr algn="ctr"/>
            <a:r>
              <a:rPr lang="zh-CN" altLang="en-US">
                <a:solidFill>
                  <a:schemeClr val="bg1"/>
                </a:solidFill>
                <a:sym typeface="+mn-lt"/>
              </a:rPr>
              <a:t>命题角度</a:t>
            </a:r>
            <a:r>
              <a:rPr lang="en-US" altLang="zh-CN">
                <a:solidFill>
                  <a:schemeClr val="bg1"/>
                </a:solidFill>
                <a:sym typeface="+mn-lt"/>
              </a:rPr>
              <a:t>2</a:t>
            </a:r>
            <a:endParaRPr lang="zh-CN" altLang="en-US">
              <a:solidFill>
                <a:schemeClr val="bg1"/>
              </a:solidFill>
              <a:sym typeface="+mn-lt"/>
            </a:endParaRPr>
          </a:p>
          <a:p>
            <a:pPr algn="ctr"/>
            <a:endParaRPr lang="zh-CN" altLang="en-US">
              <a:solidFill>
                <a:schemeClr val="bg1"/>
              </a:solidFill>
              <a:sym typeface="+mn-lt"/>
            </a:endParaRPr>
          </a:p>
        </p:txBody>
      </p:sp>
      <p:sp>
        <p:nvSpPr>
          <p:cNvPr id="2" name="文本框 1"/>
          <p:cNvSpPr txBox="1"/>
          <p:nvPr/>
        </p:nvSpPr>
        <p:spPr>
          <a:xfrm>
            <a:off x="981075" y="1033145"/>
            <a:ext cx="10294620" cy="4523105"/>
          </a:xfrm>
          <a:prstGeom prst="rect">
            <a:avLst/>
          </a:prstGeom>
          <a:noFill/>
        </p:spPr>
        <p:txBody>
          <a:bodyPr wrap="square" rtlCol="0">
            <a:spAutoFit/>
          </a:bodyPr>
          <a:lstStyle/>
          <a:p>
            <a:pPr>
              <a:lnSpc>
                <a:spcPct val="150000"/>
              </a:lnSpc>
            </a:pPr>
            <a:r>
              <a:rPr lang="zh-CN" altLang="en-US" sz="2400" b="1">
                <a:solidFill>
                  <a:srgbClr val="FF0000"/>
                </a:solidFill>
                <a:latin typeface="黑体" panose="02010609060101010101" pitchFamily="49" charset="-122"/>
                <a:ea typeface="黑体" panose="02010609060101010101" pitchFamily="49" charset="-122"/>
                <a:cs typeface="黑体" panose="02010609060101010101" pitchFamily="49" charset="-122"/>
              </a:rPr>
              <a:t>提分特训</a:t>
            </a:r>
            <a:endParaRPr lang="zh-CN" altLang="en-US" sz="2400" b="1">
              <a:solidFill>
                <a:srgbClr val="FF0000"/>
              </a:solidFill>
              <a:latin typeface="+mn-ea"/>
              <a:cs typeface="黑体" panose="02010609060101010101" pitchFamily="49"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1.[2020郑州适应性测试](双选)如图所示,在水平拉力F的作用下,物体沿水平面以速度v向右匀速运动了距离s,若物重为G,桌面对物体的摩擦力为f,下列说法正确的是	          (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A.有用功的功率为 Fv</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B.拉力的功率为 3Fv</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C.滑轮组的机械效率为</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D.额外功为(3F-f)s</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8" name="矩形 7"/>
          <p:cNvSpPr/>
          <p:nvPr/>
        </p:nvSpPr>
        <p:spPr>
          <a:xfrm>
            <a:off x="5352415" y="2823845"/>
            <a:ext cx="110680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 </a:t>
            </a:r>
            <a:r>
              <a:rPr lang="en-US" altLang="zh-CN" sz="2400" b="1" kern="100">
                <a:solidFill>
                  <a:srgbClr val="EE3028"/>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sym typeface="+mn-ea"/>
              </a:rPr>
              <a:t>BD</a:t>
            </a:r>
            <a:endParaRPr lang="en-US" altLang="zh-CN" sz="2400" b="1" kern="100">
              <a:solidFill>
                <a:srgbClr val="EE3028"/>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pic>
        <p:nvPicPr>
          <p:cNvPr id="1557" name="焦作一模1-11.jpg" descr="id:2147504520;FounderCES"/>
          <p:cNvPicPr>
            <a:picLocks noChangeAspect="1"/>
          </p:cNvPicPr>
          <p:nvPr/>
        </p:nvPicPr>
        <p:blipFill>
          <a:blip r:embed="rId2"/>
          <a:stretch>
            <a:fillRect/>
          </a:stretch>
        </p:blipFill>
        <p:spPr>
          <a:xfrm>
            <a:off x="7869555" y="2937510"/>
            <a:ext cx="2863215" cy="1288415"/>
          </a:xfrm>
          <a:prstGeom prst="rect">
            <a:avLst/>
          </a:prstGeom>
        </p:spPr>
      </p:pic>
      <p:pic>
        <p:nvPicPr>
          <p:cNvPr id="3" name="图片 2"/>
          <p:cNvPicPr>
            <a:picLocks noChangeAspect="1"/>
          </p:cNvPicPr>
          <p:nvPr/>
        </p:nvPicPr>
        <p:blipFill>
          <a:blip r:embed="rId3"/>
          <a:stretch>
            <a:fillRect/>
          </a:stretch>
        </p:blipFill>
        <p:spPr>
          <a:xfrm>
            <a:off x="4174490" y="4361180"/>
            <a:ext cx="386715" cy="667385"/>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3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9" name="矩形 8"/>
          <p:cNvSpPr/>
          <p:nvPr/>
        </p:nvSpPr>
        <p:spPr>
          <a:xfrm>
            <a:off x="1979295" y="0"/>
            <a:ext cx="10212705" cy="807085"/>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机械效率的理解及相关计算</a:t>
            </a:r>
            <a:endParaRPr lang="zh-CN" altLang="en-US" sz="2400" b="1" kern="0">
              <a:solidFill>
                <a:srgbClr val="EE3028"/>
              </a:solidFill>
              <a:cs typeface="+mn-ea"/>
              <a:sym typeface="+mn-lt"/>
            </a:endParaRPr>
          </a:p>
        </p:txBody>
      </p:sp>
      <p:sp>
        <p:nvSpPr>
          <p:cNvPr id="11" name="文本框 10"/>
          <p:cNvSpPr txBox="1"/>
          <p:nvPr/>
        </p:nvSpPr>
        <p:spPr>
          <a:xfrm>
            <a:off x="6350" y="0"/>
            <a:ext cx="1972945" cy="806450"/>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endParaRPr lang="zh-CN" altLang="en-US">
              <a:solidFill>
                <a:schemeClr val="bg1"/>
              </a:solidFill>
              <a:sym typeface="+mn-lt"/>
            </a:endParaRPr>
          </a:p>
          <a:p>
            <a:pPr algn="ctr"/>
            <a:r>
              <a:rPr lang="zh-CN" altLang="en-US">
                <a:solidFill>
                  <a:schemeClr val="bg1"/>
                </a:solidFill>
                <a:sym typeface="+mn-lt"/>
              </a:rPr>
              <a:t>命题角度</a:t>
            </a:r>
            <a:r>
              <a:rPr lang="en-US" altLang="zh-CN">
                <a:solidFill>
                  <a:schemeClr val="bg1"/>
                </a:solidFill>
                <a:sym typeface="+mn-lt"/>
              </a:rPr>
              <a:t>2</a:t>
            </a:r>
            <a:endParaRPr lang="zh-CN" altLang="en-US">
              <a:solidFill>
                <a:schemeClr val="bg1"/>
              </a:solidFill>
              <a:sym typeface="+mn-lt"/>
            </a:endParaRPr>
          </a:p>
          <a:p>
            <a:pPr algn="ctr"/>
            <a:endParaRPr lang="zh-CN" altLang="en-US">
              <a:solidFill>
                <a:schemeClr val="bg1"/>
              </a:solidFill>
              <a:sym typeface="+mn-lt"/>
            </a:endParaRPr>
          </a:p>
        </p:txBody>
      </p:sp>
      <p:sp>
        <p:nvSpPr>
          <p:cNvPr id="2" name="文本框 1"/>
          <p:cNvSpPr txBox="1"/>
          <p:nvPr/>
        </p:nvSpPr>
        <p:spPr>
          <a:xfrm>
            <a:off x="779780" y="828040"/>
            <a:ext cx="10672445" cy="3969385"/>
          </a:xfrm>
          <a:prstGeom prst="rect">
            <a:avLst/>
          </a:prstGeom>
          <a:noFill/>
        </p:spPr>
        <p:txBody>
          <a:bodyPr wrap="square" rtlCol="0">
            <a:spAutoFit/>
          </a:bodyPr>
          <a:lstStyle/>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2.[2020江苏苏州]如图甲,科技馆里两位老人正饶有兴致地体验升降座椅装置,小明观察后画出简图(如图乙)进行研究.若爷爷的质量m人=60 kg,奶奶用F=240N的拉力将爷爷匀速拉升到顶端,该过程中奶奶手握住绳子向下拉动的总长度s=6 m.不计绳重和摩擦,g取10 N/kg.求:</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(1)奶奶所做的功;</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8" name="矩形 7"/>
          <p:cNvSpPr/>
          <p:nvPr/>
        </p:nvSpPr>
        <p:spPr>
          <a:xfrm>
            <a:off x="972820" y="3917950"/>
            <a:ext cx="522478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 </a:t>
            </a:r>
            <a:r>
              <a:rPr lang="en-US" altLang="zh-CN" sz="2400" b="1" kern="100">
                <a:solidFill>
                  <a:srgbClr val="EE3028"/>
                </a:solidFill>
                <a:uFill>
                  <a:solidFill>
                    <a:srgbClr val="000000"/>
                  </a:solidFill>
                </a:uFill>
                <a:latin typeface="黑体" panose="02010609060101010101" pitchFamily="49" charset="-122"/>
                <a:ea typeface="黑体" panose="02010609060101010101" pitchFamily="49" charset="-122"/>
                <a:cs typeface="黑体" panose="02010609060101010101" pitchFamily="49" charset="-122"/>
                <a:sym typeface="+mn-ea"/>
              </a:rPr>
              <a:t>解:</a:t>
            </a:r>
            <a:r>
              <a:rPr lang="en-US" altLang="zh-CN" sz="2400" b="1" kern="100">
                <a:solidFill>
                  <a:srgbClr val="EE3028"/>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sym typeface="+mn-ea"/>
              </a:rPr>
              <a:t>(1)W=Fs=240 N×6 m=1 440 J</a:t>
            </a:r>
            <a:endParaRPr lang="en-US" altLang="zh-CN" sz="2400" b="1" kern="100">
              <a:solidFill>
                <a:srgbClr val="EE3028"/>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pic>
        <p:nvPicPr>
          <p:cNvPr id="1558" name="SJS-WFT-17.jpg" descr="id:2147504527;FounderCES"/>
          <p:cNvPicPr>
            <a:picLocks noChangeAspect="1"/>
          </p:cNvPicPr>
          <p:nvPr/>
        </p:nvPicPr>
        <p:blipFill>
          <a:blip r:embed="rId2"/>
          <a:stretch>
            <a:fillRect/>
          </a:stretch>
        </p:blipFill>
        <p:spPr>
          <a:xfrm>
            <a:off x="8058785" y="2696845"/>
            <a:ext cx="3393440" cy="2447925"/>
          </a:xfrm>
          <a:prstGeom prst="rect">
            <a:avLst/>
          </a:prstGeom>
        </p:spPr>
      </p:pic>
      <p:sp>
        <p:nvSpPr>
          <p:cNvPr id="4" name="矩形 3"/>
          <p:cNvSpPr/>
          <p:nvPr/>
        </p:nvSpPr>
        <p:spPr>
          <a:xfrm>
            <a:off x="8605520" y="5144770"/>
            <a:ext cx="2623820" cy="398780"/>
          </a:xfrm>
          <a:prstGeom prst="rect">
            <a:avLst/>
          </a:prstGeom>
        </p:spPr>
        <p:txBody>
          <a:bodyPr wrap="square">
            <a:spAutoFit/>
          </a:bodyPr>
          <a:lstStyle/>
          <a:p>
            <a:pPr algn="l"/>
            <a:r>
              <a:rPr lang="en-US" altLang="zh-CN" sz="2000" b="1" kern="100">
                <a:solidFill>
                  <a:schemeClr val="tx1"/>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 </a:t>
            </a:r>
            <a:r>
              <a:rPr lang="zh-CN" altLang="en-US" sz="2000" kern="100">
                <a:solidFill>
                  <a:schemeClr val="tx1"/>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甲           乙</a:t>
            </a:r>
            <a:endParaRPr lang="zh-CN" altLang="en-US" sz="2000" kern="100">
              <a:solidFill>
                <a:schemeClr val="tx1"/>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3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9" name="矩形 8"/>
          <p:cNvSpPr/>
          <p:nvPr/>
        </p:nvSpPr>
        <p:spPr>
          <a:xfrm>
            <a:off x="1979295" y="0"/>
            <a:ext cx="10212705" cy="807085"/>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机械效率的理解及相关计算</a:t>
            </a:r>
            <a:endParaRPr lang="zh-CN" altLang="en-US" sz="2400" b="1" kern="0">
              <a:solidFill>
                <a:srgbClr val="EE3028"/>
              </a:solidFill>
              <a:cs typeface="+mn-ea"/>
              <a:sym typeface="+mn-lt"/>
            </a:endParaRPr>
          </a:p>
        </p:txBody>
      </p:sp>
      <p:sp>
        <p:nvSpPr>
          <p:cNvPr id="11" name="文本框 10"/>
          <p:cNvSpPr txBox="1"/>
          <p:nvPr/>
        </p:nvSpPr>
        <p:spPr>
          <a:xfrm>
            <a:off x="6350" y="0"/>
            <a:ext cx="1972945" cy="806450"/>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endParaRPr lang="zh-CN" altLang="en-US">
              <a:solidFill>
                <a:schemeClr val="bg1"/>
              </a:solidFill>
              <a:sym typeface="+mn-lt"/>
            </a:endParaRPr>
          </a:p>
          <a:p>
            <a:pPr algn="ctr"/>
            <a:r>
              <a:rPr lang="zh-CN" altLang="en-US">
                <a:solidFill>
                  <a:schemeClr val="bg1"/>
                </a:solidFill>
                <a:sym typeface="+mn-lt"/>
              </a:rPr>
              <a:t>命题角度</a:t>
            </a:r>
            <a:r>
              <a:rPr lang="en-US" altLang="zh-CN">
                <a:solidFill>
                  <a:schemeClr val="bg1"/>
                </a:solidFill>
                <a:sym typeface="+mn-lt"/>
              </a:rPr>
              <a:t>2</a:t>
            </a:r>
            <a:endParaRPr lang="zh-CN" altLang="en-US">
              <a:solidFill>
                <a:schemeClr val="bg1"/>
              </a:solidFill>
              <a:sym typeface="+mn-lt"/>
            </a:endParaRPr>
          </a:p>
          <a:p>
            <a:pPr algn="ctr"/>
            <a:endParaRPr lang="zh-CN" altLang="en-US">
              <a:solidFill>
                <a:schemeClr val="bg1"/>
              </a:solidFill>
              <a:sym typeface="+mn-lt"/>
            </a:endParaRPr>
          </a:p>
        </p:txBody>
      </p:sp>
      <p:sp>
        <p:nvSpPr>
          <p:cNvPr id="2" name="文本框 1"/>
          <p:cNvSpPr txBox="1"/>
          <p:nvPr/>
        </p:nvSpPr>
        <p:spPr>
          <a:xfrm>
            <a:off x="779780" y="828040"/>
            <a:ext cx="10672445" cy="3415030"/>
          </a:xfrm>
          <a:prstGeom prst="rect">
            <a:avLst/>
          </a:prstGeom>
          <a:noFill/>
        </p:spPr>
        <p:txBody>
          <a:bodyPr wrap="square" rtlCol="0">
            <a:spAutoFit/>
          </a:bodyPr>
          <a:lstStyle/>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(2)动滑轮(含座椅)的质量;</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(3)该升降座椅装置的机械效率(保留至0.1%).</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5" name="矩形 4"/>
          <p:cNvSpPr/>
          <p:nvPr/>
        </p:nvSpPr>
        <p:spPr>
          <a:xfrm>
            <a:off x="1176655" y="1368425"/>
            <a:ext cx="6814185" cy="2306955"/>
          </a:xfrm>
          <a:prstGeom prst="rect">
            <a:avLst/>
          </a:prstGeom>
        </p:spPr>
        <p:txBody>
          <a:bodyPr wrap="square">
            <a:spAutoFit/>
          </a:bodyPr>
          <a:lstStyle/>
          <a:p>
            <a:pPr algn="l">
              <a:lnSpc>
                <a:spcPct val="150000"/>
              </a:lnSpc>
            </a:pP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 (2)滑轮组中承重的绳子是3股</a:t>
            </a: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endParaRPr>
          </a:p>
          <a:p>
            <a:pPr algn="l">
              <a:lnSpc>
                <a:spcPct val="150000"/>
              </a:lnSpc>
            </a:pP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则有</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:3F=G</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人</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+G</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动</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=(m</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人</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+m</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动</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)g</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endParaRPr>
          </a:p>
          <a:p>
            <a:pPr algn="l">
              <a:lnSpc>
                <a:spcPct val="150000"/>
              </a:lnSpc>
            </a:pPr>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代入数据得：</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3×240 N=(60 kg+m</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动</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)×10 N/kg</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endParaRPr>
          </a:p>
          <a:p>
            <a:pPr algn="l">
              <a:lnSpc>
                <a:spcPct val="150000"/>
              </a:lnSpc>
            </a:pP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解得:m</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动</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rPr>
              <a:t>=12 kg</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sym typeface="+mn-ea"/>
            </a:endParaRPr>
          </a:p>
        </p:txBody>
      </p:sp>
      <p:pic>
        <p:nvPicPr>
          <p:cNvPr id="6" name="图片 5"/>
          <p:cNvPicPr>
            <a:picLocks noChangeAspect="1"/>
          </p:cNvPicPr>
          <p:nvPr/>
        </p:nvPicPr>
        <p:blipFill>
          <a:blip r:embed="rId2"/>
          <a:stretch>
            <a:fillRect/>
          </a:stretch>
        </p:blipFill>
        <p:spPr>
          <a:xfrm>
            <a:off x="1296035" y="4328795"/>
            <a:ext cx="8023225" cy="1748155"/>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300"/>
                                        <p:tgtEl>
                                          <p:spTgt spid="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测量滑轮组的机械效率</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endParaRPr lang="en-US" altLang="zh-CN">
              <a:solidFill>
                <a:schemeClr val="bg1"/>
              </a:solidFill>
              <a:sym typeface="+mn-lt"/>
            </a:endParaRPr>
          </a:p>
        </p:txBody>
      </p:sp>
      <p:sp>
        <p:nvSpPr>
          <p:cNvPr id="3" name="文本框 2"/>
          <p:cNvSpPr txBox="1"/>
          <p:nvPr/>
        </p:nvSpPr>
        <p:spPr>
          <a:xfrm>
            <a:off x="952500" y="779145"/>
            <a:ext cx="10728325" cy="2861310"/>
          </a:xfrm>
          <a:prstGeom prst="rect">
            <a:avLst/>
          </a:prstGeom>
          <a:noFill/>
        </p:spPr>
        <p:txBody>
          <a:bodyPr wrap="square" rtlCol="0">
            <a:spAutoFit/>
          </a:bodyPr>
          <a:lstStyle/>
          <a:p>
            <a:pPr>
              <a:lnSpc>
                <a:spcPct val="150000"/>
              </a:lnSpc>
            </a:pPr>
            <a:r>
              <a:rPr lang="zh-CN" altLang="en-US" sz="2400" b="1">
                <a:solidFill>
                  <a:srgbClr val="FF0000"/>
                </a:solidFill>
                <a:latin typeface="黑体" panose="02010609060101010101" pitchFamily="49" charset="-122"/>
                <a:ea typeface="黑体" panose="02010609060101010101" pitchFamily="49" charset="-122"/>
                <a:cs typeface="宋体" panose="02010600030101010101" pitchFamily="2" charset="-122"/>
              </a:rPr>
              <a:t>考法总结</a:t>
            </a:r>
            <a:endParaRPr lang="zh-CN" altLang="en-US" sz="2400" b="1">
              <a:solidFill>
                <a:srgbClr val="FF0000"/>
              </a:solidFill>
              <a:latin typeface="黑体" panose="02010609060101010101" pitchFamily="49" charset="-122"/>
              <a:ea typeface="黑体" panose="02010609060101010101" pitchFamily="49"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有关该实验,有如下命题点:</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黑体" panose="02010609060101010101" pitchFamily="49" charset="-122"/>
                <a:ea typeface="黑体" panose="02010609060101010101" pitchFamily="49" charset="-122"/>
                <a:cs typeface="黑体" panose="02010609060101010101" pitchFamily="49" charset="-122"/>
              </a:rPr>
              <a:t>1.【实验器材】</a:t>
            </a:r>
            <a:r>
              <a:rPr lang="zh-CN" altLang="en-US" sz="2400">
                <a:latin typeface="宋体" panose="02010600030101010101" pitchFamily="2" charset="-122"/>
                <a:ea typeface="宋体" panose="02010600030101010101" pitchFamily="2" charset="-122"/>
                <a:cs typeface="宋体" panose="02010600030101010101" pitchFamily="2" charset="-122"/>
              </a:rPr>
              <a:t>滑轮若干、细绳、钩码若干、弹簧测力计、刻度尺.(其中弹簧测力计和刻度尺属于测量工具)</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黑体" panose="02010609060101010101" pitchFamily="49" charset="-122"/>
                <a:ea typeface="黑体" panose="02010609060101010101" pitchFamily="49" charset="-122"/>
                <a:cs typeface="黑体" panose="02010609060101010101" pitchFamily="49" charset="-122"/>
              </a:rPr>
              <a:t>2.【实验装置】</a:t>
            </a:r>
            <a:r>
              <a:rPr lang="zh-CN" altLang="en-US" sz="2400">
                <a:latin typeface="宋体" panose="02010600030101010101" pitchFamily="2" charset="-122"/>
                <a:ea typeface="宋体" panose="02010600030101010101" pitchFamily="2" charset="-122"/>
                <a:cs typeface="宋体" panose="02010600030101010101" pitchFamily="2" charset="-122"/>
              </a:rPr>
              <a:t>如图所示.</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1515" name="18WHLWJJZKBWL263.jpg" descr="id:2147503530;FounderCES"/>
          <p:cNvPicPr>
            <a:picLocks noChangeAspect="1"/>
          </p:cNvPicPr>
          <p:nvPr/>
        </p:nvPicPr>
        <p:blipFill>
          <a:blip r:embed="rId2"/>
          <a:stretch>
            <a:fillRect/>
          </a:stretch>
        </p:blipFill>
        <p:spPr>
          <a:xfrm>
            <a:off x="5403215" y="2749550"/>
            <a:ext cx="2700020" cy="3666490"/>
          </a:xfrm>
          <a:prstGeom prst="rect">
            <a:avLst/>
          </a:prstGeom>
        </p:spPr>
      </p:pic>
    </p:spTree>
  </p:cSld>
  <p:clrMapOvr>
    <a:masterClrMapping/>
  </p:clrMapOvr>
  <p:transition spd="med">
    <p:wipe dir="d"/>
  </p:transition>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杠杆作图</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2</a:t>
            </a:r>
            <a:endParaRPr lang="en-US" altLang="zh-CN">
              <a:solidFill>
                <a:schemeClr val="bg1"/>
              </a:solidFill>
              <a:sym typeface="+mn-lt"/>
            </a:endParaRPr>
          </a:p>
        </p:txBody>
      </p:sp>
      <p:sp>
        <p:nvSpPr>
          <p:cNvPr id="3" name="文本框 2"/>
          <p:cNvSpPr txBox="1"/>
          <p:nvPr/>
        </p:nvSpPr>
        <p:spPr>
          <a:xfrm>
            <a:off x="876935" y="1285240"/>
            <a:ext cx="10437495" cy="645160"/>
          </a:xfrm>
          <a:prstGeom prst="rect">
            <a:avLst/>
          </a:prstGeom>
          <a:noFill/>
        </p:spPr>
        <p:txBody>
          <a:bodyPr wrap="square" rtlCol="0">
            <a:spAutoFit/>
          </a:bodyPr>
          <a:lstStyle/>
          <a:p>
            <a:pPr algn="just">
              <a:lnSpc>
                <a:spcPct val="150000"/>
              </a:lnSpc>
            </a:pPr>
            <a:r>
              <a:rPr lang="zh-CN" altLang="en-US" sz="2400">
                <a:ea typeface="宋体" panose="02010600030101010101" pitchFamily="2" charset="-122"/>
              </a:rPr>
              <a:t>5.[2014河南,17]如图所示,用瓶起开启瓶盖,请画出在</a:t>
            </a:r>
            <a:r>
              <a:rPr lang="zh-CN" altLang="en-US" sz="2400" i="1">
                <a:ea typeface="宋体" panose="02010600030101010101" pitchFamily="2" charset="-122"/>
              </a:rPr>
              <a:t>A</a:t>
            </a:r>
            <a:r>
              <a:rPr lang="zh-CN" altLang="en-US" sz="2400">
                <a:ea typeface="宋体" panose="02010600030101010101" pitchFamily="2" charset="-122"/>
              </a:rPr>
              <a:t>点所用最小力的示意图.</a:t>
            </a:r>
            <a:endParaRPr lang="zh-CN" altLang="en-US" sz="2400">
              <a:ea typeface="宋体" panose="02010600030101010101" pitchFamily="2" charset="-122"/>
            </a:endParaRPr>
          </a:p>
        </p:txBody>
      </p:sp>
      <p:pic>
        <p:nvPicPr>
          <p:cNvPr id="1389" name="15liquli-76.jpg" descr="id:2147502855;FounderCES"/>
          <p:cNvPicPr>
            <a:picLocks noChangeAspect="1"/>
          </p:cNvPicPr>
          <p:nvPr/>
        </p:nvPicPr>
        <p:blipFill>
          <a:blip r:embed="rId2"/>
          <a:stretch>
            <a:fillRect/>
          </a:stretch>
        </p:blipFill>
        <p:spPr>
          <a:xfrm>
            <a:off x="2527935" y="2732405"/>
            <a:ext cx="2574290" cy="1891030"/>
          </a:xfrm>
          <a:prstGeom prst="rect">
            <a:avLst/>
          </a:prstGeom>
        </p:spPr>
      </p:pic>
      <p:pic>
        <p:nvPicPr>
          <p:cNvPr id="1431" name="15liquli-76A.jpg" descr="id:2147503852;FounderCES"/>
          <p:cNvPicPr>
            <a:picLocks noChangeAspect="1"/>
          </p:cNvPicPr>
          <p:nvPr/>
        </p:nvPicPr>
        <p:blipFill>
          <a:blip r:embed="rId3"/>
          <a:stretch>
            <a:fillRect/>
          </a:stretch>
        </p:blipFill>
        <p:spPr>
          <a:xfrm>
            <a:off x="6358255" y="2493645"/>
            <a:ext cx="2417445" cy="2129790"/>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nodeType="clickEffect">
                                  <p:stCondLst>
                                    <p:cond delay="0"/>
                                  </p:stCondLst>
                                  <p:childTnLst>
                                    <p:set>
                                      <p:cBhvr>
                                        <p:cTn id="6" dur="1" fill="hold">
                                          <p:stCondLst>
                                            <p:cond delay="0"/>
                                          </p:stCondLst>
                                        </p:cTn>
                                        <p:tgtEl>
                                          <p:spTgt spid="1431"/>
                                        </p:tgtEl>
                                        <p:attrNameLst>
                                          <p:attrName>style.visibility</p:attrName>
                                        </p:attrNameLst>
                                      </p:cBhvr>
                                      <p:to>
                                        <p:strVal val="visible"/>
                                      </p:to>
                                    </p:set>
                                    <p:animEffect transition="in" filter="fade">
                                      <p:cBhvr>
                                        <p:cTn id="7" dur="500"/>
                                        <p:tgtEl>
                                          <p:spTgt spid="14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测量滑轮组的机械效率</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endParaRPr lang="en-US" altLang="zh-CN">
              <a:solidFill>
                <a:schemeClr val="bg1"/>
              </a:solidFill>
              <a:sym typeface="+mn-lt"/>
            </a:endParaRPr>
          </a:p>
        </p:txBody>
      </p:sp>
      <p:sp>
        <p:nvSpPr>
          <p:cNvPr id="2" name="文本框 1"/>
          <p:cNvSpPr txBox="1"/>
          <p:nvPr/>
        </p:nvSpPr>
        <p:spPr>
          <a:xfrm>
            <a:off x="627380" y="890270"/>
            <a:ext cx="10914380" cy="5262245"/>
          </a:xfrm>
          <a:prstGeom prst="rect">
            <a:avLst/>
          </a:prstGeom>
          <a:noFill/>
        </p:spPr>
        <p:txBody>
          <a:bodyPr wrap="square" rtlCol="0">
            <a:spAutoFit/>
          </a:bodyPr>
          <a:lstStyle/>
          <a:p>
            <a:pPr>
              <a:lnSpc>
                <a:spcPct val="200000"/>
              </a:lnSpc>
            </a:pPr>
            <a:r>
              <a:rPr lang="en-US" altLang="zh-CN" sz="2400">
                <a:latin typeface="黑体" panose="02010609060101010101" pitchFamily="49" charset="-122"/>
                <a:ea typeface="黑体" panose="02010609060101010101" pitchFamily="49" charset="-122"/>
                <a:cs typeface="黑体" panose="02010609060101010101" pitchFamily="49" charset="-122"/>
              </a:rPr>
              <a:t>3.【实验原理】</a:t>
            </a:r>
            <a:endParaRPr lang="zh-CN" altLang="en-US" sz="2400" u="wavyHeavy">
              <a:uFill>
                <a:solidFill>
                  <a:srgbClr val="EE3028"/>
                </a:solidFill>
              </a:uFill>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(1)测量方法:间接测量.如图所示,</a:t>
            </a:r>
            <a:r>
              <a:rPr lang="zh-CN" altLang="en-US" sz="2400" u="wavyHeavy">
                <a:uFill>
                  <a:solidFill>
                    <a:srgbClr val="EE3028"/>
                  </a:solidFill>
                </a:uFill>
                <a:latin typeface="宋体" panose="02010600030101010101" pitchFamily="2" charset="-122"/>
                <a:ea typeface="宋体" panose="02010600030101010101" pitchFamily="2" charset="-122"/>
                <a:cs typeface="宋体" panose="02010600030101010101" pitchFamily="2" charset="-122"/>
              </a:rPr>
              <a:t>W</a:t>
            </a:r>
            <a:r>
              <a:rPr lang="zh-CN" altLang="en-US" sz="2400" u="wavyHeavy" baseline="-25000">
                <a:uFill>
                  <a:solidFill>
                    <a:srgbClr val="EE3028"/>
                  </a:solidFill>
                </a:uFill>
                <a:latin typeface="宋体" panose="02010600030101010101" pitchFamily="2" charset="-122"/>
                <a:ea typeface="宋体" panose="02010600030101010101" pitchFamily="2" charset="-122"/>
                <a:cs typeface="宋体" panose="02010600030101010101" pitchFamily="2" charset="-122"/>
              </a:rPr>
              <a:t>有</a:t>
            </a:r>
            <a:r>
              <a:rPr lang="zh-CN" altLang="en-US" sz="2400" u="wavyHeavy">
                <a:uFill>
                  <a:solidFill>
                    <a:srgbClr val="EE3028"/>
                  </a:solidFill>
                </a:uFill>
                <a:latin typeface="宋体" panose="02010600030101010101" pitchFamily="2" charset="-122"/>
                <a:ea typeface="宋体" panose="02010600030101010101" pitchFamily="2" charset="-122"/>
                <a:cs typeface="宋体" panose="02010600030101010101" pitchFamily="2" charset="-122"/>
              </a:rPr>
              <a:t>=Gh,W</a:t>
            </a:r>
            <a:r>
              <a:rPr lang="zh-CN" altLang="en-US" sz="2400" u="wavyHeavy" baseline="-25000">
                <a:uFill>
                  <a:solidFill>
                    <a:srgbClr val="EE3028"/>
                  </a:solidFill>
                </a:uFill>
                <a:latin typeface="宋体" panose="02010600030101010101" pitchFamily="2" charset="-122"/>
                <a:ea typeface="宋体" panose="02010600030101010101" pitchFamily="2" charset="-122"/>
                <a:cs typeface="宋体" panose="02010600030101010101" pitchFamily="2" charset="-122"/>
              </a:rPr>
              <a:t>总</a:t>
            </a:r>
            <a:r>
              <a:rPr lang="zh-CN" altLang="en-US" sz="2400" u="wavyHeavy">
                <a:uFill>
                  <a:solidFill>
                    <a:srgbClr val="EE3028"/>
                  </a:solidFill>
                </a:uFill>
                <a:latin typeface="宋体" panose="02010600030101010101" pitchFamily="2" charset="-122"/>
                <a:ea typeface="宋体" panose="02010600030101010101" pitchFamily="2" charset="-122"/>
                <a:cs typeface="宋体" panose="02010600030101010101" pitchFamily="2" charset="-122"/>
              </a:rPr>
              <a:t>=Fs</a:t>
            </a:r>
            <a:r>
              <a:rPr lang="zh-CN" altLang="en-US" sz="2400">
                <a:latin typeface="宋体" panose="02010600030101010101" pitchFamily="2" charset="-122"/>
                <a:ea typeface="宋体" panose="02010600030101010101" pitchFamily="2" charset="-122"/>
                <a:cs typeface="宋体" panose="02010600030101010101" pitchFamily="2" charset="-122"/>
              </a:rPr>
              <a:t>(G表示钩码的重力,F表示弹簧测力计的拉力).</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(2)控制变量法的应用:</a:t>
            </a:r>
            <a:endParaRPr lang="zh-CN" altLang="en-US" sz="2400" u="wavyHeavy">
              <a:uFill>
                <a:solidFill>
                  <a:srgbClr val="EE3028"/>
                </a:solidFill>
              </a:uFill>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①探究滑轮组的机械效率与物体重力的关系时,需使用同一滑轮组提升不同数量的钩码.</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②探究滑轮组的机械效率与动滑轮重力的关系时,需使滑轮组提升数量相同的钩码,更换重力不同的动滑轮.</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(3)本实验中多次测量的目的是:</a:t>
            </a:r>
            <a:r>
              <a:rPr lang="zh-CN" altLang="en-US" sz="2400" u="wavyHeavy">
                <a:uFill>
                  <a:solidFill>
                    <a:srgbClr val="EE3028"/>
                  </a:solidFill>
                </a:uFill>
                <a:latin typeface="宋体" panose="02010600030101010101" pitchFamily="2" charset="-122"/>
                <a:ea typeface="宋体" panose="02010600030101010101" pitchFamily="2" charset="-122"/>
                <a:cs typeface="宋体" panose="02010600030101010101" pitchFamily="2" charset="-122"/>
              </a:rPr>
              <a:t>寻找普遍规律,避免实验结论的偶然性</a:t>
            </a:r>
            <a:r>
              <a:rPr lang="zh-CN" altLang="en-US" sz="2400">
                <a:latin typeface="宋体" panose="02010600030101010101" pitchFamily="2" charset="-122"/>
                <a:ea typeface="宋体" panose="02010600030101010101" pitchFamily="2" charset="-122"/>
                <a:cs typeface="宋体" panose="02010600030101010101" pitchFamily="2" charset="-122"/>
              </a:rPr>
              <a:t>.</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3" name="图片 2"/>
          <p:cNvPicPr>
            <a:picLocks noChangeAspect="1"/>
          </p:cNvPicPr>
          <p:nvPr/>
        </p:nvPicPr>
        <p:blipFill>
          <a:blip r:embed="rId2"/>
          <a:stretch>
            <a:fillRect/>
          </a:stretch>
        </p:blipFill>
        <p:spPr>
          <a:xfrm>
            <a:off x="2877820" y="931545"/>
            <a:ext cx="1912620" cy="894715"/>
          </a:xfrm>
          <a:prstGeom prst="rect">
            <a:avLst/>
          </a:prstGeom>
        </p:spPr>
      </p:pic>
    </p:spTree>
  </p:cSld>
  <p:clrMapOvr>
    <a:masterClrMapping/>
  </p:clrMapOvr>
  <p:transition spd="med">
    <p:wipe dir="d"/>
  </p:transition>
  <p:timing/>
</p:sld>
</file>

<file path=ppt/slides/slide6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测量滑轮组的机械效率</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endParaRPr lang="en-US" altLang="zh-CN">
              <a:solidFill>
                <a:schemeClr val="bg1"/>
              </a:solidFill>
              <a:sym typeface="+mn-lt"/>
            </a:endParaRPr>
          </a:p>
        </p:txBody>
      </p:sp>
      <p:sp>
        <p:nvSpPr>
          <p:cNvPr id="2" name="文本框 1"/>
          <p:cNvSpPr txBox="1"/>
          <p:nvPr/>
        </p:nvSpPr>
        <p:spPr>
          <a:xfrm>
            <a:off x="627380" y="805815"/>
            <a:ext cx="10849610" cy="5262245"/>
          </a:xfrm>
          <a:prstGeom prst="rect">
            <a:avLst/>
          </a:prstGeom>
          <a:noFill/>
        </p:spPr>
        <p:txBody>
          <a:bodyPr wrap="square" rtlCol="0">
            <a:spAutoFit/>
          </a:bodyPr>
          <a:lstStyle/>
          <a:p>
            <a:pPr>
              <a:lnSpc>
                <a:spcPct val="200000"/>
              </a:lnSpc>
            </a:pPr>
            <a:r>
              <a:rPr lang="en-US" altLang="zh-CN" sz="2400">
                <a:latin typeface="黑体" panose="02010609060101010101" pitchFamily="49" charset="-122"/>
                <a:ea typeface="黑体" panose="02010609060101010101" pitchFamily="49" charset="-122"/>
                <a:cs typeface="黑体" panose="02010609060101010101" pitchFamily="49" charset="-122"/>
              </a:rPr>
              <a:t>4</a:t>
            </a:r>
            <a:r>
              <a:rPr lang="zh-CN" altLang="en-US" sz="2400">
                <a:latin typeface="黑体" panose="02010609060101010101" pitchFamily="49" charset="-122"/>
                <a:ea typeface="黑体" panose="02010609060101010101" pitchFamily="49" charset="-122"/>
                <a:cs typeface="黑体" panose="02010609060101010101" pitchFamily="49" charset="-122"/>
              </a:rPr>
              <a:t>.【设计与进行实验】</a:t>
            </a:r>
            <a:endParaRPr lang="zh-CN" altLang="en-US" sz="2400">
              <a:latin typeface="黑体" panose="02010609060101010101" pitchFamily="49" charset="-122"/>
              <a:ea typeface="黑体" panose="02010609060101010101" pitchFamily="49" charset="-122"/>
              <a:cs typeface="黑体" panose="02010609060101010101" pitchFamily="49"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(1)拉力方向要沿</a:t>
            </a:r>
            <a:r>
              <a:rPr lang="zh-CN" altLang="en-US" sz="2400" u="wavyHeavy">
                <a:uFill>
                  <a:solidFill>
                    <a:srgbClr val="EE3028"/>
                  </a:solidFill>
                </a:uFill>
                <a:latin typeface="宋体" panose="02010600030101010101" pitchFamily="2" charset="-122"/>
                <a:ea typeface="宋体" panose="02010600030101010101" pitchFamily="2" charset="-122"/>
                <a:cs typeface="宋体" panose="02010600030101010101" pitchFamily="2" charset="-122"/>
              </a:rPr>
              <a:t>竖直方向</a:t>
            </a:r>
            <a:r>
              <a:rPr lang="zh-CN" altLang="en-US" sz="2400">
                <a:latin typeface="宋体" panose="02010600030101010101" pitchFamily="2" charset="-122"/>
                <a:ea typeface="宋体" panose="02010600030101010101" pitchFamily="2" charset="-122"/>
                <a:cs typeface="宋体" panose="02010600030101010101" pitchFamily="2" charset="-122"/>
              </a:rPr>
              <a:t>,否则会导致拉力偏大.</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(2)弹簧测力计要</a:t>
            </a:r>
            <a:r>
              <a:rPr lang="zh-CN" altLang="en-US" sz="2400" u="wavyHeavy">
                <a:uFill>
                  <a:solidFill>
                    <a:srgbClr val="EE3028"/>
                  </a:solidFill>
                </a:uFill>
                <a:latin typeface="宋体" panose="02010600030101010101" pitchFamily="2" charset="-122"/>
                <a:ea typeface="宋体" panose="02010600030101010101" pitchFamily="2" charset="-122"/>
                <a:cs typeface="宋体" panose="02010600030101010101" pitchFamily="2" charset="-122"/>
              </a:rPr>
              <a:t>沿直线匀速拉动</a:t>
            </a:r>
            <a:r>
              <a:rPr lang="zh-CN" altLang="en-US" sz="2400">
                <a:latin typeface="宋体" panose="02010600030101010101" pitchFamily="2" charset="-122"/>
                <a:ea typeface="宋体" panose="02010600030101010101" pitchFamily="2" charset="-122"/>
                <a:cs typeface="宋体" panose="02010600030101010101" pitchFamily="2" charset="-122"/>
              </a:rPr>
              <a:t>,使重物沿直线匀速上升,否则弹簧测力计的示数与绳子的拉力大小不相等.</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(3)不可以在弹簧测力计静止时进行读数,因为装置静止时各处的摩擦力和拉动时是不相等的,</a:t>
            </a:r>
            <a:r>
              <a:rPr lang="zh-CN" altLang="en-US" sz="2400" u="wavyHeavy">
                <a:uFill>
                  <a:solidFill>
                    <a:srgbClr val="EE3028"/>
                  </a:solidFill>
                </a:uFill>
                <a:latin typeface="宋体" panose="02010600030101010101" pitchFamily="2" charset="-122"/>
                <a:ea typeface="宋体" panose="02010600030101010101" pitchFamily="2" charset="-122"/>
                <a:cs typeface="宋体" panose="02010600030101010101" pitchFamily="2" charset="-122"/>
              </a:rPr>
              <a:t>静止时弹簧测力计的读数偏小</a:t>
            </a:r>
            <a:r>
              <a:rPr lang="zh-CN" altLang="en-US" sz="2400">
                <a:latin typeface="宋体" panose="02010600030101010101" pitchFamily="2" charset="-122"/>
                <a:ea typeface="宋体" panose="02010600030101010101" pitchFamily="2" charset="-122"/>
                <a:cs typeface="宋体" panose="02010600030101010101" pitchFamily="2" charset="-122"/>
              </a:rPr>
              <a:t>.</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黑体" panose="02010609060101010101" pitchFamily="49" charset="-122"/>
                <a:ea typeface="黑体" panose="02010609060101010101" pitchFamily="49" charset="-122"/>
                <a:cs typeface="黑体" panose="02010609060101010101" pitchFamily="49" charset="-122"/>
              </a:rPr>
              <a:t>5.【实验结论】</a:t>
            </a:r>
            <a:endParaRPr lang="zh-CN" altLang="en-US" sz="2400">
              <a:latin typeface="黑体" panose="02010609060101010101" pitchFamily="49" charset="-122"/>
              <a:ea typeface="黑体" panose="02010609060101010101" pitchFamily="49" charset="-122"/>
              <a:cs typeface="黑体" panose="02010609060101010101" pitchFamily="49"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a:t>
            </a:r>
            <a:r>
              <a:rPr lang="zh-CN" altLang="en-US" sz="2400" u="wavyHeavy">
                <a:uFill>
                  <a:solidFill>
                    <a:srgbClr val="EE3028"/>
                  </a:solidFill>
                </a:uFill>
                <a:latin typeface="宋体" panose="02010600030101010101" pitchFamily="2" charset="-122"/>
                <a:ea typeface="宋体" panose="02010600030101010101" pitchFamily="2" charset="-122"/>
                <a:cs typeface="宋体" panose="02010600030101010101" pitchFamily="2" charset="-122"/>
              </a:rPr>
              <a:t>其他条件相同时,提起的物体越重,滑轮组的机械效率越高</a:t>
            </a:r>
            <a:r>
              <a:rPr lang="zh-CN" altLang="en-US" sz="2400">
                <a:latin typeface="宋体" panose="02010600030101010101" pitchFamily="2" charset="-122"/>
                <a:ea typeface="宋体" panose="02010600030101010101" pitchFamily="2" charset="-122"/>
                <a:cs typeface="宋体" panose="02010600030101010101" pitchFamily="2" charset="-122"/>
              </a:rPr>
              <a:t>.</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a:t>
            </a:r>
            <a:r>
              <a:rPr lang="zh-CN" altLang="en-US" sz="2400" u="wavyHeavy">
                <a:uFill>
                  <a:solidFill>
                    <a:srgbClr val="EE3028"/>
                  </a:solidFill>
                </a:uFill>
                <a:latin typeface="宋体" panose="02010600030101010101" pitchFamily="2" charset="-122"/>
                <a:ea typeface="宋体" panose="02010600030101010101" pitchFamily="2" charset="-122"/>
                <a:cs typeface="宋体" panose="02010600030101010101" pitchFamily="2" charset="-122"/>
              </a:rPr>
              <a:t>其他条件相同时,动滑轮越重,滑轮组的机械效率越低</a:t>
            </a:r>
            <a:r>
              <a:rPr lang="zh-CN" altLang="en-US" sz="2400">
                <a:latin typeface="宋体" panose="02010600030101010101" pitchFamily="2" charset="-122"/>
                <a:ea typeface="宋体" panose="02010600030101010101" pitchFamily="2" charset="-122"/>
                <a:cs typeface="宋体" panose="02010600030101010101" pitchFamily="2" charset="-122"/>
              </a:rPr>
              <a:t>.</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ransition spd="med">
    <p:wipe dir="d"/>
  </p:transition>
  <p:timing/>
</p:sld>
</file>

<file path=ppt/slides/slide6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测量滑轮组的机械效率</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endParaRPr lang="en-US" altLang="zh-CN">
              <a:solidFill>
                <a:schemeClr val="bg1"/>
              </a:solidFill>
              <a:sym typeface="+mn-lt"/>
            </a:endParaRPr>
          </a:p>
        </p:txBody>
      </p:sp>
      <p:sp>
        <p:nvSpPr>
          <p:cNvPr id="2" name="文本框 1"/>
          <p:cNvSpPr txBox="1"/>
          <p:nvPr/>
        </p:nvSpPr>
        <p:spPr>
          <a:xfrm>
            <a:off x="762000" y="1061085"/>
            <a:ext cx="6692900" cy="460375"/>
          </a:xfrm>
          <a:prstGeom prst="rect">
            <a:avLst/>
          </a:prstGeom>
          <a:noFill/>
        </p:spPr>
        <p:txBody>
          <a:bodyPr wrap="square" rtlCol="0">
            <a:spAutoFit/>
          </a:bodyPr>
          <a:lstStyle/>
          <a:p>
            <a:r>
              <a:rPr lang="zh-CN" altLang="en-US" sz="2400" b="1">
                <a:solidFill>
                  <a:schemeClr val="accent6"/>
                </a:solidFill>
                <a:latin typeface="黑体" panose="02010609060101010101" pitchFamily="49" charset="-122"/>
                <a:ea typeface="黑体" panose="02010609060101010101" pitchFamily="49" charset="-122"/>
              </a:rPr>
              <a:t>一题通关</a:t>
            </a:r>
            <a:endParaRPr lang="zh-CN" altLang="en-US" sz="2400" b="1">
              <a:solidFill>
                <a:schemeClr val="accent6"/>
              </a:solidFill>
              <a:latin typeface="黑体" panose="02010609060101010101" pitchFamily="49" charset="-122"/>
              <a:ea typeface="黑体" panose="02010609060101010101" pitchFamily="49" charset="-122"/>
            </a:endParaRPr>
          </a:p>
        </p:txBody>
      </p:sp>
      <p:sp>
        <p:nvSpPr>
          <p:cNvPr id="4" name="文本框 3"/>
          <p:cNvSpPr txBox="1"/>
          <p:nvPr/>
        </p:nvSpPr>
        <p:spPr>
          <a:xfrm>
            <a:off x="867410" y="1521460"/>
            <a:ext cx="10457180" cy="1198880"/>
          </a:xfrm>
          <a:prstGeom prst="rect">
            <a:avLst/>
          </a:prstGeom>
          <a:noFill/>
        </p:spPr>
        <p:txBody>
          <a:bodyPr wrap="square" rtlCol="0">
            <a:spAutoFit/>
          </a:bodyPr>
          <a:lstStyle/>
          <a:p>
            <a:pPr>
              <a:lnSpc>
                <a:spcPct val="150000"/>
              </a:lnSpc>
            </a:pPr>
            <a:r>
              <a:rPr lang="zh-CN" altLang="en-US" sz="2400">
                <a:latin typeface="黑体" panose="02010609060101010101" pitchFamily="49" charset="-122"/>
                <a:ea typeface="黑体" panose="02010609060101010101" pitchFamily="49" charset="-122"/>
                <a:cs typeface="宋体" panose="02010600030101010101" pitchFamily="2" charset="-122"/>
              </a:rPr>
              <a:t>例</a:t>
            </a:r>
            <a:r>
              <a:rPr lang="zh-CN" altLang="en-US" sz="2400">
                <a:latin typeface="宋体" panose="02010600030101010101" pitchFamily="2" charset="-122"/>
                <a:ea typeface="宋体" panose="02010600030101010101" pitchFamily="2" charset="-122"/>
                <a:cs typeface="宋体" panose="02010600030101010101" pitchFamily="2" charset="-122"/>
              </a:rPr>
              <a:t> 小明在测量滑轮组机械效率的实验中,所用装置如图所示,实验中每个钩码重 2 N,测得的数据如下表.</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1518" name="18WHLWJJZKBWL264.jpg" descr="id:2147503551;FounderCES"/>
          <p:cNvPicPr>
            <a:picLocks noChangeAspect="1"/>
          </p:cNvPicPr>
          <p:nvPr/>
        </p:nvPicPr>
        <p:blipFill>
          <a:blip r:embed="rId2"/>
          <a:stretch>
            <a:fillRect/>
          </a:stretch>
        </p:blipFill>
        <p:spPr>
          <a:xfrm>
            <a:off x="1059180" y="2841625"/>
            <a:ext cx="2589530" cy="3063875"/>
          </a:xfrm>
          <a:prstGeom prst="rect">
            <a:avLst/>
          </a:prstGeom>
        </p:spPr>
      </p:pic>
      <p:graphicFrame>
        <p:nvGraphicFramePr>
          <p:cNvPr id="3" name="表格 2"/>
          <p:cNvGraphicFramePr>
            <a:graphicFrameLocks noGrp="1"/>
          </p:cNvGraphicFramePr>
          <p:nvPr>
            <p:custDataLst>
              <p:tags r:id="rId3"/>
            </p:custDataLst>
          </p:nvPr>
        </p:nvGraphicFramePr>
        <p:xfrm>
          <a:off x="4100830" y="2904490"/>
          <a:ext cx="7223760" cy="2938145"/>
        </p:xfrm>
        <a:graphic>
          <a:graphicData uri="http://schemas.openxmlformats.org/drawingml/2006/table">
            <a:tbl>
              <a:tblPr firstRow="1" bandRow="1">
                <a:tableStyleId>{5940675A-B579-460E-94D1-54222C63F5DA}</a:tableStyleId>
              </a:tblPr>
              <a:tblGrid>
                <a:gridCol w="1199515"/>
                <a:gridCol w="1182370"/>
                <a:gridCol w="1303020"/>
                <a:gridCol w="1174750"/>
                <a:gridCol w="1257300"/>
                <a:gridCol w="1106805"/>
              </a:tblGrid>
              <a:tr h="883285">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实验次数</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钩码总重</a:t>
                      </a:r>
                      <a:r>
                        <a:rPr lang="en-US" sz="2400" b="0" i="1">
                          <a:solidFill>
                            <a:srgbClr val="000000"/>
                          </a:solidFill>
                          <a:latin typeface="宋体" panose="02010600030101010101" pitchFamily="2" charset="-122"/>
                          <a:ea typeface="宋体" panose="02010600030101010101" pitchFamily="2" charset="-122"/>
                          <a:cs typeface="宋体" panose="02010600030101010101" pitchFamily="2" charset="-122"/>
                        </a:rPr>
                        <a:t>G</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/N</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钩码上升的高度</a:t>
                      </a:r>
                      <a:r>
                        <a:rPr lang="en-US" sz="2400" b="0" i="1">
                          <a:solidFill>
                            <a:srgbClr val="000000"/>
                          </a:solidFill>
                          <a:latin typeface="宋体" panose="02010600030101010101" pitchFamily="2" charset="-122"/>
                          <a:ea typeface="宋体" panose="02010600030101010101" pitchFamily="2" charset="-122"/>
                          <a:cs typeface="宋体" panose="02010600030101010101" pitchFamily="2" charset="-122"/>
                        </a:rPr>
                        <a:t>h</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/m</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测力计示数</a:t>
                      </a:r>
                      <a:r>
                        <a:rPr lang="en-US" sz="2400" b="0" i="1">
                          <a:solidFill>
                            <a:srgbClr val="000000"/>
                          </a:solidFill>
                          <a:latin typeface="宋体" panose="02010600030101010101" pitchFamily="2" charset="-122"/>
                          <a:ea typeface="宋体" panose="02010600030101010101" pitchFamily="2" charset="-122"/>
                          <a:cs typeface="宋体" panose="02010600030101010101" pitchFamily="2" charset="-122"/>
                        </a:rPr>
                        <a:t>F</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/N</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测力计移动距离</a:t>
                      </a:r>
                      <a:r>
                        <a:rPr lang="en-US" sz="2400" b="0" i="1">
                          <a:solidFill>
                            <a:srgbClr val="000000"/>
                          </a:solidFill>
                          <a:latin typeface="宋体" panose="02010600030101010101" pitchFamily="2" charset="-122"/>
                          <a:ea typeface="宋体" panose="02010600030101010101" pitchFamily="2" charset="-122"/>
                          <a:cs typeface="宋体" panose="02010600030101010101" pitchFamily="2" charset="-122"/>
                        </a:rPr>
                        <a:t>s</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/m</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机械效率</a:t>
                      </a:r>
                      <a:r>
                        <a:rPr lang="en-US" sz="2400" b="0" i="1">
                          <a:solidFill>
                            <a:srgbClr val="000000"/>
                          </a:solidFill>
                          <a:latin typeface="宋体" panose="02010600030101010101" pitchFamily="2" charset="-122"/>
                          <a:ea typeface="宋体" panose="02010600030101010101" pitchFamily="2" charset="-122"/>
                          <a:cs typeface="宋体" panose="02010600030101010101" pitchFamily="2" charset="-122"/>
                        </a:rPr>
                        <a:t>η</a:t>
                      </a:r>
                      <a:endParaRPr lang="en-US" altLang="en-US" sz="24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73075">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1</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4</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0.1</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1.8</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0.3</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 </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59740">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2</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6</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0.1</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2.4</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0.3</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83%</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28625">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3</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4</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0.1</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1.4</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0.5</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57%</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79425">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4</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4</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0.2</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1.4</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1.0</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400" b="0">
                          <a:solidFill>
                            <a:srgbClr val="000000"/>
                          </a:solidFill>
                          <a:latin typeface="宋体" panose="02010600030101010101" pitchFamily="2" charset="-122"/>
                          <a:ea typeface="宋体" panose="02010600030101010101" pitchFamily="2" charset="-122"/>
                          <a:cs typeface="NEU-BZ-S92" charset="0"/>
                        </a:rPr>
                        <a:t>57%</a:t>
                      </a:r>
                      <a:endParaRPr lang="en-US" altLang="en-US" sz="24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spd="med">
    <p:wipe dir="d"/>
  </p:transition>
  <p:timing/>
</p:sld>
</file>

<file path=ppt/slides/slide6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测量滑轮组的机械效率</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endParaRPr lang="en-US" altLang="zh-CN">
              <a:solidFill>
                <a:schemeClr val="bg1"/>
              </a:solidFill>
              <a:sym typeface="+mn-lt"/>
            </a:endParaRPr>
          </a:p>
        </p:txBody>
      </p:sp>
      <p:sp>
        <p:nvSpPr>
          <p:cNvPr id="3" name="文本框 2"/>
          <p:cNvSpPr txBox="1"/>
          <p:nvPr/>
        </p:nvSpPr>
        <p:spPr>
          <a:xfrm>
            <a:off x="869950" y="1064895"/>
            <a:ext cx="10495280" cy="5077460"/>
          </a:xfrm>
          <a:prstGeom prst="rect">
            <a:avLst/>
          </a:prstGeom>
          <a:noFill/>
        </p:spPr>
        <p:txBody>
          <a:bodyPr wrap="square" rtlCol="0">
            <a:spAutoFit/>
          </a:bodyPr>
          <a:lstStyle/>
          <a:p>
            <a:pPr algn="just">
              <a:lnSpc>
                <a:spcPct val="150000"/>
              </a:lnSpc>
            </a:pPr>
            <a:r>
              <a:rPr lang="zh-CN" altLang="en-US" sz="2400">
                <a:latin typeface="黑体" panose="02010609060101010101" pitchFamily="49" charset="-122"/>
                <a:ea typeface="黑体" panose="02010609060101010101" pitchFamily="49" charset="-122"/>
                <a:cs typeface="宋体" panose="02010600030101010101" pitchFamily="2" charset="-122"/>
              </a:rPr>
              <a:t>【基础设问】</a:t>
            </a:r>
            <a:endParaRPr lang="zh-CN" altLang="en-US" sz="2400">
              <a:latin typeface="黑体" panose="02010609060101010101" pitchFamily="49" charset="-122"/>
              <a:ea typeface="黑体" panose="02010609060101010101" pitchFamily="49"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(1)在实验中,应尽量竖直向上</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拉动弹簧测力计且在拉动过程中读数.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(2)第1次实验测得的机械效率约为</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(3)分析表中数据可知:第2次的实验数据是用图</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所示的实验装置完成的;第4次实验数据是用图</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所示的实验装置完成的.(均选填“a”“b”或“c”)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(4)分析第1、2次实验数据可知:使用同一滑轮组,</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可以提高滑轮组的机械效率.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8" name="矩形 7"/>
          <p:cNvSpPr/>
          <p:nvPr/>
        </p:nvSpPr>
        <p:spPr>
          <a:xfrm>
            <a:off x="5443855" y="1680845"/>
            <a:ext cx="95567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匀速</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9" name="矩形 8"/>
          <p:cNvSpPr/>
          <p:nvPr/>
        </p:nvSpPr>
        <p:spPr>
          <a:xfrm>
            <a:off x="5803900" y="2801620"/>
            <a:ext cx="86487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74%</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10" name="矩形 9"/>
          <p:cNvSpPr/>
          <p:nvPr/>
        </p:nvSpPr>
        <p:spPr>
          <a:xfrm>
            <a:off x="7324090" y="3364865"/>
            <a:ext cx="67818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 b</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4" name="矩形 3"/>
          <p:cNvSpPr/>
          <p:nvPr/>
        </p:nvSpPr>
        <p:spPr>
          <a:xfrm>
            <a:off x="7950200" y="4987290"/>
            <a:ext cx="162179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增加物重</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6" name="矩形 5"/>
          <p:cNvSpPr/>
          <p:nvPr/>
        </p:nvSpPr>
        <p:spPr>
          <a:xfrm>
            <a:off x="4239895" y="3880485"/>
            <a:ext cx="53721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c</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300"/>
                                        <p:tgtEl>
                                          <p:spTgt spid="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300"/>
                                        <p:tgtEl>
                                          <p:spTgt spid="9"/>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300"/>
                                        <p:tgtEl>
                                          <p:spTgt spid="10"/>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300"/>
                                        <p:tgtEl>
                                          <p:spTgt spid="6"/>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3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4" grpId="0"/>
      <p:bldP spid="6" grpId="0"/>
    </p:bldLst>
  </p:timing>
</p:sld>
</file>

<file path=ppt/slides/slide6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测量滑轮组的机械效率</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endParaRPr lang="en-US" altLang="zh-CN">
              <a:solidFill>
                <a:schemeClr val="bg1"/>
              </a:solidFill>
              <a:sym typeface="+mn-lt"/>
            </a:endParaRPr>
          </a:p>
        </p:txBody>
      </p:sp>
      <p:sp>
        <p:nvSpPr>
          <p:cNvPr id="3" name="文本框 2"/>
          <p:cNvSpPr txBox="1"/>
          <p:nvPr/>
        </p:nvSpPr>
        <p:spPr>
          <a:xfrm>
            <a:off x="869950" y="1064895"/>
            <a:ext cx="10495280" cy="5077460"/>
          </a:xfrm>
          <a:prstGeom prst="rect">
            <a:avLst/>
          </a:prstGeom>
          <a:noFill/>
        </p:spPr>
        <p:txBody>
          <a:bodyPr wrap="square" rtlCol="0">
            <a:spAutoFit/>
          </a:bodyPr>
          <a:lstStyle/>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(5)分析第1、3次实验数据可知:使用不同的滑轮组提升相同的重物,动滑轮个数越多(即动滑轮总重越重),滑轮组的机械效率</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(6)分析第3、4次实验数据可知,滑轮组的机械效率与物体被提升的高度</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黑体" panose="02010609060101010101" pitchFamily="49" charset="-122"/>
                <a:ea typeface="黑体" panose="02010609060101010101" pitchFamily="49" charset="-122"/>
                <a:cs typeface="宋体" panose="02010600030101010101" pitchFamily="2" charset="-122"/>
              </a:rPr>
              <a:t>【拓展设问】</a:t>
            </a:r>
            <a:endParaRPr lang="zh-CN" altLang="en-US" sz="2400">
              <a:latin typeface="黑体" panose="02010609060101010101" pitchFamily="49" charset="-122"/>
              <a:ea typeface="黑体" panose="02010609060101010101" pitchFamily="49"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(7)小明认为,实验过程中,若在弹簧测力计处于静止状态时读数,可使测得的拉力大小更精确.针对这种做法说说你的看法:</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(8)综合上述结论,提高机械效率的方法有:增大有用功或</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(选填“增大”或“减小”)额外功.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8" name="矩形 7"/>
          <p:cNvSpPr/>
          <p:nvPr/>
        </p:nvSpPr>
        <p:spPr>
          <a:xfrm>
            <a:off x="7362190" y="1692910"/>
            <a:ext cx="95567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越低</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9" name="矩形 8"/>
          <p:cNvSpPr/>
          <p:nvPr/>
        </p:nvSpPr>
        <p:spPr>
          <a:xfrm>
            <a:off x="1145540" y="2800985"/>
            <a:ext cx="86487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无关</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10" name="矩形 9"/>
          <p:cNvSpPr/>
          <p:nvPr/>
        </p:nvSpPr>
        <p:spPr>
          <a:xfrm>
            <a:off x="7002145" y="4424680"/>
            <a:ext cx="387794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弹簧测力计静止时读数偏小</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6" name="矩形 5"/>
          <p:cNvSpPr/>
          <p:nvPr/>
        </p:nvSpPr>
        <p:spPr>
          <a:xfrm>
            <a:off x="8819515" y="5003800"/>
            <a:ext cx="100457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减小</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300"/>
                                        <p:tgtEl>
                                          <p:spTgt spid="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300"/>
                                        <p:tgtEl>
                                          <p:spTgt spid="9"/>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300"/>
                                        <p:tgtEl>
                                          <p:spTgt spid="10"/>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3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6" grpId="0"/>
    </p:bldLst>
  </p:timing>
</p:sld>
</file>

<file path=ppt/slides/slide6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测量滑轮组的机械效率</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endParaRPr lang="en-US" altLang="zh-CN">
              <a:solidFill>
                <a:schemeClr val="bg1"/>
              </a:solidFill>
              <a:sym typeface="+mn-lt"/>
            </a:endParaRPr>
          </a:p>
        </p:txBody>
      </p:sp>
      <p:sp>
        <p:nvSpPr>
          <p:cNvPr id="2" name="文本框 1"/>
          <p:cNvSpPr txBox="1"/>
          <p:nvPr/>
        </p:nvSpPr>
        <p:spPr>
          <a:xfrm>
            <a:off x="940435" y="951230"/>
            <a:ext cx="10310495" cy="5077460"/>
          </a:xfrm>
          <a:prstGeom prst="rect">
            <a:avLst/>
          </a:prstGeom>
          <a:noFill/>
        </p:spPr>
        <p:txBody>
          <a:bodyPr wrap="square" rtlCol="0">
            <a:spAutoFit/>
          </a:bodyPr>
          <a:lstStyle/>
          <a:p>
            <a:pPr algn="just">
              <a:lnSpc>
                <a:spcPct val="150000"/>
              </a:lnSpc>
            </a:pPr>
            <a:r>
              <a:rPr lang="zh-CN" altLang="en-US" sz="2400" b="1">
                <a:solidFill>
                  <a:srgbClr val="FF0000"/>
                </a:solidFill>
                <a:latin typeface="+mn-ea"/>
                <a:cs typeface="宋体" panose="02010600030101010101" pitchFamily="2" charset="-122"/>
              </a:rPr>
              <a:t>创新预测</a:t>
            </a:r>
            <a:endParaRPr lang="zh-CN" altLang="en-US" sz="2400" b="1">
              <a:solidFill>
                <a:srgbClr val="FF0000"/>
              </a:solidFill>
              <a:latin typeface="+mn-ea"/>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1.某实验小组在“测量滑轮组的机械效率”实验中,利用如图所示的装置匀速提升物体,测得实验数据如表所示.</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(1)第1次实验时弹簧测力计示数如图所示,请填入表格中,并补充表格空缺数据.</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graphicFrame>
        <p:nvGraphicFramePr>
          <p:cNvPr id="3" name="表格 2"/>
          <p:cNvGraphicFramePr>
            <a:graphicFrameLocks noGrp="1"/>
          </p:cNvGraphicFramePr>
          <p:nvPr>
            <p:custDataLst>
              <p:tags r:id="rId2"/>
            </p:custDataLst>
          </p:nvPr>
        </p:nvGraphicFramePr>
        <p:xfrm>
          <a:off x="1501775" y="2790825"/>
          <a:ext cx="4915535" cy="1941830"/>
        </p:xfrm>
        <a:graphic>
          <a:graphicData uri="http://schemas.openxmlformats.org/drawingml/2006/table">
            <a:tbl>
              <a:tblPr firstRow="1" bandRow="1">
                <a:tableStyleId>{5940675A-B579-460E-94D1-54222C63F5DA}</a:tableStyleId>
              </a:tblPr>
              <a:tblGrid>
                <a:gridCol w="735330"/>
                <a:gridCol w="898525"/>
                <a:gridCol w="1141730"/>
                <a:gridCol w="1174750"/>
                <a:gridCol w="965200"/>
              </a:tblGrid>
              <a:tr h="861060">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实验次数</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物体重</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G</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/N</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物体上升高度</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h</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/cm</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测力计的示数</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F</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/N</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机械效率</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η</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63220">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1</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8</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10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alt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______</a:t>
                      </a:r>
                      <a:endParaRPr lang="en-US" alt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74%</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53060">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2</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12</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10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5.0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alt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______</a:t>
                      </a:r>
                      <a:endParaRPr lang="en-US" alt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64490">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3</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20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10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7.6</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88%</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pic>
        <p:nvPicPr>
          <p:cNvPr id="1520" name="18WHLWJJZKBWL265.jpg" descr="id:2147503581;FounderCES"/>
          <p:cNvPicPr>
            <a:picLocks noChangeAspect="1"/>
          </p:cNvPicPr>
          <p:nvPr/>
        </p:nvPicPr>
        <p:blipFill>
          <a:blip r:embed="rId3"/>
          <a:stretch>
            <a:fillRect/>
          </a:stretch>
        </p:blipFill>
        <p:spPr>
          <a:xfrm>
            <a:off x="7561580" y="2524760"/>
            <a:ext cx="1874520" cy="2218690"/>
          </a:xfrm>
          <a:prstGeom prst="rect">
            <a:avLst/>
          </a:prstGeom>
        </p:spPr>
      </p:pic>
      <p:sp>
        <p:nvSpPr>
          <p:cNvPr id="11" name="矩形 10"/>
          <p:cNvSpPr/>
          <p:nvPr/>
        </p:nvSpPr>
        <p:spPr>
          <a:xfrm>
            <a:off x="4421505" y="3569335"/>
            <a:ext cx="110680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 </a:t>
            </a:r>
            <a:r>
              <a:rPr lang="en-US" altLang="zh-CN" sz="20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3.6</a:t>
            </a:r>
            <a:endParaRPr lang="en-US" altLang="zh-CN" sz="20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12" name="矩形 11"/>
          <p:cNvSpPr/>
          <p:nvPr/>
        </p:nvSpPr>
        <p:spPr>
          <a:xfrm>
            <a:off x="5641975" y="3964940"/>
            <a:ext cx="685800" cy="398780"/>
          </a:xfrm>
          <a:prstGeom prst="rect">
            <a:avLst/>
          </a:prstGeom>
        </p:spPr>
        <p:txBody>
          <a:bodyPr wrap="square">
            <a:spAutoFit/>
          </a:bodyPr>
          <a:lstStyle/>
          <a:p>
            <a:pPr algn="l"/>
            <a:r>
              <a:rPr lang="en-US" altLang="zh-CN" sz="20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80%</a:t>
            </a:r>
            <a:endParaRPr lang="en-US" altLang="zh-CN" sz="20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300"/>
                                        <p:tgtEl>
                                          <p:spTgt spid="11"/>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3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6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测量滑轮组的机械效率</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endParaRPr lang="en-US" altLang="zh-CN">
              <a:solidFill>
                <a:schemeClr val="bg1"/>
              </a:solidFill>
              <a:sym typeface="+mn-lt"/>
            </a:endParaRPr>
          </a:p>
        </p:txBody>
      </p:sp>
      <p:sp>
        <p:nvSpPr>
          <p:cNvPr id="2" name="文本框 1"/>
          <p:cNvSpPr txBox="1"/>
          <p:nvPr/>
        </p:nvSpPr>
        <p:spPr>
          <a:xfrm>
            <a:off x="939165" y="951230"/>
            <a:ext cx="10080625" cy="3969385"/>
          </a:xfrm>
          <a:prstGeom prst="rect">
            <a:avLst/>
          </a:prstGeom>
          <a:noFill/>
        </p:spPr>
        <p:txBody>
          <a:bodyPr wrap="square" rtlCol="0">
            <a:spAutoFit/>
          </a:bodyPr>
          <a:lstStyle/>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(2)分析表中实验数据可知,若想提高滑轮组的机械效率,可进行的操作有</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(3)第3次实验中,若提升物体用时 5 s,弹簧测力计对绳子拉力做功的功率是</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W.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(4)若不计绳重与摩擦(以第2次实验数据计算):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①使此滑轮组的机械效率不低于90%,所提升的重物至少为</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N.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②使用此滑轮组提升物体能够省力,所提升物体的重力应大于</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N.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11" name="矩形 10"/>
          <p:cNvSpPr/>
          <p:nvPr/>
        </p:nvSpPr>
        <p:spPr>
          <a:xfrm>
            <a:off x="1181735" y="1592580"/>
            <a:ext cx="322643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增大提升物体的重力</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12" name="矩形 11"/>
          <p:cNvSpPr/>
          <p:nvPr/>
        </p:nvSpPr>
        <p:spPr>
          <a:xfrm>
            <a:off x="1523365" y="2705735"/>
            <a:ext cx="95123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0.456</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4" name="矩形 3"/>
          <p:cNvSpPr/>
          <p:nvPr/>
        </p:nvSpPr>
        <p:spPr>
          <a:xfrm>
            <a:off x="8937625" y="3785235"/>
            <a:ext cx="65214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27</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6" name="矩形 5"/>
          <p:cNvSpPr/>
          <p:nvPr/>
        </p:nvSpPr>
        <p:spPr>
          <a:xfrm>
            <a:off x="9304655" y="4341495"/>
            <a:ext cx="81851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1.5</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300"/>
                                        <p:tgtEl>
                                          <p:spTgt spid="11"/>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300"/>
                                        <p:tgtEl>
                                          <p:spTgt spid="1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300"/>
                                        <p:tgtEl>
                                          <p:spTgt spid="4"/>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3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4" grpId="0"/>
      <p:bldP spid="6" grpId="0"/>
    </p:bldLst>
  </p:timing>
</p:sld>
</file>

<file path=ppt/slides/slide6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测量滑轮组的机械效率</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endParaRPr lang="en-US" altLang="zh-CN">
              <a:solidFill>
                <a:schemeClr val="bg1"/>
              </a:solidFill>
              <a:sym typeface="+mn-lt"/>
            </a:endParaRPr>
          </a:p>
        </p:txBody>
      </p:sp>
      <p:sp>
        <p:nvSpPr>
          <p:cNvPr id="3" name="文本框 2"/>
          <p:cNvSpPr txBox="1"/>
          <p:nvPr/>
        </p:nvSpPr>
        <p:spPr>
          <a:xfrm>
            <a:off x="895350" y="871220"/>
            <a:ext cx="10550525" cy="5631180"/>
          </a:xfrm>
          <a:prstGeom prst="rect">
            <a:avLst/>
          </a:prstGeom>
          <a:noFill/>
        </p:spPr>
        <p:txBody>
          <a:bodyPr wrap="square" rtlCol="0">
            <a:spAutoFit/>
          </a:bodyPr>
          <a:lstStyle/>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2.小红在探究“滑轮组的机械效率是否与物重有关”时,设计了如图甲所示的方案.</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　            </a:t>
            </a:r>
            <a:r>
              <a:rPr lang="zh-CN" altLang="en-US" sz="2000">
                <a:latin typeface="宋体" panose="02010600030101010101" pitchFamily="2" charset="-122"/>
                <a:ea typeface="宋体" panose="02010600030101010101" pitchFamily="2" charset="-122"/>
                <a:cs typeface="宋体" panose="02010600030101010101" pitchFamily="2" charset="-122"/>
              </a:rPr>
              <a:t>甲　　　　　　乙　　　　　　　丙</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(1)将实验步骤补充完整:</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A.测出钩码的重力G,安装好滑轮组,如图甲所示,记下钩码的位置;</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B.在实验操作中应</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,并在运动过程中读出弹簧测力计的示数;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6" name="矩形 5"/>
          <p:cNvSpPr/>
          <p:nvPr/>
        </p:nvSpPr>
        <p:spPr>
          <a:xfrm>
            <a:off x="3622675" y="5337175"/>
            <a:ext cx="4391025"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竖直向上匀速拉动弹簧测力计</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pic>
        <p:nvPicPr>
          <p:cNvPr id="1569" name="18WHLWJJZKBWL266.jpg" descr="id:2147504620;FounderCES"/>
          <p:cNvPicPr>
            <a:picLocks noChangeAspect="1"/>
          </p:cNvPicPr>
          <p:nvPr/>
        </p:nvPicPr>
        <p:blipFill>
          <a:blip r:embed="rId2"/>
          <a:stretch>
            <a:fillRect/>
          </a:stretch>
        </p:blipFill>
        <p:spPr>
          <a:xfrm>
            <a:off x="2831465" y="1616710"/>
            <a:ext cx="845820" cy="2181225"/>
          </a:xfrm>
          <a:prstGeom prst="rect">
            <a:avLst/>
          </a:prstGeom>
        </p:spPr>
      </p:pic>
      <p:pic>
        <p:nvPicPr>
          <p:cNvPr id="1522" name="18WHLWJJZKBWL266-1.jpg" descr="id:2147503595;FounderCES"/>
          <p:cNvPicPr>
            <a:picLocks noChangeAspect="1"/>
          </p:cNvPicPr>
          <p:nvPr/>
        </p:nvPicPr>
        <p:blipFill>
          <a:blip r:embed="rId3"/>
          <a:stretch>
            <a:fillRect/>
          </a:stretch>
        </p:blipFill>
        <p:spPr>
          <a:xfrm>
            <a:off x="4661535" y="1584325"/>
            <a:ext cx="814705" cy="2183765"/>
          </a:xfrm>
          <a:prstGeom prst="rect">
            <a:avLst/>
          </a:prstGeom>
        </p:spPr>
      </p:pic>
      <p:pic>
        <p:nvPicPr>
          <p:cNvPr id="1523" name="18WHLWJJZKBWL266-2.jpg" descr="id:2147503602;FounderCES"/>
          <p:cNvPicPr>
            <a:picLocks noChangeAspect="1"/>
          </p:cNvPicPr>
          <p:nvPr/>
        </p:nvPicPr>
        <p:blipFill>
          <a:blip r:embed="rId4"/>
          <a:stretch>
            <a:fillRect/>
          </a:stretch>
        </p:blipFill>
        <p:spPr>
          <a:xfrm>
            <a:off x="6084570" y="1649095"/>
            <a:ext cx="2235200" cy="2170430"/>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3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测量滑轮组的机械效率</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endParaRPr lang="en-US" altLang="zh-CN">
              <a:solidFill>
                <a:schemeClr val="bg1"/>
              </a:solidFill>
              <a:sym typeface="+mn-lt"/>
            </a:endParaRPr>
          </a:p>
        </p:txBody>
      </p:sp>
      <p:sp>
        <p:nvSpPr>
          <p:cNvPr id="3" name="文本框 2"/>
          <p:cNvSpPr txBox="1"/>
          <p:nvPr/>
        </p:nvSpPr>
        <p:spPr>
          <a:xfrm>
            <a:off x="895350" y="871220"/>
            <a:ext cx="10550525" cy="5077460"/>
          </a:xfrm>
          <a:prstGeom prst="rect">
            <a:avLst/>
          </a:prstGeom>
          <a:noFill/>
        </p:spPr>
        <p:txBody>
          <a:bodyPr wrap="square" rtlCol="0">
            <a:spAutoFit/>
          </a:bodyPr>
          <a:lstStyle/>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C.记录钩码升高的距离h,根据图中绳子绕过动滑轮的股数可计算出绳端移动的距离s,然后利用公式计算出该滑轮组的机械效率η</a:t>
            </a:r>
            <a:r>
              <a:rPr lang="zh-CN" altLang="en-US" sz="2400" baseline="-25000">
                <a:latin typeface="宋体" panose="02010600030101010101" pitchFamily="2" charset="-122"/>
                <a:ea typeface="宋体" panose="02010600030101010101" pitchFamily="2" charset="-122"/>
                <a:cs typeface="宋体" panose="02010600030101010101" pitchFamily="2" charset="-122"/>
              </a:rPr>
              <a:t>1</a:t>
            </a:r>
            <a:r>
              <a:rPr lang="zh-CN" altLang="en-US" sz="2400">
                <a:latin typeface="宋体" panose="02010600030101010101" pitchFamily="2" charset="-122"/>
                <a:ea typeface="宋体" panose="02010600030101010101" pitchFamily="2" charset="-122"/>
                <a:cs typeface="宋体" panose="02010600030101010101" pitchFamily="2" charset="-122"/>
              </a:rPr>
              <a:t>;</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D.按上述方法,增加被提升钩码的数量,如图乙所示,测出滑轮组的机械效率η</a:t>
            </a:r>
            <a:r>
              <a:rPr lang="zh-CN" altLang="en-US" sz="2400" baseline="-25000">
                <a:latin typeface="宋体" panose="02010600030101010101" pitchFamily="2" charset="-122"/>
                <a:ea typeface="宋体" panose="02010600030101010101" pitchFamily="2" charset="-122"/>
                <a:cs typeface="宋体" panose="02010600030101010101" pitchFamily="2" charset="-122"/>
              </a:rPr>
              <a:t>2</a:t>
            </a:r>
            <a:r>
              <a:rPr lang="zh-CN" altLang="en-US" sz="2400">
                <a:latin typeface="宋体" panose="02010600030101010101" pitchFamily="2" charset="-122"/>
                <a:ea typeface="宋体" panose="02010600030101010101" pitchFamily="2" charset="-122"/>
                <a:cs typeface="宋体" panose="02010600030101010101" pitchFamily="2" charset="-122"/>
              </a:rPr>
              <a:t>;根据所学的知识,可判断出η</a:t>
            </a:r>
            <a:r>
              <a:rPr lang="zh-CN" altLang="en-US" sz="2400" baseline="-25000">
                <a:latin typeface="宋体" panose="02010600030101010101" pitchFamily="2" charset="-122"/>
                <a:ea typeface="宋体" panose="02010600030101010101" pitchFamily="2" charset="-122"/>
                <a:cs typeface="宋体" panose="02010600030101010101" pitchFamily="2" charset="-122"/>
              </a:rPr>
              <a:t>1</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η</a:t>
            </a:r>
            <a:r>
              <a:rPr lang="zh-CN" altLang="en-US" sz="2400" baseline="-25000">
                <a:latin typeface="宋体" panose="02010600030101010101" pitchFamily="2" charset="-122"/>
                <a:ea typeface="宋体" panose="02010600030101010101" pitchFamily="2" charset="-122"/>
                <a:cs typeface="宋体" panose="02010600030101010101" pitchFamily="2" charset="-122"/>
              </a:rPr>
              <a:t>2</a:t>
            </a:r>
            <a:r>
              <a:rPr lang="zh-CN" altLang="en-US" sz="2400">
                <a:latin typeface="宋体" panose="02010600030101010101" pitchFamily="2" charset="-122"/>
                <a:ea typeface="宋体" panose="02010600030101010101" pitchFamily="2" charset="-122"/>
                <a:cs typeface="宋体" panose="02010600030101010101" pitchFamily="2" charset="-122"/>
              </a:rPr>
              <a:t>(选填“</a:t>
            </a:r>
            <a:r>
              <a:rPr lang="zh-CN" altLang="en-US" sz="2400">
                <a:latin typeface="Times New Roman" panose="02020603050405020304" pitchFamily="18" charset="0"/>
                <a:ea typeface="宋体" panose="02010600030101010101" pitchFamily="2" charset="-122"/>
                <a:cs typeface="Times New Roman" panose="02020603050405020304" pitchFamily="18" charset="0"/>
              </a:rPr>
              <a:t>&gt;”“&lt;”或“=</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(2)小红做完实验,通过和其他小组交流,了解到滑轮组的机械效率η与动滑轮重G</a:t>
            </a:r>
            <a:r>
              <a:rPr lang="zh-CN" altLang="en-US" sz="2400" baseline="-25000">
                <a:latin typeface="宋体" panose="02010600030101010101" pitchFamily="2" charset="-122"/>
                <a:ea typeface="宋体" panose="02010600030101010101" pitchFamily="2" charset="-122"/>
                <a:cs typeface="宋体" panose="02010600030101010101" pitchFamily="2" charset="-122"/>
              </a:rPr>
              <a:t>动</a:t>
            </a:r>
            <a:r>
              <a:rPr lang="zh-CN" altLang="en-US" sz="2400">
                <a:latin typeface="宋体" panose="02010600030101010101" pitchFamily="2" charset="-122"/>
                <a:ea typeface="宋体" panose="02010600030101010101" pitchFamily="2" charset="-122"/>
                <a:cs typeface="宋体" panose="02010600030101010101" pitchFamily="2" charset="-122"/>
              </a:rPr>
              <a:t>有关系,接着她利用图甲所示装置,改变动滑轮重,提升同一钩码进行多次实验,获得数据并绘出如图丙所示的图像,由图像可知:被提升钩码所受的重力相同时,动滑轮越重,滑轮组的机械效率越</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.若不计绳重和摩擦,分析图像中的A点可知,被提升钩码的重力为</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N.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6" name="矩形 5"/>
          <p:cNvSpPr/>
          <p:nvPr/>
        </p:nvSpPr>
        <p:spPr>
          <a:xfrm>
            <a:off x="5052695" y="2607945"/>
            <a:ext cx="67437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2" name="矩形 1"/>
          <p:cNvSpPr/>
          <p:nvPr/>
        </p:nvSpPr>
        <p:spPr>
          <a:xfrm>
            <a:off x="6654800" y="4787265"/>
            <a:ext cx="68516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低</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11" name="矩形 10"/>
          <p:cNvSpPr/>
          <p:nvPr/>
        </p:nvSpPr>
        <p:spPr>
          <a:xfrm>
            <a:off x="5836920" y="5358765"/>
            <a:ext cx="48514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3</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pic>
        <p:nvPicPr>
          <p:cNvPr id="12" name="New picture"/>
          <p:cNvPicPr/>
          <p:nvPr/>
        </p:nvPicPr>
        <p:blipFill>
          <a:blip r:embed="rId2"/>
          <a:stretch>
            <a:fillRect/>
          </a:stretch>
        </p:blipFill>
        <p:spPr>
          <a:xfrm>
            <a:off x="11684000" y="11709400"/>
            <a:ext cx="342900" cy="254000"/>
          </a:xfrm>
          <a:prstGeom prst="cube">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3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3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p:bldP spid="11" grpId="0"/>
    </p:bldLst>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杠杆平衡条件及应用</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3</a:t>
            </a:r>
            <a:endParaRPr lang="en-US" altLang="zh-CN">
              <a:solidFill>
                <a:schemeClr val="bg1"/>
              </a:solidFill>
              <a:sym typeface="+mn-lt"/>
            </a:endParaRPr>
          </a:p>
        </p:txBody>
      </p:sp>
      <p:sp>
        <p:nvSpPr>
          <p:cNvPr id="2" name="文本框 1"/>
          <p:cNvSpPr txBox="1"/>
          <p:nvPr/>
        </p:nvSpPr>
        <p:spPr>
          <a:xfrm>
            <a:off x="688340" y="831850"/>
            <a:ext cx="10802620" cy="5631180"/>
          </a:xfrm>
          <a:prstGeom prst="rect">
            <a:avLst/>
          </a:prstGeom>
          <a:noFill/>
        </p:spPr>
        <p:txBody>
          <a:bodyPr wrap="square" rtlCol="0">
            <a:spAutoFit/>
          </a:bodyPr>
          <a:lstStyle/>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6.[2013河南,11]如图所示,小华用苹果和橘子来玩跷跷板.</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她将苹果、橘子分别放在轻杆的左、右两端,放手后,杆马</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上转动起来.使杆逆时针转动的力是           (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A.苹果的重力	     B.橘子的重力</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C.杆对橘子的支持力     D.苹果对杆的压力</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7.[2012河南,10]如图所示,在调节平衡后的杠杆两侧,分别</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挂上相同规格的钩码,杠杆处于平衡状态.如果两侧各去掉一</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个钩码,则	             (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A.左端下降	   B.右端下降</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C.仍然平衡 	   D.无法判断</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9" name="矩形 8"/>
          <p:cNvSpPr/>
          <p:nvPr/>
        </p:nvSpPr>
        <p:spPr>
          <a:xfrm>
            <a:off x="7428230" y="2055495"/>
            <a:ext cx="967740" cy="460375"/>
          </a:xfrm>
          <a:prstGeom prst="rect">
            <a:avLst/>
          </a:prstGeom>
        </p:spPr>
        <p:txBody>
          <a:bodyPr wrap="squar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D</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3" name="矩形 2"/>
          <p:cNvSpPr/>
          <p:nvPr/>
        </p:nvSpPr>
        <p:spPr>
          <a:xfrm>
            <a:off x="4861560" y="4808220"/>
            <a:ext cx="96774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A</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pic>
        <p:nvPicPr>
          <p:cNvPr id="1433" name="HL5.jpg" descr="id:2147503866;FounderCES"/>
          <p:cNvPicPr>
            <a:picLocks noChangeAspect="1"/>
          </p:cNvPicPr>
          <p:nvPr/>
        </p:nvPicPr>
        <p:blipFill>
          <a:blip r:embed="rId2"/>
          <a:stretch>
            <a:fillRect/>
          </a:stretch>
        </p:blipFill>
        <p:spPr>
          <a:xfrm>
            <a:off x="8699500" y="1082675"/>
            <a:ext cx="2690495" cy="1990090"/>
          </a:xfrm>
          <a:prstGeom prst="rect">
            <a:avLst/>
          </a:prstGeom>
        </p:spPr>
      </p:pic>
      <p:pic>
        <p:nvPicPr>
          <p:cNvPr id="1392" name="河南物理图5.jpg" descr="id:2147502876;FounderCES"/>
          <p:cNvPicPr>
            <a:picLocks noChangeAspect="1"/>
          </p:cNvPicPr>
          <p:nvPr/>
        </p:nvPicPr>
        <p:blipFill>
          <a:blip r:embed="rId3"/>
          <a:stretch>
            <a:fillRect/>
          </a:stretch>
        </p:blipFill>
        <p:spPr>
          <a:xfrm>
            <a:off x="8846820" y="3681095"/>
            <a:ext cx="2614930" cy="1889760"/>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300"/>
                                        <p:tgtEl>
                                          <p:spTgt spid="9"/>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3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 grpId="0"/>
    </p:bldLst>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杠杆平衡条件及应用</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3</a:t>
            </a:r>
            <a:endParaRPr lang="en-US" altLang="zh-CN">
              <a:solidFill>
                <a:schemeClr val="bg1"/>
              </a:solidFill>
              <a:sym typeface="+mn-lt"/>
            </a:endParaRPr>
          </a:p>
        </p:txBody>
      </p:sp>
      <p:sp>
        <p:nvSpPr>
          <p:cNvPr id="2" name="文本框 1"/>
          <p:cNvSpPr txBox="1"/>
          <p:nvPr/>
        </p:nvSpPr>
        <p:spPr>
          <a:xfrm>
            <a:off x="688340" y="831850"/>
            <a:ext cx="10802620" cy="1753235"/>
          </a:xfrm>
          <a:prstGeom prst="rect">
            <a:avLst/>
          </a:prstGeom>
          <a:noFill/>
        </p:spPr>
        <p:txBody>
          <a:bodyPr wrap="square" rtlCol="0">
            <a:spAutoFit/>
          </a:bodyPr>
          <a:lstStyle/>
          <a:p>
            <a:pPr algn="just">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8.[2016河南,20(2)]在“大力士”比赛中,需要把一质量m=400 kg,棱长l=1 m,质量分布均匀的立方体,利用翻滚的方法沿直线移动一段距离,如图所示.求在翻滚立方体时,使立方体一边刚刚离开地面,所用最小力F的大小.</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9" name="矩形 8"/>
          <p:cNvSpPr/>
          <p:nvPr/>
        </p:nvSpPr>
        <p:spPr>
          <a:xfrm>
            <a:off x="852805" y="2585085"/>
            <a:ext cx="5761990" cy="3046095"/>
          </a:xfrm>
          <a:prstGeom prst="rect">
            <a:avLst/>
          </a:prstGeom>
        </p:spPr>
        <p:txBody>
          <a:bodyPr wrap="square">
            <a:spAutoFit/>
          </a:bodyPr>
          <a:lstStyle/>
          <a:p>
            <a:pPr algn="l">
              <a:lnSpc>
                <a:spcPct val="200000"/>
              </a:lnSpc>
            </a:pPr>
            <a:r>
              <a:rPr lang="en-US" altLang="zh-CN" sz="2400" b="1" kern="100">
                <a:solidFill>
                  <a:srgbClr val="EE3028"/>
                </a:solidFill>
                <a:uFill>
                  <a:solidFill>
                    <a:srgbClr val="000000"/>
                  </a:solidFill>
                </a:uFill>
                <a:latin typeface="黑体" panose="02010609060101010101" pitchFamily="49" charset="-122"/>
                <a:ea typeface="黑体" panose="02010609060101010101" pitchFamily="49" charset="-122"/>
                <a:cs typeface="黑体" panose="02010609060101010101" pitchFamily="49" charset="-122"/>
                <a:sym typeface="+mn-ea"/>
              </a:rPr>
              <a:t>解:</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力F的力臂最长为L=          =   m,此时力F最小.</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a:p>
            <a:pPr algn="l">
              <a:lnSpc>
                <a:spcPct val="200000"/>
              </a:lnSpc>
            </a:pP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根据杠杆平衡条件可得F=      ≈1.41×10</a:t>
            </a:r>
            <a:r>
              <a:rPr lang="en-US" altLang="zh-CN" sz="2400" b="1" kern="100" baseline="30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3</a:t>
            </a:r>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 N</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pic>
        <p:nvPicPr>
          <p:cNvPr id="1435" name="2016hnwl-16.jpg" descr="id:2147503880;FounderCES"/>
          <p:cNvPicPr>
            <a:picLocks noChangeAspect="1"/>
          </p:cNvPicPr>
          <p:nvPr/>
        </p:nvPicPr>
        <p:blipFill>
          <a:blip r:embed="rId2"/>
          <a:stretch>
            <a:fillRect/>
          </a:stretch>
        </p:blipFill>
        <p:spPr>
          <a:xfrm>
            <a:off x="6614795" y="2606040"/>
            <a:ext cx="4876165" cy="1424940"/>
          </a:xfrm>
          <a:prstGeom prst="rect">
            <a:avLst/>
          </a:prstGeom>
        </p:spPr>
      </p:pic>
      <p:pic>
        <p:nvPicPr>
          <p:cNvPr id="4" name="图片 3"/>
          <p:cNvPicPr>
            <a:picLocks noChangeAspect="1"/>
          </p:cNvPicPr>
          <p:nvPr/>
        </p:nvPicPr>
        <p:blipFill>
          <a:blip r:embed="rId3"/>
          <a:stretch>
            <a:fillRect/>
          </a:stretch>
        </p:blipFill>
        <p:spPr>
          <a:xfrm>
            <a:off x="4105275" y="2885440"/>
            <a:ext cx="1880235" cy="445770"/>
          </a:xfrm>
          <a:prstGeom prst="rect">
            <a:avLst/>
          </a:prstGeom>
        </p:spPr>
      </p:pic>
      <p:pic>
        <p:nvPicPr>
          <p:cNvPr id="6" name="图片 5"/>
          <p:cNvPicPr>
            <a:picLocks noChangeAspect="1"/>
          </p:cNvPicPr>
          <p:nvPr/>
        </p:nvPicPr>
        <p:blipFill>
          <a:blip r:embed="rId4"/>
          <a:stretch>
            <a:fillRect/>
          </a:stretch>
        </p:blipFill>
        <p:spPr>
          <a:xfrm>
            <a:off x="4380230" y="4196715"/>
            <a:ext cx="2752090" cy="779145"/>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300"/>
                                        <p:tgtEl>
                                          <p:spTgt spid="9"/>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par>
                                <p:cTn id="11" presetID="10"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杠杆</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 </a:t>
            </a:r>
            <a:r>
              <a:rPr lang="en-US" altLang="zh-CN">
                <a:solidFill>
                  <a:schemeClr val="bg1"/>
                </a:solidFill>
                <a:sym typeface="+mn-lt"/>
              </a:rPr>
              <a:t>1</a:t>
            </a:r>
            <a:endParaRPr lang="en-US" altLang="zh-CN">
              <a:solidFill>
                <a:schemeClr val="bg1"/>
              </a:solidFill>
              <a:sym typeface="+mn-lt"/>
            </a:endParaRPr>
          </a:p>
        </p:txBody>
      </p:sp>
      <p:sp>
        <p:nvSpPr>
          <p:cNvPr id="3" name="文本框 2"/>
          <p:cNvSpPr txBox="1"/>
          <p:nvPr/>
        </p:nvSpPr>
        <p:spPr>
          <a:xfrm>
            <a:off x="769620" y="742315"/>
            <a:ext cx="11283315" cy="1198880"/>
          </a:xfrm>
          <a:prstGeom prst="rect">
            <a:avLst/>
          </a:prstGeom>
          <a:noFill/>
        </p:spPr>
        <p:txBody>
          <a:bodyPr wrap="square" rtlCol="0">
            <a:spAutoFit/>
          </a:bodyPr>
          <a:lstStyle/>
          <a:p>
            <a:pPr>
              <a:lnSpc>
                <a:spcPct val="150000"/>
              </a:lnSpc>
            </a:pPr>
            <a:r>
              <a:rPr lang="zh-CN" altLang="en-US" sz="2400" b="1">
                <a:latin typeface="微软雅黑" panose="020b0503020204020204" charset="-122"/>
                <a:ea typeface="微软雅黑"/>
                <a:cs typeface="微软雅黑" panose="020b0503020204020204" charset="-122"/>
              </a:rPr>
              <a:t>1.定义:</a:t>
            </a:r>
            <a:r>
              <a:rPr lang="zh-CN" altLang="en-US" sz="2400">
                <a:latin typeface="宋体" panose="02010600030101010101" pitchFamily="2" charset="-122"/>
                <a:ea typeface="宋体" panose="02010600030101010101" pitchFamily="2" charset="-122"/>
                <a:cs typeface="宋体" panose="02010600030101010101" pitchFamily="2" charset="-122"/>
              </a:rPr>
              <a:t>在力的作用下能绕着</a:t>
            </a:r>
            <a:r>
              <a:rPr lang="zh-CN" altLang="en-US" sz="2400" u="sng">
                <a:latin typeface="宋体" panose="02010600030101010101" pitchFamily="2" charset="-122"/>
                <a:ea typeface="宋体" panose="02010600030101010101" pitchFamily="2" charset="-122"/>
                <a:cs typeface="宋体" panose="02010600030101010101" pitchFamily="2" charset="-122"/>
              </a:rPr>
              <a:t>①　　　　　</a:t>
            </a:r>
            <a:r>
              <a:rPr lang="zh-CN" altLang="en-US" sz="2400">
                <a:latin typeface="宋体" panose="02010600030101010101" pitchFamily="2" charset="-122"/>
                <a:ea typeface="宋体" panose="02010600030101010101" pitchFamily="2" charset="-122"/>
                <a:cs typeface="宋体" panose="02010600030101010101" pitchFamily="2" charset="-122"/>
              </a:rPr>
              <a:t>转动的硬棒叫杠杆.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b="1">
                <a:latin typeface="微软雅黑" panose="020b0503020204020204" charset="-122"/>
                <a:ea typeface="微软雅黑"/>
                <a:cs typeface="微软雅黑" panose="020b0503020204020204" charset="-122"/>
              </a:rPr>
              <a:t>2.杠杆的五要素</a:t>
            </a:r>
            <a:endParaRPr lang="zh-CN" altLang="en-US" sz="2400" b="1">
              <a:latin typeface="微软雅黑" panose="020b0503020204020204" charset="-122"/>
              <a:ea typeface="微软雅黑"/>
              <a:cs typeface="微软雅黑" panose="020b0503020204020204" charset="-122"/>
            </a:endParaRPr>
          </a:p>
        </p:txBody>
      </p:sp>
      <p:sp>
        <p:nvSpPr>
          <p:cNvPr id="5" name="矩形 4"/>
          <p:cNvSpPr/>
          <p:nvPr/>
        </p:nvSpPr>
        <p:spPr>
          <a:xfrm>
            <a:off x="5013325" y="838835"/>
            <a:ext cx="152209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固定点</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graphicFrame>
        <p:nvGraphicFramePr>
          <p:cNvPr id="2" name="表格 1"/>
          <p:cNvGraphicFramePr>
            <a:graphicFrameLocks noGrp="1"/>
          </p:cNvGraphicFramePr>
          <p:nvPr>
            <p:custDataLst>
              <p:tags r:id="rId2"/>
            </p:custDataLst>
          </p:nvPr>
        </p:nvGraphicFramePr>
        <p:xfrm>
          <a:off x="3130550" y="1674495"/>
          <a:ext cx="7550785" cy="4688840"/>
        </p:xfrm>
        <a:graphic>
          <a:graphicData uri="http://schemas.openxmlformats.org/drawingml/2006/table">
            <a:tbl>
              <a:tblPr firstRow="1" bandRow="1">
                <a:tableStyleId>{5940675A-B579-460E-94D1-54222C63F5DA}</a:tableStyleId>
              </a:tblPr>
              <a:tblGrid>
                <a:gridCol w="1159510"/>
                <a:gridCol w="6391275"/>
              </a:tblGrid>
              <a:tr h="1966595">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图示</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539750">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支点</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杠杆绕着转动的固定点,用字母</a:t>
                      </a:r>
                      <a:r>
                        <a:rPr 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②　   　　</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表示 </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552450">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动力</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使杠杆</a:t>
                      </a:r>
                      <a:r>
                        <a:rPr 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③　　　 　</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的力,用字母</a:t>
                      </a:r>
                      <a:r>
                        <a:rPr 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④　    　　</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表示 </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504190">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阻力</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⑤　　  　　</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杠杆转动的力,用字母</a:t>
                      </a:r>
                      <a:r>
                        <a:rPr 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⑥　  　　</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表示 </a:t>
                      </a:r>
                      <a:endParaRPr lang="en-US" alt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594360">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动力臂</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从支点到动力作用线的</a:t>
                      </a:r>
                      <a:r>
                        <a:rPr 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⑦　　   　　</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,用字母</a:t>
                      </a:r>
                      <a:r>
                        <a:rPr lang="en-US" sz="20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rPr>
                        <a:t>l</a:t>
                      </a:r>
                      <a:r>
                        <a:rPr lang="en-US" sz="20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1</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表示 </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531495">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阻力臂</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从支点到阻力作用线的</a:t>
                      </a:r>
                      <a:r>
                        <a:rPr 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⑧　  　　　</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,用字母</a:t>
                      </a:r>
                      <a:r>
                        <a:rPr lang="en-US" sz="2000" b="0" i="1">
                          <a:solidFill>
                            <a:srgbClr val="000000"/>
                          </a:solidFill>
                          <a:latin typeface="Times New Roman" panose="02020603050405020304" pitchFamily="18" charset="0"/>
                          <a:ea typeface="宋体" panose="02010600030101010101" pitchFamily="2" charset="-122"/>
                          <a:cs typeface="Times New Roman" panose="02020603050405020304" pitchFamily="18" charset="0"/>
                        </a:rPr>
                        <a:t>l</a:t>
                      </a:r>
                      <a:r>
                        <a:rPr lang="en-US" sz="2000" b="0" baseline="-25000">
                          <a:solidFill>
                            <a:srgbClr val="000000"/>
                          </a:solidFill>
                          <a:latin typeface="宋体" panose="02010600030101010101" pitchFamily="2" charset="-122"/>
                          <a:ea typeface="宋体" panose="02010600030101010101" pitchFamily="2" charset="-122"/>
                          <a:cs typeface="宋体" panose="02010600030101010101" pitchFamily="2" charset="-122"/>
                        </a:rPr>
                        <a:t>2</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表示 </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pic>
        <p:nvPicPr>
          <p:cNvPr id="1439" name="18WHLWJJZKBWL56.jpg"/>
          <p:cNvPicPr>
            <a:picLocks noChangeAspect="1"/>
          </p:cNvPicPr>
          <p:nvPr/>
        </p:nvPicPr>
        <p:blipFill>
          <a:blip r:embed="rId3"/>
          <a:stretch>
            <a:fillRect/>
          </a:stretch>
        </p:blipFill>
        <p:spPr>
          <a:xfrm>
            <a:off x="6308090" y="1706880"/>
            <a:ext cx="2627630" cy="1896745"/>
          </a:xfrm>
          <a:prstGeom prst="rect">
            <a:avLst/>
          </a:prstGeom>
        </p:spPr>
      </p:pic>
      <p:sp>
        <p:nvSpPr>
          <p:cNvPr id="8" name="矩形 7"/>
          <p:cNvSpPr/>
          <p:nvPr/>
        </p:nvSpPr>
        <p:spPr>
          <a:xfrm>
            <a:off x="8598535" y="3636645"/>
            <a:ext cx="967740" cy="460375"/>
          </a:xfrm>
          <a:prstGeom prst="rect">
            <a:avLst/>
          </a:prstGeom>
        </p:spPr>
        <p:txBody>
          <a:bodyPr wrap="square">
            <a:spAutoFit/>
          </a:bodyPr>
          <a:lstStyle/>
          <a:p>
            <a:pPr algn="l"/>
            <a:r>
              <a:rPr lang="zh-CN" altLang="en-US" sz="2400" b="1" i="1" kern="100">
                <a:solidFill>
                  <a:srgbClr val="EE3028"/>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sym typeface="+mn-ea"/>
              </a:rPr>
              <a:t>O</a:t>
            </a:r>
            <a:endParaRPr lang="zh-CN" altLang="en-US" sz="2400" b="1" i="1" kern="100">
              <a:solidFill>
                <a:srgbClr val="EE3028"/>
              </a:solidFill>
              <a:uFill>
                <a:solidFill>
                  <a:srgbClr val="000000"/>
                </a:solidFill>
              </a:uFill>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10" name="矩形 9"/>
          <p:cNvSpPr/>
          <p:nvPr/>
        </p:nvSpPr>
        <p:spPr>
          <a:xfrm>
            <a:off x="5817870" y="4162425"/>
            <a:ext cx="96774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转动</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11" name="矩形 10"/>
          <p:cNvSpPr/>
          <p:nvPr/>
        </p:nvSpPr>
        <p:spPr>
          <a:xfrm>
            <a:off x="8751570" y="4144645"/>
            <a:ext cx="1423035" cy="460375"/>
          </a:xfrm>
          <a:prstGeom prst="rect">
            <a:avLst/>
          </a:prstGeom>
        </p:spPr>
        <p:txBody>
          <a:bodyPr wrap="square">
            <a:spAutoFit/>
          </a:bodyPr>
          <a:lstStyle/>
          <a:p>
            <a:pPr algn="l"/>
            <a:r>
              <a:rPr lang="zh-CN" altLang="en-US" sz="2400" b="1" i="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F</a:t>
            </a:r>
            <a:r>
              <a:rPr lang="zh-CN" altLang="en-US"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1</a:t>
            </a:r>
            <a:endParaRPr lang="zh-CN" altLang="en-US"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13" name="矩形 12"/>
          <p:cNvSpPr/>
          <p:nvPr/>
        </p:nvSpPr>
        <p:spPr>
          <a:xfrm>
            <a:off x="5045710" y="4712970"/>
            <a:ext cx="124079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阻碍</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15" name="矩形 14"/>
          <p:cNvSpPr/>
          <p:nvPr/>
        </p:nvSpPr>
        <p:spPr>
          <a:xfrm>
            <a:off x="9003030" y="4680585"/>
            <a:ext cx="1299845" cy="460375"/>
          </a:xfrm>
          <a:prstGeom prst="rect">
            <a:avLst/>
          </a:prstGeom>
        </p:spPr>
        <p:txBody>
          <a:bodyPr wrap="square">
            <a:spAutoFit/>
          </a:bodyPr>
          <a:lstStyle/>
          <a:p>
            <a:pPr algn="l"/>
            <a:r>
              <a:rPr lang="zh-CN" altLang="en-US" sz="2400" b="1" i="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F</a:t>
            </a:r>
            <a:r>
              <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2</a:t>
            </a:r>
            <a:endParaRPr lang="en-US" altLang="zh-CN" sz="2400" b="1" kern="100" baseline="-25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6" name="矩形 5"/>
          <p:cNvSpPr/>
          <p:nvPr/>
        </p:nvSpPr>
        <p:spPr>
          <a:xfrm>
            <a:off x="7615555" y="5259705"/>
            <a:ext cx="129984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距离</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
        <p:nvSpPr>
          <p:cNvPr id="12" name="矩形 11"/>
          <p:cNvSpPr/>
          <p:nvPr/>
        </p:nvSpPr>
        <p:spPr>
          <a:xfrm>
            <a:off x="7635875" y="5821045"/>
            <a:ext cx="129984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rPr>
              <a:t>距离</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sym typeface="+mn-ea"/>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300"/>
                                        <p:tgtEl>
                                          <p:spTgt spid="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300"/>
                                        <p:tgtEl>
                                          <p:spTgt spid="8"/>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300"/>
                                        <p:tgtEl>
                                          <p:spTgt spid="10"/>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300"/>
                                        <p:tgtEl>
                                          <p:spTgt spid="11"/>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300"/>
                                        <p:tgtEl>
                                          <p:spTgt spid="13"/>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300"/>
                                        <p:tgtEl>
                                          <p:spTgt spid="15"/>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fade">
                                      <p:cBhvr>
                                        <p:cTn id="37" dur="300"/>
                                        <p:tgtEl>
                                          <p:spTgt spid="6"/>
                                        </p:tgtEl>
                                      </p:cBhvr>
                                    </p:animEffect>
                                  </p:childTnLst>
                                </p:cTn>
                              </p:par>
                            </p:childTnLst>
                          </p:cTn>
                        </p:par>
                      </p:childTnLst>
                    </p:cTn>
                  </p:par>
                  <p:par>
                    <p:cTn id="38" fill="hold" nodeType="clickPar">
                      <p:stCondLst>
                        <p:cond delay="indefinite"/>
                      </p:stCondLst>
                      <p:childTnLst>
                        <p:par>
                          <p:cTn id="39" fill="hold" nodeType="after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3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10" grpId="0"/>
      <p:bldP spid="11" grpId="0"/>
      <p:bldP spid="13" grpId="0"/>
      <p:bldP spid="15" grpId="0"/>
      <p:bldP spid="6" grpId="0"/>
      <p:bldP spid="12" grpId="0"/>
    </p:bldLst>
  </p:timing>
</p:sld>
</file>

<file path=ppt/tags/tag1.xml><?xml version="1.0" encoding="utf-8"?>
<p:tagLst xmlns:p="http://schemas.openxmlformats.org/presentationml/2006/main">
  <p:tag name="KSO_WM_UNIT_TABLE_BEAUTIFY" val="smartTable{fc8bdbec-75ed-475b-84e5-79d99fa391dd}"/>
</p:tagLst>
</file>

<file path=ppt/tags/tag10.xml><?xml version="1.0" encoding="utf-8"?>
<p:tagLst xmlns:p="http://schemas.openxmlformats.org/presentationml/2006/main">
  <p:tag name="KSO_WM_UNIT_TABLE_BEAUTIFY" val="smartTable{ee6b921c-c7e6-4d25-ac8b-060fd5909e99}"/>
</p:tagLst>
</file>

<file path=ppt/tags/tag11.xml><?xml version="1.0" encoding="utf-8"?>
<p:tagLst xmlns:p="http://schemas.openxmlformats.org/presentationml/2006/main">
  <p:tag name="KSO_WM_UNIT_TABLE_BEAUTIFY" val="smartTable{ee6b921c-c7e6-4d25-ac8b-060fd5909e99}"/>
</p:tagLst>
</file>

<file path=ppt/tags/tag12.xml><?xml version="1.0" encoding="utf-8"?>
<p:tagLst xmlns:p="http://schemas.openxmlformats.org/presentationml/2006/main">
  <p:tag name="KSO_WM_UNIT_TABLE_BEAUTIFY" val="smartTable{ee6b921c-c7e6-4d25-ac8b-060fd5909e99}"/>
</p:tagLst>
</file>

<file path=ppt/tags/tag13.xml><?xml version="1.0" encoding="utf-8"?>
<p:tagLst xmlns:p="http://schemas.openxmlformats.org/presentationml/2006/main">
  <p:tag name="KSO_WM_UNIT_TABLE_BEAUTIFY" val="smartTable{898a4246-5442-4d95-ba61-48ec3de0d468}"/>
</p:tagLst>
</file>

<file path=ppt/tags/tag14.xml><?xml version="1.0" encoding="utf-8"?>
<p:tagLst xmlns:p="http://schemas.openxmlformats.org/presentationml/2006/main">
  <p:tag name="KSO_WM_UNIT_TABLE_BEAUTIFY" val="smartTable{bd1a6f0e-cf6d-447d-83ee-d4af5e75952e}"/>
</p:tagLst>
</file>

<file path=ppt/tags/tag15.xml><?xml version="1.0" encoding="utf-8"?>
<p:tagLst xmlns:p="http://schemas.openxmlformats.org/presentationml/2006/main">
  <p:tag name="ARTICULATE_PROJECT_OPEN" val="0"/>
  <p:tag name="AS_OS" val="Unix 3.10 unknown"/>
  <p:tag name="AS_RELEASE_DATE" val="2020.11.30"/>
  <p:tag name="AS_TITLE" val="Aspose.Slides for Java"/>
  <p:tag name="AS_VERSION" val="20.11"/>
  <p:tag name="ISLIDE.GUIDESSETTING" val="{&quot;Id&quot;:&quot;GuidesStyle_Normal&quot;,&quot;Name&quot;:&quot;正常&quot;,&quot;HeaderHeight&quot;:15.0,&quot;FooterHeight&quot;:9.0,&quot;SideMargin&quot;:5.5,&quot;TopMargin&quot;:0.0,&quot;BottomMargin&quot;:0.0,&quot;IntervalMargin&quot;:1.5}"/>
  <p:tag name="ISPRING_RESOURCE_PATHS_HASH_PRESENTER" val="79344ea4aab3a8c51a92227a70fa2e8d10f17e"/>
</p:tagLst>
</file>

<file path=ppt/tags/tag2.xml><?xml version="1.0" encoding="utf-8"?>
<p:tagLst xmlns:p="http://schemas.openxmlformats.org/presentationml/2006/main">
  <p:tag name="KSO_WM_UNIT_TABLE_BEAUTIFY" val="smartTable{1d6b816b-a417-4104-8562-7a947eb2ec51}"/>
</p:tagLst>
</file>

<file path=ppt/tags/tag3.xml><?xml version="1.0" encoding="utf-8"?>
<p:tagLst xmlns:p="http://schemas.openxmlformats.org/presentationml/2006/main">
  <p:tag name="KSO_WM_UNIT_TABLE_BEAUTIFY" val="smartTable{05de3d56-c3a6-4fd8-90d1-09fc7f61f44c}"/>
</p:tagLst>
</file>

<file path=ppt/tags/tag4.xml><?xml version="1.0" encoding="utf-8"?>
<p:tagLst xmlns:p="http://schemas.openxmlformats.org/presentationml/2006/main">
  <p:tag name="KSO_WM_UNIT_TABLE_BEAUTIFY" val="smartTable{4096aeab-92d2-4794-a1f3-d78aec52a1f8}"/>
</p:tagLst>
</file>

<file path=ppt/tags/tag5.xml><?xml version="1.0" encoding="utf-8"?>
<p:tagLst xmlns:p="http://schemas.openxmlformats.org/presentationml/2006/main">
  <p:tag name="KSO_WM_UNIT_TABLE_BEAUTIFY" val="smartTable{bf7b9d11-64bd-4ea9-8eac-4dd196d808df}"/>
</p:tagLst>
</file>

<file path=ppt/tags/tag6.xml><?xml version="1.0" encoding="utf-8"?>
<p:tagLst xmlns:p="http://schemas.openxmlformats.org/presentationml/2006/main">
  <p:tag name="KSO_WM_UNIT_TABLE_BEAUTIFY" val="smartTable{b031a08f-fa1c-452f-8fd1-d93a4bc93186}"/>
</p:tagLst>
</file>

<file path=ppt/tags/tag7.xml><?xml version="1.0" encoding="utf-8"?>
<p:tagLst xmlns:p="http://schemas.openxmlformats.org/presentationml/2006/main">
  <p:tag name="KSO_WM_UNIT_TABLE_BEAUTIFY" val="smartTable{0f58fbd4-5d4a-410d-bc9f-1f8bbef0ae36}"/>
</p:tagLst>
</file>

<file path=ppt/tags/tag8.xml><?xml version="1.0" encoding="utf-8"?>
<p:tagLst xmlns:p="http://schemas.openxmlformats.org/presentationml/2006/main">
  <p:tag name="KSO_WM_UNIT_TABLE_BEAUTIFY" val="smartTable{0f58fbd4-5d4a-410d-bc9f-1f8bbef0ae36}"/>
</p:tagLst>
</file>

<file path=ppt/tags/tag9.xml><?xml version="1.0" encoding="utf-8"?>
<p:tagLst xmlns:p="http://schemas.openxmlformats.org/presentationml/2006/main">
  <p:tag name="KSO_WM_UNIT_TABLE_BEAUTIFY" val="smartTable{0f58fbd4-5d4a-410d-bc9f-1f8bbef0ae36}"/>
</p:tagLst>
</file>

<file path=ppt/theme/theme1.xml><?xml version="1.0" encoding="utf-8"?>
<a:theme xmlns:r="http://schemas.openxmlformats.org/officeDocument/2006/relationships" xmlns:a="http://schemas.openxmlformats.org/drawingml/2006/main" name="Office 主题">
  <a:themeElements>
    <a:clrScheme name="Office">
      <a:dk1>
        <a:srgbClr val="000000"/>
      </a:dk1>
      <a:lt1>
        <a:srgbClr val="FFFFFF"/>
      </a:lt1>
      <a:dk2>
        <a:srgbClr val="778495"/>
      </a:dk2>
      <a:lt2>
        <a:srgbClr val="F0F0F0"/>
      </a:lt2>
      <a:accent1>
        <a:srgbClr val="E60122"/>
      </a:accent1>
      <a:accent2>
        <a:srgbClr val="125C9E"/>
      </a:accent2>
      <a:accent3>
        <a:srgbClr val="F17737"/>
      </a:accent3>
      <a:accent4>
        <a:srgbClr val="CA3962"/>
      </a:accent4>
      <a:accent5>
        <a:srgbClr val="D15B1C"/>
      </a:accent5>
      <a:accent6>
        <a:srgbClr val="F02F4C"/>
      </a:accent6>
      <a:hlink>
        <a:srgbClr val="E60122"/>
      </a:hlink>
      <a:folHlink>
        <a:srgbClr val="BFBFBF"/>
      </a:folHlink>
    </a:clrScheme>
    <a:fontScheme name="at1gy054">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Paragraphs>509</Paragraphs>
  <Slides>68</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68</vt:i4>
      </vt:variant>
    </vt:vector>
  </HeadingPairs>
  <TitlesOfParts>
    <vt:vector size="78" baseType="lpstr">
      <vt:lpstr>Arial</vt:lpstr>
      <vt:lpstr>微软雅黑</vt:lpstr>
      <vt:lpstr>等线 Light</vt:lpstr>
      <vt:lpstr>等线</vt:lpstr>
      <vt:lpstr>宋体</vt:lpstr>
      <vt:lpstr>Times New Roman</vt:lpstr>
      <vt:lpstr>黑体</vt:lpstr>
      <vt:lpstr>NEU-BZ-S92</vt:lpstr>
      <vt:lpstr>Cambria Math</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20.1100</AppVersion>
  <TotalTime>0</TotalTime>
  <Application>Aspose.Slides for Java</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2021-01-03T11:12:49Z</cp:lastPrinted>
  <dcterms:created xsi:type="dcterms:W3CDTF">2021-01-03T11:12:49Z</dcterms:created>
  <dcterms:modified xsi:type="dcterms:W3CDTF">2021-01-03T03:12:51Z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