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5" r:id="rId5"/>
    <p:sldId id="284" r:id="rId6"/>
    <p:sldId id="283" r:id="rId7"/>
    <p:sldId id="282" r:id="rId8"/>
    <p:sldId id="281" r:id="rId9"/>
    <p:sldId id="279" r:id="rId10"/>
    <p:sldId id="280" r:id="rId11"/>
    <p:sldId id="276" r:id="rId12"/>
    <p:sldId id="275" r:id="rId13"/>
    <p:sldId id="278" r:id="rId14"/>
    <p:sldId id="273" r:id="rId15"/>
    <p:sldId id="274" r:id="rId16"/>
    <p:sldId id="321" r:id="rId17"/>
    <p:sldId id="322" r:id="rId18"/>
    <p:sldId id="272" r:id="rId19"/>
    <p:sldId id="271" r:id="rId20"/>
    <p:sldId id="269" r:id="rId21"/>
    <p:sldId id="296" r:id="rId22"/>
    <p:sldId id="295" r:id="rId23"/>
    <p:sldId id="294" r:id="rId24"/>
    <p:sldId id="293" r:id="rId25"/>
    <p:sldId id="298" r:id="rId26"/>
    <p:sldId id="301" r:id="rId27"/>
    <p:sldId id="302" r:id="rId28"/>
    <p:sldId id="303" r:id="rId29"/>
    <p:sldId id="304" r:id="rId30"/>
    <p:sldId id="300" r:id="rId31"/>
    <p:sldId id="305" r:id="rId32"/>
    <p:sldId id="323" r:id="rId33"/>
    <p:sldId id="324" r:id="rId34"/>
    <p:sldId id="306" r:id="rId35"/>
    <p:sldId id="307" r:id="rId36"/>
    <p:sldId id="308" r:id="rId37"/>
    <p:sldId id="309" r:id="rId38"/>
    <p:sldId id="290" r:id="rId39"/>
    <p:sldId id="311" r:id="rId40"/>
    <p:sldId id="316" r:id="rId41"/>
    <p:sldId id="317" r:id="rId42"/>
    <p:sldId id="315" r:id="rId43"/>
    <p:sldId id="310" r:id="rId44"/>
    <p:sldId id="288" r:id="rId45"/>
    <p:sldId id="325" r:id="rId46"/>
    <p:sldId id="286" r:id="rId47"/>
    <p:sldId id="318" r:id="rId48"/>
    <p:sldId id="319" r:id="rId49"/>
    <p:sldId id="320" r:id="rId50"/>
    <p:sldId id="328" r:id="rId51"/>
    <p:sldId id="261" r:id="rId52"/>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9DA1"/>
    <a:srgbClr val="609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1554" y="-108"/>
      </p:cViewPr>
      <p:guideLst>
        <p:guide orient="horz" pos="2160"/>
        <p:guide pos="2880"/>
      </p:guideLst>
    </p:cSldViewPr>
  </p:slideViewPr>
  <p:notesTextViewPr>
    <p:cViewPr>
      <p:scale>
        <a:sx n="1" d="1"/>
        <a:sy n="1" d="1"/>
      </p:scale>
      <p:origin x="0" y="0"/>
    </p:cViewPr>
  </p:notesTextViewPr>
  <p:sorterViewPr>
    <p:cViewPr>
      <p:scale>
        <a:sx n="200" d="100"/>
        <a:sy n="200" d="100"/>
      </p:scale>
      <p:origin x="0" y="-23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2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57" y="1122396"/>
            <a:ext cx="6858340" cy="2387671"/>
          </a:xfrm>
        </p:spPr>
        <p:txBody>
          <a:bodyPr anchor="b"/>
          <a:lstStyle>
            <a:lvl1pPr algn="ctr">
              <a:defRPr sz="599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57" y="3602145"/>
            <a:ext cx="6858340" cy="1655811"/>
          </a:xfrm>
        </p:spPr>
        <p:txBody>
          <a:bodyPr/>
          <a:lstStyle>
            <a:lvl1pPr marL="0" indent="0" algn="ctr">
              <a:buNone/>
              <a:defRPr sz="2400"/>
            </a:lvl1pPr>
            <a:lvl2pPr marL="457200" indent="0" algn="ctr">
              <a:buNone/>
              <a:defRPr sz="1995"/>
            </a:lvl2pPr>
            <a:lvl3pPr marL="915035"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81" y="365136"/>
            <a:ext cx="7887091" cy="132560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81" y="1825679"/>
            <a:ext cx="7887091" cy="435146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81" y="6356539"/>
            <a:ext cx="2057502" cy="365136"/>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2020/8/22</a:t>
            </a:fld>
            <a:endParaRPr lang="zh-CN" altLang="en-US"/>
          </a:p>
        </p:txBody>
      </p:sp>
      <p:sp>
        <p:nvSpPr>
          <p:cNvPr id="5" name="页脚占位符 4"/>
          <p:cNvSpPr>
            <a:spLocks noGrp="1"/>
          </p:cNvSpPr>
          <p:nvPr>
            <p:ph type="ftr" sz="quarter" idx="3"/>
          </p:nvPr>
        </p:nvSpPr>
        <p:spPr>
          <a:xfrm>
            <a:off x="3029100" y="6356539"/>
            <a:ext cx="3086253" cy="36513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8270" y="6356539"/>
            <a:ext cx="2057502" cy="365136"/>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33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165" indent="-22733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330" algn="l" defTabSz="915035" rtl="0" eaLnBrk="1" latinLnBrk="0" hangingPunct="1">
        <a:lnSpc>
          <a:spcPct val="90000"/>
        </a:lnSpc>
        <a:spcBef>
          <a:spcPts val="500"/>
        </a:spcBef>
        <a:buFont typeface="Arial" panose="020B0604020202020204" pitchFamily="34" charset="0"/>
        <a:buChar char="•"/>
        <a:defRPr sz="1995" kern="1200">
          <a:solidFill>
            <a:schemeClr val="tx1"/>
          </a:solidFill>
          <a:latin typeface="+mn-lt"/>
          <a:ea typeface="+mn-ea"/>
          <a:cs typeface="+mn-cs"/>
        </a:defRPr>
      </a:lvl3pPr>
      <a:lvl4pPr marL="1600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0.png"/><Relationship Id="rId5" Type="http://schemas.openxmlformats.org/officeDocument/2006/relationships/oleObject" Target="../embeddings/oleObject6.bin"/><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3.png"/><Relationship Id="rId5" Type="http://schemas.openxmlformats.org/officeDocument/2006/relationships/oleObject" Target="../embeddings/oleObject9.bin"/><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8.jpe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
          <p:cNvSpPr>
            <a:spLocks noChangeArrowheads="1"/>
          </p:cNvSpPr>
          <p:nvPr>
            <p:custDataLst>
              <p:tags r:id="rId1"/>
            </p:custDataLst>
          </p:nvPr>
        </p:nvSpPr>
        <p:spPr bwMode="auto">
          <a:xfrm>
            <a:off x="-15875" y="4166654"/>
            <a:ext cx="9159875" cy="1999254"/>
          </a:xfrm>
          <a:prstGeom prst="rect">
            <a:avLst/>
          </a:prstGeom>
          <a:solidFill>
            <a:srgbClr val="60980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dirty="0">
              <a:solidFill>
                <a:srgbClr val="FFFFFF"/>
              </a:solidFill>
              <a:latin typeface="宋体" panose="02010600030101010101" pitchFamily="2" charset="-122"/>
              <a:sym typeface="宋体" panose="02010600030101010101" pitchFamily="2" charset="-122"/>
            </a:endParaRPr>
          </a:p>
        </p:txBody>
      </p:sp>
      <p:sp>
        <p:nvSpPr>
          <p:cNvPr id="17" name="矩形 11"/>
          <p:cNvSpPr>
            <a:spLocks noChangeArrowheads="1"/>
          </p:cNvSpPr>
          <p:nvPr>
            <p:custDataLst>
              <p:tags r:id="rId2"/>
            </p:custDataLst>
          </p:nvPr>
        </p:nvSpPr>
        <p:spPr bwMode="auto">
          <a:xfrm>
            <a:off x="-15875" y="3839845"/>
            <a:ext cx="9159875" cy="35750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宋体" panose="02010600030101010101" pitchFamily="2" charset="-122"/>
              <a:sym typeface="宋体" panose="02010600030101010101" pitchFamily="2" charset="-122"/>
            </a:endParaRPr>
          </a:p>
        </p:txBody>
      </p:sp>
      <p:sp>
        <p:nvSpPr>
          <p:cNvPr id="19" name="文本框 13"/>
          <p:cNvSpPr>
            <a:spLocks noChangeArrowheads="1"/>
          </p:cNvSpPr>
          <p:nvPr>
            <p:custDataLst>
              <p:tags r:id="rId3"/>
            </p:custDataLst>
          </p:nvPr>
        </p:nvSpPr>
        <p:spPr bwMode="auto">
          <a:xfrm>
            <a:off x="3362550" y="4573853"/>
            <a:ext cx="34542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神奇</a:t>
            </a:r>
            <a:r>
              <a:rPr lang="zh-CN" altLang="en-US" sz="4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的</a:t>
            </a: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眼晴</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sp>
        <p:nvSpPr>
          <p:cNvPr id="21" name="文本框 15"/>
          <p:cNvSpPr>
            <a:spLocks noChangeArrowheads="1"/>
          </p:cNvSpPr>
          <p:nvPr>
            <p:custDataLst>
              <p:tags r:id="rId4"/>
            </p:custDataLst>
          </p:nvPr>
        </p:nvSpPr>
        <p:spPr bwMode="auto">
          <a:xfrm>
            <a:off x="2881990" y="5675200"/>
            <a:ext cx="4221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物理沪科版    八年级上册第</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章</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6</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节</a:t>
            </a:r>
            <a:endParaRPr lang="zh-CN" altLang="en-US" sz="18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89" name="Picture 4" descr="卡通遨游太空汇报模板"/>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3020"/>
          <a:stretch>
            <a:fillRect/>
          </a:stretch>
        </p:blipFill>
        <p:spPr bwMode="auto">
          <a:xfrm>
            <a:off x="2088367" y="2929822"/>
            <a:ext cx="4967266" cy="947500"/>
          </a:xfrm>
          <a:prstGeom prst="rect">
            <a:avLst/>
          </a:prstGeom>
          <a:noFill/>
          <a:extLst>
            <a:ext uri="{909E8E84-426E-40DD-AFC4-6F175D3DCCD1}">
              <a14:hiddenFill xmlns:a14="http://schemas.microsoft.com/office/drawing/2010/main">
                <a:solidFill>
                  <a:srgbClr val="FFFFFF"/>
                </a:solidFill>
              </a14:hiddenFill>
            </a:ext>
          </a:extLst>
        </p:spPr>
      </p:pic>
      <p:sp>
        <p:nvSpPr>
          <p:cNvPr id="91" name="Freeform 7"/>
          <p:cNvSpPr/>
          <p:nvPr/>
        </p:nvSpPr>
        <p:spPr bwMode="auto">
          <a:xfrm>
            <a:off x="1096416" y="1479672"/>
            <a:ext cx="517525" cy="198438"/>
          </a:xfrm>
          <a:custGeom>
            <a:avLst/>
            <a:gdLst>
              <a:gd name="T0" fmla="*/ 159 w 162"/>
              <a:gd name="T1" fmla="*/ 62 h 62"/>
              <a:gd name="T2" fmla="*/ 161 w 162"/>
              <a:gd name="T3" fmla="*/ 54 h 62"/>
              <a:gd name="T4" fmla="*/ 137 w 162"/>
              <a:gd name="T5" fmla="*/ 26 h 62"/>
              <a:gd name="T6" fmla="*/ 121 w 162"/>
              <a:gd name="T7" fmla="*/ 30 h 62"/>
              <a:gd name="T8" fmla="*/ 121 w 162"/>
              <a:gd name="T9" fmla="*/ 28 h 62"/>
              <a:gd name="T10" fmla="*/ 121 w 162"/>
              <a:gd name="T11" fmla="*/ 27 h 62"/>
              <a:gd name="T12" fmla="*/ 121 w 162"/>
              <a:gd name="T13" fmla="*/ 22 h 62"/>
              <a:gd name="T14" fmla="*/ 119 w 162"/>
              <a:gd name="T15" fmla="*/ 16 h 62"/>
              <a:gd name="T16" fmla="*/ 118 w 162"/>
              <a:gd name="T17" fmla="*/ 15 h 62"/>
              <a:gd name="T18" fmla="*/ 118 w 162"/>
              <a:gd name="T19" fmla="*/ 15 h 62"/>
              <a:gd name="T20" fmla="*/ 118 w 162"/>
              <a:gd name="T21" fmla="*/ 15 h 62"/>
              <a:gd name="T22" fmla="*/ 115 w 162"/>
              <a:gd name="T23" fmla="*/ 9 h 62"/>
              <a:gd name="T24" fmla="*/ 109 w 162"/>
              <a:gd name="T25" fmla="*/ 5 h 62"/>
              <a:gd name="T26" fmla="*/ 97 w 162"/>
              <a:gd name="T27" fmla="*/ 0 h 62"/>
              <a:gd name="T28" fmla="*/ 83 w 162"/>
              <a:gd name="T29" fmla="*/ 3 h 62"/>
              <a:gd name="T30" fmla="*/ 73 w 162"/>
              <a:gd name="T31" fmla="*/ 12 h 62"/>
              <a:gd name="T32" fmla="*/ 70 w 162"/>
              <a:gd name="T33" fmla="*/ 18 h 62"/>
              <a:gd name="T34" fmla="*/ 69 w 162"/>
              <a:gd name="T35" fmla="*/ 24 h 62"/>
              <a:gd name="T36" fmla="*/ 58 w 162"/>
              <a:gd name="T37" fmla="*/ 21 h 62"/>
              <a:gd name="T38" fmla="*/ 52 w 162"/>
              <a:gd name="T39" fmla="*/ 21 h 62"/>
              <a:gd name="T40" fmla="*/ 41 w 162"/>
              <a:gd name="T41" fmla="*/ 26 h 62"/>
              <a:gd name="T42" fmla="*/ 33 w 162"/>
              <a:gd name="T43" fmla="*/ 43 h 62"/>
              <a:gd name="T44" fmla="*/ 32 w 162"/>
              <a:gd name="T45" fmla="*/ 43 h 62"/>
              <a:gd name="T46" fmla="*/ 32 w 162"/>
              <a:gd name="T47" fmla="*/ 43 h 62"/>
              <a:gd name="T48" fmla="*/ 32 w 162"/>
              <a:gd name="T49" fmla="*/ 43 h 62"/>
              <a:gd name="T50" fmla="*/ 1 w 162"/>
              <a:gd name="T51" fmla="*/ 59 h 62"/>
              <a:gd name="T52" fmla="*/ 0 w 162"/>
              <a:gd name="T53" fmla="*/ 62 h 62"/>
              <a:gd name="T54" fmla="*/ 159 w 162"/>
              <a:gd name="T5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2" h="62">
                <a:moveTo>
                  <a:pt x="159" y="62"/>
                </a:moveTo>
                <a:cubicBezTo>
                  <a:pt x="160" y="59"/>
                  <a:pt x="161" y="57"/>
                  <a:pt x="161" y="54"/>
                </a:cubicBezTo>
                <a:cubicBezTo>
                  <a:pt x="162" y="40"/>
                  <a:pt x="151" y="26"/>
                  <a:pt x="137" y="26"/>
                </a:cubicBezTo>
                <a:cubicBezTo>
                  <a:pt x="131" y="26"/>
                  <a:pt x="125" y="27"/>
                  <a:pt x="121" y="30"/>
                </a:cubicBezTo>
                <a:cubicBezTo>
                  <a:pt x="121" y="30"/>
                  <a:pt x="121" y="29"/>
                  <a:pt x="121" y="28"/>
                </a:cubicBezTo>
                <a:cubicBezTo>
                  <a:pt x="121" y="28"/>
                  <a:pt x="121" y="27"/>
                  <a:pt x="121" y="27"/>
                </a:cubicBezTo>
                <a:cubicBezTo>
                  <a:pt x="121" y="25"/>
                  <a:pt x="121" y="24"/>
                  <a:pt x="121" y="22"/>
                </a:cubicBezTo>
                <a:cubicBezTo>
                  <a:pt x="120" y="20"/>
                  <a:pt x="120" y="18"/>
                  <a:pt x="119" y="16"/>
                </a:cubicBezTo>
                <a:cubicBezTo>
                  <a:pt x="119" y="16"/>
                  <a:pt x="119" y="15"/>
                  <a:pt x="118" y="15"/>
                </a:cubicBezTo>
                <a:cubicBezTo>
                  <a:pt x="118" y="15"/>
                  <a:pt x="118" y="15"/>
                  <a:pt x="118" y="15"/>
                </a:cubicBezTo>
                <a:cubicBezTo>
                  <a:pt x="118" y="15"/>
                  <a:pt x="118" y="15"/>
                  <a:pt x="118" y="15"/>
                </a:cubicBezTo>
                <a:cubicBezTo>
                  <a:pt x="118" y="13"/>
                  <a:pt x="117" y="12"/>
                  <a:pt x="115" y="9"/>
                </a:cubicBezTo>
                <a:cubicBezTo>
                  <a:pt x="113" y="7"/>
                  <a:pt x="111" y="6"/>
                  <a:pt x="109" y="5"/>
                </a:cubicBezTo>
                <a:cubicBezTo>
                  <a:pt x="106" y="2"/>
                  <a:pt x="101" y="1"/>
                  <a:pt x="97" y="0"/>
                </a:cubicBezTo>
                <a:cubicBezTo>
                  <a:pt x="92" y="0"/>
                  <a:pt x="88" y="1"/>
                  <a:pt x="83" y="3"/>
                </a:cubicBezTo>
                <a:cubicBezTo>
                  <a:pt x="79" y="5"/>
                  <a:pt x="76" y="8"/>
                  <a:pt x="73" y="12"/>
                </a:cubicBezTo>
                <a:cubicBezTo>
                  <a:pt x="72" y="14"/>
                  <a:pt x="71" y="16"/>
                  <a:pt x="70" y="18"/>
                </a:cubicBezTo>
                <a:cubicBezTo>
                  <a:pt x="69" y="20"/>
                  <a:pt x="69" y="22"/>
                  <a:pt x="69" y="24"/>
                </a:cubicBezTo>
                <a:cubicBezTo>
                  <a:pt x="66" y="22"/>
                  <a:pt x="62" y="21"/>
                  <a:pt x="58" y="21"/>
                </a:cubicBezTo>
                <a:cubicBezTo>
                  <a:pt x="56" y="21"/>
                  <a:pt x="54" y="21"/>
                  <a:pt x="52" y="21"/>
                </a:cubicBezTo>
                <a:cubicBezTo>
                  <a:pt x="48" y="22"/>
                  <a:pt x="44" y="24"/>
                  <a:pt x="41" y="26"/>
                </a:cubicBezTo>
                <a:cubicBezTo>
                  <a:pt x="36" y="31"/>
                  <a:pt x="33" y="36"/>
                  <a:pt x="33" y="43"/>
                </a:cubicBezTo>
                <a:cubicBezTo>
                  <a:pt x="33" y="43"/>
                  <a:pt x="32" y="43"/>
                  <a:pt x="32" y="43"/>
                </a:cubicBezTo>
                <a:cubicBezTo>
                  <a:pt x="30" y="43"/>
                  <a:pt x="28" y="43"/>
                  <a:pt x="32" y="43"/>
                </a:cubicBezTo>
                <a:cubicBezTo>
                  <a:pt x="32" y="43"/>
                  <a:pt x="32" y="43"/>
                  <a:pt x="32" y="43"/>
                </a:cubicBezTo>
                <a:cubicBezTo>
                  <a:pt x="20" y="41"/>
                  <a:pt x="6" y="45"/>
                  <a:pt x="1" y="59"/>
                </a:cubicBezTo>
                <a:cubicBezTo>
                  <a:pt x="1" y="60"/>
                  <a:pt x="1" y="61"/>
                  <a:pt x="0" y="62"/>
                </a:cubicBezTo>
                <a:lnTo>
                  <a:pt x="159"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9"/>
          <p:cNvSpPr/>
          <p:nvPr/>
        </p:nvSpPr>
        <p:spPr bwMode="auto">
          <a:xfrm>
            <a:off x="7309504" y="3336917"/>
            <a:ext cx="865187" cy="328613"/>
          </a:xfrm>
          <a:custGeom>
            <a:avLst/>
            <a:gdLst>
              <a:gd name="T0" fmla="*/ 266 w 271"/>
              <a:gd name="T1" fmla="*/ 103 h 103"/>
              <a:gd name="T2" fmla="*/ 269 w 271"/>
              <a:gd name="T3" fmla="*/ 90 h 103"/>
              <a:gd name="T4" fmla="*/ 229 w 271"/>
              <a:gd name="T5" fmla="*/ 43 h 103"/>
              <a:gd name="T6" fmla="*/ 202 w 271"/>
              <a:gd name="T7" fmla="*/ 51 h 103"/>
              <a:gd name="T8" fmla="*/ 202 w 271"/>
              <a:gd name="T9" fmla="*/ 48 h 103"/>
              <a:gd name="T10" fmla="*/ 202 w 271"/>
              <a:gd name="T11" fmla="*/ 45 h 103"/>
              <a:gd name="T12" fmla="*/ 202 w 271"/>
              <a:gd name="T13" fmla="*/ 37 h 103"/>
              <a:gd name="T14" fmla="*/ 199 w 271"/>
              <a:gd name="T15" fmla="*/ 27 h 103"/>
              <a:gd name="T16" fmla="*/ 198 w 271"/>
              <a:gd name="T17" fmla="*/ 25 h 103"/>
              <a:gd name="T18" fmla="*/ 198 w 271"/>
              <a:gd name="T19" fmla="*/ 25 h 103"/>
              <a:gd name="T20" fmla="*/ 198 w 271"/>
              <a:gd name="T21" fmla="*/ 25 h 103"/>
              <a:gd name="T22" fmla="*/ 191 w 271"/>
              <a:gd name="T23" fmla="*/ 15 h 103"/>
              <a:gd name="T24" fmla="*/ 183 w 271"/>
              <a:gd name="T25" fmla="*/ 8 h 103"/>
              <a:gd name="T26" fmla="*/ 162 w 271"/>
              <a:gd name="T27" fmla="*/ 1 h 103"/>
              <a:gd name="T28" fmla="*/ 139 w 271"/>
              <a:gd name="T29" fmla="*/ 5 h 103"/>
              <a:gd name="T30" fmla="*/ 122 w 271"/>
              <a:gd name="T31" fmla="*/ 20 h 103"/>
              <a:gd name="T32" fmla="*/ 117 w 271"/>
              <a:gd name="T33" fmla="*/ 30 h 103"/>
              <a:gd name="T34" fmla="*/ 115 w 271"/>
              <a:gd name="T35" fmla="*/ 40 h 103"/>
              <a:gd name="T36" fmla="*/ 97 w 271"/>
              <a:gd name="T37" fmla="*/ 35 h 103"/>
              <a:gd name="T38" fmla="*/ 87 w 271"/>
              <a:gd name="T39" fmla="*/ 35 h 103"/>
              <a:gd name="T40" fmla="*/ 68 w 271"/>
              <a:gd name="T41" fmla="*/ 45 h 103"/>
              <a:gd name="T42" fmla="*/ 54 w 271"/>
              <a:gd name="T43" fmla="*/ 72 h 103"/>
              <a:gd name="T44" fmla="*/ 54 w 271"/>
              <a:gd name="T45" fmla="*/ 72 h 103"/>
              <a:gd name="T46" fmla="*/ 53 w 271"/>
              <a:gd name="T47" fmla="*/ 73 h 103"/>
              <a:gd name="T48" fmla="*/ 53 w 271"/>
              <a:gd name="T49" fmla="*/ 73 h 103"/>
              <a:gd name="T50" fmla="*/ 1 w 271"/>
              <a:gd name="T51" fmla="*/ 98 h 103"/>
              <a:gd name="T52" fmla="*/ 0 w 271"/>
              <a:gd name="T53" fmla="*/ 103 h 103"/>
              <a:gd name="T54" fmla="*/ 266 w 271"/>
              <a:gd name="T5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 h="103">
                <a:moveTo>
                  <a:pt x="266" y="103"/>
                </a:moveTo>
                <a:cubicBezTo>
                  <a:pt x="268" y="99"/>
                  <a:pt x="269" y="95"/>
                  <a:pt x="269" y="90"/>
                </a:cubicBezTo>
                <a:cubicBezTo>
                  <a:pt x="271" y="68"/>
                  <a:pt x="253" y="43"/>
                  <a:pt x="229" y="43"/>
                </a:cubicBezTo>
                <a:cubicBezTo>
                  <a:pt x="219" y="43"/>
                  <a:pt x="210" y="46"/>
                  <a:pt x="202" y="51"/>
                </a:cubicBezTo>
                <a:cubicBezTo>
                  <a:pt x="202" y="50"/>
                  <a:pt x="202" y="49"/>
                  <a:pt x="202" y="48"/>
                </a:cubicBezTo>
                <a:cubicBezTo>
                  <a:pt x="202" y="47"/>
                  <a:pt x="202" y="46"/>
                  <a:pt x="202" y="45"/>
                </a:cubicBezTo>
                <a:cubicBezTo>
                  <a:pt x="203" y="43"/>
                  <a:pt x="202" y="40"/>
                  <a:pt x="202" y="37"/>
                </a:cubicBezTo>
                <a:cubicBezTo>
                  <a:pt x="201" y="33"/>
                  <a:pt x="200" y="30"/>
                  <a:pt x="199" y="27"/>
                </a:cubicBezTo>
                <a:cubicBezTo>
                  <a:pt x="198" y="26"/>
                  <a:pt x="198" y="26"/>
                  <a:pt x="198" y="25"/>
                </a:cubicBezTo>
                <a:cubicBezTo>
                  <a:pt x="198" y="25"/>
                  <a:pt x="198" y="25"/>
                  <a:pt x="198" y="25"/>
                </a:cubicBezTo>
                <a:cubicBezTo>
                  <a:pt x="198" y="25"/>
                  <a:pt x="198" y="25"/>
                  <a:pt x="198" y="25"/>
                </a:cubicBezTo>
                <a:cubicBezTo>
                  <a:pt x="197" y="23"/>
                  <a:pt x="195" y="20"/>
                  <a:pt x="191" y="15"/>
                </a:cubicBezTo>
                <a:cubicBezTo>
                  <a:pt x="189" y="12"/>
                  <a:pt x="186" y="10"/>
                  <a:pt x="183" y="8"/>
                </a:cubicBezTo>
                <a:cubicBezTo>
                  <a:pt x="176" y="4"/>
                  <a:pt x="169" y="1"/>
                  <a:pt x="162" y="1"/>
                </a:cubicBezTo>
                <a:cubicBezTo>
                  <a:pt x="154" y="0"/>
                  <a:pt x="146" y="2"/>
                  <a:pt x="139" y="5"/>
                </a:cubicBezTo>
                <a:cubicBezTo>
                  <a:pt x="132" y="9"/>
                  <a:pt x="126" y="14"/>
                  <a:pt x="122" y="20"/>
                </a:cubicBezTo>
                <a:cubicBezTo>
                  <a:pt x="120" y="23"/>
                  <a:pt x="119" y="27"/>
                  <a:pt x="117" y="30"/>
                </a:cubicBezTo>
                <a:cubicBezTo>
                  <a:pt x="116" y="33"/>
                  <a:pt x="115" y="37"/>
                  <a:pt x="115" y="40"/>
                </a:cubicBezTo>
                <a:cubicBezTo>
                  <a:pt x="109" y="37"/>
                  <a:pt x="104" y="35"/>
                  <a:pt x="97" y="35"/>
                </a:cubicBezTo>
                <a:cubicBezTo>
                  <a:pt x="94" y="35"/>
                  <a:pt x="90" y="35"/>
                  <a:pt x="87" y="35"/>
                </a:cubicBezTo>
                <a:cubicBezTo>
                  <a:pt x="80" y="37"/>
                  <a:pt x="73" y="40"/>
                  <a:pt x="68" y="45"/>
                </a:cubicBezTo>
                <a:cubicBezTo>
                  <a:pt x="60" y="51"/>
                  <a:pt x="55" y="61"/>
                  <a:pt x="54" y="72"/>
                </a:cubicBezTo>
                <a:cubicBezTo>
                  <a:pt x="54" y="72"/>
                  <a:pt x="54" y="72"/>
                  <a:pt x="54" y="72"/>
                </a:cubicBezTo>
                <a:cubicBezTo>
                  <a:pt x="50" y="72"/>
                  <a:pt x="47" y="71"/>
                  <a:pt x="53" y="73"/>
                </a:cubicBezTo>
                <a:cubicBezTo>
                  <a:pt x="53" y="73"/>
                  <a:pt x="53" y="73"/>
                  <a:pt x="53" y="73"/>
                </a:cubicBezTo>
                <a:cubicBezTo>
                  <a:pt x="33" y="68"/>
                  <a:pt x="9" y="75"/>
                  <a:pt x="1" y="98"/>
                </a:cubicBezTo>
                <a:cubicBezTo>
                  <a:pt x="1" y="100"/>
                  <a:pt x="0" y="102"/>
                  <a:pt x="0" y="103"/>
                </a:cubicBezTo>
                <a:lnTo>
                  <a:pt x="266"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6" name="Group 17"/>
          <p:cNvGrpSpPr/>
          <p:nvPr/>
        </p:nvGrpSpPr>
        <p:grpSpPr bwMode="auto">
          <a:xfrm rot="631247">
            <a:off x="3167063" y="3376110"/>
            <a:ext cx="276225" cy="266700"/>
            <a:chOff x="223" y="203"/>
            <a:chExt cx="213" cy="211"/>
          </a:xfrm>
        </p:grpSpPr>
        <p:sp>
          <p:nvSpPr>
            <p:cNvPr id="97"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99" name="Group 17"/>
          <p:cNvGrpSpPr/>
          <p:nvPr/>
        </p:nvGrpSpPr>
        <p:grpSpPr bwMode="auto">
          <a:xfrm rot="631247">
            <a:off x="6522723" y="2482762"/>
            <a:ext cx="276225" cy="266700"/>
            <a:chOff x="223" y="203"/>
            <a:chExt cx="213" cy="211"/>
          </a:xfrm>
        </p:grpSpPr>
        <p:sp>
          <p:nvSpPr>
            <p:cNvPr id="100"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 name="Gruppieren 192"/>
          <p:cNvGrpSpPr/>
          <p:nvPr/>
        </p:nvGrpSpPr>
        <p:grpSpPr>
          <a:xfrm>
            <a:off x="2382060" y="1323005"/>
            <a:ext cx="761729" cy="769332"/>
            <a:chOff x="2505821" y="364248"/>
            <a:chExt cx="1409318" cy="1409318"/>
          </a:xfrm>
        </p:grpSpPr>
        <p:sp>
          <p:nvSpPr>
            <p:cNvPr id="26" name="Ellipse 121"/>
            <p:cNvSpPr/>
            <p:nvPr/>
          </p:nvSpPr>
          <p:spPr bwMode="gray">
            <a:xfrm>
              <a:off x="2505821" y="364248"/>
              <a:ext cx="1409318" cy="1409318"/>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27" name="Gruppieren 174"/>
            <p:cNvGrpSpPr/>
            <p:nvPr/>
          </p:nvGrpSpPr>
          <p:grpSpPr>
            <a:xfrm rot="17510582">
              <a:off x="2707127" y="651716"/>
              <a:ext cx="868616" cy="926098"/>
              <a:chOff x="-1984375" y="2673350"/>
              <a:chExt cx="647700" cy="690563"/>
            </a:xfrm>
            <a:solidFill>
              <a:srgbClr val="FFFFFF"/>
            </a:solidFill>
          </p:grpSpPr>
          <p:sp>
            <p:nvSpPr>
              <p:cNvPr id="28" name="Freeform 11"/>
              <p:cNvSpPr/>
              <p:nvPr/>
            </p:nvSpPr>
            <p:spPr bwMode="auto">
              <a:xfrm>
                <a:off x="-1579563" y="2790825"/>
                <a:ext cx="90488" cy="179388"/>
              </a:xfrm>
              <a:custGeom>
                <a:avLst/>
                <a:gdLst>
                  <a:gd name="T0" fmla="*/ 19 w 57"/>
                  <a:gd name="T1" fmla="*/ 113 h 113"/>
                  <a:gd name="T2" fmla="*/ 0 w 57"/>
                  <a:gd name="T3" fmla="*/ 106 h 113"/>
                  <a:gd name="T4" fmla="*/ 40 w 57"/>
                  <a:gd name="T5" fmla="*/ 0 h 113"/>
                  <a:gd name="T6" fmla="*/ 57 w 57"/>
                  <a:gd name="T7" fmla="*/ 4 h 113"/>
                  <a:gd name="T8" fmla="*/ 19 w 57"/>
                  <a:gd name="T9" fmla="*/ 113 h 113"/>
                  <a:gd name="T10" fmla="*/ 19 w 57"/>
                  <a:gd name="T11" fmla="*/ 113 h 113"/>
                </a:gdLst>
                <a:ahLst/>
                <a:cxnLst>
                  <a:cxn ang="0">
                    <a:pos x="T0" y="T1"/>
                  </a:cxn>
                  <a:cxn ang="0">
                    <a:pos x="T2" y="T3"/>
                  </a:cxn>
                  <a:cxn ang="0">
                    <a:pos x="T4" y="T5"/>
                  </a:cxn>
                  <a:cxn ang="0">
                    <a:pos x="T6" y="T7"/>
                  </a:cxn>
                  <a:cxn ang="0">
                    <a:pos x="T8" y="T9"/>
                  </a:cxn>
                  <a:cxn ang="0">
                    <a:pos x="T10" y="T11"/>
                  </a:cxn>
                </a:cxnLst>
                <a:rect l="0" t="0" r="r" b="b"/>
                <a:pathLst>
                  <a:path w="57" h="113">
                    <a:moveTo>
                      <a:pt x="19" y="113"/>
                    </a:moveTo>
                    <a:lnTo>
                      <a:pt x="0" y="106"/>
                    </a:lnTo>
                    <a:lnTo>
                      <a:pt x="40" y="0"/>
                    </a:lnTo>
                    <a:lnTo>
                      <a:pt x="57" y="4"/>
                    </a:lnTo>
                    <a:lnTo>
                      <a:pt x="19" y="113"/>
                    </a:lnTo>
                    <a:lnTo>
                      <a:pt x="19" y="11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29" name="Freeform 12"/>
              <p:cNvSpPr/>
              <p:nvPr/>
            </p:nvSpPr>
            <p:spPr bwMode="auto">
              <a:xfrm>
                <a:off x="-1560513" y="3094038"/>
                <a:ext cx="168275" cy="209550"/>
              </a:xfrm>
              <a:custGeom>
                <a:avLst/>
                <a:gdLst>
                  <a:gd name="T0" fmla="*/ 89 w 106"/>
                  <a:gd name="T1" fmla="*/ 132 h 132"/>
                  <a:gd name="T2" fmla="*/ 0 w 106"/>
                  <a:gd name="T3" fmla="*/ 12 h 132"/>
                  <a:gd name="T4" fmla="*/ 14 w 106"/>
                  <a:gd name="T5" fmla="*/ 0 h 132"/>
                  <a:gd name="T6" fmla="*/ 106 w 106"/>
                  <a:gd name="T7" fmla="*/ 121 h 132"/>
                  <a:gd name="T8" fmla="*/ 89 w 106"/>
                  <a:gd name="T9" fmla="*/ 132 h 132"/>
                  <a:gd name="T10" fmla="*/ 89 w 106"/>
                  <a:gd name="T11" fmla="*/ 132 h 132"/>
                </a:gdLst>
                <a:ahLst/>
                <a:cxnLst>
                  <a:cxn ang="0">
                    <a:pos x="T0" y="T1"/>
                  </a:cxn>
                  <a:cxn ang="0">
                    <a:pos x="T2" y="T3"/>
                  </a:cxn>
                  <a:cxn ang="0">
                    <a:pos x="T4" y="T5"/>
                  </a:cxn>
                  <a:cxn ang="0">
                    <a:pos x="T6" y="T7"/>
                  </a:cxn>
                  <a:cxn ang="0">
                    <a:pos x="T8" y="T9"/>
                  </a:cxn>
                  <a:cxn ang="0">
                    <a:pos x="T10" y="T11"/>
                  </a:cxn>
                </a:cxnLst>
                <a:rect l="0" t="0" r="r" b="b"/>
                <a:pathLst>
                  <a:path w="106" h="132">
                    <a:moveTo>
                      <a:pt x="89" y="132"/>
                    </a:moveTo>
                    <a:lnTo>
                      <a:pt x="0" y="12"/>
                    </a:lnTo>
                    <a:lnTo>
                      <a:pt x="14" y="0"/>
                    </a:lnTo>
                    <a:lnTo>
                      <a:pt x="106" y="121"/>
                    </a:lnTo>
                    <a:lnTo>
                      <a:pt x="89" y="132"/>
                    </a:lnTo>
                    <a:lnTo>
                      <a:pt x="89" y="132"/>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0" name="Freeform 13"/>
              <p:cNvSpPr/>
              <p:nvPr/>
            </p:nvSpPr>
            <p:spPr bwMode="auto">
              <a:xfrm>
                <a:off x="-1906588" y="3060700"/>
                <a:ext cx="247650" cy="52388"/>
              </a:xfrm>
              <a:custGeom>
                <a:avLst/>
                <a:gdLst>
                  <a:gd name="T0" fmla="*/ 3 w 156"/>
                  <a:gd name="T1" fmla="*/ 33 h 33"/>
                  <a:gd name="T2" fmla="*/ 0 w 156"/>
                  <a:gd name="T3" fmla="*/ 14 h 33"/>
                  <a:gd name="T4" fmla="*/ 156 w 156"/>
                  <a:gd name="T5" fmla="*/ 0 h 33"/>
                  <a:gd name="T6" fmla="*/ 156 w 156"/>
                  <a:gd name="T7" fmla="*/ 19 h 33"/>
                  <a:gd name="T8" fmla="*/ 3 w 156"/>
                  <a:gd name="T9" fmla="*/ 33 h 33"/>
                  <a:gd name="T10" fmla="*/ 3 w 156"/>
                  <a:gd name="T11" fmla="*/ 33 h 33"/>
                </a:gdLst>
                <a:ahLst/>
                <a:cxnLst>
                  <a:cxn ang="0">
                    <a:pos x="T0" y="T1"/>
                  </a:cxn>
                  <a:cxn ang="0">
                    <a:pos x="T2" y="T3"/>
                  </a:cxn>
                  <a:cxn ang="0">
                    <a:pos x="T4" y="T5"/>
                  </a:cxn>
                  <a:cxn ang="0">
                    <a:pos x="T6" y="T7"/>
                  </a:cxn>
                  <a:cxn ang="0">
                    <a:pos x="T8" y="T9"/>
                  </a:cxn>
                  <a:cxn ang="0">
                    <a:pos x="T10" y="T11"/>
                  </a:cxn>
                </a:cxnLst>
                <a:rect l="0" t="0" r="r" b="b"/>
                <a:pathLst>
                  <a:path w="156" h="33">
                    <a:moveTo>
                      <a:pt x="3" y="33"/>
                    </a:moveTo>
                    <a:lnTo>
                      <a:pt x="0" y="14"/>
                    </a:lnTo>
                    <a:lnTo>
                      <a:pt x="156" y="0"/>
                    </a:lnTo>
                    <a:lnTo>
                      <a:pt x="156" y="19"/>
                    </a:lnTo>
                    <a:lnTo>
                      <a:pt x="3" y="33"/>
                    </a:lnTo>
                    <a:lnTo>
                      <a:pt x="3" y="3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1" name="Oval 7"/>
              <p:cNvSpPr>
                <a:spLocks noChangeArrowheads="1"/>
              </p:cNvSpPr>
              <p:nvPr/>
            </p:nvSpPr>
            <p:spPr bwMode="auto">
              <a:xfrm>
                <a:off x="-1730375" y="2928938"/>
                <a:ext cx="252413" cy="2508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2" name="Oval 8"/>
              <p:cNvSpPr>
                <a:spLocks noChangeArrowheads="1"/>
              </p:cNvSpPr>
              <p:nvPr/>
            </p:nvSpPr>
            <p:spPr bwMode="auto">
              <a:xfrm>
                <a:off x="-1497013" y="3198813"/>
                <a:ext cx="160338" cy="165100"/>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3" name="Oval 9"/>
              <p:cNvSpPr>
                <a:spLocks noChangeArrowheads="1"/>
              </p:cNvSpPr>
              <p:nvPr/>
            </p:nvSpPr>
            <p:spPr bwMode="auto">
              <a:xfrm>
                <a:off x="-1984375" y="302260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4" name="Oval 10"/>
              <p:cNvSpPr>
                <a:spLocks noChangeArrowheads="1"/>
              </p:cNvSpPr>
              <p:nvPr/>
            </p:nvSpPr>
            <p:spPr bwMode="auto">
              <a:xfrm>
                <a:off x="-1571625" y="267335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35" name="Gruppieren 32"/>
          <p:cNvGrpSpPr/>
          <p:nvPr/>
        </p:nvGrpSpPr>
        <p:grpSpPr>
          <a:xfrm>
            <a:off x="6902784" y="1531123"/>
            <a:ext cx="628381" cy="634654"/>
            <a:chOff x="6603838" y="2413781"/>
            <a:chExt cx="816551" cy="816551"/>
          </a:xfrm>
        </p:grpSpPr>
        <p:sp>
          <p:nvSpPr>
            <p:cNvPr id="36" name="Ellipse 33"/>
            <p:cNvSpPr/>
            <p:nvPr/>
          </p:nvSpPr>
          <p:spPr bwMode="gray">
            <a:xfrm>
              <a:off x="6603838" y="2413781"/>
              <a:ext cx="816551" cy="816551"/>
            </a:xfrm>
            <a:prstGeom prst="ellipse">
              <a:avLst/>
            </a:prstGeom>
            <a:solidFill>
              <a:srgbClr val="0070C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37" name="Freeform 62"/>
            <p:cNvSpPr>
              <a:spLocks noEditPoints="1"/>
            </p:cNvSpPr>
            <p:nvPr/>
          </p:nvSpPr>
          <p:spPr bwMode="auto">
            <a:xfrm>
              <a:off x="6771628" y="2602696"/>
              <a:ext cx="480971" cy="438719"/>
            </a:xfrm>
            <a:custGeom>
              <a:avLst/>
              <a:gdLst>
                <a:gd name="T0" fmla="*/ 831 w 831"/>
                <a:gd name="T1" fmla="*/ 0 h 758"/>
                <a:gd name="T2" fmla="*/ 229 w 831"/>
                <a:gd name="T3" fmla="*/ 0 h 758"/>
                <a:gd name="T4" fmla="*/ 0 w 831"/>
                <a:gd name="T5" fmla="*/ 151 h 758"/>
                <a:gd name="T6" fmla="*/ 0 w 831"/>
                <a:gd name="T7" fmla="*/ 758 h 758"/>
                <a:gd name="T8" fmla="*/ 607 w 831"/>
                <a:gd name="T9" fmla="*/ 758 h 758"/>
                <a:gd name="T10" fmla="*/ 607 w 831"/>
                <a:gd name="T11" fmla="*/ 753 h 758"/>
                <a:gd name="T12" fmla="*/ 607 w 831"/>
                <a:gd name="T13" fmla="*/ 755 h 758"/>
                <a:gd name="T14" fmla="*/ 831 w 831"/>
                <a:gd name="T15" fmla="*/ 606 h 758"/>
                <a:gd name="T16" fmla="*/ 831 w 831"/>
                <a:gd name="T17" fmla="*/ 0 h 758"/>
                <a:gd name="T18" fmla="*/ 815 w 831"/>
                <a:gd name="T19" fmla="*/ 585 h 758"/>
                <a:gd name="T20" fmla="*/ 614 w 831"/>
                <a:gd name="T21" fmla="*/ 585 h 758"/>
                <a:gd name="T22" fmla="*/ 614 w 831"/>
                <a:gd name="T23" fmla="*/ 158 h 758"/>
                <a:gd name="T24" fmla="*/ 815 w 831"/>
                <a:gd name="T25" fmla="*/ 28 h 758"/>
                <a:gd name="T26" fmla="*/ 815 w 831"/>
                <a:gd name="T27" fmla="*/ 585 h 758"/>
                <a:gd name="T28" fmla="*/ 229 w 831"/>
                <a:gd name="T29" fmla="*/ 590 h 758"/>
                <a:gd name="T30" fmla="*/ 19 w 831"/>
                <a:gd name="T31" fmla="*/ 729 h 758"/>
                <a:gd name="T32" fmla="*/ 19 w 831"/>
                <a:gd name="T33" fmla="*/ 163 h 758"/>
                <a:gd name="T34" fmla="*/ 229 w 831"/>
                <a:gd name="T35" fmla="*/ 163 h 758"/>
                <a:gd name="T36" fmla="*/ 229 w 831"/>
                <a:gd name="T37" fmla="*/ 590 h 758"/>
                <a:gd name="T38" fmla="*/ 248 w 831"/>
                <a:gd name="T39" fmla="*/ 163 h 758"/>
                <a:gd name="T40" fmla="*/ 595 w 831"/>
                <a:gd name="T41" fmla="*/ 163 h 758"/>
                <a:gd name="T42" fmla="*/ 595 w 831"/>
                <a:gd name="T43" fmla="*/ 585 h 758"/>
                <a:gd name="T44" fmla="*/ 248 w 831"/>
                <a:gd name="T45" fmla="*/ 585 h 758"/>
                <a:gd name="T46" fmla="*/ 248 w 831"/>
                <a:gd name="T47" fmla="*/ 163 h 758"/>
                <a:gd name="T48" fmla="*/ 805 w 831"/>
                <a:gd name="T49" fmla="*/ 14 h 758"/>
                <a:gd name="T50" fmla="*/ 607 w 831"/>
                <a:gd name="T51" fmla="*/ 144 h 758"/>
                <a:gd name="T52" fmla="*/ 248 w 831"/>
                <a:gd name="T53" fmla="*/ 144 h 758"/>
                <a:gd name="T54" fmla="*/ 248 w 831"/>
                <a:gd name="T55" fmla="*/ 14 h 758"/>
                <a:gd name="T56" fmla="*/ 805 w 831"/>
                <a:gd name="T57" fmla="*/ 14 h 758"/>
                <a:gd name="T58" fmla="*/ 229 w 831"/>
                <a:gd name="T59" fmla="*/ 19 h 758"/>
                <a:gd name="T60" fmla="*/ 229 w 831"/>
                <a:gd name="T61" fmla="*/ 144 h 758"/>
                <a:gd name="T62" fmla="*/ 40 w 831"/>
                <a:gd name="T63" fmla="*/ 144 h 758"/>
                <a:gd name="T64" fmla="*/ 229 w 831"/>
                <a:gd name="T65" fmla="*/ 19 h 758"/>
                <a:gd name="T66" fmla="*/ 40 w 831"/>
                <a:gd name="T67" fmla="*/ 739 h 758"/>
                <a:gd name="T68" fmla="*/ 241 w 831"/>
                <a:gd name="T69" fmla="*/ 604 h 758"/>
                <a:gd name="T70" fmla="*/ 595 w 831"/>
                <a:gd name="T71" fmla="*/ 604 h 758"/>
                <a:gd name="T72" fmla="*/ 595 w 831"/>
                <a:gd name="T73" fmla="*/ 739 h 758"/>
                <a:gd name="T74" fmla="*/ 40 w 831"/>
                <a:gd name="T75" fmla="*/ 739 h 758"/>
                <a:gd name="T76" fmla="*/ 614 w 831"/>
                <a:gd name="T77" fmla="*/ 734 h 758"/>
                <a:gd name="T78" fmla="*/ 614 w 831"/>
                <a:gd name="T79" fmla="*/ 604 h 758"/>
                <a:gd name="T80" fmla="*/ 807 w 831"/>
                <a:gd name="T81" fmla="*/ 604 h 758"/>
                <a:gd name="T82" fmla="*/ 614 w 831"/>
                <a:gd name="T83" fmla="*/ 734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1" h="758">
                  <a:moveTo>
                    <a:pt x="831" y="0"/>
                  </a:moveTo>
                  <a:lnTo>
                    <a:pt x="229" y="0"/>
                  </a:lnTo>
                  <a:lnTo>
                    <a:pt x="0" y="151"/>
                  </a:lnTo>
                  <a:lnTo>
                    <a:pt x="0" y="758"/>
                  </a:lnTo>
                  <a:lnTo>
                    <a:pt x="607" y="758"/>
                  </a:lnTo>
                  <a:lnTo>
                    <a:pt x="607" y="753"/>
                  </a:lnTo>
                  <a:lnTo>
                    <a:pt x="607" y="755"/>
                  </a:lnTo>
                  <a:lnTo>
                    <a:pt x="831" y="606"/>
                  </a:lnTo>
                  <a:lnTo>
                    <a:pt x="831" y="0"/>
                  </a:lnTo>
                  <a:close/>
                  <a:moveTo>
                    <a:pt x="815" y="585"/>
                  </a:moveTo>
                  <a:lnTo>
                    <a:pt x="614" y="585"/>
                  </a:lnTo>
                  <a:lnTo>
                    <a:pt x="614" y="158"/>
                  </a:lnTo>
                  <a:lnTo>
                    <a:pt x="815" y="28"/>
                  </a:lnTo>
                  <a:lnTo>
                    <a:pt x="815" y="585"/>
                  </a:lnTo>
                  <a:close/>
                  <a:moveTo>
                    <a:pt x="229" y="590"/>
                  </a:moveTo>
                  <a:lnTo>
                    <a:pt x="19" y="729"/>
                  </a:lnTo>
                  <a:lnTo>
                    <a:pt x="19" y="163"/>
                  </a:lnTo>
                  <a:lnTo>
                    <a:pt x="229" y="163"/>
                  </a:lnTo>
                  <a:lnTo>
                    <a:pt x="229" y="590"/>
                  </a:lnTo>
                  <a:close/>
                  <a:moveTo>
                    <a:pt x="248" y="163"/>
                  </a:moveTo>
                  <a:lnTo>
                    <a:pt x="595" y="163"/>
                  </a:lnTo>
                  <a:lnTo>
                    <a:pt x="595" y="585"/>
                  </a:lnTo>
                  <a:lnTo>
                    <a:pt x="248" y="585"/>
                  </a:lnTo>
                  <a:lnTo>
                    <a:pt x="248" y="163"/>
                  </a:lnTo>
                  <a:close/>
                  <a:moveTo>
                    <a:pt x="805" y="14"/>
                  </a:moveTo>
                  <a:lnTo>
                    <a:pt x="607" y="144"/>
                  </a:lnTo>
                  <a:lnTo>
                    <a:pt x="248" y="144"/>
                  </a:lnTo>
                  <a:lnTo>
                    <a:pt x="248" y="14"/>
                  </a:lnTo>
                  <a:lnTo>
                    <a:pt x="805" y="14"/>
                  </a:lnTo>
                  <a:close/>
                  <a:moveTo>
                    <a:pt x="229" y="19"/>
                  </a:moveTo>
                  <a:lnTo>
                    <a:pt x="229" y="144"/>
                  </a:lnTo>
                  <a:lnTo>
                    <a:pt x="40" y="144"/>
                  </a:lnTo>
                  <a:lnTo>
                    <a:pt x="229" y="19"/>
                  </a:lnTo>
                  <a:close/>
                  <a:moveTo>
                    <a:pt x="40" y="739"/>
                  </a:moveTo>
                  <a:lnTo>
                    <a:pt x="241" y="604"/>
                  </a:lnTo>
                  <a:lnTo>
                    <a:pt x="595" y="604"/>
                  </a:lnTo>
                  <a:lnTo>
                    <a:pt x="595" y="739"/>
                  </a:lnTo>
                  <a:lnTo>
                    <a:pt x="40" y="739"/>
                  </a:lnTo>
                  <a:close/>
                  <a:moveTo>
                    <a:pt x="614" y="734"/>
                  </a:moveTo>
                  <a:lnTo>
                    <a:pt x="614" y="604"/>
                  </a:lnTo>
                  <a:lnTo>
                    <a:pt x="807" y="604"/>
                  </a:lnTo>
                  <a:lnTo>
                    <a:pt x="614" y="734"/>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nvGrpSpPr>
          <p:cNvPr id="38" name="Gruppieren 49"/>
          <p:cNvGrpSpPr/>
          <p:nvPr/>
        </p:nvGrpSpPr>
        <p:grpSpPr>
          <a:xfrm>
            <a:off x="4134869" y="2098744"/>
            <a:ext cx="940821" cy="950212"/>
            <a:chOff x="4377182" y="1635028"/>
            <a:chExt cx="1740666" cy="1740666"/>
          </a:xfrm>
        </p:grpSpPr>
        <p:sp>
          <p:nvSpPr>
            <p:cNvPr id="39" name="Ellipse 50"/>
            <p:cNvSpPr/>
            <p:nvPr/>
          </p:nvSpPr>
          <p:spPr bwMode="gray">
            <a:xfrm>
              <a:off x="4377182" y="1635028"/>
              <a:ext cx="1740666" cy="1740666"/>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0" name="Gruppieren 51"/>
            <p:cNvGrpSpPr/>
            <p:nvPr/>
          </p:nvGrpSpPr>
          <p:grpSpPr>
            <a:xfrm>
              <a:off x="4714847" y="1972865"/>
              <a:ext cx="1064993" cy="1064992"/>
              <a:chOff x="1089025" y="2843213"/>
              <a:chExt cx="1195388" cy="1195387"/>
            </a:xfrm>
            <a:solidFill>
              <a:srgbClr val="FFFFFF"/>
            </a:solidFill>
          </p:grpSpPr>
          <p:sp>
            <p:nvSpPr>
              <p:cNvPr id="41" name="Freeform 46"/>
              <p:cNvSpPr>
                <a:spLocks noEditPoints="1"/>
              </p:cNvSpPr>
              <p:nvPr/>
            </p:nvSpPr>
            <p:spPr bwMode="auto">
              <a:xfrm>
                <a:off x="1089025" y="2843213"/>
                <a:ext cx="1195388" cy="1195387"/>
              </a:xfrm>
              <a:custGeom>
                <a:avLst/>
                <a:gdLst>
                  <a:gd name="T0" fmla="*/ 659 w 753"/>
                  <a:gd name="T1" fmla="*/ 290 h 753"/>
                  <a:gd name="T2" fmla="*/ 661 w 753"/>
                  <a:gd name="T3" fmla="*/ 156 h 753"/>
                  <a:gd name="T4" fmla="*/ 635 w 753"/>
                  <a:gd name="T5" fmla="*/ 104 h 753"/>
                  <a:gd name="T6" fmla="*/ 500 w 753"/>
                  <a:gd name="T7" fmla="*/ 125 h 753"/>
                  <a:gd name="T8" fmla="*/ 408 w 753"/>
                  <a:gd name="T9" fmla="*/ 11 h 753"/>
                  <a:gd name="T10" fmla="*/ 316 w 753"/>
                  <a:gd name="T11" fmla="*/ 42 h 753"/>
                  <a:gd name="T12" fmla="*/ 193 w 753"/>
                  <a:gd name="T13" fmla="*/ 99 h 753"/>
                  <a:gd name="T14" fmla="*/ 111 w 753"/>
                  <a:gd name="T15" fmla="*/ 111 h 753"/>
                  <a:gd name="T16" fmla="*/ 101 w 753"/>
                  <a:gd name="T17" fmla="*/ 205 h 753"/>
                  <a:gd name="T18" fmla="*/ 30 w 753"/>
                  <a:gd name="T19" fmla="*/ 323 h 753"/>
                  <a:gd name="T20" fmla="*/ 7 w 753"/>
                  <a:gd name="T21" fmla="*/ 403 h 753"/>
                  <a:gd name="T22" fmla="*/ 130 w 753"/>
                  <a:gd name="T23" fmla="*/ 488 h 753"/>
                  <a:gd name="T24" fmla="*/ 101 w 753"/>
                  <a:gd name="T25" fmla="*/ 628 h 753"/>
                  <a:gd name="T26" fmla="*/ 156 w 753"/>
                  <a:gd name="T27" fmla="*/ 661 h 753"/>
                  <a:gd name="T28" fmla="*/ 290 w 753"/>
                  <a:gd name="T29" fmla="*/ 661 h 753"/>
                  <a:gd name="T30" fmla="*/ 380 w 753"/>
                  <a:gd name="T31" fmla="*/ 753 h 753"/>
                  <a:gd name="T32" fmla="*/ 470 w 753"/>
                  <a:gd name="T33" fmla="*/ 644 h 753"/>
                  <a:gd name="T34" fmla="*/ 607 w 753"/>
                  <a:gd name="T35" fmla="*/ 661 h 753"/>
                  <a:gd name="T36" fmla="*/ 656 w 753"/>
                  <a:gd name="T37" fmla="*/ 621 h 753"/>
                  <a:gd name="T38" fmla="*/ 616 w 753"/>
                  <a:gd name="T39" fmla="*/ 477 h 753"/>
                  <a:gd name="T40" fmla="*/ 751 w 753"/>
                  <a:gd name="T41" fmla="*/ 396 h 753"/>
                  <a:gd name="T42" fmla="*/ 588 w 753"/>
                  <a:gd name="T43" fmla="*/ 115 h 753"/>
                  <a:gd name="T44" fmla="*/ 633 w 753"/>
                  <a:gd name="T45" fmla="*/ 210 h 753"/>
                  <a:gd name="T46" fmla="*/ 484 w 753"/>
                  <a:gd name="T47" fmla="*/ 167 h 753"/>
                  <a:gd name="T48" fmla="*/ 255 w 753"/>
                  <a:gd name="T49" fmla="*/ 328 h 753"/>
                  <a:gd name="T50" fmla="*/ 500 w 753"/>
                  <a:gd name="T51" fmla="*/ 377 h 753"/>
                  <a:gd name="T52" fmla="*/ 352 w 753"/>
                  <a:gd name="T53" fmla="*/ 503 h 753"/>
                  <a:gd name="T54" fmla="*/ 151 w 753"/>
                  <a:gd name="T55" fmla="*/ 283 h 753"/>
                  <a:gd name="T56" fmla="*/ 269 w 753"/>
                  <a:gd name="T57" fmla="*/ 307 h 753"/>
                  <a:gd name="T58" fmla="*/ 252 w 753"/>
                  <a:gd name="T59" fmla="*/ 403 h 753"/>
                  <a:gd name="T60" fmla="*/ 196 w 753"/>
                  <a:gd name="T61" fmla="*/ 399 h 753"/>
                  <a:gd name="T62" fmla="*/ 347 w 753"/>
                  <a:gd name="T63" fmla="*/ 238 h 753"/>
                  <a:gd name="T64" fmla="*/ 493 w 753"/>
                  <a:gd name="T65" fmla="*/ 262 h 753"/>
                  <a:gd name="T66" fmla="*/ 453 w 753"/>
                  <a:gd name="T67" fmla="*/ 498 h 753"/>
                  <a:gd name="T68" fmla="*/ 564 w 753"/>
                  <a:gd name="T69" fmla="*/ 481 h 753"/>
                  <a:gd name="T70" fmla="*/ 503 w 753"/>
                  <a:gd name="T71" fmla="*/ 370 h 753"/>
                  <a:gd name="T72" fmla="*/ 583 w 753"/>
                  <a:gd name="T73" fmla="*/ 318 h 753"/>
                  <a:gd name="T74" fmla="*/ 406 w 753"/>
                  <a:gd name="T75" fmla="*/ 231 h 753"/>
                  <a:gd name="T76" fmla="*/ 342 w 753"/>
                  <a:gd name="T77" fmla="*/ 42 h 753"/>
                  <a:gd name="T78" fmla="*/ 456 w 753"/>
                  <a:gd name="T79" fmla="*/ 111 h 753"/>
                  <a:gd name="T80" fmla="*/ 278 w 753"/>
                  <a:gd name="T81" fmla="*/ 170 h 753"/>
                  <a:gd name="T82" fmla="*/ 274 w 753"/>
                  <a:gd name="T83" fmla="*/ 191 h 753"/>
                  <a:gd name="T84" fmla="*/ 127 w 753"/>
                  <a:gd name="T85" fmla="*/ 130 h 753"/>
                  <a:gd name="T86" fmla="*/ 276 w 753"/>
                  <a:gd name="T87" fmla="*/ 148 h 753"/>
                  <a:gd name="T88" fmla="*/ 108 w 753"/>
                  <a:gd name="T89" fmla="*/ 455 h 753"/>
                  <a:gd name="T90" fmla="*/ 42 w 753"/>
                  <a:gd name="T91" fmla="*/ 342 h 753"/>
                  <a:gd name="T92" fmla="*/ 193 w 753"/>
                  <a:gd name="T93" fmla="*/ 396 h 753"/>
                  <a:gd name="T94" fmla="*/ 167 w 753"/>
                  <a:gd name="T95" fmla="*/ 640 h 753"/>
                  <a:gd name="T96" fmla="*/ 120 w 753"/>
                  <a:gd name="T97" fmla="*/ 545 h 753"/>
                  <a:gd name="T98" fmla="*/ 271 w 753"/>
                  <a:gd name="T99" fmla="*/ 588 h 753"/>
                  <a:gd name="T100" fmla="*/ 354 w 753"/>
                  <a:gd name="T101" fmla="*/ 557 h 753"/>
                  <a:gd name="T102" fmla="*/ 394 w 753"/>
                  <a:gd name="T103" fmla="*/ 725 h 753"/>
                  <a:gd name="T104" fmla="*/ 285 w 753"/>
                  <a:gd name="T105" fmla="*/ 611 h 753"/>
                  <a:gd name="T106" fmla="*/ 453 w 753"/>
                  <a:gd name="T107" fmla="*/ 595 h 753"/>
                  <a:gd name="T108" fmla="*/ 621 w 753"/>
                  <a:gd name="T109" fmla="*/ 507 h 753"/>
                  <a:gd name="T110" fmla="*/ 611 w 753"/>
                  <a:gd name="T111" fmla="*/ 635 h 753"/>
                  <a:gd name="T112" fmla="*/ 486 w 753"/>
                  <a:gd name="T113" fmla="*/ 566 h 753"/>
                  <a:gd name="T114" fmla="*/ 713 w 753"/>
                  <a:gd name="T115" fmla="*/ 411 h 753"/>
                  <a:gd name="T116" fmla="*/ 562 w 753"/>
                  <a:gd name="T117" fmla="*/ 359 h 753"/>
                  <a:gd name="T118" fmla="*/ 725 w 753"/>
                  <a:gd name="T119" fmla="*/ 36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3" h="753">
                    <a:moveTo>
                      <a:pt x="753" y="375"/>
                    </a:moveTo>
                    <a:lnTo>
                      <a:pt x="753" y="368"/>
                    </a:lnTo>
                    <a:lnTo>
                      <a:pt x="751" y="359"/>
                    </a:lnTo>
                    <a:lnTo>
                      <a:pt x="748" y="351"/>
                    </a:lnTo>
                    <a:lnTo>
                      <a:pt x="744" y="347"/>
                    </a:lnTo>
                    <a:lnTo>
                      <a:pt x="739" y="340"/>
                    </a:lnTo>
                    <a:lnTo>
                      <a:pt x="734" y="335"/>
                    </a:lnTo>
                    <a:lnTo>
                      <a:pt x="730" y="328"/>
                    </a:lnTo>
                    <a:lnTo>
                      <a:pt x="722" y="323"/>
                    </a:lnTo>
                    <a:lnTo>
                      <a:pt x="713" y="316"/>
                    </a:lnTo>
                    <a:lnTo>
                      <a:pt x="701" y="309"/>
                    </a:lnTo>
                    <a:lnTo>
                      <a:pt x="689" y="302"/>
                    </a:lnTo>
                    <a:lnTo>
                      <a:pt x="675" y="297"/>
                    </a:lnTo>
                    <a:lnTo>
                      <a:pt x="659" y="290"/>
                    </a:lnTo>
                    <a:lnTo>
                      <a:pt x="642" y="285"/>
                    </a:lnTo>
                    <a:lnTo>
                      <a:pt x="630" y="283"/>
                    </a:lnTo>
                    <a:lnTo>
                      <a:pt x="616" y="278"/>
                    </a:lnTo>
                    <a:lnTo>
                      <a:pt x="623" y="266"/>
                    </a:lnTo>
                    <a:lnTo>
                      <a:pt x="630" y="255"/>
                    </a:lnTo>
                    <a:lnTo>
                      <a:pt x="637" y="241"/>
                    </a:lnTo>
                    <a:lnTo>
                      <a:pt x="642" y="229"/>
                    </a:lnTo>
                    <a:lnTo>
                      <a:pt x="647" y="217"/>
                    </a:lnTo>
                    <a:lnTo>
                      <a:pt x="652" y="205"/>
                    </a:lnTo>
                    <a:lnTo>
                      <a:pt x="654" y="193"/>
                    </a:lnTo>
                    <a:lnTo>
                      <a:pt x="659" y="181"/>
                    </a:lnTo>
                    <a:lnTo>
                      <a:pt x="659" y="172"/>
                    </a:lnTo>
                    <a:lnTo>
                      <a:pt x="661" y="163"/>
                    </a:lnTo>
                    <a:lnTo>
                      <a:pt x="661" y="156"/>
                    </a:lnTo>
                    <a:lnTo>
                      <a:pt x="659" y="148"/>
                    </a:lnTo>
                    <a:lnTo>
                      <a:pt x="659" y="141"/>
                    </a:lnTo>
                    <a:lnTo>
                      <a:pt x="656" y="134"/>
                    </a:lnTo>
                    <a:lnTo>
                      <a:pt x="654" y="127"/>
                    </a:lnTo>
                    <a:lnTo>
                      <a:pt x="649" y="120"/>
                    </a:lnTo>
                    <a:lnTo>
                      <a:pt x="644" y="113"/>
                    </a:lnTo>
                    <a:lnTo>
                      <a:pt x="647" y="113"/>
                    </a:lnTo>
                    <a:lnTo>
                      <a:pt x="644" y="113"/>
                    </a:lnTo>
                    <a:lnTo>
                      <a:pt x="644" y="111"/>
                    </a:lnTo>
                    <a:lnTo>
                      <a:pt x="642" y="111"/>
                    </a:lnTo>
                    <a:lnTo>
                      <a:pt x="642" y="111"/>
                    </a:lnTo>
                    <a:lnTo>
                      <a:pt x="640" y="108"/>
                    </a:lnTo>
                    <a:lnTo>
                      <a:pt x="640" y="108"/>
                    </a:lnTo>
                    <a:lnTo>
                      <a:pt x="635" y="104"/>
                    </a:lnTo>
                    <a:lnTo>
                      <a:pt x="628" y="101"/>
                    </a:lnTo>
                    <a:lnTo>
                      <a:pt x="621" y="96"/>
                    </a:lnTo>
                    <a:lnTo>
                      <a:pt x="614" y="96"/>
                    </a:lnTo>
                    <a:lnTo>
                      <a:pt x="607" y="94"/>
                    </a:lnTo>
                    <a:lnTo>
                      <a:pt x="600" y="94"/>
                    </a:lnTo>
                    <a:lnTo>
                      <a:pt x="590" y="94"/>
                    </a:lnTo>
                    <a:lnTo>
                      <a:pt x="583" y="94"/>
                    </a:lnTo>
                    <a:lnTo>
                      <a:pt x="574" y="96"/>
                    </a:lnTo>
                    <a:lnTo>
                      <a:pt x="562" y="99"/>
                    </a:lnTo>
                    <a:lnTo>
                      <a:pt x="550" y="104"/>
                    </a:lnTo>
                    <a:lnTo>
                      <a:pt x="538" y="108"/>
                    </a:lnTo>
                    <a:lnTo>
                      <a:pt x="526" y="111"/>
                    </a:lnTo>
                    <a:lnTo>
                      <a:pt x="512" y="118"/>
                    </a:lnTo>
                    <a:lnTo>
                      <a:pt x="500" y="125"/>
                    </a:lnTo>
                    <a:lnTo>
                      <a:pt x="489" y="130"/>
                    </a:lnTo>
                    <a:lnTo>
                      <a:pt x="477" y="137"/>
                    </a:lnTo>
                    <a:lnTo>
                      <a:pt x="472" y="125"/>
                    </a:lnTo>
                    <a:lnTo>
                      <a:pt x="470" y="111"/>
                    </a:lnTo>
                    <a:lnTo>
                      <a:pt x="463" y="94"/>
                    </a:lnTo>
                    <a:lnTo>
                      <a:pt x="458" y="80"/>
                    </a:lnTo>
                    <a:lnTo>
                      <a:pt x="451" y="66"/>
                    </a:lnTo>
                    <a:lnTo>
                      <a:pt x="446" y="54"/>
                    </a:lnTo>
                    <a:lnTo>
                      <a:pt x="439" y="42"/>
                    </a:lnTo>
                    <a:lnTo>
                      <a:pt x="432" y="30"/>
                    </a:lnTo>
                    <a:lnTo>
                      <a:pt x="425" y="26"/>
                    </a:lnTo>
                    <a:lnTo>
                      <a:pt x="420" y="21"/>
                    </a:lnTo>
                    <a:lnTo>
                      <a:pt x="415" y="16"/>
                    </a:lnTo>
                    <a:lnTo>
                      <a:pt x="408" y="11"/>
                    </a:lnTo>
                    <a:lnTo>
                      <a:pt x="401" y="7"/>
                    </a:lnTo>
                    <a:lnTo>
                      <a:pt x="396" y="4"/>
                    </a:lnTo>
                    <a:lnTo>
                      <a:pt x="387" y="2"/>
                    </a:lnTo>
                    <a:lnTo>
                      <a:pt x="380" y="0"/>
                    </a:lnTo>
                    <a:lnTo>
                      <a:pt x="373" y="0"/>
                    </a:lnTo>
                    <a:lnTo>
                      <a:pt x="366" y="2"/>
                    </a:lnTo>
                    <a:lnTo>
                      <a:pt x="359" y="4"/>
                    </a:lnTo>
                    <a:lnTo>
                      <a:pt x="352" y="7"/>
                    </a:lnTo>
                    <a:lnTo>
                      <a:pt x="344" y="11"/>
                    </a:lnTo>
                    <a:lnTo>
                      <a:pt x="340" y="16"/>
                    </a:lnTo>
                    <a:lnTo>
                      <a:pt x="333" y="21"/>
                    </a:lnTo>
                    <a:lnTo>
                      <a:pt x="328" y="26"/>
                    </a:lnTo>
                    <a:lnTo>
                      <a:pt x="323" y="30"/>
                    </a:lnTo>
                    <a:lnTo>
                      <a:pt x="316" y="42"/>
                    </a:lnTo>
                    <a:lnTo>
                      <a:pt x="309" y="54"/>
                    </a:lnTo>
                    <a:lnTo>
                      <a:pt x="302" y="66"/>
                    </a:lnTo>
                    <a:lnTo>
                      <a:pt x="297" y="80"/>
                    </a:lnTo>
                    <a:lnTo>
                      <a:pt x="290" y="94"/>
                    </a:lnTo>
                    <a:lnTo>
                      <a:pt x="285" y="111"/>
                    </a:lnTo>
                    <a:lnTo>
                      <a:pt x="281" y="125"/>
                    </a:lnTo>
                    <a:lnTo>
                      <a:pt x="278" y="137"/>
                    </a:lnTo>
                    <a:lnTo>
                      <a:pt x="267" y="130"/>
                    </a:lnTo>
                    <a:lnTo>
                      <a:pt x="255" y="125"/>
                    </a:lnTo>
                    <a:lnTo>
                      <a:pt x="241" y="118"/>
                    </a:lnTo>
                    <a:lnTo>
                      <a:pt x="229" y="111"/>
                    </a:lnTo>
                    <a:lnTo>
                      <a:pt x="215" y="108"/>
                    </a:lnTo>
                    <a:lnTo>
                      <a:pt x="203" y="104"/>
                    </a:lnTo>
                    <a:lnTo>
                      <a:pt x="193" y="99"/>
                    </a:lnTo>
                    <a:lnTo>
                      <a:pt x="181" y="96"/>
                    </a:lnTo>
                    <a:lnTo>
                      <a:pt x="170" y="94"/>
                    </a:lnTo>
                    <a:lnTo>
                      <a:pt x="163" y="94"/>
                    </a:lnTo>
                    <a:lnTo>
                      <a:pt x="156" y="94"/>
                    </a:lnTo>
                    <a:lnTo>
                      <a:pt x="148" y="94"/>
                    </a:lnTo>
                    <a:lnTo>
                      <a:pt x="141" y="96"/>
                    </a:lnTo>
                    <a:lnTo>
                      <a:pt x="132" y="96"/>
                    </a:lnTo>
                    <a:lnTo>
                      <a:pt x="127" y="101"/>
                    </a:lnTo>
                    <a:lnTo>
                      <a:pt x="120" y="104"/>
                    </a:lnTo>
                    <a:lnTo>
                      <a:pt x="113" y="108"/>
                    </a:lnTo>
                    <a:lnTo>
                      <a:pt x="113" y="108"/>
                    </a:lnTo>
                    <a:lnTo>
                      <a:pt x="113" y="111"/>
                    </a:lnTo>
                    <a:lnTo>
                      <a:pt x="111" y="111"/>
                    </a:lnTo>
                    <a:lnTo>
                      <a:pt x="111" y="111"/>
                    </a:lnTo>
                    <a:lnTo>
                      <a:pt x="108" y="113"/>
                    </a:lnTo>
                    <a:lnTo>
                      <a:pt x="108" y="113"/>
                    </a:lnTo>
                    <a:lnTo>
                      <a:pt x="108" y="113"/>
                    </a:lnTo>
                    <a:lnTo>
                      <a:pt x="104" y="120"/>
                    </a:lnTo>
                    <a:lnTo>
                      <a:pt x="101" y="127"/>
                    </a:lnTo>
                    <a:lnTo>
                      <a:pt x="99" y="134"/>
                    </a:lnTo>
                    <a:lnTo>
                      <a:pt x="96" y="141"/>
                    </a:lnTo>
                    <a:lnTo>
                      <a:pt x="94" y="148"/>
                    </a:lnTo>
                    <a:lnTo>
                      <a:pt x="94" y="156"/>
                    </a:lnTo>
                    <a:lnTo>
                      <a:pt x="94" y="163"/>
                    </a:lnTo>
                    <a:lnTo>
                      <a:pt x="94" y="172"/>
                    </a:lnTo>
                    <a:lnTo>
                      <a:pt x="96" y="181"/>
                    </a:lnTo>
                    <a:lnTo>
                      <a:pt x="99" y="193"/>
                    </a:lnTo>
                    <a:lnTo>
                      <a:pt x="101" y="205"/>
                    </a:lnTo>
                    <a:lnTo>
                      <a:pt x="106" y="217"/>
                    </a:lnTo>
                    <a:lnTo>
                      <a:pt x="111" y="229"/>
                    </a:lnTo>
                    <a:lnTo>
                      <a:pt x="118" y="241"/>
                    </a:lnTo>
                    <a:lnTo>
                      <a:pt x="125" y="255"/>
                    </a:lnTo>
                    <a:lnTo>
                      <a:pt x="130" y="266"/>
                    </a:lnTo>
                    <a:lnTo>
                      <a:pt x="137" y="278"/>
                    </a:lnTo>
                    <a:lnTo>
                      <a:pt x="125" y="283"/>
                    </a:lnTo>
                    <a:lnTo>
                      <a:pt x="111" y="285"/>
                    </a:lnTo>
                    <a:lnTo>
                      <a:pt x="94" y="290"/>
                    </a:lnTo>
                    <a:lnTo>
                      <a:pt x="80" y="297"/>
                    </a:lnTo>
                    <a:lnTo>
                      <a:pt x="66" y="302"/>
                    </a:lnTo>
                    <a:lnTo>
                      <a:pt x="54" y="309"/>
                    </a:lnTo>
                    <a:lnTo>
                      <a:pt x="42" y="316"/>
                    </a:lnTo>
                    <a:lnTo>
                      <a:pt x="30" y="323"/>
                    </a:lnTo>
                    <a:lnTo>
                      <a:pt x="26" y="328"/>
                    </a:lnTo>
                    <a:lnTo>
                      <a:pt x="21" y="335"/>
                    </a:lnTo>
                    <a:lnTo>
                      <a:pt x="14" y="340"/>
                    </a:lnTo>
                    <a:lnTo>
                      <a:pt x="11" y="347"/>
                    </a:lnTo>
                    <a:lnTo>
                      <a:pt x="7" y="351"/>
                    </a:lnTo>
                    <a:lnTo>
                      <a:pt x="4" y="359"/>
                    </a:lnTo>
                    <a:lnTo>
                      <a:pt x="2" y="368"/>
                    </a:lnTo>
                    <a:lnTo>
                      <a:pt x="0" y="375"/>
                    </a:lnTo>
                    <a:lnTo>
                      <a:pt x="0" y="375"/>
                    </a:lnTo>
                    <a:lnTo>
                      <a:pt x="0" y="380"/>
                    </a:lnTo>
                    <a:lnTo>
                      <a:pt x="0" y="380"/>
                    </a:lnTo>
                    <a:lnTo>
                      <a:pt x="2" y="389"/>
                    </a:lnTo>
                    <a:lnTo>
                      <a:pt x="4" y="396"/>
                    </a:lnTo>
                    <a:lnTo>
                      <a:pt x="7" y="403"/>
                    </a:lnTo>
                    <a:lnTo>
                      <a:pt x="11" y="408"/>
                    </a:lnTo>
                    <a:lnTo>
                      <a:pt x="14" y="415"/>
                    </a:lnTo>
                    <a:lnTo>
                      <a:pt x="21" y="420"/>
                    </a:lnTo>
                    <a:lnTo>
                      <a:pt x="26" y="427"/>
                    </a:lnTo>
                    <a:lnTo>
                      <a:pt x="30" y="432"/>
                    </a:lnTo>
                    <a:lnTo>
                      <a:pt x="42" y="439"/>
                    </a:lnTo>
                    <a:lnTo>
                      <a:pt x="54" y="446"/>
                    </a:lnTo>
                    <a:lnTo>
                      <a:pt x="66" y="453"/>
                    </a:lnTo>
                    <a:lnTo>
                      <a:pt x="80" y="458"/>
                    </a:lnTo>
                    <a:lnTo>
                      <a:pt x="94" y="465"/>
                    </a:lnTo>
                    <a:lnTo>
                      <a:pt x="111" y="470"/>
                    </a:lnTo>
                    <a:lnTo>
                      <a:pt x="125" y="474"/>
                    </a:lnTo>
                    <a:lnTo>
                      <a:pt x="137" y="477"/>
                    </a:lnTo>
                    <a:lnTo>
                      <a:pt x="130" y="488"/>
                    </a:lnTo>
                    <a:lnTo>
                      <a:pt x="125" y="500"/>
                    </a:lnTo>
                    <a:lnTo>
                      <a:pt x="118" y="514"/>
                    </a:lnTo>
                    <a:lnTo>
                      <a:pt x="111" y="526"/>
                    </a:lnTo>
                    <a:lnTo>
                      <a:pt x="106" y="538"/>
                    </a:lnTo>
                    <a:lnTo>
                      <a:pt x="101" y="550"/>
                    </a:lnTo>
                    <a:lnTo>
                      <a:pt x="99" y="562"/>
                    </a:lnTo>
                    <a:lnTo>
                      <a:pt x="96" y="573"/>
                    </a:lnTo>
                    <a:lnTo>
                      <a:pt x="94" y="583"/>
                    </a:lnTo>
                    <a:lnTo>
                      <a:pt x="94" y="592"/>
                    </a:lnTo>
                    <a:lnTo>
                      <a:pt x="94" y="599"/>
                    </a:lnTo>
                    <a:lnTo>
                      <a:pt x="94" y="606"/>
                    </a:lnTo>
                    <a:lnTo>
                      <a:pt x="96" y="614"/>
                    </a:lnTo>
                    <a:lnTo>
                      <a:pt x="99" y="621"/>
                    </a:lnTo>
                    <a:lnTo>
                      <a:pt x="101" y="628"/>
                    </a:lnTo>
                    <a:lnTo>
                      <a:pt x="104" y="635"/>
                    </a:lnTo>
                    <a:lnTo>
                      <a:pt x="108" y="642"/>
                    </a:lnTo>
                    <a:lnTo>
                      <a:pt x="108" y="642"/>
                    </a:lnTo>
                    <a:lnTo>
                      <a:pt x="108" y="642"/>
                    </a:lnTo>
                    <a:lnTo>
                      <a:pt x="111" y="642"/>
                    </a:lnTo>
                    <a:lnTo>
                      <a:pt x="111" y="644"/>
                    </a:lnTo>
                    <a:lnTo>
                      <a:pt x="113" y="644"/>
                    </a:lnTo>
                    <a:lnTo>
                      <a:pt x="113" y="647"/>
                    </a:lnTo>
                    <a:lnTo>
                      <a:pt x="120" y="651"/>
                    </a:lnTo>
                    <a:lnTo>
                      <a:pt x="127" y="654"/>
                    </a:lnTo>
                    <a:lnTo>
                      <a:pt x="132" y="656"/>
                    </a:lnTo>
                    <a:lnTo>
                      <a:pt x="141" y="658"/>
                    </a:lnTo>
                    <a:lnTo>
                      <a:pt x="148" y="661"/>
                    </a:lnTo>
                    <a:lnTo>
                      <a:pt x="156" y="661"/>
                    </a:lnTo>
                    <a:lnTo>
                      <a:pt x="163" y="661"/>
                    </a:lnTo>
                    <a:lnTo>
                      <a:pt x="170" y="661"/>
                    </a:lnTo>
                    <a:lnTo>
                      <a:pt x="181" y="658"/>
                    </a:lnTo>
                    <a:lnTo>
                      <a:pt x="193" y="656"/>
                    </a:lnTo>
                    <a:lnTo>
                      <a:pt x="203" y="651"/>
                    </a:lnTo>
                    <a:lnTo>
                      <a:pt x="215" y="649"/>
                    </a:lnTo>
                    <a:lnTo>
                      <a:pt x="229" y="642"/>
                    </a:lnTo>
                    <a:lnTo>
                      <a:pt x="241" y="637"/>
                    </a:lnTo>
                    <a:lnTo>
                      <a:pt x="255" y="630"/>
                    </a:lnTo>
                    <a:lnTo>
                      <a:pt x="267" y="623"/>
                    </a:lnTo>
                    <a:lnTo>
                      <a:pt x="278" y="618"/>
                    </a:lnTo>
                    <a:lnTo>
                      <a:pt x="281" y="630"/>
                    </a:lnTo>
                    <a:lnTo>
                      <a:pt x="285" y="644"/>
                    </a:lnTo>
                    <a:lnTo>
                      <a:pt x="290" y="661"/>
                    </a:lnTo>
                    <a:lnTo>
                      <a:pt x="297" y="675"/>
                    </a:lnTo>
                    <a:lnTo>
                      <a:pt x="302" y="689"/>
                    </a:lnTo>
                    <a:lnTo>
                      <a:pt x="309" y="701"/>
                    </a:lnTo>
                    <a:lnTo>
                      <a:pt x="316" y="713"/>
                    </a:lnTo>
                    <a:lnTo>
                      <a:pt x="323" y="722"/>
                    </a:lnTo>
                    <a:lnTo>
                      <a:pt x="328" y="729"/>
                    </a:lnTo>
                    <a:lnTo>
                      <a:pt x="333" y="734"/>
                    </a:lnTo>
                    <a:lnTo>
                      <a:pt x="340" y="739"/>
                    </a:lnTo>
                    <a:lnTo>
                      <a:pt x="344" y="743"/>
                    </a:lnTo>
                    <a:lnTo>
                      <a:pt x="352" y="748"/>
                    </a:lnTo>
                    <a:lnTo>
                      <a:pt x="359" y="751"/>
                    </a:lnTo>
                    <a:lnTo>
                      <a:pt x="366" y="753"/>
                    </a:lnTo>
                    <a:lnTo>
                      <a:pt x="373" y="753"/>
                    </a:lnTo>
                    <a:lnTo>
                      <a:pt x="380" y="753"/>
                    </a:lnTo>
                    <a:lnTo>
                      <a:pt x="387" y="753"/>
                    </a:lnTo>
                    <a:lnTo>
                      <a:pt x="396" y="751"/>
                    </a:lnTo>
                    <a:lnTo>
                      <a:pt x="401" y="748"/>
                    </a:lnTo>
                    <a:lnTo>
                      <a:pt x="408" y="743"/>
                    </a:lnTo>
                    <a:lnTo>
                      <a:pt x="415" y="739"/>
                    </a:lnTo>
                    <a:lnTo>
                      <a:pt x="420" y="734"/>
                    </a:lnTo>
                    <a:lnTo>
                      <a:pt x="425" y="729"/>
                    </a:lnTo>
                    <a:lnTo>
                      <a:pt x="432" y="722"/>
                    </a:lnTo>
                    <a:lnTo>
                      <a:pt x="439" y="713"/>
                    </a:lnTo>
                    <a:lnTo>
                      <a:pt x="446" y="701"/>
                    </a:lnTo>
                    <a:lnTo>
                      <a:pt x="451" y="689"/>
                    </a:lnTo>
                    <a:lnTo>
                      <a:pt x="458" y="675"/>
                    </a:lnTo>
                    <a:lnTo>
                      <a:pt x="463" y="661"/>
                    </a:lnTo>
                    <a:lnTo>
                      <a:pt x="470" y="644"/>
                    </a:lnTo>
                    <a:lnTo>
                      <a:pt x="472" y="630"/>
                    </a:lnTo>
                    <a:lnTo>
                      <a:pt x="477" y="618"/>
                    </a:lnTo>
                    <a:lnTo>
                      <a:pt x="489" y="623"/>
                    </a:lnTo>
                    <a:lnTo>
                      <a:pt x="500" y="630"/>
                    </a:lnTo>
                    <a:lnTo>
                      <a:pt x="512" y="637"/>
                    </a:lnTo>
                    <a:lnTo>
                      <a:pt x="526" y="642"/>
                    </a:lnTo>
                    <a:lnTo>
                      <a:pt x="538" y="649"/>
                    </a:lnTo>
                    <a:lnTo>
                      <a:pt x="550" y="651"/>
                    </a:lnTo>
                    <a:lnTo>
                      <a:pt x="562" y="656"/>
                    </a:lnTo>
                    <a:lnTo>
                      <a:pt x="574" y="658"/>
                    </a:lnTo>
                    <a:lnTo>
                      <a:pt x="583" y="661"/>
                    </a:lnTo>
                    <a:lnTo>
                      <a:pt x="590" y="661"/>
                    </a:lnTo>
                    <a:lnTo>
                      <a:pt x="600" y="661"/>
                    </a:lnTo>
                    <a:lnTo>
                      <a:pt x="607" y="661"/>
                    </a:lnTo>
                    <a:lnTo>
                      <a:pt x="614" y="658"/>
                    </a:lnTo>
                    <a:lnTo>
                      <a:pt x="621" y="656"/>
                    </a:lnTo>
                    <a:lnTo>
                      <a:pt x="628" y="654"/>
                    </a:lnTo>
                    <a:lnTo>
                      <a:pt x="635" y="651"/>
                    </a:lnTo>
                    <a:lnTo>
                      <a:pt x="640" y="647"/>
                    </a:lnTo>
                    <a:lnTo>
                      <a:pt x="642" y="644"/>
                    </a:lnTo>
                    <a:lnTo>
                      <a:pt x="642" y="644"/>
                    </a:lnTo>
                    <a:lnTo>
                      <a:pt x="644" y="642"/>
                    </a:lnTo>
                    <a:lnTo>
                      <a:pt x="644" y="642"/>
                    </a:lnTo>
                    <a:lnTo>
                      <a:pt x="647" y="642"/>
                    </a:lnTo>
                    <a:lnTo>
                      <a:pt x="644" y="642"/>
                    </a:lnTo>
                    <a:lnTo>
                      <a:pt x="649" y="635"/>
                    </a:lnTo>
                    <a:lnTo>
                      <a:pt x="654" y="628"/>
                    </a:lnTo>
                    <a:lnTo>
                      <a:pt x="656" y="621"/>
                    </a:lnTo>
                    <a:lnTo>
                      <a:pt x="659" y="614"/>
                    </a:lnTo>
                    <a:lnTo>
                      <a:pt x="659" y="606"/>
                    </a:lnTo>
                    <a:lnTo>
                      <a:pt x="661" y="599"/>
                    </a:lnTo>
                    <a:lnTo>
                      <a:pt x="661" y="592"/>
                    </a:lnTo>
                    <a:lnTo>
                      <a:pt x="659" y="583"/>
                    </a:lnTo>
                    <a:lnTo>
                      <a:pt x="659" y="573"/>
                    </a:lnTo>
                    <a:lnTo>
                      <a:pt x="654" y="562"/>
                    </a:lnTo>
                    <a:lnTo>
                      <a:pt x="652" y="550"/>
                    </a:lnTo>
                    <a:lnTo>
                      <a:pt x="647" y="538"/>
                    </a:lnTo>
                    <a:lnTo>
                      <a:pt x="642" y="526"/>
                    </a:lnTo>
                    <a:lnTo>
                      <a:pt x="637" y="514"/>
                    </a:lnTo>
                    <a:lnTo>
                      <a:pt x="630" y="500"/>
                    </a:lnTo>
                    <a:lnTo>
                      <a:pt x="623" y="488"/>
                    </a:lnTo>
                    <a:lnTo>
                      <a:pt x="616" y="477"/>
                    </a:lnTo>
                    <a:lnTo>
                      <a:pt x="630" y="474"/>
                    </a:lnTo>
                    <a:lnTo>
                      <a:pt x="642" y="470"/>
                    </a:lnTo>
                    <a:lnTo>
                      <a:pt x="659" y="465"/>
                    </a:lnTo>
                    <a:lnTo>
                      <a:pt x="675" y="458"/>
                    </a:lnTo>
                    <a:lnTo>
                      <a:pt x="689" y="453"/>
                    </a:lnTo>
                    <a:lnTo>
                      <a:pt x="701" y="446"/>
                    </a:lnTo>
                    <a:lnTo>
                      <a:pt x="713" y="439"/>
                    </a:lnTo>
                    <a:lnTo>
                      <a:pt x="722" y="432"/>
                    </a:lnTo>
                    <a:lnTo>
                      <a:pt x="730" y="427"/>
                    </a:lnTo>
                    <a:lnTo>
                      <a:pt x="734" y="420"/>
                    </a:lnTo>
                    <a:lnTo>
                      <a:pt x="739" y="415"/>
                    </a:lnTo>
                    <a:lnTo>
                      <a:pt x="744" y="408"/>
                    </a:lnTo>
                    <a:lnTo>
                      <a:pt x="748" y="403"/>
                    </a:lnTo>
                    <a:lnTo>
                      <a:pt x="751" y="396"/>
                    </a:lnTo>
                    <a:lnTo>
                      <a:pt x="753" y="389"/>
                    </a:lnTo>
                    <a:lnTo>
                      <a:pt x="753" y="380"/>
                    </a:lnTo>
                    <a:lnTo>
                      <a:pt x="753" y="380"/>
                    </a:lnTo>
                    <a:lnTo>
                      <a:pt x="753" y="375"/>
                    </a:lnTo>
                    <a:lnTo>
                      <a:pt x="753" y="375"/>
                    </a:lnTo>
                    <a:close/>
                    <a:moveTo>
                      <a:pt x="493" y="139"/>
                    </a:moveTo>
                    <a:lnTo>
                      <a:pt x="507" y="134"/>
                    </a:lnTo>
                    <a:lnTo>
                      <a:pt x="519" y="130"/>
                    </a:lnTo>
                    <a:lnTo>
                      <a:pt x="531" y="125"/>
                    </a:lnTo>
                    <a:lnTo>
                      <a:pt x="543" y="120"/>
                    </a:lnTo>
                    <a:lnTo>
                      <a:pt x="555" y="118"/>
                    </a:lnTo>
                    <a:lnTo>
                      <a:pt x="567" y="115"/>
                    </a:lnTo>
                    <a:lnTo>
                      <a:pt x="578" y="115"/>
                    </a:lnTo>
                    <a:lnTo>
                      <a:pt x="588" y="115"/>
                    </a:lnTo>
                    <a:lnTo>
                      <a:pt x="597" y="115"/>
                    </a:lnTo>
                    <a:lnTo>
                      <a:pt x="604" y="118"/>
                    </a:lnTo>
                    <a:lnTo>
                      <a:pt x="611" y="120"/>
                    </a:lnTo>
                    <a:lnTo>
                      <a:pt x="618" y="125"/>
                    </a:lnTo>
                    <a:lnTo>
                      <a:pt x="626" y="130"/>
                    </a:lnTo>
                    <a:lnTo>
                      <a:pt x="630" y="134"/>
                    </a:lnTo>
                    <a:lnTo>
                      <a:pt x="633" y="141"/>
                    </a:lnTo>
                    <a:lnTo>
                      <a:pt x="637" y="151"/>
                    </a:lnTo>
                    <a:lnTo>
                      <a:pt x="637" y="158"/>
                    </a:lnTo>
                    <a:lnTo>
                      <a:pt x="640" y="167"/>
                    </a:lnTo>
                    <a:lnTo>
                      <a:pt x="640" y="177"/>
                    </a:lnTo>
                    <a:lnTo>
                      <a:pt x="637" y="189"/>
                    </a:lnTo>
                    <a:lnTo>
                      <a:pt x="635" y="198"/>
                    </a:lnTo>
                    <a:lnTo>
                      <a:pt x="633" y="210"/>
                    </a:lnTo>
                    <a:lnTo>
                      <a:pt x="630" y="222"/>
                    </a:lnTo>
                    <a:lnTo>
                      <a:pt x="626" y="236"/>
                    </a:lnTo>
                    <a:lnTo>
                      <a:pt x="621" y="248"/>
                    </a:lnTo>
                    <a:lnTo>
                      <a:pt x="614" y="262"/>
                    </a:lnTo>
                    <a:lnTo>
                      <a:pt x="607" y="276"/>
                    </a:lnTo>
                    <a:lnTo>
                      <a:pt x="588" y="271"/>
                    </a:lnTo>
                    <a:lnTo>
                      <a:pt x="567" y="266"/>
                    </a:lnTo>
                    <a:lnTo>
                      <a:pt x="543" y="264"/>
                    </a:lnTo>
                    <a:lnTo>
                      <a:pt x="522" y="259"/>
                    </a:lnTo>
                    <a:lnTo>
                      <a:pt x="496" y="257"/>
                    </a:lnTo>
                    <a:lnTo>
                      <a:pt x="493" y="233"/>
                    </a:lnTo>
                    <a:lnTo>
                      <a:pt x="491" y="212"/>
                    </a:lnTo>
                    <a:lnTo>
                      <a:pt x="486" y="189"/>
                    </a:lnTo>
                    <a:lnTo>
                      <a:pt x="484" y="167"/>
                    </a:lnTo>
                    <a:lnTo>
                      <a:pt x="479" y="148"/>
                    </a:lnTo>
                    <a:lnTo>
                      <a:pt x="493" y="139"/>
                    </a:lnTo>
                    <a:close/>
                    <a:moveTo>
                      <a:pt x="404" y="500"/>
                    </a:moveTo>
                    <a:lnTo>
                      <a:pt x="378" y="500"/>
                    </a:lnTo>
                    <a:lnTo>
                      <a:pt x="352" y="500"/>
                    </a:lnTo>
                    <a:lnTo>
                      <a:pt x="326" y="498"/>
                    </a:lnTo>
                    <a:lnTo>
                      <a:pt x="309" y="481"/>
                    </a:lnTo>
                    <a:lnTo>
                      <a:pt x="290" y="465"/>
                    </a:lnTo>
                    <a:lnTo>
                      <a:pt x="274" y="446"/>
                    </a:lnTo>
                    <a:lnTo>
                      <a:pt x="255" y="427"/>
                    </a:lnTo>
                    <a:lnTo>
                      <a:pt x="255" y="403"/>
                    </a:lnTo>
                    <a:lnTo>
                      <a:pt x="255" y="377"/>
                    </a:lnTo>
                    <a:lnTo>
                      <a:pt x="255" y="351"/>
                    </a:lnTo>
                    <a:lnTo>
                      <a:pt x="255" y="328"/>
                    </a:lnTo>
                    <a:lnTo>
                      <a:pt x="274" y="309"/>
                    </a:lnTo>
                    <a:lnTo>
                      <a:pt x="290" y="290"/>
                    </a:lnTo>
                    <a:lnTo>
                      <a:pt x="309" y="274"/>
                    </a:lnTo>
                    <a:lnTo>
                      <a:pt x="326" y="257"/>
                    </a:lnTo>
                    <a:lnTo>
                      <a:pt x="352" y="255"/>
                    </a:lnTo>
                    <a:lnTo>
                      <a:pt x="378" y="255"/>
                    </a:lnTo>
                    <a:lnTo>
                      <a:pt x="404" y="255"/>
                    </a:lnTo>
                    <a:lnTo>
                      <a:pt x="427" y="257"/>
                    </a:lnTo>
                    <a:lnTo>
                      <a:pt x="446" y="274"/>
                    </a:lnTo>
                    <a:lnTo>
                      <a:pt x="463" y="290"/>
                    </a:lnTo>
                    <a:lnTo>
                      <a:pt x="481" y="309"/>
                    </a:lnTo>
                    <a:lnTo>
                      <a:pt x="498" y="328"/>
                    </a:lnTo>
                    <a:lnTo>
                      <a:pt x="498" y="351"/>
                    </a:lnTo>
                    <a:lnTo>
                      <a:pt x="500" y="377"/>
                    </a:lnTo>
                    <a:lnTo>
                      <a:pt x="498" y="403"/>
                    </a:lnTo>
                    <a:lnTo>
                      <a:pt x="498" y="427"/>
                    </a:lnTo>
                    <a:lnTo>
                      <a:pt x="481" y="446"/>
                    </a:lnTo>
                    <a:lnTo>
                      <a:pt x="463" y="465"/>
                    </a:lnTo>
                    <a:lnTo>
                      <a:pt x="446" y="481"/>
                    </a:lnTo>
                    <a:lnTo>
                      <a:pt x="427" y="498"/>
                    </a:lnTo>
                    <a:lnTo>
                      <a:pt x="404" y="500"/>
                    </a:lnTo>
                    <a:close/>
                    <a:moveTo>
                      <a:pt x="422" y="503"/>
                    </a:moveTo>
                    <a:lnTo>
                      <a:pt x="408" y="517"/>
                    </a:lnTo>
                    <a:lnTo>
                      <a:pt x="392" y="529"/>
                    </a:lnTo>
                    <a:lnTo>
                      <a:pt x="378" y="540"/>
                    </a:lnTo>
                    <a:lnTo>
                      <a:pt x="354" y="521"/>
                    </a:lnTo>
                    <a:lnTo>
                      <a:pt x="330" y="503"/>
                    </a:lnTo>
                    <a:lnTo>
                      <a:pt x="352" y="503"/>
                    </a:lnTo>
                    <a:lnTo>
                      <a:pt x="370" y="503"/>
                    </a:lnTo>
                    <a:lnTo>
                      <a:pt x="382" y="503"/>
                    </a:lnTo>
                    <a:lnTo>
                      <a:pt x="404" y="503"/>
                    </a:lnTo>
                    <a:lnTo>
                      <a:pt x="422" y="503"/>
                    </a:lnTo>
                    <a:close/>
                    <a:moveTo>
                      <a:pt x="255" y="283"/>
                    </a:moveTo>
                    <a:lnTo>
                      <a:pt x="255" y="304"/>
                    </a:lnTo>
                    <a:lnTo>
                      <a:pt x="252" y="326"/>
                    </a:lnTo>
                    <a:lnTo>
                      <a:pt x="231" y="349"/>
                    </a:lnTo>
                    <a:lnTo>
                      <a:pt x="210" y="373"/>
                    </a:lnTo>
                    <a:lnTo>
                      <a:pt x="196" y="354"/>
                    </a:lnTo>
                    <a:lnTo>
                      <a:pt x="184" y="337"/>
                    </a:lnTo>
                    <a:lnTo>
                      <a:pt x="172" y="318"/>
                    </a:lnTo>
                    <a:lnTo>
                      <a:pt x="160" y="302"/>
                    </a:lnTo>
                    <a:lnTo>
                      <a:pt x="151" y="283"/>
                    </a:lnTo>
                    <a:lnTo>
                      <a:pt x="170" y="278"/>
                    </a:lnTo>
                    <a:lnTo>
                      <a:pt x="191" y="274"/>
                    </a:lnTo>
                    <a:lnTo>
                      <a:pt x="212" y="269"/>
                    </a:lnTo>
                    <a:lnTo>
                      <a:pt x="233" y="266"/>
                    </a:lnTo>
                    <a:lnTo>
                      <a:pt x="257" y="262"/>
                    </a:lnTo>
                    <a:lnTo>
                      <a:pt x="255" y="283"/>
                    </a:lnTo>
                    <a:close/>
                    <a:moveTo>
                      <a:pt x="257" y="302"/>
                    </a:moveTo>
                    <a:lnTo>
                      <a:pt x="259" y="281"/>
                    </a:lnTo>
                    <a:lnTo>
                      <a:pt x="262" y="262"/>
                    </a:lnTo>
                    <a:lnTo>
                      <a:pt x="281" y="259"/>
                    </a:lnTo>
                    <a:lnTo>
                      <a:pt x="300" y="257"/>
                    </a:lnTo>
                    <a:lnTo>
                      <a:pt x="321" y="257"/>
                    </a:lnTo>
                    <a:lnTo>
                      <a:pt x="307" y="269"/>
                    </a:lnTo>
                    <a:lnTo>
                      <a:pt x="269" y="307"/>
                    </a:lnTo>
                    <a:lnTo>
                      <a:pt x="257" y="321"/>
                    </a:lnTo>
                    <a:lnTo>
                      <a:pt x="257" y="302"/>
                    </a:lnTo>
                    <a:close/>
                    <a:moveTo>
                      <a:pt x="252" y="403"/>
                    </a:moveTo>
                    <a:lnTo>
                      <a:pt x="252" y="425"/>
                    </a:lnTo>
                    <a:lnTo>
                      <a:pt x="238" y="408"/>
                    </a:lnTo>
                    <a:lnTo>
                      <a:pt x="226" y="392"/>
                    </a:lnTo>
                    <a:lnTo>
                      <a:pt x="212" y="377"/>
                    </a:lnTo>
                    <a:lnTo>
                      <a:pt x="226" y="361"/>
                    </a:lnTo>
                    <a:lnTo>
                      <a:pt x="238" y="347"/>
                    </a:lnTo>
                    <a:lnTo>
                      <a:pt x="252" y="330"/>
                    </a:lnTo>
                    <a:lnTo>
                      <a:pt x="252" y="351"/>
                    </a:lnTo>
                    <a:lnTo>
                      <a:pt x="252" y="370"/>
                    </a:lnTo>
                    <a:lnTo>
                      <a:pt x="252" y="385"/>
                    </a:lnTo>
                    <a:lnTo>
                      <a:pt x="252" y="403"/>
                    </a:lnTo>
                    <a:close/>
                    <a:moveTo>
                      <a:pt x="231" y="406"/>
                    </a:moveTo>
                    <a:lnTo>
                      <a:pt x="252" y="429"/>
                    </a:lnTo>
                    <a:lnTo>
                      <a:pt x="255" y="451"/>
                    </a:lnTo>
                    <a:lnTo>
                      <a:pt x="255" y="472"/>
                    </a:lnTo>
                    <a:lnTo>
                      <a:pt x="257" y="493"/>
                    </a:lnTo>
                    <a:lnTo>
                      <a:pt x="233" y="488"/>
                    </a:lnTo>
                    <a:lnTo>
                      <a:pt x="212" y="486"/>
                    </a:lnTo>
                    <a:lnTo>
                      <a:pt x="191" y="481"/>
                    </a:lnTo>
                    <a:lnTo>
                      <a:pt x="170" y="477"/>
                    </a:lnTo>
                    <a:lnTo>
                      <a:pt x="151" y="472"/>
                    </a:lnTo>
                    <a:lnTo>
                      <a:pt x="160" y="453"/>
                    </a:lnTo>
                    <a:lnTo>
                      <a:pt x="172" y="436"/>
                    </a:lnTo>
                    <a:lnTo>
                      <a:pt x="184" y="418"/>
                    </a:lnTo>
                    <a:lnTo>
                      <a:pt x="196" y="399"/>
                    </a:lnTo>
                    <a:lnTo>
                      <a:pt x="210" y="382"/>
                    </a:lnTo>
                    <a:lnTo>
                      <a:pt x="231" y="406"/>
                    </a:lnTo>
                    <a:close/>
                    <a:moveTo>
                      <a:pt x="257" y="434"/>
                    </a:moveTo>
                    <a:lnTo>
                      <a:pt x="269" y="448"/>
                    </a:lnTo>
                    <a:lnTo>
                      <a:pt x="307" y="484"/>
                    </a:lnTo>
                    <a:lnTo>
                      <a:pt x="321" y="498"/>
                    </a:lnTo>
                    <a:lnTo>
                      <a:pt x="300" y="498"/>
                    </a:lnTo>
                    <a:lnTo>
                      <a:pt x="281" y="496"/>
                    </a:lnTo>
                    <a:lnTo>
                      <a:pt x="262" y="493"/>
                    </a:lnTo>
                    <a:lnTo>
                      <a:pt x="259" y="474"/>
                    </a:lnTo>
                    <a:lnTo>
                      <a:pt x="257" y="453"/>
                    </a:lnTo>
                    <a:lnTo>
                      <a:pt x="257" y="434"/>
                    </a:lnTo>
                    <a:close/>
                    <a:moveTo>
                      <a:pt x="330" y="252"/>
                    </a:moveTo>
                    <a:lnTo>
                      <a:pt x="347" y="238"/>
                    </a:lnTo>
                    <a:lnTo>
                      <a:pt x="361" y="226"/>
                    </a:lnTo>
                    <a:lnTo>
                      <a:pt x="378" y="215"/>
                    </a:lnTo>
                    <a:lnTo>
                      <a:pt x="392" y="226"/>
                    </a:lnTo>
                    <a:lnTo>
                      <a:pt x="408" y="238"/>
                    </a:lnTo>
                    <a:lnTo>
                      <a:pt x="422" y="252"/>
                    </a:lnTo>
                    <a:lnTo>
                      <a:pt x="404" y="252"/>
                    </a:lnTo>
                    <a:lnTo>
                      <a:pt x="382" y="252"/>
                    </a:lnTo>
                    <a:lnTo>
                      <a:pt x="370" y="252"/>
                    </a:lnTo>
                    <a:lnTo>
                      <a:pt x="352" y="252"/>
                    </a:lnTo>
                    <a:lnTo>
                      <a:pt x="330" y="252"/>
                    </a:lnTo>
                    <a:close/>
                    <a:moveTo>
                      <a:pt x="432" y="257"/>
                    </a:moveTo>
                    <a:lnTo>
                      <a:pt x="453" y="257"/>
                    </a:lnTo>
                    <a:lnTo>
                      <a:pt x="472" y="259"/>
                    </a:lnTo>
                    <a:lnTo>
                      <a:pt x="493" y="262"/>
                    </a:lnTo>
                    <a:lnTo>
                      <a:pt x="496" y="281"/>
                    </a:lnTo>
                    <a:lnTo>
                      <a:pt x="496" y="302"/>
                    </a:lnTo>
                    <a:lnTo>
                      <a:pt x="498" y="321"/>
                    </a:lnTo>
                    <a:lnTo>
                      <a:pt x="484" y="307"/>
                    </a:lnTo>
                    <a:lnTo>
                      <a:pt x="446" y="269"/>
                    </a:lnTo>
                    <a:lnTo>
                      <a:pt x="432" y="257"/>
                    </a:lnTo>
                    <a:close/>
                    <a:moveTo>
                      <a:pt x="446" y="484"/>
                    </a:moveTo>
                    <a:lnTo>
                      <a:pt x="484" y="448"/>
                    </a:lnTo>
                    <a:lnTo>
                      <a:pt x="498" y="434"/>
                    </a:lnTo>
                    <a:lnTo>
                      <a:pt x="496" y="453"/>
                    </a:lnTo>
                    <a:lnTo>
                      <a:pt x="496" y="474"/>
                    </a:lnTo>
                    <a:lnTo>
                      <a:pt x="493" y="493"/>
                    </a:lnTo>
                    <a:lnTo>
                      <a:pt x="472" y="496"/>
                    </a:lnTo>
                    <a:lnTo>
                      <a:pt x="453" y="498"/>
                    </a:lnTo>
                    <a:lnTo>
                      <a:pt x="432" y="498"/>
                    </a:lnTo>
                    <a:lnTo>
                      <a:pt x="446" y="484"/>
                    </a:lnTo>
                    <a:close/>
                    <a:moveTo>
                      <a:pt x="498" y="472"/>
                    </a:moveTo>
                    <a:lnTo>
                      <a:pt x="500" y="451"/>
                    </a:lnTo>
                    <a:lnTo>
                      <a:pt x="500" y="429"/>
                    </a:lnTo>
                    <a:lnTo>
                      <a:pt x="524" y="406"/>
                    </a:lnTo>
                    <a:lnTo>
                      <a:pt x="543" y="382"/>
                    </a:lnTo>
                    <a:lnTo>
                      <a:pt x="557" y="399"/>
                    </a:lnTo>
                    <a:lnTo>
                      <a:pt x="571" y="418"/>
                    </a:lnTo>
                    <a:lnTo>
                      <a:pt x="583" y="436"/>
                    </a:lnTo>
                    <a:lnTo>
                      <a:pt x="593" y="453"/>
                    </a:lnTo>
                    <a:lnTo>
                      <a:pt x="602" y="472"/>
                    </a:lnTo>
                    <a:lnTo>
                      <a:pt x="583" y="477"/>
                    </a:lnTo>
                    <a:lnTo>
                      <a:pt x="564" y="481"/>
                    </a:lnTo>
                    <a:lnTo>
                      <a:pt x="543" y="486"/>
                    </a:lnTo>
                    <a:lnTo>
                      <a:pt x="522" y="488"/>
                    </a:lnTo>
                    <a:lnTo>
                      <a:pt x="498" y="493"/>
                    </a:lnTo>
                    <a:lnTo>
                      <a:pt x="498" y="472"/>
                    </a:lnTo>
                    <a:close/>
                    <a:moveTo>
                      <a:pt x="503" y="330"/>
                    </a:moveTo>
                    <a:lnTo>
                      <a:pt x="515" y="347"/>
                    </a:lnTo>
                    <a:lnTo>
                      <a:pt x="529" y="361"/>
                    </a:lnTo>
                    <a:lnTo>
                      <a:pt x="541" y="377"/>
                    </a:lnTo>
                    <a:lnTo>
                      <a:pt x="529" y="392"/>
                    </a:lnTo>
                    <a:lnTo>
                      <a:pt x="515" y="408"/>
                    </a:lnTo>
                    <a:lnTo>
                      <a:pt x="503" y="425"/>
                    </a:lnTo>
                    <a:lnTo>
                      <a:pt x="503" y="403"/>
                    </a:lnTo>
                    <a:lnTo>
                      <a:pt x="503" y="385"/>
                    </a:lnTo>
                    <a:lnTo>
                      <a:pt x="503" y="370"/>
                    </a:lnTo>
                    <a:lnTo>
                      <a:pt x="503" y="351"/>
                    </a:lnTo>
                    <a:lnTo>
                      <a:pt x="503" y="330"/>
                    </a:lnTo>
                    <a:close/>
                    <a:moveTo>
                      <a:pt x="524" y="349"/>
                    </a:moveTo>
                    <a:lnTo>
                      <a:pt x="500" y="326"/>
                    </a:lnTo>
                    <a:lnTo>
                      <a:pt x="500" y="304"/>
                    </a:lnTo>
                    <a:lnTo>
                      <a:pt x="498" y="283"/>
                    </a:lnTo>
                    <a:lnTo>
                      <a:pt x="498" y="262"/>
                    </a:lnTo>
                    <a:lnTo>
                      <a:pt x="522" y="266"/>
                    </a:lnTo>
                    <a:lnTo>
                      <a:pt x="543" y="269"/>
                    </a:lnTo>
                    <a:lnTo>
                      <a:pt x="564" y="274"/>
                    </a:lnTo>
                    <a:lnTo>
                      <a:pt x="583" y="278"/>
                    </a:lnTo>
                    <a:lnTo>
                      <a:pt x="602" y="283"/>
                    </a:lnTo>
                    <a:lnTo>
                      <a:pt x="593" y="302"/>
                    </a:lnTo>
                    <a:lnTo>
                      <a:pt x="583" y="318"/>
                    </a:lnTo>
                    <a:lnTo>
                      <a:pt x="571" y="337"/>
                    </a:lnTo>
                    <a:lnTo>
                      <a:pt x="557" y="354"/>
                    </a:lnTo>
                    <a:lnTo>
                      <a:pt x="543" y="373"/>
                    </a:lnTo>
                    <a:lnTo>
                      <a:pt x="524" y="349"/>
                    </a:lnTo>
                    <a:close/>
                    <a:moveTo>
                      <a:pt x="470" y="151"/>
                    </a:moveTo>
                    <a:lnTo>
                      <a:pt x="477" y="170"/>
                    </a:lnTo>
                    <a:lnTo>
                      <a:pt x="481" y="191"/>
                    </a:lnTo>
                    <a:lnTo>
                      <a:pt x="484" y="212"/>
                    </a:lnTo>
                    <a:lnTo>
                      <a:pt x="489" y="233"/>
                    </a:lnTo>
                    <a:lnTo>
                      <a:pt x="493" y="257"/>
                    </a:lnTo>
                    <a:lnTo>
                      <a:pt x="472" y="255"/>
                    </a:lnTo>
                    <a:lnTo>
                      <a:pt x="451" y="255"/>
                    </a:lnTo>
                    <a:lnTo>
                      <a:pt x="430" y="252"/>
                    </a:lnTo>
                    <a:lnTo>
                      <a:pt x="406" y="231"/>
                    </a:lnTo>
                    <a:lnTo>
                      <a:pt x="380" y="212"/>
                    </a:lnTo>
                    <a:lnTo>
                      <a:pt x="399" y="198"/>
                    </a:lnTo>
                    <a:lnTo>
                      <a:pt x="418" y="184"/>
                    </a:lnTo>
                    <a:lnTo>
                      <a:pt x="437" y="172"/>
                    </a:lnTo>
                    <a:lnTo>
                      <a:pt x="453" y="160"/>
                    </a:lnTo>
                    <a:lnTo>
                      <a:pt x="470" y="151"/>
                    </a:lnTo>
                    <a:close/>
                    <a:moveTo>
                      <a:pt x="293" y="125"/>
                    </a:moveTo>
                    <a:lnTo>
                      <a:pt x="297" y="111"/>
                    </a:lnTo>
                    <a:lnTo>
                      <a:pt x="304" y="94"/>
                    </a:lnTo>
                    <a:lnTo>
                      <a:pt x="311" y="82"/>
                    </a:lnTo>
                    <a:lnTo>
                      <a:pt x="318" y="68"/>
                    </a:lnTo>
                    <a:lnTo>
                      <a:pt x="326" y="59"/>
                    </a:lnTo>
                    <a:lnTo>
                      <a:pt x="335" y="49"/>
                    </a:lnTo>
                    <a:lnTo>
                      <a:pt x="342" y="42"/>
                    </a:lnTo>
                    <a:lnTo>
                      <a:pt x="352" y="35"/>
                    </a:lnTo>
                    <a:lnTo>
                      <a:pt x="359" y="30"/>
                    </a:lnTo>
                    <a:lnTo>
                      <a:pt x="368" y="28"/>
                    </a:lnTo>
                    <a:lnTo>
                      <a:pt x="378" y="26"/>
                    </a:lnTo>
                    <a:lnTo>
                      <a:pt x="385" y="28"/>
                    </a:lnTo>
                    <a:lnTo>
                      <a:pt x="394" y="30"/>
                    </a:lnTo>
                    <a:lnTo>
                      <a:pt x="404" y="35"/>
                    </a:lnTo>
                    <a:lnTo>
                      <a:pt x="411" y="42"/>
                    </a:lnTo>
                    <a:lnTo>
                      <a:pt x="420" y="49"/>
                    </a:lnTo>
                    <a:lnTo>
                      <a:pt x="427" y="59"/>
                    </a:lnTo>
                    <a:lnTo>
                      <a:pt x="434" y="68"/>
                    </a:lnTo>
                    <a:lnTo>
                      <a:pt x="441" y="82"/>
                    </a:lnTo>
                    <a:lnTo>
                      <a:pt x="448" y="94"/>
                    </a:lnTo>
                    <a:lnTo>
                      <a:pt x="456" y="111"/>
                    </a:lnTo>
                    <a:lnTo>
                      <a:pt x="463" y="125"/>
                    </a:lnTo>
                    <a:lnTo>
                      <a:pt x="467" y="141"/>
                    </a:lnTo>
                    <a:lnTo>
                      <a:pt x="451" y="153"/>
                    </a:lnTo>
                    <a:lnTo>
                      <a:pt x="432" y="167"/>
                    </a:lnTo>
                    <a:lnTo>
                      <a:pt x="415" y="179"/>
                    </a:lnTo>
                    <a:lnTo>
                      <a:pt x="396" y="193"/>
                    </a:lnTo>
                    <a:lnTo>
                      <a:pt x="378" y="207"/>
                    </a:lnTo>
                    <a:lnTo>
                      <a:pt x="359" y="193"/>
                    </a:lnTo>
                    <a:lnTo>
                      <a:pt x="340" y="179"/>
                    </a:lnTo>
                    <a:lnTo>
                      <a:pt x="321" y="167"/>
                    </a:lnTo>
                    <a:lnTo>
                      <a:pt x="304" y="153"/>
                    </a:lnTo>
                    <a:lnTo>
                      <a:pt x="285" y="141"/>
                    </a:lnTo>
                    <a:lnTo>
                      <a:pt x="293" y="125"/>
                    </a:lnTo>
                    <a:close/>
                    <a:moveTo>
                      <a:pt x="278" y="170"/>
                    </a:moveTo>
                    <a:lnTo>
                      <a:pt x="283" y="151"/>
                    </a:lnTo>
                    <a:lnTo>
                      <a:pt x="300" y="160"/>
                    </a:lnTo>
                    <a:lnTo>
                      <a:pt x="318" y="172"/>
                    </a:lnTo>
                    <a:lnTo>
                      <a:pt x="337" y="184"/>
                    </a:lnTo>
                    <a:lnTo>
                      <a:pt x="354" y="198"/>
                    </a:lnTo>
                    <a:lnTo>
                      <a:pt x="373" y="212"/>
                    </a:lnTo>
                    <a:lnTo>
                      <a:pt x="349" y="231"/>
                    </a:lnTo>
                    <a:lnTo>
                      <a:pt x="326" y="252"/>
                    </a:lnTo>
                    <a:lnTo>
                      <a:pt x="304" y="255"/>
                    </a:lnTo>
                    <a:lnTo>
                      <a:pt x="283" y="255"/>
                    </a:lnTo>
                    <a:lnTo>
                      <a:pt x="262" y="257"/>
                    </a:lnTo>
                    <a:lnTo>
                      <a:pt x="264" y="233"/>
                    </a:lnTo>
                    <a:lnTo>
                      <a:pt x="269" y="212"/>
                    </a:lnTo>
                    <a:lnTo>
                      <a:pt x="274" y="191"/>
                    </a:lnTo>
                    <a:lnTo>
                      <a:pt x="278" y="170"/>
                    </a:lnTo>
                    <a:close/>
                    <a:moveTo>
                      <a:pt x="134" y="248"/>
                    </a:moveTo>
                    <a:lnTo>
                      <a:pt x="130" y="236"/>
                    </a:lnTo>
                    <a:lnTo>
                      <a:pt x="125" y="222"/>
                    </a:lnTo>
                    <a:lnTo>
                      <a:pt x="120" y="210"/>
                    </a:lnTo>
                    <a:lnTo>
                      <a:pt x="118" y="198"/>
                    </a:lnTo>
                    <a:lnTo>
                      <a:pt x="115" y="189"/>
                    </a:lnTo>
                    <a:lnTo>
                      <a:pt x="115" y="177"/>
                    </a:lnTo>
                    <a:lnTo>
                      <a:pt x="115" y="167"/>
                    </a:lnTo>
                    <a:lnTo>
                      <a:pt x="115" y="158"/>
                    </a:lnTo>
                    <a:lnTo>
                      <a:pt x="118" y="151"/>
                    </a:lnTo>
                    <a:lnTo>
                      <a:pt x="120" y="141"/>
                    </a:lnTo>
                    <a:lnTo>
                      <a:pt x="125" y="134"/>
                    </a:lnTo>
                    <a:lnTo>
                      <a:pt x="127" y="130"/>
                    </a:lnTo>
                    <a:lnTo>
                      <a:pt x="134" y="125"/>
                    </a:lnTo>
                    <a:lnTo>
                      <a:pt x="141" y="120"/>
                    </a:lnTo>
                    <a:lnTo>
                      <a:pt x="148" y="118"/>
                    </a:lnTo>
                    <a:lnTo>
                      <a:pt x="158" y="115"/>
                    </a:lnTo>
                    <a:lnTo>
                      <a:pt x="167" y="115"/>
                    </a:lnTo>
                    <a:lnTo>
                      <a:pt x="177" y="115"/>
                    </a:lnTo>
                    <a:lnTo>
                      <a:pt x="186" y="115"/>
                    </a:lnTo>
                    <a:lnTo>
                      <a:pt x="198" y="118"/>
                    </a:lnTo>
                    <a:lnTo>
                      <a:pt x="210" y="120"/>
                    </a:lnTo>
                    <a:lnTo>
                      <a:pt x="222" y="125"/>
                    </a:lnTo>
                    <a:lnTo>
                      <a:pt x="236" y="130"/>
                    </a:lnTo>
                    <a:lnTo>
                      <a:pt x="248" y="134"/>
                    </a:lnTo>
                    <a:lnTo>
                      <a:pt x="262" y="139"/>
                    </a:lnTo>
                    <a:lnTo>
                      <a:pt x="276" y="148"/>
                    </a:lnTo>
                    <a:lnTo>
                      <a:pt x="271" y="167"/>
                    </a:lnTo>
                    <a:lnTo>
                      <a:pt x="267" y="189"/>
                    </a:lnTo>
                    <a:lnTo>
                      <a:pt x="264" y="212"/>
                    </a:lnTo>
                    <a:lnTo>
                      <a:pt x="259" y="233"/>
                    </a:lnTo>
                    <a:lnTo>
                      <a:pt x="257" y="257"/>
                    </a:lnTo>
                    <a:lnTo>
                      <a:pt x="233" y="259"/>
                    </a:lnTo>
                    <a:lnTo>
                      <a:pt x="210" y="264"/>
                    </a:lnTo>
                    <a:lnTo>
                      <a:pt x="189" y="266"/>
                    </a:lnTo>
                    <a:lnTo>
                      <a:pt x="167" y="271"/>
                    </a:lnTo>
                    <a:lnTo>
                      <a:pt x="146" y="276"/>
                    </a:lnTo>
                    <a:lnTo>
                      <a:pt x="141" y="262"/>
                    </a:lnTo>
                    <a:lnTo>
                      <a:pt x="134" y="248"/>
                    </a:lnTo>
                    <a:close/>
                    <a:moveTo>
                      <a:pt x="125" y="462"/>
                    </a:moveTo>
                    <a:lnTo>
                      <a:pt x="108" y="455"/>
                    </a:lnTo>
                    <a:lnTo>
                      <a:pt x="94" y="451"/>
                    </a:lnTo>
                    <a:lnTo>
                      <a:pt x="82" y="444"/>
                    </a:lnTo>
                    <a:lnTo>
                      <a:pt x="70" y="436"/>
                    </a:lnTo>
                    <a:lnTo>
                      <a:pt x="59" y="427"/>
                    </a:lnTo>
                    <a:lnTo>
                      <a:pt x="49" y="420"/>
                    </a:lnTo>
                    <a:lnTo>
                      <a:pt x="42" y="411"/>
                    </a:lnTo>
                    <a:lnTo>
                      <a:pt x="35" y="403"/>
                    </a:lnTo>
                    <a:lnTo>
                      <a:pt x="30" y="394"/>
                    </a:lnTo>
                    <a:lnTo>
                      <a:pt x="28" y="387"/>
                    </a:lnTo>
                    <a:lnTo>
                      <a:pt x="26" y="377"/>
                    </a:lnTo>
                    <a:lnTo>
                      <a:pt x="28" y="368"/>
                    </a:lnTo>
                    <a:lnTo>
                      <a:pt x="30" y="361"/>
                    </a:lnTo>
                    <a:lnTo>
                      <a:pt x="35" y="351"/>
                    </a:lnTo>
                    <a:lnTo>
                      <a:pt x="42" y="342"/>
                    </a:lnTo>
                    <a:lnTo>
                      <a:pt x="49" y="335"/>
                    </a:lnTo>
                    <a:lnTo>
                      <a:pt x="59" y="328"/>
                    </a:lnTo>
                    <a:lnTo>
                      <a:pt x="70" y="321"/>
                    </a:lnTo>
                    <a:lnTo>
                      <a:pt x="82" y="311"/>
                    </a:lnTo>
                    <a:lnTo>
                      <a:pt x="94" y="304"/>
                    </a:lnTo>
                    <a:lnTo>
                      <a:pt x="108" y="300"/>
                    </a:lnTo>
                    <a:lnTo>
                      <a:pt x="125" y="292"/>
                    </a:lnTo>
                    <a:lnTo>
                      <a:pt x="141" y="285"/>
                    </a:lnTo>
                    <a:lnTo>
                      <a:pt x="153" y="304"/>
                    </a:lnTo>
                    <a:lnTo>
                      <a:pt x="165" y="323"/>
                    </a:lnTo>
                    <a:lnTo>
                      <a:pt x="179" y="340"/>
                    </a:lnTo>
                    <a:lnTo>
                      <a:pt x="193" y="359"/>
                    </a:lnTo>
                    <a:lnTo>
                      <a:pt x="207" y="377"/>
                    </a:lnTo>
                    <a:lnTo>
                      <a:pt x="193" y="396"/>
                    </a:lnTo>
                    <a:lnTo>
                      <a:pt x="179" y="415"/>
                    </a:lnTo>
                    <a:lnTo>
                      <a:pt x="165" y="432"/>
                    </a:lnTo>
                    <a:lnTo>
                      <a:pt x="153" y="451"/>
                    </a:lnTo>
                    <a:lnTo>
                      <a:pt x="141" y="467"/>
                    </a:lnTo>
                    <a:lnTo>
                      <a:pt x="125" y="462"/>
                    </a:lnTo>
                    <a:close/>
                    <a:moveTo>
                      <a:pt x="262" y="614"/>
                    </a:moveTo>
                    <a:lnTo>
                      <a:pt x="248" y="621"/>
                    </a:lnTo>
                    <a:lnTo>
                      <a:pt x="236" y="625"/>
                    </a:lnTo>
                    <a:lnTo>
                      <a:pt x="222" y="630"/>
                    </a:lnTo>
                    <a:lnTo>
                      <a:pt x="210" y="635"/>
                    </a:lnTo>
                    <a:lnTo>
                      <a:pt x="198" y="637"/>
                    </a:lnTo>
                    <a:lnTo>
                      <a:pt x="186" y="637"/>
                    </a:lnTo>
                    <a:lnTo>
                      <a:pt x="177" y="640"/>
                    </a:lnTo>
                    <a:lnTo>
                      <a:pt x="167" y="640"/>
                    </a:lnTo>
                    <a:lnTo>
                      <a:pt x="158" y="637"/>
                    </a:lnTo>
                    <a:lnTo>
                      <a:pt x="148" y="637"/>
                    </a:lnTo>
                    <a:lnTo>
                      <a:pt x="141" y="635"/>
                    </a:lnTo>
                    <a:lnTo>
                      <a:pt x="134" y="630"/>
                    </a:lnTo>
                    <a:lnTo>
                      <a:pt x="127" y="625"/>
                    </a:lnTo>
                    <a:lnTo>
                      <a:pt x="125" y="621"/>
                    </a:lnTo>
                    <a:lnTo>
                      <a:pt x="120" y="614"/>
                    </a:lnTo>
                    <a:lnTo>
                      <a:pt x="118" y="604"/>
                    </a:lnTo>
                    <a:lnTo>
                      <a:pt x="115" y="597"/>
                    </a:lnTo>
                    <a:lnTo>
                      <a:pt x="115" y="588"/>
                    </a:lnTo>
                    <a:lnTo>
                      <a:pt x="115" y="578"/>
                    </a:lnTo>
                    <a:lnTo>
                      <a:pt x="115" y="566"/>
                    </a:lnTo>
                    <a:lnTo>
                      <a:pt x="118" y="557"/>
                    </a:lnTo>
                    <a:lnTo>
                      <a:pt x="120" y="545"/>
                    </a:lnTo>
                    <a:lnTo>
                      <a:pt x="125" y="533"/>
                    </a:lnTo>
                    <a:lnTo>
                      <a:pt x="130" y="519"/>
                    </a:lnTo>
                    <a:lnTo>
                      <a:pt x="134" y="507"/>
                    </a:lnTo>
                    <a:lnTo>
                      <a:pt x="141" y="493"/>
                    </a:lnTo>
                    <a:lnTo>
                      <a:pt x="146" y="479"/>
                    </a:lnTo>
                    <a:lnTo>
                      <a:pt x="167" y="484"/>
                    </a:lnTo>
                    <a:lnTo>
                      <a:pt x="189" y="488"/>
                    </a:lnTo>
                    <a:lnTo>
                      <a:pt x="210" y="491"/>
                    </a:lnTo>
                    <a:lnTo>
                      <a:pt x="233" y="496"/>
                    </a:lnTo>
                    <a:lnTo>
                      <a:pt x="257" y="498"/>
                    </a:lnTo>
                    <a:lnTo>
                      <a:pt x="259" y="521"/>
                    </a:lnTo>
                    <a:lnTo>
                      <a:pt x="264" y="545"/>
                    </a:lnTo>
                    <a:lnTo>
                      <a:pt x="267" y="566"/>
                    </a:lnTo>
                    <a:lnTo>
                      <a:pt x="271" y="588"/>
                    </a:lnTo>
                    <a:lnTo>
                      <a:pt x="276" y="609"/>
                    </a:lnTo>
                    <a:lnTo>
                      <a:pt x="262" y="614"/>
                    </a:lnTo>
                    <a:close/>
                    <a:moveTo>
                      <a:pt x="283" y="604"/>
                    </a:moveTo>
                    <a:lnTo>
                      <a:pt x="278" y="585"/>
                    </a:lnTo>
                    <a:lnTo>
                      <a:pt x="274" y="564"/>
                    </a:lnTo>
                    <a:lnTo>
                      <a:pt x="269" y="543"/>
                    </a:lnTo>
                    <a:lnTo>
                      <a:pt x="264" y="521"/>
                    </a:lnTo>
                    <a:lnTo>
                      <a:pt x="262" y="498"/>
                    </a:lnTo>
                    <a:lnTo>
                      <a:pt x="283" y="500"/>
                    </a:lnTo>
                    <a:lnTo>
                      <a:pt x="304" y="500"/>
                    </a:lnTo>
                    <a:lnTo>
                      <a:pt x="326" y="503"/>
                    </a:lnTo>
                    <a:lnTo>
                      <a:pt x="349" y="524"/>
                    </a:lnTo>
                    <a:lnTo>
                      <a:pt x="373" y="545"/>
                    </a:lnTo>
                    <a:lnTo>
                      <a:pt x="354" y="557"/>
                    </a:lnTo>
                    <a:lnTo>
                      <a:pt x="337" y="571"/>
                    </a:lnTo>
                    <a:lnTo>
                      <a:pt x="318" y="583"/>
                    </a:lnTo>
                    <a:lnTo>
                      <a:pt x="300" y="595"/>
                    </a:lnTo>
                    <a:lnTo>
                      <a:pt x="283" y="604"/>
                    </a:lnTo>
                    <a:close/>
                    <a:moveTo>
                      <a:pt x="463" y="630"/>
                    </a:moveTo>
                    <a:lnTo>
                      <a:pt x="456" y="644"/>
                    </a:lnTo>
                    <a:lnTo>
                      <a:pt x="448" y="661"/>
                    </a:lnTo>
                    <a:lnTo>
                      <a:pt x="441" y="673"/>
                    </a:lnTo>
                    <a:lnTo>
                      <a:pt x="434" y="684"/>
                    </a:lnTo>
                    <a:lnTo>
                      <a:pt x="427" y="696"/>
                    </a:lnTo>
                    <a:lnTo>
                      <a:pt x="420" y="706"/>
                    </a:lnTo>
                    <a:lnTo>
                      <a:pt x="411" y="713"/>
                    </a:lnTo>
                    <a:lnTo>
                      <a:pt x="404" y="720"/>
                    </a:lnTo>
                    <a:lnTo>
                      <a:pt x="394" y="725"/>
                    </a:lnTo>
                    <a:lnTo>
                      <a:pt x="385" y="727"/>
                    </a:lnTo>
                    <a:lnTo>
                      <a:pt x="378" y="729"/>
                    </a:lnTo>
                    <a:lnTo>
                      <a:pt x="368" y="727"/>
                    </a:lnTo>
                    <a:lnTo>
                      <a:pt x="359" y="725"/>
                    </a:lnTo>
                    <a:lnTo>
                      <a:pt x="352" y="720"/>
                    </a:lnTo>
                    <a:lnTo>
                      <a:pt x="342" y="713"/>
                    </a:lnTo>
                    <a:lnTo>
                      <a:pt x="335" y="706"/>
                    </a:lnTo>
                    <a:lnTo>
                      <a:pt x="326" y="696"/>
                    </a:lnTo>
                    <a:lnTo>
                      <a:pt x="318" y="684"/>
                    </a:lnTo>
                    <a:lnTo>
                      <a:pt x="311" y="673"/>
                    </a:lnTo>
                    <a:lnTo>
                      <a:pt x="304" y="661"/>
                    </a:lnTo>
                    <a:lnTo>
                      <a:pt x="297" y="644"/>
                    </a:lnTo>
                    <a:lnTo>
                      <a:pt x="293" y="630"/>
                    </a:lnTo>
                    <a:lnTo>
                      <a:pt x="285" y="611"/>
                    </a:lnTo>
                    <a:lnTo>
                      <a:pt x="304" y="602"/>
                    </a:lnTo>
                    <a:lnTo>
                      <a:pt x="321" y="590"/>
                    </a:lnTo>
                    <a:lnTo>
                      <a:pt x="340" y="576"/>
                    </a:lnTo>
                    <a:lnTo>
                      <a:pt x="359" y="562"/>
                    </a:lnTo>
                    <a:lnTo>
                      <a:pt x="378" y="547"/>
                    </a:lnTo>
                    <a:lnTo>
                      <a:pt x="396" y="562"/>
                    </a:lnTo>
                    <a:lnTo>
                      <a:pt x="415" y="576"/>
                    </a:lnTo>
                    <a:lnTo>
                      <a:pt x="432" y="590"/>
                    </a:lnTo>
                    <a:lnTo>
                      <a:pt x="451" y="602"/>
                    </a:lnTo>
                    <a:lnTo>
                      <a:pt x="467" y="611"/>
                    </a:lnTo>
                    <a:lnTo>
                      <a:pt x="463" y="630"/>
                    </a:lnTo>
                    <a:close/>
                    <a:moveTo>
                      <a:pt x="477" y="585"/>
                    </a:moveTo>
                    <a:lnTo>
                      <a:pt x="470" y="604"/>
                    </a:lnTo>
                    <a:lnTo>
                      <a:pt x="453" y="595"/>
                    </a:lnTo>
                    <a:lnTo>
                      <a:pt x="437" y="583"/>
                    </a:lnTo>
                    <a:lnTo>
                      <a:pt x="418" y="571"/>
                    </a:lnTo>
                    <a:lnTo>
                      <a:pt x="399" y="557"/>
                    </a:lnTo>
                    <a:lnTo>
                      <a:pt x="380" y="545"/>
                    </a:lnTo>
                    <a:lnTo>
                      <a:pt x="406" y="524"/>
                    </a:lnTo>
                    <a:lnTo>
                      <a:pt x="430" y="503"/>
                    </a:lnTo>
                    <a:lnTo>
                      <a:pt x="451" y="500"/>
                    </a:lnTo>
                    <a:lnTo>
                      <a:pt x="472" y="500"/>
                    </a:lnTo>
                    <a:lnTo>
                      <a:pt x="493" y="498"/>
                    </a:lnTo>
                    <a:lnTo>
                      <a:pt x="489" y="521"/>
                    </a:lnTo>
                    <a:lnTo>
                      <a:pt x="484" y="543"/>
                    </a:lnTo>
                    <a:lnTo>
                      <a:pt x="481" y="564"/>
                    </a:lnTo>
                    <a:lnTo>
                      <a:pt x="477" y="585"/>
                    </a:lnTo>
                    <a:close/>
                    <a:moveTo>
                      <a:pt x="621" y="507"/>
                    </a:moveTo>
                    <a:lnTo>
                      <a:pt x="626" y="519"/>
                    </a:lnTo>
                    <a:lnTo>
                      <a:pt x="630" y="533"/>
                    </a:lnTo>
                    <a:lnTo>
                      <a:pt x="633" y="545"/>
                    </a:lnTo>
                    <a:lnTo>
                      <a:pt x="635" y="557"/>
                    </a:lnTo>
                    <a:lnTo>
                      <a:pt x="637" y="566"/>
                    </a:lnTo>
                    <a:lnTo>
                      <a:pt x="640" y="578"/>
                    </a:lnTo>
                    <a:lnTo>
                      <a:pt x="640" y="588"/>
                    </a:lnTo>
                    <a:lnTo>
                      <a:pt x="637" y="597"/>
                    </a:lnTo>
                    <a:lnTo>
                      <a:pt x="637" y="604"/>
                    </a:lnTo>
                    <a:lnTo>
                      <a:pt x="633" y="614"/>
                    </a:lnTo>
                    <a:lnTo>
                      <a:pt x="630" y="621"/>
                    </a:lnTo>
                    <a:lnTo>
                      <a:pt x="626" y="625"/>
                    </a:lnTo>
                    <a:lnTo>
                      <a:pt x="618" y="630"/>
                    </a:lnTo>
                    <a:lnTo>
                      <a:pt x="611" y="635"/>
                    </a:lnTo>
                    <a:lnTo>
                      <a:pt x="604" y="637"/>
                    </a:lnTo>
                    <a:lnTo>
                      <a:pt x="597" y="637"/>
                    </a:lnTo>
                    <a:lnTo>
                      <a:pt x="588" y="640"/>
                    </a:lnTo>
                    <a:lnTo>
                      <a:pt x="578" y="640"/>
                    </a:lnTo>
                    <a:lnTo>
                      <a:pt x="567" y="637"/>
                    </a:lnTo>
                    <a:lnTo>
                      <a:pt x="555" y="637"/>
                    </a:lnTo>
                    <a:lnTo>
                      <a:pt x="543" y="635"/>
                    </a:lnTo>
                    <a:lnTo>
                      <a:pt x="531" y="630"/>
                    </a:lnTo>
                    <a:lnTo>
                      <a:pt x="519" y="625"/>
                    </a:lnTo>
                    <a:lnTo>
                      <a:pt x="507" y="621"/>
                    </a:lnTo>
                    <a:lnTo>
                      <a:pt x="493" y="614"/>
                    </a:lnTo>
                    <a:lnTo>
                      <a:pt x="479" y="609"/>
                    </a:lnTo>
                    <a:lnTo>
                      <a:pt x="484" y="588"/>
                    </a:lnTo>
                    <a:lnTo>
                      <a:pt x="486" y="566"/>
                    </a:lnTo>
                    <a:lnTo>
                      <a:pt x="491" y="545"/>
                    </a:lnTo>
                    <a:lnTo>
                      <a:pt x="493" y="521"/>
                    </a:lnTo>
                    <a:lnTo>
                      <a:pt x="496" y="498"/>
                    </a:lnTo>
                    <a:lnTo>
                      <a:pt x="522" y="496"/>
                    </a:lnTo>
                    <a:lnTo>
                      <a:pt x="543" y="491"/>
                    </a:lnTo>
                    <a:lnTo>
                      <a:pt x="567" y="488"/>
                    </a:lnTo>
                    <a:lnTo>
                      <a:pt x="588" y="484"/>
                    </a:lnTo>
                    <a:lnTo>
                      <a:pt x="607" y="479"/>
                    </a:lnTo>
                    <a:lnTo>
                      <a:pt x="614" y="493"/>
                    </a:lnTo>
                    <a:lnTo>
                      <a:pt x="621" y="507"/>
                    </a:lnTo>
                    <a:close/>
                    <a:moveTo>
                      <a:pt x="727" y="387"/>
                    </a:moveTo>
                    <a:lnTo>
                      <a:pt x="725" y="394"/>
                    </a:lnTo>
                    <a:lnTo>
                      <a:pt x="720" y="403"/>
                    </a:lnTo>
                    <a:lnTo>
                      <a:pt x="713" y="411"/>
                    </a:lnTo>
                    <a:lnTo>
                      <a:pt x="706" y="420"/>
                    </a:lnTo>
                    <a:lnTo>
                      <a:pt x="696" y="427"/>
                    </a:lnTo>
                    <a:lnTo>
                      <a:pt x="685" y="436"/>
                    </a:lnTo>
                    <a:lnTo>
                      <a:pt x="673" y="444"/>
                    </a:lnTo>
                    <a:lnTo>
                      <a:pt x="659" y="451"/>
                    </a:lnTo>
                    <a:lnTo>
                      <a:pt x="644" y="455"/>
                    </a:lnTo>
                    <a:lnTo>
                      <a:pt x="628" y="462"/>
                    </a:lnTo>
                    <a:lnTo>
                      <a:pt x="611" y="467"/>
                    </a:lnTo>
                    <a:lnTo>
                      <a:pt x="600" y="451"/>
                    </a:lnTo>
                    <a:lnTo>
                      <a:pt x="588" y="432"/>
                    </a:lnTo>
                    <a:lnTo>
                      <a:pt x="576" y="415"/>
                    </a:lnTo>
                    <a:lnTo>
                      <a:pt x="562" y="396"/>
                    </a:lnTo>
                    <a:lnTo>
                      <a:pt x="548" y="377"/>
                    </a:lnTo>
                    <a:lnTo>
                      <a:pt x="562" y="359"/>
                    </a:lnTo>
                    <a:lnTo>
                      <a:pt x="576" y="340"/>
                    </a:lnTo>
                    <a:lnTo>
                      <a:pt x="588" y="323"/>
                    </a:lnTo>
                    <a:lnTo>
                      <a:pt x="600" y="304"/>
                    </a:lnTo>
                    <a:lnTo>
                      <a:pt x="611" y="285"/>
                    </a:lnTo>
                    <a:lnTo>
                      <a:pt x="628" y="292"/>
                    </a:lnTo>
                    <a:lnTo>
                      <a:pt x="644" y="300"/>
                    </a:lnTo>
                    <a:lnTo>
                      <a:pt x="659" y="304"/>
                    </a:lnTo>
                    <a:lnTo>
                      <a:pt x="673" y="311"/>
                    </a:lnTo>
                    <a:lnTo>
                      <a:pt x="685" y="321"/>
                    </a:lnTo>
                    <a:lnTo>
                      <a:pt x="696" y="328"/>
                    </a:lnTo>
                    <a:lnTo>
                      <a:pt x="706" y="335"/>
                    </a:lnTo>
                    <a:lnTo>
                      <a:pt x="713" y="342"/>
                    </a:lnTo>
                    <a:lnTo>
                      <a:pt x="720" y="351"/>
                    </a:lnTo>
                    <a:lnTo>
                      <a:pt x="725" y="361"/>
                    </a:lnTo>
                    <a:lnTo>
                      <a:pt x="727" y="368"/>
                    </a:lnTo>
                    <a:lnTo>
                      <a:pt x="727" y="377"/>
                    </a:lnTo>
                    <a:lnTo>
                      <a:pt x="727"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sp>
            <p:nvSpPr>
              <p:cNvPr id="42" name="Freeform 47"/>
              <p:cNvSpPr/>
              <p:nvPr/>
            </p:nvSpPr>
            <p:spPr bwMode="auto">
              <a:xfrm>
                <a:off x="1568450" y="3322638"/>
                <a:ext cx="239713" cy="239712"/>
              </a:xfrm>
              <a:custGeom>
                <a:avLst/>
                <a:gdLst>
                  <a:gd name="T0" fmla="*/ 135 w 151"/>
                  <a:gd name="T1" fmla="*/ 123 h 151"/>
                  <a:gd name="T2" fmla="*/ 139 w 151"/>
                  <a:gd name="T3" fmla="*/ 113 h 151"/>
                  <a:gd name="T4" fmla="*/ 144 w 151"/>
                  <a:gd name="T5" fmla="*/ 104 h 151"/>
                  <a:gd name="T6" fmla="*/ 149 w 151"/>
                  <a:gd name="T7" fmla="*/ 94 h 151"/>
                  <a:gd name="T8" fmla="*/ 149 w 151"/>
                  <a:gd name="T9" fmla="*/ 85 h 151"/>
                  <a:gd name="T10" fmla="*/ 151 w 151"/>
                  <a:gd name="T11" fmla="*/ 75 h 151"/>
                  <a:gd name="T12" fmla="*/ 149 w 151"/>
                  <a:gd name="T13" fmla="*/ 66 h 151"/>
                  <a:gd name="T14" fmla="*/ 149 w 151"/>
                  <a:gd name="T15" fmla="*/ 54 h 151"/>
                  <a:gd name="T16" fmla="*/ 144 w 151"/>
                  <a:gd name="T17" fmla="*/ 47 h 151"/>
                  <a:gd name="T18" fmla="*/ 139 w 151"/>
                  <a:gd name="T19" fmla="*/ 38 h 151"/>
                  <a:gd name="T20" fmla="*/ 135 w 151"/>
                  <a:gd name="T21" fmla="*/ 28 h 151"/>
                  <a:gd name="T22" fmla="*/ 128 w 151"/>
                  <a:gd name="T23" fmla="*/ 21 h 151"/>
                  <a:gd name="T24" fmla="*/ 120 w 151"/>
                  <a:gd name="T25" fmla="*/ 16 h 151"/>
                  <a:gd name="T26" fmla="*/ 113 w 151"/>
                  <a:gd name="T27" fmla="*/ 9 h 151"/>
                  <a:gd name="T28" fmla="*/ 104 w 151"/>
                  <a:gd name="T29" fmla="*/ 7 h 151"/>
                  <a:gd name="T30" fmla="*/ 94 w 151"/>
                  <a:gd name="T31" fmla="*/ 2 h 151"/>
                  <a:gd name="T32" fmla="*/ 85 w 151"/>
                  <a:gd name="T33" fmla="*/ 0 h 151"/>
                  <a:gd name="T34" fmla="*/ 76 w 151"/>
                  <a:gd name="T35" fmla="*/ 0 h 151"/>
                  <a:gd name="T36" fmla="*/ 66 w 151"/>
                  <a:gd name="T37" fmla="*/ 0 h 151"/>
                  <a:gd name="T38" fmla="*/ 54 w 151"/>
                  <a:gd name="T39" fmla="*/ 2 h 151"/>
                  <a:gd name="T40" fmla="*/ 45 w 151"/>
                  <a:gd name="T41" fmla="*/ 7 h 151"/>
                  <a:gd name="T42" fmla="*/ 38 w 151"/>
                  <a:gd name="T43" fmla="*/ 9 h 151"/>
                  <a:gd name="T44" fmla="*/ 28 w 151"/>
                  <a:gd name="T45" fmla="*/ 16 h 151"/>
                  <a:gd name="T46" fmla="*/ 21 w 151"/>
                  <a:gd name="T47" fmla="*/ 21 h 151"/>
                  <a:gd name="T48" fmla="*/ 14 w 151"/>
                  <a:gd name="T49" fmla="*/ 28 h 151"/>
                  <a:gd name="T50" fmla="*/ 9 w 151"/>
                  <a:gd name="T51" fmla="*/ 38 h 151"/>
                  <a:gd name="T52" fmla="*/ 5 w 151"/>
                  <a:gd name="T53" fmla="*/ 47 h 151"/>
                  <a:gd name="T54" fmla="*/ 2 w 151"/>
                  <a:gd name="T55" fmla="*/ 54 h 151"/>
                  <a:gd name="T56" fmla="*/ 0 w 151"/>
                  <a:gd name="T57" fmla="*/ 66 h 151"/>
                  <a:gd name="T58" fmla="*/ 0 w 151"/>
                  <a:gd name="T59" fmla="*/ 75 h 151"/>
                  <a:gd name="T60" fmla="*/ 0 w 151"/>
                  <a:gd name="T61" fmla="*/ 85 h 151"/>
                  <a:gd name="T62" fmla="*/ 2 w 151"/>
                  <a:gd name="T63" fmla="*/ 94 h 151"/>
                  <a:gd name="T64" fmla="*/ 5 w 151"/>
                  <a:gd name="T65" fmla="*/ 104 h 151"/>
                  <a:gd name="T66" fmla="*/ 9 w 151"/>
                  <a:gd name="T67" fmla="*/ 113 h 151"/>
                  <a:gd name="T68" fmla="*/ 14 w 151"/>
                  <a:gd name="T69" fmla="*/ 123 h 151"/>
                  <a:gd name="T70" fmla="*/ 21 w 151"/>
                  <a:gd name="T71" fmla="*/ 130 h 151"/>
                  <a:gd name="T72" fmla="*/ 28 w 151"/>
                  <a:gd name="T73" fmla="*/ 134 h 151"/>
                  <a:gd name="T74" fmla="*/ 38 w 151"/>
                  <a:gd name="T75" fmla="*/ 139 h 151"/>
                  <a:gd name="T76" fmla="*/ 45 w 151"/>
                  <a:gd name="T77" fmla="*/ 144 h 151"/>
                  <a:gd name="T78" fmla="*/ 54 w 151"/>
                  <a:gd name="T79" fmla="*/ 149 h 151"/>
                  <a:gd name="T80" fmla="*/ 66 w 151"/>
                  <a:gd name="T81" fmla="*/ 151 h 151"/>
                  <a:gd name="T82" fmla="*/ 76 w 151"/>
                  <a:gd name="T83" fmla="*/ 151 h 151"/>
                  <a:gd name="T84" fmla="*/ 85 w 151"/>
                  <a:gd name="T85" fmla="*/ 151 h 151"/>
                  <a:gd name="T86" fmla="*/ 94 w 151"/>
                  <a:gd name="T87" fmla="*/ 149 h 151"/>
                  <a:gd name="T88" fmla="*/ 104 w 151"/>
                  <a:gd name="T89" fmla="*/ 144 h 151"/>
                  <a:gd name="T90" fmla="*/ 113 w 151"/>
                  <a:gd name="T91" fmla="*/ 139 h 151"/>
                  <a:gd name="T92" fmla="*/ 120 w 151"/>
                  <a:gd name="T93" fmla="*/ 134 h 151"/>
                  <a:gd name="T94" fmla="*/ 128 w 151"/>
                  <a:gd name="T95" fmla="*/ 130 h 151"/>
                  <a:gd name="T96" fmla="*/ 135 w 151"/>
                  <a:gd name="T97" fmla="*/ 12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 h="151">
                    <a:moveTo>
                      <a:pt x="135" y="123"/>
                    </a:moveTo>
                    <a:lnTo>
                      <a:pt x="139" y="113"/>
                    </a:lnTo>
                    <a:lnTo>
                      <a:pt x="144" y="104"/>
                    </a:lnTo>
                    <a:lnTo>
                      <a:pt x="149" y="94"/>
                    </a:lnTo>
                    <a:lnTo>
                      <a:pt x="149" y="85"/>
                    </a:lnTo>
                    <a:lnTo>
                      <a:pt x="151" y="75"/>
                    </a:lnTo>
                    <a:lnTo>
                      <a:pt x="149" y="66"/>
                    </a:lnTo>
                    <a:lnTo>
                      <a:pt x="149" y="54"/>
                    </a:lnTo>
                    <a:lnTo>
                      <a:pt x="144" y="47"/>
                    </a:lnTo>
                    <a:lnTo>
                      <a:pt x="139" y="38"/>
                    </a:lnTo>
                    <a:lnTo>
                      <a:pt x="135" y="28"/>
                    </a:lnTo>
                    <a:lnTo>
                      <a:pt x="128" y="21"/>
                    </a:lnTo>
                    <a:lnTo>
                      <a:pt x="120" y="16"/>
                    </a:lnTo>
                    <a:lnTo>
                      <a:pt x="113" y="9"/>
                    </a:lnTo>
                    <a:lnTo>
                      <a:pt x="104" y="7"/>
                    </a:lnTo>
                    <a:lnTo>
                      <a:pt x="94" y="2"/>
                    </a:lnTo>
                    <a:lnTo>
                      <a:pt x="85" y="0"/>
                    </a:lnTo>
                    <a:lnTo>
                      <a:pt x="76" y="0"/>
                    </a:lnTo>
                    <a:lnTo>
                      <a:pt x="66" y="0"/>
                    </a:lnTo>
                    <a:lnTo>
                      <a:pt x="54" y="2"/>
                    </a:lnTo>
                    <a:lnTo>
                      <a:pt x="45" y="7"/>
                    </a:lnTo>
                    <a:lnTo>
                      <a:pt x="38" y="9"/>
                    </a:lnTo>
                    <a:lnTo>
                      <a:pt x="28" y="16"/>
                    </a:lnTo>
                    <a:lnTo>
                      <a:pt x="21" y="21"/>
                    </a:lnTo>
                    <a:lnTo>
                      <a:pt x="14" y="28"/>
                    </a:lnTo>
                    <a:lnTo>
                      <a:pt x="9" y="38"/>
                    </a:lnTo>
                    <a:lnTo>
                      <a:pt x="5" y="47"/>
                    </a:lnTo>
                    <a:lnTo>
                      <a:pt x="2" y="54"/>
                    </a:lnTo>
                    <a:lnTo>
                      <a:pt x="0" y="66"/>
                    </a:lnTo>
                    <a:lnTo>
                      <a:pt x="0" y="75"/>
                    </a:lnTo>
                    <a:lnTo>
                      <a:pt x="0" y="85"/>
                    </a:lnTo>
                    <a:lnTo>
                      <a:pt x="2" y="94"/>
                    </a:lnTo>
                    <a:lnTo>
                      <a:pt x="5" y="104"/>
                    </a:lnTo>
                    <a:lnTo>
                      <a:pt x="9" y="113"/>
                    </a:lnTo>
                    <a:lnTo>
                      <a:pt x="14" y="123"/>
                    </a:lnTo>
                    <a:lnTo>
                      <a:pt x="21" y="130"/>
                    </a:lnTo>
                    <a:lnTo>
                      <a:pt x="28" y="134"/>
                    </a:lnTo>
                    <a:lnTo>
                      <a:pt x="38" y="139"/>
                    </a:lnTo>
                    <a:lnTo>
                      <a:pt x="45" y="144"/>
                    </a:lnTo>
                    <a:lnTo>
                      <a:pt x="54" y="149"/>
                    </a:lnTo>
                    <a:lnTo>
                      <a:pt x="66" y="151"/>
                    </a:lnTo>
                    <a:lnTo>
                      <a:pt x="76" y="151"/>
                    </a:lnTo>
                    <a:lnTo>
                      <a:pt x="85" y="151"/>
                    </a:lnTo>
                    <a:lnTo>
                      <a:pt x="94" y="149"/>
                    </a:lnTo>
                    <a:lnTo>
                      <a:pt x="104" y="144"/>
                    </a:lnTo>
                    <a:lnTo>
                      <a:pt x="113" y="139"/>
                    </a:lnTo>
                    <a:lnTo>
                      <a:pt x="120" y="134"/>
                    </a:lnTo>
                    <a:lnTo>
                      <a:pt x="128" y="130"/>
                    </a:lnTo>
                    <a:lnTo>
                      <a:pt x="13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grpSp>
      </p:grpSp>
      <p:grpSp>
        <p:nvGrpSpPr>
          <p:cNvPr id="43" name="Gruppieren 69"/>
          <p:cNvGrpSpPr/>
          <p:nvPr/>
        </p:nvGrpSpPr>
        <p:grpSpPr>
          <a:xfrm>
            <a:off x="5570280" y="1915614"/>
            <a:ext cx="495381" cy="500325"/>
            <a:chOff x="7012114" y="521424"/>
            <a:chExt cx="916532" cy="916532"/>
          </a:xfrm>
        </p:grpSpPr>
        <p:sp>
          <p:nvSpPr>
            <p:cNvPr id="44" name="Ellipse 70"/>
            <p:cNvSpPr/>
            <p:nvPr/>
          </p:nvSpPr>
          <p:spPr bwMode="gray">
            <a:xfrm>
              <a:off x="7012114" y="521424"/>
              <a:ext cx="916532" cy="916532"/>
            </a:xfrm>
            <a:prstGeom prst="ellipse">
              <a:avLst/>
            </a:prstGeom>
            <a:solidFill>
              <a:srgbClr val="92D05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45" name="Freeform 45"/>
            <p:cNvSpPr>
              <a:spLocks noEditPoints="1"/>
            </p:cNvSpPr>
            <p:nvPr/>
          </p:nvSpPr>
          <p:spPr bwMode="auto">
            <a:xfrm>
              <a:off x="7244210" y="712108"/>
              <a:ext cx="520004" cy="521345"/>
            </a:xfrm>
            <a:custGeom>
              <a:avLst/>
              <a:gdLst>
                <a:gd name="T0" fmla="*/ 328 w 328"/>
                <a:gd name="T1" fmla="*/ 289 h 329"/>
                <a:gd name="T2" fmla="*/ 226 w 328"/>
                <a:gd name="T3" fmla="*/ 187 h 329"/>
                <a:gd name="T4" fmla="*/ 225 w 328"/>
                <a:gd name="T5" fmla="*/ 186 h 329"/>
                <a:gd name="T6" fmla="*/ 241 w 328"/>
                <a:gd name="T7" fmla="*/ 127 h 329"/>
                <a:gd name="T8" fmla="*/ 207 w 328"/>
                <a:gd name="T9" fmla="*/ 45 h 329"/>
                <a:gd name="T10" fmla="*/ 45 w 328"/>
                <a:gd name="T11" fmla="*/ 45 h 329"/>
                <a:gd name="T12" fmla="*/ 45 w 328"/>
                <a:gd name="T13" fmla="*/ 208 h 329"/>
                <a:gd name="T14" fmla="*/ 126 w 328"/>
                <a:gd name="T15" fmla="*/ 242 h 329"/>
                <a:gd name="T16" fmla="*/ 185 w 328"/>
                <a:gd name="T17" fmla="*/ 226 h 329"/>
                <a:gd name="T18" fmla="*/ 185 w 328"/>
                <a:gd name="T19" fmla="*/ 227 h 329"/>
                <a:gd name="T20" fmla="*/ 287 w 328"/>
                <a:gd name="T21" fmla="*/ 329 h 329"/>
                <a:gd name="T22" fmla="*/ 328 w 328"/>
                <a:gd name="T23" fmla="*/ 289 h 329"/>
                <a:gd name="T24" fmla="*/ 126 w 328"/>
                <a:gd name="T25" fmla="*/ 213 h 329"/>
                <a:gd name="T26" fmla="*/ 65 w 328"/>
                <a:gd name="T27" fmla="*/ 188 h 329"/>
                <a:gd name="T28" fmla="*/ 65 w 328"/>
                <a:gd name="T29" fmla="*/ 66 h 329"/>
                <a:gd name="T30" fmla="*/ 187 w 328"/>
                <a:gd name="T31" fmla="*/ 66 h 329"/>
                <a:gd name="T32" fmla="*/ 212 w 328"/>
                <a:gd name="T33" fmla="*/ 127 h 329"/>
                <a:gd name="T34" fmla="*/ 187 w 328"/>
                <a:gd name="T35" fmla="*/ 188 h 329"/>
                <a:gd name="T36" fmla="*/ 126 w 328"/>
                <a:gd name="T37" fmla="*/ 213 h 329"/>
                <a:gd name="T38" fmla="*/ 91 w 328"/>
                <a:gd name="T39" fmla="*/ 151 h 329"/>
                <a:gd name="T40" fmla="*/ 91 w 328"/>
                <a:gd name="T41" fmla="*/ 96 h 329"/>
                <a:gd name="T42" fmla="*/ 91 w 328"/>
                <a:gd name="T43" fmla="*/ 81 h 329"/>
                <a:gd name="T44" fmla="*/ 76 w 328"/>
                <a:gd name="T45" fmla="*/ 81 h 329"/>
                <a:gd name="T46" fmla="*/ 76 w 328"/>
                <a:gd name="T47" fmla="*/ 167 h 329"/>
                <a:gd name="T48" fmla="*/ 91 w 328"/>
                <a:gd name="T49" fmla="*/ 167 h 329"/>
                <a:gd name="T50" fmla="*/ 91 w 328"/>
                <a:gd name="T51" fmla="*/ 1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8" h="329">
                  <a:moveTo>
                    <a:pt x="328" y="289"/>
                  </a:moveTo>
                  <a:cubicBezTo>
                    <a:pt x="226" y="187"/>
                    <a:pt x="226" y="187"/>
                    <a:pt x="226" y="187"/>
                  </a:cubicBezTo>
                  <a:cubicBezTo>
                    <a:pt x="225" y="186"/>
                    <a:pt x="225" y="186"/>
                    <a:pt x="225" y="186"/>
                  </a:cubicBezTo>
                  <a:cubicBezTo>
                    <a:pt x="235" y="168"/>
                    <a:pt x="241" y="148"/>
                    <a:pt x="241" y="127"/>
                  </a:cubicBezTo>
                  <a:cubicBezTo>
                    <a:pt x="241" y="96"/>
                    <a:pt x="229" y="67"/>
                    <a:pt x="207" y="45"/>
                  </a:cubicBezTo>
                  <a:cubicBezTo>
                    <a:pt x="162" y="0"/>
                    <a:pt x="89" y="0"/>
                    <a:pt x="45" y="45"/>
                  </a:cubicBezTo>
                  <a:cubicBezTo>
                    <a:pt x="0" y="90"/>
                    <a:pt x="0" y="163"/>
                    <a:pt x="45" y="208"/>
                  </a:cubicBezTo>
                  <a:cubicBezTo>
                    <a:pt x="66" y="230"/>
                    <a:pt x="95" y="242"/>
                    <a:pt x="126" y="242"/>
                  </a:cubicBezTo>
                  <a:cubicBezTo>
                    <a:pt x="147" y="242"/>
                    <a:pt x="167" y="236"/>
                    <a:pt x="185" y="226"/>
                  </a:cubicBezTo>
                  <a:cubicBezTo>
                    <a:pt x="185" y="226"/>
                    <a:pt x="185" y="227"/>
                    <a:pt x="185" y="227"/>
                  </a:cubicBezTo>
                  <a:cubicBezTo>
                    <a:pt x="287" y="329"/>
                    <a:pt x="287" y="329"/>
                    <a:pt x="287" y="329"/>
                  </a:cubicBezTo>
                  <a:cubicBezTo>
                    <a:pt x="328" y="289"/>
                    <a:pt x="328" y="289"/>
                    <a:pt x="328" y="289"/>
                  </a:cubicBezTo>
                  <a:close/>
                  <a:moveTo>
                    <a:pt x="126" y="213"/>
                  </a:moveTo>
                  <a:cubicBezTo>
                    <a:pt x="103" y="213"/>
                    <a:pt x="81" y="204"/>
                    <a:pt x="65" y="188"/>
                  </a:cubicBezTo>
                  <a:cubicBezTo>
                    <a:pt x="32" y="154"/>
                    <a:pt x="32" y="100"/>
                    <a:pt x="65" y="66"/>
                  </a:cubicBezTo>
                  <a:cubicBezTo>
                    <a:pt x="99" y="32"/>
                    <a:pt x="153" y="32"/>
                    <a:pt x="187" y="66"/>
                  </a:cubicBezTo>
                  <a:cubicBezTo>
                    <a:pt x="203" y="82"/>
                    <a:pt x="212" y="104"/>
                    <a:pt x="212" y="127"/>
                  </a:cubicBezTo>
                  <a:cubicBezTo>
                    <a:pt x="212" y="150"/>
                    <a:pt x="203" y="172"/>
                    <a:pt x="187" y="188"/>
                  </a:cubicBezTo>
                  <a:cubicBezTo>
                    <a:pt x="170" y="204"/>
                    <a:pt x="149" y="213"/>
                    <a:pt x="126" y="213"/>
                  </a:cubicBezTo>
                  <a:close/>
                  <a:moveTo>
                    <a:pt x="91" y="151"/>
                  </a:moveTo>
                  <a:cubicBezTo>
                    <a:pt x="76" y="136"/>
                    <a:pt x="76" y="111"/>
                    <a:pt x="91" y="96"/>
                  </a:cubicBezTo>
                  <a:cubicBezTo>
                    <a:pt x="95" y="92"/>
                    <a:pt x="95" y="85"/>
                    <a:pt x="91" y="81"/>
                  </a:cubicBezTo>
                  <a:cubicBezTo>
                    <a:pt x="87" y="76"/>
                    <a:pt x="80" y="76"/>
                    <a:pt x="76" y="81"/>
                  </a:cubicBezTo>
                  <a:cubicBezTo>
                    <a:pt x="52" y="104"/>
                    <a:pt x="52" y="143"/>
                    <a:pt x="76" y="167"/>
                  </a:cubicBezTo>
                  <a:cubicBezTo>
                    <a:pt x="80" y="171"/>
                    <a:pt x="87" y="171"/>
                    <a:pt x="91" y="167"/>
                  </a:cubicBezTo>
                  <a:cubicBezTo>
                    <a:pt x="95" y="162"/>
                    <a:pt x="95" y="155"/>
                    <a:pt x="91" y="151"/>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grpSp>
      <p:grpSp>
        <p:nvGrpSpPr>
          <p:cNvPr id="46" name="Gruppieren 108"/>
          <p:cNvGrpSpPr/>
          <p:nvPr/>
        </p:nvGrpSpPr>
        <p:grpSpPr>
          <a:xfrm>
            <a:off x="2911785" y="2462732"/>
            <a:ext cx="574919" cy="580658"/>
            <a:chOff x="2781177" y="836401"/>
            <a:chExt cx="1063691" cy="1063691"/>
          </a:xfrm>
        </p:grpSpPr>
        <p:sp>
          <p:nvSpPr>
            <p:cNvPr id="47" name="Ellipse 109"/>
            <p:cNvSpPr/>
            <p:nvPr/>
          </p:nvSpPr>
          <p:spPr bwMode="gray">
            <a:xfrm>
              <a:off x="2781177" y="836401"/>
              <a:ext cx="1063691" cy="1063691"/>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8" name="Gruppieren 110"/>
            <p:cNvGrpSpPr/>
            <p:nvPr/>
          </p:nvGrpSpPr>
          <p:grpSpPr>
            <a:xfrm>
              <a:off x="3114401" y="1051826"/>
              <a:ext cx="451644" cy="599281"/>
              <a:chOff x="10699750" y="2843213"/>
              <a:chExt cx="903288" cy="1198562"/>
            </a:xfrm>
            <a:solidFill>
              <a:srgbClr val="FFFFFF"/>
            </a:solidFill>
          </p:grpSpPr>
          <p:sp>
            <p:nvSpPr>
              <p:cNvPr id="49" name="Oval 39"/>
              <p:cNvSpPr>
                <a:spLocks noChangeArrowheads="1"/>
              </p:cNvSpPr>
              <p:nvPr/>
            </p:nvSpPr>
            <p:spPr bwMode="auto">
              <a:xfrm>
                <a:off x="11077575" y="3810000"/>
                <a:ext cx="158750" cy="157162"/>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0" name="Oval 40"/>
              <p:cNvSpPr>
                <a:spLocks noChangeArrowheads="1"/>
              </p:cNvSpPr>
              <p:nvPr/>
            </p:nvSpPr>
            <p:spPr bwMode="auto">
              <a:xfrm>
                <a:off x="10831513" y="3108325"/>
                <a:ext cx="111125" cy="109537"/>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1" name="Freeform 41"/>
              <p:cNvSpPr/>
              <p:nvPr/>
            </p:nvSpPr>
            <p:spPr bwMode="auto">
              <a:xfrm>
                <a:off x="10845800" y="3937000"/>
                <a:ext cx="611188" cy="104775"/>
              </a:xfrm>
              <a:custGeom>
                <a:avLst/>
                <a:gdLst>
                  <a:gd name="T0" fmla="*/ 83 w 163"/>
                  <a:gd name="T1" fmla="*/ 15 h 28"/>
                  <a:gd name="T2" fmla="*/ 59 w 163"/>
                  <a:gd name="T3" fmla="*/ 0 h 28"/>
                  <a:gd name="T4" fmla="*/ 0 w 163"/>
                  <a:gd name="T5" fmla="*/ 0 h 28"/>
                  <a:gd name="T6" fmla="*/ 0 w 163"/>
                  <a:gd name="T7" fmla="*/ 28 h 28"/>
                  <a:gd name="T8" fmla="*/ 163 w 163"/>
                  <a:gd name="T9" fmla="*/ 28 h 28"/>
                  <a:gd name="T10" fmla="*/ 163 w 163"/>
                  <a:gd name="T11" fmla="*/ 0 h 28"/>
                  <a:gd name="T12" fmla="*/ 106 w 163"/>
                  <a:gd name="T13" fmla="*/ 0 h 28"/>
                  <a:gd name="T14" fmla="*/ 83 w 163"/>
                  <a:gd name="T15" fmla="*/ 1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83" y="15"/>
                    </a:moveTo>
                    <a:cubicBezTo>
                      <a:pt x="73" y="15"/>
                      <a:pt x="64" y="9"/>
                      <a:pt x="59" y="0"/>
                    </a:cubicBezTo>
                    <a:cubicBezTo>
                      <a:pt x="0" y="0"/>
                      <a:pt x="0" y="0"/>
                      <a:pt x="0" y="0"/>
                    </a:cubicBezTo>
                    <a:cubicBezTo>
                      <a:pt x="0" y="28"/>
                      <a:pt x="0" y="28"/>
                      <a:pt x="0" y="28"/>
                    </a:cubicBezTo>
                    <a:cubicBezTo>
                      <a:pt x="163" y="28"/>
                      <a:pt x="163" y="28"/>
                      <a:pt x="163" y="28"/>
                    </a:cubicBezTo>
                    <a:cubicBezTo>
                      <a:pt x="163" y="0"/>
                      <a:pt x="163" y="0"/>
                      <a:pt x="163" y="0"/>
                    </a:cubicBezTo>
                    <a:cubicBezTo>
                      <a:pt x="106" y="0"/>
                      <a:pt x="106" y="0"/>
                      <a:pt x="106" y="0"/>
                    </a:cubicBezTo>
                    <a:cubicBezTo>
                      <a:pt x="102" y="9"/>
                      <a:pt x="93" y="15"/>
                      <a:pt x="83" y="15"/>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2" name="Freeform 42"/>
              <p:cNvSpPr/>
              <p:nvPr/>
            </p:nvSpPr>
            <p:spPr bwMode="auto">
              <a:xfrm>
                <a:off x="10699750" y="3124200"/>
                <a:ext cx="779463" cy="715962"/>
              </a:xfrm>
              <a:custGeom>
                <a:avLst/>
                <a:gdLst>
                  <a:gd name="T0" fmla="*/ 152 w 208"/>
                  <a:gd name="T1" fmla="*/ 141 h 191"/>
                  <a:gd name="T2" fmla="*/ 113 w 208"/>
                  <a:gd name="T3" fmla="*/ 152 h 191"/>
                  <a:gd name="T4" fmla="*/ 40 w 208"/>
                  <a:gd name="T5" fmla="*/ 79 h 191"/>
                  <a:gd name="T6" fmla="*/ 58 w 208"/>
                  <a:gd name="T7" fmla="*/ 30 h 191"/>
                  <a:gd name="T8" fmla="*/ 57 w 208"/>
                  <a:gd name="T9" fmla="*/ 29 h 191"/>
                  <a:gd name="T10" fmla="*/ 50 w 208"/>
                  <a:gd name="T11" fmla="*/ 30 h 191"/>
                  <a:gd name="T12" fmla="*/ 31 w 208"/>
                  <a:gd name="T13" fmla="*/ 11 h 191"/>
                  <a:gd name="T14" fmla="*/ 34 w 208"/>
                  <a:gd name="T15" fmla="*/ 1 h 191"/>
                  <a:gd name="T16" fmla="*/ 32 w 208"/>
                  <a:gd name="T17" fmla="*/ 0 h 191"/>
                  <a:gd name="T18" fmla="*/ 0 w 208"/>
                  <a:gd name="T19" fmla="*/ 79 h 191"/>
                  <a:gd name="T20" fmla="*/ 99 w 208"/>
                  <a:gd name="T21" fmla="*/ 191 h 191"/>
                  <a:gd name="T22" fmla="*/ 122 w 208"/>
                  <a:gd name="T23" fmla="*/ 178 h 191"/>
                  <a:gd name="T24" fmla="*/ 143 w 208"/>
                  <a:gd name="T25" fmla="*/ 188 h 191"/>
                  <a:gd name="T26" fmla="*/ 208 w 208"/>
                  <a:gd name="T27" fmla="*/ 141 h 191"/>
                  <a:gd name="T28" fmla="*/ 152 w 208"/>
                  <a:gd name="T29" fmla="*/ 14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191">
                    <a:moveTo>
                      <a:pt x="152" y="141"/>
                    </a:moveTo>
                    <a:cubicBezTo>
                      <a:pt x="141" y="148"/>
                      <a:pt x="128" y="152"/>
                      <a:pt x="113" y="152"/>
                    </a:cubicBezTo>
                    <a:cubicBezTo>
                      <a:pt x="73" y="152"/>
                      <a:pt x="40" y="119"/>
                      <a:pt x="40" y="79"/>
                    </a:cubicBezTo>
                    <a:cubicBezTo>
                      <a:pt x="40" y="60"/>
                      <a:pt x="47" y="43"/>
                      <a:pt x="58" y="30"/>
                    </a:cubicBezTo>
                    <a:cubicBezTo>
                      <a:pt x="57" y="29"/>
                      <a:pt x="57" y="29"/>
                      <a:pt x="57" y="29"/>
                    </a:cubicBezTo>
                    <a:cubicBezTo>
                      <a:pt x="55" y="29"/>
                      <a:pt x="53" y="30"/>
                      <a:pt x="50" y="30"/>
                    </a:cubicBezTo>
                    <a:cubicBezTo>
                      <a:pt x="39" y="30"/>
                      <a:pt x="31" y="21"/>
                      <a:pt x="31" y="11"/>
                    </a:cubicBezTo>
                    <a:cubicBezTo>
                      <a:pt x="31" y="7"/>
                      <a:pt x="32" y="4"/>
                      <a:pt x="34" y="1"/>
                    </a:cubicBezTo>
                    <a:cubicBezTo>
                      <a:pt x="32" y="0"/>
                      <a:pt x="32" y="0"/>
                      <a:pt x="32" y="0"/>
                    </a:cubicBezTo>
                    <a:cubicBezTo>
                      <a:pt x="12" y="20"/>
                      <a:pt x="0" y="48"/>
                      <a:pt x="0" y="79"/>
                    </a:cubicBezTo>
                    <a:cubicBezTo>
                      <a:pt x="0" y="136"/>
                      <a:pt x="43" y="184"/>
                      <a:pt x="99" y="191"/>
                    </a:cubicBezTo>
                    <a:cubicBezTo>
                      <a:pt x="103" y="183"/>
                      <a:pt x="112" y="178"/>
                      <a:pt x="122" y="178"/>
                    </a:cubicBezTo>
                    <a:cubicBezTo>
                      <a:pt x="130" y="178"/>
                      <a:pt x="138" y="182"/>
                      <a:pt x="143" y="188"/>
                    </a:cubicBezTo>
                    <a:cubicBezTo>
                      <a:pt x="170" y="181"/>
                      <a:pt x="193" y="164"/>
                      <a:pt x="208" y="141"/>
                    </a:cubicBezTo>
                    <a:lnTo>
                      <a:pt x="152" y="141"/>
                    </a:ln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3" name="Freeform 43"/>
              <p:cNvSpPr/>
              <p:nvPr/>
            </p:nvSpPr>
            <p:spPr bwMode="auto">
              <a:xfrm>
                <a:off x="10702925" y="2843213"/>
                <a:ext cx="536575" cy="520700"/>
              </a:xfrm>
              <a:custGeom>
                <a:avLst/>
                <a:gdLst>
                  <a:gd name="T0" fmla="*/ 68 w 143"/>
                  <a:gd name="T1" fmla="*/ 86 h 139"/>
                  <a:gd name="T2" fmla="*/ 68 w 143"/>
                  <a:gd name="T3" fmla="*/ 90 h 139"/>
                  <a:gd name="T4" fmla="*/ 120 w 143"/>
                  <a:gd name="T5" fmla="*/ 139 h 139"/>
                  <a:gd name="T6" fmla="*/ 143 w 143"/>
                  <a:gd name="T7" fmla="*/ 115 h 139"/>
                  <a:gd name="T8" fmla="*/ 23 w 143"/>
                  <a:gd name="T9" fmla="*/ 0 h 139"/>
                  <a:gd name="T10" fmla="*/ 0 w 143"/>
                  <a:gd name="T11" fmla="*/ 25 h 139"/>
                  <a:gd name="T12" fmla="*/ 45 w 143"/>
                  <a:gd name="T13" fmla="*/ 68 h 139"/>
                  <a:gd name="T14" fmla="*/ 49 w 143"/>
                  <a:gd name="T15" fmla="*/ 67 h 139"/>
                  <a:gd name="T16" fmla="*/ 68 w 143"/>
                  <a:gd name="T17" fmla="*/ 8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39">
                    <a:moveTo>
                      <a:pt x="68" y="86"/>
                    </a:moveTo>
                    <a:cubicBezTo>
                      <a:pt x="68" y="87"/>
                      <a:pt x="68" y="89"/>
                      <a:pt x="68" y="90"/>
                    </a:cubicBezTo>
                    <a:cubicBezTo>
                      <a:pt x="120" y="139"/>
                      <a:pt x="120" y="139"/>
                      <a:pt x="120" y="139"/>
                    </a:cubicBezTo>
                    <a:cubicBezTo>
                      <a:pt x="143" y="115"/>
                      <a:pt x="143" y="115"/>
                      <a:pt x="143" y="115"/>
                    </a:cubicBezTo>
                    <a:cubicBezTo>
                      <a:pt x="23" y="0"/>
                      <a:pt x="23" y="0"/>
                      <a:pt x="23" y="0"/>
                    </a:cubicBezTo>
                    <a:cubicBezTo>
                      <a:pt x="0" y="25"/>
                      <a:pt x="0" y="25"/>
                      <a:pt x="0" y="25"/>
                    </a:cubicBezTo>
                    <a:cubicBezTo>
                      <a:pt x="45" y="68"/>
                      <a:pt x="45" y="68"/>
                      <a:pt x="45" y="68"/>
                    </a:cubicBezTo>
                    <a:cubicBezTo>
                      <a:pt x="46" y="67"/>
                      <a:pt x="48" y="67"/>
                      <a:pt x="49" y="67"/>
                    </a:cubicBezTo>
                    <a:cubicBezTo>
                      <a:pt x="60" y="67"/>
                      <a:pt x="68" y="76"/>
                      <a:pt x="68" y="86"/>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4" name="Rectangle 44"/>
              <p:cNvSpPr>
                <a:spLocks noChangeArrowheads="1"/>
              </p:cNvSpPr>
              <p:nvPr/>
            </p:nvSpPr>
            <p:spPr bwMode="auto">
              <a:xfrm>
                <a:off x="11123613" y="3570288"/>
                <a:ext cx="479425" cy="44450"/>
              </a:xfrm>
              <a:prstGeom prst="rect">
                <a:avLst/>
              </a:prstGeom>
              <a:grpFill/>
              <a:ln w="9525">
                <a:noFill/>
                <a:miter lim="800000"/>
              </a:ln>
            </p:spPr>
            <p:txBody>
              <a:bodyPr vert="horz" wrap="square" lIns="91440" tIns="45720" rIns="91440" bIns="45720" numCol="1" anchor="t" anchorCtr="0" compatLnSpc="1"/>
              <a:lstStyle/>
              <a:p>
                <a:endParaRPr lang="en-US" dirty="0">
                  <a:solidFill>
                    <a:prstClr val="black"/>
                  </a:solidFill>
                </a:endParaRPr>
              </a:p>
            </p:txBody>
          </p:sp>
        </p:grpSp>
      </p:grpSp>
      <p:grpSp>
        <p:nvGrpSpPr>
          <p:cNvPr id="55" name="Gruppieren 124"/>
          <p:cNvGrpSpPr/>
          <p:nvPr/>
        </p:nvGrpSpPr>
        <p:grpSpPr>
          <a:xfrm>
            <a:off x="4918957" y="2719413"/>
            <a:ext cx="451200" cy="455704"/>
            <a:chOff x="7712904" y="2560542"/>
            <a:chExt cx="834791" cy="834791"/>
          </a:xfrm>
        </p:grpSpPr>
        <p:sp>
          <p:nvSpPr>
            <p:cNvPr id="56" name="Ellipse 139"/>
            <p:cNvSpPr/>
            <p:nvPr/>
          </p:nvSpPr>
          <p:spPr bwMode="gray">
            <a:xfrm>
              <a:off x="7712904" y="2560542"/>
              <a:ext cx="834791" cy="834791"/>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57" name="Gruppieren 187"/>
            <p:cNvGrpSpPr/>
            <p:nvPr/>
          </p:nvGrpSpPr>
          <p:grpSpPr>
            <a:xfrm flipH="1">
              <a:off x="8005032" y="2744164"/>
              <a:ext cx="250533" cy="541675"/>
              <a:chOff x="3643313" y="3238500"/>
              <a:chExt cx="577850" cy="1249363"/>
            </a:xfrm>
            <a:solidFill>
              <a:srgbClr val="FFFFFF"/>
            </a:solidFill>
          </p:grpSpPr>
          <p:sp>
            <p:nvSpPr>
              <p:cNvPr id="58" name="Freeform 8"/>
              <p:cNvSpPr/>
              <p:nvPr/>
            </p:nvSpPr>
            <p:spPr bwMode="auto">
              <a:xfrm>
                <a:off x="3643313" y="3303588"/>
                <a:ext cx="577850" cy="1184275"/>
              </a:xfrm>
              <a:custGeom>
                <a:avLst/>
                <a:gdLst>
                  <a:gd name="T0" fmla="*/ 117 w 154"/>
                  <a:gd name="T1" fmla="*/ 173 h 316"/>
                  <a:gd name="T2" fmla="*/ 117 w 154"/>
                  <a:gd name="T3" fmla="*/ 0 h 316"/>
                  <a:gd name="T4" fmla="*/ 37 w 154"/>
                  <a:gd name="T5" fmla="*/ 0 h 316"/>
                  <a:gd name="T6" fmla="*/ 37 w 154"/>
                  <a:gd name="T7" fmla="*/ 173 h 316"/>
                  <a:gd name="T8" fmla="*/ 1 w 154"/>
                  <a:gd name="T9" fmla="*/ 232 h 316"/>
                  <a:gd name="T10" fmla="*/ 0 w 154"/>
                  <a:gd name="T11" fmla="*/ 239 h 316"/>
                  <a:gd name="T12" fmla="*/ 77 w 154"/>
                  <a:gd name="T13" fmla="*/ 316 h 316"/>
                  <a:gd name="T14" fmla="*/ 153 w 154"/>
                  <a:gd name="T15" fmla="*/ 249 h 316"/>
                  <a:gd name="T16" fmla="*/ 154 w 154"/>
                  <a:gd name="T17" fmla="*/ 239 h 316"/>
                  <a:gd name="T18" fmla="*/ 117 w 154"/>
                  <a:gd name="T19" fmla="*/ 17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316">
                    <a:moveTo>
                      <a:pt x="117" y="173"/>
                    </a:moveTo>
                    <a:cubicBezTo>
                      <a:pt x="117" y="0"/>
                      <a:pt x="117" y="0"/>
                      <a:pt x="117" y="0"/>
                    </a:cubicBezTo>
                    <a:cubicBezTo>
                      <a:pt x="37" y="0"/>
                      <a:pt x="37" y="0"/>
                      <a:pt x="37" y="0"/>
                    </a:cubicBezTo>
                    <a:cubicBezTo>
                      <a:pt x="37" y="173"/>
                      <a:pt x="37" y="173"/>
                      <a:pt x="37" y="173"/>
                    </a:cubicBezTo>
                    <a:cubicBezTo>
                      <a:pt x="17" y="186"/>
                      <a:pt x="3" y="207"/>
                      <a:pt x="1" y="232"/>
                    </a:cubicBezTo>
                    <a:cubicBezTo>
                      <a:pt x="0" y="235"/>
                      <a:pt x="0" y="237"/>
                      <a:pt x="0" y="239"/>
                    </a:cubicBezTo>
                    <a:cubicBezTo>
                      <a:pt x="0" y="281"/>
                      <a:pt x="35" y="316"/>
                      <a:pt x="77" y="316"/>
                    </a:cubicBezTo>
                    <a:cubicBezTo>
                      <a:pt x="116" y="316"/>
                      <a:pt x="148" y="287"/>
                      <a:pt x="153" y="249"/>
                    </a:cubicBezTo>
                    <a:cubicBezTo>
                      <a:pt x="153" y="246"/>
                      <a:pt x="154" y="242"/>
                      <a:pt x="154" y="239"/>
                    </a:cubicBezTo>
                    <a:cubicBezTo>
                      <a:pt x="154" y="211"/>
                      <a:pt x="139" y="187"/>
                      <a:pt x="117" y="173"/>
                    </a:cubicBezTo>
                    <a:close/>
                  </a:path>
                </a:pathLst>
              </a:custGeom>
              <a:grp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sp>
            <p:nvSpPr>
              <p:cNvPr id="59" name="Rectangle 14"/>
              <p:cNvSpPr>
                <a:spLocks noChangeArrowheads="1"/>
              </p:cNvSpPr>
              <p:nvPr/>
            </p:nvSpPr>
            <p:spPr bwMode="auto">
              <a:xfrm>
                <a:off x="3698022" y="3238500"/>
                <a:ext cx="468432" cy="85726"/>
              </a:xfrm>
              <a:prstGeom prst="rect">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60" name="Gruppieren 1"/>
          <p:cNvGrpSpPr/>
          <p:nvPr/>
        </p:nvGrpSpPr>
        <p:grpSpPr>
          <a:xfrm>
            <a:off x="4646967" y="757072"/>
            <a:ext cx="691625" cy="698528"/>
            <a:chOff x="4782477" y="287265"/>
            <a:chExt cx="1279614" cy="1279614"/>
          </a:xfrm>
        </p:grpSpPr>
        <p:sp>
          <p:nvSpPr>
            <p:cNvPr id="61" name="Ellipse 2"/>
            <p:cNvSpPr/>
            <p:nvPr/>
          </p:nvSpPr>
          <p:spPr bwMode="gray">
            <a:xfrm>
              <a:off x="4782477" y="287265"/>
              <a:ext cx="1279614" cy="1279614"/>
            </a:xfrm>
            <a:prstGeom prst="ellipse">
              <a:avLst/>
            </a:prstGeom>
            <a:solidFill>
              <a:srgbClr val="FFC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62" name="Gruppieren 3"/>
            <p:cNvGrpSpPr/>
            <p:nvPr/>
          </p:nvGrpSpPr>
          <p:grpSpPr>
            <a:xfrm>
              <a:off x="5187288" y="474711"/>
              <a:ext cx="485779" cy="885145"/>
              <a:chOff x="8288338" y="2838450"/>
              <a:chExt cx="660400" cy="1203325"/>
            </a:xfrm>
          </p:grpSpPr>
          <p:sp>
            <p:nvSpPr>
              <p:cNvPr id="63" name="Rectangle 29"/>
              <p:cNvSpPr>
                <a:spLocks noChangeArrowheads="1"/>
              </p:cNvSpPr>
              <p:nvPr/>
            </p:nvSpPr>
            <p:spPr bwMode="auto">
              <a:xfrm>
                <a:off x="8307388" y="3559175"/>
                <a:ext cx="119063"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4" name="Rectangle 30"/>
              <p:cNvSpPr>
                <a:spLocks noChangeArrowheads="1"/>
              </p:cNvSpPr>
              <p:nvPr/>
            </p:nvSpPr>
            <p:spPr bwMode="auto">
              <a:xfrm>
                <a:off x="8828088" y="3559175"/>
                <a:ext cx="120650"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5" name="Freeform 31"/>
              <p:cNvSpPr/>
              <p:nvPr/>
            </p:nvSpPr>
            <p:spPr bwMode="auto">
              <a:xfrm>
                <a:off x="8307388" y="2838450"/>
                <a:ext cx="641350" cy="701675"/>
              </a:xfrm>
              <a:custGeom>
                <a:avLst/>
                <a:gdLst>
                  <a:gd name="T0" fmla="*/ 86 w 171"/>
                  <a:gd name="T1" fmla="*/ 0 h 187"/>
                  <a:gd name="T2" fmla="*/ 0 w 171"/>
                  <a:gd name="T3" fmla="*/ 66 h 187"/>
                  <a:gd name="T4" fmla="*/ 0 w 171"/>
                  <a:gd name="T5" fmla="*/ 85 h 187"/>
                  <a:gd name="T6" fmla="*/ 0 w 171"/>
                  <a:gd name="T7" fmla="*/ 187 h 187"/>
                  <a:gd name="T8" fmla="*/ 32 w 171"/>
                  <a:gd name="T9" fmla="*/ 187 h 187"/>
                  <a:gd name="T10" fmla="*/ 32 w 171"/>
                  <a:gd name="T11" fmla="*/ 83 h 187"/>
                  <a:gd name="T12" fmla="*/ 86 w 171"/>
                  <a:gd name="T13" fmla="*/ 36 h 187"/>
                  <a:gd name="T14" fmla="*/ 139 w 171"/>
                  <a:gd name="T15" fmla="*/ 83 h 187"/>
                  <a:gd name="T16" fmla="*/ 139 w 171"/>
                  <a:gd name="T17" fmla="*/ 187 h 187"/>
                  <a:gd name="T18" fmla="*/ 171 w 171"/>
                  <a:gd name="T19" fmla="*/ 187 h 187"/>
                  <a:gd name="T20" fmla="*/ 171 w 171"/>
                  <a:gd name="T21" fmla="*/ 85 h 187"/>
                  <a:gd name="T22" fmla="*/ 171 w 171"/>
                  <a:gd name="T23" fmla="*/ 66 h 187"/>
                  <a:gd name="T24" fmla="*/ 86 w 171"/>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87">
                    <a:moveTo>
                      <a:pt x="86" y="0"/>
                    </a:moveTo>
                    <a:cubicBezTo>
                      <a:pt x="41" y="0"/>
                      <a:pt x="5" y="29"/>
                      <a:pt x="0" y="66"/>
                    </a:cubicBezTo>
                    <a:cubicBezTo>
                      <a:pt x="0" y="85"/>
                      <a:pt x="0" y="85"/>
                      <a:pt x="0" y="85"/>
                    </a:cubicBezTo>
                    <a:cubicBezTo>
                      <a:pt x="0" y="187"/>
                      <a:pt x="0" y="187"/>
                      <a:pt x="0" y="187"/>
                    </a:cubicBezTo>
                    <a:cubicBezTo>
                      <a:pt x="32" y="187"/>
                      <a:pt x="32" y="187"/>
                      <a:pt x="32" y="187"/>
                    </a:cubicBezTo>
                    <a:cubicBezTo>
                      <a:pt x="32" y="83"/>
                      <a:pt x="32" y="83"/>
                      <a:pt x="32" y="83"/>
                    </a:cubicBezTo>
                    <a:cubicBezTo>
                      <a:pt x="32" y="57"/>
                      <a:pt x="56" y="36"/>
                      <a:pt x="86" y="36"/>
                    </a:cubicBezTo>
                    <a:cubicBezTo>
                      <a:pt x="115" y="36"/>
                      <a:pt x="139" y="57"/>
                      <a:pt x="139" y="83"/>
                    </a:cubicBezTo>
                    <a:cubicBezTo>
                      <a:pt x="139" y="187"/>
                      <a:pt x="139" y="187"/>
                      <a:pt x="139" y="187"/>
                    </a:cubicBezTo>
                    <a:cubicBezTo>
                      <a:pt x="171" y="187"/>
                      <a:pt x="171" y="187"/>
                      <a:pt x="171" y="187"/>
                    </a:cubicBezTo>
                    <a:cubicBezTo>
                      <a:pt x="171" y="85"/>
                      <a:pt x="171" y="85"/>
                      <a:pt x="171" y="85"/>
                    </a:cubicBezTo>
                    <a:cubicBezTo>
                      <a:pt x="171" y="66"/>
                      <a:pt x="171" y="66"/>
                      <a:pt x="171" y="66"/>
                    </a:cubicBezTo>
                    <a:cubicBezTo>
                      <a:pt x="166" y="29"/>
                      <a:pt x="130" y="0"/>
                      <a:pt x="86" y="0"/>
                    </a:cubicBez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6" name="Freeform 32"/>
              <p:cNvSpPr/>
              <p:nvPr/>
            </p:nvSpPr>
            <p:spPr bwMode="auto">
              <a:xfrm>
                <a:off x="8288338" y="3705225"/>
                <a:ext cx="107950" cy="336550"/>
              </a:xfrm>
              <a:custGeom>
                <a:avLst/>
                <a:gdLst>
                  <a:gd name="T0" fmla="*/ 52 w 68"/>
                  <a:gd name="T1" fmla="*/ 0 h 212"/>
                  <a:gd name="T2" fmla="*/ 35 w 68"/>
                  <a:gd name="T3" fmla="*/ 85 h 212"/>
                  <a:gd name="T4" fmla="*/ 0 w 68"/>
                  <a:gd name="T5" fmla="*/ 97 h 212"/>
                  <a:gd name="T6" fmla="*/ 16 w 68"/>
                  <a:gd name="T7" fmla="*/ 212 h 212"/>
                  <a:gd name="T8" fmla="*/ 28 w 68"/>
                  <a:gd name="T9" fmla="*/ 125 h 212"/>
                  <a:gd name="T10" fmla="*/ 68 w 68"/>
                  <a:gd name="T11" fmla="*/ 104 h 212"/>
                  <a:gd name="T12" fmla="*/ 52 w 68"/>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68" h="212">
                    <a:moveTo>
                      <a:pt x="52" y="0"/>
                    </a:moveTo>
                    <a:lnTo>
                      <a:pt x="35" y="85"/>
                    </a:lnTo>
                    <a:lnTo>
                      <a:pt x="0" y="97"/>
                    </a:lnTo>
                    <a:lnTo>
                      <a:pt x="16" y="212"/>
                    </a:lnTo>
                    <a:lnTo>
                      <a:pt x="28" y="125"/>
                    </a:lnTo>
                    <a:lnTo>
                      <a:pt x="68"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7" name="Freeform 33"/>
              <p:cNvSpPr/>
              <p:nvPr/>
            </p:nvSpPr>
            <p:spPr bwMode="auto">
              <a:xfrm>
                <a:off x="8809038" y="3700463"/>
                <a:ext cx="109538" cy="341312"/>
              </a:xfrm>
              <a:custGeom>
                <a:avLst/>
                <a:gdLst>
                  <a:gd name="T0" fmla="*/ 52 w 69"/>
                  <a:gd name="T1" fmla="*/ 0 h 215"/>
                  <a:gd name="T2" fmla="*/ 36 w 69"/>
                  <a:gd name="T3" fmla="*/ 88 h 215"/>
                  <a:gd name="T4" fmla="*/ 0 w 69"/>
                  <a:gd name="T5" fmla="*/ 97 h 215"/>
                  <a:gd name="T6" fmla="*/ 17 w 69"/>
                  <a:gd name="T7" fmla="*/ 215 h 215"/>
                  <a:gd name="T8" fmla="*/ 29 w 69"/>
                  <a:gd name="T9" fmla="*/ 126 h 215"/>
                  <a:gd name="T10" fmla="*/ 69 w 69"/>
                  <a:gd name="T11" fmla="*/ 104 h 215"/>
                  <a:gd name="T12" fmla="*/ 52 w 69"/>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9" h="215">
                    <a:moveTo>
                      <a:pt x="52" y="0"/>
                    </a:moveTo>
                    <a:lnTo>
                      <a:pt x="36" y="88"/>
                    </a:lnTo>
                    <a:lnTo>
                      <a:pt x="0" y="97"/>
                    </a:lnTo>
                    <a:lnTo>
                      <a:pt x="17" y="215"/>
                    </a:lnTo>
                    <a:lnTo>
                      <a:pt x="29" y="126"/>
                    </a:lnTo>
                    <a:lnTo>
                      <a:pt x="69"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5" name="矩形 14"/>
          <p:cNvSpPr/>
          <p:nvPr/>
        </p:nvSpPr>
        <p:spPr>
          <a:xfrm>
            <a:off x="377920" y="1246169"/>
            <a:ext cx="1800493" cy="662297"/>
          </a:xfrm>
          <a:prstGeom prst="rect">
            <a:avLst/>
          </a:prstGeom>
        </p:spPr>
        <p:txBody>
          <a:bodyPr wrap="non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a:t>
            </a:r>
            <a:r>
              <a:rPr lang="zh-CN" altLang="en-US" sz="2800" b="1" dirty="0" smtClean="0">
                <a:solidFill>
                  <a:prstClr val="black"/>
                </a:solidFill>
                <a:latin typeface="Times New Roman" panose="02020603050405020304" pitchFamily="18" charset="0"/>
                <a:ea typeface="微软雅黑" panose="020B0503020204020204" charset="-122"/>
              </a:rPr>
              <a:t>近视眼</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6" name="矩形 15"/>
          <p:cNvSpPr/>
          <p:nvPr/>
        </p:nvSpPr>
        <p:spPr>
          <a:xfrm>
            <a:off x="463645" y="1857861"/>
            <a:ext cx="7410673"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有些人的眼睛只能看清近处的物体，而不能看</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清远处的物体，这样的眼睛被称为近视眼</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19" name="图片 18"/>
          <p:cNvPicPr>
            <a:picLocks noChangeAspect="1"/>
          </p:cNvPicPr>
          <p:nvPr/>
        </p:nvPicPr>
        <p:blipFill>
          <a:blip r:embed="rId2"/>
          <a:stretch>
            <a:fillRect/>
          </a:stretch>
        </p:blipFill>
        <p:spPr>
          <a:xfrm>
            <a:off x="377920" y="3729867"/>
            <a:ext cx="4114716" cy="1813683"/>
          </a:xfrm>
          <a:prstGeom prst="rect">
            <a:avLst/>
          </a:prstGeom>
          <a:ln>
            <a:noFill/>
            <a:prstDash val="sysDash"/>
          </a:ln>
        </p:spPr>
      </p:pic>
      <p:cxnSp>
        <p:nvCxnSpPr>
          <p:cNvPr id="22" name="直接连接符 21"/>
          <p:cNvCxnSpPr/>
          <p:nvPr/>
        </p:nvCxnSpPr>
        <p:spPr>
          <a:xfrm flipV="1">
            <a:off x="2800350" y="4560636"/>
            <a:ext cx="1508473" cy="400785"/>
          </a:xfrm>
          <a:prstGeom prst="line">
            <a:avLst/>
          </a:prstGeom>
          <a:ln w="38100">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85551" y="4961421"/>
            <a:ext cx="236861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895199" y="4503985"/>
            <a:ext cx="1295688" cy="248641"/>
          </a:xfrm>
          <a:prstGeom prst="line">
            <a:avLst/>
          </a:prstGeom>
          <a:ln w="38100">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5551" y="4514982"/>
            <a:ext cx="2422430" cy="992"/>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317629" y="4060128"/>
            <a:ext cx="2761604" cy="1384995"/>
          </a:xfrm>
          <a:prstGeom prst="rect">
            <a:avLst/>
          </a:prstGeom>
        </p:spPr>
        <p:txBody>
          <a:bodyPr wrap="square">
            <a:spAutoFit/>
          </a:bodyPr>
          <a:lstStyle/>
          <a:p>
            <a:pPr lvl="0">
              <a:lnSpc>
                <a:spcPct val="150000"/>
              </a:lnSpc>
            </a:pPr>
            <a:r>
              <a:rPr lang="zh-CN" altLang="en-US" sz="2800" b="1" dirty="0" smtClean="0">
                <a:solidFill>
                  <a:srgbClr val="C00000"/>
                </a:solidFill>
                <a:latin typeface="Times New Roman" panose="02020603050405020304" pitchFamily="18" charset="0"/>
                <a:ea typeface="微软雅黑" panose="020B0503020204020204" charset="-122"/>
              </a:rPr>
              <a:t>远处</a:t>
            </a:r>
            <a:r>
              <a:rPr lang="zh-CN" altLang="en-US" sz="2800" b="1" dirty="0">
                <a:latin typeface="Times New Roman" panose="02020603050405020304" pitchFamily="18" charset="0"/>
                <a:ea typeface="微软雅黑" panose="020B0503020204020204" charset="-122"/>
              </a:rPr>
              <a:t>的物体成像在</a:t>
            </a:r>
            <a:r>
              <a:rPr lang="zh-CN" altLang="en-US" sz="2800" b="1" dirty="0">
                <a:solidFill>
                  <a:srgbClr val="C00000"/>
                </a:solidFill>
                <a:latin typeface="Times New Roman" panose="02020603050405020304" pitchFamily="18" charset="0"/>
                <a:ea typeface="微软雅黑" panose="020B0503020204020204" charset="-122"/>
              </a:rPr>
              <a:t>视网膜前</a:t>
            </a:r>
            <a:r>
              <a:rPr lang="zh-CN" altLang="en-US" sz="2800" b="1" dirty="0">
                <a:latin typeface="Times New Roman" panose="02020603050405020304" pitchFamily="18" charset="0"/>
                <a:ea typeface="微软雅黑" panose="020B0503020204020204" charset="-122"/>
              </a:rPr>
              <a:t>。</a:t>
            </a:r>
          </a:p>
        </p:txBody>
      </p:sp>
      <p:sp>
        <p:nvSpPr>
          <p:cNvPr id="36" name="圆角矩形 35"/>
          <p:cNvSpPr/>
          <p:nvPr/>
        </p:nvSpPr>
        <p:spPr>
          <a:xfrm>
            <a:off x="463532" y="3487803"/>
            <a:ext cx="4241705" cy="252964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形标注 38"/>
          <p:cNvSpPr/>
          <p:nvPr/>
        </p:nvSpPr>
        <p:spPr>
          <a:xfrm>
            <a:off x="5190983" y="3571875"/>
            <a:ext cx="2888250" cy="2445571"/>
          </a:xfrm>
          <a:prstGeom prst="wedgeEllipseCallout">
            <a:avLst>
              <a:gd name="adj1" fmla="val -66339"/>
              <a:gd name="adj2" fmla="val 19021"/>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82524" y="129207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4" name="矩形 23"/>
          <p:cNvSpPr/>
          <p:nvPr/>
        </p:nvSpPr>
        <p:spPr>
          <a:xfrm>
            <a:off x="6170918" y="121701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5" name="矩形 24"/>
          <p:cNvSpPr/>
          <p:nvPr/>
        </p:nvSpPr>
        <p:spPr>
          <a:xfrm>
            <a:off x="4517410" y="1324734"/>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819880" y="1949779"/>
            <a:ext cx="6994993" cy="2601290"/>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产生</a:t>
            </a:r>
            <a:r>
              <a:rPr lang="zh-CN" altLang="en-US" sz="2800" b="1" dirty="0">
                <a:solidFill>
                  <a:prstClr val="black"/>
                </a:solidFill>
                <a:latin typeface="Times New Roman" panose="02020603050405020304" pitchFamily="18" charset="0"/>
                <a:ea typeface="微软雅黑" panose="020B0503020204020204" charset="-122"/>
              </a:rPr>
              <a:t>近视的原因是：</a:t>
            </a:r>
            <a:r>
              <a:rPr lang="zh-CN" altLang="en-US" sz="2800" b="1" dirty="0">
                <a:solidFill>
                  <a:srgbClr val="C00000"/>
                </a:solidFill>
                <a:latin typeface="Times New Roman" panose="02020603050405020304" pitchFamily="18" charset="0"/>
                <a:ea typeface="微软雅黑" panose="020B0503020204020204" charset="-122"/>
              </a:rPr>
              <a:t>晶状体太厚，折光能力太强</a:t>
            </a:r>
            <a:r>
              <a:rPr lang="zh-CN" altLang="en-US" sz="2800" b="1" dirty="0">
                <a:solidFill>
                  <a:prstClr val="black"/>
                </a:solidFill>
                <a:latin typeface="Times New Roman" panose="02020603050405020304" pitchFamily="18" charset="0"/>
                <a:ea typeface="微软雅黑" panose="020B0503020204020204" charset="-122"/>
              </a:rPr>
              <a:t>，</a:t>
            </a:r>
            <a:r>
              <a:rPr lang="zh-CN" altLang="en-US" sz="2800" b="1" dirty="0" smtClean="0">
                <a:solidFill>
                  <a:prstClr val="black"/>
                </a:solidFill>
                <a:latin typeface="Times New Roman" panose="02020603050405020304" pitchFamily="18" charset="0"/>
                <a:ea typeface="微软雅黑" panose="020B0503020204020204" charset="-122"/>
              </a:rPr>
              <a:t>或者眼球</a:t>
            </a:r>
            <a:r>
              <a:rPr lang="zh-CN" altLang="en-US" sz="2800" b="1" dirty="0">
                <a:solidFill>
                  <a:prstClr val="black"/>
                </a:solidFill>
                <a:latin typeface="Times New Roman" panose="02020603050405020304" pitchFamily="18" charset="0"/>
                <a:ea typeface="微软雅黑" panose="020B0503020204020204" charset="-122"/>
              </a:rPr>
              <a:t>前后方向太长，远处物体射来的光会聚在视网膜</a:t>
            </a:r>
            <a:r>
              <a:rPr lang="zh-CN" altLang="en-US" sz="2800" b="1" dirty="0" smtClean="0">
                <a:solidFill>
                  <a:prstClr val="black"/>
                </a:solidFill>
                <a:latin typeface="Times New Roman" panose="02020603050405020304" pitchFamily="18" charset="0"/>
                <a:ea typeface="微软雅黑" panose="020B0503020204020204" charset="-122"/>
              </a:rPr>
              <a:t>前面</a:t>
            </a:r>
            <a:r>
              <a:rPr lang="zh-CN" altLang="en-US" sz="2800" b="1" dirty="0">
                <a:solidFill>
                  <a:prstClr val="black"/>
                </a:solidFill>
                <a:latin typeface="Times New Roman" panose="02020603050405020304" pitchFamily="18" charset="0"/>
                <a:ea typeface="微软雅黑" panose="020B0503020204020204" charset="-122"/>
              </a:rPr>
              <a:t>，到连视网膜时已经是一个模糊的光斑</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矩形 11"/>
          <p:cNvSpPr/>
          <p:nvPr/>
        </p:nvSpPr>
        <p:spPr>
          <a:xfrm>
            <a:off x="1345576" y="5380727"/>
            <a:ext cx="5810250" cy="738664"/>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思考：为什么青少年容易近视</a:t>
            </a:r>
          </a:p>
        </p:txBody>
      </p:sp>
      <p:sp>
        <p:nvSpPr>
          <p:cNvPr id="15" name="圆角矩形 14"/>
          <p:cNvSpPr/>
          <p:nvPr/>
        </p:nvSpPr>
        <p:spPr>
          <a:xfrm>
            <a:off x="574179" y="1729117"/>
            <a:ext cx="7598271" cy="3043396"/>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15827" y="1343710"/>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6" name="矩形 15"/>
          <p:cNvSpPr/>
          <p:nvPr/>
        </p:nvSpPr>
        <p:spPr>
          <a:xfrm>
            <a:off x="6204221" y="1268645"/>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7" name="矩形 16"/>
          <p:cNvSpPr/>
          <p:nvPr/>
        </p:nvSpPr>
        <p:spPr>
          <a:xfrm>
            <a:off x="4550713" y="1376367"/>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4" name="组合 13"/>
          <p:cNvGrpSpPr/>
          <p:nvPr/>
        </p:nvGrpSpPr>
        <p:grpSpPr>
          <a:xfrm>
            <a:off x="848137" y="1862467"/>
            <a:ext cx="7619588" cy="3043396"/>
            <a:chOff x="848137" y="1862467"/>
            <a:chExt cx="7619588" cy="3043396"/>
          </a:xfrm>
        </p:grpSpPr>
        <p:sp>
          <p:nvSpPr>
            <p:cNvPr id="11" name="矩形 10"/>
            <p:cNvSpPr/>
            <p:nvPr/>
          </p:nvSpPr>
          <p:spPr>
            <a:xfrm>
              <a:off x="1114837" y="2111387"/>
              <a:ext cx="7028086" cy="2601290"/>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由于</a:t>
              </a:r>
              <a:r>
                <a:rPr lang="zh-CN" altLang="en-US" sz="2800" b="1" dirty="0" smtClean="0">
                  <a:solidFill>
                    <a:prstClr val="black"/>
                  </a:solidFill>
                  <a:latin typeface="Times New Roman" panose="02020603050405020304" pitchFamily="18" charset="0"/>
                  <a:ea typeface="微软雅黑" panose="020B0503020204020204" charset="-122"/>
                </a:rPr>
                <a:t>青少年</a:t>
              </a:r>
              <a:r>
                <a:rPr lang="zh-CN" altLang="en-US" sz="2800" b="1" dirty="0">
                  <a:solidFill>
                    <a:prstClr val="black"/>
                  </a:solidFill>
                  <a:latin typeface="Times New Roman" panose="02020603050405020304" pitchFamily="18" charset="0"/>
                  <a:ea typeface="微软雅黑" panose="020B0503020204020204" charset="-122"/>
                </a:rPr>
                <a:t>的眼睛还没有发育成熟，如果平时用眼过度</a:t>
              </a:r>
              <a:r>
                <a:rPr lang="zh-CN" altLang="en-US" sz="2800" b="1" dirty="0" smtClean="0">
                  <a:solidFill>
                    <a:prstClr val="black"/>
                  </a:solidFill>
                  <a:latin typeface="Times New Roman" panose="02020603050405020304" pitchFamily="18" charset="0"/>
                  <a:ea typeface="微软雅黑" panose="020B0503020204020204" charset="-122"/>
                </a:rPr>
                <a:t>以及</a:t>
              </a:r>
              <a:r>
                <a:rPr lang="zh-CN" altLang="en-US" sz="2800" b="1" dirty="0">
                  <a:solidFill>
                    <a:prstClr val="black"/>
                  </a:solidFill>
                  <a:latin typeface="Times New Roman" panose="02020603050405020304" pitchFamily="18" charset="0"/>
                  <a:ea typeface="微软雅黑" panose="020B0503020204020204" charset="-122"/>
                </a:rPr>
                <a:t>周围环境的光污染等因素，就会导致眼睛的</a:t>
              </a:r>
              <a:r>
                <a:rPr lang="zh-CN" altLang="en-US" sz="2800" b="1" dirty="0" smtClean="0">
                  <a:solidFill>
                    <a:prstClr val="black"/>
                  </a:solidFill>
                  <a:latin typeface="Times New Roman" panose="02020603050405020304" pitchFamily="18" charset="0"/>
                  <a:ea typeface="微软雅黑" panose="020B0503020204020204" charset="-122"/>
                </a:rPr>
                <a:t>自我调节</a:t>
              </a:r>
              <a:r>
                <a:rPr lang="zh-CN" altLang="en-US" sz="2800" b="1" dirty="0">
                  <a:solidFill>
                    <a:prstClr val="black"/>
                  </a:solidFill>
                  <a:latin typeface="Times New Roman" panose="02020603050405020304" pitchFamily="18" charset="0"/>
                  <a:ea typeface="微软雅黑" panose="020B0503020204020204" charset="-122"/>
                </a:rPr>
                <a:t>能力大大减小。因此，要注意</a:t>
              </a:r>
              <a:r>
                <a:rPr lang="zh-CN" altLang="en-US" sz="2800" b="1" dirty="0" smtClean="0">
                  <a:solidFill>
                    <a:prstClr val="black"/>
                  </a:solidFill>
                  <a:latin typeface="Times New Roman" panose="02020603050405020304" pitchFamily="18" charset="0"/>
                  <a:ea typeface="微软雅黑" panose="020B0503020204020204" charset="-122"/>
                </a:rPr>
                <a:t>保护</a:t>
              </a:r>
              <a:r>
                <a:rPr lang="zh-CN" altLang="en-US" sz="2800" b="1" dirty="0">
                  <a:solidFill>
                    <a:prstClr val="black"/>
                  </a:solidFill>
                  <a:latin typeface="Times New Roman" panose="02020603050405020304" pitchFamily="18" charset="0"/>
                  <a:ea typeface="微软雅黑" panose="020B0503020204020204" charset="-122"/>
                </a:rPr>
                <a:t>眼睛</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圆角矩形 11"/>
            <p:cNvSpPr/>
            <p:nvPr/>
          </p:nvSpPr>
          <p:spPr>
            <a:xfrm>
              <a:off x="848137" y="1862467"/>
              <a:ext cx="7619588" cy="3043396"/>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3525" y="5335874"/>
            <a:ext cx="968061" cy="7789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9" name="矩形 28"/>
          <p:cNvSpPr/>
          <p:nvPr/>
        </p:nvSpPr>
        <p:spPr>
          <a:xfrm>
            <a:off x="377920" y="1246169"/>
            <a:ext cx="1800493" cy="738664"/>
          </a:xfrm>
          <a:prstGeom prst="rect">
            <a:avLst/>
          </a:prstGeom>
        </p:spPr>
        <p:txBody>
          <a:bodyPr wrap="non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、远视眼</a:t>
            </a:r>
          </a:p>
        </p:txBody>
      </p:sp>
      <p:grpSp>
        <p:nvGrpSpPr>
          <p:cNvPr id="31" name="组合 30"/>
          <p:cNvGrpSpPr/>
          <p:nvPr/>
        </p:nvGrpSpPr>
        <p:grpSpPr>
          <a:xfrm>
            <a:off x="574179" y="4068017"/>
            <a:ext cx="4375055" cy="1780334"/>
            <a:chOff x="819880" y="2684430"/>
            <a:chExt cx="4583651" cy="1820137"/>
          </a:xfrm>
        </p:grpSpPr>
        <p:grpSp>
          <p:nvGrpSpPr>
            <p:cNvPr id="30" name="组合 29"/>
            <p:cNvGrpSpPr/>
            <p:nvPr/>
          </p:nvGrpSpPr>
          <p:grpSpPr>
            <a:xfrm>
              <a:off x="819880" y="2684430"/>
              <a:ext cx="4583651" cy="1820137"/>
              <a:chOff x="712249" y="1646722"/>
              <a:chExt cx="4583651" cy="1820137"/>
            </a:xfrm>
          </p:grpSpPr>
          <p:pic>
            <p:nvPicPr>
              <p:cNvPr id="12" name="图片 11"/>
              <p:cNvPicPr>
                <a:picLocks noChangeAspect="1"/>
              </p:cNvPicPr>
              <p:nvPr/>
            </p:nvPicPr>
            <p:blipFill>
              <a:blip r:embed="rId2"/>
              <a:stretch>
                <a:fillRect/>
              </a:stretch>
            </p:blipFill>
            <p:spPr>
              <a:xfrm>
                <a:off x="723249" y="1646722"/>
                <a:ext cx="4251230" cy="1820137"/>
              </a:xfrm>
              <a:prstGeom prst="rect">
                <a:avLst/>
              </a:prstGeom>
            </p:spPr>
          </p:pic>
          <p:cxnSp>
            <p:nvCxnSpPr>
              <p:cNvPr id="13" name="直接连接符 12"/>
              <p:cNvCxnSpPr/>
              <p:nvPr/>
            </p:nvCxnSpPr>
            <p:spPr>
              <a:xfrm flipV="1">
                <a:off x="3242310" y="2303587"/>
                <a:ext cx="2053590" cy="380843"/>
              </a:xfrm>
              <a:prstGeom prst="line">
                <a:avLst/>
              </a:prstGeom>
              <a:ln w="38100">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253310" y="2267082"/>
                <a:ext cx="2042590" cy="172806"/>
              </a:xfrm>
              <a:prstGeom prst="line">
                <a:avLst/>
              </a:prstGeom>
              <a:ln w="38100">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712249" y="2256085"/>
                <a:ext cx="345329" cy="457436"/>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p:cNvCxnSpPr/>
            <p:nvPr/>
          </p:nvCxnSpPr>
          <p:spPr>
            <a:xfrm flipV="1">
              <a:off x="884695" y="3293169"/>
              <a:ext cx="2314799" cy="904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30880" y="3747363"/>
              <a:ext cx="2422430" cy="992"/>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670494" y="1803987"/>
            <a:ext cx="7844855"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有些人的</a:t>
            </a:r>
            <a:r>
              <a:rPr lang="zh-CN" altLang="en-US" sz="2800" b="1" dirty="0" smtClean="0">
                <a:solidFill>
                  <a:prstClr val="black"/>
                </a:solidFill>
                <a:latin typeface="Times New Roman" panose="02020603050405020304" pitchFamily="18" charset="0"/>
                <a:ea typeface="微软雅黑" panose="020B0503020204020204" charset="-122"/>
              </a:rPr>
              <a:t>眼睛看不清</a:t>
            </a:r>
            <a:r>
              <a:rPr lang="zh-CN" altLang="en-US" sz="2800" b="1" dirty="0">
                <a:solidFill>
                  <a:prstClr val="black"/>
                </a:solidFill>
                <a:latin typeface="Times New Roman" panose="02020603050405020304" pitchFamily="18" charset="0"/>
                <a:ea typeface="微软雅黑" panose="020B0503020204020204" charset="-122"/>
              </a:rPr>
              <a:t>近处的物体，只能看清远处</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的物体</a:t>
            </a:r>
            <a:r>
              <a:rPr lang="zh-CN" altLang="en-US" sz="2800" b="1" dirty="0" smtClean="0">
                <a:solidFill>
                  <a:prstClr val="black"/>
                </a:solidFill>
                <a:latin typeface="Times New Roman" panose="02020603050405020304" pitchFamily="18" charset="0"/>
                <a:ea typeface="微软雅黑" panose="020B0503020204020204" charset="-122"/>
              </a:rPr>
              <a:t>。这样</a:t>
            </a:r>
            <a:r>
              <a:rPr lang="zh-CN" altLang="en-US" sz="2800" b="1" dirty="0">
                <a:solidFill>
                  <a:prstClr val="black"/>
                </a:solidFill>
                <a:latin typeface="Times New Roman" panose="02020603050405020304" pitchFamily="18" charset="0"/>
                <a:ea typeface="微软雅黑" panose="020B0503020204020204" charset="-122"/>
              </a:rPr>
              <a:t>的眼睛称为远视眼</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34" name="矩形 33"/>
          <p:cNvSpPr/>
          <p:nvPr/>
        </p:nvSpPr>
        <p:spPr>
          <a:xfrm>
            <a:off x="6009705" y="4125201"/>
            <a:ext cx="2505644" cy="1384995"/>
          </a:xfrm>
          <a:prstGeom prst="rect">
            <a:avLst/>
          </a:prstGeom>
        </p:spPr>
        <p:txBody>
          <a:bodyPr wrap="square">
            <a:spAutoFit/>
          </a:bodyPr>
          <a:lstStyle/>
          <a:p>
            <a:pPr>
              <a:lnSpc>
                <a:spcPct val="150000"/>
              </a:lnSpc>
            </a:pPr>
            <a:r>
              <a:rPr lang="zh-CN" altLang="en-US" sz="2800" b="1" dirty="0" smtClean="0">
                <a:solidFill>
                  <a:srgbClr val="C00000"/>
                </a:solidFill>
                <a:latin typeface="Times New Roman" panose="02020603050405020304" pitchFamily="18" charset="0"/>
                <a:ea typeface="微软雅黑" panose="020B0503020204020204" charset="-122"/>
              </a:rPr>
              <a:t>近处</a:t>
            </a:r>
            <a:r>
              <a:rPr lang="zh-CN" altLang="en-US" sz="2800" b="1" dirty="0" smtClean="0">
                <a:solidFill>
                  <a:prstClr val="black"/>
                </a:solidFill>
                <a:latin typeface="Times New Roman" panose="02020603050405020304" pitchFamily="18" charset="0"/>
                <a:ea typeface="微软雅黑" panose="020B0503020204020204" charset="-122"/>
              </a:rPr>
              <a:t>物体</a:t>
            </a:r>
            <a:r>
              <a:rPr lang="zh-CN" altLang="en-US" sz="2800" b="1" dirty="0">
                <a:solidFill>
                  <a:prstClr val="black"/>
                </a:solidFill>
                <a:latin typeface="Times New Roman" panose="02020603050405020304" pitchFamily="18" charset="0"/>
                <a:ea typeface="微软雅黑" panose="020B0503020204020204" charset="-122"/>
              </a:rPr>
              <a:t>成像在</a:t>
            </a:r>
            <a:r>
              <a:rPr lang="zh-CN" altLang="en-US" sz="2800" b="1" dirty="0">
                <a:solidFill>
                  <a:srgbClr val="C00000"/>
                </a:solidFill>
                <a:latin typeface="Times New Roman" panose="02020603050405020304" pitchFamily="18" charset="0"/>
                <a:ea typeface="微软雅黑" panose="020B0503020204020204" charset="-122"/>
              </a:rPr>
              <a:t>视网膜</a:t>
            </a:r>
            <a:r>
              <a:rPr lang="zh-CN" altLang="en-US" sz="2800" b="1" dirty="0" smtClean="0">
                <a:solidFill>
                  <a:srgbClr val="C00000"/>
                </a:solidFill>
                <a:latin typeface="Times New Roman" panose="02020603050405020304" pitchFamily="18" charset="0"/>
                <a:ea typeface="微软雅黑" panose="020B0503020204020204" charset="-122"/>
              </a:rPr>
              <a:t>后。</a:t>
            </a:r>
            <a:endParaRPr lang="zh-CN" altLang="en-US" dirty="0"/>
          </a:p>
        </p:txBody>
      </p:sp>
      <p:sp>
        <p:nvSpPr>
          <p:cNvPr id="35" name="圆角矩形 34"/>
          <p:cNvSpPr/>
          <p:nvPr/>
        </p:nvSpPr>
        <p:spPr>
          <a:xfrm>
            <a:off x="584678" y="3398622"/>
            <a:ext cx="4576033" cy="252964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形标注 35"/>
          <p:cNvSpPr/>
          <p:nvPr/>
        </p:nvSpPr>
        <p:spPr>
          <a:xfrm>
            <a:off x="5772008" y="3560513"/>
            <a:ext cx="2888250" cy="2445571"/>
          </a:xfrm>
          <a:prstGeom prst="wedgeEllipseCallout">
            <a:avLst>
              <a:gd name="adj1" fmla="val -67988"/>
              <a:gd name="adj2" fmla="val 15126"/>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924337" y="5364921"/>
            <a:ext cx="7366119"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charset="-122"/>
              </a:rPr>
              <a:t>你知道青少年</a:t>
            </a:r>
            <a:r>
              <a:rPr lang="zh-CN" altLang="en-US" sz="2800" b="1" dirty="0">
                <a:solidFill>
                  <a:prstClr val="black"/>
                </a:solidFill>
                <a:latin typeface="Times New Roman" panose="02020603050405020304" pitchFamily="18" charset="0"/>
                <a:ea typeface="微软雅黑" panose="020B0503020204020204" charset="-122"/>
              </a:rPr>
              <a:t>中的远视眼</a:t>
            </a:r>
            <a:r>
              <a:rPr lang="zh-CN" altLang="en-US" sz="2800" b="1" dirty="0" smtClean="0">
                <a:solidFill>
                  <a:prstClr val="black"/>
                </a:solidFill>
                <a:latin typeface="Times New Roman" panose="02020603050405020304" pitchFamily="18" charset="0"/>
                <a:ea typeface="微软雅黑" panose="020B0503020204020204" charset="-122"/>
              </a:rPr>
              <a:t>一般有什么症状吗？</a:t>
            </a:r>
            <a:endParaRPr lang="zh-CN" altLang="en-US" dirty="0"/>
          </a:p>
        </p:txBody>
      </p:sp>
      <p:grpSp>
        <p:nvGrpSpPr>
          <p:cNvPr id="14" name="组合 13"/>
          <p:cNvGrpSpPr/>
          <p:nvPr/>
        </p:nvGrpSpPr>
        <p:grpSpPr>
          <a:xfrm>
            <a:off x="574179" y="1660101"/>
            <a:ext cx="7619588" cy="3378623"/>
            <a:chOff x="574179" y="1660101"/>
            <a:chExt cx="7619588" cy="3378623"/>
          </a:xfrm>
        </p:grpSpPr>
        <p:sp>
          <p:nvSpPr>
            <p:cNvPr id="11" name="矩形 10"/>
            <p:cNvSpPr/>
            <p:nvPr/>
          </p:nvSpPr>
          <p:spPr>
            <a:xfrm>
              <a:off x="819880" y="1688360"/>
              <a:ext cx="7029450" cy="3247620"/>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产生</a:t>
              </a:r>
              <a:r>
                <a:rPr lang="zh-CN" altLang="en-US" sz="2800" b="1" dirty="0">
                  <a:solidFill>
                    <a:prstClr val="black"/>
                  </a:solidFill>
                  <a:latin typeface="Times New Roman" panose="02020603050405020304" pitchFamily="18" charset="0"/>
                  <a:ea typeface="微软雅黑" panose="020B0503020204020204" charset="-122"/>
                </a:rPr>
                <a:t>远视的原因是：晶状体太薄，</a:t>
              </a:r>
              <a:r>
                <a:rPr lang="zh-CN" altLang="en-US" sz="2800" b="1" dirty="0" smtClean="0">
                  <a:solidFill>
                    <a:prstClr val="black"/>
                  </a:solidFill>
                  <a:latin typeface="Times New Roman" panose="02020603050405020304" pitchFamily="18" charset="0"/>
                  <a:ea typeface="微软雅黑" panose="020B0503020204020204" charset="-122"/>
                </a:rPr>
                <a:t>折光</a:t>
              </a:r>
              <a:r>
                <a:rPr lang="zh-CN" altLang="en-US" sz="2800" b="1" dirty="0">
                  <a:solidFill>
                    <a:prstClr val="black"/>
                  </a:solidFill>
                  <a:latin typeface="Times New Roman" panose="02020603050405020304" pitchFamily="18" charset="0"/>
                  <a:ea typeface="微软雅黑" panose="020B0503020204020204" charset="-122"/>
                </a:rPr>
                <a:t>能力太弱，或者眼球前后方向太短，近处</a:t>
              </a:r>
              <a:r>
                <a:rPr lang="zh-CN" altLang="en-US" sz="2800" b="1" dirty="0" smtClean="0">
                  <a:solidFill>
                    <a:prstClr val="black"/>
                  </a:solidFill>
                  <a:latin typeface="Times New Roman" panose="02020603050405020304" pitchFamily="18" charset="0"/>
                  <a:ea typeface="微软雅黑" panose="020B0503020204020204" charset="-122"/>
                </a:rPr>
                <a:t>物体射</a:t>
              </a:r>
              <a:r>
                <a:rPr lang="zh-CN" altLang="en-US" sz="2800" b="1" dirty="0">
                  <a:solidFill>
                    <a:prstClr val="black"/>
                  </a:solidFill>
                  <a:latin typeface="Times New Roman" panose="02020603050405020304" pitchFamily="18" charset="0"/>
                  <a:ea typeface="微软雅黑" panose="020B0503020204020204" charset="-122"/>
                </a:rPr>
                <a:t>来的光还没有会聚就已经到达视网膜（像要</a:t>
              </a:r>
              <a:r>
                <a:rPr lang="zh-CN" altLang="en-US" sz="2800" b="1" dirty="0" smtClean="0">
                  <a:solidFill>
                    <a:prstClr val="black"/>
                  </a:solidFill>
                  <a:latin typeface="Times New Roman" panose="02020603050405020304" pitchFamily="18" charset="0"/>
                  <a:ea typeface="微软雅黑" panose="020B0503020204020204" charset="-122"/>
                </a:rPr>
                <a:t>成在</a:t>
              </a:r>
              <a:r>
                <a:rPr lang="zh-CN" altLang="en-US" sz="2800" b="1" dirty="0">
                  <a:solidFill>
                    <a:prstClr val="black"/>
                  </a:solidFill>
                  <a:latin typeface="Times New Roman" panose="02020603050405020304" pitchFamily="18" charset="0"/>
                  <a:ea typeface="微软雅黑" panose="020B0503020204020204" charset="-122"/>
                </a:rPr>
                <a:t>视网膜后面），视网膜上只是一个模糊的</a:t>
              </a:r>
              <a:r>
                <a:rPr lang="zh-CN" altLang="en-US" sz="2800" b="1" dirty="0" smtClean="0">
                  <a:solidFill>
                    <a:prstClr val="black"/>
                  </a:solidFill>
                  <a:latin typeface="Times New Roman" panose="02020603050405020304" pitchFamily="18" charset="0"/>
                  <a:ea typeface="微软雅黑" panose="020B0503020204020204" charset="-122"/>
                </a:rPr>
                <a:t>光斑</a:t>
              </a:r>
              <a:r>
                <a:rPr lang="zh-CN" altLang="en-US" sz="2800" b="1" dirty="0">
                  <a:solidFill>
                    <a:prstClr val="black"/>
                  </a:solidFill>
                  <a:latin typeface="Times New Roman" panose="02020603050405020304" pitchFamily="18" charset="0"/>
                  <a:ea typeface="微软雅黑" panose="020B0503020204020204" charset="-122"/>
                </a:rPr>
                <a:t>。</a:t>
              </a:r>
            </a:p>
          </p:txBody>
        </p:sp>
        <p:sp>
          <p:nvSpPr>
            <p:cNvPr id="13" name="圆角矩形 12"/>
            <p:cNvSpPr/>
            <p:nvPr/>
          </p:nvSpPr>
          <p:spPr>
            <a:xfrm>
              <a:off x="574179" y="1660101"/>
              <a:ext cx="7619588" cy="337862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3041952" y="1352039"/>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6" name="矩形 15"/>
          <p:cNvSpPr/>
          <p:nvPr/>
        </p:nvSpPr>
        <p:spPr>
          <a:xfrm>
            <a:off x="6230346" y="1276974"/>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7" name="矩形 16"/>
          <p:cNvSpPr/>
          <p:nvPr/>
        </p:nvSpPr>
        <p:spPr>
          <a:xfrm>
            <a:off x="4576838" y="1384696"/>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4" name="组合 13"/>
          <p:cNvGrpSpPr/>
          <p:nvPr/>
        </p:nvGrpSpPr>
        <p:grpSpPr>
          <a:xfrm>
            <a:off x="888504" y="1688676"/>
            <a:ext cx="7619588" cy="3378623"/>
            <a:chOff x="888504" y="1688676"/>
            <a:chExt cx="7619588" cy="3378623"/>
          </a:xfrm>
        </p:grpSpPr>
        <p:sp>
          <p:nvSpPr>
            <p:cNvPr id="11" name="矩形 10"/>
            <p:cNvSpPr/>
            <p:nvPr/>
          </p:nvSpPr>
          <p:spPr>
            <a:xfrm>
              <a:off x="1114837" y="1882066"/>
              <a:ext cx="6858000" cy="2601290"/>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视力</a:t>
              </a:r>
              <a:r>
                <a:rPr lang="zh-CN" altLang="en-US" sz="2800" b="1" dirty="0">
                  <a:solidFill>
                    <a:prstClr val="black"/>
                  </a:solidFill>
                  <a:latin typeface="Times New Roman" panose="02020603050405020304" pitchFamily="18" charset="0"/>
                  <a:ea typeface="微软雅黑" panose="020B0503020204020204" charset="-122"/>
                </a:rPr>
                <a:t>模糊外，视疲劳是远视限最为常见的症状，</a:t>
              </a:r>
              <a:r>
                <a:rPr lang="zh-CN" altLang="en-US" sz="2800" b="1" dirty="0" smtClean="0">
                  <a:solidFill>
                    <a:prstClr val="black"/>
                  </a:solidFill>
                  <a:latin typeface="Times New Roman" panose="02020603050405020304" pitchFamily="18" charset="0"/>
                  <a:ea typeface="微软雅黑" panose="020B0503020204020204" charset="-122"/>
                </a:rPr>
                <a:t>同时</a:t>
              </a:r>
              <a:r>
                <a:rPr lang="zh-CN" altLang="en-US" sz="2800" b="1" dirty="0">
                  <a:solidFill>
                    <a:prstClr val="black"/>
                  </a:solidFill>
                  <a:latin typeface="Times New Roman" panose="02020603050405020304" pitchFamily="18" charset="0"/>
                  <a:ea typeface="微软雅黑" panose="020B0503020204020204" charset="-122"/>
                </a:rPr>
                <a:t>还伴有头痛、头晕等症状。青少年中的远视眼</a:t>
              </a:r>
              <a:r>
                <a:rPr lang="zh-CN" altLang="en-US" sz="2800" b="1" dirty="0" smtClean="0">
                  <a:solidFill>
                    <a:prstClr val="black"/>
                  </a:solidFill>
                  <a:latin typeface="Times New Roman" panose="02020603050405020304" pitchFamily="18" charset="0"/>
                  <a:ea typeface="微软雅黑" panose="020B0503020204020204" charset="-122"/>
                </a:rPr>
                <a:t>一般</a:t>
              </a:r>
              <a:r>
                <a:rPr lang="zh-CN" altLang="en-US" sz="2800" b="1" dirty="0">
                  <a:solidFill>
                    <a:prstClr val="black"/>
                  </a:solidFill>
                  <a:latin typeface="Times New Roman" panose="02020603050405020304" pitchFamily="18" charset="0"/>
                  <a:ea typeface="微软雅黑" panose="020B0503020204020204" charset="-122"/>
                </a:rPr>
                <a:t>是由遗传、疾病或伤害所致</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圆角矩形 11"/>
            <p:cNvSpPr/>
            <p:nvPr/>
          </p:nvSpPr>
          <p:spPr>
            <a:xfrm>
              <a:off x="888504" y="1688676"/>
              <a:ext cx="7619588" cy="337862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4925" y="5323519"/>
            <a:ext cx="1365441" cy="1310823"/>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819880" y="1322516"/>
            <a:ext cx="7909148" cy="461664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、光线</a:t>
            </a:r>
            <a:r>
              <a:rPr lang="zh-CN" altLang="en-US" sz="2800" b="1" dirty="0">
                <a:solidFill>
                  <a:prstClr val="black"/>
                </a:solidFill>
                <a:latin typeface="Times New Roman" panose="02020603050405020304" pitchFamily="18" charset="0"/>
                <a:ea typeface="微软雅黑" panose="020B0503020204020204" charset="-122"/>
              </a:rPr>
              <a:t>经眼球的晶状体折射后，能成像于视网膜。右图是小亮设计的正常眼球成像模型，下列描述正确的是</a:t>
            </a:r>
            <a:r>
              <a:rPr lang="en-US" altLang="zh-CN" sz="2800" b="1" dirty="0">
                <a:solidFill>
                  <a:prstClr val="black"/>
                </a:solidFill>
                <a:latin typeface="Times New Roman" panose="02020603050405020304" pitchFamily="18" charset="0"/>
                <a:ea typeface="微软雅黑" panose="020B0503020204020204" charset="-122"/>
              </a:rPr>
              <a:t>(     )</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  A</a:t>
            </a:r>
            <a:r>
              <a:rPr lang="zh-CN" altLang="en-US" sz="2800" b="1" dirty="0">
                <a:solidFill>
                  <a:prstClr val="black"/>
                </a:solidFill>
                <a:latin typeface="Times New Roman" panose="02020603050405020304" pitchFamily="18" charset="0"/>
                <a:ea typeface="微软雅黑" panose="020B0503020204020204" charset="-122"/>
              </a:rPr>
              <a:t>．凸透镜相当于视网膜   </a:t>
            </a:r>
            <a:br>
              <a:rPr lang="zh-CN" altLang="en-US" sz="2800" b="1" dirty="0">
                <a:solidFill>
                  <a:prstClr val="black"/>
                </a:solidFill>
                <a:latin typeface="Times New Roman" panose="02020603050405020304" pitchFamily="18" charset="0"/>
                <a:ea typeface="微软雅黑" panose="020B0503020204020204" charset="-122"/>
              </a:rPr>
            </a:br>
            <a:r>
              <a:rPr lang="en-US" altLang="zh-CN" sz="2800" b="1" dirty="0">
                <a:solidFill>
                  <a:prstClr val="black"/>
                </a:solidFill>
                <a:latin typeface="Times New Roman" panose="02020603050405020304" pitchFamily="18" charset="0"/>
                <a:ea typeface="微软雅黑" panose="020B0503020204020204" charset="-122"/>
              </a:rPr>
              <a:t>B</a:t>
            </a:r>
            <a:r>
              <a:rPr lang="zh-CN" altLang="en-US" sz="2800" b="1" dirty="0">
                <a:solidFill>
                  <a:prstClr val="black"/>
                </a:solidFill>
                <a:latin typeface="Times New Roman" panose="02020603050405020304" pitchFamily="18" charset="0"/>
                <a:ea typeface="微软雅黑" panose="020B0503020204020204" charset="-122"/>
              </a:rPr>
              <a:t>．蜡烛相当于晶状体</a:t>
            </a:r>
            <a:br>
              <a:rPr lang="zh-CN" altLang="en-US" sz="2800" b="1" dirty="0">
                <a:solidFill>
                  <a:prstClr val="black"/>
                </a:solidFill>
                <a:latin typeface="Times New Roman" panose="02020603050405020304" pitchFamily="18" charset="0"/>
                <a:ea typeface="微软雅黑" panose="020B0503020204020204" charset="-122"/>
              </a:rPr>
            </a:br>
            <a:r>
              <a:rPr lang="en-US" altLang="zh-CN" sz="2800" b="1" dirty="0">
                <a:solidFill>
                  <a:prstClr val="black"/>
                </a:solidFill>
                <a:latin typeface="Times New Roman" panose="02020603050405020304" pitchFamily="18" charset="0"/>
                <a:ea typeface="微软雅黑" panose="020B0503020204020204" charset="-122"/>
              </a:rPr>
              <a:t>C</a:t>
            </a:r>
            <a:r>
              <a:rPr lang="zh-CN" altLang="en-US" sz="2800" b="1" dirty="0">
                <a:solidFill>
                  <a:prstClr val="black"/>
                </a:solidFill>
                <a:latin typeface="Times New Roman" panose="02020603050405020304" pitchFamily="18" charset="0"/>
                <a:ea typeface="微软雅黑" panose="020B0503020204020204" charset="-122"/>
              </a:rPr>
              <a:t>．凸透镜相当于晶状体    </a:t>
            </a:r>
            <a:br>
              <a:rPr lang="zh-CN" altLang="en-US" sz="2800" b="1" dirty="0">
                <a:solidFill>
                  <a:prstClr val="black"/>
                </a:solidFill>
                <a:latin typeface="Times New Roman" panose="02020603050405020304" pitchFamily="18" charset="0"/>
                <a:ea typeface="微软雅黑" panose="020B0503020204020204" charset="-122"/>
              </a:rPr>
            </a:br>
            <a:r>
              <a:rPr lang="en-US" altLang="zh-CN" sz="2800" b="1" dirty="0">
                <a:solidFill>
                  <a:prstClr val="black"/>
                </a:solidFill>
                <a:latin typeface="Times New Roman" panose="02020603050405020304" pitchFamily="18" charset="0"/>
                <a:ea typeface="微软雅黑" panose="020B0503020204020204" charset="-122"/>
              </a:rPr>
              <a:t>D</a:t>
            </a:r>
            <a:r>
              <a:rPr lang="zh-CN" altLang="en-US" sz="2800" b="1" dirty="0">
                <a:solidFill>
                  <a:prstClr val="black"/>
                </a:solidFill>
                <a:latin typeface="Times New Roman" panose="02020603050405020304" pitchFamily="18" charset="0"/>
                <a:ea typeface="微软雅黑" panose="020B0503020204020204" charset="-122"/>
              </a:rPr>
              <a:t>．光屏相当于</a:t>
            </a:r>
            <a:r>
              <a:rPr lang="zh-CN" altLang="en-US" sz="2800" b="1" dirty="0" smtClean="0">
                <a:solidFill>
                  <a:prstClr val="black"/>
                </a:solidFill>
                <a:latin typeface="Times New Roman" panose="02020603050405020304" pitchFamily="18" charset="0"/>
                <a:ea typeface="微软雅黑" panose="020B0503020204020204" charset="-122"/>
              </a:rPr>
              <a:t>晶状体</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TextBox 7"/>
          <p:cNvSpPr txBox="1"/>
          <p:nvPr/>
        </p:nvSpPr>
        <p:spPr>
          <a:xfrm>
            <a:off x="2479675" y="2766501"/>
            <a:ext cx="549275" cy="523875"/>
          </a:xfrm>
          <a:prstGeom prst="rect">
            <a:avLst/>
          </a:prstGeom>
          <a:noFill/>
        </p:spPr>
        <p:txBody>
          <a:bodyPr wrap="square">
            <a:spAutoFit/>
          </a:bodyPr>
          <a:lstStyle/>
          <a:p>
            <a:pPr fontAlgn="base">
              <a:spcBef>
                <a:spcPct val="0"/>
              </a:spcBef>
              <a:spcAft>
                <a:spcPct val="0"/>
              </a:spcAft>
              <a:defRPr/>
            </a:pPr>
            <a:r>
              <a:rPr lang="en-US" altLang="zh-CN" sz="2800" b="1" dirty="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pic>
        <p:nvPicPr>
          <p:cNvPr id="13" name="图片 12"/>
          <p:cNvPicPr>
            <a:picLocks noChangeAspect="1"/>
          </p:cNvPicPr>
          <p:nvPr/>
        </p:nvPicPr>
        <p:blipFill>
          <a:blip r:embed="rId2"/>
          <a:stretch>
            <a:fillRect/>
          </a:stretch>
        </p:blipFill>
        <p:spPr>
          <a:xfrm>
            <a:off x="5214937" y="3952874"/>
            <a:ext cx="3929063" cy="2125269"/>
          </a:xfrm>
          <a:prstGeom prst="rect">
            <a:avLst/>
          </a:prstGeom>
        </p:spPr>
      </p:pic>
      <p:sp>
        <p:nvSpPr>
          <p:cNvPr id="15" name="矩形 14"/>
          <p:cNvSpPr/>
          <p:nvPr/>
        </p:nvSpPr>
        <p:spPr>
          <a:xfrm>
            <a:off x="5214937" y="3872240"/>
            <a:ext cx="902811" cy="523220"/>
          </a:xfrm>
          <a:prstGeom prst="rect">
            <a:avLst/>
          </a:prstGeom>
          <a:solidFill>
            <a:schemeClr val="bg1"/>
          </a:solidFill>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光屏</a:t>
            </a:r>
            <a:endParaRPr lang="zh-CN" altLang="en-US" dirty="0"/>
          </a:p>
        </p:txBody>
      </p:sp>
      <p:sp>
        <p:nvSpPr>
          <p:cNvPr id="16" name="矩形 15"/>
          <p:cNvSpPr/>
          <p:nvPr/>
        </p:nvSpPr>
        <p:spPr>
          <a:xfrm>
            <a:off x="6331833" y="3872240"/>
            <a:ext cx="1261884" cy="523220"/>
          </a:xfrm>
          <a:prstGeom prst="rect">
            <a:avLst/>
          </a:prstGeom>
          <a:solidFill>
            <a:schemeClr val="bg1"/>
          </a:solidFill>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凸透镜</a:t>
            </a:r>
            <a:endParaRPr lang="zh-CN" altLang="en-US" dirty="0"/>
          </a:p>
        </p:txBody>
      </p:sp>
      <p:sp>
        <p:nvSpPr>
          <p:cNvPr id="17" name="矩形 16"/>
          <p:cNvSpPr/>
          <p:nvPr/>
        </p:nvSpPr>
        <p:spPr>
          <a:xfrm>
            <a:off x="8110106" y="4309735"/>
            <a:ext cx="902811" cy="523220"/>
          </a:xfrm>
          <a:prstGeom prst="rect">
            <a:avLst/>
          </a:prstGeom>
          <a:solidFill>
            <a:schemeClr val="bg1"/>
          </a:solidFill>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蜡烛</a:t>
            </a:r>
            <a:endParaRPr lang="zh-CN" altLang="en-US" dirty="0"/>
          </a:p>
        </p:txBody>
      </p:sp>
      <p:sp>
        <p:nvSpPr>
          <p:cNvPr id="18" name="矩形 17"/>
          <p:cNvSpPr/>
          <p:nvPr/>
        </p:nvSpPr>
        <p:spPr>
          <a:xfrm>
            <a:off x="3680051" y="297549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9" name="矩形 18"/>
          <p:cNvSpPr/>
          <p:nvPr/>
        </p:nvSpPr>
        <p:spPr>
          <a:xfrm>
            <a:off x="6868445" y="290043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0" name="矩形 19"/>
          <p:cNvSpPr/>
          <p:nvPr/>
        </p:nvSpPr>
        <p:spPr>
          <a:xfrm>
            <a:off x="5214937" y="3008154"/>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905605" y="1670581"/>
            <a:ext cx="7515225" cy="397031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、下列</a:t>
            </a:r>
            <a:r>
              <a:rPr lang="zh-CN" altLang="en-US" sz="2800" b="1" dirty="0">
                <a:solidFill>
                  <a:prstClr val="black"/>
                </a:solidFill>
                <a:latin typeface="Times New Roman" panose="02020603050405020304" pitchFamily="18" charset="0"/>
                <a:ea typeface="微软雅黑" panose="020B0503020204020204" charset="-122"/>
              </a:rPr>
              <a:t>四种光学仪器中</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与人的眼球成像原理相同的是 </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　　</a:t>
            </a:r>
            <a:r>
              <a:rPr lang="en-US" altLang="zh-CN" sz="2800" b="1" dirty="0">
                <a:solidFill>
                  <a:prstClr val="black"/>
                </a:solidFill>
                <a:latin typeface="Times New Roman" panose="02020603050405020304" pitchFamily="18" charset="0"/>
                <a:ea typeface="微软雅黑" panose="020B0503020204020204" charset="-122"/>
              </a:rPr>
              <a:t>)</a:t>
            </a:r>
          </a:p>
          <a:p>
            <a:pPr marL="514350" lvl="0" indent="-514350">
              <a:lnSpc>
                <a:spcPct val="150000"/>
              </a:lnSpc>
              <a:buAutoNum type="alphaUcPeriod"/>
            </a:pPr>
            <a:r>
              <a:rPr lang="zh-CN" altLang="en-US" sz="2800" b="1" dirty="0" smtClean="0">
                <a:solidFill>
                  <a:prstClr val="black"/>
                </a:solidFill>
                <a:latin typeface="Times New Roman" panose="02020603050405020304" pitchFamily="18" charset="0"/>
                <a:ea typeface="微软雅黑" panose="020B0503020204020204" charset="-122"/>
              </a:rPr>
              <a:t>照相机             </a:t>
            </a:r>
            <a:endParaRPr lang="en-US" altLang="zh-CN"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投影仪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C</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放大镜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smtClean="0">
                <a:solidFill>
                  <a:prstClr val="black"/>
                </a:solidFill>
                <a:latin typeface="Times New Roman" panose="02020603050405020304" pitchFamily="18" charset="0"/>
                <a:ea typeface="微软雅黑" panose="020B0503020204020204" charset="-122"/>
              </a:rPr>
              <a:t>显微镜</a:t>
            </a:r>
            <a:endParaRPr lang="zh-CN" altLang="en-US" sz="2800" b="1" dirty="0">
              <a:solidFill>
                <a:srgbClr val="C00000"/>
              </a:solidFill>
              <a:latin typeface="Times New Roman" panose="02020603050405020304" pitchFamily="18" charset="0"/>
              <a:ea typeface="微软雅黑" panose="020B0503020204020204" charset="-122"/>
            </a:endParaRPr>
          </a:p>
        </p:txBody>
      </p:sp>
      <p:sp>
        <p:nvSpPr>
          <p:cNvPr id="12" name="矩形 11"/>
          <p:cNvSpPr/>
          <p:nvPr/>
        </p:nvSpPr>
        <p:spPr>
          <a:xfrm>
            <a:off x="2740099" y="2270745"/>
            <a:ext cx="444352" cy="738664"/>
          </a:xfrm>
          <a:prstGeom prst="rect">
            <a:avLst/>
          </a:prstGeom>
        </p:spPr>
        <p:txBody>
          <a:bodyPr wrap="none">
            <a:spAutoFit/>
          </a:bodyPr>
          <a:lstStyle/>
          <a:p>
            <a:pPr lvl="0">
              <a:lnSpc>
                <a:spcPct val="150000"/>
              </a:lnSpc>
            </a:pPr>
            <a:r>
              <a:rPr lang="en-US" altLang="zh-CN" sz="2800" b="1" dirty="0">
                <a:solidFill>
                  <a:srgbClr val="C00000"/>
                </a:solidFill>
                <a:latin typeface="Times New Roman" panose="02020603050405020304" pitchFamily="18" charset="0"/>
                <a:ea typeface="微软雅黑" panose="020B0503020204020204" charset="-122"/>
              </a:rPr>
              <a:t>A</a:t>
            </a:r>
            <a:endParaRPr lang="zh-CN" altLang="en-US" sz="2800" b="1" dirty="0">
              <a:solidFill>
                <a:srgbClr val="C00000"/>
              </a:solidFill>
              <a:latin typeface="Times New Roman" panose="02020603050405020304" pitchFamily="18" charset="0"/>
              <a:ea typeface="微软雅黑" panose="020B0503020204020204" charset="-122"/>
            </a:endParaRPr>
          </a:p>
        </p:txBody>
      </p:sp>
      <p:sp>
        <p:nvSpPr>
          <p:cNvPr id="13" name="矩形 12"/>
          <p:cNvSpPr/>
          <p:nvPr/>
        </p:nvSpPr>
        <p:spPr>
          <a:xfrm>
            <a:off x="2637004" y="334248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4" name="矩形 13"/>
          <p:cNvSpPr/>
          <p:nvPr/>
        </p:nvSpPr>
        <p:spPr>
          <a:xfrm>
            <a:off x="5825398" y="326741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5" name="矩形 14"/>
          <p:cNvSpPr/>
          <p:nvPr/>
        </p:nvSpPr>
        <p:spPr>
          <a:xfrm>
            <a:off x="4171890" y="3375139"/>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278542" y="1226367"/>
            <a:ext cx="2698175" cy="738664"/>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二、视力</a:t>
            </a:r>
            <a:r>
              <a:rPr lang="zh-CN" altLang="en-US" sz="2800" b="1" dirty="0">
                <a:solidFill>
                  <a:prstClr val="black"/>
                </a:solidFill>
                <a:latin typeface="Times New Roman" panose="02020603050405020304" pitchFamily="18" charset="0"/>
                <a:ea typeface="微软雅黑" panose="020B0503020204020204" charset="-122"/>
              </a:rPr>
              <a:t>的矫正</a:t>
            </a:r>
          </a:p>
        </p:txBody>
      </p:sp>
      <p:sp>
        <p:nvSpPr>
          <p:cNvPr id="12" name="矩形 11"/>
          <p:cNvSpPr/>
          <p:nvPr/>
        </p:nvSpPr>
        <p:spPr>
          <a:xfrm>
            <a:off x="463645" y="1963435"/>
            <a:ext cx="7750671"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目前</a:t>
            </a:r>
            <a:r>
              <a:rPr lang="zh-CN" altLang="en-US" sz="2800" b="1" dirty="0">
                <a:solidFill>
                  <a:prstClr val="black"/>
                </a:solidFill>
                <a:latin typeface="Times New Roman" panose="02020603050405020304" pitchFamily="18" charset="0"/>
                <a:ea typeface="微软雅黑" panose="020B0503020204020204" charset="-122"/>
              </a:rPr>
              <a:t>矫正屈光不正采用的方法主要有三种：佩戴框架眼镜、</a:t>
            </a:r>
            <a:r>
              <a:rPr lang="zh-CN" altLang="en-US" sz="2800" b="1" dirty="0" smtClean="0">
                <a:solidFill>
                  <a:prstClr val="black"/>
                </a:solidFill>
                <a:latin typeface="Times New Roman" panose="02020603050405020304" pitchFamily="18" charset="0"/>
                <a:ea typeface="微软雅黑" panose="020B0503020204020204" charset="-122"/>
              </a:rPr>
              <a:t>角膜接触镜</a:t>
            </a:r>
            <a:r>
              <a:rPr lang="zh-CN" altLang="en-US" sz="2800" b="1" dirty="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ok</a:t>
            </a:r>
            <a:r>
              <a:rPr lang="zh-CN" altLang="en-US" sz="2800" b="1" dirty="0">
                <a:solidFill>
                  <a:prstClr val="black"/>
                </a:solidFill>
                <a:latin typeface="Times New Roman" panose="02020603050405020304" pitchFamily="18" charset="0"/>
                <a:ea typeface="微软雅黑" panose="020B0503020204020204" charset="-122"/>
              </a:rPr>
              <a:t>镜）和激光手术</a:t>
            </a:r>
            <a:r>
              <a:rPr lang="zh-CN" altLang="en-US" sz="2800" b="1" dirty="0" smtClean="0">
                <a:solidFill>
                  <a:prstClr val="black"/>
                </a:solidFill>
                <a:latin typeface="Times New Roman" panose="02020603050405020304" pitchFamily="18" charset="0"/>
                <a:ea typeface="微软雅黑" panose="020B0503020204020204" charset="-122"/>
              </a:rPr>
              <a:t>治疗。</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437" y="3762657"/>
            <a:ext cx="2558640" cy="1849199"/>
          </a:xfrm>
          <a:prstGeom prst="rect">
            <a:avLst/>
          </a:prstGeom>
        </p:spPr>
      </p:pic>
      <p:sp>
        <p:nvSpPr>
          <p:cNvPr id="15" name="矩形 14"/>
          <p:cNvSpPr/>
          <p:nvPr/>
        </p:nvSpPr>
        <p:spPr>
          <a:xfrm>
            <a:off x="4800600" y="4085498"/>
            <a:ext cx="3028950"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最常见的就是</a:t>
            </a:r>
            <a:r>
              <a:rPr lang="zh-CN" altLang="en-US" sz="2800" b="1" dirty="0">
                <a:solidFill>
                  <a:srgbClr val="C00000"/>
                </a:solidFill>
                <a:latin typeface="Times New Roman" panose="02020603050405020304" pitchFamily="18" charset="0"/>
                <a:ea typeface="微软雅黑" panose="020B0503020204020204" charset="-122"/>
              </a:rPr>
              <a:t>用眼镜进行矫正</a:t>
            </a:r>
            <a:r>
              <a:rPr lang="zh-CN" altLang="en-US" sz="2800" b="1" dirty="0">
                <a:solidFill>
                  <a:prstClr val="black"/>
                </a:solidFill>
                <a:latin typeface="Times New Roman" panose="02020603050405020304" pitchFamily="18" charset="0"/>
                <a:ea typeface="微软雅黑" panose="020B0503020204020204" charset="-122"/>
              </a:rPr>
              <a:t>。</a:t>
            </a:r>
          </a:p>
        </p:txBody>
      </p:sp>
      <p:sp>
        <p:nvSpPr>
          <p:cNvPr id="16" name="云形 15"/>
          <p:cNvSpPr/>
          <p:nvPr/>
        </p:nvSpPr>
        <p:spPr>
          <a:xfrm>
            <a:off x="4338980" y="3505201"/>
            <a:ext cx="3719170" cy="2514600"/>
          </a:xfrm>
          <a:prstGeom prst="cloud">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354519" y="2132764"/>
            <a:ext cx="8068326" cy="203132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a:solidFill>
                  <a:prstClr val="black"/>
                </a:solidFill>
                <a:latin typeface="Times New Roman" panose="02020603050405020304" pitchFamily="18" charset="0"/>
                <a:ea typeface="微软雅黑" panose="020B0503020204020204" charset="-122"/>
              </a:rPr>
              <a:t>．研究近视眼的矫正</a:t>
            </a: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a:t>
            </a: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）实验器材：凸透镜、凹透镜</a:t>
            </a:r>
            <a:r>
              <a:rPr lang="zh-CN" altLang="en-US" sz="2800" b="1" dirty="0">
                <a:solidFill>
                  <a:prstClr val="black"/>
                </a:solidFill>
                <a:latin typeface="Times New Roman" panose="02020603050405020304" pitchFamily="18" charset="0"/>
                <a:ea typeface="微软雅黑" panose="020B0503020204020204" charset="-122"/>
              </a:rPr>
              <a:t>、光束、近视眼模型的</a:t>
            </a:r>
            <a:r>
              <a:rPr lang="zh-CN" altLang="en-US" sz="2800" b="1" dirty="0" smtClean="0">
                <a:solidFill>
                  <a:prstClr val="black"/>
                </a:solidFill>
                <a:latin typeface="Times New Roman" panose="02020603050405020304" pitchFamily="18" charset="0"/>
                <a:ea typeface="微软雅黑" panose="020B0503020204020204" charset="-122"/>
              </a:rPr>
              <a:t>“晶状体”</a:t>
            </a:r>
            <a:endParaRPr lang="en-US" altLang="zh-CN" sz="2800" b="1" dirty="0" smtClean="0">
              <a:solidFill>
                <a:prstClr val="black"/>
              </a:solidFill>
              <a:latin typeface="Times New Roman" panose="02020603050405020304" pitchFamily="18" charset="0"/>
              <a:ea typeface="微软雅黑" panose="020B0503020204020204" charset="-122"/>
            </a:endParaRPr>
          </a:p>
        </p:txBody>
      </p:sp>
      <p:cxnSp>
        <p:nvCxnSpPr>
          <p:cNvPr id="13" name="直接连接符 12"/>
          <p:cNvCxnSpPr/>
          <p:nvPr/>
        </p:nvCxnSpPr>
        <p:spPr>
          <a:xfrm>
            <a:off x="463645" y="6179612"/>
            <a:ext cx="82581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85552" y="4293662"/>
            <a:ext cx="82581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54519" y="1930541"/>
            <a:ext cx="82581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62560" y="1232090"/>
            <a:ext cx="1620957"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实验探究</a:t>
            </a:r>
            <a:endParaRPr lang="en-US" altLang="zh-CN" sz="2800" b="1" dirty="0">
              <a:solidFill>
                <a:prstClr val="black"/>
              </a:solidFill>
              <a:latin typeface="Times New Roman" panose="02020603050405020304" pitchFamily="18" charset="0"/>
              <a:ea typeface="微软雅黑" panose="020B0503020204020204" charset="-122"/>
            </a:endParaRPr>
          </a:p>
        </p:txBody>
      </p:sp>
      <p:sp>
        <p:nvSpPr>
          <p:cNvPr id="19" name="矩形 18"/>
          <p:cNvSpPr/>
          <p:nvPr/>
        </p:nvSpPr>
        <p:spPr>
          <a:xfrm>
            <a:off x="362560" y="4479353"/>
            <a:ext cx="8127142"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）实验步骤：</a:t>
            </a:r>
            <a:endParaRPr lang="en-US" altLang="zh-CN"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①</a:t>
            </a:r>
            <a:r>
              <a:rPr lang="zh-CN" altLang="en-US" sz="2800" b="1" dirty="0">
                <a:solidFill>
                  <a:prstClr val="black"/>
                </a:solidFill>
                <a:latin typeface="Times New Roman" panose="02020603050405020304" pitchFamily="18" charset="0"/>
                <a:ea typeface="微软雅黑" panose="020B0503020204020204" charset="-122"/>
              </a:rPr>
              <a:t>、在近视眼模型的“晶状体”前选加一个透镜。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1408987" y="2754079"/>
            <a:ext cx="2526503" cy="3467749"/>
          </a:xfrm>
          <a:prstGeom prst="rect">
            <a:avLst/>
          </a:prstGeom>
        </p:spPr>
      </p:pic>
      <p:grpSp>
        <p:nvGrpSpPr>
          <p:cNvPr id="5" name="组合 4"/>
          <p:cNvGrpSpPr/>
          <p:nvPr/>
        </p:nvGrpSpPr>
        <p:grpSpPr>
          <a:xfrm>
            <a:off x="77075" y="579652"/>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矩形 2"/>
          <p:cNvSpPr/>
          <p:nvPr/>
        </p:nvSpPr>
        <p:spPr>
          <a:xfrm>
            <a:off x="692597" y="1371486"/>
            <a:ext cx="7000875" cy="1308628"/>
          </a:xfrm>
          <a:prstGeom prst="rect">
            <a:avLst/>
          </a:prstGeom>
        </p:spPr>
        <p:txBody>
          <a:bodyPr wrap="square">
            <a:spAutoFit/>
          </a:bodyPr>
          <a:lstStyle/>
          <a:p>
            <a:pPr>
              <a:lnSpc>
                <a:spcPct val="150000"/>
              </a:lnSpc>
            </a:pPr>
            <a:r>
              <a:rPr lang="zh-CN" altLang="en-US" sz="2800" b="1" dirty="0" smtClean="0">
                <a:latin typeface="Times New Roman" panose="02020603050405020304" pitchFamily="18" charset="0"/>
                <a:ea typeface="微软雅黑" panose="020B0503020204020204" charset="-122"/>
              </a:rPr>
              <a:t>你</a:t>
            </a:r>
            <a:r>
              <a:rPr lang="zh-CN" altLang="en-US" sz="2800" b="1" dirty="0">
                <a:latin typeface="Times New Roman" panose="02020603050405020304" pitchFamily="18" charset="0"/>
                <a:ea typeface="微软雅黑" panose="020B0503020204020204" charset="-122"/>
              </a:rPr>
              <a:t>和你周围的同学有近视的吗</a:t>
            </a:r>
            <a:r>
              <a:rPr lang="zh-CN" altLang="en-US" sz="2800" b="1" dirty="0" smtClean="0">
                <a:latin typeface="Times New Roman" panose="02020603050405020304" pitchFamily="18" charset="0"/>
                <a:ea typeface="微软雅黑" panose="020B0503020204020204" charset="-122"/>
              </a:rPr>
              <a:t>？你</a:t>
            </a:r>
            <a:r>
              <a:rPr lang="zh-CN" altLang="en-US" sz="2800" b="1" dirty="0">
                <a:latin typeface="Times New Roman" panose="02020603050405020304" pitchFamily="18" charset="0"/>
                <a:ea typeface="微软雅黑" panose="020B0503020204020204" charset="-122"/>
              </a:rPr>
              <a:t>知道近视是怎样形成</a:t>
            </a:r>
            <a:r>
              <a:rPr lang="zh-CN" altLang="en-US" sz="2800" b="1" dirty="0" smtClean="0">
                <a:latin typeface="Times New Roman" panose="02020603050405020304" pitchFamily="18" charset="0"/>
                <a:ea typeface="微软雅黑" panose="020B0503020204020204" charset="-122"/>
              </a:rPr>
              <a:t>的</a:t>
            </a:r>
            <a:r>
              <a:rPr lang="zh-CN" altLang="en-US" sz="2800" b="1" dirty="0">
                <a:latin typeface="Times New Roman" panose="02020603050405020304" pitchFamily="18" charset="0"/>
                <a:ea typeface="微软雅黑" panose="020B0503020204020204" charset="-122"/>
              </a:rPr>
              <a:t>吗</a:t>
            </a:r>
            <a:r>
              <a:rPr lang="zh-CN" altLang="en-US" sz="2800" b="1" dirty="0" smtClean="0">
                <a:latin typeface="Times New Roman" panose="02020603050405020304" pitchFamily="18" charset="0"/>
                <a:ea typeface="微软雅黑" panose="020B0503020204020204" charset="-122"/>
              </a:rPr>
              <a:t>？</a:t>
            </a:r>
            <a:endParaRPr lang="zh-CN" altLang="en-US" sz="2800" b="1" dirty="0">
              <a:latin typeface="Times New Roman" panose="02020603050405020304" pitchFamily="18" charset="0"/>
              <a:ea typeface="微软雅黑" panose="020B0503020204020204" charset="-122"/>
            </a:endParaRPr>
          </a:p>
        </p:txBody>
      </p:sp>
      <p:grpSp>
        <p:nvGrpSpPr>
          <p:cNvPr id="2" name="组合 1"/>
          <p:cNvGrpSpPr/>
          <p:nvPr/>
        </p:nvGrpSpPr>
        <p:grpSpPr>
          <a:xfrm>
            <a:off x="4780837" y="2868063"/>
            <a:ext cx="3467813" cy="2694220"/>
            <a:chOff x="4780837" y="2868063"/>
            <a:chExt cx="3467813" cy="2694220"/>
          </a:xfrm>
        </p:grpSpPr>
        <p:sp>
          <p:nvSpPr>
            <p:cNvPr id="8" name="云形标注 7"/>
            <p:cNvSpPr/>
            <p:nvPr/>
          </p:nvSpPr>
          <p:spPr>
            <a:xfrm>
              <a:off x="4780837" y="2868063"/>
              <a:ext cx="3467813" cy="2694220"/>
            </a:xfrm>
            <a:prstGeom prst="cloudCallout">
              <a:avLst>
                <a:gd name="adj1" fmla="val -78945"/>
                <a:gd name="adj2" fmla="val 9658"/>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3262" y="3499021"/>
              <a:ext cx="3115388"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那么眼睛的视物</a:t>
              </a:r>
              <a:r>
                <a:rPr lang="zh-CN" altLang="en-US" sz="2800" b="1" dirty="0" smtClean="0">
                  <a:solidFill>
                    <a:prstClr val="black"/>
                  </a:solidFill>
                  <a:latin typeface="Times New Roman" panose="02020603050405020304" pitchFamily="18" charset="0"/>
                  <a:ea typeface="微软雅黑" panose="020B0503020204020204" charset="-122"/>
                </a:rPr>
                <a:t>原理又是什么呢？</a:t>
              </a:r>
              <a:endParaRPr lang="zh-CN" altLang="en-US" sz="2800" b="1" dirty="0">
                <a:solidFill>
                  <a:prstClr val="black"/>
                </a:solidFill>
                <a:latin typeface="Times New Roman" panose="02020603050405020304" pitchFamily="18" charset="0"/>
                <a:ea typeface="微软雅黑" panose="020B0503020204020204" charset="-122"/>
              </a:endParaRPr>
            </a:p>
          </p:txBody>
        </p:sp>
      </p:grpSp>
      <p:sp>
        <p:nvSpPr>
          <p:cNvPr id="16" name="矩形 15"/>
          <p:cNvSpPr/>
          <p:nvPr/>
        </p:nvSpPr>
        <p:spPr>
          <a:xfrm>
            <a:off x="3598376" y="264745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7" name="矩形 16"/>
          <p:cNvSpPr/>
          <p:nvPr/>
        </p:nvSpPr>
        <p:spPr>
          <a:xfrm>
            <a:off x="6786770" y="257239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8" name="矩形 17"/>
          <p:cNvSpPr/>
          <p:nvPr/>
        </p:nvSpPr>
        <p:spPr>
          <a:xfrm>
            <a:off x="5133262" y="2680114"/>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819880" y="1369822"/>
            <a:ext cx="7524338"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思考</a:t>
            </a:r>
            <a:r>
              <a:rPr lang="zh-CN" altLang="en-US" sz="2800" b="1" dirty="0">
                <a:solidFill>
                  <a:prstClr val="black"/>
                </a:solidFill>
                <a:latin typeface="Times New Roman" panose="02020603050405020304" pitchFamily="18" charset="0"/>
                <a:ea typeface="微软雅黑" panose="020B0503020204020204" charset="-122"/>
              </a:rPr>
              <a:t>讨论：近视眼模型的</a:t>
            </a:r>
            <a:r>
              <a:rPr lang="zh-CN" altLang="en-US" sz="2800" b="1" dirty="0" smtClean="0">
                <a:solidFill>
                  <a:prstClr val="black"/>
                </a:solidFill>
                <a:latin typeface="Times New Roman" panose="02020603050405020304" pitchFamily="18" charset="0"/>
                <a:ea typeface="微软雅黑" panose="020B0503020204020204" charset="-122"/>
              </a:rPr>
              <a:t>“晶状体”</a:t>
            </a:r>
            <a:r>
              <a:rPr lang="zh-CN" altLang="en-US" sz="2800" b="1" dirty="0">
                <a:solidFill>
                  <a:prstClr val="black"/>
                </a:solidFill>
                <a:latin typeface="Times New Roman" panose="02020603050405020304" pitchFamily="18" charset="0"/>
                <a:ea typeface="微软雅黑" panose="020B0503020204020204" charset="-122"/>
              </a:rPr>
              <a:t>前放</a:t>
            </a:r>
            <a:r>
              <a:rPr lang="zh-CN" altLang="en-US" sz="2800" b="1" dirty="0" smtClean="0">
                <a:solidFill>
                  <a:prstClr val="black"/>
                </a:solidFill>
                <a:latin typeface="Times New Roman" panose="02020603050405020304" pitchFamily="18" charset="0"/>
                <a:ea typeface="微软雅黑" panose="020B0503020204020204" charset="-122"/>
              </a:rPr>
              <a:t>凸透镜还是凹透镜？</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12" name="图片 11"/>
          <p:cNvPicPr>
            <a:picLocks noChangeAspect="1"/>
          </p:cNvPicPr>
          <p:nvPr/>
        </p:nvPicPr>
        <p:blipFill>
          <a:blip r:embed="rId2"/>
          <a:stretch>
            <a:fillRect/>
          </a:stretch>
        </p:blipFill>
        <p:spPr>
          <a:xfrm>
            <a:off x="895762" y="3066371"/>
            <a:ext cx="3764055" cy="2543832"/>
          </a:xfrm>
          <a:prstGeom prst="rect">
            <a:avLst/>
          </a:prstGeom>
        </p:spPr>
      </p:pic>
      <p:sp>
        <p:nvSpPr>
          <p:cNvPr id="13" name="矩形 12"/>
          <p:cNvSpPr/>
          <p:nvPr/>
        </p:nvSpPr>
        <p:spPr>
          <a:xfrm>
            <a:off x="882538" y="5786765"/>
            <a:ext cx="3775393" cy="523220"/>
          </a:xfrm>
          <a:prstGeom prst="rect">
            <a:avLst/>
          </a:prstGeom>
        </p:spPr>
        <p:txBody>
          <a:bodyPr wrap="none">
            <a:spAutoFit/>
          </a:bodyPr>
          <a:lstStyle/>
          <a:p>
            <a:pPr lvl="0"/>
            <a:r>
              <a:rPr lang="zh-CN" altLang="en-US" sz="2800" b="1" dirty="0">
                <a:solidFill>
                  <a:prstClr val="black"/>
                </a:solidFill>
                <a:latin typeface="Times New Roman" panose="02020603050405020304" pitchFamily="18" charset="0"/>
                <a:ea typeface="微软雅黑" panose="020B0503020204020204" charset="-122"/>
              </a:rPr>
              <a:t>凸透镜对光有会聚作用</a:t>
            </a:r>
            <a:endParaRPr lang="zh-CN" altLang="en-US" dirty="0">
              <a:solidFill>
                <a:prstClr val="black"/>
              </a:solidFill>
            </a:endParaRPr>
          </a:p>
        </p:txBody>
      </p:sp>
      <p:pic>
        <p:nvPicPr>
          <p:cNvPr id="14" name="图片 13"/>
          <p:cNvPicPr>
            <a:picLocks noChangeAspect="1"/>
          </p:cNvPicPr>
          <p:nvPr/>
        </p:nvPicPr>
        <p:blipFill>
          <a:blip r:embed="rId3"/>
          <a:stretch>
            <a:fillRect/>
          </a:stretch>
        </p:blipFill>
        <p:spPr>
          <a:xfrm>
            <a:off x="4743449" y="3152775"/>
            <a:ext cx="3840395" cy="2457428"/>
          </a:xfrm>
          <a:prstGeom prst="rect">
            <a:avLst/>
          </a:prstGeom>
        </p:spPr>
      </p:pic>
      <p:sp>
        <p:nvSpPr>
          <p:cNvPr id="15" name="矩形 14"/>
          <p:cNvSpPr/>
          <p:nvPr/>
        </p:nvSpPr>
        <p:spPr>
          <a:xfrm>
            <a:off x="4657931" y="5786765"/>
            <a:ext cx="4572000" cy="523220"/>
          </a:xfrm>
          <a:prstGeom prst="rect">
            <a:avLst/>
          </a:prstGeom>
        </p:spPr>
        <p:txBody>
          <a:bodyPr>
            <a:spAutoFit/>
          </a:bodyPr>
          <a:lstStyle/>
          <a:p>
            <a:r>
              <a:rPr lang="zh-CN" altLang="en-US" sz="2800" b="1" dirty="0">
                <a:solidFill>
                  <a:prstClr val="black"/>
                </a:solidFill>
                <a:latin typeface="Times New Roman" panose="02020603050405020304" pitchFamily="18" charset="0"/>
                <a:ea typeface="微软雅黑" panose="020B0503020204020204" charset="-122"/>
              </a:rPr>
              <a:t>凹透镜</a:t>
            </a:r>
            <a:r>
              <a:rPr lang="zh-CN" altLang="en-US" sz="2800" b="1" dirty="0" smtClean="0">
                <a:solidFill>
                  <a:prstClr val="black"/>
                </a:solidFill>
                <a:latin typeface="Times New Roman" panose="02020603050405020304" pitchFamily="18" charset="0"/>
                <a:ea typeface="微软雅黑" panose="020B0503020204020204" charset="-122"/>
              </a:rPr>
              <a:t>对光有</a:t>
            </a:r>
            <a:r>
              <a:rPr lang="zh-CN" altLang="en-US" sz="2800" b="1" dirty="0">
                <a:solidFill>
                  <a:prstClr val="black"/>
                </a:solidFill>
                <a:latin typeface="Times New Roman" panose="02020603050405020304" pitchFamily="18" charset="0"/>
                <a:ea typeface="微软雅黑" panose="020B0503020204020204" charset="-122"/>
              </a:rPr>
              <a:t>发散作用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29" name="组合 28"/>
          <p:cNvGrpSpPr/>
          <p:nvPr/>
        </p:nvGrpSpPr>
        <p:grpSpPr>
          <a:xfrm>
            <a:off x="1669192" y="1294258"/>
            <a:ext cx="4350608" cy="2364590"/>
            <a:chOff x="2133600" y="1892300"/>
            <a:chExt cx="3048000" cy="1689100"/>
          </a:xfrm>
          <a:noFill/>
        </p:grpSpPr>
        <p:graphicFrame>
          <p:nvGraphicFramePr>
            <p:cNvPr id="15" name="Object 6"/>
            <p:cNvGraphicFramePr>
              <a:graphicFrameLocks noChangeAspect="1"/>
            </p:cNvGraphicFramePr>
            <p:nvPr/>
          </p:nvGraphicFramePr>
          <p:xfrm>
            <a:off x="3300413" y="1892300"/>
            <a:ext cx="1881187" cy="1689100"/>
          </p:xfrm>
          <a:graphic>
            <a:graphicData uri="http://schemas.openxmlformats.org/presentationml/2006/ole">
              <mc:AlternateContent xmlns:mc="http://schemas.openxmlformats.org/markup-compatibility/2006">
                <mc:Choice xmlns:v="urn:schemas-microsoft-com:vml" Requires="v">
                  <p:oleObj spid="_x0000_s5210" r:id="rId3" imgW="2066667" imgH="1857143" progId="PBrush">
                    <p:embed/>
                  </p:oleObj>
                </mc:Choice>
                <mc:Fallback>
                  <p:oleObj r:id="rId3" imgW="2066667" imgH="1857143" progId="PBrush">
                    <p:embed/>
                    <p:pic>
                      <p:nvPicPr>
                        <p:cNvPr id="0" name="Picture 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413" y="1892300"/>
                          <a:ext cx="1881187" cy="168910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Line 8"/>
            <p:cNvSpPr>
              <a:spLocks noChangeShapeType="1"/>
            </p:cNvSpPr>
            <p:nvPr/>
          </p:nvSpPr>
          <p:spPr bwMode="auto">
            <a:xfrm>
              <a:off x="2133600" y="2438400"/>
              <a:ext cx="1600200" cy="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18" name="Line 9"/>
            <p:cNvSpPr>
              <a:spLocks noChangeShapeType="1"/>
            </p:cNvSpPr>
            <p:nvPr/>
          </p:nvSpPr>
          <p:spPr bwMode="auto">
            <a:xfrm>
              <a:off x="2133600" y="3048000"/>
              <a:ext cx="1600200" cy="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1" name="Line 12"/>
            <p:cNvSpPr>
              <a:spLocks noChangeShapeType="1"/>
            </p:cNvSpPr>
            <p:nvPr/>
          </p:nvSpPr>
          <p:spPr bwMode="auto">
            <a:xfrm>
              <a:off x="3733800" y="2438400"/>
              <a:ext cx="1219200" cy="4572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2" name="Line 13"/>
            <p:cNvSpPr>
              <a:spLocks noChangeShapeType="1"/>
            </p:cNvSpPr>
            <p:nvPr/>
          </p:nvSpPr>
          <p:spPr bwMode="auto">
            <a:xfrm flipV="1">
              <a:off x="3733800" y="2590800"/>
              <a:ext cx="1219200" cy="4572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grpSp>
      <p:sp>
        <p:nvSpPr>
          <p:cNvPr id="31" name="Text Box 14"/>
          <p:cNvSpPr txBox="1">
            <a:spLocks noChangeArrowheads="1"/>
          </p:cNvSpPr>
          <p:nvPr/>
        </p:nvSpPr>
        <p:spPr bwMode="auto">
          <a:xfrm>
            <a:off x="1114837" y="3957918"/>
            <a:ext cx="7550646" cy="20313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lnSpc>
                <a:spcPct val="150000"/>
              </a:lnSpc>
            </a:pPr>
            <a:r>
              <a:rPr lang="zh-CN" altLang="en-US" sz="2800" b="1" dirty="0">
                <a:latin typeface="Times New Roman" panose="02020603050405020304" pitchFamily="18" charset="0"/>
                <a:ea typeface="微软雅黑" panose="020B0503020204020204" charset="-122"/>
              </a:rPr>
              <a:t>由于</a:t>
            </a:r>
            <a:r>
              <a:rPr lang="zh-CN" altLang="en-US" sz="2800" b="1" dirty="0" smtClean="0">
                <a:latin typeface="Times New Roman" panose="02020603050405020304" pitchFamily="18" charset="0"/>
                <a:ea typeface="微软雅黑" panose="020B0503020204020204" charset="-122"/>
              </a:rPr>
              <a:t>近视眼形成原因是</a:t>
            </a:r>
            <a:r>
              <a:rPr lang="zh-CN" altLang="en-US" sz="2800" b="1" dirty="0">
                <a:latin typeface="Times New Roman" panose="02020603050405020304" pitchFamily="18" charset="0"/>
                <a:ea typeface="微软雅黑" panose="020B0503020204020204" charset="-122"/>
              </a:rPr>
              <a:t>因为</a:t>
            </a:r>
            <a:r>
              <a:rPr lang="zh-CN" sz="2800" b="1" dirty="0" smtClean="0">
                <a:latin typeface="Times New Roman" panose="02020603050405020304" pitchFamily="18" charset="0"/>
                <a:ea typeface="微软雅黑" panose="020B0503020204020204" charset="-122"/>
              </a:rPr>
              <a:t>晶状体</a:t>
            </a:r>
            <a:r>
              <a:rPr lang="zh-CN" sz="2800" b="1" dirty="0">
                <a:latin typeface="Times New Roman" panose="02020603050405020304" pitchFamily="18" charset="0"/>
                <a:ea typeface="微软雅黑" panose="020B0503020204020204" charset="-122"/>
              </a:rPr>
              <a:t>太厚，折光能力太强，成像于视网膜</a:t>
            </a:r>
            <a:r>
              <a:rPr lang="zh-CN" sz="2800" b="1" dirty="0" smtClean="0">
                <a:latin typeface="Times New Roman" panose="02020603050405020304" pitchFamily="18" charset="0"/>
                <a:ea typeface="微软雅黑" panose="020B0503020204020204" charset="-122"/>
              </a:rPr>
              <a:t>前</a:t>
            </a:r>
            <a:r>
              <a:rPr lang="zh-CN" altLang="en-US" sz="2800" b="1" dirty="0" smtClean="0">
                <a:latin typeface="Times New Roman" panose="02020603050405020304" pitchFamily="18" charset="0"/>
                <a:ea typeface="微软雅黑" panose="020B0503020204020204" charset="-122"/>
              </a:rPr>
              <a:t>，所以用具有发散</a:t>
            </a:r>
            <a:r>
              <a:rPr lang="zh-CN" altLang="en-US" sz="2800" b="1" dirty="0">
                <a:latin typeface="Times New Roman" panose="02020603050405020304" pitchFamily="18" charset="0"/>
                <a:ea typeface="微软雅黑" panose="020B0503020204020204" charset="-122"/>
              </a:rPr>
              <a:t>作用的</a:t>
            </a:r>
            <a:r>
              <a:rPr lang="zh-CN" altLang="en-US" sz="2800" b="1" dirty="0" smtClean="0">
                <a:solidFill>
                  <a:srgbClr val="C00000"/>
                </a:solidFill>
                <a:latin typeface="Times New Roman" panose="02020603050405020304" pitchFamily="18" charset="0"/>
                <a:ea typeface="微软雅黑" panose="020B0503020204020204" charset="-122"/>
              </a:rPr>
              <a:t>凹透镜。</a:t>
            </a:r>
            <a:endParaRPr lang="zh-CN" sz="2800" b="1" dirty="0">
              <a:solidFill>
                <a:srgbClr val="C00000"/>
              </a:solidFill>
              <a:latin typeface="Times New Roman" panose="02020603050405020304" pitchFamily="18" charset="0"/>
              <a:ea typeface="微软雅黑" panose="020B0503020204020204" charset="-122"/>
            </a:endParaRPr>
          </a:p>
        </p:txBody>
      </p:sp>
      <p:sp>
        <p:nvSpPr>
          <p:cNvPr id="11" name="圆角矩形 10"/>
          <p:cNvSpPr/>
          <p:nvPr/>
        </p:nvSpPr>
        <p:spPr>
          <a:xfrm>
            <a:off x="650017" y="3872193"/>
            <a:ext cx="7922483" cy="2357157"/>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2" name="组合 11"/>
          <p:cNvGrpSpPr/>
          <p:nvPr/>
        </p:nvGrpSpPr>
        <p:grpSpPr>
          <a:xfrm>
            <a:off x="1459642" y="3725211"/>
            <a:ext cx="4884008" cy="2100633"/>
            <a:chOff x="1459642" y="3725211"/>
            <a:chExt cx="4884008" cy="2100633"/>
          </a:xfrm>
        </p:grpSpPr>
        <p:graphicFrame>
          <p:nvGraphicFramePr>
            <p:cNvPr id="27" name="Object 2"/>
            <p:cNvGraphicFramePr>
              <a:graphicFrameLocks noChangeAspect="1"/>
            </p:cNvGraphicFramePr>
            <p:nvPr/>
          </p:nvGraphicFramePr>
          <p:xfrm>
            <a:off x="3422963" y="4342139"/>
            <a:ext cx="284162" cy="866775"/>
          </p:xfrm>
          <a:graphic>
            <a:graphicData uri="http://schemas.openxmlformats.org/presentationml/2006/ole">
              <mc:AlternateContent xmlns:mc="http://schemas.openxmlformats.org/markup-compatibility/2006">
                <mc:Choice xmlns:v="urn:schemas-microsoft-com:vml" Requires="v">
                  <p:oleObj spid="_x0000_s6296" name="BMP 图像" r:id="rId3" imgW="219075" imgH="666750" progId="PBrush">
                    <p:embed/>
                  </p:oleObj>
                </mc:Choice>
                <mc:Fallback>
                  <p:oleObj name="BMP 图像" r:id="rId3" imgW="219075" imgH="666750" progId="PBrush">
                    <p:embed/>
                    <p:pic>
                      <p:nvPicPr>
                        <p:cNvPr id="0" name="Picture 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2963" y="4342139"/>
                          <a:ext cx="284162" cy="866775"/>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1" name="组合 10"/>
            <p:cNvGrpSpPr/>
            <p:nvPr/>
          </p:nvGrpSpPr>
          <p:grpSpPr>
            <a:xfrm>
              <a:off x="1459642" y="3725211"/>
              <a:ext cx="4884008" cy="2100633"/>
              <a:chOff x="1295400" y="4025900"/>
              <a:chExt cx="3886200" cy="1689100"/>
            </a:xfrm>
            <a:noFill/>
          </p:grpSpPr>
          <p:graphicFrame>
            <p:nvGraphicFramePr>
              <p:cNvPr id="14" name="Object 7"/>
              <p:cNvGraphicFramePr>
                <a:graphicFrameLocks noChangeAspect="1"/>
              </p:cNvGraphicFramePr>
              <p:nvPr/>
            </p:nvGraphicFramePr>
            <p:xfrm>
              <a:off x="3300413" y="4025900"/>
              <a:ext cx="1881187" cy="1689100"/>
            </p:xfrm>
            <a:graphic>
              <a:graphicData uri="http://schemas.openxmlformats.org/presentationml/2006/ole">
                <mc:AlternateContent xmlns:mc="http://schemas.openxmlformats.org/markup-compatibility/2006">
                  <mc:Choice xmlns:v="urn:schemas-microsoft-com:vml" Requires="v">
                    <p:oleObj spid="_x0000_s6297" r:id="rId5" imgW="2066667" imgH="1857143" progId="PBrush">
                      <p:embed/>
                    </p:oleObj>
                  </mc:Choice>
                  <mc:Fallback>
                    <p:oleObj r:id="rId5" imgW="2066667" imgH="1857143" progId="PBrush">
                      <p:embed/>
                      <p:pic>
                        <p:nvPicPr>
                          <p:cNvPr id="0" name="Picture 1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0413" y="4025900"/>
                            <a:ext cx="1881187" cy="168910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Line 10"/>
              <p:cNvSpPr>
                <a:spLocks noChangeShapeType="1"/>
              </p:cNvSpPr>
              <p:nvPr/>
            </p:nvSpPr>
            <p:spPr bwMode="auto">
              <a:xfrm>
                <a:off x="1295400" y="4724400"/>
                <a:ext cx="1600200" cy="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18" name="Line 11"/>
              <p:cNvSpPr>
                <a:spLocks noChangeShapeType="1"/>
              </p:cNvSpPr>
              <p:nvPr/>
            </p:nvSpPr>
            <p:spPr bwMode="auto">
              <a:xfrm>
                <a:off x="1295400" y="5029200"/>
                <a:ext cx="1600200" cy="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3" name="Line 16"/>
              <p:cNvSpPr>
                <a:spLocks noChangeShapeType="1"/>
              </p:cNvSpPr>
              <p:nvPr/>
            </p:nvSpPr>
            <p:spPr bwMode="auto">
              <a:xfrm flipV="1">
                <a:off x="2971800" y="4648200"/>
                <a:ext cx="762000" cy="762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4" name="Line 17"/>
              <p:cNvSpPr>
                <a:spLocks noChangeShapeType="1"/>
              </p:cNvSpPr>
              <p:nvPr/>
            </p:nvSpPr>
            <p:spPr bwMode="auto">
              <a:xfrm>
                <a:off x="2971800" y="5029200"/>
                <a:ext cx="762000" cy="762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5" name="Line 18"/>
              <p:cNvSpPr>
                <a:spLocks noChangeShapeType="1"/>
              </p:cNvSpPr>
              <p:nvPr/>
            </p:nvSpPr>
            <p:spPr bwMode="auto">
              <a:xfrm>
                <a:off x="3733800" y="4648200"/>
                <a:ext cx="1295400" cy="2286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sp>
            <p:nvSpPr>
              <p:cNvPr id="26" name="Line 19"/>
              <p:cNvSpPr>
                <a:spLocks noChangeShapeType="1"/>
              </p:cNvSpPr>
              <p:nvPr/>
            </p:nvSpPr>
            <p:spPr bwMode="auto">
              <a:xfrm flipV="1">
                <a:off x="3733800" y="4876800"/>
                <a:ext cx="1295400" cy="228600"/>
              </a:xfrm>
              <a:prstGeom prst="line">
                <a:avLst/>
              </a:prstGeom>
              <a:grpFill/>
              <a:ln w="28575">
                <a:solidFill>
                  <a:srgbClr val="FF0000"/>
                </a:solidFill>
                <a:round/>
                <a:tailEnd type="triangle" w="med" len="med"/>
              </a:ln>
            </p:spPr>
            <p:txBody>
              <a:bodyPr wrap="none"/>
              <a:lstStyle/>
              <a:p>
                <a:pPr>
                  <a:lnSpc>
                    <a:spcPct val="150000"/>
                  </a:lnSpc>
                </a:pPr>
                <a:endParaRPr lang="zh-CN" altLang="en-US" sz="2800" b="1">
                  <a:latin typeface="Times New Roman" panose="02020603050405020304" pitchFamily="18" charset="0"/>
                  <a:ea typeface="微软雅黑" panose="020B0503020204020204" charset="-122"/>
                </a:endParaRPr>
              </a:p>
            </p:txBody>
          </p:sp>
        </p:grpSp>
      </p:grpSp>
      <p:sp>
        <p:nvSpPr>
          <p:cNvPr id="28" name="矩形 27"/>
          <p:cNvSpPr/>
          <p:nvPr/>
        </p:nvSpPr>
        <p:spPr>
          <a:xfrm>
            <a:off x="621957" y="1438711"/>
            <a:ext cx="7894422" cy="2031325"/>
          </a:xfrm>
          <a:prstGeom prst="rect">
            <a:avLst/>
          </a:prstGeom>
        </p:spPr>
        <p:txBody>
          <a:bodyPr wrap="square">
            <a:spAutoFit/>
          </a:bodyPr>
          <a:lstStyle/>
          <a:p>
            <a:pPr>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②</a:t>
            </a:r>
            <a:r>
              <a:rPr lang="zh-CN" altLang="en-US" sz="2800" b="1" dirty="0" smtClean="0">
                <a:solidFill>
                  <a:prstClr val="black"/>
                </a:solidFill>
                <a:latin typeface="Times New Roman" panose="02020603050405020304" pitchFamily="18" charset="0"/>
                <a:ea typeface="微软雅黑" panose="020B0503020204020204" charset="-122"/>
              </a:rPr>
              <a:t>、挑选合适的凹透镜</a:t>
            </a:r>
            <a:r>
              <a:rPr lang="zh-CN" altLang="en-US" sz="2800" b="1" dirty="0">
                <a:solidFill>
                  <a:prstClr val="black"/>
                </a:solidFill>
                <a:latin typeface="Times New Roman" panose="02020603050405020304" pitchFamily="18" charset="0"/>
                <a:ea typeface="微软雅黑" panose="020B0503020204020204" charset="-122"/>
              </a:rPr>
              <a:t>放在近视眼模型的</a:t>
            </a:r>
            <a:r>
              <a:rPr lang="zh-CN" altLang="en-US" sz="2800" b="1" dirty="0" smtClean="0">
                <a:solidFill>
                  <a:prstClr val="black"/>
                </a:solidFill>
                <a:latin typeface="Times New Roman" panose="02020603050405020304" pitchFamily="18" charset="0"/>
                <a:ea typeface="微软雅黑" panose="020B0503020204020204" charset="-122"/>
              </a:rPr>
              <a:t>“晶状体”前方，使正好在“视网膜”上成像记下</a:t>
            </a:r>
            <a:r>
              <a:rPr lang="zh-CN" altLang="en-US" sz="2800" b="1" dirty="0">
                <a:solidFill>
                  <a:prstClr val="black"/>
                </a:solidFill>
                <a:latin typeface="Times New Roman" panose="02020603050405020304" pitchFamily="18" charset="0"/>
                <a:ea typeface="微软雅黑" panose="020B0503020204020204" charset="-122"/>
              </a:rPr>
              <a:t>透镜的类型和</a:t>
            </a:r>
            <a:r>
              <a:rPr lang="zh-CN" altLang="en-US" sz="2800" b="1" dirty="0" smtClean="0">
                <a:solidFill>
                  <a:prstClr val="black"/>
                </a:solidFill>
                <a:latin typeface="Times New Roman" panose="02020603050405020304" pitchFamily="18" charset="0"/>
                <a:ea typeface="微软雅黑" panose="020B0503020204020204" charset="-122"/>
              </a:rPr>
              <a:t>焦距。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4" name="组合 13"/>
          <p:cNvGrpSpPr/>
          <p:nvPr/>
        </p:nvGrpSpPr>
        <p:grpSpPr>
          <a:xfrm>
            <a:off x="723249" y="2211500"/>
            <a:ext cx="7591425" cy="3255850"/>
            <a:chOff x="723249" y="2211500"/>
            <a:chExt cx="7591425" cy="3255850"/>
          </a:xfrm>
        </p:grpSpPr>
        <p:sp>
          <p:nvSpPr>
            <p:cNvPr id="13" name="横卷形 12"/>
            <p:cNvSpPr/>
            <p:nvPr/>
          </p:nvSpPr>
          <p:spPr>
            <a:xfrm>
              <a:off x="723249" y="2211500"/>
              <a:ext cx="7591425" cy="3255850"/>
            </a:xfrm>
            <a:prstGeom prst="horizontalScroll">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8260" y="3095973"/>
              <a:ext cx="6699878" cy="1308628"/>
            </a:xfrm>
            <a:prstGeom prst="rect">
              <a:avLst/>
            </a:prstGeom>
          </p:spPr>
          <p:txBody>
            <a:bodyPr wrap="square">
              <a:spAutoFit/>
            </a:bodyPr>
            <a:lstStyle/>
            <a:p>
              <a:pPr lvl="0">
                <a:lnSpc>
                  <a:spcPct val="150000"/>
                </a:lnSpc>
              </a:pPr>
              <a:r>
                <a:rPr lang="zh-CN" altLang="en-US" sz="2800" b="1" dirty="0" smtClean="0">
                  <a:solidFill>
                    <a:srgbClr val="C00000"/>
                  </a:solidFill>
                  <a:latin typeface="Times New Roman" panose="02020603050405020304" pitchFamily="18" charset="0"/>
                  <a:ea typeface="微软雅黑" panose="020B0503020204020204" charset="-122"/>
                </a:rPr>
                <a:t>在</a:t>
              </a:r>
              <a:r>
                <a:rPr lang="zh-CN" altLang="en-US" sz="2800" b="1" dirty="0">
                  <a:solidFill>
                    <a:srgbClr val="C00000"/>
                  </a:solidFill>
                  <a:latin typeface="Times New Roman" panose="02020603050405020304" pitchFamily="18" charset="0"/>
                  <a:ea typeface="微软雅黑" panose="020B0503020204020204" charset="-122"/>
                </a:rPr>
                <a:t>近视眼模型前加一个焦距合适的凹透镜</a:t>
              </a:r>
              <a:r>
                <a:rPr lang="zh-CN" altLang="en-US" sz="2800" b="1" dirty="0" smtClean="0">
                  <a:solidFill>
                    <a:srgbClr val="C00000"/>
                  </a:solidFill>
                  <a:latin typeface="Times New Roman" panose="02020603050405020304" pitchFamily="18" charset="0"/>
                  <a:ea typeface="微软雅黑" panose="020B0503020204020204" charset="-122"/>
                </a:rPr>
                <a:t>，能</a:t>
              </a:r>
              <a:r>
                <a:rPr lang="zh-CN" altLang="en-US" sz="2800" b="1" dirty="0">
                  <a:solidFill>
                    <a:srgbClr val="C00000"/>
                  </a:solidFill>
                  <a:latin typeface="Times New Roman" panose="02020603050405020304" pitchFamily="18" charset="0"/>
                  <a:ea typeface="微软雅黑" panose="020B0503020204020204" charset="-122"/>
                </a:rPr>
                <a:t>改善物体在“视网膜”上的成像情况。</a:t>
              </a:r>
            </a:p>
          </p:txBody>
        </p:sp>
      </p:grpSp>
      <p:sp>
        <p:nvSpPr>
          <p:cNvPr id="12" name="矩形 11"/>
          <p:cNvSpPr/>
          <p:nvPr/>
        </p:nvSpPr>
        <p:spPr>
          <a:xfrm>
            <a:off x="3580546" y="1688280"/>
            <a:ext cx="1620957"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实验</a:t>
            </a:r>
            <a:r>
              <a:rPr lang="zh-CN" altLang="en-US" sz="2800" b="1" dirty="0" smtClean="0">
                <a:solidFill>
                  <a:prstClr val="black"/>
                </a:solidFill>
                <a:latin typeface="Times New Roman" panose="02020603050405020304" pitchFamily="18" charset="0"/>
                <a:ea typeface="微软雅黑" panose="020B0503020204020204" charset="-122"/>
              </a:rPr>
              <a:t>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74179" y="1489220"/>
            <a:ext cx="4572000" cy="523220"/>
          </a:xfrm>
          <a:prstGeom prst="rect">
            <a:avLst/>
          </a:prstGeom>
        </p:spPr>
        <p:txBody>
          <a:bodyPr>
            <a:spAutoFit/>
          </a:bodyPr>
          <a:lstStyle/>
          <a:p>
            <a:pPr lvl="0"/>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．研究远视眼的</a:t>
            </a:r>
            <a:r>
              <a:rPr lang="zh-CN" altLang="en-US" sz="2800" b="1" dirty="0" smtClean="0">
                <a:solidFill>
                  <a:prstClr val="black"/>
                </a:solidFill>
                <a:latin typeface="Times New Roman" panose="02020603050405020304" pitchFamily="18" charset="0"/>
                <a:ea typeface="微软雅黑" panose="020B0503020204020204" charset="-122"/>
              </a:rPr>
              <a:t>矫正</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矩形 11"/>
          <p:cNvSpPr/>
          <p:nvPr/>
        </p:nvSpPr>
        <p:spPr>
          <a:xfrm>
            <a:off x="574179" y="2058397"/>
            <a:ext cx="8068326"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a:t>
            </a: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）实验器材：</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凸透镜、凹透镜</a:t>
            </a:r>
            <a:r>
              <a:rPr lang="zh-CN" altLang="en-US" sz="2800" b="1" dirty="0">
                <a:solidFill>
                  <a:prstClr val="black"/>
                </a:solidFill>
                <a:latin typeface="Times New Roman" panose="02020603050405020304" pitchFamily="18" charset="0"/>
                <a:ea typeface="微软雅黑" panose="020B0503020204020204" charset="-122"/>
              </a:rPr>
              <a:t>、光束、远视眼模型的</a:t>
            </a:r>
            <a:r>
              <a:rPr lang="zh-CN" altLang="en-US" sz="2800" b="1" dirty="0" smtClean="0">
                <a:solidFill>
                  <a:prstClr val="black"/>
                </a:solidFill>
                <a:latin typeface="Times New Roman" panose="02020603050405020304" pitchFamily="18" charset="0"/>
                <a:ea typeface="微软雅黑" panose="020B0503020204020204" charset="-122"/>
              </a:rPr>
              <a:t>“晶状体”</a:t>
            </a:r>
            <a:endParaRPr lang="en-US" altLang="zh-CN" sz="2800" b="1" dirty="0" smtClean="0">
              <a:solidFill>
                <a:prstClr val="black"/>
              </a:solidFill>
              <a:latin typeface="Times New Roman" panose="02020603050405020304" pitchFamily="18" charset="0"/>
              <a:ea typeface="微软雅黑" panose="020B0503020204020204" charset="-122"/>
            </a:endParaRPr>
          </a:p>
        </p:txBody>
      </p:sp>
      <p:cxnSp>
        <p:nvCxnSpPr>
          <p:cNvPr id="15" name="直接连接符 14"/>
          <p:cNvCxnSpPr/>
          <p:nvPr/>
        </p:nvCxnSpPr>
        <p:spPr>
          <a:xfrm>
            <a:off x="446706" y="1390759"/>
            <a:ext cx="8429848" cy="1"/>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14152" y="5656488"/>
            <a:ext cx="8429848" cy="1"/>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6045" y="3531772"/>
            <a:ext cx="8429848" cy="1"/>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33675" y="3851505"/>
            <a:ext cx="7908830"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）实验步骤：</a:t>
            </a:r>
            <a:endParaRPr lang="en-US" altLang="zh-CN"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①</a:t>
            </a:r>
            <a:r>
              <a:rPr lang="zh-CN" altLang="en-US" sz="2800" b="1" dirty="0">
                <a:solidFill>
                  <a:prstClr val="black"/>
                </a:solidFill>
                <a:latin typeface="Times New Roman" panose="02020603050405020304" pitchFamily="18" charset="0"/>
                <a:ea typeface="微软雅黑" panose="020B0503020204020204" charset="-122"/>
              </a:rPr>
              <a:t>、在远视眼模型的“晶状体”前选加一个透镜。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28" name="组合 27"/>
          <p:cNvGrpSpPr/>
          <p:nvPr/>
        </p:nvGrpSpPr>
        <p:grpSpPr>
          <a:xfrm>
            <a:off x="2249287" y="2182887"/>
            <a:ext cx="4503279" cy="2119914"/>
            <a:chOff x="1524000" y="1888919"/>
            <a:chExt cx="3657600" cy="1935162"/>
          </a:xfrm>
        </p:grpSpPr>
        <p:grpSp>
          <p:nvGrpSpPr>
            <p:cNvPr id="25" name="组合 24"/>
            <p:cNvGrpSpPr/>
            <p:nvPr/>
          </p:nvGrpSpPr>
          <p:grpSpPr>
            <a:xfrm>
              <a:off x="1524000" y="1888919"/>
              <a:ext cx="3291042" cy="1935162"/>
              <a:chOff x="1524000" y="1888919"/>
              <a:chExt cx="3291042" cy="1935162"/>
            </a:xfrm>
          </p:grpSpPr>
          <p:graphicFrame>
            <p:nvGraphicFramePr>
              <p:cNvPr id="11" name="Object 3"/>
              <p:cNvGraphicFramePr>
                <a:graphicFrameLocks noChangeAspect="1"/>
              </p:cNvGraphicFramePr>
              <p:nvPr/>
            </p:nvGraphicFramePr>
            <p:xfrm>
              <a:off x="2784630" y="1888919"/>
              <a:ext cx="2030412" cy="1935162"/>
            </p:xfrm>
            <a:graphic>
              <a:graphicData uri="http://schemas.openxmlformats.org/presentationml/2006/ole">
                <mc:AlternateContent xmlns:mc="http://schemas.openxmlformats.org/markup-compatibility/2006">
                  <mc:Choice xmlns:v="urn:schemas-microsoft-com:vml" Requires="v">
                    <p:oleObj spid="_x0000_s7238" r:id="rId3" imgW="2029108" imgH="1933333" progId="PBrush">
                      <p:embed/>
                    </p:oleObj>
                  </mc:Choice>
                  <mc:Fallback>
                    <p:oleObj r:id="rId3" imgW="2029108" imgH="1933333" progId="PBrush">
                      <p:embed/>
                      <p:pic>
                        <p:nvPicPr>
                          <p:cNvPr id="0" name="Picture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4630" y="1888919"/>
                            <a:ext cx="2030412" cy="1935162"/>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Line 9"/>
              <p:cNvSpPr>
                <a:spLocks noChangeShapeType="1"/>
              </p:cNvSpPr>
              <p:nvPr/>
            </p:nvSpPr>
            <p:spPr bwMode="auto">
              <a:xfrm>
                <a:off x="1524000" y="2590800"/>
                <a:ext cx="1752600" cy="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
            <p:nvSpPr>
              <p:cNvPr id="18" name="Line 10"/>
              <p:cNvSpPr>
                <a:spLocks noChangeShapeType="1"/>
              </p:cNvSpPr>
              <p:nvPr/>
            </p:nvSpPr>
            <p:spPr bwMode="auto">
              <a:xfrm>
                <a:off x="1524000" y="3124200"/>
                <a:ext cx="1752600" cy="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grpSp>
        <p:sp>
          <p:nvSpPr>
            <p:cNvPr id="26" name="Line 18"/>
            <p:cNvSpPr>
              <a:spLocks noChangeShapeType="1"/>
            </p:cNvSpPr>
            <p:nvPr/>
          </p:nvSpPr>
          <p:spPr bwMode="auto">
            <a:xfrm>
              <a:off x="3276600" y="2590800"/>
              <a:ext cx="1905000" cy="3048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7" name="Line 19"/>
            <p:cNvSpPr>
              <a:spLocks noChangeShapeType="1"/>
            </p:cNvSpPr>
            <p:nvPr/>
          </p:nvSpPr>
          <p:spPr bwMode="auto">
            <a:xfrm flipV="1">
              <a:off x="3276600" y="2895600"/>
              <a:ext cx="1905000" cy="2286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29" name="Text Box 7"/>
          <p:cNvSpPr txBox="1">
            <a:spLocks noChangeArrowheads="1"/>
          </p:cNvSpPr>
          <p:nvPr/>
        </p:nvSpPr>
        <p:spPr bwMode="auto">
          <a:xfrm>
            <a:off x="1148312" y="4414877"/>
            <a:ext cx="7399561"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lnSpc>
                <a:spcPct val="150000"/>
              </a:lnSpc>
            </a:pPr>
            <a:r>
              <a:rPr lang="zh-CN" altLang="en-US" sz="2800" b="1" dirty="0">
                <a:latin typeface="Times New Roman" panose="02020603050405020304" pitchFamily="18" charset="0"/>
                <a:ea typeface="微软雅黑" panose="020B0503020204020204" charset="-122"/>
              </a:rPr>
              <a:t>由于远视眼形成原因是</a:t>
            </a:r>
            <a:r>
              <a:rPr lang="zh-CN" altLang="en-US" sz="2800" b="1" dirty="0" smtClean="0">
                <a:latin typeface="Times New Roman" panose="02020603050405020304" pitchFamily="18" charset="0"/>
                <a:ea typeface="微软雅黑" panose="020B0503020204020204" charset="-122"/>
              </a:rPr>
              <a:t>因为</a:t>
            </a:r>
            <a:r>
              <a:rPr lang="zh-CN" sz="2800" b="1" dirty="0" smtClean="0">
                <a:latin typeface="Times New Roman" panose="02020603050405020304" pitchFamily="18" charset="0"/>
                <a:ea typeface="微软雅黑" panose="020B0503020204020204" charset="-122"/>
              </a:rPr>
              <a:t>晶状体太薄，折光能力太弱，成像于视网膜后。</a:t>
            </a:r>
            <a:r>
              <a:rPr lang="zh-CN" altLang="en-US" sz="2800" b="1" dirty="0" smtClean="0">
                <a:latin typeface="Times New Roman" panose="02020603050405020304" pitchFamily="18" charset="0"/>
                <a:ea typeface="微软雅黑" panose="020B0503020204020204" charset="-122"/>
              </a:rPr>
              <a:t>所以用具有</a:t>
            </a:r>
            <a:r>
              <a:rPr lang="zh-CN" altLang="en-US" sz="2800" b="1" dirty="0" smtClean="0">
                <a:solidFill>
                  <a:srgbClr val="C00000"/>
                </a:solidFill>
                <a:latin typeface="Times New Roman" panose="02020603050405020304" pitchFamily="18" charset="0"/>
                <a:ea typeface="微软雅黑" panose="020B0503020204020204" charset="-122"/>
              </a:rPr>
              <a:t>会聚作用的凸透镜。</a:t>
            </a:r>
            <a:endParaRPr lang="zh-CN" sz="2800" b="1" dirty="0">
              <a:solidFill>
                <a:srgbClr val="C00000"/>
              </a:solidFill>
              <a:latin typeface="Times New Roman" panose="02020603050405020304" pitchFamily="18" charset="0"/>
              <a:ea typeface="微软雅黑" panose="020B0503020204020204" charset="-122"/>
            </a:endParaRPr>
          </a:p>
        </p:txBody>
      </p:sp>
      <p:sp>
        <p:nvSpPr>
          <p:cNvPr id="19" name="矩形 18"/>
          <p:cNvSpPr/>
          <p:nvPr/>
        </p:nvSpPr>
        <p:spPr>
          <a:xfrm>
            <a:off x="819880" y="1274427"/>
            <a:ext cx="7362095"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思考</a:t>
            </a:r>
            <a:r>
              <a:rPr lang="zh-CN" altLang="en-US" sz="2800" b="1" dirty="0">
                <a:solidFill>
                  <a:prstClr val="black"/>
                </a:solidFill>
                <a:latin typeface="Times New Roman" panose="02020603050405020304" pitchFamily="18" charset="0"/>
                <a:ea typeface="微软雅黑" panose="020B0503020204020204" charset="-122"/>
              </a:rPr>
              <a:t>讨论：远视眼模型的</a:t>
            </a:r>
            <a:r>
              <a:rPr lang="zh-CN" altLang="en-US" sz="2800" b="1" dirty="0" smtClean="0">
                <a:solidFill>
                  <a:prstClr val="black"/>
                </a:solidFill>
                <a:latin typeface="Times New Roman" panose="02020603050405020304" pitchFamily="18" charset="0"/>
                <a:ea typeface="微软雅黑" panose="020B0503020204020204" charset="-122"/>
              </a:rPr>
              <a:t>“晶状体”</a:t>
            </a:r>
            <a:r>
              <a:rPr lang="zh-CN" altLang="en-US" sz="2800" b="1" dirty="0">
                <a:solidFill>
                  <a:prstClr val="black"/>
                </a:solidFill>
                <a:latin typeface="Times New Roman" panose="02020603050405020304" pitchFamily="18" charset="0"/>
                <a:ea typeface="微软雅黑" panose="020B0503020204020204" charset="-122"/>
              </a:rPr>
              <a:t>前放</a:t>
            </a:r>
            <a:r>
              <a:rPr lang="zh-CN" altLang="en-US" sz="2800" b="1" dirty="0" smtClean="0">
                <a:solidFill>
                  <a:prstClr val="black"/>
                </a:solidFill>
                <a:latin typeface="Times New Roman" panose="02020603050405020304" pitchFamily="18" charset="0"/>
                <a:ea typeface="微软雅黑" panose="020B0503020204020204" charset="-122"/>
              </a:rPr>
              <a:t>凸透镜还是凹透镜？</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圆角矩形 11"/>
          <p:cNvSpPr/>
          <p:nvPr/>
        </p:nvSpPr>
        <p:spPr>
          <a:xfrm>
            <a:off x="1090687" y="4290777"/>
            <a:ext cx="7514813" cy="214812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25" name="组合 24"/>
          <p:cNvGrpSpPr/>
          <p:nvPr/>
        </p:nvGrpSpPr>
        <p:grpSpPr>
          <a:xfrm>
            <a:off x="1549804" y="3566515"/>
            <a:ext cx="5757203" cy="2320252"/>
            <a:chOff x="838200" y="4242511"/>
            <a:chExt cx="4036220" cy="2027179"/>
          </a:xfrm>
        </p:grpSpPr>
        <p:graphicFrame>
          <p:nvGraphicFramePr>
            <p:cNvPr id="12" name="Object 4"/>
            <p:cNvGraphicFramePr>
              <a:graphicFrameLocks noChangeAspect="1"/>
            </p:cNvGraphicFramePr>
            <p:nvPr/>
          </p:nvGraphicFramePr>
          <p:xfrm>
            <a:off x="2844007" y="4242511"/>
            <a:ext cx="2030413" cy="2027179"/>
          </p:xfrm>
          <a:graphic>
            <a:graphicData uri="http://schemas.openxmlformats.org/presentationml/2006/ole">
              <mc:AlternateContent xmlns:mc="http://schemas.openxmlformats.org/markup-compatibility/2006">
                <mc:Choice xmlns:v="urn:schemas-microsoft-com:vml" Requires="v">
                  <p:oleObj spid="_x0000_s8327" r:id="rId3" imgW="2029108" imgH="1933333" progId="PBrush">
                    <p:embed/>
                  </p:oleObj>
                </mc:Choice>
                <mc:Fallback>
                  <p:oleObj r:id="rId3" imgW="2029108" imgH="1933333" progId="PBrush">
                    <p:embed/>
                    <p:pic>
                      <p:nvPicPr>
                        <p:cNvPr id="0" name="Picture 1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007" y="4242511"/>
                          <a:ext cx="2030413" cy="2027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1"/>
            <p:cNvGraphicFramePr>
              <a:graphicFrameLocks noChangeAspect="1"/>
            </p:cNvGraphicFramePr>
            <p:nvPr/>
          </p:nvGraphicFramePr>
          <p:xfrm>
            <a:off x="2411413" y="4724400"/>
            <a:ext cx="320675" cy="1066800"/>
          </p:xfrm>
          <a:graphic>
            <a:graphicData uri="http://schemas.openxmlformats.org/presentationml/2006/ole">
              <mc:AlternateContent xmlns:mc="http://schemas.openxmlformats.org/markup-compatibility/2006">
                <mc:Choice xmlns:v="urn:schemas-microsoft-com:vml" Requires="v">
                  <p:oleObj spid="_x0000_s8328" r:id="rId5" imgW="228571" imgH="762106" progId="PBrush">
                    <p:embed/>
                  </p:oleObj>
                </mc:Choice>
                <mc:Fallback>
                  <p:oleObj r:id="rId5" imgW="228571" imgH="762106" progId="PBrush">
                    <p:embed/>
                    <p:pic>
                      <p:nvPicPr>
                        <p:cNvPr id="0" name="Picture 1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413" y="4724400"/>
                          <a:ext cx="320675" cy="106680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Line 12"/>
            <p:cNvSpPr>
              <a:spLocks noChangeShapeType="1"/>
            </p:cNvSpPr>
            <p:nvPr/>
          </p:nvSpPr>
          <p:spPr bwMode="auto">
            <a:xfrm>
              <a:off x="838200" y="4876800"/>
              <a:ext cx="1752600" cy="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
          <p:nvSpPr>
            <p:cNvPr id="21" name="Line 13"/>
            <p:cNvSpPr>
              <a:spLocks noChangeShapeType="1"/>
            </p:cNvSpPr>
            <p:nvPr/>
          </p:nvSpPr>
          <p:spPr bwMode="auto">
            <a:xfrm>
              <a:off x="838200" y="5638800"/>
              <a:ext cx="1752600" cy="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
          <p:nvSpPr>
            <p:cNvPr id="22" name="Line 14"/>
            <p:cNvSpPr>
              <a:spLocks noChangeShapeType="1"/>
            </p:cNvSpPr>
            <p:nvPr/>
          </p:nvSpPr>
          <p:spPr bwMode="auto">
            <a:xfrm>
              <a:off x="2590800" y="4876800"/>
              <a:ext cx="685800" cy="1524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
          <p:nvSpPr>
            <p:cNvPr id="23" name="Line 16"/>
            <p:cNvSpPr>
              <a:spLocks noChangeShapeType="1"/>
            </p:cNvSpPr>
            <p:nvPr/>
          </p:nvSpPr>
          <p:spPr bwMode="auto">
            <a:xfrm>
              <a:off x="3276600" y="5029200"/>
              <a:ext cx="1371600" cy="1524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
          <p:nvSpPr>
            <p:cNvPr id="24" name="Line 17"/>
            <p:cNvSpPr>
              <a:spLocks noChangeShapeType="1"/>
            </p:cNvSpPr>
            <p:nvPr/>
          </p:nvSpPr>
          <p:spPr bwMode="auto">
            <a:xfrm flipV="1">
              <a:off x="3276600" y="5181600"/>
              <a:ext cx="1371600" cy="304800"/>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grpSp>
      <p:sp>
        <p:nvSpPr>
          <p:cNvPr id="26" name="矩形 25"/>
          <p:cNvSpPr/>
          <p:nvPr/>
        </p:nvSpPr>
        <p:spPr>
          <a:xfrm>
            <a:off x="463645" y="1373492"/>
            <a:ext cx="7894422" cy="2031325"/>
          </a:xfrm>
          <a:prstGeom prst="rect">
            <a:avLst/>
          </a:prstGeom>
        </p:spPr>
        <p:txBody>
          <a:bodyPr wrap="square">
            <a:spAutoFit/>
          </a:bodyPr>
          <a:lstStyle/>
          <a:p>
            <a:pPr>
              <a:lnSpc>
                <a:spcPct val="150000"/>
              </a:lnSpc>
            </a:pPr>
            <a:r>
              <a:rPr lang="en-US" altLang="zh-CN" sz="2800" b="1" dirty="0">
                <a:solidFill>
                  <a:prstClr val="black"/>
                </a:solidFill>
                <a:latin typeface="Times New Roman" panose="02020603050405020304" pitchFamily="18" charset="0"/>
                <a:ea typeface="微软雅黑" panose="020B0503020204020204" charset="-122"/>
              </a:rPr>
              <a:t>②</a:t>
            </a:r>
            <a:r>
              <a:rPr lang="zh-CN" altLang="en-US" sz="2800" b="1" dirty="0" smtClean="0">
                <a:solidFill>
                  <a:prstClr val="black"/>
                </a:solidFill>
                <a:latin typeface="Times New Roman" panose="02020603050405020304" pitchFamily="18" charset="0"/>
                <a:ea typeface="微软雅黑" panose="020B0503020204020204" charset="-122"/>
              </a:rPr>
              <a:t>、挑选</a:t>
            </a:r>
            <a:r>
              <a:rPr lang="zh-CN" altLang="en-US" sz="2800" b="1" dirty="0">
                <a:solidFill>
                  <a:prstClr val="black"/>
                </a:solidFill>
                <a:latin typeface="Times New Roman" panose="02020603050405020304" pitchFamily="18" charset="0"/>
                <a:ea typeface="微软雅黑" panose="020B0503020204020204" charset="-122"/>
              </a:rPr>
              <a:t>合适的凸透镜放在远视眼模型的</a:t>
            </a:r>
            <a:r>
              <a:rPr lang="zh-CN" altLang="en-US" sz="2800" b="1" dirty="0" smtClean="0">
                <a:solidFill>
                  <a:prstClr val="black"/>
                </a:solidFill>
                <a:latin typeface="Times New Roman" panose="02020603050405020304" pitchFamily="18" charset="0"/>
                <a:ea typeface="微软雅黑" panose="020B0503020204020204" charset="-122"/>
              </a:rPr>
              <a:t>“晶状体”前方，使正好在“视网膜”上成像记下</a:t>
            </a:r>
            <a:r>
              <a:rPr lang="zh-CN" altLang="en-US" sz="2800" b="1" dirty="0">
                <a:solidFill>
                  <a:prstClr val="black"/>
                </a:solidFill>
                <a:latin typeface="Times New Roman" panose="02020603050405020304" pitchFamily="18" charset="0"/>
                <a:ea typeface="微软雅黑" panose="020B0503020204020204" charset="-122"/>
              </a:rPr>
              <a:t>透镜的类型和</a:t>
            </a:r>
            <a:r>
              <a:rPr lang="zh-CN" altLang="en-US" sz="2800" b="1" dirty="0" smtClean="0">
                <a:solidFill>
                  <a:prstClr val="black"/>
                </a:solidFill>
                <a:latin typeface="Times New Roman" panose="02020603050405020304" pitchFamily="18" charset="0"/>
                <a:ea typeface="微软雅黑" panose="020B0503020204020204" charset="-122"/>
              </a:rPr>
              <a:t>焦距。</a:t>
            </a:r>
            <a:endParaRPr lang="zh-CN" altLang="en-US" dirty="0"/>
          </a:p>
        </p:txBody>
      </p:sp>
      <p:sp>
        <p:nvSpPr>
          <p:cNvPr id="28" name="Line 14"/>
          <p:cNvSpPr>
            <a:spLocks noChangeShapeType="1"/>
          </p:cNvSpPr>
          <p:nvPr/>
        </p:nvSpPr>
        <p:spPr bwMode="auto">
          <a:xfrm flipV="1">
            <a:off x="4004245" y="5021282"/>
            <a:ext cx="1023656" cy="158908"/>
          </a:xfrm>
          <a:prstGeom prst="line">
            <a:avLst/>
          </a:prstGeom>
          <a:noFill/>
          <a:ln w="28575">
            <a:solidFill>
              <a:srgbClr val="FF0000"/>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sz="2800" b="1">
              <a:latin typeface="Times New Roman" panose="02020603050405020304" pitchFamily="18" charset="0"/>
              <a:ea typeface="微软雅黑" panose="020B050302020402020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横卷形 11"/>
          <p:cNvSpPr/>
          <p:nvPr/>
        </p:nvSpPr>
        <p:spPr>
          <a:xfrm>
            <a:off x="905605" y="2211500"/>
            <a:ext cx="7591425" cy="3255850"/>
          </a:xfrm>
          <a:prstGeom prst="horizontalScroll">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a:solidFill>
                  <a:srgbClr val="C00000"/>
                </a:solidFill>
                <a:latin typeface="Times New Roman" panose="02020603050405020304" pitchFamily="18" charset="0"/>
                <a:ea typeface="微软雅黑" panose="020B0503020204020204" charset="-122"/>
              </a:rPr>
              <a:t>在远视眼模型前加一个焦距合适的凸透镜，能改善物体在“视网膜”上的成像情况。</a:t>
            </a:r>
            <a:endParaRPr lang="zh-CN" altLang="en-US" dirty="0">
              <a:solidFill>
                <a:srgbClr val="C00000"/>
              </a:solidFill>
            </a:endParaRPr>
          </a:p>
        </p:txBody>
      </p:sp>
      <p:sp>
        <p:nvSpPr>
          <p:cNvPr id="13" name="矩形 12"/>
          <p:cNvSpPr/>
          <p:nvPr/>
        </p:nvSpPr>
        <p:spPr>
          <a:xfrm>
            <a:off x="3580546" y="1688280"/>
            <a:ext cx="1620957"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实验</a:t>
            </a:r>
            <a:r>
              <a:rPr lang="zh-CN" altLang="en-US" sz="2800" b="1" dirty="0" smtClean="0">
                <a:solidFill>
                  <a:prstClr val="black"/>
                </a:solidFill>
                <a:latin typeface="Times New Roman" panose="02020603050405020304" pitchFamily="18" charset="0"/>
                <a:ea typeface="微软雅黑" panose="020B0503020204020204" charset="-122"/>
              </a:rPr>
              <a:t>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1" name="近视眼矫正与远视眼的">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23249" y="1932392"/>
            <a:ext cx="6295613" cy="4170844"/>
          </a:xfrm>
          <a:prstGeom prst="rect">
            <a:avLst/>
          </a:prstGeom>
        </p:spPr>
      </p:pic>
      <p:sp>
        <p:nvSpPr>
          <p:cNvPr id="12" name="矩形 11"/>
          <p:cNvSpPr/>
          <p:nvPr/>
        </p:nvSpPr>
        <p:spPr>
          <a:xfrm>
            <a:off x="463645" y="1131094"/>
            <a:ext cx="4134465"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近视眼和远视眼矫正视频</a:t>
            </a:r>
            <a:endParaRPr lang="zh-CN" altLang="en-US" dirty="0">
              <a:solidFill>
                <a:prstClr val="black"/>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278542" y="1250101"/>
            <a:ext cx="8522558" cy="19625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实验</a:t>
            </a:r>
            <a:r>
              <a:rPr lang="zh-CN" altLang="en-US" sz="2800" b="1" dirty="0">
                <a:solidFill>
                  <a:prstClr val="black"/>
                </a:solidFill>
                <a:latin typeface="Times New Roman" panose="02020603050405020304" pitchFamily="18" charset="0"/>
                <a:ea typeface="微软雅黑" panose="020B0503020204020204" charset="-122"/>
              </a:rPr>
              <a:t>中矫正视力的凹透镜和凸透镜常被用于</a:t>
            </a:r>
            <a:r>
              <a:rPr lang="zh-CN" altLang="en-US" sz="2800" b="1" dirty="0" smtClean="0">
                <a:solidFill>
                  <a:prstClr val="black"/>
                </a:solidFill>
                <a:latin typeface="Times New Roman" panose="02020603050405020304" pitchFamily="18" charset="0"/>
                <a:ea typeface="微软雅黑" panose="020B0503020204020204" charset="-122"/>
              </a:rPr>
              <a:t>制作</a:t>
            </a:r>
            <a:r>
              <a:rPr lang="zh-CN" altLang="en-US" sz="2800" b="1" dirty="0">
                <a:solidFill>
                  <a:prstClr val="black"/>
                </a:solidFill>
                <a:latin typeface="Times New Roman" panose="02020603050405020304" pitchFamily="18" charset="0"/>
                <a:ea typeface="微软雅黑" panose="020B0503020204020204" charset="-122"/>
              </a:rPr>
              <a:t>近视眼镜、远视眼镜。另外，凸透镜还可制作</a:t>
            </a:r>
            <a:r>
              <a:rPr lang="zh-CN" altLang="en-US" sz="2800" b="1" dirty="0" smtClean="0">
                <a:solidFill>
                  <a:prstClr val="black"/>
                </a:solidFill>
                <a:latin typeface="Times New Roman" panose="02020603050405020304" pitchFamily="18" charset="0"/>
                <a:ea typeface="微软雅黑" panose="020B0503020204020204" charset="-122"/>
              </a:rPr>
              <a:t>老人</a:t>
            </a:r>
            <a:r>
              <a:rPr lang="zh-CN" altLang="en-US" sz="2800" b="1" dirty="0">
                <a:solidFill>
                  <a:prstClr val="black"/>
                </a:solidFill>
                <a:latin typeface="Times New Roman" panose="02020603050405020304" pitchFamily="18" charset="0"/>
                <a:ea typeface="微软雅黑" panose="020B0503020204020204" charset="-122"/>
              </a:rPr>
              <a:t>常用的老花镜</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dirty="0">
              <a:solidFill>
                <a:prstClr val="black"/>
              </a:solidFill>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645" y="3319733"/>
            <a:ext cx="3648584" cy="2219635"/>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4571" y="3347991"/>
            <a:ext cx="3838575" cy="2238375"/>
          </a:xfrm>
          <a:prstGeom prst="rect">
            <a:avLst/>
          </a:prstGeom>
        </p:spPr>
      </p:pic>
      <p:sp>
        <p:nvSpPr>
          <p:cNvPr id="17" name="矩形 16"/>
          <p:cNvSpPr/>
          <p:nvPr/>
        </p:nvSpPr>
        <p:spPr>
          <a:xfrm>
            <a:off x="819880" y="5672983"/>
            <a:ext cx="2428870"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用老花镜看书 </a:t>
            </a:r>
            <a:endParaRPr lang="zh-CN" altLang="en-US" dirty="0"/>
          </a:p>
        </p:txBody>
      </p:sp>
      <p:sp>
        <p:nvSpPr>
          <p:cNvPr id="18" name="矩形 17"/>
          <p:cNvSpPr/>
          <p:nvPr/>
        </p:nvSpPr>
        <p:spPr>
          <a:xfrm>
            <a:off x="4926449" y="5565261"/>
            <a:ext cx="2339102"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用近视镜看书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837" y="2363680"/>
            <a:ext cx="2935912" cy="3361731"/>
          </a:xfrm>
          <a:prstGeom prst="rect">
            <a:avLst/>
          </a:prstGeom>
        </p:spPr>
      </p:pic>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4829587" y="2899618"/>
            <a:ext cx="3219038" cy="203132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你知道吗？人眼看物体和凸透镜成像的原理</a:t>
            </a:r>
            <a:r>
              <a:rPr lang="zh-CN" altLang="en-US" sz="2800" b="1" dirty="0" smtClean="0">
                <a:solidFill>
                  <a:prstClr val="black"/>
                </a:solidFill>
                <a:latin typeface="Times New Roman" panose="02020603050405020304" pitchFamily="18" charset="0"/>
                <a:ea typeface="微软雅黑" panose="020B0503020204020204" charset="-122"/>
              </a:rPr>
              <a:t>是一样的。</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6" name="矩形 5"/>
          <p:cNvSpPr/>
          <p:nvPr/>
        </p:nvSpPr>
        <p:spPr>
          <a:xfrm>
            <a:off x="634429" y="1381163"/>
            <a:ext cx="3416320" cy="662297"/>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一、眼睛</a:t>
            </a:r>
            <a:r>
              <a:rPr lang="zh-CN" altLang="en-US" sz="2800" b="1" dirty="0">
                <a:solidFill>
                  <a:prstClr val="black"/>
                </a:solidFill>
                <a:latin typeface="Times New Roman" panose="02020603050405020304" pitchFamily="18" charset="0"/>
                <a:ea typeface="微软雅黑" panose="020B0503020204020204" charset="-122"/>
              </a:rPr>
              <a:t>的视物</a:t>
            </a:r>
            <a:r>
              <a:rPr lang="zh-CN" altLang="en-US" sz="2800" b="1" dirty="0" smtClean="0">
                <a:solidFill>
                  <a:prstClr val="black"/>
                </a:solidFill>
                <a:latin typeface="Times New Roman" panose="02020603050405020304" pitchFamily="18" charset="0"/>
                <a:ea typeface="微软雅黑" panose="020B0503020204020204" charset="-122"/>
              </a:rPr>
              <a:t>原理</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7" name="矩形 6"/>
          <p:cNvSpPr/>
          <p:nvPr/>
        </p:nvSpPr>
        <p:spPr>
          <a:xfrm>
            <a:off x="1583248" y="5599932"/>
            <a:ext cx="1620957"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人的眼睛</a:t>
            </a:r>
          </a:p>
        </p:txBody>
      </p:sp>
      <p:sp>
        <p:nvSpPr>
          <p:cNvPr id="9" name="圆角矩形标注 8"/>
          <p:cNvSpPr/>
          <p:nvPr/>
        </p:nvSpPr>
        <p:spPr>
          <a:xfrm>
            <a:off x="4624593" y="2486530"/>
            <a:ext cx="3629025" cy="2857500"/>
          </a:xfrm>
          <a:prstGeom prst="wedgeRoundRectCallout">
            <a:avLst>
              <a:gd name="adj1" fmla="val -74404"/>
              <a:gd name="adj2" fmla="val 37852"/>
              <a:gd name="adj3" fmla="val 16667"/>
            </a:avLst>
          </a:pr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914812" y="2664723"/>
            <a:ext cx="7600220" cy="2677656"/>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老年人</a:t>
            </a:r>
            <a:r>
              <a:rPr lang="zh-CN" altLang="en-US" sz="2800" b="1" dirty="0">
                <a:solidFill>
                  <a:prstClr val="black"/>
                </a:solidFill>
                <a:latin typeface="Times New Roman" panose="02020603050405020304" pitchFamily="18" charset="0"/>
                <a:ea typeface="微软雅黑" panose="020B0503020204020204" charset="-122"/>
              </a:rPr>
              <a:t>眼球周围肌肉松弛，张力不足，导致眼睛的自我调节范围减小，使其看不清近处的物体，这便是常说的老花眼。通过老花镜可帮助老人看清近处的物体</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圆角矩形 11"/>
          <p:cNvSpPr/>
          <p:nvPr/>
        </p:nvSpPr>
        <p:spPr>
          <a:xfrm>
            <a:off x="1114837" y="1753696"/>
            <a:ext cx="1497116" cy="666750"/>
          </a:xfrm>
          <a:prstGeom prst="roundRect">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小知识</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249" y="1183535"/>
            <a:ext cx="1546651" cy="1048629"/>
          </a:xfrm>
          <a:prstGeom prst="rect">
            <a:avLst/>
          </a:prstGeom>
        </p:spPr>
      </p:pic>
      <p:sp>
        <p:nvSpPr>
          <p:cNvPr id="14" name="矩形 13"/>
          <p:cNvSpPr/>
          <p:nvPr/>
        </p:nvSpPr>
        <p:spPr>
          <a:xfrm>
            <a:off x="3886213" y="1862832"/>
            <a:ext cx="1261884"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老花眼</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5130" y="4722234"/>
            <a:ext cx="1888855" cy="1240290"/>
          </a:xfrm>
          <a:prstGeom prst="rect">
            <a:avLst/>
          </a:prstGeom>
          <a:ln>
            <a:solidFill>
              <a:srgbClr val="FFC000"/>
            </a:solidFill>
          </a:ln>
        </p:spPr>
      </p:pic>
      <p:sp>
        <p:nvSpPr>
          <p:cNvPr id="16" name="圆角矩形 15"/>
          <p:cNvSpPr/>
          <p:nvPr/>
        </p:nvSpPr>
        <p:spPr>
          <a:xfrm>
            <a:off x="278542" y="1423259"/>
            <a:ext cx="8089805" cy="4739416"/>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圆角矩形 11"/>
          <p:cNvSpPr/>
          <p:nvPr/>
        </p:nvSpPr>
        <p:spPr>
          <a:xfrm>
            <a:off x="469292" y="1432456"/>
            <a:ext cx="8229823" cy="4558769"/>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50017" y="1683878"/>
            <a:ext cx="8020050" cy="3970318"/>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信息窗</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    眼镜的规格通常不用焦距、而是用“度’’表示，其数值等于</a:t>
            </a:r>
            <a:r>
              <a:rPr lang="zh-CN" altLang="en-US" sz="2800" b="1" dirty="0" smtClean="0">
                <a:solidFill>
                  <a:prstClr val="black"/>
                </a:solidFill>
                <a:latin typeface="Times New Roman" panose="02020603050405020304" pitchFamily="18" charset="0"/>
                <a:ea typeface="微软雅黑" panose="020B0503020204020204" charset="-122"/>
              </a:rPr>
              <a:t>焦距（</a:t>
            </a:r>
            <a:r>
              <a:rPr lang="zh-CN" altLang="en-US" sz="2800" b="1" dirty="0">
                <a:solidFill>
                  <a:prstClr val="black"/>
                </a:solidFill>
                <a:latin typeface="Times New Roman" panose="02020603050405020304" pitchFamily="18" charset="0"/>
                <a:ea typeface="微软雅黑" panose="020B0503020204020204" charset="-122"/>
              </a:rPr>
              <a:t>以米作单位）倒数的</a:t>
            </a:r>
            <a:r>
              <a:rPr lang="en-US" altLang="zh-CN" sz="2800" b="1" dirty="0" smtClean="0">
                <a:solidFill>
                  <a:prstClr val="black"/>
                </a:solidFill>
                <a:latin typeface="Times New Roman" panose="02020603050405020304" pitchFamily="18" charset="0"/>
                <a:ea typeface="微软雅黑" panose="020B0503020204020204" charset="-122"/>
              </a:rPr>
              <a:t>100</a:t>
            </a:r>
            <a:r>
              <a:rPr lang="zh-CN" altLang="en-US" sz="2800" b="1" dirty="0">
                <a:solidFill>
                  <a:prstClr val="black"/>
                </a:solidFill>
                <a:latin typeface="Times New Roman" panose="02020603050405020304" pitchFamily="18" charset="0"/>
                <a:ea typeface="微软雅黑" panose="020B0503020204020204" charset="-122"/>
              </a:rPr>
              <a:t>倍。</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    近视眼和远视眼患者应到有关的眼科医学部门去检查，请</a:t>
            </a:r>
            <a:r>
              <a:rPr lang="zh-CN" altLang="en-US" sz="2800" b="1" dirty="0" smtClean="0">
                <a:solidFill>
                  <a:prstClr val="black"/>
                </a:solidFill>
                <a:latin typeface="Times New Roman" panose="02020603050405020304" pitchFamily="18" charset="0"/>
                <a:ea typeface="微软雅黑" panose="020B0503020204020204" charset="-122"/>
              </a:rPr>
              <a:t>眼科家</a:t>
            </a:r>
            <a:r>
              <a:rPr lang="zh-CN" altLang="en-US" sz="2800" b="1" dirty="0">
                <a:solidFill>
                  <a:prstClr val="black"/>
                </a:solidFill>
                <a:latin typeface="Times New Roman" panose="02020603050405020304" pitchFamily="18" charset="0"/>
                <a:ea typeface="微软雅黑" panose="020B0503020204020204" charset="-122"/>
              </a:rPr>
              <a:t>诊断应戴什么样的眼镜。如果眼镜配制不好，会加剧视力下降</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grpSp>
        <p:nvGrpSpPr>
          <p:cNvPr id="3" name="组合 2"/>
          <p:cNvGrpSpPr/>
          <p:nvPr/>
        </p:nvGrpSpPr>
        <p:grpSpPr>
          <a:xfrm>
            <a:off x="107727" y="579651"/>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033" y="1081539"/>
            <a:ext cx="1546651" cy="1048629"/>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6521" y="5513496"/>
            <a:ext cx="1546651" cy="104862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prstClr val="white"/>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prstClr val="white"/>
                    </a:solidFill>
                    <a:latin typeface="黑体" panose="02010609060101010101" pitchFamily="49" charset="-122"/>
                    <a:ea typeface="黑体" panose="02010609060101010101" pitchFamily="49" charset="-122"/>
                  </a:rPr>
                  <a:t>学以致用</a:t>
                </a:r>
                <a:endParaRPr lang="zh-CN" altLang="en-US" sz="2000" b="1" dirty="0">
                  <a:solidFill>
                    <a:prstClr val="white"/>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723249" y="1543178"/>
            <a:ext cx="7836396" cy="396938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、人</a:t>
            </a:r>
            <a:r>
              <a:rPr lang="zh-CN" altLang="en-US" sz="2800" b="1" dirty="0">
                <a:solidFill>
                  <a:prstClr val="black"/>
                </a:solidFill>
                <a:latin typeface="Times New Roman" panose="02020603050405020304" pitchFamily="18" charset="0"/>
                <a:ea typeface="微软雅黑" panose="020B0503020204020204" charset="-122"/>
              </a:rPr>
              <a:t>眼的晶状体相当于凸透镜</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下列关于近视眼的成因说法中正确的是 </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　　</a:t>
            </a:r>
            <a:r>
              <a:rPr lang="en-US" altLang="zh-CN" sz="2800" b="1" dirty="0">
                <a:solidFill>
                  <a:prstClr val="black"/>
                </a:solidFill>
                <a:latin typeface="Times New Roman" panose="02020603050405020304" pitchFamily="18" charset="0"/>
                <a:ea typeface="微软雅黑" panose="020B0503020204020204" charset="-122"/>
              </a:rPr>
              <a:t>)</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A</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晶状体太薄</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折光能力太弱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晶状体太薄</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折光能力太强             </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C</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晶状体太厚</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折光能力太弱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晶状体太厚</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折光能力</a:t>
            </a:r>
            <a:r>
              <a:rPr lang="zh-CN" altLang="en-US" sz="2800" b="1" dirty="0" smtClean="0">
                <a:solidFill>
                  <a:prstClr val="black"/>
                </a:solidFill>
                <a:latin typeface="Times New Roman" panose="02020603050405020304" pitchFamily="18" charset="0"/>
                <a:ea typeface="微软雅黑" panose="020B0503020204020204" charset="-122"/>
              </a:rPr>
              <a:t>太强</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矩形 11"/>
          <p:cNvSpPr/>
          <p:nvPr/>
        </p:nvSpPr>
        <p:spPr>
          <a:xfrm>
            <a:off x="4711774" y="2367290"/>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D</a:t>
            </a:r>
            <a:endParaRPr lang="zh-CN" alt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723249" y="1322516"/>
            <a:ext cx="8039101" cy="461664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、强小莉</a:t>
            </a:r>
            <a:r>
              <a:rPr lang="zh-CN" altLang="en-US" sz="2800" b="1" dirty="0">
                <a:solidFill>
                  <a:prstClr val="black"/>
                </a:solidFill>
                <a:latin typeface="Times New Roman" panose="02020603050405020304" pitchFamily="18" charset="0"/>
                <a:ea typeface="微软雅黑" panose="020B0503020204020204" charset="-122"/>
              </a:rPr>
              <a:t>和外公视力都不正常</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小莉看书总把书放得很近</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而她外公看报纸时却把报纸放得很远</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小莉和外公应分别戴什么样的眼镜矫正视力 </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　　</a:t>
            </a:r>
            <a:r>
              <a:rPr lang="en-US" altLang="zh-CN" sz="2800" b="1" dirty="0">
                <a:solidFill>
                  <a:prstClr val="black"/>
                </a:solidFill>
                <a:latin typeface="Times New Roman" panose="02020603050405020304" pitchFamily="18" charset="0"/>
                <a:ea typeface="微软雅黑" panose="020B0503020204020204" charset="-122"/>
              </a:rPr>
              <a:t>)</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A</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都是凸透镜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都是凹透镜             </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C</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凸透镜和凹透镜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en-US" altLang="zh-CN" sz="2800" b="1" dirty="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凹透镜和凸透镜             </a:t>
            </a:r>
            <a:r>
              <a:rPr lang="zh-CN" altLang="en-US" sz="2800" b="1" dirty="0" smtClean="0">
                <a:solidFill>
                  <a:prstClr val="black"/>
                </a:solidFill>
                <a:latin typeface="Times New Roman" panose="02020603050405020304" pitchFamily="18" charset="0"/>
                <a:ea typeface="微软雅黑" panose="020B0503020204020204" charset="-122"/>
              </a:rPr>
              <a:t>            </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矩形 11"/>
          <p:cNvSpPr/>
          <p:nvPr/>
        </p:nvSpPr>
        <p:spPr>
          <a:xfrm>
            <a:off x="7261002" y="2762586"/>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D</a:t>
            </a:r>
            <a:endParaRPr lang="zh-CN" alt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2"/>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98264" y="1963130"/>
            <a:ext cx="8112983" cy="1954959"/>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除</a:t>
            </a:r>
            <a:r>
              <a:rPr lang="zh-CN" altLang="en-US" sz="2800" b="1" dirty="0">
                <a:solidFill>
                  <a:prstClr val="black"/>
                </a:solidFill>
                <a:latin typeface="Times New Roman" panose="02020603050405020304" pitchFamily="18" charset="0"/>
                <a:ea typeface="微软雅黑" panose="020B0503020204020204" charset="-122"/>
              </a:rPr>
              <a:t>眼镜外，人们还利用透镜成像的原理，</a:t>
            </a:r>
            <a:r>
              <a:rPr lang="zh-CN" altLang="en-US" sz="2800" b="1" dirty="0" smtClean="0">
                <a:solidFill>
                  <a:prstClr val="black"/>
                </a:solidFill>
                <a:latin typeface="Times New Roman" panose="02020603050405020304" pitchFamily="18" charset="0"/>
                <a:ea typeface="微软雅黑" panose="020B0503020204020204" charset="-122"/>
              </a:rPr>
              <a:t>制成了许多</a:t>
            </a:r>
            <a:r>
              <a:rPr lang="zh-CN" altLang="en-US" sz="2800" b="1" dirty="0">
                <a:solidFill>
                  <a:prstClr val="black"/>
                </a:solidFill>
                <a:latin typeface="Times New Roman" panose="02020603050405020304" pitchFamily="18" charset="0"/>
                <a:ea typeface="微软雅黑" panose="020B0503020204020204" charset="-122"/>
              </a:rPr>
              <a:t>光学仪器</a:t>
            </a:r>
            <a:r>
              <a:rPr lang="zh-CN" altLang="en-US" sz="2800" b="1" dirty="0" smtClean="0">
                <a:solidFill>
                  <a:prstClr val="black"/>
                </a:solidFill>
                <a:latin typeface="Times New Roman" panose="02020603050405020304" pitchFamily="18" charset="0"/>
                <a:ea typeface="微软雅黑" panose="020B0503020204020204" charset="-122"/>
              </a:rPr>
              <a:t>。这些仪器就像特殊而神奇的“眼睛”，拓展了我们肉眼的</a:t>
            </a:r>
            <a:r>
              <a:rPr lang="zh-CN" altLang="en-US" sz="2800" b="1" dirty="0">
                <a:solidFill>
                  <a:prstClr val="black"/>
                </a:solidFill>
                <a:latin typeface="Times New Roman" panose="02020603050405020304" pitchFamily="18" charset="0"/>
                <a:ea typeface="微软雅黑" panose="020B0503020204020204" charset="-122"/>
              </a:rPr>
              <a:t>功能</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4" name="矩形 13"/>
          <p:cNvSpPr/>
          <p:nvPr/>
        </p:nvSpPr>
        <p:spPr>
          <a:xfrm>
            <a:off x="648930" y="4367793"/>
            <a:ext cx="1800493"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、放大镜</a:t>
            </a:r>
            <a:endParaRPr lang="zh-CN" altLang="en-US" dirty="0"/>
          </a:p>
        </p:txBody>
      </p:sp>
      <p:sp>
        <p:nvSpPr>
          <p:cNvPr id="15" name="矩形 14"/>
          <p:cNvSpPr/>
          <p:nvPr/>
        </p:nvSpPr>
        <p:spPr>
          <a:xfrm>
            <a:off x="650017" y="4840817"/>
            <a:ext cx="8217758"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放大镜就是凸透镜，它可以将较小的、肉眼不易辨清的物体“放大”，以便人们能看得更清楚</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cxnSp>
        <p:nvCxnSpPr>
          <p:cNvPr id="13" name="直接连接符 12"/>
          <p:cNvCxnSpPr/>
          <p:nvPr/>
        </p:nvCxnSpPr>
        <p:spPr>
          <a:xfrm flipV="1">
            <a:off x="463645" y="1791180"/>
            <a:ext cx="8382223" cy="11430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67784" y="6241611"/>
            <a:ext cx="8382223" cy="11430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485552" y="4100510"/>
            <a:ext cx="8382223" cy="11430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34429" y="1195641"/>
            <a:ext cx="2698175"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三、透镜的应用</a:t>
            </a:r>
            <a:endParaRPr lang="en-US" altLang="zh-CN" sz="2800" b="1" dirty="0">
              <a:solidFill>
                <a:prstClr val="black"/>
              </a:solidFill>
              <a:latin typeface="Times New Roman" panose="02020603050405020304" pitchFamily="18"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云形 15"/>
          <p:cNvSpPr/>
          <p:nvPr/>
        </p:nvSpPr>
        <p:spPr>
          <a:xfrm>
            <a:off x="4543426" y="1622597"/>
            <a:ext cx="3800474" cy="3020695"/>
          </a:xfrm>
          <a:prstGeom prst="cloud">
            <a:avLst/>
          </a:prstGeom>
          <a:solidFill>
            <a:schemeClr val="bg1">
              <a:lumMod val="7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7727" y="579651"/>
            <a:ext cx="2286000" cy="852805"/>
            <a:chOff x="303" y="1315"/>
            <a:chExt cx="3600" cy="1343"/>
          </a:xfrm>
        </p:grpSpPr>
        <p:sp>
          <p:nvSpPr>
            <p:cNvPr id="3" name="矩形 2"/>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1114837" y="4833433"/>
            <a:ext cx="7229063" cy="1308628"/>
          </a:xfrm>
          <a:prstGeom prst="rect">
            <a:avLst/>
          </a:prstGeom>
        </p:spPr>
        <p:txBody>
          <a:bodyPr wrap="square">
            <a:spAutoFit/>
          </a:bodyPr>
          <a:lstStyle/>
          <a:p>
            <a:pPr>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根据凸透镜成像的规律可知物体</a:t>
            </a:r>
            <a:r>
              <a:rPr lang="zh-CN" altLang="en-US" sz="2800" b="1" dirty="0">
                <a:solidFill>
                  <a:prstClr val="black"/>
                </a:solidFill>
                <a:latin typeface="Times New Roman" panose="02020603050405020304" pitchFamily="18" charset="0"/>
                <a:ea typeface="微软雅黑" panose="020B0503020204020204" charset="-122"/>
              </a:rPr>
              <a:t>应放在离</a:t>
            </a:r>
            <a:r>
              <a:rPr lang="zh-CN" altLang="en-US" sz="2800" b="1" dirty="0" smtClean="0">
                <a:solidFill>
                  <a:prstClr val="black"/>
                </a:solidFill>
                <a:latin typeface="Times New Roman" panose="02020603050405020304" pitchFamily="18" charset="0"/>
                <a:ea typeface="微软雅黑" panose="020B0503020204020204" charset="-122"/>
              </a:rPr>
              <a:t>放大镜</a:t>
            </a:r>
            <a:r>
              <a:rPr lang="zh-CN" altLang="en-US" sz="2800" b="1" dirty="0" smtClean="0">
                <a:solidFill>
                  <a:srgbClr val="C00000"/>
                </a:solidFill>
                <a:latin typeface="Times New Roman" panose="02020603050405020304" pitchFamily="18" charset="0"/>
                <a:ea typeface="微软雅黑" panose="020B0503020204020204" charset="-122"/>
              </a:rPr>
              <a:t>一倍焦距以内</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4" name="矩形 13"/>
          <p:cNvSpPr/>
          <p:nvPr/>
        </p:nvSpPr>
        <p:spPr>
          <a:xfrm>
            <a:off x="4991100" y="2112262"/>
            <a:ext cx="3152775" cy="2031325"/>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charset="-122"/>
              </a:rPr>
              <a:t>放大镜下呈现的是物体的</a:t>
            </a:r>
            <a:r>
              <a:rPr lang="zh-CN" altLang="en-US" sz="2800" b="1" dirty="0">
                <a:solidFill>
                  <a:srgbClr val="C00000"/>
                </a:solidFill>
                <a:latin typeface="Times New Roman" panose="02020603050405020304" pitchFamily="18" charset="0"/>
                <a:ea typeface="微软雅黑" panose="020B0503020204020204" charset="-122"/>
              </a:rPr>
              <a:t>正立放大的</a:t>
            </a:r>
            <a:r>
              <a:rPr lang="zh-CN" altLang="en-US" sz="2800" b="1" dirty="0" smtClean="0">
                <a:solidFill>
                  <a:srgbClr val="C00000"/>
                </a:solidFill>
                <a:latin typeface="Times New Roman" panose="02020603050405020304" pitchFamily="18" charset="0"/>
                <a:ea typeface="微软雅黑" panose="020B0503020204020204" charset="-122"/>
              </a:rPr>
              <a:t>虚像</a:t>
            </a:r>
            <a:r>
              <a:rPr lang="en-US" altLang="zh-CN" sz="2800" b="1" dirty="0" smtClean="0">
                <a:solidFill>
                  <a:prstClr val="black"/>
                </a:solidFill>
                <a:latin typeface="Times New Roman" panose="02020603050405020304" pitchFamily="18" charset="0"/>
                <a:ea typeface="微软雅黑" panose="020B0503020204020204" charset="-122"/>
              </a:rPr>
              <a:t>.</a:t>
            </a:r>
            <a:endParaRPr lang="zh-CN" altLang="en-US" dirty="0"/>
          </a:p>
        </p:txBody>
      </p:sp>
      <p:pic>
        <p:nvPicPr>
          <p:cNvPr id="15" name="图片 14"/>
          <p:cNvPicPr>
            <a:picLocks noChangeAspect="1"/>
          </p:cNvPicPr>
          <p:nvPr/>
        </p:nvPicPr>
        <p:blipFill>
          <a:blip r:embed="rId2"/>
          <a:stretch>
            <a:fillRect/>
          </a:stretch>
        </p:blipFill>
        <p:spPr>
          <a:xfrm>
            <a:off x="891730" y="1543178"/>
            <a:ext cx="3451671" cy="2998317"/>
          </a:xfrm>
          <a:prstGeom prst="rect">
            <a:avLst/>
          </a:prstGeom>
        </p:spPr>
      </p:pic>
      <p:sp>
        <p:nvSpPr>
          <p:cNvPr id="17" name="圆角矩形 16"/>
          <p:cNvSpPr/>
          <p:nvPr/>
        </p:nvSpPr>
        <p:spPr>
          <a:xfrm>
            <a:off x="1015553" y="4811055"/>
            <a:ext cx="7423597" cy="1494495"/>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P spid="14" grpId="0"/>
      <p:bldP spid="17"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48104" y="596505"/>
            <a:ext cx="2286000" cy="852805"/>
            <a:chOff x="303" y="1315"/>
            <a:chExt cx="3600" cy="1343"/>
          </a:xfrm>
        </p:grpSpPr>
        <p:sp>
          <p:nvSpPr>
            <p:cNvPr id="3" name="矩形 2"/>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190248" y="1889963"/>
            <a:ext cx="2772973"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照相机在小小的</a:t>
            </a:r>
            <a:r>
              <a:rPr lang="zh-CN" altLang="en-US" sz="2800" b="1" dirty="0">
                <a:solidFill>
                  <a:prstClr val="black"/>
                </a:solidFill>
                <a:latin typeface="Times New Roman" panose="02020603050405020304" pitchFamily="18" charset="0"/>
                <a:ea typeface="微软雅黑" panose="020B0503020204020204" charset="-122"/>
              </a:rPr>
              <a:t>底片</a:t>
            </a:r>
            <a:r>
              <a:rPr lang="zh-CN" altLang="en-US" sz="2800" b="1" dirty="0" smtClean="0">
                <a:solidFill>
                  <a:prstClr val="black"/>
                </a:solidFill>
                <a:latin typeface="Times New Roman" panose="02020603050405020304" pitchFamily="18" charset="0"/>
                <a:ea typeface="微软雅黑" panose="020B0503020204020204" charset="-122"/>
              </a:rPr>
              <a:t>上是倒立、缩小的实像。</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2" name="矩形 11"/>
          <p:cNvSpPr/>
          <p:nvPr/>
        </p:nvSpPr>
        <p:spPr>
          <a:xfrm>
            <a:off x="254967" y="1333277"/>
            <a:ext cx="1800493"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、照相机</a:t>
            </a:r>
            <a:endParaRPr lang="zh-CN" altLang="en-US" dirty="0"/>
          </a:p>
        </p:txBody>
      </p:sp>
      <p:grpSp>
        <p:nvGrpSpPr>
          <p:cNvPr id="14" name="组合 13"/>
          <p:cNvGrpSpPr/>
          <p:nvPr/>
        </p:nvGrpSpPr>
        <p:grpSpPr>
          <a:xfrm>
            <a:off x="860257" y="2161671"/>
            <a:ext cx="3230184" cy="1495461"/>
            <a:chOff x="687894" y="2238304"/>
            <a:chExt cx="3021713" cy="1028771"/>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894" y="2238304"/>
              <a:ext cx="738657" cy="1028771"/>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3319736" y="2616184"/>
              <a:ext cx="389871" cy="542996"/>
            </a:xfrm>
            <a:prstGeom prst="rect">
              <a:avLst/>
            </a:prstGeom>
          </p:spPr>
        </p:pic>
        <p:cxnSp>
          <p:nvCxnSpPr>
            <p:cNvPr id="18" name="直接箭头连接符 17"/>
            <p:cNvCxnSpPr>
              <a:endCxn id="16" idx="0"/>
            </p:cNvCxnSpPr>
            <p:nvPr/>
          </p:nvCxnSpPr>
          <p:spPr>
            <a:xfrm>
              <a:off x="1290469" y="2299035"/>
              <a:ext cx="2224202" cy="860145"/>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5" idx="2"/>
              <a:endCxn id="16" idx="2"/>
            </p:cNvCxnSpPr>
            <p:nvPr/>
          </p:nvCxnSpPr>
          <p:spPr>
            <a:xfrm flipV="1">
              <a:off x="1057223" y="2616184"/>
              <a:ext cx="2457448" cy="65089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558881" y="2492348"/>
              <a:ext cx="229887" cy="7493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945982" y="4511701"/>
            <a:ext cx="7822082" cy="1316194"/>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charset="-122"/>
              </a:rPr>
              <a:t>根据凸透镜成像的规律可知物体应放在离相机镜头</a:t>
            </a:r>
            <a:r>
              <a:rPr lang="zh-CN" altLang="en-US" sz="2800" b="1" dirty="0" smtClean="0">
                <a:solidFill>
                  <a:prstClr val="black"/>
                </a:solidFill>
                <a:latin typeface="Times New Roman" panose="02020603050405020304" pitchFamily="18" charset="0"/>
                <a:ea typeface="微软雅黑" panose="020B0503020204020204" charset="-122"/>
              </a:rPr>
              <a:t>前</a:t>
            </a:r>
            <a:r>
              <a:rPr lang="zh-CN" altLang="en-US" sz="2800" b="1" dirty="0">
                <a:solidFill>
                  <a:prstClr val="black"/>
                </a:solidFill>
                <a:latin typeface="Times New Roman" panose="02020603050405020304" pitchFamily="18" charset="0"/>
                <a:ea typeface="微软雅黑" panose="020B0503020204020204" charset="-122"/>
              </a:rPr>
              <a:t>二倍焦距</a:t>
            </a:r>
            <a:r>
              <a:rPr lang="zh-CN" altLang="en-US" sz="2800" b="1" dirty="0" smtClean="0">
                <a:solidFill>
                  <a:prstClr val="black"/>
                </a:solidFill>
                <a:latin typeface="Times New Roman" panose="02020603050405020304" pitchFamily="18" charset="0"/>
                <a:ea typeface="微软雅黑" panose="020B0503020204020204" charset="-122"/>
              </a:rPr>
              <a:t>以外。</a:t>
            </a:r>
            <a:endParaRPr lang="zh-CN" altLang="en-US" dirty="0"/>
          </a:p>
        </p:txBody>
      </p:sp>
      <p:sp>
        <p:nvSpPr>
          <p:cNvPr id="13" name="圆角矩形标注 12"/>
          <p:cNvSpPr/>
          <p:nvPr/>
        </p:nvSpPr>
        <p:spPr>
          <a:xfrm>
            <a:off x="4727961" y="1771650"/>
            <a:ext cx="3235259" cy="2190750"/>
          </a:xfrm>
          <a:prstGeom prst="wedgeRoundRectCallout">
            <a:avLst>
              <a:gd name="adj1" fmla="val -61729"/>
              <a:gd name="adj2" fmla="val -4892"/>
              <a:gd name="adj3" fmla="val 16667"/>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915" y="1501350"/>
            <a:ext cx="2757215" cy="1977511"/>
          </a:xfrm>
          <a:prstGeom prst="rect">
            <a:avLst/>
          </a:prstGeom>
        </p:spPr>
      </p:pic>
      <p:grpSp>
        <p:nvGrpSpPr>
          <p:cNvPr id="3" name="组合 2"/>
          <p:cNvGrpSpPr/>
          <p:nvPr/>
        </p:nvGrpSpPr>
        <p:grpSpPr>
          <a:xfrm>
            <a:off x="148104" y="596505"/>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225" y="1351518"/>
            <a:ext cx="2622550" cy="1966913"/>
          </a:xfrm>
          <a:prstGeom prst="rect">
            <a:avLst/>
          </a:prstGeom>
        </p:spPr>
      </p:pic>
      <p:sp>
        <p:nvSpPr>
          <p:cNvPr id="19" name="矩形 18"/>
          <p:cNvSpPr/>
          <p:nvPr/>
        </p:nvSpPr>
        <p:spPr>
          <a:xfrm>
            <a:off x="1605028" y="3641935"/>
            <a:ext cx="2339102" cy="669863"/>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用</a:t>
            </a:r>
            <a:r>
              <a:rPr lang="zh-CN" altLang="en-US" sz="2800" b="1" dirty="0">
                <a:solidFill>
                  <a:prstClr val="black"/>
                </a:solidFill>
                <a:latin typeface="Times New Roman" panose="02020603050405020304" pitchFamily="18" charset="0"/>
                <a:ea typeface="微软雅黑" panose="020B0503020204020204" charset="-122"/>
              </a:rPr>
              <a:t>胶片的</a:t>
            </a:r>
            <a:r>
              <a:rPr lang="zh-CN" altLang="en-US" sz="2800" b="1" dirty="0" smtClean="0">
                <a:solidFill>
                  <a:prstClr val="black"/>
                </a:solidFill>
                <a:latin typeface="Times New Roman" panose="02020603050405020304" pitchFamily="18" charset="0"/>
                <a:ea typeface="微软雅黑" panose="020B0503020204020204" charset="-122"/>
              </a:rPr>
              <a:t>相机</a:t>
            </a:r>
            <a:endParaRPr lang="zh-CN" altLang="en-US" dirty="0">
              <a:solidFill>
                <a:prstClr val="black"/>
              </a:solidFill>
            </a:endParaRPr>
          </a:p>
        </p:txBody>
      </p:sp>
      <p:sp>
        <p:nvSpPr>
          <p:cNvPr id="20" name="矩形 19"/>
          <p:cNvSpPr/>
          <p:nvPr/>
        </p:nvSpPr>
        <p:spPr>
          <a:xfrm>
            <a:off x="5308887" y="3682025"/>
            <a:ext cx="1620957" cy="669863"/>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数码</a:t>
            </a:r>
            <a:r>
              <a:rPr lang="zh-CN" altLang="en-US" sz="2800" b="1" dirty="0" smtClean="0">
                <a:solidFill>
                  <a:prstClr val="black"/>
                </a:solidFill>
                <a:latin typeface="Times New Roman" panose="02020603050405020304" pitchFamily="18" charset="0"/>
                <a:ea typeface="微软雅黑" panose="020B0503020204020204" charset="-122"/>
              </a:rPr>
              <a:t>相机</a:t>
            </a:r>
            <a:endParaRPr lang="zh-CN" altLang="en-US" dirty="0">
              <a:solidFill>
                <a:prstClr val="black"/>
              </a:solidFill>
            </a:endParaRPr>
          </a:p>
        </p:txBody>
      </p:sp>
      <p:sp>
        <p:nvSpPr>
          <p:cNvPr id="21" name="矩形 20"/>
          <p:cNvSpPr/>
          <p:nvPr/>
        </p:nvSpPr>
        <p:spPr>
          <a:xfrm>
            <a:off x="1410666" y="4715482"/>
            <a:ext cx="7077075"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你</a:t>
            </a:r>
            <a:r>
              <a:rPr lang="zh-CN" altLang="en-US" sz="2800" b="1" dirty="0">
                <a:solidFill>
                  <a:prstClr val="black"/>
                </a:solidFill>
                <a:latin typeface="Times New Roman" panose="02020603050405020304" pitchFamily="18" charset="0"/>
                <a:ea typeface="微软雅黑" panose="020B0503020204020204" charset="-122"/>
              </a:rPr>
              <a:t>数码相机与用胶片的</a:t>
            </a:r>
            <a:r>
              <a:rPr lang="zh-CN" altLang="en-US" sz="2800" b="1" dirty="0" smtClean="0">
                <a:solidFill>
                  <a:prstClr val="black"/>
                </a:solidFill>
                <a:latin typeface="Times New Roman" panose="02020603050405020304" pitchFamily="18" charset="0"/>
                <a:ea typeface="微软雅黑" panose="020B0503020204020204" charset="-122"/>
              </a:rPr>
              <a:t>相机主要改变在什么地方吗？</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22" name="横卷形 21"/>
          <p:cNvSpPr/>
          <p:nvPr/>
        </p:nvSpPr>
        <p:spPr>
          <a:xfrm>
            <a:off x="1109507" y="3478861"/>
            <a:ext cx="7378234" cy="3002696"/>
          </a:xfrm>
          <a:prstGeom prst="horizontalScroll">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数码相机成像仍离不开透镜，主要改变在于</a:t>
            </a:r>
            <a:r>
              <a:rPr lang="zh-CN" altLang="en-US" sz="2800" b="1" dirty="0">
                <a:solidFill>
                  <a:srgbClr val="C00000"/>
                </a:solidFill>
                <a:latin typeface="Times New Roman" panose="02020603050405020304" pitchFamily="18" charset="0"/>
                <a:ea typeface="微软雅黑" panose="020B0503020204020204" charset="-122"/>
              </a:rPr>
              <a:t>将感光片换成电子感光器材</a:t>
            </a:r>
            <a:r>
              <a:rPr lang="zh-CN" altLang="en-US" sz="2800" b="1" dirty="0">
                <a:solidFill>
                  <a:prstClr val="black"/>
                </a:solidFill>
                <a:latin typeface="Times New Roman" panose="02020603050405020304" pitchFamily="18" charset="0"/>
                <a:ea typeface="微软雅黑" panose="020B0503020204020204" charset="-122"/>
              </a:rPr>
              <a:t>，代替了胶片相机的胶卷。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75474" y="4844434"/>
            <a:ext cx="7539086"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用显微镜</a:t>
            </a:r>
            <a:r>
              <a:rPr lang="zh-CN" altLang="en-US" sz="2800" b="1" dirty="0">
                <a:solidFill>
                  <a:prstClr val="black"/>
                </a:solidFill>
                <a:latin typeface="Times New Roman" panose="02020603050405020304" pitchFamily="18" charset="0"/>
                <a:ea typeface="微软雅黑" panose="020B0503020204020204" charset="-122"/>
              </a:rPr>
              <a:t>可以观察微生物、细胞等</a:t>
            </a:r>
            <a:r>
              <a:rPr lang="zh-CN" altLang="en-US" sz="2800" b="1" dirty="0" smtClean="0">
                <a:solidFill>
                  <a:prstClr val="black"/>
                </a:solidFill>
                <a:latin typeface="Times New Roman" panose="02020603050405020304" pitchFamily="18" charset="0"/>
                <a:ea typeface="微软雅黑" panose="020B0503020204020204" charset="-122"/>
              </a:rPr>
              <a:t>肉眼</a:t>
            </a:r>
            <a:r>
              <a:rPr lang="zh-CN" altLang="en-US" sz="2800" b="1" dirty="0">
                <a:solidFill>
                  <a:prstClr val="black"/>
                </a:solidFill>
                <a:latin typeface="Times New Roman" panose="02020603050405020304" pitchFamily="18" charset="0"/>
                <a:ea typeface="微软雅黑" panose="020B0503020204020204" charset="-122"/>
              </a:rPr>
              <a:t>无法看见的物体</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6" name="矩形 5"/>
          <p:cNvSpPr/>
          <p:nvPr/>
        </p:nvSpPr>
        <p:spPr>
          <a:xfrm>
            <a:off x="223401" y="1373554"/>
            <a:ext cx="1800493"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charset="-122"/>
              </a:rPr>
              <a:t>3</a:t>
            </a:r>
            <a:r>
              <a:rPr lang="zh-CN" altLang="en-US" sz="2800" b="1" dirty="0" smtClean="0">
                <a:solidFill>
                  <a:prstClr val="black"/>
                </a:solidFill>
                <a:latin typeface="Times New Roman" panose="02020603050405020304" pitchFamily="18" charset="0"/>
                <a:ea typeface="微软雅黑" panose="020B0503020204020204" charset="-122"/>
              </a:rPr>
              <a:t>、显微镜</a:t>
            </a:r>
            <a:endParaRPr lang="zh-CN" altLang="en-US"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016" y="1925349"/>
            <a:ext cx="2103904" cy="2700198"/>
          </a:xfrm>
          <a:prstGeom prst="rect">
            <a:avLst/>
          </a:prstGeom>
        </p:spPr>
      </p:pic>
      <p:grpSp>
        <p:nvGrpSpPr>
          <p:cNvPr id="5" name="组合 4"/>
          <p:cNvGrpSpPr/>
          <p:nvPr/>
        </p:nvGrpSpPr>
        <p:grpSpPr>
          <a:xfrm>
            <a:off x="4200526" y="1925349"/>
            <a:ext cx="3744891" cy="2400300"/>
            <a:chOff x="4200526" y="1925349"/>
            <a:chExt cx="3744891" cy="2400300"/>
          </a:xfrm>
        </p:grpSpPr>
        <p:sp>
          <p:nvSpPr>
            <p:cNvPr id="4" name="云形 3"/>
            <p:cNvSpPr/>
            <p:nvPr/>
          </p:nvSpPr>
          <p:spPr>
            <a:xfrm>
              <a:off x="4200526" y="1925349"/>
              <a:ext cx="3657599" cy="2400300"/>
            </a:xfrm>
            <a:prstGeom prst="cloud">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45017" y="2144236"/>
              <a:ext cx="3200400" cy="1962525"/>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charset="-122"/>
                </a:rPr>
                <a:t>常见光学显微镜的目镜和物镜都是凸透镜。</a:t>
              </a:r>
              <a:endParaRPr lang="zh-CN" altLang="en-US" dirty="0"/>
            </a:p>
          </p:txBody>
        </p:sp>
      </p:grpSp>
      <p:grpSp>
        <p:nvGrpSpPr>
          <p:cNvPr id="19" name="组合 18"/>
          <p:cNvGrpSpPr/>
          <p:nvPr/>
        </p:nvGrpSpPr>
        <p:grpSpPr>
          <a:xfrm>
            <a:off x="148104" y="596505"/>
            <a:ext cx="2286000" cy="852805"/>
            <a:chOff x="303" y="1315"/>
            <a:chExt cx="3600" cy="1343"/>
          </a:xfrm>
        </p:grpSpPr>
        <p:sp>
          <p:nvSpPr>
            <p:cNvPr id="20" name="矩形 19"/>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21" name="组合 20"/>
            <p:cNvGrpSpPr/>
            <p:nvPr/>
          </p:nvGrpSpPr>
          <p:grpSpPr>
            <a:xfrm>
              <a:off x="898" y="1383"/>
              <a:ext cx="3005" cy="883"/>
              <a:chOff x="903371" y="249943"/>
              <a:chExt cx="2312527" cy="679699"/>
            </a:xfrm>
          </p:grpSpPr>
          <p:sp>
            <p:nvSpPr>
              <p:cNvPr id="2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7" name="圆角矩形 6"/>
          <p:cNvSpPr/>
          <p:nvPr/>
        </p:nvSpPr>
        <p:spPr>
          <a:xfrm>
            <a:off x="975474" y="4772025"/>
            <a:ext cx="7377951" cy="1581150"/>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4556" y="1542873"/>
            <a:ext cx="7891269" cy="3323987"/>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显微镜成像原理： 当近处的物体在物镜的一倍焦距和两倍焦距以间时，物体成一个倒立放大的实像，调节目镜与物镜的距离，使放大的实像在目镜的一倍焦距内，经过目镜可看到一个倒立放大的虚像，从而能看清很微小的</a:t>
            </a:r>
            <a:r>
              <a:rPr lang="zh-CN" altLang="en-US" sz="2800" b="1" dirty="0" smtClean="0">
                <a:solidFill>
                  <a:prstClr val="black"/>
                </a:solidFill>
                <a:latin typeface="Times New Roman" panose="02020603050405020304" pitchFamily="18" charset="0"/>
                <a:ea typeface="微软雅黑" panose="020B0503020204020204" charset="-122"/>
              </a:rPr>
              <a:t>物体</a:t>
            </a:r>
            <a:r>
              <a:rPr lang="en-US" altLang="zh-CN" sz="2800" b="1" dirty="0" smtClean="0">
                <a:solidFill>
                  <a:prstClr val="black"/>
                </a:solidFill>
                <a:latin typeface="Times New Roman" panose="02020603050405020304" pitchFamily="18" charset="0"/>
                <a:ea typeface="微软雅黑" panose="020B0503020204020204" charset="-122"/>
              </a:rPr>
              <a:t>.</a:t>
            </a:r>
            <a:endParaRPr lang="zh-CN" altLang="en-US" dirty="0">
              <a:solidFill>
                <a:prstClr val="black"/>
              </a:solidFill>
            </a:endParaRPr>
          </a:p>
        </p:txBody>
      </p:sp>
      <p:grpSp>
        <p:nvGrpSpPr>
          <p:cNvPr id="8" name="组合 7"/>
          <p:cNvGrpSpPr/>
          <p:nvPr/>
        </p:nvGrpSpPr>
        <p:grpSpPr>
          <a:xfrm>
            <a:off x="148104" y="596505"/>
            <a:ext cx="2286000" cy="852805"/>
            <a:chOff x="303" y="1315"/>
            <a:chExt cx="3600" cy="1343"/>
          </a:xfrm>
        </p:grpSpPr>
        <p:sp>
          <p:nvSpPr>
            <p:cNvPr id="9" name="矩形 8"/>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0" name="组合 9"/>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7" name="矩形 16"/>
          <p:cNvSpPr/>
          <p:nvPr/>
        </p:nvSpPr>
        <p:spPr>
          <a:xfrm>
            <a:off x="763626" y="5018015"/>
            <a:ext cx="7808874"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显微镜被广泛应用于科学研究、工农业生产技术等方面。</a:t>
            </a:r>
          </a:p>
        </p:txBody>
      </p:sp>
      <p:sp>
        <p:nvSpPr>
          <p:cNvPr id="20" name="圆角矩形 19"/>
          <p:cNvSpPr/>
          <p:nvPr/>
        </p:nvSpPr>
        <p:spPr>
          <a:xfrm>
            <a:off x="318919" y="1447209"/>
            <a:ext cx="8386931" cy="3515316"/>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227335" y="1280267"/>
            <a:ext cx="3595856" cy="662297"/>
          </a:xfrm>
          <a:prstGeom prst="rect">
            <a:avLst/>
          </a:prstGeom>
        </p:spPr>
        <p:txBody>
          <a:bodyPr wrap="non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、眼睛</a:t>
            </a:r>
            <a:r>
              <a:rPr lang="zh-CN" altLang="en-US" sz="2800" b="1" dirty="0">
                <a:solidFill>
                  <a:prstClr val="black"/>
                </a:solidFill>
                <a:latin typeface="Times New Roman" panose="02020603050405020304" pitchFamily="18" charset="0"/>
                <a:ea typeface="微软雅黑" panose="020B0503020204020204" charset="-122"/>
              </a:rPr>
              <a:t>构造的</a:t>
            </a:r>
            <a:r>
              <a:rPr lang="zh-CN" altLang="en-US" sz="2800" b="1" dirty="0" smtClean="0">
                <a:solidFill>
                  <a:prstClr val="black"/>
                </a:solidFill>
                <a:latin typeface="Times New Roman" panose="02020603050405020304" pitchFamily="18" charset="0"/>
                <a:ea typeface="微软雅黑" panose="020B0503020204020204" charset="-122"/>
              </a:rPr>
              <a:t>示意图</a:t>
            </a:r>
            <a:endParaRPr lang="zh-CN" altLang="en-US" sz="2800" b="1" dirty="0">
              <a:solidFill>
                <a:prstClr val="black"/>
              </a:solidFill>
              <a:latin typeface="Times New Roman" panose="02020603050405020304" pitchFamily="18" charset="0"/>
              <a:ea typeface="微软雅黑" panose="020B0503020204020204" charset="-122"/>
            </a:endParaRPr>
          </a:p>
        </p:txBody>
      </p:sp>
      <p:graphicFrame>
        <p:nvGraphicFramePr>
          <p:cNvPr id="12" name="Object 3"/>
          <p:cNvGraphicFramePr>
            <a:graphicFrameLocks noChangeAspect="1"/>
          </p:cNvGraphicFramePr>
          <p:nvPr/>
        </p:nvGraphicFramePr>
        <p:xfrm>
          <a:off x="2561813" y="2796310"/>
          <a:ext cx="3781593" cy="3389312"/>
        </p:xfrm>
        <a:graphic>
          <a:graphicData uri="http://schemas.openxmlformats.org/presentationml/2006/ole">
            <mc:AlternateContent xmlns:mc="http://schemas.openxmlformats.org/markup-compatibility/2006">
              <mc:Choice xmlns:v="urn:schemas-microsoft-com:vml" Requires="v">
                <p:oleObj spid="_x0000_s1115" r:id="rId3" imgW="4847619" imgH="4458322" progId="PBrush">
                  <p:embed/>
                </p:oleObj>
              </mc:Choice>
              <mc:Fallback>
                <p:oleObj r:id="rId3" imgW="4847619" imgH="4458322" progId="PBrush">
                  <p:embed/>
                  <p:pic>
                    <p:nvPicPr>
                      <p:cNvPr id="0" name="Picture 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1813" y="2796310"/>
                        <a:ext cx="3781593" cy="3389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 Box 6"/>
          <p:cNvSpPr txBox="1">
            <a:spLocks noChangeArrowheads="1"/>
          </p:cNvSpPr>
          <p:nvPr/>
        </p:nvSpPr>
        <p:spPr bwMode="auto">
          <a:xfrm>
            <a:off x="1118810" y="3575421"/>
            <a:ext cx="1188799"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角膜</a:t>
            </a:r>
          </a:p>
        </p:txBody>
      </p:sp>
      <p:sp>
        <p:nvSpPr>
          <p:cNvPr id="16" name="Text Box 7"/>
          <p:cNvSpPr txBox="1">
            <a:spLocks noChangeArrowheads="1"/>
          </p:cNvSpPr>
          <p:nvPr/>
        </p:nvSpPr>
        <p:spPr bwMode="auto">
          <a:xfrm>
            <a:off x="2501149" y="2587564"/>
            <a:ext cx="1690439"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晶状体</a:t>
            </a:r>
          </a:p>
        </p:txBody>
      </p:sp>
      <p:sp>
        <p:nvSpPr>
          <p:cNvPr id="17" name="Text Box 8"/>
          <p:cNvSpPr txBox="1">
            <a:spLocks noChangeArrowheads="1"/>
          </p:cNvSpPr>
          <p:nvPr/>
        </p:nvSpPr>
        <p:spPr bwMode="auto">
          <a:xfrm>
            <a:off x="1371574" y="4422298"/>
            <a:ext cx="1365970"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a:latin typeface="Times New Roman" panose="02020603050405020304" pitchFamily="18" charset="0"/>
                <a:ea typeface="微软雅黑" panose="020B0503020204020204" charset="-122"/>
              </a:rPr>
              <a:t>瞳孔</a:t>
            </a:r>
          </a:p>
        </p:txBody>
      </p:sp>
      <p:sp>
        <p:nvSpPr>
          <p:cNvPr id="19" name="Text Box 10"/>
          <p:cNvSpPr txBox="1">
            <a:spLocks noChangeArrowheads="1"/>
          </p:cNvSpPr>
          <p:nvPr/>
        </p:nvSpPr>
        <p:spPr bwMode="auto">
          <a:xfrm>
            <a:off x="6108722" y="3611338"/>
            <a:ext cx="1641921"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视网膜</a:t>
            </a:r>
          </a:p>
        </p:txBody>
      </p:sp>
      <p:sp>
        <p:nvSpPr>
          <p:cNvPr id="20" name="Text Box 11"/>
          <p:cNvSpPr txBox="1">
            <a:spLocks noChangeArrowheads="1"/>
          </p:cNvSpPr>
          <p:nvPr/>
        </p:nvSpPr>
        <p:spPr bwMode="auto">
          <a:xfrm>
            <a:off x="5744554" y="2561297"/>
            <a:ext cx="1471423"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玻璃体</a:t>
            </a:r>
          </a:p>
        </p:txBody>
      </p:sp>
      <p:sp>
        <p:nvSpPr>
          <p:cNvPr id="21" name="Text Box 12"/>
          <p:cNvSpPr txBox="1">
            <a:spLocks noChangeArrowheads="1"/>
          </p:cNvSpPr>
          <p:nvPr/>
        </p:nvSpPr>
        <p:spPr bwMode="auto">
          <a:xfrm>
            <a:off x="5931549" y="5457259"/>
            <a:ext cx="2157001"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altLang="en-US" sz="2800" b="1" dirty="0">
                <a:latin typeface="Times New Roman" panose="02020603050405020304" pitchFamily="18" charset="0"/>
                <a:ea typeface="微软雅黑" panose="020B0503020204020204" charset="-122"/>
              </a:rPr>
              <a:t>视</a:t>
            </a:r>
            <a:r>
              <a:rPr lang="zh-CN" sz="2800" b="1" dirty="0" smtClean="0">
                <a:latin typeface="Times New Roman" panose="02020603050405020304" pitchFamily="18" charset="0"/>
                <a:ea typeface="微软雅黑" panose="020B0503020204020204" charset="-122"/>
              </a:rPr>
              <a:t>神经</a:t>
            </a:r>
            <a:endParaRPr lang="zh-CN" sz="2800" b="1" dirty="0">
              <a:latin typeface="Times New Roman" panose="02020603050405020304" pitchFamily="18" charset="0"/>
              <a:ea typeface="微软雅黑" panose="020B0503020204020204" charset="-122"/>
            </a:endParaRPr>
          </a:p>
        </p:txBody>
      </p:sp>
      <p:sp>
        <p:nvSpPr>
          <p:cNvPr id="22" name="Line 13"/>
          <p:cNvSpPr>
            <a:spLocks noChangeShapeType="1"/>
          </p:cNvSpPr>
          <p:nvPr/>
        </p:nvSpPr>
        <p:spPr bwMode="auto">
          <a:xfrm>
            <a:off x="2023454" y="3948478"/>
            <a:ext cx="680390" cy="212302"/>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23" name="Line 14"/>
          <p:cNvSpPr>
            <a:spLocks noChangeShapeType="1"/>
          </p:cNvSpPr>
          <p:nvPr/>
        </p:nvSpPr>
        <p:spPr bwMode="auto">
          <a:xfrm>
            <a:off x="3242203" y="3219855"/>
            <a:ext cx="128355" cy="1045934"/>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24" name="Line 15"/>
          <p:cNvSpPr>
            <a:spLocks noChangeShapeType="1"/>
          </p:cNvSpPr>
          <p:nvPr/>
        </p:nvSpPr>
        <p:spPr bwMode="auto">
          <a:xfrm flipV="1">
            <a:off x="2208823" y="4396023"/>
            <a:ext cx="834823" cy="389011"/>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26" name="Line 17"/>
          <p:cNvSpPr>
            <a:spLocks noChangeShapeType="1"/>
          </p:cNvSpPr>
          <p:nvPr/>
        </p:nvSpPr>
        <p:spPr bwMode="auto">
          <a:xfrm flipH="1">
            <a:off x="5091513" y="3058879"/>
            <a:ext cx="857168" cy="439525"/>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27" name="Line 18"/>
          <p:cNvSpPr>
            <a:spLocks noChangeShapeType="1"/>
          </p:cNvSpPr>
          <p:nvPr/>
        </p:nvSpPr>
        <p:spPr bwMode="auto">
          <a:xfrm flipH="1">
            <a:off x="5595734" y="3905735"/>
            <a:ext cx="335815" cy="0"/>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28" name="Line 19"/>
          <p:cNvSpPr>
            <a:spLocks noChangeShapeType="1"/>
          </p:cNvSpPr>
          <p:nvPr/>
        </p:nvSpPr>
        <p:spPr bwMode="auto">
          <a:xfrm flipV="1">
            <a:off x="5948681" y="4853128"/>
            <a:ext cx="0" cy="530752"/>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latin typeface="Times New Roman" panose="02020603050405020304" pitchFamily="18" charset="0"/>
              <a:ea typeface="微软雅黑" panose="020B0503020204020204" charset="-122"/>
            </a:endParaRPr>
          </a:p>
        </p:txBody>
      </p:sp>
      <p:sp>
        <p:nvSpPr>
          <p:cNvPr id="31" name="圆角矩形 30"/>
          <p:cNvSpPr/>
          <p:nvPr/>
        </p:nvSpPr>
        <p:spPr>
          <a:xfrm>
            <a:off x="723249" y="2276482"/>
            <a:ext cx="7365301" cy="3978613"/>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6" grpId="0" autoUpdateAnimBg="0"/>
      <p:bldP spid="17" grpId="0" autoUpdateAnimBg="0"/>
      <p:bldP spid="19" grpId="0" autoUpdateAnimBg="0"/>
      <p:bldP spid="20" grpId="0" autoUpdateAnimBg="0"/>
      <p:bldP spid="21" grpId="0" autoUpdateAnimBg="0"/>
      <p:bldP spid="22" grpId="0" animBg="1"/>
      <p:bldP spid="23" grpId="0" animBg="1"/>
      <p:bldP spid="24" grpId="0" animBg="1"/>
      <p:bldP spid="26" grpId="0" animBg="1"/>
      <p:bldP spid="27" grpId="0" animBg="1"/>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51497" y="1418718"/>
            <a:ext cx="1800493"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charset="-122"/>
              </a:rPr>
              <a:t>4</a:t>
            </a:r>
            <a:r>
              <a:rPr lang="zh-CN" altLang="en-US" sz="2800" b="1" dirty="0" smtClean="0">
                <a:solidFill>
                  <a:prstClr val="black"/>
                </a:solidFill>
                <a:latin typeface="Times New Roman" panose="02020603050405020304" pitchFamily="18" charset="0"/>
                <a:ea typeface="微软雅黑" panose="020B0503020204020204" charset="-122"/>
              </a:rPr>
              <a:t>、望远镜</a:t>
            </a:r>
            <a:endParaRPr lang="zh-CN" altLang="en-US" dirty="0"/>
          </a:p>
        </p:txBody>
      </p:sp>
      <p:grpSp>
        <p:nvGrpSpPr>
          <p:cNvPr id="3" name="组合 2"/>
          <p:cNvGrpSpPr/>
          <p:nvPr/>
        </p:nvGrpSpPr>
        <p:grpSpPr>
          <a:xfrm>
            <a:off x="107727" y="579651"/>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430283" y="1928851"/>
            <a:ext cx="7553548" cy="1384995"/>
          </a:xfrm>
          <a:prstGeom prst="rect">
            <a:avLst/>
          </a:prstGeom>
        </p:spPr>
        <p:txBody>
          <a:bodyPr wrap="square">
            <a:spAutoFit/>
          </a:bodyPr>
          <a:lstStyle/>
          <a:p>
            <a:pPr lvl="0">
              <a:lnSpc>
                <a:spcPct val="150000"/>
              </a:lnSpc>
              <a:spcBef>
                <a:spcPct val="50000"/>
              </a:spcBef>
            </a:pPr>
            <a:r>
              <a:rPr kumimoji="1" lang="zh-CN" altLang="en-US" sz="2800" b="1" dirty="0">
                <a:solidFill>
                  <a:prstClr val="black"/>
                </a:solidFill>
                <a:latin typeface="微软雅黑" panose="020B0503020204020204" charset="-122"/>
                <a:ea typeface="微软雅黑" panose="020B0503020204020204" charset="-122"/>
              </a:rPr>
              <a:t>望远镜是一种利用凹透镜和凸透镜观测遥远物体的光学仪器</a:t>
            </a:r>
            <a:r>
              <a:rPr kumimoji="1" lang="zh-CN" altLang="en-US" sz="2800" b="1" dirty="0" smtClean="0">
                <a:solidFill>
                  <a:prstClr val="black"/>
                </a:solidFill>
                <a:latin typeface="微软雅黑" panose="020B0503020204020204" charset="-122"/>
                <a:ea typeface="微软雅黑" panose="020B0503020204020204" charset="-122"/>
              </a:rPr>
              <a:t>。</a:t>
            </a:r>
            <a:endParaRPr kumimoji="1" lang="zh-CN" altLang="en-US" sz="2800" b="1" dirty="0">
              <a:solidFill>
                <a:prstClr val="black"/>
              </a:solidFill>
              <a:latin typeface="微软雅黑" panose="020B0503020204020204" charset="-122"/>
              <a:ea typeface="微软雅黑" panose="020B0503020204020204" charset="-122"/>
            </a:endParaRPr>
          </a:p>
        </p:txBody>
      </p:sp>
      <p:grpSp>
        <p:nvGrpSpPr>
          <p:cNvPr id="13" name="组合 12"/>
          <p:cNvGrpSpPr/>
          <p:nvPr/>
        </p:nvGrpSpPr>
        <p:grpSpPr>
          <a:xfrm>
            <a:off x="1114837" y="3326933"/>
            <a:ext cx="3416320" cy="3075900"/>
            <a:chOff x="967381" y="3314657"/>
            <a:chExt cx="3416320" cy="3075900"/>
          </a:xfrm>
        </p:grpSpPr>
        <p:sp>
          <p:nvSpPr>
            <p:cNvPr id="14" name="矩形 13"/>
            <p:cNvSpPr/>
            <p:nvPr/>
          </p:nvSpPr>
          <p:spPr>
            <a:xfrm>
              <a:off x="967381" y="5728260"/>
              <a:ext cx="3416320" cy="662297"/>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普通</a:t>
              </a:r>
              <a:r>
                <a:rPr lang="zh-CN" altLang="en-US" sz="2800" b="1" dirty="0">
                  <a:solidFill>
                    <a:prstClr val="black"/>
                  </a:solidFill>
                  <a:latin typeface="Times New Roman" panose="02020603050405020304" pitchFamily="18" charset="0"/>
                  <a:ea typeface="微软雅黑" panose="020B0503020204020204" charset="-122"/>
                </a:rPr>
                <a:t>望远镜及其光路</a:t>
              </a: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743" y="3314657"/>
              <a:ext cx="2385663" cy="2332883"/>
            </a:xfrm>
            <a:prstGeom prst="rect">
              <a:avLst/>
            </a:prstGeom>
          </p:spPr>
        </p:pic>
        <p:cxnSp>
          <p:nvCxnSpPr>
            <p:cNvPr id="16" name="直接箭头连接符 15"/>
            <p:cNvCxnSpPr/>
            <p:nvPr/>
          </p:nvCxnSpPr>
          <p:spPr>
            <a:xfrm flipV="1">
              <a:off x="2733675" y="3381375"/>
              <a:ext cx="19050" cy="134302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733675" y="4673478"/>
              <a:ext cx="219075" cy="4762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62275" y="4261610"/>
              <a:ext cx="0" cy="43897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962275" y="4257054"/>
              <a:ext cx="209551" cy="14281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3130260" y="4399870"/>
              <a:ext cx="27711" cy="124767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5336344" y="3325075"/>
            <a:ext cx="2883731" cy="2031325"/>
          </a:xfrm>
          <a:prstGeom prst="rect">
            <a:avLst/>
          </a:prstGeom>
        </p:spPr>
        <p:txBody>
          <a:bodyPr wrap="square">
            <a:spAutoFit/>
          </a:bodyPr>
          <a:lstStyle/>
          <a:p>
            <a:pPr lvl="0">
              <a:lnSpc>
                <a:spcPct val="150000"/>
              </a:lnSpc>
              <a:spcBef>
                <a:spcPct val="50000"/>
              </a:spcBef>
            </a:pPr>
            <a:r>
              <a:rPr kumimoji="1" lang="zh-CN" altLang="en-US" sz="2800" b="1" dirty="0">
                <a:solidFill>
                  <a:prstClr val="black"/>
                </a:solidFill>
                <a:latin typeface="微软雅黑" panose="020B0503020204020204" charset="-122"/>
                <a:ea typeface="微软雅黑" panose="020B0503020204020204" charset="-122"/>
              </a:rPr>
              <a:t>图中望远镜的基本元件是透镜和三棱镜。</a:t>
            </a:r>
          </a:p>
        </p:txBody>
      </p:sp>
      <p:sp>
        <p:nvSpPr>
          <p:cNvPr id="23" name="云形标注 22"/>
          <p:cNvSpPr/>
          <p:nvPr/>
        </p:nvSpPr>
        <p:spPr>
          <a:xfrm>
            <a:off x="4629252" y="3115727"/>
            <a:ext cx="3860477" cy="2450022"/>
          </a:xfrm>
          <a:prstGeom prst="cloudCallout">
            <a:avLst>
              <a:gd name="adj1" fmla="val -73633"/>
              <a:gd name="adj2" fmla="val 22845"/>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90611" y="4168634"/>
            <a:ext cx="2698175"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小型天文望远镜</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315" y="1416845"/>
            <a:ext cx="2219325" cy="258486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4111" y="1268357"/>
            <a:ext cx="1802511" cy="2948032"/>
          </a:xfrm>
          <a:prstGeom prst="rect">
            <a:avLst/>
          </a:prstGeom>
        </p:spPr>
      </p:pic>
      <p:sp>
        <p:nvSpPr>
          <p:cNvPr id="6" name="矩形 5"/>
          <p:cNvSpPr/>
          <p:nvPr/>
        </p:nvSpPr>
        <p:spPr>
          <a:xfrm>
            <a:off x="829239" y="4993868"/>
            <a:ext cx="7177929" cy="1315873"/>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charset="-122"/>
              </a:rPr>
              <a:t>伽利略式</a:t>
            </a:r>
            <a:r>
              <a:rPr lang="zh-CN" altLang="en-US" sz="2800" b="1" dirty="0" smtClean="0">
                <a:solidFill>
                  <a:prstClr val="black"/>
                </a:solidFill>
                <a:latin typeface="Times New Roman" panose="02020603050405020304" pitchFamily="18" charset="0"/>
                <a:ea typeface="微软雅黑" panose="020B0503020204020204" charset="-122"/>
              </a:rPr>
              <a:t>望远镜是</a:t>
            </a:r>
            <a:r>
              <a:rPr lang="zh-CN" altLang="en-US" sz="2800" b="1" dirty="0">
                <a:solidFill>
                  <a:prstClr val="black"/>
                </a:solidFill>
                <a:latin typeface="Times New Roman" panose="02020603050405020304" pitchFamily="18" charset="0"/>
                <a:ea typeface="微软雅黑" panose="020B0503020204020204" charset="-122"/>
              </a:rPr>
              <a:t>用平凸透镜作为物镜，凹透镜作为</a:t>
            </a:r>
            <a:r>
              <a:rPr lang="zh-CN" altLang="en-US" sz="2800" b="1" dirty="0" smtClean="0">
                <a:solidFill>
                  <a:prstClr val="black"/>
                </a:solidFill>
                <a:latin typeface="Times New Roman" panose="02020603050405020304" pitchFamily="18" charset="0"/>
                <a:ea typeface="微软雅黑" panose="020B0503020204020204" charset="-122"/>
              </a:rPr>
              <a:t>目镜</a:t>
            </a:r>
            <a:r>
              <a:rPr lang="en-US" altLang="zh-CN" sz="2800" b="1" dirty="0" smtClean="0">
                <a:solidFill>
                  <a:prstClr val="black"/>
                </a:solidFill>
                <a:latin typeface="Times New Roman" panose="02020603050405020304" pitchFamily="18" charset="0"/>
                <a:ea typeface="微软雅黑" panose="020B0503020204020204" charset="-122"/>
              </a:rPr>
              <a:t>.</a:t>
            </a:r>
            <a:endParaRPr lang="zh-CN" altLang="en-US" dirty="0"/>
          </a:p>
        </p:txBody>
      </p:sp>
      <p:sp>
        <p:nvSpPr>
          <p:cNvPr id="7" name="矩形 6"/>
          <p:cNvSpPr/>
          <p:nvPr/>
        </p:nvSpPr>
        <p:spPr>
          <a:xfrm>
            <a:off x="5036278" y="4229980"/>
            <a:ext cx="2698175"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伽利略式望远镜</a:t>
            </a:r>
            <a:endParaRPr lang="en-US" altLang="zh-CN" sz="2800" b="1" dirty="0">
              <a:solidFill>
                <a:prstClr val="black"/>
              </a:solidFill>
              <a:latin typeface="Times New Roman" panose="02020603050405020304" pitchFamily="18" charset="0"/>
              <a:ea typeface="微软雅黑" panose="020B0503020204020204" charset="-122"/>
            </a:endParaRPr>
          </a:p>
        </p:txBody>
      </p:sp>
      <p:grpSp>
        <p:nvGrpSpPr>
          <p:cNvPr id="9" name="组合 8"/>
          <p:cNvGrpSpPr/>
          <p:nvPr/>
        </p:nvGrpSpPr>
        <p:grpSpPr>
          <a:xfrm>
            <a:off x="107727" y="579651"/>
            <a:ext cx="2286000" cy="852805"/>
            <a:chOff x="303" y="1315"/>
            <a:chExt cx="3600" cy="1343"/>
          </a:xfrm>
        </p:grpSpPr>
        <p:sp>
          <p:nvSpPr>
            <p:cNvPr id="10" name="矩形 9"/>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1" name="组合 10"/>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2" name="组合 11"/>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标注 5"/>
          <p:cNvSpPr/>
          <p:nvPr/>
        </p:nvSpPr>
        <p:spPr>
          <a:xfrm>
            <a:off x="4811952" y="1867858"/>
            <a:ext cx="3829050" cy="3067050"/>
          </a:xfrm>
          <a:prstGeom prst="wedgeRoundRectCallout">
            <a:avLst>
              <a:gd name="adj1" fmla="val -61132"/>
              <a:gd name="adj2" fmla="val -4270"/>
              <a:gd name="adj3" fmla="val 16667"/>
            </a:avLst>
          </a:prstGeom>
          <a:solidFill>
            <a:schemeClr val="bg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954827" y="2062555"/>
            <a:ext cx="3686175" cy="2677656"/>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开</a:t>
            </a:r>
            <a:r>
              <a:rPr lang="zh-CN" altLang="en-US" sz="2800" b="1" dirty="0">
                <a:solidFill>
                  <a:prstClr val="black"/>
                </a:solidFill>
                <a:latin typeface="Times New Roman" panose="02020603050405020304" pitchFamily="18" charset="0"/>
                <a:ea typeface="微软雅黑" panose="020B0503020204020204" charset="-122"/>
              </a:rPr>
              <a:t>普勒用两片双凸透镜分别作为物镜和目镜，使放大倍数有了明显的</a:t>
            </a:r>
            <a:r>
              <a:rPr lang="zh-CN" altLang="en-US" sz="2800" b="1" dirty="0" smtClean="0">
                <a:solidFill>
                  <a:prstClr val="black"/>
                </a:solidFill>
                <a:latin typeface="Times New Roman" panose="02020603050405020304" pitchFamily="18" charset="0"/>
                <a:ea typeface="微软雅黑" panose="020B0503020204020204" charset="-122"/>
              </a:rPr>
              <a:t>提高</a:t>
            </a:r>
            <a:r>
              <a:rPr lang="en-US" altLang="zh-CN"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652" y="2026682"/>
            <a:ext cx="3757038" cy="2908226"/>
          </a:xfrm>
          <a:prstGeom prst="rect">
            <a:avLst/>
          </a:prstGeom>
        </p:spPr>
      </p:pic>
      <p:sp>
        <p:nvSpPr>
          <p:cNvPr id="5" name="矩形 4"/>
          <p:cNvSpPr/>
          <p:nvPr/>
        </p:nvSpPr>
        <p:spPr>
          <a:xfrm>
            <a:off x="326010" y="1180621"/>
            <a:ext cx="2967479" cy="738664"/>
          </a:xfrm>
          <a:prstGeom prst="rect">
            <a:avLst/>
          </a:prstGeom>
        </p:spPr>
        <p:txBody>
          <a:bodyPr wrap="non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开普勒式望远镜</a:t>
            </a:r>
          </a:p>
        </p:txBody>
      </p:sp>
      <p:sp>
        <p:nvSpPr>
          <p:cNvPr id="7" name="矩形 6"/>
          <p:cNvSpPr/>
          <p:nvPr/>
        </p:nvSpPr>
        <p:spPr>
          <a:xfrm>
            <a:off x="506652" y="5042305"/>
            <a:ext cx="8134350"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望远镜在生活、军事、生产技术和天文观察等方面都有广泛的应用。</a:t>
            </a:r>
          </a:p>
        </p:txBody>
      </p:sp>
      <p:grpSp>
        <p:nvGrpSpPr>
          <p:cNvPr id="8" name="组合 7"/>
          <p:cNvGrpSpPr/>
          <p:nvPr/>
        </p:nvGrpSpPr>
        <p:grpSpPr>
          <a:xfrm>
            <a:off x="107727" y="579651"/>
            <a:ext cx="2286000" cy="852805"/>
            <a:chOff x="303" y="1315"/>
            <a:chExt cx="3600" cy="1343"/>
          </a:xfrm>
        </p:grpSpPr>
        <p:sp>
          <p:nvSpPr>
            <p:cNvPr id="9" name="矩形 8"/>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0" name="组合 9"/>
            <p:cNvGrpSpPr/>
            <p:nvPr/>
          </p:nvGrpSpPr>
          <p:grpSpPr>
            <a:xfrm>
              <a:off x="898" y="1383"/>
              <a:ext cx="3005" cy="883"/>
              <a:chOff x="903371" y="249943"/>
              <a:chExt cx="2312527" cy="679699"/>
            </a:xfrm>
          </p:grpSpPr>
          <p:sp>
            <p:nvSpPr>
              <p:cNvPr id="1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50017" y="1404198"/>
            <a:ext cx="8303121" cy="4616648"/>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信息窗</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    随着科学技术的发展，人们根据一些新的科学原理和利用高新技术，制成了</a:t>
            </a:r>
            <a:r>
              <a:rPr lang="zh-CN" altLang="en-US" sz="2800" b="1" dirty="0" smtClean="0">
                <a:solidFill>
                  <a:prstClr val="black"/>
                </a:solidFill>
                <a:latin typeface="Times New Roman" panose="02020603050405020304" pitchFamily="18" charset="0"/>
                <a:ea typeface="微软雅黑" panose="020B0503020204020204" charset="-122"/>
              </a:rPr>
              <a:t>电子显微镜、</a:t>
            </a:r>
            <a:r>
              <a:rPr lang="zh-CN" altLang="en-US" sz="2800" b="1" dirty="0">
                <a:solidFill>
                  <a:prstClr val="black"/>
                </a:solidFill>
                <a:latin typeface="Times New Roman" panose="02020603050405020304" pitchFamily="18" charset="0"/>
                <a:ea typeface="微软雅黑" panose="020B0503020204020204" charset="-122"/>
              </a:rPr>
              <a:t>隧道显微镜、射电望远镜和更先进的光学望远镜等。</a:t>
            </a: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    目前，通用电子显微镜的放大倍数可达到几十万倍以上，借此人类能观察到许多物体的细微结构。用隧道显微镜甚至可以看到金属原子，</a:t>
            </a:r>
            <a:r>
              <a:rPr lang="zh-CN" altLang="en-US" sz="2800" b="1" dirty="0" smtClean="0">
                <a:solidFill>
                  <a:prstClr val="black"/>
                </a:solidFill>
                <a:latin typeface="Times New Roman" panose="02020603050405020304" pitchFamily="18" charset="0"/>
                <a:ea typeface="微软雅黑" panose="020B0503020204020204" charset="-122"/>
              </a:rPr>
              <a:t>通过射电望</a:t>
            </a:r>
            <a:endParaRPr lang="zh-CN" altLang="en-US" sz="2800" b="1" dirty="0">
              <a:solidFill>
                <a:prstClr val="black"/>
              </a:solidFill>
              <a:latin typeface="Times New Roman" panose="02020603050405020304" pitchFamily="18" charset="0"/>
              <a:ea typeface="微软雅黑" panose="020B0503020204020204" charset="-122"/>
            </a:endParaRPr>
          </a:p>
        </p:txBody>
      </p:sp>
      <p:grpSp>
        <p:nvGrpSpPr>
          <p:cNvPr id="3" name="组合 2"/>
          <p:cNvGrpSpPr/>
          <p:nvPr/>
        </p:nvGrpSpPr>
        <p:grpSpPr>
          <a:xfrm>
            <a:off x="107727" y="579651"/>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圆角矩形 11"/>
          <p:cNvSpPr/>
          <p:nvPr/>
        </p:nvSpPr>
        <p:spPr>
          <a:xfrm>
            <a:off x="361950" y="1432456"/>
            <a:ext cx="8429625" cy="4663544"/>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107727" y="579651"/>
            <a:ext cx="2286000" cy="852805"/>
            <a:chOff x="303" y="1315"/>
            <a:chExt cx="3600" cy="1343"/>
          </a:xfrm>
        </p:grpSpPr>
        <p:sp>
          <p:nvSpPr>
            <p:cNvPr id="1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5" name="组合 14"/>
            <p:cNvGrpSpPr/>
            <p:nvPr/>
          </p:nvGrpSpPr>
          <p:grpSpPr>
            <a:xfrm>
              <a:off x="898" y="1383"/>
              <a:ext cx="3005" cy="883"/>
              <a:chOff x="903371" y="249943"/>
              <a:chExt cx="2312527" cy="679699"/>
            </a:xfrm>
          </p:grpSpPr>
          <p:sp>
            <p:nvSpPr>
              <p:cNvPr id="26"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7"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6" name="组合 15"/>
            <p:cNvGrpSpPr/>
            <p:nvPr/>
          </p:nvGrpSpPr>
          <p:grpSpPr>
            <a:xfrm rot="16200000">
              <a:off x="366" y="1252"/>
              <a:ext cx="995" cy="1122"/>
              <a:chOff x="8439634" y="3544648"/>
              <a:chExt cx="1611146" cy="1817848"/>
            </a:xfrm>
          </p:grpSpPr>
          <p:sp>
            <p:nvSpPr>
              <p:cNvPr id="1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矩形 5"/>
          <p:cNvSpPr/>
          <p:nvPr/>
        </p:nvSpPr>
        <p:spPr>
          <a:xfrm>
            <a:off x="595312" y="1543018"/>
            <a:ext cx="8015288" cy="1308628"/>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远镜射到太空的哈勃望远镜等可以接收到来自宇宙深处的信息</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7371" y="3158762"/>
            <a:ext cx="1619250" cy="21336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2059" y="3038575"/>
            <a:ext cx="3476625" cy="2114550"/>
          </a:xfrm>
          <a:prstGeom prst="rect">
            <a:avLst/>
          </a:prstGeom>
        </p:spPr>
      </p:pic>
      <p:sp>
        <p:nvSpPr>
          <p:cNvPr id="9" name="矩形 8"/>
          <p:cNvSpPr/>
          <p:nvPr/>
        </p:nvSpPr>
        <p:spPr>
          <a:xfrm>
            <a:off x="1358828" y="5507806"/>
            <a:ext cx="2069797"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charset="-122"/>
              </a:rPr>
              <a:t>电子显微镜 </a:t>
            </a:r>
            <a:endParaRPr lang="zh-CN" altLang="en-US" dirty="0"/>
          </a:p>
        </p:txBody>
      </p:sp>
      <p:sp>
        <p:nvSpPr>
          <p:cNvPr id="10" name="矩形 9"/>
          <p:cNvSpPr/>
          <p:nvPr/>
        </p:nvSpPr>
        <p:spPr>
          <a:xfrm>
            <a:off x="4930358" y="5292362"/>
            <a:ext cx="1980029"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哈勃望远镜</a:t>
            </a:r>
          </a:p>
        </p:txBody>
      </p:sp>
      <p:sp>
        <p:nvSpPr>
          <p:cNvPr id="19" name="圆角矩形 18"/>
          <p:cNvSpPr/>
          <p:nvPr/>
        </p:nvSpPr>
        <p:spPr>
          <a:xfrm>
            <a:off x="388143" y="1432456"/>
            <a:ext cx="8429625" cy="4663544"/>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14836" y="1543178"/>
            <a:ext cx="7781514" cy="203132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、如</a:t>
            </a:r>
            <a:r>
              <a:rPr lang="zh-CN" altLang="en-US" sz="2800" b="1" dirty="0">
                <a:solidFill>
                  <a:prstClr val="black"/>
                </a:solidFill>
                <a:latin typeface="Times New Roman" panose="02020603050405020304" pitchFamily="18" charset="0"/>
                <a:ea typeface="微软雅黑" panose="020B0503020204020204" charset="-122"/>
              </a:rPr>
              <a:t>图所示是一款具有摄像功能的手机，摄像机的镜头相当于一</a:t>
            </a:r>
            <a:r>
              <a:rPr lang="zh-CN" altLang="en-US" sz="2800" b="1" dirty="0" smtClean="0">
                <a:solidFill>
                  <a:prstClr val="black"/>
                </a:solidFill>
                <a:latin typeface="Times New Roman" panose="02020603050405020304" pitchFamily="18" charset="0"/>
                <a:ea typeface="微软雅黑" panose="020B0503020204020204" charset="-122"/>
              </a:rPr>
              <a:t>个</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smtClean="0">
                <a:solidFill>
                  <a:prstClr val="black"/>
                </a:solidFill>
                <a:latin typeface="Times New Roman" panose="02020603050405020304" pitchFamily="18" charset="0"/>
                <a:ea typeface="微软雅黑" panose="020B0503020204020204" charset="-122"/>
              </a:rPr>
              <a:t> 透镜</a:t>
            </a:r>
            <a:r>
              <a:rPr lang="zh-CN" altLang="en-US" sz="2800" b="1" dirty="0">
                <a:solidFill>
                  <a:prstClr val="black"/>
                </a:solidFill>
                <a:latin typeface="Times New Roman" panose="02020603050405020304" pitchFamily="18" charset="0"/>
                <a:ea typeface="微软雅黑" panose="020B0503020204020204" charset="-122"/>
              </a:rPr>
              <a:t>，通过镜头所成的像</a:t>
            </a:r>
            <a:r>
              <a:rPr lang="zh-CN" altLang="en-US" sz="2800" b="1" dirty="0" smtClean="0">
                <a:solidFill>
                  <a:prstClr val="black"/>
                </a:solidFill>
                <a:latin typeface="Times New Roman" panose="02020603050405020304" pitchFamily="18" charset="0"/>
                <a:ea typeface="微软雅黑" panose="020B0503020204020204" charset="-122"/>
              </a:rPr>
              <a:t>是</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smtClean="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选填“实像”或“虚像”）</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srgbClr val="C00000"/>
              </a:solidFill>
              <a:latin typeface="Times New Roman" panose="02020603050405020304" pitchFamily="18" charset="0"/>
              <a:ea typeface="微软雅黑" panose="020B0503020204020204" charset="-122"/>
            </a:endParaRPr>
          </a:p>
        </p:txBody>
      </p:sp>
      <p:pic>
        <p:nvPicPr>
          <p:cNvPr id="9218" name="图片 3" descr="学科网(www.zxxk.com)--教育资源门户，提供试卷、教案、课件、论文、素材及各类教学资源下载，还有大量而丰富的教学相关资讯！"/>
          <p:cNvPicPr>
            <a:picLocks noChangeAspect="1" noChangeArrowheads="1"/>
          </p:cNvPicPr>
          <p:nvPr/>
        </p:nvPicPr>
        <p:blipFill>
          <a:blip r:embed="rId2">
            <a:extLst>
              <a:ext uri="{28A0092B-C50C-407E-A947-70E740481C1C}">
                <a14:useLocalDpi xmlns:a14="http://schemas.microsoft.com/office/drawing/2010/main" val="0"/>
              </a:ext>
            </a:extLst>
          </a:blip>
          <a:srcRect l="11751" t="10667" r="17505" b="12209"/>
          <a:stretch>
            <a:fillRect/>
          </a:stretch>
        </p:blipFill>
        <p:spPr bwMode="auto">
          <a:xfrm>
            <a:off x="3922115" y="3861338"/>
            <a:ext cx="2166956" cy="234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5127366" y="2321010"/>
            <a:ext cx="543739" cy="523220"/>
          </a:xfrm>
          <a:prstGeom prst="rect">
            <a:avLst/>
          </a:prstGeom>
        </p:spPr>
        <p:txBody>
          <a:bodyPr wrap="none">
            <a:spAutoFit/>
          </a:bodyPr>
          <a:lstStyle/>
          <a:p>
            <a:r>
              <a:rPr lang="zh-CN" altLang="en-US" sz="2800" b="1" dirty="0">
                <a:solidFill>
                  <a:srgbClr val="C00000"/>
                </a:solidFill>
                <a:latin typeface="Times New Roman" panose="02020603050405020304" pitchFamily="18" charset="0"/>
                <a:ea typeface="微软雅黑" panose="020B0503020204020204" charset="-122"/>
              </a:rPr>
              <a:t>凸</a:t>
            </a:r>
            <a:endParaRPr lang="zh-CN" altLang="en-US" dirty="0"/>
          </a:p>
        </p:txBody>
      </p:sp>
      <p:sp>
        <p:nvSpPr>
          <p:cNvPr id="13" name="矩形 12"/>
          <p:cNvSpPr/>
          <p:nvPr/>
        </p:nvSpPr>
        <p:spPr>
          <a:xfrm>
            <a:off x="2910919" y="2817240"/>
            <a:ext cx="902811" cy="738664"/>
          </a:xfrm>
          <a:prstGeom prst="rect">
            <a:avLst/>
          </a:prstGeom>
        </p:spPr>
        <p:txBody>
          <a:bodyPr wrap="none">
            <a:spAutoFit/>
          </a:bodyPr>
          <a:lstStyle/>
          <a:p>
            <a:pPr lvl="0">
              <a:lnSpc>
                <a:spcPct val="150000"/>
              </a:lnSpc>
            </a:pPr>
            <a:r>
              <a:rPr lang="zh-CN" altLang="en-US" sz="2800" b="1" dirty="0">
                <a:solidFill>
                  <a:srgbClr val="C00000"/>
                </a:solidFill>
                <a:latin typeface="Times New Roman" panose="02020603050405020304" pitchFamily="18" charset="0"/>
                <a:ea typeface="微软雅黑" panose="020B0503020204020204" charset="-122"/>
              </a:rPr>
              <a:t>实像</a:t>
            </a:r>
          </a:p>
        </p:txBody>
      </p:sp>
      <p:grpSp>
        <p:nvGrpSpPr>
          <p:cNvPr id="15" name="组合 14"/>
          <p:cNvGrpSpPr/>
          <p:nvPr/>
        </p:nvGrpSpPr>
        <p:grpSpPr>
          <a:xfrm>
            <a:off x="142978" y="587890"/>
            <a:ext cx="2286000" cy="852805"/>
            <a:chOff x="303" y="1315"/>
            <a:chExt cx="3600" cy="1343"/>
          </a:xfrm>
        </p:grpSpPr>
        <p:sp>
          <p:nvSpPr>
            <p:cNvPr id="16"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7" name="组合 16"/>
            <p:cNvGrpSpPr/>
            <p:nvPr/>
          </p:nvGrpSpPr>
          <p:grpSpPr>
            <a:xfrm>
              <a:off x="898" y="1383"/>
              <a:ext cx="3005" cy="883"/>
              <a:chOff x="903371" y="249943"/>
              <a:chExt cx="2312527" cy="679699"/>
            </a:xfrm>
          </p:grpSpPr>
          <p:sp>
            <p:nvSpPr>
              <p:cNvPr id="22"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3"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8" name="组合 17"/>
            <p:cNvGrpSpPr/>
            <p:nvPr/>
          </p:nvGrpSpPr>
          <p:grpSpPr>
            <a:xfrm rot="16200000">
              <a:off x="366" y="1252"/>
              <a:ext cx="995" cy="1122"/>
              <a:chOff x="8439634" y="3544648"/>
              <a:chExt cx="1611146" cy="1817848"/>
            </a:xfrm>
          </p:grpSpPr>
          <p:sp>
            <p:nvSpPr>
              <p:cNvPr id="2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685268" y="1440695"/>
            <a:ext cx="7810500" cy="461664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、正常</a:t>
            </a:r>
            <a:r>
              <a:rPr lang="zh-CN" altLang="en-US" sz="2800" b="1" dirty="0">
                <a:solidFill>
                  <a:prstClr val="black"/>
                </a:solidFill>
                <a:latin typeface="Times New Roman" panose="02020603050405020304" pitchFamily="18" charset="0"/>
                <a:ea typeface="微软雅黑" panose="020B0503020204020204" charset="-122"/>
              </a:rPr>
              <a:t>的眼睛能将物体的像始终成在视网膜上，从而看清远处或近处的物体，这是由于（    ）</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A</a:t>
            </a:r>
            <a:r>
              <a:rPr lang="zh-CN" altLang="en-US" sz="2800" b="1" dirty="0">
                <a:solidFill>
                  <a:prstClr val="black"/>
                </a:solidFill>
                <a:latin typeface="Times New Roman" panose="02020603050405020304" pitchFamily="18" charset="0"/>
                <a:ea typeface="微软雅黑" panose="020B0503020204020204" charset="-122"/>
              </a:rPr>
              <a:t>．不断改变物距，使像成在视网膜</a:t>
            </a:r>
            <a:r>
              <a:rPr lang="zh-CN" altLang="en-US" sz="2800" b="1" dirty="0" smtClean="0">
                <a:solidFill>
                  <a:prstClr val="black"/>
                </a:solidFill>
                <a:latin typeface="Times New Roman" panose="02020603050405020304" pitchFamily="18" charset="0"/>
                <a:ea typeface="微软雅黑" panose="020B0503020204020204" charset="-122"/>
              </a:rPr>
              <a:t>上；</a:t>
            </a:r>
            <a:endParaRPr lang="zh-CN" altLang="en-US"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B</a:t>
            </a:r>
            <a:r>
              <a:rPr lang="zh-CN" altLang="en-US" sz="2800" b="1" dirty="0">
                <a:solidFill>
                  <a:prstClr val="black"/>
                </a:solidFill>
                <a:latin typeface="Times New Roman" panose="02020603050405020304" pitchFamily="18" charset="0"/>
                <a:ea typeface="微软雅黑" panose="020B0503020204020204" charset="-122"/>
              </a:rPr>
              <a:t>．不断改变晶状体的凸起程度，使像成在视网膜</a:t>
            </a:r>
            <a:r>
              <a:rPr lang="zh-CN" altLang="en-US" sz="2800" b="1" dirty="0" smtClean="0">
                <a:solidFill>
                  <a:prstClr val="black"/>
                </a:solidFill>
                <a:latin typeface="Times New Roman" panose="02020603050405020304" pitchFamily="18" charset="0"/>
                <a:ea typeface="微软雅黑" panose="020B0503020204020204" charset="-122"/>
              </a:rPr>
              <a:t>上；</a:t>
            </a:r>
            <a:endParaRPr lang="zh-CN" altLang="en-US"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C</a:t>
            </a:r>
            <a:r>
              <a:rPr lang="zh-CN" altLang="en-US" sz="2800" b="1" dirty="0">
                <a:solidFill>
                  <a:prstClr val="black"/>
                </a:solidFill>
                <a:latin typeface="Times New Roman" panose="02020603050405020304" pitchFamily="18" charset="0"/>
                <a:ea typeface="微软雅黑" panose="020B0503020204020204" charset="-122"/>
              </a:rPr>
              <a:t>．不断改变像距，使像成在视网膜</a:t>
            </a:r>
            <a:r>
              <a:rPr lang="zh-CN" altLang="en-US" sz="2800" b="1" dirty="0" smtClean="0">
                <a:solidFill>
                  <a:prstClr val="black"/>
                </a:solidFill>
                <a:latin typeface="Times New Roman" panose="02020603050405020304" pitchFamily="18" charset="0"/>
                <a:ea typeface="微软雅黑" panose="020B0503020204020204" charset="-122"/>
              </a:rPr>
              <a:t>上；</a:t>
            </a:r>
            <a:endParaRPr lang="zh-CN" altLang="en-US" sz="2800" b="1" dirty="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D</a:t>
            </a:r>
            <a:r>
              <a:rPr lang="zh-CN" altLang="en-US" sz="2800" b="1" dirty="0">
                <a:solidFill>
                  <a:prstClr val="black"/>
                </a:solidFill>
                <a:latin typeface="Times New Roman" panose="02020603050405020304" pitchFamily="18" charset="0"/>
                <a:ea typeface="微软雅黑" panose="020B0503020204020204" charset="-122"/>
              </a:rPr>
              <a:t>．以上三种说法均不</a:t>
            </a:r>
            <a:r>
              <a:rPr lang="zh-CN" altLang="en-US" sz="2800" b="1" dirty="0" smtClean="0">
                <a:solidFill>
                  <a:prstClr val="black"/>
                </a:solidFill>
                <a:latin typeface="Times New Roman" panose="02020603050405020304" pitchFamily="18" charset="0"/>
                <a:ea typeface="微软雅黑" panose="020B0503020204020204" charset="-122"/>
              </a:rPr>
              <a:t>正确。</a:t>
            </a:r>
            <a:endParaRPr lang="zh-CN" altLang="en-US" sz="2800" b="1" dirty="0">
              <a:solidFill>
                <a:srgbClr val="C00000"/>
              </a:solidFill>
              <a:latin typeface="Times New Roman" panose="02020603050405020304" pitchFamily="18" charset="0"/>
              <a:ea typeface="微软雅黑" panose="020B0503020204020204" charset="-122"/>
            </a:endParaRPr>
          </a:p>
        </p:txBody>
      </p:sp>
      <p:sp>
        <p:nvSpPr>
          <p:cNvPr id="3" name="矩形 2"/>
          <p:cNvSpPr/>
          <p:nvPr/>
        </p:nvSpPr>
        <p:spPr>
          <a:xfrm>
            <a:off x="7122493" y="2243465"/>
            <a:ext cx="423514"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B</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855131" y="1551417"/>
            <a:ext cx="7471100" cy="397031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某同学向窗外张望，再低下头来看书，晶状体的形状（    ）</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A.</a:t>
            </a:r>
            <a:r>
              <a:rPr lang="zh-CN" altLang="en-US" sz="2800" b="1" dirty="0">
                <a:solidFill>
                  <a:prstClr val="black"/>
                </a:solidFill>
                <a:latin typeface="Times New Roman" panose="02020603050405020304" pitchFamily="18" charset="0"/>
                <a:ea typeface="微软雅黑" panose="020B0503020204020204" charset="-122"/>
              </a:rPr>
              <a:t>不变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变薄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C</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变厚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无法</a:t>
            </a:r>
            <a:r>
              <a:rPr lang="zh-CN" altLang="en-US" sz="2800" b="1" dirty="0" smtClean="0">
                <a:solidFill>
                  <a:prstClr val="black"/>
                </a:solidFill>
                <a:latin typeface="Times New Roman" panose="02020603050405020304" pitchFamily="18" charset="0"/>
                <a:ea typeface="微软雅黑" panose="020B0503020204020204" charset="-122"/>
              </a:rPr>
              <a:t>确定</a:t>
            </a:r>
            <a:r>
              <a:rPr lang="en-US" altLang="zh-CN"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3" name="矩形 2"/>
          <p:cNvSpPr/>
          <p:nvPr/>
        </p:nvSpPr>
        <p:spPr>
          <a:xfrm>
            <a:off x="2692474" y="2355714"/>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C</a:t>
            </a:r>
            <a:endParaRPr lang="zh-CN" altLang="en-US"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685268" y="1551417"/>
            <a:ext cx="8079319"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4</a:t>
            </a:r>
            <a:r>
              <a:rPr lang="zh-CN" altLang="en-US" sz="2800" b="1" dirty="0" smtClean="0">
                <a:solidFill>
                  <a:prstClr val="black"/>
                </a:solidFill>
                <a:latin typeface="Times New Roman" panose="02020603050405020304" pitchFamily="18" charset="0"/>
                <a:ea typeface="微软雅黑" panose="020B0503020204020204" charset="-122"/>
              </a:rPr>
              <a:t>、每年</a:t>
            </a:r>
            <a:r>
              <a:rPr lang="en-US" altLang="zh-CN" sz="2800" b="1" dirty="0">
                <a:solidFill>
                  <a:prstClr val="black"/>
                </a:solidFill>
                <a:latin typeface="Times New Roman" panose="02020603050405020304" pitchFamily="18" charset="0"/>
                <a:ea typeface="微软雅黑" panose="020B0503020204020204" charset="-122"/>
              </a:rPr>
              <a:t>6</a:t>
            </a:r>
            <a:r>
              <a:rPr lang="zh-CN" altLang="en-US" sz="2800" b="1" dirty="0">
                <a:solidFill>
                  <a:prstClr val="black"/>
                </a:solidFill>
                <a:latin typeface="Times New Roman" panose="02020603050405020304" pitchFamily="18" charset="0"/>
                <a:ea typeface="微软雅黑" panose="020B0503020204020204" charset="-122"/>
              </a:rPr>
              <a:t>月</a:t>
            </a:r>
            <a:r>
              <a:rPr lang="en-US" altLang="zh-CN" sz="2800" b="1" dirty="0">
                <a:solidFill>
                  <a:prstClr val="black"/>
                </a:solidFill>
                <a:latin typeface="Times New Roman" panose="02020603050405020304" pitchFamily="18" charset="0"/>
                <a:ea typeface="微软雅黑" panose="020B0503020204020204" charset="-122"/>
              </a:rPr>
              <a:t>6</a:t>
            </a:r>
            <a:r>
              <a:rPr lang="zh-CN" altLang="en-US" sz="2800" b="1" dirty="0">
                <a:solidFill>
                  <a:prstClr val="black"/>
                </a:solidFill>
                <a:latin typeface="Times New Roman" panose="02020603050405020304" pitchFamily="18" charset="0"/>
                <a:ea typeface="微软雅黑" panose="020B0503020204020204" charset="-122"/>
              </a:rPr>
              <a:t>日是全国爱眼日，其主题是“关爱心灵窗户”。眼睛的晶状体</a:t>
            </a:r>
            <a:r>
              <a:rPr lang="zh-CN" altLang="en-US" sz="2800" b="1" dirty="0" smtClean="0">
                <a:solidFill>
                  <a:prstClr val="black"/>
                </a:solidFill>
                <a:latin typeface="Times New Roman" panose="02020603050405020304" pitchFamily="18" charset="0"/>
                <a:ea typeface="微软雅黑" panose="020B0503020204020204" charset="-122"/>
              </a:rPr>
              <a:t>相当于</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smtClean="0">
                <a:solidFill>
                  <a:prstClr val="black"/>
                </a:solidFill>
                <a:latin typeface="Times New Roman" panose="02020603050405020304" pitchFamily="18" charset="0"/>
                <a:ea typeface="微软雅黑" panose="020B0503020204020204" charset="-122"/>
              </a:rPr>
              <a:t>      </a:t>
            </a:r>
            <a:r>
              <a:rPr lang="zh-CN" altLang="en-US" sz="2800" b="1" dirty="0">
                <a:solidFill>
                  <a:prstClr val="black"/>
                </a:solidFill>
                <a:latin typeface="Times New Roman" panose="02020603050405020304" pitchFamily="18" charset="0"/>
                <a:ea typeface="微软雅黑" panose="020B0503020204020204" charset="-122"/>
              </a:rPr>
              <a:t>透镜，有些同学由于过度使用电子产品导致近视，需配戴      </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smtClean="0">
                <a:solidFill>
                  <a:prstClr val="black"/>
                </a:solidFill>
                <a:latin typeface="Times New Roman" panose="02020603050405020304" pitchFamily="18" charset="0"/>
                <a:ea typeface="微软雅黑" panose="020B0503020204020204" charset="-122"/>
              </a:rPr>
              <a:t>透镜</a:t>
            </a:r>
            <a:r>
              <a:rPr lang="zh-CN" altLang="en-US" sz="2800" b="1" dirty="0">
                <a:solidFill>
                  <a:prstClr val="black"/>
                </a:solidFill>
                <a:latin typeface="Times New Roman" panose="02020603050405020304" pitchFamily="18" charset="0"/>
                <a:ea typeface="微软雅黑" panose="020B0503020204020204" charset="-122"/>
              </a:rPr>
              <a:t>来</a:t>
            </a:r>
            <a:r>
              <a:rPr lang="zh-CN" altLang="en-US" sz="2800" b="1" dirty="0" smtClean="0">
                <a:solidFill>
                  <a:prstClr val="black"/>
                </a:solidFill>
                <a:latin typeface="Times New Roman" panose="02020603050405020304" pitchFamily="18" charset="0"/>
                <a:ea typeface="微软雅黑" panose="020B0503020204020204" charset="-122"/>
              </a:rPr>
              <a:t>矫正</a:t>
            </a:r>
            <a:endParaRPr lang="zh-CN" altLang="en-US" sz="2800" b="1" dirty="0">
              <a:solidFill>
                <a:srgbClr val="C00000"/>
              </a:solidFill>
              <a:latin typeface="Times New Roman" panose="02020603050405020304" pitchFamily="18" charset="0"/>
              <a:ea typeface="微软雅黑" panose="020B0503020204020204" charset="-122"/>
            </a:endParaRPr>
          </a:p>
        </p:txBody>
      </p:sp>
      <p:sp>
        <p:nvSpPr>
          <p:cNvPr id="2" name="矩形 1"/>
          <p:cNvSpPr/>
          <p:nvPr/>
        </p:nvSpPr>
        <p:spPr>
          <a:xfrm>
            <a:off x="1312558" y="3540965"/>
            <a:ext cx="543739" cy="523220"/>
          </a:xfrm>
          <a:prstGeom prst="rect">
            <a:avLst/>
          </a:prstGeom>
        </p:spPr>
        <p:txBody>
          <a:bodyPr wrap="none">
            <a:spAutoFit/>
          </a:bodyPr>
          <a:lstStyle/>
          <a:p>
            <a:r>
              <a:rPr lang="zh-CN" altLang="en-US" sz="2800" b="1" dirty="0" smtClean="0">
                <a:solidFill>
                  <a:srgbClr val="C00000"/>
                </a:solidFill>
                <a:latin typeface="Times New Roman" panose="02020603050405020304" pitchFamily="18" charset="0"/>
                <a:ea typeface="微软雅黑" panose="020B0503020204020204" charset="-122"/>
              </a:rPr>
              <a:t>凹</a:t>
            </a:r>
            <a:endParaRPr lang="zh-CN" altLang="en-US" dirty="0"/>
          </a:p>
        </p:txBody>
      </p:sp>
      <p:sp>
        <p:nvSpPr>
          <p:cNvPr id="3" name="矩形 2"/>
          <p:cNvSpPr/>
          <p:nvPr/>
        </p:nvSpPr>
        <p:spPr>
          <a:xfrm>
            <a:off x="6100355" y="2281565"/>
            <a:ext cx="543739" cy="523220"/>
          </a:xfrm>
          <a:prstGeom prst="rect">
            <a:avLst/>
          </a:prstGeom>
        </p:spPr>
        <p:txBody>
          <a:bodyPr wrap="none">
            <a:spAutoFit/>
          </a:bodyPr>
          <a:lstStyle/>
          <a:p>
            <a:r>
              <a:rPr lang="zh-CN" altLang="en-US" sz="2800" b="1" dirty="0">
                <a:solidFill>
                  <a:srgbClr val="C00000"/>
                </a:solidFill>
                <a:latin typeface="Times New Roman" panose="02020603050405020304" pitchFamily="18" charset="0"/>
                <a:ea typeface="微软雅黑" panose="020B0503020204020204" charset="-122"/>
              </a:rPr>
              <a:t>凸</a:t>
            </a:r>
            <a:endParaRPr lang="zh-CN" altLang="en-US"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625" y="3803725"/>
            <a:ext cx="3918723" cy="26568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313793" y="1525262"/>
            <a:ext cx="8452175" cy="3970318"/>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5</a:t>
            </a:r>
            <a:r>
              <a:rPr lang="zh-CN" altLang="en-US" sz="2800" b="1" dirty="0" smtClean="0">
                <a:solidFill>
                  <a:prstClr val="black"/>
                </a:solidFill>
                <a:latin typeface="Times New Roman" panose="02020603050405020304" pitchFamily="18" charset="0"/>
                <a:ea typeface="微软雅黑" panose="020B0503020204020204" charset="-122"/>
              </a:rPr>
              <a:t>、把</a:t>
            </a:r>
            <a:r>
              <a:rPr lang="zh-CN" altLang="en-US" sz="2800" b="1" dirty="0">
                <a:solidFill>
                  <a:prstClr val="black"/>
                </a:solidFill>
                <a:latin typeface="Times New Roman" panose="02020603050405020304" pitchFamily="18" charset="0"/>
                <a:ea typeface="微软雅黑" panose="020B0503020204020204" charset="-122"/>
              </a:rPr>
              <a:t>一滴水滴在玻璃板上，在玻璃板下面放置一个用眼睛看不清楚的小物体，这是水滴的相当于一</a:t>
            </a:r>
            <a:r>
              <a:rPr lang="zh-CN" altLang="en-US" sz="2800" b="1" dirty="0" smtClean="0">
                <a:solidFill>
                  <a:prstClr val="black"/>
                </a:solidFill>
                <a:latin typeface="Times New Roman" panose="02020603050405020304" pitchFamily="18" charset="0"/>
                <a:ea typeface="微软雅黑" panose="020B0503020204020204" charset="-122"/>
              </a:rPr>
              <a:t>个</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smtClean="0">
                <a:solidFill>
                  <a:prstClr val="black"/>
                </a:solidFill>
                <a:latin typeface="Times New Roman" panose="02020603050405020304" pitchFamily="18" charset="0"/>
                <a:ea typeface="微软雅黑" panose="020B0503020204020204" charset="-122"/>
              </a:rPr>
              <a:t>  镜</a:t>
            </a:r>
            <a:r>
              <a:rPr lang="zh-CN" altLang="en-US" sz="2800" b="1" dirty="0">
                <a:solidFill>
                  <a:prstClr val="black"/>
                </a:solidFill>
                <a:latin typeface="Times New Roman" panose="02020603050405020304" pitchFamily="18" charset="0"/>
                <a:ea typeface="微软雅黑" panose="020B0503020204020204" charset="-122"/>
              </a:rPr>
              <a:t>，拿一个放大镜位于水滴的上方，慢慢调节这个镜子与水滴之间的距离，你就更能看清玻璃板下的微小物体，这时它们的作用相当于一个</a:t>
            </a:r>
            <a:r>
              <a:rPr lang="en-US" altLang="zh-CN" sz="2800" b="1" dirty="0">
                <a:solidFill>
                  <a:prstClr val="black"/>
                </a:solidFill>
                <a:latin typeface="Times New Roman" panose="02020603050405020304" pitchFamily="18" charset="0"/>
                <a:ea typeface="微软雅黑" panose="020B0503020204020204" charset="-122"/>
              </a:rPr>
              <a:t>________</a:t>
            </a:r>
            <a:r>
              <a:rPr lang="zh-CN" altLang="en-US" sz="2800" b="1" dirty="0">
                <a:solidFill>
                  <a:prstClr val="black"/>
                </a:solidFill>
                <a:latin typeface="Times New Roman" panose="02020603050405020304" pitchFamily="18" charset="0"/>
                <a:ea typeface="微软雅黑" panose="020B0503020204020204" charset="-122"/>
              </a:rPr>
              <a:t>（选填“望远镜”或“显微镜”）</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srgbClr val="C00000"/>
              </a:solidFill>
              <a:latin typeface="Times New Roman" panose="02020603050405020304" pitchFamily="18" charset="0"/>
              <a:ea typeface="微软雅黑" panose="020B0503020204020204" charset="-122"/>
            </a:endParaRPr>
          </a:p>
        </p:txBody>
      </p:sp>
      <p:sp>
        <p:nvSpPr>
          <p:cNvPr id="3" name="矩形 2"/>
          <p:cNvSpPr/>
          <p:nvPr/>
        </p:nvSpPr>
        <p:spPr>
          <a:xfrm>
            <a:off x="681617" y="2957840"/>
            <a:ext cx="902811" cy="523220"/>
          </a:xfrm>
          <a:prstGeom prst="rect">
            <a:avLst/>
          </a:prstGeom>
        </p:spPr>
        <p:txBody>
          <a:bodyPr wrap="none">
            <a:spAutoFit/>
          </a:bodyPr>
          <a:lstStyle/>
          <a:p>
            <a:r>
              <a:rPr lang="zh-CN" altLang="en-US" sz="2800" b="1" dirty="0">
                <a:solidFill>
                  <a:srgbClr val="C00000"/>
                </a:solidFill>
                <a:latin typeface="Times New Roman" panose="02020603050405020304" pitchFamily="18" charset="0"/>
                <a:ea typeface="微软雅黑" panose="020B0503020204020204" charset="-122"/>
              </a:rPr>
              <a:t>凸透</a:t>
            </a:r>
            <a:endParaRPr lang="zh-CN" altLang="en-US" dirty="0"/>
          </a:p>
        </p:txBody>
      </p:sp>
      <p:sp>
        <p:nvSpPr>
          <p:cNvPr id="6" name="矩形 5"/>
          <p:cNvSpPr/>
          <p:nvPr/>
        </p:nvSpPr>
        <p:spPr>
          <a:xfrm>
            <a:off x="520803" y="4685955"/>
            <a:ext cx="1351652" cy="662297"/>
          </a:xfrm>
          <a:prstGeom prst="rect">
            <a:avLst/>
          </a:prstGeom>
        </p:spPr>
        <p:txBody>
          <a:bodyPr wrap="none">
            <a:spAutoFit/>
          </a:bodyPr>
          <a:lstStyle/>
          <a:p>
            <a:pPr lvl="0">
              <a:lnSpc>
                <a:spcPct val="150000"/>
              </a:lnSpc>
            </a:pPr>
            <a:r>
              <a:rPr lang="zh-CN" altLang="en-US" sz="2800" b="1" dirty="0" smtClean="0">
                <a:solidFill>
                  <a:srgbClr val="C00000"/>
                </a:solidFill>
                <a:latin typeface="Times New Roman" panose="02020603050405020304" pitchFamily="18" charset="0"/>
                <a:ea typeface="微软雅黑" panose="020B0503020204020204" charset="-122"/>
              </a:rPr>
              <a:t>显微镜 </a:t>
            </a:r>
            <a:endParaRPr lang="zh-CN" altLang="en-US" sz="2800" b="1" dirty="0">
              <a:solidFill>
                <a:srgbClr val="C00000"/>
              </a:solidFill>
              <a:latin typeface="Times New Roman" panose="02020603050405020304" pitchFamily="18" charset="0"/>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560484" y="2171398"/>
            <a:ext cx="3042002" cy="2601290"/>
          </a:xfrm>
          <a:prstGeom prst="rect">
            <a:avLst/>
          </a:prstGeom>
        </p:spPr>
        <p:txBody>
          <a:bodyPr wrap="square">
            <a:spAutoFit/>
          </a:bodyPr>
          <a:lstStyle/>
          <a:p>
            <a:pPr lvl="0">
              <a:lnSpc>
                <a:spcPct val="150000"/>
              </a:lnSpc>
            </a:pPr>
            <a:r>
              <a:rPr lang="zh-CN" altLang="en-US" sz="2800" b="1" dirty="0">
                <a:solidFill>
                  <a:srgbClr val="C00000"/>
                </a:solidFill>
                <a:latin typeface="Times New Roman" panose="02020603050405020304" pitchFamily="18" charset="0"/>
                <a:ea typeface="微软雅黑" panose="020B0503020204020204" charset="-122"/>
              </a:rPr>
              <a:t>晶状体</a:t>
            </a:r>
            <a:r>
              <a:rPr lang="zh-CN" altLang="en-US" sz="2800" b="1" dirty="0" smtClean="0">
                <a:solidFill>
                  <a:prstClr val="black"/>
                </a:solidFill>
                <a:latin typeface="Times New Roman" panose="02020603050405020304" pitchFamily="18" charset="0"/>
                <a:ea typeface="微软雅黑" panose="020B0503020204020204" charset="-122"/>
              </a:rPr>
              <a:t>相当于</a:t>
            </a:r>
            <a:r>
              <a:rPr lang="zh-CN" altLang="en-US" sz="2800" b="1" dirty="0" smtClean="0">
                <a:solidFill>
                  <a:srgbClr val="C00000"/>
                </a:solidFill>
                <a:latin typeface="Times New Roman" panose="02020603050405020304" pitchFamily="18" charset="0"/>
                <a:ea typeface="微软雅黑" panose="020B0503020204020204" charset="-122"/>
              </a:rPr>
              <a:t>凸透镜</a:t>
            </a:r>
            <a:r>
              <a:rPr lang="zh-CN" altLang="en-US" sz="2800" b="1" dirty="0">
                <a:solidFill>
                  <a:prstClr val="black"/>
                </a:solidFill>
                <a:latin typeface="Times New Roman" panose="02020603050405020304" pitchFamily="18" charset="0"/>
                <a:ea typeface="微软雅黑" panose="020B0503020204020204" charset="-122"/>
              </a:rPr>
              <a:t>，</a:t>
            </a:r>
            <a:r>
              <a:rPr lang="zh-CN" altLang="en-US" sz="2800" b="1" dirty="0">
                <a:solidFill>
                  <a:srgbClr val="C00000"/>
                </a:solidFill>
                <a:latin typeface="Times New Roman" panose="02020603050405020304" pitchFamily="18" charset="0"/>
                <a:ea typeface="微软雅黑" panose="020B0503020204020204" charset="-122"/>
              </a:rPr>
              <a:t>视网膜</a:t>
            </a:r>
            <a:r>
              <a:rPr lang="zh-CN" altLang="en-US" sz="2800" b="1" dirty="0">
                <a:solidFill>
                  <a:prstClr val="black"/>
                </a:solidFill>
                <a:latin typeface="Times New Roman" panose="02020603050405020304" pitchFamily="18" charset="0"/>
                <a:ea typeface="微软雅黑" panose="020B0503020204020204" charset="-122"/>
              </a:rPr>
              <a:t>相当于</a:t>
            </a:r>
            <a:r>
              <a:rPr lang="zh-CN" altLang="en-US" sz="2800" b="1" dirty="0">
                <a:solidFill>
                  <a:srgbClr val="C00000"/>
                </a:solidFill>
                <a:latin typeface="Times New Roman" panose="02020603050405020304" pitchFamily="18" charset="0"/>
                <a:ea typeface="微软雅黑" panose="020B0503020204020204" charset="-122"/>
              </a:rPr>
              <a:t>光屏</a:t>
            </a:r>
            <a:r>
              <a:rPr lang="zh-CN" altLang="en-US" sz="2800" b="1" dirty="0">
                <a:solidFill>
                  <a:prstClr val="black"/>
                </a:solidFill>
                <a:latin typeface="Times New Roman" panose="02020603050405020304" pitchFamily="18" charset="0"/>
                <a:ea typeface="微软雅黑" panose="020B0503020204020204" charset="-122"/>
              </a:rPr>
              <a:t>，视网膜与视神经是</a:t>
            </a:r>
            <a:r>
              <a:rPr lang="zh-CN" altLang="en-US" sz="2800" b="1" dirty="0" smtClean="0">
                <a:solidFill>
                  <a:prstClr val="black"/>
                </a:solidFill>
                <a:latin typeface="Times New Roman" panose="02020603050405020304" pitchFamily="18" charset="0"/>
                <a:ea typeface="微软雅黑" panose="020B0503020204020204" charset="-122"/>
              </a:rPr>
              <a:t>相连</a:t>
            </a:r>
            <a:r>
              <a:rPr lang="zh-CN" altLang="en-US" sz="2800" b="1" dirty="0">
                <a:solidFill>
                  <a:prstClr val="black"/>
                </a:solidFill>
                <a:latin typeface="Times New Roman" panose="02020603050405020304" pitchFamily="18" charset="0"/>
                <a:ea typeface="微软雅黑" panose="020B0503020204020204" charset="-122"/>
              </a:rPr>
              <a:t>的</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graphicFrame>
        <p:nvGraphicFramePr>
          <p:cNvPr id="12" name="Object 2"/>
          <p:cNvGraphicFramePr>
            <a:graphicFrameLocks noChangeAspect="1"/>
          </p:cNvGraphicFramePr>
          <p:nvPr/>
        </p:nvGraphicFramePr>
        <p:xfrm>
          <a:off x="512876" y="2452447"/>
          <a:ext cx="3608239" cy="3233939"/>
        </p:xfrm>
        <a:graphic>
          <a:graphicData uri="http://schemas.openxmlformats.org/presentationml/2006/ole">
            <mc:AlternateContent xmlns:mc="http://schemas.openxmlformats.org/markup-compatibility/2006">
              <mc:Choice xmlns:v="urn:schemas-microsoft-com:vml" Requires="v">
                <p:oleObj spid="_x0000_s2139" r:id="rId3" imgW="4847619" imgH="4458322" progId="PBrush">
                  <p:embed/>
                </p:oleObj>
              </mc:Choice>
              <mc:Fallback>
                <p:oleObj r:id="rId3" imgW="4847619" imgH="4458322" progId="PBrush">
                  <p:embed/>
                  <p:pic>
                    <p:nvPicPr>
                      <p:cNvPr id="0" name="Picture 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876" y="2452447"/>
                        <a:ext cx="3608239" cy="32339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 Box 7"/>
          <p:cNvSpPr txBox="1">
            <a:spLocks noChangeArrowheads="1"/>
          </p:cNvSpPr>
          <p:nvPr/>
        </p:nvSpPr>
        <p:spPr bwMode="auto">
          <a:xfrm>
            <a:off x="288109" y="2293592"/>
            <a:ext cx="1690439"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晶状体</a:t>
            </a:r>
          </a:p>
        </p:txBody>
      </p:sp>
      <p:sp>
        <p:nvSpPr>
          <p:cNvPr id="14" name="Line 14"/>
          <p:cNvSpPr>
            <a:spLocks noChangeShapeType="1"/>
          </p:cNvSpPr>
          <p:nvPr/>
        </p:nvSpPr>
        <p:spPr bwMode="auto">
          <a:xfrm>
            <a:off x="835491" y="2975667"/>
            <a:ext cx="408190" cy="720521"/>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solidFill>
                <a:srgbClr val="C00000"/>
              </a:solidFill>
              <a:latin typeface="Times New Roman" panose="02020603050405020304" pitchFamily="18" charset="0"/>
              <a:ea typeface="微软雅黑" panose="020B0503020204020204" charset="-122"/>
            </a:endParaRPr>
          </a:p>
        </p:txBody>
      </p:sp>
      <p:sp>
        <p:nvSpPr>
          <p:cNvPr id="15" name="Text Box 10"/>
          <p:cNvSpPr txBox="1">
            <a:spLocks noChangeArrowheads="1"/>
          </p:cNvSpPr>
          <p:nvPr/>
        </p:nvSpPr>
        <p:spPr bwMode="auto">
          <a:xfrm>
            <a:off x="3164411" y="2204380"/>
            <a:ext cx="1641921"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sz="2800" b="1" dirty="0">
                <a:latin typeface="Times New Roman" panose="02020603050405020304" pitchFamily="18" charset="0"/>
                <a:ea typeface="微软雅黑" panose="020B0503020204020204" charset="-122"/>
              </a:rPr>
              <a:t>视网膜</a:t>
            </a:r>
          </a:p>
        </p:txBody>
      </p:sp>
      <p:sp>
        <p:nvSpPr>
          <p:cNvPr id="16" name="Line 18"/>
          <p:cNvSpPr>
            <a:spLocks noChangeShapeType="1"/>
          </p:cNvSpPr>
          <p:nvPr/>
        </p:nvSpPr>
        <p:spPr bwMode="auto">
          <a:xfrm flipH="1">
            <a:off x="3246915" y="2806496"/>
            <a:ext cx="447503" cy="294397"/>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solidFill>
                <a:srgbClr val="C00000"/>
              </a:solidFill>
              <a:latin typeface="Times New Roman" panose="02020603050405020304" pitchFamily="18" charset="0"/>
              <a:ea typeface="微软雅黑" panose="020B0503020204020204" charset="-122"/>
            </a:endParaRPr>
          </a:p>
        </p:txBody>
      </p:sp>
      <p:sp>
        <p:nvSpPr>
          <p:cNvPr id="17" name="Text Box 12"/>
          <p:cNvSpPr txBox="1">
            <a:spLocks noChangeArrowheads="1"/>
          </p:cNvSpPr>
          <p:nvPr/>
        </p:nvSpPr>
        <p:spPr bwMode="auto">
          <a:xfrm>
            <a:off x="3101657" y="5424776"/>
            <a:ext cx="2157001"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Garamond" panose="02020404030301010803" pitchFamily="18" charset="0"/>
                <a:ea typeface="宋体" panose="02010600030101010101" pitchFamily="2" charset="-122"/>
              </a:defRPr>
            </a:lvl1pPr>
            <a:lvl2pPr marL="742950" indent="-285750" eaLnBrk="0" hangingPunct="0">
              <a:defRPr>
                <a:solidFill>
                  <a:schemeClr val="tx1"/>
                </a:solidFill>
                <a:latin typeface="Garamond" panose="02020404030301010803" pitchFamily="18" charset="0"/>
                <a:ea typeface="宋体" panose="02010600030101010101" pitchFamily="2" charset="-122"/>
              </a:defRPr>
            </a:lvl2pPr>
            <a:lvl3pPr marL="1143000" indent="-228600" eaLnBrk="0" hangingPunct="0">
              <a:defRPr>
                <a:solidFill>
                  <a:schemeClr val="tx1"/>
                </a:solidFill>
                <a:latin typeface="Garamond" panose="02020404030301010803" pitchFamily="18" charset="0"/>
                <a:ea typeface="宋体" panose="02010600030101010101" pitchFamily="2" charset="-122"/>
              </a:defRPr>
            </a:lvl3pPr>
            <a:lvl4pPr marL="1600200" indent="-228600" eaLnBrk="0" hangingPunct="0">
              <a:defRPr>
                <a:solidFill>
                  <a:schemeClr val="tx1"/>
                </a:solidFill>
                <a:latin typeface="Garamond" panose="02020404030301010803" pitchFamily="18" charset="0"/>
                <a:ea typeface="宋体" panose="02010600030101010101" pitchFamily="2" charset="-122"/>
              </a:defRPr>
            </a:lvl4pPr>
            <a:lvl5pPr marL="2057400" indent="-228600" eaLnBrk="0" hangingPunct="0">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Garamond" panose="02020404030301010803" pitchFamily="18" charset="0"/>
                <a:ea typeface="宋体" panose="02010600030101010101" pitchFamily="2" charset="-122"/>
              </a:defRPr>
            </a:lvl9pPr>
          </a:lstStyle>
          <a:p>
            <a:pPr eaLnBrk="1" hangingPunct="1">
              <a:spcBef>
                <a:spcPct val="50000"/>
              </a:spcBef>
            </a:pPr>
            <a:r>
              <a:rPr lang="zh-CN" altLang="en-US" sz="2800" b="1" dirty="0">
                <a:latin typeface="Times New Roman" panose="02020603050405020304" pitchFamily="18" charset="0"/>
                <a:ea typeface="微软雅黑" panose="020B0503020204020204" charset="-122"/>
              </a:rPr>
              <a:t>视</a:t>
            </a:r>
            <a:r>
              <a:rPr lang="zh-CN" sz="2800" b="1" dirty="0" smtClean="0">
                <a:latin typeface="Times New Roman" panose="02020603050405020304" pitchFamily="18" charset="0"/>
                <a:ea typeface="微软雅黑" panose="020B0503020204020204" charset="-122"/>
              </a:rPr>
              <a:t>神经</a:t>
            </a:r>
            <a:endParaRPr lang="zh-CN" sz="2800" b="1" dirty="0">
              <a:latin typeface="Times New Roman" panose="02020603050405020304" pitchFamily="18" charset="0"/>
              <a:ea typeface="微软雅黑" panose="020B0503020204020204" charset="-122"/>
            </a:endParaRPr>
          </a:p>
        </p:txBody>
      </p:sp>
      <p:sp>
        <p:nvSpPr>
          <p:cNvPr id="18" name="Line 19"/>
          <p:cNvSpPr>
            <a:spLocks noChangeShapeType="1"/>
          </p:cNvSpPr>
          <p:nvPr/>
        </p:nvSpPr>
        <p:spPr bwMode="auto">
          <a:xfrm flipV="1">
            <a:off x="3726450" y="4413276"/>
            <a:ext cx="82093" cy="999470"/>
          </a:xfrm>
          <a:prstGeom prst="line">
            <a:avLst/>
          </a:prstGeom>
          <a:noFill/>
          <a:ln w="28575">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2800" b="1">
              <a:solidFill>
                <a:srgbClr val="C00000"/>
              </a:solidFill>
              <a:latin typeface="Times New Roman" panose="02020603050405020304" pitchFamily="18" charset="0"/>
              <a:ea typeface="微软雅黑" panose="020B0503020204020204" charset="-122"/>
            </a:endParaRPr>
          </a:p>
        </p:txBody>
      </p:sp>
      <p:sp>
        <p:nvSpPr>
          <p:cNvPr id="31" name="云形标注 30"/>
          <p:cNvSpPr/>
          <p:nvPr/>
        </p:nvSpPr>
        <p:spPr>
          <a:xfrm>
            <a:off x="5009344" y="1729019"/>
            <a:ext cx="3949830" cy="3776835"/>
          </a:xfrm>
          <a:prstGeom prst="cloudCallout">
            <a:avLst>
              <a:gd name="adj1" fmla="val -63248"/>
              <a:gd name="adj2" fmla="val 24716"/>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04041" y="1729019"/>
            <a:ext cx="4448616" cy="4564777"/>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17661" y="129207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2" name="矩形 21"/>
          <p:cNvSpPr/>
          <p:nvPr/>
        </p:nvSpPr>
        <p:spPr>
          <a:xfrm>
            <a:off x="5906055" y="121701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3" name="矩形 22"/>
          <p:cNvSpPr/>
          <p:nvPr/>
        </p:nvSpPr>
        <p:spPr>
          <a:xfrm>
            <a:off x="4252547" y="1324734"/>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utoUpdateAnimBg="0"/>
      <p:bldP spid="14" grpId="0" animBg="1"/>
      <p:bldP spid="15" grpId="0" autoUpdateAnimBg="0"/>
      <p:bldP spid="16" grpId="0" animBg="1"/>
      <p:bldP spid="17" grpId="0" autoUpdateAnimBg="0"/>
      <p:bldP spid="18" grpId="0" animBg="1"/>
      <p:bldP spid="31"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85268" y="1465038"/>
            <a:ext cx="7909568" cy="4616648"/>
          </a:xfrm>
          <a:prstGeom prst="rect">
            <a:avLst/>
          </a:prstGeom>
        </p:spPr>
        <p:txBody>
          <a:bodyPr wrap="square">
            <a:spAutoFit/>
          </a:bodyPr>
          <a:lstStyle/>
          <a:p>
            <a:pPr lvl="0" fontAlgn="base">
              <a:lnSpc>
                <a:spcPct val="150000"/>
              </a:lnSpc>
              <a:spcBef>
                <a:spcPct val="0"/>
              </a:spcBef>
              <a:spcAft>
                <a:spcPct val="0"/>
              </a:spcAft>
            </a:pPr>
            <a:r>
              <a:rPr lang="en-US" altLang="zh-CN" sz="2800" b="1" dirty="0" smtClean="0">
                <a:solidFill>
                  <a:srgbClr val="000000"/>
                </a:solidFill>
                <a:latin typeface="Times New Roman" panose="02020603050405020304" pitchFamily="18" charset="0"/>
                <a:ea typeface="微软雅黑" panose="020B0503020204020204" charset="-122"/>
              </a:rPr>
              <a:t>6</a:t>
            </a:r>
            <a:r>
              <a:rPr lang="zh-CN" altLang="en-US" sz="2800" b="1" dirty="0" smtClean="0">
                <a:solidFill>
                  <a:srgbClr val="000000"/>
                </a:solidFill>
                <a:latin typeface="Times New Roman" panose="02020603050405020304" pitchFamily="18" charset="0"/>
                <a:ea typeface="微软雅黑" panose="020B0503020204020204" charset="-122"/>
              </a:rPr>
              <a:t>、关于</a:t>
            </a:r>
            <a:r>
              <a:rPr lang="zh-CN" altLang="en-US" sz="2800" b="1" dirty="0">
                <a:solidFill>
                  <a:srgbClr val="000000"/>
                </a:solidFill>
                <a:latin typeface="Times New Roman" panose="02020603050405020304" pitchFamily="18" charset="0"/>
                <a:ea typeface="微软雅黑" panose="020B0503020204020204" charset="-122"/>
              </a:rPr>
              <a:t>望远镜的一些说法不正确的是（　　）</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A</a:t>
            </a:r>
            <a:r>
              <a:rPr lang="zh-CN" altLang="en-US" sz="2800" b="1" dirty="0">
                <a:solidFill>
                  <a:srgbClr val="000000"/>
                </a:solidFill>
                <a:latin typeface="Times New Roman" panose="02020603050405020304" pitchFamily="18" charset="0"/>
                <a:ea typeface="微软雅黑" panose="020B0503020204020204" charset="-122"/>
              </a:rPr>
              <a:t>．望远镜的物镜成缩小的实像 </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B</a:t>
            </a:r>
            <a:r>
              <a:rPr lang="zh-CN" altLang="en-US" sz="2800" b="1" dirty="0">
                <a:solidFill>
                  <a:srgbClr val="000000"/>
                </a:solidFill>
                <a:latin typeface="Times New Roman" panose="02020603050405020304" pitchFamily="18" charset="0"/>
                <a:ea typeface="微软雅黑" panose="020B0503020204020204" charset="-122"/>
              </a:rPr>
              <a:t>．所有的望远镜都是由两个凸透镜组成的 </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C</a:t>
            </a:r>
            <a:r>
              <a:rPr lang="zh-CN" altLang="en-US" sz="2800" b="1" dirty="0">
                <a:solidFill>
                  <a:srgbClr val="000000"/>
                </a:solidFill>
                <a:latin typeface="Times New Roman" panose="02020603050405020304" pitchFamily="18" charset="0"/>
                <a:ea typeface="微软雅黑" panose="020B0503020204020204" charset="-122"/>
              </a:rPr>
              <a:t>．望远镜的物镜直径越大，越容易观察到较暗的物体 </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D</a:t>
            </a:r>
            <a:r>
              <a:rPr lang="zh-CN" altLang="en-US" sz="2800" b="1" dirty="0">
                <a:solidFill>
                  <a:srgbClr val="000000"/>
                </a:solidFill>
                <a:latin typeface="Times New Roman" panose="02020603050405020304" pitchFamily="18" charset="0"/>
                <a:ea typeface="微软雅黑" panose="020B0503020204020204" charset="-122"/>
              </a:rPr>
              <a:t>．天文爱好者用的望远镜，目镜的焦距比较短，物镜的焦距比较长 </a:t>
            </a:r>
            <a:r>
              <a:rPr lang="zh-CN" altLang="en-US" sz="2800" b="1" dirty="0" smtClean="0">
                <a:solidFill>
                  <a:srgbClr val="000000"/>
                </a:solidFill>
                <a:latin typeface="Times New Roman" panose="02020603050405020304" pitchFamily="18" charset="0"/>
                <a:ea typeface="微软雅黑" panose="020B0503020204020204" charset="-122"/>
              </a:rPr>
              <a:t>。</a:t>
            </a:r>
            <a:endParaRPr lang="zh-CN" altLang="en-US" sz="2800" b="1" dirty="0">
              <a:solidFill>
                <a:srgbClr val="000000"/>
              </a:solidFill>
              <a:latin typeface="Times New Roman" panose="02020603050405020304" pitchFamily="18" charset="0"/>
              <a:ea typeface="微软雅黑" panose="020B0503020204020204" charset="-122"/>
            </a:endParaRPr>
          </a:p>
        </p:txBody>
      </p:sp>
      <p:sp>
        <p:nvSpPr>
          <p:cNvPr id="3" name="文本框 2"/>
          <p:cNvSpPr txBox="1">
            <a:spLocks noChangeArrowheads="1"/>
          </p:cNvSpPr>
          <p:nvPr/>
        </p:nvSpPr>
        <p:spPr bwMode="auto">
          <a:xfrm>
            <a:off x="7133693" y="1606336"/>
            <a:ext cx="438804" cy="48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164" tIns="25082" rIns="50164" bIns="25082">
            <a:spAutoFit/>
          </a:bodyPr>
          <a:lstStyle>
            <a:lvl1pPr defTabSz="912495">
              <a:defRPr>
                <a:solidFill>
                  <a:schemeClr val="tx1"/>
                </a:solidFill>
                <a:latin typeface="Arial" panose="020B0604020202020204" pitchFamily="34" charset="0"/>
                <a:ea typeface="宋体" panose="02010600030101010101" pitchFamily="2" charset="-122"/>
              </a:defRPr>
            </a:lvl1pPr>
            <a:lvl2pPr marL="408305" indent="-157480" defTabSz="912495">
              <a:defRPr>
                <a:solidFill>
                  <a:schemeClr val="tx1"/>
                </a:solidFill>
                <a:latin typeface="Arial" panose="020B0604020202020204" pitchFamily="34" charset="0"/>
                <a:ea typeface="宋体" panose="02010600030101010101" pitchFamily="2" charset="-122"/>
              </a:defRPr>
            </a:lvl2pPr>
            <a:lvl3pPr marL="627380" indent="-125730" defTabSz="912495">
              <a:defRPr>
                <a:solidFill>
                  <a:schemeClr val="tx1"/>
                </a:solidFill>
                <a:latin typeface="Arial" panose="020B0604020202020204" pitchFamily="34" charset="0"/>
                <a:ea typeface="宋体" panose="02010600030101010101" pitchFamily="2" charset="-122"/>
              </a:defRPr>
            </a:lvl3pPr>
            <a:lvl4pPr marL="878205" indent="-125730" defTabSz="912495">
              <a:defRPr>
                <a:solidFill>
                  <a:schemeClr val="tx1"/>
                </a:solidFill>
                <a:latin typeface="Arial" panose="020B0604020202020204" pitchFamily="34" charset="0"/>
                <a:ea typeface="宋体" panose="02010600030101010101" pitchFamily="2" charset="-122"/>
              </a:defRPr>
            </a:lvl4pPr>
            <a:lvl5pPr marL="1129030" indent="-125730" defTabSz="912495">
              <a:defRPr>
                <a:solidFill>
                  <a:schemeClr val="tx1"/>
                </a:solidFill>
                <a:latin typeface="Arial" panose="020B0604020202020204" pitchFamily="34" charset="0"/>
                <a:ea typeface="宋体" panose="02010600030101010101" pitchFamily="2" charset="-122"/>
              </a:defRPr>
            </a:lvl5pPr>
            <a:lvl6pPr marL="15862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0434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006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578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800" b="1" dirty="0" smtClean="0">
                <a:solidFill>
                  <a:srgbClr val="FF0000"/>
                </a:solidFill>
                <a:latin typeface="Times New Roman" panose="02020603050405020304" pitchFamily="18" charset="0"/>
                <a:ea typeface="微软雅黑" panose="020B0503020204020204" charset="-122"/>
              </a:rPr>
              <a:t>B</a:t>
            </a:r>
          </a:p>
        </p:txBody>
      </p:sp>
      <p:grpSp>
        <p:nvGrpSpPr>
          <p:cNvPr id="4" name="组合 3"/>
          <p:cNvGrpSpPr/>
          <p:nvPr/>
        </p:nvGrpSpPr>
        <p:grpSpPr>
          <a:xfrm>
            <a:off x="142978" y="587890"/>
            <a:ext cx="2286000" cy="852805"/>
            <a:chOff x="303" y="1315"/>
            <a:chExt cx="3600" cy="1343"/>
          </a:xfrm>
        </p:grpSpPr>
        <p:sp>
          <p:nvSpPr>
            <p:cNvPr id="5"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13749"/>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课堂小结</a:t>
                </a:r>
                <a:endParaRPr lang="zh-CN" altLang="en-US" sz="24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855131" y="1508679"/>
            <a:ext cx="7595937" cy="4616648"/>
          </a:xfrm>
          <a:prstGeom prst="rect">
            <a:avLst/>
          </a:prstGeom>
        </p:spPr>
        <p:txBody>
          <a:bodyPr wrap="square">
            <a:spAutoFit/>
          </a:bodyPr>
          <a:lstStyle/>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1</a:t>
            </a:r>
            <a:r>
              <a:rPr lang="zh-CN" altLang="en-US" sz="2800" b="1" dirty="0">
                <a:solidFill>
                  <a:srgbClr val="000000"/>
                </a:solidFill>
                <a:latin typeface="Times New Roman" panose="02020603050405020304" pitchFamily="18" charset="0"/>
                <a:ea typeface="微软雅黑" panose="020B0503020204020204" charset="-122"/>
              </a:rPr>
              <a:t>、依靠晶状体的调节作用可以使远处的物体和近处的物体都成像在视网膜上。</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2</a:t>
            </a:r>
            <a:r>
              <a:rPr lang="zh-CN" altLang="en-US" sz="2800" b="1" dirty="0">
                <a:solidFill>
                  <a:srgbClr val="000000"/>
                </a:solidFill>
                <a:latin typeface="Times New Roman" panose="02020603050405020304" pitchFamily="18" charset="0"/>
                <a:ea typeface="微软雅黑" panose="020B0503020204020204" charset="-122"/>
              </a:rPr>
              <a:t>、在近视眼模型前加一个焦距合适的凹透镜，能改善物体在“视网膜”上的成像情况。</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3</a:t>
            </a:r>
            <a:r>
              <a:rPr lang="zh-CN" altLang="en-US" sz="2800" b="1" dirty="0">
                <a:solidFill>
                  <a:srgbClr val="000000"/>
                </a:solidFill>
                <a:latin typeface="Times New Roman" panose="02020603050405020304" pitchFamily="18" charset="0"/>
                <a:ea typeface="微软雅黑" panose="020B0503020204020204" charset="-122"/>
              </a:rPr>
              <a:t>、在远视眼模型前加一个焦距合适的凸透镜，能改善物体在“视网膜”上的成像情况。</a:t>
            </a:r>
          </a:p>
          <a:p>
            <a:pPr lvl="0" fontAlgn="base">
              <a:lnSpc>
                <a:spcPct val="150000"/>
              </a:lnSpc>
              <a:spcBef>
                <a:spcPct val="0"/>
              </a:spcBef>
              <a:spcAft>
                <a:spcPct val="0"/>
              </a:spcAft>
            </a:pPr>
            <a:r>
              <a:rPr lang="en-US" altLang="zh-CN" sz="2800" b="1" dirty="0">
                <a:solidFill>
                  <a:srgbClr val="000000"/>
                </a:solidFill>
                <a:latin typeface="Times New Roman" panose="02020603050405020304" pitchFamily="18" charset="0"/>
                <a:ea typeface="微软雅黑" panose="020B0503020204020204" charset="-122"/>
              </a:rPr>
              <a:t>4</a:t>
            </a:r>
            <a:r>
              <a:rPr lang="zh-CN" altLang="en-US" sz="2800" b="1" dirty="0">
                <a:solidFill>
                  <a:srgbClr val="000000"/>
                </a:solidFill>
                <a:latin typeface="Times New Roman" panose="02020603050405020304" pitchFamily="18" charset="0"/>
                <a:ea typeface="微软雅黑" panose="020B0503020204020204" charset="-122"/>
              </a:rPr>
              <a:t>、透镜的应用</a:t>
            </a:r>
          </a:p>
        </p:txBody>
      </p:sp>
      <p:sp>
        <p:nvSpPr>
          <p:cNvPr id="3" name="圆角矩形 2"/>
          <p:cNvSpPr/>
          <p:nvPr/>
        </p:nvSpPr>
        <p:spPr>
          <a:xfrm>
            <a:off x="675596" y="1366554"/>
            <a:ext cx="7775472" cy="4900896"/>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901795" y="3166165"/>
            <a:ext cx="7518305" cy="2272015"/>
          </a:xfrm>
          <a:prstGeom prst="rect">
            <a:avLst/>
          </a:prstGeom>
        </p:spPr>
      </p:pic>
      <p:sp>
        <p:nvSpPr>
          <p:cNvPr id="16" name="矩形 15"/>
          <p:cNvSpPr/>
          <p:nvPr/>
        </p:nvSpPr>
        <p:spPr>
          <a:xfrm>
            <a:off x="914272" y="1455212"/>
            <a:ext cx="6689873"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思考：你知道我们</a:t>
            </a:r>
            <a:r>
              <a:rPr lang="zh-CN" altLang="en-US" sz="2800" b="1" dirty="0">
                <a:solidFill>
                  <a:prstClr val="black"/>
                </a:solidFill>
                <a:latin typeface="Times New Roman" panose="02020603050405020304" pitchFamily="18" charset="0"/>
                <a:ea typeface="微软雅黑" panose="020B0503020204020204" charset="-122"/>
              </a:rPr>
              <a:t>是如何看到物体</a:t>
            </a:r>
            <a:r>
              <a:rPr lang="zh-CN" altLang="en-US" sz="2800" b="1" dirty="0" smtClean="0">
                <a:solidFill>
                  <a:prstClr val="black"/>
                </a:solidFill>
                <a:latin typeface="Times New Roman" panose="02020603050405020304" pitchFamily="18" charset="0"/>
                <a:ea typeface="微软雅黑" panose="020B0503020204020204" charset="-122"/>
              </a:rPr>
              <a:t>的</a:t>
            </a:r>
            <a:r>
              <a:rPr lang="zh-CN" altLang="en-US" sz="2800" b="1" dirty="0">
                <a:solidFill>
                  <a:prstClr val="black"/>
                </a:solidFill>
                <a:latin typeface="Times New Roman" panose="02020603050405020304" pitchFamily="18" charset="0"/>
                <a:ea typeface="微软雅黑" panose="020B0503020204020204" charset="-122"/>
              </a:rPr>
              <a:t>吗</a:t>
            </a:r>
            <a:r>
              <a:rPr lang="zh-CN" altLang="en-US" sz="2800" b="1" dirty="0" smtClean="0">
                <a:solidFill>
                  <a:prstClr val="black"/>
                </a:solidFill>
                <a:latin typeface="Times New Roman" panose="02020603050405020304" pitchFamily="18" charset="0"/>
                <a:ea typeface="微软雅黑" panose="020B0503020204020204" charset="-122"/>
              </a:rPr>
              <a:t>？</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你知道物体</a:t>
            </a:r>
            <a:r>
              <a:rPr lang="zh-CN" altLang="en-US" sz="2800" b="1" dirty="0">
                <a:solidFill>
                  <a:prstClr val="black"/>
                </a:solidFill>
                <a:latin typeface="Times New Roman" panose="02020603050405020304" pitchFamily="18" charset="0"/>
                <a:ea typeface="微软雅黑" panose="020B0503020204020204" charset="-122"/>
              </a:rPr>
              <a:t>在视网膜上</a:t>
            </a:r>
            <a:r>
              <a:rPr lang="zh-CN" altLang="en-US" sz="2800" b="1" dirty="0" smtClean="0">
                <a:solidFill>
                  <a:prstClr val="black"/>
                </a:solidFill>
                <a:latin typeface="Times New Roman" panose="02020603050405020304" pitchFamily="18" charset="0"/>
                <a:ea typeface="微软雅黑" panose="020B0503020204020204" charset="-122"/>
              </a:rPr>
              <a:t>成什么像</a:t>
            </a:r>
            <a:r>
              <a:rPr lang="zh-CN" altLang="en-US" sz="2800" b="1" dirty="0">
                <a:solidFill>
                  <a:prstClr val="black"/>
                </a:solidFill>
                <a:latin typeface="Times New Roman" panose="02020603050405020304" pitchFamily="18" charset="0"/>
                <a:ea typeface="微软雅黑" panose="020B0503020204020204" charset="-122"/>
              </a:rPr>
              <a:t>吗</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3" name="矩形 12"/>
          <p:cNvSpPr/>
          <p:nvPr/>
        </p:nvSpPr>
        <p:spPr>
          <a:xfrm>
            <a:off x="2623942" y="3025786"/>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4" name="矩形 13"/>
          <p:cNvSpPr/>
          <p:nvPr/>
        </p:nvSpPr>
        <p:spPr>
          <a:xfrm>
            <a:off x="5812336" y="2950721"/>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5" name="矩形 14"/>
          <p:cNvSpPr/>
          <p:nvPr/>
        </p:nvSpPr>
        <p:spPr>
          <a:xfrm>
            <a:off x="4158828" y="3058443"/>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723249" y="1826638"/>
            <a:ext cx="6767049" cy="2677656"/>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a:t>
            </a:r>
            <a:r>
              <a:rPr lang="en-US" altLang="zh-CN" sz="2800" b="1" dirty="0" smtClean="0">
                <a:solidFill>
                  <a:prstClr val="black"/>
                </a:solidFill>
                <a:latin typeface="Times New Roman" panose="02020603050405020304" pitchFamily="18" charset="0"/>
                <a:ea typeface="微软雅黑" panose="020B0503020204020204" charset="-122"/>
              </a:rPr>
              <a:t>1</a:t>
            </a:r>
            <a:r>
              <a:rPr lang="zh-CN" altLang="en-US" sz="2800" b="1" dirty="0" smtClean="0">
                <a:solidFill>
                  <a:prstClr val="black"/>
                </a:solidFill>
                <a:latin typeface="Times New Roman" panose="02020603050405020304" pitchFamily="18" charset="0"/>
                <a:ea typeface="微软雅黑" panose="020B0503020204020204" charset="-122"/>
              </a:rPr>
              <a:t>）来自</a:t>
            </a:r>
            <a:r>
              <a:rPr lang="zh-CN" altLang="en-US" sz="2800" b="1" dirty="0">
                <a:solidFill>
                  <a:prstClr val="black"/>
                </a:solidFill>
                <a:latin typeface="Times New Roman" panose="02020603050405020304" pitchFamily="18" charset="0"/>
                <a:ea typeface="微软雅黑" panose="020B0503020204020204" charset="-122"/>
              </a:rPr>
              <a:t>物体的</a:t>
            </a:r>
            <a:r>
              <a:rPr lang="zh-CN" altLang="en-US" sz="2800" b="1" dirty="0" smtClean="0">
                <a:solidFill>
                  <a:prstClr val="black"/>
                </a:solidFill>
                <a:latin typeface="Times New Roman" panose="02020603050405020304" pitchFamily="18" charset="0"/>
                <a:ea typeface="微软雅黑" panose="020B0503020204020204" charset="-122"/>
              </a:rPr>
              <a:t>光线</a:t>
            </a:r>
            <a:r>
              <a:rPr lang="zh-CN" altLang="en-US" sz="2800" b="1" dirty="0">
                <a:solidFill>
                  <a:prstClr val="black"/>
                </a:solidFill>
                <a:latin typeface="Times New Roman" panose="02020603050405020304" pitchFamily="18" charset="0"/>
                <a:ea typeface="微软雅黑" panose="020B0503020204020204" charset="-122"/>
              </a:rPr>
              <a:t>通过瞳孔，经过晶状体成像在视网膜上，再</a:t>
            </a:r>
            <a:r>
              <a:rPr lang="zh-CN" altLang="en-US" sz="2800" b="1" dirty="0" smtClean="0">
                <a:solidFill>
                  <a:prstClr val="black"/>
                </a:solidFill>
                <a:latin typeface="Times New Roman" panose="02020603050405020304" pitchFamily="18" charset="0"/>
                <a:ea typeface="微软雅黑" panose="020B0503020204020204" charset="-122"/>
              </a:rPr>
              <a:t>经过神经系统</a:t>
            </a:r>
            <a:r>
              <a:rPr lang="zh-CN" altLang="en-US" sz="2800" b="1" dirty="0">
                <a:solidFill>
                  <a:prstClr val="black"/>
                </a:solidFill>
                <a:latin typeface="Times New Roman" panose="02020603050405020304" pitchFamily="18" charset="0"/>
                <a:ea typeface="微软雅黑" panose="020B0503020204020204" charset="-122"/>
              </a:rPr>
              <a:t>传到大脑，经过大脑处理，我们就看到</a:t>
            </a:r>
            <a:r>
              <a:rPr lang="zh-CN" altLang="en-US" sz="2800" b="1" dirty="0" smtClean="0">
                <a:solidFill>
                  <a:prstClr val="black"/>
                </a:solidFill>
                <a:latin typeface="Times New Roman" panose="02020603050405020304" pitchFamily="18" charset="0"/>
                <a:ea typeface="微软雅黑" panose="020B0503020204020204" charset="-122"/>
              </a:rPr>
              <a:t>了物体。</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a:t>
            </a: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）物体</a:t>
            </a:r>
            <a:r>
              <a:rPr lang="zh-CN" altLang="en-US" sz="2800" b="1" dirty="0">
                <a:solidFill>
                  <a:prstClr val="black"/>
                </a:solidFill>
                <a:latin typeface="Times New Roman" panose="02020603050405020304" pitchFamily="18" charset="0"/>
                <a:ea typeface="微软雅黑" panose="020B0503020204020204" charset="-122"/>
              </a:rPr>
              <a:t>在视网膜上成</a:t>
            </a:r>
            <a:r>
              <a:rPr lang="zh-CN" altLang="en-US" sz="2800" b="1" dirty="0">
                <a:solidFill>
                  <a:srgbClr val="C00000"/>
                </a:solidFill>
                <a:latin typeface="Times New Roman" panose="02020603050405020304" pitchFamily="18" charset="0"/>
                <a:ea typeface="微软雅黑" panose="020B0503020204020204" charset="-122"/>
              </a:rPr>
              <a:t>缩小、倒立的实像</a:t>
            </a:r>
            <a:r>
              <a:rPr lang="zh-CN" altLang="en-US" sz="2800" b="1" dirty="0">
                <a:solidFill>
                  <a:prstClr val="black"/>
                </a:solidFill>
                <a:latin typeface="Times New Roman" panose="02020603050405020304" pitchFamily="18" charset="0"/>
                <a:ea typeface="微软雅黑" panose="020B0503020204020204" charset="-122"/>
              </a:rPr>
              <a:t>。</a:t>
            </a:r>
          </a:p>
        </p:txBody>
      </p:sp>
      <p:sp>
        <p:nvSpPr>
          <p:cNvPr id="12" name="圆角矩形 11"/>
          <p:cNvSpPr/>
          <p:nvPr/>
        </p:nvSpPr>
        <p:spPr>
          <a:xfrm>
            <a:off x="353598" y="1721796"/>
            <a:ext cx="7710632" cy="4260715"/>
          </a:xfrm>
          <a:prstGeom prst="roundRect">
            <a:avLst/>
          </a:pr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9871" y="4478110"/>
            <a:ext cx="1445156" cy="1445156"/>
          </a:xfrm>
          <a:prstGeom prst="rect">
            <a:avLst/>
          </a:prstGeom>
        </p:spPr>
      </p:pic>
      <p:cxnSp>
        <p:nvCxnSpPr>
          <p:cNvPr id="15" name="直接箭头连接符 14"/>
          <p:cNvCxnSpPr/>
          <p:nvPr/>
        </p:nvCxnSpPr>
        <p:spPr>
          <a:xfrm flipV="1">
            <a:off x="4017524" y="5200688"/>
            <a:ext cx="1109802" cy="253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5399824" y="4793634"/>
            <a:ext cx="792255" cy="792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358870" y="1287878"/>
            <a:ext cx="4673074" cy="662297"/>
          </a:xfrm>
          <a:prstGeom prst="rect">
            <a:avLst/>
          </a:prstGeom>
        </p:spPr>
        <p:txBody>
          <a:bodyPr wrap="non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、人</a:t>
            </a:r>
            <a:r>
              <a:rPr lang="zh-CN" altLang="en-US" sz="2800" b="1" dirty="0">
                <a:solidFill>
                  <a:prstClr val="black"/>
                </a:solidFill>
                <a:latin typeface="Times New Roman" panose="02020603050405020304" pitchFamily="18" charset="0"/>
                <a:ea typeface="微软雅黑" panose="020B0503020204020204" charset="-122"/>
              </a:rPr>
              <a:t>眼看清远近物体的</a:t>
            </a:r>
            <a:r>
              <a:rPr lang="zh-CN" altLang="en-US" sz="2800" b="1" dirty="0" smtClean="0">
                <a:solidFill>
                  <a:prstClr val="black"/>
                </a:solidFill>
                <a:latin typeface="Times New Roman" panose="02020603050405020304" pitchFamily="18" charset="0"/>
                <a:ea typeface="微软雅黑" panose="020B0503020204020204" charset="-122"/>
              </a:rPr>
              <a:t>原理</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3" name="矩形 12"/>
          <p:cNvSpPr/>
          <p:nvPr/>
        </p:nvSpPr>
        <p:spPr>
          <a:xfrm>
            <a:off x="822408" y="2030836"/>
            <a:ext cx="7333058" cy="662297"/>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依靠</a:t>
            </a:r>
            <a:r>
              <a:rPr lang="zh-CN" altLang="en-US" sz="2800" b="1" dirty="0" smtClean="0">
                <a:solidFill>
                  <a:srgbClr val="C00000"/>
                </a:solidFill>
                <a:latin typeface="Times New Roman" panose="02020603050405020304" pitchFamily="18" charset="0"/>
                <a:ea typeface="微软雅黑" panose="020B0503020204020204" charset="-122"/>
              </a:rPr>
              <a:t>晶状体</a:t>
            </a:r>
            <a:r>
              <a:rPr lang="zh-CN" altLang="en-US" sz="2800" b="1" dirty="0">
                <a:solidFill>
                  <a:srgbClr val="C00000"/>
                </a:solidFill>
                <a:latin typeface="Times New Roman" panose="02020603050405020304" pitchFamily="18" charset="0"/>
                <a:ea typeface="微软雅黑" panose="020B0503020204020204" charset="-122"/>
              </a:rPr>
              <a:t>的调节</a:t>
            </a:r>
            <a:r>
              <a:rPr lang="zh-CN" altLang="en-US" sz="2800" b="1" dirty="0" smtClean="0">
                <a:solidFill>
                  <a:srgbClr val="C00000"/>
                </a:solidFill>
                <a:latin typeface="Times New Roman" panose="02020603050405020304" pitchFamily="18" charset="0"/>
                <a:ea typeface="微软雅黑" panose="020B0503020204020204" charset="-122"/>
              </a:rPr>
              <a:t>作用</a:t>
            </a:r>
            <a:endParaRPr lang="zh-CN" altLang="en-US" sz="2800" b="1" dirty="0">
              <a:solidFill>
                <a:srgbClr val="C00000"/>
              </a:solidFill>
              <a:latin typeface="Times New Roman" panose="02020603050405020304" pitchFamily="18" charset="0"/>
              <a:ea typeface="微软雅黑" panose="020B0503020204020204" charset="-122"/>
            </a:endParaRPr>
          </a:p>
        </p:txBody>
      </p:sp>
      <p:graphicFrame>
        <p:nvGraphicFramePr>
          <p:cNvPr id="15" name="Object 4"/>
          <p:cNvGraphicFramePr>
            <a:graphicFrameLocks noChangeAspect="1"/>
          </p:cNvGraphicFramePr>
          <p:nvPr/>
        </p:nvGraphicFramePr>
        <p:xfrm>
          <a:off x="1668337" y="3256911"/>
          <a:ext cx="2619375" cy="2471738"/>
        </p:xfrm>
        <a:graphic>
          <a:graphicData uri="http://schemas.openxmlformats.org/presentationml/2006/ole">
            <mc:AlternateContent xmlns:mc="http://schemas.openxmlformats.org/markup-compatibility/2006">
              <mc:Choice xmlns:v="urn:schemas-microsoft-com:vml" Requires="v">
                <p:oleObj spid="_x0000_s3160" r:id="rId3" imgW="2190476" imgH="2066667" progId="PBrush">
                  <p:embed/>
                </p:oleObj>
              </mc:Choice>
              <mc:Fallback>
                <p:oleObj r:id="rId3" imgW="2190476" imgH="2066667" progId="PBrush">
                  <p:embed/>
                  <p:pic>
                    <p:nvPicPr>
                      <p:cNvPr id="0" name="Picture 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337" y="3256911"/>
                        <a:ext cx="2619375" cy="2471738"/>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Line 7"/>
          <p:cNvSpPr>
            <a:spLocks noChangeShapeType="1"/>
          </p:cNvSpPr>
          <p:nvPr/>
        </p:nvSpPr>
        <p:spPr bwMode="auto">
          <a:xfrm flipV="1">
            <a:off x="788291" y="3976664"/>
            <a:ext cx="1524000" cy="2286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7" name="Line 8"/>
          <p:cNvSpPr>
            <a:spLocks noChangeShapeType="1"/>
          </p:cNvSpPr>
          <p:nvPr/>
        </p:nvSpPr>
        <p:spPr bwMode="auto">
          <a:xfrm>
            <a:off x="808981" y="4566080"/>
            <a:ext cx="1524000" cy="1524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8" name="Line 9"/>
          <p:cNvSpPr>
            <a:spLocks noChangeShapeType="1"/>
          </p:cNvSpPr>
          <p:nvPr/>
        </p:nvSpPr>
        <p:spPr bwMode="auto">
          <a:xfrm flipV="1">
            <a:off x="2434583" y="4309392"/>
            <a:ext cx="1654170" cy="405813"/>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9" name="Line 10"/>
          <p:cNvSpPr>
            <a:spLocks noChangeShapeType="1"/>
          </p:cNvSpPr>
          <p:nvPr/>
        </p:nvSpPr>
        <p:spPr bwMode="auto">
          <a:xfrm>
            <a:off x="2442207" y="4050104"/>
            <a:ext cx="1649309" cy="223123"/>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nvGrpSpPr>
          <p:cNvPr id="11" name="组合 10"/>
          <p:cNvGrpSpPr/>
          <p:nvPr/>
        </p:nvGrpSpPr>
        <p:grpSpPr>
          <a:xfrm>
            <a:off x="4891988" y="3263043"/>
            <a:ext cx="3258157" cy="3012685"/>
            <a:chOff x="4891988" y="3263043"/>
            <a:chExt cx="3258157" cy="3012685"/>
          </a:xfrm>
        </p:grpSpPr>
        <p:pic>
          <p:nvPicPr>
            <p:cNvPr id="20" name="Picture 3" descr="2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3963" y="3263043"/>
              <a:ext cx="2590800" cy="22018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1" name="Line 11"/>
            <p:cNvSpPr>
              <a:spLocks noChangeShapeType="1"/>
            </p:cNvSpPr>
            <p:nvPr/>
          </p:nvSpPr>
          <p:spPr bwMode="auto">
            <a:xfrm flipV="1">
              <a:off x="4906507" y="4088169"/>
              <a:ext cx="1371600" cy="3810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2" name="Line 12"/>
            <p:cNvSpPr>
              <a:spLocks noChangeShapeType="1"/>
            </p:cNvSpPr>
            <p:nvPr/>
          </p:nvSpPr>
          <p:spPr bwMode="auto">
            <a:xfrm>
              <a:off x="4891988" y="4450302"/>
              <a:ext cx="1371600" cy="3048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13"/>
            <p:cNvSpPr>
              <a:spLocks noChangeShapeType="1"/>
            </p:cNvSpPr>
            <p:nvPr/>
          </p:nvSpPr>
          <p:spPr bwMode="auto">
            <a:xfrm>
              <a:off x="6330457" y="4125249"/>
              <a:ext cx="1600200" cy="2286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4" name="Line 14"/>
            <p:cNvSpPr>
              <a:spLocks noChangeShapeType="1"/>
            </p:cNvSpPr>
            <p:nvPr/>
          </p:nvSpPr>
          <p:spPr bwMode="auto">
            <a:xfrm flipV="1">
              <a:off x="6359494" y="4330938"/>
              <a:ext cx="1600200" cy="381000"/>
            </a:xfrm>
            <a:prstGeom prst="line">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7" name="矩形 26"/>
            <p:cNvSpPr/>
            <p:nvPr/>
          </p:nvSpPr>
          <p:spPr>
            <a:xfrm>
              <a:off x="5811043" y="5537064"/>
              <a:ext cx="2339102"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看近处的物体</a:t>
              </a:r>
            </a:p>
          </p:txBody>
        </p:sp>
      </p:grpSp>
      <p:sp>
        <p:nvSpPr>
          <p:cNvPr id="28" name="矩形 27"/>
          <p:cNvSpPr/>
          <p:nvPr/>
        </p:nvSpPr>
        <p:spPr>
          <a:xfrm>
            <a:off x="1762138" y="5588813"/>
            <a:ext cx="2339102"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看远处的物体</a:t>
            </a:r>
          </a:p>
        </p:txBody>
      </p:sp>
      <p:sp>
        <p:nvSpPr>
          <p:cNvPr id="29" name="矩形 28"/>
          <p:cNvSpPr/>
          <p:nvPr/>
        </p:nvSpPr>
        <p:spPr>
          <a:xfrm>
            <a:off x="879214" y="3121668"/>
            <a:ext cx="1532989" cy="954107"/>
          </a:xfrm>
          <a:prstGeom prst="rect">
            <a:avLst/>
          </a:prstGeom>
        </p:spPr>
        <p:txBody>
          <a:bodyPr wrap="square">
            <a:spAutoFit/>
          </a:bodyPr>
          <a:lstStyle/>
          <a:p>
            <a:r>
              <a:rPr lang="zh-CN" altLang="en-US" sz="2800" b="1" dirty="0">
                <a:solidFill>
                  <a:prstClr val="black"/>
                </a:solidFill>
                <a:latin typeface="Times New Roman" panose="02020603050405020304" pitchFamily="18" charset="0"/>
                <a:ea typeface="微软雅黑" panose="020B0503020204020204" charset="-122"/>
              </a:rPr>
              <a:t>晶状体变</a:t>
            </a:r>
            <a:r>
              <a:rPr lang="zh-CN" altLang="en-US" sz="2800" b="1" dirty="0" smtClean="0">
                <a:solidFill>
                  <a:prstClr val="black"/>
                </a:solidFill>
                <a:latin typeface="Times New Roman" panose="02020603050405020304" pitchFamily="18" charset="0"/>
                <a:ea typeface="微软雅黑" panose="020B0503020204020204" charset="-122"/>
              </a:rPr>
              <a:t>薄</a:t>
            </a:r>
            <a:endParaRPr lang="zh-CN" altLang="en-US" dirty="0"/>
          </a:p>
        </p:txBody>
      </p:sp>
      <p:sp>
        <p:nvSpPr>
          <p:cNvPr id="30" name="矩形 29"/>
          <p:cNvSpPr/>
          <p:nvPr/>
        </p:nvSpPr>
        <p:spPr>
          <a:xfrm>
            <a:off x="4679694" y="3051449"/>
            <a:ext cx="1523861" cy="954107"/>
          </a:xfrm>
          <a:prstGeom prst="rect">
            <a:avLst/>
          </a:prstGeom>
        </p:spPr>
        <p:txBody>
          <a:bodyPr wrap="square">
            <a:spAutoFit/>
          </a:bodyPr>
          <a:lstStyle/>
          <a:p>
            <a:r>
              <a:rPr lang="zh-CN" altLang="en-US" sz="2800" b="1" dirty="0">
                <a:solidFill>
                  <a:prstClr val="black"/>
                </a:solidFill>
                <a:latin typeface="Times New Roman" panose="02020603050405020304" pitchFamily="18" charset="0"/>
                <a:ea typeface="微软雅黑" panose="020B0503020204020204" charset="-122"/>
              </a:rPr>
              <a:t>晶状体变厚</a:t>
            </a:r>
            <a:endParaRPr lang="zh-CN" altLang="en-US" dirty="0"/>
          </a:p>
        </p:txBody>
      </p:sp>
      <p:sp>
        <p:nvSpPr>
          <p:cNvPr id="31" name="椭圆 30"/>
          <p:cNvSpPr/>
          <p:nvPr/>
        </p:nvSpPr>
        <p:spPr>
          <a:xfrm>
            <a:off x="2143340" y="4018678"/>
            <a:ext cx="495132" cy="67278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45578" y="4068483"/>
            <a:ext cx="511683" cy="67278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a:stCxn id="31" idx="1"/>
          </p:cNvCxnSpPr>
          <p:nvPr/>
        </p:nvCxnSpPr>
        <p:spPr>
          <a:xfrm flipH="1" flipV="1">
            <a:off x="1835574" y="3558872"/>
            <a:ext cx="380276" cy="558332"/>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21" idx="1"/>
          </p:cNvCxnSpPr>
          <p:nvPr/>
        </p:nvCxnSpPr>
        <p:spPr>
          <a:xfrm flipH="1" flipV="1">
            <a:off x="5673880" y="3603151"/>
            <a:ext cx="604227" cy="485018"/>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13"/>
          <p:cNvSpPr/>
          <p:nvPr/>
        </p:nvSpPr>
        <p:spPr>
          <a:xfrm>
            <a:off x="574179" y="3550113"/>
            <a:ext cx="8266343" cy="2918153"/>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7727" y="579651"/>
            <a:ext cx="2286000" cy="852805"/>
            <a:chOff x="303" y="1315"/>
            <a:chExt cx="3600" cy="1343"/>
          </a:xfrm>
        </p:grpSpPr>
        <p:sp>
          <p:nvSpPr>
            <p:cNvPr id="3"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1" name="图片 10"/>
          <p:cNvPicPr>
            <a:picLocks noChangeAspect="1"/>
          </p:cNvPicPr>
          <p:nvPr/>
        </p:nvPicPr>
        <p:blipFill>
          <a:blip r:embed="rId2"/>
          <a:stretch>
            <a:fillRect/>
          </a:stretch>
        </p:blipFill>
        <p:spPr>
          <a:xfrm>
            <a:off x="5087080" y="1411348"/>
            <a:ext cx="3173637" cy="1709733"/>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819880" y="3550113"/>
            <a:ext cx="7589108" cy="2677656"/>
          </a:xfrm>
          <a:prstGeom prst="rect">
            <a:avLst/>
          </a:prstGeom>
        </p:spPr>
        <p:txBody>
          <a:bodyPr wrap="square">
            <a:spAutoFit/>
          </a:bodyPr>
          <a:lstStyle/>
          <a:p>
            <a:pPr lvl="0">
              <a:lnSpc>
                <a:spcPct val="150000"/>
              </a:lnSpc>
            </a:pPr>
            <a:r>
              <a:rPr lang="zh-CN" altLang="en-US" sz="2800" b="1" dirty="0">
                <a:latin typeface="Times New Roman" panose="02020603050405020304" pitchFamily="18" charset="0"/>
                <a:ea typeface="微软雅黑" panose="020B0503020204020204" charset="-122"/>
              </a:rPr>
              <a:t>正常</a:t>
            </a:r>
            <a:r>
              <a:rPr lang="zh-CN" altLang="en-US" sz="2800" b="1" dirty="0">
                <a:solidFill>
                  <a:prstClr val="black"/>
                </a:solidFill>
                <a:latin typeface="Times New Roman" panose="02020603050405020304" pitchFamily="18" charset="0"/>
                <a:ea typeface="微软雅黑" panose="020B0503020204020204" charset="-122"/>
              </a:rPr>
              <a:t>人的眼睛具有很强的</a:t>
            </a:r>
            <a:r>
              <a:rPr lang="zh-CN" altLang="en-US" sz="2800" b="1" dirty="0">
                <a:solidFill>
                  <a:srgbClr val="C00000"/>
                </a:solidFill>
                <a:latin typeface="Times New Roman" panose="02020603050405020304" pitchFamily="18" charset="0"/>
                <a:ea typeface="微软雅黑" panose="020B0503020204020204" charset="-122"/>
              </a:rPr>
              <a:t>自我调节本领</a:t>
            </a:r>
            <a:r>
              <a:rPr lang="zh-CN" altLang="en-US" sz="2800" b="1" dirty="0">
                <a:solidFill>
                  <a:prstClr val="black"/>
                </a:solidFill>
                <a:latin typeface="Times New Roman" panose="02020603050405020304" pitchFamily="18" charset="0"/>
                <a:ea typeface="微软雅黑" panose="020B0503020204020204" charset="-122"/>
              </a:rPr>
              <a:t>，可以使</a:t>
            </a:r>
            <a:r>
              <a:rPr lang="zh-CN" altLang="en-US" sz="2800" b="1" dirty="0">
                <a:solidFill>
                  <a:srgbClr val="C00000"/>
                </a:solidFill>
                <a:latin typeface="Times New Roman" panose="02020603050405020304" pitchFamily="18" charset="0"/>
                <a:ea typeface="微软雅黑" panose="020B0503020204020204" charset="-122"/>
              </a:rPr>
              <a:t>远处的物体和近处</a:t>
            </a:r>
            <a:r>
              <a:rPr lang="zh-CN" altLang="en-US" sz="2800" b="1" dirty="0">
                <a:solidFill>
                  <a:prstClr val="black"/>
                </a:solidFill>
                <a:latin typeface="Times New Roman" panose="02020603050405020304" pitchFamily="18" charset="0"/>
                <a:ea typeface="微软雅黑" panose="020B0503020204020204" charset="-122"/>
              </a:rPr>
              <a:t>的物体都成像在</a:t>
            </a:r>
            <a:r>
              <a:rPr lang="zh-CN" altLang="en-US" sz="2800" b="1" dirty="0">
                <a:solidFill>
                  <a:srgbClr val="C00000"/>
                </a:solidFill>
                <a:latin typeface="Times New Roman" panose="02020603050405020304" pitchFamily="18" charset="0"/>
                <a:ea typeface="微软雅黑" panose="020B0503020204020204" charset="-122"/>
              </a:rPr>
              <a:t>视网膜上</a:t>
            </a:r>
            <a:r>
              <a:rPr lang="zh-CN" altLang="en-US" sz="2800" b="1" dirty="0">
                <a:solidFill>
                  <a:prstClr val="black"/>
                </a:solidFill>
                <a:latin typeface="Times New Roman" panose="02020603050405020304" pitchFamily="18" charset="0"/>
                <a:ea typeface="微软雅黑" panose="020B0503020204020204" charset="-122"/>
              </a:rPr>
              <a:t>。因此，正常人的眼睛既可以看清远处的物体，又能够看清近处的物体</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pic>
        <p:nvPicPr>
          <p:cNvPr id="15" name="Picture 58" descr="老师"/>
          <p:cNvPicPr>
            <a:picLocks noChangeAspect="1" noChangeArrowheads="1"/>
          </p:cNvPicPr>
          <p:nvPr/>
        </p:nvPicPr>
        <p:blipFill>
          <a:blip r:embed="rId3" cstate="print"/>
          <a:srcRect/>
          <a:stretch>
            <a:fillRect/>
          </a:stretch>
        </p:blipFill>
        <p:spPr bwMode="auto">
          <a:xfrm>
            <a:off x="7994356" y="5225927"/>
            <a:ext cx="1022526" cy="1001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p:cNvPicPr>
            <a:picLocks noChangeAspect="1"/>
          </p:cNvPicPr>
          <p:nvPr/>
        </p:nvPicPr>
        <p:blipFill>
          <a:blip r:embed="rId4"/>
          <a:stretch>
            <a:fillRect/>
          </a:stretch>
        </p:blipFill>
        <p:spPr>
          <a:xfrm>
            <a:off x="819880" y="1405839"/>
            <a:ext cx="4143375" cy="1715242"/>
          </a:xfrm>
          <a:prstGeom prst="rect">
            <a:avLst/>
          </a:prstGeom>
          <a:ln>
            <a:noFill/>
          </a:ln>
          <a:effectLst>
            <a:outerShdw blurRad="292100" dist="139700" dir="2700000" algn="tl" rotWithShape="0">
              <a:srgbClr val="333333">
                <a:alpha val="65000"/>
              </a:srgbClr>
            </a:outerShdw>
          </a:effectLst>
        </p:spPr>
      </p:pic>
      <p:sp>
        <p:nvSpPr>
          <p:cNvPr id="17" name="圆角矩形 16"/>
          <p:cNvSpPr/>
          <p:nvPr/>
        </p:nvSpPr>
        <p:spPr>
          <a:xfrm>
            <a:off x="723249" y="3343384"/>
            <a:ext cx="8020701" cy="2952641"/>
          </a:xfrm>
          <a:prstGeom prst="roundRect">
            <a:avLst/>
          </a:prstGeom>
          <a:noFill/>
          <a:ln w="28575">
            <a:solidFill>
              <a:srgbClr val="749DA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771869" y="1085083"/>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9" name="矩形 18"/>
          <p:cNvSpPr/>
          <p:nvPr/>
        </p:nvSpPr>
        <p:spPr>
          <a:xfrm>
            <a:off x="5960263" y="1010018"/>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0" name="矩形 19"/>
          <p:cNvSpPr/>
          <p:nvPr/>
        </p:nvSpPr>
        <p:spPr>
          <a:xfrm>
            <a:off x="4306755" y="1117740"/>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3689</Words>
  <Application>Microsoft Office PowerPoint</Application>
  <PresentationFormat>全屏显示(4:3)</PresentationFormat>
  <Paragraphs>294</Paragraphs>
  <Slides>51</Slides>
  <Notes>0</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3" baseType="lpstr">
      <vt:lpstr>Office 主题</vt:lpstr>
      <vt:lpstr>BMP 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2017-03-01T06:40:00Z</dcterms:created>
  <dcterms:modified xsi:type="dcterms:W3CDTF">2020-08-22T12:55:35Z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