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av" ContentType="audio/wav"/>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75" r:id="rId3"/>
    <p:sldId id="257" r:id="rId4"/>
    <p:sldId id="265" r:id="rId5"/>
    <p:sldId id="258" r:id="rId6"/>
    <p:sldId id="274" r:id="rId7"/>
    <p:sldId id="273" r:id="rId8"/>
    <p:sldId id="272" r:id="rId9"/>
    <p:sldId id="271" r:id="rId10"/>
    <p:sldId id="282" r:id="rId11"/>
    <p:sldId id="270" r:id="rId12"/>
    <p:sldId id="278" r:id="rId13"/>
    <p:sldId id="279" r:id="rId14"/>
    <p:sldId id="269" r:id="rId15"/>
    <p:sldId id="277" r:id="rId16"/>
    <p:sldId id="280" r:id="rId17"/>
    <p:sldId id="268" r:id="rId18"/>
    <p:sldId id="267" r:id="rId19"/>
    <p:sldId id="281" r:id="rId20"/>
    <p:sldId id="292" r:id="rId21"/>
    <p:sldId id="266" r:id="rId22"/>
    <p:sldId id="283" r:id="rId23"/>
    <p:sldId id="288" r:id="rId24"/>
    <p:sldId id="290" r:id="rId25"/>
    <p:sldId id="291" r:id="rId26"/>
    <p:sldId id="259" r:id="rId27"/>
    <p:sldId id="297" r:id="rId28"/>
    <p:sldId id="294" r:id="rId29"/>
    <p:sldId id="296" r:id="rId30"/>
    <p:sldId id="298" r:id="rId31"/>
    <p:sldId id="261" r:id="rId32"/>
  </p:sldIdLst>
  <p:sldSz cx="9144000" cy="6858000" type="screen4x3"/>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FCE5"/>
    <a:srgbClr val="6098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1554" y="-108"/>
      </p:cViewPr>
      <p:guideLst>
        <p:guide orient="horz" pos="2160"/>
        <p:guide pos="2880"/>
      </p:guideLst>
    </p:cSldViewPr>
  </p:slideViewPr>
  <p:notesTextViewPr>
    <p:cViewPr>
      <p:scale>
        <a:sx n="1" d="1"/>
        <a:sy n="1" d="1"/>
      </p:scale>
      <p:origin x="0" y="0"/>
    </p:cViewPr>
  </p:notesTextViewPr>
  <p:sorterViewPr>
    <p:cViewPr>
      <p:scale>
        <a:sx n="200" d="100"/>
        <a:sy n="200" d="100"/>
      </p:scale>
      <p:origin x="0" y="-231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4.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5035"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7330" algn="l" defTabSz="915035"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165" indent="-227330" algn="l" defTabSz="91503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7330" algn="l" defTabSz="915035" rtl="0" eaLnBrk="1" latinLnBrk="0" hangingPunct="1">
        <a:lnSpc>
          <a:spcPct val="90000"/>
        </a:lnSpc>
        <a:spcBef>
          <a:spcPts val="500"/>
        </a:spcBef>
        <a:buFont typeface="Arial" panose="020B0604020202020204" pitchFamily="34" charset="0"/>
        <a:buChar char="•"/>
        <a:defRPr sz="1995" kern="1200">
          <a:solidFill>
            <a:schemeClr val="tx1"/>
          </a:solidFill>
          <a:latin typeface="+mn-lt"/>
          <a:ea typeface="+mn-ea"/>
          <a:cs typeface="+mn-cs"/>
        </a:defRPr>
      </a:lvl3pPr>
      <a:lvl4pPr marL="16002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235"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5035" rtl="0" eaLnBrk="1" latinLnBrk="0" hangingPunct="1">
        <a:defRPr sz="1800" kern="1200">
          <a:solidFill>
            <a:schemeClr val="tx1"/>
          </a:solidFill>
          <a:latin typeface="+mn-lt"/>
          <a:ea typeface="+mn-ea"/>
          <a:cs typeface="+mn-cs"/>
        </a:defRPr>
      </a:lvl1pPr>
      <a:lvl2pPr marL="457200" algn="l" defTabSz="915035" rtl="0" eaLnBrk="1" latinLnBrk="0" hangingPunct="1">
        <a:defRPr sz="1800" kern="1200">
          <a:solidFill>
            <a:schemeClr val="tx1"/>
          </a:solidFill>
          <a:latin typeface="+mn-lt"/>
          <a:ea typeface="+mn-ea"/>
          <a:cs typeface="+mn-cs"/>
        </a:defRPr>
      </a:lvl2pPr>
      <a:lvl3pPr marL="915035" algn="l" defTabSz="915035" rtl="0" eaLnBrk="1" latinLnBrk="0" hangingPunct="1">
        <a:defRPr sz="1800" kern="1200">
          <a:solidFill>
            <a:schemeClr val="tx1"/>
          </a:solidFill>
          <a:latin typeface="+mn-lt"/>
          <a:ea typeface="+mn-ea"/>
          <a:cs typeface="+mn-cs"/>
        </a:defRPr>
      </a:lvl3pPr>
      <a:lvl4pPr marL="1371600" algn="l" defTabSz="915035" rtl="0" eaLnBrk="1" latinLnBrk="0" hangingPunct="1">
        <a:defRPr sz="1800" kern="1200">
          <a:solidFill>
            <a:schemeClr val="tx1"/>
          </a:solidFill>
          <a:latin typeface="+mn-lt"/>
          <a:ea typeface="+mn-ea"/>
          <a:cs typeface="+mn-cs"/>
        </a:defRPr>
      </a:lvl4pPr>
      <a:lvl5pPr marL="1828800" algn="l" defTabSz="915035" rtl="0" eaLnBrk="1" latinLnBrk="0" hangingPunct="1">
        <a:defRPr sz="1800" kern="1200">
          <a:solidFill>
            <a:schemeClr val="tx1"/>
          </a:solidFill>
          <a:latin typeface="+mn-lt"/>
          <a:ea typeface="+mn-ea"/>
          <a:cs typeface="+mn-cs"/>
        </a:defRPr>
      </a:lvl5pPr>
      <a:lvl6pPr marL="2286000" algn="l" defTabSz="915035" rtl="0" eaLnBrk="1" latinLnBrk="0" hangingPunct="1">
        <a:defRPr sz="1800" kern="1200">
          <a:solidFill>
            <a:schemeClr val="tx1"/>
          </a:solidFill>
          <a:latin typeface="+mn-lt"/>
          <a:ea typeface="+mn-ea"/>
          <a:cs typeface="+mn-cs"/>
        </a:defRPr>
      </a:lvl6pPr>
      <a:lvl7pPr marL="2743835" algn="l" defTabSz="915035" rtl="0" eaLnBrk="1" latinLnBrk="0" hangingPunct="1">
        <a:defRPr sz="1800" kern="1200">
          <a:solidFill>
            <a:schemeClr val="tx1"/>
          </a:solidFill>
          <a:latin typeface="+mn-lt"/>
          <a:ea typeface="+mn-ea"/>
          <a:cs typeface="+mn-cs"/>
        </a:defRPr>
      </a:lvl7pPr>
      <a:lvl8pPr marL="3200400" algn="l" defTabSz="915035" rtl="0" eaLnBrk="1" latinLnBrk="0" hangingPunct="1">
        <a:defRPr sz="1800" kern="1200">
          <a:solidFill>
            <a:schemeClr val="tx1"/>
          </a:solidFill>
          <a:latin typeface="+mn-lt"/>
          <a:ea typeface="+mn-ea"/>
          <a:cs typeface="+mn-cs"/>
        </a:defRPr>
      </a:lvl8pPr>
      <a:lvl9pPr marL="3657600" algn="l" defTabSz="91503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png"/><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
          <p:cNvSpPr>
            <a:spLocks noChangeArrowheads="1"/>
          </p:cNvSpPr>
          <p:nvPr>
            <p:custDataLst>
              <p:tags r:id="rId1"/>
            </p:custDataLst>
          </p:nvPr>
        </p:nvSpPr>
        <p:spPr bwMode="auto">
          <a:xfrm>
            <a:off x="-15875" y="4166654"/>
            <a:ext cx="9159875" cy="1974087"/>
          </a:xfrm>
          <a:prstGeom prst="rect">
            <a:avLst/>
          </a:prstGeom>
          <a:solidFill>
            <a:srgbClr val="60980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350" dirty="0">
              <a:solidFill>
                <a:srgbClr val="FFFFFF"/>
              </a:solidFill>
              <a:latin typeface="宋体" panose="02010600030101010101" pitchFamily="2" charset="-122"/>
              <a:sym typeface="宋体" panose="02010600030101010101" pitchFamily="2" charset="-122"/>
            </a:endParaRPr>
          </a:p>
        </p:txBody>
      </p:sp>
      <p:sp>
        <p:nvSpPr>
          <p:cNvPr id="17" name="矩形 11"/>
          <p:cNvSpPr>
            <a:spLocks noChangeArrowheads="1"/>
          </p:cNvSpPr>
          <p:nvPr>
            <p:custDataLst>
              <p:tags r:id="rId2"/>
            </p:custDataLst>
          </p:nvPr>
        </p:nvSpPr>
        <p:spPr bwMode="auto">
          <a:xfrm>
            <a:off x="-15875" y="3839845"/>
            <a:ext cx="9159875" cy="35750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宋体" panose="02010600030101010101" pitchFamily="2" charset="-122"/>
              <a:sym typeface="宋体" panose="02010600030101010101" pitchFamily="2" charset="-122"/>
            </a:endParaRPr>
          </a:p>
        </p:txBody>
      </p:sp>
      <p:sp>
        <p:nvSpPr>
          <p:cNvPr id="19" name="文本框 13"/>
          <p:cNvSpPr>
            <a:spLocks noChangeArrowheads="1"/>
          </p:cNvSpPr>
          <p:nvPr>
            <p:custDataLst>
              <p:tags r:id="rId3"/>
            </p:custDataLst>
          </p:nvPr>
        </p:nvSpPr>
        <p:spPr bwMode="auto">
          <a:xfrm>
            <a:off x="3983986" y="4564863"/>
            <a:ext cx="181881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nSpc>
                <a:spcPct val="100000"/>
              </a:lnSpc>
              <a:spcBef>
                <a:spcPct val="0"/>
              </a:spcBef>
              <a:buNone/>
            </a:pPr>
            <a:r>
              <a:rPr lang="zh-CN" altLang="en-US" sz="48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rPr>
              <a:t>质量</a:t>
            </a:r>
          </a:p>
        </p:txBody>
      </p:sp>
      <p:sp>
        <p:nvSpPr>
          <p:cNvPr id="21" name="文本框 15"/>
          <p:cNvSpPr>
            <a:spLocks noChangeArrowheads="1"/>
          </p:cNvSpPr>
          <p:nvPr>
            <p:custDataLst>
              <p:tags r:id="rId4"/>
            </p:custDataLst>
          </p:nvPr>
        </p:nvSpPr>
        <p:spPr bwMode="auto">
          <a:xfrm>
            <a:off x="2881990" y="5675200"/>
            <a:ext cx="42215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nSpc>
                <a:spcPct val="100000"/>
              </a:lnSpc>
              <a:spcBef>
                <a:spcPct val="0"/>
              </a:spcBef>
              <a:buNone/>
            </a:pPr>
            <a:r>
              <a:rPr lang="zh-CN" altLang="en-US" sz="1800" dirty="0" smtClean="0">
                <a:solidFill>
                  <a:schemeClr val="bg1"/>
                </a:solidFill>
                <a:latin typeface="微软雅黑" panose="020B0503020204020204" charset="-122"/>
                <a:ea typeface="微软雅黑" panose="020B0503020204020204" charset="-122"/>
                <a:sym typeface="微软雅黑" panose="020B0503020204020204" charset="-122"/>
              </a:rPr>
              <a:t>物理沪科版    八年级上册第</a:t>
            </a:r>
            <a:r>
              <a:rPr lang="en-US" altLang="zh-CN" sz="1800" dirty="0" smtClean="0">
                <a:solidFill>
                  <a:schemeClr val="bg1"/>
                </a:solidFill>
                <a:latin typeface="微软雅黑" panose="020B0503020204020204" charset="-122"/>
                <a:ea typeface="微软雅黑" panose="020B0503020204020204" charset="-122"/>
                <a:sym typeface="微软雅黑" panose="020B0503020204020204" charset="-122"/>
              </a:rPr>
              <a:t>5</a:t>
            </a:r>
            <a:r>
              <a:rPr lang="zh-CN" altLang="en-US" sz="1800" dirty="0" smtClean="0">
                <a:solidFill>
                  <a:schemeClr val="bg1"/>
                </a:solidFill>
                <a:latin typeface="微软雅黑" panose="020B0503020204020204" charset="-122"/>
                <a:ea typeface="微软雅黑" panose="020B0503020204020204" charset="-122"/>
                <a:sym typeface="微软雅黑" panose="020B0503020204020204" charset="-122"/>
              </a:rPr>
              <a:t>章</a:t>
            </a:r>
            <a:r>
              <a:rPr lang="en-US" altLang="zh-CN" sz="1800" dirty="0" smtClean="0">
                <a:solidFill>
                  <a:schemeClr val="bg1"/>
                </a:solidFill>
                <a:latin typeface="微软雅黑" panose="020B0503020204020204" charset="-122"/>
                <a:ea typeface="微软雅黑" panose="020B0503020204020204" charset="-122"/>
                <a:sym typeface="微软雅黑" panose="020B0503020204020204" charset="-122"/>
              </a:rPr>
              <a:t>1</a:t>
            </a:r>
            <a:r>
              <a:rPr lang="zh-CN" altLang="en-US" sz="1800" dirty="0" smtClean="0">
                <a:solidFill>
                  <a:schemeClr val="bg1"/>
                </a:solidFill>
                <a:latin typeface="微软雅黑" panose="020B0503020204020204" charset="-122"/>
                <a:ea typeface="微软雅黑" panose="020B0503020204020204" charset="-122"/>
                <a:sym typeface="微软雅黑" panose="020B0503020204020204" charset="-122"/>
              </a:rPr>
              <a:t>节</a:t>
            </a:r>
            <a:endParaRPr lang="zh-CN" altLang="en-US" sz="18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89" name="Picture 4" descr="卡通遨游太空汇报模板"/>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73020"/>
          <a:stretch>
            <a:fillRect/>
          </a:stretch>
        </p:blipFill>
        <p:spPr bwMode="auto">
          <a:xfrm>
            <a:off x="2088367" y="2929822"/>
            <a:ext cx="4967266" cy="947500"/>
          </a:xfrm>
          <a:prstGeom prst="rect">
            <a:avLst/>
          </a:prstGeom>
          <a:noFill/>
          <a:extLst>
            <a:ext uri="{909E8E84-426E-40DD-AFC4-6F175D3DCCD1}">
              <a14:hiddenFill xmlns:a14="http://schemas.microsoft.com/office/drawing/2010/main">
                <a:solidFill>
                  <a:srgbClr val="FFFFFF"/>
                </a:solidFill>
              </a14:hiddenFill>
            </a:ext>
          </a:extLst>
        </p:spPr>
      </p:pic>
      <p:sp>
        <p:nvSpPr>
          <p:cNvPr id="91" name="Freeform 7"/>
          <p:cNvSpPr/>
          <p:nvPr/>
        </p:nvSpPr>
        <p:spPr bwMode="auto">
          <a:xfrm>
            <a:off x="1096416" y="1479672"/>
            <a:ext cx="517525" cy="198438"/>
          </a:xfrm>
          <a:custGeom>
            <a:avLst/>
            <a:gdLst>
              <a:gd name="T0" fmla="*/ 159 w 162"/>
              <a:gd name="T1" fmla="*/ 62 h 62"/>
              <a:gd name="T2" fmla="*/ 161 w 162"/>
              <a:gd name="T3" fmla="*/ 54 h 62"/>
              <a:gd name="T4" fmla="*/ 137 w 162"/>
              <a:gd name="T5" fmla="*/ 26 h 62"/>
              <a:gd name="T6" fmla="*/ 121 w 162"/>
              <a:gd name="T7" fmla="*/ 30 h 62"/>
              <a:gd name="T8" fmla="*/ 121 w 162"/>
              <a:gd name="T9" fmla="*/ 28 h 62"/>
              <a:gd name="T10" fmla="*/ 121 w 162"/>
              <a:gd name="T11" fmla="*/ 27 h 62"/>
              <a:gd name="T12" fmla="*/ 121 w 162"/>
              <a:gd name="T13" fmla="*/ 22 h 62"/>
              <a:gd name="T14" fmla="*/ 119 w 162"/>
              <a:gd name="T15" fmla="*/ 16 h 62"/>
              <a:gd name="T16" fmla="*/ 118 w 162"/>
              <a:gd name="T17" fmla="*/ 15 h 62"/>
              <a:gd name="T18" fmla="*/ 118 w 162"/>
              <a:gd name="T19" fmla="*/ 15 h 62"/>
              <a:gd name="T20" fmla="*/ 118 w 162"/>
              <a:gd name="T21" fmla="*/ 15 h 62"/>
              <a:gd name="T22" fmla="*/ 115 w 162"/>
              <a:gd name="T23" fmla="*/ 9 h 62"/>
              <a:gd name="T24" fmla="*/ 109 w 162"/>
              <a:gd name="T25" fmla="*/ 5 h 62"/>
              <a:gd name="T26" fmla="*/ 97 w 162"/>
              <a:gd name="T27" fmla="*/ 0 h 62"/>
              <a:gd name="T28" fmla="*/ 83 w 162"/>
              <a:gd name="T29" fmla="*/ 3 h 62"/>
              <a:gd name="T30" fmla="*/ 73 w 162"/>
              <a:gd name="T31" fmla="*/ 12 h 62"/>
              <a:gd name="T32" fmla="*/ 70 w 162"/>
              <a:gd name="T33" fmla="*/ 18 h 62"/>
              <a:gd name="T34" fmla="*/ 69 w 162"/>
              <a:gd name="T35" fmla="*/ 24 h 62"/>
              <a:gd name="T36" fmla="*/ 58 w 162"/>
              <a:gd name="T37" fmla="*/ 21 h 62"/>
              <a:gd name="T38" fmla="*/ 52 w 162"/>
              <a:gd name="T39" fmla="*/ 21 h 62"/>
              <a:gd name="T40" fmla="*/ 41 w 162"/>
              <a:gd name="T41" fmla="*/ 26 h 62"/>
              <a:gd name="T42" fmla="*/ 33 w 162"/>
              <a:gd name="T43" fmla="*/ 43 h 62"/>
              <a:gd name="T44" fmla="*/ 32 w 162"/>
              <a:gd name="T45" fmla="*/ 43 h 62"/>
              <a:gd name="T46" fmla="*/ 32 w 162"/>
              <a:gd name="T47" fmla="*/ 43 h 62"/>
              <a:gd name="T48" fmla="*/ 32 w 162"/>
              <a:gd name="T49" fmla="*/ 43 h 62"/>
              <a:gd name="T50" fmla="*/ 1 w 162"/>
              <a:gd name="T51" fmla="*/ 59 h 62"/>
              <a:gd name="T52" fmla="*/ 0 w 162"/>
              <a:gd name="T53" fmla="*/ 62 h 62"/>
              <a:gd name="T54" fmla="*/ 159 w 162"/>
              <a:gd name="T5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2" h="62">
                <a:moveTo>
                  <a:pt x="159" y="62"/>
                </a:moveTo>
                <a:cubicBezTo>
                  <a:pt x="160" y="59"/>
                  <a:pt x="161" y="57"/>
                  <a:pt x="161" y="54"/>
                </a:cubicBezTo>
                <a:cubicBezTo>
                  <a:pt x="162" y="40"/>
                  <a:pt x="151" y="26"/>
                  <a:pt x="137" y="26"/>
                </a:cubicBezTo>
                <a:cubicBezTo>
                  <a:pt x="131" y="26"/>
                  <a:pt x="125" y="27"/>
                  <a:pt x="121" y="30"/>
                </a:cubicBezTo>
                <a:cubicBezTo>
                  <a:pt x="121" y="30"/>
                  <a:pt x="121" y="29"/>
                  <a:pt x="121" y="28"/>
                </a:cubicBezTo>
                <a:cubicBezTo>
                  <a:pt x="121" y="28"/>
                  <a:pt x="121" y="27"/>
                  <a:pt x="121" y="27"/>
                </a:cubicBezTo>
                <a:cubicBezTo>
                  <a:pt x="121" y="25"/>
                  <a:pt x="121" y="24"/>
                  <a:pt x="121" y="22"/>
                </a:cubicBezTo>
                <a:cubicBezTo>
                  <a:pt x="120" y="20"/>
                  <a:pt x="120" y="18"/>
                  <a:pt x="119" y="16"/>
                </a:cubicBezTo>
                <a:cubicBezTo>
                  <a:pt x="119" y="16"/>
                  <a:pt x="119" y="15"/>
                  <a:pt x="118" y="15"/>
                </a:cubicBezTo>
                <a:cubicBezTo>
                  <a:pt x="118" y="15"/>
                  <a:pt x="118" y="15"/>
                  <a:pt x="118" y="15"/>
                </a:cubicBezTo>
                <a:cubicBezTo>
                  <a:pt x="118" y="15"/>
                  <a:pt x="118" y="15"/>
                  <a:pt x="118" y="15"/>
                </a:cubicBezTo>
                <a:cubicBezTo>
                  <a:pt x="118" y="13"/>
                  <a:pt x="117" y="12"/>
                  <a:pt x="115" y="9"/>
                </a:cubicBezTo>
                <a:cubicBezTo>
                  <a:pt x="113" y="7"/>
                  <a:pt x="111" y="6"/>
                  <a:pt x="109" y="5"/>
                </a:cubicBezTo>
                <a:cubicBezTo>
                  <a:pt x="106" y="2"/>
                  <a:pt x="101" y="1"/>
                  <a:pt x="97" y="0"/>
                </a:cubicBezTo>
                <a:cubicBezTo>
                  <a:pt x="92" y="0"/>
                  <a:pt x="88" y="1"/>
                  <a:pt x="83" y="3"/>
                </a:cubicBezTo>
                <a:cubicBezTo>
                  <a:pt x="79" y="5"/>
                  <a:pt x="76" y="8"/>
                  <a:pt x="73" y="12"/>
                </a:cubicBezTo>
                <a:cubicBezTo>
                  <a:pt x="72" y="14"/>
                  <a:pt x="71" y="16"/>
                  <a:pt x="70" y="18"/>
                </a:cubicBezTo>
                <a:cubicBezTo>
                  <a:pt x="69" y="20"/>
                  <a:pt x="69" y="22"/>
                  <a:pt x="69" y="24"/>
                </a:cubicBezTo>
                <a:cubicBezTo>
                  <a:pt x="66" y="22"/>
                  <a:pt x="62" y="21"/>
                  <a:pt x="58" y="21"/>
                </a:cubicBezTo>
                <a:cubicBezTo>
                  <a:pt x="56" y="21"/>
                  <a:pt x="54" y="21"/>
                  <a:pt x="52" y="21"/>
                </a:cubicBezTo>
                <a:cubicBezTo>
                  <a:pt x="48" y="22"/>
                  <a:pt x="44" y="24"/>
                  <a:pt x="41" y="26"/>
                </a:cubicBezTo>
                <a:cubicBezTo>
                  <a:pt x="36" y="31"/>
                  <a:pt x="33" y="36"/>
                  <a:pt x="33" y="43"/>
                </a:cubicBezTo>
                <a:cubicBezTo>
                  <a:pt x="33" y="43"/>
                  <a:pt x="32" y="43"/>
                  <a:pt x="32" y="43"/>
                </a:cubicBezTo>
                <a:cubicBezTo>
                  <a:pt x="30" y="43"/>
                  <a:pt x="28" y="43"/>
                  <a:pt x="32" y="43"/>
                </a:cubicBezTo>
                <a:cubicBezTo>
                  <a:pt x="32" y="43"/>
                  <a:pt x="32" y="43"/>
                  <a:pt x="32" y="43"/>
                </a:cubicBezTo>
                <a:cubicBezTo>
                  <a:pt x="20" y="41"/>
                  <a:pt x="6" y="45"/>
                  <a:pt x="1" y="59"/>
                </a:cubicBezTo>
                <a:cubicBezTo>
                  <a:pt x="1" y="60"/>
                  <a:pt x="1" y="61"/>
                  <a:pt x="0" y="62"/>
                </a:cubicBezTo>
                <a:lnTo>
                  <a:pt x="159"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 name="Freeform 9"/>
          <p:cNvSpPr/>
          <p:nvPr/>
        </p:nvSpPr>
        <p:spPr bwMode="auto">
          <a:xfrm>
            <a:off x="7309504" y="3336917"/>
            <a:ext cx="865187" cy="328613"/>
          </a:xfrm>
          <a:custGeom>
            <a:avLst/>
            <a:gdLst>
              <a:gd name="T0" fmla="*/ 266 w 271"/>
              <a:gd name="T1" fmla="*/ 103 h 103"/>
              <a:gd name="T2" fmla="*/ 269 w 271"/>
              <a:gd name="T3" fmla="*/ 90 h 103"/>
              <a:gd name="T4" fmla="*/ 229 w 271"/>
              <a:gd name="T5" fmla="*/ 43 h 103"/>
              <a:gd name="T6" fmla="*/ 202 w 271"/>
              <a:gd name="T7" fmla="*/ 51 h 103"/>
              <a:gd name="T8" fmla="*/ 202 w 271"/>
              <a:gd name="T9" fmla="*/ 48 h 103"/>
              <a:gd name="T10" fmla="*/ 202 w 271"/>
              <a:gd name="T11" fmla="*/ 45 h 103"/>
              <a:gd name="T12" fmla="*/ 202 w 271"/>
              <a:gd name="T13" fmla="*/ 37 h 103"/>
              <a:gd name="T14" fmla="*/ 199 w 271"/>
              <a:gd name="T15" fmla="*/ 27 h 103"/>
              <a:gd name="T16" fmla="*/ 198 w 271"/>
              <a:gd name="T17" fmla="*/ 25 h 103"/>
              <a:gd name="T18" fmla="*/ 198 w 271"/>
              <a:gd name="T19" fmla="*/ 25 h 103"/>
              <a:gd name="T20" fmla="*/ 198 w 271"/>
              <a:gd name="T21" fmla="*/ 25 h 103"/>
              <a:gd name="T22" fmla="*/ 191 w 271"/>
              <a:gd name="T23" fmla="*/ 15 h 103"/>
              <a:gd name="T24" fmla="*/ 183 w 271"/>
              <a:gd name="T25" fmla="*/ 8 h 103"/>
              <a:gd name="T26" fmla="*/ 162 w 271"/>
              <a:gd name="T27" fmla="*/ 1 h 103"/>
              <a:gd name="T28" fmla="*/ 139 w 271"/>
              <a:gd name="T29" fmla="*/ 5 h 103"/>
              <a:gd name="T30" fmla="*/ 122 w 271"/>
              <a:gd name="T31" fmla="*/ 20 h 103"/>
              <a:gd name="T32" fmla="*/ 117 w 271"/>
              <a:gd name="T33" fmla="*/ 30 h 103"/>
              <a:gd name="T34" fmla="*/ 115 w 271"/>
              <a:gd name="T35" fmla="*/ 40 h 103"/>
              <a:gd name="T36" fmla="*/ 97 w 271"/>
              <a:gd name="T37" fmla="*/ 35 h 103"/>
              <a:gd name="T38" fmla="*/ 87 w 271"/>
              <a:gd name="T39" fmla="*/ 35 h 103"/>
              <a:gd name="T40" fmla="*/ 68 w 271"/>
              <a:gd name="T41" fmla="*/ 45 h 103"/>
              <a:gd name="T42" fmla="*/ 54 w 271"/>
              <a:gd name="T43" fmla="*/ 72 h 103"/>
              <a:gd name="T44" fmla="*/ 54 w 271"/>
              <a:gd name="T45" fmla="*/ 72 h 103"/>
              <a:gd name="T46" fmla="*/ 53 w 271"/>
              <a:gd name="T47" fmla="*/ 73 h 103"/>
              <a:gd name="T48" fmla="*/ 53 w 271"/>
              <a:gd name="T49" fmla="*/ 73 h 103"/>
              <a:gd name="T50" fmla="*/ 1 w 271"/>
              <a:gd name="T51" fmla="*/ 98 h 103"/>
              <a:gd name="T52" fmla="*/ 0 w 271"/>
              <a:gd name="T53" fmla="*/ 103 h 103"/>
              <a:gd name="T54" fmla="*/ 266 w 271"/>
              <a:gd name="T5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1" h="103">
                <a:moveTo>
                  <a:pt x="266" y="103"/>
                </a:moveTo>
                <a:cubicBezTo>
                  <a:pt x="268" y="99"/>
                  <a:pt x="269" y="95"/>
                  <a:pt x="269" y="90"/>
                </a:cubicBezTo>
                <a:cubicBezTo>
                  <a:pt x="271" y="68"/>
                  <a:pt x="253" y="43"/>
                  <a:pt x="229" y="43"/>
                </a:cubicBezTo>
                <a:cubicBezTo>
                  <a:pt x="219" y="43"/>
                  <a:pt x="210" y="46"/>
                  <a:pt x="202" y="51"/>
                </a:cubicBezTo>
                <a:cubicBezTo>
                  <a:pt x="202" y="50"/>
                  <a:pt x="202" y="49"/>
                  <a:pt x="202" y="48"/>
                </a:cubicBezTo>
                <a:cubicBezTo>
                  <a:pt x="202" y="47"/>
                  <a:pt x="202" y="46"/>
                  <a:pt x="202" y="45"/>
                </a:cubicBezTo>
                <a:cubicBezTo>
                  <a:pt x="203" y="43"/>
                  <a:pt x="202" y="40"/>
                  <a:pt x="202" y="37"/>
                </a:cubicBezTo>
                <a:cubicBezTo>
                  <a:pt x="201" y="33"/>
                  <a:pt x="200" y="30"/>
                  <a:pt x="199" y="27"/>
                </a:cubicBezTo>
                <a:cubicBezTo>
                  <a:pt x="198" y="26"/>
                  <a:pt x="198" y="26"/>
                  <a:pt x="198" y="25"/>
                </a:cubicBezTo>
                <a:cubicBezTo>
                  <a:pt x="198" y="25"/>
                  <a:pt x="198" y="25"/>
                  <a:pt x="198" y="25"/>
                </a:cubicBezTo>
                <a:cubicBezTo>
                  <a:pt x="198" y="25"/>
                  <a:pt x="198" y="25"/>
                  <a:pt x="198" y="25"/>
                </a:cubicBezTo>
                <a:cubicBezTo>
                  <a:pt x="197" y="23"/>
                  <a:pt x="195" y="20"/>
                  <a:pt x="191" y="15"/>
                </a:cubicBezTo>
                <a:cubicBezTo>
                  <a:pt x="189" y="12"/>
                  <a:pt x="186" y="10"/>
                  <a:pt x="183" y="8"/>
                </a:cubicBezTo>
                <a:cubicBezTo>
                  <a:pt x="176" y="4"/>
                  <a:pt x="169" y="1"/>
                  <a:pt x="162" y="1"/>
                </a:cubicBezTo>
                <a:cubicBezTo>
                  <a:pt x="154" y="0"/>
                  <a:pt x="146" y="2"/>
                  <a:pt x="139" y="5"/>
                </a:cubicBezTo>
                <a:cubicBezTo>
                  <a:pt x="132" y="9"/>
                  <a:pt x="126" y="14"/>
                  <a:pt x="122" y="20"/>
                </a:cubicBezTo>
                <a:cubicBezTo>
                  <a:pt x="120" y="23"/>
                  <a:pt x="119" y="27"/>
                  <a:pt x="117" y="30"/>
                </a:cubicBezTo>
                <a:cubicBezTo>
                  <a:pt x="116" y="33"/>
                  <a:pt x="115" y="37"/>
                  <a:pt x="115" y="40"/>
                </a:cubicBezTo>
                <a:cubicBezTo>
                  <a:pt x="109" y="37"/>
                  <a:pt x="104" y="35"/>
                  <a:pt x="97" y="35"/>
                </a:cubicBezTo>
                <a:cubicBezTo>
                  <a:pt x="94" y="35"/>
                  <a:pt x="90" y="35"/>
                  <a:pt x="87" y="35"/>
                </a:cubicBezTo>
                <a:cubicBezTo>
                  <a:pt x="80" y="37"/>
                  <a:pt x="73" y="40"/>
                  <a:pt x="68" y="45"/>
                </a:cubicBezTo>
                <a:cubicBezTo>
                  <a:pt x="60" y="51"/>
                  <a:pt x="55" y="61"/>
                  <a:pt x="54" y="72"/>
                </a:cubicBezTo>
                <a:cubicBezTo>
                  <a:pt x="54" y="72"/>
                  <a:pt x="54" y="72"/>
                  <a:pt x="54" y="72"/>
                </a:cubicBezTo>
                <a:cubicBezTo>
                  <a:pt x="50" y="72"/>
                  <a:pt x="47" y="71"/>
                  <a:pt x="53" y="73"/>
                </a:cubicBezTo>
                <a:cubicBezTo>
                  <a:pt x="53" y="73"/>
                  <a:pt x="53" y="73"/>
                  <a:pt x="53" y="73"/>
                </a:cubicBezTo>
                <a:cubicBezTo>
                  <a:pt x="33" y="68"/>
                  <a:pt x="9" y="75"/>
                  <a:pt x="1" y="98"/>
                </a:cubicBezTo>
                <a:cubicBezTo>
                  <a:pt x="1" y="100"/>
                  <a:pt x="0" y="102"/>
                  <a:pt x="0" y="103"/>
                </a:cubicBezTo>
                <a:lnTo>
                  <a:pt x="266" y="10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96" name="Group 17"/>
          <p:cNvGrpSpPr/>
          <p:nvPr/>
        </p:nvGrpSpPr>
        <p:grpSpPr bwMode="auto">
          <a:xfrm rot="631247">
            <a:off x="3167063" y="3376110"/>
            <a:ext cx="276225" cy="266700"/>
            <a:chOff x="223" y="203"/>
            <a:chExt cx="213" cy="211"/>
          </a:xfrm>
        </p:grpSpPr>
        <p:sp>
          <p:nvSpPr>
            <p:cNvPr id="97" name="Freeform 18"/>
            <p:cNvSpPr/>
            <p:nvPr/>
          </p:nvSpPr>
          <p:spPr bwMode="auto">
            <a:xfrm>
              <a:off x="223" y="203"/>
              <a:ext cx="213" cy="211"/>
            </a:xfrm>
            <a:custGeom>
              <a:avLst/>
              <a:gdLst>
                <a:gd name="T0" fmla="*/ 133 w 213"/>
                <a:gd name="T1" fmla="*/ 0 h 211"/>
                <a:gd name="T2" fmla="*/ 130 w 213"/>
                <a:gd name="T3" fmla="*/ 90 h 211"/>
                <a:gd name="T4" fmla="*/ 213 w 213"/>
                <a:gd name="T5" fmla="*/ 130 h 211"/>
                <a:gd name="T6" fmla="*/ 121 w 213"/>
                <a:gd name="T7" fmla="*/ 130 h 211"/>
                <a:gd name="T8" fmla="*/ 83 w 213"/>
                <a:gd name="T9" fmla="*/ 211 h 211"/>
                <a:gd name="T10" fmla="*/ 83 w 213"/>
                <a:gd name="T11" fmla="*/ 121 h 211"/>
                <a:gd name="T12" fmla="*/ 0 w 213"/>
                <a:gd name="T13" fmla="*/ 81 h 211"/>
                <a:gd name="T14" fmla="*/ 93 w 213"/>
                <a:gd name="T15" fmla="*/ 81 h 211"/>
                <a:gd name="T16" fmla="*/ 133 w 213"/>
                <a:gd name="T1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211">
                  <a:moveTo>
                    <a:pt x="133" y="0"/>
                  </a:moveTo>
                  <a:lnTo>
                    <a:pt x="130" y="90"/>
                  </a:lnTo>
                  <a:lnTo>
                    <a:pt x="213" y="130"/>
                  </a:lnTo>
                  <a:lnTo>
                    <a:pt x="121" y="130"/>
                  </a:lnTo>
                  <a:lnTo>
                    <a:pt x="83" y="211"/>
                  </a:lnTo>
                  <a:lnTo>
                    <a:pt x="83" y="121"/>
                  </a:lnTo>
                  <a:lnTo>
                    <a:pt x="0" y="81"/>
                  </a:lnTo>
                  <a:lnTo>
                    <a:pt x="93" y="81"/>
                  </a:lnTo>
                  <a:lnTo>
                    <a:pt x="13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8" name="Oval 19"/>
            <p:cNvSpPr>
              <a:spLocks noChangeArrowheads="1"/>
            </p:cNvSpPr>
            <p:nvPr/>
          </p:nvSpPr>
          <p:spPr bwMode="auto">
            <a:xfrm>
              <a:off x="259" y="239"/>
              <a:ext cx="142" cy="139"/>
            </a:xfrm>
            <a:prstGeom prst="ellipse">
              <a:avLst/>
            </a:prstGeom>
            <a:solidFill>
              <a:srgbClr val="FFFFFF">
                <a:alpha val="17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99" name="Group 17"/>
          <p:cNvGrpSpPr/>
          <p:nvPr/>
        </p:nvGrpSpPr>
        <p:grpSpPr bwMode="auto">
          <a:xfrm rot="631247">
            <a:off x="6522723" y="2482762"/>
            <a:ext cx="276225" cy="266700"/>
            <a:chOff x="223" y="203"/>
            <a:chExt cx="213" cy="211"/>
          </a:xfrm>
        </p:grpSpPr>
        <p:sp>
          <p:nvSpPr>
            <p:cNvPr id="100" name="Freeform 18"/>
            <p:cNvSpPr/>
            <p:nvPr/>
          </p:nvSpPr>
          <p:spPr bwMode="auto">
            <a:xfrm>
              <a:off x="223" y="203"/>
              <a:ext cx="213" cy="211"/>
            </a:xfrm>
            <a:custGeom>
              <a:avLst/>
              <a:gdLst>
                <a:gd name="T0" fmla="*/ 133 w 213"/>
                <a:gd name="T1" fmla="*/ 0 h 211"/>
                <a:gd name="T2" fmla="*/ 130 w 213"/>
                <a:gd name="T3" fmla="*/ 90 h 211"/>
                <a:gd name="T4" fmla="*/ 213 w 213"/>
                <a:gd name="T5" fmla="*/ 130 h 211"/>
                <a:gd name="T6" fmla="*/ 121 w 213"/>
                <a:gd name="T7" fmla="*/ 130 h 211"/>
                <a:gd name="T8" fmla="*/ 83 w 213"/>
                <a:gd name="T9" fmla="*/ 211 h 211"/>
                <a:gd name="T10" fmla="*/ 83 w 213"/>
                <a:gd name="T11" fmla="*/ 121 h 211"/>
                <a:gd name="T12" fmla="*/ 0 w 213"/>
                <a:gd name="T13" fmla="*/ 81 h 211"/>
                <a:gd name="T14" fmla="*/ 93 w 213"/>
                <a:gd name="T15" fmla="*/ 81 h 211"/>
                <a:gd name="T16" fmla="*/ 133 w 213"/>
                <a:gd name="T1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211">
                  <a:moveTo>
                    <a:pt x="133" y="0"/>
                  </a:moveTo>
                  <a:lnTo>
                    <a:pt x="130" y="90"/>
                  </a:lnTo>
                  <a:lnTo>
                    <a:pt x="213" y="130"/>
                  </a:lnTo>
                  <a:lnTo>
                    <a:pt x="121" y="130"/>
                  </a:lnTo>
                  <a:lnTo>
                    <a:pt x="83" y="211"/>
                  </a:lnTo>
                  <a:lnTo>
                    <a:pt x="83" y="121"/>
                  </a:lnTo>
                  <a:lnTo>
                    <a:pt x="0" y="81"/>
                  </a:lnTo>
                  <a:lnTo>
                    <a:pt x="93" y="81"/>
                  </a:lnTo>
                  <a:lnTo>
                    <a:pt x="13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1" name="Oval 19"/>
            <p:cNvSpPr>
              <a:spLocks noChangeArrowheads="1"/>
            </p:cNvSpPr>
            <p:nvPr/>
          </p:nvSpPr>
          <p:spPr bwMode="auto">
            <a:xfrm>
              <a:off x="259" y="239"/>
              <a:ext cx="142" cy="139"/>
            </a:xfrm>
            <a:prstGeom prst="ellipse">
              <a:avLst/>
            </a:prstGeom>
            <a:solidFill>
              <a:srgbClr val="FFFFFF">
                <a:alpha val="17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5" name="Gruppieren 192"/>
          <p:cNvGrpSpPr/>
          <p:nvPr/>
        </p:nvGrpSpPr>
        <p:grpSpPr>
          <a:xfrm>
            <a:off x="2382060" y="1323005"/>
            <a:ext cx="761729" cy="769332"/>
            <a:chOff x="2505821" y="364248"/>
            <a:chExt cx="1409318" cy="1409318"/>
          </a:xfrm>
        </p:grpSpPr>
        <p:sp>
          <p:nvSpPr>
            <p:cNvPr id="26" name="Ellipse 121"/>
            <p:cNvSpPr/>
            <p:nvPr/>
          </p:nvSpPr>
          <p:spPr bwMode="gray">
            <a:xfrm>
              <a:off x="2505821" y="364248"/>
              <a:ext cx="1409318" cy="1409318"/>
            </a:xfrm>
            <a:prstGeom prst="ellipse">
              <a:avLst/>
            </a:prstGeom>
            <a:solidFill>
              <a:srgbClr val="C00000">
                <a:alpha val="50196"/>
              </a:srgbClr>
            </a:solidFill>
            <a:ln w="12700">
              <a:noFill/>
              <a:miter lim="800000"/>
            </a:ln>
            <a:effectLst/>
          </p:spPr>
          <p:txBody>
            <a:bodyPr lIns="108000" tIns="108000" rIns="144000" bIns="72000" rtlCol="0" anchor="ctr"/>
            <a:lstStyle/>
            <a:p>
              <a:pPr marL="190500" indent="-190500" algn="ctr">
                <a:lnSpc>
                  <a:spcPct val="95000"/>
                </a:lnSpc>
                <a:spcAft>
                  <a:spcPts val="800"/>
                </a:spcAft>
                <a:buClr>
                  <a:srgbClr val="969696"/>
                </a:buClr>
                <a:buFont typeface="Wingdings" panose="05000000000000000000" pitchFamily="2" charset="2"/>
                <a:buChar char="§"/>
              </a:pPr>
              <a:endParaRPr lang="en-US" sz="1600" noProof="1">
                <a:solidFill>
                  <a:srgbClr val="000000"/>
                </a:solidFill>
                <a:cs typeface="Arial" panose="020B0604020202020204" pitchFamily="34" charset="0"/>
              </a:endParaRPr>
            </a:p>
          </p:txBody>
        </p:sp>
        <p:grpSp>
          <p:nvGrpSpPr>
            <p:cNvPr id="27" name="Gruppieren 174"/>
            <p:cNvGrpSpPr/>
            <p:nvPr/>
          </p:nvGrpSpPr>
          <p:grpSpPr>
            <a:xfrm rot="17510582">
              <a:off x="2707127" y="651716"/>
              <a:ext cx="868616" cy="926098"/>
              <a:chOff x="-1984375" y="2673350"/>
              <a:chExt cx="647700" cy="690563"/>
            </a:xfrm>
            <a:solidFill>
              <a:srgbClr val="FFFFFF"/>
            </a:solidFill>
          </p:grpSpPr>
          <p:sp>
            <p:nvSpPr>
              <p:cNvPr id="28" name="Freeform 11"/>
              <p:cNvSpPr/>
              <p:nvPr/>
            </p:nvSpPr>
            <p:spPr bwMode="auto">
              <a:xfrm>
                <a:off x="-1579563" y="2790825"/>
                <a:ext cx="90488" cy="179388"/>
              </a:xfrm>
              <a:custGeom>
                <a:avLst/>
                <a:gdLst>
                  <a:gd name="T0" fmla="*/ 19 w 57"/>
                  <a:gd name="T1" fmla="*/ 113 h 113"/>
                  <a:gd name="T2" fmla="*/ 0 w 57"/>
                  <a:gd name="T3" fmla="*/ 106 h 113"/>
                  <a:gd name="T4" fmla="*/ 40 w 57"/>
                  <a:gd name="T5" fmla="*/ 0 h 113"/>
                  <a:gd name="T6" fmla="*/ 57 w 57"/>
                  <a:gd name="T7" fmla="*/ 4 h 113"/>
                  <a:gd name="T8" fmla="*/ 19 w 57"/>
                  <a:gd name="T9" fmla="*/ 113 h 113"/>
                  <a:gd name="T10" fmla="*/ 19 w 57"/>
                  <a:gd name="T11" fmla="*/ 113 h 113"/>
                </a:gdLst>
                <a:ahLst/>
                <a:cxnLst>
                  <a:cxn ang="0">
                    <a:pos x="T0" y="T1"/>
                  </a:cxn>
                  <a:cxn ang="0">
                    <a:pos x="T2" y="T3"/>
                  </a:cxn>
                  <a:cxn ang="0">
                    <a:pos x="T4" y="T5"/>
                  </a:cxn>
                  <a:cxn ang="0">
                    <a:pos x="T6" y="T7"/>
                  </a:cxn>
                  <a:cxn ang="0">
                    <a:pos x="T8" y="T9"/>
                  </a:cxn>
                  <a:cxn ang="0">
                    <a:pos x="T10" y="T11"/>
                  </a:cxn>
                </a:cxnLst>
                <a:rect l="0" t="0" r="r" b="b"/>
                <a:pathLst>
                  <a:path w="57" h="113">
                    <a:moveTo>
                      <a:pt x="19" y="113"/>
                    </a:moveTo>
                    <a:lnTo>
                      <a:pt x="0" y="106"/>
                    </a:lnTo>
                    <a:lnTo>
                      <a:pt x="40" y="0"/>
                    </a:lnTo>
                    <a:lnTo>
                      <a:pt x="57" y="4"/>
                    </a:lnTo>
                    <a:lnTo>
                      <a:pt x="19" y="113"/>
                    </a:lnTo>
                    <a:lnTo>
                      <a:pt x="19" y="113"/>
                    </a:lnTo>
                    <a:close/>
                  </a:path>
                </a:pathLst>
              </a:custGeom>
              <a:grpFill/>
              <a:ln>
                <a:noFill/>
              </a:ln>
            </p:spPr>
            <p:txBody>
              <a:bodyPr vert="horz" wrap="square" lIns="91440" tIns="45720" rIns="91440" bIns="45720" numCol="1" anchor="t" anchorCtr="0" compatLnSpc="1"/>
              <a:lstStyle/>
              <a:p>
                <a:endParaRPr lang="en-US" dirty="0">
                  <a:solidFill>
                    <a:prstClr val="black"/>
                  </a:solidFill>
                </a:endParaRPr>
              </a:p>
            </p:txBody>
          </p:sp>
          <p:sp>
            <p:nvSpPr>
              <p:cNvPr id="29" name="Freeform 12"/>
              <p:cNvSpPr/>
              <p:nvPr/>
            </p:nvSpPr>
            <p:spPr bwMode="auto">
              <a:xfrm>
                <a:off x="-1560513" y="3094038"/>
                <a:ext cx="168275" cy="209550"/>
              </a:xfrm>
              <a:custGeom>
                <a:avLst/>
                <a:gdLst>
                  <a:gd name="T0" fmla="*/ 89 w 106"/>
                  <a:gd name="T1" fmla="*/ 132 h 132"/>
                  <a:gd name="T2" fmla="*/ 0 w 106"/>
                  <a:gd name="T3" fmla="*/ 12 h 132"/>
                  <a:gd name="T4" fmla="*/ 14 w 106"/>
                  <a:gd name="T5" fmla="*/ 0 h 132"/>
                  <a:gd name="T6" fmla="*/ 106 w 106"/>
                  <a:gd name="T7" fmla="*/ 121 h 132"/>
                  <a:gd name="T8" fmla="*/ 89 w 106"/>
                  <a:gd name="T9" fmla="*/ 132 h 132"/>
                  <a:gd name="T10" fmla="*/ 89 w 106"/>
                  <a:gd name="T11" fmla="*/ 132 h 132"/>
                </a:gdLst>
                <a:ahLst/>
                <a:cxnLst>
                  <a:cxn ang="0">
                    <a:pos x="T0" y="T1"/>
                  </a:cxn>
                  <a:cxn ang="0">
                    <a:pos x="T2" y="T3"/>
                  </a:cxn>
                  <a:cxn ang="0">
                    <a:pos x="T4" y="T5"/>
                  </a:cxn>
                  <a:cxn ang="0">
                    <a:pos x="T6" y="T7"/>
                  </a:cxn>
                  <a:cxn ang="0">
                    <a:pos x="T8" y="T9"/>
                  </a:cxn>
                  <a:cxn ang="0">
                    <a:pos x="T10" y="T11"/>
                  </a:cxn>
                </a:cxnLst>
                <a:rect l="0" t="0" r="r" b="b"/>
                <a:pathLst>
                  <a:path w="106" h="132">
                    <a:moveTo>
                      <a:pt x="89" y="132"/>
                    </a:moveTo>
                    <a:lnTo>
                      <a:pt x="0" y="12"/>
                    </a:lnTo>
                    <a:lnTo>
                      <a:pt x="14" y="0"/>
                    </a:lnTo>
                    <a:lnTo>
                      <a:pt x="106" y="121"/>
                    </a:lnTo>
                    <a:lnTo>
                      <a:pt x="89" y="132"/>
                    </a:lnTo>
                    <a:lnTo>
                      <a:pt x="89" y="132"/>
                    </a:lnTo>
                    <a:close/>
                  </a:path>
                </a:pathLst>
              </a:custGeom>
              <a:grpFill/>
              <a:ln>
                <a:noFill/>
              </a:ln>
            </p:spPr>
            <p:txBody>
              <a:bodyPr vert="horz" wrap="square" lIns="91440" tIns="45720" rIns="91440" bIns="45720" numCol="1" anchor="t" anchorCtr="0" compatLnSpc="1"/>
              <a:lstStyle/>
              <a:p>
                <a:endParaRPr lang="en-US" dirty="0">
                  <a:solidFill>
                    <a:prstClr val="black"/>
                  </a:solidFill>
                </a:endParaRPr>
              </a:p>
            </p:txBody>
          </p:sp>
          <p:sp>
            <p:nvSpPr>
              <p:cNvPr id="30" name="Freeform 13"/>
              <p:cNvSpPr/>
              <p:nvPr/>
            </p:nvSpPr>
            <p:spPr bwMode="auto">
              <a:xfrm>
                <a:off x="-1906588" y="3060700"/>
                <a:ext cx="247650" cy="52388"/>
              </a:xfrm>
              <a:custGeom>
                <a:avLst/>
                <a:gdLst>
                  <a:gd name="T0" fmla="*/ 3 w 156"/>
                  <a:gd name="T1" fmla="*/ 33 h 33"/>
                  <a:gd name="T2" fmla="*/ 0 w 156"/>
                  <a:gd name="T3" fmla="*/ 14 h 33"/>
                  <a:gd name="T4" fmla="*/ 156 w 156"/>
                  <a:gd name="T5" fmla="*/ 0 h 33"/>
                  <a:gd name="T6" fmla="*/ 156 w 156"/>
                  <a:gd name="T7" fmla="*/ 19 h 33"/>
                  <a:gd name="T8" fmla="*/ 3 w 156"/>
                  <a:gd name="T9" fmla="*/ 33 h 33"/>
                  <a:gd name="T10" fmla="*/ 3 w 156"/>
                  <a:gd name="T11" fmla="*/ 33 h 33"/>
                </a:gdLst>
                <a:ahLst/>
                <a:cxnLst>
                  <a:cxn ang="0">
                    <a:pos x="T0" y="T1"/>
                  </a:cxn>
                  <a:cxn ang="0">
                    <a:pos x="T2" y="T3"/>
                  </a:cxn>
                  <a:cxn ang="0">
                    <a:pos x="T4" y="T5"/>
                  </a:cxn>
                  <a:cxn ang="0">
                    <a:pos x="T6" y="T7"/>
                  </a:cxn>
                  <a:cxn ang="0">
                    <a:pos x="T8" y="T9"/>
                  </a:cxn>
                  <a:cxn ang="0">
                    <a:pos x="T10" y="T11"/>
                  </a:cxn>
                </a:cxnLst>
                <a:rect l="0" t="0" r="r" b="b"/>
                <a:pathLst>
                  <a:path w="156" h="33">
                    <a:moveTo>
                      <a:pt x="3" y="33"/>
                    </a:moveTo>
                    <a:lnTo>
                      <a:pt x="0" y="14"/>
                    </a:lnTo>
                    <a:lnTo>
                      <a:pt x="156" y="0"/>
                    </a:lnTo>
                    <a:lnTo>
                      <a:pt x="156" y="19"/>
                    </a:lnTo>
                    <a:lnTo>
                      <a:pt x="3" y="33"/>
                    </a:lnTo>
                    <a:lnTo>
                      <a:pt x="3" y="33"/>
                    </a:lnTo>
                    <a:close/>
                  </a:path>
                </a:pathLst>
              </a:custGeom>
              <a:grpFill/>
              <a:ln>
                <a:noFill/>
              </a:ln>
            </p:spPr>
            <p:txBody>
              <a:bodyPr vert="horz" wrap="square" lIns="91440" tIns="45720" rIns="91440" bIns="45720" numCol="1" anchor="t" anchorCtr="0" compatLnSpc="1"/>
              <a:lstStyle/>
              <a:p>
                <a:endParaRPr lang="en-US" dirty="0">
                  <a:solidFill>
                    <a:prstClr val="black"/>
                  </a:solidFill>
                </a:endParaRPr>
              </a:p>
            </p:txBody>
          </p:sp>
          <p:sp>
            <p:nvSpPr>
              <p:cNvPr id="31" name="Oval 7"/>
              <p:cNvSpPr>
                <a:spLocks noChangeArrowheads="1"/>
              </p:cNvSpPr>
              <p:nvPr/>
            </p:nvSpPr>
            <p:spPr bwMode="auto">
              <a:xfrm>
                <a:off x="-1730375" y="2928938"/>
                <a:ext cx="252413" cy="250825"/>
              </a:xfrm>
              <a:prstGeom prst="ellipse">
                <a:avLst/>
              </a:prstGeom>
              <a:grpFill/>
              <a:ln>
                <a:noFill/>
              </a:ln>
            </p:spPr>
            <p:txBody>
              <a:bodyPr vert="horz" wrap="square" lIns="91440" tIns="45720" rIns="91440" bIns="45720" numCol="1" anchor="t" anchorCtr="0" compatLnSpc="1"/>
              <a:lstStyle/>
              <a:p>
                <a:endParaRPr lang="en-US" dirty="0">
                  <a:solidFill>
                    <a:prstClr val="black"/>
                  </a:solidFill>
                </a:endParaRPr>
              </a:p>
            </p:txBody>
          </p:sp>
          <p:sp>
            <p:nvSpPr>
              <p:cNvPr id="32" name="Oval 8"/>
              <p:cNvSpPr>
                <a:spLocks noChangeArrowheads="1"/>
              </p:cNvSpPr>
              <p:nvPr/>
            </p:nvSpPr>
            <p:spPr bwMode="auto">
              <a:xfrm>
                <a:off x="-1497013" y="3198813"/>
                <a:ext cx="160338" cy="165100"/>
              </a:xfrm>
              <a:prstGeom prst="ellipse">
                <a:avLst/>
              </a:prstGeom>
              <a:grpFill/>
              <a:ln>
                <a:noFill/>
              </a:ln>
            </p:spPr>
            <p:txBody>
              <a:bodyPr vert="horz" wrap="square" lIns="91440" tIns="45720" rIns="91440" bIns="45720" numCol="1" anchor="t" anchorCtr="0" compatLnSpc="1"/>
              <a:lstStyle/>
              <a:p>
                <a:endParaRPr lang="en-US" dirty="0">
                  <a:solidFill>
                    <a:prstClr val="black"/>
                  </a:solidFill>
                </a:endParaRPr>
              </a:p>
            </p:txBody>
          </p:sp>
          <p:sp>
            <p:nvSpPr>
              <p:cNvPr id="33" name="Oval 9"/>
              <p:cNvSpPr>
                <a:spLocks noChangeArrowheads="1"/>
              </p:cNvSpPr>
              <p:nvPr/>
            </p:nvSpPr>
            <p:spPr bwMode="auto">
              <a:xfrm>
                <a:off x="-1984375" y="3022600"/>
                <a:ext cx="160338" cy="161925"/>
              </a:xfrm>
              <a:prstGeom prst="ellipse">
                <a:avLst/>
              </a:prstGeom>
              <a:grpFill/>
              <a:ln>
                <a:noFill/>
              </a:ln>
            </p:spPr>
            <p:txBody>
              <a:bodyPr vert="horz" wrap="square" lIns="91440" tIns="45720" rIns="91440" bIns="45720" numCol="1" anchor="t" anchorCtr="0" compatLnSpc="1"/>
              <a:lstStyle/>
              <a:p>
                <a:endParaRPr lang="en-US" dirty="0">
                  <a:solidFill>
                    <a:prstClr val="black"/>
                  </a:solidFill>
                </a:endParaRPr>
              </a:p>
            </p:txBody>
          </p:sp>
          <p:sp>
            <p:nvSpPr>
              <p:cNvPr id="34" name="Oval 10"/>
              <p:cNvSpPr>
                <a:spLocks noChangeArrowheads="1"/>
              </p:cNvSpPr>
              <p:nvPr/>
            </p:nvSpPr>
            <p:spPr bwMode="auto">
              <a:xfrm>
                <a:off x="-1571625" y="2673350"/>
                <a:ext cx="160338" cy="161925"/>
              </a:xfrm>
              <a:prstGeom prst="ellipse">
                <a:avLst/>
              </a:prstGeom>
              <a:grpFill/>
              <a:ln>
                <a:noFill/>
              </a:ln>
            </p:spPr>
            <p:txBody>
              <a:bodyPr vert="horz" wrap="square" lIns="91440" tIns="45720" rIns="91440" bIns="45720" numCol="1" anchor="t" anchorCtr="0" compatLnSpc="1"/>
              <a:lstStyle/>
              <a:p>
                <a:endParaRPr lang="en-US" dirty="0">
                  <a:solidFill>
                    <a:prstClr val="black"/>
                  </a:solidFill>
                </a:endParaRPr>
              </a:p>
            </p:txBody>
          </p:sp>
        </p:grpSp>
      </p:grpSp>
      <p:grpSp>
        <p:nvGrpSpPr>
          <p:cNvPr id="35" name="Gruppieren 32"/>
          <p:cNvGrpSpPr/>
          <p:nvPr/>
        </p:nvGrpSpPr>
        <p:grpSpPr>
          <a:xfrm>
            <a:off x="6902784" y="1531123"/>
            <a:ext cx="628381" cy="634654"/>
            <a:chOff x="6603838" y="2413781"/>
            <a:chExt cx="816551" cy="816551"/>
          </a:xfrm>
        </p:grpSpPr>
        <p:sp>
          <p:nvSpPr>
            <p:cNvPr id="36" name="Ellipse 33"/>
            <p:cNvSpPr/>
            <p:nvPr/>
          </p:nvSpPr>
          <p:spPr bwMode="gray">
            <a:xfrm>
              <a:off x="6603838" y="2413781"/>
              <a:ext cx="816551" cy="816551"/>
            </a:xfrm>
            <a:prstGeom prst="ellipse">
              <a:avLst/>
            </a:prstGeom>
            <a:solidFill>
              <a:srgbClr val="0070C0">
                <a:alpha val="50196"/>
              </a:srgbClr>
            </a:solidFill>
            <a:ln w="12700">
              <a:noFill/>
              <a:miter lim="800000"/>
            </a:ln>
            <a:effectLst/>
          </p:spPr>
          <p:txBody>
            <a:bodyPr lIns="108000" tIns="108000" rIns="144000" bIns="72000" rtlCol="0" anchor="ctr"/>
            <a:lstStyle/>
            <a:p>
              <a:pPr marL="190500" indent="-190500" algn="ctr">
                <a:lnSpc>
                  <a:spcPct val="95000"/>
                </a:lnSpc>
                <a:spcAft>
                  <a:spcPts val="800"/>
                </a:spcAft>
                <a:buClr>
                  <a:srgbClr val="969696"/>
                </a:buClr>
                <a:buFont typeface="Wingdings" panose="05000000000000000000" pitchFamily="2" charset="2"/>
                <a:buChar char="§"/>
              </a:pPr>
              <a:endParaRPr lang="en-US" sz="1600" noProof="1">
                <a:solidFill>
                  <a:srgbClr val="000000"/>
                </a:solidFill>
                <a:cs typeface="Arial" panose="020B0604020202020204" pitchFamily="34" charset="0"/>
              </a:endParaRPr>
            </a:p>
          </p:txBody>
        </p:sp>
        <p:sp>
          <p:nvSpPr>
            <p:cNvPr id="37" name="Freeform 62"/>
            <p:cNvSpPr>
              <a:spLocks noEditPoints="1"/>
            </p:cNvSpPr>
            <p:nvPr/>
          </p:nvSpPr>
          <p:spPr bwMode="auto">
            <a:xfrm>
              <a:off x="6771628" y="2602696"/>
              <a:ext cx="480971" cy="438719"/>
            </a:xfrm>
            <a:custGeom>
              <a:avLst/>
              <a:gdLst>
                <a:gd name="T0" fmla="*/ 831 w 831"/>
                <a:gd name="T1" fmla="*/ 0 h 758"/>
                <a:gd name="T2" fmla="*/ 229 w 831"/>
                <a:gd name="T3" fmla="*/ 0 h 758"/>
                <a:gd name="T4" fmla="*/ 0 w 831"/>
                <a:gd name="T5" fmla="*/ 151 h 758"/>
                <a:gd name="T6" fmla="*/ 0 w 831"/>
                <a:gd name="T7" fmla="*/ 758 h 758"/>
                <a:gd name="T8" fmla="*/ 607 w 831"/>
                <a:gd name="T9" fmla="*/ 758 h 758"/>
                <a:gd name="T10" fmla="*/ 607 w 831"/>
                <a:gd name="T11" fmla="*/ 753 h 758"/>
                <a:gd name="T12" fmla="*/ 607 w 831"/>
                <a:gd name="T13" fmla="*/ 755 h 758"/>
                <a:gd name="T14" fmla="*/ 831 w 831"/>
                <a:gd name="T15" fmla="*/ 606 h 758"/>
                <a:gd name="T16" fmla="*/ 831 w 831"/>
                <a:gd name="T17" fmla="*/ 0 h 758"/>
                <a:gd name="T18" fmla="*/ 815 w 831"/>
                <a:gd name="T19" fmla="*/ 585 h 758"/>
                <a:gd name="T20" fmla="*/ 614 w 831"/>
                <a:gd name="T21" fmla="*/ 585 h 758"/>
                <a:gd name="T22" fmla="*/ 614 w 831"/>
                <a:gd name="T23" fmla="*/ 158 h 758"/>
                <a:gd name="T24" fmla="*/ 815 w 831"/>
                <a:gd name="T25" fmla="*/ 28 h 758"/>
                <a:gd name="T26" fmla="*/ 815 w 831"/>
                <a:gd name="T27" fmla="*/ 585 h 758"/>
                <a:gd name="T28" fmla="*/ 229 w 831"/>
                <a:gd name="T29" fmla="*/ 590 h 758"/>
                <a:gd name="T30" fmla="*/ 19 w 831"/>
                <a:gd name="T31" fmla="*/ 729 h 758"/>
                <a:gd name="T32" fmla="*/ 19 w 831"/>
                <a:gd name="T33" fmla="*/ 163 h 758"/>
                <a:gd name="T34" fmla="*/ 229 w 831"/>
                <a:gd name="T35" fmla="*/ 163 h 758"/>
                <a:gd name="T36" fmla="*/ 229 w 831"/>
                <a:gd name="T37" fmla="*/ 590 h 758"/>
                <a:gd name="T38" fmla="*/ 248 w 831"/>
                <a:gd name="T39" fmla="*/ 163 h 758"/>
                <a:gd name="T40" fmla="*/ 595 w 831"/>
                <a:gd name="T41" fmla="*/ 163 h 758"/>
                <a:gd name="T42" fmla="*/ 595 w 831"/>
                <a:gd name="T43" fmla="*/ 585 h 758"/>
                <a:gd name="T44" fmla="*/ 248 w 831"/>
                <a:gd name="T45" fmla="*/ 585 h 758"/>
                <a:gd name="T46" fmla="*/ 248 w 831"/>
                <a:gd name="T47" fmla="*/ 163 h 758"/>
                <a:gd name="T48" fmla="*/ 805 w 831"/>
                <a:gd name="T49" fmla="*/ 14 h 758"/>
                <a:gd name="T50" fmla="*/ 607 w 831"/>
                <a:gd name="T51" fmla="*/ 144 h 758"/>
                <a:gd name="T52" fmla="*/ 248 w 831"/>
                <a:gd name="T53" fmla="*/ 144 h 758"/>
                <a:gd name="T54" fmla="*/ 248 w 831"/>
                <a:gd name="T55" fmla="*/ 14 h 758"/>
                <a:gd name="T56" fmla="*/ 805 w 831"/>
                <a:gd name="T57" fmla="*/ 14 h 758"/>
                <a:gd name="T58" fmla="*/ 229 w 831"/>
                <a:gd name="T59" fmla="*/ 19 h 758"/>
                <a:gd name="T60" fmla="*/ 229 w 831"/>
                <a:gd name="T61" fmla="*/ 144 h 758"/>
                <a:gd name="T62" fmla="*/ 40 w 831"/>
                <a:gd name="T63" fmla="*/ 144 h 758"/>
                <a:gd name="T64" fmla="*/ 229 w 831"/>
                <a:gd name="T65" fmla="*/ 19 h 758"/>
                <a:gd name="T66" fmla="*/ 40 w 831"/>
                <a:gd name="T67" fmla="*/ 739 h 758"/>
                <a:gd name="T68" fmla="*/ 241 w 831"/>
                <a:gd name="T69" fmla="*/ 604 h 758"/>
                <a:gd name="T70" fmla="*/ 595 w 831"/>
                <a:gd name="T71" fmla="*/ 604 h 758"/>
                <a:gd name="T72" fmla="*/ 595 w 831"/>
                <a:gd name="T73" fmla="*/ 739 h 758"/>
                <a:gd name="T74" fmla="*/ 40 w 831"/>
                <a:gd name="T75" fmla="*/ 739 h 758"/>
                <a:gd name="T76" fmla="*/ 614 w 831"/>
                <a:gd name="T77" fmla="*/ 734 h 758"/>
                <a:gd name="T78" fmla="*/ 614 w 831"/>
                <a:gd name="T79" fmla="*/ 604 h 758"/>
                <a:gd name="T80" fmla="*/ 807 w 831"/>
                <a:gd name="T81" fmla="*/ 604 h 758"/>
                <a:gd name="T82" fmla="*/ 614 w 831"/>
                <a:gd name="T83" fmla="*/ 734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1" h="758">
                  <a:moveTo>
                    <a:pt x="831" y="0"/>
                  </a:moveTo>
                  <a:lnTo>
                    <a:pt x="229" y="0"/>
                  </a:lnTo>
                  <a:lnTo>
                    <a:pt x="0" y="151"/>
                  </a:lnTo>
                  <a:lnTo>
                    <a:pt x="0" y="758"/>
                  </a:lnTo>
                  <a:lnTo>
                    <a:pt x="607" y="758"/>
                  </a:lnTo>
                  <a:lnTo>
                    <a:pt x="607" y="753"/>
                  </a:lnTo>
                  <a:lnTo>
                    <a:pt x="607" y="755"/>
                  </a:lnTo>
                  <a:lnTo>
                    <a:pt x="831" y="606"/>
                  </a:lnTo>
                  <a:lnTo>
                    <a:pt x="831" y="0"/>
                  </a:lnTo>
                  <a:close/>
                  <a:moveTo>
                    <a:pt x="815" y="585"/>
                  </a:moveTo>
                  <a:lnTo>
                    <a:pt x="614" y="585"/>
                  </a:lnTo>
                  <a:lnTo>
                    <a:pt x="614" y="158"/>
                  </a:lnTo>
                  <a:lnTo>
                    <a:pt x="815" y="28"/>
                  </a:lnTo>
                  <a:lnTo>
                    <a:pt x="815" y="585"/>
                  </a:lnTo>
                  <a:close/>
                  <a:moveTo>
                    <a:pt x="229" y="590"/>
                  </a:moveTo>
                  <a:lnTo>
                    <a:pt x="19" y="729"/>
                  </a:lnTo>
                  <a:lnTo>
                    <a:pt x="19" y="163"/>
                  </a:lnTo>
                  <a:lnTo>
                    <a:pt x="229" y="163"/>
                  </a:lnTo>
                  <a:lnTo>
                    <a:pt x="229" y="590"/>
                  </a:lnTo>
                  <a:close/>
                  <a:moveTo>
                    <a:pt x="248" y="163"/>
                  </a:moveTo>
                  <a:lnTo>
                    <a:pt x="595" y="163"/>
                  </a:lnTo>
                  <a:lnTo>
                    <a:pt x="595" y="585"/>
                  </a:lnTo>
                  <a:lnTo>
                    <a:pt x="248" y="585"/>
                  </a:lnTo>
                  <a:lnTo>
                    <a:pt x="248" y="163"/>
                  </a:lnTo>
                  <a:close/>
                  <a:moveTo>
                    <a:pt x="805" y="14"/>
                  </a:moveTo>
                  <a:lnTo>
                    <a:pt x="607" y="144"/>
                  </a:lnTo>
                  <a:lnTo>
                    <a:pt x="248" y="144"/>
                  </a:lnTo>
                  <a:lnTo>
                    <a:pt x="248" y="14"/>
                  </a:lnTo>
                  <a:lnTo>
                    <a:pt x="805" y="14"/>
                  </a:lnTo>
                  <a:close/>
                  <a:moveTo>
                    <a:pt x="229" y="19"/>
                  </a:moveTo>
                  <a:lnTo>
                    <a:pt x="229" y="144"/>
                  </a:lnTo>
                  <a:lnTo>
                    <a:pt x="40" y="144"/>
                  </a:lnTo>
                  <a:lnTo>
                    <a:pt x="229" y="19"/>
                  </a:lnTo>
                  <a:close/>
                  <a:moveTo>
                    <a:pt x="40" y="739"/>
                  </a:moveTo>
                  <a:lnTo>
                    <a:pt x="241" y="604"/>
                  </a:lnTo>
                  <a:lnTo>
                    <a:pt x="595" y="604"/>
                  </a:lnTo>
                  <a:lnTo>
                    <a:pt x="595" y="739"/>
                  </a:lnTo>
                  <a:lnTo>
                    <a:pt x="40" y="739"/>
                  </a:lnTo>
                  <a:close/>
                  <a:moveTo>
                    <a:pt x="614" y="734"/>
                  </a:moveTo>
                  <a:lnTo>
                    <a:pt x="614" y="604"/>
                  </a:lnTo>
                  <a:lnTo>
                    <a:pt x="807" y="604"/>
                  </a:lnTo>
                  <a:lnTo>
                    <a:pt x="614" y="734"/>
                  </a:lnTo>
                  <a:close/>
                </a:path>
              </a:pathLst>
            </a:custGeom>
            <a:solidFill>
              <a:srgbClr val="FFFFFF"/>
            </a:solidFill>
            <a:ln>
              <a:noFill/>
            </a:ln>
          </p:spPr>
          <p:txBody>
            <a:bodyPr vert="horz" wrap="square" lIns="91440" tIns="45720" rIns="91440" bIns="45720" numCol="1" anchor="t" anchorCtr="0" compatLnSpc="1"/>
            <a:lstStyle/>
            <a:p>
              <a:endParaRPr lang="en-US" dirty="0">
                <a:solidFill>
                  <a:prstClr val="black"/>
                </a:solidFill>
              </a:endParaRPr>
            </a:p>
          </p:txBody>
        </p:sp>
      </p:grpSp>
      <p:grpSp>
        <p:nvGrpSpPr>
          <p:cNvPr id="38" name="Gruppieren 49"/>
          <p:cNvGrpSpPr/>
          <p:nvPr/>
        </p:nvGrpSpPr>
        <p:grpSpPr>
          <a:xfrm>
            <a:off x="4134869" y="2098744"/>
            <a:ext cx="940821" cy="950212"/>
            <a:chOff x="4377182" y="1635028"/>
            <a:chExt cx="1740666" cy="1740666"/>
          </a:xfrm>
        </p:grpSpPr>
        <p:sp>
          <p:nvSpPr>
            <p:cNvPr id="39" name="Ellipse 50"/>
            <p:cNvSpPr/>
            <p:nvPr/>
          </p:nvSpPr>
          <p:spPr bwMode="gray">
            <a:xfrm>
              <a:off x="4377182" y="1635028"/>
              <a:ext cx="1740666" cy="1740666"/>
            </a:xfrm>
            <a:prstGeom prst="ellipse">
              <a:avLst/>
            </a:prstGeom>
            <a:solidFill>
              <a:srgbClr val="005EF6">
                <a:alpha val="50196"/>
              </a:srgbClr>
            </a:solidFill>
            <a:ln w="12700">
              <a:noFill/>
              <a:miter lim="800000"/>
            </a:ln>
            <a:effectLst/>
          </p:spPr>
          <p:txBody>
            <a:bodyPr lIns="108000" tIns="108000" rIns="144000" bIns="72000" rtlCol="0" anchor="ctr"/>
            <a:lstStyle/>
            <a:p>
              <a:pPr marL="190500" indent="-190500" algn="ctr">
                <a:lnSpc>
                  <a:spcPct val="95000"/>
                </a:lnSpc>
                <a:spcAft>
                  <a:spcPts val="800"/>
                </a:spcAft>
                <a:buClr>
                  <a:srgbClr val="969696"/>
                </a:buClr>
                <a:buFont typeface="Wingdings" panose="05000000000000000000" pitchFamily="2" charset="2"/>
                <a:buChar char="§"/>
              </a:pPr>
              <a:endParaRPr lang="en-US" sz="1600" noProof="1">
                <a:solidFill>
                  <a:srgbClr val="000000"/>
                </a:solidFill>
                <a:cs typeface="Arial" panose="020B0604020202020204" pitchFamily="34" charset="0"/>
              </a:endParaRPr>
            </a:p>
          </p:txBody>
        </p:sp>
        <p:grpSp>
          <p:nvGrpSpPr>
            <p:cNvPr id="40" name="Gruppieren 51"/>
            <p:cNvGrpSpPr/>
            <p:nvPr/>
          </p:nvGrpSpPr>
          <p:grpSpPr>
            <a:xfrm>
              <a:off x="4714847" y="1972865"/>
              <a:ext cx="1064993" cy="1064992"/>
              <a:chOff x="1089025" y="2843213"/>
              <a:chExt cx="1195388" cy="1195387"/>
            </a:xfrm>
            <a:solidFill>
              <a:srgbClr val="FFFFFF"/>
            </a:solidFill>
          </p:grpSpPr>
          <p:sp>
            <p:nvSpPr>
              <p:cNvPr id="41" name="Freeform 46"/>
              <p:cNvSpPr>
                <a:spLocks noEditPoints="1"/>
              </p:cNvSpPr>
              <p:nvPr/>
            </p:nvSpPr>
            <p:spPr bwMode="auto">
              <a:xfrm>
                <a:off x="1089025" y="2843213"/>
                <a:ext cx="1195388" cy="1195387"/>
              </a:xfrm>
              <a:custGeom>
                <a:avLst/>
                <a:gdLst>
                  <a:gd name="T0" fmla="*/ 659 w 753"/>
                  <a:gd name="T1" fmla="*/ 290 h 753"/>
                  <a:gd name="T2" fmla="*/ 661 w 753"/>
                  <a:gd name="T3" fmla="*/ 156 h 753"/>
                  <a:gd name="T4" fmla="*/ 635 w 753"/>
                  <a:gd name="T5" fmla="*/ 104 h 753"/>
                  <a:gd name="T6" fmla="*/ 500 w 753"/>
                  <a:gd name="T7" fmla="*/ 125 h 753"/>
                  <a:gd name="T8" fmla="*/ 408 w 753"/>
                  <a:gd name="T9" fmla="*/ 11 h 753"/>
                  <a:gd name="T10" fmla="*/ 316 w 753"/>
                  <a:gd name="T11" fmla="*/ 42 h 753"/>
                  <a:gd name="T12" fmla="*/ 193 w 753"/>
                  <a:gd name="T13" fmla="*/ 99 h 753"/>
                  <a:gd name="T14" fmla="*/ 111 w 753"/>
                  <a:gd name="T15" fmla="*/ 111 h 753"/>
                  <a:gd name="T16" fmla="*/ 101 w 753"/>
                  <a:gd name="T17" fmla="*/ 205 h 753"/>
                  <a:gd name="T18" fmla="*/ 30 w 753"/>
                  <a:gd name="T19" fmla="*/ 323 h 753"/>
                  <a:gd name="T20" fmla="*/ 7 w 753"/>
                  <a:gd name="T21" fmla="*/ 403 h 753"/>
                  <a:gd name="T22" fmla="*/ 130 w 753"/>
                  <a:gd name="T23" fmla="*/ 488 h 753"/>
                  <a:gd name="T24" fmla="*/ 101 w 753"/>
                  <a:gd name="T25" fmla="*/ 628 h 753"/>
                  <a:gd name="T26" fmla="*/ 156 w 753"/>
                  <a:gd name="T27" fmla="*/ 661 h 753"/>
                  <a:gd name="T28" fmla="*/ 290 w 753"/>
                  <a:gd name="T29" fmla="*/ 661 h 753"/>
                  <a:gd name="T30" fmla="*/ 380 w 753"/>
                  <a:gd name="T31" fmla="*/ 753 h 753"/>
                  <a:gd name="T32" fmla="*/ 470 w 753"/>
                  <a:gd name="T33" fmla="*/ 644 h 753"/>
                  <a:gd name="T34" fmla="*/ 607 w 753"/>
                  <a:gd name="T35" fmla="*/ 661 h 753"/>
                  <a:gd name="T36" fmla="*/ 656 w 753"/>
                  <a:gd name="T37" fmla="*/ 621 h 753"/>
                  <a:gd name="T38" fmla="*/ 616 w 753"/>
                  <a:gd name="T39" fmla="*/ 477 h 753"/>
                  <a:gd name="T40" fmla="*/ 751 w 753"/>
                  <a:gd name="T41" fmla="*/ 396 h 753"/>
                  <a:gd name="T42" fmla="*/ 588 w 753"/>
                  <a:gd name="T43" fmla="*/ 115 h 753"/>
                  <a:gd name="T44" fmla="*/ 633 w 753"/>
                  <a:gd name="T45" fmla="*/ 210 h 753"/>
                  <a:gd name="T46" fmla="*/ 484 w 753"/>
                  <a:gd name="T47" fmla="*/ 167 h 753"/>
                  <a:gd name="T48" fmla="*/ 255 w 753"/>
                  <a:gd name="T49" fmla="*/ 328 h 753"/>
                  <a:gd name="T50" fmla="*/ 500 w 753"/>
                  <a:gd name="T51" fmla="*/ 377 h 753"/>
                  <a:gd name="T52" fmla="*/ 352 w 753"/>
                  <a:gd name="T53" fmla="*/ 503 h 753"/>
                  <a:gd name="T54" fmla="*/ 151 w 753"/>
                  <a:gd name="T55" fmla="*/ 283 h 753"/>
                  <a:gd name="T56" fmla="*/ 269 w 753"/>
                  <a:gd name="T57" fmla="*/ 307 h 753"/>
                  <a:gd name="T58" fmla="*/ 252 w 753"/>
                  <a:gd name="T59" fmla="*/ 403 h 753"/>
                  <a:gd name="T60" fmla="*/ 196 w 753"/>
                  <a:gd name="T61" fmla="*/ 399 h 753"/>
                  <a:gd name="T62" fmla="*/ 347 w 753"/>
                  <a:gd name="T63" fmla="*/ 238 h 753"/>
                  <a:gd name="T64" fmla="*/ 493 w 753"/>
                  <a:gd name="T65" fmla="*/ 262 h 753"/>
                  <a:gd name="T66" fmla="*/ 453 w 753"/>
                  <a:gd name="T67" fmla="*/ 498 h 753"/>
                  <a:gd name="T68" fmla="*/ 564 w 753"/>
                  <a:gd name="T69" fmla="*/ 481 h 753"/>
                  <a:gd name="T70" fmla="*/ 503 w 753"/>
                  <a:gd name="T71" fmla="*/ 370 h 753"/>
                  <a:gd name="T72" fmla="*/ 583 w 753"/>
                  <a:gd name="T73" fmla="*/ 318 h 753"/>
                  <a:gd name="T74" fmla="*/ 406 w 753"/>
                  <a:gd name="T75" fmla="*/ 231 h 753"/>
                  <a:gd name="T76" fmla="*/ 342 w 753"/>
                  <a:gd name="T77" fmla="*/ 42 h 753"/>
                  <a:gd name="T78" fmla="*/ 456 w 753"/>
                  <a:gd name="T79" fmla="*/ 111 h 753"/>
                  <a:gd name="T80" fmla="*/ 278 w 753"/>
                  <a:gd name="T81" fmla="*/ 170 h 753"/>
                  <a:gd name="T82" fmla="*/ 274 w 753"/>
                  <a:gd name="T83" fmla="*/ 191 h 753"/>
                  <a:gd name="T84" fmla="*/ 127 w 753"/>
                  <a:gd name="T85" fmla="*/ 130 h 753"/>
                  <a:gd name="T86" fmla="*/ 276 w 753"/>
                  <a:gd name="T87" fmla="*/ 148 h 753"/>
                  <a:gd name="T88" fmla="*/ 108 w 753"/>
                  <a:gd name="T89" fmla="*/ 455 h 753"/>
                  <a:gd name="T90" fmla="*/ 42 w 753"/>
                  <a:gd name="T91" fmla="*/ 342 h 753"/>
                  <a:gd name="T92" fmla="*/ 193 w 753"/>
                  <a:gd name="T93" fmla="*/ 396 h 753"/>
                  <a:gd name="T94" fmla="*/ 167 w 753"/>
                  <a:gd name="T95" fmla="*/ 640 h 753"/>
                  <a:gd name="T96" fmla="*/ 120 w 753"/>
                  <a:gd name="T97" fmla="*/ 545 h 753"/>
                  <a:gd name="T98" fmla="*/ 271 w 753"/>
                  <a:gd name="T99" fmla="*/ 588 h 753"/>
                  <a:gd name="T100" fmla="*/ 354 w 753"/>
                  <a:gd name="T101" fmla="*/ 557 h 753"/>
                  <a:gd name="T102" fmla="*/ 394 w 753"/>
                  <a:gd name="T103" fmla="*/ 725 h 753"/>
                  <a:gd name="T104" fmla="*/ 285 w 753"/>
                  <a:gd name="T105" fmla="*/ 611 h 753"/>
                  <a:gd name="T106" fmla="*/ 453 w 753"/>
                  <a:gd name="T107" fmla="*/ 595 h 753"/>
                  <a:gd name="T108" fmla="*/ 621 w 753"/>
                  <a:gd name="T109" fmla="*/ 507 h 753"/>
                  <a:gd name="T110" fmla="*/ 611 w 753"/>
                  <a:gd name="T111" fmla="*/ 635 h 753"/>
                  <a:gd name="T112" fmla="*/ 486 w 753"/>
                  <a:gd name="T113" fmla="*/ 566 h 753"/>
                  <a:gd name="T114" fmla="*/ 713 w 753"/>
                  <a:gd name="T115" fmla="*/ 411 h 753"/>
                  <a:gd name="T116" fmla="*/ 562 w 753"/>
                  <a:gd name="T117" fmla="*/ 359 h 753"/>
                  <a:gd name="T118" fmla="*/ 725 w 753"/>
                  <a:gd name="T119" fmla="*/ 361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3" h="753">
                    <a:moveTo>
                      <a:pt x="753" y="375"/>
                    </a:moveTo>
                    <a:lnTo>
                      <a:pt x="753" y="368"/>
                    </a:lnTo>
                    <a:lnTo>
                      <a:pt x="751" y="359"/>
                    </a:lnTo>
                    <a:lnTo>
                      <a:pt x="748" y="351"/>
                    </a:lnTo>
                    <a:lnTo>
                      <a:pt x="744" y="347"/>
                    </a:lnTo>
                    <a:lnTo>
                      <a:pt x="739" y="340"/>
                    </a:lnTo>
                    <a:lnTo>
                      <a:pt x="734" y="335"/>
                    </a:lnTo>
                    <a:lnTo>
                      <a:pt x="730" y="328"/>
                    </a:lnTo>
                    <a:lnTo>
                      <a:pt x="722" y="323"/>
                    </a:lnTo>
                    <a:lnTo>
                      <a:pt x="713" y="316"/>
                    </a:lnTo>
                    <a:lnTo>
                      <a:pt x="701" y="309"/>
                    </a:lnTo>
                    <a:lnTo>
                      <a:pt x="689" y="302"/>
                    </a:lnTo>
                    <a:lnTo>
                      <a:pt x="675" y="297"/>
                    </a:lnTo>
                    <a:lnTo>
                      <a:pt x="659" y="290"/>
                    </a:lnTo>
                    <a:lnTo>
                      <a:pt x="642" y="285"/>
                    </a:lnTo>
                    <a:lnTo>
                      <a:pt x="630" y="283"/>
                    </a:lnTo>
                    <a:lnTo>
                      <a:pt x="616" y="278"/>
                    </a:lnTo>
                    <a:lnTo>
                      <a:pt x="623" y="266"/>
                    </a:lnTo>
                    <a:lnTo>
                      <a:pt x="630" y="255"/>
                    </a:lnTo>
                    <a:lnTo>
                      <a:pt x="637" y="241"/>
                    </a:lnTo>
                    <a:lnTo>
                      <a:pt x="642" y="229"/>
                    </a:lnTo>
                    <a:lnTo>
                      <a:pt x="647" y="217"/>
                    </a:lnTo>
                    <a:lnTo>
                      <a:pt x="652" y="205"/>
                    </a:lnTo>
                    <a:lnTo>
                      <a:pt x="654" y="193"/>
                    </a:lnTo>
                    <a:lnTo>
                      <a:pt x="659" y="181"/>
                    </a:lnTo>
                    <a:lnTo>
                      <a:pt x="659" y="172"/>
                    </a:lnTo>
                    <a:lnTo>
                      <a:pt x="661" y="163"/>
                    </a:lnTo>
                    <a:lnTo>
                      <a:pt x="661" y="156"/>
                    </a:lnTo>
                    <a:lnTo>
                      <a:pt x="659" y="148"/>
                    </a:lnTo>
                    <a:lnTo>
                      <a:pt x="659" y="141"/>
                    </a:lnTo>
                    <a:lnTo>
                      <a:pt x="656" y="134"/>
                    </a:lnTo>
                    <a:lnTo>
                      <a:pt x="654" y="127"/>
                    </a:lnTo>
                    <a:lnTo>
                      <a:pt x="649" y="120"/>
                    </a:lnTo>
                    <a:lnTo>
                      <a:pt x="644" y="113"/>
                    </a:lnTo>
                    <a:lnTo>
                      <a:pt x="647" y="113"/>
                    </a:lnTo>
                    <a:lnTo>
                      <a:pt x="644" y="113"/>
                    </a:lnTo>
                    <a:lnTo>
                      <a:pt x="644" y="111"/>
                    </a:lnTo>
                    <a:lnTo>
                      <a:pt x="642" y="111"/>
                    </a:lnTo>
                    <a:lnTo>
                      <a:pt x="642" y="111"/>
                    </a:lnTo>
                    <a:lnTo>
                      <a:pt x="640" y="108"/>
                    </a:lnTo>
                    <a:lnTo>
                      <a:pt x="640" y="108"/>
                    </a:lnTo>
                    <a:lnTo>
                      <a:pt x="635" y="104"/>
                    </a:lnTo>
                    <a:lnTo>
                      <a:pt x="628" y="101"/>
                    </a:lnTo>
                    <a:lnTo>
                      <a:pt x="621" y="96"/>
                    </a:lnTo>
                    <a:lnTo>
                      <a:pt x="614" y="96"/>
                    </a:lnTo>
                    <a:lnTo>
                      <a:pt x="607" y="94"/>
                    </a:lnTo>
                    <a:lnTo>
                      <a:pt x="600" y="94"/>
                    </a:lnTo>
                    <a:lnTo>
                      <a:pt x="590" y="94"/>
                    </a:lnTo>
                    <a:lnTo>
                      <a:pt x="583" y="94"/>
                    </a:lnTo>
                    <a:lnTo>
                      <a:pt x="574" y="96"/>
                    </a:lnTo>
                    <a:lnTo>
                      <a:pt x="562" y="99"/>
                    </a:lnTo>
                    <a:lnTo>
                      <a:pt x="550" y="104"/>
                    </a:lnTo>
                    <a:lnTo>
                      <a:pt x="538" y="108"/>
                    </a:lnTo>
                    <a:lnTo>
                      <a:pt x="526" y="111"/>
                    </a:lnTo>
                    <a:lnTo>
                      <a:pt x="512" y="118"/>
                    </a:lnTo>
                    <a:lnTo>
                      <a:pt x="500" y="125"/>
                    </a:lnTo>
                    <a:lnTo>
                      <a:pt x="489" y="130"/>
                    </a:lnTo>
                    <a:lnTo>
                      <a:pt x="477" y="137"/>
                    </a:lnTo>
                    <a:lnTo>
                      <a:pt x="472" y="125"/>
                    </a:lnTo>
                    <a:lnTo>
                      <a:pt x="470" y="111"/>
                    </a:lnTo>
                    <a:lnTo>
                      <a:pt x="463" y="94"/>
                    </a:lnTo>
                    <a:lnTo>
                      <a:pt x="458" y="80"/>
                    </a:lnTo>
                    <a:lnTo>
                      <a:pt x="451" y="66"/>
                    </a:lnTo>
                    <a:lnTo>
                      <a:pt x="446" y="54"/>
                    </a:lnTo>
                    <a:lnTo>
                      <a:pt x="439" y="42"/>
                    </a:lnTo>
                    <a:lnTo>
                      <a:pt x="432" y="30"/>
                    </a:lnTo>
                    <a:lnTo>
                      <a:pt x="425" y="26"/>
                    </a:lnTo>
                    <a:lnTo>
                      <a:pt x="420" y="21"/>
                    </a:lnTo>
                    <a:lnTo>
                      <a:pt x="415" y="16"/>
                    </a:lnTo>
                    <a:lnTo>
                      <a:pt x="408" y="11"/>
                    </a:lnTo>
                    <a:lnTo>
                      <a:pt x="401" y="7"/>
                    </a:lnTo>
                    <a:lnTo>
                      <a:pt x="396" y="4"/>
                    </a:lnTo>
                    <a:lnTo>
                      <a:pt x="387" y="2"/>
                    </a:lnTo>
                    <a:lnTo>
                      <a:pt x="380" y="0"/>
                    </a:lnTo>
                    <a:lnTo>
                      <a:pt x="373" y="0"/>
                    </a:lnTo>
                    <a:lnTo>
                      <a:pt x="366" y="2"/>
                    </a:lnTo>
                    <a:lnTo>
                      <a:pt x="359" y="4"/>
                    </a:lnTo>
                    <a:lnTo>
                      <a:pt x="352" y="7"/>
                    </a:lnTo>
                    <a:lnTo>
                      <a:pt x="344" y="11"/>
                    </a:lnTo>
                    <a:lnTo>
                      <a:pt x="340" y="16"/>
                    </a:lnTo>
                    <a:lnTo>
                      <a:pt x="333" y="21"/>
                    </a:lnTo>
                    <a:lnTo>
                      <a:pt x="328" y="26"/>
                    </a:lnTo>
                    <a:lnTo>
                      <a:pt x="323" y="30"/>
                    </a:lnTo>
                    <a:lnTo>
                      <a:pt x="316" y="42"/>
                    </a:lnTo>
                    <a:lnTo>
                      <a:pt x="309" y="54"/>
                    </a:lnTo>
                    <a:lnTo>
                      <a:pt x="302" y="66"/>
                    </a:lnTo>
                    <a:lnTo>
                      <a:pt x="297" y="80"/>
                    </a:lnTo>
                    <a:lnTo>
                      <a:pt x="290" y="94"/>
                    </a:lnTo>
                    <a:lnTo>
                      <a:pt x="285" y="111"/>
                    </a:lnTo>
                    <a:lnTo>
                      <a:pt x="281" y="125"/>
                    </a:lnTo>
                    <a:lnTo>
                      <a:pt x="278" y="137"/>
                    </a:lnTo>
                    <a:lnTo>
                      <a:pt x="267" y="130"/>
                    </a:lnTo>
                    <a:lnTo>
                      <a:pt x="255" y="125"/>
                    </a:lnTo>
                    <a:lnTo>
                      <a:pt x="241" y="118"/>
                    </a:lnTo>
                    <a:lnTo>
                      <a:pt x="229" y="111"/>
                    </a:lnTo>
                    <a:lnTo>
                      <a:pt x="215" y="108"/>
                    </a:lnTo>
                    <a:lnTo>
                      <a:pt x="203" y="104"/>
                    </a:lnTo>
                    <a:lnTo>
                      <a:pt x="193" y="99"/>
                    </a:lnTo>
                    <a:lnTo>
                      <a:pt x="181" y="96"/>
                    </a:lnTo>
                    <a:lnTo>
                      <a:pt x="170" y="94"/>
                    </a:lnTo>
                    <a:lnTo>
                      <a:pt x="163" y="94"/>
                    </a:lnTo>
                    <a:lnTo>
                      <a:pt x="156" y="94"/>
                    </a:lnTo>
                    <a:lnTo>
                      <a:pt x="148" y="94"/>
                    </a:lnTo>
                    <a:lnTo>
                      <a:pt x="141" y="96"/>
                    </a:lnTo>
                    <a:lnTo>
                      <a:pt x="132" y="96"/>
                    </a:lnTo>
                    <a:lnTo>
                      <a:pt x="127" y="101"/>
                    </a:lnTo>
                    <a:lnTo>
                      <a:pt x="120" y="104"/>
                    </a:lnTo>
                    <a:lnTo>
                      <a:pt x="113" y="108"/>
                    </a:lnTo>
                    <a:lnTo>
                      <a:pt x="113" y="108"/>
                    </a:lnTo>
                    <a:lnTo>
                      <a:pt x="113" y="111"/>
                    </a:lnTo>
                    <a:lnTo>
                      <a:pt x="111" y="111"/>
                    </a:lnTo>
                    <a:lnTo>
                      <a:pt x="111" y="111"/>
                    </a:lnTo>
                    <a:lnTo>
                      <a:pt x="108" y="113"/>
                    </a:lnTo>
                    <a:lnTo>
                      <a:pt x="108" y="113"/>
                    </a:lnTo>
                    <a:lnTo>
                      <a:pt x="108" y="113"/>
                    </a:lnTo>
                    <a:lnTo>
                      <a:pt x="104" y="120"/>
                    </a:lnTo>
                    <a:lnTo>
                      <a:pt x="101" y="127"/>
                    </a:lnTo>
                    <a:lnTo>
                      <a:pt x="99" y="134"/>
                    </a:lnTo>
                    <a:lnTo>
                      <a:pt x="96" y="141"/>
                    </a:lnTo>
                    <a:lnTo>
                      <a:pt x="94" y="148"/>
                    </a:lnTo>
                    <a:lnTo>
                      <a:pt x="94" y="156"/>
                    </a:lnTo>
                    <a:lnTo>
                      <a:pt x="94" y="163"/>
                    </a:lnTo>
                    <a:lnTo>
                      <a:pt x="94" y="172"/>
                    </a:lnTo>
                    <a:lnTo>
                      <a:pt x="96" y="181"/>
                    </a:lnTo>
                    <a:lnTo>
                      <a:pt x="99" y="193"/>
                    </a:lnTo>
                    <a:lnTo>
                      <a:pt x="101" y="205"/>
                    </a:lnTo>
                    <a:lnTo>
                      <a:pt x="106" y="217"/>
                    </a:lnTo>
                    <a:lnTo>
                      <a:pt x="111" y="229"/>
                    </a:lnTo>
                    <a:lnTo>
                      <a:pt x="118" y="241"/>
                    </a:lnTo>
                    <a:lnTo>
                      <a:pt x="125" y="255"/>
                    </a:lnTo>
                    <a:lnTo>
                      <a:pt x="130" y="266"/>
                    </a:lnTo>
                    <a:lnTo>
                      <a:pt x="137" y="278"/>
                    </a:lnTo>
                    <a:lnTo>
                      <a:pt x="125" y="283"/>
                    </a:lnTo>
                    <a:lnTo>
                      <a:pt x="111" y="285"/>
                    </a:lnTo>
                    <a:lnTo>
                      <a:pt x="94" y="290"/>
                    </a:lnTo>
                    <a:lnTo>
                      <a:pt x="80" y="297"/>
                    </a:lnTo>
                    <a:lnTo>
                      <a:pt x="66" y="302"/>
                    </a:lnTo>
                    <a:lnTo>
                      <a:pt x="54" y="309"/>
                    </a:lnTo>
                    <a:lnTo>
                      <a:pt x="42" y="316"/>
                    </a:lnTo>
                    <a:lnTo>
                      <a:pt x="30" y="323"/>
                    </a:lnTo>
                    <a:lnTo>
                      <a:pt x="26" y="328"/>
                    </a:lnTo>
                    <a:lnTo>
                      <a:pt x="21" y="335"/>
                    </a:lnTo>
                    <a:lnTo>
                      <a:pt x="14" y="340"/>
                    </a:lnTo>
                    <a:lnTo>
                      <a:pt x="11" y="347"/>
                    </a:lnTo>
                    <a:lnTo>
                      <a:pt x="7" y="351"/>
                    </a:lnTo>
                    <a:lnTo>
                      <a:pt x="4" y="359"/>
                    </a:lnTo>
                    <a:lnTo>
                      <a:pt x="2" y="368"/>
                    </a:lnTo>
                    <a:lnTo>
                      <a:pt x="0" y="375"/>
                    </a:lnTo>
                    <a:lnTo>
                      <a:pt x="0" y="375"/>
                    </a:lnTo>
                    <a:lnTo>
                      <a:pt x="0" y="380"/>
                    </a:lnTo>
                    <a:lnTo>
                      <a:pt x="0" y="380"/>
                    </a:lnTo>
                    <a:lnTo>
                      <a:pt x="2" y="389"/>
                    </a:lnTo>
                    <a:lnTo>
                      <a:pt x="4" y="396"/>
                    </a:lnTo>
                    <a:lnTo>
                      <a:pt x="7" y="403"/>
                    </a:lnTo>
                    <a:lnTo>
                      <a:pt x="11" y="408"/>
                    </a:lnTo>
                    <a:lnTo>
                      <a:pt x="14" y="415"/>
                    </a:lnTo>
                    <a:lnTo>
                      <a:pt x="21" y="420"/>
                    </a:lnTo>
                    <a:lnTo>
                      <a:pt x="26" y="427"/>
                    </a:lnTo>
                    <a:lnTo>
                      <a:pt x="30" y="432"/>
                    </a:lnTo>
                    <a:lnTo>
                      <a:pt x="42" y="439"/>
                    </a:lnTo>
                    <a:lnTo>
                      <a:pt x="54" y="446"/>
                    </a:lnTo>
                    <a:lnTo>
                      <a:pt x="66" y="453"/>
                    </a:lnTo>
                    <a:lnTo>
                      <a:pt x="80" y="458"/>
                    </a:lnTo>
                    <a:lnTo>
                      <a:pt x="94" y="465"/>
                    </a:lnTo>
                    <a:lnTo>
                      <a:pt x="111" y="470"/>
                    </a:lnTo>
                    <a:lnTo>
                      <a:pt x="125" y="474"/>
                    </a:lnTo>
                    <a:lnTo>
                      <a:pt x="137" y="477"/>
                    </a:lnTo>
                    <a:lnTo>
                      <a:pt x="130" y="488"/>
                    </a:lnTo>
                    <a:lnTo>
                      <a:pt x="125" y="500"/>
                    </a:lnTo>
                    <a:lnTo>
                      <a:pt x="118" y="514"/>
                    </a:lnTo>
                    <a:lnTo>
                      <a:pt x="111" y="526"/>
                    </a:lnTo>
                    <a:lnTo>
                      <a:pt x="106" y="538"/>
                    </a:lnTo>
                    <a:lnTo>
                      <a:pt x="101" y="550"/>
                    </a:lnTo>
                    <a:lnTo>
                      <a:pt x="99" y="562"/>
                    </a:lnTo>
                    <a:lnTo>
                      <a:pt x="96" y="573"/>
                    </a:lnTo>
                    <a:lnTo>
                      <a:pt x="94" y="583"/>
                    </a:lnTo>
                    <a:lnTo>
                      <a:pt x="94" y="592"/>
                    </a:lnTo>
                    <a:lnTo>
                      <a:pt x="94" y="599"/>
                    </a:lnTo>
                    <a:lnTo>
                      <a:pt x="94" y="606"/>
                    </a:lnTo>
                    <a:lnTo>
                      <a:pt x="96" y="614"/>
                    </a:lnTo>
                    <a:lnTo>
                      <a:pt x="99" y="621"/>
                    </a:lnTo>
                    <a:lnTo>
                      <a:pt x="101" y="628"/>
                    </a:lnTo>
                    <a:lnTo>
                      <a:pt x="104" y="635"/>
                    </a:lnTo>
                    <a:lnTo>
                      <a:pt x="108" y="642"/>
                    </a:lnTo>
                    <a:lnTo>
                      <a:pt x="108" y="642"/>
                    </a:lnTo>
                    <a:lnTo>
                      <a:pt x="108" y="642"/>
                    </a:lnTo>
                    <a:lnTo>
                      <a:pt x="111" y="642"/>
                    </a:lnTo>
                    <a:lnTo>
                      <a:pt x="111" y="644"/>
                    </a:lnTo>
                    <a:lnTo>
                      <a:pt x="113" y="644"/>
                    </a:lnTo>
                    <a:lnTo>
                      <a:pt x="113" y="647"/>
                    </a:lnTo>
                    <a:lnTo>
                      <a:pt x="120" y="651"/>
                    </a:lnTo>
                    <a:lnTo>
                      <a:pt x="127" y="654"/>
                    </a:lnTo>
                    <a:lnTo>
                      <a:pt x="132" y="656"/>
                    </a:lnTo>
                    <a:lnTo>
                      <a:pt x="141" y="658"/>
                    </a:lnTo>
                    <a:lnTo>
                      <a:pt x="148" y="661"/>
                    </a:lnTo>
                    <a:lnTo>
                      <a:pt x="156" y="661"/>
                    </a:lnTo>
                    <a:lnTo>
                      <a:pt x="163" y="661"/>
                    </a:lnTo>
                    <a:lnTo>
                      <a:pt x="170" y="661"/>
                    </a:lnTo>
                    <a:lnTo>
                      <a:pt x="181" y="658"/>
                    </a:lnTo>
                    <a:lnTo>
                      <a:pt x="193" y="656"/>
                    </a:lnTo>
                    <a:lnTo>
                      <a:pt x="203" y="651"/>
                    </a:lnTo>
                    <a:lnTo>
                      <a:pt x="215" y="649"/>
                    </a:lnTo>
                    <a:lnTo>
                      <a:pt x="229" y="642"/>
                    </a:lnTo>
                    <a:lnTo>
                      <a:pt x="241" y="637"/>
                    </a:lnTo>
                    <a:lnTo>
                      <a:pt x="255" y="630"/>
                    </a:lnTo>
                    <a:lnTo>
                      <a:pt x="267" y="623"/>
                    </a:lnTo>
                    <a:lnTo>
                      <a:pt x="278" y="618"/>
                    </a:lnTo>
                    <a:lnTo>
                      <a:pt x="281" y="630"/>
                    </a:lnTo>
                    <a:lnTo>
                      <a:pt x="285" y="644"/>
                    </a:lnTo>
                    <a:lnTo>
                      <a:pt x="290" y="661"/>
                    </a:lnTo>
                    <a:lnTo>
                      <a:pt x="297" y="675"/>
                    </a:lnTo>
                    <a:lnTo>
                      <a:pt x="302" y="689"/>
                    </a:lnTo>
                    <a:lnTo>
                      <a:pt x="309" y="701"/>
                    </a:lnTo>
                    <a:lnTo>
                      <a:pt x="316" y="713"/>
                    </a:lnTo>
                    <a:lnTo>
                      <a:pt x="323" y="722"/>
                    </a:lnTo>
                    <a:lnTo>
                      <a:pt x="328" y="729"/>
                    </a:lnTo>
                    <a:lnTo>
                      <a:pt x="333" y="734"/>
                    </a:lnTo>
                    <a:lnTo>
                      <a:pt x="340" y="739"/>
                    </a:lnTo>
                    <a:lnTo>
                      <a:pt x="344" y="743"/>
                    </a:lnTo>
                    <a:lnTo>
                      <a:pt x="352" y="748"/>
                    </a:lnTo>
                    <a:lnTo>
                      <a:pt x="359" y="751"/>
                    </a:lnTo>
                    <a:lnTo>
                      <a:pt x="366" y="753"/>
                    </a:lnTo>
                    <a:lnTo>
                      <a:pt x="373" y="753"/>
                    </a:lnTo>
                    <a:lnTo>
                      <a:pt x="380" y="753"/>
                    </a:lnTo>
                    <a:lnTo>
                      <a:pt x="387" y="753"/>
                    </a:lnTo>
                    <a:lnTo>
                      <a:pt x="396" y="751"/>
                    </a:lnTo>
                    <a:lnTo>
                      <a:pt x="401" y="748"/>
                    </a:lnTo>
                    <a:lnTo>
                      <a:pt x="408" y="743"/>
                    </a:lnTo>
                    <a:lnTo>
                      <a:pt x="415" y="739"/>
                    </a:lnTo>
                    <a:lnTo>
                      <a:pt x="420" y="734"/>
                    </a:lnTo>
                    <a:lnTo>
                      <a:pt x="425" y="729"/>
                    </a:lnTo>
                    <a:lnTo>
                      <a:pt x="432" y="722"/>
                    </a:lnTo>
                    <a:lnTo>
                      <a:pt x="439" y="713"/>
                    </a:lnTo>
                    <a:lnTo>
                      <a:pt x="446" y="701"/>
                    </a:lnTo>
                    <a:lnTo>
                      <a:pt x="451" y="689"/>
                    </a:lnTo>
                    <a:lnTo>
                      <a:pt x="458" y="675"/>
                    </a:lnTo>
                    <a:lnTo>
                      <a:pt x="463" y="661"/>
                    </a:lnTo>
                    <a:lnTo>
                      <a:pt x="470" y="644"/>
                    </a:lnTo>
                    <a:lnTo>
                      <a:pt x="472" y="630"/>
                    </a:lnTo>
                    <a:lnTo>
                      <a:pt x="477" y="618"/>
                    </a:lnTo>
                    <a:lnTo>
                      <a:pt x="489" y="623"/>
                    </a:lnTo>
                    <a:lnTo>
                      <a:pt x="500" y="630"/>
                    </a:lnTo>
                    <a:lnTo>
                      <a:pt x="512" y="637"/>
                    </a:lnTo>
                    <a:lnTo>
                      <a:pt x="526" y="642"/>
                    </a:lnTo>
                    <a:lnTo>
                      <a:pt x="538" y="649"/>
                    </a:lnTo>
                    <a:lnTo>
                      <a:pt x="550" y="651"/>
                    </a:lnTo>
                    <a:lnTo>
                      <a:pt x="562" y="656"/>
                    </a:lnTo>
                    <a:lnTo>
                      <a:pt x="574" y="658"/>
                    </a:lnTo>
                    <a:lnTo>
                      <a:pt x="583" y="661"/>
                    </a:lnTo>
                    <a:lnTo>
                      <a:pt x="590" y="661"/>
                    </a:lnTo>
                    <a:lnTo>
                      <a:pt x="600" y="661"/>
                    </a:lnTo>
                    <a:lnTo>
                      <a:pt x="607" y="661"/>
                    </a:lnTo>
                    <a:lnTo>
                      <a:pt x="614" y="658"/>
                    </a:lnTo>
                    <a:lnTo>
                      <a:pt x="621" y="656"/>
                    </a:lnTo>
                    <a:lnTo>
                      <a:pt x="628" y="654"/>
                    </a:lnTo>
                    <a:lnTo>
                      <a:pt x="635" y="651"/>
                    </a:lnTo>
                    <a:lnTo>
                      <a:pt x="640" y="647"/>
                    </a:lnTo>
                    <a:lnTo>
                      <a:pt x="642" y="644"/>
                    </a:lnTo>
                    <a:lnTo>
                      <a:pt x="642" y="644"/>
                    </a:lnTo>
                    <a:lnTo>
                      <a:pt x="644" y="642"/>
                    </a:lnTo>
                    <a:lnTo>
                      <a:pt x="644" y="642"/>
                    </a:lnTo>
                    <a:lnTo>
                      <a:pt x="647" y="642"/>
                    </a:lnTo>
                    <a:lnTo>
                      <a:pt x="644" y="642"/>
                    </a:lnTo>
                    <a:lnTo>
                      <a:pt x="649" y="635"/>
                    </a:lnTo>
                    <a:lnTo>
                      <a:pt x="654" y="628"/>
                    </a:lnTo>
                    <a:lnTo>
                      <a:pt x="656" y="621"/>
                    </a:lnTo>
                    <a:lnTo>
                      <a:pt x="659" y="614"/>
                    </a:lnTo>
                    <a:lnTo>
                      <a:pt x="659" y="606"/>
                    </a:lnTo>
                    <a:lnTo>
                      <a:pt x="661" y="599"/>
                    </a:lnTo>
                    <a:lnTo>
                      <a:pt x="661" y="592"/>
                    </a:lnTo>
                    <a:lnTo>
                      <a:pt x="659" y="583"/>
                    </a:lnTo>
                    <a:lnTo>
                      <a:pt x="659" y="573"/>
                    </a:lnTo>
                    <a:lnTo>
                      <a:pt x="654" y="562"/>
                    </a:lnTo>
                    <a:lnTo>
                      <a:pt x="652" y="550"/>
                    </a:lnTo>
                    <a:lnTo>
                      <a:pt x="647" y="538"/>
                    </a:lnTo>
                    <a:lnTo>
                      <a:pt x="642" y="526"/>
                    </a:lnTo>
                    <a:lnTo>
                      <a:pt x="637" y="514"/>
                    </a:lnTo>
                    <a:lnTo>
                      <a:pt x="630" y="500"/>
                    </a:lnTo>
                    <a:lnTo>
                      <a:pt x="623" y="488"/>
                    </a:lnTo>
                    <a:lnTo>
                      <a:pt x="616" y="477"/>
                    </a:lnTo>
                    <a:lnTo>
                      <a:pt x="630" y="474"/>
                    </a:lnTo>
                    <a:lnTo>
                      <a:pt x="642" y="470"/>
                    </a:lnTo>
                    <a:lnTo>
                      <a:pt x="659" y="465"/>
                    </a:lnTo>
                    <a:lnTo>
                      <a:pt x="675" y="458"/>
                    </a:lnTo>
                    <a:lnTo>
                      <a:pt x="689" y="453"/>
                    </a:lnTo>
                    <a:lnTo>
                      <a:pt x="701" y="446"/>
                    </a:lnTo>
                    <a:lnTo>
                      <a:pt x="713" y="439"/>
                    </a:lnTo>
                    <a:lnTo>
                      <a:pt x="722" y="432"/>
                    </a:lnTo>
                    <a:lnTo>
                      <a:pt x="730" y="427"/>
                    </a:lnTo>
                    <a:lnTo>
                      <a:pt x="734" y="420"/>
                    </a:lnTo>
                    <a:lnTo>
                      <a:pt x="739" y="415"/>
                    </a:lnTo>
                    <a:lnTo>
                      <a:pt x="744" y="408"/>
                    </a:lnTo>
                    <a:lnTo>
                      <a:pt x="748" y="403"/>
                    </a:lnTo>
                    <a:lnTo>
                      <a:pt x="751" y="396"/>
                    </a:lnTo>
                    <a:lnTo>
                      <a:pt x="753" y="389"/>
                    </a:lnTo>
                    <a:lnTo>
                      <a:pt x="753" y="380"/>
                    </a:lnTo>
                    <a:lnTo>
                      <a:pt x="753" y="380"/>
                    </a:lnTo>
                    <a:lnTo>
                      <a:pt x="753" y="375"/>
                    </a:lnTo>
                    <a:lnTo>
                      <a:pt x="753" y="375"/>
                    </a:lnTo>
                    <a:close/>
                    <a:moveTo>
                      <a:pt x="493" y="139"/>
                    </a:moveTo>
                    <a:lnTo>
                      <a:pt x="507" y="134"/>
                    </a:lnTo>
                    <a:lnTo>
                      <a:pt x="519" y="130"/>
                    </a:lnTo>
                    <a:lnTo>
                      <a:pt x="531" y="125"/>
                    </a:lnTo>
                    <a:lnTo>
                      <a:pt x="543" y="120"/>
                    </a:lnTo>
                    <a:lnTo>
                      <a:pt x="555" y="118"/>
                    </a:lnTo>
                    <a:lnTo>
                      <a:pt x="567" y="115"/>
                    </a:lnTo>
                    <a:lnTo>
                      <a:pt x="578" y="115"/>
                    </a:lnTo>
                    <a:lnTo>
                      <a:pt x="588" y="115"/>
                    </a:lnTo>
                    <a:lnTo>
                      <a:pt x="597" y="115"/>
                    </a:lnTo>
                    <a:lnTo>
                      <a:pt x="604" y="118"/>
                    </a:lnTo>
                    <a:lnTo>
                      <a:pt x="611" y="120"/>
                    </a:lnTo>
                    <a:lnTo>
                      <a:pt x="618" y="125"/>
                    </a:lnTo>
                    <a:lnTo>
                      <a:pt x="626" y="130"/>
                    </a:lnTo>
                    <a:lnTo>
                      <a:pt x="630" y="134"/>
                    </a:lnTo>
                    <a:lnTo>
                      <a:pt x="633" y="141"/>
                    </a:lnTo>
                    <a:lnTo>
                      <a:pt x="637" y="151"/>
                    </a:lnTo>
                    <a:lnTo>
                      <a:pt x="637" y="158"/>
                    </a:lnTo>
                    <a:lnTo>
                      <a:pt x="640" y="167"/>
                    </a:lnTo>
                    <a:lnTo>
                      <a:pt x="640" y="177"/>
                    </a:lnTo>
                    <a:lnTo>
                      <a:pt x="637" y="189"/>
                    </a:lnTo>
                    <a:lnTo>
                      <a:pt x="635" y="198"/>
                    </a:lnTo>
                    <a:lnTo>
                      <a:pt x="633" y="210"/>
                    </a:lnTo>
                    <a:lnTo>
                      <a:pt x="630" y="222"/>
                    </a:lnTo>
                    <a:lnTo>
                      <a:pt x="626" y="236"/>
                    </a:lnTo>
                    <a:lnTo>
                      <a:pt x="621" y="248"/>
                    </a:lnTo>
                    <a:lnTo>
                      <a:pt x="614" y="262"/>
                    </a:lnTo>
                    <a:lnTo>
                      <a:pt x="607" y="276"/>
                    </a:lnTo>
                    <a:lnTo>
                      <a:pt x="588" y="271"/>
                    </a:lnTo>
                    <a:lnTo>
                      <a:pt x="567" y="266"/>
                    </a:lnTo>
                    <a:lnTo>
                      <a:pt x="543" y="264"/>
                    </a:lnTo>
                    <a:lnTo>
                      <a:pt x="522" y="259"/>
                    </a:lnTo>
                    <a:lnTo>
                      <a:pt x="496" y="257"/>
                    </a:lnTo>
                    <a:lnTo>
                      <a:pt x="493" y="233"/>
                    </a:lnTo>
                    <a:lnTo>
                      <a:pt x="491" y="212"/>
                    </a:lnTo>
                    <a:lnTo>
                      <a:pt x="486" y="189"/>
                    </a:lnTo>
                    <a:lnTo>
                      <a:pt x="484" y="167"/>
                    </a:lnTo>
                    <a:lnTo>
                      <a:pt x="479" y="148"/>
                    </a:lnTo>
                    <a:lnTo>
                      <a:pt x="493" y="139"/>
                    </a:lnTo>
                    <a:close/>
                    <a:moveTo>
                      <a:pt x="404" y="500"/>
                    </a:moveTo>
                    <a:lnTo>
                      <a:pt x="378" y="500"/>
                    </a:lnTo>
                    <a:lnTo>
                      <a:pt x="352" y="500"/>
                    </a:lnTo>
                    <a:lnTo>
                      <a:pt x="326" y="498"/>
                    </a:lnTo>
                    <a:lnTo>
                      <a:pt x="309" y="481"/>
                    </a:lnTo>
                    <a:lnTo>
                      <a:pt x="290" y="465"/>
                    </a:lnTo>
                    <a:lnTo>
                      <a:pt x="274" y="446"/>
                    </a:lnTo>
                    <a:lnTo>
                      <a:pt x="255" y="427"/>
                    </a:lnTo>
                    <a:lnTo>
                      <a:pt x="255" y="403"/>
                    </a:lnTo>
                    <a:lnTo>
                      <a:pt x="255" y="377"/>
                    </a:lnTo>
                    <a:lnTo>
                      <a:pt x="255" y="351"/>
                    </a:lnTo>
                    <a:lnTo>
                      <a:pt x="255" y="328"/>
                    </a:lnTo>
                    <a:lnTo>
                      <a:pt x="274" y="309"/>
                    </a:lnTo>
                    <a:lnTo>
                      <a:pt x="290" y="290"/>
                    </a:lnTo>
                    <a:lnTo>
                      <a:pt x="309" y="274"/>
                    </a:lnTo>
                    <a:lnTo>
                      <a:pt x="326" y="257"/>
                    </a:lnTo>
                    <a:lnTo>
                      <a:pt x="352" y="255"/>
                    </a:lnTo>
                    <a:lnTo>
                      <a:pt x="378" y="255"/>
                    </a:lnTo>
                    <a:lnTo>
                      <a:pt x="404" y="255"/>
                    </a:lnTo>
                    <a:lnTo>
                      <a:pt x="427" y="257"/>
                    </a:lnTo>
                    <a:lnTo>
                      <a:pt x="446" y="274"/>
                    </a:lnTo>
                    <a:lnTo>
                      <a:pt x="463" y="290"/>
                    </a:lnTo>
                    <a:lnTo>
                      <a:pt x="481" y="309"/>
                    </a:lnTo>
                    <a:lnTo>
                      <a:pt x="498" y="328"/>
                    </a:lnTo>
                    <a:lnTo>
                      <a:pt x="498" y="351"/>
                    </a:lnTo>
                    <a:lnTo>
                      <a:pt x="500" y="377"/>
                    </a:lnTo>
                    <a:lnTo>
                      <a:pt x="498" y="403"/>
                    </a:lnTo>
                    <a:lnTo>
                      <a:pt x="498" y="427"/>
                    </a:lnTo>
                    <a:lnTo>
                      <a:pt x="481" y="446"/>
                    </a:lnTo>
                    <a:lnTo>
                      <a:pt x="463" y="465"/>
                    </a:lnTo>
                    <a:lnTo>
                      <a:pt x="446" y="481"/>
                    </a:lnTo>
                    <a:lnTo>
                      <a:pt x="427" y="498"/>
                    </a:lnTo>
                    <a:lnTo>
                      <a:pt x="404" y="500"/>
                    </a:lnTo>
                    <a:close/>
                    <a:moveTo>
                      <a:pt x="422" y="503"/>
                    </a:moveTo>
                    <a:lnTo>
                      <a:pt x="408" y="517"/>
                    </a:lnTo>
                    <a:lnTo>
                      <a:pt x="392" y="529"/>
                    </a:lnTo>
                    <a:lnTo>
                      <a:pt x="378" y="540"/>
                    </a:lnTo>
                    <a:lnTo>
                      <a:pt x="354" y="521"/>
                    </a:lnTo>
                    <a:lnTo>
                      <a:pt x="330" y="503"/>
                    </a:lnTo>
                    <a:lnTo>
                      <a:pt x="352" y="503"/>
                    </a:lnTo>
                    <a:lnTo>
                      <a:pt x="370" y="503"/>
                    </a:lnTo>
                    <a:lnTo>
                      <a:pt x="382" y="503"/>
                    </a:lnTo>
                    <a:lnTo>
                      <a:pt x="404" y="503"/>
                    </a:lnTo>
                    <a:lnTo>
                      <a:pt x="422" y="503"/>
                    </a:lnTo>
                    <a:close/>
                    <a:moveTo>
                      <a:pt x="255" y="283"/>
                    </a:moveTo>
                    <a:lnTo>
                      <a:pt x="255" y="304"/>
                    </a:lnTo>
                    <a:lnTo>
                      <a:pt x="252" y="326"/>
                    </a:lnTo>
                    <a:lnTo>
                      <a:pt x="231" y="349"/>
                    </a:lnTo>
                    <a:lnTo>
                      <a:pt x="210" y="373"/>
                    </a:lnTo>
                    <a:lnTo>
                      <a:pt x="196" y="354"/>
                    </a:lnTo>
                    <a:lnTo>
                      <a:pt x="184" y="337"/>
                    </a:lnTo>
                    <a:lnTo>
                      <a:pt x="172" y="318"/>
                    </a:lnTo>
                    <a:lnTo>
                      <a:pt x="160" y="302"/>
                    </a:lnTo>
                    <a:lnTo>
                      <a:pt x="151" y="283"/>
                    </a:lnTo>
                    <a:lnTo>
                      <a:pt x="170" y="278"/>
                    </a:lnTo>
                    <a:lnTo>
                      <a:pt x="191" y="274"/>
                    </a:lnTo>
                    <a:lnTo>
                      <a:pt x="212" y="269"/>
                    </a:lnTo>
                    <a:lnTo>
                      <a:pt x="233" y="266"/>
                    </a:lnTo>
                    <a:lnTo>
                      <a:pt x="257" y="262"/>
                    </a:lnTo>
                    <a:lnTo>
                      <a:pt x="255" y="283"/>
                    </a:lnTo>
                    <a:close/>
                    <a:moveTo>
                      <a:pt x="257" y="302"/>
                    </a:moveTo>
                    <a:lnTo>
                      <a:pt x="259" y="281"/>
                    </a:lnTo>
                    <a:lnTo>
                      <a:pt x="262" y="262"/>
                    </a:lnTo>
                    <a:lnTo>
                      <a:pt x="281" y="259"/>
                    </a:lnTo>
                    <a:lnTo>
                      <a:pt x="300" y="257"/>
                    </a:lnTo>
                    <a:lnTo>
                      <a:pt x="321" y="257"/>
                    </a:lnTo>
                    <a:lnTo>
                      <a:pt x="307" y="269"/>
                    </a:lnTo>
                    <a:lnTo>
                      <a:pt x="269" y="307"/>
                    </a:lnTo>
                    <a:lnTo>
                      <a:pt x="257" y="321"/>
                    </a:lnTo>
                    <a:lnTo>
                      <a:pt x="257" y="302"/>
                    </a:lnTo>
                    <a:close/>
                    <a:moveTo>
                      <a:pt x="252" y="403"/>
                    </a:moveTo>
                    <a:lnTo>
                      <a:pt x="252" y="425"/>
                    </a:lnTo>
                    <a:lnTo>
                      <a:pt x="238" y="408"/>
                    </a:lnTo>
                    <a:lnTo>
                      <a:pt x="226" y="392"/>
                    </a:lnTo>
                    <a:lnTo>
                      <a:pt x="212" y="377"/>
                    </a:lnTo>
                    <a:lnTo>
                      <a:pt x="226" y="361"/>
                    </a:lnTo>
                    <a:lnTo>
                      <a:pt x="238" y="347"/>
                    </a:lnTo>
                    <a:lnTo>
                      <a:pt x="252" y="330"/>
                    </a:lnTo>
                    <a:lnTo>
                      <a:pt x="252" y="351"/>
                    </a:lnTo>
                    <a:lnTo>
                      <a:pt x="252" y="370"/>
                    </a:lnTo>
                    <a:lnTo>
                      <a:pt x="252" y="385"/>
                    </a:lnTo>
                    <a:lnTo>
                      <a:pt x="252" y="403"/>
                    </a:lnTo>
                    <a:close/>
                    <a:moveTo>
                      <a:pt x="231" y="406"/>
                    </a:moveTo>
                    <a:lnTo>
                      <a:pt x="252" y="429"/>
                    </a:lnTo>
                    <a:lnTo>
                      <a:pt x="255" y="451"/>
                    </a:lnTo>
                    <a:lnTo>
                      <a:pt x="255" y="472"/>
                    </a:lnTo>
                    <a:lnTo>
                      <a:pt x="257" y="493"/>
                    </a:lnTo>
                    <a:lnTo>
                      <a:pt x="233" y="488"/>
                    </a:lnTo>
                    <a:lnTo>
                      <a:pt x="212" y="486"/>
                    </a:lnTo>
                    <a:lnTo>
                      <a:pt x="191" y="481"/>
                    </a:lnTo>
                    <a:lnTo>
                      <a:pt x="170" y="477"/>
                    </a:lnTo>
                    <a:lnTo>
                      <a:pt x="151" y="472"/>
                    </a:lnTo>
                    <a:lnTo>
                      <a:pt x="160" y="453"/>
                    </a:lnTo>
                    <a:lnTo>
                      <a:pt x="172" y="436"/>
                    </a:lnTo>
                    <a:lnTo>
                      <a:pt x="184" y="418"/>
                    </a:lnTo>
                    <a:lnTo>
                      <a:pt x="196" y="399"/>
                    </a:lnTo>
                    <a:lnTo>
                      <a:pt x="210" y="382"/>
                    </a:lnTo>
                    <a:lnTo>
                      <a:pt x="231" y="406"/>
                    </a:lnTo>
                    <a:close/>
                    <a:moveTo>
                      <a:pt x="257" y="434"/>
                    </a:moveTo>
                    <a:lnTo>
                      <a:pt x="269" y="448"/>
                    </a:lnTo>
                    <a:lnTo>
                      <a:pt x="307" y="484"/>
                    </a:lnTo>
                    <a:lnTo>
                      <a:pt x="321" y="498"/>
                    </a:lnTo>
                    <a:lnTo>
                      <a:pt x="300" y="498"/>
                    </a:lnTo>
                    <a:lnTo>
                      <a:pt x="281" y="496"/>
                    </a:lnTo>
                    <a:lnTo>
                      <a:pt x="262" y="493"/>
                    </a:lnTo>
                    <a:lnTo>
                      <a:pt x="259" y="474"/>
                    </a:lnTo>
                    <a:lnTo>
                      <a:pt x="257" y="453"/>
                    </a:lnTo>
                    <a:lnTo>
                      <a:pt x="257" y="434"/>
                    </a:lnTo>
                    <a:close/>
                    <a:moveTo>
                      <a:pt x="330" y="252"/>
                    </a:moveTo>
                    <a:lnTo>
                      <a:pt x="347" y="238"/>
                    </a:lnTo>
                    <a:lnTo>
                      <a:pt x="361" y="226"/>
                    </a:lnTo>
                    <a:lnTo>
                      <a:pt x="378" y="215"/>
                    </a:lnTo>
                    <a:lnTo>
                      <a:pt x="392" y="226"/>
                    </a:lnTo>
                    <a:lnTo>
                      <a:pt x="408" y="238"/>
                    </a:lnTo>
                    <a:lnTo>
                      <a:pt x="422" y="252"/>
                    </a:lnTo>
                    <a:lnTo>
                      <a:pt x="404" y="252"/>
                    </a:lnTo>
                    <a:lnTo>
                      <a:pt x="382" y="252"/>
                    </a:lnTo>
                    <a:lnTo>
                      <a:pt x="370" y="252"/>
                    </a:lnTo>
                    <a:lnTo>
                      <a:pt x="352" y="252"/>
                    </a:lnTo>
                    <a:lnTo>
                      <a:pt x="330" y="252"/>
                    </a:lnTo>
                    <a:close/>
                    <a:moveTo>
                      <a:pt x="432" y="257"/>
                    </a:moveTo>
                    <a:lnTo>
                      <a:pt x="453" y="257"/>
                    </a:lnTo>
                    <a:lnTo>
                      <a:pt x="472" y="259"/>
                    </a:lnTo>
                    <a:lnTo>
                      <a:pt x="493" y="262"/>
                    </a:lnTo>
                    <a:lnTo>
                      <a:pt x="496" y="281"/>
                    </a:lnTo>
                    <a:lnTo>
                      <a:pt x="496" y="302"/>
                    </a:lnTo>
                    <a:lnTo>
                      <a:pt x="498" y="321"/>
                    </a:lnTo>
                    <a:lnTo>
                      <a:pt x="484" y="307"/>
                    </a:lnTo>
                    <a:lnTo>
                      <a:pt x="446" y="269"/>
                    </a:lnTo>
                    <a:lnTo>
                      <a:pt x="432" y="257"/>
                    </a:lnTo>
                    <a:close/>
                    <a:moveTo>
                      <a:pt x="446" y="484"/>
                    </a:moveTo>
                    <a:lnTo>
                      <a:pt x="484" y="448"/>
                    </a:lnTo>
                    <a:lnTo>
                      <a:pt x="498" y="434"/>
                    </a:lnTo>
                    <a:lnTo>
                      <a:pt x="496" y="453"/>
                    </a:lnTo>
                    <a:lnTo>
                      <a:pt x="496" y="474"/>
                    </a:lnTo>
                    <a:lnTo>
                      <a:pt x="493" y="493"/>
                    </a:lnTo>
                    <a:lnTo>
                      <a:pt x="472" y="496"/>
                    </a:lnTo>
                    <a:lnTo>
                      <a:pt x="453" y="498"/>
                    </a:lnTo>
                    <a:lnTo>
                      <a:pt x="432" y="498"/>
                    </a:lnTo>
                    <a:lnTo>
                      <a:pt x="446" y="484"/>
                    </a:lnTo>
                    <a:close/>
                    <a:moveTo>
                      <a:pt x="498" y="472"/>
                    </a:moveTo>
                    <a:lnTo>
                      <a:pt x="500" y="451"/>
                    </a:lnTo>
                    <a:lnTo>
                      <a:pt x="500" y="429"/>
                    </a:lnTo>
                    <a:lnTo>
                      <a:pt x="524" y="406"/>
                    </a:lnTo>
                    <a:lnTo>
                      <a:pt x="543" y="382"/>
                    </a:lnTo>
                    <a:lnTo>
                      <a:pt x="557" y="399"/>
                    </a:lnTo>
                    <a:lnTo>
                      <a:pt x="571" y="418"/>
                    </a:lnTo>
                    <a:lnTo>
                      <a:pt x="583" y="436"/>
                    </a:lnTo>
                    <a:lnTo>
                      <a:pt x="593" y="453"/>
                    </a:lnTo>
                    <a:lnTo>
                      <a:pt x="602" y="472"/>
                    </a:lnTo>
                    <a:lnTo>
                      <a:pt x="583" y="477"/>
                    </a:lnTo>
                    <a:lnTo>
                      <a:pt x="564" y="481"/>
                    </a:lnTo>
                    <a:lnTo>
                      <a:pt x="543" y="486"/>
                    </a:lnTo>
                    <a:lnTo>
                      <a:pt x="522" y="488"/>
                    </a:lnTo>
                    <a:lnTo>
                      <a:pt x="498" y="493"/>
                    </a:lnTo>
                    <a:lnTo>
                      <a:pt x="498" y="472"/>
                    </a:lnTo>
                    <a:close/>
                    <a:moveTo>
                      <a:pt x="503" y="330"/>
                    </a:moveTo>
                    <a:lnTo>
                      <a:pt x="515" y="347"/>
                    </a:lnTo>
                    <a:lnTo>
                      <a:pt x="529" y="361"/>
                    </a:lnTo>
                    <a:lnTo>
                      <a:pt x="541" y="377"/>
                    </a:lnTo>
                    <a:lnTo>
                      <a:pt x="529" y="392"/>
                    </a:lnTo>
                    <a:lnTo>
                      <a:pt x="515" y="408"/>
                    </a:lnTo>
                    <a:lnTo>
                      <a:pt x="503" y="425"/>
                    </a:lnTo>
                    <a:lnTo>
                      <a:pt x="503" y="403"/>
                    </a:lnTo>
                    <a:lnTo>
                      <a:pt x="503" y="385"/>
                    </a:lnTo>
                    <a:lnTo>
                      <a:pt x="503" y="370"/>
                    </a:lnTo>
                    <a:lnTo>
                      <a:pt x="503" y="351"/>
                    </a:lnTo>
                    <a:lnTo>
                      <a:pt x="503" y="330"/>
                    </a:lnTo>
                    <a:close/>
                    <a:moveTo>
                      <a:pt x="524" y="349"/>
                    </a:moveTo>
                    <a:lnTo>
                      <a:pt x="500" y="326"/>
                    </a:lnTo>
                    <a:lnTo>
                      <a:pt x="500" y="304"/>
                    </a:lnTo>
                    <a:lnTo>
                      <a:pt x="498" y="283"/>
                    </a:lnTo>
                    <a:lnTo>
                      <a:pt x="498" y="262"/>
                    </a:lnTo>
                    <a:lnTo>
                      <a:pt x="522" y="266"/>
                    </a:lnTo>
                    <a:lnTo>
                      <a:pt x="543" y="269"/>
                    </a:lnTo>
                    <a:lnTo>
                      <a:pt x="564" y="274"/>
                    </a:lnTo>
                    <a:lnTo>
                      <a:pt x="583" y="278"/>
                    </a:lnTo>
                    <a:lnTo>
                      <a:pt x="602" y="283"/>
                    </a:lnTo>
                    <a:lnTo>
                      <a:pt x="593" y="302"/>
                    </a:lnTo>
                    <a:lnTo>
                      <a:pt x="583" y="318"/>
                    </a:lnTo>
                    <a:lnTo>
                      <a:pt x="571" y="337"/>
                    </a:lnTo>
                    <a:lnTo>
                      <a:pt x="557" y="354"/>
                    </a:lnTo>
                    <a:lnTo>
                      <a:pt x="543" y="373"/>
                    </a:lnTo>
                    <a:lnTo>
                      <a:pt x="524" y="349"/>
                    </a:lnTo>
                    <a:close/>
                    <a:moveTo>
                      <a:pt x="470" y="151"/>
                    </a:moveTo>
                    <a:lnTo>
                      <a:pt x="477" y="170"/>
                    </a:lnTo>
                    <a:lnTo>
                      <a:pt x="481" y="191"/>
                    </a:lnTo>
                    <a:lnTo>
                      <a:pt x="484" y="212"/>
                    </a:lnTo>
                    <a:lnTo>
                      <a:pt x="489" y="233"/>
                    </a:lnTo>
                    <a:lnTo>
                      <a:pt x="493" y="257"/>
                    </a:lnTo>
                    <a:lnTo>
                      <a:pt x="472" y="255"/>
                    </a:lnTo>
                    <a:lnTo>
                      <a:pt x="451" y="255"/>
                    </a:lnTo>
                    <a:lnTo>
                      <a:pt x="430" y="252"/>
                    </a:lnTo>
                    <a:lnTo>
                      <a:pt x="406" y="231"/>
                    </a:lnTo>
                    <a:lnTo>
                      <a:pt x="380" y="212"/>
                    </a:lnTo>
                    <a:lnTo>
                      <a:pt x="399" y="198"/>
                    </a:lnTo>
                    <a:lnTo>
                      <a:pt x="418" y="184"/>
                    </a:lnTo>
                    <a:lnTo>
                      <a:pt x="437" y="172"/>
                    </a:lnTo>
                    <a:lnTo>
                      <a:pt x="453" y="160"/>
                    </a:lnTo>
                    <a:lnTo>
                      <a:pt x="470" y="151"/>
                    </a:lnTo>
                    <a:close/>
                    <a:moveTo>
                      <a:pt x="293" y="125"/>
                    </a:moveTo>
                    <a:lnTo>
                      <a:pt x="297" y="111"/>
                    </a:lnTo>
                    <a:lnTo>
                      <a:pt x="304" y="94"/>
                    </a:lnTo>
                    <a:lnTo>
                      <a:pt x="311" y="82"/>
                    </a:lnTo>
                    <a:lnTo>
                      <a:pt x="318" y="68"/>
                    </a:lnTo>
                    <a:lnTo>
                      <a:pt x="326" y="59"/>
                    </a:lnTo>
                    <a:lnTo>
                      <a:pt x="335" y="49"/>
                    </a:lnTo>
                    <a:lnTo>
                      <a:pt x="342" y="42"/>
                    </a:lnTo>
                    <a:lnTo>
                      <a:pt x="352" y="35"/>
                    </a:lnTo>
                    <a:lnTo>
                      <a:pt x="359" y="30"/>
                    </a:lnTo>
                    <a:lnTo>
                      <a:pt x="368" y="28"/>
                    </a:lnTo>
                    <a:lnTo>
                      <a:pt x="378" y="26"/>
                    </a:lnTo>
                    <a:lnTo>
                      <a:pt x="385" y="28"/>
                    </a:lnTo>
                    <a:lnTo>
                      <a:pt x="394" y="30"/>
                    </a:lnTo>
                    <a:lnTo>
                      <a:pt x="404" y="35"/>
                    </a:lnTo>
                    <a:lnTo>
                      <a:pt x="411" y="42"/>
                    </a:lnTo>
                    <a:lnTo>
                      <a:pt x="420" y="49"/>
                    </a:lnTo>
                    <a:lnTo>
                      <a:pt x="427" y="59"/>
                    </a:lnTo>
                    <a:lnTo>
                      <a:pt x="434" y="68"/>
                    </a:lnTo>
                    <a:lnTo>
                      <a:pt x="441" y="82"/>
                    </a:lnTo>
                    <a:lnTo>
                      <a:pt x="448" y="94"/>
                    </a:lnTo>
                    <a:lnTo>
                      <a:pt x="456" y="111"/>
                    </a:lnTo>
                    <a:lnTo>
                      <a:pt x="463" y="125"/>
                    </a:lnTo>
                    <a:lnTo>
                      <a:pt x="467" y="141"/>
                    </a:lnTo>
                    <a:lnTo>
                      <a:pt x="451" y="153"/>
                    </a:lnTo>
                    <a:lnTo>
                      <a:pt x="432" y="167"/>
                    </a:lnTo>
                    <a:lnTo>
                      <a:pt x="415" y="179"/>
                    </a:lnTo>
                    <a:lnTo>
                      <a:pt x="396" y="193"/>
                    </a:lnTo>
                    <a:lnTo>
                      <a:pt x="378" y="207"/>
                    </a:lnTo>
                    <a:lnTo>
                      <a:pt x="359" y="193"/>
                    </a:lnTo>
                    <a:lnTo>
                      <a:pt x="340" y="179"/>
                    </a:lnTo>
                    <a:lnTo>
                      <a:pt x="321" y="167"/>
                    </a:lnTo>
                    <a:lnTo>
                      <a:pt x="304" y="153"/>
                    </a:lnTo>
                    <a:lnTo>
                      <a:pt x="285" y="141"/>
                    </a:lnTo>
                    <a:lnTo>
                      <a:pt x="293" y="125"/>
                    </a:lnTo>
                    <a:close/>
                    <a:moveTo>
                      <a:pt x="278" y="170"/>
                    </a:moveTo>
                    <a:lnTo>
                      <a:pt x="283" y="151"/>
                    </a:lnTo>
                    <a:lnTo>
                      <a:pt x="300" y="160"/>
                    </a:lnTo>
                    <a:lnTo>
                      <a:pt x="318" y="172"/>
                    </a:lnTo>
                    <a:lnTo>
                      <a:pt x="337" y="184"/>
                    </a:lnTo>
                    <a:lnTo>
                      <a:pt x="354" y="198"/>
                    </a:lnTo>
                    <a:lnTo>
                      <a:pt x="373" y="212"/>
                    </a:lnTo>
                    <a:lnTo>
                      <a:pt x="349" y="231"/>
                    </a:lnTo>
                    <a:lnTo>
                      <a:pt x="326" y="252"/>
                    </a:lnTo>
                    <a:lnTo>
                      <a:pt x="304" y="255"/>
                    </a:lnTo>
                    <a:lnTo>
                      <a:pt x="283" y="255"/>
                    </a:lnTo>
                    <a:lnTo>
                      <a:pt x="262" y="257"/>
                    </a:lnTo>
                    <a:lnTo>
                      <a:pt x="264" y="233"/>
                    </a:lnTo>
                    <a:lnTo>
                      <a:pt x="269" y="212"/>
                    </a:lnTo>
                    <a:lnTo>
                      <a:pt x="274" y="191"/>
                    </a:lnTo>
                    <a:lnTo>
                      <a:pt x="278" y="170"/>
                    </a:lnTo>
                    <a:close/>
                    <a:moveTo>
                      <a:pt x="134" y="248"/>
                    </a:moveTo>
                    <a:lnTo>
                      <a:pt x="130" y="236"/>
                    </a:lnTo>
                    <a:lnTo>
                      <a:pt x="125" y="222"/>
                    </a:lnTo>
                    <a:lnTo>
                      <a:pt x="120" y="210"/>
                    </a:lnTo>
                    <a:lnTo>
                      <a:pt x="118" y="198"/>
                    </a:lnTo>
                    <a:lnTo>
                      <a:pt x="115" y="189"/>
                    </a:lnTo>
                    <a:lnTo>
                      <a:pt x="115" y="177"/>
                    </a:lnTo>
                    <a:lnTo>
                      <a:pt x="115" y="167"/>
                    </a:lnTo>
                    <a:lnTo>
                      <a:pt x="115" y="158"/>
                    </a:lnTo>
                    <a:lnTo>
                      <a:pt x="118" y="151"/>
                    </a:lnTo>
                    <a:lnTo>
                      <a:pt x="120" y="141"/>
                    </a:lnTo>
                    <a:lnTo>
                      <a:pt x="125" y="134"/>
                    </a:lnTo>
                    <a:lnTo>
                      <a:pt x="127" y="130"/>
                    </a:lnTo>
                    <a:lnTo>
                      <a:pt x="134" y="125"/>
                    </a:lnTo>
                    <a:lnTo>
                      <a:pt x="141" y="120"/>
                    </a:lnTo>
                    <a:lnTo>
                      <a:pt x="148" y="118"/>
                    </a:lnTo>
                    <a:lnTo>
                      <a:pt x="158" y="115"/>
                    </a:lnTo>
                    <a:lnTo>
                      <a:pt x="167" y="115"/>
                    </a:lnTo>
                    <a:lnTo>
                      <a:pt x="177" y="115"/>
                    </a:lnTo>
                    <a:lnTo>
                      <a:pt x="186" y="115"/>
                    </a:lnTo>
                    <a:lnTo>
                      <a:pt x="198" y="118"/>
                    </a:lnTo>
                    <a:lnTo>
                      <a:pt x="210" y="120"/>
                    </a:lnTo>
                    <a:lnTo>
                      <a:pt x="222" y="125"/>
                    </a:lnTo>
                    <a:lnTo>
                      <a:pt x="236" y="130"/>
                    </a:lnTo>
                    <a:lnTo>
                      <a:pt x="248" y="134"/>
                    </a:lnTo>
                    <a:lnTo>
                      <a:pt x="262" y="139"/>
                    </a:lnTo>
                    <a:lnTo>
                      <a:pt x="276" y="148"/>
                    </a:lnTo>
                    <a:lnTo>
                      <a:pt x="271" y="167"/>
                    </a:lnTo>
                    <a:lnTo>
                      <a:pt x="267" y="189"/>
                    </a:lnTo>
                    <a:lnTo>
                      <a:pt x="264" y="212"/>
                    </a:lnTo>
                    <a:lnTo>
                      <a:pt x="259" y="233"/>
                    </a:lnTo>
                    <a:lnTo>
                      <a:pt x="257" y="257"/>
                    </a:lnTo>
                    <a:lnTo>
                      <a:pt x="233" y="259"/>
                    </a:lnTo>
                    <a:lnTo>
                      <a:pt x="210" y="264"/>
                    </a:lnTo>
                    <a:lnTo>
                      <a:pt x="189" y="266"/>
                    </a:lnTo>
                    <a:lnTo>
                      <a:pt x="167" y="271"/>
                    </a:lnTo>
                    <a:lnTo>
                      <a:pt x="146" y="276"/>
                    </a:lnTo>
                    <a:lnTo>
                      <a:pt x="141" y="262"/>
                    </a:lnTo>
                    <a:lnTo>
                      <a:pt x="134" y="248"/>
                    </a:lnTo>
                    <a:close/>
                    <a:moveTo>
                      <a:pt x="125" y="462"/>
                    </a:moveTo>
                    <a:lnTo>
                      <a:pt x="108" y="455"/>
                    </a:lnTo>
                    <a:lnTo>
                      <a:pt x="94" y="451"/>
                    </a:lnTo>
                    <a:lnTo>
                      <a:pt x="82" y="444"/>
                    </a:lnTo>
                    <a:lnTo>
                      <a:pt x="70" y="436"/>
                    </a:lnTo>
                    <a:lnTo>
                      <a:pt x="59" y="427"/>
                    </a:lnTo>
                    <a:lnTo>
                      <a:pt x="49" y="420"/>
                    </a:lnTo>
                    <a:lnTo>
                      <a:pt x="42" y="411"/>
                    </a:lnTo>
                    <a:lnTo>
                      <a:pt x="35" y="403"/>
                    </a:lnTo>
                    <a:lnTo>
                      <a:pt x="30" y="394"/>
                    </a:lnTo>
                    <a:lnTo>
                      <a:pt x="28" y="387"/>
                    </a:lnTo>
                    <a:lnTo>
                      <a:pt x="26" y="377"/>
                    </a:lnTo>
                    <a:lnTo>
                      <a:pt x="28" y="368"/>
                    </a:lnTo>
                    <a:lnTo>
                      <a:pt x="30" y="361"/>
                    </a:lnTo>
                    <a:lnTo>
                      <a:pt x="35" y="351"/>
                    </a:lnTo>
                    <a:lnTo>
                      <a:pt x="42" y="342"/>
                    </a:lnTo>
                    <a:lnTo>
                      <a:pt x="49" y="335"/>
                    </a:lnTo>
                    <a:lnTo>
                      <a:pt x="59" y="328"/>
                    </a:lnTo>
                    <a:lnTo>
                      <a:pt x="70" y="321"/>
                    </a:lnTo>
                    <a:lnTo>
                      <a:pt x="82" y="311"/>
                    </a:lnTo>
                    <a:lnTo>
                      <a:pt x="94" y="304"/>
                    </a:lnTo>
                    <a:lnTo>
                      <a:pt x="108" y="300"/>
                    </a:lnTo>
                    <a:lnTo>
                      <a:pt x="125" y="292"/>
                    </a:lnTo>
                    <a:lnTo>
                      <a:pt x="141" y="285"/>
                    </a:lnTo>
                    <a:lnTo>
                      <a:pt x="153" y="304"/>
                    </a:lnTo>
                    <a:lnTo>
                      <a:pt x="165" y="323"/>
                    </a:lnTo>
                    <a:lnTo>
                      <a:pt x="179" y="340"/>
                    </a:lnTo>
                    <a:lnTo>
                      <a:pt x="193" y="359"/>
                    </a:lnTo>
                    <a:lnTo>
                      <a:pt x="207" y="377"/>
                    </a:lnTo>
                    <a:lnTo>
                      <a:pt x="193" y="396"/>
                    </a:lnTo>
                    <a:lnTo>
                      <a:pt x="179" y="415"/>
                    </a:lnTo>
                    <a:lnTo>
                      <a:pt x="165" y="432"/>
                    </a:lnTo>
                    <a:lnTo>
                      <a:pt x="153" y="451"/>
                    </a:lnTo>
                    <a:lnTo>
                      <a:pt x="141" y="467"/>
                    </a:lnTo>
                    <a:lnTo>
                      <a:pt x="125" y="462"/>
                    </a:lnTo>
                    <a:close/>
                    <a:moveTo>
                      <a:pt x="262" y="614"/>
                    </a:moveTo>
                    <a:lnTo>
                      <a:pt x="248" y="621"/>
                    </a:lnTo>
                    <a:lnTo>
                      <a:pt x="236" y="625"/>
                    </a:lnTo>
                    <a:lnTo>
                      <a:pt x="222" y="630"/>
                    </a:lnTo>
                    <a:lnTo>
                      <a:pt x="210" y="635"/>
                    </a:lnTo>
                    <a:lnTo>
                      <a:pt x="198" y="637"/>
                    </a:lnTo>
                    <a:lnTo>
                      <a:pt x="186" y="637"/>
                    </a:lnTo>
                    <a:lnTo>
                      <a:pt x="177" y="640"/>
                    </a:lnTo>
                    <a:lnTo>
                      <a:pt x="167" y="640"/>
                    </a:lnTo>
                    <a:lnTo>
                      <a:pt x="158" y="637"/>
                    </a:lnTo>
                    <a:lnTo>
                      <a:pt x="148" y="637"/>
                    </a:lnTo>
                    <a:lnTo>
                      <a:pt x="141" y="635"/>
                    </a:lnTo>
                    <a:lnTo>
                      <a:pt x="134" y="630"/>
                    </a:lnTo>
                    <a:lnTo>
                      <a:pt x="127" y="625"/>
                    </a:lnTo>
                    <a:lnTo>
                      <a:pt x="125" y="621"/>
                    </a:lnTo>
                    <a:lnTo>
                      <a:pt x="120" y="614"/>
                    </a:lnTo>
                    <a:lnTo>
                      <a:pt x="118" y="604"/>
                    </a:lnTo>
                    <a:lnTo>
                      <a:pt x="115" y="597"/>
                    </a:lnTo>
                    <a:lnTo>
                      <a:pt x="115" y="588"/>
                    </a:lnTo>
                    <a:lnTo>
                      <a:pt x="115" y="578"/>
                    </a:lnTo>
                    <a:lnTo>
                      <a:pt x="115" y="566"/>
                    </a:lnTo>
                    <a:lnTo>
                      <a:pt x="118" y="557"/>
                    </a:lnTo>
                    <a:lnTo>
                      <a:pt x="120" y="545"/>
                    </a:lnTo>
                    <a:lnTo>
                      <a:pt x="125" y="533"/>
                    </a:lnTo>
                    <a:lnTo>
                      <a:pt x="130" y="519"/>
                    </a:lnTo>
                    <a:lnTo>
                      <a:pt x="134" y="507"/>
                    </a:lnTo>
                    <a:lnTo>
                      <a:pt x="141" y="493"/>
                    </a:lnTo>
                    <a:lnTo>
                      <a:pt x="146" y="479"/>
                    </a:lnTo>
                    <a:lnTo>
                      <a:pt x="167" y="484"/>
                    </a:lnTo>
                    <a:lnTo>
                      <a:pt x="189" y="488"/>
                    </a:lnTo>
                    <a:lnTo>
                      <a:pt x="210" y="491"/>
                    </a:lnTo>
                    <a:lnTo>
                      <a:pt x="233" y="496"/>
                    </a:lnTo>
                    <a:lnTo>
                      <a:pt x="257" y="498"/>
                    </a:lnTo>
                    <a:lnTo>
                      <a:pt x="259" y="521"/>
                    </a:lnTo>
                    <a:lnTo>
                      <a:pt x="264" y="545"/>
                    </a:lnTo>
                    <a:lnTo>
                      <a:pt x="267" y="566"/>
                    </a:lnTo>
                    <a:lnTo>
                      <a:pt x="271" y="588"/>
                    </a:lnTo>
                    <a:lnTo>
                      <a:pt x="276" y="609"/>
                    </a:lnTo>
                    <a:lnTo>
                      <a:pt x="262" y="614"/>
                    </a:lnTo>
                    <a:close/>
                    <a:moveTo>
                      <a:pt x="283" y="604"/>
                    </a:moveTo>
                    <a:lnTo>
                      <a:pt x="278" y="585"/>
                    </a:lnTo>
                    <a:lnTo>
                      <a:pt x="274" y="564"/>
                    </a:lnTo>
                    <a:lnTo>
                      <a:pt x="269" y="543"/>
                    </a:lnTo>
                    <a:lnTo>
                      <a:pt x="264" y="521"/>
                    </a:lnTo>
                    <a:lnTo>
                      <a:pt x="262" y="498"/>
                    </a:lnTo>
                    <a:lnTo>
                      <a:pt x="283" y="500"/>
                    </a:lnTo>
                    <a:lnTo>
                      <a:pt x="304" y="500"/>
                    </a:lnTo>
                    <a:lnTo>
                      <a:pt x="326" y="503"/>
                    </a:lnTo>
                    <a:lnTo>
                      <a:pt x="349" y="524"/>
                    </a:lnTo>
                    <a:lnTo>
                      <a:pt x="373" y="545"/>
                    </a:lnTo>
                    <a:lnTo>
                      <a:pt x="354" y="557"/>
                    </a:lnTo>
                    <a:lnTo>
                      <a:pt x="337" y="571"/>
                    </a:lnTo>
                    <a:lnTo>
                      <a:pt x="318" y="583"/>
                    </a:lnTo>
                    <a:lnTo>
                      <a:pt x="300" y="595"/>
                    </a:lnTo>
                    <a:lnTo>
                      <a:pt x="283" y="604"/>
                    </a:lnTo>
                    <a:close/>
                    <a:moveTo>
                      <a:pt x="463" y="630"/>
                    </a:moveTo>
                    <a:lnTo>
                      <a:pt x="456" y="644"/>
                    </a:lnTo>
                    <a:lnTo>
                      <a:pt x="448" y="661"/>
                    </a:lnTo>
                    <a:lnTo>
                      <a:pt x="441" y="673"/>
                    </a:lnTo>
                    <a:lnTo>
                      <a:pt x="434" y="684"/>
                    </a:lnTo>
                    <a:lnTo>
                      <a:pt x="427" y="696"/>
                    </a:lnTo>
                    <a:lnTo>
                      <a:pt x="420" y="706"/>
                    </a:lnTo>
                    <a:lnTo>
                      <a:pt x="411" y="713"/>
                    </a:lnTo>
                    <a:lnTo>
                      <a:pt x="404" y="720"/>
                    </a:lnTo>
                    <a:lnTo>
                      <a:pt x="394" y="725"/>
                    </a:lnTo>
                    <a:lnTo>
                      <a:pt x="385" y="727"/>
                    </a:lnTo>
                    <a:lnTo>
                      <a:pt x="378" y="729"/>
                    </a:lnTo>
                    <a:lnTo>
                      <a:pt x="368" y="727"/>
                    </a:lnTo>
                    <a:lnTo>
                      <a:pt x="359" y="725"/>
                    </a:lnTo>
                    <a:lnTo>
                      <a:pt x="352" y="720"/>
                    </a:lnTo>
                    <a:lnTo>
                      <a:pt x="342" y="713"/>
                    </a:lnTo>
                    <a:lnTo>
                      <a:pt x="335" y="706"/>
                    </a:lnTo>
                    <a:lnTo>
                      <a:pt x="326" y="696"/>
                    </a:lnTo>
                    <a:lnTo>
                      <a:pt x="318" y="684"/>
                    </a:lnTo>
                    <a:lnTo>
                      <a:pt x="311" y="673"/>
                    </a:lnTo>
                    <a:lnTo>
                      <a:pt x="304" y="661"/>
                    </a:lnTo>
                    <a:lnTo>
                      <a:pt x="297" y="644"/>
                    </a:lnTo>
                    <a:lnTo>
                      <a:pt x="293" y="630"/>
                    </a:lnTo>
                    <a:lnTo>
                      <a:pt x="285" y="611"/>
                    </a:lnTo>
                    <a:lnTo>
                      <a:pt x="304" y="602"/>
                    </a:lnTo>
                    <a:lnTo>
                      <a:pt x="321" y="590"/>
                    </a:lnTo>
                    <a:lnTo>
                      <a:pt x="340" y="576"/>
                    </a:lnTo>
                    <a:lnTo>
                      <a:pt x="359" y="562"/>
                    </a:lnTo>
                    <a:lnTo>
                      <a:pt x="378" y="547"/>
                    </a:lnTo>
                    <a:lnTo>
                      <a:pt x="396" y="562"/>
                    </a:lnTo>
                    <a:lnTo>
                      <a:pt x="415" y="576"/>
                    </a:lnTo>
                    <a:lnTo>
                      <a:pt x="432" y="590"/>
                    </a:lnTo>
                    <a:lnTo>
                      <a:pt x="451" y="602"/>
                    </a:lnTo>
                    <a:lnTo>
                      <a:pt x="467" y="611"/>
                    </a:lnTo>
                    <a:lnTo>
                      <a:pt x="463" y="630"/>
                    </a:lnTo>
                    <a:close/>
                    <a:moveTo>
                      <a:pt x="477" y="585"/>
                    </a:moveTo>
                    <a:lnTo>
                      <a:pt x="470" y="604"/>
                    </a:lnTo>
                    <a:lnTo>
                      <a:pt x="453" y="595"/>
                    </a:lnTo>
                    <a:lnTo>
                      <a:pt x="437" y="583"/>
                    </a:lnTo>
                    <a:lnTo>
                      <a:pt x="418" y="571"/>
                    </a:lnTo>
                    <a:lnTo>
                      <a:pt x="399" y="557"/>
                    </a:lnTo>
                    <a:lnTo>
                      <a:pt x="380" y="545"/>
                    </a:lnTo>
                    <a:lnTo>
                      <a:pt x="406" y="524"/>
                    </a:lnTo>
                    <a:lnTo>
                      <a:pt x="430" y="503"/>
                    </a:lnTo>
                    <a:lnTo>
                      <a:pt x="451" y="500"/>
                    </a:lnTo>
                    <a:lnTo>
                      <a:pt x="472" y="500"/>
                    </a:lnTo>
                    <a:lnTo>
                      <a:pt x="493" y="498"/>
                    </a:lnTo>
                    <a:lnTo>
                      <a:pt x="489" y="521"/>
                    </a:lnTo>
                    <a:lnTo>
                      <a:pt x="484" y="543"/>
                    </a:lnTo>
                    <a:lnTo>
                      <a:pt x="481" y="564"/>
                    </a:lnTo>
                    <a:lnTo>
                      <a:pt x="477" y="585"/>
                    </a:lnTo>
                    <a:close/>
                    <a:moveTo>
                      <a:pt x="621" y="507"/>
                    </a:moveTo>
                    <a:lnTo>
                      <a:pt x="626" y="519"/>
                    </a:lnTo>
                    <a:lnTo>
                      <a:pt x="630" y="533"/>
                    </a:lnTo>
                    <a:lnTo>
                      <a:pt x="633" y="545"/>
                    </a:lnTo>
                    <a:lnTo>
                      <a:pt x="635" y="557"/>
                    </a:lnTo>
                    <a:lnTo>
                      <a:pt x="637" y="566"/>
                    </a:lnTo>
                    <a:lnTo>
                      <a:pt x="640" y="578"/>
                    </a:lnTo>
                    <a:lnTo>
                      <a:pt x="640" y="588"/>
                    </a:lnTo>
                    <a:lnTo>
                      <a:pt x="637" y="597"/>
                    </a:lnTo>
                    <a:lnTo>
                      <a:pt x="637" y="604"/>
                    </a:lnTo>
                    <a:lnTo>
                      <a:pt x="633" y="614"/>
                    </a:lnTo>
                    <a:lnTo>
                      <a:pt x="630" y="621"/>
                    </a:lnTo>
                    <a:lnTo>
                      <a:pt x="626" y="625"/>
                    </a:lnTo>
                    <a:lnTo>
                      <a:pt x="618" y="630"/>
                    </a:lnTo>
                    <a:lnTo>
                      <a:pt x="611" y="635"/>
                    </a:lnTo>
                    <a:lnTo>
                      <a:pt x="604" y="637"/>
                    </a:lnTo>
                    <a:lnTo>
                      <a:pt x="597" y="637"/>
                    </a:lnTo>
                    <a:lnTo>
                      <a:pt x="588" y="640"/>
                    </a:lnTo>
                    <a:lnTo>
                      <a:pt x="578" y="640"/>
                    </a:lnTo>
                    <a:lnTo>
                      <a:pt x="567" y="637"/>
                    </a:lnTo>
                    <a:lnTo>
                      <a:pt x="555" y="637"/>
                    </a:lnTo>
                    <a:lnTo>
                      <a:pt x="543" y="635"/>
                    </a:lnTo>
                    <a:lnTo>
                      <a:pt x="531" y="630"/>
                    </a:lnTo>
                    <a:lnTo>
                      <a:pt x="519" y="625"/>
                    </a:lnTo>
                    <a:lnTo>
                      <a:pt x="507" y="621"/>
                    </a:lnTo>
                    <a:lnTo>
                      <a:pt x="493" y="614"/>
                    </a:lnTo>
                    <a:lnTo>
                      <a:pt x="479" y="609"/>
                    </a:lnTo>
                    <a:lnTo>
                      <a:pt x="484" y="588"/>
                    </a:lnTo>
                    <a:lnTo>
                      <a:pt x="486" y="566"/>
                    </a:lnTo>
                    <a:lnTo>
                      <a:pt x="491" y="545"/>
                    </a:lnTo>
                    <a:lnTo>
                      <a:pt x="493" y="521"/>
                    </a:lnTo>
                    <a:lnTo>
                      <a:pt x="496" y="498"/>
                    </a:lnTo>
                    <a:lnTo>
                      <a:pt x="522" y="496"/>
                    </a:lnTo>
                    <a:lnTo>
                      <a:pt x="543" y="491"/>
                    </a:lnTo>
                    <a:lnTo>
                      <a:pt x="567" y="488"/>
                    </a:lnTo>
                    <a:lnTo>
                      <a:pt x="588" y="484"/>
                    </a:lnTo>
                    <a:lnTo>
                      <a:pt x="607" y="479"/>
                    </a:lnTo>
                    <a:lnTo>
                      <a:pt x="614" y="493"/>
                    </a:lnTo>
                    <a:lnTo>
                      <a:pt x="621" y="507"/>
                    </a:lnTo>
                    <a:close/>
                    <a:moveTo>
                      <a:pt x="727" y="387"/>
                    </a:moveTo>
                    <a:lnTo>
                      <a:pt x="725" y="394"/>
                    </a:lnTo>
                    <a:lnTo>
                      <a:pt x="720" y="403"/>
                    </a:lnTo>
                    <a:lnTo>
                      <a:pt x="713" y="411"/>
                    </a:lnTo>
                    <a:lnTo>
                      <a:pt x="706" y="420"/>
                    </a:lnTo>
                    <a:lnTo>
                      <a:pt x="696" y="427"/>
                    </a:lnTo>
                    <a:lnTo>
                      <a:pt x="685" y="436"/>
                    </a:lnTo>
                    <a:lnTo>
                      <a:pt x="673" y="444"/>
                    </a:lnTo>
                    <a:lnTo>
                      <a:pt x="659" y="451"/>
                    </a:lnTo>
                    <a:lnTo>
                      <a:pt x="644" y="455"/>
                    </a:lnTo>
                    <a:lnTo>
                      <a:pt x="628" y="462"/>
                    </a:lnTo>
                    <a:lnTo>
                      <a:pt x="611" y="467"/>
                    </a:lnTo>
                    <a:lnTo>
                      <a:pt x="600" y="451"/>
                    </a:lnTo>
                    <a:lnTo>
                      <a:pt x="588" y="432"/>
                    </a:lnTo>
                    <a:lnTo>
                      <a:pt x="576" y="415"/>
                    </a:lnTo>
                    <a:lnTo>
                      <a:pt x="562" y="396"/>
                    </a:lnTo>
                    <a:lnTo>
                      <a:pt x="548" y="377"/>
                    </a:lnTo>
                    <a:lnTo>
                      <a:pt x="562" y="359"/>
                    </a:lnTo>
                    <a:lnTo>
                      <a:pt x="576" y="340"/>
                    </a:lnTo>
                    <a:lnTo>
                      <a:pt x="588" y="323"/>
                    </a:lnTo>
                    <a:lnTo>
                      <a:pt x="600" y="304"/>
                    </a:lnTo>
                    <a:lnTo>
                      <a:pt x="611" y="285"/>
                    </a:lnTo>
                    <a:lnTo>
                      <a:pt x="628" y="292"/>
                    </a:lnTo>
                    <a:lnTo>
                      <a:pt x="644" y="300"/>
                    </a:lnTo>
                    <a:lnTo>
                      <a:pt x="659" y="304"/>
                    </a:lnTo>
                    <a:lnTo>
                      <a:pt x="673" y="311"/>
                    </a:lnTo>
                    <a:lnTo>
                      <a:pt x="685" y="321"/>
                    </a:lnTo>
                    <a:lnTo>
                      <a:pt x="696" y="328"/>
                    </a:lnTo>
                    <a:lnTo>
                      <a:pt x="706" y="335"/>
                    </a:lnTo>
                    <a:lnTo>
                      <a:pt x="713" y="342"/>
                    </a:lnTo>
                    <a:lnTo>
                      <a:pt x="720" y="351"/>
                    </a:lnTo>
                    <a:lnTo>
                      <a:pt x="725" y="361"/>
                    </a:lnTo>
                    <a:lnTo>
                      <a:pt x="727" y="368"/>
                    </a:lnTo>
                    <a:lnTo>
                      <a:pt x="727" y="377"/>
                    </a:lnTo>
                    <a:lnTo>
                      <a:pt x="727" y="3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prstClr val="black"/>
                  </a:solidFill>
                </a:endParaRPr>
              </a:p>
            </p:txBody>
          </p:sp>
          <p:sp>
            <p:nvSpPr>
              <p:cNvPr id="42" name="Freeform 47"/>
              <p:cNvSpPr/>
              <p:nvPr/>
            </p:nvSpPr>
            <p:spPr bwMode="auto">
              <a:xfrm>
                <a:off x="1568450" y="3322638"/>
                <a:ext cx="239713" cy="239712"/>
              </a:xfrm>
              <a:custGeom>
                <a:avLst/>
                <a:gdLst>
                  <a:gd name="T0" fmla="*/ 135 w 151"/>
                  <a:gd name="T1" fmla="*/ 123 h 151"/>
                  <a:gd name="T2" fmla="*/ 139 w 151"/>
                  <a:gd name="T3" fmla="*/ 113 h 151"/>
                  <a:gd name="T4" fmla="*/ 144 w 151"/>
                  <a:gd name="T5" fmla="*/ 104 h 151"/>
                  <a:gd name="T6" fmla="*/ 149 w 151"/>
                  <a:gd name="T7" fmla="*/ 94 h 151"/>
                  <a:gd name="T8" fmla="*/ 149 w 151"/>
                  <a:gd name="T9" fmla="*/ 85 h 151"/>
                  <a:gd name="T10" fmla="*/ 151 w 151"/>
                  <a:gd name="T11" fmla="*/ 75 h 151"/>
                  <a:gd name="T12" fmla="*/ 149 w 151"/>
                  <a:gd name="T13" fmla="*/ 66 h 151"/>
                  <a:gd name="T14" fmla="*/ 149 w 151"/>
                  <a:gd name="T15" fmla="*/ 54 h 151"/>
                  <a:gd name="T16" fmla="*/ 144 w 151"/>
                  <a:gd name="T17" fmla="*/ 47 h 151"/>
                  <a:gd name="T18" fmla="*/ 139 w 151"/>
                  <a:gd name="T19" fmla="*/ 38 h 151"/>
                  <a:gd name="T20" fmla="*/ 135 w 151"/>
                  <a:gd name="T21" fmla="*/ 28 h 151"/>
                  <a:gd name="T22" fmla="*/ 128 w 151"/>
                  <a:gd name="T23" fmla="*/ 21 h 151"/>
                  <a:gd name="T24" fmla="*/ 120 w 151"/>
                  <a:gd name="T25" fmla="*/ 16 h 151"/>
                  <a:gd name="T26" fmla="*/ 113 w 151"/>
                  <a:gd name="T27" fmla="*/ 9 h 151"/>
                  <a:gd name="T28" fmla="*/ 104 w 151"/>
                  <a:gd name="T29" fmla="*/ 7 h 151"/>
                  <a:gd name="T30" fmla="*/ 94 w 151"/>
                  <a:gd name="T31" fmla="*/ 2 h 151"/>
                  <a:gd name="T32" fmla="*/ 85 w 151"/>
                  <a:gd name="T33" fmla="*/ 0 h 151"/>
                  <a:gd name="T34" fmla="*/ 76 w 151"/>
                  <a:gd name="T35" fmla="*/ 0 h 151"/>
                  <a:gd name="T36" fmla="*/ 66 w 151"/>
                  <a:gd name="T37" fmla="*/ 0 h 151"/>
                  <a:gd name="T38" fmla="*/ 54 w 151"/>
                  <a:gd name="T39" fmla="*/ 2 h 151"/>
                  <a:gd name="T40" fmla="*/ 45 w 151"/>
                  <a:gd name="T41" fmla="*/ 7 h 151"/>
                  <a:gd name="T42" fmla="*/ 38 w 151"/>
                  <a:gd name="T43" fmla="*/ 9 h 151"/>
                  <a:gd name="T44" fmla="*/ 28 w 151"/>
                  <a:gd name="T45" fmla="*/ 16 h 151"/>
                  <a:gd name="T46" fmla="*/ 21 w 151"/>
                  <a:gd name="T47" fmla="*/ 21 h 151"/>
                  <a:gd name="T48" fmla="*/ 14 w 151"/>
                  <a:gd name="T49" fmla="*/ 28 h 151"/>
                  <a:gd name="T50" fmla="*/ 9 w 151"/>
                  <a:gd name="T51" fmla="*/ 38 h 151"/>
                  <a:gd name="T52" fmla="*/ 5 w 151"/>
                  <a:gd name="T53" fmla="*/ 47 h 151"/>
                  <a:gd name="T54" fmla="*/ 2 w 151"/>
                  <a:gd name="T55" fmla="*/ 54 h 151"/>
                  <a:gd name="T56" fmla="*/ 0 w 151"/>
                  <a:gd name="T57" fmla="*/ 66 h 151"/>
                  <a:gd name="T58" fmla="*/ 0 w 151"/>
                  <a:gd name="T59" fmla="*/ 75 h 151"/>
                  <a:gd name="T60" fmla="*/ 0 w 151"/>
                  <a:gd name="T61" fmla="*/ 85 h 151"/>
                  <a:gd name="T62" fmla="*/ 2 w 151"/>
                  <a:gd name="T63" fmla="*/ 94 h 151"/>
                  <a:gd name="T64" fmla="*/ 5 w 151"/>
                  <a:gd name="T65" fmla="*/ 104 h 151"/>
                  <a:gd name="T66" fmla="*/ 9 w 151"/>
                  <a:gd name="T67" fmla="*/ 113 h 151"/>
                  <a:gd name="T68" fmla="*/ 14 w 151"/>
                  <a:gd name="T69" fmla="*/ 123 h 151"/>
                  <a:gd name="T70" fmla="*/ 21 w 151"/>
                  <a:gd name="T71" fmla="*/ 130 h 151"/>
                  <a:gd name="T72" fmla="*/ 28 w 151"/>
                  <a:gd name="T73" fmla="*/ 134 h 151"/>
                  <a:gd name="T74" fmla="*/ 38 w 151"/>
                  <a:gd name="T75" fmla="*/ 139 h 151"/>
                  <a:gd name="T76" fmla="*/ 45 w 151"/>
                  <a:gd name="T77" fmla="*/ 144 h 151"/>
                  <a:gd name="T78" fmla="*/ 54 w 151"/>
                  <a:gd name="T79" fmla="*/ 149 h 151"/>
                  <a:gd name="T80" fmla="*/ 66 w 151"/>
                  <a:gd name="T81" fmla="*/ 151 h 151"/>
                  <a:gd name="T82" fmla="*/ 76 w 151"/>
                  <a:gd name="T83" fmla="*/ 151 h 151"/>
                  <a:gd name="T84" fmla="*/ 85 w 151"/>
                  <a:gd name="T85" fmla="*/ 151 h 151"/>
                  <a:gd name="T86" fmla="*/ 94 w 151"/>
                  <a:gd name="T87" fmla="*/ 149 h 151"/>
                  <a:gd name="T88" fmla="*/ 104 w 151"/>
                  <a:gd name="T89" fmla="*/ 144 h 151"/>
                  <a:gd name="T90" fmla="*/ 113 w 151"/>
                  <a:gd name="T91" fmla="*/ 139 h 151"/>
                  <a:gd name="T92" fmla="*/ 120 w 151"/>
                  <a:gd name="T93" fmla="*/ 134 h 151"/>
                  <a:gd name="T94" fmla="*/ 128 w 151"/>
                  <a:gd name="T95" fmla="*/ 130 h 151"/>
                  <a:gd name="T96" fmla="*/ 135 w 151"/>
                  <a:gd name="T97" fmla="*/ 123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1" h="151">
                    <a:moveTo>
                      <a:pt x="135" y="123"/>
                    </a:moveTo>
                    <a:lnTo>
                      <a:pt x="139" y="113"/>
                    </a:lnTo>
                    <a:lnTo>
                      <a:pt x="144" y="104"/>
                    </a:lnTo>
                    <a:lnTo>
                      <a:pt x="149" y="94"/>
                    </a:lnTo>
                    <a:lnTo>
                      <a:pt x="149" y="85"/>
                    </a:lnTo>
                    <a:lnTo>
                      <a:pt x="151" y="75"/>
                    </a:lnTo>
                    <a:lnTo>
                      <a:pt x="149" y="66"/>
                    </a:lnTo>
                    <a:lnTo>
                      <a:pt x="149" y="54"/>
                    </a:lnTo>
                    <a:lnTo>
                      <a:pt x="144" y="47"/>
                    </a:lnTo>
                    <a:lnTo>
                      <a:pt x="139" y="38"/>
                    </a:lnTo>
                    <a:lnTo>
                      <a:pt x="135" y="28"/>
                    </a:lnTo>
                    <a:lnTo>
                      <a:pt x="128" y="21"/>
                    </a:lnTo>
                    <a:lnTo>
                      <a:pt x="120" y="16"/>
                    </a:lnTo>
                    <a:lnTo>
                      <a:pt x="113" y="9"/>
                    </a:lnTo>
                    <a:lnTo>
                      <a:pt x="104" y="7"/>
                    </a:lnTo>
                    <a:lnTo>
                      <a:pt x="94" y="2"/>
                    </a:lnTo>
                    <a:lnTo>
                      <a:pt x="85" y="0"/>
                    </a:lnTo>
                    <a:lnTo>
                      <a:pt x="76" y="0"/>
                    </a:lnTo>
                    <a:lnTo>
                      <a:pt x="66" y="0"/>
                    </a:lnTo>
                    <a:lnTo>
                      <a:pt x="54" y="2"/>
                    </a:lnTo>
                    <a:lnTo>
                      <a:pt x="45" y="7"/>
                    </a:lnTo>
                    <a:lnTo>
                      <a:pt x="38" y="9"/>
                    </a:lnTo>
                    <a:lnTo>
                      <a:pt x="28" y="16"/>
                    </a:lnTo>
                    <a:lnTo>
                      <a:pt x="21" y="21"/>
                    </a:lnTo>
                    <a:lnTo>
                      <a:pt x="14" y="28"/>
                    </a:lnTo>
                    <a:lnTo>
                      <a:pt x="9" y="38"/>
                    </a:lnTo>
                    <a:lnTo>
                      <a:pt x="5" y="47"/>
                    </a:lnTo>
                    <a:lnTo>
                      <a:pt x="2" y="54"/>
                    </a:lnTo>
                    <a:lnTo>
                      <a:pt x="0" y="66"/>
                    </a:lnTo>
                    <a:lnTo>
                      <a:pt x="0" y="75"/>
                    </a:lnTo>
                    <a:lnTo>
                      <a:pt x="0" y="85"/>
                    </a:lnTo>
                    <a:lnTo>
                      <a:pt x="2" y="94"/>
                    </a:lnTo>
                    <a:lnTo>
                      <a:pt x="5" y="104"/>
                    </a:lnTo>
                    <a:lnTo>
                      <a:pt x="9" y="113"/>
                    </a:lnTo>
                    <a:lnTo>
                      <a:pt x="14" y="123"/>
                    </a:lnTo>
                    <a:lnTo>
                      <a:pt x="21" y="130"/>
                    </a:lnTo>
                    <a:lnTo>
                      <a:pt x="28" y="134"/>
                    </a:lnTo>
                    <a:lnTo>
                      <a:pt x="38" y="139"/>
                    </a:lnTo>
                    <a:lnTo>
                      <a:pt x="45" y="144"/>
                    </a:lnTo>
                    <a:lnTo>
                      <a:pt x="54" y="149"/>
                    </a:lnTo>
                    <a:lnTo>
                      <a:pt x="66" y="151"/>
                    </a:lnTo>
                    <a:lnTo>
                      <a:pt x="76" y="151"/>
                    </a:lnTo>
                    <a:lnTo>
                      <a:pt x="85" y="151"/>
                    </a:lnTo>
                    <a:lnTo>
                      <a:pt x="94" y="149"/>
                    </a:lnTo>
                    <a:lnTo>
                      <a:pt x="104" y="144"/>
                    </a:lnTo>
                    <a:lnTo>
                      <a:pt x="113" y="139"/>
                    </a:lnTo>
                    <a:lnTo>
                      <a:pt x="120" y="134"/>
                    </a:lnTo>
                    <a:lnTo>
                      <a:pt x="128" y="130"/>
                    </a:lnTo>
                    <a:lnTo>
                      <a:pt x="135" y="1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prstClr val="black"/>
                  </a:solidFill>
                </a:endParaRPr>
              </a:p>
            </p:txBody>
          </p:sp>
        </p:grpSp>
      </p:grpSp>
      <p:grpSp>
        <p:nvGrpSpPr>
          <p:cNvPr id="43" name="Gruppieren 69"/>
          <p:cNvGrpSpPr/>
          <p:nvPr/>
        </p:nvGrpSpPr>
        <p:grpSpPr>
          <a:xfrm>
            <a:off x="5570280" y="1915614"/>
            <a:ext cx="495381" cy="500325"/>
            <a:chOff x="7012114" y="521424"/>
            <a:chExt cx="916532" cy="916532"/>
          </a:xfrm>
        </p:grpSpPr>
        <p:sp>
          <p:nvSpPr>
            <p:cNvPr id="44" name="Ellipse 70"/>
            <p:cNvSpPr/>
            <p:nvPr/>
          </p:nvSpPr>
          <p:spPr bwMode="gray">
            <a:xfrm>
              <a:off x="7012114" y="521424"/>
              <a:ext cx="916532" cy="916532"/>
            </a:xfrm>
            <a:prstGeom prst="ellipse">
              <a:avLst/>
            </a:prstGeom>
            <a:solidFill>
              <a:srgbClr val="92D050">
                <a:alpha val="50196"/>
              </a:srgbClr>
            </a:solidFill>
            <a:ln w="12700">
              <a:noFill/>
              <a:miter lim="800000"/>
            </a:ln>
            <a:effectLst/>
          </p:spPr>
          <p:txBody>
            <a:bodyPr lIns="108000" tIns="108000" rIns="144000" bIns="72000" rtlCol="0" anchor="ctr"/>
            <a:lstStyle/>
            <a:p>
              <a:pPr marL="190500" indent="-190500" algn="ctr">
                <a:lnSpc>
                  <a:spcPct val="95000"/>
                </a:lnSpc>
                <a:spcAft>
                  <a:spcPts val="800"/>
                </a:spcAft>
                <a:buClr>
                  <a:srgbClr val="969696"/>
                </a:buClr>
                <a:buFont typeface="Wingdings" panose="05000000000000000000" pitchFamily="2" charset="2"/>
                <a:buChar char="§"/>
              </a:pPr>
              <a:endParaRPr lang="en-US" sz="1600" noProof="1">
                <a:solidFill>
                  <a:srgbClr val="000000"/>
                </a:solidFill>
                <a:cs typeface="Arial" panose="020B0604020202020204" pitchFamily="34" charset="0"/>
              </a:endParaRPr>
            </a:p>
          </p:txBody>
        </p:sp>
        <p:sp>
          <p:nvSpPr>
            <p:cNvPr id="45" name="Freeform 45"/>
            <p:cNvSpPr>
              <a:spLocks noEditPoints="1"/>
            </p:cNvSpPr>
            <p:nvPr/>
          </p:nvSpPr>
          <p:spPr bwMode="auto">
            <a:xfrm>
              <a:off x="7244210" y="712108"/>
              <a:ext cx="520004" cy="521345"/>
            </a:xfrm>
            <a:custGeom>
              <a:avLst/>
              <a:gdLst>
                <a:gd name="T0" fmla="*/ 328 w 328"/>
                <a:gd name="T1" fmla="*/ 289 h 329"/>
                <a:gd name="T2" fmla="*/ 226 w 328"/>
                <a:gd name="T3" fmla="*/ 187 h 329"/>
                <a:gd name="T4" fmla="*/ 225 w 328"/>
                <a:gd name="T5" fmla="*/ 186 h 329"/>
                <a:gd name="T6" fmla="*/ 241 w 328"/>
                <a:gd name="T7" fmla="*/ 127 h 329"/>
                <a:gd name="T8" fmla="*/ 207 w 328"/>
                <a:gd name="T9" fmla="*/ 45 h 329"/>
                <a:gd name="T10" fmla="*/ 45 w 328"/>
                <a:gd name="T11" fmla="*/ 45 h 329"/>
                <a:gd name="T12" fmla="*/ 45 w 328"/>
                <a:gd name="T13" fmla="*/ 208 h 329"/>
                <a:gd name="T14" fmla="*/ 126 w 328"/>
                <a:gd name="T15" fmla="*/ 242 h 329"/>
                <a:gd name="T16" fmla="*/ 185 w 328"/>
                <a:gd name="T17" fmla="*/ 226 h 329"/>
                <a:gd name="T18" fmla="*/ 185 w 328"/>
                <a:gd name="T19" fmla="*/ 227 h 329"/>
                <a:gd name="T20" fmla="*/ 287 w 328"/>
                <a:gd name="T21" fmla="*/ 329 h 329"/>
                <a:gd name="T22" fmla="*/ 328 w 328"/>
                <a:gd name="T23" fmla="*/ 289 h 329"/>
                <a:gd name="T24" fmla="*/ 126 w 328"/>
                <a:gd name="T25" fmla="*/ 213 h 329"/>
                <a:gd name="T26" fmla="*/ 65 w 328"/>
                <a:gd name="T27" fmla="*/ 188 h 329"/>
                <a:gd name="T28" fmla="*/ 65 w 328"/>
                <a:gd name="T29" fmla="*/ 66 h 329"/>
                <a:gd name="T30" fmla="*/ 187 w 328"/>
                <a:gd name="T31" fmla="*/ 66 h 329"/>
                <a:gd name="T32" fmla="*/ 212 w 328"/>
                <a:gd name="T33" fmla="*/ 127 h 329"/>
                <a:gd name="T34" fmla="*/ 187 w 328"/>
                <a:gd name="T35" fmla="*/ 188 h 329"/>
                <a:gd name="T36" fmla="*/ 126 w 328"/>
                <a:gd name="T37" fmla="*/ 213 h 329"/>
                <a:gd name="T38" fmla="*/ 91 w 328"/>
                <a:gd name="T39" fmla="*/ 151 h 329"/>
                <a:gd name="T40" fmla="*/ 91 w 328"/>
                <a:gd name="T41" fmla="*/ 96 h 329"/>
                <a:gd name="T42" fmla="*/ 91 w 328"/>
                <a:gd name="T43" fmla="*/ 81 h 329"/>
                <a:gd name="T44" fmla="*/ 76 w 328"/>
                <a:gd name="T45" fmla="*/ 81 h 329"/>
                <a:gd name="T46" fmla="*/ 76 w 328"/>
                <a:gd name="T47" fmla="*/ 167 h 329"/>
                <a:gd name="T48" fmla="*/ 91 w 328"/>
                <a:gd name="T49" fmla="*/ 167 h 329"/>
                <a:gd name="T50" fmla="*/ 91 w 328"/>
                <a:gd name="T51" fmla="*/ 15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8" h="329">
                  <a:moveTo>
                    <a:pt x="328" y="289"/>
                  </a:moveTo>
                  <a:cubicBezTo>
                    <a:pt x="226" y="187"/>
                    <a:pt x="226" y="187"/>
                    <a:pt x="226" y="187"/>
                  </a:cubicBezTo>
                  <a:cubicBezTo>
                    <a:pt x="225" y="186"/>
                    <a:pt x="225" y="186"/>
                    <a:pt x="225" y="186"/>
                  </a:cubicBezTo>
                  <a:cubicBezTo>
                    <a:pt x="235" y="168"/>
                    <a:pt x="241" y="148"/>
                    <a:pt x="241" y="127"/>
                  </a:cubicBezTo>
                  <a:cubicBezTo>
                    <a:pt x="241" y="96"/>
                    <a:pt x="229" y="67"/>
                    <a:pt x="207" y="45"/>
                  </a:cubicBezTo>
                  <a:cubicBezTo>
                    <a:pt x="162" y="0"/>
                    <a:pt x="89" y="0"/>
                    <a:pt x="45" y="45"/>
                  </a:cubicBezTo>
                  <a:cubicBezTo>
                    <a:pt x="0" y="90"/>
                    <a:pt x="0" y="163"/>
                    <a:pt x="45" y="208"/>
                  </a:cubicBezTo>
                  <a:cubicBezTo>
                    <a:pt x="66" y="230"/>
                    <a:pt x="95" y="242"/>
                    <a:pt x="126" y="242"/>
                  </a:cubicBezTo>
                  <a:cubicBezTo>
                    <a:pt x="147" y="242"/>
                    <a:pt x="167" y="236"/>
                    <a:pt x="185" y="226"/>
                  </a:cubicBezTo>
                  <a:cubicBezTo>
                    <a:pt x="185" y="226"/>
                    <a:pt x="185" y="227"/>
                    <a:pt x="185" y="227"/>
                  </a:cubicBezTo>
                  <a:cubicBezTo>
                    <a:pt x="287" y="329"/>
                    <a:pt x="287" y="329"/>
                    <a:pt x="287" y="329"/>
                  </a:cubicBezTo>
                  <a:cubicBezTo>
                    <a:pt x="328" y="289"/>
                    <a:pt x="328" y="289"/>
                    <a:pt x="328" y="289"/>
                  </a:cubicBezTo>
                  <a:close/>
                  <a:moveTo>
                    <a:pt x="126" y="213"/>
                  </a:moveTo>
                  <a:cubicBezTo>
                    <a:pt x="103" y="213"/>
                    <a:pt x="81" y="204"/>
                    <a:pt x="65" y="188"/>
                  </a:cubicBezTo>
                  <a:cubicBezTo>
                    <a:pt x="32" y="154"/>
                    <a:pt x="32" y="100"/>
                    <a:pt x="65" y="66"/>
                  </a:cubicBezTo>
                  <a:cubicBezTo>
                    <a:pt x="99" y="32"/>
                    <a:pt x="153" y="32"/>
                    <a:pt x="187" y="66"/>
                  </a:cubicBezTo>
                  <a:cubicBezTo>
                    <a:pt x="203" y="82"/>
                    <a:pt x="212" y="104"/>
                    <a:pt x="212" y="127"/>
                  </a:cubicBezTo>
                  <a:cubicBezTo>
                    <a:pt x="212" y="150"/>
                    <a:pt x="203" y="172"/>
                    <a:pt x="187" y="188"/>
                  </a:cubicBezTo>
                  <a:cubicBezTo>
                    <a:pt x="170" y="204"/>
                    <a:pt x="149" y="213"/>
                    <a:pt x="126" y="213"/>
                  </a:cubicBezTo>
                  <a:close/>
                  <a:moveTo>
                    <a:pt x="91" y="151"/>
                  </a:moveTo>
                  <a:cubicBezTo>
                    <a:pt x="76" y="136"/>
                    <a:pt x="76" y="111"/>
                    <a:pt x="91" y="96"/>
                  </a:cubicBezTo>
                  <a:cubicBezTo>
                    <a:pt x="95" y="92"/>
                    <a:pt x="95" y="85"/>
                    <a:pt x="91" y="81"/>
                  </a:cubicBezTo>
                  <a:cubicBezTo>
                    <a:pt x="87" y="76"/>
                    <a:pt x="80" y="76"/>
                    <a:pt x="76" y="81"/>
                  </a:cubicBezTo>
                  <a:cubicBezTo>
                    <a:pt x="52" y="104"/>
                    <a:pt x="52" y="143"/>
                    <a:pt x="76" y="167"/>
                  </a:cubicBezTo>
                  <a:cubicBezTo>
                    <a:pt x="80" y="171"/>
                    <a:pt x="87" y="171"/>
                    <a:pt x="91" y="167"/>
                  </a:cubicBezTo>
                  <a:cubicBezTo>
                    <a:pt x="95" y="162"/>
                    <a:pt x="95" y="155"/>
                    <a:pt x="91" y="151"/>
                  </a:cubicBezTo>
                  <a:close/>
                </a:path>
              </a:pathLst>
            </a:custGeom>
            <a:solidFill>
              <a:srgbClr val="FFFFFF"/>
            </a:solidFill>
            <a:ln w="15875" cap="flat">
              <a:noFill/>
              <a:prstDash val="solid"/>
              <a:miter lim="800000"/>
            </a:ln>
          </p:spPr>
          <p:txBody>
            <a:bodyPr vert="horz" wrap="square" lIns="91440" tIns="45720" rIns="91440" bIns="45720" numCol="1" anchor="t" anchorCtr="0" compatLnSpc="1"/>
            <a:lstStyle/>
            <a:p>
              <a:endParaRPr lang="en-US" dirty="0">
                <a:solidFill>
                  <a:prstClr val="black"/>
                </a:solidFill>
              </a:endParaRPr>
            </a:p>
          </p:txBody>
        </p:sp>
      </p:grpSp>
      <p:grpSp>
        <p:nvGrpSpPr>
          <p:cNvPr id="46" name="Gruppieren 108"/>
          <p:cNvGrpSpPr/>
          <p:nvPr/>
        </p:nvGrpSpPr>
        <p:grpSpPr>
          <a:xfrm>
            <a:off x="2911785" y="2462732"/>
            <a:ext cx="574919" cy="580658"/>
            <a:chOff x="2781177" y="836401"/>
            <a:chExt cx="1063691" cy="1063691"/>
          </a:xfrm>
        </p:grpSpPr>
        <p:sp>
          <p:nvSpPr>
            <p:cNvPr id="47" name="Ellipse 109"/>
            <p:cNvSpPr/>
            <p:nvPr/>
          </p:nvSpPr>
          <p:spPr bwMode="gray">
            <a:xfrm>
              <a:off x="2781177" y="836401"/>
              <a:ext cx="1063691" cy="1063691"/>
            </a:xfrm>
            <a:prstGeom prst="ellipse">
              <a:avLst/>
            </a:prstGeom>
            <a:solidFill>
              <a:srgbClr val="005EF6">
                <a:alpha val="50196"/>
              </a:srgbClr>
            </a:solidFill>
            <a:ln w="12700">
              <a:noFill/>
              <a:miter lim="800000"/>
            </a:ln>
            <a:effectLst/>
          </p:spPr>
          <p:txBody>
            <a:bodyPr lIns="108000" tIns="108000" rIns="144000" bIns="72000" rtlCol="0" anchor="ctr"/>
            <a:lstStyle/>
            <a:p>
              <a:pPr marL="190500" indent="-190500" algn="ctr">
                <a:lnSpc>
                  <a:spcPct val="95000"/>
                </a:lnSpc>
                <a:spcAft>
                  <a:spcPts val="800"/>
                </a:spcAft>
                <a:buClr>
                  <a:srgbClr val="969696"/>
                </a:buClr>
                <a:buFont typeface="Wingdings" panose="05000000000000000000" pitchFamily="2" charset="2"/>
                <a:buChar char="§"/>
              </a:pPr>
              <a:endParaRPr lang="en-US" sz="1600" noProof="1">
                <a:solidFill>
                  <a:srgbClr val="000000"/>
                </a:solidFill>
                <a:cs typeface="Arial" panose="020B0604020202020204" pitchFamily="34" charset="0"/>
              </a:endParaRPr>
            </a:p>
          </p:txBody>
        </p:sp>
        <p:grpSp>
          <p:nvGrpSpPr>
            <p:cNvPr id="48" name="Gruppieren 110"/>
            <p:cNvGrpSpPr/>
            <p:nvPr/>
          </p:nvGrpSpPr>
          <p:grpSpPr>
            <a:xfrm>
              <a:off x="3114401" y="1051826"/>
              <a:ext cx="451644" cy="599281"/>
              <a:chOff x="10699750" y="2843213"/>
              <a:chExt cx="903288" cy="1198562"/>
            </a:xfrm>
            <a:solidFill>
              <a:srgbClr val="FFFFFF"/>
            </a:solidFill>
          </p:grpSpPr>
          <p:sp>
            <p:nvSpPr>
              <p:cNvPr id="49" name="Oval 39"/>
              <p:cNvSpPr>
                <a:spLocks noChangeArrowheads="1"/>
              </p:cNvSpPr>
              <p:nvPr/>
            </p:nvSpPr>
            <p:spPr bwMode="auto">
              <a:xfrm>
                <a:off x="11077575" y="3810000"/>
                <a:ext cx="158750" cy="157162"/>
              </a:xfrm>
              <a:prstGeom prst="ellipse">
                <a:avLst/>
              </a:prstGeom>
              <a:grpFill/>
              <a:ln w="9525">
                <a:noFill/>
                <a:round/>
              </a:ln>
            </p:spPr>
            <p:txBody>
              <a:bodyPr vert="horz" wrap="square" lIns="91440" tIns="45720" rIns="91440" bIns="45720" numCol="1" anchor="t" anchorCtr="0" compatLnSpc="1"/>
              <a:lstStyle/>
              <a:p>
                <a:endParaRPr lang="en-US" dirty="0">
                  <a:solidFill>
                    <a:prstClr val="black"/>
                  </a:solidFill>
                </a:endParaRPr>
              </a:p>
            </p:txBody>
          </p:sp>
          <p:sp>
            <p:nvSpPr>
              <p:cNvPr id="50" name="Oval 40"/>
              <p:cNvSpPr>
                <a:spLocks noChangeArrowheads="1"/>
              </p:cNvSpPr>
              <p:nvPr/>
            </p:nvSpPr>
            <p:spPr bwMode="auto">
              <a:xfrm>
                <a:off x="10831513" y="3108325"/>
                <a:ext cx="111125" cy="109537"/>
              </a:xfrm>
              <a:prstGeom prst="ellipse">
                <a:avLst/>
              </a:prstGeom>
              <a:grpFill/>
              <a:ln w="9525">
                <a:noFill/>
                <a:round/>
              </a:ln>
            </p:spPr>
            <p:txBody>
              <a:bodyPr vert="horz" wrap="square" lIns="91440" tIns="45720" rIns="91440" bIns="45720" numCol="1" anchor="t" anchorCtr="0" compatLnSpc="1"/>
              <a:lstStyle/>
              <a:p>
                <a:endParaRPr lang="en-US" dirty="0">
                  <a:solidFill>
                    <a:prstClr val="black"/>
                  </a:solidFill>
                </a:endParaRPr>
              </a:p>
            </p:txBody>
          </p:sp>
          <p:sp>
            <p:nvSpPr>
              <p:cNvPr id="51" name="Freeform 41"/>
              <p:cNvSpPr/>
              <p:nvPr/>
            </p:nvSpPr>
            <p:spPr bwMode="auto">
              <a:xfrm>
                <a:off x="10845800" y="3937000"/>
                <a:ext cx="611188" cy="104775"/>
              </a:xfrm>
              <a:custGeom>
                <a:avLst/>
                <a:gdLst>
                  <a:gd name="T0" fmla="*/ 83 w 163"/>
                  <a:gd name="T1" fmla="*/ 15 h 28"/>
                  <a:gd name="T2" fmla="*/ 59 w 163"/>
                  <a:gd name="T3" fmla="*/ 0 h 28"/>
                  <a:gd name="T4" fmla="*/ 0 w 163"/>
                  <a:gd name="T5" fmla="*/ 0 h 28"/>
                  <a:gd name="T6" fmla="*/ 0 w 163"/>
                  <a:gd name="T7" fmla="*/ 28 h 28"/>
                  <a:gd name="T8" fmla="*/ 163 w 163"/>
                  <a:gd name="T9" fmla="*/ 28 h 28"/>
                  <a:gd name="T10" fmla="*/ 163 w 163"/>
                  <a:gd name="T11" fmla="*/ 0 h 28"/>
                  <a:gd name="T12" fmla="*/ 106 w 163"/>
                  <a:gd name="T13" fmla="*/ 0 h 28"/>
                  <a:gd name="T14" fmla="*/ 83 w 163"/>
                  <a:gd name="T15" fmla="*/ 15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28">
                    <a:moveTo>
                      <a:pt x="83" y="15"/>
                    </a:moveTo>
                    <a:cubicBezTo>
                      <a:pt x="73" y="15"/>
                      <a:pt x="64" y="9"/>
                      <a:pt x="59" y="0"/>
                    </a:cubicBezTo>
                    <a:cubicBezTo>
                      <a:pt x="0" y="0"/>
                      <a:pt x="0" y="0"/>
                      <a:pt x="0" y="0"/>
                    </a:cubicBezTo>
                    <a:cubicBezTo>
                      <a:pt x="0" y="28"/>
                      <a:pt x="0" y="28"/>
                      <a:pt x="0" y="28"/>
                    </a:cubicBezTo>
                    <a:cubicBezTo>
                      <a:pt x="163" y="28"/>
                      <a:pt x="163" y="28"/>
                      <a:pt x="163" y="28"/>
                    </a:cubicBezTo>
                    <a:cubicBezTo>
                      <a:pt x="163" y="0"/>
                      <a:pt x="163" y="0"/>
                      <a:pt x="163" y="0"/>
                    </a:cubicBezTo>
                    <a:cubicBezTo>
                      <a:pt x="106" y="0"/>
                      <a:pt x="106" y="0"/>
                      <a:pt x="106" y="0"/>
                    </a:cubicBezTo>
                    <a:cubicBezTo>
                      <a:pt x="102" y="9"/>
                      <a:pt x="93" y="15"/>
                      <a:pt x="83" y="15"/>
                    </a:cubicBezTo>
                    <a:close/>
                  </a:path>
                </a:pathLst>
              </a:custGeom>
              <a:grpFill/>
              <a:ln w="9525">
                <a:noFill/>
                <a:round/>
              </a:ln>
            </p:spPr>
            <p:txBody>
              <a:bodyPr vert="horz" wrap="square" lIns="91440" tIns="45720" rIns="91440" bIns="45720" numCol="1" anchor="t" anchorCtr="0" compatLnSpc="1"/>
              <a:lstStyle/>
              <a:p>
                <a:endParaRPr lang="en-US" dirty="0">
                  <a:solidFill>
                    <a:prstClr val="black"/>
                  </a:solidFill>
                </a:endParaRPr>
              </a:p>
            </p:txBody>
          </p:sp>
          <p:sp>
            <p:nvSpPr>
              <p:cNvPr id="52" name="Freeform 42"/>
              <p:cNvSpPr/>
              <p:nvPr/>
            </p:nvSpPr>
            <p:spPr bwMode="auto">
              <a:xfrm>
                <a:off x="10699750" y="3124200"/>
                <a:ext cx="779463" cy="715962"/>
              </a:xfrm>
              <a:custGeom>
                <a:avLst/>
                <a:gdLst>
                  <a:gd name="T0" fmla="*/ 152 w 208"/>
                  <a:gd name="T1" fmla="*/ 141 h 191"/>
                  <a:gd name="T2" fmla="*/ 113 w 208"/>
                  <a:gd name="T3" fmla="*/ 152 h 191"/>
                  <a:gd name="T4" fmla="*/ 40 w 208"/>
                  <a:gd name="T5" fmla="*/ 79 h 191"/>
                  <a:gd name="T6" fmla="*/ 58 w 208"/>
                  <a:gd name="T7" fmla="*/ 30 h 191"/>
                  <a:gd name="T8" fmla="*/ 57 w 208"/>
                  <a:gd name="T9" fmla="*/ 29 h 191"/>
                  <a:gd name="T10" fmla="*/ 50 w 208"/>
                  <a:gd name="T11" fmla="*/ 30 h 191"/>
                  <a:gd name="T12" fmla="*/ 31 w 208"/>
                  <a:gd name="T13" fmla="*/ 11 h 191"/>
                  <a:gd name="T14" fmla="*/ 34 w 208"/>
                  <a:gd name="T15" fmla="*/ 1 h 191"/>
                  <a:gd name="T16" fmla="*/ 32 w 208"/>
                  <a:gd name="T17" fmla="*/ 0 h 191"/>
                  <a:gd name="T18" fmla="*/ 0 w 208"/>
                  <a:gd name="T19" fmla="*/ 79 h 191"/>
                  <a:gd name="T20" fmla="*/ 99 w 208"/>
                  <a:gd name="T21" fmla="*/ 191 h 191"/>
                  <a:gd name="T22" fmla="*/ 122 w 208"/>
                  <a:gd name="T23" fmla="*/ 178 h 191"/>
                  <a:gd name="T24" fmla="*/ 143 w 208"/>
                  <a:gd name="T25" fmla="*/ 188 h 191"/>
                  <a:gd name="T26" fmla="*/ 208 w 208"/>
                  <a:gd name="T27" fmla="*/ 141 h 191"/>
                  <a:gd name="T28" fmla="*/ 152 w 208"/>
                  <a:gd name="T29" fmla="*/ 14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8" h="191">
                    <a:moveTo>
                      <a:pt x="152" y="141"/>
                    </a:moveTo>
                    <a:cubicBezTo>
                      <a:pt x="141" y="148"/>
                      <a:pt x="128" y="152"/>
                      <a:pt x="113" y="152"/>
                    </a:cubicBezTo>
                    <a:cubicBezTo>
                      <a:pt x="73" y="152"/>
                      <a:pt x="40" y="119"/>
                      <a:pt x="40" y="79"/>
                    </a:cubicBezTo>
                    <a:cubicBezTo>
                      <a:pt x="40" y="60"/>
                      <a:pt x="47" y="43"/>
                      <a:pt x="58" y="30"/>
                    </a:cubicBezTo>
                    <a:cubicBezTo>
                      <a:pt x="57" y="29"/>
                      <a:pt x="57" y="29"/>
                      <a:pt x="57" y="29"/>
                    </a:cubicBezTo>
                    <a:cubicBezTo>
                      <a:pt x="55" y="29"/>
                      <a:pt x="53" y="30"/>
                      <a:pt x="50" y="30"/>
                    </a:cubicBezTo>
                    <a:cubicBezTo>
                      <a:pt x="39" y="30"/>
                      <a:pt x="31" y="21"/>
                      <a:pt x="31" y="11"/>
                    </a:cubicBezTo>
                    <a:cubicBezTo>
                      <a:pt x="31" y="7"/>
                      <a:pt x="32" y="4"/>
                      <a:pt x="34" y="1"/>
                    </a:cubicBezTo>
                    <a:cubicBezTo>
                      <a:pt x="32" y="0"/>
                      <a:pt x="32" y="0"/>
                      <a:pt x="32" y="0"/>
                    </a:cubicBezTo>
                    <a:cubicBezTo>
                      <a:pt x="12" y="20"/>
                      <a:pt x="0" y="48"/>
                      <a:pt x="0" y="79"/>
                    </a:cubicBezTo>
                    <a:cubicBezTo>
                      <a:pt x="0" y="136"/>
                      <a:pt x="43" y="184"/>
                      <a:pt x="99" y="191"/>
                    </a:cubicBezTo>
                    <a:cubicBezTo>
                      <a:pt x="103" y="183"/>
                      <a:pt x="112" y="178"/>
                      <a:pt x="122" y="178"/>
                    </a:cubicBezTo>
                    <a:cubicBezTo>
                      <a:pt x="130" y="178"/>
                      <a:pt x="138" y="182"/>
                      <a:pt x="143" y="188"/>
                    </a:cubicBezTo>
                    <a:cubicBezTo>
                      <a:pt x="170" y="181"/>
                      <a:pt x="193" y="164"/>
                      <a:pt x="208" y="141"/>
                    </a:cubicBezTo>
                    <a:lnTo>
                      <a:pt x="152" y="141"/>
                    </a:lnTo>
                    <a:close/>
                  </a:path>
                </a:pathLst>
              </a:custGeom>
              <a:grpFill/>
              <a:ln w="9525">
                <a:noFill/>
                <a:round/>
              </a:ln>
            </p:spPr>
            <p:txBody>
              <a:bodyPr vert="horz" wrap="square" lIns="91440" tIns="45720" rIns="91440" bIns="45720" numCol="1" anchor="t" anchorCtr="0" compatLnSpc="1"/>
              <a:lstStyle/>
              <a:p>
                <a:endParaRPr lang="en-US" dirty="0">
                  <a:solidFill>
                    <a:prstClr val="black"/>
                  </a:solidFill>
                </a:endParaRPr>
              </a:p>
            </p:txBody>
          </p:sp>
          <p:sp>
            <p:nvSpPr>
              <p:cNvPr id="53" name="Freeform 43"/>
              <p:cNvSpPr/>
              <p:nvPr/>
            </p:nvSpPr>
            <p:spPr bwMode="auto">
              <a:xfrm>
                <a:off x="10702925" y="2843213"/>
                <a:ext cx="536575" cy="520700"/>
              </a:xfrm>
              <a:custGeom>
                <a:avLst/>
                <a:gdLst>
                  <a:gd name="T0" fmla="*/ 68 w 143"/>
                  <a:gd name="T1" fmla="*/ 86 h 139"/>
                  <a:gd name="T2" fmla="*/ 68 w 143"/>
                  <a:gd name="T3" fmla="*/ 90 h 139"/>
                  <a:gd name="T4" fmla="*/ 120 w 143"/>
                  <a:gd name="T5" fmla="*/ 139 h 139"/>
                  <a:gd name="T6" fmla="*/ 143 w 143"/>
                  <a:gd name="T7" fmla="*/ 115 h 139"/>
                  <a:gd name="T8" fmla="*/ 23 w 143"/>
                  <a:gd name="T9" fmla="*/ 0 h 139"/>
                  <a:gd name="T10" fmla="*/ 0 w 143"/>
                  <a:gd name="T11" fmla="*/ 25 h 139"/>
                  <a:gd name="T12" fmla="*/ 45 w 143"/>
                  <a:gd name="T13" fmla="*/ 68 h 139"/>
                  <a:gd name="T14" fmla="*/ 49 w 143"/>
                  <a:gd name="T15" fmla="*/ 67 h 139"/>
                  <a:gd name="T16" fmla="*/ 68 w 143"/>
                  <a:gd name="T17" fmla="*/ 8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39">
                    <a:moveTo>
                      <a:pt x="68" y="86"/>
                    </a:moveTo>
                    <a:cubicBezTo>
                      <a:pt x="68" y="87"/>
                      <a:pt x="68" y="89"/>
                      <a:pt x="68" y="90"/>
                    </a:cubicBezTo>
                    <a:cubicBezTo>
                      <a:pt x="120" y="139"/>
                      <a:pt x="120" y="139"/>
                      <a:pt x="120" y="139"/>
                    </a:cubicBezTo>
                    <a:cubicBezTo>
                      <a:pt x="143" y="115"/>
                      <a:pt x="143" y="115"/>
                      <a:pt x="143" y="115"/>
                    </a:cubicBezTo>
                    <a:cubicBezTo>
                      <a:pt x="23" y="0"/>
                      <a:pt x="23" y="0"/>
                      <a:pt x="23" y="0"/>
                    </a:cubicBezTo>
                    <a:cubicBezTo>
                      <a:pt x="0" y="25"/>
                      <a:pt x="0" y="25"/>
                      <a:pt x="0" y="25"/>
                    </a:cubicBezTo>
                    <a:cubicBezTo>
                      <a:pt x="45" y="68"/>
                      <a:pt x="45" y="68"/>
                      <a:pt x="45" y="68"/>
                    </a:cubicBezTo>
                    <a:cubicBezTo>
                      <a:pt x="46" y="67"/>
                      <a:pt x="48" y="67"/>
                      <a:pt x="49" y="67"/>
                    </a:cubicBezTo>
                    <a:cubicBezTo>
                      <a:pt x="60" y="67"/>
                      <a:pt x="68" y="76"/>
                      <a:pt x="68" y="86"/>
                    </a:cubicBezTo>
                    <a:close/>
                  </a:path>
                </a:pathLst>
              </a:custGeom>
              <a:grpFill/>
              <a:ln w="9525">
                <a:noFill/>
                <a:round/>
              </a:ln>
            </p:spPr>
            <p:txBody>
              <a:bodyPr vert="horz" wrap="square" lIns="91440" tIns="45720" rIns="91440" bIns="45720" numCol="1" anchor="t" anchorCtr="0" compatLnSpc="1"/>
              <a:lstStyle/>
              <a:p>
                <a:endParaRPr lang="en-US" dirty="0">
                  <a:solidFill>
                    <a:prstClr val="black"/>
                  </a:solidFill>
                </a:endParaRPr>
              </a:p>
            </p:txBody>
          </p:sp>
          <p:sp>
            <p:nvSpPr>
              <p:cNvPr id="54" name="Rectangle 44"/>
              <p:cNvSpPr>
                <a:spLocks noChangeArrowheads="1"/>
              </p:cNvSpPr>
              <p:nvPr/>
            </p:nvSpPr>
            <p:spPr bwMode="auto">
              <a:xfrm>
                <a:off x="11123613" y="3570288"/>
                <a:ext cx="479425" cy="44450"/>
              </a:xfrm>
              <a:prstGeom prst="rect">
                <a:avLst/>
              </a:prstGeom>
              <a:grpFill/>
              <a:ln w="9525">
                <a:noFill/>
                <a:miter lim="800000"/>
              </a:ln>
            </p:spPr>
            <p:txBody>
              <a:bodyPr vert="horz" wrap="square" lIns="91440" tIns="45720" rIns="91440" bIns="45720" numCol="1" anchor="t" anchorCtr="0" compatLnSpc="1"/>
              <a:lstStyle/>
              <a:p>
                <a:endParaRPr lang="en-US" dirty="0">
                  <a:solidFill>
                    <a:prstClr val="black"/>
                  </a:solidFill>
                </a:endParaRPr>
              </a:p>
            </p:txBody>
          </p:sp>
        </p:grpSp>
      </p:grpSp>
      <p:grpSp>
        <p:nvGrpSpPr>
          <p:cNvPr id="55" name="Gruppieren 124"/>
          <p:cNvGrpSpPr/>
          <p:nvPr/>
        </p:nvGrpSpPr>
        <p:grpSpPr>
          <a:xfrm>
            <a:off x="4918957" y="2719413"/>
            <a:ext cx="451200" cy="455704"/>
            <a:chOff x="7712904" y="2560542"/>
            <a:chExt cx="834791" cy="834791"/>
          </a:xfrm>
        </p:grpSpPr>
        <p:sp>
          <p:nvSpPr>
            <p:cNvPr id="56" name="Ellipse 139"/>
            <p:cNvSpPr/>
            <p:nvPr/>
          </p:nvSpPr>
          <p:spPr bwMode="gray">
            <a:xfrm>
              <a:off x="7712904" y="2560542"/>
              <a:ext cx="834791" cy="834791"/>
            </a:xfrm>
            <a:prstGeom prst="ellipse">
              <a:avLst/>
            </a:prstGeom>
            <a:solidFill>
              <a:srgbClr val="C00000">
                <a:alpha val="50196"/>
              </a:srgbClr>
            </a:solidFill>
            <a:ln w="12700">
              <a:noFill/>
              <a:miter lim="800000"/>
            </a:ln>
            <a:effectLst/>
          </p:spPr>
          <p:txBody>
            <a:bodyPr lIns="108000" tIns="108000" rIns="144000" bIns="72000" rtlCol="0" anchor="ctr"/>
            <a:lstStyle/>
            <a:p>
              <a:pPr marL="190500" indent="-190500" algn="ctr">
                <a:lnSpc>
                  <a:spcPct val="95000"/>
                </a:lnSpc>
                <a:spcAft>
                  <a:spcPts val="800"/>
                </a:spcAft>
                <a:buClr>
                  <a:srgbClr val="969696"/>
                </a:buClr>
                <a:buFont typeface="Wingdings" panose="05000000000000000000" pitchFamily="2" charset="2"/>
                <a:buChar char="§"/>
              </a:pPr>
              <a:endParaRPr lang="en-US" sz="1600" noProof="1">
                <a:solidFill>
                  <a:srgbClr val="000000"/>
                </a:solidFill>
                <a:cs typeface="Arial" panose="020B0604020202020204" pitchFamily="34" charset="0"/>
              </a:endParaRPr>
            </a:p>
          </p:txBody>
        </p:sp>
        <p:grpSp>
          <p:nvGrpSpPr>
            <p:cNvPr id="57" name="Gruppieren 187"/>
            <p:cNvGrpSpPr/>
            <p:nvPr/>
          </p:nvGrpSpPr>
          <p:grpSpPr>
            <a:xfrm flipH="1">
              <a:off x="8005032" y="2744164"/>
              <a:ext cx="250533" cy="541675"/>
              <a:chOff x="3643313" y="3238500"/>
              <a:chExt cx="577850" cy="1249363"/>
            </a:xfrm>
            <a:solidFill>
              <a:srgbClr val="FFFFFF"/>
            </a:solidFill>
          </p:grpSpPr>
          <p:sp>
            <p:nvSpPr>
              <p:cNvPr id="58" name="Freeform 8"/>
              <p:cNvSpPr/>
              <p:nvPr/>
            </p:nvSpPr>
            <p:spPr bwMode="auto">
              <a:xfrm>
                <a:off x="3643313" y="3303588"/>
                <a:ext cx="577850" cy="1184275"/>
              </a:xfrm>
              <a:custGeom>
                <a:avLst/>
                <a:gdLst>
                  <a:gd name="T0" fmla="*/ 117 w 154"/>
                  <a:gd name="T1" fmla="*/ 173 h 316"/>
                  <a:gd name="T2" fmla="*/ 117 w 154"/>
                  <a:gd name="T3" fmla="*/ 0 h 316"/>
                  <a:gd name="T4" fmla="*/ 37 w 154"/>
                  <a:gd name="T5" fmla="*/ 0 h 316"/>
                  <a:gd name="T6" fmla="*/ 37 w 154"/>
                  <a:gd name="T7" fmla="*/ 173 h 316"/>
                  <a:gd name="T8" fmla="*/ 1 w 154"/>
                  <a:gd name="T9" fmla="*/ 232 h 316"/>
                  <a:gd name="T10" fmla="*/ 0 w 154"/>
                  <a:gd name="T11" fmla="*/ 239 h 316"/>
                  <a:gd name="T12" fmla="*/ 77 w 154"/>
                  <a:gd name="T13" fmla="*/ 316 h 316"/>
                  <a:gd name="T14" fmla="*/ 153 w 154"/>
                  <a:gd name="T15" fmla="*/ 249 h 316"/>
                  <a:gd name="T16" fmla="*/ 154 w 154"/>
                  <a:gd name="T17" fmla="*/ 239 h 316"/>
                  <a:gd name="T18" fmla="*/ 117 w 154"/>
                  <a:gd name="T19" fmla="*/ 17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316">
                    <a:moveTo>
                      <a:pt x="117" y="173"/>
                    </a:moveTo>
                    <a:cubicBezTo>
                      <a:pt x="117" y="0"/>
                      <a:pt x="117" y="0"/>
                      <a:pt x="117" y="0"/>
                    </a:cubicBezTo>
                    <a:cubicBezTo>
                      <a:pt x="37" y="0"/>
                      <a:pt x="37" y="0"/>
                      <a:pt x="37" y="0"/>
                    </a:cubicBezTo>
                    <a:cubicBezTo>
                      <a:pt x="37" y="173"/>
                      <a:pt x="37" y="173"/>
                      <a:pt x="37" y="173"/>
                    </a:cubicBezTo>
                    <a:cubicBezTo>
                      <a:pt x="17" y="186"/>
                      <a:pt x="3" y="207"/>
                      <a:pt x="1" y="232"/>
                    </a:cubicBezTo>
                    <a:cubicBezTo>
                      <a:pt x="0" y="235"/>
                      <a:pt x="0" y="237"/>
                      <a:pt x="0" y="239"/>
                    </a:cubicBezTo>
                    <a:cubicBezTo>
                      <a:pt x="0" y="281"/>
                      <a:pt x="35" y="316"/>
                      <a:pt x="77" y="316"/>
                    </a:cubicBezTo>
                    <a:cubicBezTo>
                      <a:pt x="116" y="316"/>
                      <a:pt x="148" y="287"/>
                      <a:pt x="153" y="249"/>
                    </a:cubicBezTo>
                    <a:cubicBezTo>
                      <a:pt x="153" y="246"/>
                      <a:pt x="154" y="242"/>
                      <a:pt x="154" y="239"/>
                    </a:cubicBezTo>
                    <a:cubicBezTo>
                      <a:pt x="154" y="211"/>
                      <a:pt x="139" y="187"/>
                      <a:pt x="117" y="173"/>
                    </a:cubicBezTo>
                    <a:close/>
                  </a:path>
                </a:pathLst>
              </a:custGeom>
              <a:grpFill/>
              <a:ln w="15875" cap="flat">
                <a:noFill/>
                <a:prstDash val="solid"/>
                <a:miter lim="800000"/>
              </a:ln>
            </p:spPr>
            <p:txBody>
              <a:bodyPr vert="horz" wrap="square" lIns="91440" tIns="45720" rIns="91440" bIns="45720" numCol="1" anchor="t" anchorCtr="0" compatLnSpc="1"/>
              <a:lstStyle/>
              <a:p>
                <a:endParaRPr lang="en-US" dirty="0">
                  <a:solidFill>
                    <a:prstClr val="black"/>
                  </a:solidFill>
                </a:endParaRPr>
              </a:p>
            </p:txBody>
          </p:sp>
          <p:sp>
            <p:nvSpPr>
              <p:cNvPr id="59" name="Rectangle 14"/>
              <p:cNvSpPr>
                <a:spLocks noChangeArrowheads="1"/>
              </p:cNvSpPr>
              <p:nvPr/>
            </p:nvSpPr>
            <p:spPr bwMode="auto">
              <a:xfrm>
                <a:off x="3698022" y="3238500"/>
                <a:ext cx="468432" cy="85726"/>
              </a:xfrm>
              <a:prstGeom prst="rect">
                <a:avLst/>
              </a:prstGeom>
              <a:grpFill/>
              <a:ln>
                <a:noFill/>
              </a:ln>
            </p:spPr>
            <p:txBody>
              <a:bodyPr vert="horz" wrap="square" lIns="91440" tIns="45720" rIns="91440" bIns="45720" numCol="1" anchor="t" anchorCtr="0" compatLnSpc="1"/>
              <a:lstStyle/>
              <a:p>
                <a:endParaRPr lang="en-US" dirty="0">
                  <a:solidFill>
                    <a:prstClr val="black"/>
                  </a:solidFill>
                </a:endParaRPr>
              </a:p>
            </p:txBody>
          </p:sp>
        </p:grpSp>
      </p:grpSp>
      <p:grpSp>
        <p:nvGrpSpPr>
          <p:cNvPr id="60" name="Gruppieren 1"/>
          <p:cNvGrpSpPr/>
          <p:nvPr/>
        </p:nvGrpSpPr>
        <p:grpSpPr>
          <a:xfrm>
            <a:off x="4646967" y="757072"/>
            <a:ext cx="691625" cy="698528"/>
            <a:chOff x="4782477" y="287265"/>
            <a:chExt cx="1279614" cy="1279614"/>
          </a:xfrm>
        </p:grpSpPr>
        <p:sp>
          <p:nvSpPr>
            <p:cNvPr id="61" name="Ellipse 2"/>
            <p:cNvSpPr/>
            <p:nvPr/>
          </p:nvSpPr>
          <p:spPr bwMode="gray">
            <a:xfrm>
              <a:off x="4782477" y="287265"/>
              <a:ext cx="1279614" cy="1279614"/>
            </a:xfrm>
            <a:prstGeom prst="ellipse">
              <a:avLst/>
            </a:prstGeom>
            <a:solidFill>
              <a:srgbClr val="FFC000">
                <a:alpha val="50196"/>
              </a:srgbClr>
            </a:solidFill>
            <a:ln w="12700">
              <a:noFill/>
              <a:miter lim="800000"/>
            </a:ln>
            <a:effectLst/>
          </p:spPr>
          <p:txBody>
            <a:bodyPr lIns="108000" tIns="108000" rIns="144000" bIns="72000" rtlCol="0" anchor="ctr"/>
            <a:lstStyle/>
            <a:p>
              <a:pPr marL="190500" indent="-190500" algn="ctr">
                <a:lnSpc>
                  <a:spcPct val="95000"/>
                </a:lnSpc>
                <a:spcAft>
                  <a:spcPts val="800"/>
                </a:spcAft>
                <a:buClr>
                  <a:srgbClr val="969696"/>
                </a:buClr>
                <a:buFont typeface="Wingdings" panose="05000000000000000000" pitchFamily="2" charset="2"/>
                <a:buChar char="§"/>
              </a:pPr>
              <a:endParaRPr lang="en-US" sz="1600" noProof="1">
                <a:solidFill>
                  <a:srgbClr val="000000"/>
                </a:solidFill>
                <a:cs typeface="Arial" panose="020B0604020202020204" pitchFamily="34" charset="0"/>
              </a:endParaRPr>
            </a:p>
          </p:txBody>
        </p:sp>
        <p:grpSp>
          <p:nvGrpSpPr>
            <p:cNvPr id="62" name="Gruppieren 3"/>
            <p:cNvGrpSpPr/>
            <p:nvPr/>
          </p:nvGrpSpPr>
          <p:grpSpPr>
            <a:xfrm>
              <a:off x="5187288" y="474711"/>
              <a:ext cx="485779" cy="885145"/>
              <a:chOff x="8288338" y="2838450"/>
              <a:chExt cx="660400" cy="1203325"/>
            </a:xfrm>
          </p:grpSpPr>
          <p:sp>
            <p:nvSpPr>
              <p:cNvPr id="63" name="Rectangle 29"/>
              <p:cNvSpPr>
                <a:spLocks noChangeArrowheads="1"/>
              </p:cNvSpPr>
              <p:nvPr/>
            </p:nvSpPr>
            <p:spPr bwMode="auto">
              <a:xfrm>
                <a:off x="8307388" y="3559175"/>
                <a:ext cx="119063" cy="104775"/>
              </a:xfrm>
              <a:prstGeom prst="rect">
                <a:avLst/>
              </a:prstGeom>
              <a:solidFill>
                <a:srgbClr val="FFFFFF"/>
              </a:solidFill>
              <a:ln>
                <a:noFill/>
              </a:ln>
            </p:spPr>
            <p:txBody>
              <a:bodyPr vert="horz" wrap="square" lIns="91440" tIns="45720" rIns="91440" bIns="45720" numCol="1" anchor="t" anchorCtr="0" compatLnSpc="1"/>
              <a:lstStyle/>
              <a:p>
                <a:endParaRPr lang="en-US" dirty="0">
                  <a:solidFill>
                    <a:prstClr val="black"/>
                  </a:solidFill>
                </a:endParaRPr>
              </a:p>
            </p:txBody>
          </p:sp>
          <p:sp>
            <p:nvSpPr>
              <p:cNvPr id="64" name="Rectangle 30"/>
              <p:cNvSpPr>
                <a:spLocks noChangeArrowheads="1"/>
              </p:cNvSpPr>
              <p:nvPr/>
            </p:nvSpPr>
            <p:spPr bwMode="auto">
              <a:xfrm>
                <a:off x="8828088" y="3559175"/>
                <a:ext cx="120650" cy="104775"/>
              </a:xfrm>
              <a:prstGeom prst="rect">
                <a:avLst/>
              </a:prstGeom>
              <a:solidFill>
                <a:srgbClr val="FFFFFF"/>
              </a:solidFill>
              <a:ln>
                <a:noFill/>
              </a:ln>
            </p:spPr>
            <p:txBody>
              <a:bodyPr vert="horz" wrap="square" lIns="91440" tIns="45720" rIns="91440" bIns="45720" numCol="1" anchor="t" anchorCtr="0" compatLnSpc="1"/>
              <a:lstStyle/>
              <a:p>
                <a:endParaRPr lang="en-US" dirty="0">
                  <a:solidFill>
                    <a:prstClr val="black"/>
                  </a:solidFill>
                </a:endParaRPr>
              </a:p>
            </p:txBody>
          </p:sp>
          <p:sp>
            <p:nvSpPr>
              <p:cNvPr id="65" name="Freeform 31"/>
              <p:cNvSpPr/>
              <p:nvPr/>
            </p:nvSpPr>
            <p:spPr bwMode="auto">
              <a:xfrm>
                <a:off x="8307388" y="2838450"/>
                <a:ext cx="641350" cy="701675"/>
              </a:xfrm>
              <a:custGeom>
                <a:avLst/>
                <a:gdLst>
                  <a:gd name="T0" fmla="*/ 86 w 171"/>
                  <a:gd name="T1" fmla="*/ 0 h 187"/>
                  <a:gd name="T2" fmla="*/ 0 w 171"/>
                  <a:gd name="T3" fmla="*/ 66 h 187"/>
                  <a:gd name="T4" fmla="*/ 0 w 171"/>
                  <a:gd name="T5" fmla="*/ 85 h 187"/>
                  <a:gd name="T6" fmla="*/ 0 w 171"/>
                  <a:gd name="T7" fmla="*/ 187 h 187"/>
                  <a:gd name="T8" fmla="*/ 32 w 171"/>
                  <a:gd name="T9" fmla="*/ 187 h 187"/>
                  <a:gd name="T10" fmla="*/ 32 w 171"/>
                  <a:gd name="T11" fmla="*/ 83 h 187"/>
                  <a:gd name="T12" fmla="*/ 86 w 171"/>
                  <a:gd name="T13" fmla="*/ 36 h 187"/>
                  <a:gd name="T14" fmla="*/ 139 w 171"/>
                  <a:gd name="T15" fmla="*/ 83 h 187"/>
                  <a:gd name="T16" fmla="*/ 139 w 171"/>
                  <a:gd name="T17" fmla="*/ 187 h 187"/>
                  <a:gd name="T18" fmla="*/ 171 w 171"/>
                  <a:gd name="T19" fmla="*/ 187 h 187"/>
                  <a:gd name="T20" fmla="*/ 171 w 171"/>
                  <a:gd name="T21" fmla="*/ 85 h 187"/>
                  <a:gd name="T22" fmla="*/ 171 w 171"/>
                  <a:gd name="T23" fmla="*/ 66 h 187"/>
                  <a:gd name="T24" fmla="*/ 86 w 171"/>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1" h="187">
                    <a:moveTo>
                      <a:pt x="86" y="0"/>
                    </a:moveTo>
                    <a:cubicBezTo>
                      <a:pt x="41" y="0"/>
                      <a:pt x="5" y="29"/>
                      <a:pt x="0" y="66"/>
                    </a:cubicBezTo>
                    <a:cubicBezTo>
                      <a:pt x="0" y="85"/>
                      <a:pt x="0" y="85"/>
                      <a:pt x="0" y="85"/>
                    </a:cubicBezTo>
                    <a:cubicBezTo>
                      <a:pt x="0" y="187"/>
                      <a:pt x="0" y="187"/>
                      <a:pt x="0" y="187"/>
                    </a:cubicBezTo>
                    <a:cubicBezTo>
                      <a:pt x="32" y="187"/>
                      <a:pt x="32" y="187"/>
                      <a:pt x="32" y="187"/>
                    </a:cubicBezTo>
                    <a:cubicBezTo>
                      <a:pt x="32" y="83"/>
                      <a:pt x="32" y="83"/>
                      <a:pt x="32" y="83"/>
                    </a:cubicBezTo>
                    <a:cubicBezTo>
                      <a:pt x="32" y="57"/>
                      <a:pt x="56" y="36"/>
                      <a:pt x="86" y="36"/>
                    </a:cubicBezTo>
                    <a:cubicBezTo>
                      <a:pt x="115" y="36"/>
                      <a:pt x="139" y="57"/>
                      <a:pt x="139" y="83"/>
                    </a:cubicBezTo>
                    <a:cubicBezTo>
                      <a:pt x="139" y="187"/>
                      <a:pt x="139" y="187"/>
                      <a:pt x="139" y="187"/>
                    </a:cubicBezTo>
                    <a:cubicBezTo>
                      <a:pt x="171" y="187"/>
                      <a:pt x="171" y="187"/>
                      <a:pt x="171" y="187"/>
                    </a:cubicBezTo>
                    <a:cubicBezTo>
                      <a:pt x="171" y="85"/>
                      <a:pt x="171" y="85"/>
                      <a:pt x="171" y="85"/>
                    </a:cubicBezTo>
                    <a:cubicBezTo>
                      <a:pt x="171" y="66"/>
                      <a:pt x="171" y="66"/>
                      <a:pt x="171" y="66"/>
                    </a:cubicBezTo>
                    <a:cubicBezTo>
                      <a:pt x="166" y="29"/>
                      <a:pt x="130" y="0"/>
                      <a:pt x="86" y="0"/>
                    </a:cubicBezTo>
                    <a:close/>
                  </a:path>
                </a:pathLst>
              </a:custGeom>
              <a:solidFill>
                <a:srgbClr val="FFFFFF"/>
              </a:solidFill>
              <a:ln>
                <a:noFill/>
              </a:ln>
            </p:spPr>
            <p:txBody>
              <a:bodyPr vert="horz" wrap="square" lIns="91440" tIns="45720" rIns="91440" bIns="45720" numCol="1" anchor="t" anchorCtr="0" compatLnSpc="1"/>
              <a:lstStyle/>
              <a:p>
                <a:endParaRPr lang="en-US" dirty="0">
                  <a:solidFill>
                    <a:prstClr val="black"/>
                  </a:solidFill>
                </a:endParaRPr>
              </a:p>
            </p:txBody>
          </p:sp>
          <p:sp>
            <p:nvSpPr>
              <p:cNvPr id="66" name="Freeform 32"/>
              <p:cNvSpPr/>
              <p:nvPr/>
            </p:nvSpPr>
            <p:spPr bwMode="auto">
              <a:xfrm>
                <a:off x="8288338" y="3705225"/>
                <a:ext cx="107950" cy="336550"/>
              </a:xfrm>
              <a:custGeom>
                <a:avLst/>
                <a:gdLst>
                  <a:gd name="T0" fmla="*/ 52 w 68"/>
                  <a:gd name="T1" fmla="*/ 0 h 212"/>
                  <a:gd name="T2" fmla="*/ 35 w 68"/>
                  <a:gd name="T3" fmla="*/ 85 h 212"/>
                  <a:gd name="T4" fmla="*/ 0 w 68"/>
                  <a:gd name="T5" fmla="*/ 97 h 212"/>
                  <a:gd name="T6" fmla="*/ 16 w 68"/>
                  <a:gd name="T7" fmla="*/ 212 h 212"/>
                  <a:gd name="T8" fmla="*/ 28 w 68"/>
                  <a:gd name="T9" fmla="*/ 125 h 212"/>
                  <a:gd name="T10" fmla="*/ 68 w 68"/>
                  <a:gd name="T11" fmla="*/ 104 h 212"/>
                  <a:gd name="T12" fmla="*/ 52 w 68"/>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68" h="212">
                    <a:moveTo>
                      <a:pt x="52" y="0"/>
                    </a:moveTo>
                    <a:lnTo>
                      <a:pt x="35" y="85"/>
                    </a:lnTo>
                    <a:lnTo>
                      <a:pt x="0" y="97"/>
                    </a:lnTo>
                    <a:lnTo>
                      <a:pt x="16" y="212"/>
                    </a:lnTo>
                    <a:lnTo>
                      <a:pt x="28" y="125"/>
                    </a:lnTo>
                    <a:lnTo>
                      <a:pt x="68" y="104"/>
                    </a:lnTo>
                    <a:lnTo>
                      <a:pt x="52" y="0"/>
                    </a:lnTo>
                    <a:close/>
                  </a:path>
                </a:pathLst>
              </a:custGeom>
              <a:solidFill>
                <a:srgbClr val="FFFFFF"/>
              </a:solidFill>
              <a:ln>
                <a:noFill/>
              </a:ln>
            </p:spPr>
            <p:txBody>
              <a:bodyPr vert="horz" wrap="square" lIns="91440" tIns="45720" rIns="91440" bIns="45720" numCol="1" anchor="t" anchorCtr="0" compatLnSpc="1"/>
              <a:lstStyle/>
              <a:p>
                <a:endParaRPr lang="en-US" dirty="0">
                  <a:solidFill>
                    <a:prstClr val="black"/>
                  </a:solidFill>
                </a:endParaRPr>
              </a:p>
            </p:txBody>
          </p:sp>
          <p:sp>
            <p:nvSpPr>
              <p:cNvPr id="67" name="Freeform 33"/>
              <p:cNvSpPr/>
              <p:nvPr/>
            </p:nvSpPr>
            <p:spPr bwMode="auto">
              <a:xfrm>
                <a:off x="8809038" y="3700463"/>
                <a:ext cx="109538" cy="341312"/>
              </a:xfrm>
              <a:custGeom>
                <a:avLst/>
                <a:gdLst>
                  <a:gd name="T0" fmla="*/ 52 w 69"/>
                  <a:gd name="T1" fmla="*/ 0 h 215"/>
                  <a:gd name="T2" fmla="*/ 36 w 69"/>
                  <a:gd name="T3" fmla="*/ 88 h 215"/>
                  <a:gd name="T4" fmla="*/ 0 w 69"/>
                  <a:gd name="T5" fmla="*/ 97 h 215"/>
                  <a:gd name="T6" fmla="*/ 17 w 69"/>
                  <a:gd name="T7" fmla="*/ 215 h 215"/>
                  <a:gd name="T8" fmla="*/ 29 w 69"/>
                  <a:gd name="T9" fmla="*/ 126 h 215"/>
                  <a:gd name="T10" fmla="*/ 69 w 69"/>
                  <a:gd name="T11" fmla="*/ 104 h 215"/>
                  <a:gd name="T12" fmla="*/ 52 w 69"/>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9" h="215">
                    <a:moveTo>
                      <a:pt x="52" y="0"/>
                    </a:moveTo>
                    <a:lnTo>
                      <a:pt x="36" y="88"/>
                    </a:lnTo>
                    <a:lnTo>
                      <a:pt x="0" y="97"/>
                    </a:lnTo>
                    <a:lnTo>
                      <a:pt x="17" y="215"/>
                    </a:lnTo>
                    <a:lnTo>
                      <a:pt x="29" y="126"/>
                    </a:lnTo>
                    <a:lnTo>
                      <a:pt x="69" y="104"/>
                    </a:lnTo>
                    <a:lnTo>
                      <a:pt x="52" y="0"/>
                    </a:lnTo>
                    <a:close/>
                  </a:path>
                </a:pathLst>
              </a:custGeom>
              <a:solidFill>
                <a:srgbClr val="FFFFFF"/>
              </a:solidFill>
              <a:ln>
                <a:noFill/>
              </a:ln>
            </p:spPr>
            <p:txBody>
              <a:bodyPr vert="horz" wrap="square" lIns="91440" tIns="45720" rIns="91440" bIns="45720" numCol="1" anchor="t" anchorCtr="0" compatLnSpc="1"/>
              <a:lstStyle/>
              <a:p>
                <a:endParaRPr lang="en-US" dirty="0">
                  <a:solidFill>
                    <a:prstClr val="black"/>
                  </a:solidFill>
                </a:endParaRPr>
              </a:p>
            </p:txBody>
          </p:sp>
        </p:gr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a:spLocks noChangeArrowheads="1"/>
          </p:cNvSpPr>
          <p:nvPr/>
        </p:nvSpPr>
        <p:spPr bwMode="auto">
          <a:xfrm>
            <a:off x="7001193" y="1867027"/>
            <a:ext cx="671512" cy="48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164" tIns="25082" rIns="50164" bIns="25082">
            <a:spAutoFit/>
          </a:bodyPr>
          <a:lstStyle>
            <a:lvl1pPr defTabSz="912495">
              <a:defRPr>
                <a:solidFill>
                  <a:schemeClr val="tx1"/>
                </a:solidFill>
                <a:latin typeface="Arial" panose="020B0604020202020204" pitchFamily="34" charset="0"/>
                <a:ea typeface="宋体" panose="02010600030101010101" pitchFamily="2" charset="-122"/>
              </a:defRPr>
            </a:lvl1pPr>
            <a:lvl2pPr marL="408305" indent="-157480" defTabSz="912495">
              <a:defRPr>
                <a:solidFill>
                  <a:schemeClr val="tx1"/>
                </a:solidFill>
                <a:latin typeface="Arial" panose="020B0604020202020204" pitchFamily="34" charset="0"/>
                <a:ea typeface="宋体" panose="02010600030101010101" pitchFamily="2" charset="-122"/>
              </a:defRPr>
            </a:lvl2pPr>
            <a:lvl3pPr marL="627380" indent="-125730" defTabSz="912495">
              <a:defRPr>
                <a:solidFill>
                  <a:schemeClr val="tx1"/>
                </a:solidFill>
                <a:latin typeface="Arial" panose="020B0604020202020204" pitchFamily="34" charset="0"/>
                <a:ea typeface="宋体" panose="02010600030101010101" pitchFamily="2" charset="-122"/>
              </a:defRPr>
            </a:lvl3pPr>
            <a:lvl4pPr marL="878205" indent="-125730" defTabSz="912495">
              <a:defRPr>
                <a:solidFill>
                  <a:schemeClr val="tx1"/>
                </a:solidFill>
                <a:latin typeface="Arial" panose="020B0604020202020204" pitchFamily="34" charset="0"/>
                <a:ea typeface="宋体" panose="02010600030101010101" pitchFamily="2" charset="-122"/>
              </a:defRPr>
            </a:lvl4pPr>
            <a:lvl5pPr marL="1129030" indent="-125730" defTabSz="912495">
              <a:defRPr>
                <a:solidFill>
                  <a:schemeClr val="tx1"/>
                </a:solidFill>
                <a:latin typeface="Arial" panose="020B0604020202020204" pitchFamily="34" charset="0"/>
                <a:ea typeface="宋体" panose="02010600030101010101" pitchFamily="2" charset="-122"/>
              </a:defRPr>
            </a:lvl5pPr>
            <a:lvl6pPr marL="1586230" indent="-125730" defTabSz="912495"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043430" indent="-125730" defTabSz="912495"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2500630" indent="-125730" defTabSz="912495"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2957830" indent="-125730" defTabSz="912495"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800" b="1"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B</a:t>
            </a:r>
          </a:p>
        </p:txBody>
      </p:sp>
      <p:grpSp>
        <p:nvGrpSpPr>
          <p:cNvPr id="4" name="组合 3"/>
          <p:cNvGrpSpPr/>
          <p:nvPr/>
        </p:nvGrpSpPr>
        <p:grpSpPr>
          <a:xfrm>
            <a:off x="107727" y="579651"/>
            <a:ext cx="2286000" cy="631825"/>
            <a:chOff x="303" y="1315"/>
            <a:chExt cx="3600" cy="995"/>
          </a:xfrm>
        </p:grpSpPr>
        <p:grpSp>
          <p:nvGrpSpPr>
            <p:cNvPr id="5" name="组合 4"/>
            <p:cNvGrpSpPr/>
            <p:nvPr/>
          </p:nvGrpSpPr>
          <p:grpSpPr>
            <a:xfrm>
              <a:off x="898" y="1383"/>
              <a:ext cx="3005" cy="883"/>
              <a:chOff x="903371" y="249943"/>
              <a:chExt cx="2312527" cy="679699"/>
            </a:xfrm>
          </p:grpSpPr>
          <p:sp>
            <p:nvSpPr>
              <p:cNvPr id="1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sz="2000" b="1" dirty="0" smtClean="0">
                    <a:solidFill>
                      <a:schemeClr val="bg1"/>
                    </a:solidFill>
                    <a:latin typeface="黑体" panose="02010609060101010101" pitchFamily="49" charset="-122"/>
                    <a:ea typeface="黑体" panose="02010609060101010101" pitchFamily="49" charset="-122"/>
                  </a:rPr>
                  <a:t>  学以致用</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6" name="组合 5"/>
            <p:cNvGrpSpPr/>
            <p:nvPr/>
          </p:nvGrpSpPr>
          <p:grpSpPr>
            <a:xfrm rot="16200000">
              <a:off x="366" y="1252"/>
              <a:ext cx="995" cy="1122"/>
              <a:chOff x="8439634" y="3544648"/>
              <a:chExt cx="1611146" cy="1817848"/>
            </a:xfrm>
          </p:grpSpPr>
          <p:sp>
            <p:nvSpPr>
              <p:cNvPr id="8"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9"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2" name="矩形 11"/>
          <p:cNvSpPr/>
          <p:nvPr/>
        </p:nvSpPr>
        <p:spPr>
          <a:xfrm>
            <a:off x="723249" y="1667213"/>
            <a:ext cx="7186612" cy="3322955"/>
          </a:xfrm>
          <a:prstGeom prst="rect">
            <a:avLst/>
          </a:prstGeom>
        </p:spPr>
        <p:txBody>
          <a:bodyPr wrap="square">
            <a:spAutoFit/>
          </a:bodyPr>
          <a:lstStyle/>
          <a:p>
            <a:pPr lvl="0">
              <a:lnSpc>
                <a:spcPct val="150000"/>
              </a:lnSpc>
            </a:pPr>
            <a:r>
              <a:rPr lang="zh-CN" altLang="en-US" sz="2800" b="1" kern="0" dirty="0" smtClean="0">
                <a:solidFill>
                  <a:srgbClr val="000000"/>
                </a:solidFill>
                <a:latin typeface="Times New Roman" panose="02020603050405020304" pitchFamily="18" charset="0"/>
                <a:ea typeface="微软雅黑" panose="020B0503020204020204" charset="-122"/>
              </a:rPr>
              <a:t>一块</a:t>
            </a:r>
            <a:r>
              <a:rPr lang="zh-CN" altLang="en-US" sz="2800" b="1" kern="0" dirty="0">
                <a:solidFill>
                  <a:srgbClr val="000000"/>
                </a:solidFill>
                <a:latin typeface="Times New Roman" panose="02020603050405020304" pitchFamily="18" charset="0"/>
                <a:ea typeface="微软雅黑" panose="020B0503020204020204" charset="-122"/>
              </a:rPr>
              <a:t>铁块的质量会发生</a:t>
            </a:r>
            <a:r>
              <a:rPr lang="zh-CN" altLang="en-US" sz="2800" b="1" kern="0" dirty="0" smtClean="0">
                <a:solidFill>
                  <a:srgbClr val="000000"/>
                </a:solidFill>
                <a:latin typeface="Times New Roman" panose="02020603050405020304" pitchFamily="18" charset="0"/>
                <a:ea typeface="微软雅黑" panose="020B0503020204020204" charset="-122"/>
              </a:rPr>
              <a:t>变化的</a:t>
            </a:r>
            <a:r>
              <a:rPr lang="zh-CN" altLang="en-US" sz="2800" b="1" kern="0" dirty="0">
                <a:solidFill>
                  <a:srgbClr val="000000"/>
                </a:solidFill>
                <a:latin typeface="Times New Roman" panose="02020603050405020304" pitchFamily="18" charset="0"/>
                <a:ea typeface="微软雅黑" panose="020B0503020204020204" charset="-122"/>
              </a:rPr>
              <a:t>情况是（　　</a:t>
            </a:r>
            <a:r>
              <a:rPr lang="zh-CN" altLang="en-US" sz="2800" b="1" kern="0" dirty="0" smtClean="0">
                <a:solidFill>
                  <a:srgbClr val="000000"/>
                </a:solidFill>
                <a:latin typeface="Times New Roman" panose="02020603050405020304" pitchFamily="18" charset="0"/>
                <a:ea typeface="微软雅黑" panose="020B0503020204020204" charset="-122"/>
              </a:rPr>
              <a:t>）</a:t>
            </a:r>
            <a:endParaRPr lang="zh-CN" altLang="en-US" sz="2800" b="1" kern="0" dirty="0">
              <a:solidFill>
                <a:srgbClr val="000000"/>
              </a:solidFill>
              <a:latin typeface="Times New Roman" panose="02020603050405020304" pitchFamily="18" charset="0"/>
              <a:ea typeface="微软雅黑" panose="020B0503020204020204" charset="-122"/>
            </a:endParaRPr>
          </a:p>
          <a:p>
            <a:pPr lvl="0">
              <a:lnSpc>
                <a:spcPct val="150000"/>
              </a:lnSpc>
            </a:pPr>
            <a:r>
              <a:rPr lang="en-US" altLang="zh-CN" sz="2800" b="1" kern="0" dirty="0">
                <a:solidFill>
                  <a:srgbClr val="000000"/>
                </a:solidFill>
                <a:latin typeface="Times New Roman" panose="02020603050405020304" pitchFamily="18" charset="0"/>
                <a:ea typeface="微软雅黑" panose="020B0503020204020204" charset="-122"/>
              </a:rPr>
              <a:t>A</a:t>
            </a:r>
            <a:r>
              <a:rPr lang="zh-CN" altLang="en-US" sz="2800" b="1" kern="0" dirty="0">
                <a:solidFill>
                  <a:srgbClr val="000000"/>
                </a:solidFill>
                <a:latin typeface="Times New Roman" panose="02020603050405020304" pitchFamily="18" charset="0"/>
                <a:ea typeface="微软雅黑" panose="020B0503020204020204" charset="-122"/>
              </a:rPr>
              <a:t>．将它熔化成铁水                     </a:t>
            </a:r>
            <a:endParaRPr lang="en-US" altLang="zh-CN" sz="2800" b="1" kern="0" dirty="0" smtClean="0">
              <a:solidFill>
                <a:srgbClr val="000000"/>
              </a:solidFill>
              <a:latin typeface="Times New Roman" panose="02020603050405020304" pitchFamily="18" charset="0"/>
              <a:ea typeface="微软雅黑" panose="020B0503020204020204" charset="-122"/>
            </a:endParaRPr>
          </a:p>
          <a:p>
            <a:pPr lvl="0">
              <a:lnSpc>
                <a:spcPct val="150000"/>
              </a:lnSpc>
            </a:pPr>
            <a:r>
              <a:rPr lang="en-US" altLang="zh-CN" sz="2800" b="1" kern="0" dirty="0" smtClean="0">
                <a:solidFill>
                  <a:srgbClr val="000000"/>
                </a:solidFill>
                <a:latin typeface="Times New Roman" panose="02020603050405020304" pitchFamily="18" charset="0"/>
                <a:ea typeface="微软雅黑" panose="020B0503020204020204" charset="-122"/>
              </a:rPr>
              <a:t>B</a:t>
            </a:r>
            <a:r>
              <a:rPr lang="zh-CN" altLang="en-US" sz="2800" b="1" kern="0" dirty="0">
                <a:solidFill>
                  <a:srgbClr val="000000"/>
                </a:solidFill>
                <a:latin typeface="Times New Roman" panose="02020603050405020304" pitchFamily="18" charset="0"/>
                <a:ea typeface="微软雅黑" panose="020B0503020204020204" charset="-122"/>
              </a:rPr>
              <a:t>．磨掉铁块一个角</a:t>
            </a:r>
            <a:br>
              <a:rPr lang="zh-CN" altLang="en-US" sz="2800" b="1" kern="0" dirty="0">
                <a:solidFill>
                  <a:srgbClr val="000000"/>
                </a:solidFill>
                <a:latin typeface="Times New Roman" panose="02020603050405020304" pitchFamily="18" charset="0"/>
                <a:ea typeface="微软雅黑" panose="020B0503020204020204" charset="-122"/>
              </a:rPr>
            </a:br>
            <a:r>
              <a:rPr lang="en-US" altLang="zh-CN" sz="2800" b="1" kern="0" dirty="0">
                <a:solidFill>
                  <a:srgbClr val="000000"/>
                </a:solidFill>
                <a:latin typeface="Times New Roman" panose="02020603050405020304" pitchFamily="18" charset="0"/>
                <a:ea typeface="微软雅黑" panose="020B0503020204020204" charset="-122"/>
              </a:rPr>
              <a:t>C</a:t>
            </a:r>
            <a:r>
              <a:rPr lang="zh-CN" altLang="en-US" sz="2800" b="1" kern="0" dirty="0">
                <a:solidFill>
                  <a:srgbClr val="000000"/>
                </a:solidFill>
                <a:latin typeface="Times New Roman" panose="02020603050405020304" pitchFamily="18" charset="0"/>
                <a:ea typeface="微软雅黑" panose="020B0503020204020204" charset="-122"/>
              </a:rPr>
              <a:t>．把它轧成薄铁片                     </a:t>
            </a:r>
            <a:endParaRPr lang="en-US" altLang="zh-CN" sz="2800" b="1" kern="0" dirty="0" smtClean="0">
              <a:solidFill>
                <a:srgbClr val="000000"/>
              </a:solidFill>
              <a:latin typeface="Times New Roman" panose="02020603050405020304" pitchFamily="18" charset="0"/>
              <a:ea typeface="微软雅黑" panose="020B0503020204020204" charset="-122"/>
            </a:endParaRPr>
          </a:p>
          <a:p>
            <a:pPr lvl="0">
              <a:lnSpc>
                <a:spcPct val="150000"/>
              </a:lnSpc>
            </a:pPr>
            <a:r>
              <a:rPr lang="en-US" altLang="zh-CN" sz="2800" b="1" kern="0" dirty="0" smtClean="0">
                <a:solidFill>
                  <a:srgbClr val="000000"/>
                </a:solidFill>
                <a:latin typeface="Times New Roman" panose="02020603050405020304" pitchFamily="18" charset="0"/>
                <a:ea typeface="微软雅黑" panose="020B0503020204020204" charset="-122"/>
              </a:rPr>
              <a:t>D</a:t>
            </a:r>
            <a:r>
              <a:rPr lang="zh-CN" altLang="en-US" sz="2800" b="1" kern="0" dirty="0">
                <a:solidFill>
                  <a:srgbClr val="000000"/>
                </a:solidFill>
                <a:latin typeface="Times New Roman" panose="02020603050405020304" pitchFamily="18" charset="0"/>
                <a:ea typeface="微软雅黑" panose="020B0503020204020204" charset="-122"/>
              </a:rPr>
              <a:t>．从地球运到月球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07727" y="579651"/>
            <a:ext cx="2286000" cy="852805"/>
            <a:chOff x="303" y="1315"/>
            <a:chExt cx="3600" cy="1343"/>
          </a:xfrm>
        </p:grpSpPr>
        <p:sp>
          <p:nvSpPr>
            <p:cNvPr id="12"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9" name="组合 18"/>
            <p:cNvGrpSpPr/>
            <p:nvPr/>
          </p:nvGrpSpPr>
          <p:grpSpPr>
            <a:xfrm>
              <a:off x="898" y="1383"/>
              <a:ext cx="3005" cy="883"/>
              <a:chOff x="903371" y="249943"/>
              <a:chExt cx="2312527" cy="679699"/>
            </a:xfrm>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p:nvGrpSpPr>
          <p:grpSpPr>
            <a:xfrm rot="16200000">
              <a:off x="366" y="1252"/>
              <a:ext cx="995" cy="1122"/>
              <a:chOff x="8439634" y="3544648"/>
              <a:chExt cx="1611146" cy="1817848"/>
            </a:xfrm>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2" name="矩形 1"/>
          <p:cNvSpPr/>
          <p:nvPr/>
        </p:nvSpPr>
        <p:spPr>
          <a:xfrm>
            <a:off x="574179" y="1208789"/>
            <a:ext cx="2698175" cy="662297"/>
          </a:xfrm>
          <a:prstGeom prst="rect">
            <a:avLst/>
          </a:prstGeom>
        </p:spPr>
        <p:txBody>
          <a:bodyPr wrap="none">
            <a:spAutoFit/>
          </a:bodyPr>
          <a:lstStyle/>
          <a:p>
            <a:pPr lvl="0">
              <a:lnSpc>
                <a:spcPct val="150000"/>
              </a:lnSpc>
            </a:pPr>
            <a:r>
              <a:rPr lang="zh-CN" altLang="en-US" sz="2800" b="1" kern="0" dirty="0">
                <a:solidFill>
                  <a:srgbClr val="000000"/>
                </a:solidFill>
                <a:latin typeface="Times New Roman" panose="02020603050405020304" pitchFamily="18" charset="0"/>
                <a:ea typeface="微软雅黑" panose="020B0503020204020204" charset="-122"/>
              </a:rPr>
              <a:t>二、质量的</a:t>
            </a:r>
            <a:r>
              <a:rPr lang="zh-CN" altLang="en-US" sz="2800" b="1" kern="0" dirty="0" smtClean="0">
                <a:solidFill>
                  <a:srgbClr val="000000"/>
                </a:solidFill>
                <a:latin typeface="Times New Roman" panose="02020603050405020304" pitchFamily="18" charset="0"/>
                <a:ea typeface="微软雅黑" panose="020B0503020204020204" charset="-122"/>
              </a:rPr>
              <a:t>单位</a:t>
            </a:r>
            <a:endParaRPr lang="zh-CN" altLang="en-US" sz="2800" b="1" kern="0" dirty="0">
              <a:solidFill>
                <a:srgbClr val="000000"/>
              </a:solidFill>
              <a:latin typeface="Times New Roman" panose="02020603050405020304" pitchFamily="18" charset="0"/>
              <a:ea typeface="微软雅黑" panose="020B0503020204020204" charset="-122"/>
            </a:endParaRPr>
          </a:p>
        </p:txBody>
      </p:sp>
      <p:sp>
        <p:nvSpPr>
          <p:cNvPr id="6" name="矩形 5"/>
          <p:cNvSpPr/>
          <p:nvPr/>
        </p:nvSpPr>
        <p:spPr>
          <a:xfrm>
            <a:off x="574179" y="2442649"/>
            <a:ext cx="7629157" cy="1308628"/>
          </a:xfrm>
          <a:prstGeom prst="rect">
            <a:avLst/>
          </a:prstGeom>
        </p:spPr>
        <p:txBody>
          <a:bodyPr wrap="square">
            <a:spAutoFit/>
          </a:bodyPr>
          <a:lstStyle/>
          <a:p>
            <a:pPr lvl="0">
              <a:lnSpc>
                <a:spcPct val="150000"/>
              </a:lnSpc>
            </a:pPr>
            <a:r>
              <a:rPr lang="zh-CN" altLang="en-US" sz="2800" b="1" kern="0" dirty="0" smtClean="0">
                <a:solidFill>
                  <a:srgbClr val="000000"/>
                </a:solidFill>
                <a:latin typeface="Times New Roman" panose="02020603050405020304" pitchFamily="18" charset="0"/>
                <a:ea typeface="微软雅黑" panose="020B0503020204020204" charset="-122"/>
              </a:rPr>
              <a:t>（</a:t>
            </a:r>
            <a:r>
              <a:rPr lang="en-US" altLang="zh-CN" sz="2800" b="1" kern="0" dirty="0" smtClean="0">
                <a:solidFill>
                  <a:srgbClr val="000000"/>
                </a:solidFill>
                <a:latin typeface="Times New Roman" panose="02020603050405020304" pitchFamily="18" charset="0"/>
                <a:ea typeface="微软雅黑" panose="020B0503020204020204" charset="-122"/>
              </a:rPr>
              <a:t>1</a:t>
            </a:r>
            <a:r>
              <a:rPr lang="zh-CN" altLang="en-US" sz="2800" b="1" kern="0" dirty="0" smtClean="0">
                <a:solidFill>
                  <a:srgbClr val="000000"/>
                </a:solidFill>
                <a:latin typeface="Times New Roman" panose="02020603050405020304" pitchFamily="18" charset="0"/>
                <a:ea typeface="微软雅黑" panose="020B0503020204020204" charset="-122"/>
              </a:rPr>
              <a:t>）在</a:t>
            </a:r>
            <a:r>
              <a:rPr lang="zh-CN" altLang="en-US" sz="2800" b="1" kern="0" dirty="0">
                <a:solidFill>
                  <a:srgbClr val="000000"/>
                </a:solidFill>
                <a:latin typeface="Times New Roman" panose="02020603050405020304" pitchFamily="18" charset="0"/>
                <a:ea typeface="微软雅黑" panose="020B0503020204020204" charset="-122"/>
              </a:rPr>
              <a:t>国际单位制中，质量的</a:t>
            </a:r>
            <a:r>
              <a:rPr lang="zh-CN" altLang="en-US" sz="2800" b="1" kern="0" dirty="0">
                <a:solidFill>
                  <a:srgbClr val="C00000"/>
                </a:solidFill>
                <a:latin typeface="Times New Roman" panose="02020603050405020304" pitchFamily="18" charset="0"/>
                <a:ea typeface="微软雅黑" panose="020B0503020204020204" charset="-122"/>
              </a:rPr>
              <a:t>基本单位是千克</a:t>
            </a:r>
            <a:r>
              <a:rPr lang="zh-CN" altLang="en-US" sz="2800" b="1" kern="0" dirty="0">
                <a:solidFill>
                  <a:srgbClr val="000000"/>
                </a:solidFill>
                <a:latin typeface="Times New Roman" panose="02020603050405020304" pitchFamily="18" charset="0"/>
                <a:ea typeface="微软雅黑" panose="020B0503020204020204" charset="-122"/>
              </a:rPr>
              <a:t>，用符号</a:t>
            </a:r>
            <a:r>
              <a:rPr lang="en-US" altLang="zh-CN" sz="2800" b="1" kern="0" dirty="0">
                <a:solidFill>
                  <a:srgbClr val="C00000"/>
                </a:solidFill>
                <a:latin typeface="Times New Roman" panose="02020603050405020304" pitchFamily="18" charset="0"/>
                <a:ea typeface="微软雅黑" panose="020B0503020204020204" charset="-122"/>
              </a:rPr>
              <a:t>kg</a:t>
            </a:r>
            <a:r>
              <a:rPr lang="zh-CN" altLang="en-US" sz="2800" b="1" kern="0" dirty="0">
                <a:solidFill>
                  <a:srgbClr val="000000"/>
                </a:solidFill>
                <a:latin typeface="Times New Roman" panose="02020603050405020304" pitchFamily="18" charset="0"/>
                <a:ea typeface="微软雅黑" panose="020B0503020204020204" charset="-122"/>
              </a:rPr>
              <a:t>表示</a:t>
            </a:r>
            <a:r>
              <a:rPr lang="zh-CN" altLang="en-US" sz="2800" b="1" kern="0" dirty="0" smtClean="0">
                <a:solidFill>
                  <a:srgbClr val="000000"/>
                </a:solidFill>
                <a:latin typeface="Times New Roman" panose="02020603050405020304" pitchFamily="18" charset="0"/>
                <a:ea typeface="微软雅黑" panose="020B0503020204020204" charset="-122"/>
              </a:rPr>
              <a:t>。</a:t>
            </a:r>
            <a:endParaRPr lang="en-US" altLang="zh-CN" sz="2800" b="1" kern="0" dirty="0" smtClean="0">
              <a:solidFill>
                <a:srgbClr val="000000"/>
              </a:solidFill>
              <a:latin typeface="Times New Roman" panose="02020603050405020304" pitchFamily="18" charset="0"/>
              <a:ea typeface="微软雅黑" panose="020B0503020204020204" charset="-122"/>
            </a:endParaRPr>
          </a:p>
        </p:txBody>
      </p:sp>
      <p:sp>
        <p:nvSpPr>
          <p:cNvPr id="7" name="矩形 6"/>
          <p:cNvSpPr/>
          <p:nvPr/>
        </p:nvSpPr>
        <p:spPr>
          <a:xfrm>
            <a:off x="574179" y="1979959"/>
            <a:ext cx="2518638" cy="523220"/>
          </a:xfrm>
          <a:prstGeom prst="rect">
            <a:avLst/>
          </a:prstGeom>
        </p:spPr>
        <p:txBody>
          <a:bodyPr wrap="none">
            <a:spAutoFit/>
          </a:bodyPr>
          <a:lstStyle/>
          <a:p>
            <a:r>
              <a:rPr lang="en-US" altLang="zh-CN" sz="2800" b="1" kern="0" dirty="0" smtClean="0">
                <a:solidFill>
                  <a:srgbClr val="000000"/>
                </a:solidFill>
                <a:latin typeface="Times New Roman" panose="02020603050405020304" pitchFamily="18" charset="0"/>
                <a:ea typeface="微软雅黑" panose="020B0503020204020204" charset="-122"/>
              </a:rPr>
              <a:t>1</a:t>
            </a:r>
            <a:r>
              <a:rPr lang="zh-CN" altLang="en-US" sz="2800" b="1" kern="0" dirty="0" smtClean="0">
                <a:solidFill>
                  <a:srgbClr val="000000"/>
                </a:solidFill>
                <a:latin typeface="Times New Roman" panose="02020603050405020304" pitchFamily="18" charset="0"/>
                <a:ea typeface="微软雅黑" panose="020B0503020204020204" charset="-122"/>
              </a:rPr>
              <a:t>、质量的单位</a:t>
            </a:r>
            <a:endParaRPr lang="zh-CN" altLang="en-US" dirty="0"/>
          </a:p>
        </p:txBody>
      </p:sp>
      <p:cxnSp>
        <p:nvCxnSpPr>
          <p:cNvPr id="14" name="直接连接符 13"/>
          <p:cNvCxnSpPr/>
          <p:nvPr/>
        </p:nvCxnSpPr>
        <p:spPr>
          <a:xfrm>
            <a:off x="463645" y="1316043"/>
            <a:ext cx="8227283"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23249" y="6088068"/>
            <a:ext cx="8227283"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23248" y="3916368"/>
            <a:ext cx="8227283"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650017" y="4056743"/>
            <a:ext cx="8070483" cy="2031325"/>
          </a:xfrm>
          <a:prstGeom prst="rect">
            <a:avLst/>
          </a:prstGeom>
        </p:spPr>
        <p:txBody>
          <a:bodyPr wrap="square">
            <a:spAutoFit/>
          </a:bodyPr>
          <a:lstStyle/>
          <a:p>
            <a:pPr lvl="0">
              <a:lnSpc>
                <a:spcPct val="150000"/>
              </a:lnSpc>
            </a:pPr>
            <a:r>
              <a:rPr lang="zh-CN" altLang="en-US" sz="2800" b="1" kern="0" dirty="0">
                <a:solidFill>
                  <a:srgbClr val="000000"/>
                </a:solidFill>
                <a:latin typeface="Times New Roman" panose="02020603050405020304" pitchFamily="18" charset="0"/>
                <a:ea typeface="微软雅黑" panose="020B0503020204020204" charset="-122"/>
              </a:rPr>
              <a:t>我们平常说的某同学“体重</a:t>
            </a:r>
            <a:r>
              <a:rPr lang="en-US" altLang="zh-CN" sz="2800" b="1" kern="0" dirty="0">
                <a:solidFill>
                  <a:srgbClr val="000000"/>
                </a:solidFill>
                <a:latin typeface="Times New Roman" panose="02020603050405020304" pitchFamily="18" charset="0"/>
                <a:ea typeface="微软雅黑" panose="020B0503020204020204" charset="-122"/>
              </a:rPr>
              <a:t>45kg”</a:t>
            </a:r>
            <a:r>
              <a:rPr lang="zh-CN" altLang="en-US" sz="2800" b="1" kern="0" dirty="0">
                <a:solidFill>
                  <a:srgbClr val="000000"/>
                </a:solidFill>
                <a:latin typeface="Times New Roman" panose="02020603050405020304" pitchFamily="18" charset="0"/>
                <a:ea typeface="微软雅黑" panose="020B0503020204020204" charset="-122"/>
              </a:rPr>
              <a:t>，袋装米、奶粉等包装袋上标示的“净含量</a:t>
            </a:r>
            <a:r>
              <a:rPr lang="en-US" altLang="zh-CN" sz="2800" b="1" kern="0" dirty="0">
                <a:solidFill>
                  <a:srgbClr val="000000"/>
                </a:solidFill>
                <a:latin typeface="Times New Roman" panose="02020603050405020304" pitchFamily="18" charset="0"/>
                <a:ea typeface="微软雅黑" panose="020B0503020204020204" charset="-122"/>
              </a:rPr>
              <a:t>5kg”</a:t>
            </a:r>
            <a:r>
              <a:rPr lang="zh-CN" altLang="en-US" sz="2800" b="1" kern="0" dirty="0">
                <a:solidFill>
                  <a:srgbClr val="000000"/>
                </a:solidFill>
                <a:latin typeface="Times New Roman" panose="02020603050405020304" pitchFamily="18" charset="0"/>
                <a:ea typeface="微软雅黑" panose="020B0503020204020204" charset="-122"/>
              </a:rPr>
              <a:t>、“净含量</a:t>
            </a:r>
            <a:r>
              <a:rPr lang="en-US" altLang="zh-CN" sz="2800" b="1" kern="0" dirty="0">
                <a:solidFill>
                  <a:srgbClr val="000000"/>
                </a:solidFill>
                <a:latin typeface="Times New Roman" panose="02020603050405020304" pitchFamily="18" charset="0"/>
                <a:ea typeface="微软雅黑" panose="020B0503020204020204" charset="-122"/>
              </a:rPr>
              <a:t>900g”</a:t>
            </a:r>
            <a:r>
              <a:rPr lang="zh-CN" altLang="en-US" sz="2800" b="1" kern="0" dirty="0">
                <a:solidFill>
                  <a:srgbClr val="000000"/>
                </a:solidFill>
                <a:latin typeface="Times New Roman" panose="02020603050405020304" pitchFamily="18" charset="0"/>
                <a:ea typeface="微软雅黑" panose="020B0503020204020204" charset="-122"/>
              </a:rPr>
              <a:t>，表示的都是商品的</a:t>
            </a:r>
            <a:r>
              <a:rPr lang="zh-CN" altLang="en-US" sz="2800" b="1" kern="0" dirty="0">
                <a:solidFill>
                  <a:srgbClr val="C00000"/>
                </a:solidFill>
                <a:latin typeface="Times New Roman" panose="02020603050405020304" pitchFamily="18" charset="0"/>
                <a:ea typeface="微软雅黑" panose="020B0503020204020204" charset="-122"/>
              </a:rPr>
              <a:t>质量</a:t>
            </a:r>
            <a:r>
              <a:rPr lang="zh-CN" altLang="en-US" sz="2800" b="1" kern="0" dirty="0">
                <a:solidFill>
                  <a:srgbClr val="000000"/>
                </a:solidFill>
                <a:latin typeface="Times New Roman" panose="02020603050405020304" pitchFamily="18" charset="0"/>
                <a:ea typeface="微软雅黑" panose="020B0503020204020204" charset="-122"/>
              </a:rPr>
              <a:t>。</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圆角矩形 15"/>
          <p:cNvSpPr/>
          <p:nvPr/>
        </p:nvSpPr>
        <p:spPr>
          <a:xfrm>
            <a:off x="1572988" y="4077851"/>
            <a:ext cx="5294536" cy="1978279"/>
          </a:xfrm>
          <a:prstGeom prst="roundRect">
            <a:avLst/>
          </a:prstGeom>
          <a:noFill/>
          <a:ln w="2857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230690" y="4374494"/>
            <a:ext cx="3979133" cy="1384995"/>
          </a:xfrm>
          <a:prstGeom prst="rect">
            <a:avLst/>
          </a:prstGeom>
        </p:spPr>
        <p:txBody>
          <a:bodyPr wrap="square">
            <a:spAutoFit/>
          </a:bodyPr>
          <a:lstStyle/>
          <a:p>
            <a:pPr lvl="0">
              <a:lnSpc>
                <a:spcPct val="150000"/>
              </a:lnSpc>
            </a:pPr>
            <a:r>
              <a:rPr lang="en-US" altLang="zh-CN" sz="2800" b="1" kern="0" dirty="0" smtClean="0">
                <a:latin typeface="Times New Roman" panose="02020603050405020304" pitchFamily="18" charset="0"/>
                <a:ea typeface="微软雅黑" panose="020B0503020204020204" charset="-122"/>
              </a:rPr>
              <a:t>1t=1000kg</a:t>
            </a:r>
            <a:r>
              <a:rPr lang="zh-CN" altLang="en-US" sz="2800" b="1" kern="0" dirty="0">
                <a:latin typeface="Times New Roman" panose="02020603050405020304" pitchFamily="18" charset="0"/>
                <a:ea typeface="微软雅黑" panose="020B0503020204020204" charset="-122"/>
              </a:rPr>
              <a:t>，</a:t>
            </a:r>
            <a:r>
              <a:rPr lang="en-US" altLang="zh-CN" sz="2800" b="1" kern="0" dirty="0">
                <a:latin typeface="Times New Roman" panose="02020603050405020304" pitchFamily="18" charset="0"/>
                <a:ea typeface="微软雅黑" panose="020B0503020204020204" charset="-122"/>
              </a:rPr>
              <a:t>1kg=1000g</a:t>
            </a:r>
            <a:r>
              <a:rPr lang="zh-CN" altLang="en-US" sz="2800" b="1" kern="0" dirty="0" smtClean="0">
                <a:latin typeface="Times New Roman" panose="02020603050405020304" pitchFamily="18" charset="0"/>
                <a:ea typeface="微软雅黑" panose="020B0503020204020204" charset="-122"/>
              </a:rPr>
              <a:t>，</a:t>
            </a:r>
            <a:endParaRPr lang="en-US" altLang="zh-CN" sz="2800" b="1" kern="0" dirty="0" smtClean="0">
              <a:latin typeface="Times New Roman" panose="02020603050405020304" pitchFamily="18" charset="0"/>
              <a:ea typeface="微软雅黑" panose="020B0503020204020204" charset="-122"/>
            </a:endParaRPr>
          </a:p>
          <a:p>
            <a:pPr lvl="0">
              <a:lnSpc>
                <a:spcPct val="150000"/>
              </a:lnSpc>
            </a:pPr>
            <a:r>
              <a:rPr lang="en-US" altLang="zh-CN" sz="2800" b="1" kern="0" dirty="0" smtClean="0">
                <a:latin typeface="Times New Roman" panose="02020603050405020304" pitchFamily="18" charset="0"/>
                <a:ea typeface="微软雅黑" panose="020B0503020204020204" charset="-122"/>
              </a:rPr>
              <a:t>1g=1000mg</a:t>
            </a:r>
            <a:r>
              <a:rPr lang="zh-CN" altLang="en-US" sz="2800" b="1" kern="0" dirty="0">
                <a:latin typeface="Times New Roman" panose="02020603050405020304" pitchFamily="18" charset="0"/>
                <a:ea typeface="微软雅黑" panose="020B0503020204020204" charset="-122"/>
              </a:rPr>
              <a:t>。</a:t>
            </a:r>
          </a:p>
        </p:txBody>
      </p:sp>
      <p:sp>
        <p:nvSpPr>
          <p:cNvPr id="3" name="矩形 2"/>
          <p:cNvSpPr/>
          <p:nvPr/>
        </p:nvSpPr>
        <p:spPr>
          <a:xfrm>
            <a:off x="574179" y="1441807"/>
            <a:ext cx="7737380" cy="1384995"/>
          </a:xfrm>
          <a:prstGeom prst="rect">
            <a:avLst/>
          </a:prstGeom>
        </p:spPr>
        <p:txBody>
          <a:bodyPr wrap="square">
            <a:spAutoFit/>
          </a:bodyPr>
          <a:lstStyle/>
          <a:p>
            <a:pPr lvl="0">
              <a:lnSpc>
                <a:spcPct val="150000"/>
              </a:lnSpc>
            </a:pPr>
            <a:r>
              <a:rPr lang="zh-CN" altLang="en-US" sz="2800" b="1" kern="0" dirty="0">
                <a:solidFill>
                  <a:srgbClr val="000000"/>
                </a:solidFill>
                <a:latin typeface="Times New Roman" panose="02020603050405020304" pitchFamily="18" charset="0"/>
                <a:ea typeface="微软雅黑" panose="020B0503020204020204" charset="-122"/>
              </a:rPr>
              <a:t>常见的比千克小的</a:t>
            </a:r>
            <a:r>
              <a:rPr lang="zh-CN" altLang="en-US" sz="2800" b="1" kern="0" dirty="0" smtClean="0">
                <a:solidFill>
                  <a:srgbClr val="000000"/>
                </a:solidFill>
                <a:latin typeface="Times New Roman" panose="02020603050405020304" pitchFamily="18" charset="0"/>
                <a:ea typeface="微软雅黑" panose="020B0503020204020204" charset="-122"/>
              </a:rPr>
              <a:t>单位</a:t>
            </a:r>
            <a:r>
              <a:rPr lang="zh-CN" altLang="en-US" sz="2800" b="1" kern="0" dirty="0">
                <a:solidFill>
                  <a:srgbClr val="000000"/>
                </a:solidFill>
                <a:latin typeface="Times New Roman" panose="02020603050405020304" pitchFamily="18" charset="0"/>
                <a:ea typeface="微软雅黑" panose="020B0503020204020204" charset="-122"/>
              </a:rPr>
              <a:t>有克</a:t>
            </a:r>
            <a:r>
              <a:rPr lang="en-US" altLang="zh-CN" sz="2800" b="1" kern="0" dirty="0">
                <a:solidFill>
                  <a:srgbClr val="000000"/>
                </a:solidFill>
                <a:latin typeface="Times New Roman" panose="02020603050405020304" pitchFamily="18" charset="0"/>
                <a:ea typeface="微软雅黑" panose="020B0503020204020204" charset="-122"/>
              </a:rPr>
              <a:t>(g)</a:t>
            </a:r>
            <a:r>
              <a:rPr lang="zh-CN" altLang="en-US" sz="2800" b="1" kern="0" dirty="0">
                <a:solidFill>
                  <a:srgbClr val="000000"/>
                </a:solidFill>
                <a:latin typeface="Times New Roman" panose="02020603050405020304" pitchFamily="18" charset="0"/>
                <a:ea typeface="微软雅黑" panose="020B0503020204020204" charset="-122"/>
              </a:rPr>
              <a:t>、毫克</a:t>
            </a:r>
            <a:r>
              <a:rPr lang="en-US" altLang="zh-CN" sz="2800" b="1" kern="0" dirty="0">
                <a:solidFill>
                  <a:srgbClr val="000000"/>
                </a:solidFill>
                <a:latin typeface="Times New Roman" panose="02020603050405020304" pitchFamily="18" charset="0"/>
                <a:ea typeface="微软雅黑" panose="020B0503020204020204" charset="-122"/>
              </a:rPr>
              <a:t>(mg)</a:t>
            </a:r>
            <a:r>
              <a:rPr lang="zh-CN" altLang="en-US" sz="2800" b="1" kern="0" dirty="0">
                <a:solidFill>
                  <a:srgbClr val="000000"/>
                </a:solidFill>
                <a:latin typeface="Times New Roman" panose="02020603050405020304" pitchFamily="18" charset="0"/>
                <a:ea typeface="微软雅黑" panose="020B0503020204020204" charset="-122"/>
              </a:rPr>
              <a:t>，比千克大的单位有吨</a:t>
            </a:r>
            <a:r>
              <a:rPr lang="en-US" altLang="zh-CN" sz="2800" b="1" kern="0" dirty="0">
                <a:solidFill>
                  <a:srgbClr val="000000"/>
                </a:solidFill>
                <a:latin typeface="Times New Roman" panose="02020603050405020304" pitchFamily="18" charset="0"/>
                <a:ea typeface="微软雅黑" panose="020B0503020204020204" charset="-122"/>
              </a:rPr>
              <a:t>(t</a:t>
            </a:r>
            <a:r>
              <a:rPr lang="en-US" altLang="zh-CN" sz="2800" b="1" kern="0" dirty="0" smtClean="0">
                <a:solidFill>
                  <a:srgbClr val="000000"/>
                </a:solidFill>
                <a:latin typeface="Times New Roman" panose="02020603050405020304" pitchFamily="18" charset="0"/>
                <a:ea typeface="微软雅黑" panose="020B0503020204020204" charset="-122"/>
              </a:rPr>
              <a:t>)</a:t>
            </a:r>
            <a:endParaRPr lang="zh-CN" altLang="en-US" sz="2800" b="1" kern="0" dirty="0">
              <a:solidFill>
                <a:srgbClr val="000000"/>
              </a:solidFill>
              <a:latin typeface="Times New Roman" panose="02020603050405020304" pitchFamily="18" charset="0"/>
              <a:ea typeface="微软雅黑" panose="020B0503020204020204" charset="-122"/>
            </a:endParaRPr>
          </a:p>
        </p:txBody>
      </p:sp>
      <p:grpSp>
        <p:nvGrpSpPr>
          <p:cNvPr id="4" name="组合 3"/>
          <p:cNvGrpSpPr/>
          <p:nvPr/>
        </p:nvGrpSpPr>
        <p:grpSpPr>
          <a:xfrm>
            <a:off x="107727" y="579651"/>
            <a:ext cx="2286000" cy="852805"/>
            <a:chOff x="303" y="1315"/>
            <a:chExt cx="3600" cy="1343"/>
          </a:xfrm>
        </p:grpSpPr>
        <p:sp>
          <p:nvSpPr>
            <p:cNvPr id="5"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6" name="组合 5"/>
            <p:cNvGrpSpPr/>
            <p:nvPr/>
          </p:nvGrpSpPr>
          <p:grpSpPr>
            <a:xfrm>
              <a:off x="898" y="1383"/>
              <a:ext cx="3005" cy="883"/>
              <a:chOff x="903371" y="249943"/>
              <a:chExt cx="2312527" cy="679699"/>
            </a:xfrm>
          </p:grpSpPr>
          <p:sp>
            <p:nvSpPr>
              <p:cNvPr id="11"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2"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7" name="组合 6"/>
            <p:cNvGrpSpPr/>
            <p:nvPr/>
          </p:nvGrpSpPr>
          <p:grpSpPr>
            <a:xfrm rot="16200000">
              <a:off x="366" y="1252"/>
              <a:ext cx="995" cy="1122"/>
              <a:chOff x="8439634" y="3544648"/>
              <a:chExt cx="1611146" cy="1817848"/>
            </a:xfrm>
          </p:grpSpPr>
          <p:sp>
            <p:nvSpPr>
              <p:cNvPr id="9"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0"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4" name="矩形 13"/>
          <p:cNvSpPr/>
          <p:nvPr/>
        </p:nvSpPr>
        <p:spPr>
          <a:xfrm>
            <a:off x="574179" y="3088174"/>
            <a:ext cx="4134465" cy="738664"/>
          </a:xfrm>
          <a:prstGeom prst="rect">
            <a:avLst/>
          </a:prstGeom>
        </p:spPr>
        <p:txBody>
          <a:bodyPr wrap="none">
            <a:spAutoFit/>
          </a:bodyPr>
          <a:lstStyle/>
          <a:p>
            <a:pPr lvl="0">
              <a:lnSpc>
                <a:spcPct val="150000"/>
              </a:lnSpc>
            </a:pPr>
            <a:r>
              <a:rPr lang="zh-CN" altLang="en-US" sz="2800" b="1" kern="0" dirty="0">
                <a:solidFill>
                  <a:srgbClr val="000000"/>
                </a:solidFill>
                <a:latin typeface="Times New Roman" panose="02020603050405020304" pitchFamily="18" charset="0"/>
                <a:ea typeface="微软雅黑" panose="020B0503020204020204" charset="-122"/>
              </a:rPr>
              <a:t>它们之间的换算关系为：</a:t>
            </a:r>
          </a:p>
        </p:txBody>
      </p:sp>
      <p:cxnSp>
        <p:nvCxnSpPr>
          <p:cNvPr id="17" name="直接连接符 16"/>
          <p:cNvCxnSpPr/>
          <p:nvPr/>
        </p:nvCxnSpPr>
        <p:spPr>
          <a:xfrm>
            <a:off x="463645" y="1316043"/>
            <a:ext cx="8227283"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63645" y="6307143"/>
            <a:ext cx="8227283"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85552" y="2960746"/>
            <a:ext cx="8227283"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p:bldP spid="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Text Box 1026"/>
          <p:cNvSpPr txBox="1">
            <a:spLocks noChangeArrowheads="1"/>
          </p:cNvSpPr>
          <p:nvPr/>
        </p:nvSpPr>
        <p:spPr bwMode="auto">
          <a:xfrm>
            <a:off x="262046" y="1468676"/>
            <a:ext cx="666105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4000" b="1">
                <a:solidFill>
                  <a:srgbClr val="800080"/>
                </a:solidFill>
                <a:latin typeface="Times New Roman" panose="02020603050405020304" pitchFamily="18" charset="0"/>
                <a:ea typeface="宋体" panose="02010600030101010101" pitchFamily="2" charset="-122"/>
              </a:defRPr>
            </a:lvl1pPr>
            <a:lvl2pPr marL="742950" indent="-285750" eaLnBrk="0" hangingPunct="0">
              <a:defRPr sz="4000" b="1">
                <a:solidFill>
                  <a:srgbClr val="800080"/>
                </a:solidFill>
                <a:latin typeface="Times New Roman" panose="02020603050405020304" pitchFamily="18" charset="0"/>
                <a:ea typeface="宋体" panose="02010600030101010101" pitchFamily="2" charset="-122"/>
              </a:defRPr>
            </a:lvl2pPr>
            <a:lvl3pPr marL="1143000" indent="-228600" eaLnBrk="0" hangingPunct="0">
              <a:defRPr sz="4000" b="1">
                <a:solidFill>
                  <a:srgbClr val="800080"/>
                </a:solidFill>
                <a:latin typeface="Times New Roman" panose="02020603050405020304" pitchFamily="18" charset="0"/>
                <a:ea typeface="宋体" panose="02010600030101010101" pitchFamily="2" charset="-122"/>
              </a:defRPr>
            </a:lvl3pPr>
            <a:lvl4pPr marL="1600200" indent="-228600" eaLnBrk="0" hangingPunct="0">
              <a:defRPr sz="4000" b="1">
                <a:solidFill>
                  <a:srgbClr val="800080"/>
                </a:solidFill>
                <a:latin typeface="Times New Roman" panose="02020603050405020304" pitchFamily="18" charset="0"/>
                <a:ea typeface="宋体" panose="02010600030101010101" pitchFamily="2" charset="-122"/>
              </a:defRPr>
            </a:lvl4pPr>
            <a:lvl5pPr marL="2057400" indent="-228600" eaLnBrk="0" hangingPunct="0">
              <a:defRPr sz="4000" b="1">
                <a:solidFill>
                  <a:srgbClr val="800080"/>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9pPr>
          </a:lstStyle>
          <a:p>
            <a:pPr eaLnBrk="1" hangingPunct="1">
              <a:spcBef>
                <a:spcPct val="50000"/>
              </a:spcBef>
            </a:pPr>
            <a:r>
              <a:rPr lang="en-US" altLang="zh-CN" sz="2800" dirty="0" smtClean="0">
                <a:solidFill>
                  <a:schemeClr val="tx1"/>
                </a:solidFill>
                <a:ea typeface="微软雅黑" panose="020B0503020204020204" charset="-122"/>
              </a:rPr>
              <a:t>(2)</a:t>
            </a:r>
            <a:r>
              <a:rPr lang="zh-CN" altLang="en-US" sz="2800" dirty="0" smtClean="0">
                <a:solidFill>
                  <a:schemeClr val="tx1"/>
                </a:solidFill>
                <a:ea typeface="微软雅黑" panose="020B0503020204020204" charset="-122"/>
              </a:rPr>
              <a:t> 我国</a:t>
            </a:r>
            <a:r>
              <a:rPr lang="zh-CN" altLang="en-US" sz="2800" dirty="0">
                <a:solidFill>
                  <a:schemeClr val="tx1"/>
                </a:solidFill>
                <a:ea typeface="微软雅黑" panose="020B0503020204020204" charset="-122"/>
              </a:rPr>
              <a:t>的质量</a:t>
            </a:r>
            <a:r>
              <a:rPr lang="zh-CN" altLang="en-US" sz="2800" dirty="0" smtClean="0">
                <a:solidFill>
                  <a:schemeClr val="tx1"/>
                </a:solidFill>
                <a:ea typeface="微软雅黑" panose="020B0503020204020204" charset="-122"/>
              </a:rPr>
              <a:t>单位</a:t>
            </a:r>
            <a:endParaRPr lang="zh-CN" altLang="en-US" sz="2800" dirty="0">
              <a:solidFill>
                <a:schemeClr val="tx1"/>
              </a:solidFill>
              <a:ea typeface="微软雅黑" panose="020B0503020204020204" charset="-122"/>
            </a:endParaRPr>
          </a:p>
        </p:txBody>
      </p:sp>
      <p:sp>
        <p:nvSpPr>
          <p:cNvPr id="7171" name="Text Box 1027"/>
          <p:cNvSpPr txBox="1">
            <a:spLocks noChangeArrowheads="1"/>
          </p:cNvSpPr>
          <p:nvPr/>
        </p:nvSpPr>
        <p:spPr bwMode="auto">
          <a:xfrm>
            <a:off x="495966" y="2961716"/>
            <a:ext cx="41274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4000" b="1">
                <a:solidFill>
                  <a:srgbClr val="800080"/>
                </a:solidFill>
                <a:latin typeface="Times New Roman" panose="02020603050405020304" pitchFamily="18" charset="0"/>
                <a:ea typeface="宋体" panose="02010600030101010101" pitchFamily="2" charset="-122"/>
              </a:defRPr>
            </a:lvl1pPr>
            <a:lvl2pPr marL="742950" indent="-285750" eaLnBrk="0" hangingPunct="0">
              <a:defRPr sz="4000" b="1">
                <a:solidFill>
                  <a:srgbClr val="800080"/>
                </a:solidFill>
                <a:latin typeface="Times New Roman" panose="02020603050405020304" pitchFamily="18" charset="0"/>
                <a:ea typeface="宋体" panose="02010600030101010101" pitchFamily="2" charset="-122"/>
              </a:defRPr>
            </a:lvl2pPr>
            <a:lvl3pPr marL="1143000" indent="-228600" eaLnBrk="0" hangingPunct="0">
              <a:defRPr sz="4000" b="1">
                <a:solidFill>
                  <a:srgbClr val="800080"/>
                </a:solidFill>
                <a:latin typeface="Times New Roman" panose="02020603050405020304" pitchFamily="18" charset="0"/>
                <a:ea typeface="宋体" panose="02010600030101010101" pitchFamily="2" charset="-122"/>
              </a:defRPr>
            </a:lvl3pPr>
            <a:lvl4pPr marL="1600200" indent="-228600" eaLnBrk="0" hangingPunct="0">
              <a:defRPr sz="4000" b="1">
                <a:solidFill>
                  <a:srgbClr val="800080"/>
                </a:solidFill>
                <a:latin typeface="Times New Roman" panose="02020603050405020304" pitchFamily="18" charset="0"/>
                <a:ea typeface="宋体" panose="02010600030101010101" pitchFamily="2" charset="-122"/>
              </a:defRPr>
            </a:lvl4pPr>
            <a:lvl5pPr marL="2057400" indent="-228600" eaLnBrk="0" hangingPunct="0">
              <a:defRPr sz="4000" b="1">
                <a:solidFill>
                  <a:srgbClr val="800080"/>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9pPr>
          </a:lstStyle>
          <a:p>
            <a:pPr eaLnBrk="1" hangingPunct="1">
              <a:spcBef>
                <a:spcPct val="50000"/>
              </a:spcBef>
            </a:pPr>
            <a:r>
              <a:rPr lang="en-US" sz="2800" dirty="0">
                <a:solidFill>
                  <a:schemeClr val="tx1"/>
                </a:solidFill>
                <a:ea typeface="微软雅黑" panose="020B0503020204020204" charset="-122"/>
              </a:rPr>
              <a:t> </a:t>
            </a:r>
            <a:r>
              <a:rPr lang="zh-CN" altLang="en-US" sz="2800" dirty="0">
                <a:solidFill>
                  <a:schemeClr val="tx1"/>
                </a:solidFill>
                <a:ea typeface="微软雅黑" panose="020B0503020204020204" charset="-122"/>
              </a:rPr>
              <a:t>单位：公斤、斤、两</a:t>
            </a:r>
          </a:p>
        </p:txBody>
      </p:sp>
      <p:sp>
        <p:nvSpPr>
          <p:cNvPr id="7172" name="Text Box 1028"/>
          <p:cNvSpPr txBox="1">
            <a:spLocks noChangeArrowheads="1"/>
          </p:cNvSpPr>
          <p:nvPr/>
        </p:nvSpPr>
        <p:spPr bwMode="auto">
          <a:xfrm>
            <a:off x="485552" y="4701949"/>
            <a:ext cx="861780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4000" b="1">
                <a:solidFill>
                  <a:srgbClr val="800080"/>
                </a:solidFill>
                <a:latin typeface="Times New Roman" panose="02020603050405020304" pitchFamily="18" charset="0"/>
                <a:ea typeface="宋体" panose="02010600030101010101" pitchFamily="2" charset="-122"/>
              </a:defRPr>
            </a:lvl1pPr>
            <a:lvl2pPr marL="742950" indent="-285750" eaLnBrk="0" hangingPunct="0">
              <a:defRPr sz="4000" b="1">
                <a:solidFill>
                  <a:srgbClr val="800080"/>
                </a:solidFill>
                <a:latin typeface="Times New Roman" panose="02020603050405020304" pitchFamily="18" charset="0"/>
                <a:ea typeface="宋体" panose="02010600030101010101" pitchFamily="2" charset="-122"/>
              </a:defRPr>
            </a:lvl2pPr>
            <a:lvl3pPr marL="1143000" indent="-228600" eaLnBrk="0" hangingPunct="0">
              <a:defRPr sz="4000" b="1">
                <a:solidFill>
                  <a:srgbClr val="800080"/>
                </a:solidFill>
                <a:latin typeface="Times New Roman" panose="02020603050405020304" pitchFamily="18" charset="0"/>
                <a:ea typeface="宋体" panose="02010600030101010101" pitchFamily="2" charset="-122"/>
              </a:defRPr>
            </a:lvl3pPr>
            <a:lvl4pPr marL="1600200" indent="-228600" eaLnBrk="0" hangingPunct="0">
              <a:defRPr sz="4000" b="1">
                <a:solidFill>
                  <a:srgbClr val="800080"/>
                </a:solidFill>
                <a:latin typeface="Times New Roman" panose="02020603050405020304" pitchFamily="18" charset="0"/>
                <a:ea typeface="宋体" panose="02010600030101010101" pitchFamily="2" charset="-122"/>
              </a:defRPr>
            </a:lvl4pPr>
            <a:lvl5pPr marL="2057400" indent="-228600" eaLnBrk="0" hangingPunct="0">
              <a:defRPr sz="4000" b="1">
                <a:solidFill>
                  <a:srgbClr val="800080"/>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9pPr>
          </a:lstStyle>
          <a:p>
            <a:pPr eaLnBrk="1" hangingPunct="1">
              <a:spcBef>
                <a:spcPct val="50000"/>
              </a:spcBef>
            </a:pPr>
            <a:r>
              <a:rPr lang="en-US" sz="2800" dirty="0" smtClean="0">
                <a:solidFill>
                  <a:schemeClr val="tx1"/>
                </a:solidFill>
                <a:ea typeface="微软雅黑" panose="020B0503020204020204" charset="-122"/>
              </a:rPr>
              <a:t>1</a:t>
            </a:r>
            <a:r>
              <a:rPr lang="zh-CN" altLang="en-US" sz="2800" dirty="0">
                <a:solidFill>
                  <a:schemeClr val="tx1"/>
                </a:solidFill>
                <a:ea typeface="微软雅黑" panose="020B0503020204020204" charset="-122"/>
              </a:rPr>
              <a:t>千克</a:t>
            </a:r>
            <a:r>
              <a:rPr lang="en-US" sz="2800" dirty="0">
                <a:solidFill>
                  <a:schemeClr val="tx1"/>
                </a:solidFill>
                <a:ea typeface="微软雅黑" panose="020B0503020204020204" charset="-122"/>
              </a:rPr>
              <a:t>= 1</a:t>
            </a:r>
            <a:r>
              <a:rPr lang="zh-CN" altLang="en-US" sz="2800" dirty="0">
                <a:solidFill>
                  <a:schemeClr val="tx1"/>
                </a:solidFill>
                <a:ea typeface="微软雅黑" panose="020B0503020204020204" charset="-122"/>
              </a:rPr>
              <a:t>公斤</a:t>
            </a:r>
            <a:r>
              <a:rPr lang="en-US" sz="2800" dirty="0">
                <a:solidFill>
                  <a:schemeClr val="tx1"/>
                </a:solidFill>
                <a:ea typeface="微软雅黑" panose="020B0503020204020204" charset="-122"/>
              </a:rPr>
              <a:t>= 2</a:t>
            </a:r>
            <a:r>
              <a:rPr lang="zh-CN" altLang="en-US" sz="2800" dirty="0">
                <a:solidFill>
                  <a:schemeClr val="tx1"/>
                </a:solidFill>
                <a:ea typeface="微软雅黑" panose="020B0503020204020204" charset="-122"/>
              </a:rPr>
              <a:t>斤 </a:t>
            </a:r>
            <a:r>
              <a:rPr lang="zh-CN" altLang="en-US" sz="2800" dirty="0" smtClean="0">
                <a:solidFill>
                  <a:schemeClr val="tx1"/>
                </a:solidFill>
                <a:ea typeface="微软雅黑" panose="020B0503020204020204" charset="-122"/>
              </a:rPr>
              <a:t>   </a:t>
            </a:r>
            <a:r>
              <a:rPr lang="en-US" sz="2800" dirty="0" smtClean="0">
                <a:solidFill>
                  <a:schemeClr val="tx1"/>
                </a:solidFill>
                <a:ea typeface="微软雅黑" panose="020B0503020204020204" charset="-122"/>
              </a:rPr>
              <a:t>1</a:t>
            </a:r>
            <a:r>
              <a:rPr lang="zh-CN" altLang="en-US" sz="2800" dirty="0">
                <a:solidFill>
                  <a:schemeClr val="tx1"/>
                </a:solidFill>
                <a:ea typeface="微软雅黑" panose="020B0503020204020204" charset="-122"/>
              </a:rPr>
              <a:t>斤 </a:t>
            </a:r>
            <a:r>
              <a:rPr lang="en-US" sz="2800" dirty="0">
                <a:solidFill>
                  <a:schemeClr val="tx1"/>
                </a:solidFill>
                <a:ea typeface="微软雅黑" panose="020B0503020204020204" charset="-122"/>
              </a:rPr>
              <a:t>= 0.5</a:t>
            </a:r>
            <a:r>
              <a:rPr lang="zh-CN" altLang="en-US" sz="2800" dirty="0">
                <a:solidFill>
                  <a:schemeClr val="tx1"/>
                </a:solidFill>
                <a:ea typeface="微软雅黑" panose="020B0503020204020204" charset="-122"/>
              </a:rPr>
              <a:t>千克</a:t>
            </a:r>
            <a:r>
              <a:rPr lang="en-US" sz="2800" dirty="0">
                <a:solidFill>
                  <a:schemeClr val="tx1"/>
                </a:solidFill>
                <a:ea typeface="微软雅黑" panose="020B0503020204020204" charset="-122"/>
              </a:rPr>
              <a:t>= 500</a:t>
            </a:r>
            <a:r>
              <a:rPr lang="zh-CN" altLang="en-US" sz="2800" dirty="0">
                <a:solidFill>
                  <a:schemeClr val="tx1"/>
                </a:solidFill>
                <a:ea typeface="微软雅黑" panose="020B0503020204020204" charset="-122"/>
              </a:rPr>
              <a:t>克</a:t>
            </a:r>
          </a:p>
        </p:txBody>
      </p:sp>
      <p:sp>
        <p:nvSpPr>
          <p:cNvPr id="7173" name="Text Box 1029"/>
          <p:cNvSpPr txBox="1">
            <a:spLocks noChangeArrowheads="1"/>
          </p:cNvSpPr>
          <p:nvPr/>
        </p:nvSpPr>
        <p:spPr bwMode="auto">
          <a:xfrm>
            <a:off x="634622" y="5467747"/>
            <a:ext cx="78002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4000" b="1">
                <a:solidFill>
                  <a:srgbClr val="800080"/>
                </a:solidFill>
                <a:latin typeface="Times New Roman" panose="02020603050405020304" pitchFamily="18" charset="0"/>
                <a:ea typeface="宋体" panose="02010600030101010101" pitchFamily="2" charset="-122"/>
              </a:defRPr>
            </a:lvl1pPr>
            <a:lvl2pPr marL="742950" indent="-285750" eaLnBrk="0" hangingPunct="0">
              <a:defRPr sz="4000" b="1">
                <a:solidFill>
                  <a:srgbClr val="800080"/>
                </a:solidFill>
                <a:latin typeface="Times New Roman" panose="02020603050405020304" pitchFamily="18" charset="0"/>
                <a:ea typeface="宋体" panose="02010600030101010101" pitchFamily="2" charset="-122"/>
              </a:defRPr>
            </a:lvl2pPr>
            <a:lvl3pPr marL="1143000" indent="-228600" eaLnBrk="0" hangingPunct="0">
              <a:defRPr sz="4000" b="1">
                <a:solidFill>
                  <a:srgbClr val="800080"/>
                </a:solidFill>
                <a:latin typeface="Times New Roman" panose="02020603050405020304" pitchFamily="18" charset="0"/>
                <a:ea typeface="宋体" panose="02010600030101010101" pitchFamily="2" charset="-122"/>
              </a:defRPr>
            </a:lvl3pPr>
            <a:lvl4pPr marL="1600200" indent="-228600" eaLnBrk="0" hangingPunct="0">
              <a:defRPr sz="4000" b="1">
                <a:solidFill>
                  <a:srgbClr val="800080"/>
                </a:solidFill>
                <a:latin typeface="Times New Roman" panose="02020603050405020304" pitchFamily="18" charset="0"/>
                <a:ea typeface="宋体" panose="02010600030101010101" pitchFamily="2" charset="-122"/>
              </a:defRPr>
            </a:lvl4pPr>
            <a:lvl5pPr marL="2057400" indent="-228600" eaLnBrk="0" hangingPunct="0">
              <a:defRPr sz="4000" b="1">
                <a:solidFill>
                  <a:srgbClr val="800080"/>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9pPr>
          </a:lstStyle>
          <a:p>
            <a:pPr eaLnBrk="1" hangingPunct="1">
              <a:spcBef>
                <a:spcPct val="50000"/>
              </a:spcBef>
            </a:pPr>
            <a:r>
              <a:rPr lang="en-US" sz="2800" dirty="0">
                <a:solidFill>
                  <a:schemeClr val="tx1"/>
                </a:solidFill>
                <a:ea typeface="微软雅黑" panose="020B0503020204020204" charset="-122"/>
              </a:rPr>
              <a:t>1</a:t>
            </a:r>
            <a:r>
              <a:rPr lang="zh-CN" altLang="en-US" sz="2800" dirty="0">
                <a:solidFill>
                  <a:schemeClr val="tx1"/>
                </a:solidFill>
                <a:ea typeface="微软雅黑" panose="020B0503020204020204" charset="-122"/>
              </a:rPr>
              <a:t>斤 </a:t>
            </a:r>
            <a:r>
              <a:rPr lang="en-US" sz="2800" dirty="0">
                <a:solidFill>
                  <a:schemeClr val="tx1"/>
                </a:solidFill>
                <a:ea typeface="微软雅黑" panose="020B0503020204020204" charset="-122"/>
              </a:rPr>
              <a:t>=10</a:t>
            </a:r>
            <a:r>
              <a:rPr lang="zh-CN" altLang="en-US" sz="2800" dirty="0">
                <a:solidFill>
                  <a:schemeClr val="tx1"/>
                </a:solidFill>
                <a:ea typeface="微软雅黑" panose="020B0503020204020204" charset="-122"/>
              </a:rPr>
              <a:t>两 </a:t>
            </a:r>
            <a:r>
              <a:rPr lang="en-US" sz="2800" dirty="0">
                <a:solidFill>
                  <a:schemeClr val="tx1"/>
                </a:solidFill>
                <a:ea typeface="微软雅黑" panose="020B0503020204020204" charset="-122"/>
              </a:rPr>
              <a:t>= 500</a:t>
            </a:r>
            <a:r>
              <a:rPr lang="zh-CN" altLang="en-US" sz="2800" dirty="0" smtClean="0">
                <a:solidFill>
                  <a:schemeClr val="tx1"/>
                </a:solidFill>
                <a:ea typeface="微软雅黑" panose="020B0503020204020204" charset="-122"/>
              </a:rPr>
              <a:t>克     </a:t>
            </a:r>
            <a:r>
              <a:rPr lang="en-US" sz="2800" dirty="0" smtClean="0">
                <a:solidFill>
                  <a:schemeClr val="tx1"/>
                </a:solidFill>
                <a:ea typeface="微软雅黑" panose="020B0503020204020204" charset="-122"/>
              </a:rPr>
              <a:t>1</a:t>
            </a:r>
            <a:r>
              <a:rPr lang="zh-CN" altLang="en-US" sz="2800" dirty="0">
                <a:solidFill>
                  <a:schemeClr val="tx1"/>
                </a:solidFill>
                <a:ea typeface="微软雅黑" panose="020B0503020204020204" charset="-122"/>
              </a:rPr>
              <a:t>两</a:t>
            </a:r>
            <a:r>
              <a:rPr lang="en-US" sz="2800" dirty="0">
                <a:solidFill>
                  <a:schemeClr val="tx1"/>
                </a:solidFill>
                <a:ea typeface="微软雅黑" panose="020B0503020204020204" charset="-122"/>
              </a:rPr>
              <a:t>= 50</a:t>
            </a:r>
            <a:r>
              <a:rPr lang="zh-CN" altLang="en-US" sz="2800" dirty="0">
                <a:solidFill>
                  <a:schemeClr val="tx1"/>
                </a:solidFill>
                <a:ea typeface="微软雅黑" panose="020B0503020204020204" charset="-122"/>
              </a:rPr>
              <a:t>克</a:t>
            </a:r>
          </a:p>
        </p:txBody>
      </p:sp>
      <p:grpSp>
        <p:nvGrpSpPr>
          <p:cNvPr id="6" name="组合 5"/>
          <p:cNvGrpSpPr/>
          <p:nvPr/>
        </p:nvGrpSpPr>
        <p:grpSpPr>
          <a:xfrm>
            <a:off x="107727" y="579651"/>
            <a:ext cx="2286000" cy="852805"/>
            <a:chOff x="303" y="1315"/>
            <a:chExt cx="3600" cy="1343"/>
          </a:xfrm>
        </p:grpSpPr>
        <p:sp>
          <p:nvSpPr>
            <p:cNvPr id="7"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8" name="组合 7"/>
            <p:cNvGrpSpPr/>
            <p:nvPr/>
          </p:nvGrpSpPr>
          <p:grpSpPr>
            <a:xfrm>
              <a:off x="898" y="1383"/>
              <a:ext cx="3005" cy="883"/>
              <a:chOff x="903371" y="249943"/>
              <a:chExt cx="2312527" cy="679699"/>
            </a:xfrm>
          </p:grpSpPr>
          <p:sp>
            <p:nvSpPr>
              <p:cNvPr id="13"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4"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9" name="组合 8"/>
            <p:cNvGrpSpPr/>
            <p:nvPr/>
          </p:nvGrpSpPr>
          <p:grpSpPr>
            <a:xfrm rot="16200000">
              <a:off x="366" y="1252"/>
              <a:ext cx="995" cy="1122"/>
              <a:chOff x="8439634" y="3544648"/>
              <a:chExt cx="1611146" cy="1817848"/>
            </a:xfrm>
          </p:grpSpPr>
          <p:sp>
            <p:nvSpPr>
              <p:cNvPr id="11"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2"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2" name="矩形 1"/>
          <p:cNvSpPr/>
          <p:nvPr/>
        </p:nvSpPr>
        <p:spPr>
          <a:xfrm>
            <a:off x="650017" y="2264549"/>
            <a:ext cx="3057247" cy="523220"/>
          </a:xfrm>
          <a:prstGeom prst="rect">
            <a:avLst/>
          </a:prstGeom>
        </p:spPr>
        <p:txBody>
          <a:bodyPr wrap="none">
            <a:spAutoFit/>
          </a:bodyPr>
          <a:lstStyle/>
          <a:p>
            <a:pPr lvl="0">
              <a:spcBef>
                <a:spcPct val="50000"/>
              </a:spcBef>
            </a:pPr>
            <a:r>
              <a:rPr lang="zh-CN" altLang="en-US" sz="2800" b="1" dirty="0">
                <a:solidFill>
                  <a:prstClr val="black"/>
                </a:solidFill>
                <a:ea typeface="微软雅黑" panose="020B0503020204020204" charset="-122"/>
              </a:rPr>
              <a:t>生活中的质量单位</a:t>
            </a:r>
          </a:p>
        </p:txBody>
      </p:sp>
      <p:cxnSp>
        <p:nvCxnSpPr>
          <p:cNvPr id="16" name="直接连接符 15"/>
          <p:cNvCxnSpPr/>
          <p:nvPr/>
        </p:nvCxnSpPr>
        <p:spPr>
          <a:xfrm>
            <a:off x="463645" y="1316043"/>
            <a:ext cx="8227283"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63644" y="3640143"/>
            <a:ext cx="8227283"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23249" y="6126168"/>
            <a:ext cx="8227283"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574179" y="3802479"/>
            <a:ext cx="4134465" cy="738664"/>
          </a:xfrm>
          <a:prstGeom prst="rect">
            <a:avLst/>
          </a:prstGeom>
        </p:spPr>
        <p:txBody>
          <a:bodyPr wrap="none">
            <a:spAutoFit/>
          </a:bodyPr>
          <a:lstStyle/>
          <a:p>
            <a:pPr lvl="0">
              <a:lnSpc>
                <a:spcPct val="150000"/>
              </a:lnSpc>
            </a:pPr>
            <a:r>
              <a:rPr lang="zh-CN" altLang="en-US" sz="2800" b="1" kern="0" dirty="0">
                <a:solidFill>
                  <a:srgbClr val="000000"/>
                </a:solidFill>
                <a:latin typeface="Times New Roman" panose="02020603050405020304" pitchFamily="18" charset="0"/>
                <a:ea typeface="微软雅黑" panose="020B0503020204020204" charset="-122"/>
              </a:rPr>
              <a:t>它们之间的换算关系为：</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500"/>
                                        <p:tgtEl>
                                          <p:spTgt spid="717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172"/>
                                        </p:tgtEl>
                                        <p:attrNameLst>
                                          <p:attrName>style.visibility</p:attrName>
                                        </p:attrNameLst>
                                      </p:cBhvr>
                                      <p:to>
                                        <p:strVal val="visible"/>
                                      </p:to>
                                    </p:set>
                                    <p:animEffect transition="in" filter="blinds(horizontal)">
                                      <p:cBhvr>
                                        <p:cTn id="17" dur="500"/>
                                        <p:tgtEl>
                                          <p:spTgt spid="717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173"/>
                                        </p:tgtEl>
                                        <p:attrNameLst>
                                          <p:attrName>style.visibility</p:attrName>
                                        </p:attrNameLst>
                                      </p:cBhvr>
                                      <p:to>
                                        <p:strVal val="visible"/>
                                      </p:to>
                                    </p:set>
                                    <p:animEffect transition="in" filter="blinds(horizontal)">
                                      <p:cBhvr>
                                        <p:cTn id="22" dur="500"/>
                                        <p:tgtEl>
                                          <p:spTgt spid="7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7172" grpId="0" autoUpdateAnimBg="0"/>
      <p:bldP spid="7173" grpId="0" autoUpdateAnimBg="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07727" y="579651"/>
            <a:ext cx="2286000" cy="852805"/>
            <a:chOff x="303" y="1315"/>
            <a:chExt cx="3600" cy="1343"/>
          </a:xfrm>
        </p:grpSpPr>
        <p:sp>
          <p:nvSpPr>
            <p:cNvPr id="12"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9" name="组合 18"/>
            <p:cNvGrpSpPr/>
            <p:nvPr/>
          </p:nvGrpSpPr>
          <p:grpSpPr>
            <a:xfrm>
              <a:off x="898" y="1383"/>
              <a:ext cx="3005" cy="883"/>
              <a:chOff x="903371" y="249943"/>
              <a:chExt cx="2312527" cy="679699"/>
            </a:xfrm>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p:nvGrpSpPr>
          <p:grpSpPr>
            <a:xfrm rot="16200000">
              <a:off x="366" y="1252"/>
              <a:ext cx="995" cy="1122"/>
              <a:chOff x="8439634" y="3544648"/>
              <a:chExt cx="1611146" cy="1817848"/>
            </a:xfrm>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6" name="矩形 5"/>
          <p:cNvSpPr/>
          <p:nvPr/>
        </p:nvSpPr>
        <p:spPr>
          <a:xfrm>
            <a:off x="604709" y="1388336"/>
            <a:ext cx="3314923" cy="523220"/>
          </a:xfrm>
          <a:prstGeom prst="rect">
            <a:avLst/>
          </a:prstGeom>
        </p:spPr>
        <p:txBody>
          <a:bodyPr wrap="square">
            <a:spAutoFit/>
          </a:bodyPr>
          <a:lstStyle/>
          <a:p>
            <a:pPr lvl="0"/>
            <a:r>
              <a:rPr lang="en-US" altLang="zh-CN" sz="2800" b="1" kern="0" dirty="0" smtClean="0">
                <a:solidFill>
                  <a:srgbClr val="000000"/>
                </a:solidFill>
                <a:latin typeface="Times New Roman" panose="02020603050405020304" pitchFamily="18" charset="0"/>
                <a:ea typeface="微软雅黑" panose="020B0503020204020204" charset="-122"/>
              </a:rPr>
              <a:t>(3)</a:t>
            </a:r>
            <a:r>
              <a:rPr lang="zh-CN" altLang="en-US" sz="2800" b="1" kern="0" dirty="0" smtClean="0">
                <a:solidFill>
                  <a:srgbClr val="000000"/>
                </a:solidFill>
                <a:latin typeface="Times New Roman" panose="02020603050405020304" pitchFamily="18" charset="0"/>
                <a:ea typeface="微软雅黑" panose="020B0503020204020204" charset="-122"/>
              </a:rPr>
              <a:t>国际</a:t>
            </a:r>
            <a:r>
              <a:rPr lang="zh-CN" altLang="en-US" sz="2800" b="1" kern="0" dirty="0">
                <a:solidFill>
                  <a:srgbClr val="000000"/>
                </a:solidFill>
                <a:latin typeface="Times New Roman" panose="02020603050405020304" pitchFamily="18" charset="0"/>
                <a:ea typeface="微软雅黑" panose="020B0503020204020204" charset="-122"/>
              </a:rPr>
              <a:t>千克原</a:t>
            </a:r>
            <a:r>
              <a:rPr lang="zh-CN" altLang="en-US" sz="2800" b="1" kern="0" dirty="0" smtClean="0">
                <a:solidFill>
                  <a:srgbClr val="000000"/>
                </a:solidFill>
                <a:latin typeface="Times New Roman" panose="02020603050405020304" pitchFamily="18" charset="0"/>
                <a:ea typeface="微软雅黑" panose="020B0503020204020204" charset="-122"/>
              </a:rPr>
              <a:t>器</a:t>
            </a:r>
            <a:endParaRPr lang="zh-CN" altLang="en-US" dirty="0">
              <a:solidFill>
                <a:prstClr val="black"/>
              </a:solidFill>
            </a:endParaRPr>
          </a:p>
        </p:txBody>
      </p:sp>
      <p:sp>
        <p:nvSpPr>
          <p:cNvPr id="9" name="矩形 8"/>
          <p:cNvSpPr/>
          <p:nvPr/>
        </p:nvSpPr>
        <p:spPr>
          <a:xfrm>
            <a:off x="650018" y="1974530"/>
            <a:ext cx="6853366" cy="1384995"/>
          </a:xfrm>
          <a:prstGeom prst="rect">
            <a:avLst/>
          </a:prstGeom>
        </p:spPr>
        <p:txBody>
          <a:bodyPr wrap="square">
            <a:spAutoFit/>
          </a:bodyPr>
          <a:lstStyle/>
          <a:p>
            <a:pPr>
              <a:lnSpc>
                <a:spcPct val="150000"/>
              </a:lnSpc>
            </a:pPr>
            <a:r>
              <a:rPr lang="zh-CN" altLang="en-US" sz="2800" b="1" kern="0" dirty="0" smtClean="0">
                <a:latin typeface="Times New Roman" panose="02020603050405020304" pitchFamily="18" charset="0"/>
                <a:ea typeface="微软雅黑" panose="020B0503020204020204" charset="-122"/>
              </a:rPr>
              <a:t>①最初</a:t>
            </a:r>
            <a:r>
              <a:rPr lang="zh-CN" altLang="en-US" sz="2800" b="1" kern="0" dirty="0">
                <a:latin typeface="Times New Roman" panose="02020603050405020304" pitchFamily="18" charset="0"/>
                <a:ea typeface="微软雅黑" panose="020B0503020204020204" charset="-122"/>
              </a:rPr>
              <a:t>规定在</a:t>
            </a:r>
            <a:r>
              <a:rPr lang="en-US" altLang="zh-CN" sz="2800" b="1" kern="0" dirty="0">
                <a:latin typeface="Times New Roman" panose="02020603050405020304" pitchFamily="18" charset="0"/>
                <a:ea typeface="微软雅黑" panose="020B0503020204020204" charset="-122"/>
              </a:rPr>
              <a:t>4℃</a:t>
            </a:r>
            <a:r>
              <a:rPr lang="zh-CN" altLang="en-US" sz="2800" b="1" kern="0" dirty="0">
                <a:latin typeface="Times New Roman" panose="02020603050405020304" pitchFamily="18" charset="0"/>
                <a:ea typeface="微软雅黑" panose="020B0503020204020204" charset="-122"/>
              </a:rPr>
              <a:t>时</a:t>
            </a:r>
            <a:r>
              <a:rPr lang="en-US" altLang="zh-CN" sz="2800" b="1" kern="0" dirty="0">
                <a:latin typeface="Times New Roman" panose="02020603050405020304" pitchFamily="18" charset="0"/>
                <a:ea typeface="微软雅黑" panose="020B0503020204020204" charset="-122"/>
              </a:rPr>
              <a:t>1</a:t>
            </a:r>
            <a:r>
              <a:rPr lang="zh-CN" altLang="en-US" sz="2800" b="1" kern="0" dirty="0">
                <a:latin typeface="Times New Roman" panose="02020603050405020304" pitchFamily="18" charset="0"/>
                <a:ea typeface="微软雅黑" panose="020B0503020204020204" charset="-122"/>
              </a:rPr>
              <a:t>立方分米纯水的质量为</a:t>
            </a:r>
            <a:r>
              <a:rPr lang="en-US" altLang="zh-CN" sz="2800" b="1" kern="0" dirty="0">
                <a:latin typeface="Times New Roman" panose="02020603050405020304" pitchFamily="18" charset="0"/>
                <a:ea typeface="微软雅黑" panose="020B0503020204020204" charset="-122"/>
              </a:rPr>
              <a:t>1</a:t>
            </a:r>
            <a:r>
              <a:rPr lang="zh-CN" altLang="en-US" sz="2800" b="1" kern="0" dirty="0">
                <a:latin typeface="Times New Roman" panose="02020603050405020304" pitchFamily="18" charset="0"/>
                <a:ea typeface="微软雅黑" panose="020B0503020204020204" charset="-122"/>
              </a:rPr>
              <a:t>千克</a:t>
            </a:r>
            <a:r>
              <a:rPr lang="zh-CN" altLang="en-US" sz="2800" b="1" kern="0" dirty="0" smtClean="0">
                <a:latin typeface="Times New Roman" panose="02020603050405020304" pitchFamily="18" charset="0"/>
                <a:ea typeface="微软雅黑" panose="020B0503020204020204" charset="-122"/>
              </a:rPr>
              <a:t>。</a:t>
            </a:r>
            <a:endParaRPr lang="zh-CN" altLang="en-US" sz="2800" b="1" kern="0" dirty="0">
              <a:latin typeface="Times New Roman" panose="02020603050405020304" pitchFamily="18" charset="0"/>
              <a:ea typeface="微软雅黑" panose="020B0503020204020204" charset="-122"/>
            </a:endParaRPr>
          </a:p>
        </p:txBody>
      </p:sp>
      <p:sp>
        <p:nvSpPr>
          <p:cNvPr id="10" name="矩形 9"/>
          <p:cNvSpPr/>
          <p:nvPr/>
        </p:nvSpPr>
        <p:spPr>
          <a:xfrm>
            <a:off x="650017" y="3328150"/>
            <a:ext cx="6853366" cy="2677656"/>
          </a:xfrm>
          <a:prstGeom prst="rect">
            <a:avLst/>
          </a:prstGeom>
        </p:spPr>
        <p:txBody>
          <a:bodyPr wrap="square">
            <a:spAutoFit/>
          </a:bodyPr>
          <a:lstStyle/>
          <a:p>
            <a:pPr lvl="0">
              <a:lnSpc>
                <a:spcPct val="150000"/>
              </a:lnSpc>
            </a:pPr>
            <a:r>
              <a:rPr lang="zh-CN" altLang="en-US" sz="2800" b="1" kern="0" dirty="0">
                <a:solidFill>
                  <a:prstClr val="black"/>
                </a:solidFill>
                <a:latin typeface="Times New Roman" panose="02020603050405020304" pitchFamily="18" charset="0"/>
                <a:ea typeface="微软雅黑" panose="020B0503020204020204" charset="-122"/>
              </a:rPr>
              <a:t>②在</a:t>
            </a:r>
            <a:r>
              <a:rPr lang="en-US" altLang="zh-CN" sz="2800" b="1" kern="0" dirty="0">
                <a:solidFill>
                  <a:prstClr val="black"/>
                </a:solidFill>
                <a:latin typeface="Times New Roman" panose="02020603050405020304" pitchFamily="18" charset="0"/>
                <a:ea typeface="微软雅黑" panose="020B0503020204020204" charset="-122"/>
              </a:rPr>
              <a:t>1819</a:t>
            </a:r>
            <a:r>
              <a:rPr lang="zh-CN" altLang="en-US" sz="2800" b="1" kern="0" dirty="0">
                <a:solidFill>
                  <a:prstClr val="black"/>
                </a:solidFill>
                <a:latin typeface="Times New Roman" panose="02020603050405020304" pitchFamily="18" charset="0"/>
                <a:ea typeface="微软雅黑" panose="020B0503020204020204" charset="-122"/>
              </a:rPr>
              <a:t>年国际计量大会上</a:t>
            </a:r>
            <a:r>
              <a:rPr lang="zh-CN" altLang="en-US" sz="2800" b="1" kern="0" dirty="0" smtClean="0">
                <a:solidFill>
                  <a:prstClr val="black"/>
                </a:solidFill>
                <a:latin typeface="Times New Roman" panose="02020603050405020304" pitchFamily="18" charset="0"/>
                <a:ea typeface="微软雅黑" panose="020B0503020204020204" charset="-122"/>
              </a:rPr>
              <a:t>批准以</a:t>
            </a:r>
            <a:r>
              <a:rPr lang="zh-CN" altLang="en-US" sz="2800" b="1" kern="0" dirty="0">
                <a:solidFill>
                  <a:prstClr val="black"/>
                </a:solidFill>
                <a:latin typeface="Times New Roman" panose="02020603050405020304" pitchFamily="18" charset="0"/>
                <a:ea typeface="微软雅黑" panose="020B0503020204020204" charset="-122"/>
              </a:rPr>
              <a:t>铂铱</a:t>
            </a:r>
            <a:r>
              <a:rPr lang="zh-CN" altLang="en-US" sz="2800" b="1" kern="0" dirty="0" smtClean="0">
                <a:solidFill>
                  <a:prstClr val="black"/>
                </a:solidFill>
                <a:latin typeface="Times New Roman" panose="02020603050405020304" pitchFamily="18" charset="0"/>
                <a:ea typeface="微软雅黑" panose="020B0503020204020204" charset="-122"/>
              </a:rPr>
              <a:t>合金制成</a:t>
            </a:r>
            <a:r>
              <a:rPr lang="zh-CN" altLang="en-US" sz="2800" b="1" kern="0" dirty="0">
                <a:solidFill>
                  <a:prstClr val="black"/>
                </a:solidFill>
                <a:latin typeface="Times New Roman" panose="02020603050405020304" pitchFamily="18" charset="0"/>
                <a:ea typeface="微软雅黑" panose="020B0503020204020204" charset="-122"/>
              </a:rPr>
              <a:t>一个高度和直径都是</a:t>
            </a:r>
            <a:r>
              <a:rPr lang="en-US" altLang="zh-CN" sz="2800" b="1" kern="0" dirty="0">
                <a:solidFill>
                  <a:prstClr val="black"/>
                </a:solidFill>
                <a:latin typeface="Times New Roman" panose="02020603050405020304" pitchFamily="18" charset="0"/>
                <a:ea typeface="微软雅黑" panose="020B0503020204020204" charset="-122"/>
              </a:rPr>
              <a:t>39</a:t>
            </a:r>
            <a:r>
              <a:rPr lang="zh-CN" altLang="en-US" sz="2800" b="1" kern="0" dirty="0">
                <a:solidFill>
                  <a:prstClr val="black"/>
                </a:solidFill>
                <a:latin typeface="Times New Roman" panose="02020603050405020304" pitchFamily="18" charset="0"/>
                <a:ea typeface="微软雅黑" panose="020B0503020204020204" charset="-122"/>
              </a:rPr>
              <a:t>毫米的圆柱体为国际千克原器</a:t>
            </a:r>
            <a:r>
              <a:rPr lang="zh-CN" altLang="en-US" sz="2800" b="1" kern="0" dirty="0" smtClean="0">
                <a:solidFill>
                  <a:prstClr val="black"/>
                </a:solidFill>
                <a:latin typeface="Times New Roman" panose="02020603050405020304" pitchFamily="18" charset="0"/>
                <a:ea typeface="微软雅黑" panose="020B0503020204020204" charset="-122"/>
              </a:rPr>
              <a:t>。它</a:t>
            </a:r>
            <a:r>
              <a:rPr lang="zh-CN" altLang="en-US" sz="2800" b="1" kern="0" dirty="0">
                <a:solidFill>
                  <a:prstClr val="black"/>
                </a:solidFill>
                <a:latin typeface="Times New Roman" panose="02020603050405020304" pitchFamily="18" charset="0"/>
                <a:ea typeface="微软雅黑" panose="020B0503020204020204" charset="-122"/>
              </a:rPr>
              <a:t>现今保存在巴黎的国际计量局</a:t>
            </a:r>
            <a:r>
              <a:rPr lang="zh-CN" altLang="en-US" sz="2800" b="1" kern="0" dirty="0" smtClean="0">
                <a:solidFill>
                  <a:prstClr val="black"/>
                </a:solidFill>
                <a:latin typeface="Times New Roman" panose="02020603050405020304" pitchFamily="18" charset="0"/>
                <a:ea typeface="微软雅黑" panose="020B0503020204020204" charset="-122"/>
              </a:rPr>
              <a:t>总部。</a:t>
            </a:r>
            <a:endParaRPr lang="zh-CN" altLang="en-US" sz="2800" b="1" kern="0" dirty="0">
              <a:solidFill>
                <a:prstClr val="black"/>
              </a:solidFill>
              <a:latin typeface="Times New Roman" panose="02020603050405020304" pitchFamily="18" charset="0"/>
              <a:ea typeface="微软雅黑" panose="020B0503020204020204" charset="-122"/>
            </a:endParaRPr>
          </a:p>
        </p:txBody>
      </p:sp>
      <p:cxnSp>
        <p:nvCxnSpPr>
          <p:cNvPr id="14" name="直接连接符 13"/>
          <p:cNvCxnSpPr/>
          <p:nvPr/>
        </p:nvCxnSpPr>
        <p:spPr>
          <a:xfrm>
            <a:off x="463645" y="1316043"/>
            <a:ext cx="8227283"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96970" y="6135693"/>
            <a:ext cx="8227283"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74179" y="3310693"/>
            <a:ext cx="8227283"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云形标注 16"/>
          <p:cNvSpPr/>
          <p:nvPr/>
        </p:nvSpPr>
        <p:spPr>
          <a:xfrm>
            <a:off x="4410436" y="1842944"/>
            <a:ext cx="4171589" cy="2976706"/>
          </a:xfrm>
          <a:prstGeom prst="cloudCallout">
            <a:avLst>
              <a:gd name="adj1" fmla="val -79769"/>
              <a:gd name="adj2" fmla="val 40461"/>
            </a:avLst>
          </a:prstGeom>
          <a:solidFill>
            <a:schemeClr val="bg1">
              <a:lumMod val="85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clrChange>
              <a:clrFrom>
                <a:srgbClr val="FBFBFB"/>
              </a:clrFrom>
              <a:clrTo>
                <a:srgbClr val="FBFBFB">
                  <a:alpha val="0"/>
                </a:srgbClr>
              </a:clrTo>
            </a:clrChange>
            <a:extLst>
              <a:ext uri="{28A0092B-C50C-407E-A947-70E740481C1C}">
                <a14:useLocalDpi xmlns:a14="http://schemas.microsoft.com/office/drawing/2010/main" val="0"/>
              </a:ext>
            </a:extLst>
          </a:blip>
          <a:stretch>
            <a:fillRect/>
          </a:stretch>
        </p:blipFill>
        <p:spPr>
          <a:xfrm>
            <a:off x="717915" y="1432579"/>
            <a:ext cx="3198161" cy="3799795"/>
          </a:xfrm>
          <a:prstGeom prst="rect">
            <a:avLst/>
          </a:prstGeom>
        </p:spPr>
      </p:pic>
      <p:sp>
        <p:nvSpPr>
          <p:cNvPr id="6" name="矩形 5"/>
          <p:cNvSpPr/>
          <p:nvPr/>
        </p:nvSpPr>
        <p:spPr>
          <a:xfrm>
            <a:off x="4677497" y="2639978"/>
            <a:ext cx="3714028" cy="1384995"/>
          </a:xfrm>
          <a:prstGeom prst="rect">
            <a:avLst/>
          </a:prstGeom>
        </p:spPr>
        <p:txBody>
          <a:bodyPr wrap="square">
            <a:spAutoFit/>
          </a:bodyPr>
          <a:lstStyle/>
          <a:p>
            <a:pPr>
              <a:lnSpc>
                <a:spcPct val="150000"/>
              </a:lnSpc>
            </a:pPr>
            <a:r>
              <a:rPr lang="zh-CN" altLang="en-US" sz="2800" b="1" kern="0" dirty="0">
                <a:latin typeface="Times New Roman" panose="02020603050405020304" pitchFamily="18" charset="0"/>
                <a:ea typeface="微软雅黑" panose="020B0503020204020204" charset="-122"/>
              </a:rPr>
              <a:t>国际千克原器的质量作为</a:t>
            </a:r>
            <a:r>
              <a:rPr lang="en-US" altLang="zh-CN" sz="2800" b="1" kern="0" dirty="0" smtClean="0">
                <a:latin typeface="Times New Roman" panose="02020603050405020304" pitchFamily="18" charset="0"/>
                <a:ea typeface="微软雅黑" panose="020B0503020204020204" charset="-122"/>
              </a:rPr>
              <a:t>1kg</a:t>
            </a:r>
            <a:r>
              <a:rPr lang="zh-CN" altLang="en-US" sz="2800" b="1" kern="0" dirty="0" smtClean="0">
                <a:latin typeface="Times New Roman" panose="02020603050405020304" pitchFamily="18" charset="0"/>
                <a:ea typeface="微软雅黑" panose="020B0503020204020204" charset="-122"/>
              </a:rPr>
              <a:t>的标准</a:t>
            </a:r>
            <a:endParaRPr lang="zh-CN" altLang="en-US" dirty="0"/>
          </a:p>
        </p:txBody>
      </p:sp>
      <p:sp>
        <p:nvSpPr>
          <p:cNvPr id="7" name="矩形 6"/>
          <p:cNvSpPr/>
          <p:nvPr/>
        </p:nvSpPr>
        <p:spPr>
          <a:xfrm>
            <a:off x="1147444" y="5453159"/>
            <a:ext cx="2339102" cy="523220"/>
          </a:xfrm>
          <a:prstGeom prst="rect">
            <a:avLst/>
          </a:prstGeom>
        </p:spPr>
        <p:txBody>
          <a:bodyPr wrap="none">
            <a:spAutoFit/>
          </a:bodyPr>
          <a:lstStyle/>
          <a:p>
            <a:pPr lvl="0"/>
            <a:r>
              <a:rPr lang="zh-CN" altLang="en-US" sz="2800" b="1" kern="0" dirty="0">
                <a:solidFill>
                  <a:srgbClr val="000000"/>
                </a:solidFill>
                <a:latin typeface="Times New Roman" panose="02020603050405020304" pitchFamily="18" charset="0"/>
                <a:ea typeface="微软雅黑" panose="020B0503020204020204" charset="-122"/>
              </a:rPr>
              <a:t>国际千克原</a:t>
            </a:r>
            <a:r>
              <a:rPr lang="zh-CN" altLang="en-US" sz="2800" b="1" kern="0" dirty="0" smtClean="0">
                <a:solidFill>
                  <a:srgbClr val="000000"/>
                </a:solidFill>
                <a:latin typeface="Times New Roman" panose="02020603050405020304" pitchFamily="18" charset="0"/>
                <a:ea typeface="微软雅黑" panose="020B0503020204020204" charset="-122"/>
              </a:rPr>
              <a:t>器</a:t>
            </a:r>
            <a:endParaRPr lang="zh-CN" altLang="en-US" dirty="0">
              <a:solidFill>
                <a:prstClr val="black"/>
              </a:solidFill>
            </a:endParaRPr>
          </a:p>
        </p:txBody>
      </p:sp>
      <p:grpSp>
        <p:nvGrpSpPr>
          <p:cNvPr id="8" name="组合 7"/>
          <p:cNvGrpSpPr/>
          <p:nvPr/>
        </p:nvGrpSpPr>
        <p:grpSpPr>
          <a:xfrm>
            <a:off x="107727" y="579651"/>
            <a:ext cx="2286000" cy="852805"/>
            <a:chOff x="303" y="1315"/>
            <a:chExt cx="3600" cy="1343"/>
          </a:xfrm>
        </p:grpSpPr>
        <p:sp>
          <p:nvSpPr>
            <p:cNvPr id="9"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0" name="组合 9"/>
            <p:cNvGrpSpPr/>
            <p:nvPr/>
          </p:nvGrpSpPr>
          <p:grpSpPr>
            <a:xfrm>
              <a:off x="898" y="1383"/>
              <a:ext cx="3005" cy="883"/>
              <a:chOff x="903371" y="249943"/>
              <a:chExt cx="2312527" cy="679699"/>
            </a:xfrm>
          </p:grpSpPr>
          <p:sp>
            <p:nvSpPr>
              <p:cNvPr id="15"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6"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11" name="组合 10"/>
            <p:cNvGrpSpPr/>
            <p:nvPr/>
          </p:nvGrpSpPr>
          <p:grpSpPr>
            <a:xfrm rot="16200000">
              <a:off x="366" y="1252"/>
              <a:ext cx="995" cy="1122"/>
              <a:chOff x="8439634" y="3544648"/>
              <a:chExt cx="1611146" cy="1817848"/>
            </a:xfrm>
          </p:grpSpPr>
          <p:sp>
            <p:nvSpPr>
              <p:cNvPr id="1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819880" y="1480127"/>
            <a:ext cx="9144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000" b="1">
                <a:solidFill>
                  <a:srgbClr val="800080"/>
                </a:solidFill>
                <a:latin typeface="Times New Roman" panose="02020603050405020304" pitchFamily="18" charset="0"/>
                <a:ea typeface="宋体" panose="02010600030101010101" pitchFamily="2" charset="-122"/>
              </a:defRPr>
            </a:lvl1pPr>
            <a:lvl2pPr marL="742950" indent="-285750" eaLnBrk="0" hangingPunct="0">
              <a:defRPr sz="4000" b="1">
                <a:solidFill>
                  <a:srgbClr val="800080"/>
                </a:solidFill>
                <a:latin typeface="Times New Roman" panose="02020603050405020304" pitchFamily="18" charset="0"/>
                <a:ea typeface="宋体" panose="02010600030101010101" pitchFamily="2" charset="-122"/>
              </a:defRPr>
            </a:lvl2pPr>
            <a:lvl3pPr marL="1143000" indent="-228600" eaLnBrk="0" hangingPunct="0">
              <a:defRPr sz="4000" b="1">
                <a:solidFill>
                  <a:srgbClr val="800080"/>
                </a:solidFill>
                <a:latin typeface="Times New Roman" panose="02020603050405020304" pitchFamily="18" charset="0"/>
                <a:ea typeface="宋体" panose="02010600030101010101" pitchFamily="2" charset="-122"/>
              </a:defRPr>
            </a:lvl3pPr>
            <a:lvl4pPr marL="1600200" indent="-228600" eaLnBrk="0" hangingPunct="0">
              <a:defRPr sz="4000" b="1">
                <a:solidFill>
                  <a:srgbClr val="800080"/>
                </a:solidFill>
                <a:latin typeface="Times New Roman" panose="02020603050405020304" pitchFamily="18" charset="0"/>
                <a:ea typeface="宋体" panose="02010600030101010101" pitchFamily="2" charset="-122"/>
              </a:defRPr>
            </a:lvl4pPr>
            <a:lvl5pPr marL="2057400" indent="-228600" eaLnBrk="0" hangingPunct="0">
              <a:defRPr sz="4000" b="1">
                <a:solidFill>
                  <a:srgbClr val="800080"/>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9pPr>
          </a:lstStyle>
          <a:p>
            <a:pPr eaLnBrk="1" hangingPunct="1">
              <a:spcBef>
                <a:spcPct val="50000"/>
              </a:spcBef>
            </a:pPr>
            <a:r>
              <a:rPr lang="en-US" sz="2800" dirty="0">
                <a:solidFill>
                  <a:schemeClr val="tx1"/>
                </a:solidFill>
                <a:ea typeface="微软雅黑" panose="020B0503020204020204" charset="-122"/>
              </a:rPr>
              <a:t>1</a:t>
            </a:r>
            <a:r>
              <a:rPr lang="zh-CN" altLang="en-US" sz="2800" dirty="0">
                <a:solidFill>
                  <a:schemeClr val="tx1"/>
                </a:solidFill>
                <a:ea typeface="微软雅黑" panose="020B0503020204020204" charset="-122"/>
              </a:rPr>
              <a:t>、一个大头针的质量</a:t>
            </a:r>
            <a:r>
              <a:rPr lang="en-US" sz="2800" dirty="0">
                <a:solidFill>
                  <a:schemeClr val="tx1"/>
                </a:solidFill>
                <a:ea typeface="微软雅黑" panose="020B0503020204020204" charset="-122"/>
              </a:rPr>
              <a:t>8.0×10</a:t>
            </a:r>
            <a:r>
              <a:rPr lang="en-US" sz="2800" baseline="30000" dirty="0">
                <a:solidFill>
                  <a:schemeClr val="tx1"/>
                </a:solidFill>
                <a:ea typeface="微软雅黑" panose="020B0503020204020204" charset="-122"/>
              </a:rPr>
              <a:t>-5</a:t>
            </a:r>
            <a:r>
              <a:rPr lang="en-US" sz="2800" dirty="0">
                <a:solidFill>
                  <a:schemeClr val="tx1"/>
                </a:solidFill>
                <a:ea typeface="微软雅黑" panose="020B0503020204020204" charset="-122"/>
              </a:rPr>
              <a:t>kg</a:t>
            </a:r>
            <a:r>
              <a:rPr lang="zh-CN" altLang="en-US" sz="2800" dirty="0">
                <a:solidFill>
                  <a:schemeClr val="tx1"/>
                </a:solidFill>
                <a:ea typeface="微软雅黑" panose="020B0503020204020204" charset="-122"/>
              </a:rPr>
              <a:t>，是多少</a:t>
            </a:r>
            <a:r>
              <a:rPr lang="en-US" sz="2800" dirty="0">
                <a:solidFill>
                  <a:schemeClr val="tx1"/>
                </a:solidFill>
                <a:ea typeface="微软雅黑" panose="020B0503020204020204" charset="-122"/>
              </a:rPr>
              <a:t>mg </a:t>
            </a:r>
            <a:r>
              <a:rPr lang="zh-CN" altLang="en-US" sz="2800" dirty="0" smtClean="0">
                <a:solidFill>
                  <a:schemeClr val="tx1"/>
                </a:solidFill>
                <a:ea typeface="微软雅黑" panose="020B0503020204020204" charset="-122"/>
              </a:rPr>
              <a:t>？</a:t>
            </a:r>
            <a:endParaRPr lang="zh-CN" altLang="en-US" sz="2800" dirty="0">
              <a:solidFill>
                <a:schemeClr val="tx1"/>
              </a:solidFill>
              <a:ea typeface="微软雅黑" panose="020B0503020204020204" charset="-122"/>
            </a:endParaRPr>
          </a:p>
        </p:txBody>
      </p:sp>
      <p:sp>
        <p:nvSpPr>
          <p:cNvPr id="9219" name="Text Box 4"/>
          <p:cNvSpPr txBox="1">
            <a:spLocks noChangeArrowheads="1"/>
          </p:cNvSpPr>
          <p:nvPr/>
        </p:nvSpPr>
        <p:spPr bwMode="auto">
          <a:xfrm>
            <a:off x="1115238" y="2271680"/>
            <a:ext cx="739140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000" b="1">
                <a:solidFill>
                  <a:srgbClr val="800080"/>
                </a:solidFill>
                <a:latin typeface="Times New Roman" panose="02020603050405020304" pitchFamily="18" charset="0"/>
                <a:ea typeface="宋体" panose="02010600030101010101" pitchFamily="2" charset="-122"/>
              </a:defRPr>
            </a:lvl1pPr>
            <a:lvl2pPr marL="742950" indent="-285750" eaLnBrk="0" hangingPunct="0">
              <a:defRPr sz="4000" b="1">
                <a:solidFill>
                  <a:srgbClr val="800080"/>
                </a:solidFill>
                <a:latin typeface="Times New Roman" panose="02020603050405020304" pitchFamily="18" charset="0"/>
                <a:ea typeface="宋体" panose="02010600030101010101" pitchFamily="2" charset="-122"/>
              </a:defRPr>
            </a:lvl2pPr>
            <a:lvl3pPr marL="1143000" indent="-228600" eaLnBrk="0" hangingPunct="0">
              <a:defRPr sz="4000" b="1">
                <a:solidFill>
                  <a:srgbClr val="800080"/>
                </a:solidFill>
                <a:latin typeface="Times New Roman" panose="02020603050405020304" pitchFamily="18" charset="0"/>
                <a:ea typeface="宋体" panose="02010600030101010101" pitchFamily="2" charset="-122"/>
              </a:defRPr>
            </a:lvl3pPr>
            <a:lvl4pPr marL="1600200" indent="-228600" eaLnBrk="0" hangingPunct="0">
              <a:defRPr sz="4000" b="1">
                <a:solidFill>
                  <a:srgbClr val="800080"/>
                </a:solidFill>
                <a:latin typeface="Times New Roman" panose="02020603050405020304" pitchFamily="18" charset="0"/>
                <a:ea typeface="宋体" panose="02010600030101010101" pitchFamily="2" charset="-122"/>
              </a:defRPr>
            </a:lvl4pPr>
            <a:lvl5pPr marL="2057400" indent="-228600" eaLnBrk="0" hangingPunct="0">
              <a:defRPr sz="4000" b="1">
                <a:solidFill>
                  <a:srgbClr val="800080"/>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800" dirty="0" smtClean="0">
                <a:solidFill>
                  <a:srgbClr val="C00000"/>
                </a:solidFill>
                <a:ea typeface="微软雅黑" panose="020B0503020204020204" charset="-122"/>
              </a:rPr>
              <a:t>大头针的质量</a:t>
            </a:r>
            <a:r>
              <a:rPr lang="en-US" sz="2800" dirty="0" smtClean="0">
                <a:solidFill>
                  <a:srgbClr val="C00000"/>
                </a:solidFill>
                <a:ea typeface="微软雅黑" panose="020B0503020204020204" charset="-122"/>
              </a:rPr>
              <a:t>= 8.0×10</a:t>
            </a:r>
            <a:r>
              <a:rPr lang="en-US" sz="2800" baseline="30000" dirty="0" smtClean="0">
                <a:solidFill>
                  <a:srgbClr val="C00000"/>
                </a:solidFill>
                <a:ea typeface="微软雅黑" panose="020B0503020204020204" charset="-122"/>
              </a:rPr>
              <a:t>-5</a:t>
            </a:r>
            <a:r>
              <a:rPr lang="en-US" sz="2800" dirty="0" smtClean="0">
                <a:solidFill>
                  <a:srgbClr val="C00000"/>
                </a:solidFill>
                <a:ea typeface="微软雅黑" panose="020B0503020204020204" charset="-122"/>
              </a:rPr>
              <a:t>kg= 8.0×10</a:t>
            </a:r>
            <a:r>
              <a:rPr lang="en-US" sz="2800" baseline="30000" dirty="0" smtClean="0">
                <a:solidFill>
                  <a:srgbClr val="C00000"/>
                </a:solidFill>
                <a:ea typeface="微软雅黑" panose="020B0503020204020204" charset="-122"/>
              </a:rPr>
              <a:t>-5 </a:t>
            </a:r>
            <a:r>
              <a:rPr lang="en-US" sz="2800" dirty="0" smtClean="0">
                <a:solidFill>
                  <a:srgbClr val="C00000"/>
                </a:solidFill>
                <a:ea typeface="微软雅黑" panose="020B0503020204020204" charset="-122"/>
              </a:rPr>
              <a:t>×10 </a:t>
            </a:r>
            <a:r>
              <a:rPr lang="en-US" sz="2800" baseline="30000" dirty="0" smtClean="0">
                <a:solidFill>
                  <a:srgbClr val="C00000"/>
                </a:solidFill>
                <a:ea typeface="微软雅黑" panose="020B0503020204020204" charset="-122"/>
              </a:rPr>
              <a:t>6</a:t>
            </a:r>
            <a:r>
              <a:rPr lang="en-US" sz="2800" dirty="0" smtClean="0">
                <a:solidFill>
                  <a:srgbClr val="C00000"/>
                </a:solidFill>
                <a:ea typeface="微软雅黑" panose="020B0503020204020204" charset="-122"/>
              </a:rPr>
              <a:t>mg</a:t>
            </a:r>
          </a:p>
          <a:p>
            <a:pPr eaLnBrk="1" hangingPunct="1">
              <a:spcBef>
                <a:spcPct val="50000"/>
              </a:spcBef>
            </a:pPr>
            <a:r>
              <a:rPr lang="en-US" sz="2800" dirty="0">
                <a:solidFill>
                  <a:srgbClr val="C00000"/>
                </a:solidFill>
                <a:ea typeface="微软雅黑" panose="020B0503020204020204" charset="-122"/>
              </a:rPr>
              <a:t> </a:t>
            </a:r>
            <a:r>
              <a:rPr lang="en-US" sz="2800" dirty="0" smtClean="0">
                <a:solidFill>
                  <a:srgbClr val="C00000"/>
                </a:solidFill>
                <a:ea typeface="微软雅黑" panose="020B0503020204020204" charset="-122"/>
              </a:rPr>
              <a:t>                        = 80mg</a:t>
            </a:r>
            <a:endParaRPr lang="en-US" sz="2800" dirty="0">
              <a:solidFill>
                <a:srgbClr val="C00000"/>
              </a:solidFill>
              <a:ea typeface="微软雅黑" panose="020B0503020204020204" charset="-122"/>
            </a:endParaRPr>
          </a:p>
        </p:txBody>
      </p:sp>
      <p:sp>
        <p:nvSpPr>
          <p:cNvPr id="9220" name="Text Box 6"/>
          <p:cNvSpPr txBox="1">
            <a:spLocks noChangeArrowheads="1"/>
          </p:cNvSpPr>
          <p:nvPr/>
        </p:nvSpPr>
        <p:spPr bwMode="auto">
          <a:xfrm>
            <a:off x="1439639" y="5007837"/>
            <a:ext cx="723900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000" b="1">
                <a:solidFill>
                  <a:srgbClr val="800080"/>
                </a:solidFill>
                <a:latin typeface="Times New Roman" panose="02020603050405020304" pitchFamily="18" charset="0"/>
                <a:ea typeface="宋体" panose="02010600030101010101" pitchFamily="2" charset="-122"/>
              </a:defRPr>
            </a:lvl1pPr>
            <a:lvl2pPr marL="742950" indent="-285750" eaLnBrk="0" hangingPunct="0">
              <a:defRPr sz="4000" b="1">
                <a:solidFill>
                  <a:srgbClr val="800080"/>
                </a:solidFill>
                <a:latin typeface="Times New Roman" panose="02020603050405020304" pitchFamily="18" charset="0"/>
                <a:ea typeface="宋体" panose="02010600030101010101" pitchFamily="2" charset="-122"/>
              </a:defRPr>
            </a:lvl2pPr>
            <a:lvl3pPr marL="1143000" indent="-228600" eaLnBrk="0" hangingPunct="0">
              <a:defRPr sz="4000" b="1">
                <a:solidFill>
                  <a:srgbClr val="800080"/>
                </a:solidFill>
                <a:latin typeface="Times New Roman" panose="02020603050405020304" pitchFamily="18" charset="0"/>
                <a:ea typeface="宋体" panose="02010600030101010101" pitchFamily="2" charset="-122"/>
              </a:defRPr>
            </a:lvl3pPr>
            <a:lvl4pPr marL="1600200" indent="-228600" eaLnBrk="0" hangingPunct="0">
              <a:defRPr sz="4000" b="1">
                <a:solidFill>
                  <a:srgbClr val="800080"/>
                </a:solidFill>
                <a:latin typeface="Times New Roman" panose="02020603050405020304" pitchFamily="18" charset="0"/>
                <a:ea typeface="宋体" panose="02010600030101010101" pitchFamily="2" charset="-122"/>
              </a:defRPr>
            </a:lvl4pPr>
            <a:lvl5pPr marL="2057400" indent="-228600" eaLnBrk="0" hangingPunct="0">
              <a:defRPr sz="4000" b="1">
                <a:solidFill>
                  <a:srgbClr val="800080"/>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4000" b="1">
                <a:solidFill>
                  <a:srgbClr val="800080"/>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800" dirty="0">
                <a:solidFill>
                  <a:srgbClr val="C00000"/>
                </a:solidFill>
                <a:ea typeface="微软雅黑" panose="020B0503020204020204" charset="-122"/>
              </a:rPr>
              <a:t>蓝鲸的质量</a:t>
            </a:r>
            <a:r>
              <a:rPr lang="en-US" sz="2800" dirty="0">
                <a:solidFill>
                  <a:srgbClr val="C00000"/>
                </a:solidFill>
                <a:ea typeface="微软雅黑" panose="020B0503020204020204" charset="-122"/>
              </a:rPr>
              <a:t>= </a:t>
            </a:r>
            <a:r>
              <a:rPr lang="en-US" sz="2800" dirty="0" smtClean="0">
                <a:solidFill>
                  <a:srgbClr val="C00000"/>
                </a:solidFill>
                <a:ea typeface="微软雅黑" panose="020B0503020204020204" charset="-122"/>
              </a:rPr>
              <a:t>1.5×10</a:t>
            </a:r>
            <a:r>
              <a:rPr lang="en-US" sz="2800" baseline="30000" dirty="0" smtClean="0">
                <a:solidFill>
                  <a:srgbClr val="C00000"/>
                </a:solidFill>
                <a:ea typeface="微软雅黑" panose="020B0503020204020204" charset="-122"/>
              </a:rPr>
              <a:t>5</a:t>
            </a:r>
            <a:r>
              <a:rPr lang="en-US" sz="2800" dirty="0" smtClean="0">
                <a:solidFill>
                  <a:srgbClr val="C00000"/>
                </a:solidFill>
                <a:ea typeface="微软雅黑" panose="020B0503020204020204" charset="-122"/>
              </a:rPr>
              <a:t>kg= </a:t>
            </a:r>
            <a:r>
              <a:rPr lang="en-US" sz="2800" dirty="0">
                <a:solidFill>
                  <a:srgbClr val="C00000"/>
                </a:solidFill>
                <a:ea typeface="微软雅黑" panose="020B0503020204020204" charset="-122"/>
              </a:rPr>
              <a:t>1.5×10</a:t>
            </a:r>
            <a:r>
              <a:rPr lang="en-US" sz="2800" baseline="30000" dirty="0">
                <a:solidFill>
                  <a:srgbClr val="C00000"/>
                </a:solidFill>
                <a:ea typeface="微软雅黑" panose="020B0503020204020204" charset="-122"/>
              </a:rPr>
              <a:t>5</a:t>
            </a:r>
            <a:r>
              <a:rPr lang="en-US" sz="2800" dirty="0">
                <a:solidFill>
                  <a:srgbClr val="C00000"/>
                </a:solidFill>
                <a:ea typeface="微软雅黑" panose="020B0503020204020204" charset="-122"/>
              </a:rPr>
              <a:t>×10</a:t>
            </a:r>
            <a:r>
              <a:rPr lang="en-US" sz="2800" baseline="30000" dirty="0">
                <a:solidFill>
                  <a:srgbClr val="C00000"/>
                </a:solidFill>
                <a:ea typeface="微软雅黑" panose="020B0503020204020204" charset="-122"/>
              </a:rPr>
              <a:t>- </a:t>
            </a:r>
            <a:r>
              <a:rPr lang="en-US" sz="2800" baseline="30000" dirty="0" smtClean="0">
                <a:solidFill>
                  <a:srgbClr val="C00000"/>
                </a:solidFill>
                <a:ea typeface="微软雅黑" panose="020B0503020204020204" charset="-122"/>
              </a:rPr>
              <a:t>3</a:t>
            </a:r>
            <a:r>
              <a:rPr lang="en-US" sz="2800" dirty="0" smtClean="0">
                <a:solidFill>
                  <a:srgbClr val="C00000"/>
                </a:solidFill>
                <a:ea typeface="微软雅黑" panose="020B0503020204020204" charset="-122"/>
              </a:rPr>
              <a:t>t</a:t>
            </a:r>
          </a:p>
          <a:p>
            <a:pPr eaLnBrk="1" hangingPunct="1">
              <a:spcBef>
                <a:spcPct val="50000"/>
              </a:spcBef>
            </a:pPr>
            <a:r>
              <a:rPr lang="en-US" sz="2800" dirty="0">
                <a:solidFill>
                  <a:srgbClr val="C00000"/>
                </a:solidFill>
                <a:ea typeface="微软雅黑" panose="020B0503020204020204" charset="-122"/>
              </a:rPr>
              <a:t> </a:t>
            </a:r>
            <a:r>
              <a:rPr lang="en-US" sz="2800" dirty="0" smtClean="0">
                <a:solidFill>
                  <a:srgbClr val="C00000"/>
                </a:solidFill>
                <a:ea typeface="微软雅黑" panose="020B0503020204020204" charset="-122"/>
              </a:rPr>
              <a:t>                   =150t</a:t>
            </a:r>
            <a:endParaRPr lang="en-US" sz="2800" dirty="0">
              <a:solidFill>
                <a:srgbClr val="C00000"/>
              </a:solidFill>
              <a:ea typeface="微软雅黑" panose="020B0503020204020204" charset="-122"/>
            </a:endParaRPr>
          </a:p>
        </p:txBody>
      </p:sp>
      <p:grpSp>
        <p:nvGrpSpPr>
          <p:cNvPr id="6" name="组合 5"/>
          <p:cNvGrpSpPr/>
          <p:nvPr/>
        </p:nvGrpSpPr>
        <p:grpSpPr>
          <a:xfrm>
            <a:off x="107727" y="579651"/>
            <a:ext cx="2286000" cy="631825"/>
            <a:chOff x="303" y="1315"/>
            <a:chExt cx="3600" cy="995"/>
          </a:xfrm>
        </p:grpSpPr>
        <p:grpSp>
          <p:nvGrpSpPr>
            <p:cNvPr id="8" name="组合 7"/>
            <p:cNvGrpSpPr/>
            <p:nvPr/>
          </p:nvGrpSpPr>
          <p:grpSpPr>
            <a:xfrm>
              <a:off x="898" y="1383"/>
              <a:ext cx="3005" cy="883"/>
              <a:chOff x="903371" y="249943"/>
              <a:chExt cx="2312527" cy="679699"/>
            </a:xfrm>
          </p:grpSpPr>
          <p:sp>
            <p:nvSpPr>
              <p:cNvPr id="13"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4"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sz="2000" b="1" dirty="0" smtClean="0">
                    <a:solidFill>
                      <a:schemeClr val="bg1"/>
                    </a:solidFill>
                    <a:latin typeface="黑体" panose="02010609060101010101" pitchFamily="49" charset="-122"/>
                    <a:ea typeface="黑体" panose="02010609060101010101" pitchFamily="49" charset="-122"/>
                  </a:rPr>
                  <a:t>  学以致用</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9" name="组合 8"/>
            <p:cNvGrpSpPr/>
            <p:nvPr/>
          </p:nvGrpSpPr>
          <p:grpSpPr>
            <a:xfrm rot="16200000">
              <a:off x="366" y="1252"/>
              <a:ext cx="995" cy="1122"/>
              <a:chOff x="8439634" y="3544648"/>
              <a:chExt cx="1611146" cy="1817848"/>
            </a:xfrm>
          </p:grpSpPr>
          <p:sp>
            <p:nvSpPr>
              <p:cNvPr id="11"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2"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3" name="矩形 2"/>
          <p:cNvSpPr/>
          <p:nvPr/>
        </p:nvSpPr>
        <p:spPr>
          <a:xfrm>
            <a:off x="986590" y="4125392"/>
            <a:ext cx="7520048" cy="523220"/>
          </a:xfrm>
          <a:prstGeom prst="rect">
            <a:avLst/>
          </a:prstGeom>
        </p:spPr>
        <p:txBody>
          <a:bodyPr wrap="square">
            <a:spAutoFit/>
          </a:bodyPr>
          <a:lstStyle/>
          <a:p>
            <a:pPr lvl="0">
              <a:spcBef>
                <a:spcPct val="50000"/>
              </a:spcBef>
            </a:pPr>
            <a:r>
              <a:rPr lang="en-US" altLang="zh-CN" sz="2800" b="1" dirty="0">
                <a:solidFill>
                  <a:prstClr val="black"/>
                </a:solidFill>
                <a:ea typeface="微软雅黑" panose="020B0503020204020204" charset="-122"/>
              </a:rPr>
              <a:t>2</a:t>
            </a:r>
            <a:r>
              <a:rPr lang="zh-CN" altLang="en-US" sz="2800" b="1" dirty="0">
                <a:solidFill>
                  <a:prstClr val="black"/>
                </a:solidFill>
                <a:ea typeface="微软雅黑" panose="020B0503020204020204" charset="-122"/>
              </a:rPr>
              <a:t>、蓝鲸的质量可达</a:t>
            </a:r>
            <a:r>
              <a:rPr lang="en-US" altLang="zh-CN" sz="2800" b="1" dirty="0">
                <a:solidFill>
                  <a:prstClr val="black"/>
                </a:solidFill>
                <a:ea typeface="微软雅黑" panose="020B0503020204020204" charset="-122"/>
              </a:rPr>
              <a:t>1.5×10</a:t>
            </a:r>
            <a:r>
              <a:rPr lang="en-US" altLang="zh-CN" sz="2800" b="1" baseline="30000" dirty="0">
                <a:solidFill>
                  <a:prstClr val="black"/>
                </a:solidFill>
                <a:ea typeface="微软雅黑" panose="020B0503020204020204" charset="-122"/>
              </a:rPr>
              <a:t>5</a:t>
            </a:r>
            <a:r>
              <a:rPr lang="en-US" altLang="zh-CN" sz="2800" b="1" dirty="0">
                <a:solidFill>
                  <a:prstClr val="black"/>
                </a:solidFill>
                <a:ea typeface="微软雅黑" panose="020B0503020204020204" charset="-122"/>
              </a:rPr>
              <a:t>kg</a:t>
            </a:r>
            <a:r>
              <a:rPr lang="zh-CN" altLang="en-US" sz="2800" b="1" dirty="0">
                <a:solidFill>
                  <a:prstClr val="black"/>
                </a:solidFill>
                <a:ea typeface="微软雅黑" panose="020B0503020204020204" charset="-122"/>
              </a:rPr>
              <a:t>，是</a:t>
            </a:r>
            <a:r>
              <a:rPr lang="zh-CN" altLang="en-US" sz="2800" b="1" dirty="0" smtClean="0">
                <a:solidFill>
                  <a:prstClr val="black"/>
                </a:solidFill>
                <a:ea typeface="微软雅黑" panose="020B0503020204020204" charset="-122"/>
              </a:rPr>
              <a:t>多少</a:t>
            </a:r>
            <a:r>
              <a:rPr lang="en-US" altLang="zh-CN" sz="2800" b="1" dirty="0" smtClean="0">
                <a:solidFill>
                  <a:prstClr val="black"/>
                </a:solidFill>
                <a:ea typeface="微软雅黑" panose="020B0503020204020204" charset="-122"/>
              </a:rPr>
              <a:t>t</a:t>
            </a:r>
            <a:r>
              <a:rPr lang="zh-CN" altLang="en-US" sz="2800" b="1" dirty="0" smtClean="0">
                <a:solidFill>
                  <a:prstClr val="black"/>
                </a:solidFill>
                <a:ea typeface="微软雅黑" panose="020B0503020204020204" charset="-122"/>
              </a:rPr>
              <a:t>？</a:t>
            </a:r>
            <a:endParaRPr lang="zh-CN" altLang="en-US" sz="2800" b="1" dirty="0">
              <a:solidFill>
                <a:prstClr val="black"/>
              </a:solidFill>
              <a:ea typeface="微软雅黑" panose="020B0503020204020204" charset="-122"/>
            </a:endParaRPr>
          </a:p>
        </p:txBody>
      </p:sp>
      <p:cxnSp>
        <p:nvCxnSpPr>
          <p:cNvPr id="15" name="直接连接符 14"/>
          <p:cNvCxnSpPr/>
          <p:nvPr/>
        </p:nvCxnSpPr>
        <p:spPr>
          <a:xfrm>
            <a:off x="463645" y="1316043"/>
            <a:ext cx="8227283"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19880" y="6269043"/>
            <a:ext cx="8227283"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23249" y="3744918"/>
            <a:ext cx="8227283"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blinds(horizontal)">
                                      <p:cBhvr>
                                        <p:cTn id="7" dur="500"/>
                                        <p:tgtEl>
                                          <p:spTgt spid="921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9220"/>
                                        </p:tgtEl>
                                        <p:attrNameLst>
                                          <p:attrName>style.visibility</p:attrName>
                                        </p:attrNameLst>
                                      </p:cBhvr>
                                      <p:to>
                                        <p:strVal val="visible"/>
                                      </p:to>
                                    </p:set>
                                    <p:animEffect transition="in" filter="wipe(left)">
                                      <p:cBhvr>
                                        <p:cTn id="19" dur="500"/>
                                        <p:tgtEl>
                                          <p:spTgt spid="9220"/>
                                        </p:tgtEl>
                                      </p:cBhvr>
                                    </p:animEffect>
                                  </p:childTnLst>
                                  <p:subTnLst>
                                    <p:audio>
                                      <p:cMediaNode>
                                        <p:cTn display="0" masterRel="sameClick">
                                          <p:stCondLst>
                                            <p:cond evt="begin" delay="0">
                                              <p:tn val="17"/>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utoUpdateAnimBg="0"/>
      <p:bldP spid="9220" grpId="0" autoUpdateAnimBg="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07727" y="579651"/>
            <a:ext cx="2286000" cy="852805"/>
            <a:chOff x="303" y="1315"/>
            <a:chExt cx="3600" cy="1343"/>
          </a:xfrm>
        </p:grpSpPr>
        <p:sp>
          <p:nvSpPr>
            <p:cNvPr id="12"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9" name="组合 18"/>
            <p:cNvGrpSpPr/>
            <p:nvPr/>
          </p:nvGrpSpPr>
          <p:grpSpPr>
            <a:xfrm>
              <a:off x="898" y="1383"/>
              <a:ext cx="3005" cy="883"/>
              <a:chOff x="903371" y="249943"/>
              <a:chExt cx="2312527" cy="679699"/>
            </a:xfrm>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p:nvGrpSpPr>
          <p:grpSpPr>
            <a:xfrm rot="16200000">
              <a:off x="366" y="1252"/>
              <a:ext cx="995" cy="1122"/>
              <a:chOff x="8439634" y="3544648"/>
              <a:chExt cx="1611146" cy="1817848"/>
            </a:xfrm>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3" name="矩形 2"/>
          <p:cNvSpPr/>
          <p:nvPr/>
        </p:nvSpPr>
        <p:spPr>
          <a:xfrm>
            <a:off x="485552" y="1459610"/>
            <a:ext cx="2518638" cy="523220"/>
          </a:xfrm>
          <a:prstGeom prst="rect">
            <a:avLst/>
          </a:prstGeom>
        </p:spPr>
        <p:txBody>
          <a:bodyPr wrap="none">
            <a:spAutoFit/>
          </a:bodyPr>
          <a:lstStyle/>
          <a:p>
            <a:pPr lvl="0"/>
            <a:r>
              <a:rPr lang="en-US" altLang="zh-CN" sz="2800" b="1" kern="0" dirty="0" smtClean="0">
                <a:solidFill>
                  <a:srgbClr val="000000"/>
                </a:solidFill>
                <a:latin typeface="Times New Roman" panose="02020603050405020304" pitchFamily="18" charset="0"/>
                <a:ea typeface="微软雅黑" panose="020B0503020204020204" charset="-122"/>
              </a:rPr>
              <a:t>2</a:t>
            </a:r>
            <a:r>
              <a:rPr lang="zh-CN" altLang="en-US" sz="2800" b="1" kern="0" dirty="0" smtClean="0">
                <a:solidFill>
                  <a:srgbClr val="000000"/>
                </a:solidFill>
                <a:latin typeface="Times New Roman" panose="02020603050405020304" pitchFamily="18" charset="0"/>
                <a:ea typeface="微软雅黑" panose="020B0503020204020204" charset="-122"/>
              </a:rPr>
              <a:t>、质量</a:t>
            </a:r>
            <a:r>
              <a:rPr lang="zh-CN" altLang="en-US" sz="2800" b="1" kern="0" dirty="0">
                <a:solidFill>
                  <a:srgbClr val="000000"/>
                </a:solidFill>
                <a:latin typeface="Times New Roman" panose="02020603050405020304" pitchFamily="18" charset="0"/>
                <a:ea typeface="微软雅黑" panose="020B0503020204020204" charset="-122"/>
              </a:rPr>
              <a:t>的</a:t>
            </a:r>
            <a:r>
              <a:rPr lang="zh-CN" altLang="en-US" sz="2800" b="1" kern="0" dirty="0" smtClean="0">
                <a:solidFill>
                  <a:srgbClr val="000000"/>
                </a:solidFill>
                <a:latin typeface="Times New Roman" panose="02020603050405020304" pitchFamily="18" charset="0"/>
                <a:ea typeface="微软雅黑" panose="020B0503020204020204" charset="-122"/>
              </a:rPr>
              <a:t>估测</a:t>
            </a:r>
            <a:endParaRPr lang="zh-CN" altLang="en-US" dirty="0">
              <a:solidFill>
                <a:prstClr val="black"/>
              </a:solidFill>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24168" y="2392780"/>
            <a:ext cx="2687941" cy="2015956"/>
          </a:xfrm>
          <a:prstGeom prst="rect">
            <a:avLst/>
          </a:prstGeom>
        </p:spPr>
      </p:pic>
      <p:sp>
        <p:nvSpPr>
          <p:cNvPr id="7" name="矩形 6"/>
          <p:cNvSpPr/>
          <p:nvPr/>
        </p:nvSpPr>
        <p:spPr>
          <a:xfrm>
            <a:off x="6620153" y="4696157"/>
            <a:ext cx="1666597" cy="954107"/>
          </a:xfrm>
          <a:prstGeom prst="rect">
            <a:avLst/>
          </a:prstGeom>
        </p:spPr>
        <p:txBody>
          <a:bodyPr wrap="square">
            <a:spAutoFit/>
          </a:bodyPr>
          <a:lstStyle/>
          <a:p>
            <a:pPr lvl="0"/>
            <a:r>
              <a:rPr lang="zh-CN" altLang="en-US" sz="2800" b="1" kern="0" dirty="0" smtClean="0">
                <a:solidFill>
                  <a:srgbClr val="000000"/>
                </a:solidFill>
                <a:latin typeface="Times New Roman" panose="02020603050405020304" pitchFamily="18" charset="0"/>
                <a:ea typeface="微软雅黑" panose="020B0503020204020204" charset="-122"/>
              </a:rPr>
              <a:t>一个苹果约</a:t>
            </a:r>
            <a:r>
              <a:rPr lang="en-US" altLang="zh-CN" sz="2800" b="1" kern="0" dirty="0">
                <a:solidFill>
                  <a:srgbClr val="000000"/>
                </a:solidFill>
                <a:latin typeface="Times New Roman" panose="02020603050405020304" pitchFamily="18" charset="0"/>
                <a:ea typeface="微软雅黑" panose="020B0503020204020204" charset="-122"/>
              </a:rPr>
              <a:t>150 g</a:t>
            </a:r>
          </a:p>
        </p:txBody>
      </p:sp>
      <p:sp>
        <p:nvSpPr>
          <p:cNvPr id="13" name="矩形 12"/>
          <p:cNvSpPr/>
          <p:nvPr/>
        </p:nvSpPr>
        <p:spPr>
          <a:xfrm>
            <a:off x="922953" y="4936545"/>
            <a:ext cx="1938362" cy="954107"/>
          </a:xfrm>
          <a:prstGeom prst="rect">
            <a:avLst/>
          </a:prstGeom>
        </p:spPr>
        <p:txBody>
          <a:bodyPr wrap="square">
            <a:spAutoFit/>
          </a:bodyPr>
          <a:lstStyle/>
          <a:p>
            <a:r>
              <a:rPr lang="zh-CN" altLang="en-US" sz="2800" b="1" dirty="0" smtClean="0">
                <a:latin typeface="Times New Roman" panose="02020603050405020304" pitchFamily="18" charset="0"/>
                <a:ea typeface="微软雅黑" panose="020B0503020204020204" charset="-122"/>
              </a:rPr>
              <a:t>一张邮票约</a:t>
            </a:r>
            <a:r>
              <a:rPr lang="en-US" altLang="zh-CN" sz="2800" b="1" dirty="0">
                <a:latin typeface="Times New Roman" panose="02020603050405020304" pitchFamily="18" charset="0"/>
                <a:ea typeface="微软雅黑" panose="020B0503020204020204" charset="-122"/>
              </a:rPr>
              <a:t>50 mg</a:t>
            </a:r>
          </a:p>
        </p:txBody>
      </p:sp>
      <p:sp>
        <p:nvSpPr>
          <p:cNvPr id="16" name="矩形 15"/>
          <p:cNvSpPr/>
          <p:nvPr/>
        </p:nvSpPr>
        <p:spPr>
          <a:xfrm>
            <a:off x="3496124" y="4851645"/>
            <a:ext cx="1928044" cy="954107"/>
          </a:xfrm>
          <a:prstGeom prst="rect">
            <a:avLst/>
          </a:prstGeom>
        </p:spPr>
        <p:txBody>
          <a:bodyPr wrap="square">
            <a:spAutoFit/>
          </a:bodyPr>
          <a:lstStyle/>
          <a:p>
            <a:r>
              <a:rPr lang="zh-CN" altLang="en-US" sz="2800" b="1" dirty="0" smtClean="0">
                <a:latin typeface="Times New Roman" panose="02020603050405020304" pitchFamily="18" charset="0"/>
                <a:ea typeface="微软雅黑" panose="020B0503020204020204" charset="-122"/>
              </a:rPr>
              <a:t>一</a:t>
            </a:r>
            <a:r>
              <a:rPr lang="zh-CN" altLang="en-US" sz="2800" b="1" dirty="0">
                <a:latin typeface="Times New Roman" panose="02020603050405020304" pitchFamily="18" charset="0"/>
                <a:ea typeface="微软雅黑" panose="020B0503020204020204" charset="-122"/>
              </a:rPr>
              <a:t>枚</a:t>
            </a:r>
            <a:r>
              <a:rPr lang="en-US" altLang="zh-CN" sz="2800" b="1" dirty="0">
                <a:latin typeface="Times New Roman" panose="02020603050405020304" pitchFamily="18" charset="0"/>
                <a:ea typeface="微软雅黑" panose="020B0503020204020204" charset="-122"/>
              </a:rPr>
              <a:t>1</a:t>
            </a:r>
            <a:r>
              <a:rPr lang="zh-CN" altLang="en-US" sz="2800" b="1" dirty="0">
                <a:latin typeface="Times New Roman" panose="02020603050405020304" pitchFamily="18" charset="0"/>
                <a:ea typeface="微软雅黑" panose="020B0503020204020204" charset="-122"/>
              </a:rPr>
              <a:t>元</a:t>
            </a:r>
            <a:r>
              <a:rPr lang="zh-CN" altLang="en-US" sz="2800" b="1" dirty="0" smtClean="0">
                <a:latin typeface="Times New Roman" panose="02020603050405020304" pitchFamily="18" charset="0"/>
                <a:ea typeface="微软雅黑" panose="020B0503020204020204" charset="-122"/>
              </a:rPr>
              <a:t>硬币约</a:t>
            </a:r>
            <a:r>
              <a:rPr lang="en-US" altLang="zh-CN" sz="2800" b="1" dirty="0">
                <a:latin typeface="Times New Roman" panose="02020603050405020304" pitchFamily="18" charset="0"/>
                <a:ea typeface="微软雅黑" panose="020B0503020204020204" charset="-122"/>
              </a:rPr>
              <a:t>6 </a:t>
            </a:r>
            <a:r>
              <a:rPr lang="en-US" altLang="zh-CN" sz="2800" b="1" dirty="0" smtClean="0">
                <a:latin typeface="Times New Roman" panose="02020603050405020304" pitchFamily="18" charset="0"/>
                <a:ea typeface="微软雅黑" panose="020B0503020204020204" charset="-122"/>
              </a:rPr>
              <a:t>g</a:t>
            </a:r>
            <a:endParaRPr lang="en-US" altLang="zh-CN" sz="2800" b="1" dirty="0">
              <a:latin typeface="Times New Roman" panose="02020603050405020304" pitchFamily="18" charset="0"/>
              <a:ea typeface="微软雅黑" panose="020B0503020204020204" charset="-122"/>
            </a:endParaRPr>
          </a:p>
        </p:txBody>
      </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3307" y="2392780"/>
            <a:ext cx="2064920" cy="2064920"/>
          </a:xfrm>
          <a:prstGeom prst="rect">
            <a:avLst/>
          </a:prstGeom>
        </p:spPr>
      </p:pic>
      <p:pic>
        <p:nvPicPr>
          <p:cNvPr id="25" name="图片 24"/>
          <p:cNvPicPr>
            <a:picLocks noChangeAspect="1"/>
          </p:cNvPicPr>
          <p:nvPr/>
        </p:nvPicPr>
        <p:blipFill>
          <a:blip r:embed="rId4"/>
          <a:stretch>
            <a:fillRect/>
          </a:stretch>
        </p:blipFill>
        <p:spPr>
          <a:xfrm>
            <a:off x="3129260" y="2392780"/>
            <a:ext cx="2043875" cy="209215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07727" y="579651"/>
            <a:ext cx="2286000" cy="852805"/>
            <a:chOff x="303" y="1315"/>
            <a:chExt cx="3600" cy="1343"/>
          </a:xfrm>
        </p:grpSpPr>
        <p:sp>
          <p:nvSpPr>
            <p:cNvPr id="12"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9" name="组合 18"/>
            <p:cNvGrpSpPr/>
            <p:nvPr/>
          </p:nvGrpSpPr>
          <p:grpSpPr>
            <a:xfrm>
              <a:off x="898" y="1383"/>
              <a:ext cx="3005" cy="883"/>
              <a:chOff x="903371" y="249943"/>
              <a:chExt cx="2312527" cy="679699"/>
            </a:xfrm>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p:nvGrpSpPr>
          <p:grpSpPr>
            <a:xfrm rot="16200000">
              <a:off x="366" y="1252"/>
              <a:ext cx="995" cy="1122"/>
              <a:chOff x="8439634" y="3544648"/>
              <a:chExt cx="1611146" cy="1817848"/>
            </a:xfrm>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pic>
        <p:nvPicPr>
          <p:cNvPr id="11" name="图片 10"/>
          <p:cNvPicPr>
            <a:picLocks noChangeAspect="1"/>
          </p:cNvPicPr>
          <p:nvPr/>
        </p:nvPicPr>
        <p:blipFill>
          <a:blip r:embed="rId2"/>
          <a:stretch>
            <a:fillRect/>
          </a:stretch>
        </p:blipFill>
        <p:spPr>
          <a:xfrm>
            <a:off x="946170" y="2212907"/>
            <a:ext cx="1654269" cy="1765016"/>
          </a:xfrm>
          <a:prstGeom prst="rect">
            <a:avLst/>
          </a:prstGeom>
        </p:spPr>
      </p:pic>
      <p:sp>
        <p:nvSpPr>
          <p:cNvPr id="13" name="矩形 12"/>
          <p:cNvSpPr/>
          <p:nvPr/>
        </p:nvSpPr>
        <p:spPr>
          <a:xfrm>
            <a:off x="1136308" y="4281320"/>
            <a:ext cx="1283960" cy="954107"/>
          </a:xfrm>
          <a:prstGeom prst="rect">
            <a:avLst/>
          </a:prstGeom>
        </p:spPr>
        <p:txBody>
          <a:bodyPr wrap="square">
            <a:spAutoFit/>
          </a:bodyPr>
          <a:lstStyle/>
          <a:p>
            <a:pPr lvl="0"/>
            <a:r>
              <a:rPr lang="zh-CN" altLang="en-US" sz="2800" b="1" kern="0" dirty="0" smtClean="0">
                <a:solidFill>
                  <a:srgbClr val="000000"/>
                </a:solidFill>
                <a:latin typeface="Times New Roman" panose="02020603050405020304" pitchFamily="18" charset="0"/>
                <a:ea typeface="微软雅黑" panose="020B0503020204020204" charset="-122"/>
              </a:rPr>
              <a:t>一只鸡约</a:t>
            </a:r>
            <a:r>
              <a:rPr lang="en-US" altLang="zh-CN" sz="2800" b="1" kern="0" dirty="0">
                <a:solidFill>
                  <a:srgbClr val="000000"/>
                </a:solidFill>
                <a:latin typeface="Times New Roman" panose="02020603050405020304" pitchFamily="18" charset="0"/>
                <a:ea typeface="微软雅黑" panose="020B0503020204020204" charset="-122"/>
              </a:rPr>
              <a:t>2 Kg</a:t>
            </a:r>
          </a:p>
        </p:txBody>
      </p:sp>
      <p:sp>
        <p:nvSpPr>
          <p:cNvPr id="14" name="矩形 13"/>
          <p:cNvSpPr/>
          <p:nvPr/>
        </p:nvSpPr>
        <p:spPr>
          <a:xfrm>
            <a:off x="3798114" y="4414892"/>
            <a:ext cx="1393011" cy="954107"/>
          </a:xfrm>
          <a:prstGeom prst="rect">
            <a:avLst/>
          </a:prstGeom>
        </p:spPr>
        <p:txBody>
          <a:bodyPr wrap="square">
            <a:spAutoFit/>
          </a:bodyPr>
          <a:lstStyle/>
          <a:p>
            <a:r>
              <a:rPr lang="zh-CN" altLang="en-US" sz="2800" b="1" dirty="0">
                <a:latin typeface="Times New Roman" panose="02020603050405020304" pitchFamily="18" charset="0"/>
                <a:ea typeface="微软雅黑" panose="020B0503020204020204" charset="-122"/>
              </a:rPr>
              <a:t>一只</a:t>
            </a:r>
            <a:r>
              <a:rPr lang="zh-CN" altLang="en-US" sz="2800" b="1" dirty="0" smtClean="0">
                <a:latin typeface="Times New Roman" panose="02020603050405020304" pitchFamily="18" charset="0"/>
                <a:ea typeface="微软雅黑" panose="020B0503020204020204" charset="-122"/>
              </a:rPr>
              <a:t>羊约</a:t>
            </a:r>
            <a:r>
              <a:rPr lang="en-US" altLang="zh-CN" sz="2800" b="1" dirty="0">
                <a:latin typeface="Times New Roman" panose="02020603050405020304" pitchFamily="18" charset="0"/>
                <a:ea typeface="微软雅黑" panose="020B0503020204020204" charset="-122"/>
              </a:rPr>
              <a:t>50 </a:t>
            </a:r>
            <a:r>
              <a:rPr lang="en-US" altLang="zh-CN" sz="2800" b="1" dirty="0" smtClean="0">
                <a:latin typeface="Times New Roman" panose="02020603050405020304" pitchFamily="18" charset="0"/>
                <a:ea typeface="微软雅黑" panose="020B0503020204020204" charset="-122"/>
              </a:rPr>
              <a:t>kg</a:t>
            </a:r>
            <a:endParaRPr lang="zh-CN" altLang="en-US" sz="2800" b="1" dirty="0">
              <a:latin typeface="Times New Roman" panose="02020603050405020304" pitchFamily="18" charset="0"/>
              <a:ea typeface="微软雅黑" panose="020B0503020204020204" charset="-122"/>
            </a:endParaRPr>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78892" y="1852831"/>
            <a:ext cx="2415312" cy="2415312"/>
          </a:xfrm>
          <a:prstGeom prst="rect">
            <a:avLst/>
          </a:prstGeom>
        </p:spPr>
      </p:pic>
      <p:sp>
        <p:nvSpPr>
          <p:cNvPr id="16" name="矩形 15"/>
          <p:cNvSpPr/>
          <p:nvPr/>
        </p:nvSpPr>
        <p:spPr>
          <a:xfrm>
            <a:off x="6813783" y="4422009"/>
            <a:ext cx="1349142" cy="954107"/>
          </a:xfrm>
          <a:prstGeom prst="rect">
            <a:avLst/>
          </a:prstGeom>
        </p:spPr>
        <p:txBody>
          <a:bodyPr wrap="square">
            <a:spAutoFit/>
          </a:bodyPr>
          <a:lstStyle/>
          <a:p>
            <a:r>
              <a:rPr lang="zh-CN" altLang="en-US" sz="2800" b="1" dirty="0" smtClean="0">
                <a:latin typeface="Times New Roman" panose="02020603050405020304" pitchFamily="18" charset="0"/>
                <a:ea typeface="微软雅黑" panose="020B0503020204020204" charset="-122"/>
              </a:rPr>
              <a:t>一头象约</a:t>
            </a:r>
            <a:r>
              <a:rPr lang="en-US" altLang="zh-CN" sz="2800" b="1" dirty="0">
                <a:latin typeface="Times New Roman" panose="02020603050405020304" pitchFamily="18" charset="0"/>
                <a:ea typeface="微软雅黑" panose="020B0503020204020204" charset="-122"/>
              </a:rPr>
              <a:t>5t</a:t>
            </a:r>
          </a:p>
        </p:txBody>
      </p:sp>
      <p:pic>
        <p:nvPicPr>
          <p:cNvPr id="17" name="图片 16"/>
          <p:cNvPicPr>
            <a:picLocks noChangeAspect="1"/>
          </p:cNvPicPr>
          <p:nvPr/>
        </p:nvPicPr>
        <p:blipFill>
          <a:blip r:embed="rId4"/>
          <a:stretch>
            <a:fillRect/>
          </a:stretch>
        </p:blipFill>
        <p:spPr>
          <a:xfrm>
            <a:off x="5808167" y="2143052"/>
            <a:ext cx="2431038" cy="183487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076325" y="1739116"/>
            <a:ext cx="5943600" cy="3539430"/>
          </a:xfrm>
          <a:prstGeom prst="rect">
            <a:avLst/>
          </a:prstGeom>
        </p:spPr>
        <p:txBody>
          <a:bodyPr wrap="square">
            <a:spAutoFit/>
          </a:bodyPr>
          <a:lstStyle/>
          <a:p>
            <a:pPr lvl="0">
              <a:spcBef>
                <a:spcPct val="50000"/>
              </a:spcBef>
            </a:pPr>
            <a:r>
              <a:rPr lang="zh-CN" altLang="en-US" sz="2800" b="1" dirty="0">
                <a:solidFill>
                  <a:prstClr val="black"/>
                </a:solidFill>
                <a:latin typeface="Times New Roman" panose="02020603050405020304" pitchFamily="18" charset="0"/>
                <a:ea typeface="微软雅黑" panose="020B0503020204020204" charset="-122"/>
              </a:rPr>
              <a:t>下列估测最接近实际的是（　　）</a:t>
            </a:r>
          </a:p>
          <a:p>
            <a:pPr lvl="0">
              <a:spcBef>
                <a:spcPct val="50000"/>
              </a:spcBef>
            </a:pPr>
            <a:r>
              <a:rPr lang="en-US" altLang="zh-CN" sz="2800" b="1" dirty="0">
                <a:solidFill>
                  <a:prstClr val="black"/>
                </a:solidFill>
                <a:latin typeface="Times New Roman" panose="02020603050405020304" pitchFamily="18" charset="0"/>
                <a:ea typeface="微软雅黑" panose="020B0503020204020204" charset="-122"/>
              </a:rPr>
              <a:t>A</a:t>
            </a:r>
            <a:r>
              <a:rPr lang="zh-CN" altLang="en-US" sz="2800" b="1" dirty="0">
                <a:solidFill>
                  <a:prstClr val="black"/>
                </a:solidFill>
                <a:latin typeface="Times New Roman" panose="02020603050405020304" pitchFamily="18" charset="0"/>
                <a:ea typeface="微软雅黑" panose="020B0503020204020204" charset="-122"/>
              </a:rPr>
              <a:t>．一支粉笔的质量为</a:t>
            </a:r>
            <a:r>
              <a:rPr lang="en-US" altLang="zh-CN" sz="2800" b="1" dirty="0">
                <a:solidFill>
                  <a:prstClr val="black"/>
                </a:solidFill>
                <a:latin typeface="Times New Roman" panose="02020603050405020304" pitchFamily="18" charset="0"/>
                <a:ea typeface="微软雅黑" panose="020B0503020204020204" charset="-122"/>
              </a:rPr>
              <a:t>200g </a:t>
            </a:r>
          </a:p>
          <a:p>
            <a:pPr lvl="0">
              <a:spcBef>
                <a:spcPct val="50000"/>
              </a:spcBef>
            </a:pPr>
            <a:r>
              <a:rPr lang="en-US" altLang="zh-CN" sz="2800" b="1" dirty="0">
                <a:solidFill>
                  <a:prstClr val="black"/>
                </a:solidFill>
                <a:latin typeface="Times New Roman" panose="02020603050405020304" pitchFamily="18" charset="0"/>
                <a:ea typeface="微软雅黑" panose="020B0503020204020204" charset="-122"/>
              </a:rPr>
              <a:t>B</a:t>
            </a:r>
            <a:r>
              <a:rPr lang="zh-CN" altLang="en-US" sz="2800" b="1" dirty="0">
                <a:solidFill>
                  <a:prstClr val="black"/>
                </a:solidFill>
                <a:latin typeface="Times New Roman" panose="02020603050405020304" pitchFamily="18" charset="0"/>
                <a:ea typeface="微软雅黑" panose="020B0503020204020204" charset="-122"/>
              </a:rPr>
              <a:t>．一间教室的高度为</a:t>
            </a:r>
            <a:r>
              <a:rPr lang="en-US" altLang="zh-CN" sz="2800" b="1" dirty="0">
                <a:solidFill>
                  <a:prstClr val="black"/>
                </a:solidFill>
                <a:latin typeface="Times New Roman" panose="02020603050405020304" pitchFamily="18" charset="0"/>
                <a:ea typeface="微软雅黑" panose="020B0503020204020204" charset="-122"/>
              </a:rPr>
              <a:t>3.5dm </a:t>
            </a:r>
          </a:p>
          <a:p>
            <a:pPr lvl="0">
              <a:spcBef>
                <a:spcPct val="50000"/>
              </a:spcBef>
            </a:pPr>
            <a:r>
              <a:rPr lang="en-US" altLang="zh-CN" sz="2800" b="1" dirty="0">
                <a:solidFill>
                  <a:prstClr val="black"/>
                </a:solidFill>
                <a:latin typeface="Times New Roman" panose="02020603050405020304" pitchFamily="18" charset="0"/>
                <a:ea typeface="微软雅黑" panose="020B0503020204020204" charset="-122"/>
              </a:rPr>
              <a:t>C</a:t>
            </a:r>
            <a:r>
              <a:rPr lang="zh-CN" altLang="en-US" sz="2800" b="1" dirty="0">
                <a:solidFill>
                  <a:prstClr val="black"/>
                </a:solidFill>
                <a:latin typeface="Times New Roman" panose="02020603050405020304" pitchFamily="18" charset="0"/>
                <a:ea typeface="微软雅黑" panose="020B0503020204020204" charset="-122"/>
              </a:rPr>
              <a:t>．人力三轮车的一般行驶速度为</a:t>
            </a:r>
            <a:r>
              <a:rPr lang="en-US" altLang="zh-CN" sz="2800" b="1" dirty="0">
                <a:solidFill>
                  <a:prstClr val="black"/>
                </a:solidFill>
                <a:latin typeface="Times New Roman" panose="02020603050405020304" pitchFamily="18" charset="0"/>
                <a:ea typeface="微软雅黑" panose="020B0503020204020204" charset="-122"/>
              </a:rPr>
              <a:t>40m/s </a:t>
            </a:r>
          </a:p>
          <a:p>
            <a:pPr lvl="0">
              <a:spcBef>
                <a:spcPct val="50000"/>
              </a:spcBef>
            </a:pPr>
            <a:r>
              <a:rPr lang="en-US" altLang="zh-CN" sz="2800" b="1" dirty="0">
                <a:solidFill>
                  <a:prstClr val="black"/>
                </a:solidFill>
                <a:latin typeface="Times New Roman" panose="02020603050405020304" pitchFamily="18" charset="0"/>
                <a:ea typeface="微软雅黑" panose="020B0503020204020204" charset="-122"/>
              </a:rPr>
              <a:t>D</a:t>
            </a:r>
            <a:r>
              <a:rPr lang="zh-CN" altLang="en-US" sz="2800" b="1" dirty="0">
                <a:solidFill>
                  <a:prstClr val="black"/>
                </a:solidFill>
                <a:latin typeface="Times New Roman" panose="02020603050405020304" pitchFamily="18" charset="0"/>
                <a:ea typeface="微软雅黑" panose="020B0503020204020204" charset="-122"/>
              </a:rPr>
              <a:t>．一个鸡蛋的质量接近</a:t>
            </a:r>
            <a:r>
              <a:rPr lang="en-US" altLang="zh-CN" sz="2800" b="1" dirty="0" smtClean="0">
                <a:solidFill>
                  <a:prstClr val="black"/>
                </a:solidFill>
                <a:latin typeface="Times New Roman" panose="02020603050405020304" pitchFamily="18" charset="0"/>
                <a:ea typeface="微软雅黑" panose="020B0503020204020204" charset="-122"/>
              </a:rPr>
              <a:t>50g</a:t>
            </a:r>
            <a:endParaRPr lang="en-US" altLang="zh-CN" sz="2800" b="1" dirty="0">
              <a:solidFill>
                <a:prstClr val="black"/>
              </a:solidFill>
              <a:latin typeface="Times New Roman" panose="02020603050405020304" pitchFamily="18" charset="0"/>
              <a:ea typeface="微软雅黑" panose="020B0503020204020204" charset="-122"/>
            </a:endParaRPr>
          </a:p>
        </p:txBody>
      </p:sp>
      <p:grpSp>
        <p:nvGrpSpPr>
          <p:cNvPr id="3" name="组合 2"/>
          <p:cNvGrpSpPr/>
          <p:nvPr/>
        </p:nvGrpSpPr>
        <p:grpSpPr>
          <a:xfrm>
            <a:off x="107727" y="579651"/>
            <a:ext cx="2286000" cy="631825"/>
            <a:chOff x="303" y="1315"/>
            <a:chExt cx="3600" cy="995"/>
          </a:xfrm>
        </p:grpSpPr>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sz="2000" b="1" dirty="0" smtClean="0">
                    <a:solidFill>
                      <a:schemeClr val="bg1"/>
                    </a:solidFill>
                    <a:latin typeface="黑体" panose="02010609060101010101" pitchFamily="49" charset="-122"/>
                    <a:ea typeface="黑体" panose="02010609060101010101" pitchFamily="49" charset="-122"/>
                  </a:rPr>
                  <a:t>  学以致用</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1" name="矩形 10"/>
          <p:cNvSpPr/>
          <p:nvPr/>
        </p:nvSpPr>
        <p:spPr>
          <a:xfrm>
            <a:off x="5547755" y="1739116"/>
            <a:ext cx="444352" cy="523220"/>
          </a:xfrm>
          <a:prstGeom prst="rect">
            <a:avLst/>
          </a:prstGeom>
        </p:spPr>
        <p:txBody>
          <a:bodyPr wrap="none">
            <a:spAutoFit/>
          </a:bodyPr>
          <a:lstStyle/>
          <a:p>
            <a:r>
              <a:rPr lang="en-US" altLang="zh-CN" sz="2800" b="1" dirty="0">
                <a:solidFill>
                  <a:srgbClr val="C00000"/>
                </a:solidFill>
                <a:latin typeface="Times New Roman" panose="02020603050405020304" pitchFamily="18" charset="0"/>
                <a:ea typeface="微软雅黑" panose="020B0503020204020204" charset="-122"/>
                <a:cs typeface="Times New Roman" panose="02020603050405020304" pitchFamily="18" charset="0"/>
              </a:rPr>
              <a:t>D</a:t>
            </a:r>
            <a:endParaRPr lang="zh-CN" altLang="en-US"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1000"/>
                                        <p:tgtEl>
                                          <p:spTgt spid="11">
                                            <p:txEl>
                                              <p:pRg st="0" end="0"/>
                                            </p:txEl>
                                          </p:spTgt>
                                        </p:tgtEl>
                                      </p:cBhvr>
                                    </p:animEffect>
                                    <p:anim calcmode="lin" valueType="num">
                                      <p:cBhvr>
                                        <p:cTn id="8"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7365" y="2220822"/>
            <a:ext cx="2401736" cy="2401736"/>
          </a:xfrm>
          <a:prstGeom prst="rect">
            <a:avLst/>
          </a:prstGeom>
        </p:spPr>
      </p:pic>
      <p:pic>
        <p:nvPicPr>
          <p:cNvPr id="9" name="图片 8"/>
          <p:cNvPicPr>
            <a:picLocks noChangeAspect="1"/>
          </p:cNvPicPr>
          <p:nvPr/>
        </p:nvPicPr>
        <p:blipFill>
          <a:blip r:embed="rId3"/>
          <a:stretch>
            <a:fillRect/>
          </a:stretch>
        </p:blipFill>
        <p:spPr>
          <a:xfrm>
            <a:off x="619365" y="2714371"/>
            <a:ext cx="2667000" cy="1676400"/>
          </a:xfrm>
          <a:prstGeom prst="rect">
            <a:avLst/>
          </a:prstGeom>
        </p:spPr>
      </p:pic>
      <p:pic>
        <p:nvPicPr>
          <p:cNvPr id="10" name="图片 9"/>
          <p:cNvPicPr>
            <a:picLocks noChangeAspect="1"/>
          </p:cNvPicPr>
          <p:nvPr/>
        </p:nvPicPr>
        <p:blipFill>
          <a:blip r:embed="rId4"/>
          <a:stretch>
            <a:fillRect/>
          </a:stretch>
        </p:blipFill>
        <p:spPr>
          <a:xfrm>
            <a:off x="6810833" y="3001775"/>
            <a:ext cx="1305896" cy="1113025"/>
          </a:xfrm>
          <a:prstGeom prst="rect">
            <a:avLst/>
          </a:prstGeom>
        </p:spPr>
      </p:pic>
      <p:sp>
        <p:nvSpPr>
          <p:cNvPr id="11" name="矩形 10"/>
          <p:cNvSpPr/>
          <p:nvPr/>
        </p:nvSpPr>
        <p:spPr>
          <a:xfrm>
            <a:off x="401919" y="1562050"/>
            <a:ext cx="7845417" cy="523220"/>
          </a:xfrm>
          <a:prstGeom prst="rect">
            <a:avLst/>
          </a:prstGeom>
        </p:spPr>
        <p:txBody>
          <a:bodyPr wrap="none">
            <a:spAutoFit/>
          </a:bodyPr>
          <a:lstStyle/>
          <a:p>
            <a:r>
              <a:rPr lang="zh-CN" altLang="en-US" sz="2800" b="1" kern="0" dirty="0" smtClean="0">
                <a:solidFill>
                  <a:srgbClr val="000000"/>
                </a:solidFill>
                <a:latin typeface="Times New Roman" panose="02020603050405020304" pitchFamily="18" charset="0"/>
                <a:ea typeface="微软雅黑" panose="020B0503020204020204" charset="-122"/>
              </a:rPr>
              <a:t>观察</a:t>
            </a:r>
            <a:r>
              <a:rPr lang="zh-CN" altLang="en-US" sz="2800" b="1" kern="0" dirty="0">
                <a:solidFill>
                  <a:srgbClr val="000000"/>
                </a:solidFill>
                <a:latin typeface="Times New Roman" panose="02020603050405020304" pitchFamily="18" charset="0"/>
                <a:ea typeface="微软雅黑" panose="020B0503020204020204" charset="-122"/>
              </a:rPr>
              <a:t>下面</a:t>
            </a:r>
            <a:r>
              <a:rPr lang="zh-CN" altLang="en-US" sz="2800" b="1" kern="0" dirty="0" smtClean="0">
                <a:solidFill>
                  <a:srgbClr val="000000"/>
                </a:solidFill>
                <a:latin typeface="Times New Roman" panose="02020603050405020304" pitchFamily="18" charset="0"/>
                <a:ea typeface="微软雅黑" panose="020B0503020204020204" charset="-122"/>
              </a:rPr>
              <a:t>的</a:t>
            </a:r>
            <a:r>
              <a:rPr lang="zh-CN" altLang="en-US" sz="2800" b="1" kern="0" dirty="0">
                <a:solidFill>
                  <a:srgbClr val="000000"/>
                </a:solidFill>
                <a:latin typeface="Times New Roman" panose="02020603050405020304" pitchFamily="18" charset="0"/>
                <a:ea typeface="微软雅黑" panose="020B0503020204020204" charset="-122"/>
              </a:rPr>
              <a:t>图片</a:t>
            </a:r>
            <a:r>
              <a:rPr lang="zh-CN" altLang="en-US" sz="2800" b="1" kern="0" dirty="0" smtClean="0">
                <a:solidFill>
                  <a:srgbClr val="000000"/>
                </a:solidFill>
                <a:latin typeface="Times New Roman" panose="02020603050405020304" pitchFamily="18" charset="0"/>
                <a:ea typeface="微软雅黑" panose="020B0503020204020204" charset="-122"/>
              </a:rPr>
              <a:t>思考它们有什么相同</a:t>
            </a:r>
            <a:r>
              <a:rPr lang="zh-CN" altLang="en-US" sz="2800" b="1" kern="0" dirty="0">
                <a:solidFill>
                  <a:srgbClr val="000000"/>
                </a:solidFill>
                <a:latin typeface="Times New Roman" panose="02020603050405020304" pitchFamily="18" charset="0"/>
                <a:ea typeface="微软雅黑" panose="020B0503020204020204" charset="-122"/>
              </a:rPr>
              <a:t>点和</a:t>
            </a:r>
            <a:r>
              <a:rPr lang="zh-CN" altLang="en-US" sz="2800" b="1" kern="0" dirty="0" smtClean="0">
                <a:solidFill>
                  <a:srgbClr val="000000"/>
                </a:solidFill>
                <a:latin typeface="Times New Roman" panose="02020603050405020304" pitchFamily="18" charset="0"/>
                <a:ea typeface="微软雅黑" panose="020B0503020204020204" charset="-122"/>
              </a:rPr>
              <a:t>不同点</a:t>
            </a:r>
            <a:r>
              <a:rPr lang="en-US" altLang="zh-CN" sz="2800" b="1" kern="0" dirty="0">
                <a:solidFill>
                  <a:srgbClr val="000000"/>
                </a:solidFill>
                <a:latin typeface="Times New Roman" panose="02020603050405020304" pitchFamily="18" charset="0"/>
                <a:ea typeface="微软雅黑" panose="020B0503020204020204" charset="-122"/>
              </a:rPr>
              <a:t>:</a:t>
            </a:r>
            <a:endParaRPr lang="zh-CN" altLang="en-US" dirty="0"/>
          </a:p>
        </p:txBody>
      </p:sp>
      <p:sp>
        <p:nvSpPr>
          <p:cNvPr id="13" name="矩形 12"/>
          <p:cNvSpPr/>
          <p:nvPr/>
        </p:nvSpPr>
        <p:spPr>
          <a:xfrm>
            <a:off x="1626276" y="5019872"/>
            <a:ext cx="902811" cy="523220"/>
          </a:xfrm>
          <a:prstGeom prst="rect">
            <a:avLst/>
          </a:prstGeom>
        </p:spPr>
        <p:txBody>
          <a:bodyPr wrap="none">
            <a:spAutoFit/>
          </a:bodyPr>
          <a:lstStyle/>
          <a:p>
            <a:r>
              <a:rPr lang="zh-CN" altLang="en-US" sz="2800" b="1" kern="0" dirty="0" smtClean="0">
                <a:solidFill>
                  <a:srgbClr val="000000"/>
                </a:solidFill>
                <a:latin typeface="Times New Roman" panose="02020603050405020304" pitchFamily="18" charset="0"/>
                <a:ea typeface="微软雅黑" panose="020B0503020204020204" charset="-122"/>
              </a:rPr>
              <a:t>桌子</a:t>
            </a:r>
            <a:endParaRPr lang="zh-CN" altLang="en-US" dirty="0"/>
          </a:p>
        </p:txBody>
      </p:sp>
      <p:sp>
        <p:nvSpPr>
          <p:cNvPr id="14" name="矩形 13"/>
          <p:cNvSpPr/>
          <p:nvPr/>
        </p:nvSpPr>
        <p:spPr>
          <a:xfrm>
            <a:off x="4315342" y="5027431"/>
            <a:ext cx="992579" cy="523220"/>
          </a:xfrm>
          <a:prstGeom prst="rect">
            <a:avLst/>
          </a:prstGeom>
        </p:spPr>
        <p:txBody>
          <a:bodyPr wrap="none">
            <a:spAutoFit/>
          </a:bodyPr>
          <a:lstStyle/>
          <a:p>
            <a:r>
              <a:rPr lang="zh-CN" altLang="en-US" sz="2800" b="1" kern="0" dirty="0" smtClean="0">
                <a:solidFill>
                  <a:srgbClr val="000000"/>
                </a:solidFill>
                <a:latin typeface="Times New Roman" panose="02020603050405020304" pitchFamily="18" charset="0"/>
                <a:ea typeface="微软雅黑" panose="020B0503020204020204" charset="-122"/>
              </a:rPr>
              <a:t>椅子 </a:t>
            </a:r>
            <a:endParaRPr lang="zh-CN" altLang="en-US" dirty="0"/>
          </a:p>
        </p:txBody>
      </p:sp>
      <p:sp>
        <p:nvSpPr>
          <p:cNvPr id="15" name="矩形 14"/>
          <p:cNvSpPr/>
          <p:nvPr/>
        </p:nvSpPr>
        <p:spPr>
          <a:xfrm>
            <a:off x="6810833" y="4954293"/>
            <a:ext cx="1261884" cy="523220"/>
          </a:xfrm>
          <a:prstGeom prst="rect">
            <a:avLst/>
          </a:prstGeom>
        </p:spPr>
        <p:txBody>
          <a:bodyPr wrap="none">
            <a:spAutoFit/>
          </a:bodyPr>
          <a:lstStyle/>
          <a:p>
            <a:r>
              <a:rPr lang="zh-CN" altLang="en-US" sz="2800" b="1" dirty="0">
                <a:solidFill>
                  <a:srgbClr val="000000"/>
                </a:solidFill>
                <a:latin typeface="Times New Roman" panose="02020603050405020304" pitchFamily="18" charset="0"/>
                <a:ea typeface="微软雅黑" panose="020B0503020204020204" charset="-122"/>
              </a:rPr>
              <a:t>擀面杖</a:t>
            </a:r>
            <a:endParaRPr lang="zh-CN" altLang="en-US" dirty="0"/>
          </a:p>
        </p:txBody>
      </p:sp>
      <p:grpSp>
        <p:nvGrpSpPr>
          <p:cNvPr id="25" name="组合 24"/>
          <p:cNvGrpSpPr/>
          <p:nvPr/>
        </p:nvGrpSpPr>
        <p:grpSpPr>
          <a:xfrm>
            <a:off x="77075" y="579652"/>
            <a:ext cx="2286000" cy="852805"/>
            <a:chOff x="303" y="1315"/>
            <a:chExt cx="3600" cy="1343"/>
          </a:xfrm>
        </p:grpSpPr>
        <p:sp>
          <p:nvSpPr>
            <p:cNvPr id="26"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27" name="组合 26"/>
            <p:cNvGrpSpPr/>
            <p:nvPr/>
          </p:nvGrpSpPr>
          <p:grpSpPr>
            <a:xfrm>
              <a:off x="898" y="1383"/>
              <a:ext cx="3005" cy="883"/>
              <a:chOff x="903371" y="249943"/>
              <a:chExt cx="2312527" cy="679699"/>
            </a:xfrm>
          </p:grpSpPr>
          <p:sp>
            <p:nvSpPr>
              <p:cNvPr id="32"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33" name="任意多边形 45"/>
              <p:cNvSpPr/>
              <p:nvPr/>
            </p:nvSpPr>
            <p:spPr bwMode="auto">
              <a:xfrm>
                <a:off x="1010789" y="325868"/>
                <a:ext cx="2112335"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导入新课</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8" name="组合 27"/>
            <p:cNvGrpSpPr/>
            <p:nvPr/>
          </p:nvGrpSpPr>
          <p:grpSpPr>
            <a:xfrm rot="16200000">
              <a:off x="366" y="1252"/>
              <a:ext cx="995" cy="1122"/>
              <a:chOff x="8439634" y="3544648"/>
              <a:chExt cx="1611146" cy="1817848"/>
            </a:xfrm>
          </p:grpSpPr>
          <p:sp>
            <p:nvSpPr>
              <p:cNvPr id="30"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31"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50017" y="2123654"/>
            <a:ext cx="8096250" cy="3970318"/>
          </a:xfrm>
          <a:prstGeom prst="rect">
            <a:avLst/>
          </a:prstGeom>
        </p:spPr>
        <p:txBody>
          <a:bodyPr wrap="square">
            <a:spAutoFit/>
          </a:bodyPr>
          <a:lstStyle/>
          <a:p>
            <a:pPr lvl="0">
              <a:lnSpc>
                <a:spcPct val="150000"/>
              </a:lnSpc>
            </a:pPr>
            <a:r>
              <a:rPr lang="zh-CN" altLang="en-US" sz="2800" b="1" dirty="0" smtClean="0">
                <a:solidFill>
                  <a:prstClr val="black"/>
                </a:solidFill>
                <a:ea typeface="微软雅黑" panose="020B0503020204020204" charset="-122"/>
              </a:rPr>
              <a:t>你</a:t>
            </a:r>
            <a:r>
              <a:rPr lang="zh-CN" altLang="en-US" sz="2800" b="1" dirty="0">
                <a:solidFill>
                  <a:prstClr val="black"/>
                </a:solidFill>
                <a:ea typeface="微软雅黑" panose="020B0503020204020204" charset="-122"/>
              </a:rPr>
              <a:t>知道</a:t>
            </a:r>
            <a:r>
              <a:rPr lang="zh-CN" altLang="en-US" sz="2800" b="1" dirty="0" smtClean="0">
                <a:solidFill>
                  <a:prstClr val="black"/>
                </a:solidFill>
                <a:ea typeface="微软雅黑" panose="020B0503020204020204" charset="-122"/>
              </a:rPr>
              <a:t>自然界</a:t>
            </a:r>
            <a:r>
              <a:rPr lang="zh-CN" altLang="en-US" sz="2800" b="1" dirty="0">
                <a:solidFill>
                  <a:prstClr val="black"/>
                </a:solidFill>
                <a:ea typeface="微软雅黑" panose="020B0503020204020204" charset="-122"/>
              </a:rPr>
              <a:t>不同</a:t>
            </a:r>
            <a:r>
              <a:rPr lang="zh-CN" altLang="en-US" sz="2800" b="1" dirty="0" smtClean="0">
                <a:solidFill>
                  <a:prstClr val="black"/>
                </a:solidFill>
                <a:ea typeface="微软雅黑" panose="020B0503020204020204" charset="-122"/>
              </a:rPr>
              <a:t>物体质量</a:t>
            </a:r>
            <a:r>
              <a:rPr lang="zh-CN" altLang="en-US" sz="2800" b="1" dirty="0">
                <a:solidFill>
                  <a:prstClr val="black"/>
                </a:solidFill>
                <a:ea typeface="微软雅黑" panose="020B0503020204020204" charset="-122"/>
              </a:rPr>
              <a:t>的</a:t>
            </a:r>
            <a:r>
              <a:rPr lang="zh-CN" altLang="en-US" sz="2800" b="1" dirty="0" smtClean="0">
                <a:solidFill>
                  <a:prstClr val="black"/>
                </a:solidFill>
                <a:ea typeface="微软雅黑" panose="020B0503020204020204" charset="-122"/>
              </a:rPr>
              <a:t>数量级吗？</a:t>
            </a:r>
            <a:endParaRPr lang="en-US" altLang="zh-CN" sz="2800" b="1" dirty="0" smtClean="0">
              <a:solidFill>
                <a:prstClr val="black"/>
              </a:solidFill>
              <a:ea typeface="微软雅黑" panose="020B0503020204020204" charset="-122"/>
            </a:endParaRPr>
          </a:p>
          <a:p>
            <a:pPr lvl="0">
              <a:lnSpc>
                <a:spcPct val="150000"/>
              </a:lnSpc>
            </a:pPr>
            <a:r>
              <a:rPr lang="zh-CN" altLang="en-US" sz="2800" b="1" dirty="0" smtClean="0">
                <a:solidFill>
                  <a:prstClr val="black"/>
                </a:solidFill>
                <a:ea typeface="微软雅黑" panose="020B0503020204020204" charset="-122"/>
              </a:rPr>
              <a:t>阅读课本中一些</a:t>
            </a:r>
            <a:r>
              <a:rPr lang="zh-CN" altLang="en-US" sz="2800" b="1" dirty="0">
                <a:solidFill>
                  <a:prstClr val="black"/>
                </a:solidFill>
                <a:ea typeface="微软雅黑" panose="020B0503020204020204" charset="-122"/>
              </a:rPr>
              <a:t>典型物体</a:t>
            </a:r>
            <a:r>
              <a:rPr lang="zh-CN" altLang="en-US" sz="2800" b="1" dirty="0" smtClean="0">
                <a:solidFill>
                  <a:prstClr val="black"/>
                </a:solidFill>
                <a:ea typeface="微软雅黑" panose="020B0503020204020204" charset="-122"/>
              </a:rPr>
              <a:t>质量</a:t>
            </a:r>
            <a:r>
              <a:rPr lang="zh-CN" altLang="en-US" sz="2800" b="1" dirty="0">
                <a:solidFill>
                  <a:prstClr val="black"/>
                </a:solidFill>
                <a:ea typeface="微软雅黑" panose="020B0503020204020204" charset="-122"/>
              </a:rPr>
              <a:t>的</a:t>
            </a:r>
            <a:r>
              <a:rPr lang="zh-CN" altLang="en-US" sz="2800" b="1" dirty="0" smtClean="0">
                <a:solidFill>
                  <a:prstClr val="black"/>
                </a:solidFill>
                <a:ea typeface="微软雅黑" panose="020B0503020204020204" charset="-122"/>
              </a:rPr>
              <a:t>数量级然后回答：</a:t>
            </a:r>
            <a:endParaRPr lang="en-US" altLang="zh-CN" sz="2800" b="1" dirty="0" smtClean="0">
              <a:solidFill>
                <a:prstClr val="black"/>
              </a:solidFill>
              <a:ea typeface="微软雅黑" panose="020B0503020204020204" charset="-122"/>
            </a:endParaRPr>
          </a:p>
          <a:p>
            <a:pPr lvl="0">
              <a:lnSpc>
                <a:spcPct val="150000"/>
              </a:lnSpc>
            </a:pPr>
            <a:r>
              <a:rPr lang="en-US" altLang="zh-CN" sz="2800" b="1" dirty="0" smtClean="0">
                <a:solidFill>
                  <a:prstClr val="black"/>
                </a:solidFill>
                <a:ea typeface="微软雅黑" panose="020B0503020204020204" charset="-122"/>
              </a:rPr>
              <a:t>1</a:t>
            </a:r>
            <a:r>
              <a:rPr lang="zh-CN" altLang="en-US" sz="2800" b="1" dirty="0">
                <a:solidFill>
                  <a:prstClr val="black"/>
                </a:solidFill>
                <a:ea typeface="微软雅黑" panose="020B0503020204020204" charset="-122"/>
              </a:rPr>
              <a:t>、目前观测到</a:t>
            </a:r>
            <a:r>
              <a:rPr lang="zh-CN" altLang="en-US" sz="2800" b="1" dirty="0" smtClean="0">
                <a:solidFill>
                  <a:prstClr val="black"/>
                </a:solidFill>
                <a:ea typeface="微软雅黑" panose="020B0503020204020204" charset="-122"/>
              </a:rPr>
              <a:t>宇宙、银河系、太阳、地球</a:t>
            </a:r>
            <a:r>
              <a:rPr lang="zh-CN" altLang="en-US" sz="2800" b="1" dirty="0">
                <a:solidFill>
                  <a:prstClr val="black"/>
                </a:solidFill>
                <a:ea typeface="微软雅黑" panose="020B0503020204020204" charset="-122"/>
              </a:rPr>
              <a:t>、月球</a:t>
            </a:r>
            <a:r>
              <a:rPr lang="zh-CN" altLang="en-US" sz="2800" b="1" dirty="0" smtClean="0">
                <a:solidFill>
                  <a:prstClr val="black"/>
                </a:solidFill>
                <a:ea typeface="微软雅黑" panose="020B0503020204020204" charset="-122"/>
              </a:rPr>
              <a:t>的质量数量级是多少？（</a:t>
            </a:r>
            <a:r>
              <a:rPr lang="en-US" altLang="zh-CN" sz="2800" b="1" dirty="0" smtClean="0">
                <a:solidFill>
                  <a:prstClr val="black"/>
                </a:solidFill>
                <a:ea typeface="微软雅黑" panose="020B0503020204020204" charset="-122"/>
              </a:rPr>
              <a:t>m/Kg</a:t>
            </a:r>
            <a:r>
              <a:rPr lang="zh-CN" altLang="en-US" sz="2800" b="1" dirty="0" smtClean="0">
                <a:solidFill>
                  <a:prstClr val="black"/>
                </a:solidFill>
                <a:ea typeface="微软雅黑" panose="020B0503020204020204" charset="-122"/>
              </a:rPr>
              <a:t>）</a:t>
            </a:r>
            <a:endParaRPr lang="en-US" altLang="zh-CN" sz="2800" b="1" dirty="0" smtClean="0">
              <a:solidFill>
                <a:prstClr val="black"/>
              </a:solidFill>
              <a:ea typeface="微软雅黑" panose="020B0503020204020204" charset="-122"/>
            </a:endParaRPr>
          </a:p>
          <a:p>
            <a:pPr lvl="0">
              <a:lnSpc>
                <a:spcPct val="150000"/>
              </a:lnSpc>
            </a:pPr>
            <a:r>
              <a:rPr lang="en-US" altLang="zh-CN" sz="2800" b="1" dirty="0" smtClean="0">
                <a:solidFill>
                  <a:prstClr val="black"/>
                </a:solidFill>
                <a:ea typeface="微软雅黑" panose="020B0503020204020204" charset="-122"/>
              </a:rPr>
              <a:t>2</a:t>
            </a:r>
            <a:r>
              <a:rPr lang="zh-CN" altLang="en-US" sz="2800" b="1" dirty="0" smtClean="0">
                <a:solidFill>
                  <a:prstClr val="black"/>
                </a:solidFill>
                <a:ea typeface="微软雅黑" panose="020B0503020204020204" charset="-122"/>
              </a:rPr>
              <a:t>、 邮票、细菌、氧分子、中子、质子、电子的质量数量级是多少？</a:t>
            </a:r>
            <a:r>
              <a:rPr lang="zh-CN" altLang="en-US" sz="2800" b="1" dirty="0">
                <a:solidFill>
                  <a:prstClr val="black"/>
                </a:solidFill>
                <a:ea typeface="微软雅黑" panose="020B0503020204020204" charset="-122"/>
              </a:rPr>
              <a:t>（</a:t>
            </a:r>
            <a:r>
              <a:rPr lang="en-US" altLang="zh-CN" sz="2800" b="1" dirty="0">
                <a:solidFill>
                  <a:prstClr val="black"/>
                </a:solidFill>
                <a:ea typeface="微软雅黑" panose="020B0503020204020204" charset="-122"/>
              </a:rPr>
              <a:t>m/Kg</a:t>
            </a:r>
            <a:r>
              <a:rPr lang="zh-CN" altLang="en-US" sz="2800" b="1" dirty="0" smtClean="0">
                <a:solidFill>
                  <a:prstClr val="black"/>
                </a:solidFill>
                <a:ea typeface="微软雅黑" panose="020B0503020204020204" charset="-122"/>
              </a:rPr>
              <a:t>）</a:t>
            </a:r>
            <a:endParaRPr lang="en-US" altLang="zh-CN" sz="2800" b="1" dirty="0">
              <a:solidFill>
                <a:prstClr val="black"/>
              </a:solidFill>
              <a:ea typeface="微软雅黑" panose="020B0503020204020204" charset="-122"/>
            </a:endParaRPr>
          </a:p>
        </p:txBody>
      </p:sp>
      <p:grpSp>
        <p:nvGrpSpPr>
          <p:cNvPr id="3" name="组合 2"/>
          <p:cNvGrpSpPr/>
          <p:nvPr/>
        </p:nvGrpSpPr>
        <p:grpSpPr>
          <a:xfrm>
            <a:off x="107727" y="579651"/>
            <a:ext cx="2286000" cy="852805"/>
            <a:chOff x="303" y="1315"/>
            <a:chExt cx="3600" cy="1343"/>
          </a:xfrm>
        </p:grpSpPr>
        <p:sp>
          <p:nvSpPr>
            <p:cNvPr id="4"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5" name="组合 4"/>
            <p:cNvGrpSpPr/>
            <p:nvPr/>
          </p:nvGrpSpPr>
          <p:grpSpPr>
            <a:xfrm>
              <a:off x="898" y="1383"/>
              <a:ext cx="3005" cy="883"/>
              <a:chOff x="903371" y="249943"/>
              <a:chExt cx="2312527" cy="679699"/>
            </a:xfrm>
          </p:grpSpPr>
          <p:sp>
            <p:nvSpPr>
              <p:cNvPr id="1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6" name="组合 5"/>
            <p:cNvGrpSpPr/>
            <p:nvPr/>
          </p:nvGrpSpPr>
          <p:grpSpPr>
            <a:xfrm rot="16200000">
              <a:off x="366" y="1252"/>
              <a:ext cx="995" cy="1122"/>
              <a:chOff x="8439634" y="3544648"/>
              <a:chExt cx="1611146" cy="1817848"/>
            </a:xfrm>
          </p:grpSpPr>
          <p:sp>
            <p:nvSpPr>
              <p:cNvPr id="8"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9"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2" name="矩形 11"/>
          <p:cNvSpPr/>
          <p:nvPr/>
        </p:nvSpPr>
        <p:spPr>
          <a:xfrm>
            <a:off x="3118925" y="1284263"/>
            <a:ext cx="3057247" cy="738664"/>
          </a:xfrm>
          <a:prstGeom prst="rect">
            <a:avLst/>
          </a:prstGeom>
        </p:spPr>
        <p:txBody>
          <a:bodyPr wrap="none">
            <a:spAutoFit/>
          </a:bodyPr>
          <a:lstStyle/>
          <a:p>
            <a:pPr lvl="0">
              <a:lnSpc>
                <a:spcPct val="150000"/>
              </a:lnSpc>
              <a:spcBef>
                <a:spcPct val="50000"/>
              </a:spcBef>
            </a:pPr>
            <a:r>
              <a:rPr lang="zh-CN" altLang="en-US" sz="2800" b="1" dirty="0">
                <a:solidFill>
                  <a:prstClr val="black"/>
                </a:solidFill>
                <a:ea typeface="微软雅黑" panose="020B0503020204020204" charset="-122"/>
              </a:rPr>
              <a:t>物体质量的数量级</a:t>
            </a:r>
          </a:p>
        </p:txBody>
      </p:sp>
      <p:sp>
        <p:nvSpPr>
          <p:cNvPr id="13" name="矩形 12"/>
          <p:cNvSpPr/>
          <p:nvPr/>
        </p:nvSpPr>
        <p:spPr>
          <a:xfrm>
            <a:off x="723249" y="1284263"/>
            <a:ext cx="1261884" cy="738664"/>
          </a:xfrm>
          <a:prstGeom prst="rect">
            <a:avLst/>
          </a:prstGeom>
        </p:spPr>
        <p:txBody>
          <a:bodyPr wrap="none">
            <a:spAutoFit/>
          </a:bodyPr>
          <a:lstStyle/>
          <a:p>
            <a:pPr lvl="0">
              <a:lnSpc>
                <a:spcPct val="150000"/>
              </a:lnSpc>
              <a:spcBef>
                <a:spcPct val="50000"/>
              </a:spcBef>
            </a:pPr>
            <a:r>
              <a:rPr lang="zh-CN" altLang="en-US" sz="2800" b="1" dirty="0">
                <a:solidFill>
                  <a:prstClr val="black"/>
                </a:solidFill>
                <a:ea typeface="微软雅黑" panose="020B0503020204020204" charset="-122"/>
              </a:rPr>
              <a:t>信息窗</a:t>
            </a:r>
          </a:p>
        </p:txBody>
      </p:sp>
      <p:grpSp>
        <p:nvGrpSpPr>
          <p:cNvPr id="44" name="组合 43"/>
          <p:cNvGrpSpPr/>
          <p:nvPr/>
        </p:nvGrpSpPr>
        <p:grpSpPr>
          <a:xfrm>
            <a:off x="596839" y="618086"/>
            <a:ext cx="8018002" cy="5878537"/>
            <a:chOff x="505037" y="433493"/>
            <a:chExt cx="8018002" cy="5878537"/>
          </a:xfrm>
        </p:grpSpPr>
        <p:grpSp>
          <p:nvGrpSpPr>
            <p:cNvPr id="42" name="组合 41"/>
            <p:cNvGrpSpPr/>
            <p:nvPr/>
          </p:nvGrpSpPr>
          <p:grpSpPr>
            <a:xfrm>
              <a:off x="505037" y="433493"/>
              <a:ext cx="8018002" cy="5878537"/>
              <a:chOff x="430536" y="1349230"/>
              <a:chExt cx="8018002" cy="5220605"/>
            </a:xfrm>
          </p:grpSpPr>
          <p:sp>
            <p:nvSpPr>
              <p:cNvPr id="14" name="横卷形 13"/>
              <p:cNvSpPr/>
              <p:nvPr/>
            </p:nvSpPr>
            <p:spPr>
              <a:xfrm>
                <a:off x="430536" y="1349230"/>
                <a:ext cx="8018002" cy="5220605"/>
              </a:xfrm>
              <a:prstGeom prst="horizontalScroll">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ltLang="zh-CN" sz="2800" b="1" dirty="0">
                  <a:latin typeface="Times New Roman" panose="02020603050405020304" pitchFamily="18" charset="0"/>
                </a:endParaRPr>
              </a:p>
            </p:txBody>
          </p:sp>
          <p:grpSp>
            <p:nvGrpSpPr>
              <p:cNvPr id="41" name="组合 40"/>
              <p:cNvGrpSpPr/>
              <p:nvPr/>
            </p:nvGrpSpPr>
            <p:grpSpPr>
              <a:xfrm>
                <a:off x="1069538" y="2244805"/>
                <a:ext cx="6549021" cy="3323987"/>
                <a:chOff x="842580" y="488866"/>
                <a:chExt cx="6647377" cy="3323987"/>
              </a:xfrm>
            </p:grpSpPr>
            <p:sp>
              <p:nvSpPr>
                <p:cNvPr id="17" name="矩形 16"/>
                <p:cNvSpPr/>
                <p:nvPr/>
              </p:nvSpPr>
              <p:spPr>
                <a:xfrm>
                  <a:off x="842580" y="771676"/>
                  <a:ext cx="2698175" cy="523220"/>
                </a:xfrm>
                <a:prstGeom prst="rect">
                  <a:avLst/>
                </a:prstGeom>
              </p:spPr>
              <p:txBody>
                <a:bodyPr wrap="none">
                  <a:spAutoFit/>
                </a:bodyPr>
                <a:lstStyle/>
                <a:p>
                  <a:r>
                    <a:rPr lang="zh-CN" altLang="en-US" sz="2800" b="1" dirty="0">
                      <a:solidFill>
                        <a:prstClr val="black"/>
                      </a:solidFill>
                      <a:ea typeface="微软雅黑" panose="020B0503020204020204" charset="-122"/>
                    </a:rPr>
                    <a:t>目前观测到宇宙</a:t>
                  </a:r>
                  <a:endParaRPr lang="zh-CN" altLang="en-US" dirty="0"/>
                </a:p>
              </p:txBody>
            </p:sp>
            <p:sp>
              <p:nvSpPr>
                <p:cNvPr id="18" name="矩形 17"/>
                <p:cNvSpPr/>
                <p:nvPr/>
              </p:nvSpPr>
              <p:spPr>
                <a:xfrm>
                  <a:off x="1053831" y="1413669"/>
                  <a:ext cx="1261884" cy="523220"/>
                </a:xfrm>
                <a:prstGeom prst="rect">
                  <a:avLst/>
                </a:prstGeom>
              </p:spPr>
              <p:txBody>
                <a:bodyPr wrap="none">
                  <a:spAutoFit/>
                </a:bodyPr>
                <a:lstStyle/>
                <a:p>
                  <a:r>
                    <a:rPr lang="zh-CN" altLang="en-US" sz="2800" b="1" dirty="0">
                      <a:solidFill>
                        <a:prstClr val="black"/>
                      </a:solidFill>
                      <a:ea typeface="微软雅黑" panose="020B0503020204020204" charset="-122"/>
                    </a:rPr>
                    <a:t>银河系</a:t>
                  </a:r>
                  <a:endParaRPr lang="zh-CN" altLang="en-US" dirty="0"/>
                </a:p>
              </p:txBody>
            </p:sp>
            <p:sp>
              <p:nvSpPr>
                <p:cNvPr id="19" name="矩形 18"/>
                <p:cNvSpPr/>
                <p:nvPr/>
              </p:nvSpPr>
              <p:spPr>
                <a:xfrm>
                  <a:off x="1104347" y="1941984"/>
                  <a:ext cx="902811" cy="523220"/>
                </a:xfrm>
                <a:prstGeom prst="rect">
                  <a:avLst/>
                </a:prstGeom>
              </p:spPr>
              <p:txBody>
                <a:bodyPr wrap="none">
                  <a:spAutoFit/>
                </a:bodyPr>
                <a:lstStyle/>
                <a:p>
                  <a:r>
                    <a:rPr lang="zh-CN" altLang="en-US" sz="2800" b="1" dirty="0">
                      <a:solidFill>
                        <a:prstClr val="black"/>
                      </a:solidFill>
                      <a:ea typeface="微软雅黑" panose="020B0503020204020204" charset="-122"/>
                    </a:rPr>
                    <a:t>太阳</a:t>
                  </a:r>
                  <a:endParaRPr lang="zh-CN" altLang="en-US" dirty="0"/>
                </a:p>
              </p:txBody>
            </p:sp>
            <p:sp>
              <p:nvSpPr>
                <p:cNvPr id="21" name="矩形 20"/>
                <p:cNvSpPr/>
                <p:nvPr/>
              </p:nvSpPr>
              <p:spPr>
                <a:xfrm>
                  <a:off x="1117526" y="2546045"/>
                  <a:ext cx="902811" cy="523220"/>
                </a:xfrm>
                <a:prstGeom prst="rect">
                  <a:avLst/>
                </a:prstGeom>
              </p:spPr>
              <p:txBody>
                <a:bodyPr wrap="none">
                  <a:spAutoFit/>
                </a:bodyPr>
                <a:lstStyle/>
                <a:p>
                  <a:r>
                    <a:rPr lang="zh-CN" altLang="en-US" sz="2800" b="1" dirty="0">
                      <a:solidFill>
                        <a:prstClr val="black"/>
                      </a:solidFill>
                      <a:ea typeface="微软雅黑" panose="020B0503020204020204" charset="-122"/>
                    </a:rPr>
                    <a:t>地球</a:t>
                  </a:r>
                  <a:endParaRPr lang="zh-CN" altLang="en-US" dirty="0"/>
                </a:p>
              </p:txBody>
            </p:sp>
            <p:sp>
              <p:nvSpPr>
                <p:cNvPr id="22" name="矩形 21"/>
                <p:cNvSpPr/>
                <p:nvPr/>
              </p:nvSpPr>
              <p:spPr>
                <a:xfrm>
                  <a:off x="1126772" y="3098778"/>
                  <a:ext cx="902811" cy="523220"/>
                </a:xfrm>
                <a:prstGeom prst="rect">
                  <a:avLst/>
                </a:prstGeom>
              </p:spPr>
              <p:txBody>
                <a:bodyPr wrap="none">
                  <a:spAutoFit/>
                </a:bodyPr>
                <a:lstStyle/>
                <a:p>
                  <a:r>
                    <a:rPr lang="zh-CN" altLang="en-US" sz="2800" b="1" dirty="0">
                      <a:solidFill>
                        <a:prstClr val="black"/>
                      </a:solidFill>
                      <a:ea typeface="微软雅黑" panose="020B0503020204020204" charset="-122"/>
                    </a:rPr>
                    <a:t>月球</a:t>
                  </a:r>
                  <a:endParaRPr lang="zh-CN" altLang="en-US" dirty="0"/>
                </a:p>
              </p:txBody>
            </p:sp>
            <p:sp>
              <p:nvSpPr>
                <p:cNvPr id="23" name="矩形 22"/>
                <p:cNvSpPr/>
                <p:nvPr/>
              </p:nvSpPr>
              <p:spPr>
                <a:xfrm>
                  <a:off x="3555208" y="753247"/>
                  <a:ext cx="848316" cy="523220"/>
                </a:xfrm>
                <a:prstGeom prst="rect">
                  <a:avLst/>
                </a:prstGeom>
              </p:spPr>
              <p:txBody>
                <a:bodyPr wrap="square">
                  <a:spAutoFit/>
                </a:bodyPr>
                <a:lstStyle/>
                <a:p>
                  <a:pPr lvl="0" algn="ctr"/>
                  <a:r>
                    <a:rPr lang="pt-BR" altLang="zh-CN" sz="2800" b="1" dirty="0" smtClean="0">
                      <a:latin typeface="Times New Roman" panose="02020603050405020304" pitchFamily="18" charset="0"/>
                    </a:rPr>
                    <a:t>10</a:t>
                  </a:r>
                  <a:r>
                    <a:rPr lang="pt-BR" altLang="zh-CN" sz="2800" b="1" baseline="30000" dirty="0" smtClean="0">
                      <a:latin typeface="Times New Roman" panose="02020603050405020304" pitchFamily="18" charset="0"/>
                    </a:rPr>
                    <a:t>53</a:t>
                  </a:r>
                  <a:endParaRPr lang="pt-BR" altLang="zh-CN" sz="2800" b="1" baseline="30000" dirty="0">
                    <a:latin typeface="Times New Roman" panose="02020603050405020304" pitchFamily="18" charset="0"/>
                  </a:endParaRPr>
                </a:p>
              </p:txBody>
            </p:sp>
            <p:sp>
              <p:nvSpPr>
                <p:cNvPr id="24" name="矩形 23"/>
                <p:cNvSpPr/>
                <p:nvPr/>
              </p:nvSpPr>
              <p:spPr>
                <a:xfrm>
                  <a:off x="2438850" y="1375785"/>
                  <a:ext cx="784189" cy="523220"/>
                </a:xfrm>
                <a:prstGeom prst="rect">
                  <a:avLst/>
                </a:prstGeom>
              </p:spPr>
              <p:txBody>
                <a:bodyPr wrap="none">
                  <a:spAutoFit/>
                </a:bodyPr>
                <a:lstStyle/>
                <a:p>
                  <a:pPr lvl="0" algn="ctr"/>
                  <a:r>
                    <a:rPr lang="pt-BR" altLang="zh-CN" sz="2800" b="1" dirty="0">
                      <a:solidFill>
                        <a:prstClr val="black"/>
                      </a:solidFill>
                      <a:latin typeface="Times New Roman" panose="02020603050405020304" pitchFamily="18" charset="0"/>
                    </a:rPr>
                    <a:t>10</a:t>
                  </a:r>
                  <a:r>
                    <a:rPr lang="pt-BR" altLang="zh-CN" sz="2800" b="1" baseline="30000" dirty="0">
                      <a:solidFill>
                        <a:prstClr val="black"/>
                      </a:solidFill>
                      <a:latin typeface="Times New Roman" panose="02020603050405020304" pitchFamily="18" charset="0"/>
                    </a:rPr>
                    <a:t>41</a:t>
                  </a:r>
                </a:p>
              </p:txBody>
            </p:sp>
            <p:sp>
              <p:nvSpPr>
                <p:cNvPr id="25" name="矩形 24"/>
                <p:cNvSpPr/>
                <p:nvPr/>
              </p:nvSpPr>
              <p:spPr>
                <a:xfrm>
                  <a:off x="2499855" y="1909238"/>
                  <a:ext cx="784189" cy="523220"/>
                </a:xfrm>
                <a:prstGeom prst="rect">
                  <a:avLst/>
                </a:prstGeom>
              </p:spPr>
              <p:txBody>
                <a:bodyPr wrap="none">
                  <a:spAutoFit/>
                </a:bodyPr>
                <a:lstStyle/>
                <a:p>
                  <a:pPr lvl="0" algn="ctr"/>
                  <a:r>
                    <a:rPr lang="pt-BR" altLang="zh-CN" sz="2800" b="1" dirty="0">
                      <a:solidFill>
                        <a:prstClr val="black"/>
                      </a:solidFill>
                      <a:latin typeface="Times New Roman" panose="02020603050405020304" pitchFamily="18" charset="0"/>
                    </a:rPr>
                    <a:t>10</a:t>
                  </a:r>
                  <a:r>
                    <a:rPr lang="pt-BR" altLang="zh-CN" sz="2800" b="1" baseline="30000" dirty="0">
                      <a:solidFill>
                        <a:prstClr val="black"/>
                      </a:solidFill>
                      <a:latin typeface="Times New Roman" panose="02020603050405020304" pitchFamily="18" charset="0"/>
                    </a:rPr>
                    <a:t>30</a:t>
                  </a:r>
                </a:p>
              </p:txBody>
            </p:sp>
            <p:sp>
              <p:nvSpPr>
                <p:cNvPr id="26" name="矩形 25"/>
                <p:cNvSpPr/>
                <p:nvPr/>
              </p:nvSpPr>
              <p:spPr>
                <a:xfrm>
                  <a:off x="2447830" y="2562022"/>
                  <a:ext cx="784189" cy="523220"/>
                </a:xfrm>
                <a:prstGeom prst="rect">
                  <a:avLst/>
                </a:prstGeom>
              </p:spPr>
              <p:txBody>
                <a:bodyPr wrap="none">
                  <a:spAutoFit/>
                </a:bodyPr>
                <a:lstStyle/>
                <a:p>
                  <a:pPr lvl="0" algn="ctr"/>
                  <a:r>
                    <a:rPr lang="pt-BR" altLang="zh-CN" sz="2800" b="1" dirty="0">
                      <a:solidFill>
                        <a:prstClr val="black"/>
                      </a:solidFill>
                      <a:latin typeface="Times New Roman" panose="02020603050405020304" pitchFamily="18" charset="0"/>
                    </a:rPr>
                    <a:t>10</a:t>
                  </a:r>
                  <a:r>
                    <a:rPr lang="pt-BR" altLang="zh-CN" sz="2800" b="1" baseline="30000" dirty="0">
                      <a:solidFill>
                        <a:prstClr val="black"/>
                      </a:solidFill>
                      <a:latin typeface="Times New Roman" panose="02020603050405020304" pitchFamily="18" charset="0"/>
                    </a:rPr>
                    <a:t>24</a:t>
                  </a:r>
                </a:p>
              </p:txBody>
            </p:sp>
            <p:sp>
              <p:nvSpPr>
                <p:cNvPr id="27" name="矩形 26"/>
                <p:cNvSpPr/>
                <p:nvPr/>
              </p:nvSpPr>
              <p:spPr>
                <a:xfrm>
                  <a:off x="2361890" y="3114845"/>
                  <a:ext cx="784189" cy="523220"/>
                </a:xfrm>
                <a:prstGeom prst="rect">
                  <a:avLst/>
                </a:prstGeom>
              </p:spPr>
              <p:txBody>
                <a:bodyPr wrap="none">
                  <a:spAutoFit/>
                </a:bodyPr>
                <a:lstStyle/>
                <a:p>
                  <a:pPr lvl="0" algn="ctr"/>
                  <a:r>
                    <a:rPr lang="pt-BR" altLang="zh-CN" sz="2800" b="1" dirty="0">
                      <a:solidFill>
                        <a:prstClr val="black"/>
                      </a:solidFill>
                      <a:latin typeface="Times New Roman" panose="02020603050405020304" pitchFamily="18" charset="0"/>
                    </a:rPr>
                    <a:t>10</a:t>
                  </a:r>
                  <a:r>
                    <a:rPr lang="pt-BR" altLang="zh-CN" sz="2800" b="1" baseline="30000" dirty="0">
                      <a:solidFill>
                        <a:prstClr val="black"/>
                      </a:solidFill>
                      <a:latin typeface="Times New Roman" panose="02020603050405020304" pitchFamily="18" charset="0"/>
                    </a:rPr>
                    <a:t>22</a:t>
                  </a:r>
                </a:p>
              </p:txBody>
            </p:sp>
            <p:sp>
              <p:nvSpPr>
                <p:cNvPr id="28" name="矩形 27"/>
                <p:cNvSpPr/>
                <p:nvPr/>
              </p:nvSpPr>
              <p:spPr>
                <a:xfrm>
                  <a:off x="4685016" y="488866"/>
                  <a:ext cx="1734163" cy="3323987"/>
                </a:xfrm>
                <a:prstGeom prst="rect">
                  <a:avLst/>
                </a:prstGeom>
              </p:spPr>
              <p:txBody>
                <a:bodyPr wrap="square">
                  <a:spAutoFit/>
                </a:bodyPr>
                <a:lstStyle/>
                <a:p>
                  <a:pPr>
                    <a:lnSpc>
                      <a:spcPct val="150000"/>
                    </a:lnSpc>
                  </a:pPr>
                  <a:r>
                    <a:rPr lang="zh-CN" altLang="en-US" sz="2800" b="1" dirty="0" smtClean="0">
                      <a:solidFill>
                        <a:prstClr val="black"/>
                      </a:solidFill>
                      <a:ea typeface="微软雅黑" panose="020B0503020204020204" charset="-122"/>
                    </a:rPr>
                    <a:t>邮票</a:t>
                  </a:r>
                  <a:endParaRPr lang="en-US" altLang="zh-CN" sz="2800" b="1" dirty="0" smtClean="0">
                    <a:solidFill>
                      <a:prstClr val="black"/>
                    </a:solidFill>
                    <a:ea typeface="微软雅黑" panose="020B0503020204020204" charset="-122"/>
                  </a:endParaRPr>
                </a:p>
                <a:p>
                  <a:pPr>
                    <a:lnSpc>
                      <a:spcPct val="150000"/>
                    </a:lnSpc>
                  </a:pPr>
                  <a:r>
                    <a:rPr lang="zh-CN" altLang="en-US" sz="2800" b="1" dirty="0" smtClean="0">
                      <a:solidFill>
                        <a:prstClr val="black"/>
                      </a:solidFill>
                      <a:ea typeface="微软雅黑" panose="020B0503020204020204" charset="-122"/>
                    </a:rPr>
                    <a:t>细菌</a:t>
                  </a:r>
                  <a:endParaRPr lang="en-US" altLang="zh-CN" sz="2800" b="1" dirty="0" smtClean="0">
                    <a:solidFill>
                      <a:prstClr val="black"/>
                    </a:solidFill>
                    <a:ea typeface="微软雅黑" panose="020B0503020204020204" charset="-122"/>
                  </a:endParaRPr>
                </a:p>
                <a:p>
                  <a:pPr>
                    <a:lnSpc>
                      <a:spcPct val="150000"/>
                    </a:lnSpc>
                  </a:pPr>
                  <a:r>
                    <a:rPr lang="zh-CN" altLang="en-US" sz="2800" b="1" dirty="0" smtClean="0">
                      <a:solidFill>
                        <a:prstClr val="black"/>
                      </a:solidFill>
                      <a:ea typeface="微软雅黑" panose="020B0503020204020204" charset="-122"/>
                    </a:rPr>
                    <a:t>氧分子</a:t>
                  </a:r>
                  <a:endParaRPr lang="en-US" altLang="zh-CN" sz="2800" b="1" dirty="0" smtClean="0">
                    <a:solidFill>
                      <a:prstClr val="black"/>
                    </a:solidFill>
                    <a:ea typeface="微软雅黑" panose="020B0503020204020204" charset="-122"/>
                  </a:endParaRPr>
                </a:p>
                <a:p>
                  <a:pPr>
                    <a:lnSpc>
                      <a:spcPct val="150000"/>
                    </a:lnSpc>
                  </a:pPr>
                  <a:r>
                    <a:rPr lang="zh-CN" altLang="en-US" sz="2800" b="1" dirty="0" smtClean="0">
                      <a:solidFill>
                        <a:prstClr val="black"/>
                      </a:solidFill>
                      <a:ea typeface="微软雅黑" panose="020B0503020204020204" charset="-122"/>
                    </a:rPr>
                    <a:t>中子质子</a:t>
                  </a:r>
                  <a:endParaRPr lang="en-US" altLang="zh-CN" sz="2800" b="1" dirty="0" smtClean="0">
                    <a:solidFill>
                      <a:prstClr val="black"/>
                    </a:solidFill>
                    <a:ea typeface="微软雅黑" panose="020B0503020204020204" charset="-122"/>
                  </a:endParaRPr>
                </a:p>
                <a:p>
                  <a:pPr>
                    <a:lnSpc>
                      <a:spcPct val="150000"/>
                    </a:lnSpc>
                  </a:pPr>
                  <a:r>
                    <a:rPr lang="zh-CN" altLang="en-US" sz="2800" b="1" dirty="0" smtClean="0">
                      <a:solidFill>
                        <a:prstClr val="black"/>
                      </a:solidFill>
                      <a:ea typeface="微软雅黑" panose="020B0503020204020204" charset="-122"/>
                    </a:rPr>
                    <a:t>电子</a:t>
                  </a:r>
                  <a:endParaRPr lang="zh-CN" altLang="en-US" dirty="0"/>
                </a:p>
              </p:txBody>
            </p:sp>
            <p:sp>
              <p:nvSpPr>
                <p:cNvPr id="31" name="矩形 30"/>
                <p:cNvSpPr/>
                <p:nvPr/>
              </p:nvSpPr>
              <p:spPr>
                <a:xfrm>
                  <a:off x="6251095" y="619261"/>
                  <a:ext cx="848316" cy="523220"/>
                </a:xfrm>
                <a:prstGeom prst="rect">
                  <a:avLst/>
                </a:prstGeom>
              </p:spPr>
              <p:txBody>
                <a:bodyPr wrap="square">
                  <a:spAutoFit/>
                </a:bodyPr>
                <a:lstStyle/>
                <a:p>
                  <a:pPr lvl="0" algn="ctr"/>
                  <a:r>
                    <a:rPr lang="pt-BR" altLang="zh-CN" sz="2800" b="1" dirty="0" smtClean="0">
                      <a:latin typeface="Times New Roman" panose="02020603050405020304" pitchFamily="18" charset="0"/>
                    </a:rPr>
                    <a:t>10</a:t>
                  </a:r>
                  <a:r>
                    <a:rPr lang="en-US" altLang="zh-CN" sz="2800" b="1" baseline="30000" dirty="0" smtClean="0">
                      <a:latin typeface="Times New Roman" panose="02020603050405020304" pitchFamily="18" charset="0"/>
                    </a:rPr>
                    <a:t>-</a:t>
                  </a:r>
                  <a:r>
                    <a:rPr lang="pt-BR" altLang="zh-CN" sz="2800" b="1" baseline="30000" dirty="0" smtClean="0">
                      <a:latin typeface="Times New Roman" panose="02020603050405020304" pitchFamily="18" charset="0"/>
                    </a:rPr>
                    <a:t>5</a:t>
                  </a:r>
                  <a:endParaRPr lang="pt-BR" altLang="zh-CN" sz="2800" b="1" baseline="30000" dirty="0">
                    <a:latin typeface="Times New Roman" panose="02020603050405020304" pitchFamily="18" charset="0"/>
                  </a:endParaRPr>
                </a:p>
              </p:txBody>
            </p:sp>
            <p:sp>
              <p:nvSpPr>
                <p:cNvPr id="37" name="矩形 36"/>
                <p:cNvSpPr/>
                <p:nvPr/>
              </p:nvSpPr>
              <p:spPr>
                <a:xfrm>
                  <a:off x="6258652" y="1158517"/>
                  <a:ext cx="1028346" cy="523220"/>
                </a:xfrm>
                <a:prstGeom prst="rect">
                  <a:avLst/>
                </a:prstGeom>
              </p:spPr>
              <p:txBody>
                <a:bodyPr wrap="square">
                  <a:spAutoFit/>
                </a:bodyPr>
                <a:lstStyle/>
                <a:p>
                  <a:pPr lvl="0" algn="ctr"/>
                  <a:r>
                    <a:rPr lang="pt-BR" altLang="zh-CN" sz="2800" b="1" dirty="0" smtClean="0">
                      <a:latin typeface="Times New Roman" panose="02020603050405020304" pitchFamily="18" charset="0"/>
                    </a:rPr>
                    <a:t>10</a:t>
                  </a:r>
                  <a:r>
                    <a:rPr lang="en-US" altLang="zh-CN" sz="2800" b="1" baseline="30000" dirty="0" smtClean="0">
                      <a:latin typeface="Times New Roman" panose="02020603050405020304" pitchFamily="18" charset="0"/>
                    </a:rPr>
                    <a:t>-</a:t>
                  </a:r>
                  <a:r>
                    <a:rPr lang="pt-BR" altLang="zh-CN" sz="2800" b="1" baseline="30000" dirty="0" smtClean="0">
                      <a:latin typeface="Times New Roman" panose="02020603050405020304" pitchFamily="18" charset="0"/>
                    </a:rPr>
                    <a:t>11</a:t>
                  </a:r>
                  <a:endParaRPr lang="pt-BR" altLang="zh-CN" sz="2800" b="1" baseline="30000" dirty="0">
                    <a:latin typeface="Times New Roman" panose="02020603050405020304" pitchFamily="18" charset="0"/>
                  </a:endParaRPr>
                </a:p>
              </p:txBody>
            </p:sp>
            <p:sp>
              <p:nvSpPr>
                <p:cNvPr id="38" name="矩形 37"/>
                <p:cNvSpPr/>
                <p:nvPr/>
              </p:nvSpPr>
              <p:spPr>
                <a:xfrm>
                  <a:off x="6262211" y="2894531"/>
                  <a:ext cx="1227746" cy="523220"/>
                </a:xfrm>
                <a:prstGeom prst="rect">
                  <a:avLst/>
                </a:prstGeom>
              </p:spPr>
              <p:txBody>
                <a:bodyPr wrap="square">
                  <a:spAutoFit/>
                </a:bodyPr>
                <a:lstStyle/>
                <a:p>
                  <a:pPr lvl="0" algn="ctr"/>
                  <a:r>
                    <a:rPr lang="pt-BR" altLang="zh-CN" sz="2800" b="1" dirty="0" smtClean="0">
                      <a:latin typeface="Times New Roman" panose="02020603050405020304" pitchFamily="18" charset="0"/>
                    </a:rPr>
                    <a:t>10</a:t>
                  </a:r>
                  <a:r>
                    <a:rPr lang="en-US" altLang="zh-CN" sz="2800" b="1" baseline="30000" dirty="0" smtClean="0">
                      <a:latin typeface="Times New Roman" panose="02020603050405020304" pitchFamily="18" charset="0"/>
                    </a:rPr>
                    <a:t>-</a:t>
                  </a:r>
                  <a:r>
                    <a:rPr lang="pt-BR" altLang="zh-CN" sz="2800" b="1" baseline="30000" dirty="0" smtClean="0">
                      <a:latin typeface="Times New Roman" panose="02020603050405020304" pitchFamily="18" charset="0"/>
                    </a:rPr>
                    <a:t>31</a:t>
                  </a:r>
                  <a:endParaRPr lang="pt-BR" altLang="zh-CN" sz="2800" b="1" baseline="30000" dirty="0">
                    <a:latin typeface="Times New Roman" panose="02020603050405020304" pitchFamily="18" charset="0"/>
                  </a:endParaRPr>
                </a:p>
              </p:txBody>
            </p:sp>
            <p:sp>
              <p:nvSpPr>
                <p:cNvPr id="39" name="矩形 38"/>
                <p:cNvSpPr/>
                <p:nvPr/>
              </p:nvSpPr>
              <p:spPr>
                <a:xfrm>
                  <a:off x="6258652" y="2312332"/>
                  <a:ext cx="1090284" cy="523220"/>
                </a:xfrm>
                <a:prstGeom prst="rect">
                  <a:avLst/>
                </a:prstGeom>
              </p:spPr>
              <p:txBody>
                <a:bodyPr wrap="square">
                  <a:spAutoFit/>
                </a:bodyPr>
                <a:lstStyle/>
                <a:p>
                  <a:pPr lvl="0" algn="ctr"/>
                  <a:r>
                    <a:rPr lang="pt-BR" altLang="zh-CN" sz="2800" b="1" dirty="0" smtClean="0">
                      <a:latin typeface="Times New Roman" panose="02020603050405020304" pitchFamily="18" charset="0"/>
                    </a:rPr>
                    <a:t>10</a:t>
                  </a:r>
                  <a:r>
                    <a:rPr lang="en-US" altLang="zh-CN" sz="2800" b="1" baseline="30000" dirty="0" smtClean="0">
                      <a:latin typeface="Times New Roman" panose="02020603050405020304" pitchFamily="18" charset="0"/>
                    </a:rPr>
                    <a:t>-</a:t>
                  </a:r>
                  <a:r>
                    <a:rPr lang="pt-BR" altLang="zh-CN" sz="2800" b="1" baseline="30000" dirty="0" smtClean="0">
                      <a:latin typeface="Times New Roman" panose="02020603050405020304" pitchFamily="18" charset="0"/>
                    </a:rPr>
                    <a:t>27</a:t>
                  </a:r>
                  <a:endParaRPr lang="pt-BR" altLang="zh-CN" sz="2800" b="1" baseline="30000" dirty="0">
                    <a:latin typeface="Times New Roman" panose="02020603050405020304" pitchFamily="18" charset="0"/>
                  </a:endParaRPr>
                </a:p>
              </p:txBody>
            </p:sp>
            <p:sp>
              <p:nvSpPr>
                <p:cNvPr id="40" name="矩形 39"/>
                <p:cNvSpPr/>
                <p:nvPr/>
              </p:nvSpPr>
              <p:spPr>
                <a:xfrm>
                  <a:off x="6261807" y="1706910"/>
                  <a:ext cx="1075924" cy="523220"/>
                </a:xfrm>
                <a:prstGeom prst="rect">
                  <a:avLst/>
                </a:prstGeom>
              </p:spPr>
              <p:txBody>
                <a:bodyPr wrap="square">
                  <a:spAutoFit/>
                </a:bodyPr>
                <a:lstStyle/>
                <a:p>
                  <a:pPr lvl="0" algn="ctr"/>
                  <a:r>
                    <a:rPr lang="pt-BR" altLang="zh-CN" sz="2800" b="1" dirty="0" smtClean="0">
                      <a:latin typeface="Times New Roman" panose="02020603050405020304" pitchFamily="18" charset="0"/>
                    </a:rPr>
                    <a:t>10</a:t>
                  </a:r>
                  <a:r>
                    <a:rPr lang="en-US" altLang="zh-CN" sz="2800" b="1" baseline="30000" dirty="0" smtClean="0">
                      <a:latin typeface="Times New Roman" panose="02020603050405020304" pitchFamily="18" charset="0"/>
                    </a:rPr>
                    <a:t>-</a:t>
                  </a:r>
                  <a:r>
                    <a:rPr lang="pt-BR" altLang="zh-CN" sz="2800" b="1" baseline="30000" dirty="0" smtClean="0">
                      <a:latin typeface="Times New Roman" panose="02020603050405020304" pitchFamily="18" charset="0"/>
                    </a:rPr>
                    <a:t>25</a:t>
                  </a:r>
                  <a:endParaRPr lang="pt-BR" altLang="zh-CN" sz="2800" b="1" baseline="30000" dirty="0">
                    <a:latin typeface="Times New Roman" panose="02020603050405020304" pitchFamily="18" charset="0"/>
                  </a:endParaRPr>
                </a:p>
              </p:txBody>
            </p:sp>
          </p:grpSp>
        </p:grpSp>
        <p:sp>
          <p:nvSpPr>
            <p:cNvPr id="43" name="矩形 42"/>
            <p:cNvSpPr/>
            <p:nvPr/>
          </p:nvSpPr>
          <p:spPr>
            <a:xfrm>
              <a:off x="5193924" y="4753852"/>
              <a:ext cx="1715534" cy="738664"/>
            </a:xfrm>
            <a:prstGeom prst="rect">
              <a:avLst/>
            </a:prstGeom>
          </p:spPr>
          <p:txBody>
            <a:bodyPr wrap="none">
              <a:spAutoFit/>
            </a:bodyPr>
            <a:lstStyle/>
            <a:p>
              <a:pPr lvl="0">
                <a:lnSpc>
                  <a:spcPct val="150000"/>
                </a:lnSpc>
              </a:pPr>
              <a:r>
                <a:rPr lang="zh-CN" altLang="en-US" sz="2800" b="1" dirty="0">
                  <a:solidFill>
                    <a:prstClr val="black"/>
                  </a:solidFill>
                  <a:ea typeface="微软雅黑" panose="020B0503020204020204" charset="-122"/>
                </a:rPr>
                <a:t>（</a:t>
              </a:r>
              <a:r>
                <a:rPr lang="en-US" altLang="zh-CN" sz="2800" b="1" dirty="0">
                  <a:solidFill>
                    <a:prstClr val="black"/>
                  </a:solidFill>
                  <a:ea typeface="微软雅黑" panose="020B0503020204020204" charset="-122"/>
                </a:rPr>
                <a:t>m/Kg</a:t>
              </a:r>
              <a:r>
                <a:rPr lang="zh-CN" altLang="en-US" sz="2800" b="1" dirty="0">
                  <a:solidFill>
                    <a:prstClr val="black"/>
                  </a:solidFill>
                  <a:ea typeface="微软雅黑" panose="020B0503020204020204" charset="-122"/>
                </a:rPr>
                <a:t>）</a:t>
              </a:r>
              <a:endParaRPr lang="en-US" altLang="zh-CN" sz="2800" b="1" dirty="0">
                <a:solidFill>
                  <a:prstClr val="black"/>
                </a:solidFill>
                <a:ea typeface="微软雅黑" panose="020B0503020204020204" charset="-122"/>
              </a:endParaRPr>
            </a:p>
          </p:txBody>
        </p:sp>
      </p:grpSp>
      <p:sp>
        <p:nvSpPr>
          <p:cNvPr id="15" name="圆角矩形 14"/>
          <p:cNvSpPr/>
          <p:nvPr/>
        </p:nvSpPr>
        <p:spPr>
          <a:xfrm>
            <a:off x="574179" y="1294258"/>
            <a:ext cx="8260715" cy="5033322"/>
          </a:xfrm>
          <a:prstGeom prst="roundRect">
            <a:avLst/>
          </a:prstGeom>
          <a:noFill/>
          <a:ln w="2857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07727" y="579651"/>
            <a:ext cx="2286000" cy="852805"/>
            <a:chOff x="303" y="1315"/>
            <a:chExt cx="3600" cy="1343"/>
          </a:xfrm>
        </p:grpSpPr>
        <p:sp>
          <p:nvSpPr>
            <p:cNvPr id="12"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9" name="组合 18"/>
            <p:cNvGrpSpPr/>
            <p:nvPr/>
          </p:nvGrpSpPr>
          <p:grpSpPr>
            <a:xfrm>
              <a:off x="898" y="1383"/>
              <a:ext cx="3005" cy="883"/>
              <a:chOff x="903371" y="249943"/>
              <a:chExt cx="2312527" cy="679699"/>
            </a:xfrm>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p:nvGrpSpPr>
          <p:grpSpPr>
            <a:xfrm rot="16200000">
              <a:off x="366" y="1252"/>
              <a:ext cx="995" cy="1122"/>
              <a:chOff x="8439634" y="3544648"/>
              <a:chExt cx="1611146" cy="1817848"/>
            </a:xfrm>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2" name="矩形 1"/>
          <p:cNvSpPr/>
          <p:nvPr/>
        </p:nvSpPr>
        <p:spPr>
          <a:xfrm>
            <a:off x="574179" y="1450371"/>
            <a:ext cx="7814208" cy="523220"/>
          </a:xfrm>
          <a:prstGeom prst="rect">
            <a:avLst/>
          </a:prstGeom>
        </p:spPr>
        <p:txBody>
          <a:bodyPr wrap="square">
            <a:spAutoFit/>
          </a:bodyPr>
          <a:lstStyle/>
          <a:p>
            <a:pPr lvl="0">
              <a:spcBef>
                <a:spcPct val="50000"/>
              </a:spcBef>
            </a:pPr>
            <a:r>
              <a:rPr lang="zh-CN" altLang="en-US" sz="2800" b="1" dirty="0">
                <a:solidFill>
                  <a:prstClr val="black"/>
                </a:solidFill>
                <a:ea typeface="微软雅黑" panose="020B0503020204020204" charset="-122"/>
              </a:rPr>
              <a:t>三、测量质量的</a:t>
            </a:r>
            <a:r>
              <a:rPr lang="zh-CN" altLang="en-US" sz="2800" b="1" dirty="0" smtClean="0">
                <a:solidFill>
                  <a:prstClr val="black"/>
                </a:solidFill>
                <a:ea typeface="微软雅黑" panose="020B0503020204020204" charset="-122"/>
              </a:rPr>
              <a:t>工具</a:t>
            </a:r>
            <a:endParaRPr lang="en-US" altLang="zh-CN" sz="2800" b="1" dirty="0" smtClean="0">
              <a:solidFill>
                <a:prstClr val="black"/>
              </a:solidFill>
              <a:ea typeface="微软雅黑" panose="020B0503020204020204" charset="-122"/>
            </a:endParaRPr>
          </a:p>
        </p:txBody>
      </p:sp>
      <p:sp>
        <p:nvSpPr>
          <p:cNvPr id="6" name="矩形 5"/>
          <p:cNvSpPr/>
          <p:nvPr/>
        </p:nvSpPr>
        <p:spPr>
          <a:xfrm>
            <a:off x="574179" y="2029036"/>
            <a:ext cx="7484333" cy="1384995"/>
          </a:xfrm>
          <a:prstGeom prst="rect">
            <a:avLst/>
          </a:prstGeom>
        </p:spPr>
        <p:txBody>
          <a:bodyPr wrap="square">
            <a:spAutoFit/>
          </a:bodyPr>
          <a:lstStyle/>
          <a:p>
            <a:pPr lvl="0">
              <a:lnSpc>
                <a:spcPct val="150000"/>
              </a:lnSpc>
              <a:spcBef>
                <a:spcPct val="50000"/>
              </a:spcBef>
            </a:pPr>
            <a:r>
              <a:rPr lang="en-US" altLang="zh-CN" sz="2800" b="1" dirty="0" smtClean="0">
                <a:ea typeface="微软雅黑" panose="020B0503020204020204" charset="-122"/>
              </a:rPr>
              <a:t>1</a:t>
            </a:r>
            <a:r>
              <a:rPr lang="zh-CN" altLang="en-US" sz="2800" b="1" dirty="0" smtClean="0">
                <a:ea typeface="微软雅黑" panose="020B0503020204020204" charset="-122"/>
              </a:rPr>
              <a:t>、测量</a:t>
            </a:r>
            <a:r>
              <a:rPr lang="zh-CN" altLang="en-US" sz="2800" b="1" dirty="0">
                <a:ea typeface="微软雅黑" panose="020B0503020204020204" charset="-122"/>
              </a:rPr>
              <a:t>质量的仪器很多</a:t>
            </a:r>
            <a:r>
              <a:rPr lang="zh-CN" altLang="en-US" sz="2800" b="1" dirty="0" smtClean="0">
                <a:ea typeface="微软雅黑" panose="020B0503020204020204" charset="-122"/>
              </a:rPr>
              <a:t>，</a:t>
            </a:r>
            <a:r>
              <a:rPr lang="zh-CN" altLang="en-US" sz="2800" b="1" dirty="0" smtClean="0">
                <a:solidFill>
                  <a:srgbClr val="C00000"/>
                </a:solidFill>
                <a:ea typeface="微软雅黑" panose="020B0503020204020204" charset="-122"/>
              </a:rPr>
              <a:t>台秤</a:t>
            </a:r>
            <a:r>
              <a:rPr lang="zh-CN" altLang="en-US" sz="2800" b="1" dirty="0">
                <a:solidFill>
                  <a:srgbClr val="C00000"/>
                </a:solidFill>
                <a:ea typeface="微软雅黑" panose="020B0503020204020204" charset="-122"/>
              </a:rPr>
              <a:t>、电子秤 、杆秤、</a:t>
            </a:r>
            <a:r>
              <a:rPr lang="zh-CN" altLang="en-US" sz="2800" b="1" dirty="0" smtClean="0">
                <a:solidFill>
                  <a:srgbClr val="C00000"/>
                </a:solidFill>
                <a:ea typeface="微软雅黑" panose="020B0503020204020204" charset="-122"/>
              </a:rPr>
              <a:t>磅秤</a:t>
            </a:r>
            <a:r>
              <a:rPr lang="zh-CN" altLang="en-US" sz="2800" b="1" dirty="0">
                <a:solidFill>
                  <a:srgbClr val="C00000"/>
                </a:solidFill>
                <a:ea typeface="微软雅黑" panose="020B0503020204020204" charset="-122"/>
              </a:rPr>
              <a:t>、</a:t>
            </a:r>
            <a:r>
              <a:rPr lang="zh-CN" altLang="en-US" sz="2800" b="1" dirty="0" smtClean="0">
                <a:solidFill>
                  <a:srgbClr val="C00000"/>
                </a:solidFill>
                <a:ea typeface="微软雅黑" panose="020B0503020204020204" charset="-122"/>
              </a:rPr>
              <a:t>天平等</a:t>
            </a:r>
            <a:r>
              <a:rPr lang="en-US" altLang="zh-CN" sz="2800" b="1" dirty="0" smtClean="0">
                <a:solidFill>
                  <a:srgbClr val="C00000"/>
                </a:solidFill>
                <a:ea typeface="微软雅黑" panose="020B0503020204020204" charset="-122"/>
              </a:rPr>
              <a:t>.</a:t>
            </a:r>
          </a:p>
        </p:txBody>
      </p:sp>
      <p:pic>
        <p:nvPicPr>
          <p:cNvPr id="14" name="Picture 3" descr="bl3200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8163" y="3737370"/>
            <a:ext cx="2036986" cy="1970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78426" y="3613240"/>
            <a:ext cx="1605713" cy="2087022"/>
          </a:xfrm>
          <a:prstGeom prst="rect">
            <a:avLst/>
          </a:prstGeom>
        </p:spPr>
      </p:pic>
      <p:sp>
        <p:nvSpPr>
          <p:cNvPr id="8" name="矩形 7"/>
          <p:cNvSpPr/>
          <p:nvPr/>
        </p:nvSpPr>
        <p:spPr>
          <a:xfrm>
            <a:off x="1114837" y="5901065"/>
            <a:ext cx="1343638" cy="523220"/>
          </a:xfrm>
          <a:prstGeom prst="rect">
            <a:avLst/>
          </a:prstGeom>
        </p:spPr>
        <p:txBody>
          <a:bodyPr wrap="none">
            <a:spAutoFit/>
          </a:bodyPr>
          <a:lstStyle/>
          <a:p>
            <a:r>
              <a:rPr lang="zh-CN" altLang="en-US" sz="2800" b="1" dirty="0" smtClean="0">
                <a:ea typeface="微软雅黑" panose="020B0503020204020204" charset="-122"/>
              </a:rPr>
              <a:t>电子秤 </a:t>
            </a:r>
            <a:endParaRPr lang="zh-CN" altLang="en-US" dirty="0"/>
          </a:p>
        </p:txBody>
      </p:sp>
      <p:sp>
        <p:nvSpPr>
          <p:cNvPr id="9" name="矩形 8"/>
          <p:cNvSpPr/>
          <p:nvPr/>
        </p:nvSpPr>
        <p:spPr>
          <a:xfrm>
            <a:off x="3916361" y="5901065"/>
            <a:ext cx="902811" cy="523220"/>
          </a:xfrm>
          <a:prstGeom prst="rect">
            <a:avLst/>
          </a:prstGeom>
        </p:spPr>
        <p:txBody>
          <a:bodyPr wrap="none">
            <a:spAutoFit/>
          </a:bodyPr>
          <a:lstStyle/>
          <a:p>
            <a:r>
              <a:rPr lang="zh-CN" altLang="en-US" sz="2800" b="1" dirty="0" smtClean="0">
                <a:ea typeface="微软雅黑" panose="020B0503020204020204" charset="-122"/>
              </a:rPr>
              <a:t>磅秤</a:t>
            </a:r>
            <a:endParaRPr lang="zh-CN" altLang="en-US" dirty="0"/>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67852" y="4163106"/>
            <a:ext cx="2521221" cy="1252074"/>
          </a:xfrm>
          <a:prstGeom prst="rect">
            <a:avLst/>
          </a:prstGeom>
        </p:spPr>
      </p:pic>
      <p:sp>
        <p:nvSpPr>
          <p:cNvPr id="16" name="矩形 15"/>
          <p:cNvSpPr/>
          <p:nvPr/>
        </p:nvSpPr>
        <p:spPr>
          <a:xfrm>
            <a:off x="5825652" y="5855187"/>
            <a:ext cx="902811" cy="523220"/>
          </a:xfrm>
          <a:prstGeom prst="rect">
            <a:avLst/>
          </a:prstGeom>
        </p:spPr>
        <p:txBody>
          <a:bodyPr wrap="none">
            <a:spAutoFit/>
          </a:bodyPr>
          <a:lstStyle/>
          <a:p>
            <a:r>
              <a:rPr lang="zh-CN" altLang="en-US" sz="2800" b="1" dirty="0">
                <a:ea typeface="微软雅黑" panose="020B0503020204020204" charset="-122"/>
              </a:rPr>
              <a:t>杆秤</a:t>
            </a:r>
            <a:endParaRPr lang="zh-CN" altLang="en-US" dirty="0"/>
          </a:p>
        </p:txBody>
      </p:sp>
      <p:cxnSp>
        <p:nvCxnSpPr>
          <p:cNvPr id="25" name="直接连接符 24"/>
          <p:cNvCxnSpPr/>
          <p:nvPr/>
        </p:nvCxnSpPr>
        <p:spPr>
          <a:xfrm>
            <a:off x="463645" y="1316043"/>
            <a:ext cx="8227283"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67885" y="6424285"/>
            <a:ext cx="8227283"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85552" y="3415624"/>
            <a:ext cx="8227283"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03097" y="1236822"/>
            <a:ext cx="6353175" cy="738664"/>
          </a:xfrm>
          <a:prstGeom prst="rect">
            <a:avLst/>
          </a:prstGeom>
        </p:spPr>
        <p:txBody>
          <a:bodyPr wrap="square">
            <a:spAutoFit/>
          </a:bodyPr>
          <a:lstStyle/>
          <a:p>
            <a:pPr lvl="0">
              <a:lnSpc>
                <a:spcPct val="150000"/>
              </a:lnSpc>
              <a:spcBef>
                <a:spcPct val="50000"/>
              </a:spcBef>
            </a:pPr>
            <a:r>
              <a:rPr lang="en-US" altLang="zh-CN" sz="2800" b="1" dirty="0" smtClean="0">
                <a:solidFill>
                  <a:prstClr val="black"/>
                </a:solidFill>
                <a:ea typeface="微软雅黑" panose="020B0503020204020204" charset="-122"/>
              </a:rPr>
              <a:t>2</a:t>
            </a:r>
            <a:r>
              <a:rPr lang="zh-CN" altLang="en-US" sz="2800" b="1" dirty="0" smtClean="0">
                <a:solidFill>
                  <a:prstClr val="black"/>
                </a:solidFill>
                <a:ea typeface="微软雅黑" panose="020B0503020204020204" charset="-122"/>
              </a:rPr>
              <a:t>、实验室</a:t>
            </a:r>
            <a:r>
              <a:rPr lang="zh-CN" altLang="en-US" sz="2800" b="1" dirty="0">
                <a:solidFill>
                  <a:prstClr val="black"/>
                </a:solidFill>
                <a:ea typeface="微软雅黑" panose="020B0503020204020204" charset="-122"/>
              </a:rPr>
              <a:t>中一般用的是</a:t>
            </a:r>
            <a:r>
              <a:rPr lang="zh-CN" altLang="en-US" sz="2800" b="1" dirty="0">
                <a:solidFill>
                  <a:srgbClr val="C00000"/>
                </a:solidFill>
                <a:ea typeface="微软雅黑" panose="020B0503020204020204" charset="-122"/>
              </a:rPr>
              <a:t>托盘天平</a:t>
            </a:r>
            <a:r>
              <a:rPr lang="zh-CN" altLang="en-US" sz="2800" b="1" dirty="0">
                <a:solidFill>
                  <a:prstClr val="black"/>
                </a:solidFill>
                <a:ea typeface="微软雅黑" panose="020B0503020204020204" charset="-122"/>
              </a:rPr>
              <a:t>．</a:t>
            </a:r>
          </a:p>
        </p:txBody>
      </p:sp>
      <p:grpSp>
        <p:nvGrpSpPr>
          <p:cNvPr id="3" name="组合 2"/>
          <p:cNvGrpSpPr/>
          <p:nvPr/>
        </p:nvGrpSpPr>
        <p:grpSpPr>
          <a:xfrm>
            <a:off x="107727" y="579651"/>
            <a:ext cx="2286000" cy="852805"/>
            <a:chOff x="303" y="1315"/>
            <a:chExt cx="3600" cy="1343"/>
          </a:xfrm>
        </p:grpSpPr>
        <p:sp>
          <p:nvSpPr>
            <p:cNvPr id="4"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5" name="组合 4"/>
            <p:cNvGrpSpPr/>
            <p:nvPr/>
          </p:nvGrpSpPr>
          <p:grpSpPr>
            <a:xfrm>
              <a:off x="898" y="1383"/>
              <a:ext cx="3005" cy="883"/>
              <a:chOff x="903371" y="249943"/>
              <a:chExt cx="2312527" cy="679699"/>
            </a:xfrm>
          </p:grpSpPr>
          <p:sp>
            <p:nvSpPr>
              <p:cNvPr id="1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6" name="组合 5"/>
            <p:cNvGrpSpPr/>
            <p:nvPr/>
          </p:nvGrpSpPr>
          <p:grpSpPr>
            <a:xfrm rot="16200000">
              <a:off x="366" y="1252"/>
              <a:ext cx="995" cy="1122"/>
              <a:chOff x="8439634" y="3544648"/>
              <a:chExt cx="1611146" cy="1817848"/>
            </a:xfrm>
          </p:grpSpPr>
          <p:sp>
            <p:nvSpPr>
              <p:cNvPr id="8"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9"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7750" y="2324815"/>
            <a:ext cx="3181350" cy="2266950"/>
          </a:xfrm>
          <a:prstGeom prst="rect">
            <a:avLst/>
          </a:prstGeom>
        </p:spPr>
      </p:pic>
      <p:sp>
        <p:nvSpPr>
          <p:cNvPr id="17" name="矩形 16"/>
          <p:cNvSpPr/>
          <p:nvPr/>
        </p:nvSpPr>
        <p:spPr>
          <a:xfrm>
            <a:off x="971550" y="5178504"/>
            <a:ext cx="7029450" cy="523220"/>
          </a:xfrm>
          <a:prstGeom prst="rect">
            <a:avLst/>
          </a:prstGeom>
        </p:spPr>
        <p:txBody>
          <a:bodyPr wrap="square">
            <a:spAutoFit/>
          </a:bodyPr>
          <a:lstStyle/>
          <a:p>
            <a:r>
              <a:rPr lang="zh-CN" altLang="en-US" sz="2800" b="1" dirty="0">
                <a:solidFill>
                  <a:prstClr val="black"/>
                </a:solidFill>
                <a:ea typeface="微软雅黑" panose="020B0503020204020204" charset="-122"/>
              </a:rPr>
              <a:t>通常右盘放着砝码，左盘放待称重的</a:t>
            </a:r>
            <a:r>
              <a:rPr lang="zh-CN" altLang="en-US" sz="2800" b="1" dirty="0" smtClean="0">
                <a:solidFill>
                  <a:prstClr val="black"/>
                </a:solidFill>
                <a:ea typeface="微软雅黑" panose="020B0503020204020204" charset="-122"/>
              </a:rPr>
              <a:t>物体</a:t>
            </a:r>
            <a:endParaRPr lang="zh-CN" altLang="en-US" dirty="0"/>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84158" y="2324815"/>
            <a:ext cx="2921754" cy="2504360"/>
          </a:xfrm>
          <a:prstGeom prst="rect">
            <a:avLst/>
          </a:prstGeom>
        </p:spPr>
      </p:pic>
      <p:pic>
        <p:nvPicPr>
          <p:cNvPr id="19" name="图片 18"/>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299268" y="2562225"/>
            <a:ext cx="560832" cy="731520"/>
          </a:xfrm>
          <a:prstGeom prst="rect">
            <a:avLst/>
          </a:prstGeom>
        </p:spPr>
      </p:pic>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37560" y="2473071"/>
            <a:ext cx="735949" cy="73594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2"/>
          <p:cNvGraphicFramePr>
            <a:graphicFrameLocks noChangeAspect="1"/>
          </p:cNvGraphicFramePr>
          <p:nvPr/>
        </p:nvGraphicFramePr>
        <p:xfrm>
          <a:off x="1966851" y="1432456"/>
          <a:ext cx="4830763" cy="2838450"/>
        </p:xfrm>
        <a:graphic>
          <a:graphicData uri="http://schemas.openxmlformats.org/presentationml/2006/ole">
            <mc:AlternateContent xmlns:mc="http://schemas.openxmlformats.org/markup-compatibility/2006">
              <mc:Choice xmlns:v="urn:schemas-microsoft-com:vml" Requires="v">
                <p:oleObj spid="_x0000_s4149" r:id="rId3" imgW="4019048" imgH="2457143" progId="PBrush">
                  <p:embed/>
                </p:oleObj>
              </mc:Choice>
              <mc:Fallback>
                <p:oleObj r:id="rId3" imgW="4019048" imgH="2457143" progId="PBrush">
                  <p:embed/>
                  <p:pic>
                    <p:nvPicPr>
                      <p:cNvPr id="0" name="Picture 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6851" y="1432456"/>
                        <a:ext cx="4830763" cy="2838450"/>
                      </a:xfrm>
                      <a:prstGeom prst="rect">
                        <a:avLst/>
                      </a:prstGeom>
                      <a:noFill/>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圆角矩形标注 4"/>
          <p:cNvSpPr/>
          <p:nvPr/>
        </p:nvSpPr>
        <p:spPr>
          <a:xfrm>
            <a:off x="5417307" y="976272"/>
            <a:ext cx="1312913" cy="581025"/>
          </a:xfrm>
          <a:prstGeom prst="wedgeRoundRectCallout">
            <a:avLst>
              <a:gd name="adj1" fmla="val -120938"/>
              <a:gd name="adj2" fmla="val 68115"/>
              <a:gd name="adj3" fmla="val 16667"/>
            </a:avLst>
          </a:prstGeom>
          <a:solidFill>
            <a:schemeClr val="bg1">
              <a:lumMod val="95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800" b="1" dirty="0">
                <a:solidFill>
                  <a:prstClr val="black"/>
                </a:solidFill>
                <a:latin typeface="Arial" panose="020B0604020202020204" pitchFamily="34" charset="0"/>
                <a:ea typeface="微软雅黑" panose="020B0503020204020204" charset="-122"/>
              </a:rPr>
              <a:t>分度盘</a:t>
            </a:r>
          </a:p>
        </p:txBody>
      </p:sp>
      <p:sp>
        <p:nvSpPr>
          <p:cNvPr id="6" name="圆角矩形标注 5"/>
          <p:cNvSpPr/>
          <p:nvPr/>
        </p:nvSpPr>
        <p:spPr>
          <a:xfrm>
            <a:off x="6889044" y="2424109"/>
            <a:ext cx="1795372" cy="739537"/>
          </a:xfrm>
          <a:prstGeom prst="wedgeRoundRectCallout">
            <a:avLst>
              <a:gd name="adj1" fmla="val -76756"/>
              <a:gd name="adj2" fmla="val 56327"/>
              <a:gd name="adj3" fmla="val 16667"/>
            </a:avLst>
          </a:prstGeom>
          <a:solidFill>
            <a:schemeClr val="bg1">
              <a:lumMod val="95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800" b="1" dirty="0">
                <a:solidFill>
                  <a:prstClr val="black"/>
                </a:solidFill>
                <a:latin typeface="Arial" panose="020B0604020202020204" pitchFamily="34" charset="0"/>
                <a:ea typeface="微软雅黑" panose="020B0503020204020204" charset="-122"/>
              </a:rPr>
              <a:t>平衡螺母</a:t>
            </a:r>
          </a:p>
        </p:txBody>
      </p:sp>
      <p:sp>
        <p:nvSpPr>
          <p:cNvPr id="7" name="圆角矩形标注 6"/>
          <p:cNvSpPr/>
          <p:nvPr/>
        </p:nvSpPr>
        <p:spPr>
          <a:xfrm>
            <a:off x="5122409" y="4574729"/>
            <a:ext cx="1057275" cy="581025"/>
          </a:xfrm>
          <a:prstGeom prst="wedgeRoundRectCallout">
            <a:avLst>
              <a:gd name="adj1" fmla="val -111709"/>
              <a:gd name="adj2" fmla="val -253335"/>
              <a:gd name="adj3" fmla="val 16667"/>
            </a:avLst>
          </a:prstGeom>
          <a:solidFill>
            <a:schemeClr val="bg1">
              <a:lumMod val="95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800" b="1" dirty="0">
                <a:solidFill>
                  <a:prstClr val="black"/>
                </a:solidFill>
                <a:latin typeface="Arial" panose="020B0604020202020204" pitchFamily="34" charset="0"/>
                <a:ea typeface="微软雅黑" panose="020B0503020204020204" charset="-122"/>
              </a:rPr>
              <a:t>标尺</a:t>
            </a:r>
          </a:p>
        </p:txBody>
      </p:sp>
      <p:grpSp>
        <p:nvGrpSpPr>
          <p:cNvPr id="8" name="组合 7"/>
          <p:cNvGrpSpPr/>
          <p:nvPr/>
        </p:nvGrpSpPr>
        <p:grpSpPr>
          <a:xfrm>
            <a:off x="107727" y="579651"/>
            <a:ext cx="2286000" cy="852805"/>
            <a:chOff x="303" y="1315"/>
            <a:chExt cx="3600" cy="1343"/>
          </a:xfrm>
        </p:grpSpPr>
        <p:sp>
          <p:nvSpPr>
            <p:cNvPr id="9" name="矩形 8"/>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0" name="组合 9"/>
            <p:cNvGrpSpPr/>
            <p:nvPr/>
          </p:nvGrpSpPr>
          <p:grpSpPr>
            <a:xfrm>
              <a:off x="898" y="1383"/>
              <a:ext cx="3005" cy="883"/>
              <a:chOff x="903371" y="249943"/>
              <a:chExt cx="2312527" cy="679699"/>
            </a:xfrm>
          </p:grpSpPr>
          <p:sp>
            <p:nvSpPr>
              <p:cNvPr id="15"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6"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11" name="组合 10"/>
            <p:cNvGrpSpPr/>
            <p:nvPr/>
          </p:nvGrpSpPr>
          <p:grpSpPr>
            <a:xfrm rot="16200000">
              <a:off x="366" y="1252"/>
              <a:ext cx="995" cy="1122"/>
              <a:chOff x="8439634" y="3544648"/>
              <a:chExt cx="1611146" cy="1817848"/>
            </a:xfrm>
          </p:grpSpPr>
          <p:sp>
            <p:nvSpPr>
              <p:cNvPr id="1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7" name="Rectangle 11"/>
          <p:cNvSpPr txBox="1">
            <a:spLocks noChangeArrowheads="1"/>
          </p:cNvSpPr>
          <p:nvPr/>
        </p:nvSpPr>
        <p:spPr>
          <a:xfrm>
            <a:off x="3162875" y="5417587"/>
            <a:ext cx="3328267" cy="774700"/>
          </a:xfrm>
          <a:prstGeom prst="rect">
            <a:avLst/>
          </a:prstGeom>
          <a:noFill/>
          <a:ln>
            <a:noFill/>
          </a:ln>
        </p:spPr>
        <p:txBody>
          <a:bodyPr vert="horz" lIns="91440" tIns="45720" rIns="91440" bIns="45720" rtlCol="0" anchor="ctr">
            <a:normAutofit/>
          </a:bodyPr>
          <a:lstStyle>
            <a:lvl1pPr algn="l" defTabSz="915035" rtl="0" eaLnBrk="1" latinLnBrk="0" hangingPunct="1">
              <a:lnSpc>
                <a:spcPct val="90000"/>
              </a:lnSpc>
              <a:spcBef>
                <a:spcPct val="0"/>
              </a:spcBef>
              <a:buNone/>
              <a:defRPr sz="4400" kern="1200">
                <a:solidFill>
                  <a:schemeClr val="tx1"/>
                </a:solidFill>
                <a:latin typeface="+mj-lt"/>
                <a:ea typeface="+mj-ea"/>
                <a:cs typeface="+mj-cs"/>
              </a:defRPr>
            </a:lvl1pPr>
          </a:lstStyle>
          <a:p>
            <a:r>
              <a:rPr lang="zh-CN" sz="2800" b="1" dirty="0" smtClean="0">
                <a:ea typeface="微软雅黑" panose="020B0503020204020204" charset="-122"/>
              </a:rPr>
              <a:t>托盘天平的结构</a:t>
            </a:r>
            <a:endParaRPr lang="zh-CN" sz="2800" b="1" dirty="0">
              <a:latin typeface="微软雅黑" panose="020B0503020204020204" charset="-122"/>
              <a:ea typeface="微软雅黑" panose="020B0503020204020204" charset="-122"/>
            </a:endParaRPr>
          </a:p>
        </p:txBody>
      </p:sp>
      <p:sp>
        <p:nvSpPr>
          <p:cNvPr id="18" name="圆角矩形标注 17"/>
          <p:cNvSpPr/>
          <p:nvPr/>
        </p:nvSpPr>
        <p:spPr>
          <a:xfrm>
            <a:off x="7056058" y="4173505"/>
            <a:ext cx="1057275" cy="581025"/>
          </a:xfrm>
          <a:prstGeom prst="wedgeRoundRectCallout">
            <a:avLst>
              <a:gd name="adj1" fmla="val -154033"/>
              <a:gd name="adj2" fmla="val -79216"/>
              <a:gd name="adj3" fmla="val 16667"/>
            </a:avLst>
          </a:prstGeom>
          <a:solidFill>
            <a:schemeClr val="bg1">
              <a:lumMod val="95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800" b="1" dirty="0">
                <a:solidFill>
                  <a:prstClr val="black"/>
                </a:solidFill>
                <a:latin typeface="Arial" panose="020B0604020202020204" pitchFamily="34" charset="0"/>
                <a:ea typeface="微软雅黑" panose="020B0503020204020204" charset="-122"/>
              </a:rPr>
              <a:t>底座</a:t>
            </a:r>
          </a:p>
        </p:txBody>
      </p:sp>
      <p:sp>
        <p:nvSpPr>
          <p:cNvPr id="19" name="圆角矩形标注 18"/>
          <p:cNvSpPr/>
          <p:nvPr/>
        </p:nvSpPr>
        <p:spPr>
          <a:xfrm>
            <a:off x="1250461" y="1883613"/>
            <a:ext cx="1057275" cy="581025"/>
          </a:xfrm>
          <a:prstGeom prst="wedgeRoundRectCallout">
            <a:avLst>
              <a:gd name="adj1" fmla="val 77825"/>
              <a:gd name="adj2" fmla="val 111646"/>
              <a:gd name="adj3" fmla="val 16667"/>
            </a:avLst>
          </a:prstGeom>
          <a:solidFill>
            <a:schemeClr val="bg1">
              <a:lumMod val="95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800" b="1" dirty="0">
                <a:solidFill>
                  <a:prstClr val="black"/>
                </a:solidFill>
                <a:latin typeface="Arial" panose="020B0604020202020204" pitchFamily="34" charset="0"/>
                <a:ea typeface="微软雅黑" panose="020B0503020204020204" charset="-122"/>
              </a:rPr>
              <a:t>托盘</a:t>
            </a:r>
          </a:p>
        </p:txBody>
      </p:sp>
      <p:sp>
        <p:nvSpPr>
          <p:cNvPr id="20" name="圆角矩形标注 19"/>
          <p:cNvSpPr/>
          <p:nvPr/>
        </p:nvSpPr>
        <p:spPr>
          <a:xfrm>
            <a:off x="2905614" y="1294304"/>
            <a:ext cx="1057275" cy="581025"/>
          </a:xfrm>
          <a:prstGeom prst="wedgeRoundRectCallout">
            <a:avLst>
              <a:gd name="adj1" fmla="val 84446"/>
              <a:gd name="adj2" fmla="val 115468"/>
              <a:gd name="adj3" fmla="val 16667"/>
            </a:avLst>
          </a:prstGeom>
          <a:solidFill>
            <a:schemeClr val="bg1">
              <a:lumMod val="95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800" b="1" dirty="0">
                <a:solidFill>
                  <a:prstClr val="black"/>
                </a:solidFill>
                <a:latin typeface="Arial" panose="020B0604020202020204" pitchFamily="34" charset="0"/>
                <a:ea typeface="微软雅黑" panose="020B0503020204020204" charset="-122"/>
              </a:rPr>
              <a:t>指针</a:t>
            </a:r>
          </a:p>
        </p:txBody>
      </p:sp>
      <p:sp>
        <p:nvSpPr>
          <p:cNvPr id="21" name="圆角矩形标注 20"/>
          <p:cNvSpPr/>
          <p:nvPr/>
        </p:nvSpPr>
        <p:spPr>
          <a:xfrm>
            <a:off x="2490970" y="4625361"/>
            <a:ext cx="1057275" cy="581025"/>
          </a:xfrm>
          <a:prstGeom prst="wedgeRoundRectCallout">
            <a:avLst>
              <a:gd name="adj1" fmla="val 52064"/>
              <a:gd name="adj2" fmla="val -248312"/>
              <a:gd name="adj3" fmla="val 16667"/>
            </a:avLst>
          </a:prstGeom>
          <a:solidFill>
            <a:schemeClr val="bg1">
              <a:lumMod val="95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800" b="1" dirty="0">
                <a:solidFill>
                  <a:prstClr val="black"/>
                </a:solidFill>
                <a:latin typeface="Arial" panose="020B0604020202020204" pitchFamily="34" charset="0"/>
                <a:ea typeface="微软雅黑" panose="020B0503020204020204" charset="-122"/>
              </a:rPr>
              <a:t>游码</a:t>
            </a:r>
          </a:p>
        </p:txBody>
      </p:sp>
      <p:sp>
        <p:nvSpPr>
          <p:cNvPr id="26" name="圆角矩形标注 25"/>
          <p:cNvSpPr/>
          <p:nvPr/>
        </p:nvSpPr>
        <p:spPr>
          <a:xfrm>
            <a:off x="5328282" y="1843084"/>
            <a:ext cx="1057275" cy="581025"/>
          </a:xfrm>
          <a:prstGeom prst="wedgeRoundRectCallout">
            <a:avLst>
              <a:gd name="adj1" fmla="val -138392"/>
              <a:gd name="adj2" fmla="val 150153"/>
              <a:gd name="adj3" fmla="val 16667"/>
            </a:avLst>
          </a:prstGeom>
          <a:solidFill>
            <a:schemeClr val="bg1">
              <a:lumMod val="95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zh-CN" sz="2800" b="1" kern="100">
                <a:solidFill>
                  <a:prstClr val="black"/>
                </a:solidFill>
                <a:latin typeface="微软雅黑" panose="020B0503020204020204" charset="-122"/>
                <a:ea typeface="微软雅黑" panose="020B0503020204020204" charset="-122"/>
                <a:cs typeface="Times New Roman" panose="02020603050405020304" pitchFamily="18" charset="0"/>
              </a:rPr>
              <a:t>刀口</a:t>
            </a:r>
            <a:endParaRPr lang="zh-CN" altLang="en-US" sz="2800" b="1" dirty="0">
              <a:solidFill>
                <a:prstClr val="black"/>
              </a:solidFill>
              <a:latin typeface="微软雅黑" panose="020B0503020204020204" charset="-122"/>
              <a:ea typeface="微软雅黑" panose="020B0503020204020204" charset="-122"/>
            </a:endParaRPr>
          </a:p>
        </p:txBody>
      </p:sp>
      <p:sp>
        <p:nvSpPr>
          <p:cNvPr id="28" name="圆角矩形标注 27"/>
          <p:cNvSpPr/>
          <p:nvPr/>
        </p:nvSpPr>
        <p:spPr>
          <a:xfrm>
            <a:off x="1262945" y="3433841"/>
            <a:ext cx="1057275" cy="581025"/>
          </a:xfrm>
          <a:prstGeom prst="wedgeRoundRectCallout">
            <a:avLst>
              <a:gd name="adj1" fmla="val 167073"/>
              <a:gd name="adj2" fmla="val -99306"/>
              <a:gd name="adj3" fmla="val 16667"/>
            </a:avLst>
          </a:prstGeom>
          <a:solidFill>
            <a:schemeClr val="bg1">
              <a:lumMod val="95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800" b="1" dirty="0">
                <a:solidFill>
                  <a:prstClr val="black"/>
                </a:solidFill>
                <a:latin typeface="Arial" panose="020B0604020202020204" pitchFamily="34" charset="0"/>
                <a:ea typeface="微软雅黑" panose="020B0503020204020204" charset="-122"/>
              </a:rPr>
              <a:t>横梁</a:t>
            </a:r>
          </a:p>
        </p:txBody>
      </p:sp>
      <p:sp>
        <p:nvSpPr>
          <p:cNvPr id="29" name="横卷形 28"/>
          <p:cNvSpPr/>
          <p:nvPr/>
        </p:nvSpPr>
        <p:spPr>
          <a:xfrm>
            <a:off x="286482" y="1644327"/>
            <a:ext cx="8191500" cy="3990975"/>
          </a:xfrm>
          <a:prstGeom prst="horizontalScroll">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50000"/>
              </a:lnSpc>
            </a:pPr>
            <a:r>
              <a:rPr lang="zh-CN" altLang="en-US" sz="2800" b="1" dirty="0">
                <a:solidFill>
                  <a:prstClr val="black"/>
                </a:solidFill>
                <a:ea typeface="微软雅黑" panose="020B0503020204020204" charset="-122"/>
              </a:rPr>
              <a:t>称量物体时</a:t>
            </a:r>
            <a:r>
              <a:rPr lang="zh-CN" altLang="en-US" sz="2800" b="1" dirty="0" smtClean="0">
                <a:solidFill>
                  <a:prstClr val="black"/>
                </a:solidFill>
                <a:ea typeface="微软雅黑" panose="020B0503020204020204" charset="-122"/>
              </a:rPr>
              <a:t>游码在</a:t>
            </a:r>
            <a:r>
              <a:rPr lang="zh-CN" altLang="en-US" sz="2800" b="1" dirty="0">
                <a:solidFill>
                  <a:prstClr val="black"/>
                </a:solidFill>
                <a:ea typeface="微软雅黑" panose="020B0503020204020204" charset="-122"/>
              </a:rPr>
              <a:t>刻度尺上滑动。固定在梁上的指针在不摆动且指向正中刻度时或左右摆动幅度较小且相等时，砝码重量与游码位置示数之和就指示出待称重物体的重量。</a:t>
            </a:r>
            <a:endParaRPr lang="zh-CN" altLang="en-US" dirty="0">
              <a:solidFill>
                <a:prstClr val="blac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1000"/>
                                        <p:tgtEl>
                                          <p:spTgt spid="26"/>
                                        </p:tgtEl>
                                      </p:cBhvr>
                                    </p:animEffect>
                                    <p:anim calcmode="lin" valueType="num">
                                      <p:cBhvr>
                                        <p:cTn id="27" dur="1000" fill="hold"/>
                                        <p:tgtEl>
                                          <p:spTgt spid="26"/>
                                        </p:tgtEl>
                                        <p:attrNameLst>
                                          <p:attrName>ppt_x</p:attrName>
                                        </p:attrNameLst>
                                      </p:cBhvr>
                                      <p:tavLst>
                                        <p:tav tm="0">
                                          <p:val>
                                            <p:strVal val="#ppt_x"/>
                                          </p:val>
                                        </p:tav>
                                        <p:tav tm="100000">
                                          <p:val>
                                            <p:strVal val="#ppt_x"/>
                                          </p:val>
                                        </p:tav>
                                      </p:tavLst>
                                    </p:anim>
                                    <p:anim calcmode="lin" valueType="num">
                                      <p:cBhvr>
                                        <p:cTn id="2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1000"/>
                                        <p:tgtEl>
                                          <p:spTgt spid="7"/>
                                        </p:tgtEl>
                                      </p:cBhvr>
                                    </p:animEffect>
                                    <p:anim calcmode="lin" valueType="num">
                                      <p:cBhvr>
                                        <p:cTn id="48" dur="1000" fill="hold"/>
                                        <p:tgtEl>
                                          <p:spTgt spid="7"/>
                                        </p:tgtEl>
                                        <p:attrNameLst>
                                          <p:attrName>ppt_x</p:attrName>
                                        </p:attrNameLst>
                                      </p:cBhvr>
                                      <p:tavLst>
                                        <p:tav tm="0">
                                          <p:val>
                                            <p:strVal val="#ppt_x"/>
                                          </p:val>
                                        </p:tav>
                                        <p:tav tm="100000">
                                          <p:val>
                                            <p:strVal val="#ppt_x"/>
                                          </p:val>
                                        </p:tav>
                                      </p:tavLst>
                                    </p:anim>
                                    <p:anim calcmode="lin" valueType="num">
                                      <p:cBhvr>
                                        <p:cTn id="4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1000"/>
                                        <p:tgtEl>
                                          <p:spTgt spid="21"/>
                                        </p:tgtEl>
                                      </p:cBhvr>
                                    </p:animEffect>
                                    <p:anim calcmode="lin" valueType="num">
                                      <p:cBhvr>
                                        <p:cTn id="55" dur="1000" fill="hold"/>
                                        <p:tgtEl>
                                          <p:spTgt spid="21"/>
                                        </p:tgtEl>
                                        <p:attrNameLst>
                                          <p:attrName>ppt_x</p:attrName>
                                        </p:attrNameLst>
                                      </p:cBhvr>
                                      <p:tavLst>
                                        <p:tav tm="0">
                                          <p:val>
                                            <p:strVal val="#ppt_x"/>
                                          </p:val>
                                        </p:tav>
                                        <p:tav tm="100000">
                                          <p:val>
                                            <p:strVal val="#ppt_x"/>
                                          </p:val>
                                        </p:tav>
                                      </p:tavLst>
                                    </p:anim>
                                    <p:anim calcmode="lin" valueType="num">
                                      <p:cBhvr>
                                        <p:cTn id="5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1000"/>
                                        <p:tgtEl>
                                          <p:spTgt spid="28"/>
                                        </p:tgtEl>
                                      </p:cBhvr>
                                    </p:animEffect>
                                    <p:anim calcmode="lin" valueType="num">
                                      <p:cBhvr>
                                        <p:cTn id="62" dur="1000" fill="hold"/>
                                        <p:tgtEl>
                                          <p:spTgt spid="28"/>
                                        </p:tgtEl>
                                        <p:attrNameLst>
                                          <p:attrName>ppt_x</p:attrName>
                                        </p:attrNameLst>
                                      </p:cBhvr>
                                      <p:tavLst>
                                        <p:tav tm="0">
                                          <p:val>
                                            <p:strVal val="#ppt_x"/>
                                          </p:val>
                                        </p:tav>
                                        <p:tav tm="100000">
                                          <p:val>
                                            <p:strVal val="#ppt_x"/>
                                          </p:val>
                                        </p:tav>
                                      </p:tavLst>
                                    </p:anim>
                                    <p:anim calcmode="lin" valueType="num">
                                      <p:cBhvr>
                                        <p:cTn id="63"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1000"/>
                                        <p:tgtEl>
                                          <p:spTgt spid="29"/>
                                        </p:tgtEl>
                                      </p:cBhvr>
                                    </p:animEffect>
                                    <p:anim calcmode="lin" valueType="num">
                                      <p:cBhvr>
                                        <p:cTn id="69" dur="1000" fill="hold"/>
                                        <p:tgtEl>
                                          <p:spTgt spid="29"/>
                                        </p:tgtEl>
                                        <p:attrNameLst>
                                          <p:attrName>ppt_x</p:attrName>
                                        </p:attrNameLst>
                                      </p:cBhvr>
                                      <p:tavLst>
                                        <p:tav tm="0">
                                          <p:val>
                                            <p:strVal val="#ppt_x"/>
                                          </p:val>
                                        </p:tav>
                                        <p:tav tm="100000">
                                          <p:val>
                                            <p:strVal val="#ppt_x"/>
                                          </p:val>
                                        </p:tav>
                                      </p:tavLst>
                                    </p:anim>
                                    <p:anim calcmode="lin" valueType="num">
                                      <p:cBhvr>
                                        <p:cTn id="7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8" grpId="0" animBg="1"/>
      <p:bldP spid="19" grpId="0" animBg="1"/>
      <p:bldP spid="20" grpId="0" animBg="1"/>
      <p:bldP spid="21" grpId="0" animBg="1"/>
      <p:bldP spid="26" grpId="0" animBg="1"/>
      <p:bldP spid="28" grpId="0" animBg="1"/>
      <p:bldP spid="29"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1114837" y="1718747"/>
            <a:ext cx="6991350" cy="4616648"/>
          </a:xfrm>
          <a:prstGeom prst="rect">
            <a:avLst/>
          </a:prstGeom>
        </p:spPr>
        <p:txBody>
          <a:bodyPr wrap="square">
            <a:spAutoFit/>
          </a:bodyPr>
          <a:lstStyle/>
          <a:p>
            <a:pPr lvl="0">
              <a:lnSpc>
                <a:spcPct val="150000"/>
              </a:lnSpc>
            </a:pPr>
            <a:r>
              <a:rPr lang="zh-CN" altLang="en-US" sz="2800" b="1" dirty="0">
                <a:solidFill>
                  <a:prstClr val="black"/>
                </a:solidFill>
                <a:ea typeface="微软雅黑" panose="020B0503020204020204" charset="-122"/>
              </a:rPr>
              <a:t>信息窗</a:t>
            </a:r>
          </a:p>
          <a:p>
            <a:pPr lvl="0">
              <a:lnSpc>
                <a:spcPct val="150000"/>
              </a:lnSpc>
            </a:pPr>
            <a:r>
              <a:rPr lang="zh-CN" altLang="en-US" sz="2800" b="1" dirty="0">
                <a:solidFill>
                  <a:prstClr val="black"/>
                </a:solidFill>
                <a:ea typeface="微软雅黑" panose="020B0503020204020204" charset="-122"/>
              </a:rPr>
              <a:t>    在生产、生活和科学研究中，人们还用其他的一些工具来</a:t>
            </a:r>
            <a:r>
              <a:rPr lang="zh-CN" altLang="en-US" sz="2800" b="1" dirty="0" smtClean="0">
                <a:solidFill>
                  <a:prstClr val="black"/>
                </a:solidFill>
                <a:ea typeface="微软雅黑" panose="020B0503020204020204" charset="-122"/>
              </a:rPr>
              <a:t>测量质量</a:t>
            </a:r>
            <a:r>
              <a:rPr lang="zh-CN" altLang="en-US" sz="2800" b="1" dirty="0">
                <a:solidFill>
                  <a:prstClr val="black"/>
                </a:solidFill>
                <a:ea typeface="微软雅黑" panose="020B0503020204020204" charset="-122"/>
              </a:rPr>
              <a:t>。</a:t>
            </a:r>
          </a:p>
          <a:p>
            <a:pPr lvl="0">
              <a:lnSpc>
                <a:spcPct val="150000"/>
              </a:lnSpc>
            </a:pPr>
            <a:r>
              <a:rPr lang="zh-CN" altLang="en-US" sz="2800" b="1" dirty="0">
                <a:solidFill>
                  <a:prstClr val="black"/>
                </a:solidFill>
                <a:ea typeface="微软雅黑" panose="020B0503020204020204" charset="-122"/>
              </a:rPr>
              <a:t>    电子秤、案秤、台秤是生产、生活中测量质量的常用工具，</a:t>
            </a:r>
            <a:r>
              <a:rPr lang="zh-CN" altLang="en-US" sz="2800" b="1" dirty="0" smtClean="0">
                <a:solidFill>
                  <a:prstClr val="black"/>
                </a:solidFill>
                <a:ea typeface="微软雅黑" panose="020B0503020204020204" charset="-122"/>
              </a:rPr>
              <a:t>具有</a:t>
            </a:r>
            <a:r>
              <a:rPr lang="zh-CN" altLang="en-US" sz="2800" b="1" dirty="0">
                <a:solidFill>
                  <a:prstClr val="black"/>
                </a:solidFill>
                <a:ea typeface="微软雅黑" panose="020B0503020204020204" charset="-122"/>
              </a:rPr>
              <a:t>结构简单、便于操作、结实耐用等优点。</a:t>
            </a:r>
          </a:p>
          <a:p>
            <a:pPr lvl="0">
              <a:lnSpc>
                <a:spcPct val="150000"/>
              </a:lnSpc>
            </a:pPr>
            <a:r>
              <a:rPr lang="zh-CN" altLang="en-US" sz="2800" b="1" dirty="0">
                <a:solidFill>
                  <a:prstClr val="black"/>
                </a:solidFill>
                <a:ea typeface="微软雅黑" panose="020B0503020204020204" charset="-122"/>
              </a:rPr>
              <a:t>    </a:t>
            </a:r>
          </a:p>
        </p:txBody>
      </p:sp>
      <p:grpSp>
        <p:nvGrpSpPr>
          <p:cNvPr id="6" name="组合 5"/>
          <p:cNvGrpSpPr/>
          <p:nvPr/>
        </p:nvGrpSpPr>
        <p:grpSpPr>
          <a:xfrm>
            <a:off x="107727" y="579651"/>
            <a:ext cx="2286000" cy="852805"/>
            <a:chOff x="303" y="1315"/>
            <a:chExt cx="3600" cy="1343"/>
          </a:xfrm>
        </p:grpSpPr>
        <p:sp>
          <p:nvSpPr>
            <p:cNvPr id="7" name="矩形 6"/>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8" name="组合 7"/>
            <p:cNvGrpSpPr/>
            <p:nvPr/>
          </p:nvGrpSpPr>
          <p:grpSpPr>
            <a:xfrm>
              <a:off x="898" y="1383"/>
              <a:ext cx="3005" cy="883"/>
              <a:chOff x="903371" y="249943"/>
              <a:chExt cx="2312527" cy="679699"/>
            </a:xfrm>
          </p:grpSpPr>
          <p:sp>
            <p:nvSpPr>
              <p:cNvPr id="13"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4"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9" name="组合 8"/>
            <p:cNvGrpSpPr/>
            <p:nvPr/>
          </p:nvGrpSpPr>
          <p:grpSpPr>
            <a:xfrm rot="16200000">
              <a:off x="366" y="1252"/>
              <a:ext cx="995" cy="1122"/>
              <a:chOff x="8439634" y="3544648"/>
              <a:chExt cx="1611146" cy="1817848"/>
            </a:xfrm>
          </p:grpSpPr>
          <p:sp>
            <p:nvSpPr>
              <p:cNvPr id="11"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2"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2" name="圆角矩形 1"/>
          <p:cNvSpPr/>
          <p:nvPr/>
        </p:nvSpPr>
        <p:spPr>
          <a:xfrm>
            <a:off x="723249" y="1432456"/>
            <a:ext cx="7696851" cy="4654019"/>
          </a:xfrm>
          <a:prstGeom prst="roundRect">
            <a:avLst/>
          </a:prstGeom>
          <a:noFill/>
          <a:ln w="2857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07727" y="579651"/>
            <a:ext cx="2286000" cy="852805"/>
            <a:chOff x="303" y="1315"/>
            <a:chExt cx="3600" cy="1343"/>
          </a:xfrm>
        </p:grpSpPr>
        <p:sp>
          <p:nvSpPr>
            <p:cNvPr id="3" name="矩形 2"/>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366" y="1252"/>
              <a:ext cx="995" cy="1122"/>
              <a:chOff x="8439634" y="3544648"/>
              <a:chExt cx="1611146" cy="1817848"/>
            </a:xfrm>
          </p:grpSpPr>
          <p:sp>
            <p:nvSpPr>
              <p:cNvPr id="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1" name="矩形 10"/>
          <p:cNvSpPr/>
          <p:nvPr/>
        </p:nvSpPr>
        <p:spPr>
          <a:xfrm>
            <a:off x="569552" y="1330614"/>
            <a:ext cx="7812447" cy="1316194"/>
          </a:xfrm>
          <a:prstGeom prst="rect">
            <a:avLst/>
          </a:prstGeom>
        </p:spPr>
        <p:txBody>
          <a:bodyPr wrap="square">
            <a:spAutoFit/>
          </a:bodyPr>
          <a:lstStyle/>
          <a:p>
            <a:pPr lvl="0">
              <a:lnSpc>
                <a:spcPct val="150000"/>
              </a:lnSpc>
            </a:pPr>
            <a:r>
              <a:rPr lang="zh-CN" altLang="en-US" sz="2800" b="1" dirty="0">
                <a:solidFill>
                  <a:prstClr val="black"/>
                </a:solidFill>
                <a:ea typeface="微软雅黑" panose="020B0503020204020204" charset="-122"/>
              </a:rPr>
              <a:t>物理天平是生产、科学研究中测量质量的常用工具，具有测量精度高等优点</a:t>
            </a:r>
            <a:r>
              <a:rPr lang="zh-CN" altLang="en-US" sz="2800" b="1" dirty="0" smtClean="0">
                <a:solidFill>
                  <a:prstClr val="black"/>
                </a:solidFill>
                <a:ea typeface="微软雅黑" panose="020B0503020204020204" charset="-122"/>
              </a:rPr>
              <a:t>。</a:t>
            </a:r>
            <a:endParaRPr lang="zh-CN" altLang="en-US" sz="2800" b="1" dirty="0">
              <a:solidFill>
                <a:prstClr val="black"/>
              </a:solidFill>
              <a:ea typeface="微软雅黑" panose="020B0503020204020204" charset="-122"/>
            </a:endParaRPr>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3646" y="2932613"/>
            <a:ext cx="4300538" cy="2923879"/>
          </a:xfrm>
          <a:prstGeom prst="rect">
            <a:avLst/>
          </a:prstGeom>
        </p:spPr>
      </p:pic>
      <p:sp>
        <p:nvSpPr>
          <p:cNvPr id="13" name="矩形 12"/>
          <p:cNvSpPr/>
          <p:nvPr/>
        </p:nvSpPr>
        <p:spPr>
          <a:xfrm>
            <a:off x="3523436" y="5949671"/>
            <a:ext cx="1620957" cy="523220"/>
          </a:xfrm>
          <a:prstGeom prst="rect">
            <a:avLst/>
          </a:prstGeom>
        </p:spPr>
        <p:txBody>
          <a:bodyPr wrap="none">
            <a:spAutoFit/>
          </a:bodyPr>
          <a:lstStyle/>
          <a:p>
            <a:r>
              <a:rPr lang="zh-CN" altLang="en-US" sz="2800" b="1" dirty="0">
                <a:solidFill>
                  <a:prstClr val="black"/>
                </a:solidFill>
                <a:ea typeface="微软雅黑" panose="020B0503020204020204" charset="-122"/>
              </a:rPr>
              <a:t>物理天平</a:t>
            </a:r>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42978" y="587890"/>
            <a:ext cx="2286000" cy="852805"/>
            <a:chOff x="303" y="1315"/>
            <a:chExt cx="3600" cy="1343"/>
          </a:xfrm>
        </p:grpSpPr>
        <p:sp>
          <p:nvSpPr>
            <p:cNvPr id="12"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9" name="组合 18"/>
            <p:cNvGrpSpPr/>
            <p:nvPr/>
          </p:nvGrpSpPr>
          <p:grpSpPr>
            <a:xfrm>
              <a:off x="898" y="1383"/>
              <a:ext cx="3005" cy="883"/>
              <a:chOff x="903371" y="249943"/>
              <a:chExt cx="2312527" cy="679699"/>
            </a:xfrm>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巩固提升</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p:nvGrpSpPr>
          <p:grpSpPr>
            <a:xfrm rot="16200000">
              <a:off x="366" y="1252"/>
              <a:ext cx="995" cy="1122"/>
              <a:chOff x="8439634" y="3544648"/>
              <a:chExt cx="1611146" cy="1817848"/>
            </a:xfrm>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6" name="矩形 5"/>
          <p:cNvSpPr/>
          <p:nvPr/>
        </p:nvSpPr>
        <p:spPr>
          <a:xfrm>
            <a:off x="758500" y="1551417"/>
            <a:ext cx="7695689" cy="3323987"/>
          </a:xfrm>
          <a:prstGeom prst="rect">
            <a:avLst/>
          </a:prstGeom>
        </p:spPr>
        <p:txBody>
          <a:bodyPr wrap="square">
            <a:spAutoFit/>
          </a:bodyPr>
          <a:lstStyle/>
          <a:p>
            <a:pPr lvl="0">
              <a:lnSpc>
                <a:spcPct val="150000"/>
              </a:lnSpc>
            </a:pPr>
            <a:r>
              <a:rPr lang="en-US" altLang="zh-CN" sz="2800" b="1" dirty="0" smtClean="0">
                <a:solidFill>
                  <a:prstClr val="black"/>
                </a:solidFill>
                <a:ea typeface="微软雅黑" panose="020B0503020204020204" charset="-122"/>
              </a:rPr>
              <a:t>1</a:t>
            </a:r>
            <a:r>
              <a:rPr lang="zh-CN" altLang="en-US" sz="2800" b="1" dirty="0" smtClean="0">
                <a:solidFill>
                  <a:prstClr val="black"/>
                </a:solidFill>
                <a:ea typeface="微软雅黑" panose="020B0503020204020204" charset="-122"/>
              </a:rPr>
              <a:t>、下列</a:t>
            </a:r>
            <a:r>
              <a:rPr lang="zh-CN" altLang="en-US" sz="2800" b="1" dirty="0">
                <a:solidFill>
                  <a:prstClr val="black"/>
                </a:solidFill>
                <a:ea typeface="微软雅黑" panose="020B0503020204020204" charset="-122"/>
              </a:rPr>
              <a:t>说法中不正确的是（    ）</a:t>
            </a:r>
          </a:p>
          <a:p>
            <a:pPr lvl="0">
              <a:lnSpc>
                <a:spcPct val="150000"/>
              </a:lnSpc>
            </a:pPr>
            <a:r>
              <a:rPr lang="en-US" altLang="zh-CN" sz="2800" b="1" dirty="0">
                <a:solidFill>
                  <a:prstClr val="black"/>
                </a:solidFill>
                <a:ea typeface="微软雅黑" panose="020B0503020204020204" charset="-122"/>
              </a:rPr>
              <a:t>A</a:t>
            </a:r>
            <a:r>
              <a:rPr lang="zh-CN" altLang="en-US" sz="2800" b="1" dirty="0">
                <a:solidFill>
                  <a:prstClr val="black"/>
                </a:solidFill>
                <a:ea typeface="微软雅黑" panose="020B0503020204020204" charset="-122"/>
              </a:rPr>
              <a:t>．登月舱从地球到月球，质量变</a:t>
            </a:r>
            <a:r>
              <a:rPr lang="zh-CN" altLang="en-US" sz="2800" b="1" dirty="0" smtClean="0">
                <a:solidFill>
                  <a:prstClr val="black"/>
                </a:solidFill>
                <a:ea typeface="微软雅黑" panose="020B0503020204020204" charset="-122"/>
              </a:rPr>
              <a:t>小</a:t>
            </a:r>
            <a:r>
              <a:rPr lang="en-US" altLang="zh-CN" sz="2800" b="1" dirty="0" smtClean="0">
                <a:solidFill>
                  <a:prstClr val="black"/>
                </a:solidFill>
                <a:ea typeface="微软雅黑" panose="020B0503020204020204" charset="-122"/>
              </a:rPr>
              <a:t>;</a:t>
            </a:r>
            <a:endParaRPr lang="zh-CN" altLang="en-US" sz="2800" b="1" dirty="0">
              <a:solidFill>
                <a:prstClr val="black"/>
              </a:solidFill>
              <a:ea typeface="微软雅黑" panose="020B0503020204020204" charset="-122"/>
            </a:endParaRPr>
          </a:p>
          <a:p>
            <a:pPr lvl="0">
              <a:lnSpc>
                <a:spcPct val="150000"/>
              </a:lnSpc>
            </a:pPr>
            <a:r>
              <a:rPr lang="en-US" altLang="zh-CN" sz="2800" b="1" dirty="0">
                <a:solidFill>
                  <a:prstClr val="black"/>
                </a:solidFill>
                <a:ea typeface="微软雅黑" panose="020B0503020204020204" charset="-122"/>
              </a:rPr>
              <a:t>B</a:t>
            </a:r>
            <a:r>
              <a:rPr lang="zh-CN" altLang="en-US" sz="2800" b="1" dirty="0">
                <a:solidFill>
                  <a:prstClr val="black"/>
                </a:solidFill>
                <a:ea typeface="微软雅黑" panose="020B0503020204020204" charset="-122"/>
              </a:rPr>
              <a:t>．一杯水结成冰后，体积增大，质量</a:t>
            </a:r>
            <a:r>
              <a:rPr lang="zh-CN" altLang="en-US" sz="2800" b="1" dirty="0" smtClean="0">
                <a:solidFill>
                  <a:prstClr val="black"/>
                </a:solidFill>
                <a:ea typeface="微软雅黑" panose="020B0503020204020204" charset="-122"/>
              </a:rPr>
              <a:t>不变</a:t>
            </a:r>
            <a:r>
              <a:rPr lang="en-US" altLang="zh-CN" sz="2800" b="1" dirty="0" smtClean="0">
                <a:solidFill>
                  <a:prstClr val="black"/>
                </a:solidFill>
                <a:ea typeface="微软雅黑" panose="020B0503020204020204" charset="-122"/>
              </a:rPr>
              <a:t>;</a:t>
            </a:r>
            <a:endParaRPr lang="zh-CN" altLang="en-US" sz="2800" b="1" dirty="0">
              <a:solidFill>
                <a:prstClr val="black"/>
              </a:solidFill>
              <a:ea typeface="微软雅黑" panose="020B0503020204020204" charset="-122"/>
            </a:endParaRPr>
          </a:p>
          <a:p>
            <a:pPr lvl="0">
              <a:lnSpc>
                <a:spcPct val="150000"/>
              </a:lnSpc>
            </a:pPr>
            <a:r>
              <a:rPr lang="en-US" altLang="zh-CN" sz="2800" b="1" dirty="0">
                <a:solidFill>
                  <a:prstClr val="black"/>
                </a:solidFill>
                <a:ea typeface="微软雅黑" panose="020B0503020204020204" charset="-122"/>
              </a:rPr>
              <a:t>C</a:t>
            </a:r>
            <a:r>
              <a:rPr lang="zh-CN" altLang="en-US" sz="2800" b="1" dirty="0">
                <a:solidFill>
                  <a:prstClr val="black"/>
                </a:solidFill>
                <a:ea typeface="微软雅黑" panose="020B0503020204020204" charset="-122"/>
              </a:rPr>
              <a:t>．玻璃杯打碎后，形状发生了变化，质量</a:t>
            </a:r>
            <a:r>
              <a:rPr lang="zh-CN" altLang="en-US" sz="2800" b="1" dirty="0" smtClean="0">
                <a:solidFill>
                  <a:prstClr val="black"/>
                </a:solidFill>
                <a:ea typeface="微软雅黑" panose="020B0503020204020204" charset="-122"/>
              </a:rPr>
              <a:t>不变</a:t>
            </a:r>
            <a:r>
              <a:rPr lang="en-US" altLang="zh-CN" sz="2800" b="1" dirty="0" smtClean="0">
                <a:solidFill>
                  <a:prstClr val="black"/>
                </a:solidFill>
                <a:ea typeface="微软雅黑" panose="020B0503020204020204" charset="-122"/>
              </a:rPr>
              <a:t>;</a:t>
            </a:r>
            <a:endParaRPr lang="zh-CN" altLang="en-US" sz="2800" b="1" dirty="0">
              <a:solidFill>
                <a:prstClr val="black"/>
              </a:solidFill>
              <a:ea typeface="微软雅黑" panose="020B0503020204020204" charset="-122"/>
            </a:endParaRPr>
          </a:p>
          <a:p>
            <a:pPr lvl="0">
              <a:lnSpc>
                <a:spcPct val="150000"/>
              </a:lnSpc>
            </a:pPr>
            <a:r>
              <a:rPr lang="en-US" altLang="zh-CN" sz="2800" b="1" dirty="0">
                <a:solidFill>
                  <a:prstClr val="black"/>
                </a:solidFill>
                <a:ea typeface="微软雅黑" panose="020B0503020204020204" charset="-122"/>
              </a:rPr>
              <a:t>D</a:t>
            </a:r>
            <a:r>
              <a:rPr lang="zh-CN" altLang="en-US" sz="2800" b="1" dirty="0">
                <a:solidFill>
                  <a:prstClr val="black"/>
                </a:solidFill>
                <a:ea typeface="微软雅黑" panose="020B0503020204020204" charset="-122"/>
              </a:rPr>
              <a:t>．</a:t>
            </a:r>
            <a:r>
              <a:rPr lang="en-US" altLang="zh-CN" sz="2800" b="1" dirty="0">
                <a:solidFill>
                  <a:prstClr val="black"/>
                </a:solidFill>
                <a:ea typeface="微软雅黑" panose="020B0503020204020204" charset="-122"/>
              </a:rPr>
              <a:t>1kg</a:t>
            </a:r>
            <a:r>
              <a:rPr lang="zh-CN" altLang="en-US" sz="2800" b="1" dirty="0">
                <a:solidFill>
                  <a:prstClr val="black"/>
                </a:solidFill>
                <a:ea typeface="微软雅黑" panose="020B0503020204020204" charset="-122"/>
              </a:rPr>
              <a:t>的铁与</a:t>
            </a:r>
            <a:r>
              <a:rPr lang="en-US" altLang="zh-CN" sz="2800" b="1" dirty="0">
                <a:solidFill>
                  <a:prstClr val="black"/>
                </a:solidFill>
                <a:ea typeface="微软雅黑" panose="020B0503020204020204" charset="-122"/>
              </a:rPr>
              <a:t>1kg</a:t>
            </a:r>
            <a:r>
              <a:rPr lang="zh-CN" altLang="en-US" sz="2800" b="1" dirty="0">
                <a:solidFill>
                  <a:prstClr val="black"/>
                </a:solidFill>
                <a:ea typeface="微软雅黑" panose="020B0503020204020204" charset="-122"/>
              </a:rPr>
              <a:t>的棉花质量一样</a:t>
            </a:r>
            <a:r>
              <a:rPr lang="zh-CN" altLang="en-US" sz="2800" b="1" dirty="0" smtClean="0">
                <a:solidFill>
                  <a:prstClr val="black"/>
                </a:solidFill>
                <a:ea typeface="微软雅黑" panose="020B0503020204020204" charset="-122"/>
              </a:rPr>
              <a:t>大。</a:t>
            </a:r>
            <a:endParaRPr lang="en-US" altLang="zh-CN" sz="2800" b="1" dirty="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2" name="矩形 1"/>
          <p:cNvSpPr/>
          <p:nvPr/>
        </p:nvSpPr>
        <p:spPr>
          <a:xfrm>
            <a:off x="5264223" y="1700462"/>
            <a:ext cx="655313" cy="523220"/>
          </a:xfrm>
          <a:prstGeom prst="rect">
            <a:avLst/>
          </a:prstGeom>
        </p:spPr>
        <p:txBody>
          <a:bodyPr wrap="square">
            <a:spAutoFit/>
          </a:bodyPr>
          <a:lstStyle/>
          <a:p>
            <a:r>
              <a:rPr lang="en-US" altLang="zh-CN" sz="2800" b="1" dirty="0">
                <a:solidFill>
                  <a:srgbClr val="C00000"/>
                </a:solidFill>
                <a:latin typeface="Times New Roman" panose="02020603050405020304" pitchFamily="18" charset="0"/>
                <a:ea typeface="微软雅黑" panose="020B0503020204020204" charset="-122"/>
                <a:cs typeface="Times New Roman" panose="02020603050405020304" pitchFamily="18" charset="0"/>
              </a:rPr>
              <a:t>A</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181099" y="1624816"/>
            <a:ext cx="7839075" cy="3323987"/>
          </a:xfrm>
          <a:prstGeom prst="rect">
            <a:avLst/>
          </a:prstGeom>
        </p:spPr>
        <p:txBody>
          <a:bodyPr wrap="square">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2</a:t>
            </a:r>
            <a:r>
              <a:rPr lang="zh-CN" altLang="en-US" sz="2800" b="1" dirty="0" smtClean="0">
                <a:solidFill>
                  <a:prstClr val="black"/>
                </a:solidFill>
                <a:latin typeface="Times New Roman" panose="02020603050405020304" pitchFamily="18" charset="0"/>
                <a:ea typeface="微软雅黑" panose="020B0503020204020204" charset="-122"/>
              </a:rPr>
              <a:t>、</a:t>
            </a:r>
            <a:r>
              <a:rPr lang="zh-CN" altLang="en-US" sz="2800" b="1" dirty="0">
                <a:solidFill>
                  <a:prstClr val="black"/>
                </a:solidFill>
                <a:latin typeface="Times New Roman" panose="02020603050405020304" pitchFamily="18" charset="0"/>
                <a:ea typeface="微软雅黑" panose="020B0503020204020204" charset="-122"/>
              </a:rPr>
              <a:t>质量为</a:t>
            </a:r>
            <a:r>
              <a:rPr lang="en-US" altLang="zh-CN" sz="2800" b="1" dirty="0">
                <a:solidFill>
                  <a:prstClr val="black"/>
                </a:solidFill>
                <a:latin typeface="Times New Roman" panose="02020603050405020304" pitchFamily="18" charset="0"/>
                <a:ea typeface="微软雅黑" panose="020B0503020204020204" charset="-122"/>
              </a:rPr>
              <a:t>2500mg</a:t>
            </a:r>
            <a:r>
              <a:rPr lang="zh-CN" altLang="en-US" sz="2800" b="1" dirty="0">
                <a:solidFill>
                  <a:prstClr val="black"/>
                </a:solidFill>
                <a:latin typeface="Times New Roman" panose="02020603050405020304" pitchFamily="18" charset="0"/>
                <a:ea typeface="微软雅黑" panose="020B0503020204020204" charset="-122"/>
              </a:rPr>
              <a:t>的物体，它可能是（     ）．</a:t>
            </a:r>
          </a:p>
          <a:p>
            <a:pPr lvl="0">
              <a:lnSpc>
                <a:spcPct val="150000"/>
              </a:lnSpc>
            </a:pPr>
            <a:r>
              <a:rPr lang="en-US" altLang="zh-CN" sz="2800" b="1" dirty="0">
                <a:solidFill>
                  <a:prstClr val="black"/>
                </a:solidFill>
                <a:latin typeface="Times New Roman" panose="02020603050405020304" pitchFamily="18" charset="0"/>
                <a:ea typeface="微软雅黑" panose="020B0503020204020204" charset="-122"/>
              </a:rPr>
              <a:t>A</a:t>
            </a:r>
            <a:r>
              <a:rPr lang="zh-CN" altLang="en-US" sz="2800" b="1" dirty="0">
                <a:solidFill>
                  <a:prstClr val="black"/>
                </a:solidFill>
                <a:latin typeface="Times New Roman" panose="02020603050405020304" pitchFamily="18" charset="0"/>
                <a:ea typeface="微软雅黑" panose="020B0503020204020204" charset="-122"/>
              </a:rPr>
              <a:t>．一只羊的质量　　　</a:t>
            </a:r>
            <a:endParaRPr lang="en-US" altLang="zh-CN" sz="2800" b="1" dirty="0" smtClean="0">
              <a:solidFill>
                <a:prstClr val="black"/>
              </a:solidFill>
              <a:latin typeface="Times New Roman" panose="02020603050405020304" pitchFamily="18" charset="0"/>
              <a:ea typeface="微软雅黑" panose="020B0503020204020204" charset="-122"/>
            </a:endParaRPr>
          </a:p>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B</a:t>
            </a:r>
            <a:r>
              <a:rPr lang="zh-CN" altLang="en-US" sz="2800" b="1" dirty="0">
                <a:solidFill>
                  <a:prstClr val="black"/>
                </a:solidFill>
                <a:latin typeface="Times New Roman" panose="02020603050405020304" pitchFamily="18" charset="0"/>
                <a:ea typeface="微软雅黑" panose="020B0503020204020204" charset="-122"/>
              </a:rPr>
              <a:t>．一块橡皮的质量</a:t>
            </a:r>
          </a:p>
          <a:p>
            <a:pPr lvl="0">
              <a:lnSpc>
                <a:spcPct val="150000"/>
              </a:lnSpc>
            </a:pPr>
            <a:r>
              <a:rPr lang="en-US" altLang="zh-CN" sz="2800" b="1" dirty="0">
                <a:solidFill>
                  <a:prstClr val="black"/>
                </a:solidFill>
                <a:latin typeface="Times New Roman" panose="02020603050405020304" pitchFamily="18" charset="0"/>
                <a:ea typeface="微软雅黑" panose="020B0503020204020204" charset="-122"/>
              </a:rPr>
              <a:t>C</a:t>
            </a:r>
            <a:r>
              <a:rPr lang="zh-CN" altLang="en-US" sz="2800" b="1" dirty="0">
                <a:solidFill>
                  <a:prstClr val="black"/>
                </a:solidFill>
                <a:latin typeface="Times New Roman" panose="02020603050405020304" pitchFamily="18" charset="0"/>
                <a:ea typeface="微软雅黑" panose="020B0503020204020204" charset="-122"/>
              </a:rPr>
              <a:t>．一本物理书的质量　 </a:t>
            </a:r>
            <a:endParaRPr lang="en-US" altLang="zh-CN" sz="2800" b="1" dirty="0" smtClean="0">
              <a:solidFill>
                <a:prstClr val="black"/>
              </a:solidFill>
              <a:latin typeface="Times New Roman" panose="02020603050405020304" pitchFamily="18" charset="0"/>
              <a:ea typeface="微软雅黑" panose="020B0503020204020204" charset="-122"/>
            </a:endParaRPr>
          </a:p>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D</a:t>
            </a:r>
            <a:r>
              <a:rPr lang="zh-CN" altLang="en-US" sz="2800" b="1" dirty="0">
                <a:solidFill>
                  <a:prstClr val="black"/>
                </a:solidFill>
                <a:latin typeface="Times New Roman" panose="02020603050405020304" pitchFamily="18" charset="0"/>
                <a:ea typeface="微软雅黑" panose="020B0503020204020204" charset="-122"/>
              </a:rPr>
              <a:t>．一只蚂蚁的</a:t>
            </a:r>
            <a:r>
              <a:rPr lang="zh-CN" altLang="en-US" sz="2800" b="1" dirty="0" smtClean="0">
                <a:solidFill>
                  <a:prstClr val="black"/>
                </a:solidFill>
                <a:latin typeface="Times New Roman" panose="02020603050405020304" pitchFamily="18" charset="0"/>
                <a:ea typeface="微软雅黑" panose="020B0503020204020204" charset="-122"/>
              </a:rPr>
              <a:t>质量</a:t>
            </a:r>
            <a:endParaRPr lang="zh-CN" altLang="en-US" sz="2800" b="1" dirty="0">
              <a:solidFill>
                <a:prstClr val="black"/>
              </a:solidFill>
              <a:latin typeface="Times New Roman" panose="02020603050405020304" pitchFamily="18" charset="0"/>
              <a:ea typeface="微软雅黑" panose="020B0503020204020204" charset="-122"/>
            </a:endParaRPr>
          </a:p>
        </p:txBody>
      </p:sp>
      <p:grpSp>
        <p:nvGrpSpPr>
          <p:cNvPr id="3" name="组合 2"/>
          <p:cNvGrpSpPr/>
          <p:nvPr/>
        </p:nvGrpSpPr>
        <p:grpSpPr>
          <a:xfrm>
            <a:off x="142978" y="587890"/>
            <a:ext cx="2286000" cy="852805"/>
            <a:chOff x="303" y="1315"/>
            <a:chExt cx="3600" cy="1343"/>
          </a:xfrm>
        </p:grpSpPr>
        <p:sp>
          <p:nvSpPr>
            <p:cNvPr id="4"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5" name="组合 4"/>
            <p:cNvGrpSpPr/>
            <p:nvPr/>
          </p:nvGrpSpPr>
          <p:grpSpPr>
            <a:xfrm>
              <a:off x="898" y="1383"/>
              <a:ext cx="3005" cy="883"/>
              <a:chOff x="903371" y="249943"/>
              <a:chExt cx="2312527" cy="679699"/>
            </a:xfrm>
          </p:grpSpPr>
          <p:sp>
            <p:nvSpPr>
              <p:cNvPr id="1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巩固提升</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6" name="组合 5"/>
            <p:cNvGrpSpPr/>
            <p:nvPr/>
          </p:nvGrpSpPr>
          <p:grpSpPr>
            <a:xfrm rot="16200000">
              <a:off x="366" y="1252"/>
              <a:ext cx="995" cy="1122"/>
              <a:chOff x="8439634" y="3544648"/>
              <a:chExt cx="1611146" cy="1817848"/>
            </a:xfrm>
          </p:grpSpPr>
          <p:sp>
            <p:nvSpPr>
              <p:cNvPr id="8"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9"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2" name="矩形 11"/>
          <p:cNvSpPr/>
          <p:nvPr/>
        </p:nvSpPr>
        <p:spPr>
          <a:xfrm>
            <a:off x="7289974" y="1776740"/>
            <a:ext cx="423514" cy="523220"/>
          </a:xfrm>
          <a:prstGeom prst="rect">
            <a:avLst/>
          </a:prstGeom>
        </p:spPr>
        <p:txBody>
          <a:bodyPr wrap="none">
            <a:spAutoFit/>
          </a:bodyPr>
          <a:lstStyle/>
          <a:p>
            <a:r>
              <a:rPr lang="en-US" altLang="zh-CN" sz="2800" b="1" dirty="0">
                <a:solidFill>
                  <a:srgbClr val="C00000"/>
                </a:solidFill>
                <a:latin typeface="Times New Roman" panose="02020603050405020304" pitchFamily="18" charset="0"/>
                <a:ea typeface="微软雅黑" panose="020B0503020204020204" charset="-122"/>
              </a:rPr>
              <a:t>B</a:t>
            </a:r>
            <a:endParaRPr lang="zh-CN" altLang="en-US" dirty="0">
              <a:solidFill>
                <a:srgbClr val="C0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855131" y="1551417"/>
            <a:ext cx="8039100" cy="3322955"/>
          </a:xfrm>
          <a:prstGeom prst="rect">
            <a:avLst/>
          </a:prstGeom>
        </p:spPr>
        <p:txBody>
          <a:bodyPr wrap="square">
            <a:spAutoFit/>
          </a:bodyPr>
          <a:lstStyle/>
          <a:p>
            <a:pPr lvl="0">
              <a:lnSpc>
                <a:spcPct val="150000"/>
              </a:lnSpc>
            </a:pPr>
            <a:r>
              <a:rPr lang="en-US" altLang="zh-CN" sz="2800" b="1" dirty="0">
                <a:solidFill>
                  <a:prstClr val="black"/>
                </a:solidFill>
                <a:latin typeface="Times New Roman" panose="02020603050405020304" pitchFamily="18" charset="0"/>
                <a:ea typeface="微软雅黑" panose="020B0503020204020204" charset="-122"/>
              </a:rPr>
              <a:t>3</a:t>
            </a:r>
            <a:r>
              <a:rPr lang="zh-CN" altLang="en-US" sz="2800" b="1" dirty="0">
                <a:solidFill>
                  <a:prstClr val="black"/>
                </a:solidFill>
                <a:latin typeface="Times New Roman" panose="02020603050405020304" pitchFamily="18" charset="0"/>
                <a:ea typeface="微软雅黑" panose="020B0503020204020204" charset="-122"/>
              </a:rPr>
              <a:t>、下列物体中，质量为</a:t>
            </a:r>
            <a:r>
              <a:rPr lang="en-US" altLang="zh-CN" sz="2800" b="1" dirty="0">
                <a:solidFill>
                  <a:prstClr val="black"/>
                </a:solidFill>
                <a:latin typeface="Times New Roman" panose="02020603050405020304" pitchFamily="18" charset="0"/>
                <a:ea typeface="微软雅黑" panose="020B0503020204020204" charset="-122"/>
              </a:rPr>
              <a:t>4.2×10</a:t>
            </a:r>
            <a:r>
              <a:rPr lang="en-US" altLang="zh-CN" sz="2800" b="1" baseline="30000" dirty="0">
                <a:solidFill>
                  <a:prstClr val="black"/>
                </a:solidFill>
                <a:latin typeface="Times New Roman" panose="02020603050405020304" pitchFamily="18" charset="0"/>
                <a:ea typeface="微软雅黑" panose="020B0503020204020204" charset="-122"/>
              </a:rPr>
              <a:t>7</a:t>
            </a:r>
            <a:r>
              <a:rPr lang="en-US" altLang="zh-CN" sz="2800" b="1" dirty="0">
                <a:solidFill>
                  <a:prstClr val="black"/>
                </a:solidFill>
                <a:latin typeface="Times New Roman" panose="02020603050405020304" pitchFamily="18" charset="0"/>
                <a:ea typeface="微软雅黑" panose="020B0503020204020204" charset="-122"/>
              </a:rPr>
              <a:t>mg</a:t>
            </a:r>
            <a:r>
              <a:rPr lang="zh-CN" altLang="en-US" sz="2800" b="1" dirty="0">
                <a:solidFill>
                  <a:prstClr val="black"/>
                </a:solidFill>
                <a:latin typeface="Times New Roman" panose="02020603050405020304" pitchFamily="18" charset="0"/>
                <a:ea typeface="微软雅黑" panose="020B0503020204020204" charset="-122"/>
              </a:rPr>
              <a:t>的可能是（    ）</a:t>
            </a:r>
          </a:p>
          <a:p>
            <a:pPr lvl="0">
              <a:lnSpc>
                <a:spcPct val="150000"/>
              </a:lnSpc>
            </a:pPr>
            <a:r>
              <a:rPr lang="en-US" altLang="zh-CN" sz="2800" b="1" dirty="0">
                <a:solidFill>
                  <a:prstClr val="black"/>
                </a:solidFill>
                <a:latin typeface="Times New Roman" panose="02020603050405020304" pitchFamily="18" charset="0"/>
                <a:ea typeface="微软雅黑" panose="020B0503020204020204" charset="-122"/>
              </a:rPr>
              <a:t>A.</a:t>
            </a:r>
            <a:r>
              <a:rPr lang="zh-CN" altLang="en-US" sz="2800" b="1" dirty="0">
                <a:solidFill>
                  <a:prstClr val="black"/>
                </a:solidFill>
                <a:latin typeface="Times New Roman" panose="02020603050405020304" pitchFamily="18" charset="0"/>
                <a:ea typeface="微软雅黑" panose="020B0503020204020204" charset="-122"/>
              </a:rPr>
              <a:t>一只鸡          </a:t>
            </a:r>
            <a:endParaRPr lang="en-US" altLang="zh-CN" sz="2800" b="1" dirty="0" smtClean="0">
              <a:solidFill>
                <a:prstClr val="black"/>
              </a:solidFill>
              <a:latin typeface="Times New Roman" panose="02020603050405020304" pitchFamily="18" charset="0"/>
              <a:ea typeface="微软雅黑" panose="020B0503020204020204" charset="-122"/>
            </a:endParaRPr>
          </a:p>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B</a:t>
            </a:r>
            <a:r>
              <a:rPr lang="en-US" altLang="zh-CN" sz="2800" b="1" dirty="0">
                <a:solidFill>
                  <a:prstClr val="black"/>
                </a:solidFill>
                <a:latin typeface="Times New Roman" panose="02020603050405020304" pitchFamily="18" charset="0"/>
                <a:ea typeface="微软雅黑" panose="020B0503020204020204" charset="-122"/>
              </a:rPr>
              <a:t>.</a:t>
            </a:r>
            <a:r>
              <a:rPr lang="zh-CN" altLang="en-US" sz="2800" b="1" dirty="0">
                <a:solidFill>
                  <a:prstClr val="black"/>
                </a:solidFill>
                <a:latin typeface="Times New Roman" panose="02020603050405020304" pitchFamily="18" charset="0"/>
                <a:ea typeface="微软雅黑" panose="020B0503020204020204" charset="-122"/>
              </a:rPr>
              <a:t>一个苹果</a:t>
            </a:r>
          </a:p>
          <a:p>
            <a:pPr lvl="0">
              <a:lnSpc>
                <a:spcPct val="150000"/>
              </a:lnSpc>
            </a:pPr>
            <a:r>
              <a:rPr lang="en-US" altLang="zh-CN" sz="2800" b="1" dirty="0">
                <a:solidFill>
                  <a:prstClr val="black"/>
                </a:solidFill>
                <a:latin typeface="Times New Roman" panose="02020603050405020304" pitchFamily="18" charset="0"/>
                <a:ea typeface="微软雅黑" panose="020B0503020204020204" charset="-122"/>
              </a:rPr>
              <a:t>C.</a:t>
            </a:r>
            <a:r>
              <a:rPr lang="zh-CN" altLang="en-US" sz="2800" b="1" dirty="0">
                <a:solidFill>
                  <a:prstClr val="black"/>
                </a:solidFill>
                <a:latin typeface="Times New Roman" panose="02020603050405020304" pitchFamily="18" charset="0"/>
                <a:ea typeface="微软雅黑" panose="020B0503020204020204" charset="-122"/>
              </a:rPr>
              <a:t>一位初中生    </a:t>
            </a:r>
            <a:endParaRPr lang="en-US" altLang="zh-CN" sz="2800" b="1" dirty="0" smtClean="0">
              <a:solidFill>
                <a:prstClr val="black"/>
              </a:solidFill>
              <a:latin typeface="Times New Roman" panose="02020603050405020304" pitchFamily="18" charset="0"/>
              <a:ea typeface="微软雅黑" panose="020B0503020204020204" charset="-122"/>
            </a:endParaRPr>
          </a:p>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D</a:t>
            </a:r>
            <a:r>
              <a:rPr lang="en-US" altLang="zh-CN" sz="2800" b="1" dirty="0">
                <a:solidFill>
                  <a:prstClr val="black"/>
                </a:solidFill>
                <a:latin typeface="Times New Roman" panose="02020603050405020304" pitchFamily="18" charset="0"/>
                <a:ea typeface="微软雅黑" panose="020B0503020204020204" charset="-122"/>
              </a:rPr>
              <a:t>.</a:t>
            </a:r>
            <a:r>
              <a:rPr lang="zh-CN" altLang="en-US" sz="2800" b="1" dirty="0">
                <a:solidFill>
                  <a:prstClr val="black"/>
                </a:solidFill>
                <a:latin typeface="Times New Roman" panose="02020603050405020304" pitchFamily="18" charset="0"/>
                <a:ea typeface="微软雅黑" panose="020B0503020204020204" charset="-122"/>
              </a:rPr>
              <a:t>一头大象</a:t>
            </a:r>
            <a:r>
              <a:rPr lang="zh-CN" altLang="en-US" sz="2800" b="1" dirty="0" smtClean="0">
                <a:solidFill>
                  <a:prstClr val="black"/>
                </a:solidFill>
                <a:latin typeface="Times New Roman" panose="02020603050405020304" pitchFamily="18" charset="0"/>
                <a:ea typeface="微软雅黑" panose="020B0503020204020204" charset="-122"/>
              </a:rPr>
              <a:t>。</a:t>
            </a:r>
            <a:endParaRPr lang="zh-CN" altLang="en-US" sz="2800" b="1" dirty="0">
              <a:solidFill>
                <a:prstClr val="black"/>
              </a:solidFill>
              <a:latin typeface="Times New Roman" panose="02020603050405020304" pitchFamily="18" charset="0"/>
              <a:ea typeface="微软雅黑" panose="020B0503020204020204" charset="-122"/>
            </a:endParaRPr>
          </a:p>
        </p:txBody>
      </p:sp>
      <p:grpSp>
        <p:nvGrpSpPr>
          <p:cNvPr id="4" name="组合 3"/>
          <p:cNvGrpSpPr/>
          <p:nvPr/>
        </p:nvGrpSpPr>
        <p:grpSpPr>
          <a:xfrm>
            <a:off x="142978" y="587890"/>
            <a:ext cx="2286000" cy="852805"/>
            <a:chOff x="303" y="1315"/>
            <a:chExt cx="3600" cy="1343"/>
          </a:xfrm>
        </p:grpSpPr>
        <p:sp>
          <p:nvSpPr>
            <p:cNvPr id="5" name="矩形 4"/>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6" name="组合 5"/>
            <p:cNvGrpSpPr/>
            <p:nvPr/>
          </p:nvGrpSpPr>
          <p:grpSpPr>
            <a:xfrm>
              <a:off x="898" y="1383"/>
              <a:ext cx="3005" cy="883"/>
              <a:chOff x="903371" y="249943"/>
              <a:chExt cx="2312527" cy="679699"/>
            </a:xfrm>
          </p:grpSpPr>
          <p:sp>
            <p:nvSpPr>
              <p:cNvPr id="11"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2"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巩固提升</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7" name="组合 6"/>
            <p:cNvGrpSpPr/>
            <p:nvPr/>
          </p:nvGrpSpPr>
          <p:grpSpPr>
            <a:xfrm rot="16200000">
              <a:off x="366" y="1252"/>
              <a:ext cx="995" cy="1122"/>
              <a:chOff x="8439634" y="3544648"/>
              <a:chExt cx="1611146" cy="1817848"/>
            </a:xfrm>
          </p:grpSpPr>
          <p:sp>
            <p:nvSpPr>
              <p:cNvPr id="9"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0"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2" name="矩形 1"/>
          <p:cNvSpPr/>
          <p:nvPr/>
        </p:nvSpPr>
        <p:spPr>
          <a:xfrm>
            <a:off x="8087634" y="1551417"/>
            <a:ext cx="444352" cy="738664"/>
          </a:xfrm>
          <a:prstGeom prst="rect">
            <a:avLst/>
          </a:prstGeom>
        </p:spPr>
        <p:txBody>
          <a:bodyPr wrap="none">
            <a:spAutoFit/>
          </a:bodyPr>
          <a:lstStyle/>
          <a:p>
            <a:pPr lvl="0">
              <a:lnSpc>
                <a:spcPct val="150000"/>
              </a:lnSpc>
            </a:pPr>
            <a:r>
              <a:rPr lang="en-US" altLang="zh-CN" sz="2800" b="1" dirty="0">
                <a:solidFill>
                  <a:srgbClr val="C00000"/>
                </a:solidFill>
                <a:latin typeface="Times New Roman" panose="02020603050405020304" pitchFamily="18" charset="0"/>
                <a:ea typeface="微软雅黑" panose="020B0503020204020204" charset="-122"/>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685268" y="1137222"/>
            <a:ext cx="7752880" cy="2677656"/>
          </a:xfrm>
          <a:prstGeom prst="rect">
            <a:avLst/>
          </a:prstGeom>
        </p:spPr>
        <p:txBody>
          <a:bodyPr wrap="square">
            <a:spAutoFit/>
          </a:bodyPr>
          <a:lstStyle/>
          <a:p>
            <a:pPr>
              <a:lnSpc>
                <a:spcPct val="150000"/>
              </a:lnSpc>
            </a:pPr>
            <a:r>
              <a:rPr lang="en-US" altLang="zh-CN" sz="2800" b="1" kern="100" dirty="0" smtClean="0">
                <a:latin typeface="Times New Roman" panose="02020603050405020304" pitchFamily="18" charset="0"/>
                <a:ea typeface="微软雅黑" panose="020B0503020204020204" charset="-122"/>
                <a:cs typeface="Times New Roman" panose="02020603050405020304" pitchFamily="18" charset="0"/>
              </a:rPr>
              <a:t>4</a:t>
            </a:r>
            <a:r>
              <a:rPr lang="zh-CN" altLang="en-US" sz="2800" b="1" kern="100" dirty="0" smtClean="0">
                <a:latin typeface="Times New Roman" panose="02020603050405020304" pitchFamily="18" charset="0"/>
                <a:ea typeface="微软雅黑" panose="020B0503020204020204" charset="-122"/>
                <a:cs typeface="Times New Roman" panose="02020603050405020304" pitchFamily="18" charset="0"/>
              </a:rPr>
              <a:t>、</a:t>
            </a:r>
            <a:r>
              <a:rPr lang="zh-CN" altLang="zh-CN" sz="2800" b="1" kern="100" dirty="0" smtClean="0">
                <a:latin typeface="Times New Roman" panose="02020603050405020304" pitchFamily="18" charset="0"/>
                <a:ea typeface="微软雅黑" panose="020B0503020204020204" charset="-122"/>
                <a:cs typeface="Times New Roman" panose="02020603050405020304" pitchFamily="18" charset="0"/>
              </a:rPr>
              <a:t>观察</a:t>
            </a:r>
            <a:r>
              <a:rPr lang="zh-CN" altLang="zh-CN" sz="2800" b="1" kern="100" dirty="0">
                <a:latin typeface="Times New Roman" panose="02020603050405020304" pitchFamily="18" charset="0"/>
                <a:ea typeface="微软雅黑" panose="020B0503020204020204" charset="-122"/>
                <a:cs typeface="Times New Roman" panose="02020603050405020304" pitchFamily="18" charset="0"/>
              </a:rPr>
              <a:t>如图所示的托盘天平，可知托盘天平由</a:t>
            </a:r>
            <a:r>
              <a:rPr lang="en-US" altLang="zh-CN" sz="2800" b="1" u="sng" kern="100" dirty="0">
                <a:latin typeface="Times New Roman" panose="02020603050405020304" pitchFamily="18" charset="0"/>
                <a:ea typeface="微软雅黑" panose="020B0503020204020204" charset="-122"/>
                <a:cs typeface="Times New Roman" panose="02020603050405020304" pitchFamily="18" charset="0"/>
              </a:rPr>
              <a:t>          </a:t>
            </a:r>
            <a:r>
              <a:rPr lang="en-US" altLang="zh-CN" sz="2800" b="1" u="sng" kern="100" dirty="0">
                <a:solidFill>
                  <a:prstClr val="black"/>
                </a:solidFill>
                <a:latin typeface="Times New Roman" panose="02020603050405020304" pitchFamily="18" charset="0"/>
                <a:ea typeface="微软雅黑" panose="020B0503020204020204" charset="-122"/>
                <a:cs typeface="Times New Roman" panose="02020603050405020304" pitchFamily="18" charset="0"/>
              </a:rPr>
              <a:t> </a:t>
            </a:r>
            <a:r>
              <a:rPr lang="en-US" altLang="zh-CN" sz="2800" b="1" u="sng" kern="100" dirty="0" smtClean="0">
                <a:latin typeface="Times New Roman" panose="02020603050405020304" pitchFamily="18" charset="0"/>
                <a:ea typeface="微软雅黑" panose="020B0503020204020204" charset="-122"/>
                <a:cs typeface="Times New Roman" panose="02020603050405020304" pitchFamily="18" charset="0"/>
              </a:rPr>
              <a:t>         </a:t>
            </a:r>
            <a:r>
              <a:rPr lang="zh-CN" altLang="zh-CN" sz="2800" b="1" kern="100" dirty="0" smtClean="0">
                <a:latin typeface="Times New Roman" panose="02020603050405020304" pitchFamily="18" charset="0"/>
                <a:ea typeface="微软雅黑" panose="020B0503020204020204" charset="-122"/>
                <a:cs typeface="Times New Roman" panose="02020603050405020304" pitchFamily="18" charset="0"/>
              </a:rPr>
              <a:t>、</a:t>
            </a:r>
            <a:r>
              <a:rPr lang="en-US" altLang="zh-CN" sz="2800" b="1" u="sng" kern="100" dirty="0" smtClean="0">
                <a:latin typeface="Times New Roman" panose="02020603050405020304" pitchFamily="18" charset="0"/>
                <a:ea typeface="微软雅黑" panose="020B0503020204020204" charset="-122"/>
                <a:cs typeface="Times New Roman" panose="02020603050405020304" pitchFamily="18" charset="0"/>
              </a:rPr>
              <a:t>          </a:t>
            </a:r>
            <a:r>
              <a:rPr lang="zh-CN" altLang="zh-CN" sz="2800" b="1" kern="100" dirty="0">
                <a:latin typeface="Times New Roman" panose="02020603050405020304" pitchFamily="18" charset="0"/>
                <a:ea typeface="微软雅黑" panose="020B0503020204020204" charset="-122"/>
                <a:cs typeface="Times New Roman" panose="02020603050405020304" pitchFamily="18" charset="0"/>
              </a:rPr>
              <a:t>、托盘</a:t>
            </a:r>
            <a:r>
              <a:rPr lang="zh-CN" altLang="zh-CN" sz="2800" b="1" kern="100" dirty="0" smtClean="0">
                <a:latin typeface="Times New Roman" panose="02020603050405020304" pitchFamily="18" charset="0"/>
                <a:ea typeface="微软雅黑" panose="020B0503020204020204" charset="-122"/>
                <a:cs typeface="Times New Roman" panose="02020603050405020304" pitchFamily="18" charset="0"/>
              </a:rPr>
              <a:t>、横梁</a:t>
            </a:r>
            <a:r>
              <a:rPr lang="en-US" altLang="zh-CN" sz="2800" b="1" u="sng" kern="100" dirty="0" smtClean="0">
                <a:latin typeface="Times New Roman" panose="02020603050405020304" pitchFamily="18" charset="0"/>
                <a:ea typeface="微软雅黑" panose="020B0503020204020204" charset="-122"/>
                <a:cs typeface="Times New Roman" panose="02020603050405020304" pitchFamily="18" charset="0"/>
              </a:rPr>
              <a:t>                    </a:t>
            </a:r>
            <a:r>
              <a:rPr lang="zh-CN" altLang="zh-CN" sz="2800" b="1" kern="100" dirty="0">
                <a:latin typeface="Times New Roman" panose="02020603050405020304" pitchFamily="18" charset="0"/>
                <a:ea typeface="微软雅黑" panose="020B0503020204020204" charset="-122"/>
                <a:cs typeface="Times New Roman" panose="02020603050405020304" pitchFamily="18" charset="0"/>
              </a:rPr>
              <a:t>、</a:t>
            </a:r>
            <a:r>
              <a:rPr lang="en-US" altLang="zh-CN" sz="2800" b="1" u="sng" kern="100" dirty="0">
                <a:latin typeface="Times New Roman" panose="02020603050405020304" pitchFamily="18" charset="0"/>
                <a:ea typeface="微软雅黑" panose="020B0503020204020204" charset="-122"/>
                <a:cs typeface="Times New Roman" panose="02020603050405020304" pitchFamily="18" charset="0"/>
              </a:rPr>
              <a:t>        </a:t>
            </a:r>
            <a:r>
              <a:rPr lang="en-US" altLang="zh-CN" sz="2800" b="1" u="sng" kern="100" dirty="0" smtClean="0">
                <a:latin typeface="Times New Roman" panose="02020603050405020304" pitchFamily="18" charset="0"/>
                <a:ea typeface="微软雅黑" panose="020B0503020204020204" charset="-122"/>
                <a:cs typeface="Times New Roman" panose="02020603050405020304" pitchFamily="18" charset="0"/>
              </a:rPr>
              <a:t>            </a:t>
            </a:r>
            <a:r>
              <a:rPr lang="zh-CN" altLang="zh-CN" sz="2800" b="1" kern="100" dirty="0" smtClean="0">
                <a:latin typeface="Times New Roman" panose="02020603050405020304" pitchFamily="18" charset="0"/>
                <a:ea typeface="微软雅黑" panose="020B0503020204020204" charset="-122"/>
                <a:cs typeface="Times New Roman" panose="02020603050405020304" pitchFamily="18" charset="0"/>
              </a:rPr>
              <a:t>、</a:t>
            </a:r>
            <a:r>
              <a:rPr lang="en-US" altLang="zh-CN" sz="2800" b="1" u="sng" kern="100" dirty="0" smtClean="0">
                <a:latin typeface="Times New Roman" panose="02020603050405020304" pitchFamily="18" charset="0"/>
                <a:ea typeface="微软雅黑" panose="020B0503020204020204" charset="-122"/>
                <a:cs typeface="Times New Roman" panose="02020603050405020304" pitchFamily="18" charset="0"/>
              </a:rPr>
              <a:t>         </a:t>
            </a:r>
            <a:r>
              <a:rPr lang="zh-CN" altLang="zh-CN" sz="2800" b="1" kern="100" dirty="0">
                <a:latin typeface="Times New Roman" panose="02020603050405020304" pitchFamily="18" charset="0"/>
                <a:ea typeface="微软雅黑" panose="020B0503020204020204" charset="-122"/>
                <a:cs typeface="Times New Roman" panose="02020603050405020304" pitchFamily="18" charset="0"/>
              </a:rPr>
              <a:t>、底座、砝码等组成。</a:t>
            </a: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92145" y="3974945"/>
            <a:ext cx="3181350" cy="2266950"/>
          </a:xfrm>
          <a:prstGeom prst="rect">
            <a:avLst/>
          </a:prstGeom>
        </p:spPr>
      </p:pic>
      <p:sp>
        <p:nvSpPr>
          <p:cNvPr id="9" name="矩形 8"/>
          <p:cNvSpPr/>
          <p:nvPr/>
        </p:nvSpPr>
        <p:spPr>
          <a:xfrm>
            <a:off x="5049215" y="2307986"/>
            <a:ext cx="1248560" cy="738664"/>
          </a:xfrm>
          <a:prstGeom prst="rect">
            <a:avLst/>
          </a:prstGeom>
        </p:spPr>
        <p:txBody>
          <a:bodyPr wrap="square">
            <a:spAutoFit/>
          </a:bodyPr>
          <a:lstStyle/>
          <a:p>
            <a:pPr indent="266700">
              <a:lnSpc>
                <a:spcPct val="150000"/>
              </a:lnSpc>
            </a:pPr>
            <a:r>
              <a:rPr lang="zh-CN" altLang="zh-CN" sz="2800" b="1" dirty="0" smtClean="0">
                <a:solidFill>
                  <a:srgbClr val="C00000"/>
                </a:solidFill>
                <a:latin typeface="Times New Roman" panose="02020603050405020304" pitchFamily="18" charset="0"/>
                <a:ea typeface="微软雅黑" panose="020B0503020204020204" charset="-122"/>
                <a:cs typeface="Times New Roman" panose="02020603050405020304" pitchFamily="18" charset="0"/>
              </a:rPr>
              <a:t>游码</a:t>
            </a:r>
            <a:endParaRPr lang="zh-CN" altLang="zh-CN" sz="2800" b="1" dirty="0">
              <a:solidFill>
                <a:srgbClr val="C00000"/>
              </a:solidFill>
              <a:latin typeface="Times New Roman" panose="02020603050405020304" pitchFamily="18" charset="0"/>
              <a:ea typeface="微软雅黑" panose="020B0503020204020204" charset="-122"/>
              <a:cs typeface="Times New Roman" panose="02020603050405020304" pitchFamily="18" charset="0"/>
            </a:endParaRPr>
          </a:p>
        </p:txBody>
      </p:sp>
      <p:grpSp>
        <p:nvGrpSpPr>
          <p:cNvPr id="10" name="组合 9"/>
          <p:cNvGrpSpPr/>
          <p:nvPr/>
        </p:nvGrpSpPr>
        <p:grpSpPr>
          <a:xfrm>
            <a:off x="142978" y="587890"/>
            <a:ext cx="2286000" cy="852805"/>
            <a:chOff x="303" y="1315"/>
            <a:chExt cx="3600" cy="1343"/>
          </a:xfrm>
        </p:grpSpPr>
        <p:sp>
          <p:nvSpPr>
            <p:cNvPr id="11" name="矩形 10"/>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2" name="组合 11"/>
            <p:cNvGrpSpPr/>
            <p:nvPr/>
          </p:nvGrpSpPr>
          <p:grpSpPr>
            <a:xfrm>
              <a:off x="898" y="1383"/>
              <a:ext cx="3005" cy="883"/>
              <a:chOff x="903371" y="249943"/>
              <a:chExt cx="2312527" cy="679699"/>
            </a:xfrm>
          </p:grpSpPr>
          <p:sp>
            <p:nvSpPr>
              <p:cNvPr id="17"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8"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巩固提升</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13" name="组合 12"/>
            <p:cNvGrpSpPr/>
            <p:nvPr/>
          </p:nvGrpSpPr>
          <p:grpSpPr>
            <a:xfrm rot="16200000">
              <a:off x="366" y="1252"/>
              <a:ext cx="995" cy="1122"/>
              <a:chOff x="8439634" y="3544648"/>
              <a:chExt cx="1611146" cy="1817848"/>
            </a:xfrm>
          </p:grpSpPr>
          <p:sp>
            <p:nvSpPr>
              <p:cNvPr id="15"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6"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2" name="矩形 1"/>
          <p:cNvSpPr/>
          <p:nvPr/>
        </p:nvSpPr>
        <p:spPr>
          <a:xfrm>
            <a:off x="1150088" y="1875358"/>
            <a:ext cx="1710725" cy="523220"/>
          </a:xfrm>
          <a:prstGeom prst="rect">
            <a:avLst/>
          </a:prstGeom>
        </p:spPr>
        <p:txBody>
          <a:bodyPr wrap="none">
            <a:spAutoFit/>
          </a:bodyPr>
          <a:lstStyle/>
          <a:p>
            <a:r>
              <a:rPr lang="zh-CN" altLang="zh-CN" sz="2800" b="1" dirty="0">
                <a:solidFill>
                  <a:srgbClr val="C00000"/>
                </a:solidFill>
                <a:latin typeface="Times New Roman" panose="02020603050405020304" pitchFamily="18" charset="0"/>
                <a:ea typeface="微软雅黑" panose="020B0503020204020204" charset="-122"/>
                <a:cs typeface="Times New Roman" panose="02020603050405020304" pitchFamily="18" charset="0"/>
              </a:rPr>
              <a:t>分度标尺</a:t>
            </a:r>
            <a:r>
              <a:rPr lang="en-US" altLang="zh-CN" sz="2800" b="1" dirty="0">
                <a:solidFill>
                  <a:srgbClr val="C00000"/>
                </a:solidFill>
                <a:latin typeface="Times New Roman" panose="02020603050405020304" pitchFamily="18" charset="0"/>
                <a:ea typeface="微软雅黑" panose="020B0503020204020204" charset="-122"/>
                <a:cs typeface="Times New Roman" panose="02020603050405020304" pitchFamily="18" charset="0"/>
              </a:rPr>
              <a:t> </a:t>
            </a:r>
            <a:endParaRPr lang="zh-CN" altLang="en-US" dirty="0"/>
          </a:p>
        </p:txBody>
      </p:sp>
      <p:sp>
        <p:nvSpPr>
          <p:cNvPr id="4" name="矩形 3"/>
          <p:cNvSpPr/>
          <p:nvPr/>
        </p:nvSpPr>
        <p:spPr>
          <a:xfrm>
            <a:off x="3254592" y="1813211"/>
            <a:ext cx="902811" cy="523220"/>
          </a:xfrm>
          <a:prstGeom prst="rect">
            <a:avLst/>
          </a:prstGeom>
        </p:spPr>
        <p:txBody>
          <a:bodyPr wrap="none">
            <a:spAutoFit/>
          </a:bodyPr>
          <a:lstStyle/>
          <a:p>
            <a:r>
              <a:rPr lang="zh-CN" altLang="zh-CN" sz="2800" b="1" dirty="0">
                <a:solidFill>
                  <a:srgbClr val="C00000"/>
                </a:solidFill>
                <a:latin typeface="Times New Roman" panose="02020603050405020304" pitchFamily="18" charset="0"/>
                <a:ea typeface="微软雅黑" panose="020B0503020204020204" charset="-122"/>
                <a:cs typeface="Times New Roman" panose="02020603050405020304" pitchFamily="18" charset="0"/>
              </a:rPr>
              <a:t>指针</a:t>
            </a:r>
            <a:endParaRPr lang="zh-CN" altLang="en-US" dirty="0"/>
          </a:p>
        </p:txBody>
      </p:sp>
      <p:sp>
        <p:nvSpPr>
          <p:cNvPr id="5" name="矩形 4"/>
          <p:cNvSpPr/>
          <p:nvPr/>
        </p:nvSpPr>
        <p:spPr>
          <a:xfrm>
            <a:off x="1204230" y="2558645"/>
            <a:ext cx="1710725" cy="523220"/>
          </a:xfrm>
          <a:prstGeom prst="rect">
            <a:avLst/>
          </a:prstGeom>
        </p:spPr>
        <p:txBody>
          <a:bodyPr wrap="none">
            <a:spAutoFit/>
          </a:bodyPr>
          <a:lstStyle/>
          <a:p>
            <a:r>
              <a:rPr lang="zh-CN" altLang="zh-CN" sz="2800" b="1" dirty="0">
                <a:solidFill>
                  <a:srgbClr val="C00000"/>
                </a:solidFill>
                <a:latin typeface="Times New Roman" panose="02020603050405020304" pitchFamily="18" charset="0"/>
                <a:ea typeface="微软雅黑" panose="020B0503020204020204" charset="-122"/>
                <a:cs typeface="Times New Roman" panose="02020603050405020304" pitchFamily="18" charset="0"/>
              </a:rPr>
              <a:t>平衡螺母</a:t>
            </a:r>
            <a:r>
              <a:rPr lang="en-US" altLang="zh-CN" sz="2800" b="1" dirty="0">
                <a:solidFill>
                  <a:srgbClr val="C00000"/>
                </a:solidFill>
                <a:latin typeface="Times New Roman" panose="02020603050405020304" pitchFamily="18" charset="0"/>
                <a:ea typeface="微软雅黑" panose="020B0503020204020204" charset="-122"/>
                <a:cs typeface="Times New Roman" panose="02020603050405020304" pitchFamily="18" charset="0"/>
              </a:rPr>
              <a:t> </a:t>
            </a:r>
            <a:endParaRPr lang="zh-CN" altLang="en-US" dirty="0"/>
          </a:p>
        </p:txBody>
      </p:sp>
      <p:sp>
        <p:nvSpPr>
          <p:cNvPr id="6" name="矩形 5"/>
          <p:cNvSpPr/>
          <p:nvPr/>
        </p:nvSpPr>
        <p:spPr>
          <a:xfrm>
            <a:off x="3254592" y="2497594"/>
            <a:ext cx="1710725" cy="523220"/>
          </a:xfrm>
          <a:prstGeom prst="rect">
            <a:avLst/>
          </a:prstGeom>
        </p:spPr>
        <p:txBody>
          <a:bodyPr wrap="none">
            <a:spAutoFit/>
          </a:bodyPr>
          <a:lstStyle/>
          <a:p>
            <a:r>
              <a:rPr lang="zh-CN" altLang="zh-CN" sz="2800" b="1" dirty="0">
                <a:solidFill>
                  <a:srgbClr val="C00000"/>
                </a:solidFill>
                <a:latin typeface="Times New Roman" panose="02020603050405020304" pitchFamily="18" charset="0"/>
                <a:ea typeface="微软雅黑" panose="020B0503020204020204" charset="-122"/>
                <a:cs typeface="Times New Roman" panose="02020603050405020304" pitchFamily="18" charset="0"/>
              </a:rPr>
              <a:t>称量标尺</a:t>
            </a:r>
            <a:r>
              <a:rPr lang="en-US" altLang="zh-CN" sz="2800" b="1" dirty="0">
                <a:solidFill>
                  <a:srgbClr val="C00000"/>
                </a:solidFill>
                <a:latin typeface="Times New Roman" panose="02020603050405020304" pitchFamily="18" charset="0"/>
                <a:ea typeface="微软雅黑" panose="020B0503020204020204" charset="-122"/>
                <a:cs typeface="Times New Roman" panose="02020603050405020304" pitchFamily="18" charset="0"/>
              </a:rPr>
              <a:t>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77075" y="579652"/>
            <a:ext cx="2286000" cy="852805"/>
            <a:chOff x="303" y="1315"/>
            <a:chExt cx="3600" cy="1343"/>
          </a:xfrm>
        </p:grpSpPr>
        <p:sp>
          <p:nvSpPr>
            <p:cNvPr id="12"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9" name="组合 18"/>
            <p:cNvGrpSpPr/>
            <p:nvPr/>
          </p:nvGrpSpPr>
          <p:grpSpPr>
            <a:xfrm>
              <a:off x="898" y="1383"/>
              <a:ext cx="3005" cy="883"/>
              <a:chOff x="903371" y="249943"/>
              <a:chExt cx="2312527" cy="679699"/>
            </a:xfrm>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89" y="325868"/>
                <a:ext cx="2112335"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导入新课</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p:nvGrpSpPr>
          <p:grpSpPr>
            <a:xfrm rot="16200000">
              <a:off x="366" y="1252"/>
              <a:ext cx="995" cy="1122"/>
              <a:chOff x="8439634" y="3544648"/>
              <a:chExt cx="1611146" cy="1817848"/>
            </a:xfrm>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1" name="矩形 10"/>
          <p:cNvSpPr/>
          <p:nvPr/>
        </p:nvSpPr>
        <p:spPr>
          <a:xfrm>
            <a:off x="1276551" y="2358254"/>
            <a:ext cx="7964247" cy="2677656"/>
          </a:xfrm>
          <a:prstGeom prst="rect">
            <a:avLst/>
          </a:prstGeom>
          <a:ln>
            <a:noFill/>
          </a:ln>
        </p:spPr>
        <p:txBody>
          <a:bodyPr wrap="square">
            <a:spAutoFit/>
          </a:bodyPr>
          <a:lstStyle/>
          <a:p>
            <a:pPr lvl="0">
              <a:lnSpc>
                <a:spcPct val="150000"/>
              </a:lnSpc>
            </a:pPr>
            <a:r>
              <a:rPr lang="zh-CN" altLang="en-US" sz="2800" b="1" kern="0" dirty="0" smtClean="0">
                <a:solidFill>
                  <a:srgbClr val="000000"/>
                </a:solidFill>
                <a:latin typeface="Times New Roman" panose="02020603050405020304" pitchFamily="18" charset="0"/>
                <a:ea typeface="微软雅黑" panose="020B0503020204020204" charset="-122"/>
              </a:rPr>
              <a:t>相同</a:t>
            </a:r>
            <a:r>
              <a:rPr lang="zh-CN" altLang="en-US" sz="2800" b="1" kern="0" dirty="0">
                <a:solidFill>
                  <a:srgbClr val="000000"/>
                </a:solidFill>
                <a:latin typeface="Times New Roman" panose="02020603050405020304" pitchFamily="18" charset="0"/>
                <a:ea typeface="微软雅黑" panose="020B0503020204020204" charset="-122"/>
              </a:rPr>
              <a:t>点</a:t>
            </a:r>
            <a:r>
              <a:rPr lang="zh-CN" altLang="en-US" sz="2800" b="1" kern="0" dirty="0" smtClean="0">
                <a:solidFill>
                  <a:srgbClr val="000000"/>
                </a:solidFill>
                <a:latin typeface="Times New Roman" panose="02020603050405020304" pitchFamily="18" charset="0"/>
                <a:ea typeface="微软雅黑" panose="020B0503020204020204" charset="-122"/>
              </a:rPr>
              <a:t>：都是由相同的材料木头做成的</a:t>
            </a:r>
            <a:endParaRPr lang="en-US" altLang="zh-CN" sz="2800" b="1" kern="0" dirty="0" smtClean="0">
              <a:solidFill>
                <a:srgbClr val="000000"/>
              </a:solidFill>
              <a:latin typeface="Times New Roman" panose="02020603050405020304" pitchFamily="18" charset="0"/>
              <a:ea typeface="微软雅黑" panose="020B0503020204020204" charset="-122"/>
            </a:endParaRPr>
          </a:p>
          <a:p>
            <a:pPr lvl="0">
              <a:lnSpc>
                <a:spcPct val="150000"/>
              </a:lnSpc>
            </a:pPr>
            <a:r>
              <a:rPr lang="zh-CN" altLang="en-US" sz="2800" b="1" kern="0" dirty="0" smtClean="0">
                <a:solidFill>
                  <a:srgbClr val="000000"/>
                </a:solidFill>
                <a:latin typeface="Times New Roman" panose="02020603050405020304" pitchFamily="18" charset="0"/>
                <a:ea typeface="微软雅黑" panose="020B0503020204020204" charset="-122"/>
              </a:rPr>
              <a:t>即：</a:t>
            </a:r>
            <a:r>
              <a:rPr lang="zh-CN" altLang="en-US" sz="2800" b="1" kern="0" dirty="0" smtClean="0">
                <a:solidFill>
                  <a:srgbClr val="C00000"/>
                </a:solidFill>
                <a:latin typeface="Times New Roman" panose="02020603050405020304" pitchFamily="18" charset="0"/>
                <a:ea typeface="微软雅黑" panose="020B0503020204020204" charset="-122"/>
              </a:rPr>
              <a:t>所</a:t>
            </a:r>
            <a:r>
              <a:rPr lang="zh-CN" altLang="en-US" sz="2800" b="1" kern="0" dirty="0">
                <a:solidFill>
                  <a:srgbClr val="C00000"/>
                </a:solidFill>
                <a:latin typeface="Times New Roman" panose="02020603050405020304" pitchFamily="18" charset="0"/>
                <a:ea typeface="微软雅黑" panose="020B0503020204020204" charset="-122"/>
              </a:rPr>
              <a:t>含物质</a:t>
            </a:r>
            <a:r>
              <a:rPr lang="zh-CN" altLang="en-US" sz="2800" b="1" kern="0" dirty="0" smtClean="0">
                <a:solidFill>
                  <a:srgbClr val="C00000"/>
                </a:solidFill>
                <a:latin typeface="Times New Roman" panose="02020603050405020304" pitchFamily="18" charset="0"/>
                <a:ea typeface="微软雅黑" panose="020B0503020204020204" charset="-122"/>
              </a:rPr>
              <a:t>相同</a:t>
            </a:r>
            <a:r>
              <a:rPr lang="zh-CN" altLang="en-US" sz="2800" b="1" kern="0" dirty="0" smtClean="0">
                <a:solidFill>
                  <a:srgbClr val="000000"/>
                </a:solidFill>
                <a:latin typeface="Times New Roman" panose="02020603050405020304" pitchFamily="18" charset="0"/>
                <a:ea typeface="微软雅黑" panose="020B0503020204020204" charset="-122"/>
              </a:rPr>
              <a:t>。  </a:t>
            </a:r>
            <a:endParaRPr lang="zh-CN" altLang="en-US" sz="2800" b="1" kern="0" dirty="0">
              <a:solidFill>
                <a:srgbClr val="000000"/>
              </a:solidFill>
              <a:latin typeface="Times New Roman" panose="02020603050405020304" pitchFamily="18" charset="0"/>
              <a:ea typeface="微软雅黑" panose="020B0503020204020204" charset="-122"/>
            </a:endParaRPr>
          </a:p>
          <a:p>
            <a:pPr lvl="0">
              <a:lnSpc>
                <a:spcPct val="150000"/>
              </a:lnSpc>
            </a:pPr>
            <a:r>
              <a:rPr lang="zh-CN" altLang="en-US" sz="2800" b="1" kern="0" dirty="0">
                <a:solidFill>
                  <a:srgbClr val="000000"/>
                </a:solidFill>
                <a:latin typeface="Times New Roman" panose="02020603050405020304" pitchFamily="18" charset="0"/>
                <a:ea typeface="微软雅黑" panose="020B0503020204020204" charset="-122"/>
              </a:rPr>
              <a:t>不同点</a:t>
            </a:r>
            <a:r>
              <a:rPr lang="zh-CN" altLang="en-US" sz="2800" b="1" kern="0" dirty="0" smtClean="0">
                <a:solidFill>
                  <a:srgbClr val="000000"/>
                </a:solidFill>
                <a:latin typeface="Times New Roman" panose="02020603050405020304" pitchFamily="18" charset="0"/>
                <a:ea typeface="微软雅黑" panose="020B0503020204020204" charset="-122"/>
              </a:rPr>
              <a:t>：它们所用材料的多少不同</a:t>
            </a:r>
            <a:endParaRPr lang="en-US" altLang="zh-CN" sz="2800" b="1" kern="0" dirty="0" smtClean="0">
              <a:solidFill>
                <a:srgbClr val="000000"/>
              </a:solidFill>
              <a:latin typeface="Times New Roman" panose="02020603050405020304" pitchFamily="18" charset="0"/>
              <a:ea typeface="微软雅黑" panose="020B0503020204020204" charset="-122"/>
            </a:endParaRPr>
          </a:p>
          <a:p>
            <a:pPr lvl="0">
              <a:lnSpc>
                <a:spcPct val="150000"/>
              </a:lnSpc>
            </a:pPr>
            <a:r>
              <a:rPr lang="zh-CN" altLang="en-US" sz="2800" b="1" kern="0" dirty="0" smtClean="0">
                <a:solidFill>
                  <a:srgbClr val="000000"/>
                </a:solidFill>
                <a:latin typeface="Times New Roman" panose="02020603050405020304" pitchFamily="18" charset="0"/>
                <a:ea typeface="微软雅黑" panose="020B0503020204020204" charset="-122"/>
              </a:rPr>
              <a:t>即</a:t>
            </a:r>
            <a:r>
              <a:rPr lang="en-US" altLang="zh-CN" sz="2800" b="1" kern="0" dirty="0" smtClean="0">
                <a:solidFill>
                  <a:srgbClr val="000000"/>
                </a:solidFill>
                <a:latin typeface="Times New Roman" panose="02020603050405020304" pitchFamily="18" charset="0"/>
                <a:ea typeface="微软雅黑" panose="020B0503020204020204" charset="-122"/>
              </a:rPr>
              <a:t>:</a:t>
            </a:r>
            <a:r>
              <a:rPr lang="zh-CN" altLang="en-US" sz="2800" b="1" kern="0" dirty="0" smtClean="0">
                <a:solidFill>
                  <a:srgbClr val="C00000"/>
                </a:solidFill>
                <a:latin typeface="Times New Roman" panose="02020603050405020304" pitchFamily="18" charset="0"/>
                <a:ea typeface="微软雅黑" panose="020B0503020204020204" charset="-122"/>
              </a:rPr>
              <a:t>所</a:t>
            </a:r>
            <a:r>
              <a:rPr lang="zh-CN" altLang="en-US" sz="2800" b="1" kern="0" dirty="0">
                <a:solidFill>
                  <a:srgbClr val="C00000"/>
                </a:solidFill>
                <a:latin typeface="Times New Roman" panose="02020603050405020304" pitchFamily="18" charset="0"/>
                <a:ea typeface="微软雅黑" panose="020B0503020204020204" charset="-122"/>
              </a:rPr>
              <a:t>含物质的多少</a:t>
            </a:r>
            <a:r>
              <a:rPr lang="zh-CN" altLang="en-US" sz="2800" b="1" kern="0" dirty="0" smtClean="0">
                <a:solidFill>
                  <a:srgbClr val="C00000"/>
                </a:solidFill>
                <a:latin typeface="Times New Roman" panose="02020603050405020304" pitchFamily="18" charset="0"/>
                <a:ea typeface="微软雅黑" panose="020B0503020204020204" charset="-122"/>
              </a:rPr>
              <a:t>不同</a:t>
            </a:r>
            <a:r>
              <a:rPr lang="zh-CN" altLang="en-US" sz="2800" b="1" kern="0" dirty="0" smtClean="0">
                <a:solidFill>
                  <a:srgbClr val="000000"/>
                </a:solidFill>
                <a:latin typeface="Times New Roman" panose="02020603050405020304" pitchFamily="18" charset="0"/>
                <a:ea typeface="微软雅黑" panose="020B0503020204020204" charset="-122"/>
              </a:rPr>
              <a:t>。</a:t>
            </a:r>
            <a:endParaRPr lang="zh-CN" altLang="en-US" sz="2800" b="1" kern="0" dirty="0">
              <a:solidFill>
                <a:srgbClr val="000000"/>
              </a:solidFill>
              <a:latin typeface="Times New Roman" panose="02020603050405020304" pitchFamily="18" charset="0"/>
              <a:ea typeface="微软雅黑" panose="020B0503020204020204" charset="-122"/>
            </a:endParaRPr>
          </a:p>
        </p:txBody>
      </p:sp>
      <p:sp>
        <p:nvSpPr>
          <p:cNvPr id="2" name="矩形 1"/>
          <p:cNvSpPr/>
          <p:nvPr/>
        </p:nvSpPr>
        <p:spPr>
          <a:xfrm>
            <a:off x="3409118" y="1672173"/>
            <a:ext cx="1620957" cy="523220"/>
          </a:xfrm>
          <a:prstGeom prst="rect">
            <a:avLst/>
          </a:prstGeom>
        </p:spPr>
        <p:txBody>
          <a:bodyPr wrap="none">
            <a:spAutoFit/>
          </a:bodyPr>
          <a:lstStyle/>
          <a:p>
            <a:r>
              <a:rPr lang="zh-CN" altLang="en-US" sz="2800" b="1" kern="0" dirty="0">
                <a:solidFill>
                  <a:srgbClr val="000000"/>
                </a:solidFill>
                <a:latin typeface="Times New Roman" panose="02020603050405020304" pitchFamily="18" charset="0"/>
                <a:ea typeface="微软雅黑" panose="020B0503020204020204" charset="-122"/>
              </a:rPr>
              <a:t>归纳总结</a:t>
            </a:r>
            <a:endParaRPr lang="zh-CN" altLang="en-US" dirty="0"/>
          </a:p>
        </p:txBody>
      </p:sp>
      <p:sp>
        <p:nvSpPr>
          <p:cNvPr id="3" name="圆角矩形 2"/>
          <p:cNvSpPr/>
          <p:nvPr/>
        </p:nvSpPr>
        <p:spPr>
          <a:xfrm>
            <a:off x="692597" y="2358254"/>
            <a:ext cx="7697865" cy="2956696"/>
          </a:xfrm>
          <a:prstGeom prst="round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Picture 58" descr="老师"/>
          <p:cNvPicPr>
            <a:picLocks noChangeAspect="1" noChangeArrowheads="1"/>
          </p:cNvPicPr>
          <p:nvPr/>
        </p:nvPicPr>
        <p:blipFill>
          <a:blip r:embed="rId2" cstate="print"/>
          <a:srcRect/>
          <a:stretch>
            <a:fillRect/>
          </a:stretch>
        </p:blipFill>
        <p:spPr bwMode="auto">
          <a:xfrm>
            <a:off x="2828925" y="1534342"/>
            <a:ext cx="840922"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
                                            <p:txEl>
                                              <p:pRg st="1" end="1"/>
                                            </p:txEl>
                                          </p:spTgt>
                                        </p:tgtEl>
                                        <p:attrNameLst>
                                          <p:attrName>style.visibility</p:attrName>
                                        </p:attrNameLst>
                                      </p:cBhvr>
                                      <p:to>
                                        <p:strVal val="visible"/>
                                      </p:to>
                                    </p:set>
                                    <p:animEffect transition="in" filter="fade">
                                      <p:cBhvr>
                                        <p:cTn id="10" dur="500"/>
                                        <p:tgtEl>
                                          <p:spTgt spid="11">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fade">
                                      <p:cBhvr>
                                        <p:cTn id="15" dur="500"/>
                                        <p:tgtEl>
                                          <p:spTgt spid="11">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xEl>
                                              <p:pRg st="3" end="3"/>
                                            </p:txEl>
                                          </p:spTgt>
                                        </p:tgtEl>
                                        <p:attrNameLst>
                                          <p:attrName>style.visibility</p:attrName>
                                        </p:attrNameLst>
                                      </p:cBhvr>
                                      <p:to>
                                        <p:strVal val="visible"/>
                                      </p:to>
                                    </p:set>
                                    <p:animEffect transition="in" filter="fade">
                                      <p:cBhvr>
                                        <p:cTn id="18"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990599" y="1551417"/>
            <a:ext cx="7410451" cy="3323987"/>
          </a:xfrm>
          <a:prstGeom prst="rect">
            <a:avLst/>
          </a:prstGeom>
        </p:spPr>
        <p:txBody>
          <a:bodyPr wrap="square">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5.</a:t>
            </a:r>
            <a:r>
              <a:rPr lang="zh-CN" altLang="en-US" sz="2800" b="1" dirty="0" smtClean="0">
                <a:solidFill>
                  <a:prstClr val="black"/>
                </a:solidFill>
                <a:latin typeface="Times New Roman" panose="02020603050405020304" pitchFamily="18" charset="0"/>
                <a:ea typeface="微软雅黑" panose="020B0503020204020204" charset="-122"/>
              </a:rPr>
              <a:t> 填</a:t>
            </a:r>
            <a:r>
              <a:rPr lang="zh-CN" altLang="en-US" sz="2800" b="1" dirty="0">
                <a:solidFill>
                  <a:prstClr val="black"/>
                </a:solidFill>
                <a:latin typeface="Times New Roman" panose="02020603050405020304" pitchFamily="18" charset="0"/>
                <a:ea typeface="微软雅黑" panose="020B0503020204020204" charset="-122"/>
              </a:rPr>
              <a:t>上合适的</a:t>
            </a:r>
            <a:r>
              <a:rPr lang="zh-CN" altLang="en-US" sz="2800" b="1" dirty="0" smtClean="0">
                <a:solidFill>
                  <a:prstClr val="black"/>
                </a:solidFill>
                <a:latin typeface="Times New Roman" panose="02020603050405020304" pitchFamily="18" charset="0"/>
                <a:ea typeface="微软雅黑" panose="020B0503020204020204" charset="-122"/>
              </a:rPr>
              <a:t>单位</a:t>
            </a:r>
            <a:endParaRPr lang="en-US" altLang="zh-CN" sz="2800" b="1" dirty="0" smtClean="0">
              <a:solidFill>
                <a:prstClr val="black"/>
              </a:solidFill>
              <a:latin typeface="Times New Roman" panose="02020603050405020304" pitchFamily="18" charset="0"/>
              <a:ea typeface="微软雅黑" panose="020B0503020204020204" charset="-122"/>
            </a:endParaRPr>
          </a:p>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charset="-122"/>
              </a:rPr>
              <a:t>（</a:t>
            </a:r>
            <a:r>
              <a:rPr lang="en-US" altLang="zh-CN" sz="2800" b="1" dirty="0">
                <a:solidFill>
                  <a:prstClr val="black"/>
                </a:solidFill>
                <a:latin typeface="Times New Roman" panose="02020603050405020304" pitchFamily="18" charset="0"/>
                <a:ea typeface="微软雅黑" panose="020B0503020204020204" charset="-122"/>
              </a:rPr>
              <a:t>1</a:t>
            </a:r>
            <a:r>
              <a:rPr lang="zh-CN" altLang="en-US" sz="2800" b="1" dirty="0">
                <a:solidFill>
                  <a:prstClr val="black"/>
                </a:solidFill>
                <a:latin typeface="Times New Roman" panose="02020603050405020304" pitchFamily="18" charset="0"/>
                <a:ea typeface="微软雅黑" panose="020B0503020204020204" charset="-122"/>
              </a:rPr>
              <a:t>）你同学的质量大约为</a:t>
            </a:r>
            <a:r>
              <a:rPr lang="en-US" altLang="zh-CN" sz="2800" b="1" dirty="0">
                <a:solidFill>
                  <a:prstClr val="black"/>
                </a:solidFill>
                <a:latin typeface="Times New Roman" panose="02020603050405020304" pitchFamily="18" charset="0"/>
                <a:ea typeface="微软雅黑" panose="020B0503020204020204" charset="-122"/>
              </a:rPr>
              <a:t>60</a:t>
            </a:r>
            <a:r>
              <a:rPr lang="en-US" altLang="zh-CN" sz="2800" b="1" baseline="-25000" dirty="0" smtClean="0">
                <a:solidFill>
                  <a:prstClr val="black"/>
                </a:solidFill>
                <a:latin typeface="Times New Roman" panose="02020603050405020304" pitchFamily="18" charset="0"/>
                <a:ea typeface="微软雅黑" panose="020B0503020204020204" charset="-122"/>
              </a:rPr>
              <a:t>————</a:t>
            </a:r>
            <a:r>
              <a:rPr lang="en-US" altLang="zh-CN" sz="2800" b="1" dirty="0" smtClean="0">
                <a:solidFill>
                  <a:prstClr val="black"/>
                </a:solidFill>
                <a:latin typeface="Times New Roman" panose="02020603050405020304" pitchFamily="18" charset="0"/>
                <a:ea typeface="微软雅黑" panose="020B0503020204020204" charset="-122"/>
              </a:rPr>
              <a:t> </a:t>
            </a:r>
            <a:r>
              <a:rPr lang="zh-CN" altLang="en-US" sz="2800" b="1" dirty="0" smtClean="0">
                <a:solidFill>
                  <a:prstClr val="black"/>
                </a:solidFill>
                <a:latin typeface="Times New Roman" panose="02020603050405020304" pitchFamily="18" charset="0"/>
                <a:ea typeface="微软雅黑" panose="020B0503020204020204" charset="-122"/>
              </a:rPr>
              <a:t>。</a:t>
            </a:r>
            <a:endParaRPr lang="zh-CN" altLang="en-US" sz="2800" b="1" dirty="0">
              <a:solidFill>
                <a:prstClr val="black"/>
              </a:solidFill>
              <a:latin typeface="Times New Roman" panose="02020603050405020304" pitchFamily="18" charset="0"/>
              <a:ea typeface="微软雅黑" panose="020B0503020204020204" charset="-122"/>
            </a:endParaRPr>
          </a:p>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a:t>
            </a:r>
            <a:r>
              <a:rPr lang="en-US" altLang="zh-CN" sz="2800" b="1" dirty="0">
                <a:solidFill>
                  <a:prstClr val="black"/>
                </a:solidFill>
                <a:latin typeface="Times New Roman" panose="02020603050405020304" pitchFamily="18" charset="0"/>
                <a:ea typeface="微软雅黑" panose="020B0503020204020204" charset="-122"/>
              </a:rPr>
              <a:t>2</a:t>
            </a:r>
            <a:r>
              <a:rPr lang="zh-CN" altLang="en-US" sz="2800" b="1" dirty="0">
                <a:solidFill>
                  <a:prstClr val="black"/>
                </a:solidFill>
                <a:latin typeface="Times New Roman" panose="02020603050405020304" pitchFamily="18" charset="0"/>
                <a:ea typeface="微软雅黑" panose="020B0503020204020204" charset="-122"/>
              </a:rPr>
              <a:t>）我们所用的物理课本的质量约为</a:t>
            </a:r>
            <a:r>
              <a:rPr lang="en-US" altLang="zh-CN" sz="2800" b="1" dirty="0" smtClean="0">
                <a:solidFill>
                  <a:prstClr val="black"/>
                </a:solidFill>
                <a:latin typeface="Times New Roman" panose="02020603050405020304" pitchFamily="18" charset="0"/>
                <a:ea typeface="微软雅黑" panose="020B0503020204020204" charset="-122"/>
              </a:rPr>
              <a:t>200</a:t>
            </a:r>
            <a:r>
              <a:rPr lang="en-US" altLang="zh-CN" sz="2800" b="1" baseline="-25000" dirty="0">
                <a:solidFill>
                  <a:prstClr val="black"/>
                </a:solidFill>
                <a:latin typeface="Times New Roman" panose="02020603050405020304" pitchFamily="18" charset="0"/>
                <a:ea typeface="微软雅黑" panose="020B0503020204020204" charset="-122"/>
              </a:rPr>
              <a:t> </a:t>
            </a:r>
            <a:r>
              <a:rPr lang="en-US" altLang="zh-CN" sz="2800" b="1" baseline="-25000" dirty="0" smtClean="0">
                <a:solidFill>
                  <a:prstClr val="black"/>
                </a:solidFill>
                <a:latin typeface="Times New Roman" panose="02020603050405020304" pitchFamily="18" charset="0"/>
                <a:ea typeface="微软雅黑" panose="020B0503020204020204" charset="-122"/>
              </a:rPr>
              <a:t>———</a:t>
            </a:r>
            <a:r>
              <a:rPr lang="zh-CN" altLang="en-US" sz="2800" b="1" dirty="0" smtClean="0">
                <a:solidFill>
                  <a:prstClr val="black"/>
                </a:solidFill>
                <a:latin typeface="Times New Roman" panose="02020603050405020304" pitchFamily="18" charset="0"/>
                <a:ea typeface="微软雅黑" panose="020B0503020204020204" charset="-122"/>
              </a:rPr>
              <a:t>。</a:t>
            </a:r>
            <a:endParaRPr lang="zh-CN" altLang="en-US" sz="2800" b="1" dirty="0">
              <a:solidFill>
                <a:prstClr val="black"/>
              </a:solidFill>
              <a:latin typeface="Times New Roman" panose="02020603050405020304" pitchFamily="18" charset="0"/>
              <a:ea typeface="微软雅黑" panose="020B0503020204020204" charset="-122"/>
            </a:endParaRPr>
          </a:p>
          <a:p>
            <a:pPr lvl="0">
              <a:lnSpc>
                <a:spcPct val="150000"/>
              </a:lnSpc>
            </a:pPr>
            <a:r>
              <a:rPr lang="zh-CN" altLang="en-US" sz="2800" b="1" dirty="0">
                <a:solidFill>
                  <a:prstClr val="black"/>
                </a:solidFill>
                <a:latin typeface="Times New Roman" panose="02020603050405020304" pitchFamily="18" charset="0"/>
                <a:ea typeface="微软雅黑" panose="020B0503020204020204" charset="-122"/>
              </a:rPr>
              <a:t>（</a:t>
            </a:r>
            <a:r>
              <a:rPr lang="en-US" altLang="zh-CN" sz="2800" b="1" dirty="0">
                <a:solidFill>
                  <a:prstClr val="black"/>
                </a:solidFill>
                <a:latin typeface="Times New Roman" panose="02020603050405020304" pitchFamily="18" charset="0"/>
                <a:ea typeface="微软雅黑" panose="020B0503020204020204" charset="-122"/>
              </a:rPr>
              <a:t>3</a:t>
            </a:r>
            <a:r>
              <a:rPr lang="zh-CN" altLang="en-US" sz="2800" b="1" dirty="0">
                <a:solidFill>
                  <a:prstClr val="black"/>
                </a:solidFill>
                <a:latin typeface="Times New Roman" panose="02020603050405020304" pitchFamily="18" charset="0"/>
                <a:ea typeface="微软雅黑" panose="020B0503020204020204" charset="-122"/>
              </a:rPr>
              <a:t>）体育课上，我们投掷的铅球的质量约为</a:t>
            </a:r>
            <a:r>
              <a:rPr lang="en-US" altLang="zh-CN" sz="2800" b="1" dirty="0" smtClean="0">
                <a:solidFill>
                  <a:prstClr val="black"/>
                </a:solidFill>
                <a:latin typeface="Times New Roman" panose="02020603050405020304" pitchFamily="18" charset="0"/>
                <a:ea typeface="微软雅黑" panose="020B0503020204020204" charset="-122"/>
              </a:rPr>
              <a:t>4000</a:t>
            </a:r>
            <a:r>
              <a:rPr lang="en-US" altLang="zh-CN" sz="2800" b="1" baseline="-25000" dirty="0">
                <a:solidFill>
                  <a:prstClr val="black"/>
                </a:solidFill>
                <a:latin typeface="Times New Roman" panose="02020603050405020304" pitchFamily="18" charset="0"/>
                <a:ea typeface="微软雅黑" panose="020B0503020204020204" charset="-122"/>
              </a:rPr>
              <a:t> ————</a:t>
            </a:r>
            <a:r>
              <a:rPr lang="en-US" altLang="zh-CN" sz="2800" b="1" dirty="0" smtClean="0">
                <a:solidFill>
                  <a:prstClr val="black"/>
                </a:solidFill>
                <a:latin typeface="Times New Roman" panose="02020603050405020304" pitchFamily="18" charset="0"/>
                <a:ea typeface="微软雅黑" panose="020B0503020204020204" charset="-122"/>
              </a:rPr>
              <a:t> </a:t>
            </a:r>
            <a:r>
              <a:rPr lang="zh-CN" altLang="en-US" sz="2800" b="1" dirty="0" smtClean="0">
                <a:solidFill>
                  <a:prstClr val="black"/>
                </a:solidFill>
                <a:latin typeface="Times New Roman" panose="02020603050405020304" pitchFamily="18" charset="0"/>
                <a:ea typeface="微软雅黑" panose="020B0503020204020204" charset="-122"/>
              </a:rPr>
              <a:t>。</a:t>
            </a:r>
            <a:endParaRPr lang="zh-CN" altLang="en-US" sz="2800" b="1" dirty="0">
              <a:solidFill>
                <a:prstClr val="black"/>
              </a:solidFill>
              <a:latin typeface="Times New Roman" panose="02020603050405020304" pitchFamily="18" charset="0"/>
              <a:ea typeface="微软雅黑" panose="020B0503020204020204" charset="-122"/>
            </a:endParaRPr>
          </a:p>
        </p:txBody>
      </p:sp>
      <p:grpSp>
        <p:nvGrpSpPr>
          <p:cNvPr id="3" name="组合 2"/>
          <p:cNvGrpSpPr/>
          <p:nvPr/>
        </p:nvGrpSpPr>
        <p:grpSpPr>
          <a:xfrm>
            <a:off x="142978" y="587890"/>
            <a:ext cx="2286000" cy="852805"/>
            <a:chOff x="303" y="1315"/>
            <a:chExt cx="3600" cy="1343"/>
          </a:xfrm>
        </p:grpSpPr>
        <p:sp>
          <p:nvSpPr>
            <p:cNvPr id="4"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5" name="组合 4"/>
            <p:cNvGrpSpPr/>
            <p:nvPr/>
          </p:nvGrpSpPr>
          <p:grpSpPr>
            <a:xfrm>
              <a:off x="898" y="1383"/>
              <a:ext cx="3005" cy="883"/>
              <a:chOff x="903371" y="249943"/>
              <a:chExt cx="2312527" cy="679699"/>
            </a:xfrm>
          </p:grpSpPr>
          <p:sp>
            <p:nvSpPr>
              <p:cNvPr id="1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巩固提升</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6" name="组合 5"/>
            <p:cNvGrpSpPr/>
            <p:nvPr/>
          </p:nvGrpSpPr>
          <p:grpSpPr>
            <a:xfrm rot="16200000">
              <a:off x="366" y="1252"/>
              <a:ext cx="995" cy="1122"/>
              <a:chOff x="8439634" y="3544648"/>
              <a:chExt cx="1611146" cy="1817848"/>
            </a:xfrm>
          </p:grpSpPr>
          <p:sp>
            <p:nvSpPr>
              <p:cNvPr id="8"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9"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2" name="矩形 11"/>
          <p:cNvSpPr/>
          <p:nvPr/>
        </p:nvSpPr>
        <p:spPr>
          <a:xfrm>
            <a:off x="5797669" y="2220906"/>
            <a:ext cx="564578" cy="523220"/>
          </a:xfrm>
          <a:prstGeom prst="rect">
            <a:avLst/>
          </a:prstGeom>
        </p:spPr>
        <p:txBody>
          <a:bodyPr wrap="none">
            <a:spAutoFit/>
          </a:bodyPr>
          <a:lstStyle/>
          <a:p>
            <a:r>
              <a:rPr lang="en-US" altLang="zh-CN" sz="2800" b="1" dirty="0">
                <a:solidFill>
                  <a:srgbClr val="C00000"/>
                </a:solidFill>
                <a:latin typeface="Times New Roman" panose="02020603050405020304" pitchFamily="18" charset="0"/>
                <a:ea typeface="微软雅黑" panose="020B0503020204020204" charset="-122"/>
              </a:rPr>
              <a:t>kg</a:t>
            </a:r>
            <a:endParaRPr lang="zh-CN" altLang="en-US" dirty="0"/>
          </a:p>
        </p:txBody>
      </p:sp>
      <p:sp>
        <p:nvSpPr>
          <p:cNvPr id="13" name="矩形 12"/>
          <p:cNvSpPr/>
          <p:nvPr/>
        </p:nvSpPr>
        <p:spPr>
          <a:xfrm>
            <a:off x="7761983" y="2894674"/>
            <a:ext cx="453970" cy="523220"/>
          </a:xfrm>
          <a:prstGeom prst="rect">
            <a:avLst/>
          </a:prstGeom>
        </p:spPr>
        <p:txBody>
          <a:bodyPr wrap="none">
            <a:spAutoFit/>
          </a:bodyPr>
          <a:lstStyle/>
          <a:p>
            <a:r>
              <a:rPr lang="en-US" altLang="zh-CN" sz="2800" b="1" dirty="0">
                <a:solidFill>
                  <a:srgbClr val="C00000"/>
                </a:solidFill>
                <a:latin typeface="Times New Roman" panose="02020603050405020304" pitchFamily="18" charset="0"/>
                <a:ea typeface="微软雅黑" panose="020B0503020204020204" charset="-122"/>
              </a:rPr>
              <a:t>g </a:t>
            </a:r>
            <a:endParaRPr lang="zh-CN" altLang="en-US" dirty="0"/>
          </a:p>
        </p:txBody>
      </p:sp>
      <p:sp>
        <p:nvSpPr>
          <p:cNvPr id="14" name="矩形 13"/>
          <p:cNvSpPr/>
          <p:nvPr/>
        </p:nvSpPr>
        <p:spPr>
          <a:xfrm>
            <a:off x="2246877" y="4210127"/>
            <a:ext cx="364202" cy="523220"/>
          </a:xfrm>
          <a:prstGeom prst="rect">
            <a:avLst/>
          </a:prstGeom>
        </p:spPr>
        <p:txBody>
          <a:bodyPr wrap="none">
            <a:spAutoFit/>
          </a:bodyPr>
          <a:lstStyle/>
          <a:p>
            <a:r>
              <a:rPr lang="en-US" altLang="zh-CN" sz="2800" b="1" dirty="0">
                <a:solidFill>
                  <a:srgbClr val="C00000"/>
                </a:solidFill>
                <a:latin typeface="Times New Roman" panose="02020603050405020304" pitchFamily="18" charset="0"/>
                <a:ea typeface="微软雅黑" panose="020B0503020204020204" charset="-122"/>
              </a:rPr>
              <a:t>g</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anim calcmode="lin" valueType="num">
                                      <p:cBhvr>
                                        <p:cTn id="21" dur="1000" fill="hold"/>
                                        <p:tgtEl>
                                          <p:spTgt spid="14"/>
                                        </p:tgtEl>
                                        <p:attrNameLst>
                                          <p:attrName>ppt_x</p:attrName>
                                        </p:attrNameLst>
                                      </p:cBhvr>
                                      <p:tavLst>
                                        <p:tav tm="0">
                                          <p:val>
                                            <p:strVal val="#ppt_x"/>
                                          </p:val>
                                        </p:tav>
                                        <p:tav tm="100000">
                                          <p:val>
                                            <p:strVal val="#ppt_x"/>
                                          </p:val>
                                        </p:tav>
                                      </p:tavLst>
                                    </p:anim>
                                    <p:anim calcmode="lin" valueType="num">
                                      <p:cBhvr>
                                        <p:cTn id="2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42978" y="513749"/>
            <a:ext cx="2286000" cy="852805"/>
            <a:chOff x="303" y="1315"/>
            <a:chExt cx="3600" cy="1343"/>
          </a:xfrm>
        </p:grpSpPr>
        <p:sp>
          <p:nvSpPr>
            <p:cNvPr id="12"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9" name="组合 18"/>
            <p:cNvGrpSpPr/>
            <p:nvPr/>
          </p:nvGrpSpPr>
          <p:grpSpPr>
            <a:xfrm>
              <a:off x="898" y="1383"/>
              <a:ext cx="3005" cy="883"/>
              <a:chOff x="903371" y="249943"/>
              <a:chExt cx="2312527" cy="679699"/>
            </a:xfrm>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课堂小结</a:t>
                </a:r>
                <a:endParaRPr lang="zh-CN" altLang="en-US" sz="24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p:nvGrpSpPr>
          <p:grpSpPr>
            <a:xfrm rot="16200000">
              <a:off x="366" y="1252"/>
              <a:ext cx="995" cy="1122"/>
              <a:chOff x="8439634" y="3544648"/>
              <a:chExt cx="1611146" cy="1817848"/>
            </a:xfrm>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2" name="矩形 1"/>
          <p:cNvSpPr/>
          <p:nvPr/>
        </p:nvSpPr>
        <p:spPr>
          <a:xfrm>
            <a:off x="855131" y="1366554"/>
            <a:ext cx="7243011" cy="4616648"/>
          </a:xfrm>
          <a:prstGeom prst="rect">
            <a:avLst/>
          </a:prstGeom>
        </p:spPr>
        <p:txBody>
          <a:bodyPr wrap="square">
            <a:spAutoFit/>
          </a:bodyPr>
          <a:lstStyle/>
          <a:p>
            <a:pPr lvl="0">
              <a:lnSpc>
                <a:spcPct val="150000"/>
              </a:lnSpc>
            </a:pPr>
            <a:r>
              <a:rPr lang="en-US" altLang="zh-CN" sz="2800" b="1" dirty="0">
                <a:solidFill>
                  <a:prstClr val="black"/>
                </a:solidFill>
                <a:latin typeface="Times New Roman" panose="02020603050405020304" pitchFamily="18" charset="0"/>
                <a:ea typeface="微软雅黑" panose="020B0503020204020204" charset="-122"/>
              </a:rPr>
              <a:t>1</a:t>
            </a:r>
            <a:r>
              <a:rPr lang="zh-CN" altLang="en-US" sz="2800" b="1" dirty="0">
                <a:solidFill>
                  <a:prstClr val="black"/>
                </a:solidFill>
                <a:latin typeface="Times New Roman" panose="02020603050405020304" pitchFamily="18" charset="0"/>
                <a:ea typeface="微软雅黑" panose="020B0503020204020204" charset="-122"/>
              </a:rPr>
              <a:t>、在物理学中，把物体所含物质的多少叫做物体的质量。</a:t>
            </a:r>
          </a:p>
          <a:p>
            <a:pPr lvl="0">
              <a:lnSpc>
                <a:spcPct val="150000"/>
              </a:lnSpc>
            </a:pPr>
            <a:r>
              <a:rPr lang="en-US" altLang="zh-CN" sz="2800" b="1" dirty="0">
                <a:solidFill>
                  <a:prstClr val="black"/>
                </a:solidFill>
                <a:latin typeface="Times New Roman" panose="02020603050405020304" pitchFamily="18" charset="0"/>
                <a:ea typeface="微软雅黑" panose="020B0503020204020204" charset="-122"/>
              </a:rPr>
              <a:t>2</a:t>
            </a:r>
            <a:r>
              <a:rPr lang="zh-CN" altLang="en-US" sz="2800" b="1" dirty="0">
                <a:solidFill>
                  <a:prstClr val="black"/>
                </a:solidFill>
                <a:latin typeface="Times New Roman" panose="02020603050405020304" pitchFamily="18" charset="0"/>
                <a:ea typeface="微软雅黑" panose="020B0503020204020204" charset="-122"/>
              </a:rPr>
              <a:t>、物体的质量不随物体的状态、形状、所处空间位置的变化而改变。</a:t>
            </a:r>
          </a:p>
          <a:p>
            <a:pPr lvl="0">
              <a:lnSpc>
                <a:spcPct val="150000"/>
              </a:lnSpc>
            </a:pPr>
            <a:r>
              <a:rPr lang="en-US" altLang="zh-CN" sz="2800" b="1" dirty="0">
                <a:solidFill>
                  <a:prstClr val="black"/>
                </a:solidFill>
                <a:latin typeface="Times New Roman" panose="02020603050405020304" pitchFamily="18" charset="0"/>
                <a:ea typeface="微软雅黑" panose="020B0503020204020204" charset="-122"/>
              </a:rPr>
              <a:t>3</a:t>
            </a:r>
            <a:r>
              <a:rPr lang="zh-CN" altLang="en-US" sz="2800" b="1" dirty="0">
                <a:solidFill>
                  <a:prstClr val="black"/>
                </a:solidFill>
                <a:latin typeface="Times New Roman" panose="02020603050405020304" pitchFamily="18" charset="0"/>
                <a:ea typeface="微软雅黑" panose="020B0503020204020204" charset="-122"/>
              </a:rPr>
              <a:t>、质量的基本单位是千克，用符号</a:t>
            </a:r>
            <a:r>
              <a:rPr lang="en-US" altLang="zh-CN" sz="2800" b="1" dirty="0">
                <a:solidFill>
                  <a:prstClr val="black"/>
                </a:solidFill>
                <a:latin typeface="Times New Roman" panose="02020603050405020304" pitchFamily="18" charset="0"/>
                <a:ea typeface="微软雅黑" panose="020B0503020204020204" charset="-122"/>
              </a:rPr>
              <a:t>kg</a:t>
            </a:r>
            <a:r>
              <a:rPr lang="zh-CN" altLang="en-US" sz="2800" b="1" dirty="0">
                <a:solidFill>
                  <a:prstClr val="black"/>
                </a:solidFill>
                <a:latin typeface="Times New Roman" panose="02020603050405020304" pitchFamily="18" charset="0"/>
                <a:ea typeface="微软雅黑" panose="020B0503020204020204" charset="-122"/>
              </a:rPr>
              <a:t>表示。</a:t>
            </a:r>
          </a:p>
          <a:p>
            <a:pPr lvl="0">
              <a:lnSpc>
                <a:spcPct val="150000"/>
              </a:lnSpc>
            </a:pPr>
            <a:r>
              <a:rPr lang="en-US" altLang="zh-CN" sz="2800" b="1" dirty="0">
                <a:solidFill>
                  <a:prstClr val="black"/>
                </a:solidFill>
                <a:latin typeface="Times New Roman" panose="02020603050405020304" pitchFamily="18" charset="0"/>
                <a:ea typeface="微软雅黑" panose="020B0503020204020204" charset="-122"/>
              </a:rPr>
              <a:t>4</a:t>
            </a:r>
            <a:r>
              <a:rPr lang="zh-CN" altLang="en-US" sz="2800" b="1" dirty="0">
                <a:solidFill>
                  <a:prstClr val="black"/>
                </a:solidFill>
                <a:latin typeface="Times New Roman" panose="02020603050405020304" pitchFamily="18" charset="0"/>
                <a:ea typeface="微软雅黑" panose="020B0503020204020204" charset="-122"/>
              </a:rPr>
              <a:t>、实验室中一般用的是托盘天平测</a:t>
            </a:r>
            <a:r>
              <a:rPr lang="zh-CN" altLang="en-US" sz="2800" b="1" dirty="0" smtClean="0">
                <a:solidFill>
                  <a:prstClr val="black"/>
                </a:solidFill>
                <a:latin typeface="Times New Roman" panose="02020603050405020304" pitchFamily="18" charset="0"/>
                <a:ea typeface="微软雅黑" panose="020B0503020204020204" charset="-122"/>
              </a:rPr>
              <a:t>质量。</a:t>
            </a:r>
            <a:endParaRPr lang="en-US" altLang="zh-CN" sz="2800" b="1" dirty="0" smtClean="0">
              <a:solidFill>
                <a:prstClr val="black"/>
              </a:solidFill>
              <a:latin typeface="Times New Roman" panose="02020603050405020304" pitchFamily="18" charset="0"/>
              <a:ea typeface="微软雅黑" panose="020B0503020204020204" charset="-122"/>
            </a:endParaRPr>
          </a:p>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charset="-122"/>
              </a:rPr>
              <a:t>5</a:t>
            </a:r>
            <a:r>
              <a:rPr lang="zh-CN" altLang="en-US" sz="2800" b="1" dirty="0">
                <a:solidFill>
                  <a:prstClr val="black"/>
                </a:solidFill>
                <a:latin typeface="Times New Roman" panose="02020603050405020304" pitchFamily="18" charset="0"/>
                <a:ea typeface="微软雅黑" panose="020B0503020204020204" charset="-122"/>
              </a:rPr>
              <a:t>、托盘天平的</a:t>
            </a:r>
            <a:r>
              <a:rPr lang="zh-CN" altLang="en-US" sz="2800" b="1" dirty="0" smtClean="0">
                <a:solidFill>
                  <a:prstClr val="black"/>
                </a:solidFill>
                <a:latin typeface="Times New Roman" panose="02020603050405020304" pitchFamily="18" charset="0"/>
                <a:ea typeface="微软雅黑" panose="020B0503020204020204" charset="-122"/>
              </a:rPr>
              <a:t>结构。</a:t>
            </a:r>
            <a:endParaRPr lang="zh-CN" altLang="en-US" sz="2800" b="1" dirty="0">
              <a:solidFill>
                <a:prstClr val="black"/>
              </a:solidFill>
              <a:latin typeface="Times New Roman" panose="02020603050405020304" pitchFamily="18" charset="0"/>
              <a:ea typeface="微软雅黑" panose="020B0503020204020204" charset="-122"/>
            </a:endParaRPr>
          </a:p>
        </p:txBody>
      </p:sp>
      <p:sp>
        <p:nvSpPr>
          <p:cNvPr id="13" name="圆角矩形 12"/>
          <p:cNvSpPr/>
          <p:nvPr/>
        </p:nvSpPr>
        <p:spPr>
          <a:xfrm>
            <a:off x="628210" y="1251652"/>
            <a:ext cx="7906190" cy="4797180"/>
          </a:xfrm>
          <a:prstGeom prst="roundRect">
            <a:avLst/>
          </a:prstGeom>
          <a:noFill/>
          <a:ln w="2857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77075" y="579652"/>
            <a:ext cx="2286000" cy="852805"/>
            <a:chOff x="303" y="1315"/>
            <a:chExt cx="3600" cy="1343"/>
          </a:xfrm>
        </p:grpSpPr>
        <p:sp>
          <p:nvSpPr>
            <p:cNvPr id="12"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prstClr val="white"/>
                  </a:solidFill>
                  <a:latin typeface="微软雅黑" panose="020B0503020204020204" charset="-122"/>
                  <a:ea typeface="微软雅黑" panose="020B0503020204020204" charset="-122"/>
                  <a:sym typeface="Arial" panose="020B0604020202020204" pitchFamily="34" charset="0"/>
                </a:rPr>
                <a:t>教学目标</a:t>
              </a:r>
            </a:p>
          </p:txBody>
        </p:sp>
        <p:grpSp>
          <p:nvGrpSpPr>
            <p:cNvPr id="19" name="组合 18"/>
            <p:cNvGrpSpPr/>
            <p:nvPr/>
          </p:nvGrpSpPr>
          <p:grpSpPr>
            <a:xfrm>
              <a:off x="898" y="1383"/>
              <a:ext cx="3005" cy="883"/>
              <a:chOff x="903371" y="249943"/>
              <a:chExt cx="2312527" cy="679699"/>
            </a:xfrm>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89" y="325868"/>
                <a:ext cx="2112335"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prstClr val="white"/>
                    </a:solidFill>
                    <a:latin typeface="黑体" panose="02010609060101010101" pitchFamily="49" charset="-122"/>
                    <a:ea typeface="黑体" panose="02010609060101010101" pitchFamily="49" charset="-122"/>
                  </a:rPr>
                  <a:t>导入新课</a:t>
                </a:r>
                <a:endParaRPr lang="zh-CN" altLang="en-US" sz="2000" b="1" dirty="0">
                  <a:solidFill>
                    <a:prstClr val="white"/>
                  </a:solidFill>
                  <a:latin typeface="黑体" panose="02010609060101010101" pitchFamily="49" charset="-122"/>
                  <a:ea typeface="黑体" panose="02010609060101010101" pitchFamily="49" charset="-122"/>
                </a:endParaRPr>
              </a:p>
            </p:txBody>
          </p:sp>
        </p:grpSp>
        <p:grpSp>
          <p:nvGrpSpPr>
            <p:cNvPr id="22" name="组合 21"/>
            <p:cNvGrpSpPr/>
            <p:nvPr/>
          </p:nvGrpSpPr>
          <p:grpSpPr>
            <a:xfrm rot="16200000">
              <a:off x="366" y="1252"/>
              <a:ext cx="995" cy="1122"/>
              <a:chOff x="8439634" y="3544648"/>
              <a:chExt cx="1611146" cy="1817848"/>
            </a:xfrm>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2" name="矩形 1"/>
          <p:cNvSpPr/>
          <p:nvPr/>
        </p:nvSpPr>
        <p:spPr>
          <a:xfrm>
            <a:off x="460932" y="1578840"/>
            <a:ext cx="8146175" cy="2031325"/>
          </a:xfrm>
          <a:prstGeom prst="rect">
            <a:avLst/>
          </a:prstGeom>
        </p:spPr>
        <p:txBody>
          <a:bodyPr wrap="square">
            <a:spAutoFit/>
          </a:bodyPr>
          <a:lstStyle/>
          <a:p>
            <a:pPr lvl="0">
              <a:lnSpc>
                <a:spcPct val="150000"/>
              </a:lnSpc>
            </a:pPr>
            <a:r>
              <a:rPr lang="zh-CN" altLang="en-US" sz="2800" b="1" kern="0" dirty="0">
                <a:solidFill>
                  <a:srgbClr val="000000"/>
                </a:solidFill>
                <a:latin typeface="Times New Roman" panose="02020603050405020304" pitchFamily="18" charset="0"/>
                <a:ea typeface="微软雅黑" panose="020B0503020204020204" charset="-122"/>
              </a:rPr>
              <a:t>一、质量是物体的基本</a:t>
            </a:r>
            <a:r>
              <a:rPr lang="zh-CN" altLang="en-US" sz="2800" b="1" kern="0" dirty="0" smtClean="0">
                <a:solidFill>
                  <a:srgbClr val="000000"/>
                </a:solidFill>
                <a:latin typeface="Times New Roman" panose="02020603050405020304" pitchFamily="18" charset="0"/>
                <a:ea typeface="微软雅黑" panose="020B0503020204020204" charset="-122"/>
              </a:rPr>
              <a:t>属性</a:t>
            </a:r>
            <a:endParaRPr lang="en-US" altLang="zh-CN" sz="2800" b="1" kern="0" dirty="0" smtClean="0">
              <a:solidFill>
                <a:srgbClr val="000000"/>
              </a:solidFill>
              <a:latin typeface="Times New Roman" panose="02020603050405020304" pitchFamily="18" charset="0"/>
              <a:ea typeface="微软雅黑" panose="020B0503020204020204" charset="-122"/>
            </a:endParaRPr>
          </a:p>
          <a:p>
            <a:pPr lvl="0">
              <a:lnSpc>
                <a:spcPct val="150000"/>
              </a:lnSpc>
            </a:pPr>
            <a:r>
              <a:rPr lang="zh-CN" altLang="en-US" sz="2800" b="1" kern="0" dirty="0" smtClean="0">
                <a:solidFill>
                  <a:srgbClr val="000000"/>
                </a:solidFill>
                <a:latin typeface="Times New Roman" panose="02020603050405020304" pitchFamily="18" charset="0"/>
                <a:ea typeface="微软雅黑" panose="020B0503020204020204" charset="-122"/>
              </a:rPr>
              <a:t>自然界</a:t>
            </a:r>
            <a:r>
              <a:rPr lang="zh-CN" altLang="en-US" sz="2800" b="1" kern="0" dirty="0">
                <a:solidFill>
                  <a:srgbClr val="000000"/>
                </a:solidFill>
                <a:latin typeface="Times New Roman" panose="02020603050405020304" pitchFamily="18" charset="0"/>
                <a:ea typeface="微软雅黑" panose="020B0503020204020204" charset="-122"/>
              </a:rPr>
              <a:t>中的一切物体都是由物质组成</a:t>
            </a:r>
            <a:r>
              <a:rPr lang="zh-CN" altLang="en-US" sz="2800" b="1" kern="0" dirty="0" smtClean="0">
                <a:solidFill>
                  <a:srgbClr val="000000"/>
                </a:solidFill>
                <a:latin typeface="Times New Roman" panose="02020603050405020304" pitchFamily="18" charset="0"/>
                <a:ea typeface="微软雅黑" panose="020B0503020204020204" charset="-122"/>
              </a:rPr>
              <a:t>的，不同</a:t>
            </a:r>
            <a:r>
              <a:rPr lang="zh-CN" altLang="en-US" sz="2800" b="1" kern="0" dirty="0">
                <a:solidFill>
                  <a:srgbClr val="000000"/>
                </a:solidFill>
                <a:latin typeface="Times New Roman" panose="02020603050405020304" pitchFamily="18" charset="0"/>
                <a:ea typeface="微软雅黑" panose="020B0503020204020204" charset="-122"/>
              </a:rPr>
              <a:t>的物质组成了不同的</a:t>
            </a:r>
            <a:r>
              <a:rPr lang="zh-CN" altLang="en-US" sz="2800" b="1" kern="0" dirty="0" smtClean="0">
                <a:solidFill>
                  <a:srgbClr val="000000"/>
                </a:solidFill>
                <a:latin typeface="Times New Roman" panose="02020603050405020304" pitchFamily="18" charset="0"/>
                <a:ea typeface="微软雅黑" panose="020B0503020204020204" charset="-122"/>
              </a:rPr>
              <a:t>物体。</a:t>
            </a:r>
            <a:endParaRPr lang="zh-CN" altLang="en-US" sz="2800" b="1" kern="0" dirty="0">
              <a:solidFill>
                <a:srgbClr val="000000"/>
              </a:solidFill>
              <a:latin typeface="Times New Roman" panose="02020603050405020304" pitchFamily="18" charset="0"/>
              <a:ea typeface="微软雅黑" panose="020B0503020204020204" charset="-122"/>
            </a:endParaRPr>
          </a:p>
        </p:txBody>
      </p:sp>
      <p:sp>
        <p:nvSpPr>
          <p:cNvPr id="3" name="矩形 2"/>
          <p:cNvSpPr/>
          <p:nvPr/>
        </p:nvSpPr>
        <p:spPr>
          <a:xfrm>
            <a:off x="543536" y="3771771"/>
            <a:ext cx="7981710" cy="2031325"/>
          </a:xfrm>
          <a:prstGeom prst="rect">
            <a:avLst/>
          </a:prstGeom>
        </p:spPr>
        <p:txBody>
          <a:bodyPr wrap="square">
            <a:spAutoFit/>
          </a:bodyPr>
          <a:lstStyle/>
          <a:p>
            <a:pPr lvl="0">
              <a:lnSpc>
                <a:spcPct val="150000"/>
              </a:lnSpc>
            </a:pPr>
            <a:r>
              <a:rPr lang="en-US" altLang="zh-CN" sz="2800" b="1" kern="0" dirty="0" smtClean="0">
                <a:solidFill>
                  <a:srgbClr val="000000"/>
                </a:solidFill>
                <a:latin typeface="Times New Roman" panose="02020603050405020304" pitchFamily="18" charset="0"/>
                <a:ea typeface="微软雅黑" panose="020B0503020204020204" charset="-122"/>
              </a:rPr>
              <a:t>1.</a:t>
            </a:r>
            <a:r>
              <a:rPr lang="zh-CN" altLang="en-US" sz="2800" b="1" kern="0" dirty="0" smtClean="0">
                <a:solidFill>
                  <a:srgbClr val="000000"/>
                </a:solidFill>
                <a:latin typeface="Times New Roman" panose="02020603050405020304" pitchFamily="18" charset="0"/>
                <a:ea typeface="微软雅黑" panose="020B0503020204020204" charset="-122"/>
              </a:rPr>
              <a:t>质量</a:t>
            </a:r>
            <a:endParaRPr lang="en-US" altLang="zh-CN" sz="2800" b="1" kern="0" dirty="0" smtClean="0">
              <a:solidFill>
                <a:srgbClr val="000000"/>
              </a:solidFill>
              <a:latin typeface="Times New Roman" panose="02020603050405020304" pitchFamily="18" charset="0"/>
              <a:ea typeface="微软雅黑" panose="020B0503020204020204" charset="-122"/>
            </a:endParaRPr>
          </a:p>
          <a:p>
            <a:pPr lvl="0">
              <a:lnSpc>
                <a:spcPct val="150000"/>
              </a:lnSpc>
            </a:pPr>
            <a:r>
              <a:rPr lang="zh-CN" altLang="en-US" sz="2800" b="1" kern="0" dirty="0" smtClean="0">
                <a:solidFill>
                  <a:srgbClr val="000000"/>
                </a:solidFill>
                <a:latin typeface="Times New Roman" panose="02020603050405020304" pitchFamily="18" charset="0"/>
                <a:ea typeface="微软雅黑" panose="020B0503020204020204" charset="-122"/>
              </a:rPr>
              <a:t>在</a:t>
            </a:r>
            <a:r>
              <a:rPr lang="zh-CN" altLang="en-US" sz="2800" b="1" kern="0" dirty="0">
                <a:solidFill>
                  <a:srgbClr val="000000"/>
                </a:solidFill>
                <a:latin typeface="Times New Roman" panose="02020603050405020304" pitchFamily="18" charset="0"/>
                <a:ea typeface="微软雅黑" panose="020B0503020204020204" charset="-122"/>
              </a:rPr>
              <a:t>物理学中，把物体所含物质的多少叫做物体的质量。通常用字母</a:t>
            </a:r>
            <a:r>
              <a:rPr lang="en-US" altLang="zh-CN" sz="2800" b="1" kern="0" dirty="0">
                <a:solidFill>
                  <a:srgbClr val="000000"/>
                </a:solidFill>
                <a:latin typeface="Times New Roman" panose="02020603050405020304" pitchFamily="18" charset="0"/>
                <a:ea typeface="微软雅黑" panose="020B0503020204020204" charset="-122"/>
              </a:rPr>
              <a:t>m</a:t>
            </a:r>
            <a:r>
              <a:rPr lang="zh-CN" altLang="en-US" sz="2800" b="1" kern="0" dirty="0">
                <a:solidFill>
                  <a:srgbClr val="000000"/>
                </a:solidFill>
                <a:latin typeface="Times New Roman" panose="02020603050405020304" pitchFamily="18" charset="0"/>
                <a:ea typeface="微软雅黑" panose="020B0503020204020204" charset="-122"/>
              </a:rPr>
              <a:t>表示</a:t>
            </a:r>
            <a:r>
              <a:rPr lang="zh-CN" altLang="en-US" sz="2800" b="1" kern="0" dirty="0" smtClean="0">
                <a:solidFill>
                  <a:srgbClr val="000000"/>
                </a:solidFill>
                <a:latin typeface="Times New Roman" panose="02020603050405020304" pitchFamily="18" charset="0"/>
                <a:ea typeface="微软雅黑" panose="020B0503020204020204" charset="-122"/>
              </a:rPr>
              <a:t>。</a:t>
            </a:r>
            <a:endParaRPr lang="zh-CN" altLang="en-US" sz="2800" b="1" kern="0" dirty="0">
              <a:solidFill>
                <a:srgbClr val="000000"/>
              </a:solidFill>
              <a:latin typeface="Times New Roman" panose="02020603050405020304" pitchFamily="18" charset="0"/>
              <a:ea typeface="微软雅黑" panose="020B0503020204020204" charset="-122"/>
            </a:endParaRPr>
          </a:p>
        </p:txBody>
      </p:sp>
      <p:cxnSp>
        <p:nvCxnSpPr>
          <p:cNvPr id="7" name="直接连接符 6"/>
          <p:cNvCxnSpPr/>
          <p:nvPr/>
        </p:nvCxnSpPr>
        <p:spPr>
          <a:xfrm>
            <a:off x="323850" y="1952625"/>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247890" y="1432457"/>
            <a:ext cx="8572260" cy="2"/>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454900" y="6080657"/>
            <a:ext cx="8572260" cy="2"/>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454900" y="3756553"/>
            <a:ext cx="8572260" cy="2"/>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07727" y="579651"/>
            <a:ext cx="2286000" cy="852805"/>
            <a:chOff x="303" y="1315"/>
            <a:chExt cx="3600" cy="1343"/>
          </a:xfrm>
        </p:grpSpPr>
        <p:sp>
          <p:nvSpPr>
            <p:cNvPr id="12"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9" name="组合 18"/>
            <p:cNvGrpSpPr/>
            <p:nvPr/>
          </p:nvGrpSpPr>
          <p:grpSpPr>
            <a:xfrm>
              <a:off x="898" y="1383"/>
              <a:ext cx="3005" cy="883"/>
              <a:chOff x="903371" y="249943"/>
              <a:chExt cx="2312527" cy="679699"/>
            </a:xfrm>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p:nvGrpSpPr>
          <p:grpSpPr>
            <a:xfrm rot="16200000">
              <a:off x="366" y="1252"/>
              <a:ext cx="995" cy="1122"/>
              <a:chOff x="8439634" y="3544648"/>
              <a:chExt cx="1611146" cy="1817848"/>
            </a:xfrm>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1" name="矩形 10"/>
          <p:cNvSpPr/>
          <p:nvPr/>
        </p:nvSpPr>
        <p:spPr>
          <a:xfrm>
            <a:off x="463645" y="1367791"/>
            <a:ext cx="8105164" cy="1308628"/>
          </a:xfrm>
          <a:prstGeom prst="rect">
            <a:avLst/>
          </a:prstGeom>
        </p:spPr>
        <p:txBody>
          <a:bodyPr wrap="square">
            <a:spAutoFit/>
          </a:bodyPr>
          <a:lstStyle/>
          <a:p>
            <a:pPr>
              <a:lnSpc>
                <a:spcPct val="150000"/>
              </a:lnSpc>
            </a:pPr>
            <a:r>
              <a:rPr lang="zh-CN" altLang="en-US" sz="2800" b="1" kern="0" dirty="0" smtClean="0">
                <a:solidFill>
                  <a:srgbClr val="000000"/>
                </a:solidFill>
                <a:latin typeface="Times New Roman" panose="02020603050405020304" pitchFamily="18" charset="0"/>
                <a:ea typeface="微软雅黑" panose="020B0503020204020204" charset="-122"/>
              </a:rPr>
              <a:t>思考讨论：物体</a:t>
            </a:r>
            <a:r>
              <a:rPr lang="zh-CN" altLang="en-US" sz="2800" b="1" kern="0" dirty="0">
                <a:solidFill>
                  <a:srgbClr val="000000"/>
                </a:solidFill>
                <a:latin typeface="Times New Roman" panose="02020603050405020304" pitchFamily="18" charset="0"/>
                <a:ea typeface="微软雅黑" panose="020B0503020204020204" charset="-122"/>
              </a:rPr>
              <a:t>的质量与物体的状态、形状、所处的空间位置有没有关系</a:t>
            </a:r>
            <a:r>
              <a:rPr lang="zh-CN" altLang="en-US" sz="2800" b="1" kern="0" dirty="0" smtClean="0">
                <a:solidFill>
                  <a:srgbClr val="000000"/>
                </a:solidFill>
                <a:latin typeface="Times New Roman" panose="02020603050405020304" pitchFamily="18" charset="0"/>
                <a:ea typeface="微软雅黑" panose="020B0503020204020204" charset="-122"/>
              </a:rPr>
              <a:t>？</a:t>
            </a:r>
            <a:endParaRPr lang="en-US" altLang="zh-CN" sz="2800" b="1" kern="0" dirty="0" smtClean="0">
              <a:solidFill>
                <a:srgbClr val="000000"/>
              </a:solidFill>
              <a:latin typeface="Times New Roman" panose="02020603050405020304" pitchFamily="18" charset="0"/>
              <a:ea typeface="微软雅黑" panose="020B0503020204020204" charset="-122"/>
            </a:endParaRPr>
          </a:p>
        </p:txBody>
      </p:sp>
      <p:sp>
        <p:nvSpPr>
          <p:cNvPr id="2" name="矩形 1"/>
          <p:cNvSpPr/>
          <p:nvPr/>
        </p:nvSpPr>
        <p:spPr>
          <a:xfrm>
            <a:off x="278542" y="2778330"/>
            <a:ext cx="7859463" cy="738664"/>
          </a:xfrm>
          <a:prstGeom prst="rect">
            <a:avLst/>
          </a:prstGeom>
        </p:spPr>
        <p:txBody>
          <a:bodyPr wrap="square">
            <a:spAutoFit/>
          </a:bodyPr>
          <a:lstStyle/>
          <a:p>
            <a:pPr lvl="0">
              <a:lnSpc>
                <a:spcPct val="150000"/>
              </a:lnSpc>
            </a:pPr>
            <a:r>
              <a:rPr lang="zh-CN" altLang="en-US" sz="2800" b="1" kern="0" dirty="0">
                <a:solidFill>
                  <a:srgbClr val="000000"/>
                </a:solidFill>
                <a:latin typeface="Times New Roman" panose="02020603050405020304" pitchFamily="18" charset="0"/>
                <a:ea typeface="微软雅黑" panose="020B0503020204020204" charset="-122"/>
              </a:rPr>
              <a:t>（</a:t>
            </a:r>
            <a:r>
              <a:rPr lang="en-US" altLang="zh-CN" sz="2800" b="1" kern="0" dirty="0">
                <a:solidFill>
                  <a:srgbClr val="000000"/>
                </a:solidFill>
                <a:latin typeface="Times New Roman" panose="02020603050405020304" pitchFamily="18" charset="0"/>
                <a:ea typeface="微软雅黑" panose="020B0503020204020204" charset="-122"/>
              </a:rPr>
              <a:t>1</a:t>
            </a:r>
            <a:r>
              <a:rPr lang="zh-CN" altLang="en-US" sz="2800" b="1" kern="0" dirty="0" smtClean="0">
                <a:solidFill>
                  <a:srgbClr val="000000"/>
                </a:solidFill>
                <a:latin typeface="Times New Roman" panose="02020603050405020304" pitchFamily="18" charset="0"/>
                <a:ea typeface="微软雅黑" panose="020B0503020204020204" charset="-122"/>
              </a:rPr>
              <a:t>）把</a:t>
            </a:r>
            <a:r>
              <a:rPr lang="zh-CN" altLang="en-US" sz="2800" b="1" kern="0" dirty="0">
                <a:solidFill>
                  <a:srgbClr val="000000"/>
                </a:solidFill>
                <a:latin typeface="Times New Roman" panose="02020603050405020304" pitchFamily="18" charset="0"/>
                <a:ea typeface="微软雅黑" panose="020B0503020204020204" charset="-122"/>
              </a:rPr>
              <a:t>冰块放在玻璃杯中，用玻璃片把杯子封住</a:t>
            </a:r>
            <a:r>
              <a:rPr lang="zh-CN" altLang="en-US" sz="2800" b="1" kern="0" dirty="0" smtClean="0">
                <a:solidFill>
                  <a:srgbClr val="000000"/>
                </a:solidFill>
                <a:latin typeface="Times New Roman" panose="02020603050405020304" pitchFamily="18" charset="0"/>
                <a:ea typeface="微软雅黑" panose="020B0503020204020204" charset="-122"/>
              </a:rPr>
              <a:t>。</a:t>
            </a:r>
            <a:endParaRPr lang="zh-CN" altLang="en-US" sz="2800" b="1" kern="0" dirty="0">
              <a:solidFill>
                <a:srgbClr val="000000"/>
              </a:solidFill>
              <a:latin typeface="Times New Roman" panose="02020603050405020304" pitchFamily="18" charset="0"/>
              <a:ea typeface="微软雅黑" panose="020B0503020204020204" charset="-122"/>
            </a:endParaRPr>
          </a:p>
        </p:txBody>
      </p:sp>
      <p:sp>
        <p:nvSpPr>
          <p:cNvPr id="6" name="矩形 5"/>
          <p:cNvSpPr/>
          <p:nvPr/>
        </p:nvSpPr>
        <p:spPr>
          <a:xfrm>
            <a:off x="5124450" y="3938250"/>
            <a:ext cx="3086100" cy="1384995"/>
          </a:xfrm>
          <a:prstGeom prst="rect">
            <a:avLst/>
          </a:prstGeom>
        </p:spPr>
        <p:txBody>
          <a:bodyPr wrap="square">
            <a:spAutoFit/>
          </a:bodyPr>
          <a:lstStyle/>
          <a:p>
            <a:pPr lvl="0">
              <a:lnSpc>
                <a:spcPct val="150000"/>
              </a:lnSpc>
            </a:pPr>
            <a:r>
              <a:rPr lang="zh-CN" altLang="en-US" sz="2800" b="1" kern="0" dirty="0">
                <a:solidFill>
                  <a:srgbClr val="000000"/>
                </a:solidFill>
                <a:latin typeface="Times New Roman" panose="02020603050405020304" pitchFamily="18" charset="0"/>
                <a:ea typeface="微软雅黑" panose="020B0503020204020204" charset="-122"/>
              </a:rPr>
              <a:t>冰块熔化成水后，冰的质量改变吗？</a:t>
            </a:r>
          </a:p>
        </p:txBody>
      </p:sp>
      <p:sp>
        <p:nvSpPr>
          <p:cNvPr id="7" name="云形标注 6"/>
          <p:cNvSpPr/>
          <p:nvPr/>
        </p:nvSpPr>
        <p:spPr>
          <a:xfrm>
            <a:off x="4800600" y="3505200"/>
            <a:ext cx="3409950" cy="2428875"/>
          </a:xfrm>
          <a:prstGeom prst="cloudCallout">
            <a:avLst>
              <a:gd name="adj1" fmla="val -69626"/>
              <a:gd name="adj2" fmla="val 19090"/>
            </a:avLst>
          </a:prstGeom>
          <a:noFill/>
          <a:ln w="190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0017" y="3624652"/>
            <a:ext cx="3604618" cy="2471348"/>
          </a:xfrm>
          <a:prstGeom prst="rect">
            <a:avLst/>
          </a:prstGeom>
        </p:spPr>
      </p:pic>
      <p:cxnSp>
        <p:nvCxnSpPr>
          <p:cNvPr id="16" name="直接连接符 15"/>
          <p:cNvCxnSpPr/>
          <p:nvPr/>
        </p:nvCxnSpPr>
        <p:spPr>
          <a:xfrm flipV="1">
            <a:off x="400290" y="1349076"/>
            <a:ext cx="8572260" cy="2"/>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400290" y="6367123"/>
            <a:ext cx="8572260" cy="2"/>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00290" y="2758950"/>
            <a:ext cx="8572260" cy="2"/>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07727" y="579651"/>
            <a:ext cx="2286000" cy="852805"/>
            <a:chOff x="303" y="1315"/>
            <a:chExt cx="3600" cy="1343"/>
          </a:xfrm>
        </p:grpSpPr>
        <p:sp>
          <p:nvSpPr>
            <p:cNvPr id="12"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9" name="组合 18"/>
            <p:cNvGrpSpPr/>
            <p:nvPr/>
          </p:nvGrpSpPr>
          <p:grpSpPr>
            <a:xfrm>
              <a:off x="898" y="1383"/>
              <a:ext cx="3005" cy="883"/>
              <a:chOff x="903371" y="249943"/>
              <a:chExt cx="2312527" cy="679699"/>
            </a:xfrm>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p:nvGrpSpPr>
          <p:grpSpPr>
            <a:xfrm rot="16200000">
              <a:off x="366" y="1252"/>
              <a:ext cx="995" cy="1122"/>
              <a:chOff x="8439634" y="3544648"/>
              <a:chExt cx="1611146" cy="1817848"/>
            </a:xfrm>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2" name="矩形 1"/>
          <p:cNvSpPr/>
          <p:nvPr/>
        </p:nvSpPr>
        <p:spPr>
          <a:xfrm>
            <a:off x="574179" y="1343783"/>
            <a:ext cx="7969746" cy="1384995"/>
          </a:xfrm>
          <a:prstGeom prst="rect">
            <a:avLst/>
          </a:prstGeom>
        </p:spPr>
        <p:txBody>
          <a:bodyPr wrap="square">
            <a:spAutoFit/>
          </a:bodyPr>
          <a:lstStyle/>
          <a:p>
            <a:pPr>
              <a:lnSpc>
                <a:spcPct val="150000"/>
              </a:lnSpc>
            </a:pPr>
            <a:r>
              <a:rPr lang="zh-CN" altLang="en-US" sz="2800" b="1" kern="0" dirty="0">
                <a:solidFill>
                  <a:srgbClr val="C00000"/>
                </a:solidFill>
                <a:latin typeface="Times New Roman" panose="02020603050405020304" pitchFamily="18" charset="0"/>
                <a:ea typeface="微软雅黑" panose="020B0503020204020204" charset="-122"/>
              </a:rPr>
              <a:t>冰块熔化成</a:t>
            </a:r>
            <a:r>
              <a:rPr lang="zh-CN" altLang="en-US" sz="2800" b="1" kern="0" dirty="0" smtClean="0">
                <a:solidFill>
                  <a:srgbClr val="C00000"/>
                </a:solidFill>
                <a:latin typeface="Times New Roman" panose="02020603050405020304" pitchFamily="18" charset="0"/>
                <a:ea typeface="微软雅黑" panose="020B0503020204020204" charset="-122"/>
              </a:rPr>
              <a:t>水</a:t>
            </a:r>
            <a:r>
              <a:rPr lang="en-US" altLang="zh-CN" sz="2800" b="1" kern="0" dirty="0" smtClean="0">
                <a:solidFill>
                  <a:srgbClr val="C00000"/>
                </a:solidFill>
                <a:latin typeface="Times New Roman" panose="02020603050405020304" pitchFamily="18" charset="0"/>
                <a:ea typeface="微软雅黑" panose="020B0503020204020204" charset="-122"/>
              </a:rPr>
              <a:t>,</a:t>
            </a:r>
            <a:r>
              <a:rPr lang="zh-CN" altLang="en-US" sz="2800" b="1" kern="0" dirty="0" smtClean="0">
                <a:solidFill>
                  <a:srgbClr val="C00000"/>
                </a:solidFill>
                <a:latin typeface="Times New Roman" panose="02020603050405020304" pitchFamily="18" charset="0"/>
                <a:ea typeface="微软雅黑" panose="020B0503020204020204" charset="-122"/>
              </a:rPr>
              <a:t>物体的状态发生了变化，但其质量没有变化。</a:t>
            </a:r>
            <a:endParaRPr lang="zh-CN" altLang="en-US" dirty="0">
              <a:solidFill>
                <a:srgbClr val="C00000"/>
              </a:solidFill>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249" y="3755180"/>
            <a:ext cx="3397746" cy="2320725"/>
          </a:xfrm>
          <a:prstGeom prst="rect">
            <a:avLst/>
          </a:prstGeom>
        </p:spPr>
      </p:pic>
      <p:sp>
        <p:nvSpPr>
          <p:cNvPr id="7" name="矩形 6"/>
          <p:cNvSpPr/>
          <p:nvPr/>
        </p:nvSpPr>
        <p:spPr>
          <a:xfrm>
            <a:off x="574179" y="2872647"/>
            <a:ext cx="7930059" cy="738664"/>
          </a:xfrm>
          <a:prstGeom prst="rect">
            <a:avLst/>
          </a:prstGeom>
        </p:spPr>
        <p:txBody>
          <a:bodyPr wrap="square">
            <a:spAutoFit/>
          </a:bodyPr>
          <a:lstStyle/>
          <a:p>
            <a:pPr lvl="0">
              <a:lnSpc>
                <a:spcPct val="150000"/>
              </a:lnSpc>
            </a:pPr>
            <a:r>
              <a:rPr lang="en-US" altLang="zh-CN" sz="2800" b="1" kern="0" dirty="0" smtClean="0">
                <a:solidFill>
                  <a:srgbClr val="000000"/>
                </a:solidFill>
                <a:latin typeface="Times New Roman" panose="02020603050405020304" pitchFamily="18" charset="0"/>
                <a:ea typeface="微软雅黑" panose="020B0503020204020204" charset="-122"/>
              </a:rPr>
              <a:t>(2)</a:t>
            </a:r>
            <a:r>
              <a:rPr lang="zh-CN" altLang="en-US" sz="2800" b="1" kern="0" dirty="0" smtClean="0">
                <a:solidFill>
                  <a:srgbClr val="000000"/>
                </a:solidFill>
                <a:latin typeface="Times New Roman" panose="02020603050405020304" pitchFamily="18" charset="0"/>
                <a:ea typeface="微软雅黑" panose="020B0503020204020204" charset="-122"/>
              </a:rPr>
              <a:t>将</a:t>
            </a:r>
            <a:r>
              <a:rPr lang="zh-CN" altLang="en-US" sz="2800" b="1" kern="0" dirty="0">
                <a:solidFill>
                  <a:srgbClr val="000000"/>
                </a:solidFill>
                <a:latin typeface="Times New Roman" panose="02020603050405020304" pitchFamily="18" charset="0"/>
                <a:ea typeface="微软雅黑" panose="020B0503020204020204" charset="-122"/>
              </a:rPr>
              <a:t>方形的泥团捏成小动物，泥团的质量改变吗</a:t>
            </a:r>
            <a:r>
              <a:rPr lang="zh-CN" altLang="en-US" sz="2800" b="1" kern="0" dirty="0" smtClean="0">
                <a:solidFill>
                  <a:srgbClr val="000000"/>
                </a:solidFill>
                <a:latin typeface="Times New Roman" panose="02020603050405020304" pitchFamily="18" charset="0"/>
                <a:ea typeface="微软雅黑" panose="020B0503020204020204" charset="-122"/>
              </a:rPr>
              <a:t>？</a:t>
            </a:r>
            <a:endParaRPr lang="zh-CN" altLang="en-US" sz="2800" b="1" kern="0" dirty="0">
              <a:solidFill>
                <a:srgbClr val="000000"/>
              </a:solidFill>
              <a:latin typeface="Times New Roman" panose="02020603050405020304" pitchFamily="18" charset="0"/>
              <a:ea typeface="微软雅黑" panose="020B0503020204020204" charset="-122"/>
            </a:endParaRPr>
          </a:p>
        </p:txBody>
      </p:sp>
      <p:sp>
        <p:nvSpPr>
          <p:cNvPr id="9" name="矩形 8"/>
          <p:cNvSpPr/>
          <p:nvPr/>
        </p:nvSpPr>
        <p:spPr>
          <a:xfrm>
            <a:off x="4576777" y="3865697"/>
            <a:ext cx="3967148" cy="2031325"/>
          </a:xfrm>
          <a:prstGeom prst="rect">
            <a:avLst/>
          </a:prstGeom>
        </p:spPr>
        <p:txBody>
          <a:bodyPr wrap="square">
            <a:spAutoFit/>
          </a:bodyPr>
          <a:lstStyle/>
          <a:p>
            <a:pPr lvl="0">
              <a:lnSpc>
                <a:spcPct val="150000"/>
              </a:lnSpc>
            </a:pPr>
            <a:r>
              <a:rPr lang="zh-CN" altLang="en-US" sz="2800" b="1" kern="0" dirty="0">
                <a:solidFill>
                  <a:srgbClr val="C00000"/>
                </a:solidFill>
                <a:latin typeface="Times New Roman" panose="02020603050405020304" pitchFamily="18" charset="0"/>
                <a:ea typeface="微软雅黑" panose="020B0503020204020204" charset="-122"/>
              </a:rPr>
              <a:t>将泥团捏成小动物，物体的形状发生了变化，但其质量没有改变。</a:t>
            </a:r>
          </a:p>
        </p:txBody>
      </p:sp>
      <p:cxnSp>
        <p:nvCxnSpPr>
          <p:cNvPr id="13" name="直接连接符 12"/>
          <p:cNvCxnSpPr/>
          <p:nvPr/>
        </p:nvCxnSpPr>
        <p:spPr>
          <a:xfrm>
            <a:off x="463645" y="1316043"/>
            <a:ext cx="8227283"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23249" y="6330291"/>
            <a:ext cx="8227283"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00363" y="2696195"/>
            <a:ext cx="8227283"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539208" y="3744202"/>
            <a:ext cx="3833267" cy="2316028"/>
          </a:xfrm>
          <a:prstGeom prst="rect">
            <a:avLst/>
          </a:prstGeom>
          <a:noFill/>
          <a:ln w="1905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circle(in)">
                                      <p:cBhvr>
                                        <p:cTn id="13" dur="2000"/>
                                        <p:tgtEl>
                                          <p:spTgt spid="9"/>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circle(in)">
                                      <p:cBhvr>
                                        <p:cTn id="16"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07727" y="579651"/>
            <a:ext cx="2286000" cy="852805"/>
            <a:chOff x="303" y="1315"/>
            <a:chExt cx="3600" cy="1343"/>
          </a:xfrm>
        </p:grpSpPr>
        <p:sp>
          <p:nvSpPr>
            <p:cNvPr id="12"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9" name="组合 18"/>
            <p:cNvGrpSpPr/>
            <p:nvPr/>
          </p:nvGrpSpPr>
          <p:grpSpPr>
            <a:xfrm>
              <a:off x="898" y="1383"/>
              <a:ext cx="3005" cy="883"/>
              <a:chOff x="903371" y="249943"/>
              <a:chExt cx="2312527" cy="679699"/>
            </a:xfrm>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p:nvGrpSpPr>
          <p:grpSpPr>
            <a:xfrm rot="16200000">
              <a:off x="366" y="1252"/>
              <a:ext cx="995" cy="1122"/>
              <a:chOff x="8439634" y="3544648"/>
              <a:chExt cx="1611146" cy="1817848"/>
            </a:xfrm>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2" name="矩形 1"/>
          <p:cNvSpPr/>
          <p:nvPr/>
        </p:nvSpPr>
        <p:spPr>
          <a:xfrm>
            <a:off x="510746" y="1361849"/>
            <a:ext cx="8122508" cy="1308628"/>
          </a:xfrm>
          <a:prstGeom prst="rect">
            <a:avLst/>
          </a:prstGeom>
        </p:spPr>
        <p:txBody>
          <a:bodyPr wrap="square">
            <a:spAutoFit/>
          </a:bodyPr>
          <a:lstStyle/>
          <a:p>
            <a:pPr lvl="0">
              <a:lnSpc>
                <a:spcPct val="150000"/>
              </a:lnSpc>
            </a:pPr>
            <a:r>
              <a:rPr lang="zh-CN" altLang="en-US" sz="2800" b="1" kern="0" dirty="0">
                <a:solidFill>
                  <a:srgbClr val="000000"/>
                </a:solidFill>
                <a:latin typeface="Times New Roman" panose="02020603050405020304" pitchFamily="18" charset="0"/>
                <a:ea typeface="微软雅黑" panose="020B0503020204020204" charset="-122"/>
              </a:rPr>
              <a:t>（</a:t>
            </a:r>
            <a:r>
              <a:rPr lang="en-US" altLang="zh-CN" sz="2800" b="1" kern="0" dirty="0">
                <a:solidFill>
                  <a:srgbClr val="000000"/>
                </a:solidFill>
                <a:latin typeface="Times New Roman" panose="02020603050405020304" pitchFamily="18" charset="0"/>
                <a:ea typeface="微软雅黑" panose="020B0503020204020204" charset="-122"/>
              </a:rPr>
              <a:t>3</a:t>
            </a:r>
            <a:r>
              <a:rPr lang="zh-CN" altLang="en-US" sz="2800" b="1" kern="0" dirty="0" smtClean="0">
                <a:solidFill>
                  <a:srgbClr val="000000"/>
                </a:solidFill>
                <a:latin typeface="Times New Roman" panose="02020603050405020304" pitchFamily="18" charset="0"/>
                <a:ea typeface="微软雅黑" panose="020B0503020204020204" charset="-122"/>
              </a:rPr>
              <a:t>）、航天员</a:t>
            </a:r>
            <a:r>
              <a:rPr lang="zh-CN" altLang="en-US" sz="2800" b="1" kern="0" dirty="0">
                <a:solidFill>
                  <a:srgbClr val="000000"/>
                </a:solidFill>
                <a:latin typeface="Times New Roman" panose="02020603050405020304" pitchFamily="18" charset="0"/>
                <a:ea typeface="微软雅黑" panose="020B0503020204020204" charset="-122"/>
              </a:rPr>
              <a:t>离开地球来到了太空，其所处的空间位置发生了变化，航天员的质量改变</a:t>
            </a:r>
            <a:r>
              <a:rPr lang="zh-CN" altLang="en-US" sz="2800" b="1" kern="0" dirty="0" smtClean="0">
                <a:solidFill>
                  <a:srgbClr val="000000"/>
                </a:solidFill>
                <a:latin typeface="Times New Roman" panose="02020603050405020304" pitchFamily="18" charset="0"/>
                <a:ea typeface="微软雅黑" panose="020B0503020204020204" charset="-122"/>
              </a:rPr>
              <a:t>吗？</a:t>
            </a:r>
          </a:p>
        </p:txBody>
      </p:sp>
      <p:sp>
        <p:nvSpPr>
          <p:cNvPr id="7" name="矩形 6"/>
          <p:cNvSpPr/>
          <p:nvPr/>
        </p:nvSpPr>
        <p:spPr>
          <a:xfrm>
            <a:off x="5131212" y="3264115"/>
            <a:ext cx="3146013" cy="1954959"/>
          </a:xfrm>
          <a:prstGeom prst="rect">
            <a:avLst/>
          </a:prstGeom>
        </p:spPr>
        <p:txBody>
          <a:bodyPr wrap="square">
            <a:spAutoFit/>
          </a:bodyPr>
          <a:lstStyle/>
          <a:p>
            <a:pPr lvl="0">
              <a:lnSpc>
                <a:spcPct val="150000"/>
              </a:lnSpc>
            </a:pPr>
            <a:r>
              <a:rPr lang="zh-CN" altLang="en-US" sz="2800" b="1" kern="0" dirty="0">
                <a:solidFill>
                  <a:srgbClr val="000000"/>
                </a:solidFill>
                <a:latin typeface="Times New Roman" panose="02020603050405020304" pitchFamily="18" charset="0"/>
                <a:ea typeface="微软雅黑" panose="020B0503020204020204" charset="-122"/>
              </a:rPr>
              <a:t>航天员空间位置发生了变化，其质量不变</a:t>
            </a:r>
            <a:r>
              <a:rPr lang="zh-CN" altLang="en-US" sz="2800" b="1" kern="0" dirty="0" smtClean="0">
                <a:solidFill>
                  <a:srgbClr val="000000"/>
                </a:solidFill>
                <a:latin typeface="Times New Roman" panose="02020603050405020304" pitchFamily="18" charset="0"/>
                <a:ea typeface="微软雅黑" panose="020B0503020204020204" charset="-122"/>
              </a:rPr>
              <a:t>。</a:t>
            </a:r>
            <a:endParaRPr lang="zh-CN" altLang="en-US" sz="2800" b="1" kern="0" dirty="0">
              <a:solidFill>
                <a:srgbClr val="000000"/>
              </a:solidFill>
              <a:latin typeface="Times New Roman" panose="02020603050405020304" pitchFamily="18" charset="0"/>
              <a:ea typeface="微软雅黑" panose="020B0503020204020204" charset="-122"/>
            </a:endParaRPr>
          </a:p>
        </p:txBody>
      </p:sp>
      <p:pic>
        <p:nvPicPr>
          <p:cNvPr id="9" name="图片 8"/>
          <p:cNvPicPr>
            <a:picLocks noChangeAspect="1"/>
          </p:cNvPicPr>
          <p:nvPr/>
        </p:nvPicPr>
        <p:blipFill>
          <a:blip r:embed="rId2"/>
          <a:stretch>
            <a:fillRect/>
          </a:stretch>
        </p:blipFill>
        <p:spPr>
          <a:xfrm>
            <a:off x="1325339" y="3000375"/>
            <a:ext cx="2981325" cy="2819400"/>
          </a:xfrm>
          <a:prstGeom prst="rect">
            <a:avLst/>
          </a:prstGeom>
        </p:spPr>
      </p:pic>
      <p:sp>
        <p:nvSpPr>
          <p:cNvPr id="10" name="云形标注 9"/>
          <p:cNvSpPr/>
          <p:nvPr/>
        </p:nvSpPr>
        <p:spPr>
          <a:xfrm>
            <a:off x="4743450" y="2934515"/>
            <a:ext cx="3638550" cy="2785611"/>
          </a:xfrm>
          <a:prstGeom prst="cloudCallout">
            <a:avLst>
              <a:gd name="adj1" fmla="val -72756"/>
              <a:gd name="adj2" fmla="val 25050"/>
            </a:avLst>
          </a:prstGeom>
          <a:noFill/>
          <a:ln w="190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flipV="1">
            <a:off x="278542" y="1401614"/>
            <a:ext cx="8572260" cy="2"/>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457320" y="6271157"/>
            <a:ext cx="8572260" cy="2"/>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536558" y="2802493"/>
            <a:ext cx="8572260" cy="2"/>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2000"/>
                                        <p:tgtEl>
                                          <p:spTgt spid="7"/>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heel(1)">
                                      <p:cBhvr>
                                        <p:cTn id="1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圆角矩形 6"/>
          <p:cNvSpPr/>
          <p:nvPr/>
        </p:nvSpPr>
        <p:spPr>
          <a:xfrm>
            <a:off x="910572" y="2338381"/>
            <a:ext cx="7215599" cy="2660234"/>
          </a:xfrm>
          <a:prstGeom prst="round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07727" y="579651"/>
            <a:ext cx="2286000" cy="852805"/>
            <a:chOff x="303" y="1315"/>
            <a:chExt cx="3600" cy="1343"/>
          </a:xfrm>
        </p:grpSpPr>
        <p:sp>
          <p:nvSpPr>
            <p:cNvPr id="12"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9" name="组合 18"/>
            <p:cNvGrpSpPr/>
            <p:nvPr/>
          </p:nvGrpSpPr>
          <p:grpSpPr>
            <a:xfrm>
              <a:off x="898" y="1383"/>
              <a:ext cx="3005" cy="883"/>
              <a:chOff x="903371" y="249943"/>
              <a:chExt cx="2312527" cy="679699"/>
            </a:xfrm>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p:nvGrpSpPr>
          <p:grpSpPr>
            <a:xfrm rot="16200000">
              <a:off x="366" y="1252"/>
              <a:ext cx="995" cy="1122"/>
              <a:chOff x="8439634" y="3544648"/>
              <a:chExt cx="1611146" cy="1817848"/>
            </a:xfrm>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6" name="矩形 5"/>
          <p:cNvSpPr/>
          <p:nvPr/>
        </p:nvSpPr>
        <p:spPr>
          <a:xfrm>
            <a:off x="1001266" y="2652836"/>
            <a:ext cx="7034213" cy="2031325"/>
          </a:xfrm>
          <a:prstGeom prst="rect">
            <a:avLst/>
          </a:prstGeom>
        </p:spPr>
        <p:txBody>
          <a:bodyPr wrap="square">
            <a:spAutoFit/>
          </a:bodyPr>
          <a:lstStyle/>
          <a:p>
            <a:pPr lvl="0">
              <a:lnSpc>
                <a:spcPct val="150000"/>
              </a:lnSpc>
            </a:pPr>
            <a:r>
              <a:rPr lang="zh-CN" altLang="en-US" sz="2800" b="1" kern="0" dirty="0">
                <a:solidFill>
                  <a:srgbClr val="000000"/>
                </a:solidFill>
                <a:latin typeface="Times New Roman" panose="02020603050405020304" pitchFamily="18" charset="0"/>
                <a:ea typeface="微软雅黑" panose="020B0503020204020204" charset="-122"/>
              </a:rPr>
              <a:t>只要物体中含有物质的多少不变。它的质量就不变，可见</a:t>
            </a:r>
            <a:r>
              <a:rPr lang="zh-CN" altLang="en-US" sz="2800" b="1" kern="0" dirty="0">
                <a:solidFill>
                  <a:srgbClr val="C00000"/>
                </a:solidFill>
                <a:latin typeface="Times New Roman" panose="02020603050405020304" pitchFamily="18" charset="0"/>
                <a:ea typeface="微软雅黑" panose="020B0503020204020204" charset="-122"/>
              </a:rPr>
              <a:t>物体的质量不随物体的状态、形状、所处空间位置的变化而</a:t>
            </a:r>
            <a:r>
              <a:rPr lang="zh-CN" altLang="en-US" sz="2800" b="1" kern="0" dirty="0" smtClean="0">
                <a:solidFill>
                  <a:srgbClr val="C00000"/>
                </a:solidFill>
                <a:latin typeface="Times New Roman" panose="02020603050405020304" pitchFamily="18" charset="0"/>
                <a:ea typeface="微软雅黑" panose="020B0503020204020204" charset="-122"/>
              </a:rPr>
              <a:t>改变</a:t>
            </a:r>
            <a:r>
              <a:rPr lang="en-US" altLang="zh-CN" sz="2800" b="1" kern="0" dirty="0" smtClean="0">
                <a:solidFill>
                  <a:srgbClr val="C00000"/>
                </a:solidFill>
                <a:latin typeface="Times New Roman" panose="02020603050405020304" pitchFamily="18" charset="0"/>
                <a:ea typeface="微软雅黑" panose="020B0503020204020204" charset="-122"/>
              </a:rPr>
              <a:t>.</a:t>
            </a:r>
            <a:endParaRPr lang="zh-CN" altLang="en-US" sz="2800" b="1" kern="0" dirty="0">
              <a:solidFill>
                <a:srgbClr val="C00000"/>
              </a:solidFill>
              <a:latin typeface="Times New Roman" panose="02020603050405020304" pitchFamily="18" charset="0"/>
              <a:ea typeface="微软雅黑" panose="020B0503020204020204" charset="-122"/>
            </a:endParaRPr>
          </a:p>
        </p:txBody>
      </p:sp>
      <p:sp>
        <p:nvSpPr>
          <p:cNvPr id="14" name="矩形 13"/>
          <p:cNvSpPr/>
          <p:nvPr/>
        </p:nvSpPr>
        <p:spPr>
          <a:xfrm>
            <a:off x="3590093" y="1449747"/>
            <a:ext cx="1620957" cy="523220"/>
          </a:xfrm>
          <a:prstGeom prst="rect">
            <a:avLst/>
          </a:prstGeom>
        </p:spPr>
        <p:txBody>
          <a:bodyPr wrap="none">
            <a:spAutoFit/>
          </a:bodyPr>
          <a:lstStyle/>
          <a:p>
            <a:r>
              <a:rPr lang="zh-CN" altLang="en-US" sz="2800" b="1" kern="0" dirty="0">
                <a:solidFill>
                  <a:srgbClr val="000000"/>
                </a:solidFill>
                <a:latin typeface="Times New Roman" panose="02020603050405020304" pitchFamily="18" charset="0"/>
                <a:ea typeface="微软雅黑" panose="020B0503020204020204" charset="-122"/>
              </a:rPr>
              <a:t>归纳总结</a:t>
            </a:r>
            <a:endParaRPr lang="zh-CN" altLang="en-US" dirty="0"/>
          </a:p>
        </p:txBody>
      </p:sp>
      <p:pic>
        <p:nvPicPr>
          <p:cNvPr id="15" name="Picture 58" descr="老师"/>
          <p:cNvPicPr>
            <a:picLocks noChangeAspect="1" noChangeArrowheads="1"/>
          </p:cNvPicPr>
          <p:nvPr/>
        </p:nvPicPr>
        <p:blipFill>
          <a:blip r:embed="rId2" cstate="print"/>
          <a:srcRect/>
          <a:stretch>
            <a:fillRect/>
          </a:stretch>
        </p:blipFill>
        <p:spPr bwMode="auto">
          <a:xfrm>
            <a:off x="3009900" y="1311916"/>
            <a:ext cx="840922"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07727" y="579651"/>
            <a:ext cx="2286000" cy="852805"/>
            <a:chOff x="303" y="1315"/>
            <a:chExt cx="3600" cy="1343"/>
          </a:xfrm>
        </p:grpSpPr>
        <p:sp>
          <p:nvSpPr>
            <p:cNvPr id="12"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9" name="组合 18"/>
            <p:cNvGrpSpPr/>
            <p:nvPr/>
          </p:nvGrpSpPr>
          <p:grpSpPr>
            <a:xfrm>
              <a:off x="898" y="1383"/>
              <a:ext cx="3005" cy="883"/>
              <a:chOff x="903371" y="249943"/>
              <a:chExt cx="2312527" cy="679699"/>
            </a:xfrm>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p:nvGrpSpPr>
          <p:grpSpPr>
            <a:xfrm rot="16200000">
              <a:off x="366" y="1252"/>
              <a:ext cx="995" cy="1122"/>
              <a:chOff x="8439634" y="3544648"/>
              <a:chExt cx="1611146" cy="1817848"/>
            </a:xfrm>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1" name="矩形 10"/>
          <p:cNvSpPr/>
          <p:nvPr/>
        </p:nvSpPr>
        <p:spPr>
          <a:xfrm>
            <a:off x="574179" y="1543178"/>
            <a:ext cx="7410038" cy="662297"/>
          </a:xfrm>
          <a:prstGeom prst="rect">
            <a:avLst/>
          </a:prstGeom>
        </p:spPr>
        <p:txBody>
          <a:bodyPr wrap="square">
            <a:spAutoFit/>
          </a:bodyPr>
          <a:lstStyle/>
          <a:p>
            <a:pPr lvl="0">
              <a:lnSpc>
                <a:spcPct val="150000"/>
              </a:lnSpc>
            </a:pPr>
            <a:r>
              <a:rPr lang="en-US" altLang="zh-CN" sz="2800" b="1" kern="0" dirty="0" smtClean="0">
                <a:solidFill>
                  <a:srgbClr val="000000"/>
                </a:solidFill>
                <a:latin typeface="Times New Roman" panose="02020603050405020304" pitchFamily="18" charset="0"/>
                <a:ea typeface="微软雅黑" panose="020B0503020204020204" charset="-122"/>
              </a:rPr>
              <a:t>2.</a:t>
            </a:r>
            <a:r>
              <a:rPr lang="zh-CN" altLang="en-US" sz="2800" b="1" kern="0" dirty="0">
                <a:solidFill>
                  <a:srgbClr val="000000"/>
                </a:solidFill>
                <a:latin typeface="Times New Roman" panose="02020603050405020304" pitchFamily="18" charset="0"/>
                <a:ea typeface="微软雅黑" panose="020B0503020204020204" charset="-122"/>
              </a:rPr>
              <a:t>质量是物体的一个基本</a:t>
            </a:r>
            <a:r>
              <a:rPr lang="zh-CN" altLang="en-US" sz="2800" b="1" kern="0" dirty="0" smtClean="0">
                <a:solidFill>
                  <a:srgbClr val="000000"/>
                </a:solidFill>
                <a:latin typeface="Times New Roman" panose="02020603050405020304" pitchFamily="18" charset="0"/>
                <a:ea typeface="微软雅黑" panose="020B0503020204020204" charset="-122"/>
              </a:rPr>
              <a:t>属性</a:t>
            </a:r>
            <a:endParaRPr lang="en-US" altLang="zh-CN" sz="2800" b="1" kern="0" dirty="0" smtClean="0">
              <a:solidFill>
                <a:srgbClr val="000000"/>
              </a:solidFill>
              <a:latin typeface="Times New Roman" panose="02020603050405020304" pitchFamily="18" charset="0"/>
              <a:ea typeface="微软雅黑" panose="020B0503020204020204" charset="-122"/>
            </a:endParaRPr>
          </a:p>
        </p:txBody>
      </p:sp>
      <p:sp>
        <p:nvSpPr>
          <p:cNvPr id="2" name="矩形 1"/>
          <p:cNvSpPr/>
          <p:nvPr/>
        </p:nvSpPr>
        <p:spPr>
          <a:xfrm>
            <a:off x="723249" y="2757521"/>
            <a:ext cx="7502862" cy="2031325"/>
          </a:xfrm>
          <a:prstGeom prst="rect">
            <a:avLst/>
          </a:prstGeom>
        </p:spPr>
        <p:txBody>
          <a:bodyPr wrap="square">
            <a:spAutoFit/>
          </a:bodyPr>
          <a:lstStyle/>
          <a:p>
            <a:pPr lvl="0">
              <a:lnSpc>
                <a:spcPct val="150000"/>
              </a:lnSpc>
            </a:pPr>
            <a:r>
              <a:rPr lang="zh-CN" altLang="en-US" sz="2800" b="1" kern="0" dirty="0">
                <a:solidFill>
                  <a:srgbClr val="000000"/>
                </a:solidFill>
                <a:latin typeface="Times New Roman" panose="02020603050405020304" pitchFamily="18" charset="0"/>
                <a:ea typeface="微软雅黑" panose="020B0503020204020204" charset="-122"/>
              </a:rPr>
              <a:t>“属性” 是物体本身固有的、不随外部条件变化而变化的一种性质</a:t>
            </a:r>
            <a:r>
              <a:rPr lang="zh-CN" altLang="en-US" sz="2800" b="1" kern="0" dirty="0" smtClean="0">
                <a:solidFill>
                  <a:srgbClr val="000000"/>
                </a:solidFill>
                <a:latin typeface="Times New Roman" panose="02020603050405020304" pitchFamily="18" charset="0"/>
                <a:ea typeface="微软雅黑" panose="020B0503020204020204" charset="-122"/>
              </a:rPr>
              <a:t>。因此</a:t>
            </a:r>
            <a:r>
              <a:rPr lang="zh-CN" altLang="en-US" sz="2800" b="1" kern="0" dirty="0">
                <a:solidFill>
                  <a:srgbClr val="000000"/>
                </a:solidFill>
                <a:latin typeface="Times New Roman" panose="02020603050405020304" pitchFamily="18" charset="0"/>
                <a:ea typeface="微软雅黑" panose="020B0503020204020204" charset="-122"/>
              </a:rPr>
              <a:t>它与物体的状态、形状、所处空间位置的变化无关。</a:t>
            </a:r>
            <a:endParaRPr lang="en-US" altLang="zh-CN" sz="2800" b="1" kern="0" dirty="0">
              <a:solidFill>
                <a:srgbClr val="000000"/>
              </a:solidFill>
              <a:latin typeface="Times New Roman" panose="02020603050405020304" pitchFamily="18" charset="0"/>
              <a:ea typeface="微软雅黑" panose="020B0503020204020204" charset="-122"/>
            </a:endParaRPr>
          </a:p>
        </p:txBody>
      </p:sp>
      <p:sp>
        <p:nvSpPr>
          <p:cNvPr id="3" name="圆角矩形 2"/>
          <p:cNvSpPr/>
          <p:nvPr/>
        </p:nvSpPr>
        <p:spPr>
          <a:xfrm>
            <a:off x="485552" y="2536859"/>
            <a:ext cx="7740559" cy="2463766"/>
          </a:xfrm>
          <a:prstGeom prst="roundRect">
            <a:avLst/>
          </a:prstGeom>
          <a:noFill/>
          <a:ln w="28575">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88051" y="4297432"/>
            <a:ext cx="3051850" cy="206915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2115</Words>
  <Application>Microsoft Office PowerPoint</Application>
  <PresentationFormat>全屏显示(4:3)</PresentationFormat>
  <Paragraphs>214</Paragraphs>
  <Slides>31</Slides>
  <Notes>0</Notes>
  <HiddenSlides>0</HiddenSlides>
  <MMClips>0</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31</vt:i4>
      </vt:variant>
    </vt:vector>
  </HeadingPairs>
  <TitlesOfParts>
    <vt:vector size="3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123</cp:revision>
  <dcterms:created xsi:type="dcterms:W3CDTF">2017-03-01T06:40:00Z</dcterms:created>
  <dcterms:modified xsi:type="dcterms:W3CDTF">2020-08-22T13:00:06Z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