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297" r:id="rId4"/>
    <p:sldId id="257" r:id="rId5"/>
    <p:sldId id="258" r:id="rId6"/>
    <p:sldId id="264" r:id="rId7"/>
    <p:sldId id="269" r:id="rId8"/>
    <p:sldId id="265" r:id="rId9"/>
    <p:sldId id="268" r:id="rId10"/>
    <p:sldId id="274" r:id="rId11"/>
    <p:sldId id="275" r:id="rId12"/>
    <p:sldId id="285" r:id="rId13"/>
    <p:sldId id="277" r:id="rId14"/>
    <p:sldId id="278" r:id="rId15"/>
    <p:sldId id="286" r:id="rId16"/>
    <p:sldId id="288" r:id="rId17"/>
    <p:sldId id="289" r:id="rId18"/>
    <p:sldId id="283" r:id="rId19"/>
    <p:sldId id="284" r:id="rId20"/>
    <p:sldId id="290" r:id="rId21"/>
    <p:sldId id="291" r:id="rId22"/>
    <p:sldId id="292" r:id="rId23"/>
    <p:sldId id="293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-1764" y="-84"/>
      </p:cViewPr>
      <p:guideLst>
        <p:guide orient="horz" pos="216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EFB163-8B23-40B2-8C17-BFA1479BBEF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17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862BC-015C-4F95-A567-FFE43B7FBD2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40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B5374D-72DA-401F-BC89-8B2219223AE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21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DD1D8B-63AF-4856-8309-6B98E741493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92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217D1-1CD8-40B3-973C-67CB2A79688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31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18C7A-3B2B-4D95-B41B-27809B688E8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7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47328C-C03A-4479-BA89-2BC73846D06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6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582509-4D88-4224-8E76-3D041DC820E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20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9BF41-B0F1-48F0-BDBC-278D9420F50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43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F2A453-22B7-4E02-9269-F41502E5C61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6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AB4A8E-F95C-4AD5-8D9C-03D03ED837D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923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/>
            </a:lvl1pPr>
          </a:lstStyle>
          <a:p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/>
            </a:lvl1pPr>
          </a:lstStyle>
          <a:p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72D611-ED85-4138-9FB8-F456E59CCC9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gif"/><Relationship Id="rId2" Type="http://schemas.openxmlformats.org/officeDocument/2006/relationships/hyperlink" Target="../&#36339;&#27700;.avi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../&#36454;&#36454;&#24202;.mpg" TargetMode="External"/><Relationship Id="rId4" Type="http://schemas.openxmlformats.org/officeDocument/2006/relationships/hyperlink" Target="../&#25745;&#31487;.m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标题 8193"/>
          <p:cNvSpPr>
            <a:spLocks noGrp="1" noChangeArrowheads="1"/>
          </p:cNvSpPr>
          <p:nvPr>
            <p:ph type="title" idx="4294967295"/>
          </p:nvPr>
        </p:nvSpPr>
        <p:spPr>
          <a:xfrm>
            <a:off x="400050" y="44450"/>
            <a:ext cx="7772400" cy="1143000"/>
          </a:xfrm>
        </p:spPr>
        <p:txBody>
          <a:bodyPr/>
          <a:lstStyle/>
          <a:p>
            <a:r>
              <a:rPr lang="zh-CN" altLang="en-US" sz="6600" dirty="0" smtClean="0">
                <a:solidFill>
                  <a:srgbClr val="FF0000"/>
                </a:solidFill>
                <a:ea typeface="隶书" pitchFamily="49" charset="-122"/>
              </a:rPr>
              <a:t>复习</a:t>
            </a:r>
            <a:r>
              <a:rPr lang="zh-CN" altLang="en-US" sz="6600" dirty="0" smtClean="0">
                <a:solidFill>
                  <a:srgbClr val="FF0000"/>
                </a:solidFill>
              </a:rPr>
              <a:t>：</a:t>
            </a:r>
          </a:p>
        </p:txBody>
      </p:sp>
      <p:sp>
        <p:nvSpPr>
          <p:cNvPr id="8195" name="文本占位符 8194"/>
          <p:cNvSpPr>
            <a:spLocks noGrp="1" noChangeArrowheads="1"/>
          </p:cNvSpPr>
          <p:nvPr>
            <p:ph type="body" idx="4294967295"/>
          </p:nvPr>
        </p:nvSpPr>
        <p:spPr>
          <a:xfrm>
            <a:off x="682624" y="1268413"/>
            <a:ext cx="8281863" cy="3281362"/>
          </a:xfrm>
        </p:spPr>
        <p:txBody>
          <a:bodyPr/>
          <a:lstStyle/>
          <a:p>
            <a:r>
              <a:rPr lang="zh-CN" altLang="en-US" b="1" dirty="0" smtClean="0">
                <a:ea typeface="黑体" pitchFamily="49" charset="-122"/>
              </a:rPr>
              <a:t>力的作用效果有哪些？</a:t>
            </a:r>
          </a:p>
          <a:p>
            <a:endParaRPr lang="zh-CN" altLang="en-US" b="1" dirty="0" smtClean="0">
              <a:ea typeface="黑体" pitchFamily="49" charset="-122"/>
            </a:endParaRPr>
          </a:p>
          <a:p>
            <a:r>
              <a:rPr lang="zh-CN" altLang="en-US" b="1" dirty="0" smtClean="0">
                <a:ea typeface="黑体" pitchFamily="49" charset="-122"/>
              </a:rPr>
              <a:t>力的三要素是（       ）（       ）（       ）</a:t>
            </a:r>
          </a:p>
          <a:p>
            <a:endParaRPr lang="zh-CN" altLang="en-US" b="1" dirty="0" smtClean="0">
              <a:ea typeface="黑体" pitchFamily="49" charset="-122"/>
            </a:endParaRPr>
          </a:p>
          <a:p>
            <a:r>
              <a:rPr lang="zh-CN" altLang="en-US" b="1" dirty="0" smtClean="0">
                <a:ea typeface="黑体" pitchFamily="49" charset="-122"/>
              </a:rPr>
              <a:t>力的单位？ 符号？</a:t>
            </a:r>
            <a:r>
              <a:rPr lang="en-US" altLang="zh-CN" b="1" dirty="0" smtClean="0">
                <a:ea typeface="黑体" pitchFamily="49" charset="-122"/>
              </a:rPr>
              <a:t>1N</a:t>
            </a:r>
            <a:r>
              <a:rPr lang="zh-CN" altLang="en-US" b="1" dirty="0" smtClean="0">
                <a:ea typeface="黑体" pitchFamily="49" charset="-122"/>
              </a:rPr>
              <a:t>大约有多大？</a:t>
            </a:r>
          </a:p>
          <a:p>
            <a:endParaRPr lang="zh-CN" altLang="en-US" b="1" dirty="0" smtClean="0">
              <a:ea typeface="黑体" pitchFamily="49" charset="-122"/>
            </a:endParaRPr>
          </a:p>
          <a:p>
            <a:r>
              <a:rPr lang="zh-CN" altLang="en-US" b="1" dirty="0" smtClean="0">
                <a:ea typeface="黑体" pitchFamily="49" charset="-122"/>
              </a:rPr>
              <a:t>力的示意图</a:t>
            </a: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b="1" dirty="0" smtClean="0">
                <a:ea typeface="黑体" pitchFamily="49" charset="-122"/>
              </a:rPr>
              <a:t>带箭头的线段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标题 100353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3203575" cy="836613"/>
          </a:xfrm>
        </p:spPr>
        <p:txBody>
          <a:bodyPr/>
          <a:lstStyle/>
          <a:p>
            <a:r>
              <a:rPr lang="zh-CN" altLang="en-US" b="1" smtClean="0">
                <a:solidFill>
                  <a:srgbClr val="0000FF"/>
                </a:solidFill>
              </a:rPr>
              <a:t>练习 ：</a:t>
            </a:r>
          </a:p>
        </p:txBody>
      </p:sp>
      <p:sp>
        <p:nvSpPr>
          <p:cNvPr id="11266" name="文本占位符 100354"/>
          <p:cNvSpPr>
            <a:spLocks noGrp="1" noChangeArrowheads="1"/>
          </p:cNvSpPr>
          <p:nvPr>
            <p:ph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mtClean="0"/>
              <a:t>  </a:t>
            </a:r>
            <a:r>
              <a:rPr lang="en-US" altLang="zh-CN" sz="2600" b="1" smtClean="0"/>
              <a:t>1</a:t>
            </a:r>
            <a:r>
              <a:rPr lang="zh-CN" altLang="en-US" sz="2600" b="1" smtClean="0"/>
              <a:t>、物体形状发生改变</a:t>
            </a:r>
            <a:r>
              <a:rPr lang="en-US" altLang="zh-CN" sz="2600" b="1" smtClean="0"/>
              <a:t>，叫做</a:t>
            </a:r>
            <a:r>
              <a:rPr lang="en-US" altLang="zh-CN" sz="2600" b="1" u="sng" smtClean="0"/>
              <a:t>         </a:t>
            </a:r>
            <a:r>
              <a:rPr lang="en-US" altLang="zh-CN" sz="2600" b="1" smtClean="0"/>
              <a:t>。</a:t>
            </a:r>
            <a:r>
              <a:rPr lang="zh-CN" altLang="en-US" sz="2600" b="1" smtClean="0"/>
              <a:t>物体发生弹性形变而产生的力，这个力叫</a:t>
            </a:r>
            <a:r>
              <a:rPr lang="zh-CN" altLang="en-US" sz="2600" b="1" u="sng" smtClean="0"/>
              <a:t>       </a:t>
            </a:r>
            <a:r>
              <a:rPr lang="en-US" altLang="zh-CN" sz="2600" b="1" u="sng" smtClean="0"/>
              <a:t> </a:t>
            </a:r>
            <a:r>
              <a:rPr lang="en-US" altLang="zh-CN" sz="2600" b="1" smtClean="0"/>
              <a:t>，拉力、压力、支持力都属于</a:t>
            </a:r>
            <a:r>
              <a:rPr lang="en-US" altLang="zh-CN" sz="2600" b="1" u="sng" smtClean="0"/>
              <a:t>      </a:t>
            </a:r>
            <a:r>
              <a:rPr lang="en-US" altLang="zh-CN" sz="2600" b="1" smtClean="0"/>
              <a:t>。</a:t>
            </a:r>
          </a:p>
          <a:p>
            <a:pPr>
              <a:buFontTx/>
              <a:buNone/>
            </a:pPr>
            <a:r>
              <a:rPr lang="zh-CN" altLang="en-US" sz="2600" b="1" smtClean="0"/>
              <a:t>   </a:t>
            </a:r>
            <a:r>
              <a:rPr lang="en-US" altLang="zh-CN" sz="2600" b="1" smtClean="0"/>
              <a:t>2</a:t>
            </a:r>
            <a:r>
              <a:rPr lang="zh-CN" altLang="en-US" sz="2600" b="1" smtClean="0"/>
              <a:t>、下图中，所表现的力不是弹力的是（     ）</a:t>
            </a:r>
          </a:p>
          <a:p>
            <a:pPr>
              <a:buFontTx/>
              <a:buNone/>
            </a:pPr>
            <a:endParaRPr lang="zh-CN" altLang="en-US" sz="2600" b="1" smtClean="0"/>
          </a:p>
          <a:p>
            <a:pPr>
              <a:buFontTx/>
              <a:buNone/>
            </a:pPr>
            <a:r>
              <a:rPr lang="zh-CN" altLang="en-US" sz="2600" b="1" smtClean="0"/>
              <a:t>  </a:t>
            </a:r>
          </a:p>
          <a:p>
            <a:pPr>
              <a:buFontTx/>
              <a:buNone/>
            </a:pPr>
            <a:endParaRPr lang="zh-CN" altLang="en-US" sz="2600" b="1" smtClean="0"/>
          </a:p>
          <a:p>
            <a:pPr>
              <a:buFontTx/>
              <a:buNone/>
            </a:pPr>
            <a:r>
              <a:rPr lang="zh-CN" altLang="en-US" sz="2600" b="1" smtClean="0"/>
              <a:t>       </a:t>
            </a:r>
          </a:p>
          <a:p>
            <a:pPr>
              <a:buFontTx/>
              <a:buNone/>
            </a:pPr>
            <a:r>
              <a:rPr lang="en-US" altLang="zh-CN" sz="2600" b="1" smtClean="0"/>
              <a:t>   3</a:t>
            </a:r>
            <a:r>
              <a:rPr lang="zh-CN" altLang="en-US" sz="2600" b="1" smtClean="0"/>
              <a:t>、下列关于弹力说法正确的是（     ）</a:t>
            </a:r>
          </a:p>
          <a:p>
            <a:pPr>
              <a:buFontTx/>
              <a:buNone/>
            </a:pPr>
            <a:r>
              <a:rPr lang="zh-CN" altLang="en-US" sz="2600" b="1" smtClean="0"/>
              <a:t>          </a:t>
            </a:r>
            <a:r>
              <a:rPr lang="en-US" altLang="zh-CN" sz="2600" b="1" smtClean="0"/>
              <a:t>A. </a:t>
            </a:r>
            <a:r>
              <a:rPr lang="zh-CN" altLang="en-US" sz="2600" b="1" smtClean="0"/>
              <a:t>只要</a:t>
            </a:r>
            <a:r>
              <a:rPr lang="en-US" altLang="zh-CN" sz="2600" b="1" smtClean="0"/>
              <a:t>物体</a:t>
            </a:r>
            <a:r>
              <a:rPr lang="zh-CN" altLang="en-US" sz="2600" b="1" smtClean="0"/>
              <a:t>发生弹性形变，就能产生弹力</a:t>
            </a:r>
          </a:p>
          <a:p>
            <a:pPr>
              <a:buFontTx/>
              <a:buNone/>
            </a:pPr>
            <a:r>
              <a:rPr lang="zh-CN" altLang="en-US" sz="2600" b="1" smtClean="0"/>
              <a:t>          </a:t>
            </a:r>
            <a:r>
              <a:rPr lang="en-US" altLang="zh-CN" sz="2600" b="1" smtClean="0"/>
              <a:t>B. </a:t>
            </a:r>
            <a:r>
              <a:rPr lang="zh-CN" altLang="en-US" sz="2600" b="1" smtClean="0"/>
              <a:t>只要两物体接触就一定会产生弹力</a:t>
            </a:r>
          </a:p>
          <a:p>
            <a:pPr>
              <a:buFontTx/>
              <a:buNone/>
            </a:pPr>
            <a:r>
              <a:rPr lang="zh-CN" altLang="en-US" sz="2600" b="1" smtClean="0"/>
              <a:t>          </a:t>
            </a:r>
            <a:r>
              <a:rPr lang="en-US" altLang="zh-CN" sz="2600" b="1" smtClean="0"/>
              <a:t>C. </a:t>
            </a:r>
            <a:r>
              <a:rPr lang="zh-CN" altLang="en-US" sz="2600" b="1" smtClean="0"/>
              <a:t>只有弹簧才能产生弹力</a:t>
            </a:r>
          </a:p>
          <a:p>
            <a:pPr>
              <a:buFontTx/>
              <a:buNone/>
            </a:pPr>
            <a:r>
              <a:rPr lang="zh-CN" altLang="en-US" sz="2600" smtClean="0"/>
              <a:t>          </a:t>
            </a:r>
          </a:p>
        </p:txBody>
      </p:sp>
      <p:grpSp>
        <p:nvGrpSpPr>
          <p:cNvPr id="11267" name="组合 100355"/>
          <p:cNvGrpSpPr>
            <a:grpSpLocks/>
          </p:cNvGrpSpPr>
          <p:nvPr/>
        </p:nvGrpSpPr>
        <p:grpSpPr bwMode="auto">
          <a:xfrm>
            <a:off x="1143000" y="2565400"/>
            <a:ext cx="5903913" cy="1657350"/>
            <a:chOff x="0" y="0"/>
            <a:chExt cx="7200" cy="1566"/>
          </a:xfrm>
        </p:grpSpPr>
        <p:pic>
          <p:nvPicPr>
            <p:cNvPr id="11268" name="图片 100356" descr="0003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60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9" name="图片 100357" descr="0004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5" y="156"/>
              <a:ext cx="3525" cy="1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0359" name="文本框 100358"/>
          <p:cNvSpPr txBox="1">
            <a:spLocks noChangeArrowheads="1"/>
          </p:cNvSpPr>
          <p:nvPr/>
        </p:nvSpPr>
        <p:spPr bwMode="auto">
          <a:xfrm>
            <a:off x="4500563" y="955675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</a:rPr>
              <a:t>形变</a:t>
            </a:r>
          </a:p>
        </p:txBody>
      </p:sp>
      <p:sp>
        <p:nvSpPr>
          <p:cNvPr id="100360" name="文本框 100359"/>
          <p:cNvSpPr txBox="1">
            <a:spLocks noChangeArrowheads="1"/>
          </p:cNvSpPr>
          <p:nvPr/>
        </p:nvSpPr>
        <p:spPr bwMode="auto">
          <a:xfrm>
            <a:off x="8027988" y="134143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</a:rPr>
              <a:t>弹力</a:t>
            </a:r>
          </a:p>
        </p:txBody>
      </p:sp>
      <p:sp>
        <p:nvSpPr>
          <p:cNvPr id="100361" name="文本框 100360"/>
          <p:cNvSpPr txBox="1">
            <a:spLocks noChangeArrowheads="1"/>
          </p:cNvSpPr>
          <p:nvPr/>
        </p:nvSpPr>
        <p:spPr bwMode="auto">
          <a:xfrm>
            <a:off x="3132138" y="134143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</a:rPr>
              <a:t>弹力</a:t>
            </a:r>
          </a:p>
        </p:txBody>
      </p:sp>
      <p:sp>
        <p:nvSpPr>
          <p:cNvPr id="100362" name="文本框 100361"/>
          <p:cNvSpPr txBox="1">
            <a:spLocks noChangeArrowheads="1"/>
          </p:cNvSpPr>
          <p:nvPr/>
        </p:nvSpPr>
        <p:spPr bwMode="auto">
          <a:xfrm>
            <a:off x="6156325" y="1844675"/>
            <a:ext cx="57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</a:rPr>
              <a:t>C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100363" name="文本框 100362"/>
          <p:cNvSpPr txBox="1">
            <a:spLocks noChangeArrowheads="1"/>
          </p:cNvSpPr>
          <p:nvPr/>
        </p:nvSpPr>
        <p:spPr bwMode="auto">
          <a:xfrm>
            <a:off x="5219700" y="4221163"/>
            <a:ext cx="57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9" grpId="0"/>
      <p:bldP spid="100360" grpId="0"/>
      <p:bldP spid="100361" grpId="0"/>
      <p:bldP spid="100362" grpId="0"/>
      <p:bldP spid="1003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75777"/>
          <p:cNvSpPr txBox="1">
            <a:spLocks noChangeArrowheads="1"/>
          </p:cNvSpPr>
          <p:nvPr/>
        </p:nvSpPr>
        <p:spPr bwMode="auto">
          <a:xfrm>
            <a:off x="457200" y="381000"/>
            <a:ext cx="464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几种测力计：</a:t>
            </a:r>
          </a:p>
        </p:txBody>
      </p:sp>
      <p:pic>
        <p:nvPicPr>
          <p:cNvPr id="12290" name="图片 75778" descr="GMS型锚索测力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28067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文本框 75779"/>
          <p:cNvSpPr txBox="1">
            <a:spLocks noChangeArrowheads="1"/>
          </p:cNvSpPr>
          <p:nvPr/>
        </p:nvSpPr>
        <p:spPr bwMode="auto">
          <a:xfrm>
            <a:off x="0" y="3429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黑体" pitchFamily="49" charset="-122"/>
                <a:ea typeface="黑体" pitchFamily="49" charset="-122"/>
              </a:rPr>
              <a:t>GMS</a:t>
            </a:r>
            <a:r>
              <a:rPr lang="zh-CN" altLang="en-US" sz="2400">
                <a:latin typeface="黑体" pitchFamily="49" charset="-122"/>
                <a:ea typeface="黑体" pitchFamily="49" charset="-122"/>
              </a:rPr>
              <a:t>型锚索测力计</a:t>
            </a:r>
          </a:p>
        </p:txBody>
      </p:sp>
      <p:pic>
        <p:nvPicPr>
          <p:cNvPr id="12292" name="图片 75780" descr="SKN系列测力计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96975"/>
            <a:ext cx="19383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文本框 75781"/>
          <p:cNvSpPr txBox="1">
            <a:spLocks noChangeArrowheads="1"/>
          </p:cNvSpPr>
          <p:nvPr/>
        </p:nvSpPr>
        <p:spPr bwMode="auto">
          <a:xfrm>
            <a:off x="4716463" y="3500438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黑体" pitchFamily="49" charset="-122"/>
                <a:ea typeface="黑体" pitchFamily="49" charset="-122"/>
              </a:rPr>
              <a:t>SKN</a:t>
            </a:r>
            <a:r>
              <a:rPr lang="zh-CN" altLang="en-US" sz="2400">
                <a:latin typeface="黑体" pitchFamily="49" charset="-122"/>
                <a:ea typeface="黑体" pitchFamily="49" charset="-122"/>
              </a:rPr>
              <a:t>系列测力计</a:t>
            </a:r>
          </a:p>
        </p:txBody>
      </p:sp>
      <p:pic>
        <p:nvPicPr>
          <p:cNvPr id="12294" name="图片 75782" descr="测力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196975"/>
            <a:ext cx="184943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文本框 75783"/>
          <p:cNvSpPr txBox="1">
            <a:spLocks noChangeArrowheads="1"/>
          </p:cNvSpPr>
          <p:nvPr/>
        </p:nvSpPr>
        <p:spPr bwMode="auto">
          <a:xfrm>
            <a:off x="3059113" y="3500438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Times New Roman" pitchFamily="18" charset="0"/>
                <a:ea typeface="黑体" pitchFamily="49" charset="-122"/>
              </a:rPr>
              <a:t>测力环</a:t>
            </a:r>
          </a:p>
        </p:txBody>
      </p:sp>
      <p:pic>
        <p:nvPicPr>
          <p:cNvPr id="12296" name="图片 75784" descr="握力计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96975"/>
            <a:ext cx="185261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文本框 75785"/>
          <p:cNvSpPr txBox="1">
            <a:spLocks noChangeArrowheads="1"/>
          </p:cNvSpPr>
          <p:nvPr/>
        </p:nvSpPr>
        <p:spPr bwMode="auto">
          <a:xfrm>
            <a:off x="7451725" y="3500438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Times New Roman" pitchFamily="18" charset="0"/>
                <a:ea typeface="黑体" pitchFamily="49" charset="-122"/>
              </a:rPr>
              <a:t>握力计</a:t>
            </a:r>
          </a:p>
        </p:txBody>
      </p:sp>
      <p:sp>
        <p:nvSpPr>
          <p:cNvPr id="12298" name="矩形 75786"/>
          <p:cNvSpPr>
            <a:spLocks noChangeArrowheads="1"/>
          </p:cNvSpPr>
          <p:nvPr/>
        </p:nvSpPr>
        <p:spPr bwMode="auto">
          <a:xfrm>
            <a:off x="2555875" y="4508500"/>
            <a:ext cx="576103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44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实验室用来测量力的工具</a:t>
            </a:r>
            <a:r>
              <a:rPr lang="en-US" altLang="zh-CN" sz="44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---</a:t>
            </a:r>
            <a:r>
              <a:rPr lang="zh-CN" altLang="en-US" sz="44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弹簧测力计</a:t>
            </a:r>
            <a:r>
              <a:rPr lang="en-US" altLang="zh-CN" sz="44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.</a:t>
            </a:r>
          </a:p>
        </p:txBody>
      </p:sp>
      <p:pic>
        <p:nvPicPr>
          <p:cNvPr id="12299" name="图片 75787" descr="弹簧秤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65625"/>
            <a:ext cx="10985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图片 75788" descr="弹簧秤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437063"/>
            <a:ext cx="85407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文本框 28673"/>
          <p:cNvSpPr txBox="1">
            <a:spLocks noChangeArrowheads="1"/>
          </p:cNvSpPr>
          <p:nvPr/>
        </p:nvSpPr>
        <p:spPr bwMode="auto">
          <a:xfrm>
            <a:off x="3203575" y="1196975"/>
            <a:ext cx="5256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>
                <a:solidFill>
                  <a:srgbClr val="FF3399"/>
                </a:solidFill>
                <a:latin typeface="Times New Roman" pitchFamily="18" charset="0"/>
              </a:rPr>
              <a:t>二、观察弹簧测力计</a:t>
            </a:r>
          </a:p>
        </p:txBody>
      </p:sp>
      <p:sp>
        <p:nvSpPr>
          <p:cNvPr id="28675" name="文本框 28674"/>
          <p:cNvSpPr txBox="1">
            <a:spLocks noChangeArrowheads="1"/>
          </p:cNvSpPr>
          <p:nvPr/>
        </p:nvSpPr>
        <p:spPr bwMode="auto">
          <a:xfrm>
            <a:off x="3203575" y="5661025"/>
            <a:ext cx="51133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latin typeface="Times New Roman" pitchFamily="18" charset="0"/>
              </a:rPr>
              <a:t>4</a:t>
            </a:r>
            <a:r>
              <a:rPr lang="zh-CN" altLang="en-US" sz="4000">
                <a:latin typeface="Times New Roman" pitchFamily="18" charset="0"/>
              </a:rPr>
              <a:t>、弹簧测力计的原理</a:t>
            </a:r>
          </a:p>
        </p:txBody>
      </p:sp>
      <p:sp>
        <p:nvSpPr>
          <p:cNvPr id="28676" name="文本框 28675"/>
          <p:cNvSpPr txBox="1">
            <a:spLocks noChangeArrowheads="1"/>
          </p:cNvSpPr>
          <p:nvPr/>
        </p:nvSpPr>
        <p:spPr bwMode="auto">
          <a:xfrm>
            <a:off x="827088" y="2565400"/>
            <a:ext cx="6264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latin typeface="Times New Roman" pitchFamily="18" charset="0"/>
              </a:rPr>
              <a:t>1</a:t>
            </a:r>
            <a:r>
              <a:rPr lang="zh-CN" altLang="en-US" sz="4000">
                <a:latin typeface="Times New Roman" pitchFamily="18" charset="0"/>
              </a:rPr>
              <a:t>、弹簧测力计的作用</a:t>
            </a:r>
          </a:p>
        </p:txBody>
      </p:sp>
      <p:sp>
        <p:nvSpPr>
          <p:cNvPr id="28677" name="文本框 28676"/>
          <p:cNvSpPr txBox="1">
            <a:spLocks noChangeArrowheads="1"/>
          </p:cNvSpPr>
          <p:nvPr/>
        </p:nvSpPr>
        <p:spPr bwMode="auto">
          <a:xfrm>
            <a:off x="1476375" y="3573463"/>
            <a:ext cx="6408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latin typeface="Times New Roman" pitchFamily="18" charset="0"/>
              </a:rPr>
              <a:t>2</a:t>
            </a:r>
            <a:r>
              <a:rPr lang="zh-CN" altLang="en-US" sz="4000">
                <a:latin typeface="Times New Roman" pitchFamily="18" charset="0"/>
              </a:rPr>
              <a:t>、弹簧测力计的构造</a:t>
            </a:r>
          </a:p>
        </p:txBody>
      </p:sp>
      <p:sp>
        <p:nvSpPr>
          <p:cNvPr id="28678" name="文本框 28677"/>
          <p:cNvSpPr txBox="1">
            <a:spLocks noChangeArrowheads="1"/>
          </p:cNvSpPr>
          <p:nvPr/>
        </p:nvSpPr>
        <p:spPr bwMode="auto">
          <a:xfrm>
            <a:off x="2268538" y="4652963"/>
            <a:ext cx="5400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latin typeface="Times New Roman" pitchFamily="18" charset="0"/>
              </a:rPr>
              <a:t>3</a:t>
            </a:r>
            <a:r>
              <a:rPr lang="zh-CN" altLang="en-US" sz="4000">
                <a:latin typeface="Times New Roman" pitchFamily="18" charset="0"/>
              </a:rPr>
              <a:t>、弹簧测力计的使用</a:t>
            </a:r>
          </a:p>
        </p:txBody>
      </p:sp>
      <p:sp>
        <p:nvSpPr>
          <p:cNvPr id="13318" name="文本框 28678"/>
          <p:cNvSpPr txBox="1">
            <a:spLocks noChangeArrowheads="1"/>
          </p:cNvSpPr>
          <p:nvPr/>
        </p:nvSpPr>
        <p:spPr bwMode="auto">
          <a:xfrm>
            <a:off x="971550" y="1196975"/>
            <a:ext cx="1728788" cy="7620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4400">
                <a:latin typeface="Times New Roman" pitchFamily="18" charset="0"/>
              </a:rPr>
              <a:t>活动</a:t>
            </a:r>
          </a:p>
        </p:txBody>
      </p:sp>
      <p:sp>
        <p:nvSpPr>
          <p:cNvPr id="13319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73453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>
                <a:solidFill>
                  <a:srgbClr val="FF3399"/>
                </a:solidFill>
                <a:latin typeface="黑体" pitchFamily="49" charset="-122"/>
                <a:ea typeface="黑体" pitchFamily="49" charset="-122"/>
              </a:rPr>
              <a:t>阅读文本</a:t>
            </a:r>
            <a:r>
              <a:rPr lang="en-US" altLang="zh-CN" sz="4400" b="1">
                <a:solidFill>
                  <a:srgbClr val="FF3399"/>
                </a:solidFill>
                <a:latin typeface="黑体" pitchFamily="49" charset="-122"/>
                <a:ea typeface="黑体" pitchFamily="49" charset="-122"/>
              </a:rPr>
              <a:t>P109---</a:t>
            </a:r>
            <a:r>
              <a:rPr lang="zh-CN" altLang="en-US" sz="4400" b="1">
                <a:solidFill>
                  <a:srgbClr val="FF3399"/>
                </a:solidFill>
                <a:latin typeface="黑体" pitchFamily="49" charset="-122"/>
                <a:ea typeface="黑体" pitchFamily="49" charset="-122"/>
              </a:rPr>
              <a:t>弹簧测力计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/>
      <p:bldP spid="28677" grpId="0"/>
      <p:bldP spid="286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684213" y="1268413"/>
            <a:ext cx="61928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>
                <a:latin typeface="黑体" pitchFamily="49" charset="-122"/>
                <a:ea typeface="黑体" pitchFamily="49" charset="-122"/>
              </a:rPr>
              <a:t>(1)</a:t>
            </a:r>
            <a:r>
              <a:rPr lang="zh-CN" altLang="en-US" sz="4000" b="1">
                <a:latin typeface="黑体" pitchFamily="49" charset="-122"/>
                <a:ea typeface="黑体" pitchFamily="49" charset="-122"/>
              </a:rPr>
              <a:t>弹簧测力计的原理</a:t>
            </a:r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827088" y="2492375"/>
            <a:ext cx="792162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在弹性限度内，弹簧受到的拉力越大，弹簧的伸长就越长。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539750" y="1196975"/>
            <a:ext cx="23034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2)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弹簧测力计构造：</a:t>
            </a:r>
          </a:p>
        </p:txBody>
      </p:sp>
      <p:pic>
        <p:nvPicPr>
          <p:cNvPr id="15362" name="Picture 8" descr="http://flash.360edu.com/chuzhong/17/jujiaoxinkechen/jiaoxuesheji/images/tanhuangche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052513"/>
            <a:ext cx="318135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直接箭头连接符 16"/>
          <p:cNvCxnSpPr/>
          <p:nvPr/>
        </p:nvCxnSpPr>
        <p:spPr>
          <a:xfrm>
            <a:off x="4500563" y="2708275"/>
            <a:ext cx="100012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rot="10800000">
            <a:off x="3492500" y="3644900"/>
            <a:ext cx="92868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4787900" y="3573463"/>
            <a:ext cx="785813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rot="10800000">
            <a:off x="3419475" y="4797425"/>
            <a:ext cx="92868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508625" y="2420938"/>
            <a:ext cx="898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弹簧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508625" y="3357563"/>
            <a:ext cx="12557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刻度盘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484438" y="3357563"/>
            <a:ext cx="898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指针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555875" y="4508500"/>
            <a:ext cx="898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挂钩</a:t>
            </a:r>
          </a:p>
        </p:txBody>
      </p:sp>
      <p:cxnSp>
        <p:nvCxnSpPr>
          <p:cNvPr id="2" name="直接箭头连接符 16"/>
          <p:cNvCxnSpPr/>
          <p:nvPr/>
        </p:nvCxnSpPr>
        <p:spPr>
          <a:xfrm>
            <a:off x="4681538" y="1412875"/>
            <a:ext cx="100012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5689600" y="1125538"/>
            <a:ext cx="898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提环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33793"/>
          <p:cNvSpPr txBox="1">
            <a:spLocks noChangeArrowheads="1"/>
          </p:cNvSpPr>
          <p:nvPr/>
        </p:nvSpPr>
        <p:spPr bwMode="auto">
          <a:xfrm>
            <a:off x="485775" y="479425"/>
            <a:ext cx="6408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chemeClr val="accent2"/>
                </a:solidFill>
                <a:latin typeface="Times New Roman" pitchFamily="18" charset="0"/>
              </a:rPr>
              <a:t>3</a:t>
            </a:r>
            <a:r>
              <a:rPr lang="zh-CN" altLang="en-US" sz="4000">
                <a:solidFill>
                  <a:schemeClr val="accent2"/>
                </a:solidFill>
                <a:latin typeface="Times New Roman" pitchFamily="18" charset="0"/>
              </a:rPr>
              <a:t>、弹簧测力计的使用方法</a:t>
            </a:r>
          </a:p>
        </p:txBody>
      </p:sp>
      <p:sp>
        <p:nvSpPr>
          <p:cNvPr id="33795" name="文本框 33794"/>
          <p:cNvSpPr txBox="1"/>
          <p:nvPr/>
        </p:nvSpPr>
        <p:spPr>
          <a:xfrm>
            <a:off x="390525" y="1355725"/>
            <a:ext cx="8362950" cy="1136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Both"/>
            </a:pPr>
            <a:r>
              <a:rPr lang="zh-CN" altLang="en-US" sz="3200" noProof="1">
                <a:solidFill>
                  <a:schemeClr val="accent6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en-US" sz="3200" noProof="1">
                <a:solidFill>
                  <a:schemeClr val="accent6"/>
                </a:solidFill>
                <a:latin typeface="Times New Roman" panose="02020603050405020304" pitchFamily="18" charset="0"/>
              </a:rPr>
              <a:t>三看清”：看清测力计的量程、分度值以及指针是否对准零刻线，若不是，应调零</a:t>
            </a:r>
            <a:r>
              <a:rPr lang="zh-CN" altLang="en-US" sz="3600" noProof="1">
                <a:solidFill>
                  <a:srgbClr val="FF0000"/>
                </a:solidFill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33796" name="文本框 33795"/>
          <p:cNvSpPr txBox="1"/>
          <p:nvPr/>
        </p:nvSpPr>
        <p:spPr>
          <a:xfrm>
            <a:off x="312738" y="3192463"/>
            <a:ext cx="844073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noProof="1">
                <a:solidFill>
                  <a:srgbClr val="FF0000"/>
                </a:solidFill>
                <a:latin typeface="Times New Roman" panose="02020603050405020304" pitchFamily="18" charset="0"/>
              </a:rPr>
              <a:t>(3) </a:t>
            </a:r>
            <a:r>
              <a:rPr lang="zh-CN" altLang="en-US" sz="3200" noProof="1">
                <a:solidFill>
                  <a:schemeClr val="accent6"/>
                </a:solidFill>
                <a:latin typeface="Times New Roman" panose="02020603050405020304" pitchFamily="18" charset="0"/>
              </a:rPr>
              <a:t>明确分度值：了解弹簧测力计的刻度。每一大格表示多少牛，每一小格表示多少牛</a:t>
            </a:r>
            <a:r>
              <a:rPr lang="zh-CN" altLang="en-US" sz="3200" noProof="1">
                <a:solidFill>
                  <a:srgbClr val="FF0000"/>
                </a:solidFill>
                <a:latin typeface="Times New Roman" panose="02020603050405020304" pitchFamily="18" charset="0"/>
              </a:rPr>
              <a:t>。</a:t>
            </a:r>
            <a:endParaRPr lang="zh-CN" altLang="en-US" sz="3600" noProof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7" name="文本框 33796"/>
          <p:cNvSpPr txBox="1"/>
          <p:nvPr/>
        </p:nvSpPr>
        <p:spPr>
          <a:xfrm>
            <a:off x="485775" y="2492375"/>
            <a:ext cx="7075488" cy="1198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/>
            <a:r>
              <a:rPr lang="en-US" altLang="zh-CN" sz="3200" noProof="1">
                <a:solidFill>
                  <a:schemeClr val="accent6"/>
                </a:solidFill>
                <a:latin typeface="Times New Roman" panose="02020603050405020304" pitchFamily="18" charset="0"/>
              </a:rPr>
              <a:t>(2)</a:t>
            </a:r>
            <a:r>
              <a:rPr lang="zh-CN" altLang="en-US" sz="3200" noProof="1">
                <a:solidFill>
                  <a:schemeClr val="accent6"/>
                </a:solidFill>
                <a:latin typeface="Times New Roman" panose="02020603050405020304" pitchFamily="18" charset="0"/>
              </a:rPr>
              <a:t>被测力的大小不能超出量程</a:t>
            </a:r>
            <a:r>
              <a:rPr lang="zh-CN" altLang="en-US" sz="3600" noProof="1">
                <a:solidFill>
                  <a:srgbClr val="FF0000"/>
                </a:solidFill>
                <a:latin typeface="Times New Roman" panose="02020603050405020304" pitchFamily="18" charset="0"/>
              </a:rPr>
              <a:t>。</a:t>
            </a:r>
          </a:p>
          <a:p>
            <a:pPr marL="342900" indent="-342900"/>
            <a:endParaRPr lang="zh-CN" altLang="en-US" sz="3600" noProof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8" name="文本框 34817"/>
          <p:cNvSpPr txBox="1"/>
          <p:nvPr/>
        </p:nvSpPr>
        <p:spPr>
          <a:xfrm>
            <a:off x="390525" y="4575175"/>
            <a:ext cx="7380288" cy="15065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noProof="1">
                <a:solidFill>
                  <a:srgbClr val="FF0000"/>
                </a:solidFill>
                <a:latin typeface="Times New Roman" panose="02020603050405020304" pitchFamily="18" charset="0"/>
              </a:rPr>
              <a:t>(4)</a:t>
            </a:r>
            <a:r>
              <a:rPr lang="zh-CN" altLang="en-US" sz="2800" noProof="1">
                <a:solidFill>
                  <a:schemeClr val="accent6"/>
                </a:solidFill>
                <a:latin typeface="Times New Roman" panose="02020603050405020304" pitchFamily="18" charset="0"/>
              </a:rPr>
              <a:t>测量时，要使弹簧测力计受力方</a:t>
            </a:r>
          </a:p>
          <a:p>
            <a:r>
              <a:rPr lang="zh-CN" altLang="en-US" sz="2800" noProof="1">
                <a:solidFill>
                  <a:schemeClr val="accent6"/>
                </a:solidFill>
                <a:latin typeface="Times New Roman" panose="02020603050405020304" pitchFamily="18" charset="0"/>
              </a:rPr>
              <a:t>    向沿弹簧的</a:t>
            </a:r>
            <a:r>
              <a:rPr lang="zh-CN" altLang="en-US" sz="2800" noProof="1">
                <a:solidFill>
                  <a:srgbClr val="FF0000"/>
                </a:solidFill>
                <a:latin typeface="Times New Roman" panose="02020603050405020304" pitchFamily="18" charset="0"/>
              </a:rPr>
              <a:t>轴线方向一致。</a:t>
            </a:r>
            <a:endParaRPr lang="zh-CN" altLang="en-US" sz="3600" noProof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altLang="zh-CN" sz="3200" noProof="1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3200" noProof="1">
                <a:solidFill>
                  <a:schemeClr val="accent2"/>
                </a:solidFill>
                <a:latin typeface="Times New Roman" panose="02020603050405020304" pitchFamily="18" charset="0"/>
              </a:rPr>
              <a:t>5)</a:t>
            </a:r>
            <a:r>
              <a:rPr lang="zh-CN" altLang="en-US" sz="3200" noProof="1">
                <a:solidFill>
                  <a:schemeClr val="accent2"/>
                </a:solidFill>
                <a:latin typeface="Times New Roman" panose="02020603050405020304" pitchFamily="18" charset="0"/>
              </a:rPr>
              <a:t>读数时，视线必须与刻度面</a:t>
            </a:r>
            <a:r>
              <a:rPr lang="zh-CN" altLang="en-US" sz="3200" noProof="1">
                <a:solidFill>
                  <a:srgbClr val="FF0000"/>
                </a:solidFill>
                <a:latin typeface="Times New Roman" panose="02020603050405020304" pitchFamily="18" charset="0"/>
              </a:rPr>
              <a:t>垂直</a:t>
            </a:r>
            <a:r>
              <a:rPr lang="zh-CN" altLang="en-US" sz="3600" noProof="1">
                <a:solidFill>
                  <a:srgbClr val="FF0000"/>
                </a:solidFill>
                <a:latin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/>
      <p:bldP spid="33797" grpId="0"/>
      <p:bldP spid="348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res.tongyi.com/resources/article/student/others/0108/c2/21.files/image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997075"/>
            <a:ext cx="1928813" cy="42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-173038" y="2200275"/>
            <a:ext cx="79930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latin typeface="仿宋" pitchFamily="49" charset="-122"/>
                <a:ea typeface="仿宋" pitchFamily="49" charset="-122"/>
              </a:rPr>
              <a:t>   认清弹簧测力计的</a:t>
            </a:r>
            <a:r>
              <a:rPr lang="zh-CN" altLang="en-US" sz="3200" b="1">
                <a:solidFill>
                  <a:srgbClr val="C00000"/>
                </a:solidFill>
                <a:latin typeface="仿宋" pitchFamily="49" charset="-122"/>
                <a:ea typeface="仿宋" pitchFamily="49" charset="-122"/>
              </a:rPr>
              <a:t>量程</a:t>
            </a:r>
            <a:r>
              <a:rPr lang="zh-CN" altLang="en-US" sz="3200" b="1">
                <a:latin typeface="仿宋" pitchFamily="49" charset="-122"/>
                <a:ea typeface="仿宋" pitchFamily="49" charset="-122"/>
              </a:rPr>
              <a:t>和</a:t>
            </a:r>
            <a:r>
              <a:rPr lang="zh-CN" altLang="en-US" sz="3200" b="1">
                <a:solidFill>
                  <a:srgbClr val="C00000"/>
                </a:solidFill>
                <a:latin typeface="仿宋" pitchFamily="49" charset="-122"/>
                <a:ea typeface="仿宋" pitchFamily="49" charset="-122"/>
              </a:rPr>
              <a:t>分度值</a:t>
            </a:r>
            <a:r>
              <a:rPr lang="zh-CN" altLang="en-US" sz="3200" b="1">
                <a:latin typeface="仿宋" pitchFamily="49" charset="-122"/>
                <a:ea typeface="仿宋" pitchFamily="49" charset="-122"/>
              </a:rPr>
              <a:t>。</a:t>
            </a:r>
            <a:endParaRPr lang="en-US" altLang="zh-CN" sz="3200" b="1">
              <a:latin typeface="仿宋" pitchFamily="49" charset="-122"/>
              <a:ea typeface="仿宋" pitchFamily="49" charset="-122"/>
            </a:endParaRPr>
          </a:p>
          <a:p>
            <a:r>
              <a:rPr lang="zh-CN" altLang="en-US" sz="3200" b="1">
                <a:latin typeface="仿宋" pitchFamily="49" charset="-122"/>
                <a:ea typeface="仿宋" pitchFamily="49" charset="-122"/>
              </a:rPr>
              <a:t>   不要超过弹簧测力计的量程</a:t>
            </a:r>
            <a:r>
              <a:rPr lang="zh-CN" altLang="en-US" sz="2800" b="1">
                <a:latin typeface="仿宋" pitchFamily="49" charset="-122"/>
                <a:ea typeface="仿宋" pitchFamily="49" charset="-122"/>
              </a:rPr>
              <a:t>。</a:t>
            </a:r>
            <a:r>
              <a:rPr lang="zh-CN" altLang="en-US" sz="3200" b="1">
                <a:latin typeface="仿宋" pitchFamily="49" charset="-122"/>
                <a:ea typeface="仿宋" pitchFamily="49" charset="-122"/>
              </a:rPr>
              <a:t> </a:t>
            </a: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971550" y="4170363"/>
            <a:ext cx="5118100" cy="2066925"/>
          </a:xfrm>
          <a:prstGeom prst="rect">
            <a:avLst/>
          </a:prstGeom>
          <a:solidFill>
            <a:schemeClr val="bg1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  <a:latin typeface="宋体" pitchFamily="2" charset="-122"/>
              </a:rPr>
              <a:t>右侧弹簧测力计的</a:t>
            </a:r>
          </a:p>
          <a:p>
            <a:r>
              <a:rPr lang="zh-CN" altLang="en-US" sz="3200" b="1">
                <a:solidFill>
                  <a:srgbClr val="000000"/>
                </a:solidFill>
                <a:latin typeface="宋体" pitchFamily="2" charset="-122"/>
              </a:rPr>
              <a:t>量  程：</a:t>
            </a:r>
            <a:r>
              <a:rPr lang="zh-CN" altLang="en-US" sz="3200" b="1" u="sng">
                <a:solidFill>
                  <a:srgbClr val="000000"/>
                </a:solidFill>
                <a:latin typeface="宋体" pitchFamily="2" charset="-122"/>
              </a:rPr>
              <a:t>              </a:t>
            </a:r>
            <a:r>
              <a:rPr lang="zh-CN" altLang="en-US" sz="3200" b="1">
                <a:solidFill>
                  <a:srgbClr val="000000"/>
                </a:solidFill>
                <a:latin typeface="宋体" pitchFamily="2" charset="-122"/>
              </a:rPr>
              <a:t>；</a:t>
            </a:r>
            <a:endParaRPr lang="en-US" altLang="zh-CN" sz="3200" b="1">
              <a:solidFill>
                <a:srgbClr val="000000"/>
              </a:solidFill>
              <a:latin typeface="宋体" pitchFamily="2" charset="-122"/>
            </a:endParaRPr>
          </a:p>
          <a:p>
            <a:r>
              <a:rPr lang="zh-CN" altLang="en-US" sz="3200" b="1">
                <a:solidFill>
                  <a:srgbClr val="000000"/>
                </a:solidFill>
                <a:latin typeface="宋体" pitchFamily="2" charset="-122"/>
              </a:rPr>
              <a:t>分度值：</a:t>
            </a:r>
            <a:r>
              <a:rPr lang="zh-CN" altLang="en-US" sz="3200" b="1" u="sng">
                <a:solidFill>
                  <a:srgbClr val="000000"/>
                </a:solidFill>
                <a:latin typeface="宋体" pitchFamily="2" charset="-122"/>
              </a:rPr>
              <a:t>              </a:t>
            </a:r>
            <a:r>
              <a:rPr lang="zh-CN" altLang="en-US" sz="3200" b="1">
                <a:solidFill>
                  <a:srgbClr val="000000"/>
                </a:solidFill>
                <a:latin typeface="宋体" pitchFamily="2" charset="-122"/>
              </a:rPr>
              <a:t>；</a:t>
            </a:r>
            <a:endParaRPr lang="en-US" altLang="zh-CN" sz="3200" b="1">
              <a:solidFill>
                <a:srgbClr val="000000"/>
              </a:solidFill>
              <a:latin typeface="宋体" pitchFamily="2" charset="-122"/>
            </a:endParaRPr>
          </a:p>
          <a:p>
            <a:r>
              <a:rPr lang="zh-CN" altLang="en-US" sz="3200" b="1">
                <a:solidFill>
                  <a:srgbClr val="000000"/>
                </a:solidFill>
                <a:latin typeface="宋体" pitchFamily="2" charset="-122"/>
              </a:rPr>
              <a:t>测量值：</a:t>
            </a:r>
            <a:r>
              <a:rPr lang="zh-CN" altLang="en-US" sz="3200" b="1" u="sng">
                <a:solidFill>
                  <a:srgbClr val="000000"/>
                </a:solidFill>
                <a:latin typeface="宋体" pitchFamily="2" charset="-122"/>
              </a:rPr>
              <a:t>              </a:t>
            </a:r>
            <a:r>
              <a:rPr lang="zh-CN" altLang="en-US" sz="3200" b="1">
                <a:solidFill>
                  <a:srgbClr val="000000"/>
                </a:solidFill>
                <a:latin typeface="宋体" pitchFamily="2" charset="-122"/>
              </a:rPr>
              <a:t>。</a:t>
            </a:r>
          </a:p>
        </p:txBody>
      </p:sp>
      <p:sp>
        <p:nvSpPr>
          <p:cNvPr id="168965" name="TextBox 6"/>
          <p:cNvSpPr txBox="1">
            <a:spLocks noChangeArrowheads="1"/>
          </p:cNvSpPr>
          <p:nvPr/>
        </p:nvSpPr>
        <p:spPr bwMode="auto">
          <a:xfrm>
            <a:off x="2809875" y="4498975"/>
            <a:ext cx="1441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Times New Roman" pitchFamily="18" charset="0"/>
              </a:rPr>
              <a:t>      </a:t>
            </a:r>
            <a:r>
              <a:rPr lang="en-US" altLang="zh-CN" sz="3200" b="1">
                <a:latin typeface="Times New Roman" pitchFamily="18" charset="0"/>
              </a:rPr>
              <a:t>5 N</a:t>
            </a:r>
            <a:endParaRPr lang="zh-CN" altLang="en-US" sz="3200" b="1">
              <a:latin typeface="Times New Roman" pitchFamily="18" charset="0"/>
            </a:endParaRPr>
          </a:p>
        </p:txBody>
      </p:sp>
      <p:sp>
        <p:nvSpPr>
          <p:cNvPr id="168966" name="TextBox 7"/>
          <p:cNvSpPr txBox="1">
            <a:spLocks noChangeArrowheads="1"/>
          </p:cNvSpPr>
          <p:nvPr/>
        </p:nvSpPr>
        <p:spPr bwMode="auto">
          <a:xfrm>
            <a:off x="3278188" y="5078413"/>
            <a:ext cx="10874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Times New Roman" pitchFamily="18" charset="0"/>
              </a:rPr>
              <a:t>0.2 N</a:t>
            </a:r>
            <a:endParaRPr lang="zh-CN" altLang="en-US" sz="3200" b="1">
              <a:latin typeface="Times New Roman" pitchFamily="18" charset="0"/>
            </a:endParaRPr>
          </a:p>
        </p:txBody>
      </p:sp>
      <p:sp>
        <p:nvSpPr>
          <p:cNvPr id="168967" name="TextBox 8"/>
          <p:cNvSpPr txBox="1">
            <a:spLocks noChangeArrowheads="1"/>
          </p:cNvSpPr>
          <p:nvPr/>
        </p:nvSpPr>
        <p:spPr bwMode="auto">
          <a:xfrm>
            <a:off x="3278188" y="5657850"/>
            <a:ext cx="10874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Times New Roman" pitchFamily="18" charset="0"/>
              </a:rPr>
              <a:t>1.4 N</a:t>
            </a:r>
            <a:endParaRPr lang="zh-CN" altLang="en-US" sz="3200" b="1">
              <a:latin typeface="Times New Roman" pitchFamily="18" charset="0"/>
            </a:endParaRPr>
          </a:p>
        </p:txBody>
      </p:sp>
      <p:pic>
        <p:nvPicPr>
          <p:cNvPr id="17415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057275" y="325438"/>
            <a:ext cx="2012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弹簧测力计的原理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5" grpId="0"/>
      <p:bldP spid="168966" grpId="0"/>
      <p:bldP spid="168967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80897"/>
          <p:cNvSpPr txBox="1">
            <a:spLocks noChangeArrowheads="1"/>
          </p:cNvSpPr>
          <p:nvPr/>
        </p:nvSpPr>
        <p:spPr bwMode="auto">
          <a:xfrm>
            <a:off x="2574925" y="60420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>
              <a:latin typeface="Garamond" pitchFamily="18" charset="0"/>
            </a:endParaRPr>
          </a:p>
        </p:txBody>
      </p:sp>
      <p:sp>
        <p:nvSpPr>
          <p:cNvPr id="18434" name="标题 80898"/>
          <p:cNvSpPr>
            <a:spLocks noGrp="1" noRot="1" noChangeArrowheads="1"/>
          </p:cNvSpPr>
          <p:nvPr>
            <p:ph type="title"/>
          </p:nvPr>
        </p:nvSpPr>
        <p:spPr>
          <a:xfrm>
            <a:off x="395288" y="188913"/>
            <a:ext cx="9577387" cy="914400"/>
          </a:xfrm>
        </p:spPr>
        <p:txBody>
          <a:bodyPr/>
          <a:lstStyle/>
          <a:p>
            <a:r>
              <a:rPr lang="zh-CN" altLang="en-US" sz="3800" b="1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弹簧测力计使用正确的是（   ）</a:t>
            </a:r>
          </a:p>
        </p:txBody>
      </p:sp>
      <p:grpSp>
        <p:nvGrpSpPr>
          <p:cNvPr id="18435" name="组合 80899"/>
          <p:cNvGrpSpPr>
            <a:grpSpLocks noChangeAspect="1"/>
          </p:cNvGrpSpPr>
          <p:nvPr/>
        </p:nvGrpSpPr>
        <p:grpSpPr bwMode="auto">
          <a:xfrm>
            <a:off x="0" y="1219200"/>
            <a:ext cx="9144000" cy="4876800"/>
            <a:chOff x="0" y="0"/>
            <a:chExt cx="5738" cy="3385"/>
          </a:xfrm>
        </p:grpSpPr>
        <p:grpSp>
          <p:nvGrpSpPr>
            <p:cNvPr id="18436" name="组合 80900"/>
            <p:cNvGrpSpPr>
              <a:grpSpLocks noChangeAspect="1"/>
            </p:cNvGrpSpPr>
            <p:nvPr/>
          </p:nvGrpSpPr>
          <p:grpSpPr bwMode="auto">
            <a:xfrm>
              <a:off x="0" y="0"/>
              <a:ext cx="4128" cy="3385"/>
              <a:chOff x="0" y="0"/>
              <a:chExt cx="4128" cy="3385"/>
            </a:xfrm>
          </p:grpSpPr>
          <p:pic>
            <p:nvPicPr>
              <p:cNvPr id="18437" name="图片 80901"/>
              <p:cNvPicPr>
                <a:picLocks noChangeAspect="1" noChangeArrowheads="1"/>
              </p:cNvPicPr>
              <p:nvPr/>
            </p:nvPicPr>
            <p:blipFill>
              <a:blip r:embed="rId2">
                <a:lum bright="6000" contrast="4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724" cy="3385"/>
              </a:xfrm>
              <a:prstGeom prst="rect">
                <a:avLst/>
              </a:prstGeom>
              <a:noFill/>
              <a:ln w="12700" cap="sq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38" name="图片 80902"/>
              <p:cNvPicPr>
                <a:picLocks noChangeAspect="1" noChangeArrowheads="1"/>
              </p:cNvPicPr>
              <p:nvPr/>
            </p:nvPicPr>
            <p:blipFill>
              <a:blip r:embed="rId3">
                <a:lum bright="18000" contrast="5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9" y="0"/>
                <a:ext cx="1113" cy="3385"/>
              </a:xfrm>
              <a:prstGeom prst="rect">
                <a:avLst/>
              </a:prstGeom>
              <a:noFill/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39" name="图片 80903"/>
              <p:cNvPicPr>
                <a:picLocks noChangeAspect="1" noChangeArrowheads="1"/>
              </p:cNvPicPr>
              <p:nvPr/>
            </p:nvPicPr>
            <p:blipFill>
              <a:blip r:embed="rId4">
                <a:lum bright="18000" contrast="6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0" y="0"/>
                <a:ext cx="1428" cy="3385"/>
              </a:xfrm>
              <a:prstGeom prst="rect">
                <a:avLst/>
              </a:prstGeom>
              <a:noFill/>
              <a:ln w="12700" cap="sq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440" name="图片 80904"/>
            <p:cNvPicPr>
              <a:picLocks noChangeAspect="1" noChangeArrowheads="1"/>
            </p:cNvPicPr>
            <p:nvPr/>
          </p:nvPicPr>
          <p:blipFill>
            <a:blip r:embed="rId5">
              <a:lum bright="12000"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2" y="0"/>
              <a:ext cx="1656" cy="3385"/>
            </a:xfrm>
            <a:prstGeom prst="rect">
              <a:avLst/>
            </a:prstGeom>
            <a:noFill/>
            <a:ln w="12700" cap="sq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0906" name="文本框 80905"/>
          <p:cNvSpPr txBox="1"/>
          <p:nvPr/>
        </p:nvSpPr>
        <p:spPr>
          <a:xfrm>
            <a:off x="990600" y="4648200"/>
            <a:ext cx="5810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noProof="1">
                <a:solidFill>
                  <a:srgbClr val="CC00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</a:p>
        </p:txBody>
      </p:sp>
      <p:sp>
        <p:nvSpPr>
          <p:cNvPr id="80907" name="文本框 80906"/>
          <p:cNvSpPr txBox="1"/>
          <p:nvPr/>
        </p:nvSpPr>
        <p:spPr>
          <a:xfrm>
            <a:off x="3810000" y="4648200"/>
            <a:ext cx="57943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noProof="1">
                <a:solidFill>
                  <a:srgbClr val="CC00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B</a:t>
            </a:r>
          </a:p>
        </p:txBody>
      </p:sp>
      <p:sp>
        <p:nvSpPr>
          <p:cNvPr id="80908" name="文本框 80907"/>
          <p:cNvSpPr txBox="1"/>
          <p:nvPr/>
        </p:nvSpPr>
        <p:spPr>
          <a:xfrm>
            <a:off x="5711825" y="4616450"/>
            <a:ext cx="5778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noProof="1">
                <a:solidFill>
                  <a:srgbClr val="CC00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C</a:t>
            </a:r>
          </a:p>
        </p:txBody>
      </p:sp>
      <p:sp>
        <p:nvSpPr>
          <p:cNvPr id="80909" name="文本框 80908"/>
          <p:cNvSpPr txBox="1"/>
          <p:nvPr/>
        </p:nvSpPr>
        <p:spPr>
          <a:xfrm>
            <a:off x="7543800" y="4648200"/>
            <a:ext cx="5810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noProof="1">
                <a:solidFill>
                  <a:srgbClr val="CC00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D</a:t>
            </a:r>
          </a:p>
        </p:txBody>
      </p:sp>
      <p:grpSp>
        <p:nvGrpSpPr>
          <p:cNvPr id="80910" name="组合 80909"/>
          <p:cNvGrpSpPr>
            <a:grpSpLocks/>
          </p:cNvGrpSpPr>
          <p:nvPr/>
        </p:nvGrpSpPr>
        <p:grpSpPr bwMode="auto">
          <a:xfrm>
            <a:off x="2362200" y="5486400"/>
            <a:ext cx="2232025" cy="1584325"/>
            <a:chOff x="0" y="0"/>
            <a:chExt cx="1406" cy="998"/>
          </a:xfrm>
        </p:grpSpPr>
        <p:sp>
          <p:nvSpPr>
            <p:cNvPr id="18446" name="云形标注 80910"/>
            <p:cNvSpPr>
              <a:spLocks noChangeArrowheads="1"/>
            </p:cNvSpPr>
            <p:nvPr/>
          </p:nvSpPr>
          <p:spPr bwMode="auto">
            <a:xfrm rot="361465">
              <a:off x="0" y="0"/>
              <a:ext cx="1315" cy="998"/>
            </a:xfrm>
            <a:prstGeom prst="cloudCallout">
              <a:avLst>
                <a:gd name="adj1" fmla="val -6199"/>
                <a:gd name="adj2" fmla="val -47495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sz="3200"/>
            </a:p>
          </p:txBody>
        </p:sp>
        <p:sp>
          <p:nvSpPr>
            <p:cNvPr id="18447" name="文本框 80911"/>
            <p:cNvSpPr txBox="1">
              <a:spLocks noChangeArrowheads="1"/>
            </p:cNvSpPr>
            <p:nvPr/>
          </p:nvSpPr>
          <p:spPr bwMode="auto">
            <a:xfrm>
              <a:off x="180" y="91"/>
              <a:ext cx="1226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FFFF00"/>
                  </a:solidFill>
                  <a:ea typeface="黑体" pitchFamily="49" charset="-122"/>
                </a:rPr>
                <a:t>弹簧测力计倒拉，指针未指零</a:t>
              </a:r>
            </a:p>
          </p:txBody>
        </p:sp>
      </p:grpSp>
      <p:grpSp>
        <p:nvGrpSpPr>
          <p:cNvPr id="80913" name="组合 80912"/>
          <p:cNvGrpSpPr>
            <a:grpSpLocks/>
          </p:cNvGrpSpPr>
          <p:nvPr/>
        </p:nvGrpSpPr>
        <p:grpSpPr bwMode="auto">
          <a:xfrm>
            <a:off x="4495800" y="5489575"/>
            <a:ext cx="2089150" cy="1368425"/>
            <a:chOff x="0" y="0"/>
            <a:chExt cx="1316" cy="862"/>
          </a:xfrm>
        </p:grpSpPr>
        <p:sp>
          <p:nvSpPr>
            <p:cNvPr id="18449" name="圆角矩形标注 80913"/>
            <p:cNvSpPr>
              <a:spLocks noChangeArrowheads="1"/>
            </p:cNvSpPr>
            <p:nvPr/>
          </p:nvSpPr>
          <p:spPr bwMode="auto">
            <a:xfrm>
              <a:off x="0" y="0"/>
              <a:ext cx="1316" cy="862"/>
            </a:xfrm>
            <a:prstGeom prst="wedgeRoundRectCallout">
              <a:avLst>
                <a:gd name="adj1" fmla="val -16718"/>
                <a:gd name="adj2" fmla="val -63690"/>
                <a:gd name="adj3" fmla="val 16667"/>
              </a:avLst>
            </a:prstGeom>
            <a:solidFill>
              <a:srgbClr val="D600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sz="3200"/>
            </a:p>
          </p:txBody>
        </p:sp>
        <p:sp>
          <p:nvSpPr>
            <p:cNvPr id="18450" name="文本框 80914"/>
            <p:cNvSpPr txBox="1">
              <a:spLocks noChangeArrowheads="1"/>
            </p:cNvSpPr>
            <p:nvPr/>
          </p:nvSpPr>
          <p:spPr bwMode="auto">
            <a:xfrm>
              <a:off x="90" y="23"/>
              <a:ext cx="1226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FFFF00"/>
                  </a:solidFill>
                  <a:ea typeface="黑体" pitchFamily="49" charset="-122"/>
                </a:rPr>
                <a:t>拉力方向与弹簧轴线不在一直线上</a:t>
              </a:r>
            </a:p>
          </p:txBody>
        </p:sp>
      </p:grpSp>
      <p:grpSp>
        <p:nvGrpSpPr>
          <p:cNvPr id="80916" name="组合 80915"/>
          <p:cNvGrpSpPr>
            <a:grpSpLocks/>
          </p:cNvGrpSpPr>
          <p:nvPr/>
        </p:nvGrpSpPr>
        <p:grpSpPr bwMode="auto">
          <a:xfrm>
            <a:off x="6934200" y="5638800"/>
            <a:ext cx="2016125" cy="1008063"/>
            <a:chOff x="0" y="0"/>
            <a:chExt cx="1270" cy="635"/>
          </a:xfrm>
        </p:grpSpPr>
        <p:sp>
          <p:nvSpPr>
            <p:cNvPr id="18452" name="矩形标注 80916"/>
            <p:cNvSpPr>
              <a:spLocks noChangeArrowheads="1"/>
            </p:cNvSpPr>
            <p:nvPr/>
          </p:nvSpPr>
          <p:spPr bwMode="auto">
            <a:xfrm>
              <a:off x="0" y="0"/>
              <a:ext cx="1180" cy="635"/>
            </a:xfrm>
            <a:prstGeom prst="wedgeRectCallout">
              <a:avLst>
                <a:gd name="adj1" fmla="val -20000"/>
                <a:gd name="adj2" fmla="val -70472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sz="3200"/>
            </a:p>
          </p:txBody>
        </p:sp>
        <p:sp>
          <p:nvSpPr>
            <p:cNvPr id="18453" name="文本框 80917"/>
            <p:cNvSpPr txBox="1">
              <a:spLocks noChangeArrowheads="1"/>
            </p:cNvSpPr>
            <p:nvPr/>
          </p:nvSpPr>
          <p:spPr bwMode="auto">
            <a:xfrm>
              <a:off x="44" y="45"/>
              <a:ext cx="122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FFFF00"/>
                  </a:solidFill>
                  <a:ea typeface="黑体" pitchFamily="49" charset="-122"/>
                </a:rPr>
                <a:t>指针未指零就使用</a:t>
              </a:r>
              <a:endParaRPr lang="zh-CN" altLang="en-US" sz="2400">
                <a:ea typeface="黑体" pitchFamily="49" charset="-122"/>
              </a:endParaRPr>
            </a:p>
          </p:txBody>
        </p:sp>
      </p:grpSp>
      <p:sp>
        <p:nvSpPr>
          <p:cNvPr id="80919" name="文本框 80918"/>
          <p:cNvSpPr txBox="1">
            <a:spLocks noChangeArrowheads="1"/>
          </p:cNvSpPr>
          <p:nvPr/>
        </p:nvSpPr>
        <p:spPr bwMode="auto">
          <a:xfrm>
            <a:off x="6516688" y="333375"/>
            <a:ext cx="360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F808B9"/>
                </a:solidFill>
                <a:latin typeface="黑体" pitchFamily="49" charset="-122"/>
                <a:ea typeface="黑体" pitchFamily="49" charset="-122"/>
              </a:rPr>
              <a:t>A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0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0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8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684213" y="1341438"/>
            <a:ext cx="7920037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2800">
                <a:latin typeface="Times New Roman" pitchFamily="18" charset="0"/>
              </a:rPr>
              <a:t>      </a:t>
            </a:r>
            <a:r>
              <a:rPr lang="en-US" altLang="zh-CN" sz="3200" b="1">
                <a:solidFill>
                  <a:srgbClr val="990000"/>
                </a:solidFill>
                <a:latin typeface="Times New Roman" pitchFamily="18" charset="0"/>
              </a:rPr>
              <a:t>1</a:t>
            </a:r>
            <a:r>
              <a:rPr lang="zh-CN" altLang="en-US" sz="3200" b="1">
                <a:solidFill>
                  <a:srgbClr val="990000"/>
                </a:solidFill>
                <a:latin typeface="Times New Roman" pitchFamily="18" charset="0"/>
              </a:rPr>
              <a:t>、用手拉弹簧测力计的挂钩，感受  </a:t>
            </a:r>
            <a:r>
              <a:rPr lang="en-US" altLang="zh-CN" sz="3200" b="1">
                <a:solidFill>
                  <a:srgbClr val="990000"/>
                </a:solidFill>
                <a:latin typeface="Times New Roman" pitchFamily="18" charset="0"/>
              </a:rPr>
              <a:t>1N</a:t>
            </a:r>
            <a:r>
              <a:rPr lang="zh-CN" altLang="en-US" sz="3200" b="1">
                <a:solidFill>
                  <a:srgbClr val="990000"/>
                </a:solidFill>
                <a:latin typeface="Times New Roman" pitchFamily="18" charset="0"/>
              </a:rPr>
              <a:t>、 </a:t>
            </a:r>
            <a:r>
              <a:rPr lang="en-US" altLang="zh-CN" sz="3200" b="1">
                <a:solidFill>
                  <a:srgbClr val="990000"/>
                </a:solidFill>
                <a:latin typeface="Times New Roman" pitchFamily="18" charset="0"/>
              </a:rPr>
              <a:t>3N</a:t>
            </a:r>
            <a:r>
              <a:rPr lang="zh-CN" altLang="en-US" sz="3200" b="1">
                <a:solidFill>
                  <a:srgbClr val="990000"/>
                </a:solidFill>
                <a:latin typeface="Times New Roman" pitchFamily="18" charset="0"/>
              </a:rPr>
              <a:t>、 </a:t>
            </a:r>
            <a:r>
              <a:rPr lang="en-US" altLang="zh-CN" sz="3600" b="1">
                <a:solidFill>
                  <a:srgbClr val="990000"/>
                </a:solidFill>
                <a:latin typeface="Times New Roman" pitchFamily="18" charset="0"/>
                <a:ea typeface="华文新魏" pitchFamily="2" charset="-122"/>
              </a:rPr>
              <a:t>5N</a:t>
            </a:r>
            <a:r>
              <a:rPr lang="zh-CN" altLang="en-US" sz="3200" b="1">
                <a:solidFill>
                  <a:srgbClr val="990000"/>
                </a:solidFill>
                <a:latin typeface="Times New Roman" pitchFamily="18" charset="0"/>
              </a:rPr>
              <a:t>的拉力有多大。</a:t>
            </a:r>
            <a:r>
              <a:rPr lang="zh-CN" altLang="en-US" sz="3200">
                <a:solidFill>
                  <a:srgbClr val="99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990600" y="3048000"/>
            <a:ext cx="853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endParaRPr lang="zh-CN" altLang="zh-CN" sz="2800">
              <a:latin typeface="Times New Roman" pitchFamily="18" charset="0"/>
            </a:endParaRPr>
          </a:p>
        </p:txBody>
      </p:sp>
      <p:sp>
        <p:nvSpPr>
          <p:cNvPr id="19459" name="WordArt 6"/>
          <p:cNvSpPr>
            <a:spLocks noChangeArrowheads="1" noChangeShapeType="1" noTextEdit="1"/>
          </p:cNvSpPr>
          <p:nvPr/>
        </p:nvSpPr>
        <p:spPr bwMode="auto">
          <a:xfrm>
            <a:off x="755650" y="333375"/>
            <a:ext cx="2952750" cy="7191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zh-CN" alt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宋体"/>
                <a:ea typeface="宋体"/>
              </a:rPr>
              <a:t>动手实验： </a:t>
            </a:r>
          </a:p>
        </p:txBody>
      </p:sp>
      <p:sp>
        <p:nvSpPr>
          <p:cNvPr id="94213" name="Text Box 7"/>
          <p:cNvSpPr txBox="1">
            <a:spLocks noChangeArrowheads="1"/>
          </p:cNvSpPr>
          <p:nvPr/>
        </p:nvSpPr>
        <p:spPr bwMode="auto">
          <a:xfrm>
            <a:off x="1187450" y="2636838"/>
            <a:ext cx="63007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3200" b="1">
                <a:solidFill>
                  <a:srgbClr val="990000"/>
                </a:solidFill>
                <a:latin typeface="Times New Roman" pitchFamily="18" charset="0"/>
              </a:rPr>
              <a:t>2</a:t>
            </a:r>
            <a:r>
              <a:rPr lang="zh-CN" altLang="en-US" sz="3200" b="1">
                <a:solidFill>
                  <a:srgbClr val="990000"/>
                </a:solidFill>
                <a:latin typeface="Times New Roman" pitchFamily="18" charset="0"/>
              </a:rPr>
              <a:t>、</a:t>
            </a:r>
            <a:r>
              <a:rPr lang="zh-CN" altLang="en-US" sz="3200" b="1">
                <a:solidFill>
                  <a:srgbClr val="990000"/>
                </a:solidFill>
                <a:latin typeface="宋体" pitchFamily="2" charset="-122"/>
              </a:rPr>
              <a:t>拉断一根头发时的力有多大？</a:t>
            </a:r>
          </a:p>
        </p:txBody>
      </p:sp>
      <p:sp>
        <p:nvSpPr>
          <p:cNvPr id="94214" name="Text Box 8"/>
          <p:cNvSpPr txBox="1">
            <a:spLocks noChangeArrowheads="1"/>
          </p:cNvSpPr>
          <p:nvPr/>
        </p:nvSpPr>
        <p:spPr bwMode="auto">
          <a:xfrm>
            <a:off x="611188" y="4508500"/>
            <a:ext cx="79216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3200" b="1">
                <a:solidFill>
                  <a:srgbClr val="990000"/>
                </a:solidFill>
                <a:latin typeface="Times New Roman" pitchFamily="18" charset="0"/>
              </a:rPr>
              <a:t>     3</a:t>
            </a:r>
            <a:r>
              <a:rPr lang="zh-CN" altLang="en-US" sz="3200" b="1">
                <a:solidFill>
                  <a:srgbClr val="990000"/>
                </a:solidFill>
                <a:latin typeface="Times New Roman" pitchFamily="18" charset="0"/>
              </a:rPr>
              <a:t>、用两个弹簧测力计在水平方向上相互拉，拉力分别为多大。想想：为什么？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1476375" y="3284538"/>
            <a:ext cx="6985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2800" b="1">
                <a:latin typeface="Times New Roman" pitchFamily="18" charset="0"/>
              </a:rPr>
              <a:t>在此实验中，为了保证准确测出头发拉断时的力，实验过程中应注意什么？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1763713" y="5734050"/>
            <a:ext cx="56880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3600">
                <a:latin typeface="Times New Roman" pitchFamily="18" charset="0"/>
                <a:ea typeface="华文新魏" pitchFamily="2" charset="-122"/>
              </a:rPr>
              <a:t>相等。力的作用是相互的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4" grpId="0"/>
      <p:bldP spid="94215" grpId="0"/>
      <p:bldP spid="942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1981200" y="2060575"/>
            <a:ext cx="2303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endParaRPr lang="zh-CN" altLang="zh-CN">
              <a:solidFill>
                <a:srgbClr val="0F0773"/>
              </a:solidFill>
            </a:endParaRPr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2843213" y="333375"/>
            <a:ext cx="495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</a:rPr>
              <a:t>弹力和弹簧测力计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828675" y="981075"/>
            <a:ext cx="561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2400" b="1">
                <a:solidFill>
                  <a:srgbClr val="0F0773"/>
                </a:solidFill>
              </a:rPr>
              <a:t> 1.</a:t>
            </a:r>
            <a:r>
              <a:rPr lang="zh-CN" altLang="en-US" sz="2400" b="1">
                <a:solidFill>
                  <a:srgbClr val="0F0773"/>
                </a:solidFill>
              </a:rPr>
              <a:t>物体的形状和体积的改变叫做形变。</a:t>
            </a:r>
            <a:endParaRPr lang="en-US" altLang="zh-CN" sz="2400" b="1">
              <a:solidFill>
                <a:srgbClr val="0F0773"/>
              </a:solidFill>
            </a:endParaRP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900113" y="1484313"/>
            <a:ext cx="7345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2400" b="1">
                <a:solidFill>
                  <a:srgbClr val="0F0773"/>
                </a:solidFill>
              </a:rPr>
              <a:t>2.</a:t>
            </a:r>
            <a:r>
              <a:rPr lang="zh-CN" altLang="en-US" sz="2400" b="1">
                <a:latin typeface="Times New Roman" pitchFamily="18" charset="0"/>
                <a:ea typeface="华文新魏" pitchFamily="2" charset="-122"/>
              </a:rPr>
              <a:t>物体发生弹性形变而产生力，这个力叫弹力。  </a:t>
            </a:r>
            <a:endParaRPr lang="zh-CN" altLang="en-US" sz="2400" b="1">
              <a:solidFill>
                <a:srgbClr val="0F0773"/>
              </a:solidFill>
            </a:endParaRPr>
          </a:p>
        </p:txBody>
      </p:sp>
      <p:sp>
        <p:nvSpPr>
          <p:cNvPr id="95238" name="Text Box 7"/>
          <p:cNvSpPr txBox="1">
            <a:spLocks noChangeArrowheads="1"/>
          </p:cNvSpPr>
          <p:nvPr/>
        </p:nvSpPr>
        <p:spPr bwMode="auto">
          <a:xfrm>
            <a:off x="1258888" y="2349500"/>
            <a:ext cx="612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3200">
                <a:solidFill>
                  <a:srgbClr val="0F0773"/>
                </a:solidFill>
              </a:rPr>
              <a:t> </a:t>
            </a:r>
            <a:r>
              <a:rPr lang="zh-CN" altLang="en-US" sz="2400" b="1">
                <a:solidFill>
                  <a:srgbClr val="0F0773"/>
                </a:solidFill>
              </a:rPr>
              <a:t>拉力、压力等都属于弹力。</a:t>
            </a:r>
            <a:r>
              <a:rPr lang="zh-CN" altLang="en-US" sz="3200">
                <a:solidFill>
                  <a:srgbClr val="0F0773"/>
                </a:solidFill>
              </a:rPr>
              <a:t> </a:t>
            </a:r>
          </a:p>
        </p:txBody>
      </p:sp>
      <p:sp>
        <p:nvSpPr>
          <p:cNvPr id="95239" name="Text Box 8"/>
          <p:cNvSpPr txBox="1">
            <a:spLocks noChangeArrowheads="1"/>
          </p:cNvSpPr>
          <p:nvPr/>
        </p:nvSpPr>
        <p:spPr bwMode="auto">
          <a:xfrm>
            <a:off x="900113" y="2997200"/>
            <a:ext cx="64087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2400" b="1">
                <a:solidFill>
                  <a:srgbClr val="0F0773"/>
                </a:solidFill>
              </a:rPr>
              <a:t>3.</a:t>
            </a:r>
            <a:r>
              <a:rPr lang="zh-CN" altLang="en-US" sz="2400" b="1">
                <a:solidFill>
                  <a:srgbClr val="0F0773"/>
                </a:solidFill>
              </a:rPr>
              <a:t>在一定范围内，作用在物体上的外力越大，物体的形变就越大。</a:t>
            </a:r>
          </a:p>
        </p:txBody>
      </p:sp>
      <p:sp>
        <p:nvSpPr>
          <p:cNvPr id="95240" name="Text Box 9"/>
          <p:cNvSpPr txBox="1">
            <a:spLocks noChangeArrowheads="1"/>
          </p:cNvSpPr>
          <p:nvPr/>
        </p:nvSpPr>
        <p:spPr bwMode="auto">
          <a:xfrm>
            <a:off x="1331913" y="1989138"/>
            <a:ext cx="6983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2400" b="1">
                <a:solidFill>
                  <a:srgbClr val="0F0773"/>
                </a:solidFill>
              </a:rPr>
              <a:t>物体发生的弹性形变越大，产生的弹力也越大。</a:t>
            </a:r>
          </a:p>
        </p:txBody>
      </p:sp>
      <p:sp>
        <p:nvSpPr>
          <p:cNvPr id="95241" name="Text Box 10"/>
          <p:cNvSpPr txBox="1">
            <a:spLocks noChangeArrowheads="1"/>
          </p:cNvSpPr>
          <p:nvPr/>
        </p:nvSpPr>
        <p:spPr bwMode="auto">
          <a:xfrm>
            <a:off x="900113" y="4437063"/>
            <a:ext cx="2592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2400" b="1">
                <a:solidFill>
                  <a:srgbClr val="0F0773"/>
                </a:solidFill>
              </a:rPr>
              <a:t>5. </a:t>
            </a:r>
            <a:r>
              <a:rPr lang="zh-CN" altLang="en-US" sz="2400" b="1">
                <a:solidFill>
                  <a:srgbClr val="0F0773"/>
                </a:solidFill>
              </a:rPr>
              <a:t>弹簧测力计：</a:t>
            </a:r>
          </a:p>
        </p:txBody>
      </p:sp>
      <p:sp>
        <p:nvSpPr>
          <p:cNvPr id="95242" name="Text Box 11"/>
          <p:cNvSpPr txBox="1">
            <a:spLocks noChangeArrowheads="1"/>
          </p:cNvSpPr>
          <p:nvPr/>
        </p:nvSpPr>
        <p:spPr bwMode="auto">
          <a:xfrm>
            <a:off x="900113" y="3860800"/>
            <a:ext cx="741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2400" b="1">
                <a:solidFill>
                  <a:srgbClr val="0F0773"/>
                </a:solidFill>
              </a:rPr>
              <a:t>4. </a:t>
            </a:r>
            <a:r>
              <a:rPr lang="zh-CN" altLang="en-US" sz="2400" b="1">
                <a:solidFill>
                  <a:srgbClr val="0F0773"/>
                </a:solidFill>
              </a:rPr>
              <a:t>力的测量工具：测力计。实验室常用</a:t>
            </a:r>
            <a:r>
              <a:rPr lang="zh-CN" altLang="en-US" sz="2400" b="1">
                <a:solidFill>
                  <a:srgbClr val="0F0773"/>
                </a:solidFill>
                <a:latin typeface="Times New Roman" pitchFamily="18" charset="0"/>
                <a:ea typeface="华文新魏" pitchFamily="2" charset="-122"/>
              </a:rPr>
              <a:t>弹簧测力计</a:t>
            </a:r>
            <a:endParaRPr lang="zh-CN" altLang="en-US" sz="2400" b="1">
              <a:solidFill>
                <a:srgbClr val="0F0773"/>
              </a:solidFill>
            </a:endParaRPr>
          </a:p>
        </p:txBody>
      </p:sp>
      <p:sp>
        <p:nvSpPr>
          <p:cNvPr id="95243" name="Text Box 13"/>
          <p:cNvSpPr txBox="1">
            <a:spLocks noChangeArrowheads="1"/>
          </p:cNvSpPr>
          <p:nvPr/>
        </p:nvSpPr>
        <p:spPr bwMode="auto">
          <a:xfrm>
            <a:off x="828675" y="4941888"/>
            <a:ext cx="71294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2400" b="1">
                <a:solidFill>
                  <a:srgbClr val="0F0773"/>
                </a:solidFill>
              </a:rPr>
              <a:t>（</a:t>
            </a:r>
            <a:r>
              <a:rPr lang="en-US" altLang="zh-CN" sz="2400" b="1">
                <a:solidFill>
                  <a:srgbClr val="0F0773"/>
                </a:solidFill>
              </a:rPr>
              <a:t>1</a:t>
            </a:r>
            <a:r>
              <a:rPr lang="zh-CN" altLang="en-US" sz="2400" b="1">
                <a:solidFill>
                  <a:srgbClr val="0F0773"/>
                </a:solidFill>
              </a:rPr>
              <a:t>）原理：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华文新魏" pitchFamily="2" charset="-122"/>
              </a:rPr>
              <a:t>在一定范围内，弹簧受到的拉力越大，弹簧的伸长就越长。</a:t>
            </a:r>
            <a:r>
              <a:rPr lang="zh-CN" altLang="en-US" sz="2400" b="1">
                <a:solidFill>
                  <a:schemeClr val="accent2"/>
                </a:solidFill>
                <a:latin typeface="Times New Roman" pitchFamily="18" charset="0"/>
                <a:ea typeface="华文新魏" pitchFamily="2" charset="-122"/>
              </a:rPr>
              <a:t>（</a:t>
            </a:r>
            <a:r>
              <a:rPr lang="zh-CN" altLang="en-US" sz="2400" b="1">
                <a:solidFill>
                  <a:srgbClr val="000000"/>
                </a:solidFill>
                <a:latin typeface="Times New Roman" pitchFamily="18" charset="0"/>
                <a:ea typeface="华文新魏" pitchFamily="2" charset="-122"/>
              </a:rPr>
              <a:t>伸长与拉力成正比</a:t>
            </a:r>
            <a:r>
              <a:rPr lang="zh-CN" altLang="en-US" sz="2400" b="1">
                <a:solidFill>
                  <a:schemeClr val="accent2"/>
                </a:solidFill>
                <a:latin typeface="Times New Roman" pitchFamily="18" charset="0"/>
                <a:ea typeface="华文新魏" pitchFamily="2" charset="-122"/>
              </a:rPr>
              <a:t>）</a:t>
            </a:r>
          </a:p>
        </p:txBody>
      </p:sp>
      <p:sp>
        <p:nvSpPr>
          <p:cNvPr id="95244" name="Text Box 14"/>
          <p:cNvSpPr txBox="1">
            <a:spLocks noChangeArrowheads="1"/>
          </p:cNvSpPr>
          <p:nvPr/>
        </p:nvSpPr>
        <p:spPr bwMode="auto">
          <a:xfrm>
            <a:off x="755650" y="5805488"/>
            <a:ext cx="612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b="1">
                <a:solidFill>
                  <a:srgbClr val="0F0773"/>
                </a:solidFill>
              </a:rPr>
              <a:t>  </a:t>
            </a:r>
            <a:r>
              <a:rPr lang="zh-CN" altLang="en-US" sz="2400" b="1">
                <a:solidFill>
                  <a:srgbClr val="0F0773"/>
                </a:solidFill>
              </a:rPr>
              <a:t>（</a:t>
            </a:r>
            <a:r>
              <a:rPr lang="en-US" altLang="zh-CN" sz="2400" b="1">
                <a:solidFill>
                  <a:srgbClr val="0F0773"/>
                </a:solidFill>
              </a:rPr>
              <a:t>2</a:t>
            </a:r>
            <a:r>
              <a:rPr lang="zh-CN" altLang="en-US" sz="2400" b="1">
                <a:solidFill>
                  <a:srgbClr val="0F0773"/>
                </a:solidFill>
              </a:rPr>
              <a:t>）正确使用弹簧测力计的方法。</a:t>
            </a:r>
          </a:p>
        </p:txBody>
      </p:sp>
      <p:sp>
        <p:nvSpPr>
          <p:cNvPr id="20492" name="Text Box 15"/>
          <p:cNvSpPr txBox="1">
            <a:spLocks noChangeArrowheads="1"/>
          </p:cNvSpPr>
          <p:nvPr/>
        </p:nvSpPr>
        <p:spPr bwMode="auto">
          <a:xfrm>
            <a:off x="365125" y="192088"/>
            <a:ext cx="27670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</a:rPr>
              <a:t>课堂小结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  <p:bldP spid="95237" grpId="0"/>
      <p:bldP spid="95238" grpId="0"/>
      <p:bldP spid="95239" grpId="0"/>
      <p:bldP spid="95240" grpId="0"/>
      <p:bldP spid="95241" grpId="0"/>
      <p:bldP spid="95242" grpId="0"/>
      <p:bldP spid="95243" grpId="0"/>
      <p:bldP spid="952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文本框 11266"/>
          <p:cNvSpPr txBox="1">
            <a:spLocks noChangeArrowheads="1"/>
          </p:cNvSpPr>
          <p:nvPr/>
        </p:nvSpPr>
        <p:spPr bwMode="auto">
          <a:xfrm>
            <a:off x="179388" y="1268413"/>
            <a:ext cx="83883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54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第三节 </a:t>
            </a:r>
            <a:r>
              <a:rPr lang="zh-CN" altLang="en-US" sz="5400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弹力</a:t>
            </a:r>
            <a:r>
              <a:rPr lang="zh-CN" altLang="en-US" sz="54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和弹簧测力计</a:t>
            </a:r>
          </a:p>
        </p:txBody>
      </p:sp>
      <p:sp>
        <p:nvSpPr>
          <p:cNvPr id="3076" name="文本框 11268"/>
          <p:cNvSpPr txBox="1">
            <a:spLocks noChangeArrowheads="1"/>
          </p:cNvSpPr>
          <p:nvPr/>
        </p:nvSpPr>
        <p:spPr bwMode="auto">
          <a:xfrm>
            <a:off x="1548050" y="404813"/>
            <a:ext cx="58272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4000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第六章  </a:t>
            </a:r>
            <a:r>
              <a:rPr lang="zh-CN" altLang="en-US" sz="4000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熟悉</a:t>
            </a:r>
            <a:r>
              <a:rPr lang="zh-CN" altLang="en-US" sz="4000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而陌生的力</a:t>
            </a:r>
          </a:p>
        </p:txBody>
      </p:sp>
      <p:pic>
        <p:nvPicPr>
          <p:cNvPr id="3078" name="Picture 6" descr="http://p4.so.qhmsg.com/t01e87935d705373a7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0" b="7788"/>
          <a:stretch/>
        </p:blipFill>
        <p:spPr bwMode="auto">
          <a:xfrm>
            <a:off x="971600" y="2202903"/>
            <a:ext cx="7217532" cy="414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085850" y="1119188"/>
            <a:ext cx="1776413" cy="522287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800" b="1" spc="-1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随堂演练</a:t>
            </a:r>
          </a:p>
        </p:txBody>
      </p:sp>
      <p:sp>
        <p:nvSpPr>
          <p:cNvPr id="8" name="内容占位符 1"/>
          <p:cNvSpPr txBox="1"/>
          <p:nvPr/>
        </p:nvSpPr>
        <p:spPr>
          <a:xfrm>
            <a:off x="458788" y="2009775"/>
            <a:ext cx="8056562" cy="31623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72009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CN" sz="2800" b="1" kern="0" dirty="0">
                <a:sym typeface="+mn-ea"/>
              </a:rPr>
              <a:t>1.</a:t>
            </a:r>
            <a:r>
              <a:rPr lang="zh-CN" altLang="en-US" sz="2800" b="1" kern="0" dirty="0">
                <a:sym typeface="+mn-ea"/>
              </a:rPr>
              <a:t>（多选）下列说法中正确的是（         ）</a:t>
            </a:r>
          </a:p>
          <a:p>
            <a:pPr marL="0" indent="72009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CN" sz="2800" b="1" kern="0" dirty="0">
                <a:sym typeface="+mn-ea"/>
              </a:rPr>
              <a:t>A.</a:t>
            </a:r>
            <a:r>
              <a:rPr lang="zh-CN" altLang="en-US" sz="2800" b="1" kern="0" dirty="0">
                <a:sym typeface="+mn-ea"/>
              </a:rPr>
              <a:t>弹力是由于物体发生弹性形变而产生的力</a:t>
            </a:r>
          </a:p>
          <a:p>
            <a:pPr marL="0" indent="72009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CN" sz="2800" b="1" kern="0" dirty="0">
                <a:sym typeface="+mn-ea"/>
              </a:rPr>
              <a:t>B.</a:t>
            </a:r>
            <a:r>
              <a:rPr lang="zh-CN" altLang="en-US" sz="2800" b="1" kern="0" dirty="0">
                <a:sym typeface="+mn-ea"/>
              </a:rPr>
              <a:t>只有弹簧才能产生弹力</a:t>
            </a:r>
          </a:p>
          <a:p>
            <a:pPr marL="0" indent="72009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CN" sz="2800" b="1" kern="0" dirty="0">
                <a:sym typeface="+mn-ea"/>
              </a:rPr>
              <a:t>C.</a:t>
            </a:r>
            <a:r>
              <a:rPr lang="zh-CN" altLang="en-US" sz="2800" b="1" kern="0" dirty="0">
                <a:sym typeface="+mn-ea"/>
              </a:rPr>
              <a:t>支持力、压力、拉力都属于弹力</a:t>
            </a:r>
          </a:p>
          <a:p>
            <a:pPr marL="0" indent="72009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CN" sz="2800" b="1" kern="0" dirty="0">
                <a:sym typeface="+mn-ea"/>
              </a:rPr>
              <a:t>D.</a:t>
            </a:r>
            <a:r>
              <a:rPr lang="zh-CN" altLang="en-US" sz="2800" b="1" kern="0" dirty="0">
                <a:sym typeface="+mn-ea"/>
              </a:rPr>
              <a:t>坐在凳子上的人，受到的支持力是因为人的形变而产生的弹力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597650" y="2032000"/>
            <a:ext cx="617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A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854825" y="2028825"/>
            <a:ext cx="617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C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</p:txBody>
      </p:sp>
      <p:cxnSp>
        <p:nvCxnSpPr>
          <p:cNvPr id="13" name="直接连接符 12"/>
          <p:cNvCxnSpPr>
            <a:cxnSpLocks noChangeShapeType="1"/>
          </p:cNvCxnSpPr>
          <p:nvPr/>
        </p:nvCxnSpPr>
        <p:spPr bwMode="auto">
          <a:xfrm>
            <a:off x="7653338" y="4365625"/>
            <a:ext cx="431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8066088" y="2497138"/>
            <a:ext cx="746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√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216525" y="3024188"/>
            <a:ext cx="744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×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970338" y="4608513"/>
            <a:ext cx="48482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任何发生弹性形变的物体都会对与它相接触的物体产生弹力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6705600" y="3494088"/>
            <a:ext cx="744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√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7758113" y="3746500"/>
            <a:ext cx="9763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凳子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3398838" y="4583113"/>
            <a:ext cx="744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×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任意多边形 8"/>
          <p:cNvSpPr>
            <a:spLocks noChangeArrowheads="1"/>
          </p:cNvSpPr>
          <p:nvPr/>
        </p:nvSpPr>
        <p:spPr bwMode="auto">
          <a:xfrm>
            <a:off x="4822825" y="3033713"/>
            <a:ext cx="1514475" cy="58737"/>
          </a:xfrm>
          <a:custGeom>
            <a:avLst/>
            <a:gdLst>
              <a:gd name="T0" fmla="*/ 0 w 1514475"/>
              <a:gd name="T1" fmla="*/ 10906 h 58531"/>
              <a:gd name="T2" fmla="*/ 47625 w 1514475"/>
              <a:gd name="T3" fmla="*/ 29956 h 58531"/>
              <a:gd name="T4" fmla="*/ 190500 w 1514475"/>
              <a:gd name="T5" fmla="*/ 10906 h 58531"/>
              <a:gd name="T6" fmla="*/ 266700 w 1514475"/>
              <a:gd name="T7" fmla="*/ 20431 h 58531"/>
              <a:gd name="T8" fmla="*/ 295275 w 1514475"/>
              <a:gd name="T9" fmla="*/ 29956 h 58531"/>
              <a:gd name="T10" fmla="*/ 409575 w 1514475"/>
              <a:gd name="T11" fmla="*/ 20431 h 58531"/>
              <a:gd name="T12" fmla="*/ 447675 w 1514475"/>
              <a:gd name="T13" fmla="*/ 1381 h 58531"/>
              <a:gd name="T14" fmla="*/ 533400 w 1514475"/>
              <a:gd name="T15" fmla="*/ 39481 h 58531"/>
              <a:gd name="T16" fmla="*/ 561975 w 1514475"/>
              <a:gd name="T17" fmla="*/ 58531 h 58531"/>
              <a:gd name="T18" fmla="*/ 609600 w 1514475"/>
              <a:gd name="T19" fmla="*/ 49006 h 58531"/>
              <a:gd name="T20" fmla="*/ 704850 w 1514475"/>
              <a:gd name="T21" fmla="*/ 39481 h 58531"/>
              <a:gd name="T22" fmla="*/ 762000 w 1514475"/>
              <a:gd name="T23" fmla="*/ 20431 h 58531"/>
              <a:gd name="T24" fmla="*/ 847725 w 1514475"/>
              <a:gd name="T25" fmla="*/ 29956 h 58531"/>
              <a:gd name="T26" fmla="*/ 904875 w 1514475"/>
              <a:gd name="T27" fmla="*/ 49006 h 58531"/>
              <a:gd name="T28" fmla="*/ 1057275 w 1514475"/>
              <a:gd name="T29" fmla="*/ 39481 h 58531"/>
              <a:gd name="T30" fmla="*/ 1114425 w 1514475"/>
              <a:gd name="T31" fmla="*/ 20431 h 58531"/>
              <a:gd name="T32" fmla="*/ 1181100 w 1514475"/>
              <a:gd name="T33" fmla="*/ 29956 h 58531"/>
              <a:gd name="T34" fmla="*/ 1209675 w 1514475"/>
              <a:gd name="T35" fmla="*/ 49006 h 58531"/>
              <a:gd name="T36" fmla="*/ 1238250 w 1514475"/>
              <a:gd name="T37" fmla="*/ 58531 h 58531"/>
              <a:gd name="T38" fmla="*/ 1409700 w 1514475"/>
              <a:gd name="T39" fmla="*/ 49006 h 58531"/>
              <a:gd name="T40" fmla="*/ 1495425 w 1514475"/>
              <a:gd name="T41" fmla="*/ 10906 h 58531"/>
              <a:gd name="T42" fmla="*/ 1514475 w 1514475"/>
              <a:gd name="T43" fmla="*/ 1381 h 58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14475" h="58531">
                <a:moveTo>
                  <a:pt x="0" y="10906"/>
                </a:moveTo>
                <a:cubicBezTo>
                  <a:pt x="15875" y="17256"/>
                  <a:pt x="30557" y="28952"/>
                  <a:pt x="47625" y="29956"/>
                </a:cubicBezTo>
                <a:cubicBezTo>
                  <a:pt x="126870" y="34617"/>
                  <a:pt x="137488" y="28577"/>
                  <a:pt x="190500" y="10906"/>
                </a:cubicBezTo>
                <a:cubicBezTo>
                  <a:pt x="215900" y="14081"/>
                  <a:pt x="241515" y="15852"/>
                  <a:pt x="266700" y="20431"/>
                </a:cubicBezTo>
                <a:cubicBezTo>
                  <a:pt x="276578" y="22227"/>
                  <a:pt x="285235" y="29956"/>
                  <a:pt x="295275" y="29956"/>
                </a:cubicBezTo>
                <a:cubicBezTo>
                  <a:pt x="333507" y="29956"/>
                  <a:pt x="371475" y="23606"/>
                  <a:pt x="409575" y="20431"/>
                </a:cubicBezTo>
                <a:cubicBezTo>
                  <a:pt x="422275" y="14081"/>
                  <a:pt x="433546" y="2794"/>
                  <a:pt x="447675" y="1381"/>
                </a:cubicBezTo>
                <a:cubicBezTo>
                  <a:pt x="508799" y="-4731"/>
                  <a:pt x="497664" y="9701"/>
                  <a:pt x="533400" y="39481"/>
                </a:cubicBezTo>
                <a:cubicBezTo>
                  <a:pt x="542194" y="46810"/>
                  <a:pt x="552450" y="52181"/>
                  <a:pt x="561975" y="58531"/>
                </a:cubicBezTo>
                <a:cubicBezTo>
                  <a:pt x="577850" y="55356"/>
                  <a:pt x="593553" y="51146"/>
                  <a:pt x="609600" y="49006"/>
                </a:cubicBezTo>
                <a:cubicBezTo>
                  <a:pt x="641228" y="44789"/>
                  <a:pt x="673488" y="45361"/>
                  <a:pt x="704850" y="39481"/>
                </a:cubicBezTo>
                <a:cubicBezTo>
                  <a:pt x="724587" y="35780"/>
                  <a:pt x="762000" y="20431"/>
                  <a:pt x="762000" y="20431"/>
                </a:cubicBezTo>
                <a:cubicBezTo>
                  <a:pt x="790575" y="23606"/>
                  <a:pt x="819532" y="24317"/>
                  <a:pt x="847725" y="29956"/>
                </a:cubicBezTo>
                <a:cubicBezTo>
                  <a:pt x="867416" y="33894"/>
                  <a:pt x="904875" y="49006"/>
                  <a:pt x="904875" y="49006"/>
                </a:cubicBezTo>
                <a:cubicBezTo>
                  <a:pt x="955675" y="45831"/>
                  <a:pt x="1006843" y="46358"/>
                  <a:pt x="1057275" y="39481"/>
                </a:cubicBezTo>
                <a:cubicBezTo>
                  <a:pt x="1077171" y="36768"/>
                  <a:pt x="1114425" y="20431"/>
                  <a:pt x="1114425" y="20431"/>
                </a:cubicBezTo>
                <a:cubicBezTo>
                  <a:pt x="1136650" y="23606"/>
                  <a:pt x="1159596" y="23505"/>
                  <a:pt x="1181100" y="29956"/>
                </a:cubicBezTo>
                <a:cubicBezTo>
                  <a:pt x="1192065" y="33245"/>
                  <a:pt x="1199436" y="43886"/>
                  <a:pt x="1209675" y="49006"/>
                </a:cubicBezTo>
                <a:cubicBezTo>
                  <a:pt x="1218655" y="53496"/>
                  <a:pt x="1228725" y="55356"/>
                  <a:pt x="1238250" y="58531"/>
                </a:cubicBezTo>
                <a:cubicBezTo>
                  <a:pt x="1295400" y="55356"/>
                  <a:pt x="1352904" y="56106"/>
                  <a:pt x="1409700" y="49006"/>
                </a:cubicBezTo>
                <a:cubicBezTo>
                  <a:pt x="1459029" y="42840"/>
                  <a:pt x="1460792" y="31686"/>
                  <a:pt x="1495425" y="10906"/>
                </a:cubicBezTo>
                <a:cubicBezTo>
                  <a:pt x="1501513" y="7253"/>
                  <a:pt x="1508125" y="4556"/>
                  <a:pt x="1514475" y="1381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4265613" y="1108075"/>
            <a:ext cx="423068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弹力发生在直接接触并产生弹性形变的物体之间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  <p:bldP spid="18" grpId="0"/>
      <p:bldP spid="20" grpId="0"/>
      <p:bldP spid="21" grpId="0"/>
      <p:bldP spid="22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1"/>
          <p:cNvSpPr txBox="1"/>
          <p:nvPr/>
        </p:nvSpPr>
        <p:spPr>
          <a:xfrm>
            <a:off x="679450" y="1970088"/>
            <a:ext cx="5168900" cy="30591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72009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b="1" kern="0" dirty="0">
                <a:cs typeface="Times New Roman" panose="02020603050405020304" pitchFamily="18" charset="0"/>
                <a:sym typeface="+mn-ea"/>
              </a:rPr>
              <a:t> 2.</a:t>
            </a:r>
            <a:r>
              <a:rPr lang="zh-CN" altLang="en-US" b="1" kern="0" dirty="0">
                <a:cs typeface="Times New Roman" panose="02020603050405020304" pitchFamily="18" charset="0"/>
                <a:sym typeface="+mn-ea"/>
              </a:rPr>
              <a:t>如图所示，弹簧测力计的量程是</a:t>
            </a:r>
            <a:r>
              <a:rPr lang="en-US" altLang="zh-CN" b="1" kern="0" dirty="0">
                <a:cs typeface="Times New Roman" panose="02020603050405020304" pitchFamily="18" charset="0"/>
                <a:sym typeface="+mn-ea"/>
              </a:rPr>
              <a:t>________</a:t>
            </a:r>
            <a:r>
              <a:rPr lang="zh-CN" altLang="en-US" b="1" kern="0" dirty="0">
                <a:cs typeface="Times New Roman" panose="02020603050405020304" pitchFamily="18" charset="0"/>
                <a:sym typeface="+mn-ea"/>
              </a:rPr>
              <a:t>，分度值是</a:t>
            </a:r>
            <a:r>
              <a:rPr lang="en-US" altLang="zh-CN" b="1" kern="0" dirty="0">
                <a:cs typeface="Times New Roman" panose="02020603050405020304" pitchFamily="18" charset="0"/>
                <a:sym typeface="+mn-ea"/>
              </a:rPr>
              <a:t>______</a:t>
            </a:r>
            <a:r>
              <a:rPr lang="zh-CN" altLang="en-US" b="1" kern="0" dirty="0">
                <a:cs typeface="Times New Roman" panose="02020603050405020304" pitchFamily="18" charset="0"/>
                <a:sym typeface="+mn-ea"/>
              </a:rPr>
              <a:t>，此时被测拉力的大小是</a:t>
            </a:r>
            <a:r>
              <a:rPr lang="en-US" altLang="zh-CN" b="1" kern="0" dirty="0">
                <a:cs typeface="Times New Roman" panose="02020603050405020304" pitchFamily="18" charset="0"/>
                <a:sym typeface="+mn-ea"/>
              </a:rPr>
              <a:t>______.</a:t>
            </a:r>
            <a:endParaRPr lang="zh-CN" altLang="en-US" b="1" kern="0" dirty="0"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028950" y="2786063"/>
            <a:ext cx="167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0~10N</a:t>
            </a:r>
            <a:endParaRPr lang="zh-CN" altLang="en-US" sz="3200" b="1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239963" y="3517900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0.4N</a:t>
            </a:r>
            <a:endParaRPr lang="zh-CN" altLang="en-US" sz="3200" b="1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490913" y="4302125"/>
            <a:ext cx="933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6N</a:t>
            </a:r>
            <a:endParaRPr lang="zh-CN" altLang="en-US" sz="3200" b="1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</p:txBody>
      </p:sp>
      <p:pic>
        <p:nvPicPr>
          <p:cNvPr id="22533" name="Picture 7" descr="E:\R八物下\人八物导学案\力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1217613"/>
            <a:ext cx="10922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 txBox="1"/>
          <p:nvPr/>
        </p:nvSpPr>
        <p:spPr>
          <a:xfrm>
            <a:off x="608013" y="1111250"/>
            <a:ext cx="7758112" cy="2935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72009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b="1" kern="0" dirty="0">
                <a:cs typeface="Times New Roman" panose="02020603050405020304" pitchFamily="18" charset="0"/>
                <a:sym typeface="+mn-ea"/>
              </a:rPr>
              <a:t>3.</a:t>
            </a:r>
            <a:r>
              <a:rPr lang="zh-CN" altLang="en-US" sz="2800" b="1" kern="0" dirty="0">
                <a:cs typeface="Times New Roman" panose="02020603050405020304" pitchFamily="18" charset="0"/>
                <a:sym typeface="+mn-ea"/>
              </a:rPr>
              <a:t>如图所示，在弹簧测力计的两侧沿水平方向各加</a:t>
            </a:r>
            <a:r>
              <a:rPr lang="en-US" altLang="zh-CN" sz="2800" b="1" kern="0" dirty="0">
                <a:cs typeface="Times New Roman" panose="02020603050405020304" pitchFamily="18" charset="0"/>
                <a:sym typeface="+mn-ea"/>
              </a:rPr>
              <a:t>4N</a:t>
            </a:r>
            <a:r>
              <a:rPr lang="zh-CN" altLang="en-US" sz="2800" b="1" kern="0" dirty="0">
                <a:cs typeface="Times New Roman" panose="02020603050405020304" pitchFamily="18" charset="0"/>
                <a:sym typeface="+mn-ea"/>
              </a:rPr>
              <a:t>拉力并使其保持静止，此时弹簧测力计的示数为（      ）</a:t>
            </a:r>
            <a:endParaRPr lang="en-US" altLang="zh-CN" sz="2800" b="1" kern="0" dirty="0">
              <a:cs typeface="Times New Roman" panose="02020603050405020304" pitchFamily="18" charset="0"/>
              <a:sym typeface="+mn-ea"/>
            </a:endParaRPr>
          </a:p>
          <a:p>
            <a:pPr marL="0" indent="72009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zh-CN" sz="2800" b="1" kern="0" dirty="0">
              <a:cs typeface="Times New Roman" panose="02020603050405020304" pitchFamily="18" charset="0"/>
              <a:sym typeface="+mn-ea"/>
            </a:endParaRPr>
          </a:p>
          <a:p>
            <a:pPr marL="0" indent="72009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zh-CN" sz="2800" b="1" kern="0" dirty="0">
              <a:cs typeface="Times New Roman" panose="02020603050405020304" pitchFamily="18" charset="0"/>
              <a:sym typeface="+mn-ea"/>
            </a:endParaRPr>
          </a:p>
          <a:p>
            <a:pPr marL="0" indent="72009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b="1" kern="0" dirty="0">
                <a:cs typeface="Times New Roman" panose="02020603050405020304" pitchFamily="18" charset="0"/>
                <a:sym typeface="+mn-ea"/>
              </a:rPr>
              <a:t>A.0N		B.2N		C.4N		D.8N</a:t>
            </a:r>
          </a:p>
          <a:p>
            <a:pPr marL="0" indent="72009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zh-CN" altLang="en-US" sz="2800" b="1" kern="0" dirty="0"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41338" y="3894138"/>
            <a:ext cx="823118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        解析：</a:t>
            </a:r>
            <a:r>
              <a:rPr lang="zh-CN" altLang="en-US" sz="240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如果不将外壳固定或者在外壳上加力，作用在挂钩上的力是不会使弹簧伸长的，所以外壳上的力对弹簧起固定作用，而不是对弹簧起拉伸作用；作用在挂钩上的力才是使弹簧伸长的力，弹簧测力计的示数是拉伸弹簧使弹簧发生形变的力的大小，而不是两端力的和，也不是两端力的差</a:t>
            </a:r>
            <a:r>
              <a:rPr lang="en-US" altLang="zh-CN" sz="240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.</a:t>
            </a:r>
            <a:endParaRPr lang="zh-CN" altLang="en-US" sz="2400">
              <a:solidFill>
                <a:srgbClr val="0000FF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892425" y="2036763"/>
            <a:ext cx="617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C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</p:txBody>
      </p:sp>
      <p:pic>
        <p:nvPicPr>
          <p:cNvPr id="23556" name="Picture 11" descr="E:\R八物下\人八物导学案\力2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2568575"/>
            <a:ext cx="47085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1"/>
          <p:cNvSpPr txBox="1"/>
          <p:nvPr/>
        </p:nvSpPr>
        <p:spPr>
          <a:xfrm>
            <a:off x="684213" y="1246188"/>
            <a:ext cx="7883525" cy="43640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720090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CN" sz="2800" b="1" kern="0">
                <a:sym typeface="+mn-ea"/>
              </a:rPr>
              <a:t>4.</a:t>
            </a:r>
            <a:r>
              <a:rPr lang="zh-CN" altLang="en-US" sz="2800" b="1" kern="0">
                <a:sym typeface="+mn-ea"/>
              </a:rPr>
              <a:t>实验室</a:t>
            </a:r>
            <a:r>
              <a:rPr lang="zh-CN" altLang="en-US" sz="2800" b="1" kern="0" dirty="0">
                <a:sym typeface="+mn-ea"/>
              </a:rPr>
              <a:t>中一个弹簧测力计因弹簧断裂而损坏</a:t>
            </a:r>
            <a:r>
              <a:rPr lang="en-US" altLang="zh-CN" sz="2800" b="1" kern="0" dirty="0">
                <a:sym typeface="+mn-ea"/>
              </a:rPr>
              <a:t>.</a:t>
            </a:r>
            <a:r>
              <a:rPr lang="zh-CN" altLang="en-US" sz="2800" b="1" kern="0" dirty="0">
                <a:sym typeface="+mn-ea"/>
              </a:rPr>
              <a:t>小红去掉断裂的一小段后，将剩余较长的一段弹簧重新安装好，并校准了零刻度</a:t>
            </a:r>
            <a:r>
              <a:rPr lang="en-US" altLang="zh-CN" sz="2800" b="1" kern="0" dirty="0">
                <a:sym typeface="+mn-ea"/>
              </a:rPr>
              <a:t>.</a:t>
            </a:r>
            <a:r>
              <a:rPr lang="zh-CN" altLang="en-US" sz="2800" b="1" kern="0" dirty="0">
                <a:sym typeface="+mn-ea"/>
              </a:rPr>
              <a:t>那么用这个修复的弹簧测力计测量时，测量值与原来测量值相比较，结果是（        ）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CN" sz="2800" b="1" kern="0" dirty="0">
                <a:sym typeface="+mn-ea"/>
              </a:rPr>
              <a:t>A.</a:t>
            </a:r>
            <a:r>
              <a:rPr lang="zh-CN" altLang="en-US" sz="2800" b="1" kern="0" dirty="0">
                <a:sym typeface="+mn-ea"/>
              </a:rPr>
              <a:t>测量值比原来的大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CN" sz="2800" b="1" kern="0" dirty="0">
                <a:sym typeface="+mn-ea"/>
              </a:rPr>
              <a:t>B.</a:t>
            </a:r>
            <a:r>
              <a:rPr lang="zh-CN" altLang="en-US" sz="2800" b="1" kern="0" dirty="0">
                <a:sym typeface="+mn-ea"/>
              </a:rPr>
              <a:t>测量值比原来的小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CN" sz="2800" b="1" kern="0" dirty="0">
                <a:sym typeface="+mn-ea"/>
              </a:rPr>
              <a:t>C.</a:t>
            </a:r>
            <a:r>
              <a:rPr lang="zh-CN" altLang="en-US" sz="2800" b="1" kern="0" dirty="0">
                <a:sym typeface="+mn-ea"/>
              </a:rPr>
              <a:t>测量值与原来的一样大</a:t>
            </a:r>
            <a:endParaRPr lang="en-US" altLang="zh-CN" sz="2800" b="1" kern="0" dirty="0">
              <a:sym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CN" sz="2800" b="1" kern="0" dirty="0">
                <a:sym typeface="+mn-ea"/>
              </a:rPr>
              <a:t>D.</a:t>
            </a:r>
            <a:r>
              <a:rPr lang="zh-CN" altLang="en-US" sz="2800" b="1" kern="0" dirty="0">
                <a:sym typeface="+mn-ea"/>
              </a:rPr>
              <a:t>以上三种情况都可能出现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484563" y="3106738"/>
            <a:ext cx="488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B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129213" y="3106738"/>
            <a:ext cx="401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解析：弹簧的伸长量与拉力成正比是针对同一根弹簧而言的，现在弹簧的原长缩短了，在拉力一定时，弹簧的伸长量也缩短了，指针移动的距离变小，而刻度盘刻度未变，相当于测量值变小</a:t>
            </a:r>
            <a:r>
              <a:rPr lang="en-US" altLang="zh-CN" sz="240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.</a:t>
            </a:r>
            <a:endParaRPr lang="zh-CN" altLang="en-US" sz="2400">
              <a:solidFill>
                <a:srgbClr val="0000FF"/>
              </a:solidFill>
              <a:latin typeface="Times New Roman" pitchFamily="18" charset="0"/>
              <a:ea typeface="黑体" pitchFamily="49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r>
              <a:rPr lang="zh-CN" altLang="en-US" sz="6000" smtClean="0"/>
              <a:t>学习目标</a:t>
            </a:r>
          </a:p>
        </p:txBody>
      </p:sp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549400"/>
            <a:ext cx="8229600" cy="26654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4000" b="1" smtClean="0"/>
              <a:t>⒈知道什么是弹力，弹力产生的条件。</a:t>
            </a:r>
          </a:p>
          <a:p>
            <a:pPr>
              <a:lnSpc>
                <a:spcPct val="90000"/>
              </a:lnSpc>
            </a:pPr>
            <a:r>
              <a:rPr lang="zh-CN" altLang="en-US" sz="4000" b="1" smtClean="0"/>
              <a:t>⒉通过观察和实验了解弹簧测力计的结构，能正确使用弹簧测力计。</a:t>
            </a:r>
          </a:p>
          <a:p>
            <a:pPr>
              <a:lnSpc>
                <a:spcPct val="90000"/>
              </a:lnSpc>
            </a:pPr>
            <a:r>
              <a:rPr lang="zh-CN" altLang="en-US" sz="4000" b="1" smtClean="0"/>
              <a:t>⒊通过弹簧测力计的使用，掌握弹簧测力计的使用方法</a:t>
            </a:r>
          </a:p>
          <a:p>
            <a:pPr>
              <a:lnSpc>
                <a:spcPct val="90000"/>
              </a:lnSpc>
            </a:pPr>
            <a:r>
              <a:rPr lang="zh-CN" altLang="en-US" sz="4000" b="1" smtClean="0"/>
              <a:t>⒋知道形变越大，弹力越大。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7775" y="1066800"/>
            <a:ext cx="2686050" cy="5222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tx1"/>
                </a:solidFill>
                <a:sym typeface="+mn-ea"/>
              </a:rPr>
              <a:t>试一试，想一想</a:t>
            </a:r>
          </a:p>
        </p:txBody>
      </p:sp>
      <p:sp>
        <p:nvSpPr>
          <p:cNvPr id="3" name="矩形 2"/>
          <p:cNvSpPr/>
          <p:nvPr/>
        </p:nvSpPr>
        <p:spPr>
          <a:xfrm>
            <a:off x="828675" y="4794250"/>
            <a:ext cx="7459663" cy="952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用力分别压弹簧、拉橡皮筋、挤压橡皮泥、捏面团；松手后，物体的形变有什么不同吗？</a:t>
            </a:r>
            <a:endParaRPr lang="zh-CN" altLang="en-US" sz="2800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5556250" y="1966913"/>
            <a:ext cx="571500" cy="85725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6270625" y="1925638"/>
            <a:ext cx="1928813" cy="92868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ym typeface="+mn-ea"/>
              </a:rPr>
              <a:t>恢复到原来形状</a:t>
            </a:r>
            <a:endParaRPr lang="en-US" altLang="zh-CN" sz="2800" b="1" dirty="0">
              <a:sym typeface="+mn-ea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5599113" y="3643313"/>
            <a:ext cx="571500" cy="78581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6270625" y="3571875"/>
            <a:ext cx="2071688" cy="9286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ym typeface="+mn-ea"/>
              </a:rPr>
              <a:t>没有恢复到原来形状</a:t>
            </a:r>
          </a:p>
        </p:txBody>
      </p:sp>
      <p:grpSp>
        <p:nvGrpSpPr>
          <p:cNvPr id="8" name="组合 21"/>
          <p:cNvGrpSpPr/>
          <p:nvPr/>
        </p:nvGrpSpPr>
        <p:grpSpPr>
          <a:xfrm>
            <a:off x="854075" y="1589084"/>
            <a:ext cx="4624387" cy="3224217"/>
            <a:chOff x="1135160" y="1500174"/>
            <a:chExt cx="5125065" cy="3571901"/>
          </a:xfrm>
        </p:grpSpPr>
        <p:pic>
          <p:nvPicPr>
            <p:cNvPr id="9" name="Picture 10" descr="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47216" y="1500174"/>
              <a:ext cx="2467858" cy="17736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3" descr="8-1-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5160" y="1500174"/>
              <a:ext cx="2482168" cy="18364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5" descr="橡皮泥发生范性形变"/>
            <p:cNvPicPr>
              <a:picLocks noChangeAspect="1" noChangeArrowheads="1"/>
            </p:cNvPicPr>
            <p:nvPr/>
          </p:nvPicPr>
          <p:blipFill>
            <a:blip r:embed="rId5"/>
            <a:srcRect l="4010" r="4010" b="18561"/>
            <a:stretch>
              <a:fillRect/>
            </a:stretch>
          </p:blipFill>
          <p:spPr bwMode="auto">
            <a:xfrm>
              <a:off x="1135160" y="3326484"/>
              <a:ext cx="2482168" cy="17455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6" descr="面包的形变"/>
            <p:cNvPicPr>
              <a:picLocks noChangeAspect="1" noChangeArrowheads="1"/>
            </p:cNvPicPr>
            <p:nvPr/>
          </p:nvPicPr>
          <p:blipFill>
            <a:blip r:embed="rId6"/>
            <a:srcRect l="5836" t="9355" r="4378" b="14969"/>
            <a:stretch>
              <a:fillRect/>
            </a:stretch>
          </p:blipFill>
          <p:spPr bwMode="auto">
            <a:xfrm>
              <a:off x="3786182" y="3286125"/>
              <a:ext cx="2474043" cy="17859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4995863" y="323850"/>
            <a:ext cx="41005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44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一、形变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 r="23932"/>
          <a:stretch>
            <a:fillRect/>
          </a:stretch>
        </p:blipFill>
        <p:spPr bwMode="auto">
          <a:xfrm>
            <a:off x="571500" y="1701800"/>
            <a:ext cx="4071938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/>
          <a:srcRect r="22628"/>
          <a:stretch>
            <a:fillRect/>
          </a:stretch>
        </p:blipFill>
        <p:spPr bwMode="auto">
          <a:xfrm>
            <a:off x="571500" y="3813175"/>
            <a:ext cx="4071938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19650" y="1589088"/>
            <a:ext cx="39290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1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．弹性：受力时发生形变，不受力时，又</a:t>
            </a:r>
            <a:r>
              <a:rPr lang="zh-CN" altLang="en-US" sz="28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恢复到原来的形状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的性质。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64100" y="3770313"/>
            <a:ext cx="3670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2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．塑性：形变后</a:t>
            </a:r>
            <a:r>
              <a:rPr lang="zh-CN" altLang="en-US" sz="28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不能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恢复到原来的形状的性质。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3325" y="3006725"/>
            <a:ext cx="3400425" cy="5222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黑体" panose="02010609060101010101" pitchFamily="2" charset="-122"/>
                <a:sym typeface="+mn-ea"/>
              </a:rPr>
              <a:t>这种形变称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2" charset="-122"/>
                <a:sym typeface="+mn-ea"/>
              </a:rPr>
              <a:t>弹性形变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24438" y="5178425"/>
            <a:ext cx="3424237" cy="522288"/>
          </a:xfrm>
          <a:prstGeom prst="rect">
            <a:avLst/>
          </a:prstGeom>
          <a:solidFill>
            <a:schemeClr val="bg1"/>
          </a:solidFill>
          <a:ln w="25400">
            <a:solidFill>
              <a:srgbClr val="4BACC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这种形变称</a:t>
            </a:r>
            <a:r>
              <a:rPr lang="zh-CN" altLang="en-US" sz="28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塑性形变</a:t>
            </a:r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5013325" y="454025"/>
            <a:ext cx="41005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44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一、形变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bldLvl="0" animBg="1"/>
      <p:bldP spid="8" grpId="0" bldLvl="0" animBg="1"/>
      <p:bldP spid="6146" grpId="0" build="allAtOnce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852738"/>
            <a:ext cx="3309937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4" name="矩形 155653"/>
          <p:cNvSpPr>
            <a:spLocks noChangeArrowheads="1"/>
          </p:cNvSpPr>
          <p:nvPr/>
        </p:nvSpPr>
        <p:spPr bwMode="auto">
          <a:xfrm>
            <a:off x="468313" y="333375"/>
            <a:ext cx="30591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6300">
                <a:solidFill>
                  <a:srgbClr val="FF0000"/>
                </a:solidFill>
                <a:latin typeface="Garamond" pitchFamily="18" charset="0"/>
              </a:rPr>
              <a:t>想一想：</a:t>
            </a:r>
          </a:p>
        </p:txBody>
      </p:sp>
      <p:sp>
        <p:nvSpPr>
          <p:cNvPr id="155655" name="文本框 155654"/>
          <p:cNvSpPr txBox="1">
            <a:spLocks noChangeArrowheads="1"/>
          </p:cNvSpPr>
          <p:nvPr/>
        </p:nvSpPr>
        <p:spPr bwMode="auto">
          <a:xfrm>
            <a:off x="468313" y="1481138"/>
            <a:ext cx="871855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ea typeface="黑体" pitchFamily="49" charset="-122"/>
              </a:rPr>
              <a:t>当拉伸（或压缩）弹簧时，你的手有什么感觉？</a:t>
            </a:r>
          </a:p>
          <a:p>
            <a:r>
              <a:rPr lang="zh-CN" altLang="en-US" sz="3200">
                <a:ea typeface="黑体" pitchFamily="49" charset="-122"/>
              </a:rPr>
              <a:t>当挤压气球时，你的手有什么感觉？</a:t>
            </a:r>
          </a:p>
          <a:p>
            <a:endParaRPr lang="zh-CN" altLang="en-US" sz="3200" b="1">
              <a:ea typeface="黑体" pitchFamily="49" charset="-122"/>
            </a:endParaRPr>
          </a:p>
        </p:txBody>
      </p:sp>
      <p:pic>
        <p:nvPicPr>
          <p:cNvPr id="155656" name="图片 155655" descr="IMG_20140520_0732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1" t="24170" r="13541" b="46088"/>
          <a:stretch>
            <a:fillRect/>
          </a:stretch>
        </p:blipFill>
        <p:spPr bwMode="auto">
          <a:xfrm>
            <a:off x="4786313" y="3213100"/>
            <a:ext cx="34575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4" grpId="0"/>
      <p:bldP spid="1556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 descr="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8" r="24007" b="53354"/>
          <a:stretch>
            <a:fillRect/>
          </a:stretch>
        </p:blipFill>
        <p:spPr bwMode="auto">
          <a:xfrm>
            <a:off x="5508625" y="0"/>
            <a:ext cx="33115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4" descr="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8" t="55077" r="53951" b="6067"/>
          <a:stretch>
            <a:fillRect/>
          </a:stretch>
        </p:blipFill>
        <p:spPr bwMode="auto">
          <a:xfrm>
            <a:off x="611188" y="3284538"/>
            <a:ext cx="288131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 descr="3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1" t="50325" b="5492"/>
          <a:stretch>
            <a:fillRect/>
          </a:stretch>
        </p:blipFill>
        <p:spPr bwMode="auto">
          <a:xfrm>
            <a:off x="5651500" y="3429000"/>
            <a:ext cx="298291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971550" y="2852738"/>
            <a:ext cx="194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</a:rPr>
              <a:t>被</a:t>
            </a:r>
            <a:r>
              <a:rPr lang="zh-CN" altLang="en-US" sz="2400" b="1">
                <a:solidFill>
                  <a:srgbClr val="FF0000"/>
                </a:solidFill>
                <a:ea typeface="华文新魏" pitchFamily="2" charset="-122"/>
              </a:rPr>
              <a:t>拉弯</a:t>
            </a:r>
            <a:r>
              <a:rPr lang="zh-CN" altLang="en-US" sz="2400" b="1">
                <a:solidFill>
                  <a:srgbClr val="FF0000"/>
                </a:solidFill>
              </a:rPr>
              <a:t>的弓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6156325" y="2781300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2400" b="1">
                <a:solidFill>
                  <a:schemeClr val="accent2"/>
                </a:solidFill>
              </a:rPr>
              <a:t>被</a:t>
            </a:r>
            <a:r>
              <a:rPr lang="zh-CN" altLang="en-US" sz="2400" b="1">
                <a:solidFill>
                  <a:schemeClr val="accent2"/>
                </a:solidFill>
                <a:latin typeface="Times New Roman" pitchFamily="18" charset="0"/>
              </a:rPr>
              <a:t>人</a:t>
            </a:r>
            <a:r>
              <a:rPr lang="zh-CN" altLang="en-US" sz="2400" b="1">
                <a:solidFill>
                  <a:schemeClr val="accent2"/>
                </a:solidFill>
                <a:latin typeface="Times New Roman" pitchFamily="18" charset="0"/>
                <a:ea typeface="华文新魏" pitchFamily="2" charset="-122"/>
              </a:rPr>
              <a:t>压</a:t>
            </a:r>
            <a:r>
              <a:rPr lang="zh-CN" altLang="en-US" sz="2400" b="1">
                <a:solidFill>
                  <a:schemeClr val="accent2"/>
                </a:solidFill>
              </a:rPr>
              <a:t>弯的跳板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468313" y="6165850"/>
            <a:ext cx="309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2400" b="1">
                <a:solidFill>
                  <a:schemeClr val="accent2"/>
                </a:solidFill>
              </a:rPr>
              <a:t>被</a:t>
            </a:r>
            <a:r>
              <a:rPr lang="zh-CN" altLang="en-US" sz="2400" b="1">
                <a:solidFill>
                  <a:schemeClr val="accent2"/>
                </a:solidFill>
                <a:latin typeface="Times New Roman" pitchFamily="18" charset="0"/>
                <a:ea typeface="华文新魏" pitchFamily="2" charset="-122"/>
              </a:rPr>
              <a:t>运动员</a:t>
            </a:r>
            <a:r>
              <a:rPr lang="zh-CN" altLang="en-US" sz="2400" b="1">
                <a:solidFill>
                  <a:schemeClr val="accent2"/>
                </a:solidFill>
              </a:rPr>
              <a:t>弯曲的撑杆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5940425" y="6021388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2400" b="1">
                <a:solidFill>
                  <a:schemeClr val="accent2"/>
                </a:solidFill>
              </a:rPr>
              <a:t>被</a:t>
            </a:r>
            <a:r>
              <a:rPr lang="zh-CN" altLang="en-US" sz="2400" b="1">
                <a:solidFill>
                  <a:schemeClr val="accent2"/>
                </a:solidFill>
                <a:latin typeface="Times New Roman" pitchFamily="18" charset="0"/>
                <a:ea typeface="华文新魏" pitchFamily="2" charset="-122"/>
              </a:rPr>
              <a:t>人压</a:t>
            </a:r>
            <a:r>
              <a:rPr lang="zh-CN" altLang="en-US" sz="2400" b="1">
                <a:solidFill>
                  <a:schemeClr val="accent2"/>
                </a:solidFill>
              </a:rPr>
              <a:t>变</a:t>
            </a:r>
            <a:r>
              <a:rPr lang="zh-CN" altLang="en-US" sz="2400" b="1">
                <a:solidFill>
                  <a:schemeClr val="accent2"/>
                </a:solidFill>
                <a:latin typeface="Times New Roman" pitchFamily="18" charset="0"/>
                <a:ea typeface="华文新魏" pitchFamily="2" charset="-122"/>
              </a:rPr>
              <a:t>形</a:t>
            </a:r>
            <a:r>
              <a:rPr lang="zh-CN" altLang="en-US" sz="2400" b="1">
                <a:solidFill>
                  <a:schemeClr val="accent2"/>
                </a:solidFill>
              </a:rPr>
              <a:t>的蹦床</a:t>
            </a: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3995738" y="620713"/>
            <a:ext cx="12827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3600" b="1">
                <a:solidFill>
                  <a:schemeClr val="tx2"/>
                </a:solidFill>
                <a:latin typeface="Times New Roman" pitchFamily="18" charset="0"/>
                <a:ea typeface="华文新魏" pitchFamily="2" charset="-122"/>
              </a:rPr>
              <a:t>想一想：你还见过哪些物体能发生弹性形变？？</a:t>
            </a:r>
          </a:p>
        </p:txBody>
      </p:sp>
      <p:pic>
        <p:nvPicPr>
          <p:cNvPr id="157702" name="图片 157701" descr="射箭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620713"/>
            <a:ext cx="2900363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/>
      <p:bldP spid="75783" grpId="0"/>
      <p:bldP spid="75784" grpId="0"/>
      <p:bldP spid="757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9" name="文本框 95238"/>
          <p:cNvSpPr txBox="1"/>
          <p:nvPr/>
        </p:nvSpPr>
        <p:spPr>
          <a:xfrm>
            <a:off x="565150" y="620713"/>
            <a:ext cx="1676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noProof="1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弹力：</a:t>
            </a:r>
          </a:p>
        </p:txBody>
      </p:sp>
      <p:sp>
        <p:nvSpPr>
          <p:cNvPr id="95245" name="矩形 95244"/>
          <p:cNvSpPr>
            <a:spLocks noChangeArrowheads="1"/>
          </p:cNvSpPr>
          <p:nvPr/>
        </p:nvSpPr>
        <p:spPr bwMode="auto">
          <a:xfrm>
            <a:off x="539750" y="1403350"/>
            <a:ext cx="8064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/>
              <a:t>发生</a:t>
            </a:r>
            <a:r>
              <a:rPr lang="zh-CN" altLang="en-US" sz="2800" b="1">
                <a:solidFill>
                  <a:srgbClr val="FF0000"/>
                </a:solidFill>
              </a:rPr>
              <a:t>弹性形变</a:t>
            </a:r>
            <a:r>
              <a:rPr lang="zh-CN" altLang="en-US" sz="2800" b="1"/>
              <a:t>的物体，由于要恢复原来的形状，对与它</a:t>
            </a:r>
            <a:r>
              <a:rPr lang="zh-CN" altLang="en-US" sz="2800" b="1">
                <a:solidFill>
                  <a:srgbClr val="FF0000"/>
                </a:solidFill>
              </a:rPr>
              <a:t>接触</a:t>
            </a:r>
            <a:r>
              <a:rPr lang="zh-CN" altLang="en-US" sz="2800" b="1"/>
              <a:t>的物体发生力的作用，这种力叫做弹力。</a:t>
            </a:r>
          </a:p>
        </p:txBody>
      </p:sp>
      <p:sp>
        <p:nvSpPr>
          <p:cNvPr id="95246" name="文本框 95245"/>
          <p:cNvSpPr txBox="1">
            <a:spLocks noChangeArrowheads="1"/>
          </p:cNvSpPr>
          <p:nvPr/>
        </p:nvSpPr>
        <p:spPr bwMode="auto">
          <a:xfrm>
            <a:off x="468313" y="2924175"/>
            <a:ext cx="8675687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弹力产生的两个条件</a:t>
            </a:r>
          </a:p>
          <a:p>
            <a:pPr eaLnBrk="0" hangingPunct="0">
              <a:spcBef>
                <a:spcPct val="10000"/>
              </a:spcBef>
            </a:pPr>
            <a:r>
              <a:rPr lang="en-US" altLang="zh-CN" sz="3600" b="1">
                <a:latin typeface="黑体" pitchFamily="49" charset="-122"/>
                <a:ea typeface="黑体" pitchFamily="49" charset="-122"/>
              </a:rPr>
              <a:t>(1)</a:t>
            </a:r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物体相互</a:t>
            </a:r>
            <a:r>
              <a:rPr lang="zh-CN" altLang="en-US" sz="36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接触</a:t>
            </a:r>
            <a:r>
              <a:rPr lang="en-US" altLang="zh-CN" sz="36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;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3600" b="1">
                <a:latin typeface="黑体" pitchFamily="49" charset="-122"/>
                <a:ea typeface="黑体" pitchFamily="49" charset="-122"/>
              </a:rPr>
              <a:t>(2)</a:t>
            </a:r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物体间由于相互</a:t>
            </a:r>
            <a:r>
              <a:rPr lang="zh-CN" altLang="en-US" sz="36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挤压</a:t>
            </a:r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而产生</a:t>
            </a:r>
            <a:r>
              <a:rPr lang="zh-CN" altLang="en-US" sz="36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弹性形变。</a:t>
            </a:r>
            <a:endParaRPr lang="en-US" altLang="zh-CN" sz="36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5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5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5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9" grpId="0"/>
      <p:bldP spid="952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23850" y="757238"/>
            <a:ext cx="8424863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）大小：在弹性限度内，弹力的大小跟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形变大小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有关，同一物体</a:t>
            </a:r>
            <a:r>
              <a:rPr lang="zh-CN" altLang="en-US" sz="4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形变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越大弹力越大形变消失弹力随之消失。 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58775" y="2330450"/>
            <a:ext cx="8496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）方向：总是与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施力物体形变的方向相反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140301" name="Text Box 13"/>
          <p:cNvSpPr txBox="1">
            <a:spLocks noChangeArrowheads="1"/>
          </p:cNvSpPr>
          <p:nvPr/>
        </p:nvSpPr>
        <p:spPr bwMode="auto">
          <a:xfrm>
            <a:off x="430213" y="3008313"/>
            <a:ext cx="84248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）作用点：在接触面上</a:t>
            </a:r>
            <a:r>
              <a:rPr lang="zh-CN" altLang="en-US" sz="32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860425" y="112713"/>
            <a:ext cx="29368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chemeClr val="accent2"/>
                </a:solidFill>
              </a:rPr>
              <a:t>弹力的特点：</a:t>
            </a:r>
          </a:p>
        </p:txBody>
      </p:sp>
      <p:sp>
        <p:nvSpPr>
          <p:cNvPr id="714754" name="文本框 714753"/>
          <p:cNvSpPr txBox="1">
            <a:spLocks noChangeArrowheads="1"/>
          </p:cNvSpPr>
          <p:nvPr/>
        </p:nvSpPr>
        <p:spPr bwMode="auto">
          <a:xfrm>
            <a:off x="546100" y="3587750"/>
            <a:ext cx="29718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>
                <a:ea typeface="黑体" pitchFamily="49" charset="-122"/>
              </a:rPr>
              <a:t>弹力的种类：</a:t>
            </a:r>
          </a:p>
        </p:txBody>
      </p:sp>
      <p:sp>
        <p:nvSpPr>
          <p:cNvPr id="714756" name="文本框 714755"/>
          <p:cNvSpPr txBox="1">
            <a:spLocks noChangeArrowheads="1"/>
          </p:cNvSpPr>
          <p:nvPr/>
        </p:nvSpPr>
        <p:spPr bwMode="auto">
          <a:xfrm>
            <a:off x="860425" y="4294188"/>
            <a:ext cx="671671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>
                <a:solidFill>
                  <a:srgbClr val="FF0000"/>
                </a:solidFill>
                <a:ea typeface="黑体" pitchFamily="49" charset="-122"/>
              </a:rPr>
              <a:t>拉力</a:t>
            </a:r>
            <a:r>
              <a:rPr lang="zh-CN" altLang="en-US" sz="4000">
                <a:ea typeface="黑体" pitchFamily="49" charset="-122"/>
              </a:rPr>
              <a:t>、</a:t>
            </a:r>
            <a:r>
              <a:rPr lang="zh-CN" altLang="en-US" sz="4000">
                <a:solidFill>
                  <a:srgbClr val="FF0000"/>
                </a:solidFill>
                <a:ea typeface="黑体" pitchFamily="49" charset="-122"/>
              </a:rPr>
              <a:t>压力、支持力</a:t>
            </a:r>
            <a:r>
              <a:rPr lang="zh-CN" altLang="en-US" sz="4000">
                <a:ea typeface="黑体" pitchFamily="49" charset="-122"/>
              </a:rPr>
              <a:t>都属于弹力</a:t>
            </a:r>
            <a:endParaRPr lang="zh-CN" altLang="en-US" sz="4000">
              <a:solidFill>
                <a:srgbClr val="FF0000"/>
              </a:solidFill>
              <a:ea typeface="黑体" pitchFamily="49" charset="-122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2"/>
          <a:stretch>
            <a:fillRect/>
          </a:stretch>
        </p:blipFill>
        <p:spPr bwMode="auto">
          <a:xfrm>
            <a:off x="546100" y="5045075"/>
            <a:ext cx="576897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4757" name="图片 7147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7" b="2600"/>
          <a:stretch>
            <a:fillRect/>
          </a:stretch>
        </p:blipFill>
        <p:spPr bwMode="auto">
          <a:xfrm>
            <a:off x="7113588" y="3681413"/>
            <a:ext cx="1741487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1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1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0301" grpId="0"/>
      <p:bldP spid="2" grpId="0"/>
      <p:bldP spid="714754" grpId="0"/>
      <p:bldP spid="714756" grpId="0"/>
    </p:bldLst>
  </p:timing>
</p:sld>
</file>

<file path=ppt/theme/theme1.xml><?xml version="1.0" encoding="utf-8"?>
<a:theme xmlns:a="http://schemas.openxmlformats.org/drawingml/2006/main" name="2019-2020学年沪科版八年级物理全册教学课件：6.3弹力与弹簧测力计(共23张PPT)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2019-2020学年沪科版八年级物理全册教学课件：6.3弹力与弹簧测力计(共23张PPT)</Template>
  <TotalTime>5</TotalTime>
  <Words>1419</Words>
  <Application>Microsoft Office PowerPoint</Application>
  <PresentationFormat>全屏显示(4:3)</PresentationFormat>
  <Paragraphs>157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Arial Unicode MS</vt:lpstr>
      <vt:lpstr>Calibri</vt:lpstr>
      <vt:lpstr>黑体</vt:lpstr>
      <vt:lpstr>Times New Roman</vt:lpstr>
      <vt:lpstr>隶书</vt:lpstr>
      <vt:lpstr>Garamond</vt:lpstr>
      <vt:lpstr>华文新魏</vt:lpstr>
      <vt:lpstr>方正舒体</vt:lpstr>
      <vt:lpstr>楷体_GB2312</vt:lpstr>
      <vt:lpstr>新宋体</vt:lpstr>
      <vt:lpstr>仿宋</vt:lpstr>
      <vt:lpstr>2019-2020学年沪科版八年级物理全册教学课件：6.3弹力与弹簧测力计(共23张PPT)</vt:lpstr>
      <vt:lpstr>复习：</vt:lpstr>
      <vt:lpstr>PowerPoint 演示文稿</vt:lpstr>
      <vt:lpstr>学习目标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练习 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弹簧测力计使用正确的是（   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复习：</dc:title>
  <dc:creator>User</dc:creator>
  <cp:lastModifiedBy>User</cp:lastModifiedBy>
  <cp:revision>1</cp:revision>
  <dcterms:created xsi:type="dcterms:W3CDTF">2020-02-05T02:31:41Z</dcterms:created>
  <dcterms:modified xsi:type="dcterms:W3CDTF">2020-02-05T02:37:35Z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