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61" r:id="rId6"/>
    <p:sldId id="263" r:id="rId7"/>
    <p:sldId id="269" r:id="rId8"/>
    <p:sldId id="270" r:id="rId9"/>
    <p:sldId id="271" r:id="rId10"/>
    <p:sldId id="272" r:id="rId11"/>
    <p:sldId id="274" r:id="rId12"/>
    <p:sldId id="277" r:id="rId13"/>
    <p:sldId id="278" r:id="rId14"/>
    <p:sldId id="280" r:id="rId15"/>
    <p:sldId id="281" r:id="rId16"/>
    <p:sldId id="275" r:id="rId17"/>
    <p:sldId id="283" r:id="rId18"/>
    <p:sldId id="284" r:id="rId19"/>
    <p:sldId id="286" r:id="rId20"/>
    <p:sldId id="287" r:id="rId21"/>
    <p:sldId id="289" r:id="rId22"/>
  </p:sldIdLst>
  <p:sldSz cx="11519535" cy="647954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40334" y="1060747"/>
            <a:ext cx="8642002" cy="2256525"/>
          </a:xfrm>
        </p:spPr>
        <p:txBody>
          <a:bodyPr anchor="b"/>
          <a:lstStyle>
            <a:lvl1pPr algn="ctr">
              <a:defRPr sz="567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40334" y="3404292"/>
            <a:ext cx="8642002" cy="1564864"/>
          </a:xfrm>
        </p:spPr>
        <p:txBody>
          <a:bodyPr/>
          <a:lstStyle>
            <a:lvl1pPr marL="0" indent="0" algn="ctr">
              <a:buNone/>
              <a:defRPr sz="2270"/>
            </a:lvl1pPr>
            <a:lvl2pPr marL="431800" indent="0" algn="ctr">
              <a:buNone/>
              <a:defRPr sz="1880"/>
            </a:lvl2pPr>
            <a:lvl3pPr marL="864235" indent="0" algn="ctr">
              <a:buNone/>
              <a:defRPr sz="1700"/>
            </a:lvl3pPr>
            <a:lvl4pPr marL="1296670" indent="0" algn="ctr">
              <a:buNone/>
              <a:defRPr sz="1525"/>
            </a:lvl4pPr>
            <a:lvl5pPr marL="1728470" indent="0" algn="ctr">
              <a:buNone/>
              <a:defRPr sz="1525"/>
            </a:lvl5pPr>
            <a:lvl6pPr marL="2160270" indent="0" algn="ctr">
              <a:buNone/>
              <a:defRPr sz="1525"/>
            </a:lvl6pPr>
            <a:lvl7pPr marL="2592070" indent="0" algn="ctr">
              <a:buNone/>
              <a:defRPr sz="1525"/>
            </a:lvl7pPr>
            <a:lvl8pPr marL="3024505" indent="0" algn="ctr">
              <a:buNone/>
              <a:defRPr sz="1525"/>
            </a:lvl8pPr>
            <a:lvl9pPr marL="3456940" indent="0" algn="ctr">
              <a:buNone/>
              <a:defRPr sz="1525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245910" y="345080"/>
            <a:ext cx="2484576" cy="549277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92184" y="345080"/>
            <a:ext cx="7309693" cy="549277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91968" y="6005574"/>
            <a:ext cx="2591895" cy="344976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fontAlgn="auto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815846" y="6005574"/>
            <a:ext cx="3887843" cy="344976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fontAlgn="auto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135672" y="6005574"/>
            <a:ext cx="2591895" cy="344976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lvl="0" fontAlgn="auto"/>
            <a:fld id="{9A0DB2DC-4C9A-4742-B13C-FB6460FD3503}" type="slidenum">
              <a:rPr lang="zh-CN" strike="noStrike" noProof="1">
                <a:latin typeface="+mn-lt"/>
                <a:ea typeface="+mn-ea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6182" y="1615876"/>
            <a:ext cx="9938302" cy="2696127"/>
          </a:xfrm>
        </p:spPr>
        <p:txBody>
          <a:bodyPr anchor="b"/>
          <a:lstStyle>
            <a:lvl1pPr>
              <a:defRPr sz="567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6182" y="4337510"/>
            <a:ext cx="9938302" cy="1417829"/>
          </a:xfrm>
        </p:spPr>
        <p:txBody>
          <a:bodyPr/>
          <a:lstStyle>
            <a:lvl1pPr marL="0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1pPr>
            <a:lvl2pPr marL="431800" indent="0">
              <a:buNone/>
              <a:defRPr sz="1880">
                <a:solidFill>
                  <a:schemeClr val="tx1">
                    <a:tint val="75000"/>
                  </a:schemeClr>
                </a:solidFill>
              </a:defRPr>
            </a:lvl2pPr>
            <a:lvl3pPr marL="8642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29667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4pPr>
            <a:lvl5pPr marL="172847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5pPr>
            <a:lvl6pPr marL="216027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6pPr>
            <a:lvl7pPr marL="259207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7pPr>
            <a:lvl8pPr marL="3024505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8pPr>
            <a:lvl9pPr marL="345694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92184" y="1725401"/>
            <a:ext cx="4897134" cy="411245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833351" y="1725401"/>
            <a:ext cx="4897134" cy="411245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3684" y="345080"/>
            <a:ext cx="9938302" cy="125279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93684" y="1588870"/>
            <a:ext cx="4874629" cy="778681"/>
          </a:xfrm>
        </p:spPr>
        <p:txBody>
          <a:bodyPr anchor="b"/>
          <a:lstStyle>
            <a:lvl1pPr marL="0" indent="0">
              <a:buNone/>
              <a:defRPr sz="2270" b="1"/>
            </a:lvl1pPr>
            <a:lvl2pPr marL="431800" indent="0">
              <a:buNone/>
              <a:defRPr sz="1880" b="1"/>
            </a:lvl2pPr>
            <a:lvl3pPr marL="864235" indent="0">
              <a:buNone/>
              <a:defRPr sz="1700" b="1"/>
            </a:lvl3pPr>
            <a:lvl4pPr marL="1296670" indent="0">
              <a:buNone/>
              <a:defRPr sz="1525" b="1"/>
            </a:lvl4pPr>
            <a:lvl5pPr marL="1728470" indent="0">
              <a:buNone/>
              <a:defRPr sz="1525" b="1"/>
            </a:lvl5pPr>
            <a:lvl6pPr marL="2160270" indent="0">
              <a:buNone/>
              <a:defRPr sz="1525" b="1"/>
            </a:lvl6pPr>
            <a:lvl7pPr marL="2592070" indent="0">
              <a:buNone/>
              <a:defRPr sz="1525" b="1"/>
            </a:lvl7pPr>
            <a:lvl8pPr marL="3024505" indent="0">
              <a:buNone/>
              <a:defRPr sz="1525" b="1"/>
            </a:lvl8pPr>
            <a:lvl9pPr marL="3456940" indent="0">
              <a:buNone/>
              <a:defRPr sz="1525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93684" y="2367551"/>
            <a:ext cx="4874629" cy="348231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833351" y="1588870"/>
            <a:ext cx="4898635" cy="778681"/>
          </a:xfrm>
        </p:spPr>
        <p:txBody>
          <a:bodyPr anchor="b"/>
          <a:lstStyle>
            <a:lvl1pPr marL="0" indent="0">
              <a:buNone/>
              <a:defRPr sz="2270" b="1"/>
            </a:lvl1pPr>
            <a:lvl2pPr marL="431800" indent="0">
              <a:buNone/>
              <a:defRPr sz="1880" b="1"/>
            </a:lvl2pPr>
            <a:lvl3pPr marL="864235" indent="0">
              <a:buNone/>
              <a:defRPr sz="1700" b="1"/>
            </a:lvl3pPr>
            <a:lvl4pPr marL="1296670" indent="0">
              <a:buNone/>
              <a:defRPr sz="1525" b="1"/>
            </a:lvl4pPr>
            <a:lvl5pPr marL="1728470" indent="0">
              <a:buNone/>
              <a:defRPr sz="1525" b="1"/>
            </a:lvl5pPr>
            <a:lvl6pPr marL="2160270" indent="0">
              <a:buNone/>
              <a:defRPr sz="1525" b="1"/>
            </a:lvl6pPr>
            <a:lvl7pPr marL="2592070" indent="0">
              <a:buNone/>
              <a:defRPr sz="1525" b="1"/>
            </a:lvl7pPr>
            <a:lvl8pPr marL="3024505" indent="0">
              <a:buNone/>
              <a:defRPr sz="1525" b="1"/>
            </a:lvl8pPr>
            <a:lvl9pPr marL="3456940" indent="0">
              <a:buNone/>
              <a:defRPr sz="1525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833351" y="2367551"/>
            <a:ext cx="4898635" cy="348231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 userDrawn="1"/>
        </p:nvCxnSpPr>
        <p:spPr>
          <a:xfrm>
            <a:off x="598937" y="6121590"/>
            <a:ext cx="4794888" cy="48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>
            <a:off x="6172794" y="398531"/>
            <a:ext cx="4794888" cy="48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 userDrawn="1"/>
        </p:nvCxnSpPr>
        <p:spPr>
          <a:xfrm flipV="1">
            <a:off x="596721" y="4705860"/>
            <a:ext cx="2216" cy="14205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 flipV="1">
            <a:off x="10967047" y="398531"/>
            <a:ext cx="2216" cy="14205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 descr="a925606ed5e3921c4615fdd54ad03b3d"/>
          <p:cNvPicPr>
            <a:picLocks noChangeAspect="1"/>
          </p:cNvPicPr>
          <p:nvPr userDrawn="1"/>
        </p:nvPicPr>
        <p:blipFill>
          <a:blip r:embed="rId2"/>
          <a:srcRect t="13667" r="81761" b="14722"/>
          <a:stretch>
            <a:fillRect/>
          </a:stretch>
        </p:blipFill>
        <p:spPr>
          <a:xfrm>
            <a:off x="10070465" y="5196205"/>
            <a:ext cx="888365" cy="8724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3684" y="432101"/>
            <a:ext cx="3716360" cy="1512352"/>
          </a:xfrm>
        </p:spPr>
        <p:txBody>
          <a:bodyPr anchor="b"/>
          <a:lstStyle>
            <a:lvl1pPr>
              <a:defRPr sz="302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98635" y="933217"/>
            <a:ext cx="5833351" cy="4606072"/>
          </a:xfrm>
        </p:spPr>
        <p:txBody>
          <a:bodyPr/>
          <a:lstStyle>
            <a:lvl1pPr>
              <a:defRPr sz="3020"/>
            </a:lvl1pPr>
            <a:lvl2pPr>
              <a:defRPr sz="2660"/>
            </a:lvl2pPr>
            <a:lvl3pPr>
              <a:defRPr sz="2270"/>
            </a:lvl3pPr>
            <a:lvl4pPr>
              <a:defRPr sz="1880"/>
            </a:lvl4pPr>
            <a:lvl5pPr>
              <a:defRPr sz="1880"/>
            </a:lvl5pPr>
            <a:lvl6pPr>
              <a:defRPr sz="1880"/>
            </a:lvl6pPr>
            <a:lvl7pPr>
              <a:defRPr sz="1880"/>
            </a:lvl7pPr>
            <a:lvl8pPr>
              <a:defRPr sz="1880"/>
            </a:lvl8pPr>
            <a:lvl9pPr>
              <a:defRPr sz="188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93684" y="1944452"/>
            <a:ext cx="3716360" cy="3602339"/>
          </a:xfrm>
        </p:spPr>
        <p:txBody>
          <a:bodyPr/>
          <a:lstStyle>
            <a:lvl1pPr marL="0" indent="0">
              <a:buNone/>
              <a:defRPr sz="1525"/>
            </a:lvl1pPr>
            <a:lvl2pPr marL="431800" indent="0">
              <a:buNone/>
              <a:defRPr sz="1315"/>
            </a:lvl2pPr>
            <a:lvl3pPr marL="864235" indent="0">
              <a:buNone/>
              <a:defRPr sz="1135"/>
            </a:lvl3pPr>
            <a:lvl4pPr marL="1296670" indent="0">
              <a:buNone/>
              <a:defRPr sz="960"/>
            </a:lvl4pPr>
            <a:lvl5pPr marL="1728470" indent="0">
              <a:buNone/>
              <a:defRPr sz="960"/>
            </a:lvl5pPr>
            <a:lvl6pPr marL="2160270" indent="0">
              <a:buNone/>
              <a:defRPr sz="960"/>
            </a:lvl6pPr>
            <a:lvl7pPr marL="2592070" indent="0">
              <a:buNone/>
              <a:defRPr sz="960"/>
            </a:lvl7pPr>
            <a:lvl8pPr marL="3024505" indent="0">
              <a:buNone/>
              <a:defRPr sz="960"/>
            </a:lvl8pPr>
            <a:lvl9pPr marL="3456940" indent="0">
              <a:buNone/>
              <a:defRPr sz="96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3684" y="432101"/>
            <a:ext cx="3716360" cy="1512352"/>
          </a:xfrm>
        </p:spPr>
        <p:txBody>
          <a:bodyPr anchor="b"/>
          <a:lstStyle>
            <a:lvl1pPr>
              <a:defRPr sz="302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898635" y="933217"/>
            <a:ext cx="5833351" cy="4606072"/>
          </a:xfrm>
        </p:spPr>
        <p:txBody>
          <a:bodyPr/>
          <a:lstStyle>
            <a:lvl1pPr marL="0" indent="0">
              <a:buNone/>
              <a:defRPr sz="3020"/>
            </a:lvl1pPr>
            <a:lvl2pPr marL="431800" indent="0">
              <a:buNone/>
              <a:defRPr sz="2660"/>
            </a:lvl2pPr>
            <a:lvl3pPr marL="864235" indent="0">
              <a:buNone/>
              <a:defRPr sz="2270"/>
            </a:lvl3pPr>
            <a:lvl4pPr marL="1296670" indent="0">
              <a:buNone/>
              <a:defRPr sz="1880"/>
            </a:lvl4pPr>
            <a:lvl5pPr marL="1728470" indent="0">
              <a:buNone/>
              <a:defRPr sz="1880"/>
            </a:lvl5pPr>
            <a:lvl6pPr marL="2160270" indent="0">
              <a:buNone/>
              <a:defRPr sz="1880"/>
            </a:lvl6pPr>
            <a:lvl7pPr marL="2592070" indent="0">
              <a:buNone/>
              <a:defRPr sz="1880"/>
            </a:lvl7pPr>
            <a:lvl8pPr marL="3024505" indent="0">
              <a:buNone/>
              <a:defRPr sz="1880"/>
            </a:lvl8pPr>
            <a:lvl9pPr marL="3456940" indent="0">
              <a:buNone/>
              <a:defRPr sz="188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93684" y="1944452"/>
            <a:ext cx="3716360" cy="3602339"/>
          </a:xfrm>
        </p:spPr>
        <p:txBody>
          <a:bodyPr/>
          <a:lstStyle>
            <a:lvl1pPr marL="0" indent="0">
              <a:buNone/>
              <a:defRPr sz="1525"/>
            </a:lvl1pPr>
            <a:lvl2pPr marL="431800" indent="0">
              <a:buNone/>
              <a:defRPr sz="1315"/>
            </a:lvl2pPr>
            <a:lvl3pPr marL="864235" indent="0">
              <a:buNone/>
              <a:defRPr sz="1135"/>
            </a:lvl3pPr>
            <a:lvl4pPr marL="1296670" indent="0">
              <a:buNone/>
              <a:defRPr sz="960"/>
            </a:lvl4pPr>
            <a:lvl5pPr marL="1728470" indent="0">
              <a:buNone/>
              <a:defRPr sz="960"/>
            </a:lvl5pPr>
            <a:lvl6pPr marL="2160270" indent="0">
              <a:buNone/>
              <a:defRPr sz="960"/>
            </a:lvl6pPr>
            <a:lvl7pPr marL="2592070" indent="0">
              <a:buNone/>
              <a:defRPr sz="960"/>
            </a:lvl7pPr>
            <a:lvl8pPr marL="3024505" indent="0">
              <a:buNone/>
              <a:defRPr sz="960"/>
            </a:lvl8pPr>
            <a:lvl9pPr marL="3456940" indent="0">
              <a:buNone/>
              <a:defRPr sz="96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792184" y="345080"/>
            <a:ext cx="9938302" cy="12527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92184" y="1725401"/>
            <a:ext cx="9938302" cy="4112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92184" y="6007398"/>
            <a:ext cx="2592601" cy="345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816884" y="6007398"/>
            <a:ext cx="3888901" cy="345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137885" y="6007398"/>
            <a:ext cx="2592601" cy="345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864235" rtl="0" eaLnBrk="1" latinLnBrk="0" hangingPunct="1">
        <a:lnSpc>
          <a:spcPct val="90000"/>
        </a:lnSpc>
        <a:spcBef>
          <a:spcPct val="0"/>
        </a:spcBef>
        <a:buNone/>
        <a:defRPr sz="41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00" indent="-215900" algn="l" defTabSz="8642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1pPr>
      <a:lvl2pPr marL="648335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2270" kern="1200">
          <a:solidFill>
            <a:schemeClr val="tx1"/>
          </a:solidFill>
          <a:latin typeface="+mn-lt"/>
          <a:ea typeface="+mn-ea"/>
          <a:cs typeface="+mn-cs"/>
        </a:defRPr>
      </a:lvl2pPr>
      <a:lvl3pPr marL="1080770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880" kern="1200">
          <a:solidFill>
            <a:schemeClr val="tx1"/>
          </a:solidFill>
          <a:latin typeface="+mn-lt"/>
          <a:ea typeface="+mn-ea"/>
          <a:cs typeface="+mn-cs"/>
        </a:defRPr>
      </a:lvl3pPr>
      <a:lvl4pPr marL="1513205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44370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75535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08605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40405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72840" indent="-215900" algn="l" defTabSz="86423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180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235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6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84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2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207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4505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6940" algn="l" defTabSz="86423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image" Target="../media/image15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1" Type="http://schemas.openxmlformats.org/officeDocument/2006/relationships/hyperlink" Target="&#19979;&#27785;&#29289;&#20307;&#30340;&#28014;&#21147;.rmvb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文本框 4099"/>
          <p:cNvSpPr txBox="1"/>
          <p:nvPr/>
        </p:nvSpPr>
        <p:spPr>
          <a:xfrm>
            <a:off x="4030980" y="1165860"/>
            <a:ext cx="3889375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dist">
              <a:spcBef>
                <a:spcPct val="50000"/>
              </a:spcBef>
            </a:pPr>
            <a:r>
              <a:rPr lang="zh-CN" altLang="en-US" sz="5400" b="1" dirty="0">
                <a:latin typeface="宋体" panose="02010600030101010101" pitchFamily="2" charset="-122"/>
                <a:ea typeface="宋体" panose="02010600030101010101" pitchFamily="2" charset="-122"/>
              </a:rPr>
              <a:t>四、浮力</a:t>
            </a:r>
            <a:endParaRPr lang="zh-CN" altLang="en-US" sz="5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103" name="文本框 4102"/>
          <p:cNvSpPr txBox="1"/>
          <p:nvPr/>
        </p:nvSpPr>
        <p:spPr>
          <a:xfrm>
            <a:off x="2016125" y="2802890"/>
            <a:ext cx="6192838" cy="29229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课堂目标：</a:t>
            </a:r>
            <a:endParaRPr lang="zh-CN" altLang="en-US" sz="4000" b="1" dirty="0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1.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认识浮力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2.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会用测量工具测量浮力大小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3.</a:t>
            </a: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知道阿基米德原理</a:t>
            </a: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104" name="直接连接符 4103"/>
          <p:cNvSpPr/>
          <p:nvPr/>
        </p:nvSpPr>
        <p:spPr>
          <a:xfrm>
            <a:off x="2132013" y="2315528"/>
            <a:ext cx="7418387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矩形 18433"/>
          <p:cNvSpPr/>
          <p:nvPr/>
        </p:nvSpPr>
        <p:spPr>
          <a:xfrm rot="21120000">
            <a:off x="912495" y="830580"/>
            <a:ext cx="3702050" cy="82042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1111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34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思考与练习</a:t>
            </a:r>
            <a:endParaRPr lang="zh-CN" altLang="en-US" sz="34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435" name="文本框 18434"/>
          <p:cNvSpPr txBox="1"/>
          <p:nvPr/>
        </p:nvSpPr>
        <p:spPr>
          <a:xfrm>
            <a:off x="1116330" y="2229485"/>
            <a:ext cx="907859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spcBef>
                <a:spcPct val="50000"/>
              </a:spcBef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　　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1.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一个金属块挂在弹簧秤上，在空气中称时，示数为 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27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牛 ，把它浸没在水中称时，示数为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17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牛，它受到的浮力是多少牛？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436" name="文本框 18435"/>
          <p:cNvSpPr txBox="1"/>
          <p:nvPr/>
        </p:nvSpPr>
        <p:spPr>
          <a:xfrm>
            <a:off x="1860550" y="3735070"/>
            <a:ext cx="8184515" cy="151193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eaLnBrk="0" fontAlgn="auto" hangingPunct="0">
              <a:spcBef>
                <a:spcPct val="50000"/>
              </a:spcBef>
              <a:buClrTx/>
            </a:pPr>
            <a:r>
              <a:rPr lang="zh-CN" altLang="en-US" sz="3200" b="1" noProof="1">
                <a:solidFill>
                  <a:srgbClr val="FF0066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解：</a:t>
            </a:r>
            <a:r>
              <a:rPr lang="en-US" altLang="zh-CN" sz="3200" b="1" noProof="1">
                <a:solidFill>
                  <a:srgbClr val="FF0066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noProof="1">
                <a:solidFill>
                  <a:srgbClr val="FF0066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 </a:t>
            </a:r>
            <a:r>
              <a:rPr lang="en-US" altLang="zh-CN" sz="3200" b="1" noProof="1">
                <a:solidFill>
                  <a:srgbClr val="FF0066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 G - </a:t>
            </a:r>
            <a:r>
              <a:rPr lang="en-US" altLang="zh-CN" sz="3200" b="1" noProof="1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noProof="1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拉 </a:t>
            </a:r>
            <a:r>
              <a:rPr lang="en-US" altLang="zh-CN" sz="3200" b="1" noProof="1">
                <a:solidFill>
                  <a:srgbClr val="FF0066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 27N - 17N = 10</a:t>
            </a:r>
            <a:r>
              <a:rPr lang="zh-CN" altLang="en-US" sz="3200" b="1" noProof="1">
                <a:solidFill>
                  <a:srgbClr val="FF0066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牛</a:t>
            </a:r>
            <a:endParaRPr lang="zh-CN" altLang="en-US" sz="3200" b="1" noProof="1">
              <a:solidFill>
                <a:srgbClr val="FF0066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0" fontAlgn="auto" hangingPunct="0">
              <a:spcBef>
                <a:spcPct val="50000"/>
              </a:spcBef>
              <a:buClrTx/>
            </a:pPr>
            <a:r>
              <a:rPr lang="zh-CN" altLang="en-US" sz="3200" b="1" noProof="1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答：它受到的浮力是</a:t>
            </a:r>
            <a:r>
              <a:rPr lang="en-US" altLang="zh-CN" sz="3200" b="1" noProof="1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10N</a:t>
            </a:r>
            <a:endParaRPr lang="en-US" altLang="zh-CN" sz="3200" b="1" noProof="1">
              <a:solidFill>
                <a:srgbClr val="FF0066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0" fontAlgn="auto" hangingPunct="0">
              <a:spcBef>
                <a:spcPct val="50000"/>
              </a:spcBef>
              <a:buClrTx/>
            </a:pPr>
            <a:endParaRPr lang="en-US" altLang="zh-CN" sz="3200" b="1" noProof="1">
              <a:solidFill>
                <a:srgbClr val="FF0066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9457"/>
          <p:cNvSpPr txBox="1"/>
          <p:nvPr/>
        </p:nvSpPr>
        <p:spPr>
          <a:xfrm>
            <a:off x="1159531" y="608669"/>
            <a:ext cx="6395546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探究影响浮力大小的因素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434" name="文本框 19458"/>
          <p:cNvSpPr txBox="1"/>
          <p:nvPr/>
        </p:nvSpPr>
        <p:spPr>
          <a:xfrm>
            <a:off x="1229279" y="1674966"/>
            <a:ext cx="1088923" cy="521970"/>
          </a:xfrm>
          <a:prstGeom prst="rect">
            <a:avLst/>
          </a:prstGeom>
          <a:solidFill>
            <a:srgbClr val="33CC33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猜想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435" name="文本框 19459"/>
          <p:cNvSpPr txBox="1"/>
          <p:nvPr/>
        </p:nvSpPr>
        <p:spPr>
          <a:xfrm>
            <a:off x="1229279" y="2831384"/>
            <a:ext cx="1088923" cy="521970"/>
          </a:xfrm>
          <a:prstGeom prst="rect">
            <a:avLst/>
          </a:prstGeom>
          <a:solidFill>
            <a:srgbClr val="33CC33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器材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436" name="文本框 19460"/>
          <p:cNvSpPr txBox="1"/>
          <p:nvPr/>
        </p:nvSpPr>
        <p:spPr>
          <a:xfrm>
            <a:off x="1229279" y="3989302"/>
            <a:ext cx="2722306" cy="521970"/>
          </a:xfrm>
          <a:prstGeom prst="rect">
            <a:avLst/>
          </a:prstGeom>
          <a:solidFill>
            <a:srgbClr val="33CC33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实验与探究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9462" name="文本框 19461"/>
          <p:cNvSpPr txBox="1"/>
          <p:nvPr/>
        </p:nvSpPr>
        <p:spPr>
          <a:xfrm>
            <a:off x="2589530" y="1607185"/>
            <a:ext cx="7558405" cy="95313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浮力的大小可能与哪些因素有关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你是根据什么经验提出猜想的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9463" name="文本框 19462"/>
          <p:cNvSpPr txBox="1"/>
          <p:nvPr/>
        </p:nvSpPr>
        <p:spPr>
          <a:xfrm>
            <a:off x="2520950" y="2764155"/>
            <a:ext cx="7626350" cy="95313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弹簧测力计  圆柱体  盛有纯水和浓盐水的容器各一个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9464" name="文本框 19463"/>
          <p:cNvSpPr txBox="1"/>
          <p:nvPr/>
        </p:nvSpPr>
        <p:spPr>
          <a:xfrm>
            <a:off x="2045221" y="4805244"/>
            <a:ext cx="6190060" cy="52197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按图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10-29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所示的步骤进行实验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bldLvl="0" animBg="1"/>
      <p:bldP spid="19463" grpId="0" bldLvl="0" animBg="1"/>
      <p:bldP spid="19464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7" name="图片 20481"/>
          <p:cNvPicPr>
            <a:picLocks noChangeAspect="1"/>
          </p:cNvPicPr>
          <p:nvPr/>
        </p:nvPicPr>
        <p:blipFill>
          <a:blip r:embed="rId1"/>
          <a:srcRect b="5941"/>
          <a:stretch>
            <a:fillRect/>
          </a:stretch>
        </p:blipFill>
        <p:spPr>
          <a:xfrm>
            <a:off x="984250" y="536575"/>
            <a:ext cx="9784080" cy="44773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5" name="右大括号 10249"/>
          <p:cNvSpPr/>
          <p:nvPr/>
        </p:nvSpPr>
        <p:spPr>
          <a:xfrm rot="5400000">
            <a:off x="4259580" y="4067175"/>
            <a:ext cx="190500" cy="1946910"/>
          </a:xfrm>
          <a:prstGeom prst="rightBrace">
            <a:avLst>
              <a:gd name="adj1" fmla="val 133259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  <a:ea typeface="宋体" panose="02010600030101010101" pitchFamily="2" charset="-122"/>
            </a:endParaRPr>
          </a:p>
        </p:txBody>
      </p:sp>
      <p:sp>
        <p:nvSpPr>
          <p:cNvPr id="2" name="右大括号 10249"/>
          <p:cNvSpPr/>
          <p:nvPr/>
        </p:nvSpPr>
        <p:spPr>
          <a:xfrm rot="5400000">
            <a:off x="8312150" y="4154170"/>
            <a:ext cx="190500" cy="1772285"/>
          </a:xfrm>
          <a:prstGeom prst="rightBrace">
            <a:avLst>
              <a:gd name="adj1" fmla="val 133259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78860" y="5177790"/>
            <a:ext cx="16935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V</a:t>
            </a:r>
            <a:r>
              <a:rPr lang="zh-CN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排液</a:t>
            </a:r>
            <a:endParaRPr lang="zh-CN" altLang="zh-CN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87285" y="5177790"/>
            <a:ext cx="16935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ρ液</a:t>
            </a:r>
            <a:endParaRPr lang="zh-CN" altLang="zh-CN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5" name="右大括号 10249"/>
          <p:cNvSpPr/>
          <p:nvPr/>
        </p:nvSpPr>
        <p:spPr>
          <a:xfrm rot="5400000">
            <a:off x="6315075" y="4032250"/>
            <a:ext cx="190500" cy="2016760"/>
          </a:xfrm>
          <a:prstGeom prst="rightBrace">
            <a:avLst>
              <a:gd name="adj1" fmla="val 133259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63235" y="5177790"/>
            <a:ext cx="16935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h</a:t>
            </a:r>
            <a:endParaRPr lang="en-US" altLang="zh-CN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3" grpId="0"/>
      <p:bldP spid="5" grpId="0" animBg="1"/>
      <p:bldP spid="6" grpId="0"/>
      <p:bldP spid="2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5" name="图片 22529"/>
          <p:cNvPicPr>
            <a:picLocks noChangeAspect="1"/>
          </p:cNvPicPr>
          <p:nvPr/>
        </p:nvPicPr>
        <p:blipFill>
          <a:blip r:embed="rId1"/>
          <a:srcRect b="6954"/>
          <a:stretch>
            <a:fillRect/>
          </a:stretch>
        </p:blipFill>
        <p:spPr>
          <a:xfrm>
            <a:off x="1204595" y="421640"/>
            <a:ext cx="9313545" cy="27952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6" name="矩形 22530"/>
          <p:cNvSpPr/>
          <p:nvPr/>
        </p:nvSpPr>
        <p:spPr>
          <a:xfrm>
            <a:off x="906780" y="2822575"/>
            <a:ext cx="9399905" cy="29343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220000"/>
              </a:lnSpc>
            </a:pP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、对比分析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②③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两次实验，得出的结论是： 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>
              <a:lnSpc>
                <a:spcPct val="220000"/>
              </a:lnSpc>
            </a:pP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、对比分析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③④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两次实验，得出的结论是：</a:t>
            </a:r>
            <a:endParaRPr lang="zh-CN" altLang="en-US" sz="2800" b="1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>
              <a:lnSpc>
                <a:spcPct val="220000"/>
              </a:lnSpc>
            </a:pP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、对比分析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④⑤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两次实验，得出的结论是：</a:t>
            </a:r>
            <a:endParaRPr lang="zh-CN" altLang="en-US" sz="2800" b="1" u="sng">
              <a:solidFill>
                <a:srgbClr val="00206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2532" name="文本框 22531"/>
          <p:cNvSpPr txBox="1"/>
          <p:nvPr/>
        </p:nvSpPr>
        <p:spPr>
          <a:xfrm>
            <a:off x="1462405" y="3728085"/>
            <a:ext cx="94145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物体所受浮力大小与其排开液体的体积（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V</a:t>
            </a:r>
            <a:r>
              <a:rPr lang="zh-CN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排液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）有关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2533" name="文本框 22532"/>
          <p:cNvSpPr txBox="1"/>
          <p:nvPr/>
        </p:nvSpPr>
        <p:spPr>
          <a:xfrm>
            <a:off x="1421765" y="4643120"/>
            <a:ext cx="78441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物体浸没时所受浮力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大小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与深度（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h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）无关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2534" name="文本框 22533"/>
          <p:cNvSpPr txBox="1"/>
          <p:nvPr/>
        </p:nvSpPr>
        <p:spPr>
          <a:xfrm>
            <a:off x="1435100" y="5535930"/>
            <a:ext cx="85388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物体所受浮力大小与液体密度（</a:t>
            </a:r>
            <a:r>
              <a:rPr lang="zh-CN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ρ液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）有关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5" name="文本框 23554"/>
          <p:cNvSpPr txBox="1"/>
          <p:nvPr/>
        </p:nvSpPr>
        <p:spPr>
          <a:xfrm>
            <a:off x="1059815" y="1814195"/>
            <a:ext cx="9265920" cy="121094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、物体所受的浮力大小与物体排开液体的体积</a:t>
            </a:r>
            <a:r>
              <a:rPr lang="zh-CN" altLang="en-US" sz="2800" b="1" u="sng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关，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物体排开液体的体积越大，受到的浮力越大；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3556" name="文本框 23555"/>
          <p:cNvSpPr txBox="1"/>
          <p:nvPr/>
        </p:nvSpPr>
        <p:spPr>
          <a:xfrm>
            <a:off x="1059815" y="3347720"/>
            <a:ext cx="9047480" cy="121094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、物体浸没在液体中时，所受浮力的大小与其在液体中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浸没的深度</a:t>
            </a:r>
            <a:r>
              <a:rPr lang="zh-CN" altLang="en-US" sz="2800" b="1" u="sng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关；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3557" name="文本框 23556"/>
          <p:cNvSpPr txBox="1"/>
          <p:nvPr/>
        </p:nvSpPr>
        <p:spPr>
          <a:xfrm>
            <a:off x="1059815" y="4911090"/>
            <a:ext cx="8858885" cy="650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、物体所受浮力的大小与</a:t>
            </a:r>
            <a:r>
              <a:rPr lang="zh-CN" altLang="en-US" sz="2800" b="1" u="sng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    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有关。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3558" name="文本框 23557"/>
          <p:cNvSpPr txBox="1"/>
          <p:nvPr/>
        </p:nvSpPr>
        <p:spPr>
          <a:xfrm>
            <a:off x="8878570" y="1814195"/>
            <a:ext cx="10223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3559" name="文本框 23558"/>
          <p:cNvSpPr txBox="1"/>
          <p:nvPr/>
        </p:nvSpPr>
        <p:spPr>
          <a:xfrm>
            <a:off x="3985260" y="3962400"/>
            <a:ext cx="10223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无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3560" name="文本框 23559"/>
          <p:cNvSpPr txBox="1"/>
          <p:nvPr/>
        </p:nvSpPr>
        <p:spPr>
          <a:xfrm>
            <a:off x="5427345" y="4911090"/>
            <a:ext cx="25609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液体的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密度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23553"/>
          <p:cNvSpPr txBox="1"/>
          <p:nvPr/>
        </p:nvSpPr>
        <p:spPr>
          <a:xfrm>
            <a:off x="1276985" y="919480"/>
            <a:ext cx="33242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分析与归纳</a:t>
            </a:r>
            <a:endParaRPr lang="zh-CN" altLang="en-US" sz="36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ldLvl="0" animBg="1"/>
      <p:bldP spid="23556" grpId="0" bldLvl="0" animBg="1"/>
      <p:bldP spid="23557" grpId="0" bldLvl="0" animBg="1"/>
      <p:bldP spid="23558" grpId="0"/>
      <p:bldP spid="23559" grpId="0"/>
      <p:bldP spid="235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7" name="文本框 28676"/>
          <p:cNvSpPr txBox="1"/>
          <p:nvPr/>
        </p:nvSpPr>
        <p:spPr>
          <a:xfrm>
            <a:off x="1176020" y="1703070"/>
            <a:ext cx="9712960" cy="1076325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内容：浸在液体中的物体所受浮力的大小 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F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浮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等于 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被物体排开的液体的重力 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G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排液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).  </a:t>
            </a:r>
            <a:endParaRPr lang="en-US" altLang="zh-CN" sz="32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8678" name="文本框 28677"/>
          <p:cNvSpPr txBox="1"/>
          <p:nvPr/>
        </p:nvSpPr>
        <p:spPr>
          <a:xfrm>
            <a:off x="2652395" y="2898775"/>
            <a:ext cx="61391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即</a:t>
            </a: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: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 G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排液</a:t>
            </a:r>
            <a:endParaRPr lang="zh-CN" altLang="en-US" sz="3200" b="1" baseline="-25000" dirty="0">
              <a:solidFill>
                <a:srgbClr val="FF0066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8681" name="矩形 28680"/>
          <p:cNvSpPr/>
          <p:nvPr/>
        </p:nvSpPr>
        <p:spPr>
          <a:xfrm>
            <a:off x="1176655" y="576580"/>
            <a:ext cx="4297680" cy="753110"/>
          </a:xfrm>
          <a:prstGeom prst="rect">
            <a:avLst/>
          </a:prstGeom>
          <a:solidFill>
            <a:srgbClr val="99CCFF"/>
          </a:solidFill>
          <a:ln w="9525">
            <a:noFill/>
          </a:ln>
        </p:spPr>
        <p:txBody>
          <a:bodyPr anchor="ctr"/>
          <a:p>
            <a:pPr algn="ctr">
              <a:buNone/>
            </a:pPr>
            <a:r>
              <a:rPr lang="zh-CN" altLang="en-US" sz="3600" b="1" baseline="0">
                <a:solidFill>
                  <a:srgbClr val="FF0000"/>
                </a:solidFill>
                <a:latin typeface="Calibri" charset="0"/>
                <a:ea typeface="黑体" panose="02010609060101010101" pitchFamily="2" charset="-122"/>
              </a:rPr>
              <a:t>阿基米德原理</a:t>
            </a:r>
            <a:endParaRPr lang="zh-CN" altLang="en-US" sz="3600" b="1" baseline="0">
              <a:solidFill>
                <a:srgbClr val="FF0000"/>
              </a:solidFill>
              <a:latin typeface="Calibri" charset="0"/>
              <a:ea typeface="黑体" panose="02010609060101010101" pitchFamily="2" charset="-122"/>
            </a:endParaRPr>
          </a:p>
        </p:txBody>
      </p:sp>
      <p:sp>
        <p:nvSpPr>
          <p:cNvPr id="28682" name="文本框 28681"/>
          <p:cNvSpPr txBox="1"/>
          <p:nvPr/>
        </p:nvSpPr>
        <p:spPr>
          <a:xfrm>
            <a:off x="5718175" y="904240"/>
            <a:ext cx="40792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----</a:t>
            </a:r>
            <a:r>
              <a:rPr lang="zh-CN" altLang="en-US" sz="2800" b="1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也适用于气体</a:t>
            </a:r>
            <a:endParaRPr lang="zh-CN" altLang="en-US" sz="2800" b="1">
              <a:solidFill>
                <a:schemeClr val="tx1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51125" y="2888615"/>
            <a:ext cx="79489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即</a:t>
            </a: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: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 G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排液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 m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排液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g =</a:t>
            </a:r>
            <a:r>
              <a:rPr lang="el-GR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ρ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液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V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排液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g </a:t>
            </a:r>
            <a:endParaRPr lang="zh-CN" altLang="en-US" sz="3200" b="1" baseline="-25000" dirty="0">
              <a:solidFill>
                <a:srgbClr val="FF0066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61415" y="4539615"/>
            <a:ext cx="8767445" cy="1383665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7030A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再次证明：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物体受到的浮力与其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排开液体的体积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V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排液）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和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液体的密度</a:t>
            </a:r>
            <a:r>
              <a:rPr lang="zh-CN" altLang="en-US" sz="2800" b="1">
                <a:solidFill>
                  <a:srgbClr val="00206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（ρ液）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有关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.</a:t>
            </a:r>
            <a:endParaRPr lang="en-US" altLang="zh-CN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51125" y="3790950"/>
            <a:ext cx="79489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即</a:t>
            </a: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: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</a:t>
            </a:r>
            <a:r>
              <a:rPr lang="el-GR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ρ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液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V</a:t>
            </a:r>
            <a:r>
              <a:rPr lang="zh-CN" altLang="en-US" sz="3200" b="1" baseline="-25000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排液 </a:t>
            </a:r>
            <a:r>
              <a:rPr lang="zh-CN" altLang="en-US" sz="3200" b="1" dirty="0">
                <a:solidFill>
                  <a:srgbClr val="FF0066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g </a:t>
            </a:r>
            <a:endParaRPr lang="zh-CN" altLang="en-US" sz="3200" b="1" baseline="-25000" dirty="0">
              <a:solidFill>
                <a:srgbClr val="FF0066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30605" y="2901950"/>
            <a:ext cx="2424430" cy="5835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>
                <a:solidFill>
                  <a:srgbClr val="80008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② </a:t>
            </a:r>
            <a:r>
              <a:rPr lang="zh-CN" altLang="en-US" sz="3200" b="1">
                <a:solidFill>
                  <a:srgbClr val="80008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原理法：</a:t>
            </a:r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endParaRPr lang="zh-CN" altLang="en-US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51560" y="3779520"/>
            <a:ext cx="2424430" cy="5835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>
                <a:solidFill>
                  <a:srgbClr val="80008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③ </a:t>
            </a:r>
            <a:r>
              <a:rPr lang="zh-CN" altLang="en-US" sz="3200" b="1">
                <a:solidFill>
                  <a:srgbClr val="80008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因素法：</a:t>
            </a:r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endParaRPr lang="zh-CN" altLang="en-US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ldLvl="0" animBg="1"/>
      <p:bldP spid="28678" grpId="0"/>
      <p:bldP spid="28682" grpId="0"/>
      <p:bldP spid="2" grpId="0"/>
      <p:bldP spid="12" grpId="0" bldLvl="0" animBg="1"/>
      <p:bldP spid="13" grpId="0"/>
      <p:bldP spid="3" grpId="0" bldLvl="0" animBg="1"/>
      <p:bldP spid="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9698" name="组合 29697"/>
          <p:cNvGrpSpPr/>
          <p:nvPr/>
        </p:nvGrpSpPr>
        <p:grpSpPr>
          <a:xfrm>
            <a:off x="3760624" y="2568240"/>
            <a:ext cx="2654812" cy="3250269"/>
            <a:chOff x="0" y="0"/>
            <a:chExt cx="1770" cy="2167"/>
          </a:xfrm>
        </p:grpSpPr>
        <p:sp>
          <p:nvSpPr>
            <p:cNvPr id="28674" name="直接连接符 29698"/>
            <p:cNvSpPr/>
            <p:nvPr/>
          </p:nvSpPr>
          <p:spPr>
            <a:xfrm>
              <a:off x="0" y="5"/>
              <a:ext cx="2" cy="2090"/>
            </a:xfrm>
            <a:prstGeom prst="line">
              <a:avLst/>
            </a:prstGeom>
            <a:ln w="76200" cap="flat" cmpd="sng">
              <a:solidFill>
                <a:srgbClr val="CCEC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675" name="直接连接符 29699"/>
            <p:cNvSpPr/>
            <p:nvPr/>
          </p:nvSpPr>
          <p:spPr>
            <a:xfrm>
              <a:off x="1769" y="0"/>
              <a:ext cx="1" cy="2091"/>
            </a:xfrm>
            <a:prstGeom prst="line">
              <a:avLst/>
            </a:prstGeom>
            <a:ln w="76200" cap="flat" cmpd="sng">
              <a:solidFill>
                <a:srgbClr val="CCEC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676" name="任意多边形 29700"/>
            <p:cNvSpPr/>
            <p:nvPr/>
          </p:nvSpPr>
          <p:spPr>
            <a:xfrm>
              <a:off x="0" y="2087"/>
              <a:ext cx="1769" cy="80"/>
            </a:xfrm>
            <a:custGeom>
              <a:avLst/>
              <a:gdLst/>
              <a:ahLst/>
              <a:cxnLst/>
              <a:pathLst>
                <a:path w="1200" h="48">
                  <a:moveTo>
                    <a:pt x="0" y="0"/>
                  </a:moveTo>
                  <a:cubicBezTo>
                    <a:pt x="188" y="24"/>
                    <a:pt x="376" y="48"/>
                    <a:pt x="576" y="48"/>
                  </a:cubicBezTo>
                  <a:cubicBezTo>
                    <a:pt x="776" y="48"/>
                    <a:pt x="1096" y="8"/>
                    <a:pt x="1200" y="0"/>
                  </a:cubicBezTo>
                </a:path>
              </a:pathLst>
            </a:custGeom>
            <a:solidFill>
              <a:srgbClr val="FFFF99"/>
            </a:solidFill>
            <a:ln w="76200" cap="flat" cmpd="sng">
              <a:solidFill>
                <a:srgbClr val="CCE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3200" b="1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8677" name="矩形 29701"/>
            <p:cNvSpPr/>
            <p:nvPr/>
          </p:nvSpPr>
          <p:spPr>
            <a:xfrm>
              <a:off x="0" y="454"/>
              <a:ext cx="1769" cy="1631"/>
            </a:xfrm>
            <a:prstGeom prst="rect">
              <a:avLst/>
            </a:prstGeom>
            <a:pattFill prst="dashHorz">
              <a:fgClr>
                <a:srgbClr val="FFCC00">
                  <a:alpha val="81000"/>
                </a:srgbClr>
              </a:fgClr>
              <a:bgClr>
                <a:srgbClr val="FFFFFF">
                  <a:alpha val="81000"/>
                </a:srgbClr>
              </a:bgClr>
            </a:pattFill>
            <a:ln w="9525" cap="flat" cmpd="sng">
              <a:solidFill>
                <a:srgbClr val="CCEC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 sz="3200" b="1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9703" name="流程图: 联系 29702"/>
          <p:cNvSpPr/>
          <p:nvPr/>
        </p:nvSpPr>
        <p:spPr>
          <a:xfrm>
            <a:off x="4849547" y="5221551"/>
            <a:ext cx="481465" cy="482966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9704" name="流程图: 联系 29703"/>
          <p:cNvSpPr/>
          <p:nvPr/>
        </p:nvSpPr>
        <p:spPr>
          <a:xfrm>
            <a:off x="4848046" y="4201623"/>
            <a:ext cx="484466" cy="485966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9705" name="流程图: 联系 29704"/>
          <p:cNvSpPr/>
          <p:nvPr/>
        </p:nvSpPr>
        <p:spPr>
          <a:xfrm>
            <a:off x="4849547" y="2976211"/>
            <a:ext cx="484465" cy="485966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8681" name="文本框 29705"/>
          <p:cNvSpPr txBox="1"/>
          <p:nvPr/>
        </p:nvSpPr>
        <p:spPr>
          <a:xfrm>
            <a:off x="1447788" y="934855"/>
            <a:ext cx="8061927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Bef>
                <a:spcPct val="50000"/>
              </a:spcBef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乒乓球从水中上浮到水面的过程中，所受浮力大小如何变化？</a:t>
            </a:r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9707" name="文本框 29706"/>
          <p:cNvSpPr txBox="1"/>
          <p:nvPr/>
        </p:nvSpPr>
        <p:spPr>
          <a:xfrm>
            <a:off x="6731065" y="3618115"/>
            <a:ext cx="367324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Bef>
                <a:spcPct val="50000"/>
              </a:spcBef>
            </a:pPr>
            <a:r>
              <a:rPr lang="zh-CN" altLang="en-US" sz="3200" b="1">
                <a:solidFill>
                  <a:srgbClr val="7030A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（先不变后变小）</a:t>
            </a:r>
            <a:endParaRPr lang="zh-CN" altLang="en-US" sz="3200" b="1">
              <a:solidFill>
                <a:srgbClr val="7030A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15722 L 2.77778E-7 1.56069E-6 " pathEditMode="relative" ptsTypes="AA">
                                      <p:cBhvr>
                                        <p:cTn id="19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0.1889 L 7.77778E-6 0.00023 " pathEditMode="relative" ptsTypes="AA">
                                      <p:cBhvr>
                                        <p:cTn id="23" dur="2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9697" name="组合 30721"/>
          <p:cNvGrpSpPr/>
          <p:nvPr/>
        </p:nvGrpSpPr>
        <p:grpSpPr>
          <a:xfrm>
            <a:off x="1872043" y="791944"/>
            <a:ext cx="7631458" cy="4967647"/>
            <a:chOff x="0" y="0"/>
            <a:chExt cx="5088" cy="3312"/>
          </a:xfrm>
        </p:grpSpPr>
        <p:pic>
          <p:nvPicPr>
            <p:cNvPr id="29698" name="图片 30722" descr="sea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5088" cy="254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9699" name="矩形 30723"/>
            <p:cNvSpPr/>
            <p:nvPr/>
          </p:nvSpPr>
          <p:spPr>
            <a:xfrm>
              <a:off x="0" y="2496"/>
              <a:ext cx="5088" cy="816"/>
            </a:xfrm>
            <a:prstGeom prst="rect">
              <a:avLst/>
            </a:prstGeom>
            <a:gradFill rotWithShape="0">
              <a:gsLst>
                <a:gs pos="0">
                  <a:srgbClr val="86BDE6"/>
                </a:gs>
                <a:gs pos="100000">
                  <a:schemeClr val="tx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anchor="t"/>
            <a:p>
              <a:endParaRPr lang="zh-CN" altLang="en-US" sz="1700">
                <a:latin typeface="Calibri" charset="0"/>
                <a:ea typeface="宋体" panose="02010600030101010101" pitchFamily="2" charset="-122"/>
              </a:endParaRPr>
            </a:p>
          </p:txBody>
        </p:sp>
      </p:grpSp>
      <p:sp>
        <p:nvSpPr>
          <p:cNvPr id="29700" name="矩形标注 30724"/>
          <p:cNvSpPr/>
          <p:nvPr/>
        </p:nvSpPr>
        <p:spPr>
          <a:xfrm>
            <a:off x="7055676" y="2879796"/>
            <a:ext cx="2807801" cy="1151918"/>
          </a:xfrm>
          <a:prstGeom prst="wedgeRectCallout">
            <a:avLst>
              <a:gd name="adj1" fmla="val -41347"/>
              <a:gd name="adj2" fmla="val 121222"/>
            </a:avLst>
          </a:prstGeom>
          <a:gradFill rotWithShape="0">
            <a:gsLst>
              <a:gs pos="0">
                <a:srgbClr val="FFFFFF"/>
              </a:gs>
              <a:gs pos="50000">
                <a:schemeClr val="accent1"/>
              </a:gs>
              <a:gs pos="100000">
                <a:srgbClr val="FFFFFF"/>
              </a:gs>
            </a:gsLst>
            <a:lin ang="5400000" scaled="1"/>
            <a:tileRect/>
          </a:gradFill>
          <a:ln w="12700" cap="sq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 eaLnBrk="0" hangingPunct="0"/>
            <a:endParaRPr sz="227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29701" name="文本框 30725"/>
          <p:cNvSpPr txBox="1"/>
          <p:nvPr/>
        </p:nvSpPr>
        <p:spPr>
          <a:xfrm>
            <a:off x="7087174" y="3023785"/>
            <a:ext cx="2951790" cy="906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eaLnBrk="0" hangingPunct="0">
              <a:spcBef>
                <a:spcPct val="50000"/>
              </a:spcBef>
            </a:pPr>
            <a:r>
              <a:rPr lang="zh-CN" altLang="en-US" sz="2645" b="1">
                <a:solidFill>
                  <a:srgbClr val="FF6600"/>
                </a:solidFill>
                <a:latin typeface="Times New Roman" panose="02020603050405020304" pitchFamily="2" charset="0"/>
                <a:ea typeface="隶书" pitchFamily="1" charset="-122"/>
              </a:rPr>
              <a:t>我的体积大，受到的浮力大。</a:t>
            </a:r>
            <a:endParaRPr lang="zh-CN" altLang="en-US" sz="2645" b="1">
              <a:solidFill>
                <a:srgbClr val="FF6600"/>
              </a:solidFill>
              <a:latin typeface="Times New Roman" panose="02020603050405020304" pitchFamily="2" charset="0"/>
              <a:ea typeface="隶书" pitchFamily="1" charset="-122"/>
            </a:endParaRPr>
          </a:p>
        </p:txBody>
      </p:sp>
      <p:sp>
        <p:nvSpPr>
          <p:cNvPr id="29702" name="矩形标注 30726"/>
          <p:cNvSpPr/>
          <p:nvPr/>
        </p:nvSpPr>
        <p:spPr>
          <a:xfrm>
            <a:off x="2879972" y="3311765"/>
            <a:ext cx="2807801" cy="1151918"/>
          </a:xfrm>
          <a:prstGeom prst="wedgeRectCallout">
            <a:avLst>
              <a:gd name="adj1" fmla="val 426"/>
              <a:gd name="adj2" fmla="val 142579"/>
            </a:avLst>
          </a:prstGeom>
          <a:gradFill rotWithShape="0">
            <a:gsLst>
              <a:gs pos="0">
                <a:srgbClr val="FFFFFF"/>
              </a:gs>
              <a:gs pos="50000">
                <a:schemeClr val="accent1"/>
              </a:gs>
              <a:gs pos="100000">
                <a:srgbClr val="FFFFFF"/>
              </a:gs>
            </a:gsLst>
            <a:lin ang="5400000" scaled="1"/>
            <a:tileRect/>
          </a:gradFill>
          <a:ln w="12700" cap="sq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 eaLnBrk="0" hangingPunct="0"/>
            <a:endParaRPr sz="2270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29703" name="文本框 30727"/>
          <p:cNvSpPr txBox="1"/>
          <p:nvPr/>
        </p:nvSpPr>
        <p:spPr>
          <a:xfrm>
            <a:off x="2951967" y="3383760"/>
            <a:ext cx="2591816" cy="906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eaLnBrk="0" hangingPunct="0">
              <a:spcBef>
                <a:spcPct val="50000"/>
              </a:spcBef>
            </a:pPr>
            <a:r>
              <a:rPr lang="zh-CN" altLang="en-US" sz="2645" b="1">
                <a:solidFill>
                  <a:srgbClr val="FF6600"/>
                </a:solidFill>
                <a:latin typeface="Times New Roman" panose="02020603050405020304" pitchFamily="2" charset="0"/>
                <a:ea typeface="隶书" pitchFamily="1" charset="-122"/>
              </a:rPr>
              <a:t>我们在深处，受到的浮力大。</a:t>
            </a:r>
            <a:endParaRPr lang="zh-CN" altLang="en-US" sz="2645" b="1">
              <a:solidFill>
                <a:srgbClr val="FF6600"/>
              </a:solidFill>
              <a:latin typeface="Times New Roman" panose="02020603050405020304" pitchFamily="2" charset="0"/>
              <a:ea typeface="隶书" pitchFamily="1" charset="-122"/>
            </a:endParaRPr>
          </a:p>
        </p:txBody>
      </p:sp>
      <p:sp>
        <p:nvSpPr>
          <p:cNvPr id="29704" name="文本框 30728"/>
          <p:cNvSpPr txBox="1"/>
          <p:nvPr/>
        </p:nvSpPr>
        <p:spPr>
          <a:xfrm>
            <a:off x="2591992" y="2015857"/>
            <a:ext cx="7271484" cy="6140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eaLnBrk="0" hangingPunct="0">
              <a:spcBef>
                <a:spcPct val="50000"/>
              </a:spcBef>
            </a:pPr>
            <a:r>
              <a:rPr lang="zh-CN" altLang="en-US" sz="3400" b="1">
                <a:solidFill>
                  <a:srgbClr val="FF0000"/>
                </a:solidFill>
                <a:latin typeface="Times New Roman" panose="02020603050405020304" pitchFamily="2" charset="0"/>
                <a:ea typeface="隶书" pitchFamily="1" charset="-122"/>
              </a:rPr>
              <a:t>请你说说哪个鱼说得正确？为什么？</a:t>
            </a:r>
            <a:endParaRPr lang="zh-CN" altLang="en-US" sz="3400" b="1">
              <a:solidFill>
                <a:srgbClr val="FF0000"/>
              </a:solidFill>
              <a:latin typeface="Times New Roman" panose="02020603050405020304" pitchFamily="2" charset="0"/>
              <a:ea typeface="隶书" pitchFamily="1" charset="-122"/>
            </a:endParaRPr>
          </a:p>
        </p:txBody>
      </p:sp>
      <p:pic>
        <p:nvPicPr>
          <p:cNvPr id="29705" name="图片 30729" descr="d0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926" y="4895652"/>
            <a:ext cx="1177417" cy="8849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9706" name="图片 30730" descr="d0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7696" y="3959719"/>
            <a:ext cx="1079923" cy="107992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32" name="矩形 30731"/>
          <p:cNvSpPr/>
          <p:nvPr/>
        </p:nvSpPr>
        <p:spPr>
          <a:xfrm>
            <a:off x="3599921" y="863939"/>
            <a:ext cx="4319693" cy="9089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70000"/>
          </a:bodyPr>
          <a:p>
            <a:pPr algn="ctr" fontAlgn="auto"/>
            <a:r>
              <a:rPr lang="zh-CN" altLang="en-US" sz="6805" strike="noStrike" noProof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/>
                  </a:outerShdw>
                </a:effectLst>
                <a:latin typeface="隶书" pitchFamily="1" charset="-122"/>
                <a:ea typeface="隶书" pitchFamily="1" charset="-122"/>
                <a:cs typeface="+mn-cs"/>
              </a:rPr>
              <a:t>水底下的辩论</a:t>
            </a:r>
            <a:endParaRPr lang="zh-CN" altLang="en-US" sz="6805" strike="noStrike" noProof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/>
                </a:outerShdw>
              </a:effectLst>
              <a:latin typeface="隶书" pitchFamily="1" charset="-122"/>
              <a:ea typeface="隶书" pitchFamily="1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矩形 32769"/>
          <p:cNvSpPr/>
          <p:nvPr/>
        </p:nvSpPr>
        <p:spPr>
          <a:xfrm>
            <a:off x="1208405" y="926465"/>
            <a:ext cx="9251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下列关于浮力知识的说法中正确的是       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 )</a:t>
            </a:r>
            <a:endParaRPr lang="en-US" altLang="zh-CN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2771" name="矩形 32770"/>
          <p:cNvSpPr/>
          <p:nvPr/>
        </p:nvSpPr>
        <p:spPr>
          <a:xfrm>
            <a:off x="1207770" y="1606550"/>
            <a:ext cx="925195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A.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浮在水面上的乒乓球受到浮力，正在下沉的石块没有受到浮力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2772" name="矩形 32771"/>
          <p:cNvSpPr/>
          <p:nvPr/>
        </p:nvSpPr>
        <p:spPr>
          <a:xfrm>
            <a:off x="1276985" y="2696210"/>
            <a:ext cx="925195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B.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只有浸在液体中的物体才会受到浮力，人在空气中没有受到浮力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2773" name="矩形 32772"/>
          <p:cNvSpPr/>
          <p:nvPr/>
        </p:nvSpPr>
        <p:spPr>
          <a:xfrm>
            <a:off x="1276985" y="3830320"/>
            <a:ext cx="9251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C.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正在上浮的鱼是因为受到了水对它向上的浮力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2774" name="矩形 32773"/>
          <p:cNvSpPr/>
          <p:nvPr/>
        </p:nvSpPr>
        <p:spPr>
          <a:xfrm>
            <a:off x="1276985" y="4667885"/>
            <a:ext cx="92519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D.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因为液体和气体具有流动性，所以浮力是向各个方向的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2775" name="矩形 32774"/>
          <p:cNvSpPr/>
          <p:nvPr/>
        </p:nvSpPr>
        <p:spPr>
          <a:xfrm>
            <a:off x="8853805" y="994410"/>
            <a:ext cx="416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32772" grpId="0"/>
      <p:bldP spid="32773" grpId="0"/>
      <p:bldP spid="32774" grpId="0"/>
      <p:bldP spid="3277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矩形 33793"/>
          <p:cNvSpPr/>
          <p:nvPr/>
        </p:nvSpPr>
        <p:spPr>
          <a:xfrm>
            <a:off x="3514427" y="3715237"/>
            <a:ext cx="4319693" cy="3524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en-US" altLang="zh-CN" sz="17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17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70" name="矩形 33794"/>
          <p:cNvSpPr/>
          <p:nvPr/>
        </p:nvSpPr>
        <p:spPr>
          <a:xfrm>
            <a:off x="2048164" y="2493898"/>
            <a:ext cx="1361903" cy="20612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A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．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en-US" altLang="zh-CN" sz="3200" b="1" baseline="-25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B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．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en-US" altLang="zh-CN" sz="3200" b="1" baseline="-25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endParaRPr lang="en-US" altLang="zh-CN" sz="32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C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．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en-US" altLang="zh-CN" sz="3200" b="1" baseline="-25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D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．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en-US" altLang="zh-CN" sz="3200" b="1" baseline="-25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</a:t>
            </a:r>
            <a:endParaRPr lang="en-US" altLang="zh-CN" sz="3200" b="1" baseline="-25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pic>
        <p:nvPicPr>
          <p:cNvPr id="32771" name="图片 337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5280" y="2493645"/>
            <a:ext cx="4035425" cy="32302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72" name="矩形 33796"/>
          <p:cNvSpPr/>
          <p:nvPr/>
        </p:nvSpPr>
        <p:spPr>
          <a:xfrm>
            <a:off x="1208405" y="927100"/>
            <a:ext cx="836295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2.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一个盛有盐水的容器中悬浮着一个鸡蛋，容器放在斜面上，如图所示。图上画出了几个力的方向，你认为鸡蛋所受浮力的方向应是（       ）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3798" name="矩形 33797"/>
          <p:cNvSpPr/>
          <p:nvPr/>
        </p:nvSpPr>
        <p:spPr>
          <a:xfrm>
            <a:off x="7052945" y="1753235"/>
            <a:ext cx="5257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</a:t>
            </a:r>
            <a:endParaRPr lang="en-US" altLang="zh-CN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17930" y="575310"/>
            <a:ext cx="66249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观察图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10-27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并思考图中提出的问题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pic>
        <p:nvPicPr>
          <p:cNvPr id="21511" name="图片 21510"/>
          <p:cNvPicPr>
            <a:picLocks noChangeAspect="1"/>
          </p:cNvPicPr>
          <p:nvPr/>
        </p:nvPicPr>
        <p:blipFill>
          <a:blip r:embed="rId1">
            <a:lum bright="-12000" contrast="12000"/>
          </a:blip>
          <a:srcRect l="4419" t="13542" r="6989" b="18091"/>
          <a:stretch>
            <a:fillRect/>
          </a:stretch>
        </p:blipFill>
        <p:spPr>
          <a:xfrm>
            <a:off x="2654935" y="3769360"/>
            <a:ext cx="2705735" cy="22040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图片 7172" descr="1024x768_024"/>
          <p:cNvPicPr>
            <a:picLocks noChangeAspect="1"/>
          </p:cNvPicPr>
          <p:nvPr/>
        </p:nvPicPr>
        <p:blipFill>
          <a:blip r:embed="rId2"/>
          <a:srcRect l="10783" r="22330" b="16136"/>
          <a:stretch>
            <a:fillRect/>
          </a:stretch>
        </p:blipFill>
        <p:spPr>
          <a:xfrm>
            <a:off x="2047875" y="1382395"/>
            <a:ext cx="2731770" cy="22028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0670" y="1382395"/>
            <a:ext cx="3505200" cy="220281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rcRect l="7912" t="10944" r="11716" b="9944"/>
          <a:stretch>
            <a:fillRect/>
          </a:stretch>
        </p:blipFill>
        <p:spPr>
          <a:xfrm>
            <a:off x="5939155" y="3769360"/>
            <a:ext cx="3523615" cy="2227580"/>
          </a:xfrm>
          <a:prstGeom prst="rect">
            <a:avLst/>
          </a:prstGeom>
        </p:spPr>
      </p:pic>
      <p:sp>
        <p:nvSpPr>
          <p:cNvPr id="10246" name="文本框 10245"/>
          <p:cNvSpPr txBox="1"/>
          <p:nvPr/>
        </p:nvSpPr>
        <p:spPr>
          <a:xfrm>
            <a:off x="685165" y="2783840"/>
            <a:ext cx="1265555" cy="267652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   </a:t>
            </a:r>
            <a:r>
              <a:rPr lang="zh-CN" altLang="en-US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浸在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气体</a:t>
            </a:r>
            <a:r>
              <a:rPr lang="zh-CN" altLang="en-US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里的物体受到气体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向上</a:t>
            </a:r>
            <a:r>
              <a:rPr lang="zh-CN" altLang="en-US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的托力</a:t>
            </a:r>
            <a:endParaRPr lang="zh-CN" altLang="en-US" sz="2800" b="1">
              <a:solidFill>
                <a:srgbClr val="000066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9227" name="文本框 10251"/>
          <p:cNvSpPr txBox="1"/>
          <p:nvPr/>
        </p:nvSpPr>
        <p:spPr>
          <a:xfrm>
            <a:off x="9596120" y="1901190"/>
            <a:ext cx="1255395" cy="26765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   </a:t>
            </a:r>
            <a:r>
              <a:rPr lang="zh-CN" altLang="en-US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浸在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液体</a:t>
            </a:r>
            <a:r>
              <a:rPr lang="zh-CN" altLang="en-US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里的物体受到液体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向上</a:t>
            </a:r>
            <a:r>
              <a:rPr lang="zh-CN" altLang="en-US" sz="2800" b="1">
                <a:solidFill>
                  <a:srgbClr val="00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的托力</a:t>
            </a:r>
            <a:endParaRPr lang="zh-CN" altLang="en-US" sz="2800" b="1">
              <a:solidFill>
                <a:srgbClr val="000066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60" name=" 160"/>
          <p:cNvSpPr/>
          <p:nvPr/>
        </p:nvSpPr>
        <p:spPr>
          <a:xfrm rot="10440000">
            <a:off x="1237615" y="1689735"/>
            <a:ext cx="853440" cy="941705"/>
          </a:xfrm>
          <a:custGeom>
            <a:avLst/>
            <a:gdLst>
              <a:gd name="connsiteX0" fmla="*/ 2723651 w 2860172"/>
              <a:gd name="connsiteY0" fmla="*/ 817 h 2023853"/>
              <a:gd name="connsiteX1" fmla="*/ 2826935 w 2860172"/>
              <a:gd name="connsiteY1" fmla="*/ 33337 h 2023853"/>
              <a:gd name="connsiteX2" fmla="*/ 2829774 w 2860172"/>
              <a:gd name="connsiteY2" fmla="*/ 35326 h 2023853"/>
              <a:gd name="connsiteX3" fmla="*/ 2849613 w 2860172"/>
              <a:gd name="connsiteY3" fmla="*/ 185007 h 2023853"/>
              <a:gd name="connsiteX4" fmla="*/ 2807494 w 2860172"/>
              <a:gd name="connsiteY4" fmla="*/ 326285 h 2023853"/>
              <a:gd name="connsiteX5" fmla="*/ 2480152 w 2860172"/>
              <a:gd name="connsiteY5" fmla="*/ 1326140 h 2023853"/>
              <a:gd name="connsiteX6" fmla="*/ 2479216 w 2860172"/>
              <a:gd name="connsiteY6" fmla="*/ 1322755 h 2023853"/>
              <a:gd name="connsiteX7" fmla="*/ 2348905 w 2860172"/>
              <a:gd name="connsiteY7" fmla="*/ 1721466 h 2023853"/>
              <a:gd name="connsiteX8" fmla="*/ 2280556 w 2860172"/>
              <a:gd name="connsiteY8" fmla="*/ 1058272 h 2023853"/>
              <a:gd name="connsiteX9" fmla="*/ 2226338 w 2860172"/>
              <a:gd name="connsiteY9" fmla="*/ 1103673 h 2023853"/>
              <a:gd name="connsiteX10" fmla="*/ 0 w 2860172"/>
              <a:gd name="connsiteY10" fmla="*/ 2023853 h 2023853"/>
              <a:gd name="connsiteX11" fmla="*/ 1702841 w 2860172"/>
              <a:gd name="connsiteY11" fmla="*/ 735848 h 2023853"/>
              <a:gd name="connsiteX12" fmla="*/ 1811294 w 2860172"/>
              <a:gd name="connsiteY12" fmla="*/ 575004 h 2023853"/>
              <a:gd name="connsiteX13" fmla="*/ 1151281 w 2860172"/>
              <a:gd name="connsiteY13" fmla="*/ 506068 h 2023853"/>
              <a:gd name="connsiteX14" fmla="*/ 2640411 w 2860172"/>
              <a:gd name="connsiteY14" fmla="*/ 20803 h 2023853"/>
              <a:gd name="connsiteX15" fmla="*/ 2675299 w 2860172"/>
              <a:gd name="connsiteY15" fmla="*/ 10454 h 2023853"/>
              <a:gd name="connsiteX16" fmla="*/ 2723651 w 2860172"/>
              <a:gd name="connsiteY16" fmla="*/ 817 h 202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0172" h="2023853">
                <a:moveTo>
                  <a:pt x="2723651" y="817"/>
                </a:moveTo>
                <a:cubicBezTo>
                  <a:pt x="2768908" y="-3349"/>
                  <a:pt x="2804496" y="8545"/>
                  <a:pt x="2826935" y="33337"/>
                </a:cubicBezTo>
                <a:cubicBezTo>
                  <a:pt x="2828146" y="33729"/>
                  <a:pt x="2828970" y="34520"/>
                  <a:pt x="2829774" y="35326"/>
                </a:cubicBezTo>
                <a:cubicBezTo>
                  <a:pt x="2860445" y="66039"/>
                  <a:pt x="2869482" y="118360"/>
                  <a:pt x="2849613" y="185007"/>
                </a:cubicBezTo>
                <a:lnTo>
                  <a:pt x="2807494" y="326285"/>
                </a:lnTo>
                <a:lnTo>
                  <a:pt x="2480152" y="1326140"/>
                </a:lnTo>
                <a:lnTo>
                  <a:pt x="2479216" y="1322755"/>
                </a:lnTo>
                <a:lnTo>
                  <a:pt x="2348905" y="1721466"/>
                </a:lnTo>
                <a:lnTo>
                  <a:pt x="2280556" y="1058272"/>
                </a:lnTo>
                <a:lnTo>
                  <a:pt x="2226338" y="1103673"/>
                </a:lnTo>
                <a:cubicBezTo>
                  <a:pt x="1323053" y="1809646"/>
                  <a:pt x="162385" y="2005519"/>
                  <a:pt x="0" y="2023853"/>
                </a:cubicBezTo>
                <a:cubicBezTo>
                  <a:pt x="722027" y="1807246"/>
                  <a:pt x="1311081" y="1275400"/>
                  <a:pt x="1702841" y="735848"/>
                </a:cubicBezTo>
                <a:lnTo>
                  <a:pt x="1811294" y="575004"/>
                </a:lnTo>
                <a:lnTo>
                  <a:pt x="1151281" y="506068"/>
                </a:lnTo>
                <a:lnTo>
                  <a:pt x="2640411" y="20803"/>
                </a:lnTo>
                <a:lnTo>
                  <a:pt x="2675299" y="10454"/>
                </a:lnTo>
                <a:cubicBezTo>
                  <a:pt x="2692405" y="5379"/>
                  <a:pt x="2708565" y="2206"/>
                  <a:pt x="2723651" y="817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2" name=" 160"/>
          <p:cNvSpPr/>
          <p:nvPr/>
        </p:nvSpPr>
        <p:spPr>
          <a:xfrm rot="10440000" flipH="1">
            <a:off x="7705725" y="1912620"/>
            <a:ext cx="1741805" cy="390525"/>
          </a:xfrm>
          <a:custGeom>
            <a:avLst/>
            <a:gdLst>
              <a:gd name="connsiteX0" fmla="*/ 2723651 w 2860172"/>
              <a:gd name="connsiteY0" fmla="*/ 817 h 2023853"/>
              <a:gd name="connsiteX1" fmla="*/ 2826935 w 2860172"/>
              <a:gd name="connsiteY1" fmla="*/ 33337 h 2023853"/>
              <a:gd name="connsiteX2" fmla="*/ 2829774 w 2860172"/>
              <a:gd name="connsiteY2" fmla="*/ 35326 h 2023853"/>
              <a:gd name="connsiteX3" fmla="*/ 2849613 w 2860172"/>
              <a:gd name="connsiteY3" fmla="*/ 185007 h 2023853"/>
              <a:gd name="connsiteX4" fmla="*/ 2807494 w 2860172"/>
              <a:gd name="connsiteY4" fmla="*/ 326285 h 2023853"/>
              <a:gd name="connsiteX5" fmla="*/ 2480152 w 2860172"/>
              <a:gd name="connsiteY5" fmla="*/ 1326140 h 2023853"/>
              <a:gd name="connsiteX6" fmla="*/ 2479216 w 2860172"/>
              <a:gd name="connsiteY6" fmla="*/ 1322755 h 2023853"/>
              <a:gd name="connsiteX7" fmla="*/ 2348905 w 2860172"/>
              <a:gd name="connsiteY7" fmla="*/ 1721466 h 2023853"/>
              <a:gd name="connsiteX8" fmla="*/ 2280556 w 2860172"/>
              <a:gd name="connsiteY8" fmla="*/ 1058272 h 2023853"/>
              <a:gd name="connsiteX9" fmla="*/ 2226338 w 2860172"/>
              <a:gd name="connsiteY9" fmla="*/ 1103673 h 2023853"/>
              <a:gd name="connsiteX10" fmla="*/ 0 w 2860172"/>
              <a:gd name="connsiteY10" fmla="*/ 2023853 h 2023853"/>
              <a:gd name="connsiteX11" fmla="*/ 1702841 w 2860172"/>
              <a:gd name="connsiteY11" fmla="*/ 735848 h 2023853"/>
              <a:gd name="connsiteX12" fmla="*/ 1811294 w 2860172"/>
              <a:gd name="connsiteY12" fmla="*/ 575004 h 2023853"/>
              <a:gd name="connsiteX13" fmla="*/ 1151281 w 2860172"/>
              <a:gd name="connsiteY13" fmla="*/ 506068 h 2023853"/>
              <a:gd name="connsiteX14" fmla="*/ 2640411 w 2860172"/>
              <a:gd name="connsiteY14" fmla="*/ 20803 h 2023853"/>
              <a:gd name="connsiteX15" fmla="*/ 2675299 w 2860172"/>
              <a:gd name="connsiteY15" fmla="*/ 10454 h 2023853"/>
              <a:gd name="connsiteX16" fmla="*/ 2723651 w 2860172"/>
              <a:gd name="connsiteY16" fmla="*/ 817 h 202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0172" h="2023853">
                <a:moveTo>
                  <a:pt x="2723651" y="817"/>
                </a:moveTo>
                <a:cubicBezTo>
                  <a:pt x="2768908" y="-3349"/>
                  <a:pt x="2804496" y="8545"/>
                  <a:pt x="2826935" y="33337"/>
                </a:cubicBezTo>
                <a:cubicBezTo>
                  <a:pt x="2828146" y="33729"/>
                  <a:pt x="2828970" y="34520"/>
                  <a:pt x="2829774" y="35326"/>
                </a:cubicBezTo>
                <a:cubicBezTo>
                  <a:pt x="2860445" y="66039"/>
                  <a:pt x="2869482" y="118360"/>
                  <a:pt x="2849613" y="185007"/>
                </a:cubicBezTo>
                <a:lnTo>
                  <a:pt x="2807494" y="326285"/>
                </a:lnTo>
                <a:lnTo>
                  <a:pt x="2480152" y="1326140"/>
                </a:lnTo>
                <a:lnTo>
                  <a:pt x="2479216" y="1322755"/>
                </a:lnTo>
                <a:lnTo>
                  <a:pt x="2348905" y="1721466"/>
                </a:lnTo>
                <a:lnTo>
                  <a:pt x="2280556" y="1058272"/>
                </a:lnTo>
                <a:lnTo>
                  <a:pt x="2226338" y="1103673"/>
                </a:lnTo>
                <a:cubicBezTo>
                  <a:pt x="1323053" y="1809646"/>
                  <a:pt x="162385" y="2005519"/>
                  <a:pt x="0" y="2023853"/>
                </a:cubicBezTo>
                <a:cubicBezTo>
                  <a:pt x="722027" y="1807246"/>
                  <a:pt x="1311081" y="1275400"/>
                  <a:pt x="1702841" y="735848"/>
                </a:cubicBezTo>
                <a:lnTo>
                  <a:pt x="1811294" y="575004"/>
                </a:lnTo>
                <a:lnTo>
                  <a:pt x="1151281" y="506068"/>
                </a:lnTo>
                <a:lnTo>
                  <a:pt x="2640411" y="20803"/>
                </a:lnTo>
                <a:lnTo>
                  <a:pt x="2675299" y="10454"/>
                </a:lnTo>
                <a:cubicBezTo>
                  <a:pt x="2692405" y="5379"/>
                  <a:pt x="2708565" y="2206"/>
                  <a:pt x="2723651" y="817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3" name=" 160"/>
          <p:cNvSpPr/>
          <p:nvPr/>
        </p:nvSpPr>
        <p:spPr>
          <a:xfrm rot="8520000" flipH="1">
            <a:off x="4613910" y="3187700"/>
            <a:ext cx="4798060" cy="1054735"/>
          </a:xfrm>
          <a:custGeom>
            <a:avLst/>
            <a:gdLst>
              <a:gd name="connsiteX0" fmla="*/ 2723651 w 2860172"/>
              <a:gd name="connsiteY0" fmla="*/ 817 h 2023853"/>
              <a:gd name="connsiteX1" fmla="*/ 2826935 w 2860172"/>
              <a:gd name="connsiteY1" fmla="*/ 33337 h 2023853"/>
              <a:gd name="connsiteX2" fmla="*/ 2829774 w 2860172"/>
              <a:gd name="connsiteY2" fmla="*/ 35326 h 2023853"/>
              <a:gd name="connsiteX3" fmla="*/ 2849613 w 2860172"/>
              <a:gd name="connsiteY3" fmla="*/ 185007 h 2023853"/>
              <a:gd name="connsiteX4" fmla="*/ 2807494 w 2860172"/>
              <a:gd name="connsiteY4" fmla="*/ 326285 h 2023853"/>
              <a:gd name="connsiteX5" fmla="*/ 2480152 w 2860172"/>
              <a:gd name="connsiteY5" fmla="*/ 1326140 h 2023853"/>
              <a:gd name="connsiteX6" fmla="*/ 2479216 w 2860172"/>
              <a:gd name="connsiteY6" fmla="*/ 1322755 h 2023853"/>
              <a:gd name="connsiteX7" fmla="*/ 2348905 w 2860172"/>
              <a:gd name="connsiteY7" fmla="*/ 1721466 h 2023853"/>
              <a:gd name="connsiteX8" fmla="*/ 2280556 w 2860172"/>
              <a:gd name="connsiteY8" fmla="*/ 1058272 h 2023853"/>
              <a:gd name="connsiteX9" fmla="*/ 2226338 w 2860172"/>
              <a:gd name="connsiteY9" fmla="*/ 1103673 h 2023853"/>
              <a:gd name="connsiteX10" fmla="*/ 0 w 2860172"/>
              <a:gd name="connsiteY10" fmla="*/ 2023853 h 2023853"/>
              <a:gd name="connsiteX11" fmla="*/ 1702841 w 2860172"/>
              <a:gd name="connsiteY11" fmla="*/ 735848 h 2023853"/>
              <a:gd name="connsiteX12" fmla="*/ 1811294 w 2860172"/>
              <a:gd name="connsiteY12" fmla="*/ 575004 h 2023853"/>
              <a:gd name="connsiteX13" fmla="*/ 1151281 w 2860172"/>
              <a:gd name="connsiteY13" fmla="*/ 506068 h 2023853"/>
              <a:gd name="connsiteX14" fmla="*/ 2640411 w 2860172"/>
              <a:gd name="connsiteY14" fmla="*/ 20803 h 2023853"/>
              <a:gd name="connsiteX15" fmla="*/ 2675299 w 2860172"/>
              <a:gd name="connsiteY15" fmla="*/ 10454 h 2023853"/>
              <a:gd name="connsiteX16" fmla="*/ 2723651 w 2860172"/>
              <a:gd name="connsiteY16" fmla="*/ 817 h 202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0172" h="2023853">
                <a:moveTo>
                  <a:pt x="2723651" y="817"/>
                </a:moveTo>
                <a:cubicBezTo>
                  <a:pt x="2768908" y="-3349"/>
                  <a:pt x="2804496" y="8545"/>
                  <a:pt x="2826935" y="33337"/>
                </a:cubicBezTo>
                <a:cubicBezTo>
                  <a:pt x="2828146" y="33729"/>
                  <a:pt x="2828970" y="34520"/>
                  <a:pt x="2829774" y="35326"/>
                </a:cubicBezTo>
                <a:cubicBezTo>
                  <a:pt x="2860445" y="66039"/>
                  <a:pt x="2869482" y="118360"/>
                  <a:pt x="2849613" y="185007"/>
                </a:cubicBezTo>
                <a:lnTo>
                  <a:pt x="2807494" y="326285"/>
                </a:lnTo>
                <a:lnTo>
                  <a:pt x="2480152" y="1326140"/>
                </a:lnTo>
                <a:lnTo>
                  <a:pt x="2479216" y="1322755"/>
                </a:lnTo>
                <a:lnTo>
                  <a:pt x="2348905" y="1721466"/>
                </a:lnTo>
                <a:lnTo>
                  <a:pt x="2280556" y="1058272"/>
                </a:lnTo>
                <a:lnTo>
                  <a:pt x="2226338" y="1103673"/>
                </a:lnTo>
                <a:cubicBezTo>
                  <a:pt x="1323053" y="1809646"/>
                  <a:pt x="162385" y="2005519"/>
                  <a:pt x="0" y="2023853"/>
                </a:cubicBezTo>
                <a:cubicBezTo>
                  <a:pt x="722027" y="1807246"/>
                  <a:pt x="1311081" y="1275400"/>
                  <a:pt x="1702841" y="735848"/>
                </a:cubicBezTo>
                <a:lnTo>
                  <a:pt x="1811294" y="575004"/>
                </a:lnTo>
                <a:lnTo>
                  <a:pt x="1151281" y="506068"/>
                </a:lnTo>
                <a:lnTo>
                  <a:pt x="2640411" y="20803"/>
                </a:lnTo>
                <a:lnTo>
                  <a:pt x="2675299" y="10454"/>
                </a:lnTo>
                <a:cubicBezTo>
                  <a:pt x="2692405" y="5379"/>
                  <a:pt x="2708565" y="2206"/>
                  <a:pt x="2723651" y="817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4" name=" 160"/>
          <p:cNvSpPr/>
          <p:nvPr/>
        </p:nvSpPr>
        <p:spPr>
          <a:xfrm rot="7800000" flipH="1">
            <a:off x="7630795" y="3683000"/>
            <a:ext cx="1736725" cy="447675"/>
          </a:xfrm>
          <a:custGeom>
            <a:avLst/>
            <a:gdLst>
              <a:gd name="connsiteX0" fmla="*/ 2723651 w 2860172"/>
              <a:gd name="connsiteY0" fmla="*/ 817 h 2023853"/>
              <a:gd name="connsiteX1" fmla="*/ 2826935 w 2860172"/>
              <a:gd name="connsiteY1" fmla="*/ 33337 h 2023853"/>
              <a:gd name="connsiteX2" fmla="*/ 2829774 w 2860172"/>
              <a:gd name="connsiteY2" fmla="*/ 35326 h 2023853"/>
              <a:gd name="connsiteX3" fmla="*/ 2849613 w 2860172"/>
              <a:gd name="connsiteY3" fmla="*/ 185007 h 2023853"/>
              <a:gd name="connsiteX4" fmla="*/ 2807494 w 2860172"/>
              <a:gd name="connsiteY4" fmla="*/ 326285 h 2023853"/>
              <a:gd name="connsiteX5" fmla="*/ 2480152 w 2860172"/>
              <a:gd name="connsiteY5" fmla="*/ 1326140 h 2023853"/>
              <a:gd name="connsiteX6" fmla="*/ 2479216 w 2860172"/>
              <a:gd name="connsiteY6" fmla="*/ 1322755 h 2023853"/>
              <a:gd name="connsiteX7" fmla="*/ 2348905 w 2860172"/>
              <a:gd name="connsiteY7" fmla="*/ 1721466 h 2023853"/>
              <a:gd name="connsiteX8" fmla="*/ 2280556 w 2860172"/>
              <a:gd name="connsiteY8" fmla="*/ 1058272 h 2023853"/>
              <a:gd name="connsiteX9" fmla="*/ 2226338 w 2860172"/>
              <a:gd name="connsiteY9" fmla="*/ 1103673 h 2023853"/>
              <a:gd name="connsiteX10" fmla="*/ 0 w 2860172"/>
              <a:gd name="connsiteY10" fmla="*/ 2023853 h 2023853"/>
              <a:gd name="connsiteX11" fmla="*/ 1702841 w 2860172"/>
              <a:gd name="connsiteY11" fmla="*/ 735848 h 2023853"/>
              <a:gd name="connsiteX12" fmla="*/ 1811294 w 2860172"/>
              <a:gd name="connsiteY12" fmla="*/ 575004 h 2023853"/>
              <a:gd name="connsiteX13" fmla="*/ 1151281 w 2860172"/>
              <a:gd name="connsiteY13" fmla="*/ 506068 h 2023853"/>
              <a:gd name="connsiteX14" fmla="*/ 2640411 w 2860172"/>
              <a:gd name="connsiteY14" fmla="*/ 20803 h 2023853"/>
              <a:gd name="connsiteX15" fmla="*/ 2675299 w 2860172"/>
              <a:gd name="connsiteY15" fmla="*/ 10454 h 2023853"/>
              <a:gd name="connsiteX16" fmla="*/ 2723651 w 2860172"/>
              <a:gd name="connsiteY16" fmla="*/ 817 h 202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0172" h="2023853">
                <a:moveTo>
                  <a:pt x="2723651" y="817"/>
                </a:moveTo>
                <a:cubicBezTo>
                  <a:pt x="2768908" y="-3349"/>
                  <a:pt x="2804496" y="8545"/>
                  <a:pt x="2826935" y="33337"/>
                </a:cubicBezTo>
                <a:cubicBezTo>
                  <a:pt x="2828146" y="33729"/>
                  <a:pt x="2828970" y="34520"/>
                  <a:pt x="2829774" y="35326"/>
                </a:cubicBezTo>
                <a:cubicBezTo>
                  <a:pt x="2860445" y="66039"/>
                  <a:pt x="2869482" y="118360"/>
                  <a:pt x="2849613" y="185007"/>
                </a:cubicBezTo>
                <a:lnTo>
                  <a:pt x="2807494" y="326285"/>
                </a:lnTo>
                <a:lnTo>
                  <a:pt x="2480152" y="1326140"/>
                </a:lnTo>
                <a:lnTo>
                  <a:pt x="2479216" y="1322755"/>
                </a:lnTo>
                <a:lnTo>
                  <a:pt x="2348905" y="1721466"/>
                </a:lnTo>
                <a:lnTo>
                  <a:pt x="2280556" y="1058272"/>
                </a:lnTo>
                <a:lnTo>
                  <a:pt x="2226338" y="1103673"/>
                </a:lnTo>
                <a:cubicBezTo>
                  <a:pt x="1323053" y="1809646"/>
                  <a:pt x="162385" y="2005519"/>
                  <a:pt x="0" y="2023853"/>
                </a:cubicBezTo>
                <a:cubicBezTo>
                  <a:pt x="722027" y="1807246"/>
                  <a:pt x="1311081" y="1275400"/>
                  <a:pt x="1702841" y="735848"/>
                </a:cubicBezTo>
                <a:lnTo>
                  <a:pt x="1811294" y="575004"/>
                </a:lnTo>
                <a:lnTo>
                  <a:pt x="1151281" y="506068"/>
                </a:lnTo>
                <a:lnTo>
                  <a:pt x="2640411" y="20803"/>
                </a:lnTo>
                <a:lnTo>
                  <a:pt x="2675299" y="10454"/>
                </a:lnTo>
                <a:cubicBezTo>
                  <a:pt x="2692405" y="5379"/>
                  <a:pt x="2708565" y="2206"/>
                  <a:pt x="2723651" y="817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ldLvl="0" animBg="1"/>
      <p:bldP spid="160" grpId="0" animBg="1"/>
      <p:bldP spid="12" grpId="0" animBg="1"/>
      <p:bldP spid="13" grpId="0" animBg="1"/>
      <p:bldP spid="14" grpId="0" animBg="1"/>
      <p:bldP spid="92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746" name="文本占位符 31745"/>
          <p:cNvPicPr>
            <a:picLocks noGrp="1" noChangeAspect="1"/>
          </p:cNvPicPr>
          <p:nvPr/>
        </p:nvPicPr>
        <p:blipFill>
          <a:blip r:embed="rId1"/>
          <a:srcRect t="6837" b="10993"/>
          <a:stretch>
            <a:fillRect/>
          </a:stretch>
        </p:blipFill>
        <p:spPr>
          <a:xfrm>
            <a:off x="1379855" y="1422400"/>
            <a:ext cx="3334385" cy="3891915"/>
          </a:xfrm>
          <a:prstGeom prst="rect">
            <a:avLst/>
          </a:prstGeom>
        </p:spPr>
      </p:pic>
      <p:sp>
        <p:nvSpPr>
          <p:cNvPr id="31747" name="文本框 31746"/>
          <p:cNvSpPr txBox="1"/>
          <p:nvPr/>
        </p:nvSpPr>
        <p:spPr>
          <a:xfrm>
            <a:off x="5488287" y="1538891"/>
            <a:ext cx="1940862" cy="614045"/>
          </a:xfrm>
          <a:prstGeom prst="rect">
            <a:avLst/>
          </a:prstGeom>
          <a:solidFill>
            <a:srgbClr val="33CC33"/>
          </a:solidFill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400" b="1">
                <a:solidFill>
                  <a:srgbClr val="0033CC"/>
                </a:solidFill>
                <a:latin typeface="Arial" panose="020B0604020202020204" pitchFamily="34" charset="0"/>
                <a:ea typeface="楷体_GB2312" pitchFamily="1" charset="-122"/>
              </a:rPr>
              <a:t>实验步骤</a:t>
            </a:r>
            <a:endParaRPr lang="zh-CN" altLang="en-US" sz="3400" b="1">
              <a:solidFill>
                <a:srgbClr val="0033CC"/>
              </a:solidFill>
              <a:latin typeface="Arial" panose="020B0604020202020204" pitchFamily="34" charset="0"/>
              <a:ea typeface="楷体_GB2312" pitchFamily="1" charset="-122"/>
            </a:endParaRPr>
          </a:p>
        </p:txBody>
      </p:sp>
      <p:sp>
        <p:nvSpPr>
          <p:cNvPr id="31748" name="文本框 31747"/>
          <p:cNvSpPr txBox="1"/>
          <p:nvPr/>
        </p:nvSpPr>
        <p:spPr>
          <a:xfrm>
            <a:off x="5488287" y="2219842"/>
            <a:ext cx="4354190" cy="10236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(1)</a:t>
            </a:r>
            <a:r>
              <a:rPr lang="zh-CN" altLang="en-US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用弹簧测力计测出装水塑料袋所受重力</a:t>
            </a:r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G</a:t>
            </a:r>
            <a:endParaRPr lang="en-US" altLang="zh-CN" sz="3025" b="1">
              <a:solidFill>
                <a:srgbClr val="FF33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1749" name="文本框 31748"/>
          <p:cNvSpPr txBox="1"/>
          <p:nvPr/>
        </p:nvSpPr>
        <p:spPr>
          <a:xfrm>
            <a:off x="5557282" y="3239770"/>
            <a:ext cx="4286696" cy="10236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(2)</a:t>
            </a:r>
            <a:r>
              <a:rPr lang="zh-CN" altLang="en-US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测出装水塑料袋在水中受到的拉力</a:t>
            </a:r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F</a:t>
            </a:r>
            <a:r>
              <a:rPr lang="en-US" altLang="zh-CN" sz="3025" b="1" baseline="30000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/</a:t>
            </a:r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=0</a:t>
            </a:r>
            <a:endParaRPr lang="en-US" altLang="zh-CN" sz="3025" b="1" baseline="30000">
              <a:solidFill>
                <a:srgbClr val="FF33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1750" name="文本框 31749"/>
          <p:cNvSpPr txBox="1"/>
          <p:nvPr/>
        </p:nvSpPr>
        <p:spPr>
          <a:xfrm>
            <a:off x="5420792" y="4192203"/>
            <a:ext cx="4625672" cy="10236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(3)</a:t>
            </a:r>
            <a:r>
              <a:rPr lang="zh-CN" altLang="en-US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计算出装水塑料袋所受到的浮力</a:t>
            </a:r>
            <a:r>
              <a:rPr lang="en-US" altLang="zh-CN" sz="3025" b="1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F</a:t>
            </a:r>
            <a:r>
              <a:rPr lang="zh-CN" altLang="en-US" sz="3025" b="1" baseline="-25000">
                <a:solidFill>
                  <a:srgbClr val="FF33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浮</a:t>
            </a:r>
            <a:endParaRPr lang="zh-CN" altLang="en-US" sz="3025" b="1" baseline="-25000">
              <a:solidFill>
                <a:srgbClr val="FF33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1751" name="文本框 31750"/>
          <p:cNvSpPr txBox="1"/>
          <p:nvPr/>
        </p:nvSpPr>
        <p:spPr>
          <a:xfrm>
            <a:off x="5896258" y="5212130"/>
            <a:ext cx="3605744" cy="5575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025" b="1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F</a:t>
            </a:r>
            <a:r>
              <a:rPr lang="zh-CN" altLang="en-US" sz="3025" b="1" baseline="-25000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浮</a:t>
            </a:r>
            <a:r>
              <a:rPr lang="en-US" altLang="zh-CN" sz="3025" b="1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=G</a:t>
            </a:r>
            <a:r>
              <a:rPr lang="zh-CN" altLang="en-US" sz="3025" b="1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3025" b="1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F</a:t>
            </a:r>
            <a:r>
              <a:rPr lang="en-US" altLang="zh-CN" sz="3025" b="1" baseline="30000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/</a:t>
            </a:r>
            <a:r>
              <a:rPr lang="en-US" altLang="zh-CN" sz="3025" b="1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=G</a:t>
            </a:r>
            <a:r>
              <a:rPr lang="zh-CN" altLang="en-US" sz="3025" b="1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3025" b="1">
                <a:solidFill>
                  <a:srgbClr val="FF0066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0=G</a:t>
            </a:r>
            <a:endParaRPr lang="en-US" altLang="zh-CN" sz="3025" b="1" baseline="-25000">
              <a:solidFill>
                <a:srgbClr val="FF0066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0727" name="矩形 31751"/>
          <p:cNvSpPr/>
          <p:nvPr/>
        </p:nvSpPr>
        <p:spPr>
          <a:xfrm>
            <a:off x="770255" y="633095"/>
            <a:ext cx="98698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 3.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你能用称重法测出盛满水的塑料袋在水中所受的浮力嘛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ldLvl="0" animBg="1"/>
      <p:bldP spid="31748" grpId="0"/>
      <p:bldP spid="31749" grpId="0"/>
      <p:bldP spid="31750" grpId="0"/>
      <p:bldP spid="317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文本占位符 11265"/>
          <p:cNvSpPr txBox="1"/>
          <p:nvPr/>
        </p:nvSpPr>
        <p:spPr>
          <a:xfrm>
            <a:off x="1056005" y="713105"/>
            <a:ext cx="5397500" cy="57848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rtlCol="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lnSpc>
                <a:spcPct val="100000"/>
              </a:lnSpc>
              <a:buNone/>
            </a:pPr>
            <a:r>
              <a:rPr lang="zh-CN" altLang="en-US" sz="3200" b="1" strike="noStrike" noProof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浮力（</a:t>
            </a:r>
            <a:r>
              <a:rPr lang="en-US" altLang="zh-CN" sz="3200" b="1" strike="noStrike" noProof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strike="noStrike" noProof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浮）</a:t>
            </a:r>
            <a:endParaRPr lang="zh-CN" altLang="en-US" sz="3200" b="1" strike="noStrike" noProof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l" fontAlgn="auto">
              <a:lnSpc>
                <a:spcPct val="100000"/>
              </a:lnSpc>
              <a:buNone/>
            </a:pPr>
            <a:r>
              <a:rPr lang="zh-CN" altLang="en-US" sz="3200" b="1" strike="noStrike" noProof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</a:t>
            </a:r>
            <a:endParaRPr lang="zh-CN" altLang="en-US" sz="3200" b="1" strike="noStrike" noProof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1267" name="文本框 11266"/>
          <p:cNvSpPr txBox="1"/>
          <p:nvPr/>
        </p:nvSpPr>
        <p:spPr>
          <a:xfrm>
            <a:off x="1109345" y="1588135"/>
            <a:ext cx="9762490" cy="95313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定义：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浸在液体或气体里的物体受到液体或气体向上的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托力称为浮力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.</a:t>
            </a:r>
            <a:endParaRPr lang="en-US" altLang="zh-CN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1268" name="文本框 11267"/>
          <p:cNvSpPr txBox="1"/>
          <p:nvPr/>
        </p:nvSpPr>
        <p:spPr>
          <a:xfrm>
            <a:off x="1109345" y="2680335"/>
            <a:ext cx="5257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2.</a:t>
            </a:r>
            <a:r>
              <a:rPr lang="zh-CN" altLang="en-US" sz="2800" b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方向：</a:t>
            </a:r>
            <a:endParaRPr lang="zh-CN" altLang="en-US" sz="2800" b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1288" name="文本框 11287"/>
          <p:cNvSpPr txBox="1"/>
          <p:nvPr/>
        </p:nvSpPr>
        <p:spPr>
          <a:xfrm>
            <a:off x="2836545" y="2679700"/>
            <a:ext cx="31819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竖直向上</a:t>
            </a:r>
            <a:endParaRPr lang="zh-CN" altLang="en-US" sz="2800" b="1">
              <a:solidFill>
                <a:srgbClr val="FF0066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0264" name="文本框 11288"/>
          <p:cNvSpPr txBox="1"/>
          <p:nvPr/>
        </p:nvSpPr>
        <p:spPr>
          <a:xfrm>
            <a:off x="6858000" y="1449705"/>
            <a:ext cx="3429000" cy="3651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9221" name="组合 9220"/>
          <p:cNvGrpSpPr/>
          <p:nvPr/>
        </p:nvGrpSpPr>
        <p:grpSpPr>
          <a:xfrm>
            <a:off x="2792730" y="4154805"/>
            <a:ext cx="1391920" cy="1555115"/>
            <a:chOff x="1429" y="1344"/>
            <a:chExt cx="1088" cy="1315"/>
          </a:xfrm>
        </p:grpSpPr>
        <p:sp>
          <p:nvSpPr>
            <p:cNvPr id="9222" name="矩形 9221"/>
            <p:cNvSpPr/>
            <p:nvPr/>
          </p:nvSpPr>
          <p:spPr>
            <a:xfrm>
              <a:off x="1447" y="1752"/>
              <a:ext cx="1049" cy="886"/>
            </a:xfrm>
            <a:prstGeom prst="rect">
              <a:avLst/>
            </a:prstGeom>
            <a:pattFill prst="dashHorz">
              <a:fgClr>
                <a:schemeClr val="tx1"/>
              </a:fgClr>
              <a:bgClr>
                <a:schemeClr val="bg1"/>
              </a:bgClr>
            </a:pattFill>
            <a:ln w="952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grpSp>
          <p:nvGrpSpPr>
            <p:cNvPr id="9223" name="组合 9222"/>
            <p:cNvGrpSpPr/>
            <p:nvPr/>
          </p:nvGrpSpPr>
          <p:grpSpPr>
            <a:xfrm>
              <a:off x="1429" y="1344"/>
              <a:ext cx="1088" cy="1315"/>
              <a:chOff x="1429" y="1344"/>
              <a:chExt cx="635" cy="771"/>
            </a:xfrm>
          </p:grpSpPr>
          <p:sp>
            <p:nvSpPr>
              <p:cNvPr id="9224" name="直接连接符 9223"/>
              <p:cNvSpPr/>
              <p:nvPr/>
            </p:nvSpPr>
            <p:spPr>
              <a:xfrm>
                <a:off x="1429" y="1344"/>
                <a:ext cx="0" cy="771"/>
              </a:xfrm>
              <a:prstGeom prst="line">
                <a:avLst/>
              </a:prstGeom>
              <a:ln w="539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25" name="直接连接符 9224"/>
              <p:cNvSpPr/>
              <p:nvPr/>
            </p:nvSpPr>
            <p:spPr>
              <a:xfrm>
                <a:off x="1429" y="2115"/>
                <a:ext cx="635" cy="0"/>
              </a:xfrm>
              <a:prstGeom prst="line">
                <a:avLst/>
              </a:prstGeom>
              <a:ln w="539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26" name="直接连接符 9225"/>
              <p:cNvSpPr/>
              <p:nvPr/>
            </p:nvSpPr>
            <p:spPr>
              <a:xfrm flipV="1">
                <a:off x="2064" y="1344"/>
                <a:ext cx="0" cy="771"/>
              </a:xfrm>
              <a:prstGeom prst="line">
                <a:avLst/>
              </a:prstGeom>
              <a:ln w="539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9227" name="矩形 9226"/>
            <p:cNvSpPr/>
            <p:nvPr/>
          </p:nvSpPr>
          <p:spPr>
            <a:xfrm>
              <a:off x="1764" y="1600"/>
              <a:ext cx="402" cy="395"/>
            </a:xfrm>
            <a:prstGeom prst="rect">
              <a:avLst/>
            </a:prstGeom>
            <a:solidFill>
              <a:schemeClr val="accent1"/>
            </a:solidFill>
            <a:ln w="349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9243" name="直接连接符 9242"/>
          <p:cNvSpPr/>
          <p:nvPr/>
        </p:nvSpPr>
        <p:spPr>
          <a:xfrm flipH="1" flipV="1">
            <a:off x="3487420" y="3573780"/>
            <a:ext cx="2540" cy="1081405"/>
          </a:xfrm>
          <a:prstGeom prst="line">
            <a:avLst/>
          </a:prstGeom>
          <a:ln w="53975" cap="flat" cmpd="sng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9244" name="文本框 9243"/>
          <p:cNvSpPr txBox="1"/>
          <p:nvPr/>
        </p:nvSpPr>
        <p:spPr>
          <a:xfrm>
            <a:off x="3752850" y="3435350"/>
            <a:ext cx="11182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baseline="-250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</a:t>
            </a:r>
            <a:endParaRPr lang="zh-CN" altLang="en-US" sz="3200" b="1" baseline="-2500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9228" name="组合 9227"/>
          <p:cNvGrpSpPr/>
          <p:nvPr/>
        </p:nvGrpSpPr>
        <p:grpSpPr>
          <a:xfrm>
            <a:off x="6167120" y="4093210"/>
            <a:ext cx="2463800" cy="1635125"/>
            <a:chOff x="3061" y="1001"/>
            <a:chExt cx="1815" cy="1205"/>
          </a:xfrm>
        </p:grpSpPr>
        <p:sp>
          <p:nvSpPr>
            <p:cNvPr id="9229" name="直角三角形 9228"/>
            <p:cNvSpPr/>
            <p:nvPr/>
          </p:nvSpPr>
          <p:spPr>
            <a:xfrm>
              <a:off x="3061" y="1480"/>
              <a:ext cx="1815" cy="726"/>
            </a:xfrm>
            <a:prstGeom prst="rtTriangle">
              <a:avLst/>
            </a:prstGeom>
            <a:solidFill>
              <a:schemeClr val="accent1"/>
            </a:solidFill>
            <a:ln w="444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grpSp>
          <p:nvGrpSpPr>
            <p:cNvPr id="9230" name="组合 9229"/>
            <p:cNvGrpSpPr/>
            <p:nvPr/>
          </p:nvGrpSpPr>
          <p:grpSpPr>
            <a:xfrm rot="1354598">
              <a:off x="3742" y="1026"/>
              <a:ext cx="772" cy="862"/>
              <a:chOff x="2426" y="2704"/>
              <a:chExt cx="772" cy="862"/>
            </a:xfrm>
          </p:grpSpPr>
          <p:sp>
            <p:nvSpPr>
              <p:cNvPr id="9231" name="直接连接符 9230"/>
              <p:cNvSpPr/>
              <p:nvPr/>
            </p:nvSpPr>
            <p:spPr>
              <a:xfrm>
                <a:off x="2426" y="2704"/>
                <a:ext cx="0" cy="862"/>
              </a:xfrm>
              <a:prstGeom prst="line">
                <a:avLst/>
              </a:prstGeom>
              <a:ln w="50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32" name="直接连接符 9231"/>
              <p:cNvSpPr/>
              <p:nvPr/>
            </p:nvSpPr>
            <p:spPr>
              <a:xfrm>
                <a:off x="2426" y="3566"/>
                <a:ext cx="772" cy="0"/>
              </a:xfrm>
              <a:prstGeom prst="line">
                <a:avLst/>
              </a:prstGeom>
              <a:ln w="50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33" name="直接连接符 9232"/>
              <p:cNvSpPr/>
              <p:nvPr/>
            </p:nvSpPr>
            <p:spPr>
              <a:xfrm flipV="1">
                <a:off x="3198" y="2704"/>
                <a:ext cx="0" cy="862"/>
              </a:xfrm>
              <a:prstGeom prst="line">
                <a:avLst/>
              </a:prstGeom>
              <a:ln w="50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9234" name="组合 9233"/>
            <p:cNvGrpSpPr/>
            <p:nvPr/>
          </p:nvGrpSpPr>
          <p:grpSpPr>
            <a:xfrm>
              <a:off x="3651" y="1298"/>
              <a:ext cx="953" cy="544"/>
              <a:chOff x="3651" y="1298"/>
              <a:chExt cx="953" cy="544"/>
            </a:xfrm>
          </p:grpSpPr>
          <p:sp>
            <p:nvSpPr>
              <p:cNvPr id="9235" name="直接连接符 9234"/>
              <p:cNvSpPr/>
              <p:nvPr/>
            </p:nvSpPr>
            <p:spPr>
              <a:xfrm>
                <a:off x="3787" y="1298"/>
                <a:ext cx="817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36" name="直接连接符 9235"/>
              <p:cNvSpPr/>
              <p:nvPr/>
            </p:nvSpPr>
            <p:spPr>
              <a:xfrm>
                <a:off x="3742" y="1389"/>
                <a:ext cx="81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37" name="直接连接符 9236"/>
              <p:cNvSpPr/>
              <p:nvPr/>
            </p:nvSpPr>
            <p:spPr>
              <a:xfrm>
                <a:off x="3742" y="1480"/>
                <a:ext cx="77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38" name="直接连接符 9237"/>
              <p:cNvSpPr/>
              <p:nvPr/>
            </p:nvSpPr>
            <p:spPr>
              <a:xfrm>
                <a:off x="3696" y="1570"/>
                <a:ext cx="772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39" name="直接连接符 9238"/>
              <p:cNvSpPr/>
              <p:nvPr/>
            </p:nvSpPr>
            <p:spPr>
              <a:xfrm>
                <a:off x="3651" y="1661"/>
                <a:ext cx="77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40" name="直接连接符 9239"/>
              <p:cNvSpPr/>
              <p:nvPr/>
            </p:nvSpPr>
            <p:spPr>
              <a:xfrm>
                <a:off x="3833" y="1752"/>
                <a:ext cx="544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241" name="直接连接符 9240"/>
              <p:cNvSpPr/>
              <p:nvPr/>
            </p:nvSpPr>
            <p:spPr>
              <a:xfrm>
                <a:off x="4014" y="1842"/>
                <a:ext cx="363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  <p:sp>
          <p:nvSpPr>
            <p:cNvPr id="9242" name="椭圆 9241"/>
            <p:cNvSpPr/>
            <p:nvPr/>
          </p:nvSpPr>
          <p:spPr>
            <a:xfrm>
              <a:off x="3973" y="1001"/>
              <a:ext cx="454" cy="454"/>
            </a:xfrm>
            <a:prstGeom prst="ellipse">
              <a:avLst/>
            </a:prstGeom>
            <a:solidFill>
              <a:schemeClr val="accent1"/>
            </a:solidFill>
            <a:ln w="508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9245" name="直接连接符 9244"/>
          <p:cNvSpPr/>
          <p:nvPr/>
        </p:nvSpPr>
        <p:spPr>
          <a:xfrm flipV="1">
            <a:off x="7713345" y="3291205"/>
            <a:ext cx="635" cy="1166495"/>
          </a:xfrm>
          <a:prstGeom prst="line">
            <a:avLst/>
          </a:prstGeom>
          <a:ln w="53975" cap="flat" cmpd="sng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9246" name="文本框 9245"/>
          <p:cNvSpPr txBox="1"/>
          <p:nvPr/>
        </p:nvSpPr>
        <p:spPr>
          <a:xfrm>
            <a:off x="8014335" y="3147060"/>
            <a:ext cx="8985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baseline="-250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</a:t>
            </a:r>
            <a:endParaRPr lang="zh-CN" altLang="en-US" sz="3200" b="1" baseline="-2500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ldLvl="0" animBg="1"/>
      <p:bldP spid="11268" grpId="0"/>
      <p:bldP spid="11288" grpId="0"/>
      <p:bldP spid="9244" grpId="0"/>
      <p:bldP spid="92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7" name="图片 12291" descr="68"/>
          <p:cNvPicPr>
            <a:picLocks noChangeAspect="1"/>
          </p:cNvPicPr>
          <p:nvPr/>
        </p:nvPicPr>
        <p:blipFill>
          <a:blip r:embed="rId1"/>
          <a:srcRect b="56"/>
          <a:stretch>
            <a:fillRect/>
          </a:stretch>
        </p:blipFill>
        <p:spPr>
          <a:xfrm>
            <a:off x="2010410" y="1351915"/>
            <a:ext cx="3596640" cy="21609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0" name="图片 12294" descr="xinsrc_420801160913734547198"/>
          <p:cNvPicPr>
            <a:picLocks noChangeAspect="1"/>
          </p:cNvPicPr>
          <p:nvPr/>
        </p:nvPicPr>
        <p:blipFill>
          <a:blip r:embed="rId2"/>
          <a:srcRect r="-23" b="72"/>
          <a:stretch>
            <a:fillRect/>
          </a:stretch>
        </p:blipFill>
        <p:spPr>
          <a:xfrm>
            <a:off x="6296660" y="1351915"/>
            <a:ext cx="3827780" cy="21609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1" name="图片 12295" descr="抗洪"/>
          <p:cNvPicPr>
            <a:picLocks noChangeAspect="1"/>
          </p:cNvPicPr>
          <p:nvPr/>
        </p:nvPicPr>
        <p:blipFill>
          <a:blip r:embed="rId3"/>
          <a:srcRect t="8304"/>
          <a:stretch>
            <a:fillRect/>
          </a:stretch>
        </p:blipFill>
        <p:spPr>
          <a:xfrm>
            <a:off x="1417955" y="3736340"/>
            <a:ext cx="3505200" cy="21761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2" name="图片 12296" descr="碰碰船"/>
          <p:cNvPicPr>
            <a:picLocks noChangeAspect="1"/>
          </p:cNvPicPr>
          <p:nvPr/>
        </p:nvPicPr>
        <p:blipFill>
          <a:blip r:embed="rId4"/>
          <a:srcRect l="3610" t="14786" r="4215" b="4661"/>
          <a:stretch>
            <a:fillRect/>
          </a:stretch>
        </p:blipFill>
        <p:spPr>
          <a:xfrm>
            <a:off x="5801360" y="3736340"/>
            <a:ext cx="3485515" cy="2176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00" name="文本框 12299"/>
          <p:cNvSpPr txBox="1"/>
          <p:nvPr/>
        </p:nvSpPr>
        <p:spPr>
          <a:xfrm>
            <a:off x="910590" y="568325"/>
            <a:ext cx="451929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浮力无处不在</a:t>
            </a:r>
            <a:endParaRPr lang="zh-CN" altLang="en-US" sz="36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文本框 13313"/>
          <p:cNvSpPr txBox="1"/>
          <p:nvPr/>
        </p:nvSpPr>
        <p:spPr>
          <a:xfrm>
            <a:off x="835660" y="858520"/>
            <a:ext cx="98482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200" b="1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活动</a:t>
            </a:r>
            <a:r>
              <a:rPr lang="en-US" altLang="zh-CN" sz="3200" b="1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10.9  </a:t>
            </a:r>
            <a:r>
              <a:rPr lang="zh-CN" altLang="en-US" sz="3200" b="1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下沉的物体是否受到浮力的作用</a:t>
            </a:r>
            <a:endParaRPr lang="zh-CN" altLang="en-US" sz="3200" b="1">
              <a:solidFill>
                <a:srgbClr val="FF33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2290" name="矩形 13314"/>
          <p:cNvSpPr/>
          <p:nvPr/>
        </p:nvSpPr>
        <p:spPr>
          <a:xfrm>
            <a:off x="1110615" y="2011045"/>
            <a:ext cx="82346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</a:rPr>
              <a:t>①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猜想：下沉的物体是否受到浮力？</a:t>
            </a:r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291" name="矩形 13315"/>
          <p:cNvSpPr/>
          <p:nvPr/>
        </p:nvSpPr>
        <p:spPr>
          <a:xfrm>
            <a:off x="1087755" y="3162935"/>
            <a:ext cx="79800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</a:rPr>
              <a:t>②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你有什么经验支持你的猜想？</a:t>
            </a:r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292" name="矩形 13316"/>
          <p:cNvSpPr/>
          <p:nvPr/>
        </p:nvSpPr>
        <p:spPr>
          <a:xfrm>
            <a:off x="1110615" y="4342130"/>
            <a:ext cx="9409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</a:rPr>
              <a:t>③</a:t>
            </a:r>
            <a:r>
              <a:rPr lang="zh-CN" altLang="en-US" sz="3200" b="1">
                <a:latin typeface="黑体" panose="02010609060101010101" pitchFamily="2" charset="-122"/>
                <a:ea typeface="黑体" panose="02010609060101010101" pitchFamily="2" charset="-122"/>
              </a:rPr>
              <a:t>你打算用什么样的实验来验证你的猜想？</a:t>
            </a:r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8" name="图片 143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4530" y="594360"/>
            <a:ext cx="2371090" cy="5353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39" name="图片 143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395" y="594360"/>
            <a:ext cx="1395730" cy="52381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文本框 15361"/>
          <p:cNvSpPr txBox="1"/>
          <p:nvPr/>
        </p:nvSpPr>
        <p:spPr>
          <a:xfrm>
            <a:off x="2738942" y="4846115"/>
            <a:ext cx="1225413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eaLnBrk="0" hangingPunct="0">
              <a:spcBef>
                <a:spcPct val="50000"/>
              </a:spcBef>
            </a:pPr>
            <a:endParaRPr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4338" name="矩形 15362"/>
          <p:cNvSpPr/>
          <p:nvPr/>
        </p:nvSpPr>
        <p:spPr>
          <a:xfrm>
            <a:off x="4312679" y="1507695"/>
            <a:ext cx="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5364" name="文本框 15363"/>
          <p:cNvSpPr txBox="1"/>
          <p:nvPr/>
        </p:nvSpPr>
        <p:spPr>
          <a:xfrm>
            <a:off x="923819" y="2898704"/>
            <a:ext cx="4031714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(1)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你观察到的现象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sz="28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5365" name="文本框 15364"/>
          <p:cNvSpPr txBox="1"/>
          <p:nvPr/>
        </p:nvSpPr>
        <p:spPr>
          <a:xfrm>
            <a:off x="1499778" y="3506809"/>
            <a:ext cx="3455755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CC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测力计的示数变小</a:t>
            </a:r>
            <a:endParaRPr lang="zh-CN" altLang="en-US" sz="2800" b="1">
              <a:solidFill>
                <a:srgbClr val="CC33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5366" name="文本框 15365"/>
          <p:cNvSpPr txBox="1"/>
          <p:nvPr/>
        </p:nvSpPr>
        <p:spPr>
          <a:xfrm>
            <a:off x="902970" y="4324350"/>
            <a:ext cx="62350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(2)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你观察到的现象能说明什么问题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sz="28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5367" name="文本框 15366"/>
          <p:cNvSpPr txBox="1"/>
          <p:nvPr/>
        </p:nvSpPr>
        <p:spPr>
          <a:xfrm>
            <a:off x="1417955" y="5016500"/>
            <a:ext cx="53613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CC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下沉的物体也受到浮力的作用</a:t>
            </a:r>
            <a:endParaRPr lang="zh-CN" altLang="en-US" sz="2800" b="1">
              <a:solidFill>
                <a:srgbClr val="CC33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15368" name="图片 15367">
            <a:hlinkClick r:id="rId1" action="ppaction://hlinkfile"/>
          </p:cNvPr>
          <p:cNvPicPr>
            <a:picLocks noChangeAspect="1"/>
          </p:cNvPicPr>
          <p:nvPr/>
        </p:nvPicPr>
        <p:blipFill>
          <a:blip r:embed="rId2">
            <a:lum contrast="17999"/>
          </a:blip>
          <a:srcRect r="1627"/>
          <a:stretch>
            <a:fillRect/>
          </a:stretch>
        </p:blipFill>
        <p:spPr>
          <a:xfrm>
            <a:off x="7415530" y="1118235"/>
            <a:ext cx="2914650" cy="42430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9" name="标题 15368"/>
          <p:cNvSpPr>
            <a:spLocks noGrp="1"/>
          </p:cNvSpPr>
          <p:nvPr/>
        </p:nvSpPr>
        <p:spPr>
          <a:xfrm>
            <a:off x="963295" y="911860"/>
            <a:ext cx="5479415" cy="1869440"/>
          </a:xfrm>
          <a:prstGeom prst="rect">
            <a:avLst/>
          </a:prstGeom>
        </p:spPr>
        <p:txBody>
          <a:bodyPr vert="horz" lIns="86393" tIns="43196" rIns="86393" bIns="43196" rtlCol="0" anchor="ctr">
            <a:noAutofit/>
          </a:bodyPr>
          <a:lstStyle>
            <a:lvl1pPr algn="l" defTabSz="86423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</a:pPr>
            <a:r>
              <a:rPr lang="en-US" altLang="zh-CN" sz="2800" b="1" strike="noStrike" noProof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④</a:t>
            </a:r>
            <a:r>
              <a:rPr lang="zh-CN" altLang="en-US" sz="2800" b="1" strike="noStrike" noProof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如果给你一个弹簧测力计和一杯水</a:t>
            </a:r>
            <a:r>
              <a:rPr lang="en-US" altLang="zh-CN" sz="2800" b="1" strike="noStrike" noProof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,</a:t>
            </a:r>
            <a:r>
              <a:rPr lang="zh-CN" altLang="en-US" sz="2800" b="1" strike="noStrike" noProof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你能通过实验判断浸入水中的重物是否受到浮力的作用吗</a:t>
            </a:r>
            <a:r>
              <a:rPr lang="en-US" altLang="zh-CN" sz="2800" b="1" strike="noStrike" noProof="1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sz="2800" b="1" strike="noStrike" noProof="1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15366" grpId="0"/>
      <p:bldP spid="153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6" name="图片 16385"/>
          <p:cNvPicPr>
            <a:picLocks noChangeAspect="1"/>
          </p:cNvPicPr>
          <p:nvPr/>
        </p:nvPicPr>
        <p:blipFill>
          <a:blip r:embed="rId1">
            <a:lum bright="-12000" contrast="36000"/>
          </a:blip>
          <a:srcRect t="7778" r="46004" b="-32"/>
          <a:stretch>
            <a:fillRect/>
          </a:stretch>
        </p:blipFill>
        <p:spPr>
          <a:xfrm>
            <a:off x="6184265" y="683260"/>
            <a:ext cx="1811655" cy="3965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7" name="内容占位符 16386"/>
          <p:cNvSpPr>
            <a:spLocks noGrp="1"/>
          </p:cNvSpPr>
          <p:nvPr/>
        </p:nvSpPr>
        <p:spPr>
          <a:xfrm>
            <a:off x="1008380" y="2952750"/>
            <a:ext cx="4633595" cy="1008380"/>
          </a:xfrm>
          <a:prstGeom prst="rect">
            <a:avLst/>
          </a:prstGeom>
        </p:spPr>
        <p:txBody>
          <a:bodyPr vert="horz" lIns="86393" tIns="43196" rIns="86393" bIns="43196" rtlCol="0" anchor="t">
            <a:normAutofit/>
          </a:bodyPr>
          <a:lstStyle>
            <a:lvl1pPr marL="215900" indent="-215900" algn="l" defTabSz="8642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26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8335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22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770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3205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4370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75535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8605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40405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72840" indent="-215900" algn="l" defTabSz="864235" rtl="0" eaLnBrk="1" latinLnBrk="0" hangingPunct="1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None/>
            </a:pP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(1)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.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用弹簧测力计测出物体的重力 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G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5364" name="矩形 16388"/>
          <p:cNvSpPr/>
          <p:nvPr/>
        </p:nvSpPr>
        <p:spPr>
          <a:xfrm>
            <a:off x="4123055" y="1061720"/>
            <a:ext cx="76200" cy="76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>
              <a:lnSpc>
                <a:spcPct val="100000"/>
              </a:lnSpc>
            </a:pP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16390" name="图片 16389"/>
          <p:cNvPicPr>
            <a:picLocks noChangeAspect="1"/>
          </p:cNvPicPr>
          <p:nvPr/>
        </p:nvPicPr>
        <p:blipFill>
          <a:blip r:embed="rId1">
            <a:lum bright="-12000" contrast="36000"/>
          </a:blip>
          <a:srcRect l="48895" t="8034" b="-32"/>
          <a:stretch>
            <a:fillRect/>
          </a:stretch>
        </p:blipFill>
        <p:spPr>
          <a:xfrm>
            <a:off x="8312785" y="683260"/>
            <a:ext cx="1715770" cy="41154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文本框 16390"/>
          <p:cNvSpPr txBox="1"/>
          <p:nvPr/>
        </p:nvSpPr>
        <p:spPr>
          <a:xfrm>
            <a:off x="9220200" y="1492250"/>
            <a:ext cx="128460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>
                <a:solidFill>
                  <a:srgbClr val="CC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>
                <a:solidFill>
                  <a:srgbClr val="CC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拉</a:t>
            </a:r>
            <a:endParaRPr lang="zh-CN" altLang="en-US" sz="3200" b="1">
              <a:solidFill>
                <a:srgbClr val="CC33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6392" name="文本框 16391"/>
          <p:cNvSpPr txBox="1"/>
          <p:nvPr/>
        </p:nvSpPr>
        <p:spPr>
          <a:xfrm>
            <a:off x="974725" y="4218940"/>
            <a:ext cx="491998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(2)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.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将石块浸没入水中，记下弹簧测力计此时的示数 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拉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6394" name="文本框 16393"/>
          <p:cNvSpPr txBox="1"/>
          <p:nvPr/>
        </p:nvSpPr>
        <p:spPr>
          <a:xfrm>
            <a:off x="1008380" y="1137920"/>
            <a:ext cx="453580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通过上面的实验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,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你能找到一种用弹簧测力计测量浮力大小的方法嘛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6395" name="文本框 16394"/>
          <p:cNvSpPr txBox="1"/>
          <p:nvPr/>
        </p:nvSpPr>
        <p:spPr>
          <a:xfrm>
            <a:off x="6184371" y="5301516"/>
            <a:ext cx="1007928" cy="4991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645" b="1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G </a:t>
            </a:r>
            <a:endParaRPr lang="en-US" altLang="zh-CN" sz="2645" b="1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45" name="直接连接符 9244"/>
          <p:cNvSpPr/>
          <p:nvPr/>
        </p:nvSpPr>
        <p:spPr>
          <a:xfrm flipV="1">
            <a:off x="9220200" y="3009265"/>
            <a:ext cx="635" cy="1074420"/>
          </a:xfrm>
          <a:prstGeom prst="line">
            <a:avLst/>
          </a:prstGeom>
          <a:ln w="53975" cap="flat" cmpd="sng">
            <a:solidFill>
              <a:srgbClr val="C00000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2" name="直接连接符 1"/>
          <p:cNvSpPr/>
          <p:nvPr/>
        </p:nvSpPr>
        <p:spPr>
          <a:xfrm flipH="1" flipV="1">
            <a:off x="9220200" y="1854835"/>
            <a:ext cx="635" cy="1154430"/>
          </a:xfrm>
          <a:prstGeom prst="line">
            <a:avLst/>
          </a:prstGeom>
          <a:ln w="53975" cap="flat" cmpd="sng">
            <a:solidFill>
              <a:srgbClr val="FF0000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3" name="直接连接符 2"/>
          <p:cNvSpPr/>
          <p:nvPr/>
        </p:nvSpPr>
        <p:spPr>
          <a:xfrm>
            <a:off x="9220835" y="4060825"/>
            <a:ext cx="635" cy="1986915"/>
          </a:xfrm>
          <a:prstGeom prst="line">
            <a:avLst/>
          </a:prstGeom>
          <a:ln w="53975" cap="flat" cmpd="sng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5" name="直接连接符 4"/>
          <p:cNvSpPr/>
          <p:nvPr/>
        </p:nvSpPr>
        <p:spPr>
          <a:xfrm flipH="1">
            <a:off x="7153275" y="4107815"/>
            <a:ext cx="11430" cy="1939925"/>
          </a:xfrm>
          <a:prstGeom prst="line">
            <a:avLst/>
          </a:prstGeom>
          <a:ln w="53975" cap="flat" cmpd="sng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6" name="文本框 5"/>
          <p:cNvSpPr txBox="1"/>
          <p:nvPr/>
        </p:nvSpPr>
        <p:spPr>
          <a:xfrm>
            <a:off x="8312891" y="5301516"/>
            <a:ext cx="1007928" cy="4991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645" b="1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G </a:t>
            </a:r>
            <a:endParaRPr lang="en-US" altLang="zh-CN" sz="2645" b="1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486265" y="2952750"/>
            <a:ext cx="12846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800" b="1">
                <a:solidFill>
                  <a:srgbClr val="CC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zh-CN" sz="2800" b="1">
                <a:solidFill>
                  <a:srgbClr val="CC33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浮力</a:t>
            </a:r>
            <a:endParaRPr lang="zh-CN" altLang="zh-CN" sz="2800" b="1">
              <a:solidFill>
                <a:srgbClr val="CC33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char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91" grpId="0"/>
      <p:bldP spid="16392" grpId="0"/>
      <p:bldP spid="16394" grpId="0"/>
      <p:bldP spid="1639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7410" name="表格 17409"/>
          <p:cNvGraphicFramePr/>
          <p:nvPr/>
        </p:nvGraphicFramePr>
        <p:xfrm>
          <a:off x="914400" y="1407795"/>
          <a:ext cx="9688195" cy="2733040"/>
        </p:xfrm>
        <a:graphic>
          <a:graphicData uri="http://schemas.openxmlformats.org/drawingml/2006/table">
            <a:tbl>
              <a:tblPr/>
              <a:tblGrid>
                <a:gridCol w="3425825"/>
                <a:gridCol w="3604260"/>
                <a:gridCol w="2658110"/>
              </a:tblGrid>
              <a:tr h="1366520">
                <a:tc>
                  <a:txBody>
                    <a:bodyPr wrap="square"/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在空气中弹簧测力计的读数 </a:t>
                      </a: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G</a:t>
                      </a:r>
                      <a:r>
                        <a:rPr lang="en-US" altLang="zh-CN" sz="2800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（牛）</a:t>
                      </a:r>
                      <a:endParaRPr lang="zh-CN" altLang="en-US" sz="28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86393" marR="86393" marT="43196" marB="43196"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物体浸在水中弹簧测力计读数</a:t>
                      </a:r>
                      <a:r>
                        <a:rPr lang="zh-CN" altLang="en-US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F</a:t>
                      </a:r>
                      <a:r>
                        <a:rPr lang="zh-CN" altLang="en-US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拉</a:t>
                      </a: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（牛）</a:t>
                      </a:r>
                      <a:endParaRPr lang="zh-CN" altLang="en-US" sz="28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86393" marR="86393" marT="43196" marB="43196"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物体受到的浮力</a:t>
                      </a:r>
                      <a:r>
                        <a:rPr lang="zh-CN" altLang="en-US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 </a:t>
                      </a: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F</a:t>
                      </a:r>
                      <a:r>
                        <a:rPr lang="zh-CN" altLang="en-US" sz="2800" b="1" baseline="-25000">
                          <a:solidFill>
                            <a:srgbClr val="00206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浮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黑体" panose="02010609060101010101" pitchFamily="2" charset="-122"/>
                        </a:rPr>
                        <a:t>（牛）</a:t>
                      </a:r>
                      <a:endParaRPr lang="zh-CN" altLang="en-US" sz="2800" b="1" baseline="-25000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  <a:cs typeface="黑体" panose="02010609060101010101" pitchFamily="2" charset="-122"/>
                      </a:endParaRPr>
                    </a:p>
                  </a:txBody>
                  <a:tcPr marL="86393" marR="86393" marT="43196" marB="43196"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6520">
                <a:tc>
                  <a:txBody>
                    <a:bodyPr wrap="square"/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   </a:t>
                      </a:r>
                      <a:endParaRPr lang="en-US" altLang="zh-CN" sz="28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6393" marR="86393" marT="43196" marB="43196"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                    </a:t>
                      </a:r>
                      <a:endParaRPr lang="en-US" altLang="zh-CN" sz="28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6393" marR="86393" marT="43196" marB="43196"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endParaRPr lang="en-US" altLang="zh-CN" sz="28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  <a:p>
                      <a:pPr marL="0" lv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    </a:t>
                      </a:r>
                      <a:endParaRPr lang="en-US" altLang="zh-CN" sz="2800" b="1">
                        <a:solidFill>
                          <a:srgbClr val="FF0000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6393" marR="86393" marT="43196" marB="43196"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4" name="文本框 17423"/>
          <p:cNvSpPr txBox="1"/>
          <p:nvPr/>
        </p:nvSpPr>
        <p:spPr>
          <a:xfrm>
            <a:off x="5232400" y="4757420"/>
            <a:ext cx="375539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F</a:t>
            </a:r>
            <a:r>
              <a:rPr lang="zh-CN" altLang="en-US" sz="3200" b="1" baseline="-25000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浮 </a:t>
            </a:r>
            <a:r>
              <a:rPr lang="en-US" altLang="zh-CN" sz="3200" b="1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= G - F</a:t>
            </a:r>
            <a:r>
              <a:rPr lang="zh-CN" altLang="en-US" sz="3200" b="1" baseline="-25000">
                <a:solidFill>
                  <a:srgbClr val="CC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拉   </a:t>
            </a:r>
            <a:endParaRPr lang="zh-CN" altLang="en-US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6400" name="文本框 17424"/>
          <p:cNvSpPr txBox="1"/>
          <p:nvPr/>
        </p:nvSpPr>
        <p:spPr>
          <a:xfrm>
            <a:off x="4751839" y="2847735"/>
            <a:ext cx="2519821" cy="4991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645" b="1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endParaRPr lang="en-US" altLang="zh-CN" sz="264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57095" y="4780280"/>
            <a:ext cx="2424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>
                <a:solidFill>
                  <a:srgbClr val="80008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3200" b="1">
                <a:solidFill>
                  <a:srgbClr val="80008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pitchFamily="2" charset="-122"/>
              </a:rPr>
              <a:t>① </a:t>
            </a:r>
            <a:r>
              <a:rPr lang="zh-CN" altLang="en-US" sz="3200" b="1">
                <a:solidFill>
                  <a:srgbClr val="80008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称重法：</a:t>
            </a:r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endParaRPr lang="zh-CN" altLang="en-US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4" grpId="0"/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1647</Words>
  <Application>WPS 演示</Application>
  <PresentationFormat>宽屏</PresentationFormat>
  <Paragraphs>199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5" baseType="lpstr">
      <vt:lpstr>Arial</vt:lpstr>
      <vt:lpstr>宋体</vt:lpstr>
      <vt:lpstr>Wingdings</vt:lpstr>
      <vt:lpstr>黑体</vt:lpstr>
      <vt:lpstr>微软雅黑</vt:lpstr>
      <vt:lpstr>Arial Unicode MS</vt:lpstr>
      <vt:lpstr>Calibri Light</vt:lpstr>
      <vt:lpstr>Calibri</vt:lpstr>
      <vt:lpstr>Segoe UI</vt:lpstr>
      <vt:lpstr>Times New Roman</vt:lpstr>
      <vt:lpstr>隶书</vt:lpstr>
      <vt:lpstr>楷体_GB2312</vt:lpstr>
      <vt:lpstr>MT Extra</vt:lpstr>
      <vt:lpstr>新宋体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雄哥</cp:lastModifiedBy>
  <cp:revision>27</cp:revision>
  <dcterms:created xsi:type="dcterms:W3CDTF">2015-05-05T08:02:00Z</dcterms:created>
  <dcterms:modified xsi:type="dcterms:W3CDTF">2018-05-15T06:38:13Z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