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55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3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842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96DB0-86EF-4FD4-B7EE-95695D684D14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1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FD48D-EE18-4D57-A130-781049346FB5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36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0508B-A722-4C58-8018-3714A3DDF118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3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650C6-087B-44BD-A573-AD010156C970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1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67288-0A36-4B49-B817-A6A32CD87101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86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786F7-6A90-494C-89AA-496FE88A318B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8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2F084-5A39-4060-A29E-2E8AE631732A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7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BE03F-EEDD-4E62-97BA-51B826E1489F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425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18DAA-9CBA-4C0F-BBEE-556BE55C5A00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12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97CB5-165C-4A27-8032-38C28617B792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0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66295-4C4E-4857-98BD-68B8A2114169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04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B2DA66-7F17-44BA-BABA-D49E6E8E36A8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36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2EC2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179109-5457-4D48-B491-44B77725E78B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61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45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86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39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33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11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22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7826-A9D9-41B7-8F1C-5EC8D4E6538B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E9DC-9254-49D9-BD1B-6F5FC5133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9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2EC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002EC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AF996-F37B-443C-A527-D4686791A47F}" type="slidenum">
              <a:rPr kumimoji="1" lang="en-US" altLang="zh-CN">
                <a:solidFill>
                  <a:srgbClr val="002EC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6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i.baidu.com/&#26080;&#20048;&#21319;&#24179;/album/item/aa14d32d920f7e15349bf7f1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9388" y="333375"/>
            <a:ext cx="68405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6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光的折射</a:t>
            </a:r>
          </a:p>
        </p:txBody>
      </p:sp>
      <p:pic>
        <p:nvPicPr>
          <p:cNvPr id="2053" name="Picture 5" descr="E:\李燃\教师教学用书\人民教育电子音像出版社 社标字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6253163"/>
            <a:ext cx="21732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u=3854703608,3738796597&amp;fm=23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396413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54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893175" cy="4114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           例题</a:t>
            </a:r>
            <a:r>
              <a:rPr lang="en-US" altLang="zh-CN" b="1" smtClean="0">
                <a:solidFill>
                  <a:srgbClr val="FF0000"/>
                </a:solidFill>
              </a:rPr>
              <a:t>1</a:t>
            </a:r>
            <a:r>
              <a:rPr lang="zh-CN" altLang="en-US" b="1" smtClean="0"/>
              <a:t>：图</a:t>
            </a:r>
            <a:r>
              <a:rPr lang="en-US" altLang="zh-CN" b="1" smtClean="0"/>
              <a:t>1</a:t>
            </a:r>
            <a:r>
              <a:rPr lang="zh-CN" altLang="en-US" b="1" smtClean="0"/>
              <a:t>中，正确表示了光从空气进入玻璃中的光路图是（       ）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989138"/>
            <a:ext cx="885666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284663" y="9810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ea typeface="楷体_GB2312" pitchFamily="49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10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351838" cy="4114800"/>
          </a:xfrm>
        </p:spPr>
        <p:txBody>
          <a:bodyPr/>
          <a:lstStyle/>
          <a:p>
            <a:pPr>
              <a:buFontTx/>
              <a:buNone/>
            </a:pPr>
            <a:r>
              <a:rPr kumimoji="0" lang="zh-CN" altLang="en-US" b="1" smtClean="0">
                <a:solidFill>
                  <a:srgbClr val="FF0000"/>
                </a:solidFill>
                <a:sym typeface="Times New Roman" panose="02020603050405020304" pitchFamily="18" charset="0"/>
              </a:rPr>
              <a:t>            例题</a:t>
            </a:r>
            <a:r>
              <a:rPr kumimoji="0" lang="en-US" altLang="zh-CN" b="1" smtClean="0">
                <a:solidFill>
                  <a:srgbClr val="FF0000"/>
                </a:solidFill>
                <a:sym typeface="Times New Roman" panose="02020603050405020304" pitchFamily="18" charset="0"/>
              </a:rPr>
              <a:t>2</a:t>
            </a:r>
            <a:r>
              <a:rPr kumimoji="0" lang="zh-CN" altLang="en-US" b="1" smtClean="0">
                <a:solidFill>
                  <a:srgbClr val="FF0000"/>
                </a:solidFill>
                <a:sym typeface="Times New Roman" panose="02020603050405020304" pitchFamily="18" charset="0"/>
              </a:rPr>
              <a:t>：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一束与水面成</a:t>
            </a:r>
            <a:r>
              <a:rPr kumimoji="0" lang="en-US" b="1" smtClean="0">
                <a:sym typeface="Times New Roman" panose="02020603050405020304" pitchFamily="18" charset="0"/>
              </a:rPr>
              <a:t>50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°夹角的光线从空气斜射入水中，则折射角（</a:t>
            </a:r>
            <a:r>
              <a:rPr kumimoji="0" lang="en-US" b="1" smtClean="0">
                <a:sym typeface="Times New Roman" panose="02020603050405020304" pitchFamily="18" charset="0"/>
              </a:rPr>
              <a:t>    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）</a:t>
            </a:r>
            <a:endParaRPr kumimoji="0" lang="en-US" b="1" smtClean="0">
              <a:sym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kumimoji="0" lang="en-US" altLang="zh-CN" b="1" smtClean="0">
                <a:sym typeface="Times New Roman" panose="02020603050405020304" pitchFamily="18" charset="0"/>
              </a:rPr>
              <a:t>   </a:t>
            </a:r>
            <a:r>
              <a:rPr kumimoji="0" lang="en-US" b="1" smtClean="0">
                <a:sym typeface="Times New Roman" panose="02020603050405020304" pitchFamily="18" charset="0"/>
              </a:rPr>
              <a:t>A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．小于</a:t>
            </a:r>
            <a:r>
              <a:rPr kumimoji="0" lang="en-US" b="1" smtClean="0">
                <a:sym typeface="Times New Roman" panose="02020603050405020304" pitchFamily="18" charset="0"/>
              </a:rPr>
              <a:t>50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°</a:t>
            </a:r>
            <a:r>
              <a:rPr kumimoji="0" lang="en-US" b="1" smtClean="0">
                <a:sym typeface="Times New Roman" panose="02020603050405020304" pitchFamily="18" charset="0"/>
              </a:rPr>
              <a:t>  </a:t>
            </a:r>
            <a:endParaRPr kumimoji="0" lang="en-US" altLang="zh-CN" b="1" smtClean="0">
              <a:sym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kumimoji="0" lang="en-US" altLang="zh-CN" b="1" smtClean="0">
                <a:sym typeface="Times New Roman" panose="02020603050405020304" pitchFamily="18" charset="0"/>
              </a:rPr>
              <a:t>   </a:t>
            </a:r>
            <a:r>
              <a:rPr kumimoji="0" lang="en-US" b="1" smtClean="0">
                <a:sym typeface="Times New Roman" panose="02020603050405020304" pitchFamily="18" charset="0"/>
              </a:rPr>
              <a:t>B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．大于</a:t>
            </a:r>
            <a:r>
              <a:rPr kumimoji="0" lang="en-US" b="1" smtClean="0">
                <a:sym typeface="Times New Roman" panose="02020603050405020304" pitchFamily="18" charset="0"/>
              </a:rPr>
              <a:t>50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°</a:t>
            </a:r>
          </a:p>
          <a:p>
            <a:pPr>
              <a:buFontTx/>
              <a:buNone/>
            </a:pPr>
            <a:r>
              <a:rPr kumimoji="0" lang="en-US" altLang="zh-CN" b="1" smtClean="0">
                <a:sym typeface="Times New Roman" panose="02020603050405020304" pitchFamily="18" charset="0"/>
              </a:rPr>
              <a:t>   </a:t>
            </a:r>
            <a:r>
              <a:rPr kumimoji="0" lang="en-US" b="1" smtClean="0">
                <a:sym typeface="Times New Roman" panose="02020603050405020304" pitchFamily="18" charset="0"/>
              </a:rPr>
              <a:t>C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．大于</a:t>
            </a:r>
            <a:r>
              <a:rPr kumimoji="0" lang="en-US" b="1" smtClean="0">
                <a:sym typeface="Times New Roman" panose="02020603050405020304" pitchFamily="18" charset="0"/>
              </a:rPr>
              <a:t>40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°</a:t>
            </a:r>
          </a:p>
          <a:p>
            <a:pPr>
              <a:buFontTx/>
              <a:buNone/>
            </a:pPr>
            <a:r>
              <a:rPr kumimoji="0" lang="en-US" altLang="zh-CN" b="1" smtClean="0">
                <a:sym typeface="Times New Roman" panose="02020603050405020304" pitchFamily="18" charset="0"/>
              </a:rPr>
              <a:t>   </a:t>
            </a:r>
            <a:r>
              <a:rPr kumimoji="0" lang="en-US" b="1" smtClean="0">
                <a:sym typeface="Times New Roman" panose="02020603050405020304" pitchFamily="18" charset="0"/>
              </a:rPr>
              <a:t>D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．小于</a:t>
            </a:r>
            <a:r>
              <a:rPr kumimoji="0" lang="en-US" b="1" smtClean="0">
                <a:sym typeface="Times New Roman" panose="02020603050405020304" pitchFamily="18" charset="0"/>
              </a:rPr>
              <a:t>40</a:t>
            </a:r>
            <a:r>
              <a:rPr kumimoji="0" lang="zh-CN" altLang="en-US" b="1" smtClean="0">
                <a:sym typeface="Times New Roman" panose="02020603050405020304" pitchFamily="18" charset="0"/>
              </a:rPr>
              <a:t>°</a:t>
            </a:r>
            <a:endParaRPr kumimoji="0" lang="zh-CN" altLang="en-US" smtClean="0"/>
          </a:p>
          <a:p>
            <a:endParaRPr lang="zh-CN" altLang="en-US" smtClean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372225" y="105251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ea typeface="楷体_GB2312" pitchFamily="49" charset="-122"/>
                <a:sym typeface="Times New Roman" panose="02020603050405020304" pitchFamily="18" charset="0"/>
              </a:rPr>
              <a:t>D</a:t>
            </a:r>
            <a:endParaRPr lang="zh-CN" altLang="en-US" sz="2800" b="1">
              <a:solidFill>
                <a:srgbClr val="FF0000"/>
              </a:solidFill>
              <a:ea typeface="楷体_GB2312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55325" name="Group 29"/>
          <p:cNvGrpSpPr>
            <a:grpSpLocks/>
          </p:cNvGrpSpPr>
          <p:nvPr/>
        </p:nvGrpSpPr>
        <p:grpSpPr bwMode="auto">
          <a:xfrm>
            <a:off x="4643438" y="2276475"/>
            <a:ext cx="2627312" cy="1814513"/>
            <a:chOff x="2880" y="1389"/>
            <a:chExt cx="1655" cy="1143"/>
          </a:xfrm>
        </p:grpSpPr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3969" y="1434"/>
              <a:ext cx="5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2EC2"/>
                  </a:solidFill>
                  <a:ea typeface="楷体_GB2312" pitchFamily="49" charset="-122"/>
                  <a:sym typeface="Times New Roman" panose="02020603050405020304" pitchFamily="18" charset="0"/>
                </a:rPr>
                <a:t>空气</a:t>
              </a:r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4195" y="2205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2EC2"/>
                  </a:solidFill>
                  <a:ea typeface="楷体_GB2312" pitchFamily="49" charset="-122"/>
                  <a:sym typeface="Times New Roman" panose="02020603050405020304" pitchFamily="18" charset="0"/>
                </a:rPr>
                <a:t>水</a:t>
              </a:r>
            </a:p>
          </p:txBody>
        </p:sp>
        <p:grpSp>
          <p:nvGrpSpPr>
            <p:cNvPr id="55324" name="Group 28"/>
            <p:cNvGrpSpPr>
              <a:grpSpLocks/>
            </p:cNvGrpSpPr>
            <p:nvPr/>
          </p:nvGrpSpPr>
          <p:grpSpPr bwMode="auto">
            <a:xfrm>
              <a:off x="2880" y="1389"/>
              <a:ext cx="1633" cy="635"/>
              <a:chOff x="2880" y="1389"/>
              <a:chExt cx="1633" cy="635"/>
            </a:xfrm>
          </p:grpSpPr>
          <p:grpSp>
            <p:nvGrpSpPr>
              <p:cNvPr id="55310" name="Group 14"/>
              <p:cNvGrpSpPr>
                <a:grpSpLocks/>
              </p:cNvGrpSpPr>
              <p:nvPr/>
            </p:nvGrpSpPr>
            <p:grpSpPr bwMode="auto">
              <a:xfrm>
                <a:off x="3016" y="1389"/>
                <a:ext cx="816" cy="635"/>
                <a:chOff x="2971" y="1389"/>
                <a:chExt cx="816" cy="635"/>
              </a:xfrm>
            </p:grpSpPr>
            <p:grpSp>
              <p:nvGrpSpPr>
                <p:cNvPr id="55305" name="Group 9"/>
                <p:cNvGrpSpPr>
                  <a:grpSpLocks/>
                </p:cNvGrpSpPr>
                <p:nvPr/>
              </p:nvGrpSpPr>
              <p:grpSpPr bwMode="auto">
                <a:xfrm>
                  <a:off x="3061" y="1389"/>
                  <a:ext cx="726" cy="635"/>
                  <a:chOff x="2925" y="1525"/>
                  <a:chExt cx="862" cy="499"/>
                </a:xfrm>
              </p:grpSpPr>
              <p:sp>
                <p:nvSpPr>
                  <p:cNvPr id="55302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525"/>
                    <a:ext cx="862" cy="49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CN" altLang="en-US" sz="2800" b="1">
                      <a:solidFill>
                        <a:srgbClr val="002EC2"/>
                      </a:solidFill>
                      <a:ea typeface="楷体_GB2312" pitchFamily="49" charset="-122"/>
                    </a:endParaRPr>
                  </a:p>
                </p:txBody>
              </p:sp>
              <p:sp>
                <p:nvSpPr>
                  <p:cNvPr id="5530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525"/>
                    <a:ext cx="454" cy="27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zh-CN" altLang="en-US" sz="2800" b="1">
                      <a:solidFill>
                        <a:srgbClr val="002EC2"/>
                      </a:solidFill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55307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1" y="1661"/>
                  <a:ext cx="56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2EC2"/>
                      </a:solidFill>
                      <a:ea typeface="楷体_GB2312" pitchFamily="49" charset="-122"/>
                      <a:sym typeface="Times New Roman" panose="02020603050405020304" pitchFamily="18" charset="0"/>
                    </a:rPr>
                    <a:t>50</a:t>
                  </a:r>
                  <a:r>
                    <a:rPr lang="zh-CN" altLang="en-US" sz="2800" b="1">
                      <a:solidFill>
                        <a:srgbClr val="002EC2"/>
                      </a:solidFill>
                      <a:ea typeface="楷体_GB2312" pitchFamily="49" charset="-122"/>
                      <a:sym typeface="Times New Roman" panose="02020603050405020304" pitchFamily="18" charset="0"/>
                    </a:rPr>
                    <a:t>°</a:t>
                  </a:r>
                </a:p>
              </p:txBody>
            </p:sp>
          </p:grpSp>
          <p:grpSp>
            <p:nvGrpSpPr>
              <p:cNvPr id="55323" name="Group 27"/>
              <p:cNvGrpSpPr>
                <a:grpSpLocks/>
              </p:cNvGrpSpPr>
              <p:nvPr/>
            </p:nvGrpSpPr>
            <p:grpSpPr bwMode="auto">
              <a:xfrm>
                <a:off x="2880" y="1856"/>
                <a:ext cx="1633" cy="168"/>
                <a:chOff x="2880" y="1856"/>
                <a:chExt cx="1633" cy="168"/>
              </a:xfrm>
            </p:grpSpPr>
            <p:sp>
              <p:nvSpPr>
                <p:cNvPr id="55306" name="Freeform 10"/>
                <p:cNvSpPr>
                  <a:spLocks/>
                </p:cNvSpPr>
                <p:nvPr/>
              </p:nvSpPr>
              <p:spPr bwMode="auto">
                <a:xfrm>
                  <a:off x="3511" y="1856"/>
                  <a:ext cx="91" cy="146"/>
                </a:xfrm>
                <a:custGeom>
                  <a:avLst/>
                  <a:gdLst>
                    <a:gd name="T0" fmla="*/ 91 w 91"/>
                    <a:gd name="T1" fmla="*/ 0 h 146"/>
                    <a:gd name="T2" fmla="*/ 18 w 91"/>
                    <a:gd name="T3" fmla="*/ 46 h 146"/>
                    <a:gd name="T4" fmla="*/ 0 w 91"/>
                    <a:gd name="T5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1" h="146">
                      <a:moveTo>
                        <a:pt x="91" y="0"/>
                      </a:moveTo>
                      <a:cubicBezTo>
                        <a:pt x="52" y="10"/>
                        <a:pt x="44" y="18"/>
                        <a:pt x="18" y="46"/>
                      </a:cubicBezTo>
                      <a:cubicBezTo>
                        <a:pt x="9" y="82"/>
                        <a:pt x="0" y="109"/>
                        <a:pt x="0" y="14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  <p:sp>
              <p:nvSpPr>
                <p:cNvPr id="55311" name="Line 15"/>
                <p:cNvSpPr>
                  <a:spLocks noChangeShapeType="1"/>
                </p:cNvSpPr>
                <p:nvPr/>
              </p:nvSpPr>
              <p:spPr bwMode="auto">
                <a:xfrm>
                  <a:off x="2880" y="2024"/>
                  <a:ext cx="163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</p:grpSp>
        </p:grpSp>
      </p:grpSp>
      <p:sp>
        <p:nvSpPr>
          <p:cNvPr id="55326" name="Line 30"/>
          <p:cNvSpPr>
            <a:spLocks noChangeShapeType="1"/>
          </p:cNvSpPr>
          <p:nvPr/>
        </p:nvSpPr>
        <p:spPr bwMode="auto">
          <a:xfrm>
            <a:off x="6156325" y="1989138"/>
            <a:ext cx="0" cy="259238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5364163" y="21336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ea typeface="楷体_GB2312" pitchFamily="49" charset="-122"/>
                <a:sym typeface="Times New Roman" panose="02020603050405020304" pitchFamily="18" charset="0"/>
              </a:rPr>
              <a:t>40</a:t>
            </a: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  <a:sym typeface="Times New Roman" panose="02020603050405020304" pitchFamily="18" charset="0"/>
              </a:rPr>
              <a:t>°</a:t>
            </a:r>
          </a:p>
        </p:txBody>
      </p:sp>
      <p:sp>
        <p:nvSpPr>
          <p:cNvPr id="55329" name="Freeform 33"/>
          <p:cNvSpPr>
            <a:spLocks/>
          </p:cNvSpPr>
          <p:nvPr/>
        </p:nvSpPr>
        <p:spPr bwMode="auto">
          <a:xfrm>
            <a:off x="5822950" y="2781300"/>
            <a:ext cx="333375" cy="215900"/>
          </a:xfrm>
          <a:custGeom>
            <a:avLst/>
            <a:gdLst>
              <a:gd name="T0" fmla="*/ 0 w 119"/>
              <a:gd name="T1" fmla="*/ 101 h 101"/>
              <a:gd name="T2" fmla="*/ 119 w 119"/>
              <a:gd name="T3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9" h="101">
                <a:moveTo>
                  <a:pt x="0" y="101"/>
                </a:moveTo>
                <a:cubicBezTo>
                  <a:pt x="15" y="53"/>
                  <a:pt x="66" y="0"/>
                  <a:pt x="119" y="2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grpSp>
        <p:nvGrpSpPr>
          <p:cNvPr id="55334" name="Group 38"/>
          <p:cNvGrpSpPr>
            <a:grpSpLocks/>
          </p:cNvGrpSpPr>
          <p:nvPr/>
        </p:nvGrpSpPr>
        <p:grpSpPr bwMode="auto">
          <a:xfrm>
            <a:off x="6156325" y="3284538"/>
            <a:ext cx="503238" cy="1512887"/>
            <a:chOff x="3878" y="2069"/>
            <a:chExt cx="317" cy="953"/>
          </a:xfrm>
        </p:grpSpPr>
        <p:sp>
          <p:nvSpPr>
            <p:cNvPr id="55332" name="Line 36"/>
            <p:cNvSpPr>
              <a:spLocks noChangeShapeType="1"/>
            </p:cNvSpPr>
            <p:nvPr/>
          </p:nvSpPr>
          <p:spPr bwMode="auto">
            <a:xfrm>
              <a:off x="3878" y="2069"/>
              <a:ext cx="317" cy="9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55333" name="Line 37"/>
            <p:cNvSpPr>
              <a:spLocks noChangeShapeType="1"/>
            </p:cNvSpPr>
            <p:nvPr/>
          </p:nvSpPr>
          <p:spPr bwMode="auto">
            <a:xfrm>
              <a:off x="3878" y="2069"/>
              <a:ext cx="181" cy="5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6" grpId="0" animBg="1"/>
      <p:bldP spid="55327" grpId="0"/>
      <p:bldP spid="553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666908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           例题</a:t>
            </a:r>
            <a:r>
              <a:rPr lang="en-US" altLang="zh-CN" b="1" smtClean="0">
                <a:solidFill>
                  <a:srgbClr val="FF0000"/>
                </a:solidFill>
              </a:rPr>
              <a:t>3</a:t>
            </a:r>
            <a:r>
              <a:rPr lang="zh-CN" altLang="en-US" b="1" smtClean="0"/>
              <a:t>：如下图所示，一束光线从水中斜射入空气中，请画出大致的折射光线。</a:t>
            </a:r>
          </a:p>
        </p:txBody>
      </p:sp>
      <p:pic>
        <p:nvPicPr>
          <p:cNvPr id="54277" name="Picture 5" descr="u=2973710386,1497947799&amp;fm=15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623093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4643438" y="1701800"/>
            <a:ext cx="0" cy="3167063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grpSp>
        <p:nvGrpSpPr>
          <p:cNvPr id="54312" name="Group 40"/>
          <p:cNvGrpSpPr>
            <a:grpSpLocks/>
          </p:cNvGrpSpPr>
          <p:nvPr/>
        </p:nvGrpSpPr>
        <p:grpSpPr bwMode="auto">
          <a:xfrm>
            <a:off x="4643438" y="2924175"/>
            <a:ext cx="1081087" cy="1800225"/>
            <a:chOff x="2925" y="1842"/>
            <a:chExt cx="681" cy="1134"/>
          </a:xfrm>
        </p:grpSpPr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>
              <a:off x="2925" y="1842"/>
              <a:ext cx="681" cy="113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>
              <a:off x="2925" y="1842"/>
              <a:ext cx="409" cy="68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54284" name="Group 12"/>
          <p:cNvGrpSpPr>
            <a:grpSpLocks/>
          </p:cNvGrpSpPr>
          <p:nvPr/>
        </p:nvGrpSpPr>
        <p:grpSpPr bwMode="auto">
          <a:xfrm>
            <a:off x="4643438" y="1989138"/>
            <a:ext cx="1512887" cy="863600"/>
            <a:chOff x="2925" y="1253"/>
            <a:chExt cx="953" cy="544"/>
          </a:xfrm>
        </p:grpSpPr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 flipV="1">
              <a:off x="2925" y="1253"/>
              <a:ext cx="953" cy="5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 flipV="1">
              <a:off x="2925" y="1480"/>
              <a:ext cx="545" cy="31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4572000" y="3500438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2EC2"/>
                </a:solidFill>
                <a:ea typeface="楷体_GB2312" pitchFamily="49" charset="-122"/>
              </a:rPr>
              <a:t>30°</a:t>
            </a:r>
          </a:p>
        </p:txBody>
      </p:sp>
      <p:sp>
        <p:nvSpPr>
          <p:cNvPr id="54311" name="Freeform 39"/>
          <p:cNvSpPr>
            <a:spLocks/>
          </p:cNvSpPr>
          <p:nvPr/>
        </p:nvSpPr>
        <p:spPr bwMode="auto">
          <a:xfrm>
            <a:off x="4673600" y="3284538"/>
            <a:ext cx="185738" cy="119062"/>
          </a:xfrm>
          <a:custGeom>
            <a:avLst/>
            <a:gdLst>
              <a:gd name="T0" fmla="*/ 0 w 205"/>
              <a:gd name="T1" fmla="*/ 47 h 79"/>
              <a:gd name="T2" fmla="*/ 128 w 205"/>
              <a:gd name="T3" fmla="*/ 56 h 79"/>
              <a:gd name="T4" fmla="*/ 119 w 205"/>
              <a:gd name="T5" fmla="*/ 4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" h="79">
                <a:moveTo>
                  <a:pt x="0" y="47"/>
                </a:moveTo>
                <a:cubicBezTo>
                  <a:pt x="47" y="79"/>
                  <a:pt x="76" y="73"/>
                  <a:pt x="128" y="56"/>
                </a:cubicBezTo>
                <a:cubicBezTo>
                  <a:pt x="205" y="0"/>
                  <a:pt x="143" y="35"/>
                  <a:pt x="119" y="4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grpSp>
        <p:nvGrpSpPr>
          <p:cNvPr id="54313" name="Group 41"/>
          <p:cNvGrpSpPr>
            <a:grpSpLocks/>
          </p:cNvGrpSpPr>
          <p:nvPr/>
        </p:nvGrpSpPr>
        <p:grpSpPr bwMode="auto">
          <a:xfrm>
            <a:off x="4641850" y="2708275"/>
            <a:ext cx="217488" cy="215900"/>
            <a:chOff x="793" y="3521"/>
            <a:chExt cx="137" cy="136"/>
          </a:xfrm>
        </p:grpSpPr>
        <p:sp>
          <p:nvSpPr>
            <p:cNvPr id="54314" name="Line 42"/>
            <p:cNvSpPr>
              <a:spLocks noChangeShapeType="1"/>
            </p:cNvSpPr>
            <p:nvPr/>
          </p:nvSpPr>
          <p:spPr bwMode="auto">
            <a:xfrm flipV="1">
              <a:off x="793" y="3521"/>
              <a:ext cx="1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54315" name="Line 43"/>
            <p:cNvSpPr>
              <a:spLocks noChangeShapeType="1"/>
            </p:cNvSpPr>
            <p:nvPr/>
          </p:nvSpPr>
          <p:spPr bwMode="auto">
            <a:xfrm>
              <a:off x="930" y="3521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1439863" y="1196975"/>
            <a:ext cx="7704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0000"/>
                </a:solidFill>
                <a:ea typeface="楷体_GB2312" pitchFamily="49" charset="-122"/>
              </a:rPr>
              <a:t>拓展：请画出反射光线和标出反射角的大小</a:t>
            </a:r>
          </a:p>
        </p:txBody>
      </p:sp>
    </p:spTree>
    <p:extLst>
      <p:ext uri="{BB962C8B-B14F-4D97-AF65-F5344CB8AC3E}">
        <p14:creationId xmlns:p14="http://schemas.microsoft.com/office/powerpoint/2010/main" val="19462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309" grpId="0"/>
      <p:bldP spid="54311" grpId="0" animBg="1"/>
      <p:bldP spid="54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1981200" y="4021138"/>
            <a:ext cx="4876800" cy="2009775"/>
            <a:chOff x="1584" y="2256"/>
            <a:chExt cx="2448" cy="1314"/>
          </a:xfrm>
        </p:grpSpPr>
        <p:sp>
          <p:nvSpPr>
            <p:cNvPr id="97283" name="Freeform 3"/>
            <p:cNvSpPr>
              <a:spLocks/>
            </p:cNvSpPr>
            <p:nvPr/>
          </p:nvSpPr>
          <p:spPr bwMode="auto">
            <a:xfrm>
              <a:off x="1584" y="2256"/>
              <a:ext cx="2448" cy="1314"/>
            </a:xfrm>
            <a:custGeom>
              <a:avLst/>
              <a:gdLst>
                <a:gd name="T0" fmla="*/ 0 w 2190"/>
                <a:gd name="T1" fmla="*/ 0 h 720"/>
                <a:gd name="T2" fmla="*/ 0 w 2190"/>
                <a:gd name="T3" fmla="*/ 720 h 720"/>
                <a:gd name="T4" fmla="*/ 2190 w 2190"/>
                <a:gd name="T5" fmla="*/ 720 h 720"/>
                <a:gd name="T6" fmla="*/ 2190 w 219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0" h="720">
                  <a:moveTo>
                    <a:pt x="0" y="0"/>
                  </a:moveTo>
                  <a:lnTo>
                    <a:pt x="0" y="720"/>
                  </a:lnTo>
                  <a:lnTo>
                    <a:pt x="2190" y="720"/>
                  </a:lnTo>
                  <a:lnTo>
                    <a:pt x="219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97284" name="Rectangle 4"/>
            <p:cNvSpPr>
              <a:spLocks noChangeArrowheads="1"/>
            </p:cNvSpPr>
            <p:nvPr/>
          </p:nvSpPr>
          <p:spPr bwMode="auto">
            <a:xfrm>
              <a:off x="1584" y="2688"/>
              <a:ext cx="2448" cy="8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sp>
        <p:nvSpPr>
          <p:cNvPr id="97285" name="Rectangle 5"/>
          <p:cNvSpPr>
            <a:spLocks noChangeArrowheads="1"/>
          </p:cNvSpPr>
          <p:nvPr/>
        </p:nvSpPr>
        <p:spPr bwMode="auto">
          <a:xfrm rot="1950355">
            <a:off x="6400800" y="2801938"/>
            <a:ext cx="104775" cy="3506787"/>
          </a:xfrm>
          <a:prstGeom prst="rect">
            <a:avLst/>
          </a:prstGeom>
          <a:solidFill>
            <a:srgbClr val="CC00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 rot="2866673">
            <a:off x="5870575" y="4448175"/>
            <a:ext cx="80963" cy="1211263"/>
          </a:xfrm>
          <a:prstGeom prst="rect">
            <a:avLst/>
          </a:prstGeom>
          <a:solidFill>
            <a:srgbClr val="FF66CC">
              <a:alpha val="50000"/>
            </a:srgbClr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grpSp>
        <p:nvGrpSpPr>
          <p:cNvPr id="97287" name="Group 7"/>
          <p:cNvGrpSpPr>
            <a:grpSpLocks/>
          </p:cNvGrpSpPr>
          <p:nvPr/>
        </p:nvGrpSpPr>
        <p:grpSpPr bwMode="auto">
          <a:xfrm>
            <a:off x="3851275" y="4654550"/>
            <a:ext cx="1900238" cy="1350963"/>
            <a:chOff x="2426" y="2932"/>
            <a:chExt cx="1197" cy="851"/>
          </a:xfrm>
        </p:grpSpPr>
        <p:grpSp>
          <p:nvGrpSpPr>
            <p:cNvPr id="97288" name="Group 8"/>
            <p:cNvGrpSpPr>
              <a:grpSpLocks/>
            </p:cNvGrpSpPr>
            <p:nvPr/>
          </p:nvGrpSpPr>
          <p:grpSpPr bwMode="auto">
            <a:xfrm rot="5265454" flipH="1">
              <a:off x="2772" y="3085"/>
              <a:ext cx="851" cy="545"/>
              <a:chOff x="3179" y="1162"/>
              <a:chExt cx="907" cy="907"/>
            </a:xfrm>
          </p:grpSpPr>
          <p:sp>
            <p:nvSpPr>
              <p:cNvPr id="97289" name="Line 9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97290" name="Line 10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  <p:grpSp>
          <p:nvGrpSpPr>
            <p:cNvPr id="97291" name="Group 11"/>
            <p:cNvGrpSpPr>
              <a:grpSpLocks/>
            </p:cNvGrpSpPr>
            <p:nvPr/>
          </p:nvGrpSpPr>
          <p:grpSpPr bwMode="auto">
            <a:xfrm rot="2653485" flipH="1">
              <a:off x="2426" y="3339"/>
              <a:ext cx="1197" cy="50"/>
              <a:chOff x="3179" y="1162"/>
              <a:chExt cx="907" cy="907"/>
            </a:xfrm>
          </p:grpSpPr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</p:grpSp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2339975" y="2205038"/>
            <a:ext cx="1392238" cy="3192462"/>
            <a:chOff x="1474" y="1389"/>
            <a:chExt cx="877" cy="2011"/>
          </a:xfrm>
        </p:grpSpPr>
        <p:grpSp>
          <p:nvGrpSpPr>
            <p:cNvPr id="97295" name="Group 15"/>
            <p:cNvGrpSpPr>
              <a:grpSpLocks/>
            </p:cNvGrpSpPr>
            <p:nvPr/>
          </p:nvGrpSpPr>
          <p:grpSpPr bwMode="auto">
            <a:xfrm rot="3069708" flipH="1">
              <a:off x="1207" y="2155"/>
              <a:ext cx="1909" cy="378"/>
              <a:chOff x="3179" y="1162"/>
              <a:chExt cx="907" cy="907"/>
            </a:xfrm>
          </p:grpSpPr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  <p:grpSp>
          <p:nvGrpSpPr>
            <p:cNvPr id="97298" name="Group 18"/>
            <p:cNvGrpSpPr>
              <a:grpSpLocks/>
            </p:cNvGrpSpPr>
            <p:nvPr/>
          </p:nvGrpSpPr>
          <p:grpSpPr bwMode="auto">
            <a:xfrm rot="2878889" flipH="1">
              <a:off x="876" y="2214"/>
              <a:ext cx="1784" cy="588"/>
              <a:chOff x="3179" y="1162"/>
              <a:chExt cx="907" cy="907"/>
            </a:xfrm>
          </p:grpSpPr>
          <p:sp>
            <p:nvSpPr>
              <p:cNvPr id="97299" name="Line 19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97300" name="Line 20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3924300" y="2997200"/>
            <a:ext cx="1619250" cy="2625725"/>
            <a:chOff x="2517" y="1845"/>
            <a:chExt cx="1020" cy="1654"/>
          </a:xfrm>
        </p:grpSpPr>
        <p:grpSp>
          <p:nvGrpSpPr>
            <p:cNvPr id="97302" name="Group 22"/>
            <p:cNvGrpSpPr>
              <a:grpSpLocks/>
            </p:cNvGrpSpPr>
            <p:nvPr/>
          </p:nvGrpSpPr>
          <p:grpSpPr bwMode="auto">
            <a:xfrm>
              <a:off x="2971" y="1933"/>
              <a:ext cx="566" cy="1566"/>
              <a:chOff x="2976" y="1746"/>
              <a:chExt cx="566" cy="1566"/>
            </a:xfrm>
          </p:grpSpPr>
          <p:sp>
            <p:nvSpPr>
              <p:cNvPr id="97303" name="Line 23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97304" name="Text Box 24"/>
              <p:cNvSpPr txBox="1">
                <a:spLocks noChangeArrowheads="1"/>
              </p:cNvSpPr>
              <p:nvPr/>
            </p:nvSpPr>
            <p:spPr bwMode="auto">
              <a:xfrm>
                <a:off x="3040" y="1746"/>
                <a:ext cx="50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>
                    <a:solidFill>
                      <a:srgbClr val="000000"/>
                    </a:solidFill>
                  </a:rPr>
                  <a:t>法线</a:t>
                </a:r>
              </a:p>
            </p:txBody>
          </p:sp>
        </p:grpSp>
        <p:grpSp>
          <p:nvGrpSpPr>
            <p:cNvPr id="97305" name="Group 25"/>
            <p:cNvGrpSpPr>
              <a:grpSpLocks/>
            </p:cNvGrpSpPr>
            <p:nvPr/>
          </p:nvGrpSpPr>
          <p:grpSpPr bwMode="auto">
            <a:xfrm>
              <a:off x="2517" y="1845"/>
              <a:ext cx="116" cy="1632"/>
              <a:chOff x="2465" y="1680"/>
              <a:chExt cx="116" cy="1632"/>
            </a:xfrm>
          </p:grpSpPr>
          <p:sp>
            <p:nvSpPr>
              <p:cNvPr id="97306" name="Line 26"/>
              <p:cNvSpPr>
                <a:spLocks noChangeShapeType="1"/>
              </p:cNvSpPr>
              <p:nvPr/>
            </p:nvSpPr>
            <p:spPr bwMode="auto">
              <a:xfrm>
                <a:off x="2544" y="2112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97307" name="Text Box 27"/>
              <p:cNvSpPr txBox="1">
                <a:spLocks noChangeArrowheads="1"/>
              </p:cNvSpPr>
              <p:nvPr/>
            </p:nvSpPr>
            <p:spPr bwMode="auto">
              <a:xfrm>
                <a:off x="2465" y="1680"/>
                <a:ext cx="1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>
                  <a:solidFill>
                    <a:srgbClr val="000000"/>
                  </a:solidFill>
                  <a:ea typeface="隶书" panose="02010509060101010101" pitchFamily="49" charset="-122"/>
                </a:endParaRPr>
              </a:p>
            </p:txBody>
          </p:sp>
        </p:grpSp>
      </p:grpSp>
      <p:grpSp>
        <p:nvGrpSpPr>
          <p:cNvPr id="97308" name="Group 28"/>
          <p:cNvGrpSpPr>
            <a:grpSpLocks/>
          </p:cNvGrpSpPr>
          <p:nvPr/>
        </p:nvGrpSpPr>
        <p:grpSpPr bwMode="auto">
          <a:xfrm>
            <a:off x="4140200" y="4652963"/>
            <a:ext cx="1368425" cy="792162"/>
            <a:chOff x="2608" y="2931"/>
            <a:chExt cx="862" cy="499"/>
          </a:xfrm>
        </p:grpSpPr>
        <p:sp>
          <p:nvSpPr>
            <p:cNvPr id="97309" name="Line 29"/>
            <p:cNvSpPr>
              <a:spLocks noChangeShapeType="1"/>
            </p:cNvSpPr>
            <p:nvPr/>
          </p:nvSpPr>
          <p:spPr bwMode="auto">
            <a:xfrm>
              <a:off x="2880" y="2931"/>
              <a:ext cx="59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97310" name="Line 30"/>
            <p:cNvSpPr>
              <a:spLocks noChangeShapeType="1"/>
            </p:cNvSpPr>
            <p:nvPr/>
          </p:nvSpPr>
          <p:spPr bwMode="auto">
            <a:xfrm>
              <a:off x="2608" y="2976"/>
              <a:ext cx="86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pic>
        <p:nvPicPr>
          <p:cNvPr id="9731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2" name="Picture 32" descr="眼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141" flipH="1">
            <a:off x="827088" y="2060575"/>
            <a:ext cx="935037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611188" y="0"/>
            <a:ext cx="4968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3600" b="1">
              <a:solidFill>
                <a:srgbClr val="0066CC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0066CC"/>
                </a:solidFill>
              </a:rPr>
              <a:t>    笔在水中为什么会</a:t>
            </a:r>
            <a:r>
              <a:rPr kumimoji="1" lang="zh-CN" altLang="en-US" sz="3600" b="1">
                <a:solidFill>
                  <a:srgbClr val="0066CC"/>
                </a:solidFill>
                <a:latin typeface="宋体" panose="02010600030101010101" pitchFamily="2" charset="-122"/>
              </a:rPr>
              <a:t>“</a:t>
            </a:r>
            <a:r>
              <a:rPr kumimoji="1" lang="zh-CN" altLang="en-US" sz="3600" b="1">
                <a:solidFill>
                  <a:srgbClr val="0066CC"/>
                </a:solidFill>
              </a:rPr>
              <a:t>向上弯折</a:t>
            </a:r>
            <a:r>
              <a:rPr kumimoji="1" lang="zh-CN" altLang="en-US" sz="3600" b="1">
                <a:solidFill>
                  <a:srgbClr val="0066CC"/>
                </a:solidFill>
                <a:latin typeface="宋体" panose="02010600030101010101" pitchFamily="2" charset="-122"/>
              </a:rPr>
              <a:t>”</a:t>
            </a:r>
            <a:r>
              <a:rPr kumimoji="1" lang="zh-CN" altLang="en-US" sz="3600" b="1">
                <a:solidFill>
                  <a:srgbClr val="0066CC"/>
                </a:solidFill>
              </a:rPr>
              <a:t>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3600" b="1">
              <a:solidFill>
                <a:srgbClr val="0066CC"/>
              </a:solidFill>
            </a:endParaRPr>
          </a:p>
        </p:txBody>
      </p:sp>
      <p:pic>
        <p:nvPicPr>
          <p:cNvPr id="97314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25538"/>
            <a:ext cx="2108200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395288" y="0"/>
            <a:ext cx="4968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000000"/>
                </a:solidFill>
              </a:rPr>
              <a:t>      三、生活中的折射现象</a:t>
            </a:r>
          </a:p>
        </p:txBody>
      </p:sp>
    </p:spTree>
    <p:extLst>
      <p:ext uri="{BB962C8B-B14F-4D97-AF65-F5344CB8AC3E}">
        <p14:creationId xmlns:p14="http://schemas.microsoft.com/office/powerpoint/2010/main" val="409638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池水变“浅”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553200" cy="50895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Line 5"/>
          <p:cNvSpPr>
            <a:spLocks noChangeShapeType="1"/>
          </p:cNvSpPr>
          <p:nvPr/>
        </p:nvSpPr>
        <p:spPr bwMode="auto">
          <a:xfrm flipV="1">
            <a:off x="2124075" y="5084763"/>
            <a:ext cx="1008063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V="1">
            <a:off x="2124075" y="4149725"/>
            <a:ext cx="2663825" cy="2087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2124075" y="5013325"/>
            <a:ext cx="1584325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V="1">
            <a:off x="2124075" y="4149725"/>
            <a:ext cx="2663825" cy="10795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4787900" y="4149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V="1">
            <a:off x="4787900" y="2997200"/>
            <a:ext cx="2808288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V="1">
            <a:off x="4787900" y="3284538"/>
            <a:ext cx="2089150" cy="865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6443663" y="2276475"/>
            <a:ext cx="649287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3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0825" y="4038600"/>
            <a:ext cx="8642350" cy="2819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00113" y="188913"/>
            <a:ext cx="6624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66CC"/>
                </a:solidFill>
              </a:rPr>
              <a:t>讨论：怎样才能叉到鱼</a:t>
            </a:r>
            <a:endParaRPr lang="en-US" altLang="zh-CN" sz="3600" b="1">
              <a:solidFill>
                <a:srgbClr val="0066CC"/>
              </a:solidFill>
            </a:endParaRPr>
          </a:p>
        </p:txBody>
      </p:sp>
      <p:pic>
        <p:nvPicPr>
          <p:cNvPr id="23556" name="Picture 4" descr="A5_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868863"/>
            <a:ext cx="118903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A5_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21163"/>
            <a:ext cx="118903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B_0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81075"/>
            <a:ext cx="356393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3276600" y="3933825"/>
            <a:ext cx="1981200" cy="1066800"/>
            <a:chOff x="1728" y="2640"/>
            <a:chExt cx="1248" cy="672"/>
          </a:xfrm>
        </p:grpSpPr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rot="329516" flipH="1">
              <a:off x="1776" y="2640"/>
              <a:ext cx="1200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 flipV="1">
              <a:off x="1728" y="2640"/>
              <a:ext cx="1152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pic>
        <p:nvPicPr>
          <p:cNvPr id="2357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74" name="Group 22"/>
          <p:cNvGrpSpPr>
            <a:grpSpLocks/>
          </p:cNvGrpSpPr>
          <p:nvPr/>
        </p:nvGrpSpPr>
        <p:grpSpPr bwMode="auto">
          <a:xfrm rot="-16334546" flipH="1" flipV="1">
            <a:off x="3408362" y="3705226"/>
            <a:ext cx="1584325" cy="2305050"/>
            <a:chOff x="3179" y="1162"/>
            <a:chExt cx="907" cy="907"/>
          </a:xfrm>
        </p:grpSpPr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 flipH="1" flipV="1">
              <a:off x="3179" y="1162"/>
              <a:ext cx="907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3587" y="1570"/>
              <a:ext cx="13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23577" name="Group 25"/>
          <p:cNvGrpSpPr>
            <a:grpSpLocks/>
          </p:cNvGrpSpPr>
          <p:nvPr/>
        </p:nvGrpSpPr>
        <p:grpSpPr bwMode="auto">
          <a:xfrm rot="2653485" flipV="1">
            <a:off x="3914775" y="3573463"/>
            <a:ext cx="153988" cy="2544762"/>
            <a:chOff x="3179" y="1162"/>
            <a:chExt cx="907" cy="907"/>
          </a:xfrm>
        </p:grpSpPr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 flipH="1" flipV="1">
              <a:off x="3179" y="1162"/>
              <a:ext cx="907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3587" y="1570"/>
              <a:ext cx="13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23581" name="Group 29"/>
          <p:cNvGrpSpPr>
            <a:grpSpLocks/>
          </p:cNvGrpSpPr>
          <p:nvPr/>
        </p:nvGrpSpPr>
        <p:grpSpPr bwMode="auto">
          <a:xfrm rot="3069708" flipV="1">
            <a:off x="5884070" y="2837656"/>
            <a:ext cx="487362" cy="1666875"/>
            <a:chOff x="3179" y="1162"/>
            <a:chExt cx="907" cy="907"/>
          </a:xfrm>
        </p:grpSpPr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 flipH="1" flipV="1">
              <a:off x="3179" y="1162"/>
              <a:ext cx="907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3587" y="1570"/>
              <a:ext cx="13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 rot="2878889" flipV="1">
            <a:off x="5518150" y="2719388"/>
            <a:ext cx="407988" cy="1731962"/>
            <a:chOff x="3179" y="1162"/>
            <a:chExt cx="907" cy="907"/>
          </a:xfrm>
        </p:grpSpPr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 flipH="1" flipV="1">
              <a:off x="3179" y="1162"/>
              <a:ext cx="907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3587" y="1570"/>
              <a:ext cx="13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5292725" y="3284538"/>
            <a:ext cx="0" cy="1905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4787900" y="2565400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法线</a:t>
            </a: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4932363" y="3284538"/>
            <a:ext cx="0" cy="1905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4859338" y="29241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>
              <a:solidFill>
                <a:srgbClr val="000000"/>
              </a:solidFill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5612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08500"/>
            <a:ext cx="7772400" cy="1143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 smtClean="0">
                <a:solidFill>
                  <a:srgbClr val="FF0000"/>
                </a:solidFill>
              </a:rPr>
              <a:t>看到的是硬币的虚像，而且比实际位置高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9650"/>
            <a:ext cx="3384550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54263"/>
            <a:ext cx="3455987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468313" y="549275"/>
            <a:ext cx="3600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2EC2"/>
                </a:solidFill>
                <a:ea typeface="楷体_GB2312" pitchFamily="49" charset="-122"/>
              </a:rPr>
              <a:t>眼睛处于刚好看不到硬币的位置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067175" y="476250"/>
            <a:ext cx="44275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2EC2"/>
                </a:solidFill>
                <a:ea typeface="楷体_GB2312" pitchFamily="49" charset="-122"/>
              </a:rPr>
              <a:t>眼睛不动，另一位同学往里面加水，结果？</a:t>
            </a:r>
          </a:p>
        </p:txBody>
      </p:sp>
      <p:grpSp>
        <p:nvGrpSpPr>
          <p:cNvPr id="99344" name="Group 16"/>
          <p:cNvGrpSpPr>
            <a:grpSpLocks/>
          </p:cNvGrpSpPr>
          <p:nvPr/>
        </p:nvGrpSpPr>
        <p:grpSpPr bwMode="auto">
          <a:xfrm>
            <a:off x="2124075" y="1989138"/>
            <a:ext cx="1871663" cy="1870075"/>
            <a:chOff x="1338" y="1570"/>
            <a:chExt cx="1043" cy="771"/>
          </a:xfrm>
        </p:grpSpPr>
        <p:sp>
          <p:nvSpPr>
            <p:cNvPr id="99336" name="Line 8"/>
            <p:cNvSpPr>
              <a:spLocks noChangeShapeType="1"/>
            </p:cNvSpPr>
            <p:nvPr/>
          </p:nvSpPr>
          <p:spPr bwMode="auto">
            <a:xfrm flipV="1">
              <a:off x="1338" y="1570"/>
              <a:ext cx="1043" cy="7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 flipV="1">
              <a:off x="1338" y="1979"/>
              <a:ext cx="499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33600"/>
            <a:ext cx="720725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16113"/>
            <a:ext cx="720725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343" name="Group 15"/>
          <p:cNvGrpSpPr>
            <a:grpSpLocks/>
          </p:cNvGrpSpPr>
          <p:nvPr/>
        </p:nvGrpSpPr>
        <p:grpSpPr bwMode="auto">
          <a:xfrm>
            <a:off x="6384925" y="2924175"/>
            <a:ext cx="923925" cy="865188"/>
            <a:chOff x="4222" y="1680"/>
            <a:chExt cx="833" cy="624"/>
          </a:xfrm>
        </p:grpSpPr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 flipV="1">
              <a:off x="4222" y="1680"/>
              <a:ext cx="833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 flipV="1">
              <a:off x="4222" y="1942"/>
              <a:ext cx="499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99345" name="Group 17"/>
          <p:cNvGrpSpPr>
            <a:grpSpLocks/>
          </p:cNvGrpSpPr>
          <p:nvPr/>
        </p:nvGrpSpPr>
        <p:grpSpPr bwMode="auto">
          <a:xfrm>
            <a:off x="7292975" y="2392363"/>
            <a:ext cx="1008063" cy="517525"/>
            <a:chOff x="1338" y="1570"/>
            <a:chExt cx="1043" cy="771"/>
          </a:xfrm>
        </p:grpSpPr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 flipV="1">
              <a:off x="1338" y="1570"/>
              <a:ext cx="1043" cy="7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 flipV="1">
              <a:off x="1338" y="1979"/>
              <a:ext cx="499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7235825" y="1773238"/>
            <a:ext cx="101600" cy="24479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 flipH="1">
            <a:off x="5940425" y="2909888"/>
            <a:ext cx="1368425" cy="7207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48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48" grpId="0" animBg="1"/>
      <p:bldP spid="993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772400" cy="1143000"/>
          </a:xfrm>
        </p:spPr>
        <p:txBody>
          <a:bodyPr/>
          <a:lstStyle/>
          <a:p>
            <a:r>
              <a:rPr lang="zh-CN" altLang="en-US" smtClean="0"/>
              <a:t>钢笔“错位”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0356" name="Picture 4" descr="u=3356707846,561937023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76475"/>
            <a:ext cx="3806825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海市蜃楼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773238"/>
            <a:ext cx="8856662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62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 rot="9944">
            <a:off x="7639050" y="5089525"/>
            <a:ext cx="1066800" cy="990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 rot="-502853">
            <a:off x="323850" y="188913"/>
            <a:ext cx="6191250" cy="6669087"/>
            <a:chOff x="0" y="0"/>
            <a:chExt cx="4512" cy="4608"/>
          </a:xfrm>
        </p:grpSpPr>
        <p:sp>
          <p:nvSpPr>
            <p:cNvPr id="25604" name="Arc 4"/>
            <p:cNvSpPr>
              <a:spLocks/>
            </p:cNvSpPr>
            <p:nvPr/>
          </p:nvSpPr>
          <p:spPr bwMode="auto">
            <a:xfrm>
              <a:off x="0" y="1776"/>
              <a:ext cx="2304" cy="25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5605" name="Arc 5"/>
            <p:cNvSpPr>
              <a:spLocks/>
            </p:cNvSpPr>
            <p:nvPr/>
          </p:nvSpPr>
          <p:spPr bwMode="auto">
            <a:xfrm rot="65728">
              <a:off x="96" y="1056"/>
              <a:ext cx="3456" cy="35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5606" name="Arc 6"/>
            <p:cNvSpPr>
              <a:spLocks/>
            </p:cNvSpPr>
            <p:nvPr/>
          </p:nvSpPr>
          <p:spPr bwMode="auto">
            <a:xfrm>
              <a:off x="0" y="0"/>
              <a:ext cx="4512" cy="44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sp>
        <p:nvSpPr>
          <p:cNvPr id="25607" name="Line 7"/>
          <p:cNvSpPr>
            <a:spLocks noChangeShapeType="1"/>
          </p:cNvSpPr>
          <p:nvPr/>
        </p:nvSpPr>
        <p:spPr bwMode="auto">
          <a:xfrm rot="21592809" flipV="1">
            <a:off x="5580063" y="4292600"/>
            <a:ext cx="1752600" cy="533400"/>
          </a:xfrm>
          <a:prstGeom prst="line">
            <a:avLst/>
          </a:prstGeom>
          <a:noFill/>
          <a:ln w="571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rot="17405" flipV="1">
            <a:off x="3676650" y="3336925"/>
            <a:ext cx="1295400" cy="838200"/>
          </a:xfrm>
          <a:prstGeom prst="line">
            <a:avLst/>
          </a:prstGeom>
          <a:noFill/>
          <a:ln w="571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 rot="68303">
            <a:off x="6516688" y="4581525"/>
            <a:ext cx="1584325" cy="792163"/>
            <a:chOff x="4272" y="3216"/>
            <a:chExt cx="864" cy="576"/>
          </a:xfrm>
        </p:grpSpPr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4272" y="3216"/>
              <a:ext cx="864" cy="57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rot="-71610">
              <a:off x="4512" y="3360"/>
              <a:ext cx="336" cy="24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25612" name="Group 12"/>
          <p:cNvGrpSpPr>
            <a:grpSpLocks/>
          </p:cNvGrpSpPr>
          <p:nvPr/>
        </p:nvGrpSpPr>
        <p:grpSpPr bwMode="auto">
          <a:xfrm rot="-75862">
            <a:off x="4284663" y="3716338"/>
            <a:ext cx="2295525" cy="850900"/>
            <a:chOff x="2880" y="2640"/>
            <a:chExt cx="1392" cy="576"/>
          </a:xfrm>
        </p:grpSpPr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>
              <a:off x="2880" y="2640"/>
              <a:ext cx="1392" cy="57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 rot="-816305">
              <a:off x="3360" y="2784"/>
              <a:ext cx="336" cy="24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25615" name="Group 15"/>
          <p:cNvGrpSpPr>
            <a:grpSpLocks/>
          </p:cNvGrpSpPr>
          <p:nvPr/>
        </p:nvGrpSpPr>
        <p:grpSpPr bwMode="auto">
          <a:xfrm rot="-18885">
            <a:off x="1979613" y="3429000"/>
            <a:ext cx="2306637" cy="365125"/>
            <a:chOff x="1440" y="2352"/>
            <a:chExt cx="1440" cy="336"/>
          </a:xfrm>
        </p:grpSpPr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rot="-194300">
              <a:off x="1440" y="2352"/>
              <a:ext cx="1440" cy="33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 rot="-1480447">
              <a:off x="1968" y="2401"/>
              <a:ext cx="336" cy="24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pic>
        <p:nvPicPr>
          <p:cNvPr id="25618" name="Picture 18" descr="aa14d32d920f7e15349bf7f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t="10960" r="19736" b="10960"/>
          <a:stretch>
            <a:fillRect/>
          </a:stretch>
        </p:blipFill>
        <p:spPr bwMode="auto">
          <a:xfrm>
            <a:off x="755650" y="3429000"/>
            <a:ext cx="1906588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9" name="AutoShape 19"/>
          <p:cNvSpPr>
            <a:spLocks noChangeArrowheads="1"/>
          </p:cNvSpPr>
          <p:nvPr/>
        </p:nvSpPr>
        <p:spPr bwMode="auto">
          <a:xfrm rot="-372781">
            <a:off x="7524750" y="2852738"/>
            <a:ext cx="1143000" cy="990600"/>
          </a:xfrm>
          <a:prstGeom prst="sun">
            <a:avLst>
              <a:gd name="adj" fmla="val 25000"/>
            </a:avLst>
          </a:prstGeom>
          <a:solidFill>
            <a:srgbClr val="FF3300">
              <a:alpha val="58000"/>
            </a:srgbClr>
          </a:solidFill>
          <a:ln w="9525">
            <a:solidFill>
              <a:srgbClr val="000000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rot="1015143" flipV="1">
            <a:off x="2173288" y="2492375"/>
            <a:ext cx="5400675" cy="1797050"/>
          </a:xfrm>
          <a:prstGeom prst="line">
            <a:avLst/>
          </a:prstGeom>
          <a:noFill/>
          <a:ln w="5715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7229475" y="528955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7239000" y="2336800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0000"/>
                </a:solidFill>
              </a:rPr>
              <a:t>S′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576263" y="866775"/>
            <a:ext cx="8604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太阳光经过大气层到达地球，光线发生了弯折。</a:t>
            </a:r>
          </a:p>
        </p:txBody>
      </p:sp>
      <p:pic>
        <p:nvPicPr>
          <p:cNvPr id="25626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6696075" cy="5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0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5864225" cy="1143000"/>
          </a:xfrm>
        </p:spPr>
        <p:txBody>
          <a:bodyPr/>
          <a:lstStyle/>
          <a:p>
            <a:r>
              <a:rPr lang="zh-CN" altLang="en-US" sz="3200" b="1" smtClean="0"/>
              <a:t>三、生活中的折射现象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15573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/>
              <a:t>1.</a:t>
            </a:r>
            <a:r>
              <a:rPr lang="zh-CN" altLang="en-US" sz="2800" b="1" smtClean="0"/>
              <a:t>池水变“浅”</a:t>
            </a:r>
          </a:p>
          <a:p>
            <a:pPr>
              <a:buFontTx/>
              <a:buNone/>
            </a:pPr>
            <a:r>
              <a:rPr lang="en-US" altLang="zh-CN" sz="2800" b="1" smtClean="0"/>
              <a:t>2.</a:t>
            </a:r>
            <a:r>
              <a:rPr lang="zh-CN" altLang="en-US" sz="2800" b="1" smtClean="0"/>
              <a:t>钢笔“错位”</a:t>
            </a:r>
          </a:p>
          <a:p>
            <a:pPr>
              <a:buFontTx/>
              <a:buNone/>
            </a:pPr>
            <a:r>
              <a:rPr lang="en-US" altLang="zh-CN" sz="2800" b="1" smtClean="0"/>
              <a:t>3.</a:t>
            </a:r>
            <a:r>
              <a:rPr lang="zh-CN" altLang="en-US" sz="2800" b="1" smtClean="0"/>
              <a:t>海市蜃楼</a:t>
            </a:r>
          </a:p>
          <a:p>
            <a:pPr>
              <a:buFontTx/>
              <a:buNone/>
            </a:pPr>
            <a:r>
              <a:rPr lang="en-US" altLang="zh-CN" sz="2800" b="1" smtClean="0"/>
              <a:t>……</a:t>
            </a:r>
          </a:p>
          <a:p>
            <a:pPr>
              <a:buFontTx/>
              <a:buNone/>
            </a:pPr>
            <a:endParaRPr lang="zh-CN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42552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9388" y="1268413"/>
            <a:ext cx="9504363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 smtClean="0"/>
              <a:t>           1</a:t>
            </a:r>
            <a:r>
              <a:rPr lang="en-US" altLang="zh-CN" b="1" dirty="0" smtClean="0"/>
              <a:t>.</a:t>
            </a:r>
            <a:r>
              <a:rPr lang="zh-CN" altLang="en-US" dirty="0" smtClean="0"/>
              <a:t>生活</a:t>
            </a:r>
            <a:r>
              <a:rPr lang="zh-CN" altLang="en-US" dirty="0" smtClean="0"/>
              <a:t>中常见到各种光现象，其中属于光的折射现象的是 </a:t>
            </a:r>
            <a:r>
              <a:rPr lang="en-US" altLang="zh-CN" dirty="0" smtClean="0"/>
              <a:t>  </a:t>
            </a:r>
            <a:r>
              <a:rPr lang="zh-CN" altLang="en-US" dirty="0" smtClean="0"/>
              <a:t>（     ）　　　　 　               </a:t>
            </a:r>
          </a:p>
        </p:txBody>
      </p:sp>
      <p:grpSp>
        <p:nvGrpSpPr>
          <p:cNvPr id="59411" name="Group 19" descr="学科网(www.zxxk.com)--国内最大的教育资源门户，提供试卷、教案、课件、论文、素材及各类教学资源下载，还有大量而丰富的教学相关资讯！"/>
          <p:cNvGrpSpPr>
            <a:grpSpLocks/>
          </p:cNvGrpSpPr>
          <p:nvPr/>
        </p:nvGrpSpPr>
        <p:grpSpPr bwMode="auto">
          <a:xfrm>
            <a:off x="323850" y="2359025"/>
            <a:ext cx="8459788" cy="1368425"/>
            <a:chOff x="1134" y="9246"/>
            <a:chExt cx="7755" cy="1872"/>
          </a:xfrm>
        </p:grpSpPr>
        <p:pic>
          <p:nvPicPr>
            <p:cNvPr id="59412" name="Picture 20" descr="图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9402"/>
              <a:ext cx="1620" cy="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3" name="Picture 21" descr="图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" y="9402"/>
              <a:ext cx="1974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4" name="Picture 22" descr="图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9246"/>
              <a:ext cx="18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5" name="Picture 23" descr="图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" y="9402"/>
              <a:ext cx="1635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870325"/>
            <a:ext cx="293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2EC2"/>
                </a:solidFill>
                <a:ea typeface="楷体_GB2312" pitchFamily="49" charset="-122"/>
              </a:rPr>
              <a:t>A</a:t>
            </a:r>
            <a:r>
              <a:rPr kumimoji="1" lang="zh-CN" altLang="en-US" sz="2800" b="1">
                <a:solidFill>
                  <a:srgbClr val="002EC2"/>
                </a:solidFill>
                <a:ea typeface="楷体_GB2312" pitchFamily="49" charset="-122"/>
              </a:rPr>
              <a:t>．透过树丛的光</a:t>
            </a: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2916238" y="3943350"/>
            <a:ext cx="2198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2EC2"/>
                </a:solidFill>
                <a:ea typeface="楷体_GB2312" pitchFamily="49" charset="-122"/>
              </a:rPr>
              <a:t>B</a:t>
            </a:r>
            <a:r>
              <a:rPr kumimoji="1" lang="zh-CN" altLang="en-US" sz="2800" b="1">
                <a:solidFill>
                  <a:srgbClr val="002EC2"/>
                </a:solidFill>
                <a:ea typeface="楷体_GB2312" pitchFamily="49" charset="-122"/>
              </a:rPr>
              <a:t>．海市蜃楼</a:t>
            </a: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5219700" y="3943350"/>
            <a:ext cx="165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2EC2"/>
                </a:solidFill>
                <a:ea typeface="楷体_GB2312" pitchFamily="49" charset="-122"/>
              </a:rPr>
              <a:t>C</a:t>
            </a:r>
            <a:r>
              <a:rPr kumimoji="1" lang="zh-CN" altLang="en-US" sz="2800" b="1">
                <a:solidFill>
                  <a:srgbClr val="002EC2"/>
                </a:solidFill>
                <a:ea typeface="楷体_GB2312" pitchFamily="49" charset="-122"/>
              </a:rPr>
              <a:t>．手影</a:t>
            </a: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6800850" y="3943350"/>
            <a:ext cx="221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2EC2"/>
                </a:solidFill>
                <a:ea typeface="楷体_GB2312" pitchFamily="49" charset="-122"/>
              </a:rPr>
              <a:t>D</a:t>
            </a:r>
            <a:r>
              <a:rPr kumimoji="1" lang="zh-CN" altLang="en-US" sz="2800" b="1">
                <a:solidFill>
                  <a:srgbClr val="002EC2"/>
                </a:solidFill>
                <a:ea typeface="楷体_GB2312" pitchFamily="49" charset="-122"/>
              </a:rPr>
              <a:t>．水中倒影</a:t>
            </a: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2930525" y="1736726"/>
            <a:ext cx="455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solidFill>
                  <a:srgbClr val="FF0000"/>
                </a:solidFill>
                <a:ea typeface="楷体_GB2312" pitchFamily="49" charset="-122"/>
              </a:rPr>
              <a:t>B</a:t>
            </a:r>
          </a:p>
        </p:txBody>
      </p:sp>
      <p:sp>
        <p:nvSpPr>
          <p:cNvPr id="59421" name="AutoShape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2813" y="6310313"/>
            <a:ext cx="358775" cy="358775"/>
          </a:xfrm>
          <a:prstGeom prst="smileyFace">
            <a:avLst>
              <a:gd name="adj" fmla="val 465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519113" y="404813"/>
            <a:ext cx="2622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rgbClr val="000000"/>
                </a:solidFill>
                <a:ea typeface="楷体_GB2312" pitchFamily="49" charset="-122"/>
              </a:rPr>
              <a:t>四、巩固练习</a:t>
            </a:r>
          </a:p>
        </p:txBody>
      </p:sp>
    </p:spTree>
    <p:extLst>
      <p:ext uri="{BB962C8B-B14F-4D97-AF65-F5344CB8AC3E}">
        <p14:creationId xmlns:p14="http://schemas.microsoft.com/office/powerpoint/2010/main" val="20697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0" grpId="0"/>
      <p:bldP spid="594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404813"/>
            <a:ext cx="8675688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 smtClean="0"/>
              <a:t>             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．如</a:t>
            </a:r>
            <a:r>
              <a:rPr lang="zh-CN" altLang="en-US" sz="2800" b="1" dirty="0" smtClean="0"/>
              <a:t>图所示的光路图中，已知∠</a:t>
            </a:r>
            <a:r>
              <a:rPr lang="en-US" altLang="zh-CN" sz="2800" b="1" dirty="0" smtClean="0"/>
              <a:t>AOM=30°</a:t>
            </a:r>
            <a:r>
              <a:rPr lang="zh-CN" altLang="en-US" sz="2800" b="1" dirty="0" smtClean="0"/>
              <a:t>，∠</a:t>
            </a:r>
            <a:r>
              <a:rPr lang="en-US" altLang="zh-CN" sz="2800" b="1" dirty="0" smtClean="0"/>
              <a:t>BOC=90°</a:t>
            </a:r>
            <a:r>
              <a:rPr lang="zh-CN" altLang="en-US" sz="2800" b="1" dirty="0" smtClean="0"/>
              <a:t>，请计算：反射角等于</a:t>
            </a:r>
            <a:r>
              <a:rPr lang="zh-CN" altLang="en-US" sz="2800" b="1" u="sng" dirty="0" smtClean="0"/>
              <a:t>　　</a:t>
            </a:r>
            <a:r>
              <a:rPr lang="zh-CN" altLang="en-US" sz="2800" b="1" dirty="0" smtClean="0"/>
              <a:t>，折射角等于</a:t>
            </a:r>
            <a:r>
              <a:rPr lang="zh-CN" altLang="en-US" sz="2800" b="1" u="sng" dirty="0" smtClean="0"/>
              <a:t>　　</a:t>
            </a:r>
            <a:r>
              <a:rPr lang="zh-CN" altLang="en-US" sz="2800" b="1" dirty="0" smtClean="0"/>
              <a:t>。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971550" y="11969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ea typeface="楷体_GB2312" pitchFamily="49" charset="-122"/>
              </a:rPr>
              <a:t>60°</a:t>
            </a:r>
            <a:endParaRPr kumimoji="1" lang="zh-CN" altLang="en-US" sz="2800" b="1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228184" y="764704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0000"/>
                </a:solidFill>
                <a:ea typeface="楷体_GB2312" pitchFamily="49" charset="-122"/>
              </a:rPr>
              <a:t>30°</a:t>
            </a:r>
            <a:endParaRPr kumimoji="1" lang="zh-CN" altLang="en-US" sz="28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grpSp>
        <p:nvGrpSpPr>
          <p:cNvPr id="71717" name="Group 37"/>
          <p:cNvGrpSpPr>
            <a:grpSpLocks/>
          </p:cNvGrpSpPr>
          <p:nvPr/>
        </p:nvGrpSpPr>
        <p:grpSpPr bwMode="auto">
          <a:xfrm>
            <a:off x="1042988" y="3213100"/>
            <a:ext cx="3384550" cy="2679700"/>
            <a:chOff x="748" y="1888"/>
            <a:chExt cx="2132" cy="1688"/>
          </a:xfrm>
        </p:grpSpPr>
        <p:grpSp>
          <p:nvGrpSpPr>
            <p:cNvPr id="71703" name="Group 23"/>
            <p:cNvGrpSpPr>
              <a:grpSpLocks/>
            </p:cNvGrpSpPr>
            <p:nvPr/>
          </p:nvGrpSpPr>
          <p:grpSpPr bwMode="auto">
            <a:xfrm>
              <a:off x="975" y="1888"/>
              <a:ext cx="1678" cy="1588"/>
              <a:chOff x="930" y="1797"/>
              <a:chExt cx="1678" cy="1588"/>
            </a:xfrm>
          </p:grpSpPr>
          <p:sp>
            <p:nvSpPr>
              <p:cNvPr id="71688" name="Line 8"/>
              <p:cNvSpPr>
                <a:spLocks noChangeShapeType="1"/>
              </p:cNvSpPr>
              <p:nvPr/>
            </p:nvSpPr>
            <p:spPr bwMode="auto">
              <a:xfrm>
                <a:off x="930" y="2478"/>
                <a:ext cx="1678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71689" name="Line 9"/>
              <p:cNvSpPr>
                <a:spLocks noChangeShapeType="1"/>
              </p:cNvSpPr>
              <p:nvPr/>
            </p:nvSpPr>
            <p:spPr bwMode="auto">
              <a:xfrm>
                <a:off x="1746" y="1797"/>
                <a:ext cx="0" cy="158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grpSp>
            <p:nvGrpSpPr>
              <p:cNvPr id="71696" name="Group 16"/>
              <p:cNvGrpSpPr>
                <a:grpSpLocks/>
              </p:cNvGrpSpPr>
              <p:nvPr/>
            </p:nvGrpSpPr>
            <p:grpSpPr bwMode="auto">
              <a:xfrm>
                <a:off x="1066" y="2025"/>
                <a:ext cx="680" cy="453"/>
                <a:chOff x="1156" y="2115"/>
                <a:chExt cx="545" cy="317"/>
              </a:xfrm>
            </p:grpSpPr>
            <p:sp>
              <p:nvSpPr>
                <p:cNvPr id="71694" name="Line 14"/>
                <p:cNvSpPr>
                  <a:spLocks noChangeShapeType="1"/>
                </p:cNvSpPr>
                <p:nvPr/>
              </p:nvSpPr>
              <p:spPr bwMode="auto">
                <a:xfrm>
                  <a:off x="1156" y="2115"/>
                  <a:ext cx="545" cy="3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  <p:sp>
              <p:nvSpPr>
                <p:cNvPr id="71695" name="Line 15"/>
                <p:cNvSpPr>
                  <a:spLocks noChangeShapeType="1"/>
                </p:cNvSpPr>
                <p:nvPr/>
              </p:nvSpPr>
              <p:spPr bwMode="auto">
                <a:xfrm>
                  <a:off x="1156" y="2115"/>
                  <a:ext cx="318" cy="1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71697" name="Group 17"/>
              <p:cNvGrpSpPr>
                <a:grpSpLocks/>
              </p:cNvGrpSpPr>
              <p:nvPr/>
            </p:nvGrpSpPr>
            <p:grpSpPr bwMode="auto">
              <a:xfrm flipV="1">
                <a:off x="1745" y="2024"/>
                <a:ext cx="772" cy="454"/>
                <a:chOff x="1156" y="2115"/>
                <a:chExt cx="545" cy="317"/>
              </a:xfrm>
            </p:grpSpPr>
            <p:sp>
              <p:nvSpPr>
                <p:cNvPr id="71698" name="Line 18"/>
                <p:cNvSpPr>
                  <a:spLocks noChangeShapeType="1"/>
                </p:cNvSpPr>
                <p:nvPr/>
              </p:nvSpPr>
              <p:spPr bwMode="auto">
                <a:xfrm>
                  <a:off x="1156" y="2115"/>
                  <a:ext cx="545" cy="3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  <p:sp>
              <p:nvSpPr>
                <p:cNvPr id="71699" name="Line 19"/>
                <p:cNvSpPr>
                  <a:spLocks noChangeShapeType="1"/>
                </p:cNvSpPr>
                <p:nvPr/>
              </p:nvSpPr>
              <p:spPr bwMode="auto">
                <a:xfrm>
                  <a:off x="1156" y="2115"/>
                  <a:ext cx="318" cy="1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71700" name="Group 20"/>
              <p:cNvGrpSpPr>
                <a:grpSpLocks/>
              </p:cNvGrpSpPr>
              <p:nvPr/>
            </p:nvGrpSpPr>
            <p:grpSpPr bwMode="auto">
              <a:xfrm>
                <a:off x="1746" y="2478"/>
                <a:ext cx="408" cy="771"/>
                <a:chOff x="1156" y="2115"/>
                <a:chExt cx="545" cy="317"/>
              </a:xfrm>
            </p:grpSpPr>
            <p:sp>
              <p:nvSpPr>
                <p:cNvPr id="71701" name="Line 21"/>
                <p:cNvSpPr>
                  <a:spLocks noChangeShapeType="1"/>
                </p:cNvSpPr>
                <p:nvPr/>
              </p:nvSpPr>
              <p:spPr bwMode="auto">
                <a:xfrm>
                  <a:off x="1156" y="2115"/>
                  <a:ext cx="545" cy="3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  <p:sp>
              <p:nvSpPr>
                <p:cNvPr id="71702" name="Line 22"/>
                <p:cNvSpPr>
                  <a:spLocks noChangeShapeType="1"/>
                </p:cNvSpPr>
                <p:nvPr/>
              </p:nvSpPr>
              <p:spPr bwMode="auto">
                <a:xfrm>
                  <a:off x="1156" y="2115"/>
                  <a:ext cx="318" cy="1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71704" name="Text Box 24"/>
            <p:cNvSpPr txBox="1">
              <a:spLocks noChangeArrowheads="1"/>
            </p:cNvSpPr>
            <p:nvPr/>
          </p:nvSpPr>
          <p:spPr bwMode="auto">
            <a:xfrm>
              <a:off x="1563" y="2568"/>
              <a:ext cx="1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2EC2"/>
                  </a:solidFill>
                  <a:ea typeface="楷体_GB2312" pitchFamily="49" charset="-122"/>
                </a:rPr>
                <a:t>O</a:t>
              </a:r>
            </a:p>
          </p:txBody>
        </p:sp>
        <p:sp>
          <p:nvSpPr>
            <p:cNvPr id="71705" name="Text Box 25"/>
            <p:cNvSpPr txBox="1">
              <a:spLocks noChangeArrowheads="1"/>
            </p:cNvSpPr>
            <p:nvPr/>
          </p:nvSpPr>
          <p:spPr bwMode="auto">
            <a:xfrm>
              <a:off x="1156" y="1888"/>
              <a:ext cx="2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2EC2"/>
                  </a:solidFill>
                  <a:ea typeface="楷体_GB2312" pitchFamily="49" charset="-122"/>
                </a:rPr>
                <a:t>A</a:t>
              </a:r>
            </a:p>
          </p:txBody>
        </p:sp>
        <p:sp>
          <p:nvSpPr>
            <p:cNvPr id="71706" name="Text Box 26"/>
            <p:cNvSpPr txBox="1">
              <a:spLocks noChangeArrowheads="1"/>
            </p:cNvSpPr>
            <p:nvPr/>
          </p:nvSpPr>
          <p:spPr bwMode="auto">
            <a:xfrm>
              <a:off x="2608" y="1979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2EC2"/>
                  </a:solidFill>
                  <a:ea typeface="楷体_GB2312" pitchFamily="49" charset="-122"/>
                </a:rPr>
                <a:t>B</a:t>
              </a:r>
            </a:p>
          </p:txBody>
        </p:sp>
        <p:sp>
          <p:nvSpPr>
            <p:cNvPr id="71707" name="Text Box 27"/>
            <p:cNvSpPr txBox="1">
              <a:spLocks noChangeArrowheads="1"/>
            </p:cNvSpPr>
            <p:nvPr/>
          </p:nvSpPr>
          <p:spPr bwMode="auto">
            <a:xfrm>
              <a:off x="2200" y="3249"/>
              <a:ext cx="1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2EC2"/>
                  </a:solidFill>
                  <a:ea typeface="楷体_GB2312" pitchFamily="49" charset="-122"/>
                </a:rPr>
                <a:t>C</a:t>
              </a:r>
            </a:p>
          </p:txBody>
        </p:sp>
        <p:sp>
          <p:nvSpPr>
            <p:cNvPr id="71708" name="Text Box 28"/>
            <p:cNvSpPr txBox="1">
              <a:spLocks noChangeArrowheads="1"/>
            </p:cNvSpPr>
            <p:nvPr/>
          </p:nvSpPr>
          <p:spPr bwMode="auto">
            <a:xfrm>
              <a:off x="748" y="2614"/>
              <a:ext cx="3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2EC2"/>
                  </a:solidFill>
                  <a:ea typeface="楷体_GB2312" pitchFamily="49" charset="-122"/>
                </a:rPr>
                <a:t>M</a:t>
              </a:r>
            </a:p>
          </p:txBody>
        </p:sp>
      </p:grpSp>
      <p:sp>
        <p:nvSpPr>
          <p:cNvPr id="71725" name="Freeform 45"/>
          <p:cNvSpPr>
            <a:spLocks/>
          </p:cNvSpPr>
          <p:nvPr/>
        </p:nvSpPr>
        <p:spPr bwMode="auto">
          <a:xfrm>
            <a:off x="2203450" y="4035425"/>
            <a:ext cx="133350" cy="246063"/>
          </a:xfrm>
          <a:custGeom>
            <a:avLst/>
            <a:gdLst>
              <a:gd name="T0" fmla="*/ 84 w 84"/>
              <a:gd name="T1" fmla="*/ 0 h 155"/>
              <a:gd name="T2" fmla="*/ 20 w 84"/>
              <a:gd name="T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" h="155">
                <a:moveTo>
                  <a:pt x="84" y="0"/>
                </a:moveTo>
                <a:cubicBezTo>
                  <a:pt x="0" y="28"/>
                  <a:pt x="20" y="84"/>
                  <a:pt x="20" y="15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1726" name="Rectangle 46"/>
          <p:cNvSpPr>
            <a:spLocks noChangeArrowheads="1"/>
          </p:cNvSpPr>
          <p:nvPr/>
        </p:nvSpPr>
        <p:spPr bwMode="auto">
          <a:xfrm>
            <a:off x="1476375" y="378936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2EC2"/>
                </a:solidFill>
                <a:ea typeface="楷体_GB2312" pitchFamily="49" charset="-122"/>
              </a:rPr>
              <a:t>30°</a:t>
            </a:r>
            <a:endParaRPr kumimoji="1" lang="zh-CN" altLang="en-US" sz="2800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1727" name="Freeform 47"/>
          <p:cNvSpPr>
            <a:spLocks/>
          </p:cNvSpPr>
          <p:nvPr/>
        </p:nvSpPr>
        <p:spPr bwMode="auto">
          <a:xfrm>
            <a:off x="2700338" y="3895725"/>
            <a:ext cx="341312" cy="153988"/>
          </a:xfrm>
          <a:custGeom>
            <a:avLst/>
            <a:gdLst>
              <a:gd name="T0" fmla="*/ 0 w 215"/>
              <a:gd name="T1" fmla="*/ 5 h 97"/>
              <a:gd name="T2" fmla="*/ 192 w 215"/>
              <a:gd name="T3" fmla="*/ 42 h 97"/>
              <a:gd name="T4" fmla="*/ 210 w 215"/>
              <a:gd name="T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" h="97">
                <a:moveTo>
                  <a:pt x="0" y="5"/>
                </a:moveTo>
                <a:cubicBezTo>
                  <a:pt x="95" y="12"/>
                  <a:pt x="126" y="0"/>
                  <a:pt x="192" y="42"/>
                </a:cubicBezTo>
                <a:cubicBezTo>
                  <a:pt x="215" y="77"/>
                  <a:pt x="210" y="58"/>
                  <a:pt x="210" y="9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1728" name="Rectangle 48"/>
          <p:cNvSpPr>
            <a:spLocks noChangeArrowheads="1"/>
          </p:cNvSpPr>
          <p:nvPr/>
        </p:nvSpPr>
        <p:spPr bwMode="auto">
          <a:xfrm>
            <a:off x="2771775" y="335756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FF0000"/>
                </a:solidFill>
                <a:ea typeface="楷体_GB2312" pitchFamily="49" charset="-122"/>
              </a:rPr>
              <a:t>60°</a:t>
            </a:r>
            <a:endParaRPr kumimoji="1" lang="zh-CN" altLang="en-US" sz="280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71729" name="Freeform 49"/>
          <p:cNvSpPr>
            <a:spLocks/>
          </p:cNvSpPr>
          <p:nvPr/>
        </p:nvSpPr>
        <p:spPr bwMode="auto">
          <a:xfrm>
            <a:off x="3276600" y="4005263"/>
            <a:ext cx="142875" cy="288925"/>
          </a:xfrm>
          <a:custGeom>
            <a:avLst/>
            <a:gdLst>
              <a:gd name="T0" fmla="*/ 0 w 215"/>
              <a:gd name="T1" fmla="*/ 5 h 97"/>
              <a:gd name="T2" fmla="*/ 192 w 215"/>
              <a:gd name="T3" fmla="*/ 42 h 97"/>
              <a:gd name="T4" fmla="*/ 210 w 215"/>
              <a:gd name="T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" h="97">
                <a:moveTo>
                  <a:pt x="0" y="5"/>
                </a:moveTo>
                <a:cubicBezTo>
                  <a:pt x="95" y="12"/>
                  <a:pt x="126" y="0"/>
                  <a:pt x="192" y="42"/>
                </a:cubicBezTo>
                <a:cubicBezTo>
                  <a:pt x="215" y="77"/>
                  <a:pt x="210" y="58"/>
                  <a:pt x="210" y="9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1732" name="Rectangle 52"/>
          <p:cNvSpPr>
            <a:spLocks noChangeArrowheads="1"/>
          </p:cNvSpPr>
          <p:nvPr/>
        </p:nvSpPr>
        <p:spPr bwMode="auto">
          <a:xfrm>
            <a:off x="3492500" y="371633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2EC2"/>
                </a:solidFill>
                <a:ea typeface="楷体_GB2312" pitchFamily="49" charset="-122"/>
              </a:rPr>
              <a:t>30°</a:t>
            </a:r>
            <a:endParaRPr kumimoji="1" lang="zh-CN" altLang="en-US" sz="2800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1735" name="Freeform 55"/>
          <p:cNvSpPr>
            <a:spLocks/>
          </p:cNvSpPr>
          <p:nvPr/>
        </p:nvSpPr>
        <p:spPr bwMode="auto">
          <a:xfrm>
            <a:off x="2873375" y="4310063"/>
            <a:ext cx="236538" cy="269875"/>
          </a:xfrm>
          <a:custGeom>
            <a:avLst/>
            <a:gdLst>
              <a:gd name="T0" fmla="*/ 128 w 149"/>
              <a:gd name="T1" fmla="*/ 0 h 170"/>
              <a:gd name="T2" fmla="*/ 55 w 149"/>
              <a:gd name="T3" fmla="*/ 147 h 170"/>
              <a:gd name="T4" fmla="*/ 0 w 149"/>
              <a:gd name="T5" fmla="*/ 16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" h="170">
                <a:moveTo>
                  <a:pt x="128" y="0"/>
                </a:moveTo>
                <a:cubicBezTo>
                  <a:pt x="149" y="64"/>
                  <a:pt x="119" y="126"/>
                  <a:pt x="55" y="147"/>
                </a:cubicBezTo>
                <a:cubicBezTo>
                  <a:pt x="20" y="170"/>
                  <a:pt x="39" y="165"/>
                  <a:pt x="0" y="16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1736" name="Rectangle 56"/>
          <p:cNvSpPr>
            <a:spLocks noChangeArrowheads="1"/>
          </p:cNvSpPr>
          <p:nvPr/>
        </p:nvSpPr>
        <p:spPr bwMode="auto">
          <a:xfrm>
            <a:off x="3059113" y="443706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2EC2"/>
                </a:solidFill>
                <a:ea typeface="楷体_GB2312" pitchFamily="49" charset="-122"/>
              </a:rPr>
              <a:t>60°</a:t>
            </a:r>
            <a:endParaRPr kumimoji="1" lang="zh-CN" altLang="en-US" sz="2800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1737" name="Freeform 57"/>
          <p:cNvSpPr>
            <a:spLocks/>
          </p:cNvSpPr>
          <p:nvPr/>
        </p:nvSpPr>
        <p:spPr bwMode="auto">
          <a:xfrm>
            <a:off x="2700338" y="4760913"/>
            <a:ext cx="217487" cy="42862"/>
          </a:xfrm>
          <a:custGeom>
            <a:avLst/>
            <a:gdLst>
              <a:gd name="T0" fmla="*/ 137 w 137"/>
              <a:gd name="T1" fmla="*/ 0 h 27"/>
              <a:gd name="T2" fmla="*/ 0 w 137"/>
              <a:gd name="T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7" h="27">
                <a:moveTo>
                  <a:pt x="137" y="0"/>
                </a:moveTo>
                <a:cubicBezTo>
                  <a:pt x="89" y="16"/>
                  <a:pt x="51" y="27"/>
                  <a:pt x="0" y="2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71738" name="Rectangle 58"/>
          <p:cNvSpPr>
            <a:spLocks noChangeArrowheads="1"/>
          </p:cNvSpPr>
          <p:nvPr/>
        </p:nvSpPr>
        <p:spPr bwMode="auto">
          <a:xfrm>
            <a:off x="2700338" y="4941888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FF0000"/>
                </a:solidFill>
                <a:ea typeface="楷体_GB2312" pitchFamily="49" charset="-122"/>
              </a:rPr>
              <a:t>30</a:t>
            </a:r>
            <a:endParaRPr kumimoji="1" lang="zh-CN" altLang="en-US" sz="280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71740" name="Text Box 60"/>
          <p:cNvSpPr txBox="1">
            <a:spLocks noChangeArrowheads="1"/>
          </p:cNvSpPr>
          <p:nvPr/>
        </p:nvSpPr>
        <p:spPr bwMode="auto">
          <a:xfrm>
            <a:off x="3708400" y="4292600"/>
            <a:ext cx="719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002EC2"/>
                </a:solidFill>
                <a:ea typeface="楷体_GB2312" pitchFamily="49" charset="-122"/>
              </a:rPr>
              <a:t>M’</a:t>
            </a:r>
          </a:p>
        </p:txBody>
      </p:sp>
      <p:sp>
        <p:nvSpPr>
          <p:cNvPr id="71741" name="AutoShape 6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310313"/>
            <a:ext cx="358775" cy="358775"/>
          </a:xfrm>
          <a:prstGeom prst="smileyFace">
            <a:avLst>
              <a:gd name="adj" fmla="val 465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71687" grpId="0"/>
      <p:bldP spid="71725" grpId="0" animBg="1"/>
      <p:bldP spid="71726" grpId="0"/>
      <p:bldP spid="71727" grpId="0" animBg="1"/>
      <p:bldP spid="71728" grpId="0"/>
      <p:bldP spid="71729" grpId="0" animBg="1"/>
      <p:bldP spid="71732" grpId="0"/>
      <p:bldP spid="71735" grpId="0" animBg="1"/>
      <p:bldP spid="71736" grpId="0"/>
      <p:bldP spid="71737" grpId="0" animBg="1"/>
      <p:bldP spid="717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35342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 smtClean="0"/>
              <a:t>            </a:t>
            </a: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．看起来</a:t>
            </a:r>
            <a:r>
              <a:rPr lang="zh-CN" altLang="en-US" sz="2800" b="1" dirty="0" smtClean="0"/>
              <a:t>清澈见底不过齐腰深的池水，不会游泳的小明跳下去就出现了危险，幸好有同学及时相救．小明在岸上看池水比实际浅的原因是（　　）</a:t>
            </a:r>
          </a:p>
          <a:p>
            <a:pPr>
              <a:buFontTx/>
              <a:buNone/>
            </a:pPr>
            <a:r>
              <a:rPr lang="zh-CN" altLang="en-US" sz="2800" b="1" dirty="0" smtClean="0"/>
              <a:t>　        </a:t>
            </a:r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．从池底射出的光在水面处发生反射</a:t>
            </a:r>
          </a:p>
          <a:p>
            <a:pPr>
              <a:buFontTx/>
              <a:buNone/>
            </a:pPr>
            <a:r>
              <a:rPr lang="zh-CN" altLang="en-US" sz="2800" b="1" dirty="0" smtClean="0"/>
              <a:t>　        </a:t>
            </a:r>
            <a:r>
              <a:rPr lang="en-US" altLang="zh-CN" sz="2800" b="1" dirty="0" smtClean="0"/>
              <a:t>B</a:t>
            </a:r>
            <a:r>
              <a:rPr lang="zh-CN" altLang="en-US" sz="2800" b="1" dirty="0" smtClean="0"/>
              <a:t>．小明的眼睛产生的错觉　</a:t>
            </a:r>
          </a:p>
          <a:p>
            <a:pPr>
              <a:buFontTx/>
              <a:buNone/>
            </a:pPr>
            <a:r>
              <a:rPr lang="en-US" altLang="zh-CN" sz="2800" b="1" dirty="0" smtClean="0"/>
              <a:t>            C</a:t>
            </a:r>
            <a:r>
              <a:rPr lang="zh-CN" altLang="en-US" sz="2800" b="1" dirty="0" smtClean="0"/>
              <a:t>．从池底射出的光在水面处发生折射　</a:t>
            </a:r>
          </a:p>
          <a:p>
            <a:pPr>
              <a:buFontTx/>
              <a:buNone/>
            </a:pPr>
            <a:r>
              <a:rPr lang="en-US" altLang="zh-CN" sz="2800" b="1" dirty="0" smtClean="0"/>
              <a:t>            D</a:t>
            </a:r>
            <a:r>
              <a:rPr lang="zh-CN" altLang="en-US" sz="2800" b="1" dirty="0" smtClean="0"/>
              <a:t>．从空气射入水中的光在水面处发生折射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23528" y="1772816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0000"/>
                </a:solidFill>
                <a:ea typeface="楷体_GB2312" pitchFamily="49" charset="-122"/>
              </a:rPr>
              <a:t>C</a:t>
            </a:r>
            <a:endParaRPr kumimoji="1" lang="zh-CN" altLang="en-US" sz="28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10957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310313"/>
            <a:ext cx="358775" cy="358775"/>
          </a:xfrm>
          <a:prstGeom prst="smileyFace">
            <a:avLst>
              <a:gd name="adj" fmla="val 465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33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80975" y="549275"/>
            <a:ext cx="9290050" cy="56165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/>
              <a:t>           </a:t>
            </a:r>
            <a:r>
              <a:rPr lang="en-US" altLang="zh-CN" sz="2800" b="1" smtClean="0"/>
              <a:t>6.</a:t>
            </a:r>
            <a:r>
              <a:rPr lang="zh-CN" altLang="en-US" sz="2800" b="1" smtClean="0"/>
              <a:t>下列说法正确的是（       ）</a:t>
            </a:r>
          </a:p>
          <a:p>
            <a:pPr>
              <a:buFontTx/>
              <a:buNone/>
            </a:pPr>
            <a:r>
              <a:rPr lang="en-US" altLang="zh-CN" sz="2800" b="1" smtClean="0"/>
              <a:t>            A.</a:t>
            </a:r>
            <a:r>
              <a:rPr lang="zh-CN" altLang="en-US" sz="2800" b="1" smtClean="0"/>
              <a:t>光从空气射入水中时，折射角一定小于入射角</a:t>
            </a:r>
          </a:p>
          <a:p>
            <a:pPr>
              <a:buFontTx/>
              <a:buNone/>
            </a:pPr>
            <a:r>
              <a:rPr lang="en-US" altLang="zh-CN" sz="2800" b="1" smtClean="0"/>
              <a:t>            B.</a:t>
            </a:r>
            <a:r>
              <a:rPr lang="zh-CN" altLang="en-US" sz="2800" b="1" smtClean="0"/>
              <a:t>光从空气垂直射入水中时，传播方向不改变，此时入射角和折射角都等于</a:t>
            </a:r>
            <a:r>
              <a:rPr lang="en-US" altLang="zh-CN" sz="2800" b="1" smtClean="0"/>
              <a:t>90°</a:t>
            </a:r>
          </a:p>
          <a:p>
            <a:pPr>
              <a:buFontTx/>
              <a:buNone/>
            </a:pPr>
            <a:r>
              <a:rPr lang="en-US" altLang="zh-CN" sz="2800" b="1" smtClean="0"/>
              <a:t>            C.</a:t>
            </a:r>
            <a:r>
              <a:rPr lang="zh-CN" altLang="en-US" sz="2800" b="1" smtClean="0"/>
              <a:t>入射角随折射角的增大而增大。</a:t>
            </a:r>
          </a:p>
          <a:p>
            <a:pPr>
              <a:buFontTx/>
              <a:buNone/>
            </a:pPr>
            <a:r>
              <a:rPr lang="en-US" altLang="zh-CN" sz="2800" b="1" smtClean="0"/>
              <a:t>            D.</a:t>
            </a:r>
            <a:r>
              <a:rPr lang="zh-CN" altLang="en-US" sz="2800" b="1" smtClean="0"/>
              <a:t>在光的折射现象中，光路是可逆的。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643438" y="549275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ea typeface="楷体_GB2312" pitchFamily="49" charset="-122"/>
              </a:rPr>
              <a:t>D</a:t>
            </a:r>
            <a:endParaRPr kumimoji="1" lang="zh-CN" altLang="en-US" sz="3200" b="1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1085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2813" y="6310313"/>
            <a:ext cx="358775" cy="358775"/>
          </a:xfrm>
          <a:prstGeom prst="smileyFace">
            <a:avLst>
              <a:gd name="adj" fmla="val 465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84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>
            <p:ph type="title"/>
          </p:nvPr>
        </p:nvSpPr>
        <p:spPr>
          <a:xfrm>
            <a:off x="250825" y="0"/>
            <a:ext cx="2160588" cy="395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buFont typeface="Wingdings" panose="05000000000000000000" pitchFamily="2" charset="2"/>
              <a:buNone/>
            </a:pPr>
            <a:r>
              <a:rPr kumimoji="0" lang="zh-CN" altLang="en-US" sz="2800" b="1" smtClean="0"/>
              <a:t>五、小结</a:t>
            </a:r>
          </a:p>
        </p:txBody>
      </p:sp>
      <p:sp>
        <p:nvSpPr>
          <p:cNvPr id="104451" name="TextBox 7"/>
          <p:cNvSpPr txBox="1">
            <a:spLocks noChangeArrowheads="1"/>
          </p:cNvSpPr>
          <p:nvPr/>
        </p:nvSpPr>
        <p:spPr bwMode="auto">
          <a:xfrm>
            <a:off x="250825" y="365125"/>
            <a:ext cx="88931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2EC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 1</a:t>
            </a:r>
            <a:r>
              <a:rPr kumimoji="0" lang="zh-CN" altLang="en-US" sz="2400">
                <a:solidFill>
                  <a:srgbClr val="002EC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．光的折射定义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：光从一种介质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另一种介质时，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光的传播方向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______________,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这种现象称为光的折射。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2EC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 2</a:t>
            </a:r>
            <a:r>
              <a:rPr kumimoji="0" lang="zh-CN" altLang="en-US" sz="2400">
                <a:solidFill>
                  <a:srgbClr val="002EC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．光的折射规律</a:t>
            </a:r>
            <a:r>
              <a:rPr kumimoji="0" lang="zh-CN" altLang="en-US" sz="2400">
                <a:solidFill>
                  <a:srgbClr val="002EC2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(1)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折射光线、入射光线、法线＿＿＿＿＿＿＿＿＿。</a:t>
            </a:r>
            <a:endParaRPr kumimoji="0" lang="en-US" altLang="zh-CN" sz="240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(2)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折射光线、入射光线分居法线＿＿＿＿＿＿＿＿。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(3)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光从空气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入其它介质时，折射角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入射角，折射光线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法线。 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(4)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光从其它介质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入空气时，折射角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入射角，折射光线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法线。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(5)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折射角随入射角的增大而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(6)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当光线垂直入射时，光的传播方向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(7)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在折射现象中，光路</a:t>
            </a: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2400">
                <a:solidFill>
                  <a:srgbClr val="002EC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>
                <a:solidFill>
                  <a:srgbClr val="002EC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．生活中的光的折射现象</a:t>
            </a:r>
            <a:r>
              <a:rPr kumimoji="0" lang="en-US" altLang="zh-CN" sz="2400">
                <a:solidFill>
                  <a:srgbClr val="002EC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kumimoji="0" lang="zh-CN" altLang="en-US" sz="24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钢笔“错位”、池水变“浅”、海市蜃楼等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508625" y="347663"/>
            <a:ext cx="1441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斜射入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525713" y="808038"/>
            <a:ext cx="1871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发生偏折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364163" y="1700213"/>
            <a:ext cx="2303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在同一平面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5969000" y="2162175"/>
            <a:ext cx="1439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两侧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3089275" y="3573463"/>
            <a:ext cx="98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斜射 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2555875" y="2636838"/>
            <a:ext cx="1439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斜射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6570663" y="2636838"/>
            <a:ext cx="1096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小于</a:t>
            </a: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1331913" y="3068638"/>
            <a:ext cx="1296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靠近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6516688" y="354488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大于</a:t>
            </a: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1504950" y="4005263"/>
            <a:ext cx="1195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远离</a:t>
            </a: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4730750" y="4465638"/>
            <a:ext cx="1281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增大</a:t>
            </a:r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5708650" y="4941888"/>
            <a:ext cx="1095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不变</a:t>
            </a:r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4052888" y="5416550"/>
            <a:ext cx="1512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可逆</a:t>
            </a:r>
          </a:p>
        </p:txBody>
      </p:sp>
    </p:spTree>
    <p:extLst>
      <p:ext uri="{BB962C8B-B14F-4D97-AF65-F5344CB8AC3E}">
        <p14:creationId xmlns:p14="http://schemas.microsoft.com/office/powerpoint/2010/main" val="22431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4" grpId="0"/>
      <p:bldP spid="104455" grpId="0"/>
      <p:bldP spid="104457" grpId="0"/>
      <p:bldP spid="104458" grpId="0"/>
      <p:bldP spid="104459" grpId="0"/>
      <p:bldP spid="104460" grpId="0"/>
      <p:bldP spid="104461" grpId="0"/>
      <p:bldP spid="104462" grpId="0"/>
      <p:bldP spid="104463" grpId="0"/>
      <p:bldP spid="104464" grpId="0"/>
      <p:bldP spid="1044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作业布置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smtClean="0"/>
              <a:t>完成练习册中</a:t>
            </a:r>
            <a:r>
              <a:rPr lang="en-US" altLang="zh-CN" b="1" smtClean="0"/>
              <a:t>《</a:t>
            </a:r>
            <a:r>
              <a:rPr lang="zh-CN" altLang="en-US" b="1" smtClean="0"/>
              <a:t>光的折射</a:t>
            </a:r>
            <a:r>
              <a:rPr lang="en-US" altLang="zh-CN" b="1" smtClean="0"/>
              <a:t>》</a:t>
            </a:r>
            <a:r>
              <a:rPr lang="zh-CN" altLang="en-US" b="1" smtClean="0"/>
              <a:t>相关内容。</a:t>
            </a:r>
          </a:p>
        </p:txBody>
      </p:sp>
    </p:spTree>
    <p:extLst>
      <p:ext uri="{BB962C8B-B14F-4D97-AF65-F5344CB8AC3E}">
        <p14:creationId xmlns:p14="http://schemas.microsoft.com/office/powerpoint/2010/main" val="22723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0" y="188913"/>
            <a:ext cx="81375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/>
                    </a:gs>
                    <a:gs pos="50000">
                      <a:schemeClr val="bg1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    一、光的折射定义：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    光从一种介质斜射入另一种介质时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传播方向 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____________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，这种现象叫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光的折射。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1403350" y="134143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发生偏折</a:t>
            </a:r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2771775" y="1341438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38959" name="Rectangle 47"/>
          <p:cNvSpPr>
            <a:spLocks noChangeArrowheads="1"/>
          </p:cNvSpPr>
          <p:nvPr/>
        </p:nvSpPr>
        <p:spPr bwMode="auto">
          <a:xfrm>
            <a:off x="0" y="2924175"/>
            <a:ext cx="9396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注意：</a:t>
            </a:r>
            <a:r>
              <a:rPr lang="en-US" altLang="zh-CN" sz="2800" b="1">
                <a:solidFill>
                  <a:srgbClr val="000000"/>
                </a:solidFill>
                <a:ea typeface="楷体_GB2312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发生折射的两种介质是任意的，不一定要有空气；</a:t>
            </a:r>
            <a:endParaRPr lang="en-US" altLang="zh-CN" sz="28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38960" name="Rectangle 48"/>
          <p:cNvSpPr>
            <a:spLocks noChangeArrowheads="1"/>
          </p:cNvSpPr>
          <p:nvPr/>
        </p:nvSpPr>
        <p:spPr bwMode="auto">
          <a:xfrm>
            <a:off x="1116013" y="3573463"/>
            <a:ext cx="547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ea typeface="楷体_GB2312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同种介质不均匀也会发生折射；</a:t>
            </a:r>
            <a:endParaRPr lang="en-US" altLang="zh-CN" sz="28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1116013" y="4221163"/>
            <a:ext cx="7634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ea typeface="楷体_GB2312" pitchFamily="49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光在折射的同时也有一部分光线 发生反射；</a:t>
            </a:r>
            <a:endParaRPr lang="en-US" altLang="zh-CN" sz="28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38969" name="Rectangle 57"/>
          <p:cNvSpPr>
            <a:spLocks noChangeArrowheads="1"/>
          </p:cNvSpPr>
          <p:nvPr/>
        </p:nvSpPr>
        <p:spPr bwMode="auto">
          <a:xfrm>
            <a:off x="1116013" y="4797425"/>
            <a:ext cx="7634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ea typeface="楷体_GB2312" pitchFamily="49" charset="-122"/>
              </a:rPr>
              <a:t>4.</a:t>
            </a: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认识折射光线和折射角。</a:t>
            </a:r>
            <a:endParaRPr lang="en-US" altLang="zh-CN" sz="2800" b="1">
              <a:solidFill>
                <a:srgbClr val="000000"/>
              </a:solidFill>
              <a:ea typeface="楷体_GB2312" pitchFamily="49" charset="-122"/>
            </a:endParaRPr>
          </a:p>
        </p:txBody>
      </p:sp>
      <p:pic>
        <p:nvPicPr>
          <p:cNvPr id="38973" name="Picture 61" descr="u=1452525842,2424944828&amp;fm=15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04813"/>
            <a:ext cx="26638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65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4" grpId="0"/>
      <p:bldP spid="38955" grpId="0" animBg="1"/>
      <p:bldP spid="38959" grpId="0"/>
      <p:bldP spid="38960" grpId="0"/>
      <p:bldP spid="38968" grpId="0"/>
      <p:bldP spid="389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51050" y="3284538"/>
            <a:ext cx="3025775" cy="18002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72941"/>
                  <a:invGamma/>
                </a:srgbClr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59113" y="2420938"/>
            <a:ext cx="541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>
                <a:solidFill>
                  <a:srgbClr val="0066CC"/>
                </a:solidFill>
              </a:rPr>
              <a:t>i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486150" y="3789363"/>
            <a:ext cx="365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66CC"/>
                </a:solidFill>
              </a:rPr>
              <a:t>r</a:t>
            </a:r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3203575" y="2781300"/>
            <a:ext cx="215900" cy="100013"/>
          </a:xfrm>
          <a:custGeom>
            <a:avLst/>
            <a:gdLst>
              <a:gd name="T0" fmla="*/ 0 w 226"/>
              <a:gd name="T1" fmla="*/ 106 h 106"/>
              <a:gd name="T2" fmla="*/ 90 w 226"/>
              <a:gd name="T3" fmla="*/ 15 h 106"/>
              <a:gd name="T4" fmla="*/ 226 w 226"/>
              <a:gd name="T5" fmla="*/ 1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106">
                <a:moveTo>
                  <a:pt x="0" y="106"/>
                </a:moveTo>
                <a:cubicBezTo>
                  <a:pt x="26" y="68"/>
                  <a:pt x="52" y="30"/>
                  <a:pt x="90" y="15"/>
                </a:cubicBezTo>
                <a:cubicBezTo>
                  <a:pt x="128" y="0"/>
                  <a:pt x="177" y="7"/>
                  <a:pt x="226" y="1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3492500" y="3860800"/>
            <a:ext cx="215900" cy="85725"/>
          </a:xfrm>
          <a:custGeom>
            <a:avLst/>
            <a:gdLst>
              <a:gd name="T0" fmla="*/ 0 w 136"/>
              <a:gd name="T1" fmla="*/ 46 h 54"/>
              <a:gd name="T2" fmla="*/ 90 w 136"/>
              <a:gd name="T3" fmla="*/ 46 h 54"/>
              <a:gd name="T4" fmla="*/ 136 w 136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54">
                <a:moveTo>
                  <a:pt x="0" y="46"/>
                </a:moveTo>
                <a:cubicBezTo>
                  <a:pt x="33" y="50"/>
                  <a:pt x="67" y="54"/>
                  <a:pt x="90" y="46"/>
                </a:cubicBezTo>
                <a:cubicBezTo>
                  <a:pt x="113" y="38"/>
                  <a:pt x="124" y="19"/>
                  <a:pt x="1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2039938" y="3284538"/>
            <a:ext cx="303688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979613" y="27813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8080A"/>
                </a:solidFill>
                <a:latin typeface="宋体" panose="02010600030101010101" pitchFamily="2" charset="-122"/>
              </a:rPr>
              <a:t>空气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547813" y="4005263"/>
            <a:ext cx="2114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8080A"/>
                </a:solidFill>
                <a:latin typeface="宋体" panose="02010600030101010101" pitchFamily="2" charset="-122"/>
              </a:rPr>
              <a:t>水（玻璃）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684213" y="141287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入射光线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276600" y="1196975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法线</a:t>
            </a:r>
          </a:p>
        </p:txBody>
      </p:sp>
      <p:grpSp>
        <p:nvGrpSpPr>
          <p:cNvPr id="39969" name="Group 33"/>
          <p:cNvGrpSpPr>
            <a:grpSpLocks/>
          </p:cNvGrpSpPr>
          <p:nvPr/>
        </p:nvGrpSpPr>
        <p:grpSpPr bwMode="auto">
          <a:xfrm>
            <a:off x="3203575" y="1196975"/>
            <a:ext cx="684213" cy="4394200"/>
            <a:chOff x="4238" y="753"/>
            <a:chExt cx="431" cy="2768"/>
          </a:xfrm>
        </p:grpSpPr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403" y="1090"/>
              <a:ext cx="0" cy="20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300" y="753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i="1">
                  <a:solidFill>
                    <a:srgbClr val="0066CC"/>
                  </a:solidFill>
                </a:rPr>
                <a:t>N</a:t>
              </a:r>
            </a:p>
          </p:txBody>
        </p:sp>
        <p:sp>
          <p:nvSpPr>
            <p:cNvPr id="39972" name="Text Box 36"/>
            <p:cNvSpPr txBox="1">
              <a:spLocks noChangeArrowheads="1"/>
            </p:cNvSpPr>
            <p:nvPr/>
          </p:nvSpPr>
          <p:spPr bwMode="auto">
            <a:xfrm>
              <a:off x="4238" y="3194"/>
              <a:ext cx="4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i="1">
                  <a:solidFill>
                    <a:srgbClr val="0066CC"/>
                  </a:solidFill>
                </a:rPr>
                <a:t>N</a:t>
              </a:r>
              <a:r>
                <a:rPr lang="en-US" altLang="zh-CN" sz="2800" b="1" baseline="30000">
                  <a:solidFill>
                    <a:srgbClr val="0066CC"/>
                  </a:solidFill>
                  <a:latin typeface="宋体" panose="02010600030101010101" pitchFamily="2" charset="-122"/>
                </a:rPr>
                <a:t>′</a:t>
              </a:r>
              <a:endParaRPr lang="en-US" altLang="zh-CN" sz="2800" b="1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2051050" y="1700213"/>
            <a:ext cx="1500188" cy="2008187"/>
            <a:chOff x="3333" y="922"/>
            <a:chExt cx="1145" cy="1516"/>
          </a:xfrm>
        </p:grpSpPr>
        <p:grpSp>
          <p:nvGrpSpPr>
            <p:cNvPr id="39974" name="Group 38"/>
            <p:cNvGrpSpPr>
              <a:grpSpLocks/>
            </p:cNvGrpSpPr>
            <p:nvPr/>
          </p:nvGrpSpPr>
          <p:grpSpPr bwMode="auto">
            <a:xfrm>
              <a:off x="3496" y="1181"/>
              <a:ext cx="907" cy="907"/>
              <a:chOff x="3179" y="1162"/>
              <a:chExt cx="907" cy="907"/>
            </a:xfrm>
          </p:grpSpPr>
          <p:sp>
            <p:nvSpPr>
              <p:cNvPr id="39975" name="Line 39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39976" name="Line 40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>
              <a:off x="3333" y="922"/>
              <a:ext cx="321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i="1">
                  <a:solidFill>
                    <a:srgbClr val="0066CC"/>
                  </a:solidFill>
                </a:rPr>
                <a:t>A</a:t>
              </a:r>
            </a:p>
          </p:txBody>
        </p:sp>
        <p:sp>
          <p:nvSpPr>
            <p:cNvPr id="39978" name="Text Box 42"/>
            <p:cNvSpPr txBox="1">
              <a:spLocks noChangeArrowheads="1"/>
            </p:cNvSpPr>
            <p:nvPr/>
          </p:nvSpPr>
          <p:spPr bwMode="auto">
            <a:xfrm>
              <a:off x="4141" y="2046"/>
              <a:ext cx="337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i="1">
                  <a:solidFill>
                    <a:srgbClr val="0066CC"/>
                  </a:solidFill>
                </a:rPr>
                <a:t>O</a:t>
              </a:r>
            </a:p>
          </p:txBody>
        </p:sp>
      </p:grpSp>
      <p:pic>
        <p:nvPicPr>
          <p:cNvPr id="3998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395288" y="5589588"/>
            <a:ext cx="6584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注意：折射角为折射光线和法线的夹角。</a:t>
            </a:r>
            <a:endParaRPr kumimoji="1"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563938" y="4149725"/>
            <a:ext cx="5762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B50DA9"/>
                </a:solidFill>
                <a:ea typeface="楷体_GB2312" pitchFamily="49" charset="-122"/>
              </a:rPr>
              <a:t>折射角</a:t>
            </a: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2771775" y="1341438"/>
            <a:ext cx="6111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3300"/>
                </a:solidFill>
                <a:ea typeface="楷体_GB2312" pitchFamily="49" charset="-122"/>
              </a:rPr>
              <a:t>入射角</a:t>
            </a:r>
          </a:p>
        </p:txBody>
      </p:sp>
      <p:grpSp>
        <p:nvGrpSpPr>
          <p:cNvPr id="39989" name="Group 53"/>
          <p:cNvGrpSpPr>
            <a:grpSpLocks/>
          </p:cNvGrpSpPr>
          <p:nvPr/>
        </p:nvGrpSpPr>
        <p:grpSpPr bwMode="auto">
          <a:xfrm>
            <a:off x="3492500" y="3068638"/>
            <a:ext cx="217488" cy="215900"/>
            <a:chOff x="793" y="3521"/>
            <a:chExt cx="137" cy="136"/>
          </a:xfrm>
        </p:grpSpPr>
        <p:sp>
          <p:nvSpPr>
            <p:cNvPr id="39990" name="Line 54"/>
            <p:cNvSpPr>
              <a:spLocks noChangeShapeType="1"/>
            </p:cNvSpPr>
            <p:nvPr/>
          </p:nvSpPr>
          <p:spPr bwMode="auto">
            <a:xfrm flipV="1">
              <a:off x="793" y="3521"/>
              <a:ext cx="1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39991" name="Line 55"/>
            <p:cNvSpPr>
              <a:spLocks noChangeShapeType="1"/>
            </p:cNvSpPr>
            <p:nvPr/>
          </p:nvSpPr>
          <p:spPr bwMode="auto">
            <a:xfrm>
              <a:off x="930" y="3521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9996" name="Group 60"/>
          <p:cNvGrpSpPr>
            <a:grpSpLocks/>
          </p:cNvGrpSpPr>
          <p:nvPr/>
        </p:nvGrpSpPr>
        <p:grpSpPr bwMode="auto">
          <a:xfrm>
            <a:off x="3203575" y="3429000"/>
            <a:ext cx="1657350" cy="1695450"/>
            <a:chOff x="2018" y="2160"/>
            <a:chExt cx="1044" cy="1068"/>
          </a:xfrm>
        </p:grpSpPr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2797" y="2901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i="1">
                  <a:solidFill>
                    <a:srgbClr val="0066CC"/>
                  </a:solidFill>
                </a:rPr>
                <a:t>B</a:t>
              </a:r>
            </a:p>
          </p:txBody>
        </p:sp>
        <p:grpSp>
          <p:nvGrpSpPr>
            <p:cNvPr id="39992" name="Group 56"/>
            <p:cNvGrpSpPr>
              <a:grpSpLocks/>
            </p:cNvGrpSpPr>
            <p:nvPr/>
          </p:nvGrpSpPr>
          <p:grpSpPr bwMode="auto">
            <a:xfrm rot="1031646">
              <a:off x="2018" y="2160"/>
              <a:ext cx="907" cy="907"/>
              <a:chOff x="3179" y="1162"/>
              <a:chExt cx="907" cy="907"/>
            </a:xfrm>
          </p:grpSpPr>
          <p:sp>
            <p:nvSpPr>
              <p:cNvPr id="39993" name="Line 57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39994" name="Line 58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</p:grpSp>
      <p:sp>
        <p:nvSpPr>
          <p:cNvPr id="39995" name="Text Box 59"/>
          <p:cNvSpPr txBox="1">
            <a:spLocks noChangeArrowheads="1"/>
          </p:cNvSpPr>
          <p:nvPr/>
        </p:nvSpPr>
        <p:spPr bwMode="auto">
          <a:xfrm>
            <a:off x="4427538" y="4149725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折射光线</a:t>
            </a:r>
          </a:p>
        </p:txBody>
      </p:sp>
    </p:spTree>
    <p:extLst>
      <p:ext uri="{BB962C8B-B14F-4D97-AF65-F5344CB8AC3E}">
        <p14:creationId xmlns:p14="http://schemas.microsoft.com/office/powerpoint/2010/main" val="4186632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 animBg="1"/>
      <p:bldP spid="39942" grpId="0" animBg="1"/>
      <p:bldP spid="39951" grpId="0"/>
      <p:bldP spid="39954" grpId="0"/>
      <p:bldP spid="39983" grpId="0"/>
      <p:bldP spid="39986" grpId="0"/>
      <p:bldP spid="39988" grpId="0"/>
      <p:bldP spid="399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388" y="2133600"/>
            <a:ext cx="8226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</a:rPr>
              <a:t>    2.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折射光线、入射光线分居法线两侧；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964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</a:rPr>
              <a:t>    1.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折射光线、入射光线、法线在同一平面内；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620713"/>
            <a:ext cx="6931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66CC"/>
                </a:solidFill>
              </a:rPr>
              <a:t>        </a:t>
            </a:r>
            <a:r>
              <a:rPr lang="zh-CN" altLang="en-US" sz="3600" b="1">
                <a:solidFill>
                  <a:srgbClr val="000000"/>
                </a:solidFill>
              </a:rPr>
              <a:t>二、光的折射规律</a:t>
            </a:r>
          </a:p>
        </p:txBody>
      </p:sp>
      <p:pic>
        <p:nvPicPr>
          <p:cNvPr id="19466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7451725" y="1628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>
            <a:off x="7524750" y="1628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19578" name="Text Box 122"/>
          <p:cNvSpPr txBox="1">
            <a:spLocks noChangeArrowheads="1"/>
          </p:cNvSpPr>
          <p:nvPr/>
        </p:nvSpPr>
        <p:spPr bwMode="auto">
          <a:xfrm>
            <a:off x="250825" y="2276475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</a:rPr>
              <a:t>    3.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折射角</a:t>
            </a:r>
            <a:r>
              <a:rPr lang="en-US" altLang="zh-CN" sz="2800" b="1" u="sng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8800" b="1" u="sng">
                <a:solidFill>
                  <a:srgbClr val="FF0000"/>
                </a:solidFill>
                <a:ea typeface="楷体_GB2312" pitchFamily="49" charset="-122"/>
              </a:rPr>
              <a:t>？</a:t>
            </a:r>
            <a:r>
              <a:rPr lang="en-US" altLang="zh-CN" sz="2800" b="1">
                <a:solidFill>
                  <a:srgbClr val="002EC2"/>
                </a:solidFill>
                <a:ea typeface="楷体_GB2312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入射角。</a:t>
            </a:r>
          </a:p>
        </p:txBody>
      </p:sp>
    </p:spTree>
    <p:extLst>
      <p:ext uri="{BB962C8B-B14F-4D97-AF65-F5344CB8AC3E}">
        <p14:creationId xmlns:p14="http://schemas.microsoft.com/office/powerpoint/2010/main" val="659697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5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r>
              <a:rPr lang="zh-CN" altLang="en-US" b="1" smtClean="0"/>
              <a:t>学生分组实验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/>
              <a:t>        1.</a:t>
            </a:r>
            <a:r>
              <a:rPr lang="zh-CN" altLang="en-US" sz="2800" b="1" smtClean="0"/>
              <a:t>实验器材：激光笔、玻璃板、带角度的白板。</a:t>
            </a:r>
          </a:p>
          <a:p>
            <a:pPr>
              <a:buFontTx/>
              <a:buNone/>
            </a:pPr>
            <a:r>
              <a:rPr lang="en-US" altLang="zh-CN" sz="2800" b="1" smtClean="0"/>
              <a:t>        2.</a:t>
            </a:r>
            <a:r>
              <a:rPr lang="zh-CN" altLang="en-US" sz="2800" b="1" smtClean="0"/>
              <a:t>实验步骤：让激光分别沿着</a:t>
            </a:r>
            <a:r>
              <a:rPr lang="en-US" altLang="zh-CN" sz="2800" b="1" smtClean="0"/>
              <a:t>AO</a:t>
            </a:r>
            <a:r>
              <a:rPr lang="zh-CN" altLang="en-US" sz="2800" b="1" smtClean="0"/>
              <a:t>、</a:t>
            </a:r>
            <a:r>
              <a:rPr lang="en-US" altLang="zh-CN" sz="2800" b="1" smtClean="0"/>
              <a:t>BO</a:t>
            </a:r>
            <a:r>
              <a:rPr lang="zh-CN" altLang="en-US" sz="2800" b="1" smtClean="0"/>
              <a:t>、法线从空气</a:t>
            </a:r>
          </a:p>
          <a:p>
            <a:pPr>
              <a:buFontTx/>
              <a:buNone/>
            </a:pPr>
            <a:r>
              <a:rPr lang="zh-CN" altLang="en-US" sz="2800" b="1" smtClean="0"/>
              <a:t>中射入玻璃，观察玻璃中的折射光线，并得出结论。</a:t>
            </a:r>
          </a:p>
          <a:p>
            <a:pPr>
              <a:buFontTx/>
              <a:buNone/>
            </a:pPr>
            <a:r>
              <a:rPr lang="zh-CN" altLang="en-US" sz="2800" b="1" smtClean="0"/>
              <a:t>        注意事项：激光是一种高强度的光源，如果用来照射</a:t>
            </a:r>
          </a:p>
          <a:p>
            <a:pPr>
              <a:buFontTx/>
              <a:buNone/>
            </a:pPr>
            <a:r>
              <a:rPr lang="zh-CN" altLang="en-US" sz="2800" b="1" smtClean="0"/>
              <a:t>眼睛，可能会导致眼睛失明，所以严禁玩耍激光，更不能</a:t>
            </a:r>
          </a:p>
          <a:p>
            <a:pPr>
              <a:buFontTx/>
              <a:buNone/>
            </a:pPr>
            <a:r>
              <a:rPr lang="zh-CN" altLang="en-US" sz="2800" b="1" smtClean="0"/>
              <a:t>用激光照射同学的眼睛</a:t>
            </a:r>
            <a:r>
              <a:rPr lang="zh-CN" altLang="en-US" sz="280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948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291" name="Group 203"/>
          <p:cNvGraphicFramePr>
            <a:graphicFrameLocks noGrp="1"/>
          </p:cNvGraphicFramePr>
          <p:nvPr>
            <p:ph idx="1"/>
          </p:nvPr>
        </p:nvGraphicFramePr>
        <p:xfrm>
          <a:off x="179388" y="404813"/>
          <a:ext cx="8964612" cy="5883847"/>
        </p:xfrm>
        <a:graphic>
          <a:graphicData uri="http://schemas.openxmlformats.org/drawingml/2006/table">
            <a:tbl>
              <a:tblPr/>
              <a:tblGrid>
                <a:gridCol w="504825"/>
                <a:gridCol w="2951162"/>
                <a:gridCol w="2808288"/>
                <a:gridCol w="2700337"/>
              </a:tblGrid>
              <a:tr h="1439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光线沿着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AO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从空气中斜射入玻璃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光线沿着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从空气中斜射入玻璃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光线沿着法线与玻璃垂直入射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入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折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折射光线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法线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（选填“靠近”或“远离”）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折射角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入射角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折射光线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法线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折射角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入射角</a:t>
                      </a:r>
                      <a:endParaRPr kumimoji="1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光的传播方向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</a:t>
                      </a:r>
                      <a:endParaRPr kumimoji="1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折射角</a:t>
                      </a: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</a:t>
                      </a: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入射角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99" name="Rectangle 111"/>
          <p:cNvSpPr>
            <a:spLocks noChangeArrowheads="1"/>
          </p:cNvSpPr>
          <p:nvPr/>
        </p:nvSpPr>
        <p:spPr bwMode="auto">
          <a:xfrm>
            <a:off x="1692275" y="23495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ea typeface="楷体_GB2312" pitchFamily="49" charset="-122"/>
              </a:rPr>
              <a:t>30°</a:t>
            </a:r>
          </a:p>
        </p:txBody>
      </p:sp>
      <p:sp>
        <p:nvSpPr>
          <p:cNvPr id="89200" name="Rectangle 112"/>
          <p:cNvSpPr>
            <a:spLocks noChangeArrowheads="1"/>
          </p:cNvSpPr>
          <p:nvPr/>
        </p:nvSpPr>
        <p:spPr bwMode="auto">
          <a:xfrm>
            <a:off x="1692275" y="357346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ea typeface="楷体_GB2312" pitchFamily="49" charset="-122"/>
              </a:rPr>
              <a:t>20°</a:t>
            </a:r>
          </a:p>
        </p:txBody>
      </p:sp>
      <p:sp>
        <p:nvSpPr>
          <p:cNvPr id="89201" name="Rectangle 113"/>
          <p:cNvSpPr>
            <a:spLocks noChangeArrowheads="1"/>
          </p:cNvSpPr>
          <p:nvPr/>
        </p:nvSpPr>
        <p:spPr bwMode="auto">
          <a:xfrm>
            <a:off x="1908175" y="45085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FF0000"/>
                </a:solidFill>
                <a:ea typeface="楷体_GB2312" pitchFamily="49" charset="-122"/>
              </a:rPr>
              <a:t>靠近</a:t>
            </a:r>
            <a:endParaRPr kumimoji="1" lang="en-US" altLang="zh-CN" sz="2400" b="1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89203" name="Rectangle 115"/>
          <p:cNvSpPr>
            <a:spLocks noChangeArrowheads="1"/>
          </p:cNvSpPr>
          <p:nvPr/>
        </p:nvSpPr>
        <p:spPr bwMode="auto">
          <a:xfrm>
            <a:off x="4643438" y="350043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ea typeface="楷体_GB2312" pitchFamily="49" charset="-122"/>
              </a:rPr>
              <a:t>40°</a:t>
            </a:r>
          </a:p>
        </p:txBody>
      </p:sp>
      <p:sp>
        <p:nvSpPr>
          <p:cNvPr id="89204" name="Rectangle 116"/>
          <p:cNvSpPr>
            <a:spLocks noChangeArrowheads="1"/>
          </p:cNvSpPr>
          <p:nvPr/>
        </p:nvSpPr>
        <p:spPr bwMode="auto">
          <a:xfrm>
            <a:off x="7524750" y="3573463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ea typeface="楷体_GB2312" pitchFamily="49" charset="-122"/>
              </a:rPr>
              <a:t>0°</a:t>
            </a:r>
          </a:p>
        </p:txBody>
      </p:sp>
      <p:sp>
        <p:nvSpPr>
          <p:cNvPr id="89205" name="Rectangle 117"/>
          <p:cNvSpPr>
            <a:spLocks noChangeArrowheads="1"/>
          </p:cNvSpPr>
          <p:nvPr/>
        </p:nvSpPr>
        <p:spPr bwMode="auto">
          <a:xfrm>
            <a:off x="7524750" y="2333625"/>
            <a:ext cx="71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ea typeface="楷体_GB2312" pitchFamily="49" charset="-122"/>
              </a:rPr>
              <a:t>0°</a:t>
            </a:r>
          </a:p>
        </p:txBody>
      </p:sp>
      <p:sp>
        <p:nvSpPr>
          <p:cNvPr id="89206" name="Rectangle 118"/>
          <p:cNvSpPr>
            <a:spLocks noChangeArrowheads="1"/>
          </p:cNvSpPr>
          <p:nvPr/>
        </p:nvSpPr>
        <p:spPr bwMode="auto">
          <a:xfrm>
            <a:off x="4643438" y="23495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ea typeface="楷体_GB2312" pitchFamily="49" charset="-122"/>
              </a:rPr>
              <a:t>60°</a:t>
            </a:r>
          </a:p>
        </p:txBody>
      </p:sp>
      <p:sp>
        <p:nvSpPr>
          <p:cNvPr id="89208" name="Rectangle 120"/>
          <p:cNvSpPr>
            <a:spLocks noChangeArrowheads="1"/>
          </p:cNvSpPr>
          <p:nvPr/>
        </p:nvSpPr>
        <p:spPr bwMode="auto">
          <a:xfrm>
            <a:off x="1619250" y="57340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FF0000"/>
                </a:solidFill>
                <a:ea typeface="楷体_GB2312" pitchFamily="49" charset="-122"/>
              </a:rPr>
              <a:t>小于</a:t>
            </a:r>
          </a:p>
        </p:txBody>
      </p:sp>
      <p:sp>
        <p:nvSpPr>
          <p:cNvPr id="89209" name="Rectangle 121"/>
          <p:cNvSpPr>
            <a:spLocks noChangeArrowheads="1"/>
          </p:cNvSpPr>
          <p:nvPr/>
        </p:nvSpPr>
        <p:spPr bwMode="auto">
          <a:xfrm>
            <a:off x="4572000" y="49418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FF0000"/>
                </a:solidFill>
                <a:ea typeface="楷体_GB2312" pitchFamily="49" charset="-122"/>
              </a:rPr>
              <a:t>小于</a:t>
            </a:r>
            <a:endParaRPr kumimoji="1" lang="en-US" altLang="zh-CN" sz="2400" b="1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89210" name="Rectangle 122"/>
          <p:cNvSpPr>
            <a:spLocks noChangeArrowheads="1"/>
          </p:cNvSpPr>
          <p:nvPr/>
        </p:nvSpPr>
        <p:spPr bwMode="auto">
          <a:xfrm>
            <a:off x="4859338" y="45085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FF0000"/>
                </a:solidFill>
                <a:ea typeface="楷体_GB2312" pitchFamily="49" charset="-122"/>
              </a:rPr>
              <a:t>靠近</a:t>
            </a:r>
          </a:p>
        </p:txBody>
      </p:sp>
      <p:sp>
        <p:nvSpPr>
          <p:cNvPr id="89215" name="Rectangle 127"/>
          <p:cNvSpPr>
            <a:spLocks noChangeArrowheads="1"/>
          </p:cNvSpPr>
          <p:nvPr/>
        </p:nvSpPr>
        <p:spPr bwMode="auto">
          <a:xfrm>
            <a:off x="7308850" y="49418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FF0000"/>
                </a:solidFill>
                <a:ea typeface="楷体_GB2312" pitchFamily="49" charset="-122"/>
              </a:rPr>
              <a:t>等于</a:t>
            </a:r>
            <a:endParaRPr kumimoji="1" lang="en-US" altLang="zh-CN" sz="2400" b="1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89216" name="Rectangle 128"/>
          <p:cNvSpPr>
            <a:spLocks noChangeArrowheads="1"/>
          </p:cNvSpPr>
          <p:nvPr/>
        </p:nvSpPr>
        <p:spPr bwMode="auto">
          <a:xfrm>
            <a:off x="8242300" y="45085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FF0000"/>
                </a:solidFill>
                <a:ea typeface="楷体_GB2312" pitchFamily="49" charset="-122"/>
              </a:rPr>
              <a:t>不变</a:t>
            </a:r>
            <a:endParaRPr kumimoji="1" lang="en-US" altLang="zh-CN" sz="2400" b="1">
              <a:solidFill>
                <a:srgbClr val="FF0000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46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9" grpId="0"/>
      <p:bldP spid="89200" grpId="0"/>
      <p:bldP spid="89201" grpId="0"/>
      <p:bldP spid="89203" grpId="0"/>
      <p:bldP spid="89204" grpId="0"/>
      <p:bldP spid="89205" grpId="0"/>
      <p:bldP spid="89206" grpId="0"/>
      <p:bldP spid="89208" grpId="0"/>
      <p:bldP spid="89209" grpId="0"/>
      <p:bldP spid="89210" grpId="0"/>
      <p:bldP spid="89215" grpId="0"/>
      <p:bldP spid="892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3" name="Text Box 97"/>
          <p:cNvSpPr txBox="1">
            <a:spLocks noChangeArrowheads="1"/>
          </p:cNvSpPr>
          <p:nvPr/>
        </p:nvSpPr>
        <p:spPr bwMode="auto">
          <a:xfrm>
            <a:off x="0" y="333375"/>
            <a:ext cx="95408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3.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光从空气斜射入其它介质时，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折射角小于入射角，折射光线靠近法线。</a:t>
            </a:r>
          </a:p>
        </p:txBody>
      </p:sp>
      <p:sp>
        <p:nvSpPr>
          <p:cNvPr id="34958" name="Line 142"/>
          <p:cNvSpPr>
            <a:spLocks noChangeShapeType="1"/>
          </p:cNvSpPr>
          <p:nvPr/>
        </p:nvSpPr>
        <p:spPr bwMode="auto">
          <a:xfrm>
            <a:off x="6300788" y="1557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34982" name="Text Box 166"/>
          <p:cNvSpPr txBox="1">
            <a:spLocks noChangeArrowheads="1"/>
          </p:cNvSpPr>
          <p:nvPr/>
        </p:nvSpPr>
        <p:spPr bwMode="auto">
          <a:xfrm>
            <a:off x="0" y="4565650"/>
            <a:ext cx="8893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5.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折射角随入射角的增大而增大。</a:t>
            </a:r>
          </a:p>
        </p:txBody>
      </p:sp>
      <p:sp>
        <p:nvSpPr>
          <p:cNvPr id="35012" name="Rectangle 196"/>
          <p:cNvSpPr>
            <a:spLocks noChangeArrowheads="1"/>
          </p:cNvSpPr>
          <p:nvPr/>
        </p:nvSpPr>
        <p:spPr bwMode="auto">
          <a:xfrm>
            <a:off x="0" y="2060575"/>
            <a:ext cx="734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ea typeface="楷体_GB2312" pitchFamily="49" charset="-122"/>
              </a:rPr>
              <a:t>      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当光垂直入射时，光的传播方向不变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。</a:t>
            </a:r>
            <a:endParaRPr lang="en-US" altLang="zh-CN" sz="3200" b="1">
              <a:solidFill>
                <a:srgbClr val="FF0000"/>
              </a:solidFill>
              <a:ea typeface="楷体_GB2312" pitchFamily="49" charset="-122"/>
            </a:endParaRPr>
          </a:p>
        </p:txBody>
      </p:sp>
      <p:grpSp>
        <p:nvGrpSpPr>
          <p:cNvPr id="35030" name="Group 214"/>
          <p:cNvGrpSpPr>
            <a:grpSpLocks/>
          </p:cNvGrpSpPr>
          <p:nvPr/>
        </p:nvGrpSpPr>
        <p:grpSpPr bwMode="auto">
          <a:xfrm>
            <a:off x="6480175" y="404813"/>
            <a:ext cx="2663825" cy="1598612"/>
            <a:chOff x="4082" y="1979"/>
            <a:chExt cx="1678" cy="1007"/>
          </a:xfrm>
        </p:grpSpPr>
        <p:sp>
          <p:nvSpPr>
            <p:cNvPr id="35031" name="Text Box 215"/>
            <p:cNvSpPr txBox="1">
              <a:spLocks noChangeArrowheads="1"/>
            </p:cNvSpPr>
            <p:nvPr/>
          </p:nvSpPr>
          <p:spPr bwMode="auto">
            <a:xfrm>
              <a:off x="4082" y="2024"/>
              <a:ext cx="6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2EC2"/>
                  </a:solidFill>
                  <a:ea typeface="楷体_GB2312" pitchFamily="49" charset="-122"/>
                </a:rPr>
                <a:t>空气</a:t>
              </a:r>
            </a:p>
          </p:txBody>
        </p:sp>
        <p:sp>
          <p:nvSpPr>
            <p:cNvPr id="35032" name="Text Box 216"/>
            <p:cNvSpPr txBox="1">
              <a:spLocks noChangeArrowheads="1"/>
            </p:cNvSpPr>
            <p:nvPr/>
          </p:nvSpPr>
          <p:spPr bwMode="auto">
            <a:xfrm>
              <a:off x="4128" y="265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2EC2"/>
                  </a:solidFill>
                  <a:ea typeface="楷体_GB2312" pitchFamily="49" charset="-122"/>
                </a:rPr>
                <a:t>玻璃</a:t>
              </a:r>
            </a:p>
          </p:txBody>
        </p:sp>
        <p:sp>
          <p:nvSpPr>
            <p:cNvPr id="35033" name="Line 217"/>
            <p:cNvSpPr>
              <a:spLocks noChangeShapeType="1"/>
            </p:cNvSpPr>
            <p:nvPr/>
          </p:nvSpPr>
          <p:spPr bwMode="auto">
            <a:xfrm>
              <a:off x="4082" y="2432"/>
              <a:ext cx="16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grpSp>
          <p:nvGrpSpPr>
            <p:cNvPr id="35034" name="Group 218"/>
            <p:cNvGrpSpPr>
              <a:grpSpLocks/>
            </p:cNvGrpSpPr>
            <p:nvPr/>
          </p:nvGrpSpPr>
          <p:grpSpPr bwMode="auto">
            <a:xfrm>
              <a:off x="4558" y="1979"/>
              <a:ext cx="363" cy="454"/>
              <a:chOff x="4558" y="1797"/>
              <a:chExt cx="363" cy="454"/>
            </a:xfrm>
          </p:grpSpPr>
          <p:sp>
            <p:nvSpPr>
              <p:cNvPr id="35035" name="Line 219"/>
              <p:cNvSpPr>
                <a:spLocks noChangeShapeType="1"/>
              </p:cNvSpPr>
              <p:nvPr/>
            </p:nvSpPr>
            <p:spPr bwMode="auto">
              <a:xfrm>
                <a:off x="4558" y="1797"/>
                <a:ext cx="363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35036" name="Line 220"/>
              <p:cNvSpPr>
                <a:spLocks noChangeShapeType="1"/>
              </p:cNvSpPr>
              <p:nvPr/>
            </p:nvSpPr>
            <p:spPr bwMode="auto">
              <a:xfrm>
                <a:off x="4558" y="1797"/>
                <a:ext cx="182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</p:grpSp>
      <p:sp>
        <p:nvSpPr>
          <p:cNvPr id="35037" name="Line 221"/>
          <p:cNvSpPr>
            <a:spLocks noChangeShapeType="1"/>
          </p:cNvSpPr>
          <p:nvPr/>
        </p:nvSpPr>
        <p:spPr bwMode="auto">
          <a:xfrm>
            <a:off x="7812088" y="260350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grpSp>
        <p:nvGrpSpPr>
          <p:cNvPr id="35038" name="Group 222"/>
          <p:cNvGrpSpPr>
            <a:grpSpLocks/>
          </p:cNvGrpSpPr>
          <p:nvPr/>
        </p:nvGrpSpPr>
        <p:grpSpPr bwMode="auto">
          <a:xfrm>
            <a:off x="7812088" y="1125538"/>
            <a:ext cx="415925" cy="962025"/>
            <a:chOff x="3878" y="2069"/>
            <a:chExt cx="317" cy="953"/>
          </a:xfrm>
        </p:grpSpPr>
        <p:sp>
          <p:nvSpPr>
            <p:cNvPr id="35039" name="Line 223"/>
            <p:cNvSpPr>
              <a:spLocks noChangeShapeType="1"/>
            </p:cNvSpPr>
            <p:nvPr/>
          </p:nvSpPr>
          <p:spPr bwMode="auto">
            <a:xfrm>
              <a:off x="3878" y="2069"/>
              <a:ext cx="317" cy="9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35040" name="Line 224"/>
            <p:cNvSpPr>
              <a:spLocks noChangeShapeType="1"/>
            </p:cNvSpPr>
            <p:nvPr/>
          </p:nvSpPr>
          <p:spPr bwMode="auto">
            <a:xfrm>
              <a:off x="3878" y="2069"/>
              <a:ext cx="181" cy="5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5066" name="Group 250"/>
          <p:cNvGrpSpPr>
            <a:grpSpLocks/>
          </p:cNvGrpSpPr>
          <p:nvPr/>
        </p:nvGrpSpPr>
        <p:grpSpPr bwMode="auto">
          <a:xfrm>
            <a:off x="6300788" y="2565400"/>
            <a:ext cx="2843212" cy="1741488"/>
            <a:chOff x="3696" y="2232"/>
            <a:chExt cx="1678" cy="1124"/>
          </a:xfrm>
        </p:grpSpPr>
        <p:sp>
          <p:nvSpPr>
            <p:cNvPr id="35049" name="Line 233"/>
            <p:cNvSpPr>
              <a:spLocks noChangeShapeType="1"/>
            </p:cNvSpPr>
            <p:nvPr/>
          </p:nvSpPr>
          <p:spPr bwMode="auto">
            <a:xfrm>
              <a:off x="4513" y="2387"/>
              <a:ext cx="0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grpSp>
          <p:nvGrpSpPr>
            <p:cNvPr id="35065" name="Group 249"/>
            <p:cNvGrpSpPr>
              <a:grpSpLocks/>
            </p:cNvGrpSpPr>
            <p:nvPr/>
          </p:nvGrpSpPr>
          <p:grpSpPr bwMode="auto">
            <a:xfrm>
              <a:off x="3696" y="2232"/>
              <a:ext cx="1678" cy="1124"/>
              <a:chOff x="3696" y="2232"/>
              <a:chExt cx="1678" cy="1124"/>
            </a:xfrm>
          </p:grpSpPr>
          <p:sp>
            <p:nvSpPr>
              <p:cNvPr id="35043" name="Text Box 227"/>
              <p:cNvSpPr txBox="1">
                <a:spLocks noChangeArrowheads="1"/>
              </p:cNvSpPr>
              <p:nvPr/>
            </p:nvSpPr>
            <p:spPr bwMode="auto">
              <a:xfrm>
                <a:off x="3696" y="2386"/>
                <a:ext cx="634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rPr>
                  <a:t>空气</a:t>
                </a:r>
              </a:p>
            </p:txBody>
          </p:sp>
          <p:sp>
            <p:nvSpPr>
              <p:cNvPr id="35044" name="Text Box 228"/>
              <p:cNvSpPr txBox="1">
                <a:spLocks noChangeArrowheads="1"/>
              </p:cNvSpPr>
              <p:nvPr/>
            </p:nvSpPr>
            <p:spPr bwMode="auto">
              <a:xfrm>
                <a:off x="3742" y="3021"/>
                <a:ext cx="590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rPr>
                  <a:t>玻璃</a:t>
                </a:r>
              </a:p>
            </p:txBody>
          </p:sp>
          <p:sp>
            <p:nvSpPr>
              <p:cNvPr id="35045" name="Line 229"/>
              <p:cNvSpPr>
                <a:spLocks noChangeShapeType="1"/>
              </p:cNvSpPr>
              <p:nvPr/>
            </p:nvSpPr>
            <p:spPr bwMode="auto">
              <a:xfrm>
                <a:off x="3696" y="2795"/>
                <a:ext cx="167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grpSp>
            <p:nvGrpSpPr>
              <p:cNvPr id="35052" name="Group 236"/>
              <p:cNvGrpSpPr>
                <a:grpSpLocks/>
              </p:cNvGrpSpPr>
              <p:nvPr/>
            </p:nvGrpSpPr>
            <p:grpSpPr bwMode="auto">
              <a:xfrm>
                <a:off x="4513" y="2232"/>
                <a:ext cx="45" cy="545"/>
                <a:chOff x="4513" y="2387"/>
                <a:chExt cx="0" cy="363"/>
              </a:xfrm>
            </p:grpSpPr>
            <p:sp>
              <p:nvSpPr>
                <p:cNvPr id="35050" name="Line 234"/>
                <p:cNvSpPr>
                  <a:spLocks noChangeShapeType="1"/>
                </p:cNvSpPr>
                <p:nvPr/>
              </p:nvSpPr>
              <p:spPr bwMode="auto">
                <a:xfrm>
                  <a:off x="4513" y="2387"/>
                  <a:ext cx="0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  <p:sp>
              <p:nvSpPr>
                <p:cNvPr id="35051" name="Line 235"/>
                <p:cNvSpPr>
                  <a:spLocks noChangeShapeType="1"/>
                </p:cNvSpPr>
                <p:nvPr/>
              </p:nvSpPr>
              <p:spPr bwMode="auto">
                <a:xfrm>
                  <a:off x="4513" y="2387"/>
                  <a:ext cx="0" cy="1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35053" name="Group 237"/>
              <p:cNvGrpSpPr>
                <a:grpSpLocks/>
              </p:cNvGrpSpPr>
              <p:nvPr/>
            </p:nvGrpSpPr>
            <p:grpSpPr bwMode="auto">
              <a:xfrm>
                <a:off x="4522" y="2649"/>
                <a:ext cx="137" cy="136"/>
                <a:chOff x="793" y="3521"/>
                <a:chExt cx="137" cy="136"/>
              </a:xfrm>
            </p:grpSpPr>
            <p:sp>
              <p:nvSpPr>
                <p:cNvPr id="35054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793" y="3521"/>
                  <a:ext cx="13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  <p:sp>
              <p:nvSpPr>
                <p:cNvPr id="35055" name="Line 239"/>
                <p:cNvSpPr>
                  <a:spLocks noChangeShapeType="1"/>
                </p:cNvSpPr>
                <p:nvPr/>
              </p:nvSpPr>
              <p:spPr bwMode="auto">
                <a:xfrm>
                  <a:off x="930" y="3521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</p:grpSp>
        </p:grpSp>
      </p:grpSp>
      <p:grpSp>
        <p:nvGrpSpPr>
          <p:cNvPr id="35056" name="Group 240"/>
          <p:cNvGrpSpPr>
            <a:grpSpLocks/>
          </p:cNvGrpSpPr>
          <p:nvPr/>
        </p:nvGrpSpPr>
        <p:grpSpPr bwMode="auto">
          <a:xfrm>
            <a:off x="7812088" y="908050"/>
            <a:ext cx="217487" cy="215900"/>
            <a:chOff x="793" y="3521"/>
            <a:chExt cx="137" cy="136"/>
          </a:xfrm>
        </p:grpSpPr>
        <p:sp>
          <p:nvSpPr>
            <p:cNvPr id="35057" name="Line 241"/>
            <p:cNvSpPr>
              <a:spLocks noChangeShapeType="1"/>
            </p:cNvSpPr>
            <p:nvPr/>
          </p:nvSpPr>
          <p:spPr bwMode="auto">
            <a:xfrm flipV="1">
              <a:off x="793" y="3521"/>
              <a:ext cx="1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35058" name="Line 242"/>
            <p:cNvSpPr>
              <a:spLocks noChangeShapeType="1"/>
            </p:cNvSpPr>
            <p:nvPr/>
          </p:nvSpPr>
          <p:spPr bwMode="auto">
            <a:xfrm>
              <a:off x="930" y="3521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5064" name="Group 248"/>
          <p:cNvGrpSpPr>
            <a:grpSpLocks/>
          </p:cNvGrpSpPr>
          <p:nvPr/>
        </p:nvGrpSpPr>
        <p:grpSpPr bwMode="auto">
          <a:xfrm>
            <a:off x="7681913" y="3400425"/>
            <a:ext cx="0" cy="792163"/>
            <a:chOff x="4513" y="2795"/>
            <a:chExt cx="0" cy="499"/>
          </a:xfrm>
        </p:grpSpPr>
        <p:sp>
          <p:nvSpPr>
            <p:cNvPr id="35062" name="Line 246"/>
            <p:cNvSpPr>
              <a:spLocks noChangeShapeType="1"/>
            </p:cNvSpPr>
            <p:nvPr/>
          </p:nvSpPr>
          <p:spPr bwMode="auto">
            <a:xfrm>
              <a:off x="4513" y="2795"/>
              <a:ext cx="0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35063" name="Line 247"/>
            <p:cNvSpPr>
              <a:spLocks noChangeShapeType="1"/>
            </p:cNvSpPr>
            <p:nvPr/>
          </p:nvSpPr>
          <p:spPr bwMode="auto">
            <a:xfrm>
              <a:off x="4513" y="2795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8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82" grpId="0"/>
      <p:bldP spid="35012" grpId="0"/>
      <p:bldP spid="350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43" name="Text Box 111"/>
          <p:cNvSpPr txBox="1">
            <a:spLocks noChangeArrowheads="1"/>
          </p:cNvSpPr>
          <p:nvPr/>
        </p:nvSpPr>
        <p:spPr bwMode="auto">
          <a:xfrm>
            <a:off x="250825" y="1989138"/>
            <a:ext cx="8226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ea typeface="楷体_GB2312" pitchFamily="49" charset="-122"/>
              </a:rPr>
              <a:t>      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7.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在折射现象中，光路可逆。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4205" name="Text Box 173"/>
          <p:cNvSpPr txBox="1">
            <a:spLocks noChangeArrowheads="1"/>
          </p:cNvSpPr>
          <p:nvPr/>
        </p:nvSpPr>
        <p:spPr bwMode="auto">
          <a:xfrm>
            <a:off x="179388" y="3429000"/>
            <a:ext cx="8964612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2EC2"/>
                </a:solidFill>
                <a:latin typeface="宋体" panose="02010600030101010101" pitchFamily="2" charset="-122"/>
              </a:rPr>
              <a:t>    注意：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2EC2"/>
                </a:solidFill>
                <a:latin typeface="宋体" panose="02010600030101010101" pitchFamily="2" charset="-122"/>
              </a:rPr>
              <a:t>    为了使实验结论具有普遍性，应该让光射入其它透明介质进行多次实验。</a:t>
            </a:r>
          </a:p>
        </p:txBody>
      </p:sp>
      <p:sp>
        <p:nvSpPr>
          <p:cNvPr id="44206" name="Text Box 174"/>
          <p:cNvSpPr txBox="1">
            <a:spLocks noChangeArrowheads="1"/>
          </p:cNvSpPr>
          <p:nvPr/>
        </p:nvSpPr>
        <p:spPr bwMode="auto">
          <a:xfrm>
            <a:off x="179388" y="188913"/>
            <a:ext cx="8964612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 6.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光从其它介质斜射入空气时，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折射角大于入射角，折射光线远离法线。</a:t>
            </a:r>
          </a:p>
        </p:txBody>
      </p:sp>
      <p:sp>
        <p:nvSpPr>
          <p:cNvPr id="44217" name="Line 185"/>
          <p:cNvSpPr>
            <a:spLocks noChangeShapeType="1"/>
          </p:cNvSpPr>
          <p:nvPr/>
        </p:nvSpPr>
        <p:spPr bwMode="auto">
          <a:xfrm>
            <a:off x="7596188" y="0"/>
            <a:ext cx="0" cy="18002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grpSp>
        <p:nvGrpSpPr>
          <p:cNvPr id="44221" name="Group 189"/>
          <p:cNvGrpSpPr>
            <a:grpSpLocks/>
          </p:cNvGrpSpPr>
          <p:nvPr/>
        </p:nvGrpSpPr>
        <p:grpSpPr bwMode="auto">
          <a:xfrm>
            <a:off x="6300788" y="188913"/>
            <a:ext cx="2663825" cy="1598612"/>
            <a:chOff x="4082" y="1979"/>
            <a:chExt cx="1678" cy="1007"/>
          </a:xfrm>
        </p:grpSpPr>
        <p:sp>
          <p:nvSpPr>
            <p:cNvPr id="44222" name="Text Box 190"/>
            <p:cNvSpPr txBox="1">
              <a:spLocks noChangeArrowheads="1"/>
            </p:cNvSpPr>
            <p:nvPr/>
          </p:nvSpPr>
          <p:spPr bwMode="auto">
            <a:xfrm>
              <a:off x="4082" y="2024"/>
              <a:ext cx="6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2EC2"/>
                  </a:solidFill>
                  <a:ea typeface="楷体_GB2312" pitchFamily="49" charset="-122"/>
                </a:rPr>
                <a:t>玻璃</a:t>
              </a:r>
            </a:p>
          </p:txBody>
        </p:sp>
        <p:sp>
          <p:nvSpPr>
            <p:cNvPr id="44223" name="Text Box 191"/>
            <p:cNvSpPr txBox="1">
              <a:spLocks noChangeArrowheads="1"/>
            </p:cNvSpPr>
            <p:nvPr/>
          </p:nvSpPr>
          <p:spPr bwMode="auto">
            <a:xfrm>
              <a:off x="4128" y="2659"/>
              <a:ext cx="5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 b="1">
                  <a:solidFill>
                    <a:srgbClr val="002EC2"/>
                  </a:solidFill>
                  <a:ea typeface="楷体_GB2312" pitchFamily="49" charset="-122"/>
                </a:rPr>
                <a:t>空气</a:t>
              </a:r>
            </a:p>
          </p:txBody>
        </p:sp>
        <p:sp>
          <p:nvSpPr>
            <p:cNvPr id="44224" name="Line 192"/>
            <p:cNvSpPr>
              <a:spLocks noChangeShapeType="1"/>
            </p:cNvSpPr>
            <p:nvPr/>
          </p:nvSpPr>
          <p:spPr bwMode="auto">
            <a:xfrm>
              <a:off x="4082" y="2432"/>
              <a:ext cx="16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grpSp>
          <p:nvGrpSpPr>
            <p:cNvPr id="44225" name="Group 193"/>
            <p:cNvGrpSpPr>
              <a:grpSpLocks/>
            </p:cNvGrpSpPr>
            <p:nvPr/>
          </p:nvGrpSpPr>
          <p:grpSpPr bwMode="auto">
            <a:xfrm>
              <a:off x="4558" y="1979"/>
              <a:ext cx="363" cy="454"/>
              <a:chOff x="4558" y="1797"/>
              <a:chExt cx="363" cy="454"/>
            </a:xfrm>
          </p:grpSpPr>
          <p:sp>
            <p:nvSpPr>
              <p:cNvPr id="44226" name="Line 194"/>
              <p:cNvSpPr>
                <a:spLocks noChangeShapeType="1"/>
              </p:cNvSpPr>
              <p:nvPr/>
            </p:nvSpPr>
            <p:spPr bwMode="auto">
              <a:xfrm>
                <a:off x="4558" y="1797"/>
                <a:ext cx="363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44227" name="Line 195"/>
              <p:cNvSpPr>
                <a:spLocks noChangeShapeType="1"/>
              </p:cNvSpPr>
              <p:nvPr/>
            </p:nvSpPr>
            <p:spPr bwMode="auto">
              <a:xfrm>
                <a:off x="4558" y="1797"/>
                <a:ext cx="182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</p:grpSp>
      <p:grpSp>
        <p:nvGrpSpPr>
          <p:cNvPr id="44228" name="Group 196"/>
          <p:cNvGrpSpPr>
            <a:grpSpLocks/>
          </p:cNvGrpSpPr>
          <p:nvPr/>
        </p:nvGrpSpPr>
        <p:grpSpPr bwMode="auto">
          <a:xfrm>
            <a:off x="7596188" y="692150"/>
            <a:ext cx="217487" cy="215900"/>
            <a:chOff x="793" y="3521"/>
            <a:chExt cx="137" cy="136"/>
          </a:xfrm>
        </p:grpSpPr>
        <p:sp>
          <p:nvSpPr>
            <p:cNvPr id="44229" name="Line 197"/>
            <p:cNvSpPr>
              <a:spLocks noChangeShapeType="1"/>
            </p:cNvSpPr>
            <p:nvPr/>
          </p:nvSpPr>
          <p:spPr bwMode="auto">
            <a:xfrm flipV="1">
              <a:off x="793" y="3521"/>
              <a:ext cx="1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44230" name="Line 198"/>
            <p:cNvSpPr>
              <a:spLocks noChangeShapeType="1"/>
            </p:cNvSpPr>
            <p:nvPr/>
          </p:nvSpPr>
          <p:spPr bwMode="auto">
            <a:xfrm>
              <a:off x="930" y="3521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44231" name="Group 199"/>
          <p:cNvGrpSpPr>
            <a:grpSpLocks/>
          </p:cNvGrpSpPr>
          <p:nvPr/>
        </p:nvGrpSpPr>
        <p:grpSpPr bwMode="auto">
          <a:xfrm>
            <a:off x="7596188" y="908050"/>
            <a:ext cx="1295400" cy="865188"/>
            <a:chOff x="3878" y="2069"/>
            <a:chExt cx="317" cy="953"/>
          </a:xfrm>
        </p:grpSpPr>
        <p:sp>
          <p:nvSpPr>
            <p:cNvPr id="44232" name="Line 200"/>
            <p:cNvSpPr>
              <a:spLocks noChangeShapeType="1"/>
            </p:cNvSpPr>
            <p:nvPr/>
          </p:nvSpPr>
          <p:spPr bwMode="auto">
            <a:xfrm>
              <a:off x="3878" y="2069"/>
              <a:ext cx="317" cy="9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44233" name="Line 201"/>
            <p:cNvSpPr>
              <a:spLocks noChangeShapeType="1"/>
            </p:cNvSpPr>
            <p:nvPr/>
          </p:nvSpPr>
          <p:spPr bwMode="auto">
            <a:xfrm>
              <a:off x="3878" y="2069"/>
              <a:ext cx="181" cy="5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3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43" grpId="0"/>
      <p:bldP spid="44205" grpId="0"/>
      <p:bldP spid="4421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2EC2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900"/>
      </a:accent2>
      <a:accent3>
        <a:srgbClr val="FFFFFF"/>
      </a:accent3>
      <a:accent4>
        <a:srgbClr val="0026A5"/>
      </a:accent4>
      <a:accent5>
        <a:srgbClr val="AAE2CA"/>
      </a:accent5>
      <a:accent6>
        <a:srgbClr val="008A00"/>
      </a:accent6>
      <a:hlink>
        <a:srgbClr val="CC3300"/>
      </a:hlink>
      <a:folHlink>
        <a:srgbClr val="00808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1088</Words>
  <Application>Microsoft Office PowerPoint</Application>
  <PresentationFormat>全屏显示(4:3)</PresentationFormat>
  <Paragraphs>178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黑体</vt:lpstr>
      <vt:lpstr>楷体_GB2312</vt:lpstr>
      <vt:lpstr>隶书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学生分组实验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池水变“浅”</vt:lpstr>
      <vt:lpstr>PowerPoint 演示文稿</vt:lpstr>
      <vt:lpstr>看到的是硬币的虚像，而且比实际位置高</vt:lpstr>
      <vt:lpstr>钢笔“错位”</vt:lpstr>
      <vt:lpstr>海市蜃楼</vt:lpstr>
      <vt:lpstr>PowerPoint 演示文稿</vt:lpstr>
      <vt:lpstr>三、生活中的折射现象</vt:lpstr>
      <vt:lpstr>PowerPoint 演示文稿</vt:lpstr>
      <vt:lpstr>PowerPoint 演示文稿</vt:lpstr>
      <vt:lpstr>PowerPoint 演示文稿</vt:lpstr>
      <vt:lpstr>PowerPoint 演示文稿</vt:lpstr>
      <vt:lpstr>五、小结</vt:lpstr>
      <vt:lpstr>作业布置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2018-11-22T07:36:25Z</dcterms:created>
  <dcterms:modified xsi:type="dcterms:W3CDTF">2018-11-22T07:39:27Z</dcterms:modified>
</cp:coreProperties>
</file>