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3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5143500" cy="9144000"/>
  <p:custDataLst>
    <p:tags r:id="rId4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5" d="100"/>
          <a:sy n="105" d="100"/>
        </p:scale>
        <p:origin x="82" y="22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2025/2/11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5270691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alpha val="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5" r:link="rId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3969544" y="2159964"/>
            <a:ext cx="1205597" cy="1525259"/>
          </a:xfrm>
          <a:custGeom>
            <a:avLst/>
            <a:gdLst>
              <a:gd name="adj" fmla="val 72846"/>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wd2 12"/>
              <a:gd name="il-1" fmla="*/ wd2 w 1"/>
              <a:gd name="it" fmla="*/ wd2 h 1"/>
              <a:gd name="ir" fmla="+- r 0 il"/>
              <a:gd name="ib" fmla="+- b 0 q1"/>
              <a:gd name="q3" fmla="*/ h hc x2"/>
              <a:gd name="y1" fmla="pin 0 it h"/>
              <a:gd name="y2" fmla="+- b 0 ir"/>
            </a:gdLst>
            <a:ahLst/>
            <a:cxnLst>
              <a:cxn ang="3">
                <a:pos x="hc" y="ib"/>
              </a:cxn>
              <a:cxn ang="3">
                <a:pos x="x4" y="t"/>
              </a:cxn>
              <a:cxn ang="0">
                <a:pos x="x6" y="vc"/>
              </a:cxn>
              <a:cxn ang="cd4">
                <a:pos x="x3" y="b"/>
              </a:cxn>
              <a:cxn ang="cd4">
                <a:pos x="hc" y="ir"/>
              </a:cxn>
              <a:cxn ang="cd2">
                <a:pos x="x1" y="vc"/>
              </a:cxn>
            </a:cxnLst>
            <a:rect l="l" t="t" r="r" b="b"/>
            <a:pathLst>
              <a:path w="2531" h="3202">
                <a:moveTo>
                  <a:pt x="2333" y="0"/>
                </a:moveTo>
                <a:lnTo>
                  <a:pt x="2333" y="3142"/>
                </a:lnTo>
                <a:lnTo>
                  <a:pt x="2531" y="3142"/>
                </a:lnTo>
                <a:lnTo>
                  <a:pt x="2487" y="3203"/>
                </a:lnTo>
                <a:lnTo>
                  <a:pt x="0" y="3203"/>
                </a:lnTo>
                <a:lnTo>
                  <a:pt x="2333" y="0"/>
                </a:lnTo>
                <a:close/>
              </a:path>
            </a:pathLst>
          </a:custGeom>
          <a:solidFill>
            <a:srgbClr val="7030A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9" name="任意多边形 8"/>
          <p:cNvSpPr/>
          <p:nvPr>
            <p:custDataLst>
              <p:tags r:id="rId2"/>
            </p:custDataLst>
          </p:nvPr>
        </p:nvSpPr>
        <p:spPr>
          <a:xfrm>
            <a:off x="0" y="1765459"/>
            <a:ext cx="6689408" cy="1883093"/>
          </a:xfrm>
          <a:custGeom>
            <a:avLst/>
            <a:gdLst>
              <a:gd name="adj" fmla="val 72534"/>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wd2 12"/>
              <a:gd name="il-1" fmla="*/ wd2 w 1"/>
              <a:gd name="it" fmla="*/ wd2 h 1"/>
              <a:gd name="ir" fmla="+- r 0 il"/>
              <a:gd name="ib" fmla="+- b 0 q1"/>
              <a:gd name="q3" fmla="*/ h hc x2"/>
              <a:gd name="y1" fmla="pin 0 it h"/>
              <a:gd name="y2" fmla="+- b 0 ir"/>
            </a:gdLst>
            <a:ahLst/>
            <a:cxnLst>
              <a:cxn ang="3">
                <a:pos x="hc" y="ib"/>
              </a:cxn>
              <a:cxn ang="3">
                <a:pos x="x4" y="t"/>
              </a:cxn>
              <a:cxn ang="0">
                <a:pos x="x6" y="vc"/>
              </a:cxn>
              <a:cxn ang="cd4">
                <a:pos x="x3" y="b"/>
              </a:cxn>
              <a:cxn ang="cd4">
                <a:pos x="hc" y="ir"/>
              </a:cxn>
              <a:cxn ang="cd2">
                <a:pos x="x1" y="vc"/>
              </a:cxn>
            </a:cxnLst>
            <a:rect l="l" t="t" r="r" b="b"/>
            <a:pathLst>
              <a:path w="14016" h="3954">
                <a:moveTo>
                  <a:pt x="0" y="0"/>
                </a:moveTo>
                <a:lnTo>
                  <a:pt x="14016" y="0"/>
                </a:lnTo>
                <a:lnTo>
                  <a:pt x="11148" y="3954"/>
                </a:lnTo>
                <a:lnTo>
                  <a:pt x="0" y="3954"/>
                </a:lnTo>
                <a:lnTo>
                  <a:pt x="0" y="0"/>
                </a:lnTo>
                <a:close/>
              </a:path>
            </a:pathLst>
          </a:custGeom>
          <a:blipFill rotWithShape="1">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 name="任意多边形 9"/>
          <p:cNvSpPr/>
          <p:nvPr/>
        </p:nvSpPr>
        <p:spPr>
          <a:xfrm>
            <a:off x="5559474" y="1419701"/>
            <a:ext cx="3577859" cy="2236470"/>
          </a:xfrm>
          <a:custGeom>
            <a:avLst/>
            <a:gdLst>
              <a:gd name="adj" fmla="val 72846"/>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wd2 12"/>
              <a:gd name="il-1" fmla="*/ wd2 w 1"/>
              <a:gd name="it" fmla="*/ wd2 h 1"/>
              <a:gd name="ir" fmla="+- r 0 il"/>
              <a:gd name="ib" fmla="+- b 0 q1"/>
              <a:gd name="q3" fmla="*/ h hc x2"/>
              <a:gd name="y1" fmla="pin 0 it h"/>
              <a:gd name="y2" fmla="+- b 0 ir"/>
            </a:gdLst>
            <a:ahLst/>
            <a:cxnLst>
              <a:cxn ang="3">
                <a:pos x="hc" y="ib"/>
              </a:cxn>
              <a:cxn ang="3">
                <a:pos x="x4" y="t"/>
              </a:cxn>
              <a:cxn ang="0">
                <a:pos x="x6" y="vc"/>
              </a:cxn>
              <a:cxn ang="cd4">
                <a:pos x="x3" y="b"/>
              </a:cxn>
              <a:cxn ang="cd4">
                <a:pos x="hc" y="ir"/>
              </a:cxn>
              <a:cxn ang="cd2">
                <a:pos x="x1" y="vc"/>
              </a:cxn>
            </a:cxnLst>
            <a:rect l="l" t="t" r="r" b="b"/>
            <a:pathLst>
              <a:path w="7513" h="4696">
                <a:moveTo>
                  <a:pt x="3421" y="0"/>
                </a:moveTo>
                <a:lnTo>
                  <a:pt x="7513" y="0"/>
                </a:lnTo>
                <a:lnTo>
                  <a:pt x="7513" y="4696"/>
                </a:lnTo>
                <a:lnTo>
                  <a:pt x="0" y="4696"/>
                </a:lnTo>
                <a:lnTo>
                  <a:pt x="3421" y="0"/>
                </a:lnTo>
                <a:close/>
              </a:path>
            </a:pathLst>
          </a:cu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任意多边形 11"/>
          <p:cNvSpPr/>
          <p:nvPr/>
        </p:nvSpPr>
        <p:spPr>
          <a:xfrm>
            <a:off x="6011364" y="1352551"/>
            <a:ext cx="1233351" cy="67151"/>
          </a:xfrm>
          <a:custGeom>
            <a:avLst/>
            <a:gdLst>
              <a:gd name="adj" fmla="val 72846"/>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wd2 12"/>
              <a:gd name="il-1" fmla="*/ wd2 w 1"/>
              <a:gd name="it" fmla="*/ wd2 h 1"/>
              <a:gd name="ir" fmla="+- r 0 il"/>
              <a:gd name="ib" fmla="+- b 0 q1"/>
              <a:gd name="q3" fmla="*/ h hc x2"/>
              <a:gd name="y1" fmla="pin 0 it h"/>
              <a:gd name="y2" fmla="+- b 0 ir"/>
            </a:gdLst>
            <a:ahLst/>
            <a:cxnLst>
              <a:cxn ang="3">
                <a:pos x="hc" y="ib"/>
              </a:cxn>
              <a:cxn ang="3">
                <a:pos x="x4" y="t"/>
              </a:cxn>
              <a:cxn ang="0">
                <a:pos x="x6" y="vc"/>
              </a:cxn>
              <a:cxn ang="cd4">
                <a:pos x="x3" y="b"/>
              </a:cxn>
              <a:cxn ang="cd4">
                <a:pos x="hc" y="ir"/>
              </a:cxn>
              <a:cxn ang="cd2">
                <a:pos x="x1" y="vc"/>
              </a:cxn>
            </a:cxnLst>
            <a:rect l="l" t="t" r="r" b="b"/>
            <a:pathLst>
              <a:path w="2590" h="141">
                <a:moveTo>
                  <a:pt x="103" y="0"/>
                </a:moveTo>
                <a:lnTo>
                  <a:pt x="2590" y="0"/>
                </a:lnTo>
                <a:lnTo>
                  <a:pt x="2487" y="141"/>
                </a:lnTo>
                <a:lnTo>
                  <a:pt x="0" y="141"/>
                </a:lnTo>
                <a:lnTo>
                  <a:pt x="103" y="0"/>
                </a:lnTo>
                <a:close/>
              </a:path>
            </a:pathLst>
          </a:cu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7" name="矩形 6"/>
          <p:cNvSpPr/>
          <p:nvPr/>
        </p:nvSpPr>
        <p:spPr>
          <a:xfrm>
            <a:off x="476726" y="2648903"/>
            <a:ext cx="2226945" cy="478155"/>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框 4"/>
          <p:cNvSpPr txBox="1"/>
          <p:nvPr>
            <p:custDataLst>
              <p:tags r:id="rId3"/>
            </p:custDataLst>
          </p:nvPr>
        </p:nvSpPr>
        <p:spPr>
          <a:xfrm>
            <a:off x="476726" y="2648903"/>
            <a:ext cx="2282190" cy="600164"/>
          </a:xfrm>
          <a:prstGeom prst="rect">
            <a:avLst/>
          </a:prstGeom>
          <a:noFill/>
        </p:spPr>
        <p:txBody>
          <a:bodyPr wrap="square" rtlCol="0">
            <a:spAutoFit/>
            <a:scene3d>
              <a:camera prst="orthographicFront"/>
              <a:lightRig rig="threePt" dir="t"/>
            </a:scene3d>
          </a:bodyPr>
          <a:lstStyle/>
          <a:p>
            <a:r>
              <a:rPr lang="zh-CN" altLang="en-US" sz="3300" dirty="0">
                <a:ln w="9525" cmpd="sng">
                  <a:solidFill>
                    <a:schemeClr val="accent1"/>
                  </a:solidFill>
                  <a:prstDash val="solid"/>
                </a:ln>
                <a:solidFill>
                  <a:schemeClr val="bg1"/>
                </a:solidFill>
                <a:effectLst>
                  <a:outerShdw blurRad="38100" dist="38100" dir="2700000" algn="tl">
                    <a:srgbClr val="000000">
                      <a:alpha val="43137"/>
                    </a:srgbClr>
                  </a:outerShdw>
                </a:effectLst>
                <a:latin typeface="造字工房摩登（非商用）常规体" charset="-122"/>
                <a:ea typeface="造字工房摩登（非商用）常规体" charset="-122"/>
              </a:rPr>
              <a:t>开学第一课</a:t>
            </a:r>
          </a:p>
        </p:txBody>
      </p:sp>
      <p:sp>
        <p:nvSpPr>
          <p:cNvPr id="14" name="矩形 13"/>
          <p:cNvSpPr/>
          <p:nvPr/>
        </p:nvSpPr>
        <p:spPr>
          <a:xfrm>
            <a:off x="2888456" y="2735580"/>
            <a:ext cx="3122908" cy="391478"/>
          </a:xfrm>
          <a:prstGeom prst="rect">
            <a:avLst/>
          </a:prstGeom>
          <a:solidFill>
            <a:srgbClr val="00206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custDataLst>
              <p:tags r:id="rId4"/>
            </p:custDataLst>
          </p:nvPr>
        </p:nvSpPr>
        <p:spPr>
          <a:xfrm>
            <a:off x="2977768" y="2752978"/>
            <a:ext cx="3290402" cy="415498"/>
          </a:xfrm>
          <a:prstGeom prst="rect">
            <a:avLst/>
          </a:prstGeom>
          <a:noFill/>
        </p:spPr>
        <p:txBody>
          <a:bodyPr wrap="square" rtlCol="0">
            <a:spAutoFit/>
          </a:bodyPr>
          <a:lstStyle/>
          <a:p>
            <a:r>
              <a:rPr lang="zh-CN" altLang="en-US" sz="2100" b="1" dirty="0">
                <a:solidFill>
                  <a:schemeClr val="bg1"/>
                </a:solidFill>
                <a:effectLst>
                  <a:outerShdw blurRad="38100" dist="38100" dir="2700000" algn="tl">
                    <a:srgbClr val="000000">
                      <a:alpha val="43137"/>
                    </a:srgbClr>
                  </a:outerShdw>
                </a:effectLst>
              </a:rPr>
              <a:t>沪粤版八年级下册物理</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弹力 力的测量和表示</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888372" y="1088132"/>
            <a:ext cx="2283193" cy="1282693"/>
          </a:xfrm>
          <a:prstGeom prst="rect">
            <a:avLst/>
          </a:prstGeom>
        </p:spPr>
      </p:pic>
      <p:sp>
        <p:nvSpPr>
          <p:cNvPr id="6" name="Text 1"/>
          <p:cNvSpPr/>
          <p:nvPr/>
        </p:nvSpPr>
        <p:spPr>
          <a:xfrm>
            <a:off x="786384"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弹力的定义与特性</a:t>
            </a:r>
            <a:endParaRPr lang="en-US" sz="1440"/>
          </a:p>
        </p:txBody>
      </p:sp>
      <p:sp>
        <p:nvSpPr>
          <p:cNvPr id="7" name="Text 2"/>
          <p:cNvSpPr/>
          <p:nvPr/>
        </p:nvSpPr>
        <p:spPr>
          <a:xfrm>
            <a:off x="822960" y="2773736"/>
            <a:ext cx="2414016" cy="216027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弹力是物体因形变而产生的力，其特点是作用力和反作用力同时存在，且大小相等、方向相反。在弹簧等弹性体中，弹力的大小与形变量成正比，体现了胡克定律的基本原理。</a:t>
            </a:r>
            <a:endParaRPr lang="en-US" sz="1600"/>
          </a:p>
        </p:txBody>
      </p:sp>
      <p:pic>
        <p:nvPicPr>
          <p:cNvPr id="8" name="Image 3"/>
          <p:cNvPicPr>
            <a:picLocks noChangeAspect="1"/>
          </p:cNvPicPr>
          <p:nvPr/>
        </p:nvPicPr>
        <p:blipFill>
          <a:blip r:embed="rId6"/>
          <a:stretch>
            <a:fillRect/>
          </a:stretch>
        </p:blipFill>
        <p:spPr>
          <a:xfrm>
            <a:off x="3466980" y="1088132"/>
            <a:ext cx="2283193" cy="1282693"/>
          </a:xfrm>
          <a:prstGeom prst="rect">
            <a:avLst/>
          </a:prstGeom>
        </p:spPr>
      </p:pic>
      <p:sp>
        <p:nvSpPr>
          <p:cNvPr id="9" name="Text 3"/>
          <p:cNvSpPr/>
          <p:nvPr/>
        </p:nvSpPr>
        <p:spPr>
          <a:xfrm>
            <a:off x="3328416"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弹力的测量方法</a:t>
            </a:r>
            <a:endParaRPr lang="en-US" sz="1440"/>
          </a:p>
        </p:txBody>
      </p:sp>
      <p:sp>
        <p:nvSpPr>
          <p:cNvPr id="10" name="Text 4"/>
          <p:cNvSpPr/>
          <p:nvPr/>
        </p:nvSpPr>
        <p:spPr>
          <a:xfrm>
            <a:off x="3401568" y="2773736"/>
            <a:ext cx="2414016"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弹力的测量通常使用测力计或弹簧秤，通过读取仪器上的刻度值来获得力的大小。在实验中，需要确保测量工具的准确性和稳定性，以保证数据的真实性和可靠性。</a:t>
            </a:r>
            <a:endParaRPr lang="en-US" sz="1600"/>
          </a:p>
        </p:txBody>
      </p:sp>
      <p:pic>
        <p:nvPicPr>
          <p:cNvPr id="11" name="Image 4"/>
          <p:cNvPicPr>
            <a:picLocks noChangeAspect="1"/>
          </p:cNvPicPr>
          <p:nvPr/>
        </p:nvPicPr>
        <p:blipFill>
          <a:blip r:embed="rId7"/>
          <a:stretch>
            <a:fillRect/>
          </a:stretch>
        </p:blipFill>
        <p:spPr>
          <a:xfrm>
            <a:off x="6009012" y="1088132"/>
            <a:ext cx="2283193" cy="1282693"/>
          </a:xfrm>
          <a:prstGeom prst="rect">
            <a:avLst/>
          </a:prstGeom>
        </p:spPr>
      </p:pic>
      <p:sp>
        <p:nvSpPr>
          <p:cNvPr id="12" name="Text 5"/>
          <p:cNvSpPr/>
          <p:nvPr/>
        </p:nvSpPr>
        <p:spPr>
          <a:xfrm>
            <a:off x="5870448" y="2447488"/>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弹力的表示方式</a:t>
            </a:r>
            <a:endParaRPr lang="en-US" sz="1440"/>
          </a:p>
        </p:txBody>
      </p:sp>
      <p:sp>
        <p:nvSpPr>
          <p:cNvPr id="13" name="Text 6"/>
          <p:cNvSpPr/>
          <p:nvPr/>
        </p:nvSpPr>
        <p:spPr>
          <a:xfrm>
            <a:off x="5943600" y="2775208"/>
            <a:ext cx="2414016" cy="234442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弹力可以用图表、公式和文字等多种方式表示。在图表中，可以通过绘制力随时间变化的曲线来直观地展示弹力的变化规律；在公式中，可以使用数学表达式来精确计算弹力的大小；在文字描述中，可以详细阐述弹力的产生原因、作用效果以及影响因素等。</a:t>
            </a:r>
            <a:endParaRPr lang="en-US" sz="14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重力</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rot="-366000">
            <a:off x="639861" y="1356868"/>
            <a:ext cx="2450592" cy="2542032"/>
          </a:xfrm>
          <a:custGeom>
            <a:avLst/>
            <a:gdLst/>
            <a:ahLst/>
            <a:cxnLst/>
            <a:rect l="l" t="t" r="r" b="b"/>
            <a:pathLst>
              <a:path w="2450592" h="2542032">
                <a:moveTo>
                  <a:pt x="216394" y="0"/>
                </a:moveTo>
                <a:moveTo>
                  <a:pt x="216394" y="0"/>
                </a:moveTo>
                <a:lnTo>
                  <a:pt x="2234198" y="0"/>
                </a:lnTo>
                <a:quadBezTo>
                  <a:pt x="2450592" y="0"/>
                  <a:pt x="2450592" y="216394"/>
                </a:quadBezTo>
                <a:lnTo>
                  <a:pt x="2450592" y="2325638"/>
                </a:lnTo>
                <a:quadBezTo>
                  <a:pt x="2450592" y="2542032"/>
                  <a:pt x="2234198" y="2542032"/>
                </a:quadBezTo>
                <a:lnTo>
                  <a:pt x="216394" y="2542032"/>
                </a:lnTo>
                <a:quadBezTo>
                  <a:pt x="0" y="2542032"/>
                  <a:pt x="0" y="2325638"/>
                </a:quadBezTo>
                <a:lnTo>
                  <a:pt x="0" y="216394"/>
                </a:lnTo>
                <a:quadBezTo>
                  <a:pt x="0" y="0"/>
                  <a:pt x="216394" y="0"/>
                </a:quadBezTo>
                <a:close/>
              </a:path>
            </a:pathLst>
          </a:custGeom>
          <a:solidFill>
            <a:srgbClr val="000000">
              <a:alpha val="0"/>
            </a:srgbClr>
          </a:solidFill>
          <a:ln w="19050">
            <a:solidFill>
              <a:srgbClr val="0055FF"/>
            </a:solidFill>
            <a:prstDash val="solid"/>
          </a:ln>
        </p:spPr>
        <p:txBody>
          <a:bodyPr/>
          <a:lstStyle/>
          <a:p>
            <a:endParaRPr/>
          </a:p>
        </p:txBody>
      </p:sp>
      <p:sp>
        <p:nvSpPr>
          <p:cNvPr id="6" name="Shape 2"/>
          <p:cNvSpPr/>
          <p:nvPr/>
        </p:nvSpPr>
        <p:spPr>
          <a:xfrm>
            <a:off x="679498" y="1343207"/>
            <a:ext cx="2450592" cy="2542032"/>
          </a:xfrm>
          <a:custGeom>
            <a:avLst/>
            <a:gdLst/>
            <a:ahLst/>
            <a:cxnLst/>
            <a:rect l="l" t="t" r="r" b="b"/>
            <a:pathLst>
              <a:path w="2450592" h="2542032">
                <a:moveTo>
                  <a:pt x="216394" y="0"/>
                </a:moveTo>
                <a:moveTo>
                  <a:pt x="216394" y="0"/>
                </a:moveTo>
                <a:lnTo>
                  <a:pt x="2234198" y="0"/>
                </a:lnTo>
                <a:quadBezTo>
                  <a:pt x="2450592" y="0"/>
                  <a:pt x="2450592" y="216394"/>
                </a:quadBezTo>
                <a:lnTo>
                  <a:pt x="2450592" y="2325638"/>
                </a:lnTo>
                <a:quadBezTo>
                  <a:pt x="2450592" y="2542032"/>
                  <a:pt x="2234198" y="2542032"/>
                </a:quadBezTo>
                <a:lnTo>
                  <a:pt x="216394" y="2542032"/>
                </a:lnTo>
                <a:quadBezTo>
                  <a:pt x="0" y="2542032"/>
                  <a:pt x="0" y="2325638"/>
                </a:quadBezTo>
                <a:lnTo>
                  <a:pt x="0" y="216394"/>
                </a:lnTo>
                <a:quadBezTo>
                  <a:pt x="0" y="0"/>
                  <a:pt x="216394" y="0"/>
                </a:quadBezTo>
                <a:close/>
              </a:path>
            </a:pathLst>
          </a:custGeom>
          <a:solidFill>
            <a:srgbClr val="000000">
              <a:alpha val="0"/>
            </a:srgbClr>
          </a:solidFill>
          <a:ln w="19050">
            <a:solidFill>
              <a:srgbClr val="0055FF"/>
            </a:solidFill>
            <a:prstDash val="solid"/>
          </a:ln>
        </p:spPr>
        <p:txBody>
          <a:bodyPr/>
          <a:lstStyle/>
          <a:p>
            <a:endParaRPr/>
          </a:p>
        </p:txBody>
      </p:sp>
      <p:sp>
        <p:nvSpPr>
          <p:cNvPr id="7" name="Shape 3"/>
          <p:cNvSpPr/>
          <p:nvPr/>
        </p:nvSpPr>
        <p:spPr>
          <a:xfrm>
            <a:off x="916789" y="1153595"/>
            <a:ext cx="512064" cy="512064"/>
          </a:xfrm>
          <a:custGeom>
            <a:avLst/>
            <a:gdLst/>
            <a:ahLst/>
            <a:cxnLst/>
            <a:rect l="l" t="t" r="r" b="b"/>
            <a:pathLst>
              <a:path w="512064" h="512064">
                <a:moveTo>
                  <a:pt x="256032" y="0"/>
                </a:moveTo>
                <a:moveTo>
                  <a:pt x="256032" y="0"/>
                </a:moveTo>
                <a:cubicBezTo>
                  <a:pt x="397340" y="0"/>
                  <a:pt x="512064" y="114724"/>
                  <a:pt x="512064" y="256032"/>
                </a:cubicBezTo>
                <a:cubicBezTo>
                  <a:pt x="512064" y="397340"/>
                  <a:pt x="397340" y="512064"/>
                  <a:pt x="256032" y="512064"/>
                </a:cubicBezTo>
                <a:cubicBezTo>
                  <a:pt x="114724" y="512064"/>
                  <a:pt x="0" y="397340"/>
                  <a:pt x="0" y="256032"/>
                </a:cubicBezTo>
                <a:cubicBezTo>
                  <a:pt x="0" y="114724"/>
                  <a:pt x="114724" y="0"/>
                  <a:pt x="256032" y="0"/>
                </a:cubicBezTo>
                <a:close/>
              </a:path>
            </a:pathLst>
          </a:custGeom>
          <a:solidFill>
            <a:srgbClr val="0084FF"/>
          </a:solidFill>
        </p:spPr>
        <p:txBody>
          <a:bodyPr/>
          <a:lstStyle/>
          <a:p>
            <a:endParaRPr/>
          </a:p>
        </p:txBody>
      </p:sp>
      <p:sp>
        <p:nvSpPr>
          <p:cNvPr id="8" name="Text 4"/>
          <p:cNvSpPr/>
          <p:nvPr/>
        </p:nvSpPr>
        <p:spPr>
          <a:xfrm>
            <a:off x="756803" y="1121591"/>
            <a:ext cx="813748"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5"/>
          <p:cNvSpPr/>
          <p:nvPr/>
        </p:nvSpPr>
        <p:spPr>
          <a:xfrm rot="-366000">
            <a:off x="3346704" y="1356868"/>
            <a:ext cx="2450592" cy="2542032"/>
          </a:xfrm>
          <a:custGeom>
            <a:avLst/>
            <a:gdLst/>
            <a:ahLst/>
            <a:cxnLst/>
            <a:rect l="l" t="t" r="r" b="b"/>
            <a:pathLst>
              <a:path w="2450592" h="2542032">
                <a:moveTo>
                  <a:pt x="216394" y="0"/>
                </a:moveTo>
                <a:moveTo>
                  <a:pt x="216394" y="0"/>
                </a:moveTo>
                <a:lnTo>
                  <a:pt x="2234198" y="0"/>
                </a:lnTo>
                <a:quadBezTo>
                  <a:pt x="2450592" y="0"/>
                  <a:pt x="2450592" y="216394"/>
                </a:quadBezTo>
                <a:lnTo>
                  <a:pt x="2450592" y="2325638"/>
                </a:lnTo>
                <a:quadBezTo>
                  <a:pt x="2450592" y="2542032"/>
                  <a:pt x="2234198" y="2542032"/>
                </a:quadBezTo>
                <a:lnTo>
                  <a:pt x="216394" y="2542032"/>
                </a:lnTo>
                <a:quadBezTo>
                  <a:pt x="0" y="2542032"/>
                  <a:pt x="0" y="2325638"/>
                </a:quadBezTo>
                <a:lnTo>
                  <a:pt x="0" y="216394"/>
                </a:lnTo>
                <a:quadBezTo>
                  <a:pt x="0" y="0"/>
                  <a:pt x="216394" y="0"/>
                </a:quadBezTo>
                <a:close/>
              </a:path>
            </a:pathLst>
          </a:custGeom>
          <a:solidFill>
            <a:srgbClr val="000000">
              <a:alpha val="0"/>
            </a:srgbClr>
          </a:solidFill>
          <a:ln w="19050">
            <a:solidFill>
              <a:srgbClr val="0055FF"/>
            </a:solidFill>
            <a:prstDash val="solid"/>
          </a:ln>
        </p:spPr>
        <p:txBody>
          <a:bodyPr/>
          <a:lstStyle/>
          <a:p>
            <a:endParaRPr/>
          </a:p>
        </p:txBody>
      </p:sp>
      <p:sp>
        <p:nvSpPr>
          <p:cNvPr id="10" name="Shape 6"/>
          <p:cNvSpPr/>
          <p:nvPr/>
        </p:nvSpPr>
        <p:spPr>
          <a:xfrm>
            <a:off x="3386341" y="1343207"/>
            <a:ext cx="2450592" cy="2542032"/>
          </a:xfrm>
          <a:custGeom>
            <a:avLst/>
            <a:gdLst/>
            <a:ahLst/>
            <a:cxnLst/>
            <a:rect l="l" t="t" r="r" b="b"/>
            <a:pathLst>
              <a:path w="2450592" h="2542032">
                <a:moveTo>
                  <a:pt x="216394" y="0"/>
                </a:moveTo>
                <a:moveTo>
                  <a:pt x="216394" y="0"/>
                </a:moveTo>
                <a:lnTo>
                  <a:pt x="2234198" y="0"/>
                </a:lnTo>
                <a:quadBezTo>
                  <a:pt x="2450592" y="0"/>
                  <a:pt x="2450592" y="216394"/>
                </a:quadBezTo>
                <a:lnTo>
                  <a:pt x="2450592" y="2325638"/>
                </a:lnTo>
                <a:quadBezTo>
                  <a:pt x="2450592" y="2542032"/>
                  <a:pt x="2234198" y="2542032"/>
                </a:quadBezTo>
                <a:lnTo>
                  <a:pt x="216394" y="2542032"/>
                </a:lnTo>
                <a:quadBezTo>
                  <a:pt x="0" y="2542032"/>
                  <a:pt x="0" y="2325638"/>
                </a:quadBezTo>
                <a:lnTo>
                  <a:pt x="0" y="216394"/>
                </a:lnTo>
                <a:quadBezTo>
                  <a:pt x="0" y="0"/>
                  <a:pt x="216394" y="0"/>
                </a:quadBezTo>
                <a:close/>
              </a:path>
            </a:pathLst>
          </a:custGeom>
          <a:solidFill>
            <a:srgbClr val="000000">
              <a:alpha val="0"/>
            </a:srgbClr>
          </a:solidFill>
          <a:ln w="19050">
            <a:solidFill>
              <a:srgbClr val="0055FF"/>
            </a:solidFill>
            <a:prstDash val="solid"/>
          </a:ln>
        </p:spPr>
        <p:txBody>
          <a:bodyPr/>
          <a:lstStyle/>
          <a:p>
            <a:endParaRPr/>
          </a:p>
        </p:txBody>
      </p:sp>
      <p:sp>
        <p:nvSpPr>
          <p:cNvPr id="11" name="Shape 7"/>
          <p:cNvSpPr/>
          <p:nvPr/>
        </p:nvSpPr>
        <p:spPr>
          <a:xfrm>
            <a:off x="3623632" y="1153595"/>
            <a:ext cx="512064" cy="512064"/>
          </a:xfrm>
          <a:custGeom>
            <a:avLst/>
            <a:gdLst/>
            <a:ahLst/>
            <a:cxnLst/>
            <a:rect l="l" t="t" r="r" b="b"/>
            <a:pathLst>
              <a:path w="512064" h="512064">
                <a:moveTo>
                  <a:pt x="256032" y="0"/>
                </a:moveTo>
                <a:moveTo>
                  <a:pt x="256032" y="0"/>
                </a:moveTo>
                <a:cubicBezTo>
                  <a:pt x="397340" y="0"/>
                  <a:pt x="512064" y="114724"/>
                  <a:pt x="512064" y="256032"/>
                </a:cubicBezTo>
                <a:cubicBezTo>
                  <a:pt x="512064" y="397340"/>
                  <a:pt x="397340" y="512064"/>
                  <a:pt x="256032" y="512064"/>
                </a:cubicBezTo>
                <a:cubicBezTo>
                  <a:pt x="114724" y="512064"/>
                  <a:pt x="0" y="397340"/>
                  <a:pt x="0" y="256032"/>
                </a:cubicBezTo>
                <a:cubicBezTo>
                  <a:pt x="0" y="114724"/>
                  <a:pt x="114724" y="0"/>
                  <a:pt x="256032" y="0"/>
                </a:cubicBezTo>
                <a:close/>
              </a:path>
            </a:pathLst>
          </a:custGeom>
          <a:solidFill>
            <a:srgbClr val="0084FF"/>
          </a:solidFill>
        </p:spPr>
        <p:txBody>
          <a:bodyPr/>
          <a:lstStyle/>
          <a:p>
            <a:endParaRPr/>
          </a:p>
        </p:txBody>
      </p:sp>
      <p:sp>
        <p:nvSpPr>
          <p:cNvPr id="12" name="Text 8"/>
          <p:cNvSpPr/>
          <p:nvPr/>
        </p:nvSpPr>
        <p:spPr>
          <a:xfrm>
            <a:off x="3472790" y="1126163"/>
            <a:ext cx="813748"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3" name="Shape 9"/>
          <p:cNvSpPr/>
          <p:nvPr/>
        </p:nvSpPr>
        <p:spPr>
          <a:xfrm rot="-366000">
            <a:off x="6045200" y="1350645"/>
            <a:ext cx="2563495" cy="2541905"/>
          </a:xfrm>
          <a:custGeom>
            <a:avLst/>
            <a:gdLst/>
            <a:ahLst/>
            <a:cxnLst/>
            <a:rect l="l" t="t" r="r" b="b"/>
            <a:pathLst>
              <a:path w="2450592" h="2542032">
                <a:moveTo>
                  <a:pt x="216394" y="0"/>
                </a:moveTo>
                <a:moveTo>
                  <a:pt x="216394" y="0"/>
                </a:moveTo>
                <a:lnTo>
                  <a:pt x="2234198" y="0"/>
                </a:lnTo>
                <a:quadBezTo>
                  <a:pt x="2450592" y="0"/>
                  <a:pt x="2450592" y="216394"/>
                </a:quadBezTo>
                <a:lnTo>
                  <a:pt x="2450592" y="2325638"/>
                </a:lnTo>
                <a:quadBezTo>
                  <a:pt x="2450592" y="2542032"/>
                  <a:pt x="2234198" y="2542032"/>
                </a:quadBezTo>
                <a:lnTo>
                  <a:pt x="216394" y="2542032"/>
                </a:lnTo>
                <a:quadBezTo>
                  <a:pt x="0" y="2542032"/>
                  <a:pt x="0" y="2325638"/>
                </a:quadBezTo>
                <a:lnTo>
                  <a:pt x="0" y="216394"/>
                </a:lnTo>
                <a:quadBezTo>
                  <a:pt x="0" y="0"/>
                  <a:pt x="216394" y="0"/>
                </a:quadBezTo>
                <a:close/>
              </a:path>
            </a:pathLst>
          </a:custGeom>
          <a:solidFill>
            <a:srgbClr val="000000">
              <a:alpha val="0"/>
            </a:srgbClr>
          </a:solidFill>
          <a:ln w="19050">
            <a:solidFill>
              <a:srgbClr val="0055FF"/>
            </a:solidFill>
            <a:prstDash val="solid"/>
          </a:ln>
        </p:spPr>
        <p:txBody>
          <a:bodyPr/>
          <a:lstStyle/>
          <a:p>
            <a:endParaRPr/>
          </a:p>
        </p:txBody>
      </p:sp>
      <p:sp>
        <p:nvSpPr>
          <p:cNvPr id="14" name="Shape 10"/>
          <p:cNvSpPr/>
          <p:nvPr/>
        </p:nvSpPr>
        <p:spPr>
          <a:xfrm>
            <a:off x="6093460" y="1343025"/>
            <a:ext cx="2538095" cy="2541905"/>
          </a:xfrm>
          <a:custGeom>
            <a:avLst/>
            <a:gdLst/>
            <a:ahLst/>
            <a:cxnLst/>
            <a:rect l="l" t="t" r="r" b="b"/>
            <a:pathLst>
              <a:path w="2450592" h="2542032">
                <a:moveTo>
                  <a:pt x="216394" y="0"/>
                </a:moveTo>
                <a:moveTo>
                  <a:pt x="216394" y="0"/>
                </a:moveTo>
                <a:lnTo>
                  <a:pt x="2234198" y="0"/>
                </a:lnTo>
                <a:quadBezTo>
                  <a:pt x="2450592" y="0"/>
                  <a:pt x="2450592" y="216394"/>
                </a:quadBezTo>
                <a:lnTo>
                  <a:pt x="2450592" y="2325638"/>
                </a:lnTo>
                <a:quadBezTo>
                  <a:pt x="2450592" y="2542032"/>
                  <a:pt x="2234198" y="2542032"/>
                </a:quadBezTo>
                <a:lnTo>
                  <a:pt x="216394" y="2542032"/>
                </a:lnTo>
                <a:quadBezTo>
                  <a:pt x="0" y="2542032"/>
                  <a:pt x="0" y="2325638"/>
                </a:quadBezTo>
                <a:lnTo>
                  <a:pt x="0" y="216394"/>
                </a:lnTo>
                <a:quadBezTo>
                  <a:pt x="0" y="0"/>
                  <a:pt x="216394" y="0"/>
                </a:quadBezTo>
                <a:close/>
              </a:path>
            </a:pathLst>
          </a:custGeom>
          <a:solidFill>
            <a:srgbClr val="000000">
              <a:alpha val="0"/>
            </a:srgbClr>
          </a:solidFill>
          <a:ln w="19050">
            <a:solidFill>
              <a:srgbClr val="0055FF"/>
            </a:solidFill>
            <a:prstDash val="solid"/>
          </a:ln>
        </p:spPr>
        <p:txBody>
          <a:bodyPr/>
          <a:lstStyle/>
          <a:p>
            <a:endParaRPr/>
          </a:p>
        </p:txBody>
      </p:sp>
      <p:sp>
        <p:nvSpPr>
          <p:cNvPr id="15" name="Shape 11"/>
          <p:cNvSpPr/>
          <p:nvPr/>
        </p:nvSpPr>
        <p:spPr>
          <a:xfrm>
            <a:off x="6330475" y="1153595"/>
            <a:ext cx="512064" cy="512064"/>
          </a:xfrm>
          <a:custGeom>
            <a:avLst/>
            <a:gdLst/>
            <a:ahLst/>
            <a:cxnLst/>
            <a:rect l="l" t="t" r="r" b="b"/>
            <a:pathLst>
              <a:path w="512064" h="512064">
                <a:moveTo>
                  <a:pt x="256032" y="0"/>
                </a:moveTo>
                <a:moveTo>
                  <a:pt x="256032" y="0"/>
                </a:moveTo>
                <a:cubicBezTo>
                  <a:pt x="397340" y="0"/>
                  <a:pt x="512064" y="114724"/>
                  <a:pt x="512064" y="256032"/>
                </a:cubicBezTo>
                <a:cubicBezTo>
                  <a:pt x="512064" y="397340"/>
                  <a:pt x="397340" y="512064"/>
                  <a:pt x="256032" y="512064"/>
                </a:cubicBezTo>
                <a:cubicBezTo>
                  <a:pt x="114724" y="512064"/>
                  <a:pt x="0" y="397340"/>
                  <a:pt x="0" y="256032"/>
                </a:cubicBezTo>
                <a:cubicBezTo>
                  <a:pt x="0" y="114724"/>
                  <a:pt x="114724" y="0"/>
                  <a:pt x="256032" y="0"/>
                </a:cubicBezTo>
                <a:close/>
              </a:path>
            </a:pathLst>
          </a:custGeom>
          <a:solidFill>
            <a:srgbClr val="0084FF"/>
          </a:solidFill>
        </p:spPr>
        <p:txBody>
          <a:bodyPr/>
          <a:lstStyle/>
          <a:p>
            <a:endParaRPr/>
          </a:p>
        </p:txBody>
      </p:sp>
      <p:sp>
        <p:nvSpPr>
          <p:cNvPr id="16" name="Text 12"/>
          <p:cNvSpPr/>
          <p:nvPr/>
        </p:nvSpPr>
        <p:spPr>
          <a:xfrm>
            <a:off x="6170489" y="1121591"/>
            <a:ext cx="813748"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7" name="Text 13"/>
          <p:cNvSpPr/>
          <p:nvPr/>
        </p:nvSpPr>
        <p:spPr>
          <a:xfrm>
            <a:off x="679498" y="1667126"/>
            <a:ext cx="2449397" cy="448056"/>
          </a:xfrm>
          <a:prstGeom prst="rect">
            <a:avLst/>
          </a:prstGeom>
          <a:noFill/>
        </p:spPr>
        <p:txBody>
          <a:bodyPr wrap="square" lIns="95250" tIns="95250" rIns="95250" bIns="95250" rtlCol="0" anchor="t">
            <a:spAutoFit/>
          </a:bodyPr>
          <a:lstStyle/>
          <a:p>
            <a:pPr marL="0" indent="0" algn="ctr">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重力的定义与特性</a:t>
            </a:r>
            <a:endParaRPr lang="en-US" sz="1440"/>
          </a:p>
        </p:txBody>
      </p:sp>
      <p:sp>
        <p:nvSpPr>
          <p:cNvPr id="18" name="Text 14"/>
          <p:cNvSpPr/>
          <p:nvPr/>
        </p:nvSpPr>
        <p:spPr>
          <a:xfrm>
            <a:off x="807514" y="1988925"/>
            <a:ext cx="219456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重力是地球对物体的吸引力，它使得物体向地心方向运动。这种力无处不在，无时不有，它是维持地球生态系统稳定的重要因素之一。</a:t>
            </a:r>
            <a:endParaRPr lang="en-US" sz="1600"/>
          </a:p>
        </p:txBody>
      </p:sp>
      <p:sp>
        <p:nvSpPr>
          <p:cNvPr id="19" name="Text 15"/>
          <p:cNvSpPr/>
          <p:nvPr/>
        </p:nvSpPr>
        <p:spPr>
          <a:xfrm>
            <a:off x="3386341" y="1667126"/>
            <a:ext cx="2449397" cy="448056"/>
          </a:xfrm>
          <a:prstGeom prst="rect">
            <a:avLst/>
          </a:prstGeom>
          <a:noFill/>
        </p:spPr>
        <p:txBody>
          <a:bodyPr wrap="square" lIns="95250" tIns="95250" rIns="95250" bIns="95250" rtlCol="0" anchor="t">
            <a:spAutoFit/>
          </a:bodyPr>
          <a:lstStyle/>
          <a:p>
            <a:pPr marL="0" indent="0" algn="ctr">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重力的大小和方向</a:t>
            </a:r>
            <a:endParaRPr lang="en-US" sz="1440"/>
          </a:p>
        </p:txBody>
      </p:sp>
      <p:sp>
        <p:nvSpPr>
          <p:cNvPr id="20" name="Text 16"/>
          <p:cNvSpPr/>
          <p:nvPr/>
        </p:nvSpPr>
        <p:spPr>
          <a:xfrm>
            <a:off x="3514357" y="1988925"/>
            <a:ext cx="219456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重力的大小与物体的质量成正比，与距离平方成反比。其方向始终指向地心，无论物体处于地球上的任何位置，都会受到重力的作用。</a:t>
            </a:r>
            <a:endParaRPr lang="en-US" sz="1600"/>
          </a:p>
        </p:txBody>
      </p:sp>
      <p:sp>
        <p:nvSpPr>
          <p:cNvPr id="21" name="Text 17"/>
          <p:cNvSpPr/>
          <p:nvPr/>
        </p:nvSpPr>
        <p:spPr>
          <a:xfrm>
            <a:off x="5953125" y="1559560"/>
            <a:ext cx="2738755" cy="456565"/>
          </a:xfrm>
          <a:prstGeom prst="rect">
            <a:avLst/>
          </a:prstGeom>
          <a:noFill/>
        </p:spPr>
        <p:txBody>
          <a:bodyPr wrap="square" lIns="95250" tIns="95250" rIns="95250" bIns="95250" rtlCol="0" anchor="t">
            <a:spAutoFit/>
          </a:bodyPr>
          <a:lstStyle/>
          <a:p>
            <a:pPr marL="0" indent="0" algn="ctr">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重力在日常生活中的应用</a:t>
            </a:r>
            <a:endParaRPr lang="en-US" sz="1440"/>
          </a:p>
        </p:txBody>
      </p:sp>
      <p:sp>
        <p:nvSpPr>
          <p:cNvPr id="22" name="Text 18"/>
          <p:cNvSpPr/>
          <p:nvPr/>
        </p:nvSpPr>
        <p:spPr>
          <a:xfrm>
            <a:off x="6221200" y="1988925"/>
            <a:ext cx="219456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重力在我们的日常生活中无处不在，如行走、跳跃等动作都离不开重力。同时，重力也被广泛应用于各种机械设备中，如起重机、电梯等。</a:t>
            </a:r>
            <a:endParaRPr lang="en-US" sz="16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摩擦力</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47956" y="1929366"/>
            <a:ext cx="8248087" cy="2346713"/>
          </a:xfrm>
          <a:custGeom>
            <a:avLst/>
            <a:gdLst/>
            <a:ahLst/>
            <a:cxnLst/>
            <a:rect l="l" t="t" r="r" b="b"/>
            <a:pathLst>
              <a:path w="8248087" h="2346713">
                <a:moveTo>
                  <a:pt x="293339" y="0"/>
                </a:moveTo>
                <a:moveTo>
                  <a:pt x="293339" y="0"/>
                </a:moveTo>
                <a:lnTo>
                  <a:pt x="7954748" y="0"/>
                </a:lnTo>
                <a:quadBezTo>
                  <a:pt x="8248087" y="0"/>
                  <a:pt x="8248087" y="293339"/>
                </a:quadBezTo>
                <a:lnTo>
                  <a:pt x="8248087" y="2053374"/>
                </a:lnTo>
                <a:quadBezTo>
                  <a:pt x="8248087" y="2346713"/>
                  <a:pt x="7954748" y="2346713"/>
                </a:quadBezTo>
                <a:lnTo>
                  <a:pt x="293339" y="2346713"/>
                </a:lnTo>
                <a:quadBezTo>
                  <a:pt x="0" y="2346713"/>
                  <a:pt x="0" y="2053374"/>
                </a:quadBezTo>
                <a:lnTo>
                  <a:pt x="0" y="293339"/>
                </a:lnTo>
                <a:quadBezTo>
                  <a:pt x="0" y="0"/>
                  <a:pt x="293339" y="0"/>
                </a:quadBezTo>
                <a:close/>
              </a:path>
            </a:pathLst>
          </a:custGeom>
          <a:solidFill>
            <a:srgbClr val="0084FF">
              <a:alpha val="10000"/>
            </a:srgbClr>
          </a:solidFill>
          <a:ln w="19050">
            <a:solidFill>
              <a:srgbClr val="0055FF"/>
            </a:solidFill>
            <a:prstDash val="solid"/>
          </a:ln>
        </p:spPr>
        <p:txBody>
          <a:bodyPr/>
          <a:lstStyle/>
          <a:p>
            <a:endParaRPr/>
          </a:p>
        </p:txBody>
      </p:sp>
      <p:pic>
        <p:nvPicPr>
          <p:cNvPr id="6" name="Image 2"/>
          <p:cNvPicPr>
            <a:picLocks noChangeAspect="1"/>
          </p:cNvPicPr>
          <p:nvPr/>
        </p:nvPicPr>
        <p:blipFill>
          <a:blip r:embed="rId5"/>
          <a:stretch>
            <a:fillRect/>
          </a:stretch>
        </p:blipFill>
        <p:spPr>
          <a:xfrm>
            <a:off x="2041139" y="867420"/>
            <a:ext cx="914400" cy="914400"/>
          </a:xfrm>
          <a:prstGeom prst="rect">
            <a:avLst/>
          </a:prstGeom>
        </p:spPr>
      </p:pic>
      <p:pic>
        <p:nvPicPr>
          <p:cNvPr id="7" name="Image 3"/>
          <p:cNvPicPr>
            <a:picLocks noChangeAspect="1"/>
          </p:cNvPicPr>
          <p:nvPr/>
        </p:nvPicPr>
        <p:blipFill>
          <a:blip r:embed="rId5"/>
          <a:stretch>
            <a:fillRect/>
          </a:stretch>
        </p:blipFill>
        <p:spPr>
          <a:xfrm flipH="1">
            <a:off x="1126739" y="867420"/>
            <a:ext cx="914400" cy="914400"/>
          </a:xfrm>
          <a:prstGeom prst="rect">
            <a:avLst/>
          </a:prstGeom>
        </p:spPr>
      </p:pic>
      <p:sp>
        <p:nvSpPr>
          <p:cNvPr id="8" name="Text 2"/>
          <p:cNvSpPr/>
          <p:nvPr/>
        </p:nvSpPr>
        <p:spPr>
          <a:xfrm>
            <a:off x="1636445" y="995436"/>
            <a:ext cx="784215"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3"/>
          <p:cNvSpPr/>
          <p:nvPr/>
        </p:nvSpPr>
        <p:spPr>
          <a:xfrm>
            <a:off x="1745836"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0" name="Shape 4"/>
          <p:cNvSpPr/>
          <p:nvPr/>
        </p:nvSpPr>
        <p:spPr>
          <a:xfrm>
            <a:off x="1949699"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11" name="Shape 5"/>
          <p:cNvSpPr/>
          <p:nvPr/>
        </p:nvSpPr>
        <p:spPr>
          <a:xfrm>
            <a:off x="2153562"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2" name="Text 6"/>
          <p:cNvSpPr/>
          <p:nvPr/>
        </p:nvSpPr>
        <p:spPr>
          <a:xfrm>
            <a:off x="825904"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摩擦力的定义</a:t>
            </a:r>
            <a:endParaRPr lang="en-US" sz="1440"/>
          </a:p>
        </p:txBody>
      </p:sp>
      <p:sp>
        <p:nvSpPr>
          <p:cNvPr id="13" name="Text 7"/>
          <p:cNvSpPr/>
          <p:nvPr/>
        </p:nvSpPr>
        <p:spPr>
          <a:xfrm>
            <a:off x="825904" y="2448069"/>
            <a:ext cx="2430470"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摩擦力是两个相互接触的物体在相对运动或试图相对运动时产生的阻碍力，这种力量的大小与两物体间的接触面材质、粗糙程度以及正压力等因素有关。</a:t>
            </a:r>
            <a:endParaRPr lang="en-US" sz="1600"/>
          </a:p>
        </p:txBody>
      </p:sp>
      <p:pic>
        <p:nvPicPr>
          <p:cNvPr id="14" name="Image 4"/>
          <p:cNvPicPr>
            <a:picLocks noChangeAspect="1"/>
          </p:cNvPicPr>
          <p:nvPr/>
        </p:nvPicPr>
        <p:blipFill>
          <a:blip r:embed="rId5"/>
          <a:stretch>
            <a:fillRect/>
          </a:stretch>
        </p:blipFill>
        <p:spPr>
          <a:xfrm>
            <a:off x="4572000" y="867420"/>
            <a:ext cx="914400" cy="914400"/>
          </a:xfrm>
          <a:prstGeom prst="rect">
            <a:avLst/>
          </a:prstGeom>
        </p:spPr>
      </p:pic>
      <p:pic>
        <p:nvPicPr>
          <p:cNvPr id="15" name="Image 5"/>
          <p:cNvPicPr>
            <a:picLocks noChangeAspect="1"/>
          </p:cNvPicPr>
          <p:nvPr/>
        </p:nvPicPr>
        <p:blipFill>
          <a:blip r:embed="rId5"/>
          <a:stretch>
            <a:fillRect/>
          </a:stretch>
        </p:blipFill>
        <p:spPr>
          <a:xfrm flipH="1">
            <a:off x="3657600" y="867420"/>
            <a:ext cx="914400" cy="914400"/>
          </a:xfrm>
          <a:prstGeom prst="rect">
            <a:avLst/>
          </a:prstGeom>
        </p:spPr>
      </p:pic>
      <p:sp>
        <p:nvSpPr>
          <p:cNvPr id="16" name="Text 8"/>
          <p:cNvSpPr/>
          <p:nvPr/>
        </p:nvSpPr>
        <p:spPr>
          <a:xfrm>
            <a:off x="4152608" y="995436"/>
            <a:ext cx="849850"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7" name="Text 9"/>
          <p:cNvSpPr/>
          <p:nvPr/>
        </p:nvSpPr>
        <p:spPr>
          <a:xfrm>
            <a:off x="3356765"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摩擦力的种类</a:t>
            </a:r>
            <a:endParaRPr lang="en-US" sz="1440"/>
          </a:p>
        </p:txBody>
      </p:sp>
      <p:sp>
        <p:nvSpPr>
          <p:cNvPr id="18" name="Text 10"/>
          <p:cNvSpPr/>
          <p:nvPr/>
        </p:nvSpPr>
        <p:spPr>
          <a:xfrm>
            <a:off x="3356765" y="2448069"/>
            <a:ext cx="243047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摩擦力根据作用方式可分为静摩擦力和动摩擦力。静摩擦力发生在物体试图移动但尚未移动时，动摩擦力则是在物体实际移动过程中产生的阻力，两者均对机械运动产生影响。</a:t>
            </a:r>
            <a:endParaRPr lang="en-US" sz="1600"/>
          </a:p>
        </p:txBody>
      </p:sp>
      <p:pic>
        <p:nvPicPr>
          <p:cNvPr id="19" name="Image 6"/>
          <p:cNvPicPr>
            <a:picLocks noChangeAspect="1"/>
          </p:cNvPicPr>
          <p:nvPr/>
        </p:nvPicPr>
        <p:blipFill>
          <a:blip r:embed="rId5"/>
          <a:stretch>
            <a:fillRect/>
          </a:stretch>
        </p:blipFill>
        <p:spPr>
          <a:xfrm>
            <a:off x="7102861" y="867420"/>
            <a:ext cx="914400" cy="914400"/>
          </a:xfrm>
          <a:prstGeom prst="rect">
            <a:avLst/>
          </a:prstGeom>
        </p:spPr>
      </p:pic>
      <p:pic>
        <p:nvPicPr>
          <p:cNvPr id="20" name="Image 7"/>
          <p:cNvPicPr>
            <a:picLocks noChangeAspect="1"/>
          </p:cNvPicPr>
          <p:nvPr/>
        </p:nvPicPr>
        <p:blipFill>
          <a:blip r:embed="rId5"/>
          <a:stretch>
            <a:fillRect/>
          </a:stretch>
        </p:blipFill>
        <p:spPr>
          <a:xfrm flipH="1">
            <a:off x="6188461" y="867420"/>
            <a:ext cx="914400" cy="914400"/>
          </a:xfrm>
          <a:prstGeom prst="rect">
            <a:avLst/>
          </a:prstGeom>
        </p:spPr>
      </p:pic>
      <p:sp>
        <p:nvSpPr>
          <p:cNvPr id="21" name="Text 11"/>
          <p:cNvSpPr/>
          <p:nvPr/>
        </p:nvSpPr>
        <p:spPr>
          <a:xfrm>
            <a:off x="6676289" y="995436"/>
            <a:ext cx="817032"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22" name="Text 12"/>
          <p:cNvSpPr/>
          <p:nvPr/>
        </p:nvSpPr>
        <p:spPr>
          <a:xfrm>
            <a:off x="5887626"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摩擦力的应用</a:t>
            </a:r>
            <a:endParaRPr lang="en-US" sz="1440"/>
          </a:p>
        </p:txBody>
      </p:sp>
      <p:sp>
        <p:nvSpPr>
          <p:cNvPr id="23" name="Text 13"/>
          <p:cNvSpPr/>
          <p:nvPr/>
        </p:nvSpPr>
        <p:spPr>
          <a:xfrm>
            <a:off x="5887626" y="2448069"/>
            <a:ext cx="243047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在日常生活中，摩擦力有着广泛的应用，如车辆制动系统依赖摩擦来减速停车，走路时鞋底与地面的摩擦帮助人们前进，这些应用都体现了摩擦力在实际生活中的重要性。</a:t>
            </a:r>
            <a:endParaRPr lang="en-US" sz="1600"/>
          </a:p>
        </p:txBody>
      </p:sp>
      <p:sp>
        <p:nvSpPr>
          <p:cNvPr id="24" name="Shape 14"/>
          <p:cNvSpPr/>
          <p:nvPr/>
        </p:nvSpPr>
        <p:spPr>
          <a:xfrm>
            <a:off x="4276697"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5" name="Shape 15"/>
          <p:cNvSpPr/>
          <p:nvPr/>
        </p:nvSpPr>
        <p:spPr>
          <a:xfrm>
            <a:off x="4480560"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6" name="Shape 16"/>
          <p:cNvSpPr/>
          <p:nvPr/>
        </p:nvSpPr>
        <p:spPr>
          <a:xfrm>
            <a:off x="4684423"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7" name="Shape 17"/>
          <p:cNvSpPr/>
          <p:nvPr/>
        </p:nvSpPr>
        <p:spPr>
          <a:xfrm>
            <a:off x="6807558"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8" name="Shape 18"/>
          <p:cNvSpPr/>
          <p:nvPr/>
        </p:nvSpPr>
        <p:spPr>
          <a:xfrm>
            <a:off x="7011421"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9" name="Shape 19"/>
          <p:cNvSpPr/>
          <p:nvPr/>
        </p:nvSpPr>
        <p:spPr>
          <a:xfrm>
            <a:off x="7215284"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杠杆</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888372" y="1088132"/>
            <a:ext cx="2283193" cy="1282693"/>
          </a:xfrm>
          <a:prstGeom prst="rect">
            <a:avLst/>
          </a:prstGeom>
        </p:spPr>
      </p:pic>
      <p:sp>
        <p:nvSpPr>
          <p:cNvPr id="6" name="Text 1"/>
          <p:cNvSpPr/>
          <p:nvPr/>
        </p:nvSpPr>
        <p:spPr>
          <a:xfrm>
            <a:off x="786384"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杠杆的定义</a:t>
            </a:r>
            <a:endParaRPr lang="en-US" sz="1440"/>
          </a:p>
        </p:txBody>
      </p:sp>
      <p:sp>
        <p:nvSpPr>
          <p:cNvPr id="7" name="Text 2"/>
          <p:cNvSpPr/>
          <p:nvPr/>
        </p:nvSpPr>
        <p:spPr>
          <a:xfrm>
            <a:off x="822960" y="2773736"/>
            <a:ext cx="2414016"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杠杆是一种简单机械，通过一个固定点（支点）来转动一根刚性杆，以达到平衡状态。它利用力的作用点和支点之间的距离差来放大或减小力的效果。</a:t>
            </a:r>
            <a:endParaRPr lang="en-US" sz="1600"/>
          </a:p>
        </p:txBody>
      </p:sp>
      <p:pic>
        <p:nvPicPr>
          <p:cNvPr id="8" name="Image 3"/>
          <p:cNvPicPr>
            <a:picLocks noChangeAspect="1"/>
          </p:cNvPicPr>
          <p:nvPr/>
        </p:nvPicPr>
        <p:blipFill>
          <a:blip r:embed="rId6"/>
          <a:stretch>
            <a:fillRect/>
          </a:stretch>
        </p:blipFill>
        <p:spPr>
          <a:xfrm>
            <a:off x="3466980" y="1088132"/>
            <a:ext cx="2283193" cy="1282693"/>
          </a:xfrm>
          <a:prstGeom prst="rect">
            <a:avLst/>
          </a:prstGeom>
        </p:spPr>
      </p:pic>
      <p:sp>
        <p:nvSpPr>
          <p:cNvPr id="9" name="Text 3"/>
          <p:cNvSpPr/>
          <p:nvPr/>
        </p:nvSpPr>
        <p:spPr>
          <a:xfrm>
            <a:off x="3328416"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杠杆的类型</a:t>
            </a:r>
            <a:endParaRPr lang="en-US" sz="1440"/>
          </a:p>
        </p:txBody>
      </p:sp>
      <p:sp>
        <p:nvSpPr>
          <p:cNvPr id="10" name="Text 4"/>
          <p:cNvSpPr/>
          <p:nvPr/>
        </p:nvSpPr>
        <p:spPr>
          <a:xfrm>
            <a:off x="3401568" y="2773736"/>
            <a:ext cx="2414016"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根据力的作用点、支点和负载的位置关系，杠杆可以分为三类：第一类杠杆、第二类杠杆和第三类杠杆。每种类型的杠杆都有其特定的应用场景和效果。</a:t>
            </a:r>
            <a:endParaRPr lang="en-US" sz="1600"/>
          </a:p>
        </p:txBody>
      </p:sp>
      <p:pic>
        <p:nvPicPr>
          <p:cNvPr id="11" name="Image 4"/>
          <p:cNvPicPr>
            <a:picLocks noChangeAspect="1"/>
          </p:cNvPicPr>
          <p:nvPr/>
        </p:nvPicPr>
        <p:blipFill>
          <a:blip r:embed="rId7"/>
          <a:stretch>
            <a:fillRect/>
          </a:stretch>
        </p:blipFill>
        <p:spPr>
          <a:xfrm>
            <a:off x="6009012" y="1088132"/>
            <a:ext cx="2283193" cy="1282693"/>
          </a:xfrm>
          <a:prstGeom prst="rect">
            <a:avLst/>
          </a:prstGeom>
        </p:spPr>
      </p:pic>
      <p:sp>
        <p:nvSpPr>
          <p:cNvPr id="12" name="Text 5"/>
          <p:cNvSpPr/>
          <p:nvPr/>
        </p:nvSpPr>
        <p:spPr>
          <a:xfrm>
            <a:off x="5870448" y="2447488"/>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杠杆的应用</a:t>
            </a:r>
            <a:endParaRPr lang="en-US" sz="1440"/>
          </a:p>
        </p:txBody>
      </p:sp>
      <p:sp>
        <p:nvSpPr>
          <p:cNvPr id="13" name="Text 6"/>
          <p:cNvSpPr/>
          <p:nvPr/>
        </p:nvSpPr>
        <p:spPr>
          <a:xfrm>
            <a:off x="5943600" y="2775208"/>
            <a:ext cx="2414016" cy="216027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杠杆在日常生活中有广泛的应用，如剪刀、钳子、起重机等都是利用了杠杆原理。这些工具的设计使得我们在使用较小的力就能移动较大的物体，极大地提高了效率。</a:t>
            </a:r>
            <a:endParaRPr lang="en-US" sz="16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滑轮</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rot="2700000">
            <a:off x="844660" y="2788678"/>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6" name="Shape 2"/>
          <p:cNvSpPr/>
          <p:nvPr/>
        </p:nvSpPr>
        <p:spPr>
          <a:xfrm rot="2700000">
            <a:off x="844660" y="1753483"/>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7" name="Shape 3"/>
          <p:cNvSpPr/>
          <p:nvPr/>
        </p:nvSpPr>
        <p:spPr>
          <a:xfrm rot="2700000">
            <a:off x="844660" y="229007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8" name="Shape 4"/>
          <p:cNvSpPr/>
          <p:nvPr/>
        </p:nvSpPr>
        <p:spPr>
          <a:xfrm rot="2700000">
            <a:off x="844660" y="331991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9" name="Shape 5"/>
          <p:cNvSpPr/>
          <p:nvPr/>
        </p:nvSpPr>
        <p:spPr>
          <a:xfrm rot="2700000">
            <a:off x="844660" y="121679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10" name="Text 6"/>
          <p:cNvSpPr/>
          <p:nvPr/>
        </p:nvSpPr>
        <p:spPr>
          <a:xfrm>
            <a:off x="786369" y="229007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786369" y="331991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2" name="Text 8"/>
          <p:cNvSpPr/>
          <p:nvPr/>
        </p:nvSpPr>
        <p:spPr>
          <a:xfrm>
            <a:off x="786369" y="121679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3" name="Shape 9"/>
          <p:cNvSpPr/>
          <p:nvPr/>
        </p:nvSpPr>
        <p:spPr>
          <a:xfrm>
            <a:off x="1377951" y="110889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4" name="Text 10"/>
          <p:cNvSpPr/>
          <p:nvPr/>
        </p:nvSpPr>
        <p:spPr>
          <a:xfrm>
            <a:off x="1529002" y="129634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滑轮的基本构造</a:t>
            </a:r>
            <a:endParaRPr lang="en-US" sz="1440"/>
          </a:p>
        </p:txBody>
      </p:sp>
      <p:sp>
        <p:nvSpPr>
          <p:cNvPr id="15" name="Text 11"/>
          <p:cNvSpPr/>
          <p:nvPr/>
        </p:nvSpPr>
        <p:spPr>
          <a:xfrm>
            <a:off x="3625215" y="1099820"/>
            <a:ext cx="4783455" cy="929005"/>
          </a:xfrm>
          <a:prstGeom prst="rect">
            <a:avLst/>
          </a:prstGeom>
          <a:noFill/>
        </p:spPr>
        <p:txBody>
          <a:bodyPr wrap="square" lIns="95250" tIns="95250" rIns="95250" bIns="95250" rtlCol="0" anchor="t">
            <a:spAutoFit/>
          </a:bodyPr>
          <a:lstStyle/>
          <a:p>
            <a:pPr marL="0" indent="0">
              <a:lnSpc>
                <a:spcPct val="100000"/>
              </a:lnSpc>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滑轮由一个轮轴和固定在轮轴上的绳索或链条组成，其核心工作原理是通过改变力的作用方向来减少所需施加的力量，体现了机械优势的基本原理。</a:t>
            </a:r>
            <a:endParaRPr lang="en-US" sz="1600"/>
          </a:p>
        </p:txBody>
      </p:sp>
      <p:sp>
        <p:nvSpPr>
          <p:cNvPr id="16" name="Shape 12"/>
          <p:cNvSpPr/>
          <p:nvPr/>
        </p:nvSpPr>
        <p:spPr>
          <a:xfrm>
            <a:off x="1377951" y="2181487"/>
            <a:ext cx="7038804" cy="822960"/>
          </a:xfrm>
          <a:custGeom>
            <a:avLst/>
            <a:gdLst/>
            <a:ahLst/>
            <a:cxnLst/>
            <a:rect l="l" t="t" r="r" b="b"/>
            <a:pathLst>
              <a:path w="7038804" h="822960">
                <a:moveTo>
                  <a:pt x="102870" y="0"/>
                </a:moveTo>
                <a:moveTo>
                  <a:pt x="102870" y="0"/>
                </a:moveTo>
                <a:lnTo>
                  <a:pt x="6935934" y="0"/>
                </a:lnTo>
                <a:quadBezTo>
                  <a:pt x="7038804" y="0"/>
                  <a:pt x="7038804" y="102870"/>
                </a:quadBezTo>
                <a:lnTo>
                  <a:pt x="7038804" y="720090"/>
                </a:lnTo>
                <a:quadBezTo>
                  <a:pt x="7038804" y="822960"/>
                  <a:pt x="6935934"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7" name="Shape 13"/>
          <p:cNvSpPr/>
          <p:nvPr/>
        </p:nvSpPr>
        <p:spPr>
          <a:xfrm>
            <a:off x="1377951" y="321201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8" name="Text 14"/>
          <p:cNvSpPr/>
          <p:nvPr/>
        </p:nvSpPr>
        <p:spPr>
          <a:xfrm>
            <a:off x="1529002" y="2368939"/>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滑轮的种类及应用</a:t>
            </a:r>
            <a:endParaRPr lang="en-US" sz="1440"/>
          </a:p>
        </p:txBody>
      </p:sp>
      <p:sp>
        <p:nvSpPr>
          <p:cNvPr id="19" name="Text 15"/>
          <p:cNvSpPr/>
          <p:nvPr/>
        </p:nvSpPr>
        <p:spPr>
          <a:xfrm>
            <a:off x="3434715" y="2172335"/>
            <a:ext cx="4973955" cy="92900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根据使用方式的不同，滑轮分为定滑轮、动滑轮以及复合滑轮等类型，每种类型的滑轮都有其独特的应用场景，如起重、运输等，极大地提高了工作效率。</a:t>
            </a:r>
            <a:endParaRPr lang="en-US" sz="1600"/>
          </a:p>
        </p:txBody>
      </p:sp>
      <p:sp>
        <p:nvSpPr>
          <p:cNvPr id="20" name="Text 16"/>
          <p:cNvSpPr/>
          <p:nvPr/>
        </p:nvSpPr>
        <p:spPr>
          <a:xfrm>
            <a:off x="1529174" y="339946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滑轮系统的力学原理</a:t>
            </a:r>
            <a:endParaRPr lang="en-US" sz="1440"/>
          </a:p>
        </p:txBody>
      </p:sp>
      <p:sp>
        <p:nvSpPr>
          <p:cNvPr id="21" name="Text 17"/>
          <p:cNvSpPr/>
          <p:nvPr/>
        </p:nvSpPr>
        <p:spPr>
          <a:xfrm>
            <a:off x="3702050" y="3202940"/>
            <a:ext cx="4706620" cy="92900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滑轮系统通过改变力的方向和大小，实现了力的传递和分配，其背后的力学原理涉及到杠杆定律和能量守恒定律，是理解和掌握简单机械运作的关键。</a:t>
            </a:r>
            <a:endParaRPr lang="en-US" sz="16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运动和力</a:t>
            </a:r>
            <a:endParaRPr lang="en-US" sz="1440"/>
          </a:p>
        </p:txBody>
      </p:sp>
      <p:sp>
        <p:nvSpPr>
          <p:cNvPr id="3" name="Shape 1"/>
          <p:cNvSpPr/>
          <p:nvPr/>
        </p:nvSpPr>
        <p:spPr>
          <a:xfrm>
            <a:off x="566240" y="687180"/>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03</a:t>
            </a:r>
            <a:endParaRPr lang="en-US" sz="144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运动的描述</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rot="2700000">
            <a:off x="844660" y="2788678"/>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6" name="Shape 2"/>
          <p:cNvSpPr/>
          <p:nvPr/>
        </p:nvSpPr>
        <p:spPr>
          <a:xfrm rot="2700000">
            <a:off x="844660" y="1753483"/>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7" name="Shape 3"/>
          <p:cNvSpPr/>
          <p:nvPr/>
        </p:nvSpPr>
        <p:spPr>
          <a:xfrm rot="2700000">
            <a:off x="844660" y="229007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8" name="Shape 4"/>
          <p:cNvSpPr/>
          <p:nvPr/>
        </p:nvSpPr>
        <p:spPr>
          <a:xfrm rot="2700000">
            <a:off x="844660" y="331991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9" name="Shape 5"/>
          <p:cNvSpPr/>
          <p:nvPr/>
        </p:nvSpPr>
        <p:spPr>
          <a:xfrm rot="2700000">
            <a:off x="844660" y="121679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10" name="Text 6"/>
          <p:cNvSpPr/>
          <p:nvPr/>
        </p:nvSpPr>
        <p:spPr>
          <a:xfrm>
            <a:off x="786369" y="229007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786369" y="331991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2" name="Text 8"/>
          <p:cNvSpPr/>
          <p:nvPr/>
        </p:nvSpPr>
        <p:spPr>
          <a:xfrm>
            <a:off x="786369" y="121679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3" name="Shape 9"/>
          <p:cNvSpPr/>
          <p:nvPr/>
        </p:nvSpPr>
        <p:spPr>
          <a:xfrm>
            <a:off x="1377951" y="110889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4" name="Text 10"/>
          <p:cNvSpPr/>
          <p:nvPr/>
        </p:nvSpPr>
        <p:spPr>
          <a:xfrm>
            <a:off x="1529002" y="129634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运动的基本概念</a:t>
            </a:r>
            <a:endParaRPr lang="en-US" sz="1440"/>
          </a:p>
        </p:txBody>
      </p:sp>
      <p:sp>
        <p:nvSpPr>
          <p:cNvPr id="15" name="Text 11"/>
          <p:cNvSpPr/>
          <p:nvPr/>
        </p:nvSpPr>
        <p:spPr>
          <a:xfrm>
            <a:off x="3906614" y="1099752"/>
            <a:ext cx="4501915" cy="929005"/>
          </a:xfrm>
          <a:prstGeom prst="rect">
            <a:avLst/>
          </a:prstGeom>
          <a:noFill/>
        </p:spPr>
        <p:txBody>
          <a:bodyPr wrap="square" lIns="95250" tIns="95250" rIns="95250" bIns="95250" rtlCol="0" anchor="t">
            <a:spAutoFit/>
          </a:bodyPr>
          <a:lstStyle/>
          <a:p>
            <a:pPr marL="0" indent="0">
              <a:lnSpc>
                <a:spcPct val="100000"/>
              </a:lnSpc>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运动是物体位置随时间的变化，它包括平动、转动和振动等形式。在物理学中，理解运动的本质对于分析力与能量的转换至关重要。</a:t>
            </a:r>
            <a:endParaRPr lang="en-US" sz="1600"/>
          </a:p>
        </p:txBody>
      </p:sp>
      <p:sp>
        <p:nvSpPr>
          <p:cNvPr id="16" name="Shape 12"/>
          <p:cNvSpPr/>
          <p:nvPr/>
        </p:nvSpPr>
        <p:spPr>
          <a:xfrm>
            <a:off x="1377951" y="2181487"/>
            <a:ext cx="7038804" cy="822960"/>
          </a:xfrm>
          <a:custGeom>
            <a:avLst/>
            <a:gdLst/>
            <a:ahLst/>
            <a:cxnLst/>
            <a:rect l="l" t="t" r="r" b="b"/>
            <a:pathLst>
              <a:path w="7038804" h="822960">
                <a:moveTo>
                  <a:pt x="102870" y="0"/>
                </a:moveTo>
                <a:moveTo>
                  <a:pt x="102870" y="0"/>
                </a:moveTo>
                <a:lnTo>
                  <a:pt x="6935934" y="0"/>
                </a:lnTo>
                <a:quadBezTo>
                  <a:pt x="7038804" y="0"/>
                  <a:pt x="7038804" y="102870"/>
                </a:quadBezTo>
                <a:lnTo>
                  <a:pt x="7038804" y="720090"/>
                </a:lnTo>
                <a:quadBezTo>
                  <a:pt x="7038804" y="822960"/>
                  <a:pt x="6935934"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7" name="Shape 13"/>
          <p:cNvSpPr/>
          <p:nvPr/>
        </p:nvSpPr>
        <p:spPr>
          <a:xfrm>
            <a:off x="1377951" y="321201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8" name="Text 14"/>
          <p:cNvSpPr/>
          <p:nvPr/>
        </p:nvSpPr>
        <p:spPr>
          <a:xfrm>
            <a:off x="1529002" y="2368939"/>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运动的分类</a:t>
            </a:r>
            <a:endParaRPr lang="en-US" sz="1440"/>
          </a:p>
        </p:txBody>
      </p:sp>
      <p:sp>
        <p:nvSpPr>
          <p:cNvPr id="19" name="Text 15"/>
          <p:cNvSpPr/>
          <p:nvPr/>
        </p:nvSpPr>
        <p:spPr>
          <a:xfrm>
            <a:off x="3906614" y="2172343"/>
            <a:ext cx="4501915" cy="92900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根据运动的性质和特点，可以将运动分为直线运动、曲线运动、等速运动和变速运动等。每种类型的运动都有其特定的物理规律和数学描述方法。</a:t>
            </a:r>
            <a:endParaRPr lang="en-US" sz="1600"/>
          </a:p>
        </p:txBody>
      </p:sp>
      <p:sp>
        <p:nvSpPr>
          <p:cNvPr id="20" name="Text 16"/>
          <p:cNvSpPr/>
          <p:nvPr/>
        </p:nvSpPr>
        <p:spPr>
          <a:xfrm>
            <a:off x="1529174" y="339946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运动的描述方法</a:t>
            </a:r>
            <a:endParaRPr lang="en-US" sz="1440"/>
          </a:p>
        </p:txBody>
      </p:sp>
      <p:sp>
        <p:nvSpPr>
          <p:cNvPr id="21" name="Text 17"/>
          <p:cNvSpPr/>
          <p:nvPr/>
        </p:nvSpPr>
        <p:spPr>
          <a:xfrm>
            <a:off x="3908443" y="3202872"/>
            <a:ext cx="4500086" cy="92900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描述运动时，常用的物理量包括速度、</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参照物、运动和静止</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等。这些量不仅能够量化运动的状态，还能帮助我们预测未来的运动趋势。</a:t>
            </a:r>
            <a:endParaRPr lang="en-US" sz="16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运动的快慢 速度</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695478" y="1030470"/>
            <a:ext cx="2516103" cy="3082559"/>
          </a:xfrm>
          <a:custGeom>
            <a:avLst/>
            <a:gdLst/>
            <a:ahLst/>
            <a:cxnLst/>
            <a:rect l="l" t="t" r="r" b="b"/>
            <a:pathLst>
              <a:path w="2516103" h="3082559">
                <a:moveTo>
                  <a:pt x="314513" y="0"/>
                </a:moveTo>
                <a:moveTo>
                  <a:pt x="314513" y="0"/>
                </a:moveTo>
                <a:lnTo>
                  <a:pt x="2516103" y="0"/>
                </a:lnTo>
                <a:lnTo>
                  <a:pt x="2516103" y="2760083"/>
                </a:lnTo>
                <a:quadBezTo>
                  <a:pt x="2516103" y="3082559"/>
                  <a:pt x="2201590" y="3082559"/>
                </a:quadBezTo>
                <a:lnTo>
                  <a:pt x="0" y="3082559"/>
                </a:lnTo>
                <a:lnTo>
                  <a:pt x="0" y="322476"/>
                </a:lnTo>
                <a:quadBezTo>
                  <a:pt x="0" y="0"/>
                  <a:pt x="314513" y="0"/>
                </a:quadBezTo>
                <a:close/>
              </a:path>
            </a:pathLst>
          </a:custGeom>
          <a:solidFill>
            <a:srgbClr val="0084FF">
              <a:alpha val="10000"/>
            </a:srgbClr>
          </a:solidFill>
        </p:spPr>
        <p:txBody>
          <a:bodyPr/>
          <a:lstStyle/>
          <a:p>
            <a:endParaRPr/>
          </a:p>
        </p:txBody>
      </p:sp>
      <p:sp>
        <p:nvSpPr>
          <p:cNvPr id="6" name="Text 2"/>
          <p:cNvSpPr/>
          <p:nvPr/>
        </p:nvSpPr>
        <p:spPr>
          <a:xfrm>
            <a:off x="768630" y="1164778"/>
            <a:ext cx="1362233"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73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7" name="Text 3"/>
          <p:cNvSpPr/>
          <p:nvPr/>
        </p:nvSpPr>
        <p:spPr>
          <a:xfrm>
            <a:off x="695478"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速度的定义与意义</a:t>
            </a:r>
            <a:endParaRPr lang="en-US" sz="1440"/>
          </a:p>
        </p:txBody>
      </p:sp>
      <p:sp>
        <p:nvSpPr>
          <p:cNvPr id="8" name="Text 4"/>
          <p:cNvSpPr/>
          <p:nvPr/>
        </p:nvSpPr>
        <p:spPr>
          <a:xfrm>
            <a:off x="695478" y="2184850"/>
            <a:ext cx="2516103" cy="1783080"/>
          </a:xfrm>
          <a:prstGeom prst="rect">
            <a:avLst/>
          </a:prstGeom>
          <a:noFill/>
        </p:spPr>
        <p:txBody>
          <a:bodyPr wrap="square" lIns="95250" tIns="95250" rIns="95250" bIns="95250" rtlCol="0" anchor="t">
            <a:spAutoFit/>
          </a:bodyPr>
          <a:lstStyle/>
          <a:p>
            <a:pPr marL="0" indent="0" algn="just">
              <a:lnSpc>
                <a:spcPct val="108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速度是衡量物体运动快慢的物理量，它不仅反映了物体在单位时间内通过的距离，还揭示了力的作用效果和能量转换的效率，是理解运动规律的基础。</a:t>
            </a:r>
            <a:endParaRPr lang="en-US" sz="1600"/>
          </a:p>
        </p:txBody>
      </p:sp>
      <p:sp>
        <p:nvSpPr>
          <p:cNvPr id="9" name="Shape 5"/>
          <p:cNvSpPr/>
          <p:nvPr/>
        </p:nvSpPr>
        <p:spPr>
          <a:xfrm>
            <a:off x="3313949" y="1030470"/>
            <a:ext cx="2516103" cy="3082559"/>
          </a:xfrm>
          <a:custGeom>
            <a:avLst/>
            <a:gdLst/>
            <a:ahLst/>
            <a:cxnLst/>
            <a:rect l="l" t="t" r="r" b="b"/>
            <a:pathLst>
              <a:path w="2516103" h="3082559">
                <a:moveTo>
                  <a:pt x="314513" y="0"/>
                </a:moveTo>
                <a:moveTo>
                  <a:pt x="314513" y="0"/>
                </a:moveTo>
                <a:lnTo>
                  <a:pt x="2516103" y="0"/>
                </a:lnTo>
                <a:lnTo>
                  <a:pt x="2516103" y="2760083"/>
                </a:lnTo>
                <a:quadBezTo>
                  <a:pt x="2516103" y="3082559"/>
                  <a:pt x="2201590" y="3082559"/>
                </a:quadBezTo>
                <a:lnTo>
                  <a:pt x="0" y="3082559"/>
                </a:lnTo>
                <a:lnTo>
                  <a:pt x="0" y="322476"/>
                </a:lnTo>
                <a:quadBezTo>
                  <a:pt x="0" y="0"/>
                  <a:pt x="314513" y="0"/>
                </a:quadBezTo>
                <a:close/>
              </a:path>
            </a:pathLst>
          </a:custGeom>
          <a:solidFill>
            <a:srgbClr val="5196FF">
              <a:alpha val="10000"/>
            </a:srgbClr>
          </a:solidFill>
        </p:spPr>
        <p:txBody>
          <a:bodyPr/>
          <a:lstStyle/>
          <a:p>
            <a:endParaRPr/>
          </a:p>
        </p:txBody>
      </p:sp>
      <p:sp>
        <p:nvSpPr>
          <p:cNvPr id="10" name="Text 6"/>
          <p:cNvSpPr/>
          <p:nvPr/>
        </p:nvSpPr>
        <p:spPr>
          <a:xfrm>
            <a:off x="3396245" y="1164778"/>
            <a:ext cx="1104990"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73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3313949"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平均速度与瞬时速度</a:t>
            </a:r>
            <a:endParaRPr lang="en-US" sz="1440"/>
          </a:p>
        </p:txBody>
      </p:sp>
      <p:sp>
        <p:nvSpPr>
          <p:cNvPr id="12" name="Text 8"/>
          <p:cNvSpPr/>
          <p:nvPr/>
        </p:nvSpPr>
        <p:spPr>
          <a:xfrm>
            <a:off x="3313949" y="2184850"/>
            <a:ext cx="2516103" cy="2048510"/>
          </a:xfrm>
          <a:prstGeom prst="rect">
            <a:avLst/>
          </a:prstGeom>
          <a:noFill/>
        </p:spPr>
        <p:txBody>
          <a:bodyPr wrap="square" lIns="95250" tIns="95250" rIns="95250" bIns="95250" rtlCol="0" anchor="t">
            <a:spAutoFit/>
          </a:bodyPr>
          <a:lstStyle/>
          <a:p>
            <a:pPr marL="0" indent="0" algn="just">
              <a:lnSpc>
                <a:spcPct val="108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平均速度描述了物体在某一段时间内的整体运动状态，而瞬时速度则精确到某一时刻的运动情况。两者相辅相成，帮助我们从不同角度分析物体的运动特性。</a:t>
            </a:r>
            <a:endParaRPr lang="en-US" sz="1600"/>
          </a:p>
        </p:txBody>
      </p:sp>
      <p:sp>
        <p:nvSpPr>
          <p:cNvPr id="13" name="Shape 9"/>
          <p:cNvSpPr/>
          <p:nvPr/>
        </p:nvSpPr>
        <p:spPr>
          <a:xfrm>
            <a:off x="5932420" y="1030470"/>
            <a:ext cx="2516103" cy="3082559"/>
          </a:xfrm>
          <a:custGeom>
            <a:avLst/>
            <a:gdLst/>
            <a:ahLst/>
            <a:cxnLst/>
            <a:rect l="l" t="t" r="r" b="b"/>
            <a:pathLst>
              <a:path w="2516103" h="3082559">
                <a:moveTo>
                  <a:pt x="314513" y="0"/>
                </a:moveTo>
                <a:moveTo>
                  <a:pt x="314513" y="0"/>
                </a:moveTo>
                <a:lnTo>
                  <a:pt x="2516103" y="0"/>
                </a:lnTo>
                <a:lnTo>
                  <a:pt x="2516103" y="2760083"/>
                </a:lnTo>
                <a:quadBezTo>
                  <a:pt x="2516103" y="3082559"/>
                  <a:pt x="2201590" y="3082559"/>
                </a:quadBezTo>
                <a:lnTo>
                  <a:pt x="0" y="3082559"/>
                </a:lnTo>
                <a:lnTo>
                  <a:pt x="0" y="322476"/>
                </a:lnTo>
                <a:quadBezTo>
                  <a:pt x="0" y="0"/>
                  <a:pt x="314513" y="0"/>
                </a:quadBezTo>
                <a:close/>
              </a:path>
            </a:pathLst>
          </a:custGeom>
          <a:solidFill>
            <a:srgbClr val="0084FF">
              <a:alpha val="10000"/>
            </a:srgbClr>
          </a:solidFill>
        </p:spPr>
        <p:txBody>
          <a:bodyPr/>
          <a:lstStyle/>
          <a:p>
            <a:endParaRPr/>
          </a:p>
        </p:txBody>
      </p:sp>
      <p:sp>
        <p:nvSpPr>
          <p:cNvPr id="14" name="Text 10"/>
          <p:cNvSpPr/>
          <p:nvPr/>
        </p:nvSpPr>
        <p:spPr>
          <a:xfrm>
            <a:off x="6005572" y="1164778"/>
            <a:ext cx="1333989"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73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5" name="Text 11"/>
          <p:cNvSpPr/>
          <p:nvPr/>
        </p:nvSpPr>
        <p:spPr>
          <a:xfrm>
            <a:off x="5932420"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速度变化的影响因素</a:t>
            </a:r>
            <a:endParaRPr lang="en-US" sz="1440"/>
          </a:p>
        </p:txBody>
      </p:sp>
      <p:sp>
        <p:nvSpPr>
          <p:cNvPr id="16" name="Text 12"/>
          <p:cNvSpPr/>
          <p:nvPr/>
        </p:nvSpPr>
        <p:spPr>
          <a:xfrm>
            <a:off x="5932420" y="2184850"/>
            <a:ext cx="2516103" cy="2048510"/>
          </a:xfrm>
          <a:prstGeom prst="rect">
            <a:avLst/>
          </a:prstGeom>
          <a:noFill/>
        </p:spPr>
        <p:txBody>
          <a:bodyPr wrap="square" lIns="95250" tIns="95250" rIns="95250" bIns="95250" rtlCol="0" anchor="t">
            <a:spAutoFit/>
          </a:bodyPr>
          <a:lstStyle/>
          <a:p>
            <a:pPr marL="0" indent="0" algn="just">
              <a:lnSpc>
                <a:spcPct val="108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物体的速度变化受多种因素影响，包括作用力的大小、方向以及物体的质量等。这些因素共同作用，决定了物体加速度的大小和方向，进而影响其运动状态的改变。</a:t>
            </a:r>
            <a:endParaRPr lang="en-US" sz="16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牛顿第一定律 惯性</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Text 1"/>
          <p:cNvSpPr/>
          <p:nvPr/>
        </p:nvSpPr>
        <p:spPr>
          <a:xfrm>
            <a:off x="886148" y="1536231"/>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牛顿第一定律概述</a:t>
            </a:r>
            <a:endParaRPr lang="en-US" sz="1440"/>
          </a:p>
        </p:txBody>
      </p:sp>
      <p:sp>
        <p:nvSpPr>
          <p:cNvPr id="6" name="Text 2"/>
          <p:cNvSpPr/>
          <p:nvPr/>
        </p:nvSpPr>
        <p:spPr>
          <a:xfrm>
            <a:off x="886148" y="1920279"/>
            <a:ext cx="2212848" cy="21336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牛顿第一定律，又称为惯性定律，揭示了物体在不受外力作用时保持静止或匀速直线运动的性质。这一定律是现代物理学的基石之一。</a:t>
            </a:r>
            <a:endParaRPr lang="en-US" sz="1600"/>
          </a:p>
        </p:txBody>
      </p:sp>
      <p:sp>
        <p:nvSpPr>
          <p:cNvPr id="7" name="Shape 3"/>
          <p:cNvSpPr/>
          <p:nvPr/>
        </p:nvSpPr>
        <p:spPr>
          <a:xfrm>
            <a:off x="886489"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8" name="Text 4"/>
          <p:cNvSpPr/>
          <p:nvPr/>
        </p:nvSpPr>
        <p:spPr>
          <a:xfrm>
            <a:off x="813116" y="1076047"/>
            <a:ext cx="554470"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Text 5"/>
          <p:cNvSpPr/>
          <p:nvPr/>
        </p:nvSpPr>
        <p:spPr>
          <a:xfrm>
            <a:off x="3502092"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惯性现象解析</a:t>
            </a:r>
            <a:endParaRPr lang="en-US" sz="1440"/>
          </a:p>
        </p:txBody>
      </p:sp>
      <p:sp>
        <p:nvSpPr>
          <p:cNvPr id="10" name="Text 6"/>
          <p:cNvSpPr/>
          <p:nvPr/>
        </p:nvSpPr>
        <p:spPr>
          <a:xfrm>
            <a:off x="3502092" y="1920279"/>
            <a:ext cx="2212848" cy="185610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惯性是物体保持其运动状态不变的特性。当外力突然消失时，物体将保持其当前的速度和方向不变，直到被其他力改变。</a:t>
            </a:r>
            <a:endParaRPr lang="en-US" sz="1600"/>
          </a:p>
        </p:txBody>
      </p:sp>
      <p:sp>
        <p:nvSpPr>
          <p:cNvPr id="11" name="Shape 7"/>
          <p:cNvSpPr/>
          <p:nvPr/>
        </p:nvSpPr>
        <p:spPr>
          <a:xfrm>
            <a:off x="3502092"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2" name="Text 8"/>
          <p:cNvSpPr/>
          <p:nvPr/>
        </p:nvSpPr>
        <p:spPr>
          <a:xfrm>
            <a:off x="3447228" y="1076047"/>
            <a:ext cx="51755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3" name="Text 9"/>
          <p:cNvSpPr/>
          <p:nvPr/>
        </p:nvSpPr>
        <p:spPr>
          <a:xfrm>
            <a:off x="6118036"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惯性与日常生活</a:t>
            </a:r>
            <a:endParaRPr lang="en-US" sz="1440"/>
          </a:p>
        </p:txBody>
      </p:sp>
      <p:sp>
        <p:nvSpPr>
          <p:cNvPr id="14" name="Text 10"/>
          <p:cNvSpPr/>
          <p:nvPr/>
        </p:nvSpPr>
        <p:spPr>
          <a:xfrm>
            <a:off x="6118036" y="1920279"/>
            <a:ext cx="2212848" cy="21336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惯性在日常生活中无处不在，如汽车刹车时的乘客前倾、旋转陀螺的稳定旋转等。理解惯性有助于我们更好地应对各种动态情况。</a:t>
            </a:r>
            <a:endParaRPr lang="en-US" sz="1600"/>
          </a:p>
        </p:txBody>
      </p:sp>
      <p:sp>
        <p:nvSpPr>
          <p:cNvPr id="15" name="Shape 11"/>
          <p:cNvSpPr/>
          <p:nvPr/>
        </p:nvSpPr>
        <p:spPr>
          <a:xfrm>
            <a:off x="6118036"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6" name="Text 12"/>
          <p:cNvSpPr/>
          <p:nvPr/>
        </p:nvSpPr>
        <p:spPr>
          <a:xfrm>
            <a:off x="6090604" y="1076047"/>
            <a:ext cx="479885"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同一直线上二力的合成</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47675" y="1929130"/>
            <a:ext cx="8248015" cy="2952115"/>
          </a:xfrm>
          <a:custGeom>
            <a:avLst/>
            <a:gdLst/>
            <a:ahLst/>
            <a:cxnLst/>
            <a:rect l="l" t="t" r="r" b="b"/>
            <a:pathLst>
              <a:path w="8248087" h="2346713">
                <a:moveTo>
                  <a:pt x="293339" y="0"/>
                </a:moveTo>
                <a:moveTo>
                  <a:pt x="293339" y="0"/>
                </a:moveTo>
                <a:lnTo>
                  <a:pt x="7954748" y="0"/>
                </a:lnTo>
                <a:quadBezTo>
                  <a:pt x="8248087" y="0"/>
                  <a:pt x="8248087" y="293339"/>
                </a:quadBezTo>
                <a:lnTo>
                  <a:pt x="8248087" y="2053374"/>
                </a:lnTo>
                <a:quadBezTo>
                  <a:pt x="8248087" y="2346713"/>
                  <a:pt x="7954748" y="2346713"/>
                </a:quadBezTo>
                <a:lnTo>
                  <a:pt x="293339" y="2346713"/>
                </a:lnTo>
                <a:quadBezTo>
                  <a:pt x="0" y="2346713"/>
                  <a:pt x="0" y="2053374"/>
                </a:quadBezTo>
                <a:lnTo>
                  <a:pt x="0" y="293339"/>
                </a:lnTo>
                <a:quadBezTo>
                  <a:pt x="0" y="0"/>
                  <a:pt x="293339" y="0"/>
                </a:quadBezTo>
                <a:close/>
              </a:path>
            </a:pathLst>
          </a:custGeom>
          <a:solidFill>
            <a:srgbClr val="0084FF">
              <a:alpha val="10000"/>
            </a:srgbClr>
          </a:solidFill>
          <a:ln w="19050">
            <a:solidFill>
              <a:srgbClr val="0055FF"/>
            </a:solidFill>
            <a:prstDash val="solid"/>
          </a:ln>
        </p:spPr>
        <p:txBody>
          <a:bodyPr/>
          <a:lstStyle/>
          <a:p>
            <a:endParaRPr/>
          </a:p>
        </p:txBody>
      </p:sp>
      <p:pic>
        <p:nvPicPr>
          <p:cNvPr id="6" name="Image 2"/>
          <p:cNvPicPr>
            <a:picLocks noChangeAspect="1"/>
          </p:cNvPicPr>
          <p:nvPr/>
        </p:nvPicPr>
        <p:blipFill>
          <a:blip r:embed="rId5"/>
          <a:stretch>
            <a:fillRect/>
          </a:stretch>
        </p:blipFill>
        <p:spPr>
          <a:xfrm>
            <a:off x="2041139" y="867420"/>
            <a:ext cx="914400" cy="914400"/>
          </a:xfrm>
          <a:prstGeom prst="rect">
            <a:avLst/>
          </a:prstGeom>
        </p:spPr>
      </p:pic>
      <p:pic>
        <p:nvPicPr>
          <p:cNvPr id="7" name="Image 3"/>
          <p:cNvPicPr>
            <a:picLocks noChangeAspect="1"/>
          </p:cNvPicPr>
          <p:nvPr/>
        </p:nvPicPr>
        <p:blipFill>
          <a:blip r:embed="rId5"/>
          <a:stretch>
            <a:fillRect/>
          </a:stretch>
        </p:blipFill>
        <p:spPr>
          <a:xfrm flipH="1">
            <a:off x="1126739" y="867420"/>
            <a:ext cx="914400" cy="914400"/>
          </a:xfrm>
          <a:prstGeom prst="rect">
            <a:avLst/>
          </a:prstGeom>
        </p:spPr>
      </p:pic>
      <p:sp>
        <p:nvSpPr>
          <p:cNvPr id="8" name="Text 2"/>
          <p:cNvSpPr/>
          <p:nvPr/>
        </p:nvSpPr>
        <p:spPr>
          <a:xfrm>
            <a:off x="1636445" y="995436"/>
            <a:ext cx="784215"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3"/>
          <p:cNvSpPr/>
          <p:nvPr/>
        </p:nvSpPr>
        <p:spPr>
          <a:xfrm>
            <a:off x="1745836"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0" name="Shape 4"/>
          <p:cNvSpPr/>
          <p:nvPr/>
        </p:nvSpPr>
        <p:spPr>
          <a:xfrm>
            <a:off x="1949699"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11" name="Shape 5"/>
          <p:cNvSpPr/>
          <p:nvPr/>
        </p:nvSpPr>
        <p:spPr>
          <a:xfrm>
            <a:off x="2153562"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2" name="Text 6"/>
          <p:cNvSpPr/>
          <p:nvPr/>
        </p:nvSpPr>
        <p:spPr>
          <a:xfrm>
            <a:off x="825904"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二力的合成原则</a:t>
            </a:r>
            <a:endParaRPr lang="en-US" sz="1440"/>
          </a:p>
        </p:txBody>
      </p:sp>
      <p:sp>
        <p:nvSpPr>
          <p:cNvPr id="13" name="Text 7"/>
          <p:cNvSpPr/>
          <p:nvPr/>
        </p:nvSpPr>
        <p:spPr>
          <a:xfrm>
            <a:off x="825904" y="2448069"/>
            <a:ext cx="2430470" cy="212915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物理学中，当两个力在同一直线上作用时，它们可以合成一个单一的合力。这个合力的大小等于两个力的大小之和或差，方向则取决于这两个力的方向是相同还是相反。这一原则帮助我们简化了力的分析过程，使得解决实际问题更为直接和高效。</a:t>
            </a:r>
            <a:endParaRPr lang="en-US" sz="1400"/>
          </a:p>
        </p:txBody>
      </p:sp>
      <p:pic>
        <p:nvPicPr>
          <p:cNvPr id="14" name="Image 4"/>
          <p:cNvPicPr>
            <a:picLocks noChangeAspect="1"/>
          </p:cNvPicPr>
          <p:nvPr/>
        </p:nvPicPr>
        <p:blipFill>
          <a:blip r:embed="rId5"/>
          <a:stretch>
            <a:fillRect/>
          </a:stretch>
        </p:blipFill>
        <p:spPr>
          <a:xfrm>
            <a:off x="4572000" y="867420"/>
            <a:ext cx="914400" cy="914400"/>
          </a:xfrm>
          <a:prstGeom prst="rect">
            <a:avLst/>
          </a:prstGeom>
        </p:spPr>
      </p:pic>
      <p:pic>
        <p:nvPicPr>
          <p:cNvPr id="15" name="Image 5"/>
          <p:cNvPicPr>
            <a:picLocks noChangeAspect="1"/>
          </p:cNvPicPr>
          <p:nvPr/>
        </p:nvPicPr>
        <p:blipFill>
          <a:blip r:embed="rId5"/>
          <a:stretch>
            <a:fillRect/>
          </a:stretch>
        </p:blipFill>
        <p:spPr>
          <a:xfrm flipH="1">
            <a:off x="3657600" y="867420"/>
            <a:ext cx="914400" cy="914400"/>
          </a:xfrm>
          <a:prstGeom prst="rect">
            <a:avLst/>
          </a:prstGeom>
        </p:spPr>
      </p:pic>
      <p:sp>
        <p:nvSpPr>
          <p:cNvPr id="16" name="Text 8"/>
          <p:cNvSpPr/>
          <p:nvPr/>
        </p:nvSpPr>
        <p:spPr>
          <a:xfrm>
            <a:off x="4152608" y="995436"/>
            <a:ext cx="849850"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7" name="Text 9"/>
          <p:cNvSpPr/>
          <p:nvPr/>
        </p:nvSpPr>
        <p:spPr>
          <a:xfrm>
            <a:off x="3356765"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同向力的合成</a:t>
            </a:r>
            <a:endParaRPr lang="en-US" sz="1440"/>
          </a:p>
        </p:txBody>
      </p:sp>
      <p:sp>
        <p:nvSpPr>
          <p:cNvPr id="18" name="Text 10"/>
          <p:cNvSpPr/>
          <p:nvPr/>
        </p:nvSpPr>
        <p:spPr>
          <a:xfrm>
            <a:off x="3356765" y="2448069"/>
            <a:ext cx="2430470" cy="212915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如果两个力在同一直线上且方向相同，它们的合成非常简单，只需将两个力的大小相加即可得到合力的大小，合力的方向与原来两个力的方向相同。这种情形常见于推拉物体或多个物体共同作用在一个点上时，其效果等同于一个更大的力在作用。</a:t>
            </a:r>
            <a:endParaRPr lang="en-US" sz="1400"/>
          </a:p>
        </p:txBody>
      </p:sp>
      <p:pic>
        <p:nvPicPr>
          <p:cNvPr id="19" name="Image 6"/>
          <p:cNvPicPr>
            <a:picLocks noChangeAspect="1"/>
          </p:cNvPicPr>
          <p:nvPr/>
        </p:nvPicPr>
        <p:blipFill>
          <a:blip r:embed="rId5"/>
          <a:stretch>
            <a:fillRect/>
          </a:stretch>
        </p:blipFill>
        <p:spPr>
          <a:xfrm>
            <a:off x="7102861" y="867420"/>
            <a:ext cx="914400" cy="914400"/>
          </a:xfrm>
          <a:prstGeom prst="rect">
            <a:avLst/>
          </a:prstGeom>
        </p:spPr>
      </p:pic>
      <p:pic>
        <p:nvPicPr>
          <p:cNvPr id="20" name="Image 7"/>
          <p:cNvPicPr>
            <a:picLocks noChangeAspect="1"/>
          </p:cNvPicPr>
          <p:nvPr/>
        </p:nvPicPr>
        <p:blipFill>
          <a:blip r:embed="rId5"/>
          <a:stretch>
            <a:fillRect/>
          </a:stretch>
        </p:blipFill>
        <p:spPr>
          <a:xfrm flipH="1">
            <a:off x="6188461" y="867420"/>
            <a:ext cx="914400" cy="914400"/>
          </a:xfrm>
          <a:prstGeom prst="rect">
            <a:avLst/>
          </a:prstGeom>
        </p:spPr>
      </p:pic>
      <p:sp>
        <p:nvSpPr>
          <p:cNvPr id="21" name="Text 11"/>
          <p:cNvSpPr/>
          <p:nvPr/>
        </p:nvSpPr>
        <p:spPr>
          <a:xfrm>
            <a:off x="6676289" y="995436"/>
            <a:ext cx="817032"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22" name="Text 12"/>
          <p:cNvSpPr/>
          <p:nvPr/>
        </p:nvSpPr>
        <p:spPr>
          <a:xfrm>
            <a:off x="5887626"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反向力的合成</a:t>
            </a:r>
            <a:endParaRPr lang="en-US" sz="1440"/>
          </a:p>
        </p:txBody>
      </p:sp>
      <p:sp>
        <p:nvSpPr>
          <p:cNvPr id="23" name="Text 13"/>
          <p:cNvSpPr/>
          <p:nvPr/>
        </p:nvSpPr>
        <p:spPr>
          <a:xfrm>
            <a:off x="5887626" y="2448069"/>
            <a:ext cx="2430470" cy="212915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当两个力在同一直线上但方向相反时，它们的合成表现为两个力的大小相减，得到的合力大小为两者之差，方向与较大的那个力一致。这种情况通常出现在平衡状态的物体上，例如静止在桌面上的书，桌面对书的支持力和书的重力就是一对反向力。</a:t>
            </a:r>
            <a:endParaRPr lang="en-US" sz="1400"/>
          </a:p>
        </p:txBody>
      </p:sp>
      <p:sp>
        <p:nvSpPr>
          <p:cNvPr id="24" name="Shape 14"/>
          <p:cNvSpPr/>
          <p:nvPr/>
        </p:nvSpPr>
        <p:spPr>
          <a:xfrm>
            <a:off x="4276697"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5" name="Shape 15"/>
          <p:cNvSpPr/>
          <p:nvPr/>
        </p:nvSpPr>
        <p:spPr>
          <a:xfrm>
            <a:off x="4480560"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6" name="Shape 16"/>
          <p:cNvSpPr/>
          <p:nvPr/>
        </p:nvSpPr>
        <p:spPr>
          <a:xfrm>
            <a:off x="4684423"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7" name="Shape 17"/>
          <p:cNvSpPr/>
          <p:nvPr/>
        </p:nvSpPr>
        <p:spPr>
          <a:xfrm>
            <a:off x="6807558"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8" name="Shape 18"/>
          <p:cNvSpPr/>
          <p:nvPr/>
        </p:nvSpPr>
        <p:spPr>
          <a:xfrm>
            <a:off x="7011421"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9" name="Shape 19"/>
          <p:cNvSpPr/>
          <p:nvPr/>
        </p:nvSpPr>
        <p:spPr>
          <a:xfrm>
            <a:off x="7215284"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303329" y="214334"/>
            <a:ext cx="8578704" cy="4659681"/>
          </a:xfrm>
          <a:custGeom>
            <a:avLst/>
            <a:gdLst/>
            <a:ahLst/>
            <a:cxnLst/>
            <a:rect l="l" t="t" r="r" b="b"/>
            <a:pathLst>
              <a:path w="8578704" h="4659681">
                <a:moveTo>
                  <a:pt x="582460" y="0"/>
                </a:moveTo>
                <a:moveTo>
                  <a:pt x="582460" y="0"/>
                </a:moveTo>
                <a:lnTo>
                  <a:pt x="8578704" y="0"/>
                </a:lnTo>
                <a:lnTo>
                  <a:pt x="8578704" y="4077221"/>
                </a:lnTo>
                <a:quadBezTo>
                  <a:pt x="8578704" y="4659681"/>
                  <a:pt x="7996244" y="4659681"/>
                </a:quadBezTo>
                <a:lnTo>
                  <a:pt x="0" y="4659681"/>
                </a:lnTo>
                <a:lnTo>
                  <a:pt x="0" y="582460"/>
                </a:lnTo>
                <a:quadBezTo>
                  <a:pt x="0" y="0"/>
                  <a:pt x="582460" y="0"/>
                </a:quadBezTo>
                <a:close/>
              </a:path>
            </a:pathLst>
          </a:custGeom>
          <a:solidFill>
            <a:srgbClr val="FFFFFF">
              <a:alpha val="18000"/>
            </a:srgbClr>
          </a:solidFill>
          <a:ln w="9525">
            <a:solidFill>
              <a:srgbClr val="FFFFFF"/>
            </a:solidFill>
            <a:prstDash val="solid"/>
          </a:ln>
        </p:spPr>
        <p:txBody>
          <a:bodyPr/>
          <a:lstStyle/>
          <a:p>
            <a:endParaRPr/>
          </a:p>
        </p:txBody>
      </p:sp>
      <p:sp>
        <p:nvSpPr>
          <p:cNvPr id="3" name="Text 1"/>
          <p:cNvSpPr/>
          <p:nvPr/>
        </p:nvSpPr>
        <p:spPr>
          <a:xfrm>
            <a:off x="1636376" y="1835939"/>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课程概述与学习目标</a:t>
            </a:r>
            <a:endParaRPr lang="en-US" sz="2000"/>
          </a:p>
        </p:txBody>
      </p:sp>
      <p:sp>
        <p:nvSpPr>
          <p:cNvPr id="4" name="Text 2"/>
          <p:cNvSpPr/>
          <p:nvPr/>
        </p:nvSpPr>
        <p:spPr>
          <a:xfrm>
            <a:off x="1021920" y="1831195"/>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5" name="Text 3"/>
          <p:cNvSpPr/>
          <p:nvPr/>
        </p:nvSpPr>
        <p:spPr>
          <a:xfrm>
            <a:off x="5268353" y="1794664"/>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力和机械</a:t>
            </a:r>
            <a:endParaRPr lang="en-US" sz="2000"/>
          </a:p>
        </p:txBody>
      </p:sp>
      <p:sp>
        <p:nvSpPr>
          <p:cNvPr id="6" name="Text 4"/>
          <p:cNvSpPr/>
          <p:nvPr/>
        </p:nvSpPr>
        <p:spPr>
          <a:xfrm>
            <a:off x="4653896" y="1831195"/>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7" name="Text 5"/>
          <p:cNvSpPr/>
          <p:nvPr/>
        </p:nvSpPr>
        <p:spPr>
          <a:xfrm>
            <a:off x="1636376" y="2457742"/>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运动和力</a:t>
            </a:r>
            <a:endParaRPr lang="en-US" sz="2000"/>
          </a:p>
        </p:txBody>
      </p:sp>
      <p:sp>
        <p:nvSpPr>
          <p:cNvPr id="8" name="Text 6"/>
          <p:cNvSpPr/>
          <p:nvPr/>
        </p:nvSpPr>
        <p:spPr>
          <a:xfrm>
            <a:off x="1021920" y="2444108"/>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9" name="Text 7"/>
          <p:cNvSpPr/>
          <p:nvPr/>
        </p:nvSpPr>
        <p:spPr>
          <a:xfrm>
            <a:off x="5268353" y="2407862"/>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压强</a:t>
            </a:r>
            <a:endParaRPr lang="en-US" sz="2000"/>
          </a:p>
        </p:txBody>
      </p:sp>
      <p:sp>
        <p:nvSpPr>
          <p:cNvPr id="10" name="Text 8"/>
          <p:cNvSpPr/>
          <p:nvPr/>
        </p:nvSpPr>
        <p:spPr>
          <a:xfrm>
            <a:off x="4653896" y="2444393"/>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440"/>
          </a:p>
        </p:txBody>
      </p:sp>
      <p:sp>
        <p:nvSpPr>
          <p:cNvPr id="11" name="Text 9"/>
          <p:cNvSpPr/>
          <p:nvPr/>
        </p:nvSpPr>
        <p:spPr>
          <a:xfrm>
            <a:off x="1636376" y="3037000"/>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浮力</a:t>
            </a:r>
            <a:endParaRPr lang="en-US" sz="2000"/>
          </a:p>
        </p:txBody>
      </p:sp>
      <p:sp>
        <p:nvSpPr>
          <p:cNvPr id="12" name="Text 10"/>
          <p:cNvSpPr/>
          <p:nvPr/>
        </p:nvSpPr>
        <p:spPr>
          <a:xfrm>
            <a:off x="1021920" y="3057021"/>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05</a:t>
            </a:r>
            <a:endParaRPr lang="en-US" sz="1440"/>
          </a:p>
        </p:txBody>
      </p:sp>
      <p:sp>
        <p:nvSpPr>
          <p:cNvPr id="13" name="Text 11"/>
          <p:cNvSpPr/>
          <p:nvPr/>
        </p:nvSpPr>
        <p:spPr>
          <a:xfrm>
            <a:off x="5268353" y="3037020"/>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从粒子到宇宙</a:t>
            </a:r>
            <a:endParaRPr lang="en-US" sz="2000"/>
          </a:p>
        </p:txBody>
      </p:sp>
      <p:sp>
        <p:nvSpPr>
          <p:cNvPr id="14" name="Text 12"/>
          <p:cNvSpPr/>
          <p:nvPr/>
        </p:nvSpPr>
        <p:spPr>
          <a:xfrm>
            <a:off x="4653896" y="3057041"/>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06</a:t>
            </a:r>
            <a:endParaRPr lang="en-US" sz="1440"/>
          </a:p>
        </p:txBody>
      </p:sp>
      <p:sp>
        <p:nvSpPr>
          <p:cNvPr id="15" name="Text 13"/>
          <p:cNvSpPr/>
          <p:nvPr/>
        </p:nvSpPr>
        <p:spPr>
          <a:xfrm>
            <a:off x="1636376" y="3649913"/>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实验探究与互动环节</a:t>
            </a:r>
            <a:endParaRPr lang="en-US" sz="2000"/>
          </a:p>
        </p:txBody>
      </p:sp>
      <p:sp>
        <p:nvSpPr>
          <p:cNvPr id="16" name="Text 14"/>
          <p:cNvSpPr/>
          <p:nvPr/>
        </p:nvSpPr>
        <p:spPr>
          <a:xfrm>
            <a:off x="1021920" y="3669934"/>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07</a:t>
            </a:r>
            <a:endParaRPr lang="en-US" sz="1440"/>
          </a:p>
        </p:txBody>
      </p:sp>
      <p:sp>
        <p:nvSpPr>
          <p:cNvPr id="17" name="Text 15"/>
          <p:cNvSpPr/>
          <p:nvPr/>
        </p:nvSpPr>
        <p:spPr>
          <a:xfrm>
            <a:off x="5268353" y="3674433"/>
            <a:ext cx="3017520" cy="53784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0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课后练习与巩固</a:t>
            </a:r>
            <a:endParaRPr lang="en-US" sz="2000"/>
          </a:p>
        </p:txBody>
      </p:sp>
      <p:sp>
        <p:nvSpPr>
          <p:cNvPr id="18" name="Text 16"/>
          <p:cNvSpPr/>
          <p:nvPr/>
        </p:nvSpPr>
        <p:spPr>
          <a:xfrm>
            <a:off x="4653896" y="3669689"/>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30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08</a:t>
            </a:r>
            <a:endParaRPr lang="en-US" sz="1440"/>
          </a:p>
        </p:txBody>
      </p:sp>
      <p:sp>
        <p:nvSpPr>
          <p:cNvPr id="19" name="Text 17"/>
          <p:cNvSpPr/>
          <p:nvPr/>
        </p:nvSpPr>
        <p:spPr>
          <a:xfrm>
            <a:off x="303329" y="139079"/>
            <a:ext cx="4113526" cy="11704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5185" b="1">
                <a:solidFill>
                  <a:srgbClr val="5A85D9">
                    <a:alpha val="10000"/>
                  </a:srgbClr>
                </a:solidFill>
                <a:latin typeface="微软雅黑" panose="020B0503020204020204" pitchFamily="34" charset="-122"/>
                <a:ea typeface="微软雅黑" panose="020B0503020204020204" pitchFamily="34" charset="-122"/>
                <a:cs typeface="微软雅黑" panose="020B0503020204020204" pitchFamily="34" charset="-120"/>
              </a:rPr>
              <a:t>CONTENTS</a:t>
            </a:r>
            <a:endParaRPr lang="en-US" sz="1440"/>
          </a:p>
        </p:txBody>
      </p:sp>
      <p:sp>
        <p:nvSpPr>
          <p:cNvPr id="20" name="Text 18"/>
          <p:cNvSpPr/>
          <p:nvPr/>
        </p:nvSpPr>
        <p:spPr>
          <a:xfrm>
            <a:off x="528866" y="505095"/>
            <a:ext cx="1699339" cy="95097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40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目录</a:t>
            </a:r>
            <a:endParaRPr lang="en-US" sz="144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运动和力</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rot="2700000">
            <a:off x="844660" y="2788678"/>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6" name="Shape 2"/>
          <p:cNvSpPr/>
          <p:nvPr/>
        </p:nvSpPr>
        <p:spPr>
          <a:xfrm rot="2700000">
            <a:off x="844660" y="1753483"/>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7" name="Shape 3"/>
          <p:cNvSpPr/>
          <p:nvPr/>
        </p:nvSpPr>
        <p:spPr>
          <a:xfrm rot="2700000">
            <a:off x="844660" y="229007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8" name="Shape 4"/>
          <p:cNvSpPr/>
          <p:nvPr/>
        </p:nvSpPr>
        <p:spPr>
          <a:xfrm rot="2700000">
            <a:off x="844660" y="331991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9" name="Shape 5"/>
          <p:cNvSpPr/>
          <p:nvPr/>
        </p:nvSpPr>
        <p:spPr>
          <a:xfrm rot="2700000">
            <a:off x="844660" y="121679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10" name="Text 6"/>
          <p:cNvSpPr/>
          <p:nvPr/>
        </p:nvSpPr>
        <p:spPr>
          <a:xfrm>
            <a:off x="786369" y="229007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786369" y="331991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2" name="Text 8"/>
          <p:cNvSpPr/>
          <p:nvPr/>
        </p:nvSpPr>
        <p:spPr>
          <a:xfrm>
            <a:off x="786369" y="121679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3" name="Shape 9"/>
          <p:cNvSpPr/>
          <p:nvPr/>
        </p:nvSpPr>
        <p:spPr>
          <a:xfrm>
            <a:off x="1377951" y="110889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4" name="Text 10"/>
          <p:cNvSpPr/>
          <p:nvPr/>
        </p:nvSpPr>
        <p:spPr>
          <a:xfrm>
            <a:off x="1529002" y="129634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力的分类</a:t>
            </a:r>
            <a:endParaRPr lang="en-US" sz="1440"/>
          </a:p>
        </p:txBody>
      </p:sp>
      <p:sp>
        <p:nvSpPr>
          <p:cNvPr id="15" name="Text 11"/>
          <p:cNvSpPr/>
          <p:nvPr/>
        </p:nvSpPr>
        <p:spPr>
          <a:xfrm>
            <a:off x="3566795" y="1099820"/>
            <a:ext cx="4841875" cy="836295"/>
          </a:xfrm>
          <a:prstGeom prst="rect">
            <a:avLst/>
          </a:prstGeom>
          <a:noFill/>
        </p:spPr>
        <p:txBody>
          <a:bodyPr wrap="square" lIns="95250" tIns="95250" rIns="95250" bIns="95250" rtlCol="0" anchor="t">
            <a:spAutoFit/>
          </a:bodyPr>
          <a:lstStyle/>
          <a:p>
            <a:pPr marL="0" indent="0">
              <a:lnSpc>
                <a:spcPct val="100000"/>
              </a:lnSpc>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力是改变物体运动状态的原因，根据其作用效果和性质可分为多种类型，如重力、摩擦力和弹力等。每种力都有其独特的特点和应用，理解这些分类有助于更好地掌握物理知识。</a:t>
            </a:r>
            <a:endParaRPr lang="en-US" sz="1400"/>
          </a:p>
        </p:txBody>
      </p:sp>
      <p:sp>
        <p:nvSpPr>
          <p:cNvPr id="16" name="Shape 12"/>
          <p:cNvSpPr/>
          <p:nvPr/>
        </p:nvSpPr>
        <p:spPr>
          <a:xfrm>
            <a:off x="1377950" y="2146300"/>
            <a:ext cx="7038975" cy="1011555"/>
          </a:xfrm>
          <a:custGeom>
            <a:avLst/>
            <a:gdLst/>
            <a:ahLst/>
            <a:cxnLst/>
            <a:rect l="l" t="t" r="r" b="b"/>
            <a:pathLst>
              <a:path w="7038804" h="822960">
                <a:moveTo>
                  <a:pt x="102870" y="0"/>
                </a:moveTo>
                <a:moveTo>
                  <a:pt x="102870" y="0"/>
                </a:moveTo>
                <a:lnTo>
                  <a:pt x="6935934" y="0"/>
                </a:lnTo>
                <a:quadBezTo>
                  <a:pt x="7038804" y="0"/>
                  <a:pt x="7038804" y="102870"/>
                </a:quadBezTo>
                <a:lnTo>
                  <a:pt x="7038804" y="720090"/>
                </a:lnTo>
                <a:quadBezTo>
                  <a:pt x="7038804" y="822960"/>
                  <a:pt x="6935934"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7" name="Shape 13"/>
          <p:cNvSpPr/>
          <p:nvPr/>
        </p:nvSpPr>
        <p:spPr>
          <a:xfrm>
            <a:off x="1377950" y="3211830"/>
            <a:ext cx="7030720" cy="96393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8" name="Text 14"/>
          <p:cNvSpPr/>
          <p:nvPr/>
        </p:nvSpPr>
        <p:spPr>
          <a:xfrm>
            <a:off x="1529002" y="2368939"/>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牛顿三大定律</a:t>
            </a:r>
            <a:endParaRPr lang="en-US" sz="1440"/>
          </a:p>
        </p:txBody>
      </p:sp>
      <p:sp>
        <p:nvSpPr>
          <p:cNvPr id="19" name="Text 15"/>
          <p:cNvSpPr/>
          <p:nvPr/>
        </p:nvSpPr>
        <p:spPr>
          <a:xfrm>
            <a:off x="3648075" y="2172335"/>
            <a:ext cx="4760595" cy="105219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牛顿三大定律是经典力学的基础，第一定律阐述了惯性的概念，第二定律描述了力与加速度的关系，第三定律则揭示了作用力与反作用力的相互关系。这些定律为我们理解运动规律提供了重要的理论支撑。</a:t>
            </a:r>
            <a:endParaRPr lang="en-US" sz="1400"/>
          </a:p>
        </p:txBody>
      </p:sp>
      <p:sp>
        <p:nvSpPr>
          <p:cNvPr id="20" name="Text 16"/>
          <p:cNvSpPr/>
          <p:nvPr/>
        </p:nvSpPr>
        <p:spPr>
          <a:xfrm>
            <a:off x="1529174" y="339946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运动的相对性</a:t>
            </a:r>
            <a:endParaRPr lang="en-US" sz="1440"/>
          </a:p>
        </p:txBody>
      </p:sp>
      <p:sp>
        <p:nvSpPr>
          <p:cNvPr id="21" name="Text 17"/>
          <p:cNvSpPr/>
          <p:nvPr/>
        </p:nvSpPr>
        <p:spPr>
          <a:xfrm>
            <a:off x="3733800" y="3202940"/>
            <a:ext cx="4674870" cy="105219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在物理学中，运动具有相对性，即一个物体的运动状态取决于所选的参考系。通过学习运动的相对性，我们可以更好地理解物体在不同参考系下的运动情况，从而更准确地描述和分析运动现象。</a:t>
            </a:r>
            <a:endParaRPr lang="en-US" sz="1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压强</a:t>
            </a:r>
            <a:endParaRPr lang="en-US" sz="1440"/>
          </a:p>
        </p:txBody>
      </p:sp>
      <p:sp>
        <p:nvSpPr>
          <p:cNvPr id="3" name="Shape 1"/>
          <p:cNvSpPr/>
          <p:nvPr/>
        </p:nvSpPr>
        <p:spPr>
          <a:xfrm>
            <a:off x="566875" y="742425"/>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04</a:t>
            </a:r>
            <a:endParaRPr lang="en-US" sz="144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压强</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505361" y="2728848"/>
            <a:ext cx="2516140" cy="1415329"/>
          </a:xfrm>
          <a:prstGeom prst="rect">
            <a:avLst/>
          </a:prstGeom>
        </p:spPr>
      </p:pic>
      <p:sp>
        <p:nvSpPr>
          <p:cNvPr id="6" name="Text 1"/>
          <p:cNvSpPr/>
          <p:nvPr/>
        </p:nvSpPr>
        <p:spPr>
          <a:xfrm>
            <a:off x="455940" y="826507"/>
            <a:ext cx="2614983"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压强的定义与公式</a:t>
            </a:r>
            <a:endParaRPr lang="en-US" sz="1440"/>
          </a:p>
        </p:txBody>
      </p:sp>
      <p:sp>
        <p:nvSpPr>
          <p:cNvPr id="7" name="Text 2"/>
          <p:cNvSpPr/>
          <p:nvPr/>
        </p:nvSpPr>
        <p:spPr>
          <a:xfrm>
            <a:off x="3247889" y="1290078"/>
            <a:ext cx="2614983" cy="148272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压强的大小不仅取决于作用力的大小，还与接触面积有关。当作用力增大或接触面积减小时，压强会相应增加；反之，则压强减小，这一规律对理解和控制压力有重要意义。</a:t>
            </a:r>
            <a:endParaRPr lang="en-US" sz="1400"/>
          </a:p>
        </p:txBody>
      </p:sp>
      <p:pic>
        <p:nvPicPr>
          <p:cNvPr id="8" name="Image 3"/>
          <p:cNvPicPr>
            <a:picLocks noChangeAspect="1"/>
          </p:cNvPicPr>
          <p:nvPr/>
        </p:nvPicPr>
        <p:blipFill>
          <a:blip r:embed="rId6"/>
          <a:srcRect l="154" r="154"/>
          <a:stretch>
            <a:fillRect/>
          </a:stretch>
        </p:blipFill>
        <p:spPr>
          <a:xfrm>
            <a:off x="3297311" y="2712338"/>
            <a:ext cx="2516140" cy="1415329"/>
          </a:xfrm>
          <a:prstGeom prst="rect">
            <a:avLst/>
          </a:prstGeom>
        </p:spPr>
      </p:pic>
      <p:sp>
        <p:nvSpPr>
          <p:cNvPr id="9" name="Text 3"/>
          <p:cNvSpPr/>
          <p:nvPr/>
        </p:nvSpPr>
        <p:spPr>
          <a:xfrm>
            <a:off x="3247889" y="826507"/>
            <a:ext cx="2614983"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影响压强大小的因素</a:t>
            </a:r>
            <a:endParaRPr lang="en-US" sz="1440"/>
          </a:p>
        </p:txBody>
      </p:sp>
      <p:sp>
        <p:nvSpPr>
          <p:cNvPr id="10" name="Text 4"/>
          <p:cNvSpPr/>
          <p:nvPr/>
        </p:nvSpPr>
        <p:spPr>
          <a:xfrm>
            <a:off x="6031158" y="1290078"/>
            <a:ext cx="2656902" cy="148272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压强的概念在多个领域都有应用，如液压机的设计、飞机翼型的优化以及日常生活中的吸管使用等。通过对压强的合理运用，可以有效地提高工作效率和生活质量。</a:t>
            </a:r>
            <a:endParaRPr lang="en-US" sz="1400"/>
          </a:p>
        </p:txBody>
      </p:sp>
      <p:pic>
        <p:nvPicPr>
          <p:cNvPr id="11" name="Image 4"/>
          <p:cNvPicPr>
            <a:picLocks noChangeAspect="1"/>
          </p:cNvPicPr>
          <p:nvPr/>
        </p:nvPicPr>
        <p:blipFill>
          <a:blip r:embed="rId7"/>
          <a:srcRect l="154" r="154"/>
          <a:stretch>
            <a:fillRect/>
          </a:stretch>
        </p:blipFill>
        <p:spPr>
          <a:xfrm>
            <a:off x="6101539" y="2712338"/>
            <a:ext cx="2516140" cy="1415329"/>
          </a:xfrm>
          <a:prstGeom prst="rect">
            <a:avLst/>
          </a:prstGeom>
        </p:spPr>
      </p:pic>
      <p:sp>
        <p:nvSpPr>
          <p:cNvPr id="12" name="Text 5"/>
          <p:cNvSpPr/>
          <p:nvPr/>
        </p:nvSpPr>
        <p:spPr>
          <a:xfrm>
            <a:off x="6031158" y="826507"/>
            <a:ext cx="2656902"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压强的应用实例</a:t>
            </a:r>
            <a:endParaRPr lang="en-US" sz="1440"/>
          </a:p>
        </p:txBody>
      </p:sp>
      <p:sp>
        <p:nvSpPr>
          <p:cNvPr id="13" name="Text 6"/>
          <p:cNvSpPr/>
          <p:nvPr/>
        </p:nvSpPr>
        <p:spPr>
          <a:xfrm>
            <a:off x="455940" y="1290078"/>
            <a:ext cx="2614983" cy="148272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压强是单位面积上受到的力的大小，反映了物体受力的均匀程度。其计算公式为：压强=力/面积，这一概念在物理学中极为重要，广泛应用于日常生活和工程技术中。</a:t>
            </a:r>
            <a:endParaRPr lang="en-US" sz="1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液体的压强</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888372" y="1088132"/>
            <a:ext cx="2283193" cy="1282693"/>
          </a:xfrm>
          <a:prstGeom prst="rect">
            <a:avLst/>
          </a:prstGeom>
        </p:spPr>
      </p:pic>
      <p:sp>
        <p:nvSpPr>
          <p:cNvPr id="6" name="Text 1"/>
          <p:cNvSpPr/>
          <p:nvPr/>
        </p:nvSpPr>
        <p:spPr>
          <a:xfrm>
            <a:off x="786384"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液体压强的定义</a:t>
            </a:r>
            <a:endParaRPr lang="en-US" sz="1440"/>
          </a:p>
        </p:txBody>
      </p:sp>
      <p:sp>
        <p:nvSpPr>
          <p:cNvPr id="7" name="Text 2"/>
          <p:cNvSpPr/>
          <p:nvPr/>
        </p:nvSpPr>
        <p:spPr>
          <a:xfrm>
            <a:off x="822960" y="2773736"/>
            <a:ext cx="2414016"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液体压强是液体对其接触面施加的力的大小，这种力量是由液体的重力作用产生的，其大小与液体的深度、密度以及重力加速度有关。</a:t>
            </a:r>
            <a:endParaRPr lang="en-US" sz="1600"/>
          </a:p>
        </p:txBody>
      </p:sp>
      <p:pic>
        <p:nvPicPr>
          <p:cNvPr id="8" name="Image 3"/>
          <p:cNvPicPr>
            <a:picLocks noChangeAspect="1"/>
          </p:cNvPicPr>
          <p:nvPr/>
        </p:nvPicPr>
        <p:blipFill>
          <a:blip r:embed="rId6"/>
          <a:stretch>
            <a:fillRect/>
          </a:stretch>
        </p:blipFill>
        <p:spPr>
          <a:xfrm>
            <a:off x="3466980" y="1088132"/>
            <a:ext cx="2283193" cy="1282693"/>
          </a:xfrm>
          <a:prstGeom prst="rect">
            <a:avLst/>
          </a:prstGeom>
        </p:spPr>
      </p:pic>
      <p:sp>
        <p:nvSpPr>
          <p:cNvPr id="9" name="Text 3"/>
          <p:cNvSpPr/>
          <p:nvPr/>
        </p:nvSpPr>
        <p:spPr>
          <a:xfrm>
            <a:off x="3328416"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液体压强的计算方法</a:t>
            </a:r>
            <a:endParaRPr lang="en-US" sz="1440"/>
          </a:p>
        </p:txBody>
      </p:sp>
      <p:sp>
        <p:nvSpPr>
          <p:cNvPr id="10" name="Text 4"/>
          <p:cNvSpPr/>
          <p:nvPr/>
        </p:nvSpPr>
        <p:spPr>
          <a:xfrm>
            <a:off x="3401568" y="2773736"/>
            <a:ext cx="2414016"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液体压强的计算需要知道液体的深度和密度，通过公式</a:t>
            </a:r>
            <a:r>
              <a:rPr lang="en-US" sz="1600" i="1">
                <a:solidFill>
                  <a:srgbClr val="000000"/>
                </a:solidFill>
                <a:latin typeface="Times New Roman" panose="02020603050405020304" charset="0"/>
                <a:ea typeface="微软雅黑" panose="020B0503020204020204" pitchFamily="34" charset="-122"/>
                <a:cs typeface="Times New Roman" panose="02020603050405020304" charset="0"/>
              </a:rPr>
              <a:t>p</a:t>
            </a: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a:t>
            </a:r>
            <a:r>
              <a:rPr lang="en-US" sz="1600" i="1">
                <a:solidFill>
                  <a:srgbClr val="000000"/>
                </a:solidFill>
                <a:latin typeface="Times New Roman" panose="02020603050405020304" charset="0"/>
                <a:ea typeface="微软雅黑" panose="020B0503020204020204" pitchFamily="34" charset="-122"/>
                <a:cs typeface="Times New Roman" panose="02020603050405020304" charset="0"/>
              </a:rPr>
              <a:t>ρgh</a:t>
            </a: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来计算，其中</a:t>
            </a:r>
            <a:r>
              <a:rPr lang="en-US" sz="1600" i="1">
                <a:solidFill>
                  <a:srgbClr val="000000"/>
                </a:solidFill>
                <a:latin typeface="Times New Roman" panose="02020603050405020304" charset="0"/>
                <a:ea typeface="微软雅黑" panose="020B0503020204020204" pitchFamily="34" charset="-122"/>
                <a:cs typeface="Times New Roman" panose="02020603050405020304" charset="0"/>
              </a:rPr>
              <a:t>p</a:t>
            </a: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是压强，</a:t>
            </a:r>
            <a:r>
              <a:rPr lang="en-US" sz="1600" i="1">
                <a:solidFill>
                  <a:srgbClr val="000000"/>
                </a:solidFill>
                <a:latin typeface="Times New Roman" panose="02020603050405020304" charset="0"/>
                <a:ea typeface="微软雅黑" panose="020B0503020204020204" pitchFamily="34" charset="-122"/>
                <a:cs typeface="Times New Roman" panose="02020603050405020304" charset="0"/>
              </a:rPr>
              <a:t>ρ</a:t>
            </a: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是液体的密度，</a:t>
            </a:r>
            <a:r>
              <a:rPr lang="en-US" sz="1600" i="1">
                <a:solidFill>
                  <a:srgbClr val="000000"/>
                </a:solidFill>
                <a:latin typeface="Times New Roman" panose="02020603050405020304" charset="0"/>
                <a:ea typeface="微软雅黑" panose="020B0503020204020204" pitchFamily="34" charset="-122"/>
                <a:cs typeface="Times New Roman" panose="02020603050405020304" charset="0"/>
              </a:rPr>
              <a:t>g</a:t>
            </a: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是重力加速度，</a:t>
            </a:r>
            <a:r>
              <a:rPr lang="en-US" sz="1600" i="1">
                <a:solidFill>
                  <a:srgbClr val="000000"/>
                </a:solidFill>
                <a:latin typeface="Times New Roman" panose="02020603050405020304" charset="0"/>
                <a:ea typeface="微软雅黑" panose="020B0503020204020204" pitchFamily="34" charset="-122"/>
                <a:cs typeface="Times New Roman" panose="02020603050405020304" charset="0"/>
              </a:rPr>
              <a:t>h</a:t>
            </a:r>
            <a:r>
              <a:rPr lang="en-US" sz="1600">
                <a:solidFill>
                  <a:srgbClr val="000000"/>
                </a:solidFill>
                <a:latin typeface="Times New Roman" panose="02020603050405020304" charset="0"/>
                <a:ea typeface="微软雅黑" panose="020B0503020204020204" pitchFamily="34" charset="-122"/>
                <a:cs typeface="Times New Roman" panose="02020603050405020304" charset="0"/>
              </a:rPr>
              <a:t>是液体的深度。</a:t>
            </a:r>
            <a:endParaRPr lang="en-US" sz="1600">
              <a:latin typeface="Times New Roman" panose="02020603050405020304" charset="0"/>
              <a:cs typeface="Times New Roman" panose="02020603050405020304" charset="0"/>
            </a:endParaRPr>
          </a:p>
        </p:txBody>
      </p:sp>
      <p:pic>
        <p:nvPicPr>
          <p:cNvPr id="11" name="Image 4"/>
          <p:cNvPicPr>
            <a:picLocks noChangeAspect="1"/>
          </p:cNvPicPr>
          <p:nvPr/>
        </p:nvPicPr>
        <p:blipFill>
          <a:blip r:embed="rId7"/>
          <a:stretch>
            <a:fillRect/>
          </a:stretch>
        </p:blipFill>
        <p:spPr>
          <a:xfrm>
            <a:off x="6009012" y="1088132"/>
            <a:ext cx="2283193" cy="1282693"/>
          </a:xfrm>
          <a:prstGeom prst="rect">
            <a:avLst/>
          </a:prstGeom>
        </p:spPr>
      </p:pic>
      <p:sp>
        <p:nvSpPr>
          <p:cNvPr id="12" name="Text 5"/>
          <p:cNvSpPr/>
          <p:nvPr/>
        </p:nvSpPr>
        <p:spPr>
          <a:xfrm>
            <a:off x="5870448" y="2447488"/>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液体压强的应用实例</a:t>
            </a:r>
            <a:endParaRPr lang="en-US" sz="1440"/>
          </a:p>
        </p:txBody>
      </p:sp>
      <p:sp>
        <p:nvSpPr>
          <p:cNvPr id="13" name="Text 6"/>
          <p:cNvSpPr/>
          <p:nvPr/>
        </p:nvSpPr>
        <p:spPr>
          <a:xfrm>
            <a:off x="5943600" y="2775208"/>
            <a:ext cx="2414016"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液体压强在日常生活中有很多应用，如潜水员在水下的压力感受，水坝设计中的水压力计算等，都是利用了液体压强的原理。</a:t>
            </a:r>
            <a:endParaRPr lang="en-US" sz="16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大气压与人类生活</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47956" y="1929366"/>
            <a:ext cx="8248087" cy="2346713"/>
          </a:xfrm>
          <a:custGeom>
            <a:avLst/>
            <a:gdLst/>
            <a:ahLst/>
            <a:cxnLst/>
            <a:rect l="l" t="t" r="r" b="b"/>
            <a:pathLst>
              <a:path w="8248087" h="2346713">
                <a:moveTo>
                  <a:pt x="293339" y="0"/>
                </a:moveTo>
                <a:moveTo>
                  <a:pt x="293339" y="0"/>
                </a:moveTo>
                <a:lnTo>
                  <a:pt x="7954748" y="0"/>
                </a:lnTo>
                <a:quadBezTo>
                  <a:pt x="8248087" y="0"/>
                  <a:pt x="8248087" y="293339"/>
                </a:quadBezTo>
                <a:lnTo>
                  <a:pt x="8248087" y="2053374"/>
                </a:lnTo>
                <a:quadBezTo>
                  <a:pt x="8248087" y="2346713"/>
                  <a:pt x="7954748" y="2346713"/>
                </a:quadBezTo>
                <a:lnTo>
                  <a:pt x="293339" y="2346713"/>
                </a:lnTo>
                <a:quadBezTo>
                  <a:pt x="0" y="2346713"/>
                  <a:pt x="0" y="2053374"/>
                </a:quadBezTo>
                <a:lnTo>
                  <a:pt x="0" y="293339"/>
                </a:lnTo>
                <a:quadBezTo>
                  <a:pt x="0" y="0"/>
                  <a:pt x="293339" y="0"/>
                </a:quadBezTo>
                <a:close/>
              </a:path>
            </a:pathLst>
          </a:custGeom>
          <a:solidFill>
            <a:srgbClr val="0084FF">
              <a:alpha val="10000"/>
            </a:srgbClr>
          </a:solidFill>
          <a:ln w="19050">
            <a:solidFill>
              <a:srgbClr val="0055FF"/>
            </a:solidFill>
            <a:prstDash val="solid"/>
          </a:ln>
        </p:spPr>
        <p:txBody>
          <a:bodyPr/>
          <a:lstStyle/>
          <a:p>
            <a:endParaRPr/>
          </a:p>
        </p:txBody>
      </p:sp>
      <p:pic>
        <p:nvPicPr>
          <p:cNvPr id="6" name="Image 2"/>
          <p:cNvPicPr>
            <a:picLocks noChangeAspect="1"/>
          </p:cNvPicPr>
          <p:nvPr/>
        </p:nvPicPr>
        <p:blipFill>
          <a:blip r:embed="rId5"/>
          <a:stretch>
            <a:fillRect/>
          </a:stretch>
        </p:blipFill>
        <p:spPr>
          <a:xfrm>
            <a:off x="2041139" y="867420"/>
            <a:ext cx="914400" cy="914400"/>
          </a:xfrm>
          <a:prstGeom prst="rect">
            <a:avLst/>
          </a:prstGeom>
        </p:spPr>
      </p:pic>
      <p:pic>
        <p:nvPicPr>
          <p:cNvPr id="7" name="Image 3"/>
          <p:cNvPicPr>
            <a:picLocks noChangeAspect="1"/>
          </p:cNvPicPr>
          <p:nvPr/>
        </p:nvPicPr>
        <p:blipFill>
          <a:blip r:embed="rId5"/>
          <a:stretch>
            <a:fillRect/>
          </a:stretch>
        </p:blipFill>
        <p:spPr>
          <a:xfrm flipH="1">
            <a:off x="1126739" y="867420"/>
            <a:ext cx="914400" cy="914400"/>
          </a:xfrm>
          <a:prstGeom prst="rect">
            <a:avLst/>
          </a:prstGeom>
        </p:spPr>
      </p:pic>
      <p:sp>
        <p:nvSpPr>
          <p:cNvPr id="8" name="Text 2"/>
          <p:cNvSpPr/>
          <p:nvPr/>
        </p:nvSpPr>
        <p:spPr>
          <a:xfrm>
            <a:off x="1636445" y="995436"/>
            <a:ext cx="784215"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3"/>
          <p:cNvSpPr/>
          <p:nvPr/>
        </p:nvSpPr>
        <p:spPr>
          <a:xfrm>
            <a:off x="1745836"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0" name="Shape 4"/>
          <p:cNvSpPr/>
          <p:nvPr/>
        </p:nvSpPr>
        <p:spPr>
          <a:xfrm>
            <a:off x="1949699"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11" name="Shape 5"/>
          <p:cNvSpPr/>
          <p:nvPr/>
        </p:nvSpPr>
        <p:spPr>
          <a:xfrm>
            <a:off x="2153562"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2" name="Text 6"/>
          <p:cNvSpPr/>
          <p:nvPr/>
        </p:nvSpPr>
        <p:spPr>
          <a:xfrm>
            <a:off x="825904"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大气压强与天气变化</a:t>
            </a:r>
            <a:endParaRPr lang="en-US" sz="1440"/>
          </a:p>
        </p:txBody>
      </p:sp>
      <p:sp>
        <p:nvSpPr>
          <p:cNvPr id="13" name="Text 7"/>
          <p:cNvSpPr/>
          <p:nvPr/>
        </p:nvSpPr>
        <p:spPr>
          <a:xfrm>
            <a:off x="825904" y="2448069"/>
            <a:ext cx="243047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大气压强的波动是影响天气变化的直接因素之一，通过观测压强的变化，人们能够预测到即将到来的风暴、晴朗或阴雨等不同天气情况，从而做出相应的准备。</a:t>
            </a:r>
            <a:endParaRPr lang="en-US" sz="1600"/>
          </a:p>
        </p:txBody>
      </p:sp>
      <p:pic>
        <p:nvPicPr>
          <p:cNvPr id="14" name="Image 4"/>
          <p:cNvPicPr>
            <a:picLocks noChangeAspect="1"/>
          </p:cNvPicPr>
          <p:nvPr/>
        </p:nvPicPr>
        <p:blipFill>
          <a:blip r:embed="rId5"/>
          <a:stretch>
            <a:fillRect/>
          </a:stretch>
        </p:blipFill>
        <p:spPr>
          <a:xfrm>
            <a:off x="4572000" y="867420"/>
            <a:ext cx="914400" cy="914400"/>
          </a:xfrm>
          <a:prstGeom prst="rect">
            <a:avLst/>
          </a:prstGeom>
        </p:spPr>
      </p:pic>
      <p:pic>
        <p:nvPicPr>
          <p:cNvPr id="15" name="Image 5"/>
          <p:cNvPicPr>
            <a:picLocks noChangeAspect="1"/>
          </p:cNvPicPr>
          <p:nvPr/>
        </p:nvPicPr>
        <p:blipFill>
          <a:blip r:embed="rId5"/>
          <a:stretch>
            <a:fillRect/>
          </a:stretch>
        </p:blipFill>
        <p:spPr>
          <a:xfrm flipH="1">
            <a:off x="3657600" y="867420"/>
            <a:ext cx="914400" cy="914400"/>
          </a:xfrm>
          <a:prstGeom prst="rect">
            <a:avLst/>
          </a:prstGeom>
        </p:spPr>
      </p:pic>
      <p:sp>
        <p:nvSpPr>
          <p:cNvPr id="16" name="Text 8"/>
          <p:cNvSpPr/>
          <p:nvPr/>
        </p:nvSpPr>
        <p:spPr>
          <a:xfrm>
            <a:off x="4152608" y="995436"/>
            <a:ext cx="849850"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7" name="Text 9"/>
          <p:cNvSpPr/>
          <p:nvPr/>
        </p:nvSpPr>
        <p:spPr>
          <a:xfrm>
            <a:off x="3356765"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高海拔对大气压的影响</a:t>
            </a:r>
            <a:endParaRPr lang="en-US" sz="1440"/>
          </a:p>
        </p:txBody>
      </p:sp>
      <p:sp>
        <p:nvSpPr>
          <p:cNvPr id="18" name="Text 10"/>
          <p:cNvSpPr/>
          <p:nvPr/>
        </p:nvSpPr>
        <p:spPr>
          <a:xfrm>
            <a:off x="3356765" y="2448069"/>
            <a:ext cx="243047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随着海拔的升高，大气压逐渐降低，这对人体尤其是未适应者可能产生不适感，如高原反应。了解这一现象对于高山攀登者和居住在高海拔地区的居民尤为重要。</a:t>
            </a:r>
            <a:endParaRPr lang="en-US" sz="1600"/>
          </a:p>
        </p:txBody>
      </p:sp>
      <p:pic>
        <p:nvPicPr>
          <p:cNvPr id="19" name="Image 6"/>
          <p:cNvPicPr>
            <a:picLocks noChangeAspect="1"/>
          </p:cNvPicPr>
          <p:nvPr/>
        </p:nvPicPr>
        <p:blipFill>
          <a:blip r:embed="rId5"/>
          <a:stretch>
            <a:fillRect/>
          </a:stretch>
        </p:blipFill>
        <p:spPr>
          <a:xfrm>
            <a:off x="7102861" y="867420"/>
            <a:ext cx="914400" cy="914400"/>
          </a:xfrm>
          <a:prstGeom prst="rect">
            <a:avLst/>
          </a:prstGeom>
        </p:spPr>
      </p:pic>
      <p:pic>
        <p:nvPicPr>
          <p:cNvPr id="20" name="Image 7"/>
          <p:cNvPicPr>
            <a:picLocks noChangeAspect="1"/>
          </p:cNvPicPr>
          <p:nvPr/>
        </p:nvPicPr>
        <p:blipFill>
          <a:blip r:embed="rId5"/>
          <a:stretch>
            <a:fillRect/>
          </a:stretch>
        </p:blipFill>
        <p:spPr>
          <a:xfrm flipH="1">
            <a:off x="6188461" y="867420"/>
            <a:ext cx="914400" cy="914400"/>
          </a:xfrm>
          <a:prstGeom prst="rect">
            <a:avLst/>
          </a:prstGeom>
        </p:spPr>
      </p:pic>
      <p:sp>
        <p:nvSpPr>
          <p:cNvPr id="21" name="Text 11"/>
          <p:cNvSpPr/>
          <p:nvPr/>
        </p:nvSpPr>
        <p:spPr>
          <a:xfrm>
            <a:off x="6676289" y="995436"/>
            <a:ext cx="817032"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22" name="Text 12"/>
          <p:cNvSpPr/>
          <p:nvPr/>
        </p:nvSpPr>
        <p:spPr>
          <a:xfrm>
            <a:off x="5787390" y="2018983"/>
            <a:ext cx="2687955" cy="456565"/>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大气压在航空领域的应用</a:t>
            </a:r>
            <a:endParaRPr lang="en-US" sz="1440"/>
          </a:p>
        </p:txBody>
      </p:sp>
      <p:sp>
        <p:nvSpPr>
          <p:cNvPr id="23" name="Text 13"/>
          <p:cNvSpPr/>
          <p:nvPr/>
        </p:nvSpPr>
        <p:spPr>
          <a:xfrm>
            <a:off x="5887626" y="2448069"/>
            <a:ext cx="2430470"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飞机的设计和操作高度依赖于对大气压的理解和应用。飞行员需根据大气压调整舱内压力，确保乘客舒适及飞行安全，展示了大气压知识在现代交通中的重要角色。</a:t>
            </a:r>
            <a:endParaRPr lang="en-US" sz="1600"/>
          </a:p>
        </p:txBody>
      </p:sp>
      <p:sp>
        <p:nvSpPr>
          <p:cNvPr id="24" name="Shape 14"/>
          <p:cNvSpPr/>
          <p:nvPr/>
        </p:nvSpPr>
        <p:spPr>
          <a:xfrm>
            <a:off x="4276697"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5" name="Shape 15"/>
          <p:cNvSpPr/>
          <p:nvPr/>
        </p:nvSpPr>
        <p:spPr>
          <a:xfrm>
            <a:off x="4480560"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6" name="Shape 16"/>
          <p:cNvSpPr/>
          <p:nvPr/>
        </p:nvSpPr>
        <p:spPr>
          <a:xfrm>
            <a:off x="4684423"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7" name="Shape 17"/>
          <p:cNvSpPr/>
          <p:nvPr/>
        </p:nvSpPr>
        <p:spPr>
          <a:xfrm>
            <a:off x="6807558"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8" name="Shape 18"/>
          <p:cNvSpPr/>
          <p:nvPr/>
        </p:nvSpPr>
        <p:spPr>
          <a:xfrm>
            <a:off x="7011421"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9" name="Shape 19"/>
          <p:cNvSpPr/>
          <p:nvPr/>
        </p:nvSpPr>
        <p:spPr>
          <a:xfrm>
            <a:off x="7215284"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跨学科实践 研究航天服</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Text 1"/>
          <p:cNvSpPr/>
          <p:nvPr/>
        </p:nvSpPr>
        <p:spPr>
          <a:xfrm>
            <a:off x="2743200" y="1025863"/>
            <a:ext cx="3657600" cy="44805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航天服的设计与原理</a:t>
            </a:r>
            <a:endParaRPr lang="en-US" sz="1440"/>
          </a:p>
        </p:txBody>
      </p:sp>
      <p:sp>
        <p:nvSpPr>
          <p:cNvPr id="6" name="Text 2"/>
          <p:cNvSpPr/>
          <p:nvPr/>
        </p:nvSpPr>
        <p:spPr>
          <a:xfrm>
            <a:off x="2743200" y="1368172"/>
            <a:ext cx="3657600" cy="142113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航天服的设计考虑到极端环境下的生存需求，包括真空、低温以及辐射等因素。其结构复杂，包含多层材料以提供必要的保护和舒适度，同时还需具备灵活性以适应宇航员的行动需要。</a:t>
            </a:r>
            <a:endParaRPr lang="en-US" sz="1600"/>
          </a:p>
        </p:txBody>
      </p:sp>
      <p:sp>
        <p:nvSpPr>
          <p:cNvPr id="7" name="Text 3"/>
          <p:cNvSpPr/>
          <p:nvPr/>
        </p:nvSpPr>
        <p:spPr>
          <a:xfrm>
            <a:off x="522708" y="2716131"/>
            <a:ext cx="3657600" cy="44805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航天服的材料与技术</a:t>
            </a:r>
            <a:endParaRPr lang="en-US" sz="1440"/>
          </a:p>
        </p:txBody>
      </p:sp>
      <p:sp>
        <p:nvSpPr>
          <p:cNvPr id="8" name="Text 4"/>
          <p:cNvSpPr/>
          <p:nvPr/>
        </p:nvSpPr>
        <p:spPr>
          <a:xfrm>
            <a:off x="522708" y="3048058"/>
            <a:ext cx="3657600"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航天服的材料选择和技术应用体现了跨学科的研究成果，如使用特殊聚合物和金属纤维增强耐用性和防护性。此外，航天服中集成的生命维持系统展示了生物医学工程在保障宇航员健康方面的重要作用。</a:t>
            </a:r>
            <a:endParaRPr lang="en-US" sz="1600"/>
          </a:p>
        </p:txBody>
      </p:sp>
      <p:sp>
        <p:nvSpPr>
          <p:cNvPr id="9" name="Text 5"/>
          <p:cNvSpPr/>
          <p:nvPr/>
        </p:nvSpPr>
        <p:spPr>
          <a:xfrm>
            <a:off x="4963692" y="2716131"/>
            <a:ext cx="3657600" cy="44805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航天服的实际运用案例</a:t>
            </a:r>
            <a:endParaRPr lang="en-US" sz="1440"/>
          </a:p>
        </p:txBody>
      </p:sp>
      <p:sp>
        <p:nvSpPr>
          <p:cNvPr id="10" name="Text 6"/>
          <p:cNvSpPr/>
          <p:nvPr/>
        </p:nvSpPr>
        <p:spPr>
          <a:xfrm>
            <a:off x="4963692" y="3048058"/>
            <a:ext cx="3657600" cy="1421130"/>
          </a:xfrm>
          <a:prstGeom prst="rect">
            <a:avLst/>
          </a:prstGeom>
          <a:noFill/>
        </p:spPr>
        <p:txBody>
          <a:bodyPr wrap="square" lIns="95250" tIns="95250" rIns="95250" bIns="95250" rtlCol="0" anchor="t">
            <a:spAutoFit/>
          </a:bodyPr>
          <a:lstStyle/>
          <a:p>
            <a:pPr marL="0" indent="0" algn="just">
              <a:lnSpc>
                <a:spcPct val="100000"/>
              </a:lnSpc>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通过分析不同任务中航天服的使用情况，例如国际空间站的日常维护或月球表面的探索活动，可以了解航天服在实际太空环境中的性能表现及其对任务成功的影响。</a:t>
            </a:r>
            <a:endParaRPr lang="en-US" sz="16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流体的压强和流速的关系</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888372" y="1088132"/>
            <a:ext cx="2283193" cy="1282693"/>
          </a:xfrm>
          <a:prstGeom prst="rect">
            <a:avLst/>
          </a:prstGeom>
        </p:spPr>
      </p:pic>
      <p:sp>
        <p:nvSpPr>
          <p:cNvPr id="6" name="Text 1"/>
          <p:cNvSpPr/>
          <p:nvPr/>
        </p:nvSpPr>
        <p:spPr>
          <a:xfrm>
            <a:off x="786384"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流体压强与流速的基本原理</a:t>
            </a:r>
            <a:endParaRPr lang="en-US" sz="1440"/>
          </a:p>
        </p:txBody>
      </p:sp>
      <p:sp>
        <p:nvSpPr>
          <p:cNvPr id="7" name="Text 2"/>
          <p:cNvSpPr/>
          <p:nvPr/>
        </p:nvSpPr>
        <p:spPr>
          <a:xfrm>
            <a:off x="822960" y="3029641"/>
            <a:ext cx="2414016"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在流体动力学中，伯努利原理阐述了在同一流线上，流体的速度增加时，其压强会相应减小。这一原理是理解飞机机翼升力产生和管道中流体运动的基础。</a:t>
            </a:r>
            <a:endParaRPr lang="en-US" sz="1600"/>
          </a:p>
        </p:txBody>
      </p:sp>
      <p:pic>
        <p:nvPicPr>
          <p:cNvPr id="8" name="Image 3"/>
          <p:cNvPicPr>
            <a:picLocks noChangeAspect="1"/>
          </p:cNvPicPr>
          <p:nvPr/>
        </p:nvPicPr>
        <p:blipFill>
          <a:blip r:embed="rId6"/>
          <a:stretch>
            <a:fillRect/>
          </a:stretch>
        </p:blipFill>
        <p:spPr>
          <a:xfrm>
            <a:off x="3466980" y="1088132"/>
            <a:ext cx="2283193" cy="1282693"/>
          </a:xfrm>
          <a:prstGeom prst="rect">
            <a:avLst/>
          </a:prstGeom>
        </p:spPr>
      </p:pic>
      <p:sp>
        <p:nvSpPr>
          <p:cNvPr id="9" name="Text 3"/>
          <p:cNvSpPr/>
          <p:nvPr/>
        </p:nvSpPr>
        <p:spPr>
          <a:xfrm>
            <a:off x="3328416"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实际应用中的流体压强变化</a:t>
            </a:r>
            <a:endParaRPr lang="en-US" sz="1440"/>
          </a:p>
        </p:txBody>
      </p:sp>
      <p:sp>
        <p:nvSpPr>
          <p:cNvPr id="10" name="Text 4"/>
          <p:cNvSpPr/>
          <p:nvPr/>
        </p:nvSpPr>
        <p:spPr>
          <a:xfrm>
            <a:off x="3401568" y="3029641"/>
            <a:ext cx="2414016" cy="216027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在日常生活和工程实践中，流体的压强与流速关系有着广泛应用，如通过调整风扇叶片的角度来改变风速，或是利用文丘里管原理测量流体的流量，都体现了这一物理现象的实用性。</a:t>
            </a:r>
            <a:endParaRPr lang="en-US" sz="1600"/>
          </a:p>
        </p:txBody>
      </p:sp>
      <p:pic>
        <p:nvPicPr>
          <p:cNvPr id="11" name="Image 4"/>
          <p:cNvPicPr>
            <a:picLocks noChangeAspect="1"/>
          </p:cNvPicPr>
          <p:nvPr/>
        </p:nvPicPr>
        <p:blipFill>
          <a:blip r:embed="rId7"/>
          <a:stretch>
            <a:fillRect/>
          </a:stretch>
        </p:blipFill>
        <p:spPr>
          <a:xfrm>
            <a:off x="6009012" y="1088132"/>
            <a:ext cx="2283193" cy="1282693"/>
          </a:xfrm>
          <a:prstGeom prst="rect">
            <a:avLst/>
          </a:prstGeom>
        </p:spPr>
      </p:pic>
      <p:sp>
        <p:nvSpPr>
          <p:cNvPr id="12" name="Text 5"/>
          <p:cNvSpPr/>
          <p:nvPr/>
        </p:nvSpPr>
        <p:spPr>
          <a:xfrm>
            <a:off x="5870448" y="2447488"/>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流体压强与流速关系的实验探究</a:t>
            </a:r>
            <a:endParaRPr lang="en-US" sz="1440"/>
          </a:p>
        </p:txBody>
      </p:sp>
      <p:sp>
        <p:nvSpPr>
          <p:cNvPr id="13" name="Text 6"/>
          <p:cNvSpPr/>
          <p:nvPr/>
        </p:nvSpPr>
        <p:spPr>
          <a:xfrm>
            <a:off x="5943600" y="3029843"/>
            <a:ext cx="2414016" cy="216027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在物理教学中，通过设计简单的实验，如使用漏斗和水柱演示不同截面下水流速度与压强的变化，可以直观地展示流体动力学的基本原理，增强学生对理论的理解和应用能力。</a:t>
            </a:r>
            <a:endParaRPr lang="en-US" sz="16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浮力</a:t>
            </a:r>
            <a:endParaRPr lang="en-US" sz="1440"/>
          </a:p>
        </p:txBody>
      </p:sp>
      <p:sp>
        <p:nvSpPr>
          <p:cNvPr id="3" name="Shape 1"/>
          <p:cNvSpPr/>
          <p:nvPr/>
        </p:nvSpPr>
        <p:spPr>
          <a:xfrm>
            <a:off x="684350" y="687180"/>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463264" y="766820"/>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05</a:t>
            </a:r>
            <a:endParaRPr lang="en-US" sz="144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浮力</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603401" y="1099566"/>
            <a:ext cx="7497539" cy="1021473"/>
          </a:xfrm>
          <a:custGeom>
            <a:avLst/>
            <a:gdLst/>
            <a:ahLst/>
            <a:cxnLst/>
            <a:rect l="l" t="t" r="r" b="b"/>
            <a:pathLst>
              <a:path w="7497539" h="1021472">
                <a:moveTo>
                  <a:pt x="127684" y="0"/>
                </a:moveTo>
                <a:moveTo>
                  <a:pt x="127684" y="0"/>
                </a:moveTo>
                <a:lnTo>
                  <a:pt x="7369855" y="0"/>
                </a:lnTo>
                <a:quadBezTo>
                  <a:pt x="7497539" y="0"/>
                  <a:pt x="7497539" y="127684"/>
                </a:quadBezTo>
                <a:lnTo>
                  <a:pt x="7497539" y="893789"/>
                </a:lnTo>
                <a:quadBezTo>
                  <a:pt x="7497539" y="1021473"/>
                  <a:pt x="7369855" y="1021473"/>
                </a:quadBezTo>
                <a:lnTo>
                  <a:pt x="127684" y="1021473"/>
                </a:lnTo>
                <a:quadBezTo>
                  <a:pt x="0" y="1021473"/>
                  <a:pt x="0" y="893789"/>
                </a:quadBezTo>
                <a:lnTo>
                  <a:pt x="0" y="127684"/>
                </a:lnTo>
                <a:quadBezTo>
                  <a:pt x="0" y="0"/>
                  <a:pt x="127684" y="0"/>
                </a:quadBezTo>
                <a:close/>
              </a:path>
            </a:pathLst>
          </a:custGeom>
          <a:solidFill>
            <a:srgbClr val="E1E1E1">
              <a:alpha val="20000"/>
            </a:srgbClr>
          </a:solidFill>
        </p:spPr>
        <p:txBody>
          <a:bodyPr/>
          <a:lstStyle/>
          <a:p>
            <a:endParaRPr/>
          </a:p>
        </p:txBody>
      </p:sp>
      <p:sp>
        <p:nvSpPr>
          <p:cNvPr id="6" name="Shape 2"/>
          <p:cNvSpPr/>
          <p:nvPr/>
        </p:nvSpPr>
        <p:spPr>
          <a:xfrm>
            <a:off x="603401" y="3263375"/>
            <a:ext cx="7497539" cy="914400"/>
          </a:xfrm>
          <a:custGeom>
            <a:avLst/>
            <a:gdLst/>
            <a:ahLst/>
            <a:cxnLst/>
            <a:rect l="l" t="t" r="r" b="b"/>
            <a:pathLst>
              <a:path w="7497539" h="914400">
                <a:moveTo>
                  <a:pt x="114300" y="0"/>
                </a:moveTo>
                <a:moveTo>
                  <a:pt x="114300" y="0"/>
                </a:moveTo>
                <a:lnTo>
                  <a:pt x="7383239" y="0"/>
                </a:lnTo>
                <a:quadBezTo>
                  <a:pt x="7497539" y="0"/>
                  <a:pt x="7497539" y="114300"/>
                </a:quadBezTo>
                <a:lnTo>
                  <a:pt x="7497539" y="800100"/>
                </a:lnTo>
                <a:quadBezTo>
                  <a:pt x="7497539" y="914400"/>
                  <a:pt x="7383239" y="914400"/>
                </a:quadBezTo>
                <a:lnTo>
                  <a:pt x="114300" y="914400"/>
                </a:lnTo>
                <a:quadBezTo>
                  <a:pt x="0" y="914400"/>
                  <a:pt x="0" y="800100"/>
                </a:quadBezTo>
                <a:lnTo>
                  <a:pt x="0" y="114300"/>
                </a:lnTo>
                <a:quadBezTo>
                  <a:pt x="0" y="0"/>
                  <a:pt x="114300" y="0"/>
                </a:quadBezTo>
                <a:close/>
              </a:path>
            </a:pathLst>
          </a:custGeom>
          <a:solidFill>
            <a:srgbClr val="E1E1E1">
              <a:alpha val="20000"/>
            </a:srgbClr>
          </a:solidFill>
        </p:spPr>
        <p:txBody>
          <a:bodyPr/>
          <a:lstStyle/>
          <a:p>
            <a:endParaRPr/>
          </a:p>
        </p:txBody>
      </p:sp>
      <p:sp>
        <p:nvSpPr>
          <p:cNvPr id="7" name="Shape 3"/>
          <p:cNvSpPr/>
          <p:nvPr/>
        </p:nvSpPr>
        <p:spPr>
          <a:xfrm rot="-8100000">
            <a:off x="8148204" y="3558047"/>
            <a:ext cx="325055" cy="325055"/>
          </a:xfrm>
          <a:custGeom>
            <a:avLst/>
            <a:gdLst/>
            <a:ahLst/>
            <a:cxnLst/>
            <a:rect l="l" t="t" r="r" b="b"/>
            <a:pathLst>
              <a:path w="325055" h="325055">
                <a:moveTo>
                  <a:pt x="0" y="0"/>
                </a:moveTo>
                <a:moveTo>
                  <a:pt x="0" y="0"/>
                </a:moveTo>
                <a:lnTo>
                  <a:pt x="0" y="325055"/>
                </a:lnTo>
                <a:lnTo>
                  <a:pt x="325055" y="325055"/>
                </a:lnTo>
                <a:close/>
              </a:path>
            </a:pathLst>
          </a:custGeom>
          <a:solidFill>
            <a:srgbClr val="E1E1E1">
              <a:alpha val="20000"/>
            </a:srgbClr>
          </a:solidFill>
        </p:spPr>
        <p:txBody>
          <a:bodyPr/>
          <a:lstStyle/>
          <a:p>
            <a:endParaRPr/>
          </a:p>
        </p:txBody>
      </p:sp>
      <p:sp>
        <p:nvSpPr>
          <p:cNvPr id="8" name="Shape 4"/>
          <p:cNvSpPr/>
          <p:nvPr/>
        </p:nvSpPr>
        <p:spPr>
          <a:xfrm>
            <a:off x="603401" y="2248391"/>
            <a:ext cx="7497539" cy="914400"/>
          </a:xfrm>
          <a:custGeom>
            <a:avLst/>
            <a:gdLst/>
            <a:ahLst/>
            <a:cxnLst/>
            <a:rect l="l" t="t" r="r" b="b"/>
            <a:pathLst>
              <a:path w="7497539" h="914400">
                <a:moveTo>
                  <a:pt x="114300" y="0"/>
                </a:moveTo>
                <a:moveTo>
                  <a:pt x="114300" y="0"/>
                </a:moveTo>
                <a:lnTo>
                  <a:pt x="7383239" y="0"/>
                </a:lnTo>
                <a:quadBezTo>
                  <a:pt x="7497539" y="0"/>
                  <a:pt x="7497539" y="114300"/>
                </a:quadBezTo>
                <a:lnTo>
                  <a:pt x="7497539" y="800100"/>
                </a:lnTo>
                <a:quadBezTo>
                  <a:pt x="7497539" y="914400"/>
                  <a:pt x="7383239" y="914400"/>
                </a:quadBezTo>
                <a:lnTo>
                  <a:pt x="114300" y="914400"/>
                </a:lnTo>
                <a:quadBezTo>
                  <a:pt x="0" y="914400"/>
                  <a:pt x="0" y="800100"/>
                </a:quadBezTo>
                <a:lnTo>
                  <a:pt x="0" y="114300"/>
                </a:lnTo>
                <a:quadBezTo>
                  <a:pt x="0" y="0"/>
                  <a:pt x="114300" y="0"/>
                </a:quadBezTo>
                <a:close/>
              </a:path>
            </a:pathLst>
          </a:custGeom>
          <a:solidFill>
            <a:srgbClr val="E1E1E1">
              <a:alpha val="20000"/>
            </a:srgbClr>
          </a:solidFill>
        </p:spPr>
        <p:txBody>
          <a:bodyPr/>
          <a:lstStyle/>
          <a:p>
            <a:endParaRPr/>
          </a:p>
        </p:txBody>
      </p:sp>
      <p:sp>
        <p:nvSpPr>
          <p:cNvPr id="9" name="Shape 5"/>
          <p:cNvSpPr/>
          <p:nvPr/>
        </p:nvSpPr>
        <p:spPr>
          <a:xfrm rot="-8100000">
            <a:off x="8148223" y="2543063"/>
            <a:ext cx="325055" cy="325055"/>
          </a:xfrm>
          <a:custGeom>
            <a:avLst/>
            <a:gdLst/>
            <a:ahLst/>
            <a:cxnLst/>
            <a:rect l="l" t="t" r="r" b="b"/>
            <a:pathLst>
              <a:path w="325055" h="325055">
                <a:moveTo>
                  <a:pt x="0" y="0"/>
                </a:moveTo>
                <a:moveTo>
                  <a:pt x="0" y="0"/>
                </a:moveTo>
                <a:lnTo>
                  <a:pt x="0" y="325055"/>
                </a:lnTo>
                <a:lnTo>
                  <a:pt x="325055" y="325055"/>
                </a:lnTo>
                <a:close/>
              </a:path>
            </a:pathLst>
          </a:custGeom>
          <a:solidFill>
            <a:srgbClr val="E1E1E1">
              <a:alpha val="20000"/>
            </a:srgbClr>
          </a:solidFill>
        </p:spPr>
        <p:txBody>
          <a:bodyPr/>
          <a:lstStyle/>
          <a:p>
            <a:endParaRPr/>
          </a:p>
        </p:txBody>
      </p:sp>
      <p:sp>
        <p:nvSpPr>
          <p:cNvPr id="10" name="Shape 6"/>
          <p:cNvSpPr/>
          <p:nvPr/>
        </p:nvSpPr>
        <p:spPr>
          <a:xfrm rot="-8100000">
            <a:off x="8148185" y="1394239"/>
            <a:ext cx="325055" cy="325055"/>
          </a:xfrm>
          <a:custGeom>
            <a:avLst/>
            <a:gdLst/>
            <a:ahLst/>
            <a:cxnLst/>
            <a:rect l="l" t="t" r="r" b="b"/>
            <a:pathLst>
              <a:path w="325055" h="325055">
                <a:moveTo>
                  <a:pt x="0" y="0"/>
                </a:moveTo>
                <a:moveTo>
                  <a:pt x="0" y="0"/>
                </a:moveTo>
                <a:lnTo>
                  <a:pt x="0" y="325055"/>
                </a:lnTo>
                <a:lnTo>
                  <a:pt x="325055" y="325055"/>
                </a:lnTo>
                <a:close/>
              </a:path>
            </a:pathLst>
          </a:custGeom>
          <a:solidFill>
            <a:srgbClr val="E1E1E1">
              <a:alpha val="20000"/>
            </a:srgbClr>
          </a:solidFill>
        </p:spPr>
        <p:txBody>
          <a:bodyPr/>
          <a:lstStyle/>
          <a:p>
            <a:endParaRPr/>
          </a:p>
        </p:txBody>
      </p:sp>
      <p:sp>
        <p:nvSpPr>
          <p:cNvPr id="11" name="Text 7"/>
          <p:cNvSpPr/>
          <p:nvPr/>
        </p:nvSpPr>
        <p:spPr>
          <a:xfrm>
            <a:off x="834307" y="1323749"/>
            <a:ext cx="2845133" cy="573106"/>
          </a:xfrm>
          <a:prstGeom prst="rect">
            <a:avLst/>
          </a:prstGeom>
          <a:noFill/>
        </p:spPr>
        <p:txBody>
          <a:bodyPr wrap="square" lIns="95250" tIns="95250" rIns="95250" bIns="95250" rtlCol="0" anchor="ctr">
            <a:spAutoFit/>
          </a:bodyPr>
          <a:lstStyle/>
          <a:p>
            <a:pPr marL="0" indent="0">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浮力的定义</a:t>
            </a:r>
            <a:endParaRPr lang="en-US" sz="1440"/>
          </a:p>
        </p:txBody>
      </p:sp>
      <p:sp>
        <p:nvSpPr>
          <p:cNvPr id="12" name="Text 8"/>
          <p:cNvSpPr/>
          <p:nvPr/>
        </p:nvSpPr>
        <p:spPr>
          <a:xfrm>
            <a:off x="3586576" y="1092264"/>
            <a:ext cx="4333133" cy="929005"/>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浮力，一种物理现象，是指物体在流体中受到的向上作用力。这种力量的大小等于被排开流体的重量，是阿基米德原理的具体体现。</a:t>
            </a:r>
            <a:endParaRPr lang="en-US" sz="1600"/>
          </a:p>
        </p:txBody>
      </p:sp>
      <p:sp>
        <p:nvSpPr>
          <p:cNvPr id="13" name="Text 9"/>
          <p:cNvSpPr/>
          <p:nvPr/>
        </p:nvSpPr>
        <p:spPr>
          <a:xfrm>
            <a:off x="834307" y="2409000"/>
            <a:ext cx="2531059" cy="593182"/>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浮力的计算方法</a:t>
            </a:r>
            <a:endParaRPr lang="en-US" sz="1440"/>
          </a:p>
        </p:txBody>
      </p:sp>
      <p:sp>
        <p:nvSpPr>
          <p:cNvPr id="14" name="Text 10"/>
          <p:cNvSpPr/>
          <p:nvPr/>
        </p:nvSpPr>
        <p:spPr>
          <a:xfrm>
            <a:off x="3586576" y="2241089"/>
            <a:ext cx="4333133" cy="929005"/>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浮力的计算涉及到物体的体积、密度以及液体的密度。通过这些参数，我们可以利用公式计算出物体在液体中所受的浮力大小。</a:t>
            </a:r>
            <a:endParaRPr lang="en-US" sz="1600"/>
          </a:p>
        </p:txBody>
      </p:sp>
      <p:sp>
        <p:nvSpPr>
          <p:cNvPr id="15" name="Text 11"/>
          <p:cNvSpPr/>
          <p:nvPr/>
        </p:nvSpPr>
        <p:spPr>
          <a:xfrm>
            <a:off x="834307" y="3434022"/>
            <a:ext cx="2530145" cy="573106"/>
          </a:xfrm>
          <a:prstGeom prst="rect">
            <a:avLst/>
          </a:prstGeom>
          <a:noFill/>
        </p:spPr>
        <p:txBody>
          <a:bodyPr wrap="square" lIns="95250" tIns="95250" rIns="95250" bIns="95250" rtlCol="0" anchor="ctr">
            <a:spAutoFit/>
          </a:bodyPr>
          <a:lstStyle/>
          <a:p>
            <a:pPr marL="0" indent="0">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生活中的浮力应用</a:t>
            </a:r>
            <a:endParaRPr lang="en-US" sz="1440"/>
          </a:p>
        </p:txBody>
      </p:sp>
      <p:sp>
        <p:nvSpPr>
          <p:cNvPr id="16" name="Text 12"/>
          <p:cNvSpPr/>
          <p:nvPr/>
        </p:nvSpPr>
        <p:spPr>
          <a:xfrm>
            <a:off x="3586576" y="3132882"/>
            <a:ext cx="4333133" cy="1175385"/>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浮力在日常生活中有着广泛的应用，如游泳时人体在水中的浮沉、船只的设计等，都与浮力的原理密切相关，展现了物理学在实际生活中的应用价值。</a:t>
            </a:r>
            <a:endParaRPr lang="en-US" sz="16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阿基米德原理</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505361" y="2646298"/>
            <a:ext cx="2516140" cy="1415329"/>
          </a:xfrm>
          <a:prstGeom prst="rect">
            <a:avLst/>
          </a:prstGeom>
        </p:spPr>
      </p:pic>
      <p:sp>
        <p:nvSpPr>
          <p:cNvPr id="6" name="Text 1"/>
          <p:cNvSpPr/>
          <p:nvPr/>
        </p:nvSpPr>
        <p:spPr>
          <a:xfrm>
            <a:off x="455940" y="826507"/>
            <a:ext cx="2614983"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阿基米德原理的由来</a:t>
            </a:r>
            <a:endParaRPr lang="en-US" sz="1440"/>
          </a:p>
        </p:txBody>
      </p:sp>
      <p:sp>
        <p:nvSpPr>
          <p:cNvPr id="7" name="Text 2"/>
          <p:cNvSpPr/>
          <p:nvPr/>
        </p:nvSpPr>
        <p:spPr>
          <a:xfrm>
            <a:off x="3247889" y="1290078"/>
            <a:ext cx="2614983" cy="12674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阿基米德原理阐述了一个物体完全或部分浸入液体时所受到的向上的浮力，等于该物体排开液体的重量。这一原理是理解物体漂浮与下沉的基础。</a:t>
            </a:r>
            <a:endParaRPr lang="en-US" sz="1400"/>
          </a:p>
        </p:txBody>
      </p:sp>
      <p:pic>
        <p:nvPicPr>
          <p:cNvPr id="8" name="Image 3"/>
          <p:cNvPicPr>
            <a:picLocks noChangeAspect="1"/>
          </p:cNvPicPr>
          <p:nvPr/>
        </p:nvPicPr>
        <p:blipFill>
          <a:blip r:embed="rId6"/>
          <a:srcRect l="154" r="154"/>
          <a:stretch>
            <a:fillRect/>
          </a:stretch>
        </p:blipFill>
        <p:spPr>
          <a:xfrm>
            <a:off x="3297311" y="2646298"/>
            <a:ext cx="2516140" cy="1415329"/>
          </a:xfrm>
          <a:prstGeom prst="rect">
            <a:avLst/>
          </a:prstGeom>
        </p:spPr>
      </p:pic>
      <p:sp>
        <p:nvSpPr>
          <p:cNvPr id="9" name="Text 3"/>
          <p:cNvSpPr/>
          <p:nvPr/>
        </p:nvSpPr>
        <p:spPr>
          <a:xfrm>
            <a:off x="3247889" y="826507"/>
            <a:ext cx="2614983"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原理的基本内容</a:t>
            </a:r>
            <a:endParaRPr lang="en-US" sz="1440"/>
          </a:p>
        </p:txBody>
      </p:sp>
      <p:sp>
        <p:nvSpPr>
          <p:cNvPr id="10" name="Text 4"/>
          <p:cNvSpPr/>
          <p:nvPr/>
        </p:nvSpPr>
        <p:spPr>
          <a:xfrm>
            <a:off x="6031158" y="1290078"/>
            <a:ext cx="2656902" cy="12674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阿基米德原理不仅适用于科学研究，还广泛应用于日常生活中，如船舶的设计、气球的升空等，都直接或间接地应用了这一原理。</a:t>
            </a:r>
            <a:endParaRPr lang="en-US" sz="1400"/>
          </a:p>
        </p:txBody>
      </p:sp>
      <p:pic>
        <p:nvPicPr>
          <p:cNvPr id="11" name="Image 4"/>
          <p:cNvPicPr>
            <a:picLocks noChangeAspect="1"/>
          </p:cNvPicPr>
          <p:nvPr/>
        </p:nvPicPr>
        <p:blipFill>
          <a:blip r:embed="rId7"/>
          <a:srcRect l="154" r="154"/>
          <a:stretch>
            <a:fillRect/>
          </a:stretch>
        </p:blipFill>
        <p:spPr>
          <a:xfrm>
            <a:off x="6101539" y="2646298"/>
            <a:ext cx="2516140" cy="1415329"/>
          </a:xfrm>
          <a:prstGeom prst="rect">
            <a:avLst/>
          </a:prstGeom>
        </p:spPr>
      </p:pic>
      <p:sp>
        <p:nvSpPr>
          <p:cNvPr id="12" name="Text 5"/>
          <p:cNvSpPr/>
          <p:nvPr/>
        </p:nvSpPr>
        <p:spPr>
          <a:xfrm>
            <a:off x="6031158" y="826507"/>
            <a:ext cx="2656902"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原理的应用实例</a:t>
            </a:r>
            <a:endParaRPr lang="en-US" sz="1440"/>
          </a:p>
        </p:txBody>
      </p:sp>
      <p:sp>
        <p:nvSpPr>
          <p:cNvPr id="13" name="Text 6"/>
          <p:cNvSpPr/>
          <p:nvPr/>
        </p:nvSpPr>
        <p:spPr>
          <a:xfrm>
            <a:off x="455940" y="1290078"/>
            <a:ext cx="2614983" cy="12674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阿基米德原理源自古希腊科学家阿基米德的一次意外发现，当他在浴缸中沐浴时注意到水位的变化，从而引发了对浮力和物体排水量关系的深入思考。</a:t>
            </a:r>
            <a:endParaRPr lang="en-US" sz="1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课程概述与学习目标</a:t>
            </a:r>
            <a:endParaRPr lang="en-US" sz="1440"/>
          </a:p>
        </p:txBody>
      </p:sp>
      <p:sp>
        <p:nvSpPr>
          <p:cNvPr id="3" name="Shape 1"/>
          <p:cNvSpPr/>
          <p:nvPr/>
        </p:nvSpPr>
        <p:spPr>
          <a:xfrm>
            <a:off x="566240" y="742425"/>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01</a:t>
            </a:r>
            <a:endParaRPr lang="en-US" sz="144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物体的浮沉</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rot="2700000">
            <a:off x="844660" y="2788678"/>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6" name="Shape 2"/>
          <p:cNvSpPr/>
          <p:nvPr/>
        </p:nvSpPr>
        <p:spPr>
          <a:xfrm rot="2700000">
            <a:off x="844660" y="1753483"/>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7" name="Shape 3"/>
          <p:cNvSpPr/>
          <p:nvPr/>
        </p:nvSpPr>
        <p:spPr>
          <a:xfrm rot="2700000">
            <a:off x="844660" y="229007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8" name="Shape 4"/>
          <p:cNvSpPr/>
          <p:nvPr/>
        </p:nvSpPr>
        <p:spPr>
          <a:xfrm rot="2700000">
            <a:off x="844660" y="331991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9" name="Shape 5"/>
          <p:cNvSpPr/>
          <p:nvPr/>
        </p:nvSpPr>
        <p:spPr>
          <a:xfrm rot="2700000">
            <a:off x="844660" y="121679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10" name="Text 6"/>
          <p:cNvSpPr/>
          <p:nvPr/>
        </p:nvSpPr>
        <p:spPr>
          <a:xfrm>
            <a:off x="786369" y="229007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786369" y="331991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2" name="Text 8"/>
          <p:cNvSpPr/>
          <p:nvPr/>
        </p:nvSpPr>
        <p:spPr>
          <a:xfrm>
            <a:off x="786369" y="121679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3" name="Shape 9"/>
          <p:cNvSpPr/>
          <p:nvPr/>
        </p:nvSpPr>
        <p:spPr>
          <a:xfrm>
            <a:off x="1377951" y="110889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4" name="Text 10"/>
          <p:cNvSpPr/>
          <p:nvPr/>
        </p:nvSpPr>
        <p:spPr>
          <a:xfrm>
            <a:off x="1529080" y="1296035"/>
            <a:ext cx="1416050" cy="7226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浮力与物体密度的关系</a:t>
            </a:r>
            <a:endParaRPr lang="en-US" sz="1440"/>
          </a:p>
        </p:txBody>
      </p:sp>
      <p:sp>
        <p:nvSpPr>
          <p:cNvPr id="15" name="Text 11"/>
          <p:cNvSpPr/>
          <p:nvPr/>
        </p:nvSpPr>
        <p:spPr>
          <a:xfrm>
            <a:off x="3227070" y="1099820"/>
            <a:ext cx="5181600" cy="929005"/>
          </a:xfrm>
          <a:prstGeom prst="rect">
            <a:avLst/>
          </a:prstGeom>
          <a:noFill/>
        </p:spPr>
        <p:txBody>
          <a:bodyPr wrap="square" lIns="95250" tIns="95250" rIns="95250" bIns="95250" rtlCol="0" anchor="t">
            <a:spAutoFit/>
          </a:bodyPr>
          <a:lstStyle/>
          <a:p>
            <a:pPr marL="0" indent="0">
              <a:lnSpc>
                <a:spcPct val="100000"/>
              </a:lnSpc>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当物体的密度小于液体时，物体会因为受到的浮力大于自身重力而漂浮在液面上。这一原理是理解物体浮沉现象的基础，揭示了物体密度和浮力之间的直接联系。</a:t>
            </a:r>
            <a:endParaRPr lang="en-US" sz="1600"/>
          </a:p>
        </p:txBody>
      </p:sp>
      <p:sp>
        <p:nvSpPr>
          <p:cNvPr id="16" name="Shape 12"/>
          <p:cNvSpPr/>
          <p:nvPr/>
        </p:nvSpPr>
        <p:spPr>
          <a:xfrm>
            <a:off x="1377951" y="2181487"/>
            <a:ext cx="7038804" cy="822960"/>
          </a:xfrm>
          <a:custGeom>
            <a:avLst/>
            <a:gdLst/>
            <a:ahLst/>
            <a:cxnLst/>
            <a:rect l="l" t="t" r="r" b="b"/>
            <a:pathLst>
              <a:path w="7038804" h="822960">
                <a:moveTo>
                  <a:pt x="102870" y="0"/>
                </a:moveTo>
                <a:moveTo>
                  <a:pt x="102870" y="0"/>
                </a:moveTo>
                <a:lnTo>
                  <a:pt x="6935934" y="0"/>
                </a:lnTo>
                <a:quadBezTo>
                  <a:pt x="7038804" y="0"/>
                  <a:pt x="7038804" y="102870"/>
                </a:quadBezTo>
                <a:lnTo>
                  <a:pt x="7038804" y="720090"/>
                </a:lnTo>
                <a:quadBezTo>
                  <a:pt x="7038804" y="822960"/>
                  <a:pt x="6935934"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7" name="Shape 13"/>
          <p:cNvSpPr/>
          <p:nvPr/>
        </p:nvSpPr>
        <p:spPr>
          <a:xfrm>
            <a:off x="1377950" y="3211830"/>
            <a:ext cx="7030720" cy="116713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8" name="Text 14"/>
          <p:cNvSpPr/>
          <p:nvPr/>
        </p:nvSpPr>
        <p:spPr>
          <a:xfrm>
            <a:off x="1529080" y="2369185"/>
            <a:ext cx="1416685" cy="7226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浮力作用下的平衡状态</a:t>
            </a:r>
            <a:endParaRPr lang="en-US" sz="1440"/>
          </a:p>
        </p:txBody>
      </p:sp>
      <p:sp>
        <p:nvSpPr>
          <p:cNvPr id="19" name="Text 15"/>
          <p:cNvSpPr/>
          <p:nvPr/>
        </p:nvSpPr>
        <p:spPr>
          <a:xfrm>
            <a:off x="3284855" y="2172335"/>
            <a:ext cx="5123815" cy="92900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当物体在液体中处于悬浮或漂浮状态时，意味着它所受的浮力与其重力达到了平衡。这种状态下的物体既不上浮也不下沉，展示了浮力作用的精妙平衡点。</a:t>
            </a:r>
            <a:endParaRPr lang="en-US" sz="1600"/>
          </a:p>
        </p:txBody>
      </p:sp>
      <p:sp>
        <p:nvSpPr>
          <p:cNvPr id="20" name="Text 16"/>
          <p:cNvSpPr/>
          <p:nvPr/>
        </p:nvSpPr>
        <p:spPr>
          <a:xfrm>
            <a:off x="1529080" y="3399155"/>
            <a:ext cx="1621790" cy="7226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影响物体浮沉的外部因素</a:t>
            </a:r>
            <a:endParaRPr lang="en-US" sz="1440"/>
          </a:p>
        </p:txBody>
      </p:sp>
      <p:sp>
        <p:nvSpPr>
          <p:cNvPr id="21" name="Text 17"/>
          <p:cNvSpPr/>
          <p:nvPr/>
        </p:nvSpPr>
        <p:spPr>
          <a:xfrm>
            <a:off x="3341370" y="3202940"/>
            <a:ext cx="5067300" cy="117538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除了物体本身的密度外，液体的种类、温度以及加入溶质等因素也能显著影响物体在液体中的浮沉情况。这些外部条件的变化能够改变液体的密度，进而影响对物体的浮力大小。</a:t>
            </a:r>
            <a:endParaRPr lang="en-US" sz="16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从粒子到宇宙</a:t>
            </a:r>
            <a:endParaRPr lang="en-US" sz="1440"/>
          </a:p>
        </p:txBody>
      </p:sp>
      <p:sp>
        <p:nvSpPr>
          <p:cNvPr id="3" name="Shape 1"/>
          <p:cNvSpPr/>
          <p:nvPr/>
        </p:nvSpPr>
        <p:spPr>
          <a:xfrm>
            <a:off x="566240" y="678925"/>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06</a:t>
            </a:r>
            <a:endParaRPr lang="en-US" sz="144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探索微观</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125591" y="1645920"/>
            <a:ext cx="174439" cy="0"/>
          </a:xfrm>
          <a:custGeom>
            <a:avLst/>
            <a:gdLst/>
            <a:ahLst/>
            <a:cxnLst/>
            <a:rect l="l" t="t" r="r" b="b"/>
            <a:pathLst>
              <a:path w="174439">
                <a:moveTo>
                  <a:pt x="174439" y="0"/>
                </a:moveTo>
                <a:moveTo>
                  <a:pt x="174439" y="0"/>
                </a:moveTo>
                <a:lnTo>
                  <a:pt x="0" y="0"/>
                </a:lnTo>
              </a:path>
            </a:pathLst>
          </a:custGeom>
          <a:noFill/>
          <a:ln w="19050">
            <a:solidFill>
              <a:srgbClr val="0055FF"/>
            </a:solidFill>
            <a:prstDash val="solid"/>
            <a:headEnd type="none"/>
            <a:tailEnd type="arrow"/>
          </a:ln>
        </p:spPr>
        <p:txBody>
          <a:bodyPr/>
          <a:lstStyle/>
          <a:p>
            <a:endParaRPr/>
          </a:p>
        </p:txBody>
      </p:sp>
      <p:sp>
        <p:nvSpPr>
          <p:cNvPr id="6" name="Shape 2"/>
          <p:cNvSpPr/>
          <p:nvPr/>
        </p:nvSpPr>
        <p:spPr>
          <a:xfrm>
            <a:off x="5024592" y="2752344"/>
            <a:ext cx="177670" cy="0"/>
          </a:xfrm>
          <a:custGeom>
            <a:avLst/>
            <a:gdLst/>
            <a:ahLst/>
            <a:cxnLst/>
            <a:rect l="l" t="t" r="r" b="b"/>
            <a:pathLst>
              <a:path w="177670">
                <a:moveTo>
                  <a:pt x="0" y="0"/>
                </a:moveTo>
                <a:moveTo>
                  <a:pt x="0" y="0"/>
                </a:moveTo>
                <a:lnTo>
                  <a:pt x="177670" y="0"/>
                </a:lnTo>
              </a:path>
            </a:pathLst>
          </a:custGeom>
          <a:noFill/>
          <a:ln w="19050">
            <a:solidFill>
              <a:srgbClr val="0055FF"/>
            </a:solidFill>
            <a:prstDash val="solid"/>
            <a:headEnd type="none"/>
            <a:tailEnd type="arrow"/>
          </a:ln>
        </p:spPr>
        <p:txBody>
          <a:bodyPr/>
          <a:lstStyle/>
          <a:p>
            <a:endParaRPr/>
          </a:p>
        </p:txBody>
      </p:sp>
      <p:sp>
        <p:nvSpPr>
          <p:cNvPr id="7" name="Shape 3"/>
          <p:cNvSpPr/>
          <p:nvPr/>
        </p:nvSpPr>
        <p:spPr>
          <a:xfrm>
            <a:off x="4118004" y="3799332"/>
            <a:ext cx="175088" cy="0"/>
          </a:xfrm>
          <a:custGeom>
            <a:avLst/>
            <a:gdLst/>
            <a:ahLst/>
            <a:cxnLst/>
            <a:rect l="l" t="t" r="r" b="b"/>
            <a:pathLst>
              <a:path w="175088">
                <a:moveTo>
                  <a:pt x="175088" y="0"/>
                </a:moveTo>
                <a:moveTo>
                  <a:pt x="175088" y="0"/>
                </a:moveTo>
                <a:lnTo>
                  <a:pt x="0" y="0"/>
                </a:lnTo>
              </a:path>
            </a:pathLst>
          </a:custGeom>
          <a:noFill/>
          <a:ln w="19050">
            <a:solidFill>
              <a:srgbClr val="0055FF"/>
            </a:solidFill>
            <a:prstDash val="solid"/>
            <a:headEnd type="none"/>
            <a:tailEnd type="arrow"/>
          </a:ln>
        </p:spPr>
        <p:txBody>
          <a:bodyPr/>
          <a:lstStyle/>
          <a:p>
            <a:endParaRPr/>
          </a:p>
        </p:txBody>
      </p:sp>
      <p:sp>
        <p:nvSpPr>
          <p:cNvPr id="8" name="Text 4"/>
          <p:cNvSpPr/>
          <p:nvPr/>
        </p:nvSpPr>
        <p:spPr>
          <a:xfrm>
            <a:off x="4287407" y="1280160"/>
            <a:ext cx="745435" cy="70408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73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Text 5"/>
          <p:cNvSpPr/>
          <p:nvPr/>
        </p:nvSpPr>
        <p:spPr>
          <a:xfrm>
            <a:off x="4287407" y="3429000"/>
            <a:ext cx="745435" cy="676656"/>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59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0" name="Text 6"/>
          <p:cNvSpPr/>
          <p:nvPr/>
        </p:nvSpPr>
        <p:spPr>
          <a:xfrm>
            <a:off x="4278263" y="2423160"/>
            <a:ext cx="745435" cy="676656"/>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59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890230" y="1280160"/>
            <a:ext cx="3108960" cy="402336"/>
          </a:xfrm>
          <a:prstGeom prst="rect">
            <a:avLst/>
          </a:prstGeom>
          <a:noFill/>
        </p:spPr>
        <p:txBody>
          <a:bodyPr wrap="square" lIns="95250" tIns="95250" rIns="95250" bIns="95250" rtlCol="0" anchor="t">
            <a:spAutoFit/>
          </a:bodyPr>
          <a:lstStyle/>
          <a:p>
            <a:pPr marL="0" indent="0" algn="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微观粒子世界</a:t>
            </a:r>
            <a:endParaRPr lang="en-US" sz="1440"/>
          </a:p>
        </p:txBody>
      </p:sp>
      <p:sp>
        <p:nvSpPr>
          <p:cNvPr id="12" name="Text 8"/>
          <p:cNvSpPr/>
          <p:nvPr/>
        </p:nvSpPr>
        <p:spPr>
          <a:xfrm>
            <a:off x="890230" y="1639519"/>
            <a:ext cx="3108960" cy="1267460"/>
          </a:xfrm>
          <a:prstGeom prst="rect">
            <a:avLst/>
          </a:prstGeom>
          <a:noFill/>
        </p:spPr>
        <p:txBody>
          <a:bodyPr wrap="square" lIns="95250" tIns="95250" rIns="95250" bIns="95250" rtlCol="0" anchor="t">
            <a:spAutoFit/>
          </a:bodyPr>
          <a:lstStyle/>
          <a:p>
            <a:pPr marL="0" indent="0" algn="r">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微观粒子世界充满了神秘与奇妙，从原子到夸克，这些微小的粒子构成了我们所见的一切物质。通过探索它们，我们可以更深入地理解物质的本质和宇宙的构造。</a:t>
            </a:r>
            <a:endParaRPr lang="en-US" sz="1400"/>
          </a:p>
        </p:txBody>
      </p:sp>
      <p:sp>
        <p:nvSpPr>
          <p:cNvPr id="13" name="Text 9"/>
          <p:cNvSpPr/>
          <p:nvPr/>
        </p:nvSpPr>
        <p:spPr>
          <a:xfrm>
            <a:off x="5235854" y="2039112"/>
            <a:ext cx="310896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粒子间的相互作用</a:t>
            </a:r>
            <a:endParaRPr lang="en-US" sz="1440"/>
          </a:p>
        </p:txBody>
      </p:sp>
      <p:sp>
        <p:nvSpPr>
          <p:cNvPr id="14" name="Text 10"/>
          <p:cNvSpPr/>
          <p:nvPr/>
        </p:nvSpPr>
        <p:spPr>
          <a:xfrm>
            <a:off x="5236250" y="2441448"/>
            <a:ext cx="3108960" cy="12674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粒子之间的相互作用是物理学的基础，如电磁力、强相互作用和弱相互作用等。这些作用决定了粒子的运动状态和转化过程，揭示了自然界的基本规律。</a:t>
            </a:r>
            <a:endParaRPr lang="en-US" sz="1400"/>
          </a:p>
        </p:txBody>
      </p:sp>
      <p:sp>
        <p:nvSpPr>
          <p:cNvPr id="15" name="Text 11"/>
          <p:cNvSpPr/>
          <p:nvPr/>
        </p:nvSpPr>
        <p:spPr>
          <a:xfrm>
            <a:off x="890230" y="2761488"/>
            <a:ext cx="3108960" cy="402336"/>
          </a:xfrm>
          <a:prstGeom prst="rect">
            <a:avLst/>
          </a:prstGeom>
          <a:noFill/>
        </p:spPr>
        <p:txBody>
          <a:bodyPr wrap="square" lIns="95250" tIns="95250" rIns="95250" bIns="95250" rtlCol="0" anchor="t">
            <a:spAutoFit/>
          </a:bodyPr>
          <a:lstStyle/>
          <a:p>
            <a:pPr marL="0" indent="0" algn="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微观世界的实验探索</a:t>
            </a:r>
            <a:endParaRPr lang="en-US" sz="1440"/>
          </a:p>
        </p:txBody>
      </p:sp>
      <p:sp>
        <p:nvSpPr>
          <p:cNvPr id="16" name="Text 12"/>
          <p:cNvSpPr/>
          <p:nvPr/>
        </p:nvSpPr>
        <p:spPr>
          <a:xfrm>
            <a:off x="890230" y="3163824"/>
            <a:ext cx="3108960" cy="1267460"/>
          </a:xfrm>
          <a:prstGeom prst="rect">
            <a:avLst/>
          </a:prstGeom>
          <a:noFill/>
        </p:spPr>
        <p:txBody>
          <a:bodyPr wrap="square" lIns="95250" tIns="95250" rIns="95250" bIns="95250" rtlCol="0" anchor="t">
            <a:spAutoFit/>
          </a:bodyPr>
          <a:lstStyle/>
          <a:p>
            <a:pPr marL="0" indent="0" algn="r">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通过精密的实验设备和技术，科学家们能够观测和测量微观粒子的行为。例如，使用粒子加速器可以模拟宇宙大爆炸的条件，从而研究宇宙的起源和发展。</a:t>
            </a:r>
            <a:endParaRPr lang="en-US" sz="1400"/>
          </a:p>
        </p:txBody>
      </p:sp>
      <p:pic>
        <p:nvPicPr>
          <p:cNvPr id="17" name="Image 2"/>
          <p:cNvPicPr>
            <a:picLocks noChangeAspect="1"/>
          </p:cNvPicPr>
          <p:nvPr/>
        </p:nvPicPr>
        <p:blipFill>
          <a:blip r:embed="rId5"/>
          <a:stretch>
            <a:fillRect/>
          </a:stretch>
        </p:blipFill>
        <p:spPr>
          <a:xfrm>
            <a:off x="4205111" y="1182319"/>
            <a:ext cx="914400" cy="914400"/>
          </a:xfrm>
          <a:prstGeom prst="rect">
            <a:avLst/>
          </a:prstGeom>
        </p:spPr>
      </p:pic>
      <p:pic>
        <p:nvPicPr>
          <p:cNvPr id="18" name="Image 3"/>
          <p:cNvPicPr>
            <a:picLocks noChangeAspect="1"/>
          </p:cNvPicPr>
          <p:nvPr/>
        </p:nvPicPr>
        <p:blipFill>
          <a:blip r:embed="rId5"/>
          <a:stretch>
            <a:fillRect/>
          </a:stretch>
        </p:blipFill>
        <p:spPr>
          <a:xfrm>
            <a:off x="4205111" y="2304288"/>
            <a:ext cx="914400" cy="914400"/>
          </a:xfrm>
          <a:prstGeom prst="rect">
            <a:avLst/>
          </a:prstGeom>
        </p:spPr>
      </p:pic>
      <p:pic>
        <p:nvPicPr>
          <p:cNvPr id="19" name="Image 4"/>
          <p:cNvPicPr>
            <a:picLocks noChangeAspect="1"/>
          </p:cNvPicPr>
          <p:nvPr/>
        </p:nvPicPr>
        <p:blipFill>
          <a:blip r:embed="rId5"/>
          <a:stretch>
            <a:fillRect/>
          </a:stretch>
        </p:blipFill>
        <p:spPr>
          <a:xfrm>
            <a:off x="4205111" y="3310128"/>
            <a:ext cx="914400" cy="9144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分子动理论的初步认识</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5510252" y="2264253"/>
            <a:ext cx="2689524" cy="445315"/>
          </a:xfrm>
          <a:custGeom>
            <a:avLst/>
            <a:gdLst/>
            <a:ahLst/>
            <a:cxnLst/>
            <a:rect l="l" t="t" r="r" b="b"/>
            <a:pathLst>
              <a:path w="2689524" h="445315">
                <a:moveTo>
                  <a:pt x="0" y="0"/>
                </a:moveTo>
                <a:moveTo>
                  <a:pt x="0" y="0"/>
                </a:moveTo>
                <a:lnTo>
                  <a:pt x="2689524" y="0"/>
                </a:lnTo>
                <a:lnTo>
                  <a:pt x="2689524" y="445315"/>
                </a:lnTo>
                <a:lnTo>
                  <a:pt x="0" y="445315"/>
                </a:lnTo>
                <a:close/>
              </a:path>
            </a:pathLst>
          </a:custGeom>
          <a:solidFill>
            <a:srgbClr val="5196FF"/>
          </a:solidFill>
        </p:spPr>
        <p:txBody>
          <a:bodyPr/>
          <a:lstStyle/>
          <a:p>
            <a:endParaRPr/>
          </a:p>
        </p:txBody>
      </p:sp>
      <p:sp>
        <p:nvSpPr>
          <p:cNvPr id="6" name="Shape 2"/>
          <p:cNvSpPr/>
          <p:nvPr/>
        </p:nvSpPr>
        <p:spPr>
          <a:xfrm rot="-8100000">
            <a:off x="7748355" y="2055442"/>
            <a:ext cx="731520" cy="731520"/>
          </a:xfrm>
          <a:custGeom>
            <a:avLst/>
            <a:gdLst/>
            <a:ahLst/>
            <a:cxnLst/>
            <a:rect l="l" t="t" r="r" b="b"/>
            <a:pathLst>
              <a:path w="731520" h="731520">
                <a:moveTo>
                  <a:pt x="0" y="0"/>
                </a:moveTo>
                <a:moveTo>
                  <a:pt x="0" y="0"/>
                </a:moveTo>
                <a:lnTo>
                  <a:pt x="0" y="731520"/>
                </a:lnTo>
                <a:lnTo>
                  <a:pt x="731520" y="731520"/>
                </a:lnTo>
                <a:close/>
              </a:path>
            </a:pathLst>
          </a:custGeom>
          <a:solidFill>
            <a:srgbClr val="5196FF"/>
          </a:solidFill>
        </p:spPr>
        <p:txBody>
          <a:bodyPr/>
          <a:lstStyle/>
          <a:p>
            <a:endParaRPr/>
          </a:p>
        </p:txBody>
      </p:sp>
      <p:sp>
        <p:nvSpPr>
          <p:cNvPr id="7" name="Shape 3"/>
          <p:cNvSpPr/>
          <p:nvPr/>
        </p:nvSpPr>
        <p:spPr>
          <a:xfrm>
            <a:off x="512622" y="1319563"/>
            <a:ext cx="7687154" cy="576734"/>
          </a:xfrm>
          <a:custGeom>
            <a:avLst/>
            <a:gdLst/>
            <a:ahLst/>
            <a:cxnLst/>
            <a:rect l="l" t="t" r="r" b="b"/>
            <a:pathLst>
              <a:path w="7687154" h="576734">
                <a:moveTo>
                  <a:pt x="0" y="0"/>
                </a:moveTo>
                <a:moveTo>
                  <a:pt x="0" y="0"/>
                </a:moveTo>
                <a:lnTo>
                  <a:pt x="7687154" y="0"/>
                </a:lnTo>
                <a:lnTo>
                  <a:pt x="7687154" y="576734"/>
                </a:lnTo>
                <a:lnTo>
                  <a:pt x="0" y="576734"/>
                </a:lnTo>
                <a:close/>
              </a:path>
            </a:pathLst>
          </a:custGeom>
          <a:solidFill>
            <a:srgbClr val="5196FF"/>
          </a:solidFill>
        </p:spPr>
        <p:txBody>
          <a:bodyPr/>
          <a:lstStyle/>
          <a:p>
            <a:endParaRPr/>
          </a:p>
        </p:txBody>
      </p:sp>
      <p:sp>
        <p:nvSpPr>
          <p:cNvPr id="8" name="Shape 4"/>
          <p:cNvSpPr/>
          <p:nvPr/>
        </p:nvSpPr>
        <p:spPr>
          <a:xfrm rot="-8100000">
            <a:off x="7739211" y="1242170"/>
            <a:ext cx="731520" cy="731520"/>
          </a:xfrm>
          <a:custGeom>
            <a:avLst/>
            <a:gdLst/>
            <a:ahLst/>
            <a:cxnLst/>
            <a:rect l="l" t="t" r="r" b="b"/>
            <a:pathLst>
              <a:path w="731520" h="731520">
                <a:moveTo>
                  <a:pt x="0" y="0"/>
                </a:moveTo>
                <a:moveTo>
                  <a:pt x="0" y="0"/>
                </a:moveTo>
                <a:lnTo>
                  <a:pt x="0" y="731520"/>
                </a:lnTo>
                <a:lnTo>
                  <a:pt x="731520" y="731520"/>
                </a:lnTo>
                <a:close/>
              </a:path>
            </a:pathLst>
          </a:custGeom>
          <a:solidFill>
            <a:srgbClr val="5196FF"/>
          </a:solidFill>
        </p:spPr>
        <p:txBody>
          <a:bodyPr/>
          <a:lstStyle/>
          <a:p>
            <a:endParaRPr/>
          </a:p>
        </p:txBody>
      </p:sp>
      <p:sp>
        <p:nvSpPr>
          <p:cNvPr id="9" name="Shape 5"/>
          <p:cNvSpPr/>
          <p:nvPr/>
        </p:nvSpPr>
        <p:spPr>
          <a:xfrm rot="-8100000">
            <a:off x="7730067" y="1610126"/>
            <a:ext cx="731520" cy="731520"/>
          </a:xfrm>
          <a:custGeom>
            <a:avLst/>
            <a:gdLst/>
            <a:ahLst/>
            <a:cxnLst/>
            <a:rect l="l" t="t" r="r" b="b"/>
            <a:pathLst>
              <a:path w="731520" h="731520">
                <a:moveTo>
                  <a:pt x="0" y="0"/>
                </a:moveTo>
                <a:moveTo>
                  <a:pt x="0" y="0"/>
                </a:moveTo>
                <a:lnTo>
                  <a:pt x="0" y="731520"/>
                </a:lnTo>
                <a:lnTo>
                  <a:pt x="731520" y="731520"/>
                </a:lnTo>
                <a:close/>
              </a:path>
            </a:pathLst>
          </a:custGeom>
          <a:solidFill>
            <a:srgbClr val="0084FF"/>
          </a:solidFill>
        </p:spPr>
        <p:txBody>
          <a:bodyPr/>
          <a:lstStyle/>
          <a:p>
            <a:endParaRPr/>
          </a:p>
        </p:txBody>
      </p:sp>
      <p:sp>
        <p:nvSpPr>
          <p:cNvPr id="10" name="Shape 6"/>
          <p:cNvSpPr/>
          <p:nvPr/>
        </p:nvSpPr>
        <p:spPr>
          <a:xfrm>
            <a:off x="521970" y="1903730"/>
            <a:ext cx="2510790" cy="1948180"/>
          </a:xfrm>
          <a:custGeom>
            <a:avLst/>
            <a:gdLst/>
            <a:ahLst/>
            <a:cxnLst/>
            <a:rect l="l" t="t" r="r" b="b"/>
            <a:pathLst>
              <a:path w="2511105" h="1682799">
                <a:moveTo>
                  <a:pt x="0" y="0"/>
                </a:moveTo>
                <a:moveTo>
                  <a:pt x="0" y="0"/>
                </a:moveTo>
                <a:lnTo>
                  <a:pt x="2511105" y="0"/>
                </a:lnTo>
                <a:lnTo>
                  <a:pt x="2511105" y="1682799"/>
                </a:lnTo>
                <a:lnTo>
                  <a:pt x="0" y="1682799"/>
                </a:lnTo>
                <a:close/>
              </a:path>
            </a:pathLst>
          </a:custGeom>
          <a:solidFill>
            <a:srgbClr val="000000">
              <a:alpha val="0"/>
            </a:srgbClr>
          </a:solidFill>
          <a:ln w="19050">
            <a:solidFill>
              <a:srgbClr val="5A85D9"/>
            </a:solidFill>
            <a:prstDash val="solid"/>
          </a:ln>
        </p:spPr>
        <p:txBody>
          <a:bodyPr/>
          <a:lstStyle/>
          <a:p>
            <a:endParaRPr/>
          </a:p>
        </p:txBody>
      </p:sp>
      <p:sp>
        <p:nvSpPr>
          <p:cNvPr id="11" name="Shape 7"/>
          <p:cNvSpPr/>
          <p:nvPr/>
        </p:nvSpPr>
        <p:spPr>
          <a:xfrm>
            <a:off x="3030855" y="2264410"/>
            <a:ext cx="2488565" cy="1856740"/>
          </a:xfrm>
          <a:custGeom>
            <a:avLst/>
            <a:gdLst/>
            <a:ahLst/>
            <a:cxnLst/>
            <a:rect l="l" t="t" r="r" b="b"/>
            <a:pathLst>
              <a:path w="2488647" h="1682799">
                <a:moveTo>
                  <a:pt x="0" y="0"/>
                </a:moveTo>
                <a:moveTo>
                  <a:pt x="0" y="0"/>
                </a:moveTo>
                <a:lnTo>
                  <a:pt x="2488647" y="0"/>
                </a:lnTo>
                <a:lnTo>
                  <a:pt x="2488647" y="1682799"/>
                </a:lnTo>
                <a:lnTo>
                  <a:pt x="0" y="1682799"/>
                </a:lnTo>
                <a:close/>
              </a:path>
            </a:pathLst>
          </a:custGeom>
          <a:solidFill>
            <a:srgbClr val="000000">
              <a:alpha val="0"/>
            </a:srgbClr>
          </a:solidFill>
          <a:ln w="19050">
            <a:solidFill>
              <a:srgbClr val="0055FF"/>
            </a:solidFill>
            <a:prstDash val="solid"/>
          </a:ln>
        </p:spPr>
        <p:txBody>
          <a:bodyPr/>
          <a:lstStyle/>
          <a:p>
            <a:endParaRPr/>
          </a:p>
        </p:txBody>
      </p:sp>
      <p:sp>
        <p:nvSpPr>
          <p:cNvPr id="12" name="Shape 8"/>
          <p:cNvSpPr/>
          <p:nvPr/>
        </p:nvSpPr>
        <p:spPr>
          <a:xfrm>
            <a:off x="5519420" y="2709545"/>
            <a:ext cx="2591435" cy="1972945"/>
          </a:xfrm>
          <a:custGeom>
            <a:avLst/>
            <a:gdLst/>
            <a:ahLst/>
            <a:cxnLst/>
            <a:rect l="l" t="t" r="r" b="b"/>
            <a:pathLst>
              <a:path w="2591353" h="1682799">
                <a:moveTo>
                  <a:pt x="0" y="0"/>
                </a:moveTo>
                <a:moveTo>
                  <a:pt x="0" y="0"/>
                </a:moveTo>
                <a:lnTo>
                  <a:pt x="2591353" y="0"/>
                </a:lnTo>
                <a:lnTo>
                  <a:pt x="2591353" y="1682799"/>
                </a:lnTo>
                <a:lnTo>
                  <a:pt x="0" y="1682799"/>
                </a:lnTo>
                <a:close/>
              </a:path>
            </a:pathLst>
          </a:custGeom>
          <a:solidFill>
            <a:srgbClr val="000000">
              <a:alpha val="0"/>
            </a:srgbClr>
          </a:solidFill>
          <a:ln w="19050">
            <a:solidFill>
              <a:srgbClr val="5A85D9"/>
            </a:solidFill>
            <a:prstDash val="solid"/>
          </a:ln>
        </p:spPr>
        <p:txBody>
          <a:bodyPr/>
          <a:lstStyle/>
          <a:p>
            <a:endParaRPr/>
          </a:p>
        </p:txBody>
      </p:sp>
      <p:sp>
        <p:nvSpPr>
          <p:cNvPr id="13" name="Text 9"/>
          <p:cNvSpPr/>
          <p:nvPr/>
        </p:nvSpPr>
        <p:spPr>
          <a:xfrm>
            <a:off x="602401" y="1406762"/>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分子运动现象</a:t>
            </a:r>
            <a:endParaRPr lang="en-US" sz="1440"/>
          </a:p>
        </p:txBody>
      </p:sp>
      <p:sp>
        <p:nvSpPr>
          <p:cNvPr id="14" name="Text 10"/>
          <p:cNvSpPr/>
          <p:nvPr/>
        </p:nvSpPr>
        <p:spPr>
          <a:xfrm>
            <a:off x="512622" y="1864695"/>
            <a:ext cx="2501961" cy="1927225"/>
          </a:xfrm>
          <a:prstGeom prst="rect">
            <a:avLst/>
          </a:prstGeom>
          <a:noFill/>
        </p:spPr>
        <p:txBody>
          <a:bodyPr wrap="square" lIns="95250" tIns="95250" rIns="95250" bIns="95250" rtlCol="0" anchor="t">
            <a:spAutoFit/>
          </a:bodyPr>
          <a:lstStyle/>
          <a:p>
            <a:pPr marL="0" indent="0" algn="just">
              <a:lnSpc>
                <a:spcPct val="101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分子动理论揭示了物质内部微观粒子的持续运动状态，这种无形的运动是物质热胀冷缩、气体扩散等宏观现象的根本原因，体现了自然界中能量转换与传递的基本原理。</a:t>
            </a:r>
            <a:endParaRPr lang="en-US" sz="1600"/>
          </a:p>
        </p:txBody>
      </p:sp>
      <p:sp>
        <p:nvSpPr>
          <p:cNvPr id="15" name="Text 11"/>
          <p:cNvSpPr/>
          <p:nvPr/>
        </p:nvSpPr>
        <p:spPr>
          <a:xfrm>
            <a:off x="3017435" y="2264253"/>
            <a:ext cx="2501961" cy="1927225"/>
          </a:xfrm>
          <a:prstGeom prst="rect">
            <a:avLst/>
          </a:prstGeom>
          <a:noFill/>
        </p:spPr>
        <p:txBody>
          <a:bodyPr wrap="square" lIns="95250" tIns="95250" rIns="95250" bIns="95250" rtlCol="0" anchor="t">
            <a:spAutoFit/>
          </a:bodyPr>
          <a:lstStyle/>
          <a:p>
            <a:pPr marL="0" indent="0" algn="just">
              <a:lnSpc>
                <a:spcPct val="101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温度的变化直接影响着分子运动的速率，高温下分子运动加剧，低温则减缓，这一关系解释了为何温度升高物体体积膨胀、冷却则收缩，揭示了温度对物质状态变化的影响机制。</a:t>
            </a:r>
            <a:endParaRPr lang="en-US" sz="1600"/>
          </a:p>
        </p:txBody>
      </p:sp>
      <p:sp>
        <p:nvSpPr>
          <p:cNvPr id="16" name="Text 12"/>
          <p:cNvSpPr/>
          <p:nvPr/>
        </p:nvSpPr>
        <p:spPr>
          <a:xfrm>
            <a:off x="5510252" y="2307233"/>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分子间作用力</a:t>
            </a:r>
            <a:endParaRPr lang="en-US" sz="1440"/>
          </a:p>
        </p:txBody>
      </p:sp>
      <p:sp>
        <p:nvSpPr>
          <p:cNvPr id="17" name="Text 13"/>
          <p:cNvSpPr/>
          <p:nvPr/>
        </p:nvSpPr>
        <p:spPr>
          <a:xfrm>
            <a:off x="5519396" y="2709569"/>
            <a:ext cx="2501961" cy="1927225"/>
          </a:xfrm>
          <a:prstGeom prst="rect">
            <a:avLst/>
          </a:prstGeom>
          <a:noFill/>
        </p:spPr>
        <p:txBody>
          <a:bodyPr wrap="square" lIns="95250" tIns="95250" rIns="95250" bIns="95250" rtlCol="0" anchor="t">
            <a:spAutoFit/>
          </a:bodyPr>
          <a:lstStyle/>
          <a:p>
            <a:pPr marL="0" indent="0" algn="just">
              <a:lnSpc>
                <a:spcPct val="101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分子间的引力与斥力共同决定了物质的凝聚态与相变过程，如固体的坚硬、液体的流动性及气体的自由扩散，这些相互作用力是理解物质三态变化及其物理性质的关键。</a:t>
            </a:r>
            <a:endParaRPr lang="en-US" sz="1600"/>
          </a:p>
        </p:txBody>
      </p:sp>
      <p:sp>
        <p:nvSpPr>
          <p:cNvPr id="18" name="Shape 14"/>
          <p:cNvSpPr/>
          <p:nvPr/>
        </p:nvSpPr>
        <p:spPr>
          <a:xfrm>
            <a:off x="3023727" y="1687519"/>
            <a:ext cx="5176049" cy="576734"/>
          </a:xfrm>
          <a:custGeom>
            <a:avLst/>
            <a:gdLst/>
            <a:ahLst/>
            <a:cxnLst/>
            <a:rect l="l" t="t" r="r" b="b"/>
            <a:pathLst>
              <a:path w="5176049" h="576734">
                <a:moveTo>
                  <a:pt x="0" y="0"/>
                </a:moveTo>
                <a:moveTo>
                  <a:pt x="0" y="0"/>
                </a:moveTo>
                <a:lnTo>
                  <a:pt x="5176049" y="0"/>
                </a:lnTo>
                <a:lnTo>
                  <a:pt x="5176049" y="576734"/>
                </a:lnTo>
                <a:lnTo>
                  <a:pt x="0" y="576734"/>
                </a:lnTo>
                <a:close/>
              </a:path>
            </a:pathLst>
          </a:custGeom>
          <a:solidFill>
            <a:srgbClr val="0084FF"/>
          </a:solidFill>
        </p:spPr>
        <p:txBody>
          <a:bodyPr/>
          <a:lstStyle/>
          <a:p>
            <a:endParaRPr/>
          </a:p>
        </p:txBody>
      </p:sp>
      <p:sp>
        <p:nvSpPr>
          <p:cNvPr id="19" name="Text 15"/>
          <p:cNvSpPr/>
          <p:nvPr/>
        </p:nvSpPr>
        <p:spPr>
          <a:xfrm>
            <a:off x="3014583" y="1774718"/>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温度与分子运动</a:t>
            </a:r>
            <a:endParaRPr lang="en-US" sz="144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探索宇宙</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148425" y="2215286"/>
            <a:ext cx="576615" cy="834888"/>
          </a:xfrm>
          <a:custGeom>
            <a:avLst/>
            <a:gdLst/>
            <a:ahLst/>
            <a:cxnLst/>
            <a:rect l="l" t="t" r="r" b="b"/>
            <a:pathLst>
              <a:path w="576615" h="834888">
                <a:moveTo>
                  <a:pt x="576615" y="0"/>
                </a:moveTo>
                <a:moveTo>
                  <a:pt x="576615" y="0"/>
                </a:moveTo>
                <a:lnTo>
                  <a:pt x="0" y="834888"/>
                </a:lnTo>
              </a:path>
            </a:pathLst>
          </a:custGeom>
          <a:noFill/>
          <a:ln w="19050">
            <a:solidFill>
              <a:srgbClr val="0055FF"/>
            </a:solidFill>
            <a:prstDash val="solid"/>
            <a:headEnd type="none"/>
            <a:tailEnd type="none"/>
          </a:ln>
        </p:spPr>
        <p:txBody>
          <a:bodyPr/>
          <a:lstStyle/>
          <a:p>
            <a:endParaRPr/>
          </a:p>
        </p:txBody>
      </p:sp>
      <p:sp>
        <p:nvSpPr>
          <p:cNvPr id="6" name="Shape 2"/>
          <p:cNvSpPr/>
          <p:nvPr/>
        </p:nvSpPr>
        <p:spPr>
          <a:xfrm>
            <a:off x="4160714" y="1450417"/>
            <a:ext cx="564612" cy="751974"/>
          </a:xfrm>
          <a:custGeom>
            <a:avLst/>
            <a:gdLst/>
            <a:ahLst/>
            <a:cxnLst/>
            <a:rect l="l" t="t" r="r" b="b"/>
            <a:pathLst>
              <a:path w="564612" h="751974">
                <a:moveTo>
                  <a:pt x="0" y="0"/>
                </a:moveTo>
                <a:moveTo>
                  <a:pt x="0" y="0"/>
                </a:moveTo>
                <a:lnTo>
                  <a:pt x="564612" y="751974"/>
                </a:lnTo>
              </a:path>
            </a:pathLst>
          </a:custGeom>
          <a:noFill/>
          <a:ln w="19050">
            <a:solidFill>
              <a:srgbClr val="0055FF"/>
            </a:solidFill>
            <a:prstDash val="solid"/>
            <a:headEnd type="none"/>
            <a:tailEnd type="none"/>
          </a:ln>
        </p:spPr>
        <p:txBody>
          <a:bodyPr/>
          <a:lstStyle/>
          <a:p>
            <a:endParaRPr/>
          </a:p>
        </p:txBody>
      </p:sp>
      <p:sp>
        <p:nvSpPr>
          <p:cNvPr id="7" name="Shape 3"/>
          <p:cNvSpPr/>
          <p:nvPr/>
        </p:nvSpPr>
        <p:spPr>
          <a:xfrm>
            <a:off x="646624" y="1078530"/>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p:spPr>
        <p:txBody>
          <a:bodyPr/>
          <a:lstStyle/>
          <a:p>
            <a:endParaRPr/>
          </a:p>
        </p:txBody>
      </p:sp>
      <p:sp>
        <p:nvSpPr>
          <p:cNvPr id="8" name="Shape 4"/>
          <p:cNvSpPr/>
          <p:nvPr/>
        </p:nvSpPr>
        <p:spPr>
          <a:xfrm>
            <a:off x="1203141" y="1359276"/>
            <a:ext cx="2868202" cy="0"/>
          </a:xfrm>
          <a:custGeom>
            <a:avLst/>
            <a:gdLst/>
            <a:ahLst/>
            <a:cxnLst/>
            <a:rect l="l" t="t" r="r" b="b"/>
            <a:pathLst>
              <a:path w="2868202">
                <a:moveTo>
                  <a:pt x="0" y="0"/>
                </a:moveTo>
                <a:moveTo>
                  <a:pt x="0" y="0"/>
                </a:moveTo>
                <a:lnTo>
                  <a:pt x="2868202" y="0"/>
                </a:lnTo>
              </a:path>
            </a:pathLst>
          </a:custGeom>
          <a:noFill/>
          <a:ln w="19050">
            <a:solidFill>
              <a:srgbClr val="0055FF"/>
            </a:solidFill>
            <a:prstDash val="solid"/>
            <a:headEnd type="none"/>
            <a:tailEnd type="none"/>
          </a:ln>
        </p:spPr>
        <p:txBody>
          <a:bodyPr/>
          <a:lstStyle/>
          <a:p>
            <a:endParaRPr/>
          </a:p>
        </p:txBody>
      </p:sp>
      <p:sp>
        <p:nvSpPr>
          <p:cNvPr id="9" name="Shape 5"/>
          <p:cNvSpPr/>
          <p:nvPr/>
        </p:nvSpPr>
        <p:spPr>
          <a:xfrm>
            <a:off x="4056069" y="135013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p:spPr>
        <p:txBody>
          <a:bodyPr/>
          <a:lstStyle/>
          <a:p>
            <a:endParaRPr/>
          </a:p>
        </p:txBody>
      </p:sp>
      <p:sp>
        <p:nvSpPr>
          <p:cNvPr id="10" name="Shape 6"/>
          <p:cNvSpPr/>
          <p:nvPr/>
        </p:nvSpPr>
        <p:spPr>
          <a:xfrm>
            <a:off x="4056069" y="293287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p:spPr>
        <p:txBody>
          <a:bodyPr/>
          <a:lstStyle/>
          <a:p>
            <a:endParaRPr/>
          </a:p>
        </p:txBody>
      </p:sp>
      <p:sp>
        <p:nvSpPr>
          <p:cNvPr id="11" name="Shape 7"/>
          <p:cNvSpPr/>
          <p:nvPr/>
        </p:nvSpPr>
        <p:spPr>
          <a:xfrm>
            <a:off x="4838991" y="2211190"/>
            <a:ext cx="3224944" cy="0"/>
          </a:xfrm>
          <a:custGeom>
            <a:avLst/>
            <a:gdLst/>
            <a:ahLst/>
            <a:cxnLst/>
            <a:rect l="l" t="t" r="r" b="b"/>
            <a:pathLst>
              <a:path w="3224944">
                <a:moveTo>
                  <a:pt x="0" y="0"/>
                </a:moveTo>
                <a:moveTo>
                  <a:pt x="0" y="0"/>
                </a:moveTo>
                <a:lnTo>
                  <a:pt x="3224944" y="0"/>
                </a:lnTo>
              </a:path>
            </a:pathLst>
          </a:custGeom>
          <a:noFill/>
          <a:ln w="19050">
            <a:solidFill>
              <a:srgbClr val="0055FF"/>
            </a:solidFill>
            <a:prstDash val="solid"/>
            <a:headEnd type="none"/>
            <a:tailEnd type="none"/>
          </a:ln>
        </p:spPr>
        <p:txBody>
          <a:bodyPr/>
          <a:lstStyle/>
          <a:p>
            <a:endParaRPr/>
          </a:p>
        </p:txBody>
      </p:sp>
      <p:sp>
        <p:nvSpPr>
          <p:cNvPr id="12" name="Shape 8"/>
          <p:cNvSpPr/>
          <p:nvPr/>
        </p:nvSpPr>
        <p:spPr>
          <a:xfrm>
            <a:off x="7940859" y="1957076"/>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p:spPr>
        <p:txBody>
          <a:bodyPr/>
          <a:lstStyle/>
          <a:p>
            <a:endParaRPr/>
          </a:p>
        </p:txBody>
      </p:sp>
      <p:sp>
        <p:nvSpPr>
          <p:cNvPr id="13" name="Shape 9"/>
          <p:cNvSpPr/>
          <p:nvPr/>
        </p:nvSpPr>
        <p:spPr>
          <a:xfrm>
            <a:off x="1203141" y="3113881"/>
            <a:ext cx="2886490" cy="2488"/>
          </a:xfrm>
          <a:custGeom>
            <a:avLst/>
            <a:gdLst/>
            <a:ahLst/>
            <a:cxnLst/>
            <a:rect l="l" t="t" r="r" b="b"/>
            <a:pathLst>
              <a:path w="2886490" h="2488">
                <a:moveTo>
                  <a:pt x="0" y="0"/>
                </a:moveTo>
                <a:moveTo>
                  <a:pt x="0" y="0"/>
                </a:moveTo>
                <a:lnTo>
                  <a:pt x="2886490" y="2488"/>
                </a:lnTo>
              </a:path>
            </a:pathLst>
          </a:custGeom>
          <a:noFill/>
          <a:ln w="19050">
            <a:solidFill>
              <a:srgbClr val="0055FF"/>
            </a:solidFill>
            <a:prstDash val="solid"/>
            <a:headEnd type="none"/>
            <a:tailEnd type="none"/>
          </a:ln>
        </p:spPr>
        <p:txBody>
          <a:bodyPr/>
          <a:lstStyle/>
          <a:p>
            <a:endParaRPr/>
          </a:p>
        </p:txBody>
      </p:sp>
      <p:sp>
        <p:nvSpPr>
          <p:cNvPr id="14" name="Shape 10"/>
          <p:cNvSpPr/>
          <p:nvPr/>
        </p:nvSpPr>
        <p:spPr>
          <a:xfrm>
            <a:off x="646624" y="2835622"/>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p:spPr>
        <p:txBody>
          <a:bodyPr/>
          <a:lstStyle/>
          <a:p>
            <a:endParaRPr/>
          </a:p>
        </p:txBody>
      </p:sp>
      <p:sp>
        <p:nvSpPr>
          <p:cNvPr id="15" name="Text 11"/>
          <p:cNvSpPr/>
          <p:nvPr/>
        </p:nvSpPr>
        <p:spPr>
          <a:xfrm>
            <a:off x="646624" y="1105962"/>
            <a:ext cx="556517" cy="512064"/>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6" name="Text 12"/>
          <p:cNvSpPr/>
          <p:nvPr/>
        </p:nvSpPr>
        <p:spPr>
          <a:xfrm>
            <a:off x="7940859" y="1984508"/>
            <a:ext cx="556517" cy="512064"/>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7" name="Text 13"/>
          <p:cNvSpPr/>
          <p:nvPr/>
        </p:nvSpPr>
        <p:spPr>
          <a:xfrm>
            <a:off x="646624" y="2862421"/>
            <a:ext cx="556517" cy="512064"/>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8" name="Text 14"/>
          <p:cNvSpPr/>
          <p:nvPr/>
        </p:nvSpPr>
        <p:spPr>
          <a:xfrm>
            <a:off x="1203141" y="957284"/>
            <a:ext cx="285292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宇宙的浩瀚无垠</a:t>
            </a:r>
            <a:endParaRPr lang="en-US" sz="1440"/>
          </a:p>
        </p:txBody>
      </p:sp>
      <p:sp>
        <p:nvSpPr>
          <p:cNvPr id="19" name="Text 15"/>
          <p:cNvSpPr/>
          <p:nvPr/>
        </p:nvSpPr>
        <p:spPr>
          <a:xfrm>
            <a:off x="1203665" y="1359620"/>
            <a:ext cx="2852928" cy="148272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宇宙是一个无边无际、充满神秘的空间，它包含了无数的星系、恒星和行星。人类对宇宙的探索从未停止过，通过各种先进的科技手段，我们逐渐揭开了宇宙的神秘面纱。</a:t>
            </a:r>
            <a:endParaRPr lang="en-US" sz="1400"/>
          </a:p>
        </p:txBody>
      </p:sp>
      <p:sp>
        <p:nvSpPr>
          <p:cNvPr id="20" name="Text 16"/>
          <p:cNvSpPr/>
          <p:nvPr/>
        </p:nvSpPr>
        <p:spPr>
          <a:xfrm>
            <a:off x="4838690" y="1808486"/>
            <a:ext cx="285292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黑洞与宇宙起源</a:t>
            </a:r>
            <a:endParaRPr lang="en-US" sz="1440"/>
          </a:p>
        </p:txBody>
      </p:sp>
      <p:sp>
        <p:nvSpPr>
          <p:cNvPr id="21" name="Text 17"/>
          <p:cNvSpPr/>
          <p:nvPr/>
        </p:nvSpPr>
        <p:spPr>
          <a:xfrm>
            <a:off x="4838405" y="2210926"/>
            <a:ext cx="2852928" cy="148272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黑洞是宇宙中一种极为奇特的天体现象，它具有强大的引力场，连光都无法逃脱。科学家认为黑洞可能是宇宙的起源之一，它们的存在为我们理解宇宙的演化提供了重要的线索。</a:t>
            </a:r>
            <a:endParaRPr lang="en-US" sz="1400"/>
          </a:p>
        </p:txBody>
      </p:sp>
      <p:sp>
        <p:nvSpPr>
          <p:cNvPr id="22" name="Text 18"/>
          <p:cNvSpPr/>
          <p:nvPr/>
        </p:nvSpPr>
        <p:spPr>
          <a:xfrm>
            <a:off x="1203141" y="2704702"/>
            <a:ext cx="285292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宇宙中的奇异物质</a:t>
            </a:r>
            <a:endParaRPr lang="en-US" sz="1440"/>
          </a:p>
        </p:txBody>
      </p:sp>
      <p:sp>
        <p:nvSpPr>
          <p:cNvPr id="23" name="Text 19"/>
          <p:cNvSpPr/>
          <p:nvPr/>
        </p:nvSpPr>
        <p:spPr>
          <a:xfrm>
            <a:off x="1203141" y="3125512"/>
            <a:ext cx="2852928" cy="148272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宇宙中存在许多奇异的物质，如暗物质和暗能量等。这些物质无法直接观测到，但它们对宇宙的结构和演化产生了深远的影响。科学家正在努力研究这些奇异物质的性质和作用。</a:t>
            </a:r>
            <a:endParaRPr lang="en-US" sz="1400"/>
          </a:p>
        </p:txBody>
      </p:sp>
      <p:sp>
        <p:nvSpPr>
          <p:cNvPr id="24" name="Shape 20"/>
          <p:cNvSpPr/>
          <p:nvPr/>
        </p:nvSpPr>
        <p:spPr>
          <a:xfrm>
            <a:off x="4646351" y="2114870"/>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p:spPr>
        <p:txBody>
          <a:bodyPr/>
          <a:lstStyle/>
          <a:p>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浩瀚的宇宙</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931010" y="2505493"/>
            <a:ext cx="2356811" cy="0"/>
          </a:xfrm>
          <a:custGeom>
            <a:avLst/>
            <a:gdLst/>
            <a:ahLst/>
            <a:cxnLst/>
            <a:rect l="l" t="t" r="r" b="b"/>
            <a:pathLst>
              <a:path w="2356811">
                <a:moveTo>
                  <a:pt x="2356811" y="0"/>
                </a:moveTo>
                <a:moveTo>
                  <a:pt x="2356811" y="0"/>
                </a:moveTo>
                <a:lnTo>
                  <a:pt x="0" y="0"/>
                </a:lnTo>
              </a:path>
            </a:pathLst>
          </a:custGeom>
          <a:noFill/>
          <a:ln w="19050">
            <a:solidFill>
              <a:srgbClr val="0055FF"/>
            </a:solidFill>
            <a:prstDash val="solid"/>
            <a:headEnd type="arrow"/>
            <a:tailEnd type="arrow"/>
          </a:ln>
        </p:spPr>
        <p:txBody>
          <a:bodyPr/>
          <a:lstStyle/>
          <a:p>
            <a:endParaRPr/>
          </a:p>
        </p:txBody>
      </p:sp>
      <p:sp>
        <p:nvSpPr>
          <p:cNvPr id="6" name="Shape 2"/>
          <p:cNvSpPr/>
          <p:nvPr/>
        </p:nvSpPr>
        <p:spPr>
          <a:xfrm>
            <a:off x="637864" y="1196539"/>
            <a:ext cx="374579" cy="770562"/>
          </a:xfrm>
          <a:custGeom>
            <a:avLst/>
            <a:gdLst/>
            <a:ahLst/>
            <a:cxnLst/>
            <a:rect l="l" t="t" r="r" b="b"/>
            <a:pathLst>
              <a:path w="374579" h="770562">
                <a:moveTo>
                  <a:pt x="187289" y="0"/>
                </a:moveTo>
                <a:moveTo>
                  <a:pt x="187289" y="0"/>
                </a:moveTo>
                <a:lnTo>
                  <a:pt x="187289" y="0"/>
                </a:lnTo>
                <a:quadBezTo>
                  <a:pt x="374579" y="0"/>
                  <a:pt x="374579" y="187289"/>
                </a:quadBezTo>
                <a:lnTo>
                  <a:pt x="374579" y="583272"/>
                </a:lnTo>
                <a:quadBezTo>
                  <a:pt x="374579" y="770562"/>
                  <a:pt x="187289" y="770562"/>
                </a:quadBezTo>
                <a:lnTo>
                  <a:pt x="187289" y="770562"/>
                </a:lnTo>
                <a:quadBezTo>
                  <a:pt x="0" y="770562"/>
                  <a:pt x="0" y="583272"/>
                </a:quadBezTo>
                <a:lnTo>
                  <a:pt x="0" y="187289"/>
                </a:lnTo>
                <a:quadBezTo>
                  <a:pt x="0" y="0"/>
                  <a:pt x="187289" y="0"/>
                </a:quadBezTo>
                <a:close/>
              </a:path>
            </a:pathLst>
          </a:custGeom>
          <a:solidFill>
            <a:srgbClr val="0084FF">
              <a:alpha val="50000"/>
            </a:srgbClr>
          </a:solidFill>
        </p:spPr>
        <p:txBody>
          <a:bodyPr/>
          <a:lstStyle/>
          <a:p>
            <a:endParaRPr/>
          </a:p>
        </p:txBody>
      </p:sp>
      <p:sp>
        <p:nvSpPr>
          <p:cNvPr id="7" name="Shape 3"/>
          <p:cNvSpPr/>
          <p:nvPr/>
        </p:nvSpPr>
        <p:spPr>
          <a:xfrm>
            <a:off x="627162" y="1196539"/>
            <a:ext cx="395983" cy="395983"/>
          </a:xfrm>
          <a:custGeom>
            <a:avLst/>
            <a:gdLst/>
            <a:ahLst/>
            <a:cxnLst/>
            <a:rect l="l" t="t" r="r" b="b"/>
            <a:pathLst>
              <a:path w="395983" h="395983">
                <a:moveTo>
                  <a:pt x="197992" y="0"/>
                </a:moveTo>
                <a:moveTo>
                  <a:pt x="197992" y="0"/>
                </a:moveTo>
                <a:cubicBezTo>
                  <a:pt x="307266" y="0"/>
                  <a:pt x="395983" y="88717"/>
                  <a:pt x="395983" y="197992"/>
                </a:cubicBezTo>
                <a:cubicBezTo>
                  <a:pt x="395983" y="307266"/>
                  <a:pt x="307266" y="395983"/>
                  <a:pt x="197992" y="395983"/>
                </a:cubicBezTo>
                <a:cubicBezTo>
                  <a:pt x="88717" y="395983"/>
                  <a:pt x="0" y="307266"/>
                  <a:pt x="0" y="197992"/>
                </a:cubicBezTo>
                <a:cubicBezTo>
                  <a:pt x="0" y="88717"/>
                  <a:pt x="88717" y="0"/>
                  <a:pt x="197992" y="0"/>
                </a:cubicBezTo>
                <a:close/>
              </a:path>
            </a:pathLst>
          </a:custGeom>
          <a:solidFill>
            <a:srgbClr val="0084FF"/>
          </a:solidFill>
        </p:spPr>
        <p:txBody>
          <a:bodyPr/>
          <a:lstStyle/>
          <a:p>
            <a:endParaRPr/>
          </a:p>
        </p:txBody>
      </p:sp>
      <p:sp>
        <p:nvSpPr>
          <p:cNvPr id="8" name="Text 4"/>
          <p:cNvSpPr/>
          <p:nvPr/>
        </p:nvSpPr>
        <p:spPr>
          <a:xfrm>
            <a:off x="537280" y="1150819"/>
            <a:ext cx="543006" cy="4846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8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5"/>
          <p:cNvSpPr/>
          <p:nvPr/>
        </p:nvSpPr>
        <p:spPr>
          <a:xfrm>
            <a:off x="2651634" y="2666540"/>
            <a:ext cx="374579" cy="770562"/>
          </a:xfrm>
          <a:custGeom>
            <a:avLst/>
            <a:gdLst/>
            <a:ahLst/>
            <a:cxnLst/>
            <a:rect l="l" t="t" r="r" b="b"/>
            <a:pathLst>
              <a:path w="374579" h="770562">
                <a:moveTo>
                  <a:pt x="187289" y="0"/>
                </a:moveTo>
                <a:moveTo>
                  <a:pt x="187289" y="0"/>
                </a:moveTo>
                <a:lnTo>
                  <a:pt x="187289" y="0"/>
                </a:lnTo>
                <a:quadBezTo>
                  <a:pt x="374579" y="0"/>
                  <a:pt x="374579" y="187289"/>
                </a:quadBezTo>
                <a:lnTo>
                  <a:pt x="374579" y="583272"/>
                </a:lnTo>
                <a:quadBezTo>
                  <a:pt x="374579" y="770562"/>
                  <a:pt x="187289" y="770562"/>
                </a:quadBezTo>
                <a:lnTo>
                  <a:pt x="187289" y="770562"/>
                </a:lnTo>
                <a:quadBezTo>
                  <a:pt x="0" y="770562"/>
                  <a:pt x="0" y="583272"/>
                </a:quadBezTo>
                <a:lnTo>
                  <a:pt x="0" y="187289"/>
                </a:lnTo>
                <a:quadBezTo>
                  <a:pt x="0" y="0"/>
                  <a:pt x="187289" y="0"/>
                </a:quadBezTo>
                <a:close/>
              </a:path>
            </a:pathLst>
          </a:custGeom>
          <a:solidFill>
            <a:srgbClr val="0084FF">
              <a:alpha val="50000"/>
            </a:srgbClr>
          </a:solidFill>
        </p:spPr>
        <p:txBody>
          <a:bodyPr/>
          <a:lstStyle/>
          <a:p>
            <a:endParaRPr/>
          </a:p>
        </p:txBody>
      </p:sp>
      <p:sp>
        <p:nvSpPr>
          <p:cNvPr id="10" name="Shape 6"/>
          <p:cNvSpPr/>
          <p:nvPr/>
        </p:nvSpPr>
        <p:spPr>
          <a:xfrm>
            <a:off x="2640931" y="2666540"/>
            <a:ext cx="395983" cy="395983"/>
          </a:xfrm>
          <a:custGeom>
            <a:avLst/>
            <a:gdLst/>
            <a:ahLst/>
            <a:cxnLst/>
            <a:rect l="l" t="t" r="r" b="b"/>
            <a:pathLst>
              <a:path w="395983" h="395983">
                <a:moveTo>
                  <a:pt x="197992" y="0"/>
                </a:moveTo>
                <a:moveTo>
                  <a:pt x="197992" y="0"/>
                </a:moveTo>
                <a:cubicBezTo>
                  <a:pt x="307266" y="0"/>
                  <a:pt x="395983" y="88717"/>
                  <a:pt x="395983" y="197992"/>
                </a:cubicBezTo>
                <a:cubicBezTo>
                  <a:pt x="395983" y="307266"/>
                  <a:pt x="307266" y="395983"/>
                  <a:pt x="197992" y="395983"/>
                </a:cubicBezTo>
                <a:cubicBezTo>
                  <a:pt x="88717" y="395983"/>
                  <a:pt x="0" y="307266"/>
                  <a:pt x="0" y="197992"/>
                </a:cubicBezTo>
                <a:cubicBezTo>
                  <a:pt x="0" y="88717"/>
                  <a:pt x="88717" y="0"/>
                  <a:pt x="197992" y="0"/>
                </a:cubicBezTo>
                <a:close/>
              </a:path>
            </a:pathLst>
          </a:custGeom>
          <a:solidFill>
            <a:srgbClr val="0084FF"/>
          </a:solidFill>
        </p:spPr>
        <p:txBody>
          <a:bodyPr/>
          <a:lstStyle/>
          <a:p>
            <a:endParaRPr/>
          </a:p>
        </p:txBody>
      </p:sp>
      <p:sp>
        <p:nvSpPr>
          <p:cNvPr id="11" name="Text 7"/>
          <p:cNvSpPr/>
          <p:nvPr/>
        </p:nvSpPr>
        <p:spPr>
          <a:xfrm>
            <a:off x="2552583" y="2620820"/>
            <a:ext cx="566988" cy="4846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8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2" name="Shape 8"/>
          <p:cNvSpPr/>
          <p:nvPr/>
        </p:nvSpPr>
        <p:spPr>
          <a:xfrm>
            <a:off x="4767525" y="1202716"/>
            <a:ext cx="374579" cy="770562"/>
          </a:xfrm>
          <a:custGeom>
            <a:avLst/>
            <a:gdLst/>
            <a:ahLst/>
            <a:cxnLst/>
            <a:rect l="l" t="t" r="r" b="b"/>
            <a:pathLst>
              <a:path w="374579" h="770562">
                <a:moveTo>
                  <a:pt x="187289" y="0"/>
                </a:moveTo>
                <a:moveTo>
                  <a:pt x="187289" y="0"/>
                </a:moveTo>
                <a:lnTo>
                  <a:pt x="187289" y="0"/>
                </a:lnTo>
                <a:quadBezTo>
                  <a:pt x="374579" y="0"/>
                  <a:pt x="374579" y="187289"/>
                </a:quadBezTo>
                <a:lnTo>
                  <a:pt x="374579" y="583272"/>
                </a:lnTo>
                <a:quadBezTo>
                  <a:pt x="374579" y="770562"/>
                  <a:pt x="187289" y="770562"/>
                </a:quadBezTo>
                <a:lnTo>
                  <a:pt x="187289" y="770562"/>
                </a:lnTo>
                <a:quadBezTo>
                  <a:pt x="0" y="770562"/>
                  <a:pt x="0" y="583272"/>
                </a:quadBezTo>
                <a:lnTo>
                  <a:pt x="0" y="187289"/>
                </a:lnTo>
                <a:quadBezTo>
                  <a:pt x="0" y="0"/>
                  <a:pt x="187289" y="0"/>
                </a:quadBezTo>
                <a:close/>
              </a:path>
            </a:pathLst>
          </a:custGeom>
          <a:solidFill>
            <a:srgbClr val="0084FF">
              <a:alpha val="50000"/>
            </a:srgbClr>
          </a:solidFill>
        </p:spPr>
        <p:txBody>
          <a:bodyPr/>
          <a:lstStyle/>
          <a:p>
            <a:endParaRPr/>
          </a:p>
        </p:txBody>
      </p:sp>
      <p:sp>
        <p:nvSpPr>
          <p:cNvPr id="13" name="Shape 9"/>
          <p:cNvSpPr/>
          <p:nvPr/>
        </p:nvSpPr>
        <p:spPr>
          <a:xfrm>
            <a:off x="4756823" y="1202716"/>
            <a:ext cx="395983" cy="395983"/>
          </a:xfrm>
          <a:custGeom>
            <a:avLst/>
            <a:gdLst/>
            <a:ahLst/>
            <a:cxnLst/>
            <a:rect l="l" t="t" r="r" b="b"/>
            <a:pathLst>
              <a:path w="395983" h="395983">
                <a:moveTo>
                  <a:pt x="197992" y="0"/>
                </a:moveTo>
                <a:moveTo>
                  <a:pt x="197992" y="0"/>
                </a:moveTo>
                <a:cubicBezTo>
                  <a:pt x="307266" y="0"/>
                  <a:pt x="395983" y="88717"/>
                  <a:pt x="395983" y="197992"/>
                </a:cubicBezTo>
                <a:cubicBezTo>
                  <a:pt x="395983" y="307266"/>
                  <a:pt x="307266" y="395983"/>
                  <a:pt x="197992" y="395983"/>
                </a:cubicBezTo>
                <a:cubicBezTo>
                  <a:pt x="88717" y="395983"/>
                  <a:pt x="0" y="307266"/>
                  <a:pt x="0" y="197992"/>
                </a:cubicBezTo>
                <a:cubicBezTo>
                  <a:pt x="0" y="88717"/>
                  <a:pt x="88717" y="0"/>
                  <a:pt x="197992" y="0"/>
                </a:cubicBezTo>
                <a:close/>
              </a:path>
            </a:pathLst>
          </a:custGeom>
          <a:solidFill>
            <a:srgbClr val="0084FF"/>
          </a:solidFill>
        </p:spPr>
        <p:txBody>
          <a:bodyPr/>
          <a:lstStyle/>
          <a:p>
            <a:endParaRPr/>
          </a:p>
        </p:txBody>
      </p:sp>
      <p:sp>
        <p:nvSpPr>
          <p:cNvPr id="14" name="Text 10"/>
          <p:cNvSpPr/>
          <p:nvPr/>
        </p:nvSpPr>
        <p:spPr>
          <a:xfrm>
            <a:off x="4659330" y="1150819"/>
            <a:ext cx="590969" cy="4846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8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5" name="Shape 11"/>
          <p:cNvSpPr/>
          <p:nvPr/>
        </p:nvSpPr>
        <p:spPr>
          <a:xfrm>
            <a:off x="3299836" y="2505493"/>
            <a:ext cx="2356811" cy="0"/>
          </a:xfrm>
          <a:custGeom>
            <a:avLst/>
            <a:gdLst/>
            <a:ahLst/>
            <a:cxnLst/>
            <a:rect l="l" t="t" r="r" b="b"/>
            <a:pathLst>
              <a:path w="2356811">
                <a:moveTo>
                  <a:pt x="2356811" y="0"/>
                </a:moveTo>
                <a:moveTo>
                  <a:pt x="2356811" y="0"/>
                </a:moveTo>
                <a:lnTo>
                  <a:pt x="0" y="0"/>
                </a:lnTo>
              </a:path>
            </a:pathLst>
          </a:custGeom>
          <a:noFill/>
          <a:ln w="19050">
            <a:solidFill>
              <a:srgbClr val="0055FF"/>
            </a:solidFill>
            <a:prstDash val="solid"/>
            <a:headEnd type="arrow"/>
            <a:tailEnd type="arrow"/>
          </a:ln>
        </p:spPr>
        <p:txBody>
          <a:bodyPr/>
          <a:lstStyle/>
          <a:p>
            <a:endParaRPr/>
          </a:p>
        </p:txBody>
      </p:sp>
      <p:sp>
        <p:nvSpPr>
          <p:cNvPr id="16" name="Shape 12"/>
          <p:cNvSpPr/>
          <p:nvPr/>
        </p:nvSpPr>
        <p:spPr>
          <a:xfrm>
            <a:off x="5656511" y="2505493"/>
            <a:ext cx="2356811" cy="0"/>
          </a:xfrm>
          <a:custGeom>
            <a:avLst/>
            <a:gdLst/>
            <a:ahLst/>
            <a:cxnLst/>
            <a:rect l="l" t="t" r="r" b="b"/>
            <a:pathLst>
              <a:path w="2356811">
                <a:moveTo>
                  <a:pt x="2356811" y="0"/>
                </a:moveTo>
                <a:moveTo>
                  <a:pt x="2356811" y="0"/>
                </a:moveTo>
                <a:lnTo>
                  <a:pt x="0" y="0"/>
                </a:lnTo>
              </a:path>
            </a:pathLst>
          </a:custGeom>
          <a:noFill/>
          <a:ln w="19050">
            <a:solidFill>
              <a:srgbClr val="0055FF"/>
            </a:solidFill>
            <a:prstDash val="solid"/>
            <a:headEnd type="arrow"/>
            <a:tailEnd type="arrow"/>
          </a:ln>
        </p:spPr>
        <p:txBody>
          <a:bodyPr/>
          <a:lstStyle/>
          <a:p>
            <a:endParaRPr/>
          </a:p>
        </p:txBody>
      </p:sp>
      <p:sp>
        <p:nvSpPr>
          <p:cNvPr id="17" name="Text 13"/>
          <p:cNvSpPr/>
          <p:nvPr/>
        </p:nvSpPr>
        <p:spPr>
          <a:xfrm>
            <a:off x="1132554" y="1024170"/>
            <a:ext cx="32918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宇宙的辽阔无边</a:t>
            </a:r>
            <a:endParaRPr lang="en-US" sz="1440"/>
          </a:p>
        </p:txBody>
      </p:sp>
      <p:sp>
        <p:nvSpPr>
          <p:cNvPr id="18" name="Text 14"/>
          <p:cNvSpPr/>
          <p:nvPr/>
        </p:nvSpPr>
        <p:spPr>
          <a:xfrm>
            <a:off x="1132554" y="1313239"/>
            <a:ext cx="3291840" cy="12674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宇宙浩瀚无垠，包含了数以亿计的星系和恒星。在这广袤的空间中，地球不过是一粒尘埃，凸显了人类在宇宙中微不足道的位置，同时也激发了我们对未知世界的探索欲望。</a:t>
            </a:r>
            <a:endParaRPr lang="en-US" sz="1400"/>
          </a:p>
        </p:txBody>
      </p:sp>
      <p:sp>
        <p:nvSpPr>
          <p:cNvPr id="19" name="Text 15"/>
          <p:cNvSpPr/>
          <p:nvPr/>
        </p:nvSpPr>
        <p:spPr>
          <a:xfrm>
            <a:off x="3196290" y="2539757"/>
            <a:ext cx="3291765"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恒星的诞生与死亡</a:t>
            </a:r>
            <a:endParaRPr lang="en-US" sz="1440"/>
          </a:p>
        </p:txBody>
      </p:sp>
      <p:sp>
        <p:nvSpPr>
          <p:cNvPr id="20" name="Text 16"/>
          <p:cNvSpPr/>
          <p:nvPr/>
        </p:nvSpPr>
        <p:spPr>
          <a:xfrm>
            <a:off x="3196215" y="2886683"/>
            <a:ext cx="3291840" cy="12674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每一颗恒星都经历从诞生到消亡的过程，从气体云的凝聚到成为耀眼的星体，再到最终可能爆炸成为超新星或塌缩成黑洞。这一过程展示了物质在宇宙中的循环和能量的巨大转换。</a:t>
            </a:r>
            <a:endParaRPr lang="en-US" sz="1400"/>
          </a:p>
        </p:txBody>
      </p:sp>
      <p:sp>
        <p:nvSpPr>
          <p:cNvPr id="21" name="Text 17"/>
          <p:cNvSpPr/>
          <p:nvPr/>
        </p:nvSpPr>
        <p:spPr>
          <a:xfrm>
            <a:off x="5314241" y="1024170"/>
            <a:ext cx="3292479"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星系的多样性</a:t>
            </a:r>
            <a:endParaRPr lang="en-US" sz="1440"/>
          </a:p>
        </p:txBody>
      </p:sp>
      <p:sp>
        <p:nvSpPr>
          <p:cNvPr id="22" name="Text 18"/>
          <p:cNvSpPr/>
          <p:nvPr/>
        </p:nvSpPr>
        <p:spPr>
          <a:xfrm>
            <a:off x="5314880" y="1313239"/>
            <a:ext cx="3291840" cy="12674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宇宙中的星系形态各异，有螺旋状、椭圆状以及不规则形状等。这些星系不仅在外观上有所区别，它们的组成、演化历程及内含天体的种类也各不相同，体现了宇宙结构的复杂性和多样性。</a:t>
            </a:r>
            <a:endParaRPr lang="en-US" sz="1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跨学科实践 为“天宫课堂”设计一个小实验</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312725" y="982154"/>
            <a:ext cx="4261104" cy="182880"/>
          </a:xfrm>
          <a:custGeom>
            <a:avLst/>
            <a:gdLst/>
            <a:ahLst/>
            <a:cxnLst/>
            <a:rect l="l" t="t" r="r" b="b"/>
            <a:pathLst>
              <a:path w="4261104" h="182880">
                <a:moveTo>
                  <a:pt x="0" y="0"/>
                </a:moveTo>
                <a:moveTo>
                  <a:pt x="0" y="0"/>
                </a:moveTo>
                <a:lnTo>
                  <a:pt x="4261104" y="0"/>
                </a:lnTo>
                <a:lnTo>
                  <a:pt x="4261104" y="182880"/>
                </a:lnTo>
                <a:lnTo>
                  <a:pt x="0" y="182880"/>
                </a:lnTo>
                <a:close/>
              </a:path>
            </a:pathLst>
          </a:custGeom>
          <a:solidFill>
            <a:srgbClr val="0084FF">
              <a:alpha val="50000"/>
            </a:srgbClr>
          </a:solidFill>
        </p:spPr>
        <p:txBody>
          <a:bodyPr/>
          <a:lstStyle/>
          <a:p>
            <a:endParaRPr/>
          </a:p>
        </p:txBody>
      </p:sp>
      <p:sp>
        <p:nvSpPr>
          <p:cNvPr id="6" name="Shape 2"/>
          <p:cNvSpPr/>
          <p:nvPr/>
        </p:nvSpPr>
        <p:spPr>
          <a:xfrm flipH="1">
            <a:off x="1682112" y="1165609"/>
            <a:ext cx="0" cy="567089"/>
          </a:xfrm>
          <a:custGeom>
            <a:avLst/>
            <a:gdLst/>
            <a:ahLst/>
            <a:cxnLst/>
            <a:rect l="l" t="t" r="r" b="b"/>
            <a:pathLst>
              <a:path h="567089">
                <a:moveTo>
                  <a:pt x="0" y="0"/>
                </a:moveTo>
                <a:moveTo>
                  <a:pt x="0" y="0"/>
                </a:moveTo>
                <a:lnTo>
                  <a:pt x="0" y="567089"/>
                </a:lnTo>
              </a:path>
            </a:pathLst>
          </a:custGeom>
          <a:noFill/>
          <a:ln w="38100">
            <a:solidFill>
              <a:srgbClr val="0055FF"/>
            </a:solidFill>
            <a:prstDash val="solid"/>
            <a:headEnd type="none"/>
            <a:tailEnd type="none"/>
          </a:ln>
        </p:spPr>
        <p:txBody>
          <a:bodyPr/>
          <a:lstStyle/>
          <a:p>
            <a:endParaRPr/>
          </a:p>
        </p:txBody>
      </p:sp>
      <p:sp>
        <p:nvSpPr>
          <p:cNvPr id="7" name="Shape 3"/>
          <p:cNvSpPr/>
          <p:nvPr/>
        </p:nvSpPr>
        <p:spPr>
          <a:xfrm>
            <a:off x="303581" y="1930210"/>
            <a:ext cx="2756916" cy="2231136"/>
          </a:xfrm>
          <a:custGeom>
            <a:avLst/>
            <a:gdLst/>
            <a:ahLst/>
            <a:cxnLst/>
            <a:rect l="l" t="t" r="r" b="b"/>
            <a:pathLst>
              <a:path w="2756916" h="2231136">
                <a:moveTo>
                  <a:pt x="278892" y="0"/>
                </a:moveTo>
                <a:moveTo>
                  <a:pt x="278892" y="0"/>
                </a:moveTo>
                <a:lnTo>
                  <a:pt x="2478024" y="0"/>
                </a:lnTo>
                <a:quadBezTo>
                  <a:pt x="2756916" y="0"/>
                  <a:pt x="2756916" y="278892"/>
                </a:quadBezTo>
                <a:lnTo>
                  <a:pt x="2756916" y="1952244"/>
                </a:lnTo>
                <a:quadBezTo>
                  <a:pt x="2756916" y="2231136"/>
                  <a:pt x="2478024" y="2231136"/>
                </a:quadBezTo>
                <a:lnTo>
                  <a:pt x="278892" y="2231136"/>
                </a:lnTo>
                <a:quadBezTo>
                  <a:pt x="0" y="2231136"/>
                  <a:pt x="0" y="1952244"/>
                </a:quadBezTo>
                <a:lnTo>
                  <a:pt x="0" y="278892"/>
                </a:lnTo>
                <a:quadBezTo>
                  <a:pt x="0" y="0"/>
                  <a:pt x="278892" y="0"/>
                </a:quadBezTo>
                <a:close/>
              </a:path>
            </a:pathLst>
          </a:custGeom>
          <a:solidFill>
            <a:srgbClr val="000000">
              <a:alpha val="0"/>
            </a:srgbClr>
          </a:solidFill>
          <a:ln w="19050">
            <a:solidFill>
              <a:srgbClr val="0055FF"/>
            </a:solidFill>
            <a:prstDash val="solid"/>
          </a:ln>
        </p:spPr>
        <p:txBody>
          <a:bodyPr/>
          <a:lstStyle/>
          <a:p>
            <a:endParaRPr/>
          </a:p>
        </p:txBody>
      </p:sp>
      <p:sp>
        <p:nvSpPr>
          <p:cNvPr id="8" name="Shape 4"/>
          <p:cNvSpPr/>
          <p:nvPr/>
        </p:nvSpPr>
        <p:spPr>
          <a:xfrm>
            <a:off x="884165" y="1648574"/>
            <a:ext cx="1595894" cy="395023"/>
          </a:xfrm>
          <a:custGeom>
            <a:avLst/>
            <a:gdLst/>
            <a:ahLst/>
            <a:cxnLst/>
            <a:rect l="l" t="t" r="r" b="b"/>
            <a:pathLst>
              <a:path w="1595894" h="395023">
                <a:moveTo>
                  <a:pt x="49378" y="0"/>
                </a:moveTo>
                <a:moveTo>
                  <a:pt x="49378" y="0"/>
                </a:moveTo>
                <a:lnTo>
                  <a:pt x="1546516" y="0"/>
                </a:lnTo>
                <a:quadBezTo>
                  <a:pt x="1595894" y="0"/>
                  <a:pt x="1595894" y="49378"/>
                </a:quadBezTo>
                <a:lnTo>
                  <a:pt x="1595894" y="345645"/>
                </a:lnTo>
                <a:quadBezTo>
                  <a:pt x="1595894" y="395023"/>
                  <a:pt x="1546516" y="395023"/>
                </a:quadBezTo>
                <a:lnTo>
                  <a:pt x="49378" y="395023"/>
                </a:lnTo>
                <a:quadBezTo>
                  <a:pt x="0" y="395023"/>
                  <a:pt x="0" y="345645"/>
                </a:quadBezTo>
                <a:lnTo>
                  <a:pt x="0" y="49378"/>
                </a:lnTo>
                <a:quadBezTo>
                  <a:pt x="0" y="0"/>
                  <a:pt x="49378" y="0"/>
                </a:quadBezTo>
                <a:close/>
              </a:path>
            </a:pathLst>
          </a:custGeom>
          <a:solidFill>
            <a:srgbClr val="0084FF"/>
          </a:solidFill>
        </p:spPr>
        <p:txBody>
          <a:bodyPr/>
          <a:lstStyle/>
          <a:p>
            <a:endParaRPr/>
          </a:p>
        </p:txBody>
      </p:sp>
      <p:sp>
        <p:nvSpPr>
          <p:cNvPr id="9" name="Text 5"/>
          <p:cNvSpPr/>
          <p:nvPr/>
        </p:nvSpPr>
        <p:spPr>
          <a:xfrm>
            <a:off x="1409546" y="1576338"/>
            <a:ext cx="545132" cy="539496"/>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7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0" name="Text 6"/>
          <p:cNvSpPr/>
          <p:nvPr/>
        </p:nvSpPr>
        <p:spPr>
          <a:xfrm>
            <a:off x="311785" y="2088833"/>
            <a:ext cx="2660015" cy="456565"/>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微重力环境下的浮力实验</a:t>
            </a:r>
            <a:endParaRPr lang="en-US" sz="1440"/>
          </a:p>
        </p:txBody>
      </p:sp>
      <p:sp>
        <p:nvSpPr>
          <p:cNvPr id="11" name="Text 7"/>
          <p:cNvSpPr/>
          <p:nvPr/>
        </p:nvSpPr>
        <p:spPr>
          <a:xfrm>
            <a:off x="466877" y="2455328"/>
            <a:ext cx="2430470"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在天宫课堂中，通过将水和油滴入太空舱内，观察它们在微重力条件下的行为变化，从而探索液体在不同重力环境下的物理特性及浮力原理。</a:t>
            </a:r>
            <a:endParaRPr lang="en-US" sz="1600"/>
          </a:p>
        </p:txBody>
      </p:sp>
      <p:sp>
        <p:nvSpPr>
          <p:cNvPr id="12" name="Shape 8"/>
          <p:cNvSpPr/>
          <p:nvPr/>
        </p:nvSpPr>
        <p:spPr>
          <a:xfrm flipH="1">
            <a:off x="4572000" y="1165034"/>
            <a:ext cx="0" cy="286867"/>
          </a:xfrm>
          <a:custGeom>
            <a:avLst/>
            <a:gdLst/>
            <a:ahLst/>
            <a:cxnLst/>
            <a:rect l="l" t="t" r="r" b="b"/>
            <a:pathLst>
              <a:path h="286867">
                <a:moveTo>
                  <a:pt x="0" y="0"/>
                </a:moveTo>
                <a:moveTo>
                  <a:pt x="0" y="0"/>
                </a:moveTo>
                <a:lnTo>
                  <a:pt x="0" y="286867"/>
                </a:lnTo>
              </a:path>
            </a:pathLst>
          </a:custGeom>
          <a:noFill/>
          <a:ln w="38100">
            <a:solidFill>
              <a:srgbClr val="0055FF"/>
            </a:solidFill>
            <a:prstDash val="solid"/>
            <a:headEnd type="none"/>
            <a:tailEnd type="none"/>
          </a:ln>
        </p:spPr>
        <p:txBody>
          <a:bodyPr/>
          <a:lstStyle/>
          <a:p>
            <a:endParaRPr/>
          </a:p>
        </p:txBody>
      </p:sp>
      <p:sp>
        <p:nvSpPr>
          <p:cNvPr id="13" name="Shape 9"/>
          <p:cNvSpPr/>
          <p:nvPr/>
        </p:nvSpPr>
        <p:spPr>
          <a:xfrm>
            <a:off x="3193369" y="1649412"/>
            <a:ext cx="2756916" cy="2231136"/>
          </a:xfrm>
          <a:custGeom>
            <a:avLst/>
            <a:gdLst/>
            <a:ahLst/>
            <a:cxnLst/>
            <a:rect l="l" t="t" r="r" b="b"/>
            <a:pathLst>
              <a:path w="2756916" h="2231136">
                <a:moveTo>
                  <a:pt x="278892" y="0"/>
                </a:moveTo>
                <a:moveTo>
                  <a:pt x="278892" y="0"/>
                </a:moveTo>
                <a:lnTo>
                  <a:pt x="2478024" y="0"/>
                </a:lnTo>
                <a:quadBezTo>
                  <a:pt x="2756916" y="0"/>
                  <a:pt x="2756916" y="278892"/>
                </a:quadBezTo>
                <a:lnTo>
                  <a:pt x="2756916" y="1952244"/>
                </a:lnTo>
                <a:quadBezTo>
                  <a:pt x="2756916" y="2231136"/>
                  <a:pt x="2478024" y="2231136"/>
                </a:quadBezTo>
                <a:lnTo>
                  <a:pt x="278892" y="2231136"/>
                </a:lnTo>
                <a:quadBezTo>
                  <a:pt x="0" y="2231136"/>
                  <a:pt x="0" y="1952244"/>
                </a:quadBezTo>
                <a:lnTo>
                  <a:pt x="0" y="278892"/>
                </a:lnTo>
                <a:quadBezTo>
                  <a:pt x="0" y="0"/>
                  <a:pt x="278892" y="0"/>
                </a:quadBezTo>
                <a:close/>
              </a:path>
            </a:pathLst>
          </a:custGeom>
          <a:solidFill>
            <a:srgbClr val="000000">
              <a:alpha val="0"/>
            </a:srgbClr>
          </a:solidFill>
          <a:ln w="19050">
            <a:solidFill>
              <a:srgbClr val="5A85D9"/>
            </a:solidFill>
            <a:prstDash val="solid"/>
          </a:ln>
        </p:spPr>
        <p:txBody>
          <a:bodyPr/>
          <a:lstStyle/>
          <a:p>
            <a:endParaRPr/>
          </a:p>
        </p:txBody>
      </p:sp>
      <p:sp>
        <p:nvSpPr>
          <p:cNvPr id="14" name="Shape 10"/>
          <p:cNvSpPr/>
          <p:nvPr/>
        </p:nvSpPr>
        <p:spPr>
          <a:xfrm>
            <a:off x="3774053" y="1367777"/>
            <a:ext cx="1595894" cy="395023"/>
          </a:xfrm>
          <a:custGeom>
            <a:avLst/>
            <a:gdLst/>
            <a:ahLst/>
            <a:cxnLst/>
            <a:rect l="l" t="t" r="r" b="b"/>
            <a:pathLst>
              <a:path w="1595894" h="395023">
                <a:moveTo>
                  <a:pt x="49378" y="0"/>
                </a:moveTo>
                <a:moveTo>
                  <a:pt x="49378" y="0"/>
                </a:moveTo>
                <a:lnTo>
                  <a:pt x="1546516" y="0"/>
                </a:lnTo>
                <a:quadBezTo>
                  <a:pt x="1595894" y="0"/>
                  <a:pt x="1595894" y="49378"/>
                </a:quadBezTo>
                <a:lnTo>
                  <a:pt x="1595894" y="345645"/>
                </a:lnTo>
                <a:quadBezTo>
                  <a:pt x="1595894" y="395023"/>
                  <a:pt x="1546516" y="395023"/>
                </a:quadBezTo>
                <a:lnTo>
                  <a:pt x="49378" y="395023"/>
                </a:lnTo>
                <a:quadBezTo>
                  <a:pt x="0" y="395023"/>
                  <a:pt x="0" y="345645"/>
                </a:quadBezTo>
                <a:lnTo>
                  <a:pt x="0" y="49378"/>
                </a:lnTo>
                <a:quadBezTo>
                  <a:pt x="0" y="0"/>
                  <a:pt x="49378" y="0"/>
                </a:quadBezTo>
                <a:close/>
              </a:path>
            </a:pathLst>
          </a:custGeom>
          <a:solidFill>
            <a:srgbClr val="0084FF"/>
          </a:solidFill>
        </p:spPr>
        <p:txBody>
          <a:bodyPr/>
          <a:lstStyle/>
          <a:p>
            <a:endParaRPr/>
          </a:p>
        </p:txBody>
      </p:sp>
      <p:sp>
        <p:nvSpPr>
          <p:cNvPr id="15" name="Text 11"/>
          <p:cNvSpPr/>
          <p:nvPr/>
        </p:nvSpPr>
        <p:spPr>
          <a:xfrm>
            <a:off x="4299434" y="1295540"/>
            <a:ext cx="545132" cy="539496"/>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7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6" name="Text 12"/>
          <p:cNvSpPr/>
          <p:nvPr/>
        </p:nvSpPr>
        <p:spPr>
          <a:xfrm>
            <a:off x="3356765" y="1835036"/>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真空中的声波传播</a:t>
            </a:r>
            <a:endParaRPr lang="en-US" sz="1440"/>
          </a:p>
        </p:txBody>
      </p:sp>
      <p:sp>
        <p:nvSpPr>
          <p:cNvPr id="17" name="Text 13"/>
          <p:cNvSpPr/>
          <p:nvPr/>
        </p:nvSpPr>
        <p:spPr>
          <a:xfrm>
            <a:off x="3356765" y="2174531"/>
            <a:ext cx="2430470"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设计一个实验，利用特制的振动装置在太空舱内产生声波，观察并记录声波在接近真空环境中的传播情况，以此探究声音传播与介质关系的基本原理。</a:t>
            </a:r>
            <a:endParaRPr lang="en-US" sz="1600"/>
          </a:p>
        </p:txBody>
      </p:sp>
      <p:sp>
        <p:nvSpPr>
          <p:cNvPr id="18" name="Shape 14"/>
          <p:cNvSpPr/>
          <p:nvPr/>
        </p:nvSpPr>
        <p:spPr>
          <a:xfrm flipH="1">
            <a:off x="7461888" y="1165301"/>
            <a:ext cx="0" cy="567397"/>
          </a:xfrm>
          <a:custGeom>
            <a:avLst/>
            <a:gdLst/>
            <a:ahLst/>
            <a:cxnLst/>
            <a:rect l="l" t="t" r="r" b="b"/>
            <a:pathLst>
              <a:path h="567397">
                <a:moveTo>
                  <a:pt x="0" y="0"/>
                </a:moveTo>
                <a:moveTo>
                  <a:pt x="0" y="0"/>
                </a:moveTo>
                <a:lnTo>
                  <a:pt x="0" y="567397"/>
                </a:lnTo>
              </a:path>
            </a:pathLst>
          </a:custGeom>
          <a:noFill/>
          <a:ln w="38100">
            <a:solidFill>
              <a:srgbClr val="0055FF"/>
            </a:solidFill>
            <a:prstDash val="solid"/>
            <a:headEnd type="none"/>
            <a:tailEnd type="none"/>
          </a:ln>
        </p:spPr>
        <p:txBody>
          <a:bodyPr/>
          <a:lstStyle/>
          <a:p>
            <a:endParaRPr/>
          </a:p>
        </p:txBody>
      </p:sp>
      <p:sp>
        <p:nvSpPr>
          <p:cNvPr id="19" name="Shape 15"/>
          <p:cNvSpPr/>
          <p:nvPr/>
        </p:nvSpPr>
        <p:spPr>
          <a:xfrm>
            <a:off x="6083503" y="1929754"/>
            <a:ext cx="2756916" cy="2231136"/>
          </a:xfrm>
          <a:custGeom>
            <a:avLst/>
            <a:gdLst/>
            <a:ahLst/>
            <a:cxnLst/>
            <a:rect l="l" t="t" r="r" b="b"/>
            <a:pathLst>
              <a:path w="2756916" h="2231136">
                <a:moveTo>
                  <a:pt x="278892" y="0"/>
                </a:moveTo>
                <a:moveTo>
                  <a:pt x="278892" y="0"/>
                </a:moveTo>
                <a:lnTo>
                  <a:pt x="2478024" y="0"/>
                </a:lnTo>
                <a:quadBezTo>
                  <a:pt x="2756916" y="0"/>
                  <a:pt x="2756916" y="278892"/>
                </a:quadBezTo>
                <a:lnTo>
                  <a:pt x="2756916" y="1952244"/>
                </a:lnTo>
                <a:quadBezTo>
                  <a:pt x="2756916" y="2231136"/>
                  <a:pt x="2478024" y="2231136"/>
                </a:quadBezTo>
                <a:lnTo>
                  <a:pt x="278892" y="2231136"/>
                </a:lnTo>
                <a:quadBezTo>
                  <a:pt x="0" y="2231136"/>
                  <a:pt x="0" y="1952244"/>
                </a:quadBezTo>
                <a:lnTo>
                  <a:pt x="0" y="278892"/>
                </a:lnTo>
                <a:quadBezTo>
                  <a:pt x="0" y="0"/>
                  <a:pt x="278892" y="0"/>
                </a:quadBezTo>
                <a:close/>
              </a:path>
            </a:pathLst>
          </a:custGeom>
          <a:solidFill>
            <a:srgbClr val="000000">
              <a:alpha val="0"/>
            </a:srgbClr>
          </a:solidFill>
          <a:ln w="19050">
            <a:solidFill>
              <a:srgbClr val="0055FF"/>
            </a:solidFill>
            <a:prstDash val="solid"/>
          </a:ln>
        </p:spPr>
        <p:txBody>
          <a:bodyPr/>
          <a:lstStyle/>
          <a:p>
            <a:endParaRPr/>
          </a:p>
        </p:txBody>
      </p:sp>
      <p:sp>
        <p:nvSpPr>
          <p:cNvPr id="20" name="Shape 16"/>
          <p:cNvSpPr/>
          <p:nvPr/>
        </p:nvSpPr>
        <p:spPr>
          <a:xfrm>
            <a:off x="6663941" y="1648574"/>
            <a:ext cx="1595894" cy="395023"/>
          </a:xfrm>
          <a:custGeom>
            <a:avLst/>
            <a:gdLst/>
            <a:ahLst/>
            <a:cxnLst/>
            <a:rect l="l" t="t" r="r" b="b"/>
            <a:pathLst>
              <a:path w="1595894" h="395023">
                <a:moveTo>
                  <a:pt x="49378" y="0"/>
                </a:moveTo>
                <a:moveTo>
                  <a:pt x="49378" y="0"/>
                </a:moveTo>
                <a:lnTo>
                  <a:pt x="1546516" y="0"/>
                </a:lnTo>
                <a:quadBezTo>
                  <a:pt x="1595894" y="0"/>
                  <a:pt x="1595894" y="49378"/>
                </a:quadBezTo>
                <a:lnTo>
                  <a:pt x="1595894" y="345645"/>
                </a:lnTo>
                <a:quadBezTo>
                  <a:pt x="1595894" y="395023"/>
                  <a:pt x="1546516" y="395023"/>
                </a:quadBezTo>
                <a:lnTo>
                  <a:pt x="49378" y="395023"/>
                </a:lnTo>
                <a:quadBezTo>
                  <a:pt x="0" y="395023"/>
                  <a:pt x="0" y="345645"/>
                </a:quadBezTo>
                <a:lnTo>
                  <a:pt x="0" y="49378"/>
                </a:lnTo>
                <a:quadBezTo>
                  <a:pt x="0" y="0"/>
                  <a:pt x="49378" y="0"/>
                </a:quadBezTo>
                <a:close/>
              </a:path>
            </a:pathLst>
          </a:custGeom>
          <a:solidFill>
            <a:srgbClr val="0084FF"/>
          </a:solidFill>
        </p:spPr>
        <p:txBody>
          <a:bodyPr/>
          <a:lstStyle/>
          <a:p>
            <a:endParaRPr/>
          </a:p>
        </p:txBody>
      </p:sp>
      <p:sp>
        <p:nvSpPr>
          <p:cNvPr id="21" name="Text 17"/>
          <p:cNvSpPr/>
          <p:nvPr/>
        </p:nvSpPr>
        <p:spPr>
          <a:xfrm>
            <a:off x="7189322" y="1576338"/>
            <a:ext cx="545132" cy="539496"/>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7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22" name="Text 18"/>
          <p:cNvSpPr/>
          <p:nvPr/>
        </p:nvSpPr>
        <p:spPr>
          <a:xfrm>
            <a:off x="6083300" y="2088833"/>
            <a:ext cx="2748915" cy="456565"/>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光在不同介质中的折射率</a:t>
            </a:r>
            <a:endParaRPr lang="en-US" sz="1440"/>
          </a:p>
        </p:txBody>
      </p:sp>
      <p:sp>
        <p:nvSpPr>
          <p:cNvPr id="23" name="Text 19"/>
          <p:cNvSpPr/>
          <p:nvPr/>
        </p:nvSpPr>
        <p:spPr>
          <a:xfrm>
            <a:off x="6246653" y="2455328"/>
            <a:ext cx="2430470"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通过在太空舱内使用激光笔照射不同材料（如水、玻璃、空气等），观察光线的折射现象，分析比较各材料的折射率，深化对光的折射原理的理解。</a:t>
            </a:r>
            <a:endParaRPr lang="en-US" sz="1600"/>
          </a:p>
        </p:txBody>
      </p:sp>
      <p:sp>
        <p:nvSpPr>
          <p:cNvPr id="24" name="Shape 20"/>
          <p:cNvSpPr/>
          <p:nvPr/>
        </p:nvSpPr>
        <p:spPr>
          <a:xfrm>
            <a:off x="4572000" y="982154"/>
            <a:ext cx="4261104" cy="182880"/>
          </a:xfrm>
          <a:custGeom>
            <a:avLst/>
            <a:gdLst/>
            <a:ahLst/>
            <a:cxnLst/>
            <a:rect l="l" t="t" r="r" b="b"/>
            <a:pathLst>
              <a:path w="4261104" h="182880">
                <a:moveTo>
                  <a:pt x="0" y="0"/>
                </a:moveTo>
                <a:moveTo>
                  <a:pt x="0" y="0"/>
                </a:moveTo>
                <a:lnTo>
                  <a:pt x="4261104" y="0"/>
                </a:lnTo>
                <a:lnTo>
                  <a:pt x="4261104" y="182880"/>
                </a:lnTo>
                <a:lnTo>
                  <a:pt x="0" y="182880"/>
                </a:lnTo>
                <a:close/>
              </a:path>
            </a:pathLst>
          </a:custGeom>
          <a:solidFill>
            <a:srgbClr val="0084FF">
              <a:alpha val="50000"/>
            </a:srgbClr>
          </a:solidFill>
        </p:spPr>
        <p:txBody>
          <a:bodyPr/>
          <a:lstStyle/>
          <a:p>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实验探究与互动环节</a:t>
            </a:r>
            <a:endParaRPr lang="en-US" sz="1440"/>
          </a:p>
        </p:txBody>
      </p:sp>
      <p:sp>
        <p:nvSpPr>
          <p:cNvPr id="3" name="Shape 1"/>
          <p:cNvSpPr/>
          <p:nvPr/>
        </p:nvSpPr>
        <p:spPr>
          <a:xfrm>
            <a:off x="463370" y="438260"/>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242284" y="460750"/>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07</a:t>
            </a:r>
            <a:endParaRPr lang="en-US" sz="144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简单物理实验设计</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931010" y="2447708"/>
            <a:ext cx="2356811" cy="0"/>
          </a:xfrm>
          <a:custGeom>
            <a:avLst/>
            <a:gdLst/>
            <a:ahLst/>
            <a:cxnLst/>
            <a:rect l="l" t="t" r="r" b="b"/>
            <a:pathLst>
              <a:path w="2356811">
                <a:moveTo>
                  <a:pt x="2356811" y="0"/>
                </a:moveTo>
                <a:moveTo>
                  <a:pt x="2356811" y="0"/>
                </a:moveTo>
                <a:lnTo>
                  <a:pt x="0" y="0"/>
                </a:lnTo>
              </a:path>
            </a:pathLst>
          </a:custGeom>
          <a:noFill/>
          <a:ln w="19050">
            <a:solidFill>
              <a:srgbClr val="0055FF"/>
            </a:solidFill>
            <a:prstDash val="solid"/>
            <a:headEnd type="arrow"/>
            <a:tailEnd type="arrow"/>
          </a:ln>
        </p:spPr>
        <p:txBody>
          <a:bodyPr/>
          <a:lstStyle/>
          <a:p>
            <a:endParaRPr/>
          </a:p>
        </p:txBody>
      </p:sp>
      <p:sp>
        <p:nvSpPr>
          <p:cNvPr id="6" name="Shape 2"/>
          <p:cNvSpPr/>
          <p:nvPr/>
        </p:nvSpPr>
        <p:spPr>
          <a:xfrm>
            <a:off x="637864" y="833319"/>
            <a:ext cx="374579" cy="770562"/>
          </a:xfrm>
          <a:custGeom>
            <a:avLst/>
            <a:gdLst/>
            <a:ahLst/>
            <a:cxnLst/>
            <a:rect l="l" t="t" r="r" b="b"/>
            <a:pathLst>
              <a:path w="374579" h="770562">
                <a:moveTo>
                  <a:pt x="187289" y="0"/>
                </a:moveTo>
                <a:moveTo>
                  <a:pt x="187289" y="0"/>
                </a:moveTo>
                <a:lnTo>
                  <a:pt x="187289" y="0"/>
                </a:lnTo>
                <a:quadBezTo>
                  <a:pt x="374579" y="0"/>
                  <a:pt x="374579" y="187289"/>
                </a:quadBezTo>
                <a:lnTo>
                  <a:pt x="374579" y="583272"/>
                </a:lnTo>
                <a:quadBezTo>
                  <a:pt x="374579" y="770562"/>
                  <a:pt x="187289" y="770562"/>
                </a:quadBezTo>
                <a:lnTo>
                  <a:pt x="187289" y="770562"/>
                </a:lnTo>
                <a:quadBezTo>
                  <a:pt x="0" y="770562"/>
                  <a:pt x="0" y="583272"/>
                </a:quadBezTo>
                <a:lnTo>
                  <a:pt x="0" y="187289"/>
                </a:lnTo>
                <a:quadBezTo>
                  <a:pt x="0" y="0"/>
                  <a:pt x="187289" y="0"/>
                </a:quadBezTo>
                <a:close/>
              </a:path>
            </a:pathLst>
          </a:custGeom>
          <a:solidFill>
            <a:srgbClr val="0084FF">
              <a:alpha val="50000"/>
            </a:srgbClr>
          </a:solidFill>
        </p:spPr>
        <p:txBody>
          <a:bodyPr/>
          <a:lstStyle/>
          <a:p>
            <a:endParaRPr/>
          </a:p>
        </p:txBody>
      </p:sp>
      <p:sp>
        <p:nvSpPr>
          <p:cNvPr id="7" name="Shape 3"/>
          <p:cNvSpPr/>
          <p:nvPr/>
        </p:nvSpPr>
        <p:spPr>
          <a:xfrm>
            <a:off x="627162" y="833319"/>
            <a:ext cx="395983" cy="395983"/>
          </a:xfrm>
          <a:custGeom>
            <a:avLst/>
            <a:gdLst/>
            <a:ahLst/>
            <a:cxnLst/>
            <a:rect l="l" t="t" r="r" b="b"/>
            <a:pathLst>
              <a:path w="395983" h="395983">
                <a:moveTo>
                  <a:pt x="197992" y="0"/>
                </a:moveTo>
                <a:moveTo>
                  <a:pt x="197992" y="0"/>
                </a:moveTo>
                <a:cubicBezTo>
                  <a:pt x="307266" y="0"/>
                  <a:pt x="395983" y="88717"/>
                  <a:pt x="395983" y="197992"/>
                </a:cubicBezTo>
                <a:cubicBezTo>
                  <a:pt x="395983" y="307266"/>
                  <a:pt x="307266" y="395983"/>
                  <a:pt x="197992" y="395983"/>
                </a:cubicBezTo>
                <a:cubicBezTo>
                  <a:pt x="88717" y="395983"/>
                  <a:pt x="0" y="307266"/>
                  <a:pt x="0" y="197992"/>
                </a:cubicBezTo>
                <a:cubicBezTo>
                  <a:pt x="0" y="88717"/>
                  <a:pt x="88717" y="0"/>
                  <a:pt x="197992" y="0"/>
                </a:cubicBezTo>
                <a:close/>
              </a:path>
            </a:pathLst>
          </a:custGeom>
          <a:solidFill>
            <a:srgbClr val="0084FF"/>
          </a:solidFill>
        </p:spPr>
        <p:txBody>
          <a:bodyPr/>
          <a:lstStyle/>
          <a:p>
            <a:endParaRPr/>
          </a:p>
        </p:txBody>
      </p:sp>
      <p:sp>
        <p:nvSpPr>
          <p:cNvPr id="8" name="Text 4"/>
          <p:cNvSpPr/>
          <p:nvPr/>
        </p:nvSpPr>
        <p:spPr>
          <a:xfrm>
            <a:off x="537280" y="787599"/>
            <a:ext cx="543006" cy="4846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8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5"/>
          <p:cNvSpPr/>
          <p:nvPr/>
        </p:nvSpPr>
        <p:spPr>
          <a:xfrm>
            <a:off x="2651634" y="2666540"/>
            <a:ext cx="374579" cy="770562"/>
          </a:xfrm>
          <a:custGeom>
            <a:avLst/>
            <a:gdLst/>
            <a:ahLst/>
            <a:cxnLst/>
            <a:rect l="l" t="t" r="r" b="b"/>
            <a:pathLst>
              <a:path w="374579" h="770562">
                <a:moveTo>
                  <a:pt x="187289" y="0"/>
                </a:moveTo>
                <a:moveTo>
                  <a:pt x="187289" y="0"/>
                </a:moveTo>
                <a:lnTo>
                  <a:pt x="187289" y="0"/>
                </a:lnTo>
                <a:quadBezTo>
                  <a:pt x="374579" y="0"/>
                  <a:pt x="374579" y="187289"/>
                </a:quadBezTo>
                <a:lnTo>
                  <a:pt x="374579" y="583272"/>
                </a:lnTo>
                <a:quadBezTo>
                  <a:pt x="374579" y="770562"/>
                  <a:pt x="187289" y="770562"/>
                </a:quadBezTo>
                <a:lnTo>
                  <a:pt x="187289" y="770562"/>
                </a:lnTo>
                <a:quadBezTo>
                  <a:pt x="0" y="770562"/>
                  <a:pt x="0" y="583272"/>
                </a:quadBezTo>
                <a:lnTo>
                  <a:pt x="0" y="187289"/>
                </a:lnTo>
                <a:quadBezTo>
                  <a:pt x="0" y="0"/>
                  <a:pt x="187289" y="0"/>
                </a:quadBezTo>
                <a:close/>
              </a:path>
            </a:pathLst>
          </a:custGeom>
          <a:solidFill>
            <a:srgbClr val="0084FF">
              <a:alpha val="50000"/>
            </a:srgbClr>
          </a:solidFill>
        </p:spPr>
        <p:txBody>
          <a:bodyPr/>
          <a:lstStyle/>
          <a:p>
            <a:endParaRPr/>
          </a:p>
        </p:txBody>
      </p:sp>
      <p:sp>
        <p:nvSpPr>
          <p:cNvPr id="10" name="Shape 6"/>
          <p:cNvSpPr/>
          <p:nvPr/>
        </p:nvSpPr>
        <p:spPr>
          <a:xfrm>
            <a:off x="2640931" y="2666540"/>
            <a:ext cx="395983" cy="395983"/>
          </a:xfrm>
          <a:custGeom>
            <a:avLst/>
            <a:gdLst/>
            <a:ahLst/>
            <a:cxnLst/>
            <a:rect l="l" t="t" r="r" b="b"/>
            <a:pathLst>
              <a:path w="395983" h="395983">
                <a:moveTo>
                  <a:pt x="197992" y="0"/>
                </a:moveTo>
                <a:moveTo>
                  <a:pt x="197992" y="0"/>
                </a:moveTo>
                <a:cubicBezTo>
                  <a:pt x="307266" y="0"/>
                  <a:pt x="395983" y="88717"/>
                  <a:pt x="395983" y="197992"/>
                </a:cubicBezTo>
                <a:cubicBezTo>
                  <a:pt x="395983" y="307266"/>
                  <a:pt x="307266" y="395983"/>
                  <a:pt x="197992" y="395983"/>
                </a:cubicBezTo>
                <a:cubicBezTo>
                  <a:pt x="88717" y="395983"/>
                  <a:pt x="0" y="307266"/>
                  <a:pt x="0" y="197992"/>
                </a:cubicBezTo>
                <a:cubicBezTo>
                  <a:pt x="0" y="88717"/>
                  <a:pt x="88717" y="0"/>
                  <a:pt x="197992" y="0"/>
                </a:cubicBezTo>
                <a:close/>
              </a:path>
            </a:pathLst>
          </a:custGeom>
          <a:solidFill>
            <a:srgbClr val="0084FF"/>
          </a:solidFill>
        </p:spPr>
        <p:txBody>
          <a:bodyPr/>
          <a:lstStyle/>
          <a:p>
            <a:endParaRPr/>
          </a:p>
        </p:txBody>
      </p:sp>
      <p:sp>
        <p:nvSpPr>
          <p:cNvPr id="11" name="Text 7"/>
          <p:cNvSpPr/>
          <p:nvPr/>
        </p:nvSpPr>
        <p:spPr>
          <a:xfrm>
            <a:off x="2552583" y="2620820"/>
            <a:ext cx="566988" cy="4846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8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2" name="Shape 8"/>
          <p:cNvSpPr/>
          <p:nvPr/>
        </p:nvSpPr>
        <p:spPr>
          <a:xfrm>
            <a:off x="4767525" y="839496"/>
            <a:ext cx="374579" cy="770562"/>
          </a:xfrm>
          <a:custGeom>
            <a:avLst/>
            <a:gdLst/>
            <a:ahLst/>
            <a:cxnLst/>
            <a:rect l="l" t="t" r="r" b="b"/>
            <a:pathLst>
              <a:path w="374579" h="770562">
                <a:moveTo>
                  <a:pt x="187289" y="0"/>
                </a:moveTo>
                <a:moveTo>
                  <a:pt x="187289" y="0"/>
                </a:moveTo>
                <a:lnTo>
                  <a:pt x="187289" y="0"/>
                </a:lnTo>
                <a:quadBezTo>
                  <a:pt x="374579" y="0"/>
                  <a:pt x="374579" y="187289"/>
                </a:quadBezTo>
                <a:lnTo>
                  <a:pt x="374579" y="583272"/>
                </a:lnTo>
                <a:quadBezTo>
                  <a:pt x="374579" y="770562"/>
                  <a:pt x="187289" y="770562"/>
                </a:quadBezTo>
                <a:lnTo>
                  <a:pt x="187289" y="770562"/>
                </a:lnTo>
                <a:quadBezTo>
                  <a:pt x="0" y="770562"/>
                  <a:pt x="0" y="583272"/>
                </a:quadBezTo>
                <a:lnTo>
                  <a:pt x="0" y="187289"/>
                </a:lnTo>
                <a:quadBezTo>
                  <a:pt x="0" y="0"/>
                  <a:pt x="187289" y="0"/>
                </a:quadBezTo>
                <a:close/>
              </a:path>
            </a:pathLst>
          </a:custGeom>
          <a:solidFill>
            <a:srgbClr val="0084FF">
              <a:alpha val="50000"/>
            </a:srgbClr>
          </a:solidFill>
        </p:spPr>
        <p:txBody>
          <a:bodyPr/>
          <a:lstStyle/>
          <a:p>
            <a:endParaRPr/>
          </a:p>
        </p:txBody>
      </p:sp>
      <p:sp>
        <p:nvSpPr>
          <p:cNvPr id="13" name="Shape 9"/>
          <p:cNvSpPr/>
          <p:nvPr/>
        </p:nvSpPr>
        <p:spPr>
          <a:xfrm>
            <a:off x="4756823" y="839496"/>
            <a:ext cx="395983" cy="395983"/>
          </a:xfrm>
          <a:custGeom>
            <a:avLst/>
            <a:gdLst/>
            <a:ahLst/>
            <a:cxnLst/>
            <a:rect l="l" t="t" r="r" b="b"/>
            <a:pathLst>
              <a:path w="395983" h="395983">
                <a:moveTo>
                  <a:pt x="197992" y="0"/>
                </a:moveTo>
                <a:moveTo>
                  <a:pt x="197992" y="0"/>
                </a:moveTo>
                <a:cubicBezTo>
                  <a:pt x="307266" y="0"/>
                  <a:pt x="395983" y="88717"/>
                  <a:pt x="395983" y="197992"/>
                </a:cubicBezTo>
                <a:cubicBezTo>
                  <a:pt x="395983" y="307266"/>
                  <a:pt x="307266" y="395983"/>
                  <a:pt x="197992" y="395983"/>
                </a:cubicBezTo>
                <a:cubicBezTo>
                  <a:pt x="88717" y="395983"/>
                  <a:pt x="0" y="307266"/>
                  <a:pt x="0" y="197992"/>
                </a:cubicBezTo>
                <a:cubicBezTo>
                  <a:pt x="0" y="88717"/>
                  <a:pt x="88717" y="0"/>
                  <a:pt x="197992" y="0"/>
                </a:cubicBezTo>
                <a:close/>
              </a:path>
            </a:pathLst>
          </a:custGeom>
          <a:solidFill>
            <a:srgbClr val="0084FF"/>
          </a:solidFill>
        </p:spPr>
        <p:txBody>
          <a:bodyPr/>
          <a:lstStyle/>
          <a:p>
            <a:endParaRPr/>
          </a:p>
        </p:txBody>
      </p:sp>
      <p:sp>
        <p:nvSpPr>
          <p:cNvPr id="14" name="Text 10"/>
          <p:cNvSpPr/>
          <p:nvPr/>
        </p:nvSpPr>
        <p:spPr>
          <a:xfrm>
            <a:off x="4659330" y="787599"/>
            <a:ext cx="590969" cy="4846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8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5" name="Shape 11"/>
          <p:cNvSpPr/>
          <p:nvPr/>
        </p:nvSpPr>
        <p:spPr>
          <a:xfrm>
            <a:off x="3299836" y="2447708"/>
            <a:ext cx="2356811" cy="0"/>
          </a:xfrm>
          <a:custGeom>
            <a:avLst/>
            <a:gdLst/>
            <a:ahLst/>
            <a:cxnLst/>
            <a:rect l="l" t="t" r="r" b="b"/>
            <a:pathLst>
              <a:path w="2356811">
                <a:moveTo>
                  <a:pt x="2356811" y="0"/>
                </a:moveTo>
                <a:moveTo>
                  <a:pt x="2356811" y="0"/>
                </a:moveTo>
                <a:lnTo>
                  <a:pt x="0" y="0"/>
                </a:lnTo>
              </a:path>
            </a:pathLst>
          </a:custGeom>
          <a:noFill/>
          <a:ln w="19050">
            <a:solidFill>
              <a:srgbClr val="0055FF"/>
            </a:solidFill>
            <a:prstDash val="solid"/>
            <a:headEnd type="arrow"/>
            <a:tailEnd type="arrow"/>
          </a:ln>
        </p:spPr>
        <p:txBody>
          <a:bodyPr/>
          <a:lstStyle/>
          <a:p>
            <a:endParaRPr/>
          </a:p>
        </p:txBody>
      </p:sp>
      <p:sp>
        <p:nvSpPr>
          <p:cNvPr id="16" name="Shape 12"/>
          <p:cNvSpPr/>
          <p:nvPr/>
        </p:nvSpPr>
        <p:spPr>
          <a:xfrm>
            <a:off x="5656511" y="2447708"/>
            <a:ext cx="2356811" cy="0"/>
          </a:xfrm>
          <a:custGeom>
            <a:avLst/>
            <a:gdLst/>
            <a:ahLst/>
            <a:cxnLst/>
            <a:rect l="l" t="t" r="r" b="b"/>
            <a:pathLst>
              <a:path w="2356811">
                <a:moveTo>
                  <a:pt x="2356811" y="0"/>
                </a:moveTo>
                <a:moveTo>
                  <a:pt x="2356811" y="0"/>
                </a:moveTo>
                <a:lnTo>
                  <a:pt x="0" y="0"/>
                </a:lnTo>
              </a:path>
            </a:pathLst>
          </a:custGeom>
          <a:noFill/>
          <a:ln w="19050">
            <a:solidFill>
              <a:srgbClr val="0055FF"/>
            </a:solidFill>
            <a:prstDash val="solid"/>
            <a:headEnd type="arrow"/>
            <a:tailEnd type="arrow"/>
          </a:ln>
        </p:spPr>
        <p:txBody>
          <a:bodyPr/>
          <a:lstStyle/>
          <a:p>
            <a:endParaRPr/>
          </a:p>
        </p:txBody>
      </p:sp>
      <p:sp>
        <p:nvSpPr>
          <p:cNvPr id="17" name="Text 13"/>
          <p:cNvSpPr/>
          <p:nvPr/>
        </p:nvSpPr>
        <p:spPr>
          <a:xfrm>
            <a:off x="1132554" y="660950"/>
            <a:ext cx="32918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自制简易电磁铁</a:t>
            </a:r>
            <a:endParaRPr lang="en-US" sz="1440"/>
          </a:p>
        </p:txBody>
      </p:sp>
      <p:sp>
        <p:nvSpPr>
          <p:cNvPr id="18" name="Text 14"/>
          <p:cNvSpPr/>
          <p:nvPr/>
        </p:nvSpPr>
        <p:spPr>
          <a:xfrm>
            <a:off x="1132554" y="1024314"/>
            <a:ext cx="3291840" cy="14211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利用家中常见的电池、铜线和钉子，通过简单的缠绕技巧，制作一个能够吸附小铁片的电磁铁。这个实验不仅揭示了电流产生磁场的原理，还激发了学生探索科学的兴趣。</a:t>
            </a:r>
            <a:endParaRPr lang="en-US" sz="1600"/>
          </a:p>
        </p:txBody>
      </p:sp>
      <p:sp>
        <p:nvSpPr>
          <p:cNvPr id="19" name="Text 15"/>
          <p:cNvSpPr/>
          <p:nvPr/>
        </p:nvSpPr>
        <p:spPr>
          <a:xfrm>
            <a:off x="3196290" y="2539757"/>
            <a:ext cx="3291765"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水的表面张力实验</a:t>
            </a:r>
            <a:endParaRPr lang="en-US" sz="1440"/>
          </a:p>
        </p:txBody>
      </p:sp>
      <p:sp>
        <p:nvSpPr>
          <p:cNvPr id="20" name="Text 16"/>
          <p:cNvSpPr/>
          <p:nvPr/>
        </p:nvSpPr>
        <p:spPr>
          <a:xfrm>
            <a:off x="3196215" y="2886683"/>
            <a:ext cx="3291840" cy="14211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使用针头轻轻触碰水面，观察针浮在水面上而不沉入的现象，从而直观地理解水的表面张力。这一实验简单易行，却能深刻展示自然界中分子间作用力的奇妙。</a:t>
            </a:r>
            <a:endParaRPr lang="en-US" sz="1600"/>
          </a:p>
        </p:txBody>
      </p:sp>
      <p:sp>
        <p:nvSpPr>
          <p:cNvPr id="21" name="Text 17"/>
          <p:cNvSpPr/>
          <p:nvPr/>
        </p:nvSpPr>
        <p:spPr>
          <a:xfrm>
            <a:off x="5314241" y="660950"/>
            <a:ext cx="3292479"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声音的传播实验</a:t>
            </a:r>
            <a:endParaRPr lang="en-US" sz="1440"/>
          </a:p>
        </p:txBody>
      </p:sp>
      <p:sp>
        <p:nvSpPr>
          <p:cNvPr id="22" name="Text 18"/>
          <p:cNvSpPr/>
          <p:nvPr/>
        </p:nvSpPr>
        <p:spPr>
          <a:xfrm>
            <a:off x="5314880" y="999549"/>
            <a:ext cx="3291840" cy="14211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通过不同材质（如金属、塑料、空气）传递声音，比较声音在不同介质中的传播速度和效果，让学生亲身体验并理解声音是如何在不同介质中传播的物理原理。</a:t>
            </a:r>
            <a:endParaRPr lang="en-US" sz="1600"/>
          </a:p>
        </p:txBody>
      </p:sp>
      <p:pic>
        <p:nvPicPr>
          <p:cNvPr id="23" name="Picture 23"/>
          <p:cNvPicPr>
            <a:picLocks noChangeAspect="1"/>
          </p:cNvPicPr>
          <p:nvPr/>
        </p:nvPicPr>
        <p:blipFill>
          <a:blip r:embed="rId5"/>
          <a:stretch>
            <a:fillRect/>
          </a:stretch>
        </p:blipFill>
        <p:spPr>
          <a:xfrm flipH="1">
            <a:off x="10363200" y="11391900"/>
            <a:ext cx="0" cy="0"/>
          </a:xfrm>
          <a:prstGeom prst="rect">
            <a:avLst/>
          </a:prstGeom>
          <a:ln>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小组讨论与分享</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640994" y="1792041"/>
            <a:ext cx="2487168" cy="2332625"/>
          </a:xfrm>
          <a:custGeom>
            <a:avLst/>
            <a:gdLst/>
            <a:ahLst/>
            <a:cxnLst/>
            <a:rect l="l" t="t" r="r" b="b"/>
            <a:pathLst>
              <a:path w="2487168" h="2332625">
                <a:moveTo>
                  <a:pt x="260604" y="0"/>
                </a:moveTo>
                <a:moveTo>
                  <a:pt x="260604" y="0"/>
                </a:moveTo>
                <a:lnTo>
                  <a:pt x="2226564" y="0"/>
                </a:lnTo>
                <a:quadBezTo>
                  <a:pt x="2487168" y="0"/>
                  <a:pt x="2487168" y="291578"/>
                </a:quadBezTo>
                <a:lnTo>
                  <a:pt x="2487168" y="2041047"/>
                </a:lnTo>
                <a:quadBezTo>
                  <a:pt x="2487168" y="2332625"/>
                  <a:pt x="2226564" y="2332625"/>
                </a:quadBezTo>
                <a:lnTo>
                  <a:pt x="260604" y="2332625"/>
                </a:lnTo>
                <a:quadBezTo>
                  <a:pt x="0" y="2332625"/>
                  <a:pt x="0" y="2041047"/>
                </a:quadBezTo>
                <a:lnTo>
                  <a:pt x="0" y="291578"/>
                </a:lnTo>
                <a:quadBezTo>
                  <a:pt x="0" y="0"/>
                  <a:pt x="260604" y="0"/>
                </a:quadBezTo>
                <a:close/>
              </a:path>
            </a:pathLst>
          </a:custGeom>
          <a:solidFill>
            <a:srgbClr val="0084FF">
              <a:alpha val="10000"/>
            </a:srgbClr>
          </a:solidFill>
        </p:spPr>
        <p:txBody>
          <a:bodyPr/>
          <a:lstStyle/>
          <a:p>
            <a:endParaRPr/>
          </a:p>
        </p:txBody>
      </p:sp>
      <p:sp>
        <p:nvSpPr>
          <p:cNvPr id="6" name="Shape 2"/>
          <p:cNvSpPr/>
          <p:nvPr/>
        </p:nvSpPr>
        <p:spPr>
          <a:xfrm>
            <a:off x="1066906" y="1534826"/>
            <a:ext cx="530506" cy="257215"/>
          </a:xfrm>
          <a:custGeom>
            <a:avLst/>
            <a:gdLst/>
            <a:ahLst/>
            <a:cxnLst/>
            <a:rect l="l" t="t" r="r" b="b"/>
            <a:pathLst>
              <a:path w="530506" h="257215">
                <a:moveTo>
                  <a:pt x="265253" y="0"/>
                </a:moveTo>
                <a:moveTo>
                  <a:pt x="265253" y="0"/>
                </a:moveTo>
                <a:lnTo>
                  <a:pt x="0" y="257215"/>
                </a:lnTo>
                <a:lnTo>
                  <a:pt x="530506" y="257215"/>
                </a:lnTo>
                <a:close/>
              </a:path>
            </a:pathLst>
          </a:custGeom>
          <a:solidFill>
            <a:srgbClr val="0084FF">
              <a:alpha val="10000"/>
            </a:srgbClr>
          </a:solidFill>
        </p:spPr>
        <p:txBody>
          <a:bodyPr/>
          <a:lstStyle/>
          <a:p>
            <a:endParaRPr/>
          </a:p>
        </p:txBody>
      </p:sp>
      <p:sp>
        <p:nvSpPr>
          <p:cNvPr id="7" name="Shape 3"/>
          <p:cNvSpPr/>
          <p:nvPr/>
        </p:nvSpPr>
        <p:spPr>
          <a:xfrm>
            <a:off x="640994" y="1018720"/>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8" name="Shape 4"/>
          <p:cNvSpPr/>
          <p:nvPr/>
        </p:nvSpPr>
        <p:spPr>
          <a:xfrm>
            <a:off x="1589475" y="1289285"/>
            <a:ext cx="1334304" cy="0"/>
          </a:xfrm>
          <a:custGeom>
            <a:avLst/>
            <a:gdLst/>
            <a:ahLst/>
            <a:cxnLst/>
            <a:rect l="l" t="t" r="r" b="b"/>
            <a:pathLst>
              <a:path w="1334304">
                <a:moveTo>
                  <a:pt x="0" y="0"/>
                </a:moveTo>
                <a:moveTo>
                  <a:pt x="0" y="0"/>
                </a:moveTo>
                <a:lnTo>
                  <a:pt x="1334304" y="0"/>
                </a:lnTo>
              </a:path>
            </a:pathLst>
          </a:custGeom>
          <a:noFill/>
          <a:ln w="19050">
            <a:solidFill>
              <a:srgbClr val="0055FF"/>
            </a:solidFill>
            <a:prstDash val="solid"/>
            <a:headEnd type="none"/>
            <a:tailEnd type="arrow"/>
          </a:ln>
        </p:spPr>
        <p:txBody>
          <a:bodyPr/>
          <a:lstStyle/>
          <a:p>
            <a:endParaRPr/>
          </a:p>
        </p:txBody>
      </p:sp>
      <p:sp>
        <p:nvSpPr>
          <p:cNvPr id="9" name="Text 5"/>
          <p:cNvSpPr/>
          <p:nvPr/>
        </p:nvSpPr>
        <p:spPr>
          <a:xfrm>
            <a:off x="686714" y="1938345"/>
            <a:ext cx="2395728"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小组讨论的启动</a:t>
            </a:r>
            <a:endParaRPr lang="en-US" sz="1440"/>
          </a:p>
        </p:txBody>
      </p:sp>
      <p:sp>
        <p:nvSpPr>
          <p:cNvPr id="10" name="Shape 6"/>
          <p:cNvSpPr/>
          <p:nvPr/>
        </p:nvSpPr>
        <p:spPr>
          <a:xfrm>
            <a:off x="3339389" y="1792041"/>
            <a:ext cx="2487168" cy="2332625"/>
          </a:xfrm>
          <a:custGeom>
            <a:avLst/>
            <a:gdLst/>
            <a:ahLst/>
            <a:cxnLst/>
            <a:rect l="l" t="t" r="r" b="b"/>
            <a:pathLst>
              <a:path w="2487168" h="2332625">
                <a:moveTo>
                  <a:pt x="260604" y="0"/>
                </a:moveTo>
                <a:moveTo>
                  <a:pt x="260604" y="0"/>
                </a:moveTo>
                <a:lnTo>
                  <a:pt x="2226564" y="0"/>
                </a:lnTo>
                <a:quadBezTo>
                  <a:pt x="2487168" y="0"/>
                  <a:pt x="2487168" y="291578"/>
                </a:quadBezTo>
                <a:lnTo>
                  <a:pt x="2487168" y="2041047"/>
                </a:lnTo>
                <a:quadBezTo>
                  <a:pt x="2487168" y="2332625"/>
                  <a:pt x="2226564" y="2332625"/>
                </a:quadBezTo>
                <a:lnTo>
                  <a:pt x="260604" y="2332625"/>
                </a:lnTo>
                <a:quadBezTo>
                  <a:pt x="0" y="2332625"/>
                  <a:pt x="0" y="2041047"/>
                </a:quadBezTo>
                <a:lnTo>
                  <a:pt x="0" y="291578"/>
                </a:lnTo>
                <a:quadBezTo>
                  <a:pt x="0" y="0"/>
                  <a:pt x="260604" y="0"/>
                </a:quadBezTo>
                <a:close/>
              </a:path>
            </a:pathLst>
          </a:custGeom>
          <a:solidFill>
            <a:srgbClr val="0084FF">
              <a:alpha val="10000"/>
            </a:srgbClr>
          </a:solidFill>
        </p:spPr>
        <p:txBody>
          <a:bodyPr/>
          <a:lstStyle/>
          <a:p>
            <a:endParaRPr/>
          </a:p>
        </p:txBody>
      </p:sp>
      <p:sp>
        <p:nvSpPr>
          <p:cNvPr id="11" name="Shape 7"/>
          <p:cNvSpPr/>
          <p:nvPr/>
        </p:nvSpPr>
        <p:spPr>
          <a:xfrm>
            <a:off x="6015838" y="1792155"/>
            <a:ext cx="2487168" cy="2332625"/>
          </a:xfrm>
          <a:custGeom>
            <a:avLst/>
            <a:gdLst/>
            <a:ahLst/>
            <a:cxnLst/>
            <a:rect l="l" t="t" r="r" b="b"/>
            <a:pathLst>
              <a:path w="2487168" h="2332625">
                <a:moveTo>
                  <a:pt x="260604" y="0"/>
                </a:moveTo>
                <a:moveTo>
                  <a:pt x="260604" y="0"/>
                </a:moveTo>
                <a:lnTo>
                  <a:pt x="2226564" y="0"/>
                </a:lnTo>
                <a:quadBezTo>
                  <a:pt x="2487168" y="0"/>
                  <a:pt x="2487168" y="291578"/>
                </a:quadBezTo>
                <a:lnTo>
                  <a:pt x="2487168" y="2041047"/>
                </a:lnTo>
                <a:quadBezTo>
                  <a:pt x="2487168" y="2332625"/>
                  <a:pt x="2226564" y="2332625"/>
                </a:quadBezTo>
                <a:lnTo>
                  <a:pt x="260604" y="2332625"/>
                </a:lnTo>
                <a:quadBezTo>
                  <a:pt x="0" y="2332625"/>
                  <a:pt x="0" y="2041047"/>
                </a:quadBezTo>
                <a:lnTo>
                  <a:pt x="0" y="291578"/>
                </a:lnTo>
                <a:quadBezTo>
                  <a:pt x="0" y="0"/>
                  <a:pt x="260604" y="0"/>
                </a:quadBezTo>
                <a:close/>
              </a:path>
            </a:pathLst>
          </a:custGeom>
          <a:solidFill>
            <a:srgbClr val="0084FF">
              <a:alpha val="10000"/>
            </a:srgbClr>
          </a:solidFill>
        </p:spPr>
        <p:txBody>
          <a:bodyPr/>
          <a:lstStyle/>
          <a:p>
            <a:endParaRPr/>
          </a:p>
        </p:txBody>
      </p:sp>
      <p:sp>
        <p:nvSpPr>
          <p:cNvPr id="12" name="Text 8"/>
          <p:cNvSpPr/>
          <p:nvPr/>
        </p:nvSpPr>
        <p:spPr>
          <a:xfrm>
            <a:off x="750722" y="2340681"/>
            <a:ext cx="2267712"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在物理学习的道路上，小组讨论如同启明星，指引着学生们探索科学的奥秘。通过集思广益，每个成员都能在讨论中碰撞出思维的火花，共同构建知识的桥梁。</a:t>
            </a:r>
            <a:endParaRPr lang="en-US" sz="1600"/>
          </a:p>
        </p:txBody>
      </p:sp>
      <p:sp>
        <p:nvSpPr>
          <p:cNvPr id="13" name="Text 9"/>
          <p:cNvSpPr/>
          <p:nvPr/>
        </p:nvSpPr>
        <p:spPr>
          <a:xfrm>
            <a:off x="3385109" y="1938345"/>
            <a:ext cx="2395728"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分享的重要性</a:t>
            </a:r>
            <a:endParaRPr lang="en-US" sz="1440"/>
          </a:p>
        </p:txBody>
      </p:sp>
      <p:sp>
        <p:nvSpPr>
          <p:cNvPr id="14" name="Text 10"/>
          <p:cNvSpPr/>
          <p:nvPr/>
        </p:nvSpPr>
        <p:spPr>
          <a:xfrm>
            <a:off x="6061558" y="1938345"/>
            <a:ext cx="2395728"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互动环节的设计</a:t>
            </a:r>
            <a:endParaRPr lang="en-US" sz="1440"/>
          </a:p>
        </p:txBody>
      </p:sp>
      <p:sp>
        <p:nvSpPr>
          <p:cNvPr id="15" name="Text 11"/>
          <p:cNvSpPr/>
          <p:nvPr/>
        </p:nvSpPr>
        <p:spPr>
          <a:xfrm>
            <a:off x="3449117" y="2340681"/>
            <a:ext cx="2267712"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分享是知识传播的翅膀，它让个体的智慧汇聚成海洋。在小组内部，每位同学都有机会将自己的见解和发现展现给他人，这不仅促进了理解，也加深了记忆。</a:t>
            </a:r>
            <a:endParaRPr lang="en-US" sz="1600"/>
          </a:p>
        </p:txBody>
      </p:sp>
      <p:sp>
        <p:nvSpPr>
          <p:cNvPr id="16" name="Text 12"/>
          <p:cNvSpPr/>
          <p:nvPr/>
        </p:nvSpPr>
        <p:spPr>
          <a:xfrm>
            <a:off x="6125566" y="2340681"/>
            <a:ext cx="2267712"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精心设计的互动环节能够有效提升课堂的活跃度和参与感。通过角色扮演、实验操作等形式，让学生在实践中学习物理，体验科学的乐趣与魅力。</a:t>
            </a:r>
            <a:endParaRPr lang="en-US" sz="1600"/>
          </a:p>
        </p:txBody>
      </p:sp>
      <p:sp>
        <p:nvSpPr>
          <p:cNvPr id="17" name="Text 13"/>
          <p:cNvSpPr/>
          <p:nvPr/>
        </p:nvSpPr>
        <p:spPr>
          <a:xfrm>
            <a:off x="640994" y="1048069"/>
            <a:ext cx="679728" cy="3657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8" name="Shape 14"/>
          <p:cNvSpPr/>
          <p:nvPr/>
        </p:nvSpPr>
        <p:spPr>
          <a:xfrm>
            <a:off x="3339835" y="1018720"/>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9" name="Text 15"/>
          <p:cNvSpPr/>
          <p:nvPr/>
        </p:nvSpPr>
        <p:spPr>
          <a:xfrm>
            <a:off x="3349080" y="1048069"/>
            <a:ext cx="709960" cy="3657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20" name="Shape 16"/>
          <p:cNvSpPr/>
          <p:nvPr/>
        </p:nvSpPr>
        <p:spPr>
          <a:xfrm>
            <a:off x="6015819" y="1018720"/>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21" name="Text 17"/>
          <p:cNvSpPr/>
          <p:nvPr/>
        </p:nvSpPr>
        <p:spPr>
          <a:xfrm>
            <a:off x="6016304" y="1048069"/>
            <a:ext cx="723664" cy="3657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22" name="Shape 18"/>
          <p:cNvSpPr/>
          <p:nvPr/>
        </p:nvSpPr>
        <p:spPr>
          <a:xfrm>
            <a:off x="4228093" y="1289285"/>
            <a:ext cx="1334304" cy="0"/>
          </a:xfrm>
          <a:custGeom>
            <a:avLst/>
            <a:gdLst/>
            <a:ahLst/>
            <a:cxnLst/>
            <a:rect l="l" t="t" r="r" b="b"/>
            <a:pathLst>
              <a:path w="1334304">
                <a:moveTo>
                  <a:pt x="0" y="0"/>
                </a:moveTo>
                <a:moveTo>
                  <a:pt x="0" y="0"/>
                </a:moveTo>
                <a:lnTo>
                  <a:pt x="1334304" y="0"/>
                </a:lnTo>
              </a:path>
            </a:pathLst>
          </a:custGeom>
          <a:noFill/>
          <a:ln w="19050">
            <a:solidFill>
              <a:srgbClr val="0055FF"/>
            </a:solidFill>
            <a:prstDash val="solid"/>
            <a:headEnd type="none"/>
            <a:tailEnd type="arrow"/>
          </a:ln>
        </p:spPr>
        <p:txBody>
          <a:bodyPr/>
          <a:lstStyle/>
          <a:p>
            <a:endParaRPr/>
          </a:p>
        </p:txBody>
      </p:sp>
      <p:sp>
        <p:nvSpPr>
          <p:cNvPr id="23" name="Shape 19"/>
          <p:cNvSpPr/>
          <p:nvPr/>
        </p:nvSpPr>
        <p:spPr>
          <a:xfrm>
            <a:off x="6913035" y="1289285"/>
            <a:ext cx="1334304" cy="0"/>
          </a:xfrm>
          <a:custGeom>
            <a:avLst/>
            <a:gdLst/>
            <a:ahLst/>
            <a:cxnLst/>
            <a:rect l="l" t="t" r="r" b="b"/>
            <a:pathLst>
              <a:path w="1334304">
                <a:moveTo>
                  <a:pt x="0" y="0"/>
                </a:moveTo>
                <a:moveTo>
                  <a:pt x="0" y="0"/>
                </a:moveTo>
                <a:lnTo>
                  <a:pt x="1334304" y="0"/>
                </a:lnTo>
              </a:path>
            </a:pathLst>
          </a:custGeom>
          <a:noFill/>
          <a:ln w="19050">
            <a:solidFill>
              <a:srgbClr val="0055FF"/>
            </a:solidFill>
            <a:prstDash val="solid"/>
            <a:headEnd type="none"/>
            <a:tailEnd type="arrow"/>
          </a:ln>
        </p:spPr>
        <p:txBody>
          <a:bodyPr/>
          <a:lstStyle/>
          <a:p>
            <a:endParaRPr/>
          </a:p>
        </p:txBody>
      </p:sp>
      <p:sp>
        <p:nvSpPr>
          <p:cNvPr id="24" name="Shape 20"/>
          <p:cNvSpPr/>
          <p:nvPr/>
        </p:nvSpPr>
        <p:spPr>
          <a:xfrm>
            <a:off x="3765747" y="1534826"/>
            <a:ext cx="530506" cy="257215"/>
          </a:xfrm>
          <a:custGeom>
            <a:avLst/>
            <a:gdLst/>
            <a:ahLst/>
            <a:cxnLst/>
            <a:rect l="l" t="t" r="r" b="b"/>
            <a:pathLst>
              <a:path w="530506" h="257215">
                <a:moveTo>
                  <a:pt x="265253" y="0"/>
                </a:moveTo>
                <a:moveTo>
                  <a:pt x="265253" y="0"/>
                </a:moveTo>
                <a:lnTo>
                  <a:pt x="0" y="257215"/>
                </a:lnTo>
                <a:lnTo>
                  <a:pt x="530506" y="257215"/>
                </a:lnTo>
                <a:close/>
              </a:path>
            </a:pathLst>
          </a:custGeom>
          <a:solidFill>
            <a:srgbClr val="0084FF">
              <a:alpha val="10000"/>
            </a:srgbClr>
          </a:solidFill>
        </p:spPr>
        <p:txBody>
          <a:bodyPr/>
          <a:lstStyle/>
          <a:p>
            <a:endParaRPr/>
          </a:p>
        </p:txBody>
      </p:sp>
      <p:sp>
        <p:nvSpPr>
          <p:cNvPr id="25" name="Shape 21"/>
          <p:cNvSpPr/>
          <p:nvPr/>
        </p:nvSpPr>
        <p:spPr>
          <a:xfrm>
            <a:off x="6441731" y="1534826"/>
            <a:ext cx="530506" cy="257215"/>
          </a:xfrm>
          <a:custGeom>
            <a:avLst/>
            <a:gdLst/>
            <a:ahLst/>
            <a:cxnLst/>
            <a:rect l="l" t="t" r="r" b="b"/>
            <a:pathLst>
              <a:path w="530506" h="257215">
                <a:moveTo>
                  <a:pt x="265253" y="0"/>
                </a:moveTo>
                <a:moveTo>
                  <a:pt x="265253" y="0"/>
                </a:moveTo>
                <a:lnTo>
                  <a:pt x="0" y="257215"/>
                </a:lnTo>
                <a:lnTo>
                  <a:pt x="530506" y="257215"/>
                </a:lnTo>
                <a:close/>
              </a:path>
            </a:pathLst>
          </a:custGeom>
          <a:solidFill>
            <a:srgbClr val="0084FF">
              <a:alpha val="10000"/>
            </a:srgbClr>
          </a:solidFill>
        </p:spPr>
        <p:txBody>
          <a:bodyPr/>
          <a:lstStyle/>
          <a:p>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教材内容整体把握</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rot="2700000">
            <a:off x="844660" y="2788678"/>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6" name="Shape 2"/>
          <p:cNvSpPr/>
          <p:nvPr/>
        </p:nvSpPr>
        <p:spPr>
          <a:xfrm rot="2700000">
            <a:off x="844660" y="1753483"/>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5196FF">
              <a:alpha val="50000"/>
            </a:srgbClr>
          </a:solidFill>
        </p:spPr>
        <p:txBody>
          <a:bodyPr/>
          <a:lstStyle/>
          <a:p>
            <a:endParaRPr/>
          </a:p>
        </p:txBody>
      </p:sp>
      <p:sp>
        <p:nvSpPr>
          <p:cNvPr id="7" name="Shape 3"/>
          <p:cNvSpPr/>
          <p:nvPr/>
        </p:nvSpPr>
        <p:spPr>
          <a:xfrm rot="2700000">
            <a:off x="844660" y="229007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8" name="Shape 4"/>
          <p:cNvSpPr/>
          <p:nvPr/>
        </p:nvSpPr>
        <p:spPr>
          <a:xfrm rot="2700000">
            <a:off x="844660" y="331991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9" name="Shape 5"/>
          <p:cNvSpPr/>
          <p:nvPr/>
        </p:nvSpPr>
        <p:spPr>
          <a:xfrm rot="2700000">
            <a:off x="844660" y="1216795"/>
            <a:ext cx="566928" cy="566928"/>
          </a:xfrm>
          <a:custGeom>
            <a:avLst/>
            <a:gdLst/>
            <a:ahLst/>
            <a:cxnLst/>
            <a:rect l="l" t="t" r="r" b="b"/>
            <a:pathLst>
              <a:path w="566928" h="566928">
                <a:moveTo>
                  <a:pt x="0" y="0"/>
                </a:moveTo>
                <a:moveTo>
                  <a:pt x="0" y="0"/>
                </a:moveTo>
                <a:lnTo>
                  <a:pt x="566928" y="0"/>
                </a:lnTo>
                <a:lnTo>
                  <a:pt x="566928" y="566928"/>
                </a:lnTo>
                <a:lnTo>
                  <a:pt x="0" y="566928"/>
                </a:lnTo>
                <a:close/>
              </a:path>
            </a:pathLst>
          </a:custGeom>
          <a:solidFill>
            <a:srgbClr val="0084FF"/>
          </a:solidFill>
        </p:spPr>
        <p:txBody>
          <a:bodyPr/>
          <a:lstStyle/>
          <a:p>
            <a:endParaRPr/>
          </a:p>
        </p:txBody>
      </p:sp>
      <p:sp>
        <p:nvSpPr>
          <p:cNvPr id="10" name="Text 6"/>
          <p:cNvSpPr/>
          <p:nvPr/>
        </p:nvSpPr>
        <p:spPr>
          <a:xfrm>
            <a:off x="786369" y="229007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1" name="Text 7"/>
          <p:cNvSpPr/>
          <p:nvPr/>
        </p:nvSpPr>
        <p:spPr>
          <a:xfrm>
            <a:off x="786369" y="331991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2" name="Text 8"/>
          <p:cNvSpPr/>
          <p:nvPr/>
        </p:nvSpPr>
        <p:spPr>
          <a:xfrm>
            <a:off x="786369" y="1216795"/>
            <a:ext cx="683510" cy="56692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015"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3" name="Shape 9"/>
          <p:cNvSpPr/>
          <p:nvPr/>
        </p:nvSpPr>
        <p:spPr>
          <a:xfrm>
            <a:off x="1377951" y="110889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4" name="Text 10"/>
          <p:cNvSpPr/>
          <p:nvPr/>
        </p:nvSpPr>
        <p:spPr>
          <a:xfrm>
            <a:off x="1529002" y="129634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物理基础概念</a:t>
            </a:r>
            <a:endParaRPr lang="en-US" sz="1440"/>
          </a:p>
        </p:txBody>
      </p:sp>
      <p:sp>
        <p:nvSpPr>
          <p:cNvPr id="15" name="Text 11"/>
          <p:cNvSpPr/>
          <p:nvPr/>
        </p:nvSpPr>
        <p:spPr>
          <a:xfrm>
            <a:off x="3435350" y="1099820"/>
            <a:ext cx="4973320" cy="836295"/>
          </a:xfrm>
          <a:prstGeom prst="rect">
            <a:avLst/>
          </a:prstGeom>
          <a:noFill/>
        </p:spPr>
        <p:txBody>
          <a:bodyPr wrap="square" lIns="95250" tIns="95250" rIns="95250" bIns="95250" rtlCol="0" anchor="t">
            <a:spAutoFit/>
          </a:bodyPr>
          <a:lstStyle/>
          <a:p>
            <a:pPr marL="0" indent="0">
              <a:lnSpc>
                <a:spcPct val="100000"/>
              </a:lnSpc>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物理作为自然科学的基础学科，其基本概念如力、能量、动量等构成了理解自然界各种现象的基石，这些概念不仅在物理学领域内广泛应用，也渗透到了日常生活和科技发展中。</a:t>
            </a:r>
            <a:endParaRPr lang="en-US" sz="1400"/>
          </a:p>
        </p:txBody>
      </p:sp>
      <p:sp>
        <p:nvSpPr>
          <p:cNvPr id="16" name="Shape 12"/>
          <p:cNvSpPr/>
          <p:nvPr/>
        </p:nvSpPr>
        <p:spPr>
          <a:xfrm>
            <a:off x="1377951" y="2181487"/>
            <a:ext cx="7038804" cy="822960"/>
          </a:xfrm>
          <a:custGeom>
            <a:avLst/>
            <a:gdLst/>
            <a:ahLst/>
            <a:cxnLst/>
            <a:rect l="l" t="t" r="r" b="b"/>
            <a:pathLst>
              <a:path w="7038804" h="822960">
                <a:moveTo>
                  <a:pt x="102870" y="0"/>
                </a:moveTo>
                <a:moveTo>
                  <a:pt x="102870" y="0"/>
                </a:moveTo>
                <a:lnTo>
                  <a:pt x="6935934" y="0"/>
                </a:lnTo>
                <a:quadBezTo>
                  <a:pt x="7038804" y="0"/>
                  <a:pt x="7038804" y="102870"/>
                </a:quadBezTo>
                <a:lnTo>
                  <a:pt x="7038804" y="720090"/>
                </a:lnTo>
                <a:quadBezTo>
                  <a:pt x="7038804" y="822960"/>
                  <a:pt x="6935934"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7" name="Shape 13"/>
          <p:cNvSpPr/>
          <p:nvPr/>
        </p:nvSpPr>
        <p:spPr>
          <a:xfrm>
            <a:off x="1377951" y="3212016"/>
            <a:ext cx="7030578" cy="822960"/>
          </a:xfrm>
          <a:custGeom>
            <a:avLst/>
            <a:gdLst/>
            <a:ahLst/>
            <a:cxnLst/>
            <a:rect l="l" t="t" r="r" b="b"/>
            <a:pathLst>
              <a:path w="7030578" h="822960">
                <a:moveTo>
                  <a:pt x="102870" y="0"/>
                </a:moveTo>
                <a:moveTo>
                  <a:pt x="102870" y="0"/>
                </a:moveTo>
                <a:lnTo>
                  <a:pt x="6927708" y="0"/>
                </a:lnTo>
                <a:quadBezTo>
                  <a:pt x="7030578" y="0"/>
                  <a:pt x="7030578" y="102870"/>
                </a:quadBezTo>
                <a:lnTo>
                  <a:pt x="7030578" y="720090"/>
                </a:lnTo>
                <a:quadBezTo>
                  <a:pt x="7030578" y="822960"/>
                  <a:pt x="6927708" y="822960"/>
                </a:quadBezTo>
                <a:lnTo>
                  <a:pt x="102870" y="822960"/>
                </a:lnTo>
                <a:quadBezTo>
                  <a:pt x="0" y="822960"/>
                  <a:pt x="0" y="720090"/>
                </a:quadBezTo>
                <a:lnTo>
                  <a:pt x="0" y="102870"/>
                </a:lnTo>
                <a:quadBezTo>
                  <a:pt x="0" y="0"/>
                  <a:pt x="102870" y="0"/>
                </a:quadBezTo>
                <a:close/>
              </a:path>
            </a:pathLst>
          </a:custGeom>
          <a:solidFill>
            <a:srgbClr val="000000">
              <a:alpha val="0"/>
            </a:srgbClr>
          </a:solidFill>
          <a:ln w="19050">
            <a:solidFill>
              <a:srgbClr val="0055FF"/>
            </a:solidFill>
            <a:prstDash val="solid"/>
          </a:ln>
        </p:spPr>
        <p:txBody>
          <a:bodyPr/>
          <a:lstStyle/>
          <a:p>
            <a:endParaRPr/>
          </a:p>
        </p:txBody>
      </p:sp>
      <p:sp>
        <p:nvSpPr>
          <p:cNvPr id="18" name="Text 14"/>
          <p:cNvSpPr/>
          <p:nvPr/>
        </p:nvSpPr>
        <p:spPr>
          <a:xfrm>
            <a:off x="1529002" y="2368939"/>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实验与探究方法</a:t>
            </a:r>
            <a:endParaRPr lang="en-US" sz="1440"/>
          </a:p>
        </p:txBody>
      </p:sp>
      <p:sp>
        <p:nvSpPr>
          <p:cNvPr id="19" name="Text 15"/>
          <p:cNvSpPr/>
          <p:nvPr/>
        </p:nvSpPr>
        <p:spPr>
          <a:xfrm>
            <a:off x="3576955" y="2172335"/>
            <a:ext cx="4831715" cy="83629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物理学习强调通过实验和探究来掌握知识，这种方法能够激发学生的好奇心和探索欲，培养他们观察问题、分析问题和解决问题的能力，是提高科学素养的重要途径。</a:t>
            </a:r>
            <a:endParaRPr lang="en-US" sz="1400"/>
          </a:p>
        </p:txBody>
      </p:sp>
      <p:sp>
        <p:nvSpPr>
          <p:cNvPr id="20" name="Text 16"/>
          <p:cNvSpPr/>
          <p:nvPr/>
        </p:nvSpPr>
        <p:spPr>
          <a:xfrm>
            <a:off x="1529174" y="3399468"/>
            <a:ext cx="2377440" cy="44805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理论联系实际</a:t>
            </a:r>
            <a:endParaRPr lang="en-US" sz="1440"/>
          </a:p>
        </p:txBody>
      </p:sp>
      <p:sp>
        <p:nvSpPr>
          <p:cNvPr id="21" name="Text 17"/>
          <p:cNvSpPr/>
          <p:nvPr/>
        </p:nvSpPr>
        <p:spPr>
          <a:xfrm>
            <a:off x="3576955" y="3202940"/>
            <a:ext cx="4831715" cy="83629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物理理论与现实生活紧密相关，通过将抽象的物理定律应用于具体问题的解决中，学生可以更好地理解和记忆这些定律，同时也能激发他们对物理学科的兴趣和热情。</a:t>
            </a:r>
            <a:endParaRPr lang="en-US" sz="14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实验结果分析与总结</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603401" y="1099566"/>
            <a:ext cx="7497539" cy="1021473"/>
          </a:xfrm>
          <a:custGeom>
            <a:avLst/>
            <a:gdLst/>
            <a:ahLst/>
            <a:cxnLst/>
            <a:rect l="l" t="t" r="r" b="b"/>
            <a:pathLst>
              <a:path w="7497539" h="1021472">
                <a:moveTo>
                  <a:pt x="127684" y="0"/>
                </a:moveTo>
                <a:moveTo>
                  <a:pt x="127684" y="0"/>
                </a:moveTo>
                <a:lnTo>
                  <a:pt x="7369855" y="0"/>
                </a:lnTo>
                <a:quadBezTo>
                  <a:pt x="7497539" y="0"/>
                  <a:pt x="7497539" y="127684"/>
                </a:quadBezTo>
                <a:lnTo>
                  <a:pt x="7497539" y="893789"/>
                </a:lnTo>
                <a:quadBezTo>
                  <a:pt x="7497539" y="1021473"/>
                  <a:pt x="7369855" y="1021473"/>
                </a:quadBezTo>
                <a:lnTo>
                  <a:pt x="127684" y="1021473"/>
                </a:lnTo>
                <a:quadBezTo>
                  <a:pt x="0" y="1021473"/>
                  <a:pt x="0" y="893789"/>
                </a:quadBezTo>
                <a:lnTo>
                  <a:pt x="0" y="127684"/>
                </a:lnTo>
                <a:quadBezTo>
                  <a:pt x="0" y="0"/>
                  <a:pt x="127684" y="0"/>
                </a:quadBezTo>
                <a:close/>
              </a:path>
            </a:pathLst>
          </a:custGeom>
          <a:solidFill>
            <a:srgbClr val="E1E1E1">
              <a:alpha val="20000"/>
            </a:srgbClr>
          </a:solidFill>
        </p:spPr>
        <p:txBody>
          <a:bodyPr/>
          <a:lstStyle/>
          <a:p>
            <a:endParaRPr/>
          </a:p>
        </p:txBody>
      </p:sp>
      <p:sp>
        <p:nvSpPr>
          <p:cNvPr id="6" name="Shape 2"/>
          <p:cNvSpPr/>
          <p:nvPr/>
        </p:nvSpPr>
        <p:spPr>
          <a:xfrm>
            <a:off x="603401" y="3461495"/>
            <a:ext cx="7497539" cy="914400"/>
          </a:xfrm>
          <a:custGeom>
            <a:avLst/>
            <a:gdLst/>
            <a:ahLst/>
            <a:cxnLst/>
            <a:rect l="l" t="t" r="r" b="b"/>
            <a:pathLst>
              <a:path w="7497539" h="914400">
                <a:moveTo>
                  <a:pt x="114300" y="0"/>
                </a:moveTo>
                <a:moveTo>
                  <a:pt x="114300" y="0"/>
                </a:moveTo>
                <a:lnTo>
                  <a:pt x="7383239" y="0"/>
                </a:lnTo>
                <a:quadBezTo>
                  <a:pt x="7497539" y="0"/>
                  <a:pt x="7497539" y="114300"/>
                </a:quadBezTo>
                <a:lnTo>
                  <a:pt x="7497539" y="800100"/>
                </a:lnTo>
                <a:quadBezTo>
                  <a:pt x="7497539" y="914400"/>
                  <a:pt x="7383239" y="914400"/>
                </a:quadBezTo>
                <a:lnTo>
                  <a:pt x="114300" y="914400"/>
                </a:lnTo>
                <a:quadBezTo>
                  <a:pt x="0" y="914400"/>
                  <a:pt x="0" y="800100"/>
                </a:quadBezTo>
                <a:lnTo>
                  <a:pt x="0" y="114300"/>
                </a:lnTo>
                <a:quadBezTo>
                  <a:pt x="0" y="0"/>
                  <a:pt x="114300" y="0"/>
                </a:quadBezTo>
                <a:close/>
              </a:path>
            </a:pathLst>
          </a:custGeom>
          <a:solidFill>
            <a:srgbClr val="E1E1E1">
              <a:alpha val="20000"/>
            </a:srgbClr>
          </a:solidFill>
        </p:spPr>
        <p:txBody>
          <a:bodyPr/>
          <a:lstStyle/>
          <a:p>
            <a:endParaRPr/>
          </a:p>
        </p:txBody>
      </p:sp>
      <p:sp>
        <p:nvSpPr>
          <p:cNvPr id="7" name="Shape 3"/>
          <p:cNvSpPr/>
          <p:nvPr/>
        </p:nvSpPr>
        <p:spPr>
          <a:xfrm rot="-8100000">
            <a:off x="8148204" y="3756167"/>
            <a:ext cx="325055" cy="325055"/>
          </a:xfrm>
          <a:custGeom>
            <a:avLst/>
            <a:gdLst/>
            <a:ahLst/>
            <a:cxnLst/>
            <a:rect l="l" t="t" r="r" b="b"/>
            <a:pathLst>
              <a:path w="325055" h="325055">
                <a:moveTo>
                  <a:pt x="0" y="0"/>
                </a:moveTo>
                <a:moveTo>
                  <a:pt x="0" y="0"/>
                </a:moveTo>
                <a:lnTo>
                  <a:pt x="0" y="325055"/>
                </a:lnTo>
                <a:lnTo>
                  <a:pt x="325055" y="325055"/>
                </a:lnTo>
                <a:close/>
              </a:path>
            </a:pathLst>
          </a:custGeom>
          <a:solidFill>
            <a:srgbClr val="E1E1E1">
              <a:alpha val="20000"/>
            </a:srgbClr>
          </a:solidFill>
        </p:spPr>
        <p:txBody>
          <a:bodyPr/>
          <a:lstStyle/>
          <a:p>
            <a:endParaRPr/>
          </a:p>
        </p:txBody>
      </p:sp>
      <p:sp>
        <p:nvSpPr>
          <p:cNvPr id="8" name="Shape 4"/>
          <p:cNvSpPr/>
          <p:nvPr/>
        </p:nvSpPr>
        <p:spPr>
          <a:xfrm>
            <a:off x="603401" y="2273156"/>
            <a:ext cx="7497539" cy="914400"/>
          </a:xfrm>
          <a:custGeom>
            <a:avLst/>
            <a:gdLst/>
            <a:ahLst/>
            <a:cxnLst/>
            <a:rect l="l" t="t" r="r" b="b"/>
            <a:pathLst>
              <a:path w="7497539" h="914400">
                <a:moveTo>
                  <a:pt x="114300" y="0"/>
                </a:moveTo>
                <a:moveTo>
                  <a:pt x="114300" y="0"/>
                </a:moveTo>
                <a:lnTo>
                  <a:pt x="7383239" y="0"/>
                </a:lnTo>
                <a:quadBezTo>
                  <a:pt x="7497539" y="0"/>
                  <a:pt x="7497539" y="114300"/>
                </a:quadBezTo>
                <a:lnTo>
                  <a:pt x="7497539" y="800100"/>
                </a:lnTo>
                <a:quadBezTo>
                  <a:pt x="7497539" y="914400"/>
                  <a:pt x="7383239" y="914400"/>
                </a:quadBezTo>
                <a:lnTo>
                  <a:pt x="114300" y="914400"/>
                </a:lnTo>
                <a:quadBezTo>
                  <a:pt x="0" y="914400"/>
                  <a:pt x="0" y="800100"/>
                </a:quadBezTo>
                <a:lnTo>
                  <a:pt x="0" y="114300"/>
                </a:lnTo>
                <a:quadBezTo>
                  <a:pt x="0" y="0"/>
                  <a:pt x="114300" y="0"/>
                </a:quadBezTo>
                <a:close/>
              </a:path>
            </a:pathLst>
          </a:custGeom>
          <a:solidFill>
            <a:srgbClr val="E1E1E1">
              <a:alpha val="20000"/>
            </a:srgbClr>
          </a:solidFill>
        </p:spPr>
        <p:txBody>
          <a:bodyPr/>
          <a:lstStyle/>
          <a:p>
            <a:endParaRPr/>
          </a:p>
        </p:txBody>
      </p:sp>
      <p:sp>
        <p:nvSpPr>
          <p:cNvPr id="9" name="Shape 5"/>
          <p:cNvSpPr/>
          <p:nvPr/>
        </p:nvSpPr>
        <p:spPr>
          <a:xfrm rot="-8100000">
            <a:off x="8148223" y="2543063"/>
            <a:ext cx="325055" cy="325055"/>
          </a:xfrm>
          <a:custGeom>
            <a:avLst/>
            <a:gdLst/>
            <a:ahLst/>
            <a:cxnLst/>
            <a:rect l="l" t="t" r="r" b="b"/>
            <a:pathLst>
              <a:path w="325055" h="325055">
                <a:moveTo>
                  <a:pt x="0" y="0"/>
                </a:moveTo>
                <a:moveTo>
                  <a:pt x="0" y="0"/>
                </a:moveTo>
                <a:lnTo>
                  <a:pt x="0" y="325055"/>
                </a:lnTo>
                <a:lnTo>
                  <a:pt x="325055" y="325055"/>
                </a:lnTo>
                <a:close/>
              </a:path>
            </a:pathLst>
          </a:custGeom>
          <a:solidFill>
            <a:srgbClr val="E1E1E1">
              <a:alpha val="20000"/>
            </a:srgbClr>
          </a:solidFill>
        </p:spPr>
        <p:txBody>
          <a:bodyPr/>
          <a:lstStyle/>
          <a:p>
            <a:endParaRPr/>
          </a:p>
        </p:txBody>
      </p:sp>
      <p:sp>
        <p:nvSpPr>
          <p:cNvPr id="10" name="Shape 6"/>
          <p:cNvSpPr/>
          <p:nvPr/>
        </p:nvSpPr>
        <p:spPr>
          <a:xfrm rot="-8100000">
            <a:off x="8148185" y="1394239"/>
            <a:ext cx="325055" cy="325055"/>
          </a:xfrm>
          <a:custGeom>
            <a:avLst/>
            <a:gdLst/>
            <a:ahLst/>
            <a:cxnLst/>
            <a:rect l="l" t="t" r="r" b="b"/>
            <a:pathLst>
              <a:path w="325055" h="325055">
                <a:moveTo>
                  <a:pt x="0" y="0"/>
                </a:moveTo>
                <a:moveTo>
                  <a:pt x="0" y="0"/>
                </a:moveTo>
                <a:lnTo>
                  <a:pt x="0" y="325055"/>
                </a:lnTo>
                <a:lnTo>
                  <a:pt x="325055" y="325055"/>
                </a:lnTo>
                <a:close/>
              </a:path>
            </a:pathLst>
          </a:custGeom>
          <a:solidFill>
            <a:srgbClr val="E1E1E1">
              <a:alpha val="20000"/>
            </a:srgbClr>
          </a:solidFill>
        </p:spPr>
        <p:txBody>
          <a:bodyPr/>
          <a:lstStyle/>
          <a:p>
            <a:endParaRPr/>
          </a:p>
        </p:txBody>
      </p:sp>
      <p:sp>
        <p:nvSpPr>
          <p:cNvPr id="11" name="Text 7"/>
          <p:cNvSpPr/>
          <p:nvPr/>
        </p:nvSpPr>
        <p:spPr>
          <a:xfrm>
            <a:off x="834307" y="1323749"/>
            <a:ext cx="2845133" cy="573106"/>
          </a:xfrm>
          <a:prstGeom prst="rect">
            <a:avLst/>
          </a:prstGeom>
          <a:noFill/>
        </p:spPr>
        <p:txBody>
          <a:bodyPr wrap="square" lIns="95250" tIns="95250" rIns="95250" bIns="95250" rtlCol="0" anchor="ctr">
            <a:spAutoFit/>
          </a:bodyPr>
          <a:lstStyle/>
          <a:p>
            <a:pPr marL="0" indent="0">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实验目的与预期</a:t>
            </a:r>
            <a:endParaRPr lang="en-US" sz="1440"/>
          </a:p>
        </p:txBody>
      </p:sp>
      <p:sp>
        <p:nvSpPr>
          <p:cNvPr id="12" name="Text 8"/>
          <p:cNvSpPr/>
          <p:nvPr/>
        </p:nvSpPr>
        <p:spPr>
          <a:xfrm>
            <a:off x="2815590" y="1092200"/>
            <a:ext cx="5104130" cy="929005"/>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在物理学习中，实验是探索自然规律的桥梁。每个实验都旨在验证或发现特定的物理现象，通过观察和测量，我们期望能够揭示物质世界的内在逻辑和运作机制。</a:t>
            </a:r>
            <a:endParaRPr lang="en-US" sz="1600"/>
          </a:p>
        </p:txBody>
      </p:sp>
      <p:sp>
        <p:nvSpPr>
          <p:cNvPr id="13" name="Text 9"/>
          <p:cNvSpPr/>
          <p:nvPr/>
        </p:nvSpPr>
        <p:spPr>
          <a:xfrm>
            <a:off x="834307" y="2433765"/>
            <a:ext cx="2531059" cy="593182"/>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结果呈现与分析</a:t>
            </a:r>
            <a:endParaRPr lang="en-US" sz="1440"/>
          </a:p>
        </p:txBody>
      </p:sp>
      <p:sp>
        <p:nvSpPr>
          <p:cNvPr id="14" name="Text 10"/>
          <p:cNvSpPr/>
          <p:nvPr/>
        </p:nvSpPr>
        <p:spPr>
          <a:xfrm>
            <a:off x="2905760" y="2142808"/>
            <a:ext cx="5013960" cy="1175385"/>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实验数据的记录和分析是理解物理概念的关键步骤。通过对实验结果的细致梳理和深入思考，我们可以对比理论预测与实际情况之间的差异，从而更准确地把握物理定律的适用范围和条件限制。</a:t>
            </a:r>
            <a:endParaRPr lang="en-US" sz="1600"/>
          </a:p>
        </p:txBody>
      </p:sp>
      <p:sp>
        <p:nvSpPr>
          <p:cNvPr id="15" name="Text 11"/>
          <p:cNvSpPr/>
          <p:nvPr/>
        </p:nvSpPr>
        <p:spPr>
          <a:xfrm>
            <a:off x="834307" y="3632142"/>
            <a:ext cx="2530145" cy="573106"/>
          </a:xfrm>
          <a:prstGeom prst="rect">
            <a:avLst/>
          </a:prstGeom>
          <a:noFill/>
        </p:spPr>
        <p:txBody>
          <a:bodyPr wrap="square" lIns="95250" tIns="95250" rIns="95250" bIns="95250" rtlCol="0" anchor="ctr">
            <a:spAutoFit/>
          </a:bodyPr>
          <a:lstStyle/>
          <a:p>
            <a:pPr marL="0" indent="0">
              <a:lnSpc>
                <a:spcPct val="100000"/>
              </a:lnSpc>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结论提炼与应用</a:t>
            </a:r>
            <a:endParaRPr lang="en-US" sz="1440"/>
          </a:p>
        </p:txBody>
      </p:sp>
      <p:sp>
        <p:nvSpPr>
          <p:cNvPr id="16" name="Text 12"/>
          <p:cNvSpPr/>
          <p:nvPr/>
        </p:nvSpPr>
        <p:spPr>
          <a:xfrm>
            <a:off x="2905760" y="3330893"/>
            <a:ext cx="5013960" cy="1175385"/>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实验的终极目标是形成清晰的结论，并将其应用于解决实际问题。通过总结实验中发现的规律和原理，我们不仅能够加深对物理知识的理解，还能够激发创新思维，将理论知识转化为实践能力。</a:t>
            </a:r>
            <a:endParaRPr lang="en-US" sz="16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课后练习与巩固</a:t>
            </a:r>
            <a:endParaRPr lang="en-US" sz="1440"/>
          </a:p>
        </p:txBody>
      </p:sp>
      <p:sp>
        <p:nvSpPr>
          <p:cNvPr id="3" name="Shape 1"/>
          <p:cNvSpPr/>
          <p:nvPr/>
        </p:nvSpPr>
        <p:spPr>
          <a:xfrm>
            <a:off x="566875" y="678925"/>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08</a:t>
            </a:r>
            <a:endParaRPr lang="en-US" sz="144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课本习题解答</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Text 1"/>
          <p:cNvSpPr/>
          <p:nvPr/>
        </p:nvSpPr>
        <p:spPr>
          <a:xfrm>
            <a:off x="886148" y="1536231"/>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物理现象观察</a:t>
            </a:r>
            <a:endParaRPr lang="en-US" sz="1440"/>
          </a:p>
        </p:txBody>
      </p:sp>
      <p:sp>
        <p:nvSpPr>
          <p:cNvPr id="6" name="Text 2"/>
          <p:cNvSpPr/>
          <p:nvPr/>
        </p:nvSpPr>
        <p:spPr>
          <a:xfrm>
            <a:off x="886148" y="1920279"/>
            <a:ext cx="2212848" cy="241109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学生通过观察日常生活中的物理现象，如</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物体漂浮</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、物体的下落等，能够更好地理解课本中的理论，将抽象的概念具体化，增强学习的趣味性和实用性。</a:t>
            </a:r>
            <a:endParaRPr lang="en-US" sz="1600"/>
          </a:p>
        </p:txBody>
      </p:sp>
      <p:sp>
        <p:nvSpPr>
          <p:cNvPr id="7" name="Shape 3"/>
          <p:cNvSpPr/>
          <p:nvPr/>
        </p:nvSpPr>
        <p:spPr>
          <a:xfrm>
            <a:off x="886489"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8" name="Text 4"/>
          <p:cNvSpPr/>
          <p:nvPr/>
        </p:nvSpPr>
        <p:spPr>
          <a:xfrm>
            <a:off x="813116" y="1076047"/>
            <a:ext cx="554470"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Text 5"/>
          <p:cNvSpPr/>
          <p:nvPr/>
        </p:nvSpPr>
        <p:spPr>
          <a:xfrm>
            <a:off x="3502092"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实验操作技能</a:t>
            </a:r>
            <a:endParaRPr lang="en-US" sz="1440"/>
          </a:p>
        </p:txBody>
      </p:sp>
      <p:sp>
        <p:nvSpPr>
          <p:cNvPr id="10" name="Text 6"/>
          <p:cNvSpPr/>
          <p:nvPr/>
        </p:nvSpPr>
        <p:spPr>
          <a:xfrm>
            <a:off x="3502092" y="1920279"/>
            <a:ext cx="2212848" cy="21336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通过动手做实验，学生不仅能够验证物理定律，还能培养科学思维和解决问题的能力。精确测量和记录实验数据，是提高科学素养的重要步骤。</a:t>
            </a:r>
            <a:endParaRPr lang="en-US" sz="1600"/>
          </a:p>
        </p:txBody>
      </p:sp>
      <p:sp>
        <p:nvSpPr>
          <p:cNvPr id="11" name="Shape 7"/>
          <p:cNvSpPr/>
          <p:nvPr/>
        </p:nvSpPr>
        <p:spPr>
          <a:xfrm>
            <a:off x="3502092"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2" name="Text 8"/>
          <p:cNvSpPr/>
          <p:nvPr/>
        </p:nvSpPr>
        <p:spPr>
          <a:xfrm>
            <a:off x="3447228" y="1076047"/>
            <a:ext cx="51755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3" name="Text 9"/>
          <p:cNvSpPr/>
          <p:nvPr/>
        </p:nvSpPr>
        <p:spPr>
          <a:xfrm>
            <a:off x="6118036"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问题解决策略</a:t>
            </a:r>
            <a:endParaRPr lang="en-US" sz="1440"/>
          </a:p>
        </p:txBody>
      </p:sp>
      <p:sp>
        <p:nvSpPr>
          <p:cNvPr id="14" name="Text 10"/>
          <p:cNvSpPr/>
          <p:nvPr/>
        </p:nvSpPr>
        <p:spPr>
          <a:xfrm>
            <a:off x="6118036" y="1920279"/>
            <a:ext cx="2212848" cy="241109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在解答物理题目时，学生需要运用逻辑思维和批判性思考，分析问题的关键所在，选择合适的物理原理进行解答。这一过程锻炼了学生的综合应用能力。</a:t>
            </a:r>
            <a:endParaRPr lang="en-US" sz="1600"/>
          </a:p>
        </p:txBody>
      </p:sp>
      <p:sp>
        <p:nvSpPr>
          <p:cNvPr id="15" name="Shape 11"/>
          <p:cNvSpPr/>
          <p:nvPr/>
        </p:nvSpPr>
        <p:spPr>
          <a:xfrm>
            <a:off x="6118036"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6" name="Text 12"/>
          <p:cNvSpPr/>
          <p:nvPr/>
        </p:nvSpPr>
        <p:spPr>
          <a:xfrm>
            <a:off x="6090604" y="1076047"/>
            <a:ext cx="479885"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思考题与开放性问题</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stretch>
            <a:fillRect/>
          </a:stretch>
        </p:blipFill>
        <p:spPr>
          <a:xfrm>
            <a:off x="888372" y="1088132"/>
            <a:ext cx="2283193" cy="1282693"/>
          </a:xfrm>
          <a:prstGeom prst="rect">
            <a:avLst/>
          </a:prstGeom>
        </p:spPr>
      </p:pic>
      <p:sp>
        <p:nvSpPr>
          <p:cNvPr id="6" name="Text 1"/>
          <p:cNvSpPr/>
          <p:nvPr/>
        </p:nvSpPr>
        <p:spPr>
          <a:xfrm>
            <a:off x="786384"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物理学习的意义</a:t>
            </a:r>
            <a:endParaRPr lang="en-US" sz="1440"/>
          </a:p>
        </p:txBody>
      </p:sp>
      <p:sp>
        <p:nvSpPr>
          <p:cNvPr id="7" name="Text 2"/>
          <p:cNvSpPr/>
          <p:nvPr/>
        </p:nvSpPr>
        <p:spPr>
          <a:xfrm>
            <a:off x="822960" y="2773736"/>
            <a:ext cx="2414016"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物理不仅仅是一门学科，它更是理解世界、探索未知的重要工具。通过学习物理，我们可以更好地理解自然界的规律，培养逻辑思维和解决问题的能力。</a:t>
            </a:r>
            <a:endParaRPr lang="en-US" sz="1600"/>
          </a:p>
        </p:txBody>
      </p:sp>
      <p:pic>
        <p:nvPicPr>
          <p:cNvPr id="8" name="Image 3"/>
          <p:cNvPicPr>
            <a:picLocks noChangeAspect="1"/>
          </p:cNvPicPr>
          <p:nvPr/>
        </p:nvPicPr>
        <p:blipFill>
          <a:blip r:embed="rId6"/>
          <a:stretch>
            <a:fillRect/>
          </a:stretch>
        </p:blipFill>
        <p:spPr>
          <a:xfrm>
            <a:off x="3466980" y="1088132"/>
            <a:ext cx="2283193" cy="1282693"/>
          </a:xfrm>
          <a:prstGeom prst="rect">
            <a:avLst/>
          </a:prstGeom>
        </p:spPr>
      </p:pic>
      <p:sp>
        <p:nvSpPr>
          <p:cNvPr id="9" name="Text 3"/>
          <p:cNvSpPr/>
          <p:nvPr/>
        </p:nvSpPr>
        <p:spPr>
          <a:xfrm>
            <a:off x="3328416" y="2446016"/>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如何提高物理学习效果</a:t>
            </a:r>
            <a:endParaRPr lang="en-US" sz="1440"/>
          </a:p>
        </p:txBody>
      </p:sp>
      <p:sp>
        <p:nvSpPr>
          <p:cNvPr id="10" name="Text 4"/>
          <p:cNvSpPr/>
          <p:nvPr/>
        </p:nvSpPr>
        <p:spPr>
          <a:xfrm>
            <a:off x="3401568" y="2773736"/>
            <a:ext cx="2414016" cy="19138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提高物理学习效果需要掌握科学的学习方法，如定期复习、做笔记、参与实验等。同时，保持好奇心和求知欲，勇于提问和探索，也是提升学习效果的关键。</a:t>
            </a:r>
            <a:endParaRPr lang="en-US" sz="1600"/>
          </a:p>
        </p:txBody>
      </p:sp>
      <p:pic>
        <p:nvPicPr>
          <p:cNvPr id="11" name="Image 4"/>
          <p:cNvPicPr>
            <a:picLocks noChangeAspect="1"/>
          </p:cNvPicPr>
          <p:nvPr/>
        </p:nvPicPr>
        <p:blipFill>
          <a:blip r:embed="rId7"/>
          <a:stretch>
            <a:fillRect/>
          </a:stretch>
        </p:blipFill>
        <p:spPr>
          <a:xfrm>
            <a:off x="6009012" y="1088132"/>
            <a:ext cx="2283193" cy="1282693"/>
          </a:xfrm>
          <a:prstGeom prst="rect">
            <a:avLst/>
          </a:prstGeom>
        </p:spPr>
      </p:pic>
      <p:sp>
        <p:nvSpPr>
          <p:cNvPr id="12" name="Text 5"/>
          <p:cNvSpPr/>
          <p:nvPr/>
        </p:nvSpPr>
        <p:spPr>
          <a:xfrm>
            <a:off x="5870448" y="2447488"/>
            <a:ext cx="2487168" cy="44805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物理与日常生活的联系</a:t>
            </a:r>
            <a:endParaRPr lang="en-US" sz="1440"/>
          </a:p>
        </p:txBody>
      </p:sp>
      <p:sp>
        <p:nvSpPr>
          <p:cNvPr id="13" name="Text 6"/>
          <p:cNvSpPr/>
          <p:nvPr/>
        </p:nvSpPr>
        <p:spPr>
          <a:xfrm>
            <a:off x="5943600" y="2775208"/>
            <a:ext cx="2414016" cy="216027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物理知识无处不在，它与我们的日常生活紧密相连。例如，我们可以通过物理学原理解释天气变化、家电工作原理等现象，这有助于我们更好地理解和应用物理知识。</a:t>
            </a:r>
            <a:endParaRPr lang="en-US" sz="16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推荐额外阅读资料</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47956" y="1929366"/>
            <a:ext cx="8248087" cy="2346713"/>
          </a:xfrm>
          <a:custGeom>
            <a:avLst/>
            <a:gdLst/>
            <a:ahLst/>
            <a:cxnLst/>
            <a:rect l="l" t="t" r="r" b="b"/>
            <a:pathLst>
              <a:path w="8248087" h="2346713">
                <a:moveTo>
                  <a:pt x="293339" y="0"/>
                </a:moveTo>
                <a:moveTo>
                  <a:pt x="293339" y="0"/>
                </a:moveTo>
                <a:lnTo>
                  <a:pt x="7954748" y="0"/>
                </a:lnTo>
                <a:quadBezTo>
                  <a:pt x="8248087" y="0"/>
                  <a:pt x="8248087" y="293339"/>
                </a:quadBezTo>
                <a:lnTo>
                  <a:pt x="8248087" y="2053374"/>
                </a:lnTo>
                <a:quadBezTo>
                  <a:pt x="8248087" y="2346713"/>
                  <a:pt x="7954748" y="2346713"/>
                </a:quadBezTo>
                <a:lnTo>
                  <a:pt x="293339" y="2346713"/>
                </a:lnTo>
                <a:quadBezTo>
                  <a:pt x="0" y="2346713"/>
                  <a:pt x="0" y="2053374"/>
                </a:quadBezTo>
                <a:lnTo>
                  <a:pt x="0" y="293339"/>
                </a:lnTo>
                <a:quadBezTo>
                  <a:pt x="0" y="0"/>
                  <a:pt x="293339" y="0"/>
                </a:quadBezTo>
                <a:close/>
              </a:path>
            </a:pathLst>
          </a:custGeom>
          <a:solidFill>
            <a:srgbClr val="0084FF">
              <a:alpha val="10000"/>
            </a:srgbClr>
          </a:solidFill>
          <a:ln w="19050">
            <a:solidFill>
              <a:srgbClr val="0055FF"/>
            </a:solidFill>
            <a:prstDash val="solid"/>
          </a:ln>
        </p:spPr>
        <p:txBody>
          <a:bodyPr/>
          <a:lstStyle/>
          <a:p>
            <a:endParaRPr/>
          </a:p>
        </p:txBody>
      </p:sp>
      <p:pic>
        <p:nvPicPr>
          <p:cNvPr id="6" name="Image 2"/>
          <p:cNvPicPr>
            <a:picLocks noChangeAspect="1"/>
          </p:cNvPicPr>
          <p:nvPr/>
        </p:nvPicPr>
        <p:blipFill>
          <a:blip r:embed="rId5"/>
          <a:stretch>
            <a:fillRect/>
          </a:stretch>
        </p:blipFill>
        <p:spPr>
          <a:xfrm>
            <a:off x="2041139" y="867420"/>
            <a:ext cx="914400" cy="914400"/>
          </a:xfrm>
          <a:prstGeom prst="rect">
            <a:avLst/>
          </a:prstGeom>
        </p:spPr>
      </p:pic>
      <p:pic>
        <p:nvPicPr>
          <p:cNvPr id="7" name="Image 3"/>
          <p:cNvPicPr>
            <a:picLocks noChangeAspect="1"/>
          </p:cNvPicPr>
          <p:nvPr/>
        </p:nvPicPr>
        <p:blipFill>
          <a:blip r:embed="rId5"/>
          <a:stretch>
            <a:fillRect/>
          </a:stretch>
        </p:blipFill>
        <p:spPr>
          <a:xfrm flipH="1">
            <a:off x="1126739" y="867420"/>
            <a:ext cx="914400" cy="914400"/>
          </a:xfrm>
          <a:prstGeom prst="rect">
            <a:avLst/>
          </a:prstGeom>
        </p:spPr>
      </p:pic>
      <p:sp>
        <p:nvSpPr>
          <p:cNvPr id="8" name="Text 2"/>
          <p:cNvSpPr/>
          <p:nvPr/>
        </p:nvSpPr>
        <p:spPr>
          <a:xfrm>
            <a:off x="1636445" y="995436"/>
            <a:ext cx="784215"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Shape 3"/>
          <p:cNvSpPr/>
          <p:nvPr/>
        </p:nvSpPr>
        <p:spPr>
          <a:xfrm>
            <a:off x="1745836"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0" name="Shape 4"/>
          <p:cNvSpPr/>
          <p:nvPr/>
        </p:nvSpPr>
        <p:spPr>
          <a:xfrm>
            <a:off x="1949699"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11" name="Shape 5"/>
          <p:cNvSpPr/>
          <p:nvPr/>
        </p:nvSpPr>
        <p:spPr>
          <a:xfrm>
            <a:off x="2153562"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12" name="Text 6"/>
          <p:cNvSpPr/>
          <p:nvPr/>
        </p:nvSpPr>
        <p:spPr>
          <a:xfrm>
            <a:off x="825904"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物理实验的奥秘</a:t>
            </a:r>
            <a:endParaRPr lang="en-US" sz="1440"/>
          </a:p>
        </p:txBody>
      </p:sp>
      <p:sp>
        <p:nvSpPr>
          <p:cNvPr id="13" name="Text 7"/>
          <p:cNvSpPr/>
          <p:nvPr/>
        </p:nvSpPr>
        <p:spPr>
          <a:xfrm>
            <a:off x="825904" y="2448069"/>
            <a:ext cx="2430470" cy="142113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通过动手进行物理实验，学生能够直观地理解抽象的物理概念和原理，从而激发学习兴趣，提高实践能力和创新思维。</a:t>
            </a:r>
            <a:endParaRPr lang="en-US" sz="1600"/>
          </a:p>
        </p:txBody>
      </p:sp>
      <p:pic>
        <p:nvPicPr>
          <p:cNvPr id="14" name="Image 4"/>
          <p:cNvPicPr>
            <a:picLocks noChangeAspect="1"/>
          </p:cNvPicPr>
          <p:nvPr/>
        </p:nvPicPr>
        <p:blipFill>
          <a:blip r:embed="rId5"/>
          <a:stretch>
            <a:fillRect/>
          </a:stretch>
        </p:blipFill>
        <p:spPr>
          <a:xfrm>
            <a:off x="4572000" y="867420"/>
            <a:ext cx="914400" cy="914400"/>
          </a:xfrm>
          <a:prstGeom prst="rect">
            <a:avLst/>
          </a:prstGeom>
        </p:spPr>
      </p:pic>
      <p:pic>
        <p:nvPicPr>
          <p:cNvPr id="15" name="Image 5"/>
          <p:cNvPicPr>
            <a:picLocks noChangeAspect="1"/>
          </p:cNvPicPr>
          <p:nvPr/>
        </p:nvPicPr>
        <p:blipFill>
          <a:blip r:embed="rId5"/>
          <a:stretch>
            <a:fillRect/>
          </a:stretch>
        </p:blipFill>
        <p:spPr>
          <a:xfrm flipH="1">
            <a:off x="3657600" y="867420"/>
            <a:ext cx="914400" cy="914400"/>
          </a:xfrm>
          <a:prstGeom prst="rect">
            <a:avLst/>
          </a:prstGeom>
        </p:spPr>
      </p:pic>
      <p:sp>
        <p:nvSpPr>
          <p:cNvPr id="16" name="Text 8"/>
          <p:cNvSpPr/>
          <p:nvPr/>
        </p:nvSpPr>
        <p:spPr>
          <a:xfrm>
            <a:off x="4152608" y="995436"/>
            <a:ext cx="849850"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7" name="Text 9"/>
          <p:cNvSpPr/>
          <p:nvPr/>
        </p:nvSpPr>
        <p:spPr>
          <a:xfrm>
            <a:off x="3356765"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物理学在日常生活中的应用</a:t>
            </a:r>
            <a:endParaRPr lang="en-US" sz="1440"/>
          </a:p>
        </p:txBody>
      </p:sp>
      <p:sp>
        <p:nvSpPr>
          <p:cNvPr id="18" name="Text 10"/>
          <p:cNvSpPr/>
          <p:nvPr/>
        </p:nvSpPr>
        <p:spPr>
          <a:xfrm>
            <a:off x="3356765" y="2448069"/>
            <a:ext cx="2430470" cy="166751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物理学不仅是学科知识的积累，更是解决日常生活问题的重要工具。了解其应用，可以让学生认识到学习物理的实际意义和价值。</a:t>
            </a:r>
            <a:endParaRPr lang="en-US" sz="1600"/>
          </a:p>
        </p:txBody>
      </p:sp>
      <p:pic>
        <p:nvPicPr>
          <p:cNvPr id="19" name="Image 6"/>
          <p:cNvPicPr>
            <a:picLocks noChangeAspect="1"/>
          </p:cNvPicPr>
          <p:nvPr/>
        </p:nvPicPr>
        <p:blipFill>
          <a:blip r:embed="rId5"/>
          <a:stretch>
            <a:fillRect/>
          </a:stretch>
        </p:blipFill>
        <p:spPr>
          <a:xfrm>
            <a:off x="7102861" y="867420"/>
            <a:ext cx="914400" cy="914400"/>
          </a:xfrm>
          <a:prstGeom prst="rect">
            <a:avLst/>
          </a:prstGeom>
        </p:spPr>
      </p:pic>
      <p:pic>
        <p:nvPicPr>
          <p:cNvPr id="20" name="Image 7"/>
          <p:cNvPicPr>
            <a:picLocks noChangeAspect="1"/>
          </p:cNvPicPr>
          <p:nvPr/>
        </p:nvPicPr>
        <p:blipFill>
          <a:blip r:embed="rId5"/>
          <a:stretch>
            <a:fillRect/>
          </a:stretch>
        </p:blipFill>
        <p:spPr>
          <a:xfrm flipH="1">
            <a:off x="6188461" y="867420"/>
            <a:ext cx="914400" cy="914400"/>
          </a:xfrm>
          <a:prstGeom prst="rect">
            <a:avLst/>
          </a:prstGeom>
        </p:spPr>
      </p:pic>
      <p:sp>
        <p:nvSpPr>
          <p:cNvPr id="21" name="Text 11"/>
          <p:cNvSpPr/>
          <p:nvPr/>
        </p:nvSpPr>
        <p:spPr>
          <a:xfrm>
            <a:off x="6676289" y="995436"/>
            <a:ext cx="817032"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22" name="Text 12"/>
          <p:cNvSpPr/>
          <p:nvPr/>
        </p:nvSpPr>
        <p:spPr>
          <a:xfrm>
            <a:off x="5887626"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著名物理学家的故事</a:t>
            </a:r>
            <a:endParaRPr lang="en-US" sz="1440"/>
          </a:p>
        </p:txBody>
      </p:sp>
      <p:sp>
        <p:nvSpPr>
          <p:cNvPr id="23" name="Text 13"/>
          <p:cNvSpPr/>
          <p:nvPr/>
        </p:nvSpPr>
        <p:spPr>
          <a:xfrm>
            <a:off x="5887626" y="2448069"/>
            <a:ext cx="2430470" cy="142113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通过阅读著名物理学家的生活和科研经历，不仅可以学到知识，还能受到他们坚韧不拔、勇于探索的精神激励。</a:t>
            </a:r>
            <a:endParaRPr lang="en-US" sz="1600"/>
          </a:p>
        </p:txBody>
      </p:sp>
      <p:sp>
        <p:nvSpPr>
          <p:cNvPr id="24" name="Shape 14"/>
          <p:cNvSpPr/>
          <p:nvPr/>
        </p:nvSpPr>
        <p:spPr>
          <a:xfrm>
            <a:off x="4276697"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5" name="Shape 15"/>
          <p:cNvSpPr/>
          <p:nvPr/>
        </p:nvSpPr>
        <p:spPr>
          <a:xfrm>
            <a:off x="4480560"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6" name="Shape 16"/>
          <p:cNvSpPr/>
          <p:nvPr/>
        </p:nvSpPr>
        <p:spPr>
          <a:xfrm>
            <a:off x="4684423"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7" name="Shape 17"/>
          <p:cNvSpPr/>
          <p:nvPr/>
        </p:nvSpPr>
        <p:spPr>
          <a:xfrm>
            <a:off x="6807558"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
        <p:nvSpPr>
          <p:cNvPr id="28" name="Shape 18"/>
          <p:cNvSpPr/>
          <p:nvPr/>
        </p:nvSpPr>
        <p:spPr>
          <a:xfrm>
            <a:off x="7011421"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solidFill>
        </p:spPr>
        <p:txBody>
          <a:bodyPr/>
          <a:lstStyle/>
          <a:p>
            <a:endParaRPr/>
          </a:p>
        </p:txBody>
      </p:sp>
      <p:sp>
        <p:nvSpPr>
          <p:cNvPr id="29" name="Shape 19"/>
          <p:cNvSpPr/>
          <p:nvPr/>
        </p:nvSpPr>
        <p:spPr>
          <a:xfrm>
            <a:off x="7215284" y="1746486"/>
            <a:ext cx="182880" cy="182880"/>
          </a:xfrm>
          <a:custGeom>
            <a:avLst/>
            <a:gdLst/>
            <a:ahLst/>
            <a:cxnLst/>
            <a:rect l="l" t="t" r="r" b="b"/>
            <a:pathLst>
              <a:path w="182880" h="182880">
                <a:moveTo>
                  <a:pt x="181929" y="71448"/>
                </a:moveTo>
                <a:moveTo>
                  <a:pt x="181929" y="71448"/>
                </a:moveTo>
                <a:lnTo>
                  <a:pt x="113536" y="70396"/>
                </a:lnTo>
                <a:lnTo>
                  <a:pt x="91440" y="6212"/>
                </a:lnTo>
                <a:lnTo>
                  <a:pt x="69344" y="70396"/>
                </a:lnTo>
                <a:lnTo>
                  <a:pt x="951" y="71448"/>
                </a:lnTo>
                <a:lnTo>
                  <a:pt x="55665" y="112484"/>
                </a:lnTo>
                <a:lnTo>
                  <a:pt x="34621" y="177720"/>
                </a:lnTo>
                <a:lnTo>
                  <a:pt x="90388" y="137737"/>
                </a:lnTo>
                <a:lnTo>
                  <a:pt x="146154" y="177720"/>
                </a:lnTo>
                <a:lnTo>
                  <a:pt x="125110" y="112484"/>
                </a:lnTo>
                <a:lnTo>
                  <a:pt x="181929" y="71448"/>
                </a:lnTo>
                <a:close/>
              </a:path>
            </a:pathLst>
          </a:custGeom>
          <a:solidFill>
            <a:srgbClr val="0084FF">
              <a:alpha val="80000"/>
            </a:srgbClr>
          </a:solidFill>
        </p:spPr>
        <p:txBody>
          <a:bodyPr/>
          <a:lstStyle/>
          <a:p>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学习现状分析及要求</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1112874" y="1554776"/>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alpha val="40000"/>
            </a:srgbClr>
          </a:solidFill>
        </p:spPr>
        <p:txBody>
          <a:bodyPr/>
          <a:lstStyle/>
          <a:p>
            <a:endParaRPr/>
          </a:p>
        </p:txBody>
      </p:sp>
      <p:sp>
        <p:nvSpPr>
          <p:cNvPr id="6" name="Text 2"/>
          <p:cNvSpPr/>
          <p:nvPr/>
        </p:nvSpPr>
        <p:spPr>
          <a:xfrm>
            <a:off x="626569" y="1143296"/>
            <a:ext cx="972611" cy="73152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432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7" name="Shape 3"/>
          <p:cNvSpPr/>
          <p:nvPr/>
        </p:nvSpPr>
        <p:spPr>
          <a:xfrm>
            <a:off x="3945776" y="1554776"/>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alpha val="40000"/>
            </a:srgbClr>
          </a:solidFill>
        </p:spPr>
        <p:txBody>
          <a:bodyPr/>
          <a:lstStyle/>
          <a:p>
            <a:endParaRPr/>
          </a:p>
        </p:txBody>
      </p:sp>
      <p:sp>
        <p:nvSpPr>
          <p:cNvPr id="8" name="Text 4"/>
          <p:cNvSpPr/>
          <p:nvPr/>
        </p:nvSpPr>
        <p:spPr>
          <a:xfrm>
            <a:off x="3356765" y="1143296"/>
            <a:ext cx="972611" cy="73152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432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9" name="Shape 5"/>
          <p:cNvSpPr/>
          <p:nvPr/>
        </p:nvSpPr>
        <p:spPr>
          <a:xfrm>
            <a:off x="6684075" y="1554776"/>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alpha val="40000"/>
            </a:srgbClr>
          </a:solidFill>
        </p:spPr>
        <p:txBody>
          <a:bodyPr/>
          <a:lstStyle/>
          <a:p>
            <a:endParaRPr/>
          </a:p>
        </p:txBody>
      </p:sp>
      <p:sp>
        <p:nvSpPr>
          <p:cNvPr id="10" name="Text 6"/>
          <p:cNvSpPr/>
          <p:nvPr/>
        </p:nvSpPr>
        <p:spPr>
          <a:xfrm>
            <a:off x="6086961" y="1143296"/>
            <a:ext cx="972611" cy="73152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432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1" name="Text 7"/>
          <p:cNvSpPr/>
          <p:nvPr/>
        </p:nvSpPr>
        <p:spPr>
          <a:xfrm>
            <a:off x="626569" y="1771850"/>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学生基础知识掌握情况</a:t>
            </a:r>
            <a:endParaRPr lang="en-US" sz="1440"/>
          </a:p>
        </p:txBody>
      </p:sp>
      <p:sp>
        <p:nvSpPr>
          <p:cNvPr id="12" name="Text 8"/>
          <p:cNvSpPr/>
          <p:nvPr/>
        </p:nvSpPr>
        <p:spPr>
          <a:xfrm>
            <a:off x="626569" y="2073602"/>
            <a:ext cx="2430470" cy="2175510"/>
          </a:xfrm>
          <a:prstGeom prst="rect">
            <a:avLst/>
          </a:prstGeom>
          <a:noFill/>
        </p:spPr>
        <p:txBody>
          <a:bodyPr wrap="square" lIns="95250" tIns="95250" rIns="95250" bIns="95250" rtlCol="0" anchor="t">
            <a:spAutoFit/>
          </a:bodyPr>
          <a:lstStyle/>
          <a:p>
            <a:pPr marL="0" indent="0" algn="just">
              <a:lnSpc>
                <a:spcPct val="101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在开始新学期的学习之前，了解学生对上学期物理知识的掌握程度是至关重要的。通过诊断测试或复习提问，教师可以评估学生们对基本概念和原理的理解深度，从而为新课程的开展提供依据。</a:t>
            </a:r>
            <a:endParaRPr lang="en-US" sz="1600"/>
          </a:p>
        </p:txBody>
      </p:sp>
      <p:sp>
        <p:nvSpPr>
          <p:cNvPr id="13" name="Text 9"/>
          <p:cNvSpPr/>
          <p:nvPr/>
        </p:nvSpPr>
        <p:spPr>
          <a:xfrm>
            <a:off x="3356765" y="1771850"/>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学习兴趣与动机激发</a:t>
            </a:r>
            <a:endParaRPr lang="en-US" sz="1440"/>
          </a:p>
        </p:txBody>
      </p:sp>
      <p:sp>
        <p:nvSpPr>
          <p:cNvPr id="14" name="Text 10"/>
          <p:cNvSpPr/>
          <p:nvPr/>
        </p:nvSpPr>
        <p:spPr>
          <a:xfrm>
            <a:off x="3356765" y="2073602"/>
            <a:ext cx="2430470" cy="2423795"/>
          </a:xfrm>
          <a:prstGeom prst="rect">
            <a:avLst/>
          </a:prstGeom>
          <a:noFill/>
        </p:spPr>
        <p:txBody>
          <a:bodyPr wrap="square" lIns="95250" tIns="95250" rIns="95250" bIns="95250" rtlCol="0" anchor="t">
            <a:spAutoFit/>
          </a:bodyPr>
          <a:lstStyle/>
          <a:p>
            <a:pPr marL="0" indent="0" algn="just">
              <a:lnSpc>
                <a:spcPct val="101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激发学生的学习兴趣和内在动机对于提高教学效果有着不可忽视的作用。通过引入有趣的实验、生动的案例以及互动式教学方式，可以有效提升学生对物理学科的好奇心和探索欲，进而增强他们的学习动力。</a:t>
            </a:r>
            <a:endParaRPr lang="en-US" sz="1600"/>
          </a:p>
        </p:txBody>
      </p:sp>
      <p:sp>
        <p:nvSpPr>
          <p:cNvPr id="15" name="Text 11"/>
          <p:cNvSpPr/>
          <p:nvPr/>
        </p:nvSpPr>
        <p:spPr>
          <a:xfrm>
            <a:off x="6086961" y="1771850"/>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学习方法与习惯培养</a:t>
            </a:r>
            <a:endParaRPr lang="en-US" sz="1440"/>
          </a:p>
        </p:txBody>
      </p:sp>
      <p:sp>
        <p:nvSpPr>
          <p:cNvPr id="16" name="Text 12"/>
          <p:cNvSpPr/>
          <p:nvPr/>
        </p:nvSpPr>
        <p:spPr>
          <a:xfrm>
            <a:off x="6086961" y="2073602"/>
            <a:ext cx="2430470" cy="2175510"/>
          </a:xfrm>
          <a:prstGeom prst="rect">
            <a:avLst/>
          </a:prstGeom>
          <a:noFill/>
        </p:spPr>
        <p:txBody>
          <a:bodyPr wrap="square" lIns="95250" tIns="95250" rIns="95250" bIns="95250" rtlCol="0" anchor="t">
            <a:spAutoFit/>
          </a:bodyPr>
          <a:lstStyle/>
          <a:p>
            <a:pPr marL="0" indent="0" algn="just">
              <a:lnSpc>
                <a:spcPct val="101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良好的学习方法和习惯是学习成功的关键。教师应指导学生如何有效地进行课前预习、课堂笔记以及课后复习，同时鼓励他们积极参与讨论和实践，以培养自主学习和解决问题的能力。</a:t>
            </a:r>
            <a:endParaRPr lang="en-US" sz="16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学习兴趣和积极性提高</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pic>
        <p:nvPicPr>
          <p:cNvPr id="5" name="Image 2"/>
          <p:cNvPicPr>
            <a:picLocks noChangeAspect="1"/>
          </p:cNvPicPr>
          <p:nvPr/>
        </p:nvPicPr>
        <p:blipFill>
          <a:blip r:embed="rId5">
            <a:alphaModFix amt="60000"/>
          </a:blip>
          <a:stretch>
            <a:fillRect/>
          </a:stretch>
        </p:blipFill>
        <p:spPr>
          <a:xfrm>
            <a:off x="0" y="886688"/>
            <a:ext cx="4523239" cy="4053616"/>
          </a:xfrm>
          <a:prstGeom prst="rect">
            <a:avLst/>
          </a:prstGeom>
        </p:spPr>
      </p:pic>
      <p:pic>
        <p:nvPicPr>
          <p:cNvPr id="6" name="Image 3"/>
          <p:cNvPicPr>
            <a:picLocks noChangeAspect="1"/>
          </p:cNvPicPr>
          <p:nvPr/>
        </p:nvPicPr>
        <p:blipFill>
          <a:blip r:embed="rId6">
            <a:alphaModFix amt="80000"/>
          </a:blip>
          <a:stretch>
            <a:fillRect/>
          </a:stretch>
        </p:blipFill>
        <p:spPr>
          <a:xfrm>
            <a:off x="0" y="903148"/>
            <a:ext cx="4523239" cy="4398546"/>
          </a:xfrm>
          <a:prstGeom prst="rect">
            <a:avLst/>
          </a:prstGeom>
        </p:spPr>
      </p:pic>
      <p:pic>
        <p:nvPicPr>
          <p:cNvPr id="7" name="Image 4"/>
          <p:cNvPicPr>
            <a:picLocks noChangeAspect="1"/>
          </p:cNvPicPr>
          <p:nvPr/>
        </p:nvPicPr>
        <p:blipFill>
          <a:blip r:embed="rId7"/>
          <a:stretch>
            <a:fillRect/>
          </a:stretch>
        </p:blipFill>
        <p:spPr>
          <a:xfrm>
            <a:off x="0" y="1009529"/>
            <a:ext cx="4523239" cy="4523239"/>
          </a:xfrm>
          <a:prstGeom prst="rect">
            <a:avLst/>
          </a:prstGeom>
        </p:spPr>
      </p:pic>
      <p:sp>
        <p:nvSpPr>
          <p:cNvPr id="8" name="Text 1"/>
          <p:cNvSpPr/>
          <p:nvPr/>
        </p:nvSpPr>
        <p:spPr>
          <a:xfrm>
            <a:off x="4122902" y="1093989"/>
            <a:ext cx="4389120" cy="40233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激发探索物理世界的热情</a:t>
            </a:r>
            <a:endParaRPr lang="en-US" sz="1440"/>
          </a:p>
        </p:txBody>
      </p:sp>
      <p:sp>
        <p:nvSpPr>
          <p:cNvPr id="9" name="Text 2"/>
          <p:cNvSpPr/>
          <p:nvPr/>
        </p:nvSpPr>
        <p:spPr>
          <a:xfrm>
            <a:off x="4122902" y="1395741"/>
            <a:ext cx="4476025" cy="102108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通过引入生动有趣的物理实验，让学生亲身体验物理规律的奥妙，从而点燃他们对物理学未知领域的好奇心和探索欲。</a:t>
            </a:r>
            <a:endParaRPr lang="en-US"/>
          </a:p>
        </p:txBody>
      </p:sp>
      <p:sp>
        <p:nvSpPr>
          <p:cNvPr id="10" name="Text 3"/>
          <p:cNvSpPr/>
          <p:nvPr/>
        </p:nvSpPr>
        <p:spPr>
          <a:xfrm>
            <a:off x="4122902" y="2258934"/>
            <a:ext cx="4389120" cy="40233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利用科技工具提升学习动力</a:t>
            </a:r>
            <a:endParaRPr lang="en-US" sz="1440"/>
          </a:p>
        </p:txBody>
      </p:sp>
      <p:sp>
        <p:nvSpPr>
          <p:cNvPr id="11" name="Text 4"/>
          <p:cNvSpPr/>
          <p:nvPr/>
        </p:nvSpPr>
        <p:spPr>
          <a:xfrm>
            <a:off x="4122902" y="2555200"/>
            <a:ext cx="4476025" cy="102108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结合现代教育技术，如虚拟实验室、互动软件等，使抽象的物理概念形象化，增强学生学习的主动性与参与度。</a:t>
            </a:r>
            <a:endParaRPr lang="en-US"/>
          </a:p>
        </p:txBody>
      </p:sp>
      <p:sp>
        <p:nvSpPr>
          <p:cNvPr id="12" name="Text 5"/>
          <p:cNvSpPr/>
          <p:nvPr/>
        </p:nvSpPr>
        <p:spPr>
          <a:xfrm>
            <a:off x="4122115" y="3522635"/>
            <a:ext cx="4389120" cy="40233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730" b="1">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培养问题解决能力的重要性</a:t>
            </a:r>
            <a:endParaRPr lang="en-US" sz="1440"/>
          </a:p>
        </p:txBody>
      </p:sp>
      <p:sp>
        <p:nvSpPr>
          <p:cNvPr id="13" name="Text 6"/>
          <p:cNvSpPr/>
          <p:nvPr/>
        </p:nvSpPr>
        <p:spPr>
          <a:xfrm>
            <a:off x="4122902" y="3824695"/>
            <a:ext cx="4476025" cy="102108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通过解决实际生活中遇到的物理问题，培养学生运用所学知识分析问题和解决问题的能力，提高他们面对挑战的积极性。</a:t>
            </a:r>
            <a:endParaRPr lang="en-US"/>
          </a:p>
        </p:txBody>
      </p:sp>
      <p:sp>
        <p:nvSpPr>
          <p:cNvPr id="14" name="Shape 7"/>
          <p:cNvSpPr/>
          <p:nvPr/>
        </p:nvSpPr>
        <p:spPr>
          <a:xfrm>
            <a:off x="2673371" y="1805964"/>
            <a:ext cx="499914" cy="0"/>
          </a:xfrm>
          <a:custGeom>
            <a:avLst/>
            <a:gdLst/>
            <a:ahLst/>
            <a:cxnLst/>
            <a:rect l="l" t="t" r="r" b="b"/>
            <a:pathLst>
              <a:path w="499913">
                <a:moveTo>
                  <a:pt x="0" y="0"/>
                </a:moveTo>
                <a:moveTo>
                  <a:pt x="0" y="0"/>
                </a:moveTo>
                <a:lnTo>
                  <a:pt x="499914" y="0"/>
                </a:lnTo>
              </a:path>
            </a:pathLst>
          </a:custGeom>
          <a:noFill/>
          <a:ln w="19050">
            <a:solidFill>
              <a:srgbClr val="0055FF"/>
            </a:solidFill>
            <a:prstDash val="solid"/>
            <a:headEnd type="none"/>
            <a:tailEnd type="arrow"/>
          </a:ln>
        </p:spPr>
        <p:txBody>
          <a:bodyPr/>
          <a:lstStyle/>
          <a:p>
            <a:endParaRPr/>
          </a:p>
        </p:txBody>
      </p:sp>
      <p:sp>
        <p:nvSpPr>
          <p:cNvPr id="15" name="Shape 8"/>
          <p:cNvSpPr/>
          <p:nvPr/>
        </p:nvSpPr>
        <p:spPr>
          <a:xfrm>
            <a:off x="3162037" y="2856649"/>
            <a:ext cx="350493" cy="0"/>
          </a:xfrm>
          <a:custGeom>
            <a:avLst/>
            <a:gdLst/>
            <a:ahLst/>
            <a:cxnLst/>
            <a:rect l="l" t="t" r="r" b="b"/>
            <a:pathLst>
              <a:path w="350493">
                <a:moveTo>
                  <a:pt x="0" y="0"/>
                </a:moveTo>
                <a:moveTo>
                  <a:pt x="0" y="0"/>
                </a:moveTo>
                <a:lnTo>
                  <a:pt x="350493" y="0"/>
                </a:lnTo>
              </a:path>
            </a:pathLst>
          </a:custGeom>
          <a:noFill/>
          <a:ln w="19050">
            <a:solidFill>
              <a:srgbClr val="0055FF"/>
            </a:solidFill>
            <a:prstDash val="solid"/>
            <a:headEnd type="none"/>
            <a:tailEnd type="arrow"/>
          </a:ln>
        </p:spPr>
        <p:txBody>
          <a:bodyPr/>
          <a:lstStyle/>
          <a:p>
            <a:endParaRPr/>
          </a:p>
        </p:txBody>
      </p:sp>
      <p:sp>
        <p:nvSpPr>
          <p:cNvPr id="16" name="Shape 9"/>
          <p:cNvSpPr/>
          <p:nvPr/>
        </p:nvSpPr>
        <p:spPr>
          <a:xfrm>
            <a:off x="2804600" y="4003258"/>
            <a:ext cx="1103131" cy="0"/>
          </a:xfrm>
          <a:custGeom>
            <a:avLst/>
            <a:gdLst/>
            <a:ahLst/>
            <a:cxnLst/>
            <a:rect l="l" t="t" r="r" b="b"/>
            <a:pathLst>
              <a:path w="1103131">
                <a:moveTo>
                  <a:pt x="0" y="0"/>
                </a:moveTo>
                <a:moveTo>
                  <a:pt x="0" y="0"/>
                </a:moveTo>
                <a:lnTo>
                  <a:pt x="1103131" y="0"/>
                </a:lnTo>
              </a:path>
            </a:pathLst>
          </a:custGeom>
          <a:noFill/>
          <a:ln w="19050">
            <a:solidFill>
              <a:srgbClr val="0055FF"/>
            </a:solidFill>
            <a:prstDash val="solid"/>
            <a:headEnd type="none"/>
            <a:tailEnd type="arrow"/>
          </a:ln>
        </p:spPr>
        <p:txBody>
          <a:bodyPr/>
          <a:lstStyle/>
          <a:p>
            <a:endParaRPr/>
          </a:p>
        </p:txBody>
      </p:sp>
      <p:sp>
        <p:nvSpPr>
          <p:cNvPr id="17" name="Text 10"/>
          <p:cNvSpPr/>
          <p:nvPr/>
        </p:nvSpPr>
        <p:spPr>
          <a:xfrm>
            <a:off x="1838595" y="1558724"/>
            <a:ext cx="794446"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8" name="Text 11"/>
          <p:cNvSpPr/>
          <p:nvPr/>
        </p:nvSpPr>
        <p:spPr>
          <a:xfrm>
            <a:off x="1605529" y="2616316"/>
            <a:ext cx="1312181"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9" name="Text 12"/>
          <p:cNvSpPr/>
          <p:nvPr/>
        </p:nvSpPr>
        <p:spPr>
          <a:xfrm>
            <a:off x="1426313" y="3754199"/>
            <a:ext cx="1670613"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17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力和机械</a:t>
            </a:r>
            <a:endParaRPr lang="en-US" sz="1440"/>
          </a:p>
        </p:txBody>
      </p:sp>
      <p:sp>
        <p:nvSpPr>
          <p:cNvPr id="3" name="Shape 1"/>
          <p:cNvSpPr/>
          <p:nvPr/>
        </p:nvSpPr>
        <p:spPr>
          <a:xfrm>
            <a:off x="566875" y="742425"/>
            <a:ext cx="914028" cy="914028"/>
          </a:xfrm>
          <a:custGeom>
            <a:avLst/>
            <a:gdLst/>
            <a:ahLst/>
            <a:cxnLst/>
            <a:rect l="l" t="t" r="r" b="b"/>
            <a:pathLst>
              <a:path w="914028" h="914028">
                <a:moveTo>
                  <a:pt x="457014" y="0"/>
                </a:moveTo>
                <a:moveTo>
                  <a:pt x="457014" y="0"/>
                </a:moveTo>
                <a:cubicBezTo>
                  <a:pt x="709247" y="0"/>
                  <a:pt x="914028" y="204781"/>
                  <a:pt x="914028" y="457014"/>
                </a:cubicBezTo>
                <a:cubicBezTo>
                  <a:pt x="914028" y="709247"/>
                  <a:pt x="709247" y="914028"/>
                  <a:pt x="457014" y="914028"/>
                </a:cubicBezTo>
                <a:cubicBezTo>
                  <a:pt x="204781" y="914028"/>
                  <a:pt x="0" y="709247"/>
                  <a:pt x="0" y="457014"/>
                </a:cubicBezTo>
                <a:cubicBezTo>
                  <a:pt x="0" y="204781"/>
                  <a:pt x="204781" y="0"/>
                  <a:pt x="457014" y="0"/>
                </a:cubicBezTo>
                <a:close/>
              </a:path>
            </a:pathLst>
          </a:custGeom>
          <a:solidFill>
            <a:srgbClr val="0055FF"/>
          </a:solidFill>
        </p:spPr>
        <p:txBody>
          <a:bodyPr/>
          <a:lstStyle/>
          <a:p>
            <a:endParaRPr/>
          </a:p>
        </p:txBody>
      </p:sp>
      <p:sp>
        <p:nvSpPr>
          <p:cNvPr id="4" name="Text 2"/>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3890" b="1">
                <a:solidFill>
                  <a:srgbClr val="002B7F"/>
                </a:solidFill>
                <a:latin typeface="Arial" panose="020B0604020202020204" pitchFamily="34" charset="0"/>
                <a:ea typeface="Arial" panose="020B0604020202020204" pitchFamily="34" charset="0"/>
                <a:cs typeface="Arial" panose="020B0604020202020204" pitchFamily="34" charset="0"/>
              </a:rPr>
              <a:t>02</a:t>
            </a:r>
            <a:endParaRPr lang="en-US" sz="144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力基本概念</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Shape 1"/>
          <p:cNvSpPr/>
          <p:nvPr/>
        </p:nvSpPr>
        <p:spPr>
          <a:xfrm>
            <a:off x="4148425" y="2215286"/>
            <a:ext cx="576615" cy="834888"/>
          </a:xfrm>
          <a:custGeom>
            <a:avLst/>
            <a:gdLst/>
            <a:ahLst/>
            <a:cxnLst/>
            <a:rect l="l" t="t" r="r" b="b"/>
            <a:pathLst>
              <a:path w="576615" h="834888">
                <a:moveTo>
                  <a:pt x="576615" y="0"/>
                </a:moveTo>
                <a:moveTo>
                  <a:pt x="576615" y="0"/>
                </a:moveTo>
                <a:lnTo>
                  <a:pt x="0" y="834888"/>
                </a:lnTo>
              </a:path>
            </a:pathLst>
          </a:custGeom>
          <a:noFill/>
          <a:ln w="19050">
            <a:solidFill>
              <a:srgbClr val="0055FF"/>
            </a:solidFill>
            <a:prstDash val="solid"/>
            <a:headEnd type="none"/>
            <a:tailEnd type="none"/>
          </a:ln>
        </p:spPr>
        <p:txBody>
          <a:bodyPr/>
          <a:lstStyle/>
          <a:p>
            <a:endParaRPr/>
          </a:p>
        </p:txBody>
      </p:sp>
      <p:sp>
        <p:nvSpPr>
          <p:cNvPr id="6" name="Shape 2"/>
          <p:cNvSpPr/>
          <p:nvPr/>
        </p:nvSpPr>
        <p:spPr>
          <a:xfrm>
            <a:off x="4160714" y="1450417"/>
            <a:ext cx="564612" cy="751974"/>
          </a:xfrm>
          <a:custGeom>
            <a:avLst/>
            <a:gdLst/>
            <a:ahLst/>
            <a:cxnLst/>
            <a:rect l="l" t="t" r="r" b="b"/>
            <a:pathLst>
              <a:path w="564612" h="751974">
                <a:moveTo>
                  <a:pt x="0" y="0"/>
                </a:moveTo>
                <a:moveTo>
                  <a:pt x="0" y="0"/>
                </a:moveTo>
                <a:lnTo>
                  <a:pt x="564612" y="751974"/>
                </a:lnTo>
              </a:path>
            </a:pathLst>
          </a:custGeom>
          <a:noFill/>
          <a:ln w="19050">
            <a:solidFill>
              <a:srgbClr val="0055FF"/>
            </a:solidFill>
            <a:prstDash val="solid"/>
            <a:headEnd type="none"/>
            <a:tailEnd type="none"/>
          </a:ln>
        </p:spPr>
        <p:txBody>
          <a:bodyPr/>
          <a:lstStyle/>
          <a:p>
            <a:endParaRPr/>
          </a:p>
        </p:txBody>
      </p:sp>
      <p:sp>
        <p:nvSpPr>
          <p:cNvPr id="7" name="Shape 3"/>
          <p:cNvSpPr/>
          <p:nvPr/>
        </p:nvSpPr>
        <p:spPr>
          <a:xfrm>
            <a:off x="646624" y="1078530"/>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p:spPr>
        <p:txBody>
          <a:bodyPr/>
          <a:lstStyle/>
          <a:p>
            <a:endParaRPr/>
          </a:p>
        </p:txBody>
      </p:sp>
      <p:sp>
        <p:nvSpPr>
          <p:cNvPr id="8" name="Shape 4"/>
          <p:cNvSpPr/>
          <p:nvPr/>
        </p:nvSpPr>
        <p:spPr>
          <a:xfrm>
            <a:off x="1203141" y="1359276"/>
            <a:ext cx="2868202" cy="0"/>
          </a:xfrm>
          <a:custGeom>
            <a:avLst/>
            <a:gdLst/>
            <a:ahLst/>
            <a:cxnLst/>
            <a:rect l="l" t="t" r="r" b="b"/>
            <a:pathLst>
              <a:path w="2868202">
                <a:moveTo>
                  <a:pt x="0" y="0"/>
                </a:moveTo>
                <a:moveTo>
                  <a:pt x="0" y="0"/>
                </a:moveTo>
                <a:lnTo>
                  <a:pt x="2868202" y="0"/>
                </a:lnTo>
              </a:path>
            </a:pathLst>
          </a:custGeom>
          <a:noFill/>
          <a:ln w="19050">
            <a:solidFill>
              <a:srgbClr val="0055FF"/>
            </a:solidFill>
            <a:prstDash val="solid"/>
            <a:headEnd type="none"/>
            <a:tailEnd type="none"/>
          </a:ln>
        </p:spPr>
        <p:txBody>
          <a:bodyPr/>
          <a:lstStyle/>
          <a:p>
            <a:endParaRPr/>
          </a:p>
        </p:txBody>
      </p:sp>
      <p:sp>
        <p:nvSpPr>
          <p:cNvPr id="9" name="Shape 5"/>
          <p:cNvSpPr/>
          <p:nvPr/>
        </p:nvSpPr>
        <p:spPr>
          <a:xfrm>
            <a:off x="4056069" y="135013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p:spPr>
        <p:txBody>
          <a:bodyPr/>
          <a:lstStyle/>
          <a:p>
            <a:endParaRPr/>
          </a:p>
        </p:txBody>
      </p:sp>
      <p:sp>
        <p:nvSpPr>
          <p:cNvPr id="10" name="Shape 6"/>
          <p:cNvSpPr/>
          <p:nvPr/>
        </p:nvSpPr>
        <p:spPr>
          <a:xfrm>
            <a:off x="4056069" y="293287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p:spPr>
        <p:txBody>
          <a:bodyPr/>
          <a:lstStyle/>
          <a:p>
            <a:endParaRPr/>
          </a:p>
        </p:txBody>
      </p:sp>
      <p:sp>
        <p:nvSpPr>
          <p:cNvPr id="11" name="Shape 7"/>
          <p:cNvSpPr/>
          <p:nvPr/>
        </p:nvSpPr>
        <p:spPr>
          <a:xfrm>
            <a:off x="4838991" y="2211190"/>
            <a:ext cx="3224944" cy="0"/>
          </a:xfrm>
          <a:custGeom>
            <a:avLst/>
            <a:gdLst/>
            <a:ahLst/>
            <a:cxnLst/>
            <a:rect l="l" t="t" r="r" b="b"/>
            <a:pathLst>
              <a:path w="3224944">
                <a:moveTo>
                  <a:pt x="0" y="0"/>
                </a:moveTo>
                <a:moveTo>
                  <a:pt x="0" y="0"/>
                </a:moveTo>
                <a:lnTo>
                  <a:pt x="3224944" y="0"/>
                </a:lnTo>
              </a:path>
            </a:pathLst>
          </a:custGeom>
          <a:noFill/>
          <a:ln w="19050">
            <a:solidFill>
              <a:srgbClr val="0055FF"/>
            </a:solidFill>
            <a:prstDash val="solid"/>
            <a:headEnd type="none"/>
            <a:tailEnd type="none"/>
          </a:ln>
        </p:spPr>
        <p:txBody>
          <a:bodyPr/>
          <a:lstStyle/>
          <a:p>
            <a:endParaRPr/>
          </a:p>
        </p:txBody>
      </p:sp>
      <p:sp>
        <p:nvSpPr>
          <p:cNvPr id="12" name="Shape 8"/>
          <p:cNvSpPr/>
          <p:nvPr/>
        </p:nvSpPr>
        <p:spPr>
          <a:xfrm>
            <a:off x="7940859" y="1957076"/>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p:spPr>
        <p:txBody>
          <a:bodyPr/>
          <a:lstStyle/>
          <a:p>
            <a:endParaRPr/>
          </a:p>
        </p:txBody>
      </p:sp>
      <p:sp>
        <p:nvSpPr>
          <p:cNvPr id="13" name="Shape 9"/>
          <p:cNvSpPr/>
          <p:nvPr/>
        </p:nvSpPr>
        <p:spPr>
          <a:xfrm>
            <a:off x="1203141" y="3113881"/>
            <a:ext cx="2886490" cy="2488"/>
          </a:xfrm>
          <a:custGeom>
            <a:avLst/>
            <a:gdLst/>
            <a:ahLst/>
            <a:cxnLst/>
            <a:rect l="l" t="t" r="r" b="b"/>
            <a:pathLst>
              <a:path w="2886490" h="2488">
                <a:moveTo>
                  <a:pt x="0" y="0"/>
                </a:moveTo>
                <a:moveTo>
                  <a:pt x="0" y="0"/>
                </a:moveTo>
                <a:lnTo>
                  <a:pt x="2886490" y="2488"/>
                </a:lnTo>
              </a:path>
            </a:pathLst>
          </a:custGeom>
          <a:noFill/>
          <a:ln w="19050">
            <a:solidFill>
              <a:srgbClr val="0055FF"/>
            </a:solidFill>
            <a:prstDash val="solid"/>
            <a:headEnd type="none"/>
            <a:tailEnd type="none"/>
          </a:ln>
        </p:spPr>
        <p:txBody>
          <a:bodyPr/>
          <a:lstStyle/>
          <a:p>
            <a:endParaRPr/>
          </a:p>
        </p:txBody>
      </p:sp>
      <p:sp>
        <p:nvSpPr>
          <p:cNvPr id="14" name="Shape 10"/>
          <p:cNvSpPr/>
          <p:nvPr/>
        </p:nvSpPr>
        <p:spPr>
          <a:xfrm>
            <a:off x="646624" y="2835622"/>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p:spPr>
        <p:txBody>
          <a:bodyPr/>
          <a:lstStyle/>
          <a:p>
            <a:endParaRPr/>
          </a:p>
        </p:txBody>
      </p:sp>
      <p:sp>
        <p:nvSpPr>
          <p:cNvPr id="15" name="Text 11"/>
          <p:cNvSpPr/>
          <p:nvPr/>
        </p:nvSpPr>
        <p:spPr>
          <a:xfrm>
            <a:off x="646624" y="1105962"/>
            <a:ext cx="556517" cy="512064"/>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16" name="Text 12"/>
          <p:cNvSpPr/>
          <p:nvPr/>
        </p:nvSpPr>
        <p:spPr>
          <a:xfrm>
            <a:off x="7940859" y="1984508"/>
            <a:ext cx="556517" cy="512064"/>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7" name="Text 13"/>
          <p:cNvSpPr/>
          <p:nvPr/>
        </p:nvSpPr>
        <p:spPr>
          <a:xfrm>
            <a:off x="646624" y="2862421"/>
            <a:ext cx="556517" cy="512064"/>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6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
        <p:nvSpPr>
          <p:cNvPr id="18" name="Text 14"/>
          <p:cNvSpPr/>
          <p:nvPr/>
        </p:nvSpPr>
        <p:spPr>
          <a:xfrm>
            <a:off x="1203141" y="957284"/>
            <a:ext cx="285292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力的定义</a:t>
            </a:r>
            <a:endParaRPr lang="en-US" sz="1440"/>
          </a:p>
        </p:txBody>
      </p:sp>
      <p:sp>
        <p:nvSpPr>
          <p:cNvPr id="19" name="Text 15"/>
          <p:cNvSpPr/>
          <p:nvPr/>
        </p:nvSpPr>
        <p:spPr>
          <a:xfrm>
            <a:off x="1203665" y="1359620"/>
            <a:ext cx="2852928" cy="14211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力是物体间相互作用的量度，它既可以使物体运动状态发生改变，如加速或减速，也可以通过作用力与反作用力的平衡，使物体保持静止。</a:t>
            </a:r>
            <a:endParaRPr lang="en-US" sz="1600"/>
          </a:p>
        </p:txBody>
      </p:sp>
      <p:sp>
        <p:nvSpPr>
          <p:cNvPr id="20" name="Text 16"/>
          <p:cNvSpPr/>
          <p:nvPr/>
        </p:nvSpPr>
        <p:spPr>
          <a:xfrm>
            <a:off x="4838690" y="1808486"/>
            <a:ext cx="285292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力的分类</a:t>
            </a:r>
            <a:endParaRPr lang="en-US" sz="1440"/>
          </a:p>
        </p:txBody>
      </p:sp>
      <p:sp>
        <p:nvSpPr>
          <p:cNvPr id="21" name="Text 17"/>
          <p:cNvSpPr/>
          <p:nvPr/>
        </p:nvSpPr>
        <p:spPr>
          <a:xfrm>
            <a:off x="4838405" y="2210926"/>
            <a:ext cx="2852928" cy="14211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根据力的性质和效果，可以分为重力、弹力、摩擦力等类型。每种力都有其独特的特点和应用范围，理解这些分类有助于更好地掌握力学知识。</a:t>
            </a:r>
            <a:endParaRPr lang="en-US" sz="1600"/>
          </a:p>
        </p:txBody>
      </p:sp>
      <p:sp>
        <p:nvSpPr>
          <p:cNvPr id="22" name="Text 18"/>
          <p:cNvSpPr/>
          <p:nvPr/>
        </p:nvSpPr>
        <p:spPr>
          <a:xfrm>
            <a:off x="1203141" y="2704702"/>
            <a:ext cx="285292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730"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力的测量</a:t>
            </a:r>
            <a:endParaRPr lang="en-US" sz="1440"/>
          </a:p>
        </p:txBody>
      </p:sp>
      <p:sp>
        <p:nvSpPr>
          <p:cNvPr id="23" name="Text 19"/>
          <p:cNvSpPr/>
          <p:nvPr/>
        </p:nvSpPr>
        <p:spPr>
          <a:xfrm>
            <a:off x="1203141" y="3125512"/>
            <a:ext cx="2852928" cy="142113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使用测力计等工具可以准确测量力的大小，这对于科学研究和工程技术至关重要。了解力的基本单位和测量方法，是学习物理的基础之一。</a:t>
            </a:r>
            <a:endParaRPr lang="en-US" sz="1600"/>
          </a:p>
        </p:txBody>
      </p:sp>
      <p:sp>
        <p:nvSpPr>
          <p:cNvPr id="24" name="Shape 20"/>
          <p:cNvSpPr/>
          <p:nvPr/>
        </p:nvSpPr>
        <p:spPr>
          <a:xfrm>
            <a:off x="4646351" y="2114870"/>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p:spPr>
        <p:txBody>
          <a:bodyPr/>
          <a:lstStyle/>
          <a:p>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015" b="1">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力</a:t>
            </a:r>
            <a:endParaRPr lang="en-US" sz="1440"/>
          </a:p>
        </p:txBody>
      </p:sp>
      <p:pic>
        <p:nvPicPr>
          <p:cNvPr id="3" name="Image 0"/>
          <p:cNvPicPr>
            <a:picLocks noChangeAspect="1"/>
          </p:cNvPicPr>
          <p:nvPr/>
        </p:nvPicPr>
        <p:blipFill>
          <a:blip r:embed="rId3"/>
          <a:stretch>
            <a:fillRect/>
          </a:stretch>
        </p:blipFill>
        <p:spPr>
          <a:xfrm>
            <a:off x="258199" y="281813"/>
            <a:ext cx="595863" cy="401295"/>
          </a:xfrm>
          <a:prstGeom prst="rect">
            <a:avLst/>
          </a:prstGeom>
        </p:spPr>
      </p:pic>
      <p:pic>
        <p:nvPicPr>
          <p:cNvPr id="4" name="Image 1"/>
          <p:cNvPicPr>
            <a:picLocks noChangeAspect="1"/>
          </p:cNvPicPr>
          <p:nvPr/>
        </p:nvPicPr>
        <p:blipFill>
          <a:blip r:embed="rId4"/>
          <a:stretch>
            <a:fillRect/>
          </a:stretch>
        </p:blipFill>
        <p:spPr>
          <a:xfrm>
            <a:off x="457640" y="313792"/>
            <a:ext cx="595863" cy="401295"/>
          </a:xfrm>
          <a:prstGeom prst="rect">
            <a:avLst/>
          </a:prstGeom>
        </p:spPr>
      </p:pic>
      <p:sp>
        <p:nvSpPr>
          <p:cNvPr id="5" name="Text 1"/>
          <p:cNvSpPr/>
          <p:nvPr/>
        </p:nvSpPr>
        <p:spPr>
          <a:xfrm>
            <a:off x="886148" y="1536231"/>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力的定义与分类</a:t>
            </a:r>
            <a:endParaRPr lang="en-US" sz="1440"/>
          </a:p>
        </p:txBody>
      </p:sp>
      <p:sp>
        <p:nvSpPr>
          <p:cNvPr id="6" name="Text 2"/>
          <p:cNvSpPr/>
          <p:nvPr/>
        </p:nvSpPr>
        <p:spPr>
          <a:xfrm>
            <a:off x="886148" y="1920279"/>
            <a:ext cx="2212848" cy="268922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力是物体间相互作用的结果，它能够改变物体的运动状态。根据作用效果的不同，力可以被分为多种类型，如重力、弹力和摩擦力等，每种力都有其独特的产生机制和表现形式。</a:t>
            </a:r>
            <a:endParaRPr lang="en-US" sz="1600"/>
          </a:p>
        </p:txBody>
      </p:sp>
      <p:sp>
        <p:nvSpPr>
          <p:cNvPr id="7" name="Shape 3"/>
          <p:cNvSpPr/>
          <p:nvPr/>
        </p:nvSpPr>
        <p:spPr>
          <a:xfrm>
            <a:off x="886489"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8" name="Text 4"/>
          <p:cNvSpPr/>
          <p:nvPr/>
        </p:nvSpPr>
        <p:spPr>
          <a:xfrm>
            <a:off x="813116" y="1076047"/>
            <a:ext cx="554470"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440"/>
          </a:p>
        </p:txBody>
      </p:sp>
      <p:sp>
        <p:nvSpPr>
          <p:cNvPr id="9" name="Text 5"/>
          <p:cNvSpPr/>
          <p:nvPr/>
        </p:nvSpPr>
        <p:spPr>
          <a:xfrm>
            <a:off x="3502092"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力的测量单位</a:t>
            </a:r>
            <a:endParaRPr lang="en-US" sz="1440"/>
          </a:p>
        </p:txBody>
      </p:sp>
      <p:sp>
        <p:nvSpPr>
          <p:cNvPr id="10" name="Text 6"/>
          <p:cNvSpPr/>
          <p:nvPr/>
        </p:nvSpPr>
        <p:spPr>
          <a:xfrm>
            <a:off x="3502092" y="1920279"/>
            <a:ext cx="2212848" cy="296672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力的测量单位是牛顿，这是国际单位制中用于表示力的大小的单位。通过使用测力计等工具，我们可以准确地测量出不同物体之间作用力的大小，从而在科学研究和实际应用中进行精确计算。</a:t>
            </a:r>
            <a:endParaRPr lang="en-US" sz="1600"/>
          </a:p>
        </p:txBody>
      </p:sp>
      <p:sp>
        <p:nvSpPr>
          <p:cNvPr id="11" name="Shape 7"/>
          <p:cNvSpPr/>
          <p:nvPr/>
        </p:nvSpPr>
        <p:spPr>
          <a:xfrm>
            <a:off x="3502092"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2" name="Text 8"/>
          <p:cNvSpPr/>
          <p:nvPr/>
        </p:nvSpPr>
        <p:spPr>
          <a:xfrm>
            <a:off x="3447228" y="1076047"/>
            <a:ext cx="51755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440"/>
          </a:p>
        </p:txBody>
      </p:sp>
      <p:sp>
        <p:nvSpPr>
          <p:cNvPr id="13" name="Text 9"/>
          <p:cNvSpPr/>
          <p:nvPr/>
        </p:nvSpPr>
        <p:spPr>
          <a:xfrm>
            <a:off x="6118036"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585" b="1">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力的合成与分解</a:t>
            </a:r>
            <a:endParaRPr lang="en-US" sz="1440"/>
          </a:p>
        </p:txBody>
      </p:sp>
      <p:sp>
        <p:nvSpPr>
          <p:cNvPr id="14" name="Text 10"/>
          <p:cNvSpPr/>
          <p:nvPr/>
        </p:nvSpPr>
        <p:spPr>
          <a:xfrm>
            <a:off x="6118036" y="1920279"/>
            <a:ext cx="2212848" cy="296672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当多个力作用于同一物体时，可以通过力的合成来得到一个等效的合力；相反地，一个力也可以被分解为几个分力。这种力的合成与分解不仅有助于简化问题的处理，也是解决物理问题的重要方法之一。</a:t>
            </a:r>
            <a:endParaRPr lang="en-US" sz="1600"/>
          </a:p>
        </p:txBody>
      </p:sp>
      <p:sp>
        <p:nvSpPr>
          <p:cNvPr id="15" name="Shape 11"/>
          <p:cNvSpPr/>
          <p:nvPr/>
        </p:nvSpPr>
        <p:spPr>
          <a:xfrm>
            <a:off x="6118036"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p:spPr>
        <p:txBody>
          <a:bodyPr/>
          <a:lstStyle/>
          <a:p>
            <a:endParaRPr/>
          </a:p>
        </p:txBody>
      </p:sp>
      <p:sp>
        <p:nvSpPr>
          <p:cNvPr id="16" name="Text 12"/>
          <p:cNvSpPr/>
          <p:nvPr/>
        </p:nvSpPr>
        <p:spPr>
          <a:xfrm>
            <a:off x="6090604" y="1076047"/>
            <a:ext cx="479885"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440" b="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44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1366</Words>
  <Application>Microsoft Office PowerPoint</Application>
  <PresentationFormat>全屏显示(16:9)</PresentationFormat>
  <Paragraphs>386</Paragraphs>
  <Slides>44</Slides>
  <Notes>43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44</vt:i4>
      </vt:variant>
    </vt:vector>
  </HeadingPairs>
  <TitlesOfParts>
    <vt:vector size="50" baseType="lpstr">
      <vt:lpstr>微软雅黑</vt:lpstr>
      <vt:lpstr>造字工房摩登（非商用）常规体</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2025-01-09T17:53:15Z</cp:lastPrinted>
  <dcterms:created xsi:type="dcterms:W3CDTF">2025-01-09T17:53:15Z</dcterms:created>
  <dcterms:modified xsi:type="dcterms:W3CDTF">2025-02-11T00:26:55Z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