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27E67-173A-44BE-9DAC-0EE69FAD098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213A5-0BD1-42EC-A7F1-09362ECF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5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172884" y="987573"/>
            <a:ext cx="3979194" cy="5437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>
                <a:solidFill>
                  <a:srgbClr val="007E27"/>
                </a:solidFill>
                <a:latin typeface="华文中宋" pitchFamily="2" charset="-122"/>
                <a:ea typeface="华文中宋" pitchFamily="2" charset="-122"/>
              </a:rPr>
              <a:t>教科</a:t>
            </a:r>
            <a:r>
              <a:rPr lang="zh-CN" altLang="en-US" sz="4400" b="1" baseline="-25000" dirty="0" smtClean="0">
                <a:solidFill>
                  <a:srgbClr val="007E27"/>
                </a:solidFill>
                <a:latin typeface="华文中宋" pitchFamily="2" charset="-122"/>
                <a:ea typeface="华文中宋" pitchFamily="2" charset="-122"/>
              </a:rPr>
              <a:t>版  物理（初中）</a:t>
            </a:r>
            <a:endParaRPr lang="zh-CN" sz="4400" b="1" baseline="-25000" dirty="0">
              <a:solidFill>
                <a:srgbClr val="007E27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3728" y="1851670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83518"/>
            <a:ext cx="3462933" cy="3462933"/>
          </a:xfrm>
          <a:prstGeom prst="rect">
            <a:avLst/>
          </a:prstGeom>
        </p:spPr>
      </p:pic>
      <p:sp>
        <p:nvSpPr>
          <p:cNvPr id="15" name="Shape 40"/>
          <p:cNvSpPr/>
          <p:nvPr/>
        </p:nvSpPr>
        <p:spPr>
          <a:xfrm>
            <a:off x="611561" y="2499742"/>
            <a:ext cx="518457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11.5 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开发与可持续发展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396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4"/>
          <p:cNvGrpSpPr>
            <a:grpSpLocks/>
          </p:cNvGrpSpPr>
          <p:nvPr/>
        </p:nvGrpSpPr>
        <p:grpSpPr bwMode="auto">
          <a:xfrm>
            <a:off x="5169504" y="183658"/>
            <a:ext cx="2340096" cy="1766270"/>
            <a:chOff x="4015" y="5576"/>
            <a:chExt cx="3684" cy="2775"/>
          </a:xfrm>
        </p:grpSpPr>
        <p:pic>
          <p:nvPicPr>
            <p:cNvPr id="9" name="Picture 6" descr="http://www.cnpe-bsem.com/Editor/UploadFile/2010331144158401.jpg"/>
            <p:cNvPicPr preferRelativeResize="0"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5" y="5576"/>
              <a:ext cx="3684" cy="2268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副标题 2"/>
            <p:cNvSpPr txBox="1">
              <a:spLocks noChangeArrowheads="1"/>
            </p:cNvSpPr>
            <p:nvPr/>
          </p:nvSpPr>
          <p:spPr bwMode="auto">
            <a:xfrm>
              <a:off x="4509" y="7676"/>
              <a:ext cx="2696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田湾核电站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0902" y="155617"/>
            <a:ext cx="2527760" cy="1794310"/>
            <a:chOff x="164197" y="307752"/>
            <a:chExt cx="2527760" cy="1789880"/>
          </a:xfrm>
        </p:grpSpPr>
        <p:sp>
          <p:nvSpPr>
            <p:cNvPr id="4" name="副标题 2"/>
            <p:cNvSpPr txBox="1">
              <a:spLocks noChangeArrowheads="1"/>
            </p:cNvSpPr>
            <p:nvPr/>
          </p:nvSpPr>
          <p:spPr bwMode="auto">
            <a:xfrm>
              <a:off x="458842" y="1668903"/>
              <a:ext cx="2233115" cy="42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秦山核电站</a:t>
              </a: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197" y="307752"/>
              <a:ext cx="234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>
            <a:off x="2695203" y="163381"/>
            <a:ext cx="2340000" cy="1786547"/>
            <a:chOff x="2921373" y="332896"/>
            <a:chExt cx="2340000" cy="1782136"/>
          </a:xfrm>
        </p:grpSpPr>
        <p:sp>
          <p:nvSpPr>
            <p:cNvPr id="7" name="副标题 2"/>
            <p:cNvSpPr txBox="1">
              <a:spLocks noChangeArrowheads="1"/>
            </p:cNvSpPr>
            <p:nvPr/>
          </p:nvSpPr>
          <p:spPr bwMode="auto">
            <a:xfrm>
              <a:off x="3061693" y="1686303"/>
              <a:ext cx="2025958" cy="42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>
                <a:spcBef>
                  <a:spcPct val="20000"/>
                </a:spcBef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/>
                <a:t>大亚湾核电站</a:t>
              </a:r>
            </a:p>
          </p:txBody>
        </p:sp>
        <p:pic>
          <p:nvPicPr>
            <p:cNvPr id="13" name="图片 12"/>
            <p:cNvPicPr preferRelativeResize="0">
              <a:picLocks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1373" y="332896"/>
              <a:ext cx="234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47" y="2340527"/>
            <a:ext cx="7285588" cy="2641339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93385" y="1910737"/>
            <a:ext cx="775236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中国已是全球第四大核电</a:t>
            </a:r>
            <a:r>
              <a:rPr lang="zh-CN" altLang="en-US" sz="24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国家， </a:t>
            </a:r>
            <a:r>
              <a:rPr lang="en-US" altLang="zh-CN" sz="24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4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年将跃居世界第二</a:t>
            </a:r>
            <a:endParaRPr lang="zh-CN" altLang="en-US" sz="2400" b="1" i="0" dirty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17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5420" y="263371"/>
            <a:ext cx="272542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控核聚变发电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15255" y="569502"/>
            <a:ext cx="8383713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要从根本上满足人类对能源的需求，还期待物理学在可控核聚变研究中实现质的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突破。 核聚变的原料（氘）在海水中的含量约为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4.0×10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可满足人类数十亿年。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568134" y="2416796"/>
            <a:ext cx="5069987" cy="2267263"/>
            <a:chOff x="977540" y="2539771"/>
            <a:chExt cx="5069987" cy="2261665"/>
          </a:xfrm>
        </p:grpSpPr>
        <p:pic>
          <p:nvPicPr>
            <p:cNvPr id="13" name="Picture 5" descr="http://img0.imgtn.bdimg.com/it/u=2018272291,2300350899&amp;fm=23&amp;gp=0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527" y="2539771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图片 10"/>
            <p:cNvPicPr preferRelativeResize="0"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7540" y="2539771"/>
              <a:ext cx="252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>
              <a:off x="1938266" y="4339771"/>
              <a:ext cx="3874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我国的核聚变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实验装置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1148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35239" y="154262"/>
            <a:ext cx="326877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太阳能的开发与利用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240" y="552821"/>
            <a:ext cx="89193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太阳能每年投放在地球上的能量是人类现在利用的能量的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多倍，太阳能的利用具有巨大的潜力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5240" y="1756227"/>
            <a:ext cx="2339975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①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太阳跟踪系统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278346" y="2348825"/>
            <a:ext cx="2880000" cy="2627493"/>
            <a:chOff x="1305226" y="1982077"/>
            <a:chExt cx="2880000" cy="2621005"/>
          </a:xfrm>
        </p:grpSpPr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2008295" y="4141446"/>
              <a:ext cx="1873250" cy="46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双轴跟踪</a:t>
              </a:r>
            </a:p>
          </p:txBody>
        </p:sp>
        <p:pic>
          <p:nvPicPr>
            <p:cNvPr id="13" name="图片 12"/>
            <p:cNvPicPr preferRelativeResize="0">
              <a:picLocks/>
            </p:cNvPicPr>
            <p:nvPr/>
          </p:nvPicPr>
          <p:blipFill rotWithShape="1">
            <a:blip r:embed="rId2"/>
            <a:srcRect l="3350" t="7095" r="3642" b="5634"/>
            <a:stretch/>
          </p:blipFill>
          <p:spPr>
            <a:xfrm>
              <a:off x="1305226" y="1982077"/>
              <a:ext cx="288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6" name="组合 15"/>
          <p:cNvGrpSpPr/>
          <p:nvPr/>
        </p:nvGrpSpPr>
        <p:grpSpPr>
          <a:xfrm>
            <a:off x="5042679" y="2348825"/>
            <a:ext cx="2880000" cy="2627493"/>
            <a:chOff x="5668321" y="1982077"/>
            <a:chExt cx="2880000" cy="2621005"/>
          </a:xfrm>
        </p:grpSpPr>
        <p:sp>
          <p:nvSpPr>
            <p:cNvPr id="12" name="矩形 6"/>
            <p:cNvSpPr>
              <a:spLocks noChangeArrowheads="1"/>
            </p:cNvSpPr>
            <p:nvPr/>
          </p:nvSpPr>
          <p:spPr bwMode="auto">
            <a:xfrm>
              <a:off x="5901444" y="4141446"/>
              <a:ext cx="2646877" cy="461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定日镜追着太阳转</a:t>
              </a:r>
            </a:p>
          </p:txBody>
        </p:sp>
        <p:pic>
          <p:nvPicPr>
            <p:cNvPr id="14" name="图片 13"/>
            <p:cNvPicPr preferRelativeResize="0">
              <a:picLocks/>
            </p:cNvPicPr>
            <p:nvPr/>
          </p:nvPicPr>
          <p:blipFill rotWithShape="1">
            <a:blip r:embed="rId3"/>
            <a:srcRect l="3825" t="8220" r="4908" b="5335"/>
            <a:stretch/>
          </p:blipFill>
          <p:spPr>
            <a:xfrm>
              <a:off x="5668321" y="1982077"/>
              <a:ext cx="2880000" cy="216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81529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7715" y="230450"/>
            <a:ext cx="3366086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②各种太阳能收集装置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76727" y="790354"/>
            <a:ext cx="2160000" cy="2062545"/>
            <a:chOff x="502390" y="923263"/>
            <a:chExt cx="2160000" cy="2057452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2"/>
            <a:srcRect l="6274" t="11959" r="5573" b="10742"/>
            <a:stretch/>
          </p:blipFill>
          <p:spPr>
            <a:xfrm>
              <a:off x="502390" y="923263"/>
              <a:ext cx="2160000" cy="162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558552" y="2519050"/>
              <a:ext cx="20313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真空管集热器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920591" y="715357"/>
            <a:ext cx="2646878" cy="2177916"/>
            <a:chOff x="5894700" y="856523"/>
            <a:chExt cx="2646878" cy="2172538"/>
          </a:xfrm>
        </p:grpSpPr>
        <p:pic>
          <p:nvPicPr>
            <p:cNvPr id="7" name="图片 6"/>
            <p:cNvPicPr preferRelativeResize="0">
              <a:picLocks/>
            </p:cNvPicPr>
            <p:nvPr/>
          </p:nvPicPr>
          <p:blipFill rotWithShape="1">
            <a:blip r:embed="rId3"/>
            <a:srcRect l="2186" t="2689" r="8912" b="7851"/>
            <a:stretch/>
          </p:blipFill>
          <p:spPr>
            <a:xfrm>
              <a:off x="6121360" y="856523"/>
              <a:ext cx="2160000" cy="162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5894700" y="2567396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透镜式聚光集光器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91744" y="862494"/>
            <a:ext cx="2160000" cy="2051048"/>
            <a:chOff x="3630781" y="958944"/>
            <a:chExt cx="2160000" cy="2045984"/>
          </a:xfrm>
        </p:grpSpPr>
        <p:pic>
          <p:nvPicPr>
            <p:cNvPr id="12" name="图片 11"/>
            <p:cNvPicPr preferRelativeResize="0">
              <a:picLocks/>
            </p:cNvPicPr>
            <p:nvPr/>
          </p:nvPicPr>
          <p:blipFill rotWithShape="1">
            <a:blip r:embed="rId4"/>
            <a:srcRect l="8444" t="271" r="1753" b="10298"/>
            <a:stretch/>
          </p:blipFill>
          <p:spPr>
            <a:xfrm>
              <a:off x="3630781" y="958944"/>
              <a:ext cx="2160000" cy="162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4156783" y="2543263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太阳灶</a:t>
              </a:r>
            </a:p>
          </p:txBody>
        </p:sp>
      </p:grp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39746" y="2755422"/>
            <a:ext cx="302418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太阳能电池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276728" y="3243122"/>
            <a:ext cx="2275663" cy="1816862"/>
            <a:chOff x="590651" y="3318424"/>
            <a:chExt cx="2275663" cy="1812376"/>
          </a:xfrm>
        </p:grpSpPr>
        <p:pic>
          <p:nvPicPr>
            <p:cNvPr id="18" name="图片 17"/>
            <p:cNvPicPr preferRelativeResize="0">
              <a:picLocks/>
            </p:cNvPicPr>
            <p:nvPr/>
          </p:nvPicPr>
          <p:blipFill rotWithShape="1">
            <a:blip r:embed="rId5"/>
            <a:srcRect l="2029" t="4777" r="4252" b="5688"/>
            <a:stretch/>
          </p:blipFill>
          <p:spPr>
            <a:xfrm>
              <a:off x="590651" y="3318424"/>
              <a:ext cx="216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9" name="矩形 3"/>
            <p:cNvSpPr>
              <a:spLocks noChangeArrowheads="1"/>
            </p:cNvSpPr>
            <p:nvPr/>
          </p:nvSpPr>
          <p:spPr bwMode="auto">
            <a:xfrm>
              <a:off x="646814" y="4669135"/>
              <a:ext cx="2219500" cy="461665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硅太阳能电池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47251" y="3259721"/>
            <a:ext cx="2160000" cy="1796266"/>
            <a:chOff x="6147251" y="3259327"/>
            <a:chExt cx="2160000" cy="1791831"/>
          </a:xfrm>
        </p:grpSpPr>
        <p:pic>
          <p:nvPicPr>
            <p:cNvPr id="24" name="图片 23"/>
            <p:cNvPicPr preferRelativeResize="0">
              <a:picLocks/>
            </p:cNvPicPr>
            <p:nvPr/>
          </p:nvPicPr>
          <p:blipFill rotWithShape="1">
            <a:blip r:embed="rId6"/>
            <a:srcRect l="21394" t="11526" r="2139" b="33061"/>
            <a:stretch/>
          </p:blipFill>
          <p:spPr>
            <a:xfrm>
              <a:off x="6147251" y="3259327"/>
              <a:ext cx="2160000" cy="1440000"/>
            </a:xfrm>
            <a:prstGeom prst="rect">
              <a:avLst/>
            </a:prstGeom>
          </p:spPr>
        </p:pic>
        <p:sp>
          <p:nvSpPr>
            <p:cNvPr id="25" name="矩形 7"/>
            <p:cNvSpPr>
              <a:spLocks noChangeArrowheads="1"/>
            </p:cNvSpPr>
            <p:nvPr/>
          </p:nvSpPr>
          <p:spPr bwMode="auto">
            <a:xfrm>
              <a:off x="6477977" y="4589493"/>
              <a:ext cx="17235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太阳能路灯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191744" y="3231626"/>
            <a:ext cx="2646878" cy="1906372"/>
            <a:chOff x="3191744" y="3159654"/>
            <a:chExt cx="2646878" cy="1901665"/>
          </a:xfrm>
        </p:grpSpPr>
        <p:sp>
          <p:nvSpPr>
            <p:cNvPr id="21" name="矩形 7"/>
            <p:cNvSpPr>
              <a:spLocks noChangeArrowheads="1"/>
            </p:cNvSpPr>
            <p:nvPr/>
          </p:nvSpPr>
          <p:spPr bwMode="auto">
            <a:xfrm>
              <a:off x="3191744" y="4599654"/>
              <a:ext cx="26468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卫星的太阳能电池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27" name="图片 26"/>
            <p:cNvPicPr preferRelativeResize="0"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9" t="3598" r="-295"/>
            <a:stretch/>
          </p:blipFill>
          <p:spPr bwMode="auto">
            <a:xfrm>
              <a:off x="3435183" y="3159654"/>
              <a:ext cx="216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48734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1281" y="178195"/>
            <a:ext cx="295465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④太空太阳能发电站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7690" y="537730"/>
            <a:ext cx="871387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太空太阳能发电站的设想早在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1968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年就有人提出，但直到最近人类才开始真正将之付诸行动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7692" y="3810250"/>
            <a:ext cx="8949489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在太空建太阳能发电站，无论气候如何，均可利用太阳能发电，这与在地球上建立太阳能发电站的情况不同。</a:t>
            </a:r>
          </a:p>
        </p:txBody>
      </p:sp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438" y="1676964"/>
            <a:ext cx="4390377" cy="2197350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708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2747" y="254323"/>
            <a:ext cx="7945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太阳能的综合利用正进入建筑设计专家的蓝图并付诸实施。把绿色能源和现代建筑结构融为一体可形成环保型建筑。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836318" y="1422164"/>
            <a:ext cx="2520000" cy="1798534"/>
            <a:chOff x="2376644" y="1265064"/>
            <a:chExt cx="2520000" cy="1794093"/>
          </a:xfrm>
        </p:grpSpPr>
        <p:pic>
          <p:nvPicPr>
            <p:cNvPr id="6" name="Picture 3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6644" y="1265064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596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2851241" y="2659047"/>
              <a:ext cx="155755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太阳能汽车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34065" y="1422163"/>
            <a:ext cx="2520000" cy="1828511"/>
            <a:chOff x="4521971" y="1856470"/>
            <a:chExt cx="2520000" cy="1823996"/>
          </a:xfrm>
        </p:grpSpPr>
        <p:sp>
          <p:nvSpPr>
            <p:cNvPr id="3" name="矩形 8"/>
            <p:cNvSpPr>
              <a:spLocks noChangeArrowheads="1"/>
            </p:cNvSpPr>
            <p:nvPr/>
          </p:nvSpPr>
          <p:spPr bwMode="auto">
            <a:xfrm>
              <a:off x="5117672" y="3280356"/>
              <a:ext cx="1210588" cy="400110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绿色建筑</a:t>
              </a:r>
            </a:p>
          </p:txBody>
        </p:sp>
        <p:pic>
          <p:nvPicPr>
            <p:cNvPr id="8" name="Picture 3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1971" y="1856470"/>
              <a:ext cx="252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146159" y="3125254"/>
            <a:ext cx="8200159" cy="1943791"/>
            <a:chOff x="146158" y="3117537"/>
            <a:chExt cx="8200159" cy="1938992"/>
          </a:xfrm>
        </p:grpSpPr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4106158" y="3117537"/>
              <a:ext cx="4240159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2010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年上海世博会中国馆采用了大量先进的太阳能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科技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座世博园的太阳能发电装置每年预计节电约</a:t>
              </a:r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420 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万千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瓦时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排二氧化碳约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4100 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吨。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46158" y="3490858"/>
              <a:ext cx="3960000" cy="1440000"/>
              <a:chOff x="739108" y="3182781"/>
              <a:chExt cx="3960000" cy="1440000"/>
            </a:xfrm>
          </p:grpSpPr>
          <p:pic>
            <p:nvPicPr>
              <p:cNvPr id="10" name="Picture 27" descr="E:\电子课件编制\22章\3\134676_150113228406_2.jpg"/>
              <p:cNvPicPr preferRelativeResize="0">
                <a:picLocks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35" t="11644" r="4101" b="11210"/>
              <a:stretch/>
            </p:blipFill>
            <p:spPr bwMode="auto">
              <a:xfrm>
                <a:off x="739108" y="3182781"/>
                <a:ext cx="2160000" cy="144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Picture 26" descr="C:\Users\John\AppData\Roaming\Tencent\Users\76476908\QQ\WinTemp\RichOle\ZNBL62%G4ZE9Y6WHCOWY@CY.jpg"/>
              <p:cNvPicPr preferRelativeResize="0">
                <a:picLocks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935" r="1840" b="36514"/>
              <a:stretch/>
            </p:blipFill>
            <p:spPr bwMode="auto">
              <a:xfrm>
                <a:off x="2899108" y="3182781"/>
                <a:ext cx="1800000" cy="144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2923499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9227" y="304951"/>
            <a:ext cx="40377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3.</a:t>
            </a:r>
            <a:r>
              <a:rPr lang="zh-CN" altLang="en-US" dirty="0" smtClean="0"/>
              <a:t>地热能的</a:t>
            </a:r>
            <a:r>
              <a:rPr lang="zh-CN" altLang="en-US" dirty="0"/>
              <a:t>开发与利用</a:t>
            </a:r>
          </a:p>
        </p:txBody>
      </p:sp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33" y="1869180"/>
            <a:ext cx="2160000" cy="1443564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895" y="1856004"/>
            <a:ext cx="2160000" cy="1441810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9227" y="665881"/>
            <a:ext cx="806450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地热资源：是指地球陆地表面以下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 km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深度以内，温度为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～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aseline="300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的地热能量。</a:t>
            </a: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149228" y="3297814"/>
            <a:ext cx="8636963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地热类型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热型、地压型、热干岩型、岩浆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针对不同的地热类型采用不同的研究方法。</a:t>
            </a:r>
          </a:p>
        </p:txBody>
      </p:sp>
      <p:pic>
        <p:nvPicPr>
          <p:cNvPr id="8" name="Picture 3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042" y="1869180"/>
            <a:ext cx="2160000" cy="1443564"/>
          </a:xfrm>
          <a:prstGeom prst="rect">
            <a:avLst/>
          </a:prstGeom>
          <a:effectLst>
            <a:outerShdw blurRad="4445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945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63073" y="129689"/>
            <a:ext cx="410966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其他新能源的开发与利用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10423" y="1528403"/>
            <a:ext cx="2520000" cy="1824539"/>
            <a:chOff x="506178" y="1450948"/>
            <a:chExt cx="2520000" cy="1820034"/>
          </a:xfrm>
        </p:grpSpPr>
        <p:pic>
          <p:nvPicPr>
            <p:cNvPr id="3" name="Picture 3" descr="C:\Users\John\AppData\Roaming\Tencent\Users\76476908\QQ\WinTemp\RichOle\G0F0ZQ1ATW3TH1UTRHT18ZC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52" t="13515" r="9422"/>
            <a:stretch>
              <a:fillRect/>
            </a:stretch>
          </p:blipFill>
          <p:spPr bwMode="auto">
            <a:xfrm>
              <a:off x="506178" y="1450948"/>
              <a:ext cx="252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315785" y="2809317"/>
              <a:ext cx="9290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风能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4656" y="3271604"/>
            <a:ext cx="2520000" cy="1864422"/>
            <a:chOff x="780360" y="3270982"/>
            <a:chExt cx="2520000" cy="1859818"/>
          </a:xfrm>
        </p:grpSpPr>
        <p:pic>
          <p:nvPicPr>
            <p:cNvPr id="5" name="图片 9" descr="1313109317813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360" y="3270982"/>
              <a:ext cx="252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1315785" y="4669135"/>
              <a:ext cx="154068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生物质能</a:t>
              </a:r>
            </a:p>
          </p:txBody>
        </p:sp>
      </p:grpSp>
      <p:grpSp>
        <p:nvGrpSpPr>
          <p:cNvPr id="11" name="组合 6"/>
          <p:cNvGrpSpPr>
            <a:grpSpLocks/>
          </p:cNvGrpSpPr>
          <p:nvPr/>
        </p:nvGrpSpPr>
        <p:grpSpPr bwMode="auto">
          <a:xfrm>
            <a:off x="5388952" y="1440485"/>
            <a:ext cx="2520000" cy="1877441"/>
            <a:chOff x="7446616" y="2195254"/>
            <a:chExt cx="3639473" cy="2636368"/>
          </a:xfrm>
        </p:grpSpPr>
        <p:pic>
          <p:nvPicPr>
            <p:cNvPr id="12" name="图片 11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6616" y="2195254"/>
              <a:ext cx="3639473" cy="2027104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8490993" y="4181731"/>
              <a:ext cx="1607152" cy="649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海洋能</a:t>
              </a:r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3072" y="404319"/>
            <a:ext cx="847618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除了核能、太阳能和地热能外，世界各国正竞相开发风能、海洋能、生物能和氢能等绿色能源。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388952" y="3313556"/>
            <a:ext cx="2520000" cy="1822470"/>
            <a:chOff x="4612364" y="3312830"/>
            <a:chExt cx="2520000" cy="1817970"/>
          </a:xfrm>
        </p:grpSpPr>
        <p:pic>
          <p:nvPicPr>
            <p:cNvPr id="14" name="Picture 2"/>
            <p:cNvPicPr preferRelativeResize="0"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2364" y="3312830"/>
              <a:ext cx="2520000" cy="144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5228979" y="4669135"/>
              <a:ext cx="17315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氢燃料电池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586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35353" y="14502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35352" y="145025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1089" y="20673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70188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0" name="TextBox 3"/>
          <p:cNvSpPr txBox="1"/>
          <p:nvPr/>
        </p:nvSpPr>
        <p:spPr>
          <a:xfrm>
            <a:off x="335353" y="3808684"/>
            <a:ext cx="4884177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000000"/>
                </a:solidFill>
              </a:rPr>
              <a:t>新能源的</a:t>
            </a:r>
            <a:r>
              <a:rPr lang="zh-CN" altLang="en-US" dirty="0">
                <a:solidFill>
                  <a:srgbClr val="000000"/>
                </a:solidFill>
              </a:rPr>
              <a:t>开发和</a:t>
            </a:r>
            <a:r>
              <a:rPr lang="zh-CN" altLang="en-US" dirty="0" smtClean="0">
                <a:solidFill>
                  <a:srgbClr val="000000"/>
                </a:solidFill>
              </a:rPr>
              <a:t>利用</a:t>
            </a:r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335352" y="4384775"/>
            <a:ext cx="7122914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en-US" dirty="0">
                <a:solidFill>
                  <a:srgbClr val="000000"/>
                </a:solidFill>
              </a:rPr>
              <a:t>了解能源利用中的问题及相应的</a:t>
            </a:r>
            <a:r>
              <a:rPr lang="zh-CN" altLang="en-US" dirty="0" smtClean="0">
                <a:solidFill>
                  <a:srgbClr val="000000"/>
                </a:solidFill>
              </a:rPr>
              <a:t>对策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4533"/>
            <a:ext cx="9144000" cy="3037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5715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6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57524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431" y="24753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7524" y="628818"/>
            <a:ext cx="780600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能源利用中的问题及相应的对策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1432" y="1066070"/>
            <a:ext cx="2212465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07038" y="1456466"/>
            <a:ext cx="8769319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桂林）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为了减少能源的利用对环境的污染和破坏，下列做法不正确的是（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大力发展风力发电					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大力发展火力发电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减少化石燃料的使用				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开发使用电能驱动的电动汽车</a:t>
            </a:r>
          </a:p>
        </p:txBody>
      </p:sp>
      <p:sp>
        <p:nvSpPr>
          <p:cNvPr id="10" name="矩形 9"/>
          <p:cNvSpPr/>
          <p:nvPr/>
        </p:nvSpPr>
        <p:spPr>
          <a:xfrm>
            <a:off x="2686146" y="2103315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17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30278" y="128199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87590" y="10014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889" y="10014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7487" y="62465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84916" y="966111"/>
            <a:ext cx="1139766" cy="461665"/>
            <a:chOff x="444940" y="1400632"/>
            <a:chExt cx="2203069" cy="524297"/>
          </a:xfrm>
        </p:grpSpPr>
        <p:sp>
          <p:nvSpPr>
            <p:cNvPr id="7" name="Shape 108"/>
            <p:cNvSpPr/>
            <p:nvPr/>
          </p:nvSpPr>
          <p:spPr>
            <a:xfrm>
              <a:off x="576330" y="1409136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9" name="Shape 112"/>
            <p:cNvSpPr/>
            <p:nvPr/>
          </p:nvSpPr>
          <p:spPr>
            <a:xfrm>
              <a:off x="444940" y="1400632"/>
              <a:ext cx="2151135" cy="5242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复习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560370" y="966112"/>
            <a:ext cx="474796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现在人们利用的主要能源是什么？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4865" y="1777860"/>
            <a:ext cx="2160000" cy="1959332"/>
            <a:chOff x="648907" y="1773470"/>
            <a:chExt cx="2160000" cy="1954494"/>
          </a:xfrm>
        </p:grpSpPr>
        <p:pic>
          <p:nvPicPr>
            <p:cNvPr id="11" name="Picture 11" descr="http://imgt0.bdstatic.com/it/u=410490656,661264078&amp;fm=23&amp;gp=0.jpg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907" y="1773470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1505572" y="3266299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煤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9107" y="1768749"/>
            <a:ext cx="2160000" cy="1872764"/>
            <a:chOff x="3232038" y="1764382"/>
            <a:chExt cx="2160000" cy="1868140"/>
          </a:xfrm>
        </p:grpSpPr>
        <p:pic>
          <p:nvPicPr>
            <p:cNvPr id="12" name="图片 11" descr="u=1454712397,1006692956&amp;fm=26&amp;gp=0"/>
            <p:cNvPicPr preferRelativeResize="0"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00" t="20889" r="7001" b="3111"/>
            <a:stretch>
              <a:fillRect/>
            </a:stretch>
          </p:blipFill>
          <p:spPr bwMode="auto">
            <a:xfrm>
              <a:off x="3232038" y="1764382"/>
              <a:ext cx="216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8"/>
            <p:cNvSpPr txBox="1">
              <a:spLocks noChangeArrowheads="1"/>
            </p:cNvSpPr>
            <p:nvPr/>
          </p:nvSpPr>
          <p:spPr bwMode="auto">
            <a:xfrm>
              <a:off x="4038998" y="3170857"/>
              <a:ext cx="800219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石油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69308" y="1768750"/>
            <a:ext cx="2160000" cy="1904750"/>
            <a:chOff x="5909685" y="1766000"/>
            <a:chExt cx="2160000" cy="1900047"/>
          </a:xfrm>
        </p:grpSpPr>
        <p:pic>
          <p:nvPicPr>
            <p:cNvPr id="13" name="图片 12"/>
            <p:cNvPicPr preferRelativeResize="0">
              <a:picLocks/>
            </p:cNvPicPr>
            <p:nvPr/>
          </p:nvPicPr>
          <p:blipFill rotWithShape="1">
            <a:blip r:embed="rId5"/>
            <a:srcRect l="8064" t="8838" r="2877" b="9614"/>
            <a:stretch/>
          </p:blipFill>
          <p:spPr>
            <a:xfrm>
              <a:off x="5909685" y="1766000"/>
              <a:ext cx="2160000" cy="1438382"/>
            </a:xfrm>
            <a:prstGeom prst="rect">
              <a:avLst/>
            </a:prstGeom>
            <a:noFill/>
            <a:ln>
              <a:noFill/>
            </a:ln>
            <a:effectLst>
              <a:outerShdw blurRad="2159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6" name="TextBox 8"/>
            <p:cNvSpPr txBox="1">
              <a:spLocks noChangeArrowheads="1"/>
            </p:cNvSpPr>
            <p:nvPr/>
          </p:nvSpPr>
          <p:spPr bwMode="auto">
            <a:xfrm>
              <a:off x="6523632" y="3204382"/>
              <a:ext cx="1107996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天然气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84916" y="4056403"/>
            <a:ext cx="1139766" cy="462808"/>
            <a:chOff x="444940" y="1400632"/>
            <a:chExt cx="2203069" cy="525595"/>
          </a:xfrm>
        </p:grpSpPr>
        <p:sp>
          <p:nvSpPr>
            <p:cNvPr id="21" name="Shape 108"/>
            <p:cNvSpPr/>
            <p:nvPr/>
          </p:nvSpPr>
          <p:spPr>
            <a:xfrm>
              <a:off x="576330" y="1409136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22" name="Shape 112"/>
            <p:cNvSpPr/>
            <p:nvPr/>
          </p:nvSpPr>
          <p:spPr>
            <a:xfrm>
              <a:off x="444940" y="1400632"/>
              <a:ext cx="2151135" cy="52559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2040204020203" charset="-122"/>
                </a:rPr>
                <a:t>问题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638197" y="4037160"/>
            <a:ext cx="585595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在利用这些能源的过程中，有哪些问题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017802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684" y="169894"/>
            <a:ext cx="247608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694408"/>
            <a:ext cx="8939316" cy="3980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zh-CN" sz="2400" b="1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齐齐哈尔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“北国好风光，尽在黑龙江”，建设人与自然和诺共存的美丽家园，打响蓝天保卫战，能源问题已成焦点，全球能源将发生巨大变革。下列关于能源问题说法正确的是（　</a:t>
            </a:r>
            <a:r>
              <a:rPr lang="zh-CN" altLang="zh-CN" sz="2400" kern="1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）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A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．天然气燃烧产生的二氧化碳，不会加剧地球温室效应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B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．煤是不可再生的化石能源，它在能源领域重要性有所降低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C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．地下石油资源取之不尽用之不竭，可无限开采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	</a:t>
            </a:r>
            <a:endParaRPr lang="zh-CN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D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．核电站可完全替代火电站，因为核能是可再生能源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07641" y="1900302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894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489" y="306721"/>
            <a:ext cx="585413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新能源的开发与利用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488" y="1037212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7489" y="1622388"/>
            <a:ext cx="7181125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下列关于能源说法正确的是（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．太阳能是清洁能源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．核能是可再生能源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．煤是新型能源	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．电能是一次能源</a:t>
            </a:r>
          </a:p>
        </p:txBody>
      </p:sp>
      <p:sp>
        <p:nvSpPr>
          <p:cNvPr id="6" name="矩形 5"/>
          <p:cNvSpPr/>
          <p:nvPr/>
        </p:nvSpPr>
        <p:spPr>
          <a:xfrm>
            <a:off x="6444269" y="1750850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20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250" y="778717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250" y="1303232"/>
            <a:ext cx="8111824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（</a:t>
            </a:r>
            <a:r>
              <a:rPr lang="en-US" altLang="zh-CN" sz="24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2019 </a:t>
            </a:r>
            <a:r>
              <a:rPr lang="zh-CN" altLang="zh-CN" sz="24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仿宋" panose="02010600040101010101" pitchFamily="2" charset="-122"/>
              </a:rPr>
              <a:t>庆阳）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低碳环保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是当今世界的主题，在煤、石油、太阳能中，有可能成为今后理想能源的是</a:t>
            </a:r>
            <a:r>
              <a:rPr lang="zh-CN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u="sng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；目前核电站一般利用的是</a:t>
            </a:r>
            <a:r>
              <a:rPr lang="zh-CN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u="sng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u="sng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（选填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核聚变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核裂变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）时产生的能量。</a:t>
            </a:r>
            <a:endParaRPr lang="zh-CN" altLang="zh-CN" sz="2400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9240" y="2460251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核裂变</a:t>
            </a:r>
          </a:p>
        </p:txBody>
      </p:sp>
      <p:sp>
        <p:nvSpPr>
          <p:cNvPr id="5" name="矩形 4"/>
          <p:cNvSpPr/>
          <p:nvPr/>
        </p:nvSpPr>
        <p:spPr>
          <a:xfrm>
            <a:off x="6442212" y="1900952"/>
            <a:ext cx="110799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太阳能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470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11316" y="150328"/>
            <a:ext cx="785679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9977" y="20697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115" y="21351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96995" y="7465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86279" y="856321"/>
            <a:ext cx="5876818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一、能源利用中的问题及其相应对策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86280" y="1334237"/>
            <a:ext cx="191633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能源危机</a:t>
            </a:r>
          </a:p>
        </p:txBody>
      </p:sp>
      <p:sp>
        <p:nvSpPr>
          <p:cNvPr id="15" name="矩形 14"/>
          <p:cNvSpPr/>
          <p:nvPr/>
        </p:nvSpPr>
        <p:spPr>
          <a:xfrm>
            <a:off x="286279" y="1748689"/>
            <a:ext cx="746244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传统能源煤、石油、天然气随着不断开采而面临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枯竭。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311315" y="2093998"/>
            <a:ext cx="875369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目前</a:t>
            </a:r>
            <a:r>
              <a:rPr lang="zh-CN" altLang="en-US" sz="2400" dirty="0">
                <a:latin typeface="微软雅黑" panose="020B0503020204020204" pitchFamily="34" charset="-122"/>
              </a:rPr>
              <a:t>，世界能源消耗中</a:t>
            </a:r>
            <a:r>
              <a:rPr lang="en-US" altLang="zh-CN" sz="2400" dirty="0">
                <a:latin typeface="微软雅黑" panose="020B0503020204020204" pitchFamily="34" charset="-122"/>
              </a:rPr>
              <a:t>90%</a:t>
            </a:r>
            <a:r>
              <a:rPr lang="zh-CN" altLang="en-US" sz="2400" dirty="0">
                <a:latin typeface="微软雅黑" panose="020B0503020204020204" pitchFamily="34" charset="-122"/>
              </a:rPr>
              <a:t>以上是不可再生能源，不可再生能源到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本世纪末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除</a:t>
            </a:r>
            <a:r>
              <a:rPr lang="zh-CN" altLang="en-US" sz="2400" dirty="0">
                <a:latin typeface="微软雅黑" panose="020B0503020204020204" pitchFamily="34" charset="-122"/>
              </a:rPr>
              <a:t>煤炭外都将开采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殆尽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“能源危机”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之说绝不是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危言耸听！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    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" t="7834" r="3375" b="-319"/>
          <a:stretch/>
        </p:blipFill>
        <p:spPr bwMode="auto">
          <a:xfrm>
            <a:off x="1898426" y="3167624"/>
            <a:ext cx="2203842" cy="1534639"/>
          </a:xfrm>
          <a:prstGeom prst="rect">
            <a:avLst/>
          </a:prstGeom>
          <a:noFill/>
          <a:effectLst>
            <a:outerShdw blurRad="736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5099565" y="3144006"/>
            <a:ext cx="2127064" cy="1977069"/>
            <a:chOff x="5099565" y="3151371"/>
            <a:chExt cx="2127064" cy="1972187"/>
          </a:xfrm>
        </p:grpSpPr>
        <p:pic>
          <p:nvPicPr>
            <p:cNvPr id="18" name="Picture 5" descr="未标题-7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9565" y="3151371"/>
              <a:ext cx="2127064" cy="1631201"/>
            </a:xfrm>
            <a:prstGeom prst="rect">
              <a:avLst/>
            </a:prstGeom>
            <a:noFill/>
            <a:effectLst>
              <a:outerShdw blurRad="736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5664054" y="4723448"/>
              <a:ext cx="140001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可开采量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7351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4051" y="143261"/>
            <a:ext cx="184617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环境污染</a:t>
            </a:r>
          </a:p>
        </p:txBody>
      </p:sp>
      <p:sp>
        <p:nvSpPr>
          <p:cNvPr id="3" name="矩形 2"/>
          <p:cNvSpPr/>
          <p:nvPr/>
        </p:nvSpPr>
        <p:spPr>
          <a:xfrm>
            <a:off x="126368" y="449048"/>
            <a:ext cx="852201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能源利用中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硫化物、碳氧化合物和粉尘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的大量排放造成对环境及生态的破坏。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4153" y="1407953"/>
            <a:ext cx="889454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①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温室效应</a:t>
            </a:r>
            <a:r>
              <a:rPr lang="zh-CN" altLang="en-US" sz="2400" dirty="0">
                <a:latin typeface="微软雅黑" panose="020B0503020204020204" pitchFamily="34" charset="-122"/>
              </a:rPr>
              <a:t>：过量的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二氧化碳</a:t>
            </a:r>
            <a:r>
              <a:rPr lang="zh-CN" altLang="en-US" sz="2400" dirty="0">
                <a:latin typeface="微软雅黑" panose="020B0503020204020204" pitchFamily="34" charset="-122"/>
              </a:rPr>
              <a:t>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氟氯烃</a:t>
            </a:r>
            <a:r>
              <a:rPr lang="zh-CN" altLang="en-US" sz="2400" dirty="0">
                <a:latin typeface="微软雅黑" panose="020B0503020204020204" pitchFamily="34" charset="-122"/>
              </a:rPr>
              <a:t>（又称氟利昂）等气体排放到大气中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后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会</a:t>
            </a:r>
            <a:r>
              <a:rPr lang="zh-CN" altLang="en-US" sz="2400" dirty="0">
                <a:latin typeface="微软雅黑" panose="020B0503020204020204" pitchFamily="34" charset="-122"/>
              </a:rPr>
              <a:t>集聚成一个温室气体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层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使</a:t>
            </a:r>
            <a:r>
              <a:rPr lang="zh-CN" altLang="en-US" sz="2400" dirty="0">
                <a:latin typeface="微软雅黑" panose="020B0503020204020204" pitchFamily="34" charset="-122"/>
              </a:rPr>
              <a:t>地球表面的辐射热不易向空间散发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出去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导致</a:t>
            </a:r>
            <a:r>
              <a:rPr lang="zh-CN" altLang="en-US" sz="2400" dirty="0">
                <a:latin typeface="微软雅黑" panose="020B0503020204020204" pitchFamily="34" charset="-122"/>
              </a:rPr>
              <a:t>全球的平均温度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升高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形成</a:t>
            </a:r>
            <a:r>
              <a:rPr lang="zh-CN" altLang="en-US" sz="2400" dirty="0">
                <a:latin typeface="微软雅黑" panose="020B0503020204020204" pitchFamily="34" charset="-122"/>
              </a:rPr>
              <a:t>了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温室效应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538697"/>
            <a:ext cx="909286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温室效应会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造成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海平面上升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出现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高温、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生物圈的平衡遭破坏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27692" y="3101186"/>
            <a:ext cx="7919369" cy="1274447"/>
            <a:chOff x="375841" y="3082229"/>
            <a:chExt cx="7919369" cy="1271300"/>
          </a:xfrm>
        </p:grpSpPr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2"/>
            <a:srcRect l="12022" t="14254" r="9517" b="12955"/>
            <a:stretch/>
          </p:blipFill>
          <p:spPr>
            <a:xfrm>
              <a:off x="375841" y="3082229"/>
              <a:ext cx="1979771" cy="126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3"/>
            <a:srcRect l="2501" t="2877" r="3676" b="8667"/>
            <a:stretch/>
          </p:blipFill>
          <p:spPr>
            <a:xfrm>
              <a:off x="2355554" y="3093529"/>
              <a:ext cx="1980000" cy="126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9" name="图片 8"/>
            <p:cNvPicPr preferRelativeResize="0">
              <a:picLocks/>
            </p:cNvPicPr>
            <p:nvPr/>
          </p:nvPicPr>
          <p:blipFill rotWithShape="1">
            <a:blip r:embed="rId4"/>
            <a:srcRect l="6236" t="13877" r="9237" b="7144"/>
            <a:stretch/>
          </p:blipFill>
          <p:spPr>
            <a:xfrm>
              <a:off x="4335439" y="3093529"/>
              <a:ext cx="1980000" cy="126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  <p:pic>
          <p:nvPicPr>
            <p:cNvPr id="10" name="图片 9"/>
            <p:cNvPicPr preferRelativeResize="0">
              <a:picLocks/>
            </p:cNvPicPr>
            <p:nvPr/>
          </p:nvPicPr>
          <p:blipFill rotWithShape="1">
            <a:blip r:embed="rId5"/>
            <a:srcRect l="9466" t="10257" r="7457" b="14053"/>
            <a:stretch/>
          </p:blipFill>
          <p:spPr>
            <a:xfrm>
              <a:off x="6315210" y="3093529"/>
              <a:ext cx="1980000" cy="126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72778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12"/>
          <p:cNvSpPr>
            <a:spLocks noChangeArrowheads="1"/>
          </p:cNvSpPr>
          <p:nvPr/>
        </p:nvSpPr>
        <p:spPr bwMode="auto">
          <a:xfrm>
            <a:off x="259920" y="615445"/>
            <a:ext cx="87835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化石</a:t>
            </a:r>
            <a:r>
              <a:rPr lang="zh-CN" altLang="en-US" sz="2400" b="1" dirty="0">
                <a:latin typeface="宋体" panose="02010600030101010101" pitchFamily="2" charset="-122"/>
              </a:rPr>
              <a:t>能源通过燃烧转化为内能，相当一部分内能没有被有效利用，从而造成了热污染。</a:t>
            </a:r>
            <a:r>
              <a:rPr lang="zh-CN" altLang="en-US" sz="2400" b="1" dirty="0">
                <a:latin typeface="Constantia" panose="02030602050306030303" pitchFamily="18" charset="0"/>
              </a:rPr>
              <a:t>汽车尾气造成空气污染和城市热岛效应</a:t>
            </a:r>
            <a:r>
              <a:rPr lang="zh-CN" altLang="en-US" sz="2400" b="1" dirty="0" smtClean="0">
                <a:latin typeface="Constantia" panose="02030602050306030303" pitchFamily="18" charset="0"/>
              </a:rPr>
              <a:t>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919" y="241031"/>
            <a:ext cx="181492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②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热岛效应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pic>
        <p:nvPicPr>
          <p:cNvPr id="9" name="Picture 4" descr="W020140619339397224147[1]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2" t="663" r="4916" b="1193"/>
          <a:stretch/>
        </p:blipFill>
        <p:spPr bwMode="auto">
          <a:xfrm>
            <a:off x="518422" y="1752860"/>
            <a:ext cx="2520000" cy="1624010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338620" y="3376870"/>
            <a:ext cx="8522340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城</a:t>
            </a:r>
            <a:r>
              <a:rPr lang="zh-CN" altLang="en-US" dirty="0"/>
              <a:t>市里，大量烟尘和废气阻碍了地表热量向外辐射。另外，城市中的建筑物、混凝土和沥青路面，改变了地表的反射率和蓄热</a:t>
            </a:r>
            <a:r>
              <a:rPr lang="zh-CN" altLang="en-US" dirty="0" smtClean="0"/>
              <a:t>能力，使得</a:t>
            </a:r>
            <a:r>
              <a:rPr lang="zh-CN" altLang="en-US" dirty="0"/>
              <a:t>城市气温比周围农村</a:t>
            </a:r>
            <a:r>
              <a:rPr lang="zh-CN" altLang="en-US" dirty="0" smtClean="0"/>
              <a:t>的高。</a:t>
            </a:r>
            <a:endParaRPr lang="zh-CN" altLang="en-US" dirty="0"/>
          </a:p>
        </p:txBody>
      </p:sp>
      <p:pic>
        <p:nvPicPr>
          <p:cNvPr id="15" name="图片 14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3339790" y="1781855"/>
            <a:ext cx="2520000" cy="1624010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1" name="Picture 4" descr="C:\Documents and Settings\Administrator\桌面\u=2628816811,1578913113&amp;fm=21&amp;gp=0.jpg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9" t="3994" r="2973" b="21344"/>
          <a:stretch/>
        </p:blipFill>
        <p:spPr bwMode="auto">
          <a:xfrm>
            <a:off x="6161158" y="1807441"/>
            <a:ext cx="2520000" cy="1624010"/>
          </a:xfrm>
          <a:prstGeom prst="rect">
            <a:avLst/>
          </a:prstGeom>
          <a:effectLst>
            <a:outerShdw blurRad="5080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620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29810" y="259758"/>
            <a:ext cx="1109599" cy="462808"/>
          </a:xfrm>
          <a:prstGeom prst="rect">
            <a:avLst/>
          </a:prstGeom>
          <a:extLst/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defRPr>
            </a:lvl1pPr>
          </a:lstStyle>
          <a:p>
            <a:r>
              <a:rPr lang="zh-CN" altLang="en-US" b="1" dirty="0" smtClean="0"/>
              <a:t>③</a:t>
            </a:r>
            <a:r>
              <a:rPr lang="zh-CN" altLang="en-US" dirty="0" smtClean="0"/>
              <a:t>酸雨</a:t>
            </a:r>
            <a:endParaRPr lang="zh-CN" altLang="en-US" dirty="0"/>
          </a:p>
        </p:txBody>
      </p:sp>
      <p:sp>
        <p:nvSpPr>
          <p:cNvPr id="4" name="矩形 14"/>
          <p:cNvSpPr>
            <a:spLocks noChangeArrowheads="1"/>
          </p:cNvSpPr>
          <p:nvPr/>
        </p:nvSpPr>
        <p:spPr bwMode="auto">
          <a:xfrm>
            <a:off x="206259" y="722566"/>
            <a:ext cx="869658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燃料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燃烧还生成二氧化硫、氮氧化物、粉尘和一氧化碳等有害物质。产生的酸性物质最终会形成酸雨。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58032" y="2119280"/>
            <a:ext cx="2700000" cy="2779965"/>
            <a:chOff x="3392864" y="2269113"/>
            <a:chExt cx="2700000" cy="2773101"/>
          </a:xfrm>
        </p:grpSpPr>
        <p:pic>
          <p:nvPicPr>
            <p:cNvPr id="5" name="Picture 10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43" t="51856" r="50679" b="14601"/>
            <a:stretch/>
          </p:blipFill>
          <p:spPr bwMode="auto">
            <a:xfrm>
              <a:off x="3392864" y="2269113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31750"/>
            <p:cNvSpPr>
              <a:spLocks noChangeArrowheads="1"/>
            </p:cNvSpPr>
            <p:nvPr/>
          </p:nvSpPr>
          <p:spPr bwMode="auto">
            <a:xfrm>
              <a:off x="3392864" y="4211217"/>
              <a:ext cx="2585905" cy="830997"/>
            </a:xfrm>
            <a:prstGeom prst="rect">
              <a:avLst/>
            </a:prstGeom>
            <a:extLst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被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酸雨严重腐蚀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的汉白玉石柱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02839" y="2157270"/>
            <a:ext cx="2700000" cy="2409719"/>
            <a:chOff x="6122361" y="2269113"/>
            <a:chExt cx="2700000" cy="2403769"/>
          </a:xfrm>
        </p:grpSpPr>
        <p:sp>
          <p:nvSpPr>
            <p:cNvPr id="8" name="矩形 9"/>
            <p:cNvSpPr>
              <a:spLocks noChangeArrowheads="1"/>
            </p:cNvSpPr>
            <p:nvPr/>
          </p:nvSpPr>
          <p:spPr bwMode="auto">
            <a:xfrm>
              <a:off x="6148922" y="4211217"/>
              <a:ext cx="2646878" cy="461665"/>
            </a:xfrm>
            <a:prstGeom prst="rect">
              <a:avLst/>
            </a:prstGeom>
            <a:extLst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酸雨对森林的破坏</a:t>
              </a:r>
            </a:p>
          </p:txBody>
        </p:sp>
        <p:pic>
          <p:nvPicPr>
            <p:cNvPr id="9" name="图片 1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2361" y="2269113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270131" y="2119280"/>
            <a:ext cx="2700000" cy="2447709"/>
            <a:chOff x="230116" y="2392052"/>
            <a:chExt cx="2700000" cy="2441665"/>
          </a:xfrm>
        </p:grpSpPr>
        <p:pic>
          <p:nvPicPr>
            <p:cNvPr id="3" name="Picture 3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0116" y="2392052"/>
              <a:ext cx="2700000" cy="1980000"/>
            </a:xfrm>
            <a:prstGeom prst="rect">
              <a:avLst/>
            </a:prstGeom>
            <a:effectLst>
              <a:outerShdw blurRad="5080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410565" y="4372052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酸雨的形成过程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3798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17116" y="394400"/>
            <a:ext cx="353316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能源利用中的安全问题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153" y="960337"/>
            <a:ext cx="8697074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由于突发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事件引起能源短缺或能量供应中断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能源安全问题。</a:t>
            </a:r>
            <a:endParaRPr lang="zh-CN" altLang="en-US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646680" y="1660232"/>
            <a:ext cx="3103604" cy="2998400"/>
            <a:chOff x="646680" y="1704258"/>
            <a:chExt cx="3103604" cy="2990997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646680" y="3864258"/>
              <a:ext cx="31036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2003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年发生在美国和加拿大的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“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大停电</a:t>
              </a:r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”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endParaRPr>
            </a:p>
          </p:txBody>
        </p:sp>
        <p:pic>
          <p:nvPicPr>
            <p:cNvPr id="5" name="图片 4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482" y="1704258"/>
              <a:ext cx="2880000" cy="216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5012732" y="1660232"/>
            <a:ext cx="2927351" cy="2998400"/>
            <a:chOff x="5301895" y="1941413"/>
            <a:chExt cx="2927351" cy="2990997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01895" y="1941413"/>
              <a:ext cx="2773593" cy="2160000"/>
            </a:xfrm>
            <a:prstGeom prst="rect">
              <a:avLst/>
            </a:prstGeom>
            <a:effectLst>
              <a:outerShdw blurRad="4445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5342208" y="4101413"/>
              <a:ext cx="2887038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2008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年我国南方地区出现的“冰灾”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785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1677" y="186262"/>
            <a:ext cx="341471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解决能源问题的方法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1677" y="656558"/>
            <a:ext cx="8655101" cy="286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(1)</a:t>
            </a:r>
            <a:r>
              <a:rPr lang="zh-CN" altLang="en-US" sz="2400" dirty="0">
                <a:latin typeface="微软雅黑" panose="020B0503020204020204" pitchFamily="34" charset="-122"/>
              </a:rPr>
              <a:t>一方面必须形成全民节能意识，注重技术创新，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提高能源利用效率，减少废气、废物排放</a:t>
            </a:r>
            <a:r>
              <a:rPr lang="zh-CN" altLang="en-US" sz="2400" dirty="0">
                <a:latin typeface="微软雅黑" panose="020B0503020204020204" pitchFamily="34" charset="-122"/>
              </a:rPr>
              <a:t>；</a:t>
            </a:r>
            <a:endParaRPr lang="en-US" altLang="zh-CN" sz="2400" dirty="0"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</a:rPr>
              <a:t>另一方面依靠科学技术创新开发核能、太阳能、风能、地热能等清洁型能源，加强能源利用中的防护措施，提高能源使用的安全性。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45669" y="3647030"/>
            <a:ext cx="5577072" cy="470551"/>
            <a:chOff x="406059" y="3720565"/>
            <a:chExt cx="5577072" cy="469389"/>
          </a:xfrm>
        </p:grpSpPr>
        <p:sp>
          <p:nvSpPr>
            <p:cNvPr id="5" name="矩形 4"/>
            <p:cNvSpPr/>
            <p:nvPr/>
          </p:nvSpPr>
          <p:spPr>
            <a:xfrm>
              <a:off x="1797370" y="3728289"/>
              <a:ext cx="41857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理想的新能源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须满足的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条件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?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406059" y="3720565"/>
              <a:ext cx="1139766" cy="461665"/>
              <a:chOff x="444940" y="1400632"/>
              <a:chExt cx="2203069" cy="525595"/>
            </a:xfrm>
          </p:grpSpPr>
          <p:sp>
            <p:nvSpPr>
              <p:cNvPr id="7" name="Shape 108"/>
              <p:cNvSpPr/>
              <p:nvPr/>
            </p:nvSpPr>
            <p:spPr>
              <a:xfrm>
                <a:off x="576330" y="1409136"/>
                <a:ext cx="2071679" cy="495236"/>
              </a:xfrm>
              <a:prstGeom prst="rect">
                <a:avLst/>
              </a:prstGeom>
              <a:solidFill>
                <a:srgbClr val="007E27">
                  <a:alpha val="80000"/>
                </a:srgbClr>
              </a:solidFill>
              <a:ln w="12700">
                <a:noFill/>
                <a:miter lim="4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>
                    <a:latin typeface="微软雅黑" panose="020B0502040204020203" charset="-122"/>
                    <a:ea typeface="微软雅黑" panose="020B0502040204020203" charset="-122"/>
                    <a:cs typeface="微软雅黑" panose="020B0502040204020203" charset="-122"/>
                    <a:sym typeface="微软雅黑" panose="020B0502040204020203" charset="-122"/>
                  </a:defRPr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2040204020203" charset="-122"/>
                  <a:ea typeface="微软雅黑" panose="020B0502040204020203" charset="-122"/>
                  <a:sym typeface="微软雅黑" panose="020B0502040204020203" charset="-122"/>
                </a:endParaRPr>
              </a:p>
            </p:txBody>
          </p:sp>
          <p:sp>
            <p:nvSpPr>
              <p:cNvPr id="8" name="Shape 112"/>
              <p:cNvSpPr/>
              <p:nvPr/>
            </p:nvSpPr>
            <p:spPr>
              <a:xfrm>
                <a:off x="444940" y="1400632"/>
                <a:ext cx="2151135" cy="52559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45719" rIns="45719">
                <a:spAutoFit/>
              </a:bodyPr>
              <a:lstStyle>
                <a:lvl1pPr algn="ctr">
                  <a:defRPr sz="1000">
                    <a:solidFill>
                      <a:srgbClr val="FFFFFF"/>
                    </a:solidFill>
                    <a:latin typeface="微软雅黑" panose="020B0502040204020203" charset="-122"/>
                    <a:ea typeface="微软雅黑" panose="020B0502040204020203" charset="-122"/>
                    <a:cs typeface="微软雅黑" panose="020B0502040204020203" charset="-122"/>
                    <a:sym typeface="微软雅黑" panose="020B0502040204020203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800">
                    <a:solidFill>
                      <a:srgbClr val="000000"/>
                    </a:solidFill>
                  </a:defRPr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2040204020203" charset="-122"/>
                  </a:rPr>
                  <a:t>问题</a:t>
                </a:r>
                <a:endParaRPr kumimoji="0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2040204020203" charset="-122"/>
                </a:endParaRP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1836981" y="4246389"/>
            <a:ext cx="63401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安全清洁、足够丰富、技术成熟、足够便宜。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8297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04128" y="234314"/>
            <a:ext cx="4244583" cy="5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的开发与利用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1947" y="750550"/>
            <a:ext cx="8662471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寻找新能源成为人类可持续发展重大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年代以来，新能源的开发与利用在以下几个方面取得了长足进展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01411" y="2341391"/>
            <a:ext cx="8633006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核裂变释放能量，少量的核原料在核反应堆中持续释放巨大的能量。只要做好技术保护，核能是没有污染的。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1947" y="1932575"/>
            <a:ext cx="313579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的开发与利用</a:t>
            </a:r>
          </a:p>
        </p:txBody>
      </p:sp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204127" y="3585378"/>
            <a:ext cx="210987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核裂变发电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71946" y="3940200"/>
            <a:ext cx="909469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现在核（裂变）发电技术已经成熟，秦山核电站是中国自行设计、建造和运营管理的第一座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万千瓦压水堆核电站。</a:t>
            </a:r>
          </a:p>
        </p:txBody>
      </p:sp>
    </p:spTree>
    <p:extLst>
      <p:ext uri="{BB962C8B-B14F-4D97-AF65-F5344CB8AC3E}">
        <p14:creationId xmlns:p14="http://schemas.microsoft.com/office/powerpoint/2010/main" val="4193243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1144</Words>
  <Application>Microsoft Office PowerPoint</Application>
  <PresentationFormat>全屏显示(16:9)</PresentationFormat>
  <Paragraphs>118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9</cp:revision>
  <dcterms:created xsi:type="dcterms:W3CDTF">2020-03-28T08:04:19Z</dcterms:created>
  <dcterms:modified xsi:type="dcterms:W3CDTF">2020-03-28T08:20:50Z</dcterms:modified>
</cp:coreProperties>
</file>